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2" r:id="rId9"/>
    <p:sldId id="265" r:id="rId10"/>
    <p:sldId id="26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1470025"/>
          </a:xfrm>
        </p:spPr>
        <p:txBody>
          <a:bodyPr/>
          <a:lstStyle/>
          <a:p>
            <a:r>
              <a:rPr lang="en-US" altLang="zh-CN" dirty="0" err="1" smtClean="0"/>
              <a:t>Jni</a:t>
            </a:r>
            <a:r>
              <a:rPr lang="zh-CN" altLang="en-US" dirty="0" smtClean="0"/>
              <a:t>的使用以及在框架中的应用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2492896"/>
            <a:ext cx="5832648" cy="2304256"/>
          </a:xfrm>
        </p:spPr>
        <p:txBody>
          <a:bodyPr/>
          <a:lstStyle/>
          <a:p>
            <a:pPr algn="l"/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jni</a:t>
            </a:r>
            <a:r>
              <a:rPr lang="zh-CN" altLang="en-US" dirty="0" smtClean="0"/>
              <a:t>的基本概念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jni</a:t>
            </a:r>
            <a:r>
              <a:rPr lang="zh-CN" altLang="en-US" dirty="0" smtClean="0"/>
              <a:t>的基本使用方法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3</a:t>
            </a:r>
            <a:r>
              <a:rPr lang="zh-CN" altLang="en-US" dirty="0" smtClean="0"/>
              <a:t>、在已有框架中</a:t>
            </a:r>
            <a:r>
              <a:rPr lang="en-US" altLang="zh-CN" dirty="0" err="1" smtClean="0"/>
              <a:t>jni</a:t>
            </a:r>
            <a:r>
              <a:rPr lang="zh-CN" altLang="en-US" dirty="0" smtClean="0"/>
              <a:t>的应用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842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Jni</a:t>
            </a:r>
            <a:r>
              <a:rPr lang="zh-CN" altLang="en-US" dirty="0" smtClean="0"/>
              <a:t>在框架中的应用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37010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、支付</a:t>
            </a:r>
            <a:r>
              <a:rPr lang="en-US" altLang="zh-CN" dirty="0" smtClean="0"/>
              <a:t>SDK</a:t>
            </a:r>
            <a:r>
              <a:rPr lang="zh-CN" altLang="en-US" dirty="0" smtClean="0"/>
              <a:t>集成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zh-CN" altLang="en-US" dirty="0" smtClean="0"/>
              <a:t>由第三方提供的</a:t>
            </a:r>
            <a:r>
              <a:rPr lang="en-US" altLang="zh-CN" dirty="0" smtClean="0"/>
              <a:t>SDK</a:t>
            </a:r>
            <a:r>
              <a:rPr lang="zh-CN" altLang="en-US" dirty="0" smtClean="0"/>
              <a:t>包来完成支付流程，通过</a:t>
            </a:r>
            <a:r>
              <a:rPr lang="en-US" altLang="zh-CN" dirty="0" err="1" smtClean="0"/>
              <a:t>jni</a:t>
            </a:r>
            <a:r>
              <a:rPr lang="zh-CN" altLang="en-US" dirty="0" smtClean="0"/>
              <a:t>将支付的相关参数和结果在</a:t>
            </a:r>
            <a:r>
              <a:rPr lang="en-US" altLang="zh-CN" dirty="0" smtClean="0"/>
              <a:t>SDK</a:t>
            </a:r>
            <a:r>
              <a:rPr lang="zh-CN" altLang="en-US" dirty="0" smtClean="0"/>
              <a:t>和游戏之间传递。例如：登录，选择支付方式，支付金额，是否支付成功。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、平台相关操作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游戏与运行平台的交互，例如振动，返回键退出</a:t>
            </a:r>
            <a:r>
              <a:rPr lang="zh-CN" altLang="en-US" dirty="0" smtClean="0"/>
              <a:t>当前场景，</a:t>
            </a:r>
            <a:r>
              <a:rPr lang="en-US" altLang="zh-CN" dirty="0" smtClean="0"/>
              <a:t>push</a:t>
            </a:r>
            <a:r>
              <a:rPr lang="zh-CN" altLang="en-US" smtClean="0"/>
              <a:t>功能。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077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3808" y="620688"/>
            <a:ext cx="32993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/>
              <a:t>Jni</a:t>
            </a:r>
            <a:r>
              <a:rPr lang="zh-CN" altLang="en-US" sz="4000" dirty="0" smtClean="0"/>
              <a:t>的基本概念</a:t>
            </a:r>
            <a:endParaRPr lang="zh-CN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380800" y="1700808"/>
            <a:ext cx="633670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jni</a:t>
            </a:r>
            <a:r>
              <a:rPr lang="zh-CN" altLang="en-US" sz="2400" dirty="0" smtClean="0"/>
              <a:t>的基本概念</a:t>
            </a:r>
            <a:endParaRPr lang="en-US" altLang="zh-CN" sz="2400" dirty="0" smtClean="0"/>
          </a:p>
          <a:p>
            <a:r>
              <a:rPr lang="en-US" altLang="zh-CN" sz="3200" dirty="0" smtClean="0"/>
              <a:t>     </a:t>
            </a:r>
            <a:r>
              <a:rPr lang="en-US" altLang="zh-CN" sz="2400" dirty="0" err="1" smtClean="0"/>
              <a:t>jni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与本地代码（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C++</a:t>
            </a:r>
            <a:r>
              <a:rPr lang="zh-CN" altLang="en-US" sz="2400" dirty="0" smtClean="0"/>
              <a:t>）进行互相调用的技术。使用</a:t>
            </a:r>
            <a:r>
              <a:rPr lang="en-US" altLang="zh-CN" sz="2400" dirty="0" err="1" smtClean="0"/>
              <a:t>jni</a:t>
            </a:r>
            <a:r>
              <a:rPr lang="zh-CN" altLang="en-US" sz="2400" dirty="0" smtClean="0"/>
              <a:t>就可以在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中调用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C++</a:t>
            </a:r>
            <a:r>
              <a:rPr lang="zh-CN" altLang="en-US" sz="2400" dirty="0" smtClean="0"/>
              <a:t>的代码。同样，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C++</a:t>
            </a:r>
            <a:r>
              <a:rPr lang="zh-CN" altLang="en-US" sz="2400" dirty="0" smtClean="0"/>
              <a:t>也能调用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的代码。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1315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3808" y="620688"/>
            <a:ext cx="32993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prstClr val="black"/>
                </a:solidFill>
              </a:rPr>
              <a:t>Jni</a:t>
            </a:r>
            <a:r>
              <a:rPr lang="zh-CN" altLang="en-US" sz="4000" dirty="0" smtClean="0">
                <a:solidFill>
                  <a:prstClr val="black"/>
                </a:solidFill>
              </a:rPr>
              <a:t>的基本概念</a:t>
            </a:r>
            <a:endParaRPr lang="zh-CN" altLang="en-US" sz="40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1961837"/>
            <a:ext cx="63367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2</a:t>
            </a:r>
            <a:r>
              <a:rPr lang="zh-CN" altLang="en-US" sz="2400" dirty="0" smtClean="0">
                <a:solidFill>
                  <a:prstClr val="black"/>
                </a:solidFill>
              </a:rPr>
              <a:t>、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jni</a:t>
            </a:r>
            <a:r>
              <a:rPr lang="zh-CN" altLang="en-US" sz="2400" dirty="0" smtClean="0">
                <a:solidFill>
                  <a:prstClr val="black"/>
                </a:solidFill>
              </a:rPr>
              <a:t>的基本用法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zh-CN" altLang="en-US" sz="2400" dirty="0">
                <a:solidFill>
                  <a:prstClr val="black"/>
                </a:solidFill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</a:rPr>
              <a:t>  </a:t>
            </a:r>
            <a:r>
              <a:rPr lang="en-US" altLang="zh-CN" sz="2400" dirty="0" smtClean="0">
                <a:solidFill>
                  <a:prstClr val="black"/>
                </a:solidFill>
              </a:rPr>
              <a:t>java</a:t>
            </a:r>
            <a:r>
              <a:rPr lang="zh-CN" altLang="en-US" sz="2400" dirty="0" smtClean="0">
                <a:solidFill>
                  <a:prstClr val="black"/>
                </a:solidFill>
              </a:rPr>
              <a:t>调用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c++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</a:rPr>
              <a:t>  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</a:rPr>
              <a:t>  </a:t>
            </a:r>
            <a:r>
              <a:rPr lang="en-US" altLang="zh-CN" sz="2400" dirty="0"/>
              <a:t>static { </a:t>
            </a:r>
          </a:p>
          <a:p>
            <a:r>
              <a:rPr lang="en-US" altLang="zh-CN" sz="2400" dirty="0"/>
              <a:t> </a:t>
            </a: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System.loadLibrary</a:t>
            </a:r>
            <a:r>
              <a:rPr lang="en-US" altLang="zh-CN" sz="2400" dirty="0"/>
              <a:t>(“</a:t>
            </a:r>
            <a:r>
              <a:rPr lang="en-US" altLang="zh-CN" sz="2400" dirty="0" err="1"/>
              <a:t>goodluck</a:t>
            </a:r>
            <a:r>
              <a:rPr lang="en-US" altLang="zh-CN" sz="2400" dirty="0"/>
              <a:t>”); </a:t>
            </a:r>
          </a:p>
          <a:p>
            <a:r>
              <a:rPr lang="en-US" altLang="zh-CN" sz="2400" dirty="0"/>
              <a:t>  </a:t>
            </a:r>
            <a:r>
              <a:rPr lang="en-US" altLang="zh-CN" sz="2400" dirty="0" smtClean="0"/>
              <a:t> }</a:t>
            </a:r>
          </a:p>
          <a:p>
            <a:r>
              <a:rPr lang="en-US" altLang="zh-CN" sz="2400" dirty="0" smtClean="0"/>
              <a:t>   </a:t>
            </a:r>
            <a:r>
              <a:rPr lang="en-US" altLang="zh-CN" sz="2400" dirty="0"/>
              <a:t>public </a:t>
            </a:r>
            <a:r>
              <a:rPr lang="en-US" altLang="zh-CN" sz="2400" dirty="0">
                <a:solidFill>
                  <a:srgbClr val="FF0000"/>
                </a:solidFill>
              </a:rPr>
              <a:t>native</a:t>
            </a:r>
            <a:r>
              <a:rPr lang="en-US" altLang="zh-CN" sz="2400" dirty="0"/>
              <a:t> static void set(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 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); 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public</a:t>
            </a:r>
            <a:r>
              <a:rPr lang="en-US" altLang="zh-CN" sz="2400" dirty="0"/>
              <a:t> </a:t>
            </a:r>
            <a:r>
              <a:rPr lang="en-US" altLang="zh-CN" sz="2400" dirty="0">
                <a:solidFill>
                  <a:srgbClr val="FF0000"/>
                </a:solidFill>
              </a:rPr>
              <a:t>native</a:t>
            </a:r>
            <a:r>
              <a:rPr lang="en-US" altLang="zh-CN" sz="2400" dirty="0"/>
              <a:t> static 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 get();</a:t>
            </a:r>
          </a:p>
          <a:p>
            <a:endParaRPr lang="en-US" altLang="zh-CN" sz="2400" dirty="0"/>
          </a:p>
          <a:p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61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3808" y="620688"/>
            <a:ext cx="32993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prstClr val="black"/>
                </a:solidFill>
              </a:rPr>
              <a:t>Jni</a:t>
            </a:r>
            <a:r>
              <a:rPr lang="zh-CN" altLang="en-US" sz="4000" dirty="0" smtClean="0">
                <a:solidFill>
                  <a:prstClr val="black"/>
                </a:solidFill>
              </a:rPr>
              <a:t>的基本概念</a:t>
            </a:r>
            <a:endParaRPr lang="zh-CN" altLang="en-US" sz="40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1961837"/>
            <a:ext cx="63367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2</a:t>
            </a:r>
            <a:r>
              <a:rPr lang="zh-CN" altLang="en-US" sz="2400" dirty="0" smtClean="0">
                <a:solidFill>
                  <a:prstClr val="black"/>
                </a:solidFill>
              </a:rPr>
              <a:t>、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jni</a:t>
            </a:r>
            <a:r>
              <a:rPr lang="zh-CN" altLang="en-US" sz="2400" dirty="0" smtClean="0">
                <a:solidFill>
                  <a:prstClr val="black"/>
                </a:solidFill>
              </a:rPr>
              <a:t>的基本用法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zh-CN" altLang="en-US" sz="2400" dirty="0">
                <a:solidFill>
                  <a:prstClr val="black"/>
                </a:solidFill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</a:rPr>
              <a:t>  </a:t>
            </a:r>
            <a:r>
              <a:rPr lang="en-US" altLang="zh-CN" sz="2400" dirty="0" smtClean="0">
                <a:solidFill>
                  <a:prstClr val="black"/>
                </a:solidFill>
              </a:rPr>
              <a:t>java</a:t>
            </a:r>
            <a:r>
              <a:rPr lang="zh-CN" altLang="en-US" sz="2400" dirty="0" smtClean="0">
                <a:solidFill>
                  <a:prstClr val="black"/>
                </a:solidFill>
              </a:rPr>
              <a:t>调用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c++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</a:rPr>
              <a:t>  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</a:rPr>
              <a:t>  a</a:t>
            </a:r>
            <a:r>
              <a:rPr lang="zh-CN" altLang="en-US" sz="2400" dirty="0" smtClean="0">
                <a:solidFill>
                  <a:prstClr val="black"/>
                </a:solidFill>
              </a:rPr>
              <a:t>、编译</a:t>
            </a:r>
            <a:r>
              <a:rPr lang="en-US" altLang="zh-CN" sz="2400" dirty="0" smtClean="0">
                <a:solidFill>
                  <a:prstClr val="black"/>
                </a:solidFill>
              </a:rPr>
              <a:t>java</a:t>
            </a:r>
            <a:r>
              <a:rPr lang="zh-CN" altLang="en-US" sz="2400" dirty="0" smtClean="0">
                <a:solidFill>
                  <a:prstClr val="black"/>
                </a:solidFill>
              </a:rPr>
              <a:t>文件，生成</a:t>
            </a:r>
            <a:r>
              <a:rPr lang="en-US" altLang="zh-CN" sz="2400" dirty="0" smtClean="0">
                <a:solidFill>
                  <a:prstClr val="black"/>
                </a:solidFill>
              </a:rPr>
              <a:t>class</a:t>
            </a:r>
            <a:r>
              <a:rPr lang="zh-CN" altLang="en-US" sz="2400" dirty="0" smtClean="0">
                <a:solidFill>
                  <a:prstClr val="black"/>
                </a:solidFill>
              </a:rPr>
              <a:t>文件。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   b</a:t>
            </a:r>
            <a:r>
              <a:rPr lang="zh-CN" altLang="en-US" sz="2400" dirty="0" smtClean="0">
                <a:solidFill>
                  <a:prstClr val="black"/>
                </a:solidFill>
              </a:rPr>
              <a:t>、使用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javah</a:t>
            </a:r>
            <a:r>
              <a:rPr lang="zh-CN" altLang="en-US" sz="2400" dirty="0" smtClean="0">
                <a:solidFill>
                  <a:prstClr val="black"/>
                </a:solidFill>
              </a:rPr>
              <a:t>命令将对应的</a:t>
            </a:r>
            <a:r>
              <a:rPr lang="en-US" altLang="zh-CN" sz="2400" dirty="0" smtClean="0">
                <a:solidFill>
                  <a:prstClr val="black"/>
                </a:solidFill>
              </a:rPr>
              <a:t>class</a:t>
            </a:r>
            <a:r>
              <a:rPr lang="zh-CN" altLang="en-US" sz="2400" dirty="0" smtClean="0">
                <a:solidFill>
                  <a:prstClr val="black"/>
                </a:solidFill>
              </a:rPr>
              <a:t>文件中的</a:t>
            </a:r>
            <a:r>
              <a:rPr lang="en-US" altLang="zh-CN" sz="2400" dirty="0" smtClean="0">
                <a:solidFill>
                  <a:prstClr val="black"/>
                </a:solidFill>
              </a:rPr>
              <a:t>native</a:t>
            </a:r>
            <a:r>
              <a:rPr lang="zh-CN" altLang="en-US" sz="2400" dirty="0" smtClean="0">
                <a:solidFill>
                  <a:prstClr val="black"/>
                </a:solidFill>
              </a:rPr>
              <a:t>方法提取出来，生成</a:t>
            </a:r>
            <a:r>
              <a:rPr lang="en-US" altLang="zh-CN" sz="2400" dirty="0" smtClean="0">
                <a:solidFill>
                  <a:prstClr val="black"/>
                </a:solidFill>
              </a:rPr>
              <a:t>h</a:t>
            </a:r>
            <a:r>
              <a:rPr lang="zh-CN" altLang="en-US" sz="2400" dirty="0" smtClean="0">
                <a:solidFill>
                  <a:prstClr val="black"/>
                </a:solidFill>
              </a:rPr>
              <a:t>文件。然后由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c++</a:t>
            </a:r>
            <a:r>
              <a:rPr lang="zh-CN" altLang="en-US" sz="2400" dirty="0" smtClean="0">
                <a:solidFill>
                  <a:prstClr val="black"/>
                </a:solidFill>
              </a:rPr>
              <a:t>实现</a:t>
            </a:r>
            <a:r>
              <a:rPr lang="en-US" altLang="zh-CN" sz="2400" dirty="0" smtClean="0">
                <a:solidFill>
                  <a:prstClr val="black"/>
                </a:solidFill>
              </a:rPr>
              <a:t>h</a:t>
            </a:r>
            <a:r>
              <a:rPr lang="zh-CN" altLang="en-US" sz="2400" dirty="0" smtClean="0">
                <a:solidFill>
                  <a:prstClr val="black"/>
                </a:solidFill>
              </a:rPr>
              <a:t>文件中的方法，再编译成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dll</a:t>
            </a:r>
            <a:r>
              <a:rPr lang="zh-CN" altLang="en-US" sz="2400" dirty="0" smtClean="0">
                <a:solidFill>
                  <a:prstClr val="black"/>
                </a:solidFill>
              </a:rPr>
              <a:t>文件或</a:t>
            </a:r>
            <a:r>
              <a:rPr lang="en-US" altLang="zh-CN" sz="2400" dirty="0" smtClean="0">
                <a:solidFill>
                  <a:prstClr val="black"/>
                </a:solidFill>
              </a:rPr>
              <a:t>so</a:t>
            </a:r>
            <a:r>
              <a:rPr lang="zh-CN" altLang="en-US" sz="2400" dirty="0" smtClean="0">
                <a:solidFill>
                  <a:prstClr val="black"/>
                </a:solidFill>
              </a:rPr>
              <a:t>文件。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19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3808" y="620688"/>
            <a:ext cx="32993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prstClr val="black"/>
                </a:solidFill>
              </a:rPr>
              <a:t>Jni</a:t>
            </a:r>
            <a:r>
              <a:rPr lang="zh-CN" altLang="en-US" sz="4000" dirty="0" smtClean="0">
                <a:solidFill>
                  <a:prstClr val="black"/>
                </a:solidFill>
              </a:rPr>
              <a:t>的基本概念</a:t>
            </a:r>
            <a:endParaRPr lang="zh-CN" altLang="en-US" sz="40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7034" y="1772816"/>
            <a:ext cx="763284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2</a:t>
            </a:r>
            <a:r>
              <a:rPr lang="zh-CN" altLang="en-US" sz="2400" dirty="0" smtClean="0">
                <a:solidFill>
                  <a:prstClr val="black"/>
                </a:solidFill>
              </a:rPr>
              <a:t>、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jni</a:t>
            </a:r>
            <a:r>
              <a:rPr lang="zh-CN" altLang="en-US" sz="2400" dirty="0" smtClean="0">
                <a:solidFill>
                  <a:prstClr val="black"/>
                </a:solidFill>
              </a:rPr>
              <a:t>的基本用法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zh-CN" altLang="en-US" sz="2400" dirty="0">
                <a:solidFill>
                  <a:prstClr val="black"/>
                </a:solidFill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</a:rPr>
              <a:t>  </a:t>
            </a:r>
            <a:r>
              <a:rPr lang="en-US" altLang="zh-CN" sz="2400" dirty="0" smtClean="0">
                <a:solidFill>
                  <a:prstClr val="black"/>
                </a:solidFill>
              </a:rPr>
              <a:t>java</a:t>
            </a:r>
            <a:r>
              <a:rPr lang="zh-CN" altLang="en-US" sz="2400" dirty="0" smtClean="0">
                <a:solidFill>
                  <a:prstClr val="black"/>
                </a:solidFill>
              </a:rPr>
              <a:t>调用</a:t>
            </a:r>
            <a:r>
              <a:rPr lang="en-US" altLang="zh-CN" sz="2400" dirty="0" err="1">
                <a:solidFill>
                  <a:prstClr val="black"/>
                </a:solidFill>
              </a:rPr>
              <a:t>c++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</a:rPr>
              <a:t>  </a:t>
            </a:r>
          </a:p>
          <a:p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  </a:t>
            </a:r>
            <a:r>
              <a:rPr lang="en-US" altLang="zh-CN" dirty="0"/>
              <a:t>extern "C"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JNIEXPORT void JNICALL </a:t>
            </a:r>
            <a:r>
              <a:rPr lang="en-US" altLang="zh-CN" dirty="0" err="1"/>
              <a:t>zhajinhua_onPause</a:t>
            </a:r>
            <a:r>
              <a:rPr lang="en-US" altLang="zh-CN" dirty="0"/>
              <a:t>(</a:t>
            </a:r>
            <a:r>
              <a:rPr lang="en-US" altLang="zh-CN" dirty="0" err="1"/>
              <a:t>JNIEnv</a:t>
            </a:r>
            <a:r>
              <a:rPr lang="en-US" altLang="zh-CN" dirty="0"/>
              <a:t>* </a:t>
            </a:r>
            <a:r>
              <a:rPr lang="en-US" altLang="zh-CN" dirty="0" err="1"/>
              <a:t>env</a:t>
            </a:r>
            <a:r>
              <a:rPr lang="en-US" altLang="zh-CN" dirty="0"/>
              <a:t>, </a:t>
            </a:r>
            <a:r>
              <a:rPr lang="en-US" altLang="zh-CN" dirty="0" err="1"/>
              <a:t>jobject</a:t>
            </a:r>
            <a:r>
              <a:rPr lang="en-US" altLang="zh-CN" dirty="0"/>
              <a:t> </a:t>
            </a:r>
            <a:r>
              <a:rPr lang="en-US" altLang="zh-CN" dirty="0" err="1"/>
              <a:t>obj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JNIEXPORT void JNICALL </a:t>
            </a:r>
            <a:r>
              <a:rPr lang="en-US" altLang="zh-CN" dirty="0" err="1"/>
              <a:t>zhajinhua_onResume</a:t>
            </a:r>
            <a:r>
              <a:rPr lang="en-US" altLang="zh-CN" dirty="0"/>
              <a:t>(</a:t>
            </a:r>
            <a:r>
              <a:rPr lang="en-US" altLang="zh-CN" dirty="0" err="1"/>
              <a:t>JNIEnv</a:t>
            </a:r>
            <a:r>
              <a:rPr lang="en-US" altLang="zh-CN" dirty="0"/>
              <a:t>* </a:t>
            </a:r>
            <a:r>
              <a:rPr lang="en-US" altLang="zh-CN" dirty="0" err="1"/>
              <a:t>env</a:t>
            </a:r>
            <a:r>
              <a:rPr lang="en-US" altLang="zh-CN" dirty="0"/>
              <a:t>, </a:t>
            </a:r>
            <a:r>
              <a:rPr lang="en-US" altLang="zh-CN" dirty="0" err="1"/>
              <a:t>jobject</a:t>
            </a:r>
            <a:r>
              <a:rPr lang="en-US" altLang="zh-CN" dirty="0"/>
              <a:t> </a:t>
            </a:r>
            <a:r>
              <a:rPr lang="en-US" altLang="zh-CN" dirty="0" err="1"/>
              <a:t>obj</a:t>
            </a:r>
            <a:r>
              <a:rPr lang="en-US" altLang="zh-CN" dirty="0" smtClean="0"/>
              <a:t>);</a:t>
            </a:r>
            <a:endParaRPr lang="zh-CN" altLang="en-US" dirty="0"/>
          </a:p>
          <a:p>
            <a:r>
              <a:rPr lang="en-US" altLang="zh-CN" dirty="0" smtClean="0"/>
              <a:t>};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58900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215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3807" y="476672"/>
            <a:ext cx="32993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prstClr val="black"/>
                </a:solidFill>
              </a:rPr>
              <a:t>Jni</a:t>
            </a:r>
            <a:r>
              <a:rPr lang="zh-CN" altLang="en-US" sz="4000" dirty="0" smtClean="0">
                <a:solidFill>
                  <a:prstClr val="black"/>
                </a:solidFill>
              </a:rPr>
              <a:t>的基本概念</a:t>
            </a:r>
            <a:endParaRPr lang="zh-CN" altLang="en-US" sz="4000" dirty="0">
              <a:solidFill>
                <a:prstClr val="black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58900" y="1328574"/>
            <a:ext cx="19159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2</a:t>
            </a:r>
            <a:r>
              <a:rPr lang="zh-CN" altLang="en-US" dirty="0">
                <a:solidFill>
                  <a:prstClr val="black"/>
                </a:solidFill>
              </a:rPr>
              <a:t>、</a:t>
            </a:r>
            <a:r>
              <a:rPr lang="en-US" altLang="zh-CN" dirty="0" err="1">
                <a:solidFill>
                  <a:prstClr val="black"/>
                </a:solidFill>
              </a:rPr>
              <a:t>jni</a:t>
            </a:r>
            <a:r>
              <a:rPr lang="zh-CN" altLang="en-US" dirty="0">
                <a:solidFill>
                  <a:prstClr val="black"/>
                </a:solidFill>
              </a:rPr>
              <a:t>的基本用法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zh-CN" altLang="en-US" dirty="0">
                <a:solidFill>
                  <a:prstClr val="black"/>
                </a:solidFill>
              </a:rPr>
              <a:t>   </a:t>
            </a:r>
            <a:r>
              <a:rPr lang="en-US" altLang="zh-CN" dirty="0">
                <a:solidFill>
                  <a:prstClr val="black"/>
                </a:solidFill>
              </a:rPr>
              <a:t>java</a:t>
            </a:r>
            <a:r>
              <a:rPr lang="zh-CN" altLang="en-US" dirty="0">
                <a:solidFill>
                  <a:prstClr val="black"/>
                </a:solidFill>
              </a:rPr>
              <a:t>调用</a:t>
            </a:r>
            <a:r>
              <a:rPr lang="en-US" altLang="zh-CN" dirty="0" err="1">
                <a:solidFill>
                  <a:prstClr val="black"/>
                </a:solidFill>
              </a:rPr>
              <a:t>c++</a:t>
            </a:r>
            <a:endParaRPr lang="en-US" altLang="zh-CN" dirty="0">
              <a:solidFill>
                <a:prstClr val="black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114115"/>
              </p:ext>
            </p:extLst>
          </p:nvPr>
        </p:nvGraphicFramePr>
        <p:xfrm>
          <a:off x="1358900" y="2132856"/>
          <a:ext cx="6427404" cy="4510008"/>
        </p:xfrm>
        <a:graphic>
          <a:graphicData uri="http://schemas.openxmlformats.org/drawingml/2006/table">
            <a:tbl>
              <a:tblPr/>
              <a:tblGrid>
                <a:gridCol w="2142468"/>
                <a:gridCol w="2142468"/>
                <a:gridCol w="2142468"/>
              </a:tblGrid>
              <a:tr h="44805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663300"/>
                          </a:solidFill>
                          <a:effectLst/>
                          <a:latin typeface="Arial"/>
                        </a:rPr>
                        <a:t>Java Language Type</a:t>
                      </a:r>
                      <a:br>
                        <a:rPr lang="en-US" sz="1400" dirty="0">
                          <a:solidFill>
                            <a:srgbClr val="663300"/>
                          </a:solidFill>
                          <a:effectLst/>
                          <a:latin typeface="Arial"/>
                        </a:rPr>
                      </a:br>
                      <a:endParaRPr lang="en-US" sz="1400" dirty="0"/>
                    </a:p>
                  </a:txBody>
                  <a:tcPr marL="37196" marR="37196" marT="37196" marB="371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663300"/>
                          </a:solidFill>
                          <a:effectLst/>
                          <a:latin typeface="Arial"/>
                        </a:rPr>
                        <a:t>Native Type</a:t>
                      </a:r>
                      <a:br>
                        <a:rPr lang="en-US" sz="1400" dirty="0">
                          <a:solidFill>
                            <a:srgbClr val="663300"/>
                          </a:solidFill>
                          <a:effectLst/>
                          <a:latin typeface="Arial"/>
                        </a:rPr>
                      </a:br>
                      <a:endParaRPr lang="en-US" sz="1400" dirty="0"/>
                    </a:p>
                  </a:txBody>
                  <a:tcPr marL="37196" marR="37196" marT="37196" marB="371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663300"/>
                          </a:solidFill>
                          <a:effectLst/>
                          <a:latin typeface="Arial"/>
                        </a:rPr>
                        <a:t>Description</a:t>
                      </a:r>
                      <a:br>
                        <a:rPr lang="en-US" sz="1400">
                          <a:solidFill>
                            <a:srgbClr val="663300"/>
                          </a:solidFill>
                          <a:effectLst/>
                          <a:latin typeface="Arial"/>
                        </a:rPr>
                      </a:br>
                      <a:endParaRPr lang="en-US" sz="1400"/>
                    </a:p>
                  </a:txBody>
                  <a:tcPr marL="37196" marR="37196" marT="37196" marB="371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44805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"/>
                        </a:rPr>
                        <a:t>boolean</a:t>
                      </a:r>
                      <a:br>
                        <a:rPr lang="en-US" sz="1400">
                          <a:effectLst/>
                          <a:latin typeface="Arial"/>
                        </a:rPr>
                      </a:br>
                      <a:endParaRPr lang="en-US" sz="1400"/>
                    </a:p>
                  </a:txBody>
                  <a:tcPr marL="37196" marR="37196" marT="37196" marB="371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"/>
                        </a:rPr>
                        <a:t>jboolean</a:t>
                      </a:r>
                      <a:br>
                        <a:rPr lang="en-US" sz="1400">
                          <a:effectLst/>
                          <a:latin typeface="Arial"/>
                        </a:rPr>
                      </a:br>
                      <a:endParaRPr lang="en-US" sz="1400"/>
                    </a:p>
                  </a:txBody>
                  <a:tcPr marL="37196" marR="37196" marT="37196" marB="371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"/>
                        </a:rPr>
                        <a:t>unsigned 8 bits</a:t>
                      </a:r>
                      <a:br>
                        <a:rPr lang="en-US" sz="1400">
                          <a:effectLst/>
                          <a:latin typeface="Arial"/>
                        </a:rPr>
                      </a:br>
                      <a:endParaRPr lang="en-US" sz="1400"/>
                    </a:p>
                  </a:txBody>
                  <a:tcPr marL="37196" marR="37196" marT="37196" marB="371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4805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"/>
                        </a:rPr>
                        <a:t>byte</a:t>
                      </a:r>
                      <a:br>
                        <a:rPr lang="en-US" sz="1400">
                          <a:effectLst/>
                          <a:latin typeface="Arial"/>
                        </a:rPr>
                      </a:br>
                      <a:endParaRPr lang="en-US" sz="1400"/>
                    </a:p>
                  </a:txBody>
                  <a:tcPr marL="37196" marR="37196" marT="37196" marB="371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"/>
                        </a:rPr>
                        <a:t>jbyte</a:t>
                      </a:r>
                      <a:br>
                        <a:rPr lang="en-US" sz="1400">
                          <a:effectLst/>
                          <a:latin typeface="Arial"/>
                        </a:rPr>
                      </a:br>
                      <a:endParaRPr lang="en-US" sz="1400"/>
                    </a:p>
                  </a:txBody>
                  <a:tcPr marL="37196" marR="37196" marT="37196" marB="371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"/>
                        </a:rPr>
                        <a:t>signed 8 bits</a:t>
                      </a:r>
                      <a:br>
                        <a:rPr lang="en-US" sz="1400">
                          <a:effectLst/>
                          <a:latin typeface="Arial"/>
                        </a:rPr>
                      </a:br>
                      <a:endParaRPr lang="en-US" sz="1400"/>
                    </a:p>
                  </a:txBody>
                  <a:tcPr marL="37196" marR="37196" marT="37196" marB="371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4805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"/>
                        </a:rPr>
                        <a:t>char</a:t>
                      </a:r>
                      <a:br>
                        <a:rPr lang="en-US" sz="1400">
                          <a:effectLst/>
                          <a:latin typeface="Arial"/>
                        </a:rPr>
                      </a:br>
                      <a:endParaRPr lang="en-US" sz="1400"/>
                    </a:p>
                  </a:txBody>
                  <a:tcPr marL="37196" marR="37196" marT="37196" marB="371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"/>
                        </a:rPr>
                        <a:t>jchar</a:t>
                      </a:r>
                      <a:br>
                        <a:rPr lang="en-US" sz="1400">
                          <a:effectLst/>
                          <a:latin typeface="Arial"/>
                        </a:rPr>
                      </a:br>
                      <a:endParaRPr lang="en-US" sz="1400"/>
                    </a:p>
                  </a:txBody>
                  <a:tcPr marL="37196" marR="37196" marT="37196" marB="371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"/>
                        </a:rPr>
                        <a:t>unsigned 16 bits</a:t>
                      </a:r>
                      <a:br>
                        <a:rPr lang="en-US" sz="1400">
                          <a:effectLst/>
                          <a:latin typeface="Arial"/>
                        </a:rPr>
                      </a:br>
                      <a:endParaRPr lang="en-US" sz="1400"/>
                    </a:p>
                  </a:txBody>
                  <a:tcPr marL="37196" marR="37196" marT="37196" marB="371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4805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"/>
                        </a:rPr>
                        <a:t>short</a:t>
                      </a:r>
                      <a:br>
                        <a:rPr lang="en-US" sz="1400">
                          <a:effectLst/>
                          <a:latin typeface="Arial"/>
                        </a:rPr>
                      </a:br>
                      <a:endParaRPr lang="en-US" sz="1400"/>
                    </a:p>
                  </a:txBody>
                  <a:tcPr marL="37196" marR="37196" marT="37196" marB="371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"/>
                        </a:rPr>
                        <a:t>jshort</a:t>
                      </a:r>
                      <a:br>
                        <a:rPr lang="en-US" sz="1400">
                          <a:effectLst/>
                          <a:latin typeface="Arial"/>
                        </a:rPr>
                      </a:br>
                      <a:endParaRPr lang="en-US" sz="1400"/>
                    </a:p>
                  </a:txBody>
                  <a:tcPr marL="37196" marR="37196" marT="37196" marB="371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"/>
                        </a:rPr>
                        <a:t>signed 16 bits</a:t>
                      </a:r>
                      <a:br>
                        <a:rPr lang="en-US" sz="1400">
                          <a:effectLst/>
                          <a:latin typeface="Arial"/>
                        </a:rPr>
                      </a:br>
                      <a:endParaRPr lang="en-US" sz="1400"/>
                    </a:p>
                  </a:txBody>
                  <a:tcPr marL="37196" marR="37196" marT="37196" marB="371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4805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"/>
                        </a:rPr>
                        <a:t>int</a:t>
                      </a:r>
                      <a:br>
                        <a:rPr lang="en-US" sz="1400">
                          <a:effectLst/>
                          <a:latin typeface="Arial"/>
                        </a:rPr>
                      </a:br>
                      <a:endParaRPr lang="en-US" sz="1400"/>
                    </a:p>
                  </a:txBody>
                  <a:tcPr marL="37196" marR="37196" marT="37196" marB="371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"/>
                        </a:rPr>
                        <a:t>jint</a:t>
                      </a:r>
                      <a:br>
                        <a:rPr lang="en-US" sz="1400">
                          <a:effectLst/>
                          <a:latin typeface="Arial"/>
                        </a:rPr>
                      </a:br>
                      <a:endParaRPr lang="en-US" sz="1400"/>
                    </a:p>
                  </a:txBody>
                  <a:tcPr marL="37196" marR="37196" marT="37196" marB="371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"/>
                        </a:rPr>
                        <a:t>signed 32 bits</a:t>
                      </a:r>
                      <a:br>
                        <a:rPr lang="en-US" sz="1400">
                          <a:effectLst/>
                          <a:latin typeface="Arial"/>
                        </a:rPr>
                      </a:br>
                      <a:endParaRPr lang="en-US" sz="1400"/>
                    </a:p>
                  </a:txBody>
                  <a:tcPr marL="37196" marR="37196" marT="37196" marB="371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4805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"/>
                        </a:rPr>
                        <a:t>long</a:t>
                      </a:r>
                      <a:br>
                        <a:rPr lang="en-US" sz="1400">
                          <a:effectLst/>
                          <a:latin typeface="Arial"/>
                        </a:rPr>
                      </a:br>
                      <a:endParaRPr lang="en-US" sz="1400"/>
                    </a:p>
                  </a:txBody>
                  <a:tcPr marL="37196" marR="37196" marT="37196" marB="371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"/>
                        </a:rPr>
                        <a:t>jlong</a:t>
                      </a:r>
                      <a:br>
                        <a:rPr lang="en-US" sz="1400">
                          <a:effectLst/>
                          <a:latin typeface="Arial"/>
                        </a:rPr>
                      </a:br>
                      <a:endParaRPr lang="en-US" sz="1400"/>
                    </a:p>
                  </a:txBody>
                  <a:tcPr marL="37196" marR="37196" marT="37196" marB="371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"/>
                        </a:rPr>
                        <a:t>signed 64 bits</a:t>
                      </a:r>
                      <a:br>
                        <a:rPr lang="en-US" sz="1400">
                          <a:effectLst/>
                          <a:latin typeface="Arial"/>
                        </a:rPr>
                      </a:br>
                      <a:endParaRPr lang="en-US" sz="1400"/>
                    </a:p>
                  </a:txBody>
                  <a:tcPr marL="37196" marR="37196" marT="37196" marB="371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4805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"/>
                        </a:rPr>
                        <a:t>float</a:t>
                      </a:r>
                      <a:br>
                        <a:rPr lang="en-US" sz="1400">
                          <a:effectLst/>
                          <a:latin typeface="Arial"/>
                        </a:rPr>
                      </a:br>
                      <a:endParaRPr lang="en-US" sz="1400"/>
                    </a:p>
                  </a:txBody>
                  <a:tcPr marL="37196" marR="37196" marT="37196" marB="371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"/>
                        </a:rPr>
                        <a:t>jfloat</a:t>
                      </a:r>
                      <a:br>
                        <a:rPr lang="en-US" sz="1400">
                          <a:effectLst/>
                          <a:latin typeface="Arial"/>
                        </a:rPr>
                      </a:br>
                      <a:endParaRPr lang="en-US" sz="1400"/>
                    </a:p>
                  </a:txBody>
                  <a:tcPr marL="37196" marR="37196" marT="37196" marB="371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"/>
                        </a:rPr>
                        <a:t>32 bits</a:t>
                      </a:r>
                      <a:br>
                        <a:rPr lang="en-US" sz="1400">
                          <a:effectLst/>
                          <a:latin typeface="Arial"/>
                        </a:rPr>
                      </a:br>
                      <a:endParaRPr lang="en-US" sz="1400"/>
                    </a:p>
                  </a:txBody>
                  <a:tcPr marL="37196" marR="37196" marT="37196" marB="371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4805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"/>
                        </a:rPr>
                        <a:t>double</a:t>
                      </a:r>
                      <a:br>
                        <a:rPr lang="en-US" sz="1400">
                          <a:effectLst/>
                          <a:latin typeface="Arial"/>
                        </a:rPr>
                      </a:br>
                      <a:endParaRPr lang="en-US" sz="1400"/>
                    </a:p>
                  </a:txBody>
                  <a:tcPr marL="37196" marR="37196" marT="37196" marB="371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"/>
                        </a:rPr>
                        <a:t>jdouble</a:t>
                      </a:r>
                      <a:br>
                        <a:rPr lang="en-US" sz="1400">
                          <a:effectLst/>
                          <a:latin typeface="Arial"/>
                        </a:rPr>
                      </a:br>
                      <a:endParaRPr lang="en-US" sz="1400"/>
                    </a:p>
                  </a:txBody>
                  <a:tcPr marL="37196" marR="37196" marT="37196" marB="371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Arial"/>
                        </a:rPr>
                        <a:t>64 bits</a:t>
                      </a:r>
                      <a:br>
                        <a:rPr lang="en-US" sz="1400" dirty="0">
                          <a:effectLst/>
                          <a:latin typeface="Arial"/>
                        </a:rPr>
                      </a:br>
                      <a:endParaRPr lang="en-US" sz="1400" dirty="0"/>
                    </a:p>
                  </a:txBody>
                  <a:tcPr marL="37196" marR="37196" marT="37196" marB="371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58900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10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3808" y="620688"/>
            <a:ext cx="32993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prstClr val="black"/>
                </a:solidFill>
              </a:rPr>
              <a:t>Jni</a:t>
            </a:r>
            <a:r>
              <a:rPr lang="zh-CN" altLang="en-US" sz="4000" dirty="0" smtClean="0">
                <a:solidFill>
                  <a:prstClr val="black"/>
                </a:solidFill>
              </a:rPr>
              <a:t>的基本概念</a:t>
            </a:r>
            <a:endParaRPr lang="zh-CN" altLang="en-US" sz="40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7034" y="1772816"/>
            <a:ext cx="763284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2</a:t>
            </a:r>
            <a:r>
              <a:rPr lang="zh-CN" altLang="en-US" sz="2400" dirty="0" smtClean="0">
                <a:solidFill>
                  <a:prstClr val="black"/>
                </a:solidFill>
              </a:rPr>
              <a:t>、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jni</a:t>
            </a:r>
            <a:r>
              <a:rPr lang="zh-CN" altLang="en-US" sz="2400" dirty="0" smtClean="0">
                <a:solidFill>
                  <a:prstClr val="black"/>
                </a:solidFill>
              </a:rPr>
              <a:t>的基本用法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zh-CN" altLang="en-US" sz="2400" dirty="0">
                <a:solidFill>
                  <a:prstClr val="black"/>
                </a:solidFill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</a:rPr>
              <a:t>  </a:t>
            </a:r>
            <a:r>
              <a:rPr lang="en-US" altLang="zh-CN" sz="2400" dirty="0" smtClean="0">
                <a:solidFill>
                  <a:prstClr val="black"/>
                </a:solidFill>
              </a:rPr>
              <a:t>java</a:t>
            </a:r>
            <a:r>
              <a:rPr lang="zh-CN" altLang="en-US" sz="2400" dirty="0" smtClean="0">
                <a:solidFill>
                  <a:prstClr val="black"/>
                </a:solidFill>
              </a:rPr>
              <a:t>调用</a:t>
            </a:r>
            <a:r>
              <a:rPr lang="en-US" altLang="zh-CN" sz="2400" dirty="0" err="1">
                <a:solidFill>
                  <a:prstClr val="black"/>
                </a:solidFill>
              </a:rPr>
              <a:t>c++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</a:rPr>
              <a:t>  </a:t>
            </a:r>
          </a:p>
          <a:p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  </a:t>
            </a:r>
            <a:r>
              <a:rPr lang="zh-CN" altLang="en-US" dirty="0" smtClean="0">
                <a:solidFill>
                  <a:prstClr val="black"/>
                </a:solidFill>
              </a:rPr>
              <a:t>注意：</a:t>
            </a:r>
            <a:r>
              <a:rPr lang="en-US" altLang="zh-CN" dirty="0" err="1" smtClean="0">
                <a:solidFill>
                  <a:prstClr val="black"/>
                </a:solidFill>
              </a:rPr>
              <a:t>jstring</a:t>
            </a:r>
            <a:r>
              <a:rPr lang="zh-CN" altLang="en-US" dirty="0" smtClean="0">
                <a:solidFill>
                  <a:prstClr val="black"/>
                </a:solidFill>
              </a:rPr>
              <a:t>是一个过渡类型，需要进行转换才能被本地语言使用。</a:t>
            </a:r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zh-CN" altLang="en-US" dirty="0" smtClean="0">
                <a:solidFill>
                  <a:prstClr val="black"/>
                </a:solidFill>
              </a:rPr>
              <a:t>   转换方法：</a:t>
            </a:r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-</a:t>
            </a:r>
            <a:r>
              <a:rPr lang="en-US" altLang="zh-CN" dirty="0"/>
              <a:t>&gt;</a:t>
            </a:r>
            <a:r>
              <a:rPr lang="en-US" altLang="zh-CN" dirty="0" err="1" smtClean="0"/>
              <a:t>NewStringUTF</a:t>
            </a:r>
            <a:r>
              <a:rPr lang="en-US" altLang="zh-CN" dirty="0" smtClean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char* </a:t>
            </a:r>
            <a:r>
              <a:rPr lang="en-US" altLang="zh-CN" dirty="0" smtClean="0"/>
              <a:t>pat);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-</a:t>
            </a:r>
            <a:r>
              <a:rPr lang="en-US" altLang="zh-CN" dirty="0"/>
              <a:t>&gt;</a:t>
            </a:r>
            <a:r>
              <a:rPr lang="en-US" altLang="zh-CN" dirty="0" err="1" smtClean="0"/>
              <a:t>GetStringUTFChars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jstring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jserver</a:t>
            </a:r>
            <a:r>
              <a:rPr lang="en-US" altLang="zh-CN" dirty="0"/>
              <a:t>, 0</a:t>
            </a:r>
            <a:r>
              <a:rPr lang="en-US" altLang="zh-CN" dirty="0" smtClean="0"/>
              <a:t>)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58900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861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3808" y="620688"/>
            <a:ext cx="32993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prstClr val="black"/>
                </a:solidFill>
              </a:rPr>
              <a:t>Jni</a:t>
            </a:r>
            <a:r>
              <a:rPr lang="zh-CN" altLang="en-US" sz="4000" dirty="0" smtClean="0">
                <a:solidFill>
                  <a:prstClr val="black"/>
                </a:solidFill>
              </a:rPr>
              <a:t>的基本概念</a:t>
            </a:r>
            <a:endParaRPr lang="zh-CN" altLang="en-US" sz="40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7034" y="1772816"/>
            <a:ext cx="76328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2</a:t>
            </a:r>
            <a:r>
              <a:rPr lang="zh-CN" altLang="en-US" sz="2400" dirty="0" smtClean="0">
                <a:solidFill>
                  <a:prstClr val="black"/>
                </a:solidFill>
              </a:rPr>
              <a:t>、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jni</a:t>
            </a:r>
            <a:r>
              <a:rPr lang="zh-CN" altLang="en-US" sz="2400" dirty="0" smtClean="0">
                <a:solidFill>
                  <a:prstClr val="black"/>
                </a:solidFill>
              </a:rPr>
              <a:t>的基本用法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zh-CN" altLang="en-US" sz="2400" dirty="0">
                <a:solidFill>
                  <a:prstClr val="black"/>
                </a:solidFill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</a:rPr>
              <a:t>  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c++</a:t>
            </a:r>
            <a:r>
              <a:rPr lang="zh-CN" altLang="en-US" sz="2400" dirty="0" smtClean="0">
                <a:solidFill>
                  <a:prstClr val="black"/>
                </a:solidFill>
              </a:rPr>
              <a:t>调用</a:t>
            </a:r>
            <a:r>
              <a:rPr lang="en-US" altLang="zh-CN" sz="2400" dirty="0">
                <a:solidFill>
                  <a:prstClr val="black"/>
                </a:solidFill>
              </a:rPr>
              <a:t>java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</a:rPr>
              <a:t>函数声明：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  </a:t>
            </a:r>
            <a:r>
              <a:rPr lang="en-US" altLang="zh-CN" sz="2400" dirty="0"/>
              <a:t>namespace android</a:t>
            </a:r>
          </a:p>
          <a:p>
            <a:r>
              <a:rPr lang="en-US" altLang="zh-CN" sz="2400" dirty="0" smtClean="0"/>
              <a:t>{</a:t>
            </a:r>
            <a:endParaRPr lang="zh-CN" altLang="en-US" sz="2400" dirty="0"/>
          </a:p>
          <a:p>
            <a:r>
              <a:rPr lang="en-US" altLang="zh-CN" sz="2400" dirty="0"/>
              <a:t>    void </a:t>
            </a:r>
            <a:r>
              <a:rPr lang="en-US" altLang="zh-CN" sz="2400" dirty="0" err="1"/>
              <a:t>showDailyBroad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char* </a:t>
            </a:r>
            <a:r>
              <a:rPr lang="en-US" altLang="zh-CN" sz="2400" dirty="0" err="1"/>
              <a:t>url</a:t>
            </a:r>
            <a:r>
              <a:rPr lang="en-US" altLang="zh-CN" sz="2400" dirty="0" smtClean="0"/>
              <a:t>);</a:t>
            </a:r>
            <a:endParaRPr lang="zh-CN" altLang="en-US" sz="2400" dirty="0"/>
          </a:p>
          <a:p>
            <a:r>
              <a:rPr lang="en-US" altLang="zh-CN" sz="2400" dirty="0"/>
              <a:t>}// namespace </a:t>
            </a:r>
            <a:r>
              <a:rPr lang="en-US" altLang="zh-CN" sz="2400" dirty="0" smtClean="0"/>
              <a:t>android</a:t>
            </a:r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16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3808" y="620688"/>
            <a:ext cx="32993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prstClr val="black"/>
                </a:solidFill>
              </a:rPr>
              <a:t>Jni</a:t>
            </a:r>
            <a:r>
              <a:rPr lang="zh-CN" altLang="en-US" sz="4000" dirty="0" smtClean="0">
                <a:solidFill>
                  <a:prstClr val="black"/>
                </a:solidFill>
              </a:rPr>
              <a:t>的基本概念</a:t>
            </a:r>
            <a:endParaRPr lang="zh-CN" altLang="en-US" sz="40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7034" y="1772816"/>
            <a:ext cx="76328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2</a:t>
            </a:r>
            <a:r>
              <a:rPr lang="zh-CN" altLang="en-US" sz="2400" dirty="0" smtClean="0">
                <a:solidFill>
                  <a:prstClr val="black"/>
                </a:solidFill>
              </a:rPr>
              <a:t>、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jni</a:t>
            </a:r>
            <a:r>
              <a:rPr lang="zh-CN" altLang="en-US" sz="2400" dirty="0" smtClean="0">
                <a:solidFill>
                  <a:prstClr val="black"/>
                </a:solidFill>
              </a:rPr>
              <a:t>的基本用法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zh-CN" altLang="en-US" sz="2400" dirty="0">
                <a:solidFill>
                  <a:prstClr val="black"/>
                </a:solidFill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</a:rPr>
              <a:t>  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c++</a:t>
            </a:r>
            <a:r>
              <a:rPr lang="zh-CN" altLang="en-US" sz="2400" dirty="0" smtClean="0">
                <a:solidFill>
                  <a:prstClr val="black"/>
                </a:solidFill>
              </a:rPr>
              <a:t>调用</a:t>
            </a:r>
            <a:r>
              <a:rPr lang="en-US" altLang="zh-CN" sz="2400" dirty="0">
                <a:solidFill>
                  <a:prstClr val="black"/>
                </a:solidFill>
              </a:rPr>
              <a:t>java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</a:rPr>
              <a:t>函数实现：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000" dirty="0"/>
              <a:t>void android::</a:t>
            </a:r>
            <a:r>
              <a:rPr lang="en-US" altLang="zh-CN" sz="2000" dirty="0" err="1"/>
              <a:t>showDailyBroad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char* 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{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JNIEnv</a:t>
            </a:r>
            <a:r>
              <a:rPr lang="en-US" altLang="zh-CN" sz="2000" dirty="0"/>
              <a:t>* </a:t>
            </a:r>
            <a:r>
              <a:rPr lang="en-US" altLang="zh-CN" sz="2000" dirty="0" err="1"/>
              <a:t>env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GetJEnv</a:t>
            </a:r>
            <a:r>
              <a:rPr lang="en-US" altLang="zh-CN" sz="2000" dirty="0"/>
              <a:t>();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jclass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PetBridgeClass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getPetBridgerClass</a:t>
            </a:r>
            <a:r>
              <a:rPr lang="en-US" altLang="zh-CN" sz="2000" dirty="0"/>
              <a:t>();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jmethodID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onShowMethod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env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GetStaticMethodID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PetBridgeClass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			"</a:t>
            </a:r>
            <a:r>
              <a:rPr lang="en-US" altLang="zh-CN" sz="2000" dirty="0" err="1"/>
              <a:t>showDailyBroad</a:t>
            </a:r>
            <a:r>
              <a:rPr lang="en-US" altLang="zh-CN" sz="2000" dirty="0"/>
              <a:t>", "(</a:t>
            </a:r>
            <a:r>
              <a:rPr lang="en-US" altLang="zh-CN" sz="2000" dirty="0" err="1"/>
              <a:t>Ljava</a:t>
            </a:r>
            <a:r>
              <a:rPr lang="en-US" altLang="zh-CN" sz="2000" dirty="0"/>
              <a:t>/</a:t>
            </a:r>
            <a:r>
              <a:rPr lang="en-US" altLang="zh-CN" sz="2000" dirty="0" err="1"/>
              <a:t>lang</a:t>
            </a:r>
            <a:r>
              <a:rPr lang="en-US" altLang="zh-CN" sz="2000" dirty="0"/>
              <a:t>/String;)V");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env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CallStaticVoidMethod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PetBridgeClass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onShowMethod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				android</a:t>
            </a:r>
            <a:r>
              <a:rPr lang="en-US" altLang="zh-CN" sz="2000" dirty="0"/>
              <a:t>::cstr2jstring(</a:t>
            </a:r>
            <a:r>
              <a:rPr lang="en-US" altLang="zh-CN" sz="2000" dirty="0" err="1"/>
              <a:t>env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));</a:t>
            </a:r>
          </a:p>
          <a:p>
            <a:r>
              <a:rPr lang="en-US" altLang="zh-CN" sz="2000" dirty="0"/>
              <a:t>}</a:t>
            </a:r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48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496</Words>
  <Application>Microsoft Office PowerPoint</Application>
  <PresentationFormat>全屏显示(4:3)</PresentationFormat>
  <Paragraphs>101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Jni的使用以及在框架中的应用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Jni在框架中的应用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Jni的使用以及在框架中的应用</dc:title>
  <dc:creator>Jiaxing Yi(Intern)</dc:creator>
  <cp:lastModifiedBy>Jiaxing Yi(Intern)</cp:lastModifiedBy>
  <cp:revision>16</cp:revision>
  <dcterms:created xsi:type="dcterms:W3CDTF">2013-12-04T07:06:42Z</dcterms:created>
  <dcterms:modified xsi:type="dcterms:W3CDTF">2013-12-06T01:24:32Z</dcterms:modified>
</cp:coreProperties>
</file>