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tags" Target="../tags/tag25.xml"/><Relationship Id="rId4" Type="http://schemas.openxmlformats.org/officeDocument/2006/relationships/image" Target="../media/image9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tags" Target="../tags/tag37.xml"/><Relationship Id="rId4" Type="http://schemas.openxmlformats.org/officeDocument/2006/relationships/image" Target="../media/image15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tags" Target="../tags/tag39.xml"/><Relationship Id="rId4" Type="http://schemas.microsoft.com/office/2007/relationships/media" Target="file:///D:\gitdemo\BlockChain\20230529_221548.mp4" TargetMode="External"/><Relationship Id="rId3" Type="http://schemas.openxmlformats.org/officeDocument/2006/relationships/video" Target="file:///D:\gitdemo\BlockChain\20230529_221548.mp4" TargetMode="External"/><Relationship Id="rId2" Type="http://schemas.openxmlformats.org/officeDocument/2006/relationships/tags" Target="../tags/tag38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tags" Target="../tags/tag41.xml"/><Relationship Id="rId4" Type="http://schemas.microsoft.com/office/2007/relationships/media" Target="file:///D:\gitdemo\BlockChain\20230529_222654.mp4" TargetMode="External"/><Relationship Id="rId3" Type="http://schemas.openxmlformats.org/officeDocument/2006/relationships/video" Target="file:///D:\gitdemo\BlockChain\20230529_222654.mp4" TargetMode="External"/><Relationship Id="rId2" Type="http://schemas.openxmlformats.org/officeDocument/2006/relationships/tags" Target="../tags/tag40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6.xml"/><Relationship Id="rId7" Type="http://schemas.openxmlformats.org/officeDocument/2006/relationships/image" Target="../media/image4.png"/><Relationship Id="rId6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7.png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image" Target="../media/image6.png"/><Relationship Id="rId10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/>
          <a:stretch>
            <a:fillRect/>
          </a:stretch>
        </p:blipFill>
        <p:spPr>
          <a:xfrm>
            <a:off x="251722" y="2032635"/>
            <a:ext cx="6480548" cy="45351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1423" y="2637210"/>
            <a:ext cx="73710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区块链在数字金融中的应用</a:t>
            </a:r>
            <a:endParaRPr lang="zh-CN" altLang="en-US" sz="4000" b="1" spc="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1371600" lvl="3" indent="457200" algn="l"/>
            <a:r>
              <a:rPr lang="en-US" altLang="zh-CN" sz="40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--</a:t>
            </a:r>
            <a:r>
              <a:rPr lang="zh-CN" altLang="en-US" sz="40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一种新的共识机制</a:t>
            </a:r>
            <a:endParaRPr lang="zh-CN" altLang="en-US" sz="4000" b="1" spc="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83878" y="4163578"/>
            <a:ext cx="4200966" cy="0"/>
          </a:xfrm>
          <a:prstGeom prst="line">
            <a:avLst/>
          </a:prstGeom>
          <a:ln w="38100">
            <a:solidFill>
              <a:srgbClr val="0E4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386705" y="4580890"/>
            <a:ext cx="3757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陈家豪</a:t>
            </a:r>
            <a:r>
              <a:rPr lang="en-US" altLang="zh-CN" sz="2400"/>
              <a:t> 19307130210</a:t>
            </a:r>
            <a:endParaRPr lang="en-US" altLang="zh-CN" sz="2400"/>
          </a:p>
          <a:p>
            <a:r>
              <a:rPr lang="zh-CN" altLang="en-US" sz="2400"/>
              <a:t>指导老师：阚海斌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四、一种新的共识机制</a:t>
            </a:r>
            <a:r>
              <a:rPr lang="en-US" altLang="zh-CN" sz="2400" b="1">
                <a:sym typeface="+mn-ea"/>
              </a:rPr>
              <a:t>— —</a:t>
            </a:r>
            <a:r>
              <a:rPr lang="zh-CN" altLang="en-US" sz="2000" b="1">
                <a:sym typeface="+mn-ea"/>
              </a:rPr>
              <a:t>委派机制</a:t>
            </a:r>
            <a:endParaRPr lang="zh-CN" altLang="en-US" sz="2000" b="1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17245" y="2348865"/>
            <a:ext cx="3400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原理</a:t>
            </a:r>
            <a:r>
              <a:rPr lang="zh-CN" altLang="en-US" b="1"/>
              <a:t>介绍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系统存在一个中央节点和多个</a:t>
            </a:r>
            <a:r>
              <a:rPr lang="zh-CN" altLang="en-US"/>
              <a:t>矿工节点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矿工排队获取</a:t>
            </a:r>
            <a:r>
              <a:rPr lang="zh-CN" altLang="en-US"/>
              <a:t>打包权，中央节点依次选取矿工，分配打包</a:t>
            </a:r>
            <a:r>
              <a:rPr lang="zh-CN" altLang="en-US"/>
              <a:t>任务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矿工</a:t>
            </a:r>
            <a:r>
              <a:rPr lang="zh-CN" altLang="en-US"/>
              <a:t>只能打包分配给他的</a:t>
            </a:r>
            <a:r>
              <a:rPr lang="zh-CN" altLang="en-US"/>
              <a:t>交易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等待队列中的矿工需要承担校验区块的职责，否则移出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63845" y="2348865"/>
            <a:ext cx="31419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预期</a:t>
            </a:r>
            <a:r>
              <a:rPr lang="zh-CN" altLang="en-US" b="1"/>
              <a:t>目标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不需要计算数学难题，矿工并发</a:t>
            </a:r>
            <a:r>
              <a:rPr lang="zh-CN" altLang="en-US"/>
              <a:t>打包，提高</a:t>
            </a:r>
            <a:r>
              <a:rPr lang="zh-CN" altLang="en-US"/>
              <a:t>效率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提前指定区块链顺序，不会产生分叉，提高</a:t>
            </a:r>
            <a:r>
              <a:rPr lang="zh-CN" altLang="en-US"/>
              <a:t>安全性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矿工拥有平等的打包权，防止</a:t>
            </a:r>
            <a:r>
              <a:rPr lang="en-US" altLang="zh-CN"/>
              <a:t>“</a:t>
            </a:r>
            <a:r>
              <a:rPr lang="zh-CN" altLang="en-US"/>
              <a:t>弱</a:t>
            </a:r>
            <a:r>
              <a:rPr lang="zh-CN" altLang="en-US"/>
              <a:t>去中心化</a:t>
            </a:r>
            <a:r>
              <a:rPr lang="en-US" altLang="zh-CN"/>
              <a:t>”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四、一种新的共识机制</a:t>
            </a:r>
            <a:r>
              <a:rPr lang="en-US" altLang="zh-CN" sz="2400" b="1">
                <a:sym typeface="+mn-ea"/>
              </a:rPr>
              <a:t>— —</a:t>
            </a:r>
            <a:r>
              <a:rPr lang="zh-CN" altLang="en-US" sz="2000" b="1">
                <a:sym typeface="+mn-ea"/>
              </a:rPr>
              <a:t>委派机制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679450" y="1988820"/>
            <a:ext cx="295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核心流程</a:t>
            </a:r>
            <a:endParaRPr lang="zh-CN" altLang="en-US"/>
          </a:p>
        </p:txBody>
      </p:sp>
      <p:pic>
        <p:nvPicPr>
          <p:cNvPr id="6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2295" y="2493010"/>
            <a:ext cx="3150235" cy="31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82295" y="5880100"/>
            <a:ext cx="33127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800">
                <a:ea typeface="宋体" panose="02010600030101010101" pitchFamily="2" charset="-122"/>
              </a:rPr>
              <a:t>图4.1 中央节点接收到交易信息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9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19700" y="2564765"/>
            <a:ext cx="3230245" cy="3212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4803140" y="5880100"/>
            <a:ext cx="406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800">
                <a:ea typeface="宋体" panose="02010600030101010101" pitchFamily="2" charset="-122"/>
              </a:rPr>
              <a:t>图4.2 中央节点分配交易给矿工A,B，并给出区块位置和前区块Id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四、一种新的共识机制</a:t>
            </a:r>
            <a:r>
              <a:rPr lang="en-US" altLang="zh-CN" sz="2400" b="1">
                <a:sym typeface="+mn-ea"/>
              </a:rPr>
              <a:t>— —</a:t>
            </a:r>
            <a:r>
              <a:rPr lang="zh-CN" altLang="en-US" sz="2000" b="1">
                <a:sym typeface="+mn-ea"/>
              </a:rPr>
              <a:t>委派机制</a:t>
            </a:r>
            <a:endParaRPr lang="zh-CN" altLang="en-US" sz="2000" b="1"/>
          </a:p>
        </p:txBody>
      </p:sp>
      <p:sp>
        <p:nvSpPr>
          <p:cNvPr id="100" name="文本框 99"/>
          <p:cNvSpPr txBox="1"/>
          <p:nvPr/>
        </p:nvSpPr>
        <p:spPr>
          <a:xfrm>
            <a:off x="6228080" y="5013325"/>
            <a:ext cx="24771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800">
                <a:ea typeface="宋体" panose="02010600030101010101" pitchFamily="2" charset="-122"/>
              </a:rPr>
              <a:t>图4.3 节点收到委派指令，矿工将分配给自己的交易打包，不打包其他交易 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13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7360" y="1772920"/>
            <a:ext cx="5567680" cy="436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四、一种新的共识机制</a:t>
            </a:r>
            <a:r>
              <a:rPr lang="en-US" altLang="zh-CN" sz="2000" b="1">
                <a:sym typeface="+mn-ea"/>
              </a:rPr>
              <a:t>— —</a:t>
            </a:r>
            <a:r>
              <a:rPr lang="zh-CN" altLang="en-US" sz="2000" b="1">
                <a:sym typeface="+mn-ea"/>
              </a:rPr>
              <a:t>委派机制</a:t>
            </a:r>
            <a:endParaRPr lang="zh-CN" altLang="en-US" sz="2000" b="1"/>
          </a:p>
        </p:txBody>
      </p:sp>
      <p:pic>
        <p:nvPicPr>
          <p:cNvPr id="2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7450" y="2060575"/>
            <a:ext cx="6495415" cy="35064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123440" y="580517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图</a:t>
            </a:r>
            <a:r>
              <a:rPr lang="en-US" sz="1800">
                <a:latin typeface="Times New Roman" panose="02020603050405020304" charset="0"/>
                <a:ea typeface="宋体" panose="02010600030101010101" pitchFamily="2" charset="-122"/>
              </a:rPr>
              <a:t>4.4 </a:t>
            </a:r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节点收到</a:t>
            </a:r>
            <a:r>
              <a:rPr lang="en-US" sz="1800">
                <a:latin typeface="Times New Roman" panose="02020603050405020304" charset="0"/>
                <a:ea typeface="宋体" panose="02010600030101010101" pitchFamily="2" charset="-122"/>
              </a:rPr>
              <a:t>A,B</a:t>
            </a:r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打包的区块，会对其进行检验，各项都符合时区块上链，返回确认</a:t>
            </a:r>
            <a:endParaRPr lang="zh-CN" altLang="en-US" sz="1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四、一种新的共识机制</a:t>
            </a:r>
            <a:r>
              <a:rPr lang="en-US" altLang="zh-CN" sz="2000" b="1">
                <a:sym typeface="+mn-ea"/>
              </a:rPr>
              <a:t>— —</a:t>
            </a:r>
            <a:r>
              <a:rPr lang="zh-CN" altLang="en-US" sz="2000" b="1">
                <a:sym typeface="+mn-ea"/>
              </a:rPr>
              <a:t>委派机制</a:t>
            </a:r>
            <a:endParaRPr lang="zh-CN" altLang="en-US" sz="2000" b="1"/>
          </a:p>
        </p:txBody>
      </p:sp>
      <p:pic>
        <p:nvPicPr>
          <p:cNvPr id="16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1595" y="2060575"/>
            <a:ext cx="58166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619250" y="5661025"/>
            <a:ext cx="63607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图</a:t>
            </a:r>
            <a:r>
              <a:rPr lang="en-US" sz="1800">
                <a:latin typeface="Times New Roman" panose="02020603050405020304" charset="0"/>
                <a:ea typeface="宋体" panose="02010600030101010101" pitchFamily="2" charset="-122"/>
              </a:rPr>
              <a:t>4.5 </a:t>
            </a:r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中央节点会记录区块的确认数</a:t>
            </a:r>
            <a:r>
              <a:rPr lang="en-US" sz="1800">
                <a:latin typeface="Times New Roman" panose="02020603050405020304" charset="0"/>
                <a:ea typeface="宋体" panose="02010600030101010101" pitchFamily="2" charset="-122"/>
              </a:rPr>
              <a:t>ack</a:t>
            </a:r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（每个节点确认区块无误都会返回确认），当确认足够多时，将交易移至已完成队列。如果区块打包失败，则重新将任务委派给下一位矿工</a:t>
            </a:r>
            <a:endParaRPr lang="zh-CN" altLang="en-US" sz="1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四、一种新的共识机制</a:t>
            </a:r>
            <a:r>
              <a:rPr lang="en-US" altLang="zh-CN" sz="2000" b="1">
                <a:sym typeface="+mn-ea"/>
              </a:rPr>
              <a:t>— —</a:t>
            </a:r>
            <a:r>
              <a:rPr lang="zh-CN" altLang="en-US" sz="2000" b="1">
                <a:sym typeface="+mn-ea"/>
              </a:rPr>
              <a:t>委派机制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1621155" y="2204720"/>
            <a:ext cx="1623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优点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611505" y="2853055"/>
            <a:ext cx="37242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效率</a:t>
            </a:r>
            <a:r>
              <a:rPr lang="zh-CN" altLang="en-US"/>
              <a:t>提高：</a:t>
            </a:r>
            <a:endParaRPr lang="zh-CN" altLang="en-US"/>
          </a:p>
          <a:p>
            <a:pPr indent="457200"/>
            <a:r>
              <a:rPr lang="zh-CN" altLang="en-US">
                <a:sym typeface="+mn-ea"/>
              </a:rPr>
              <a:t>不需要计算数学难题</a:t>
            </a:r>
            <a:endParaRPr lang="zh-CN" altLang="en-US"/>
          </a:p>
          <a:p>
            <a:pPr indent="457200"/>
            <a:r>
              <a:rPr lang="zh-CN" altLang="en-US"/>
              <a:t>矿工</a:t>
            </a:r>
            <a:r>
              <a:rPr lang="zh-CN" altLang="en-US"/>
              <a:t>之间并发</a:t>
            </a:r>
            <a:r>
              <a:rPr lang="zh-CN" altLang="en-US"/>
              <a:t>打包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安全性：</a:t>
            </a:r>
            <a:endParaRPr lang="zh-CN" altLang="en-US"/>
          </a:p>
          <a:p>
            <a:pPr indent="457200"/>
            <a:r>
              <a:rPr lang="zh-CN" altLang="en-US"/>
              <a:t>避免分叉</a:t>
            </a:r>
            <a:endParaRPr lang="zh-CN" altLang="en-US"/>
          </a:p>
          <a:p>
            <a:pPr indent="457200"/>
            <a:r>
              <a:rPr lang="zh-CN" altLang="en-US"/>
              <a:t>防止私链</a:t>
            </a:r>
            <a:r>
              <a:rPr lang="zh-CN" altLang="en-US"/>
              <a:t>攻击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公平性：</a:t>
            </a:r>
            <a:endParaRPr lang="zh-CN" altLang="en-US"/>
          </a:p>
          <a:p>
            <a:pPr indent="457200"/>
            <a:r>
              <a:rPr lang="zh-CN" altLang="en-US"/>
              <a:t>矿工</a:t>
            </a:r>
            <a:r>
              <a:rPr lang="zh-CN" altLang="en-US"/>
              <a:t>有平等的记账</a:t>
            </a:r>
            <a:r>
              <a:rPr lang="zh-CN" altLang="en-US"/>
              <a:t>权</a:t>
            </a:r>
            <a:endParaRPr lang="zh-CN" altLang="en-US"/>
          </a:p>
          <a:p>
            <a:pPr indent="457200"/>
            <a:r>
              <a:rPr lang="zh-CN" altLang="en-US"/>
              <a:t>需要维护</a:t>
            </a:r>
            <a:r>
              <a:rPr lang="zh-CN" altLang="en-US"/>
              <a:t>区块链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8080" y="2198370"/>
            <a:ext cx="1483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缺点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4860290" y="2853055"/>
            <a:ext cx="41643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单点失效</a:t>
            </a:r>
            <a:r>
              <a:rPr lang="zh-CN" altLang="en-US"/>
              <a:t>问题：</a:t>
            </a:r>
            <a:endParaRPr lang="zh-CN" altLang="en-US"/>
          </a:p>
          <a:p>
            <a:pPr indent="457200"/>
            <a:r>
              <a:rPr lang="zh-CN" altLang="en-US"/>
              <a:t>中央节点崩溃将导致交易无法</a:t>
            </a:r>
            <a:r>
              <a:rPr lang="zh-CN" altLang="en-US"/>
              <a:t>委派</a:t>
            </a:r>
            <a:endParaRPr lang="zh-CN" altLang="en-US"/>
          </a:p>
          <a:p>
            <a:pPr indent="457200"/>
            <a:r>
              <a:rPr lang="zh-CN" altLang="en-US"/>
              <a:t>一个区块仅委派给一个矿工，容易</a:t>
            </a:r>
            <a:r>
              <a:rPr lang="en-US" altLang="zh-CN"/>
              <a:t>  </a:t>
            </a:r>
            <a:r>
              <a:rPr lang="zh-CN" altLang="en-US"/>
              <a:t>任务</a:t>
            </a:r>
            <a:r>
              <a:rPr lang="zh-CN" altLang="en-US"/>
              <a:t>失败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zh-CN" altLang="en-US"/>
              <a:t>中央节点</a:t>
            </a:r>
            <a:r>
              <a:rPr lang="zh-CN" altLang="en-US"/>
              <a:t>可信度：</a:t>
            </a:r>
            <a:endParaRPr lang="zh-CN" altLang="en-US"/>
          </a:p>
          <a:p>
            <a:pPr indent="457200"/>
            <a:r>
              <a:rPr lang="zh-CN" altLang="en-US"/>
              <a:t>全网凭中央</a:t>
            </a:r>
            <a:r>
              <a:rPr lang="zh-CN" altLang="en-US"/>
              <a:t>节点的委派</a:t>
            </a:r>
            <a:r>
              <a:rPr lang="zh-CN" altLang="en-US"/>
              <a:t>达成共识</a:t>
            </a:r>
            <a:endParaRPr lang="zh-CN" altLang="en-US"/>
          </a:p>
          <a:p>
            <a:pPr indent="457200"/>
            <a:r>
              <a:rPr lang="zh-CN" altLang="en-US"/>
              <a:t>中央节点需要较强</a:t>
            </a:r>
            <a:r>
              <a:rPr lang="zh-CN" altLang="en-US"/>
              <a:t>的公信力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zh-CN" altLang="en-US"/>
              <a:t>垃圾节点</a:t>
            </a:r>
            <a:r>
              <a:rPr lang="zh-CN" altLang="en-US"/>
              <a:t>攻击：</a:t>
            </a:r>
            <a:endParaRPr lang="zh-CN" altLang="en-US"/>
          </a:p>
          <a:p>
            <a:pPr indent="457200"/>
            <a:r>
              <a:rPr lang="zh-CN" altLang="en-US"/>
              <a:t>恶意注册虚假节点排队，不完成打包工作，导致交易</a:t>
            </a:r>
            <a:r>
              <a:rPr lang="zh-CN" altLang="en-US"/>
              <a:t>延迟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544695" y="1844675"/>
            <a:ext cx="27305" cy="461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6461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五、代码模拟实验</a:t>
            </a:r>
            <a:r>
              <a:rPr lang="en-US" altLang="zh-CN" sz="2400" b="1">
                <a:sym typeface="+mn-ea"/>
              </a:rPr>
              <a:t> ——</a:t>
            </a:r>
            <a:r>
              <a:rPr lang="en-US" altLang="zh-CN" sz="2000">
                <a:sym typeface="+mn-ea"/>
              </a:rPr>
              <a:t>java SpringBoot</a:t>
            </a:r>
            <a:r>
              <a:rPr lang="zh-CN" altLang="en-US" sz="2000">
                <a:sym typeface="+mn-ea"/>
              </a:rPr>
              <a:t>服务</a:t>
            </a:r>
            <a:endParaRPr lang="zh-CN" altLang="en-US" sz="20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51910" y="1874520"/>
            <a:ext cx="4979670" cy="48082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18160" y="6196330"/>
            <a:ext cx="30124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图</a:t>
            </a:r>
            <a:r>
              <a:rPr lang="en-US" sz="1800">
                <a:latin typeface="Times New Roman" panose="02020603050405020304" charset="0"/>
                <a:ea typeface="宋体" panose="02010600030101010101" pitchFamily="2" charset="-122"/>
              </a:rPr>
              <a:t>5.1 </a:t>
            </a:r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中央节点服务</a:t>
            </a:r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接口</a:t>
            </a:r>
            <a:endParaRPr lang="zh-CN" altLang="en-US" sz="1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8160" y="2279650"/>
            <a:ext cx="282956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中央节点服务</a:t>
            </a:r>
            <a:endParaRPr lang="zh-CN" altLang="en-US" sz="2000" b="1"/>
          </a:p>
          <a:p>
            <a:endParaRPr lang="zh-CN" altLang="en-US"/>
          </a:p>
          <a:p>
            <a:r>
              <a:rPr lang="zh-CN" altLang="en-US"/>
              <a:t>维持一个区块链</a:t>
            </a:r>
            <a:endParaRPr lang="zh-CN" altLang="en-US"/>
          </a:p>
          <a:p>
            <a:r>
              <a:rPr lang="zh-CN" altLang="en-US"/>
              <a:t>维持一个交易池</a:t>
            </a:r>
            <a:endParaRPr lang="zh-CN" altLang="en-US"/>
          </a:p>
          <a:p>
            <a:r>
              <a:rPr lang="zh-CN" altLang="en-US"/>
              <a:t>记录全网注册节点</a:t>
            </a:r>
            <a:endParaRPr lang="zh-CN" altLang="en-US"/>
          </a:p>
          <a:p>
            <a:r>
              <a:rPr lang="zh-CN" altLang="en-US"/>
              <a:t>接收新的交易信息</a:t>
            </a:r>
            <a:endParaRPr lang="zh-CN" altLang="en-US"/>
          </a:p>
          <a:p>
            <a:r>
              <a:rPr lang="zh-CN" altLang="en-US"/>
              <a:t>委派矿工对交易进行打包</a:t>
            </a:r>
            <a:endParaRPr lang="zh-CN" altLang="en-US"/>
          </a:p>
          <a:p>
            <a:r>
              <a:rPr lang="zh-CN" altLang="en-US"/>
              <a:t>接收新的区块</a:t>
            </a:r>
            <a:endParaRPr lang="zh-CN" altLang="en-US"/>
          </a:p>
          <a:p>
            <a:r>
              <a:rPr lang="zh-CN" altLang="en-US"/>
              <a:t>接收其他节点的确认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6461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五、代码模拟实验</a:t>
            </a:r>
            <a:r>
              <a:rPr lang="en-US" altLang="zh-CN" sz="2400" b="1">
                <a:sym typeface="+mn-ea"/>
              </a:rPr>
              <a:t> ——</a:t>
            </a:r>
            <a:r>
              <a:rPr lang="en-US" altLang="zh-CN" sz="2000">
                <a:sym typeface="+mn-ea"/>
              </a:rPr>
              <a:t>java SpringBoot</a:t>
            </a:r>
            <a:r>
              <a:rPr lang="zh-CN" altLang="en-US" sz="2000">
                <a:sym typeface="+mn-ea"/>
              </a:rPr>
              <a:t>服务</a:t>
            </a:r>
            <a:endParaRPr lang="zh-CN" altLang="en-US" sz="200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716145" y="6165215"/>
            <a:ext cx="30124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图</a:t>
            </a:r>
            <a:r>
              <a:rPr lang="en-US" sz="1800">
                <a:latin typeface="Times New Roman" panose="02020603050405020304" charset="0"/>
                <a:ea typeface="宋体" panose="02010600030101010101" pitchFamily="2" charset="-122"/>
              </a:rPr>
              <a:t>5.2 </a:t>
            </a:r>
            <a:r>
              <a:rPr lang="zh-CN" altLang="en-US" sz="1800">
                <a:latin typeface="Times New Roman" panose="02020603050405020304" charset="0"/>
                <a:ea typeface="宋体" panose="02010600030101010101" pitchFamily="2" charset="-122"/>
              </a:rPr>
              <a:t>矿工</a:t>
            </a:r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节点服务</a:t>
            </a:r>
            <a:r>
              <a:rPr lang="zh-CN" sz="1800">
                <a:latin typeface="Times New Roman" panose="02020603050405020304" charset="0"/>
                <a:ea typeface="宋体" panose="02010600030101010101" pitchFamily="2" charset="-122"/>
              </a:rPr>
              <a:t>接口</a:t>
            </a:r>
            <a:endParaRPr lang="zh-CN" altLang="en-US" sz="1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8160" y="2279650"/>
            <a:ext cx="298132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矿工节点服务</a:t>
            </a:r>
            <a:endParaRPr lang="zh-CN" altLang="en-US" sz="2000" b="1"/>
          </a:p>
          <a:p>
            <a:endParaRPr lang="zh-CN" altLang="en-US"/>
          </a:p>
          <a:p>
            <a:r>
              <a:rPr lang="zh-CN" altLang="en-US"/>
              <a:t>维持一个区块链、</a:t>
            </a:r>
            <a:r>
              <a:rPr lang="zh-CN" altLang="en-US">
                <a:sym typeface="+mn-ea"/>
              </a:rPr>
              <a:t>交易池</a:t>
            </a:r>
            <a:endParaRPr lang="zh-CN" altLang="en-US">
              <a:sym typeface="+mn-ea"/>
            </a:endParaRPr>
          </a:p>
          <a:p>
            <a:r>
              <a:rPr lang="zh-CN" altLang="en-US"/>
              <a:t>向中央节点申请注册和</a:t>
            </a:r>
            <a:r>
              <a:rPr lang="zh-CN" altLang="en-US"/>
              <a:t>排队</a:t>
            </a:r>
            <a:endParaRPr lang="zh-CN" altLang="en-US"/>
          </a:p>
          <a:p>
            <a:r>
              <a:rPr lang="zh-CN" altLang="en-US"/>
              <a:t>创建交易，广播</a:t>
            </a:r>
            <a:r>
              <a:rPr lang="zh-CN" altLang="en-US"/>
              <a:t>交易</a:t>
            </a:r>
            <a:endParaRPr lang="zh-CN" altLang="en-US"/>
          </a:p>
          <a:p>
            <a:r>
              <a:rPr lang="zh-CN" altLang="en-US"/>
              <a:t>接收委派</a:t>
            </a:r>
            <a:r>
              <a:rPr lang="zh-CN" altLang="en-US"/>
              <a:t>指令</a:t>
            </a:r>
            <a:endParaRPr lang="zh-CN" altLang="en-US"/>
          </a:p>
          <a:p>
            <a:r>
              <a:rPr lang="zh-CN" altLang="en-US"/>
              <a:t>接收、校验新</a:t>
            </a:r>
            <a:r>
              <a:rPr lang="zh-CN" altLang="en-US"/>
              <a:t>区块</a:t>
            </a:r>
            <a:endParaRPr lang="zh-CN" altLang="en-US"/>
          </a:p>
          <a:p>
            <a:r>
              <a:rPr lang="zh-CN" altLang="en-US"/>
              <a:t>发送对区块的确认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自动挖矿</a:t>
            </a:r>
            <a:r>
              <a:rPr lang="zh-CN" altLang="en-US"/>
              <a:t>功能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19475" y="2261235"/>
            <a:ext cx="2872105" cy="2879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72225" y="2204720"/>
            <a:ext cx="2464435" cy="37198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6461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五、代码模拟实验</a:t>
            </a:r>
            <a:r>
              <a:rPr lang="en-US" altLang="zh-CN" sz="2400" b="1">
                <a:sym typeface="+mn-ea"/>
              </a:rPr>
              <a:t> ——</a:t>
            </a:r>
            <a:r>
              <a:rPr lang="en-US" altLang="zh-CN" sz="2000">
                <a:sym typeface="+mn-ea"/>
              </a:rPr>
              <a:t>java SpringBoot</a:t>
            </a:r>
            <a:r>
              <a:rPr lang="zh-CN" altLang="en-US" sz="2000">
                <a:sym typeface="+mn-ea"/>
              </a:rPr>
              <a:t>服务</a:t>
            </a:r>
            <a:endParaRPr lang="zh-CN" altLang="en-US" sz="2000">
              <a:sym typeface="+mn-ea"/>
            </a:endParaRPr>
          </a:p>
        </p:txBody>
      </p:sp>
      <p:pic>
        <p:nvPicPr>
          <p:cNvPr id="4" name="20230529_221548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7365" y="1760855"/>
            <a:ext cx="8307070" cy="478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6461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五、代码模拟实验</a:t>
            </a:r>
            <a:r>
              <a:rPr lang="en-US" altLang="zh-CN" sz="2400" b="1">
                <a:sym typeface="+mn-ea"/>
              </a:rPr>
              <a:t> ——</a:t>
            </a:r>
            <a:r>
              <a:rPr lang="en-US" altLang="zh-CN" sz="2000">
                <a:sym typeface="+mn-ea"/>
              </a:rPr>
              <a:t>java SpringBoot</a:t>
            </a:r>
            <a:r>
              <a:rPr lang="zh-CN" altLang="en-US" sz="2000">
                <a:sym typeface="+mn-ea"/>
              </a:rPr>
              <a:t>服务</a:t>
            </a:r>
            <a:endParaRPr lang="zh-CN" altLang="en-US" sz="2000">
              <a:sym typeface="+mn-ea"/>
            </a:endParaRPr>
          </a:p>
        </p:txBody>
      </p:sp>
      <p:pic>
        <p:nvPicPr>
          <p:cNvPr id="2" name="20230529_222654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5650" y="1772920"/>
            <a:ext cx="8138795" cy="453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4625" y="2256790"/>
            <a:ext cx="57194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/>
              <a:t>一、选题背景及意义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二、区块链技术原理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三、区块链在数字金融中的应用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四、一种新的共识机制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五、代码</a:t>
            </a:r>
            <a:r>
              <a:rPr lang="zh-CN" altLang="en-US" sz="2400" b="1"/>
              <a:t>模拟实验</a:t>
            </a:r>
            <a:endParaRPr lang="zh-CN" altLang="en-US" sz="2400" b="1"/>
          </a:p>
          <a:p>
            <a:pPr>
              <a:lnSpc>
                <a:spcPct val="150000"/>
              </a:lnSpc>
            </a:pPr>
            <a:r>
              <a:rPr lang="zh-CN" altLang="en-US" sz="2400" b="1"/>
              <a:t>六、总结与展望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385445" y="513080"/>
            <a:ext cx="4114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目录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6461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六、总结与展望</a:t>
            </a:r>
            <a:endParaRPr lang="zh-CN" altLang="en-US"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895" y="2276475"/>
            <a:ext cx="318579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总结</a:t>
            </a:r>
            <a:endParaRPr lang="zh-CN" altLang="en-US" sz="2000" b="1"/>
          </a:p>
          <a:p>
            <a:endParaRPr lang="zh-CN" altLang="en-US"/>
          </a:p>
          <a:p>
            <a:r>
              <a:rPr lang="zh-CN" altLang="en-US"/>
              <a:t>分析了区块链技术在数字金融中的应用</a:t>
            </a:r>
            <a:r>
              <a:rPr lang="zh-CN" altLang="en-US"/>
              <a:t>现状，分析了区块链的优势和</a:t>
            </a:r>
            <a:r>
              <a:rPr lang="zh-CN" altLang="en-US"/>
              <a:t>应用瓶颈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提出了一种创新的改进方案，解决了区块链数字货币效率低下的问题，并用代码进行了</a:t>
            </a:r>
            <a:r>
              <a:rPr lang="zh-CN" altLang="en-US"/>
              <a:t>模拟实验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优化效率的同时也有可靠性上</a:t>
            </a:r>
            <a:r>
              <a:rPr lang="zh-CN" altLang="en-US"/>
              <a:t>的不足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0290" y="2204720"/>
            <a:ext cx="391541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未来展望</a:t>
            </a:r>
            <a:endParaRPr lang="zh-CN" altLang="en-US" sz="2000" b="1"/>
          </a:p>
          <a:p>
            <a:endParaRPr lang="zh-CN" altLang="en-US"/>
          </a:p>
          <a:p>
            <a:r>
              <a:rPr lang="zh-CN" altLang="en-US"/>
              <a:t>提高系统的</a:t>
            </a:r>
            <a:r>
              <a:rPr lang="zh-CN" altLang="en-US"/>
              <a:t>可靠性：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/>
              <a:t>寻找识别垃圾节点的解决方案</a:t>
            </a:r>
            <a:endParaRPr lang="zh-CN" altLang="en-US"/>
          </a:p>
          <a:p>
            <a:pPr indent="457200"/>
            <a:r>
              <a:rPr lang="zh-CN" altLang="en-US"/>
              <a:t>中央节点失效应急</a:t>
            </a:r>
            <a:r>
              <a:rPr lang="zh-CN" altLang="en-US"/>
              <a:t>预案</a:t>
            </a:r>
            <a:endParaRPr lang="zh-CN" altLang="en-US"/>
          </a:p>
          <a:p>
            <a:pPr indent="457200"/>
            <a:endParaRPr lang="zh-CN" altLang="en-US"/>
          </a:p>
          <a:p>
            <a:r>
              <a:rPr lang="zh-CN" altLang="en-US"/>
              <a:t>希望为成熟数字货币的研发提供</a:t>
            </a:r>
            <a:r>
              <a:rPr lang="zh-CN" altLang="en-US"/>
              <a:t>思路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356100" y="2420620"/>
            <a:ext cx="0" cy="374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5898515" y="2493010"/>
            <a:ext cx="2232025" cy="287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16355" y="2493010"/>
            <a:ext cx="2232025" cy="287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/>
              <a:t>一、选题背景及意义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043305" y="2637155"/>
            <a:ext cx="267335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区块链</a:t>
            </a:r>
            <a:endParaRPr lang="zh-CN" altLang="en-US" sz="3200" b="1"/>
          </a:p>
          <a:p>
            <a:pPr algn="ctr"/>
            <a:endParaRPr lang="zh-CN" altLang="en-US"/>
          </a:p>
          <a:p>
            <a:pPr algn="ctr">
              <a:lnSpc>
                <a:spcPct val="200000"/>
              </a:lnSpc>
            </a:pPr>
            <a:r>
              <a:rPr lang="zh-CN" altLang="en-US"/>
              <a:t>去中心化</a:t>
            </a:r>
            <a:endParaRPr lang="zh-CN" altLang="en-US"/>
          </a:p>
          <a:p>
            <a:pPr algn="ctr">
              <a:lnSpc>
                <a:spcPct val="200000"/>
              </a:lnSpc>
            </a:pPr>
            <a:r>
              <a:rPr lang="zh-CN" altLang="en-US"/>
              <a:t>分布式</a:t>
            </a:r>
            <a:r>
              <a:rPr lang="zh-CN" altLang="en-US"/>
              <a:t>账本</a:t>
            </a:r>
            <a:endParaRPr lang="zh-CN" altLang="en-US"/>
          </a:p>
          <a:p>
            <a:pPr algn="ctr">
              <a:lnSpc>
                <a:spcPct val="200000"/>
              </a:lnSpc>
            </a:pPr>
            <a:r>
              <a:rPr lang="zh-CN" altLang="en-US"/>
              <a:t>公开</a:t>
            </a:r>
            <a:r>
              <a:rPr lang="zh-CN" altLang="en-US"/>
              <a:t>透明、安全性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16625" y="2637155"/>
            <a:ext cx="20961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数字金融</a:t>
            </a:r>
            <a:endParaRPr lang="zh-CN" altLang="en-US" sz="3200" b="1"/>
          </a:p>
          <a:p>
            <a:pPr algn="ctr"/>
            <a:endParaRPr lang="zh-CN" altLang="en-US"/>
          </a:p>
          <a:p>
            <a:pPr algn="ctr">
              <a:lnSpc>
                <a:spcPct val="200000"/>
              </a:lnSpc>
            </a:pPr>
            <a:r>
              <a:rPr lang="zh-CN" altLang="en-US"/>
              <a:t>金融行业</a:t>
            </a:r>
            <a:r>
              <a:rPr lang="zh-CN" altLang="en-US"/>
              <a:t>数字化</a:t>
            </a:r>
            <a:endParaRPr lang="zh-CN" altLang="en-US"/>
          </a:p>
          <a:p>
            <a:pPr algn="ctr">
              <a:lnSpc>
                <a:spcPct val="200000"/>
              </a:lnSpc>
            </a:pPr>
            <a:r>
              <a:rPr lang="zh-CN" altLang="en-US"/>
              <a:t>降本</a:t>
            </a:r>
            <a:r>
              <a:rPr lang="zh-CN" altLang="en-US"/>
              <a:t>增效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00475" y="2924810"/>
            <a:ext cx="184658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技术</a:t>
            </a:r>
            <a:r>
              <a:rPr lang="zh-CN" altLang="en-US" sz="2400" b="1"/>
              <a:t>结合</a:t>
            </a:r>
            <a:endParaRPr lang="zh-CN" altLang="en-US" sz="2400" b="1"/>
          </a:p>
          <a:p>
            <a:pPr algn="ctr"/>
            <a:endParaRPr lang="zh-CN" altLang="en-US"/>
          </a:p>
          <a:p>
            <a:pPr algn="ctr">
              <a:lnSpc>
                <a:spcPct val="150000"/>
              </a:lnSpc>
            </a:pPr>
            <a:r>
              <a:rPr lang="zh-CN" altLang="en-US"/>
              <a:t>数字货币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zh-CN" altLang="en-US"/>
              <a:t>供应链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zh-CN" altLang="en-US"/>
              <a:t>智能</a:t>
            </a:r>
            <a:r>
              <a:rPr lang="zh-CN" altLang="en-US"/>
              <a:t>合约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二、区块链技术原理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755650" y="1994535"/>
            <a:ext cx="286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密码学</a:t>
            </a:r>
            <a:endParaRPr lang="zh-CN" altLang="en-US" sz="2800" b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83895" y="2682240"/>
            <a:ext cx="3190875" cy="147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ECC</a:t>
            </a:r>
            <a:r>
              <a:rPr lang="zh-CN" altLang="en-US" sz="2000"/>
              <a:t>加密算法</a:t>
            </a:r>
            <a:r>
              <a:rPr lang="en-US" altLang="zh-CN"/>
              <a:t>——</a:t>
            </a:r>
            <a:r>
              <a:rPr lang="zh-CN" altLang="en-US"/>
              <a:t>数字</a:t>
            </a:r>
            <a:r>
              <a:rPr lang="zh-CN" altLang="en-US"/>
              <a:t>签名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椭圆</a:t>
            </a:r>
            <a:r>
              <a:rPr lang="zh-CN" altLang="en-US"/>
              <a:t>曲线：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94840" y="3141345"/>
            <a:ext cx="1200150" cy="409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6925" y="3717290"/>
            <a:ext cx="2658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私钥：</a:t>
            </a:r>
            <a:r>
              <a:rPr lang="en-US" altLang="zh-CN"/>
              <a:t>k </a:t>
            </a:r>
            <a:r>
              <a:rPr lang="zh-CN" altLang="en-US"/>
              <a:t>（</a:t>
            </a:r>
            <a:r>
              <a:rPr lang="en-US" altLang="zh-CN"/>
              <a:t>256bit</a:t>
            </a:r>
            <a:r>
              <a:rPr lang="zh-CN" altLang="en-US"/>
              <a:t>随机数）</a:t>
            </a:r>
            <a:endParaRPr lang="en-US" altLang="zh-CN"/>
          </a:p>
          <a:p>
            <a:r>
              <a:rPr lang="zh-CN" altLang="en-US"/>
              <a:t>公钥：</a:t>
            </a:r>
            <a:r>
              <a:rPr lang="en-US" altLang="zh-CN"/>
              <a:t>Q = kG</a:t>
            </a:r>
            <a:endParaRPr lang="zh-CN" altLang="en-US"/>
          </a:p>
        </p:txBody>
      </p:sp>
      <p:pic>
        <p:nvPicPr>
          <p:cNvPr id="26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7088" y="4528820"/>
            <a:ext cx="2201545" cy="1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421505" y="5013325"/>
            <a:ext cx="358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交易发起方对交易信息签名</a:t>
            </a:r>
            <a:endParaRPr lang="zh-CN" altLang="en-US"/>
          </a:p>
          <a:p>
            <a:r>
              <a:rPr lang="zh-CN" altLang="en-US"/>
              <a:t>交易不可抵赖，不可</a:t>
            </a:r>
            <a:r>
              <a:rPr lang="zh-CN" altLang="en-US"/>
              <a:t>伪造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1505" y="4149090"/>
            <a:ext cx="350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用私钥对消息</a:t>
            </a:r>
            <a:r>
              <a:rPr lang="en-US" altLang="zh-CN"/>
              <a:t>M</a:t>
            </a:r>
            <a:r>
              <a:rPr lang="zh-CN" altLang="en-US"/>
              <a:t>签名，</a:t>
            </a:r>
            <a:r>
              <a:rPr lang="en-US" altLang="zh-CN"/>
              <a:t>B</a:t>
            </a:r>
            <a:r>
              <a:rPr lang="zh-CN" altLang="en-US"/>
              <a:t>用</a:t>
            </a:r>
            <a:r>
              <a:rPr lang="en-US" altLang="zh-CN"/>
              <a:t>A</a:t>
            </a:r>
            <a:r>
              <a:rPr lang="zh-CN" altLang="en-US"/>
              <a:t>的公钥检验签名</a:t>
            </a:r>
            <a:r>
              <a:rPr lang="zh-CN" altLang="en-US"/>
              <a:t>真实性。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98515" y="2330450"/>
            <a:ext cx="2891155" cy="8896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56100" y="2565400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签名</a:t>
            </a:r>
            <a:r>
              <a:rPr lang="zh-CN" altLang="en-US"/>
              <a:t>算法：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724525" y="3122295"/>
            <a:ext cx="2847975" cy="42862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4356100" y="3218180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验证算法：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811520" y="3625850"/>
            <a:ext cx="62865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二、区块链技术原理</a:t>
            </a:r>
            <a:endParaRPr lang="zh-CN" altLang="en-US" sz="2400" b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7405" y="1991360"/>
            <a:ext cx="3190875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哈希算法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755650" y="2837815"/>
            <a:ext cx="2803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Merkle Tree</a:t>
            </a:r>
            <a:r>
              <a:rPr lang="zh-CN" altLang="en-US"/>
              <a:t>算法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对区块体进行</a:t>
            </a:r>
            <a:r>
              <a:rPr lang="en-US" altLang="zh-CN"/>
              <a:t>hash</a:t>
            </a:r>
            <a:r>
              <a:rPr lang="zh-CN" altLang="en-US"/>
              <a:t>，防止交易信息被篡改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932045" y="2837815"/>
            <a:ext cx="2803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区块间链式哈希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id = hash(preId+merkle)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前区块</a:t>
            </a:r>
            <a:r>
              <a:rPr lang="en-US" altLang="zh-CN"/>
              <a:t>id</a:t>
            </a:r>
            <a:r>
              <a:rPr lang="zh-CN" altLang="en-US"/>
              <a:t>改变，导致后面的区块校验失败，防止篡改历史数据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307340" y="4149090"/>
            <a:ext cx="4231005" cy="2353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二、区块链技术原理</a:t>
            </a:r>
            <a:endParaRPr lang="zh-CN" altLang="en-US" sz="2400" b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55650" y="1931670"/>
            <a:ext cx="3190875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共识</a:t>
            </a:r>
            <a:r>
              <a:rPr lang="zh-CN" altLang="en-US" sz="2400" b="1"/>
              <a:t>机制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755650" y="2837815"/>
            <a:ext cx="3232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POW--</a:t>
            </a:r>
            <a:r>
              <a:rPr lang="zh-CN" altLang="en-US"/>
              <a:t>工作量</a:t>
            </a:r>
            <a:r>
              <a:rPr lang="zh-CN" altLang="en-US"/>
              <a:t>证明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最先计算出数学难题的获得记账</a:t>
            </a:r>
            <a:r>
              <a:rPr lang="zh-CN" altLang="en-US"/>
              <a:t>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</a:t>
            </a:r>
            <a:r>
              <a:rPr lang="en-US" altLang="zh-CN"/>
              <a:t>Nonce</a:t>
            </a:r>
            <a:r>
              <a:rPr lang="zh-CN" altLang="en-US"/>
              <a:t>值，使</a:t>
            </a:r>
            <a:r>
              <a:rPr lang="zh-CN" altLang="en-US"/>
              <a:t>满足</a:t>
            </a:r>
            <a:endParaRPr lang="zh-CN" altLang="en-US"/>
          </a:p>
          <a:p>
            <a:r>
              <a:rPr lang="en-US" altLang="zh-CN"/>
              <a:t>hash(id+preId+time+Nonce)</a:t>
            </a:r>
            <a:endParaRPr lang="en-US" altLang="zh-CN"/>
          </a:p>
          <a:p>
            <a:r>
              <a:rPr lang="zh-CN" altLang="en-US"/>
              <a:t>前</a:t>
            </a:r>
            <a:r>
              <a:rPr lang="en-US" altLang="zh-CN"/>
              <a:t>n</a:t>
            </a:r>
            <a:r>
              <a:rPr lang="zh-CN" altLang="en-US"/>
              <a:t>位均为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61660" y="2823845"/>
            <a:ext cx="2799080" cy="3573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POS--</a:t>
            </a:r>
            <a:r>
              <a:rPr lang="zh-CN" altLang="en-US"/>
              <a:t>权益</a:t>
            </a:r>
            <a:r>
              <a:rPr lang="zh-CN" altLang="en-US"/>
              <a:t>证明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持有更多权益的矿工更容易获得</a:t>
            </a:r>
            <a:r>
              <a:rPr lang="zh-CN" altLang="en-US"/>
              <a:t>记账权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DPOS--授权股权证明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持币人根据手中持有的代币投票选出一定数量的代表，来负责生产区块和运营网络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6228080" y="3140710"/>
            <a:ext cx="1944370" cy="1944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046220" y="3140710"/>
            <a:ext cx="2016125" cy="1944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03985" y="3213100"/>
            <a:ext cx="1727835" cy="1800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二、区块链技术原理</a:t>
            </a:r>
            <a:endParaRPr lang="zh-CN" altLang="en-US" sz="2400" b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83260" y="1942465"/>
            <a:ext cx="3190875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区块链</a:t>
            </a:r>
            <a:r>
              <a:rPr lang="zh-CN" altLang="en-US" sz="2400" b="1"/>
              <a:t>的优点与</a:t>
            </a:r>
            <a:r>
              <a:rPr lang="zh-CN" altLang="en-US" sz="2400" b="1"/>
              <a:t>缺陷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645795" y="2708910"/>
            <a:ext cx="3232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优点</a:t>
            </a:r>
            <a:endParaRPr lang="zh-CN" altLang="en-US" b="1"/>
          </a:p>
          <a:p>
            <a:pPr algn="ctr"/>
            <a:endParaRPr lang="zh-CN" altLang="en-US"/>
          </a:p>
          <a:p>
            <a:pPr algn="ctr">
              <a:lnSpc>
                <a:spcPct val="150000"/>
              </a:lnSpc>
            </a:pPr>
            <a:r>
              <a:rPr lang="zh-CN" altLang="en-US"/>
              <a:t>安全性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zh-CN" altLang="en-US"/>
              <a:t>不可篡改</a:t>
            </a:r>
            <a:r>
              <a:rPr lang="zh-CN" altLang="en-US"/>
              <a:t>性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zh-CN" altLang="en-US"/>
              <a:t>去中心</a:t>
            </a:r>
            <a:r>
              <a:rPr lang="zh-CN" altLang="en-US"/>
              <a:t>化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en-US" altLang="zh-CN"/>
              <a:t>51%</a:t>
            </a:r>
            <a:r>
              <a:rPr lang="zh-CN" altLang="en-US"/>
              <a:t>攻击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2135" y="2708910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缺点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4104005" y="3312795"/>
            <a:ext cx="2049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POW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算力消耗</a:t>
            </a:r>
            <a:r>
              <a:rPr lang="zh-CN" altLang="en-US"/>
              <a:t>大</a:t>
            </a:r>
            <a:endParaRPr lang="zh-CN" altLang="en-US"/>
          </a:p>
          <a:p>
            <a:pPr algn="ctr"/>
            <a:r>
              <a:rPr lang="zh-CN" altLang="en-US"/>
              <a:t>效率</a:t>
            </a:r>
            <a:r>
              <a:rPr lang="zh-CN" altLang="en-US"/>
              <a:t>低下</a:t>
            </a:r>
            <a:endParaRPr lang="zh-CN" altLang="en-US"/>
          </a:p>
          <a:p>
            <a:pPr algn="ctr"/>
            <a:r>
              <a:rPr lang="zh-CN" altLang="en-US"/>
              <a:t>弱</a:t>
            </a:r>
            <a:r>
              <a:rPr lang="zh-CN" altLang="en-US"/>
              <a:t>去中心化</a:t>
            </a:r>
            <a:r>
              <a:rPr lang="en-US" altLang="zh-CN"/>
              <a:t>--</a:t>
            </a:r>
            <a:r>
              <a:rPr lang="zh-CN" altLang="en-US"/>
              <a:t>矿池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79210" y="3284855"/>
            <a:ext cx="1656080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/>
              <a:t>POS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持币多者</a:t>
            </a:r>
            <a:r>
              <a:rPr lang="zh-CN" altLang="en-US"/>
              <a:t>垄断</a:t>
            </a:r>
            <a:endParaRPr lang="zh-CN" altLang="en-US"/>
          </a:p>
          <a:p>
            <a:pPr algn="ctr"/>
            <a:r>
              <a:rPr lang="zh-CN" altLang="en-US"/>
              <a:t>启动</a:t>
            </a:r>
            <a:r>
              <a:rPr lang="zh-CN" altLang="en-US"/>
              <a:t>困难</a:t>
            </a:r>
            <a:endParaRPr lang="zh-CN" altLang="en-US"/>
          </a:p>
          <a:p>
            <a:pPr algn="ctr"/>
            <a:r>
              <a:rPr lang="zh-CN" altLang="en-US"/>
              <a:t>流动性</a:t>
            </a:r>
            <a:r>
              <a:rPr lang="zh-CN" altLang="en-US"/>
              <a:t>减弱</a:t>
            </a:r>
            <a:endParaRPr lang="zh-CN" altLang="en-US"/>
          </a:p>
          <a:p>
            <a:pPr algn="ctr"/>
            <a:r>
              <a:rPr lang="zh-CN" altLang="en-US"/>
              <a:t>弱</a:t>
            </a:r>
            <a:r>
              <a:rPr lang="zh-CN" altLang="en-US"/>
              <a:t>去中心</a:t>
            </a:r>
            <a:r>
              <a:rPr lang="zh-CN" altLang="en-US"/>
              <a:t>化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三、区块链在数字金融中的应用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556260" y="2627630"/>
            <a:ext cx="2237740" cy="3692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b="1"/>
              <a:t>数字</a:t>
            </a:r>
            <a:r>
              <a:rPr lang="zh-CN" altLang="en-US" b="1"/>
              <a:t>货币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避免了通货膨胀和货币政策的调控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具有高度的安全性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具有较强的匿名性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加快流通速度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275965" y="2627630"/>
            <a:ext cx="2686050" cy="36918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ctr"/>
            <a:r>
              <a:rPr lang="zh-CN" altLang="en-US" b="1"/>
              <a:t>供应链</a:t>
            </a:r>
            <a:r>
              <a:rPr lang="zh-CN" altLang="en-US" b="1"/>
              <a:t>金融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上游</a:t>
            </a:r>
            <a:r>
              <a:rPr lang="en-US" altLang="zh-CN"/>
              <a:t>-</a:t>
            </a:r>
            <a:r>
              <a:rPr lang="zh-CN" altLang="en-US"/>
              <a:t>》核心企业</a:t>
            </a:r>
            <a:r>
              <a:rPr lang="en-US" altLang="zh-CN"/>
              <a:t>-</a:t>
            </a:r>
            <a:r>
              <a:rPr lang="zh-CN" altLang="en-US"/>
              <a:t>》下游</a:t>
            </a:r>
            <a:endParaRPr lang="zh-CN" altLang="en-US"/>
          </a:p>
          <a:p>
            <a:r>
              <a:rPr lang="zh-CN" altLang="en-US"/>
              <a:t>上游、下游企业经营资金压力</a:t>
            </a:r>
            <a:r>
              <a:rPr lang="zh-CN" altLang="en-US"/>
              <a:t>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核心企业利用自身信用帮助中小企业</a:t>
            </a:r>
            <a:r>
              <a:rPr lang="zh-CN" altLang="en-US"/>
              <a:t>贷款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区块链</a:t>
            </a:r>
            <a:r>
              <a:rPr lang="zh-CN" altLang="en-US"/>
              <a:t>保证信息对称性、真实性，提高供应链金融的效率和</a:t>
            </a:r>
            <a:r>
              <a:rPr lang="zh-CN" altLang="en-US"/>
              <a:t>可靠性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443980" y="2627630"/>
            <a:ext cx="2237740" cy="3692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b="1"/>
              <a:t>智能</a:t>
            </a:r>
            <a:r>
              <a:rPr lang="zh-CN" altLang="en-US" b="1"/>
              <a:t>合约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自动执行合约条款的数字化</a:t>
            </a:r>
            <a:r>
              <a:rPr lang="zh-CN" altLang="en-US"/>
              <a:t>程序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传统合约存在抵赖、</a:t>
            </a:r>
            <a:r>
              <a:rPr lang="zh-CN" altLang="en-US"/>
              <a:t>间接执行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智能合约直接</a:t>
            </a:r>
            <a:r>
              <a:rPr lang="zh-CN" altLang="en-US"/>
              <a:t>执行、不可抵赖、不可篡改、</a:t>
            </a:r>
            <a:r>
              <a:rPr lang="zh-CN" altLang="en-US"/>
              <a:t>公开透明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1347105"/>
            <a:ext cx="1048295" cy="215537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4" name="矩形 13"/>
          <p:cNvSpPr/>
          <p:nvPr/>
        </p:nvSpPr>
        <p:spPr>
          <a:xfrm>
            <a:off x="2501153" y="1347105"/>
            <a:ext cx="6642846" cy="215537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3" y="1234649"/>
            <a:ext cx="1048295" cy="45155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83878" y="4246825"/>
            <a:ext cx="297180" cy="106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>
                <a:latin typeface="Century Gothic" panose="020B0502020202020204" pitchFamily="34" charset="0"/>
              </a:rPr>
              <a:t>name    </a:t>
            </a:r>
            <a:r>
              <a:rPr lang="en-US" altLang="zh-CN" sz="100" dirty="0" err="1">
                <a:latin typeface="Century Gothic" panose="020B0502020202020204" pitchFamily="34" charset="0"/>
              </a:rPr>
              <a:t>yyyy</a:t>
            </a:r>
            <a:r>
              <a:rPr lang="en-US" altLang="zh-CN" sz="100" dirty="0">
                <a:latin typeface="Century Gothic" panose="020B0502020202020204" pitchFamily="34" charset="0"/>
              </a:rPr>
              <a:t>/mm/dd</a:t>
            </a:r>
            <a:endParaRPr lang="zh-CN" altLang="en-US" sz="100" dirty="0"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9070" y="332740"/>
            <a:ext cx="571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三、区块链在数字金融中的应用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15695" y="3429000"/>
            <a:ext cx="27330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比特币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生成一个区块平均</a:t>
            </a:r>
            <a:r>
              <a:rPr lang="en-US" altLang="zh-CN"/>
              <a:t>10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每秒</a:t>
            </a:r>
            <a:r>
              <a:rPr lang="en-US" altLang="zh-CN"/>
              <a:t>7</a:t>
            </a:r>
            <a:r>
              <a:rPr lang="zh-CN" altLang="en-US"/>
              <a:t>笔交易</a:t>
            </a:r>
            <a:r>
              <a:rPr lang="zh-CN" altLang="en-US"/>
              <a:t>成交</a:t>
            </a:r>
            <a:endParaRPr lang="zh-CN" altLang="en-US"/>
          </a:p>
          <a:p>
            <a:r>
              <a:rPr lang="zh-CN" altLang="en-US"/>
              <a:t>每天</a:t>
            </a:r>
            <a:r>
              <a:rPr lang="en-US" altLang="zh-CN"/>
              <a:t>60</a:t>
            </a:r>
            <a:r>
              <a:rPr lang="zh-CN" altLang="en-US"/>
              <a:t>万</a:t>
            </a:r>
            <a:r>
              <a:rPr lang="zh-CN" altLang="en-US"/>
              <a:t>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交易需要</a:t>
            </a:r>
            <a:r>
              <a:rPr lang="zh-CN" altLang="en-US"/>
              <a:t>收取手续费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91505" y="3429000"/>
            <a:ext cx="25673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支付宝</a:t>
            </a:r>
            <a:endParaRPr lang="zh-CN" altLang="en-US" b="1"/>
          </a:p>
          <a:p>
            <a:pPr algn="ctr"/>
            <a:endParaRPr lang="zh-CN" altLang="en-US" b="1"/>
          </a:p>
          <a:p>
            <a:pPr algn="ctr"/>
            <a:r>
              <a:rPr lang="zh-CN" altLang="en-US"/>
              <a:t>双</a:t>
            </a:r>
            <a:r>
              <a:rPr lang="en-US" altLang="zh-CN"/>
              <a:t>11</a:t>
            </a:r>
            <a:r>
              <a:rPr lang="zh-CN" altLang="en-US"/>
              <a:t>峰值，</a:t>
            </a:r>
            <a:r>
              <a:rPr lang="en-US" altLang="zh-CN"/>
              <a:t>25.6</a:t>
            </a:r>
            <a:r>
              <a:rPr lang="zh-CN" altLang="en-US"/>
              <a:t>万笔</a:t>
            </a:r>
            <a:r>
              <a:rPr lang="en-US" altLang="zh-CN"/>
              <a:t>/</a:t>
            </a:r>
            <a:r>
              <a:rPr lang="zh-CN" altLang="en-US"/>
              <a:t>秒</a:t>
            </a:r>
            <a:endParaRPr lang="zh-CN" altLang="en-US"/>
          </a:p>
          <a:p>
            <a:endParaRPr lang="zh-CN" altLang="en-US"/>
          </a:p>
          <a:p>
            <a:pPr algn="ctr"/>
            <a:r>
              <a:rPr lang="zh-CN" altLang="en-US" b="1"/>
              <a:t>微信</a:t>
            </a:r>
            <a:endParaRPr lang="zh-CN" altLang="en-US" b="1"/>
          </a:p>
          <a:p>
            <a:pPr algn="ctr"/>
            <a:endParaRPr lang="zh-CN" altLang="en-US" b="1"/>
          </a:p>
          <a:p>
            <a:r>
              <a:rPr lang="zh-CN" altLang="en-US"/>
              <a:t>平均每日超</a:t>
            </a:r>
            <a:r>
              <a:rPr lang="en-US" altLang="zh-CN"/>
              <a:t>13</a:t>
            </a:r>
            <a:r>
              <a:rPr lang="zh-CN" altLang="en-US"/>
              <a:t>亿</a:t>
            </a:r>
            <a:r>
              <a:rPr lang="zh-CN" altLang="en-US"/>
              <a:t>笔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87675" y="1938655"/>
            <a:ext cx="3209290" cy="1114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>
                <a:sym typeface="+mn-ea"/>
              </a:rPr>
              <a:t>应用</a:t>
            </a:r>
            <a:r>
              <a:rPr lang="zh-CN" altLang="en-US" sz="2000" b="1">
                <a:sym typeface="+mn-ea"/>
              </a:rPr>
              <a:t>瓶颈</a:t>
            </a:r>
            <a:endParaRPr lang="zh-CN" altLang="en-US" sz="2000" b="1">
              <a:sym typeface="+mn-ea"/>
            </a:endParaRPr>
          </a:p>
          <a:p>
            <a:pPr algn="ctr"/>
            <a:endParaRPr lang="zh-CN" altLang="en-US" sz="2000" b="1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——</a:t>
            </a:r>
            <a:r>
              <a:rPr lang="zh-CN" altLang="en-US" sz="2000">
                <a:sym typeface="+mn-ea"/>
              </a:rPr>
              <a:t>数字货币效率低下</a:t>
            </a:r>
            <a:endParaRPr lang="zh-CN" altLang="en-US" sz="2000"/>
          </a:p>
          <a:p>
            <a:pPr algn="ctr"/>
            <a:endParaRPr lang="zh-CN" altLang="en-US" sz="2000" b="1"/>
          </a:p>
          <a:p>
            <a:pPr algn="ctr"/>
            <a:endParaRPr lang="zh-CN" altLang="en-US" sz="2000" b="1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644390" y="3307080"/>
            <a:ext cx="36195" cy="242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39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266*3490*549*549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4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133*3298*549*549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PP_MARK_KEY" val="203ac5ff-b1cd-462a-a0a4-0979b2edb24a"/>
  <p:tag name="COMMONDATA" val="eyJoZGlkIjoiZjFhOGE5M2YzNDhhZDExNmNhNjllN2MyMzlkMWJhYz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2318</Words>
  <Application>WPS 演示</Application>
  <PresentationFormat/>
  <Paragraphs>340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Century Gothic</vt:lpstr>
      <vt:lpstr>Times New Roman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jhchen</dc:creator>
  <cp:lastModifiedBy>jhchen</cp:lastModifiedBy>
  <cp:revision>7</cp:revision>
  <dcterms:created xsi:type="dcterms:W3CDTF">2023-05-27T03:50:00Z</dcterms:created>
  <dcterms:modified xsi:type="dcterms:W3CDTF">2023-05-29T14:41:16Z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82DEC866B8BC4D4A902E17FB036FB055_12</vt:lpwstr>
  </property>
</Properties>
</file>