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kTQ1/D5ZjGZnn35ON6Qo//Uzz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f3f6f9664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1f3f6f96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1f3f6f9664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3f6f9664_2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1f3f6f966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1f3f6f9664_2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f3f6f9664_2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1f3f6f9664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1f3f6f9664_2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09642621d_0_2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209642621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209642621d_0_2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09642621d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209642621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1209642621d_0_1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09642621d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209642621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209642621d_0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132688" y="6185060"/>
            <a:ext cx="26642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권소연  김수연  </a:t>
            </a:r>
            <a:r>
              <a:rPr b="1" lang="ko-KR" sz="1200">
                <a:solidFill>
                  <a:schemeClr val="lt1"/>
                </a:solidFill>
              </a:rPr>
              <a:t>채</a:t>
            </a:r>
            <a:r>
              <a:rPr b="1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지훈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8100392" y="0"/>
            <a:ext cx="0" cy="594928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899592" y="5949280"/>
            <a:ext cx="0" cy="91333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"/>
          <p:cNvSpPr txBox="1"/>
          <p:nvPr/>
        </p:nvSpPr>
        <p:spPr>
          <a:xfrm>
            <a:off x="2249632" y="4079359"/>
            <a:ext cx="421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 - IS 계획서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810550" y="1400900"/>
            <a:ext cx="21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2021 SAP 클라우드 과정</a:t>
            </a:r>
            <a:endParaRPr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213" y="1801096"/>
            <a:ext cx="4871216" cy="227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>
            <a:off x="899592" y="0"/>
            <a:ext cx="0" cy="6862618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"/>
          <p:cNvSpPr txBox="1"/>
          <p:nvPr/>
        </p:nvSpPr>
        <p:spPr>
          <a:xfrm>
            <a:off x="1187624" y="243822"/>
            <a:ext cx="457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099442" y="1081273"/>
            <a:ext cx="352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4919525" y="1737149"/>
            <a:ext cx="34401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448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Char char="●"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현황 파악 어려움</a:t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448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Char char="●"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프로세스 별 업무 공유의 한계</a:t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448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Char char="●"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지점간 R/T 수단 통일성</a:t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448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부재로 인한 혼란 가중</a:t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189500" y="1737074"/>
            <a:ext cx="34401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Char char="●"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발주서 / 주문서 등의 작성이 수작업으로 진행됨</a:t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algun Gothic"/>
              <a:buChar char="●"/>
            </a:pPr>
            <a:r>
              <a:rPr b="1" lang="ko-KR"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입력 부담 및 전산화 어려움 </a:t>
            </a:r>
            <a:endParaRPr b="1" sz="16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600"/>
              <a:t> 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107" name="Google Shape;107;p2"/>
          <p:cNvSpPr/>
          <p:nvPr/>
        </p:nvSpPr>
        <p:spPr>
          <a:xfrm>
            <a:off x="1189513" y="941595"/>
            <a:ext cx="34401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수작업 전산화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919550" y="941595"/>
            <a:ext cx="34401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발주/STO 시스템 구축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g11f3f6f9664_0_5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g11f3f6f9664_0_5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11f3f6f9664_0_5"/>
          <p:cNvSpPr txBox="1"/>
          <p:nvPr/>
        </p:nvSpPr>
        <p:spPr>
          <a:xfrm>
            <a:off x="1187624" y="243822"/>
            <a:ext cx="457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11f3f6f9664_0_5"/>
          <p:cNvSpPr/>
          <p:nvPr/>
        </p:nvSpPr>
        <p:spPr>
          <a:xfrm>
            <a:off x="5056575" y="1741500"/>
            <a:ext cx="36585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1f3f6f9664_0_5"/>
          <p:cNvSpPr/>
          <p:nvPr/>
        </p:nvSpPr>
        <p:spPr>
          <a:xfrm>
            <a:off x="1187625" y="1738750"/>
            <a:ext cx="36585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20" name="Google Shape;120;g11f3f6f9664_0_5"/>
          <p:cNvSpPr/>
          <p:nvPr/>
        </p:nvSpPr>
        <p:spPr>
          <a:xfrm>
            <a:off x="1189526" y="941600"/>
            <a:ext cx="36585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발주 시스템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21" name="Google Shape;121;g11f3f6f9664_0_5"/>
          <p:cNvSpPr/>
          <p:nvPr/>
        </p:nvSpPr>
        <p:spPr>
          <a:xfrm>
            <a:off x="1284150" y="2277225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결재 관리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22" name="Google Shape;122;g11f3f6f9664_0_5"/>
          <p:cNvSpPr/>
          <p:nvPr/>
        </p:nvSpPr>
        <p:spPr>
          <a:xfrm>
            <a:off x="1284150" y="323335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</a:t>
            </a:r>
            <a:endParaRPr/>
          </a:p>
        </p:txBody>
      </p:sp>
      <p:sp>
        <p:nvSpPr>
          <p:cNvPr id="123" name="Google Shape;123;g11f3f6f9664_0_5"/>
          <p:cNvSpPr/>
          <p:nvPr/>
        </p:nvSpPr>
        <p:spPr>
          <a:xfrm>
            <a:off x="1284150" y="413820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수불 관리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24" name="Google Shape;124;g11f3f6f9664_0_5"/>
          <p:cNvSpPr/>
          <p:nvPr/>
        </p:nvSpPr>
        <p:spPr>
          <a:xfrm>
            <a:off x="2608225" y="2277225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결재 시스템 부재로 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수기 결재 多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11f3f6f9664_0_5"/>
          <p:cNvSpPr/>
          <p:nvPr/>
        </p:nvSpPr>
        <p:spPr>
          <a:xfrm>
            <a:off x="2608225" y="323335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공급업체에 유선/메일을 통해 주문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11f3f6f9664_0_5"/>
          <p:cNvSpPr/>
          <p:nvPr/>
        </p:nvSpPr>
        <p:spPr>
          <a:xfrm>
            <a:off x="2608225" y="41382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 입출</a:t>
            </a: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고로 전산재고와 실재고와의 괴리 발생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11f3f6f9664_0_5"/>
          <p:cNvSpPr/>
          <p:nvPr/>
        </p:nvSpPr>
        <p:spPr>
          <a:xfrm>
            <a:off x="5056575" y="941600"/>
            <a:ext cx="36585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STO 시스템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28" name="Google Shape;128;g11f3f6f9664_0_5"/>
          <p:cNvSpPr/>
          <p:nvPr/>
        </p:nvSpPr>
        <p:spPr>
          <a:xfrm>
            <a:off x="5193638" y="1975175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 요청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29" name="Google Shape;129;g11f3f6f9664_0_5"/>
          <p:cNvSpPr/>
          <p:nvPr/>
        </p:nvSpPr>
        <p:spPr>
          <a:xfrm>
            <a:off x="5193575" y="361435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>
                <a:solidFill>
                  <a:schemeClr val="lt1"/>
                </a:solidFill>
              </a:rPr>
              <a:t>재고 보충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0" name="Google Shape;130;g11f3f6f9664_0_5"/>
          <p:cNvSpPr/>
          <p:nvPr/>
        </p:nvSpPr>
        <p:spPr>
          <a:xfrm>
            <a:off x="6517726" y="1975175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 간 재고 이동 요청 관리의 어려움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11f3f6f9664_0_5"/>
          <p:cNvSpPr/>
          <p:nvPr/>
        </p:nvSpPr>
        <p:spPr>
          <a:xfrm>
            <a:off x="6517675" y="44430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수기 입출고로 실재고와의 괴리 발생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11f3f6f9664_0_5"/>
          <p:cNvSpPr/>
          <p:nvPr/>
        </p:nvSpPr>
        <p:spPr>
          <a:xfrm>
            <a:off x="5193588" y="444300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 처리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33" name="Google Shape;133;g11f3f6f9664_0_5"/>
          <p:cNvSpPr/>
          <p:nvPr/>
        </p:nvSpPr>
        <p:spPr>
          <a:xfrm>
            <a:off x="6517676" y="36381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본사에서 실시간 지점 재고 확인 불가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=&gt;적시에 재고 보충 불가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g11f3f6f966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11f3f6f9664_0_5"/>
          <p:cNvSpPr/>
          <p:nvPr/>
        </p:nvSpPr>
        <p:spPr>
          <a:xfrm>
            <a:off x="5193575" y="277615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>
                <a:solidFill>
                  <a:schemeClr val="lt1"/>
                </a:solidFill>
              </a:rPr>
              <a:t>R/T 지시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6" name="Google Shape;136;g11f3f6f9664_0_5"/>
          <p:cNvSpPr/>
          <p:nvPr/>
        </p:nvSpPr>
        <p:spPr>
          <a:xfrm>
            <a:off x="6517676" y="27999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본사에서 실시간 지점 재고 확인 불가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=&gt;R/T 지시에 어려움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11f3f6f9664_2_13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g11f3f6f9664_2_13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11f3f6f9664_2_13"/>
          <p:cNvSpPr txBox="1"/>
          <p:nvPr/>
        </p:nvSpPr>
        <p:spPr>
          <a:xfrm>
            <a:off x="1187624" y="243822"/>
            <a:ext cx="457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11f3f6f9664_2_13"/>
          <p:cNvSpPr/>
          <p:nvPr/>
        </p:nvSpPr>
        <p:spPr>
          <a:xfrm>
            <a:off x="5056575" y="1741500"/>
            <a:ext cx="36585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1f3f6f9664_2_13"/>
          <p:cNvSpPr/>
          <p:nvPr/>
        </p:nvSpPr>
        <p:spPr>
          <a:xfrm>
            <a:off x="1187625" y="1738750"/>
            <a:ext cx="3658500" cy="36699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47" name="Google Shape;147;g11f3f6f9664_2_13"/>
          <p:cNvSpPr/>
          <p:nvPr/>
        </p:nvSpPr>
        <p:spPr>
          <a:xfrm>
            <a:off x="1189526" y="941600"/>
            <a:ext cx="36585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발주 시스템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48" name="Google Shape;148;g11f3f6f9664_2_13"/>
          <p:cNvSpPr/>
          <p:nvPr/>
        </p:nvSpPr>
        <p:spPr>
          <a:xfrm>
            <a:off x="1284150" y="2277225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결재 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49" name="Google Shape;149;g11f3f6f9664_2_13"/>
          <p:cNvSpPr/>
          <p:nvPr/>
        </p:nvSpPr>
        <p:spPr>
          <a:xfrm>
            <a:off x="1284150" y="323335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</a:t>
            </a:r>
            <a:endParaRPr/>
          </a:p>
        </p:txBody>
      </p:sp>
      <p:sp>
        <p:nvSpPr>
          <p:cNvPr id="150" name="Google Shape;150;g11f3f6f9664_2_13"/>
          <p:cNvSpPr/>
          <p:nvPr/>
        </p:nvSpPr>
        <p:spPr>
          <a:xfrm>
            <a:off x="1284150" y="4138200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 처리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51" name="Google Shape;151;g11f3f6f9664_2_13"/>
          <p:cNvSpPr/>
          <p:nvPr/>
        </p:nvSpPr>
        <p:spPr>
          <a:xfrm>
            <a:off x="2608225" y="2277225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발주를 위한 결재 문서 수기 작성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11f3f6f9664_2_13"/>
          <p:cNvSpPr/>
          <p:nvPr/>
        </p:nvSpPr>
        <p:spPr>
          <a:xfrm>
            <a:off x="2608225" y="323335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공급업체에 유선/메일을 통한 발주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11f3f6f9664_2_13"/>
          <p:cNvSpPr/>
          <p:nvPr/>
        </p:nvSpPr>
        <p:spPr>
          <a:xfrm>
            <a:off x="2608225" y="4138200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입고된 재고 수기 작성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11f3f6f9664_2_13"/>
          <p:cNvSpPr/>
          <p:nvPr/>
        </p:nvSpPr>
        <p:spPr>
          <a:xfrm>
            <a:off x="5056575" y="941600"/>
            <a:ext cx="3658500" cy="5202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2"/>
                </a:solidFill>
              </a:rPr>
              <a:t>STO 시스템</a:t>
            </a:r>
            <a:endParaRPr b="1" i="0" sz="1800" u="none" cap="none" strike="noStrike">
              <a:solidFill>
                <a:schemeClr val="dk2"/>
              </a:solidFill>
            </a:endParaRPr>
          </a:p>
        </p:txBody>
      </p:sp>
      <p:sp>
        <p:nvSpPr>
          <p:cNvPr id="155" name="Google Shape;155;g11f3f6f9664_2_13"/>
          <p:cNvSpPr/>
          <p:nvPr/>
        </p:nvSpPr>
        <p:spPr>
          <a:xfrm>
            <a:off x="5309663" y="1975175"/>
            <a:ext cx="1323900" cy="432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매장간 R/T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56" name="Google Shape;156;g11f3f6f9664_2_13"/>
          <p:cNvSpPr/>
          <p:nvPr/>
        </p:nvSpPr>
        <p:spPr>
          <a:xfrm>
            <a:off x="5279800" y="3415625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>
                <a:solidFill>
                  <a:schemeClr val="lt1"/>
                </a:solidFill>
              </a:rPr>
              <a:t>매장 재고 보충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7" name="Google Shape;157;g11f3f6f9664_2_13"/>
          <p:cNvSpPr/>
          <p:nvPr/>
        </p:nvSpPr>
        <p:spPr>
          <a:xfrm>
            <a:off x="5279800" y="2604250"/>
            <a:ext cx="1383600" cy="432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매장간 유선/메일 연락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11f3f6f9664_2_13"/>
          <p:cNvSpPr/>
          <p:nvPr/>
        </p:nvSpPr>
        <p:spPr>
          <a:xfrm>
            <a:off x="6566875" y="4442975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입고된 재고 수기 작성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11f3f6f9664_2_13"/>
          <p:cNvSpPr/>
          <p:nvPr/>
        </p:nvSpPr>
        <p:spPr>
          <a:xfrm>
            <a:off x="5279788" y="4443025"/>
            <a:ext cx="1166700" cy="64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 처리</a:t>
            </a:r>
            <a:endParaRPr b="1" i="0" sz="1500" u="none" cap="none" strike="noStrike">
              <a:solidFill>
                <a:schemeClr val="lt1"/>
              </a:solidFill>
            </a:endParaRPr>
          </a:p>
        </p:txBody>
      </p:sp>
      <p:sp>
        <p:nvSpPr>
          <p:cNvPr id="160" name="Google Shape;160;g11f3f6f9664_2_13"/>
          <p:cNvSpPr/>
          <p:nvPr/>
        </p:nvSpPr>
        <p:spPr>
          <a:xfrm>
            <a:off x="6566876" y="3415613"/>
            <a:ext cx="2049300" cy="648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본사와 매장의 양방향 소통을 통해서 부족한 재고 보충가능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11f3f6f9664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1f3f6f9664_2_13"/>
          <p:cNvSpPr/>
          <p:nvPr/>
        </p:nvSpPr>
        <p:spPr>
          <a:xfrm>
            <a:off x="7152500" y="1975175"/>
            <a:ext cx="1323900" cy="432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>
                <a:solidFill>
                  <a:schemeClr val="lt1"/>
                </a:solidFill>
              </a:rPr>
              <a:t>본사 R/T 지시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3" name="Google Shape;163;g11f3f6f9664_2_13"/>
          <p:cNvSpPr/>
          <p:nvPr/>
        </p:nvSpPr>
        <p:spPr>
          <a:xfrm>
            <a:off x="7152500" y="2604275"/>
            <a:ext cx="1323900" cy="4326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본사-&gt;매장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ko-KR" sz="12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유선/메일 연락</a:t>
            </a:r>
            <a:endParaRPr b="1" sz="12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11f3f6f9664_2_13"/>
          <p:cNvSpPr/>
          <p:nvPr/>
        </p:nvSpPr>
        <p:spPr>
          <a:xfrm>
            <a:off x="1757700" y="3004125"/>
            <a:ext cx="219600" cy="15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65" name="Google Shape;165;g11f3f6f9664_2_13"/>
          <p:cNvSpPr/>
          <p:nvPr/>
        </p:nvSpPr>
        <p:spPr>
          <a:xfrm>
            <a:off x="1757700" y="3934625"/>
            <a:ext cx="219600" cy="15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cxnSp>
        <p:nvCxnSpPr>
          <p:cNvPr id="166" name="Google Shape;166;g11f3f6f9664_2_13"/>
          <p:cNvCxnSpPr/>
          <p:nvPr/>
        </p:nvCxnSpPr>
        <p:spPr>
          <a:xfrm>
            <a:off x="2450850" y="3557638"/>
            <a:ext cx="157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11f3f6f9664_2_13"/>
          <p:cNvCxnSpPr/>
          <p:nvPr/>
        </p:nvCxnSpPr>
        <p:spPr>
          <a:xfrm>
            <a:off x="2450850" y="2601513"/>
            <a:ext cx="157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g11f3f6f9664_2_13"/>
          <p:cNvCxnSpPr/>
          <p:nvPr/>
        </p:nvCxnSpPr>
        <p:spPr>
          <a:xfrm>
            <a:off x="2450850" y="4462488"/>
            <a:ext cx="157500" cy="0"/>
          </a:xfrm>
          <a:prstGeom prst="straightConnector1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g11f3f6f9664_2_13"/>
          <p:cNvSpPr/>
          <p:nvPr/>
        </p:nvSpPr>
        <p:spPr>
          <a:xfrm>
            <a:off x="6697575" y="3155025"/>
            <a:ext cx="376500" cy="15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cxnSp>
        <p:nvCxnSpPr>
          <p:cNvPr id="170" name="Google Shape;170;g11f3f6f9664_2_13"/>
          <p:cNvCxnSpPr>
            <a:endCxn id="157" idx="0"/>
          </p:cNvCxnSpPr>
          <p:nvPr/>
        </p:nvCxnSpPr>
        <p:spPr>
          <a:xfrm flipH="1">
            <a:off x="5971600" y="2400850"/>
            <a:ext cx="90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g11f3f6f9664_2_13"/>
          <p:cNvCxnSpPr/>
          <p:nvPr/>
        </p:nvCxnSpPr>
        <p:spPr>
          <a:xfrm flipH="1">
            <a:off x="7855725" y="2400850"/>
            <a:ext cx="900" cy="2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g11f3f6f9664_2_13"/>
          <p:cNvSpPr/>
          <p:nvPr/>
        </p:nvSpPr>
        <p:spPr>
          <a:xfrm>
            <a:off x="6697575" y="4178150"/>
            <a:ext cx="376500" cy="15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cxnSp>
        <p:nvCxnSpPr>
          <p:cNvPr id="173" name="Google Shape;173;g11f3f6f9664_2_13"/>
          <p:cNvCxnSpPr>
            <a:endCxn id="160" idx="1"/>
          </p:cNvCxnSpPr>
          <p:nvPr/>
        </p:nvCxnSpPr>
        <p:spPr>
          <a:xfrm>
            <a:off x="6454676" y="3739013"/>
            <a:ext cx="112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g11f3f6f9664_2_13"/>
          <p:cNvCxnSpPr/>
          <p:nvPr/>
        </p:nvCxnSpPr>
        <p:spPr>
          <a:xfrm>
            <a:off x="6450589" y="4766813"/>
            <a:ext cx="112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g11f3f6f9664_2_13"/>
          <p:cNvSpPr txBox="1"/>
          <p:nvPr/>
        </p:nvSpPr>
        <p:spPr>
          <a:xfrm>
            <a:off x="4030525" y="5464788"/>
            <a:ext cx="204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서류 작업</a:t>
            </a:r>
            <a:endParaRPr b="1"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g11f3f6f9664_2_13"/>
          <p:cNvCxnSpPr/>
          <p:nvPr/>
        </p:nvCxnSpPr>
        <p:spPr>
          <a:xfrm rot="10800000">
            <a:off x="3266125" y="5417513"/>
            <a:ext cx="733500" cy="302400"/>
          </a:xfrm>
          <a:prstGeom prst="bentConnector3">
            <a:avLst>
              <a:gd fmla="val 999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g11f3f6f9664_2_13"/>
          <p:cNvCxnSpPr/>
          <p:nvPr/>
        </p:nvCxnSpPr>
        <p:spPr>
          <a:xfrm flipH="1" rot="10800000">
            <a:off x="5971600" y="5411625"/>
            <a:ext cx="660000" cy="313800"/>
          </a:xfrm>
          <a:prstGeom prst="bentConnector3">
            <a:avLst>
              <a:gd fmla="val 9852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g11f3f6f9664_2_62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g11f3f6f9664_2_62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11f3f6f9664_2_62"/>
          <p:cNvSpPr txBox="1"/>
          <p:nvPr/>
        </p:nvSpPr>
        <p:spPr>
          <a:xfrm>
            <a:off x="1187624" y="171697"/>
            <a:ext cx="4578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발주 프로세스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g11f3f6f9664_2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1f3f6f9664_2_62"/>
          <p:cNvSpPr/>
          <p:nvPr/>
        </p:nvSpPr>
        <p:spPr>
          <a:xfrm>
            <a:off x="1110575" y="1177050"/>
            <a:ext cx="7644000" cy="38706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1f3f6f9664_2_62"/>
          <p:cNvSpPr/>
          <p:nvPr/>
        </p:nvSpPr>
        <p:spPr>
          <a:xfrm>
            <a:off x="1110575" y="1112050"/>
            <a:ext cx="7644000" cy="591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g11f3f6f9664_2_62"/>
          <p:cNvCxnSpPr/>
          <p:nvPr/>
        </p:nvCxnSpPr>
        <p:spPr>
          <a:xfrm>
            <a:off x="1990325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g11f3f6f9664_2_62"/>
          <p:cNvCxnSpPr/>
          <p:nvPr/>
        </p:nvCxnSpPr>
        <p:spPr>
          <a:xfrm>
            <a:off x="5484250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g11f3f6f9664_2_62"/>
          <p:cNvSpPr txBox="1"/>
          <p:nvPr/>
        </p:nvSpPr>
        <p:spPr>
          <a:xfrm>
            <a:off x="2366925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기획팀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11f3f6f9664_2_62"/>
          <p:cNvSpPr txBox="1"/>
          <p:nvPr/>
        </p:nvSpPr>
        <p:spPr>
          <a:xfrm>
            <a:off x="1297725" y="2186175"/>
            <a:ext cx="55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11f3f6f9664_2_62"/>
          <p:cNvSpPr/>
          <p:nvPr/>
        </p:nvSpPr>
        <p:spPr>
          <a:xfrm>
            <a:off x="2145250" y="1831675"/>
            <a:ext cx="1359300" cy="59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START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4" name="Google Shape;194;g11f3f6f9664_2_62"/>
          <p:cNvSpPr/>
          <p:nvPr/>
        </p:nvSpPr>
        <p:spPr>
          <a:xfrm>
            <a:off x="2145250" y="2801925"/>
            <a:ext cx="13593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결재문서 생성</a:t>
            </a:r>
            <a:endParaRPr/>
          </a:p>
        </p:txBody>
      </p:sp>
      <p:cxnSp>
        <p:nvCxnSpPr>
          <p:cNvPr id="195" name="Google Shape;195;g11f3f6f9664_2_62"/>
          <p:cNvCxnSpPr/>
          <p:nvPr/>
        </p:nvCxnSpPr>
        <p:spPr>
          <a:xfrm>
            <a:off x="3648950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g11f3f6f9664_2_62"/>
          <p:cNvSpPr/>
          <p:nvPr/>
        </p:nvSpPr>
        <p:spPr>
          <a:xfrm>
            <a:off x="3813000" y="2737125"/>
            <a:ext cx="1507200" cy="591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결재 확인</a:t>
            </a:r>
            <a:endParaRPr/>
          </a:p>
        </p:txBody>
      </p:sp>
      <p:cxnSp>
        <p:nvCxnSpPr>
          <p:cNvPr id="197" name="Google Shape;197;g11f3f6f9664_2_62"/>
          <p:cNvCxnSpPr/>
          <p:nvPr/>
        </p:nvCxnSpPr>
        <p:spPr>
          <a:xfrm>
            <a:off x="7203200" y="11164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g11f3f6f9664_2_62"/>
          <p:cNvSpPr/>
          <p:nvPr/>
        </p:nvSpPr>
        <p:spPr>
          <a:xfrm>
            <a:off x="5590125" y="2801925"/>
            <a:ext cx="15072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발주오더 생성</a:t>
            </a:r>
            <a:endParaRPr/>
          </a:p>
        </p:txBody>
      </p:sp>
      <p:sp>
        <p:nvSpPr>
          <p:cNvPr id="199" name="Google Shape;199;g11f3f6f9664_2_62"/>
          <p:cNvSpPr txBox="1"/>
          <p:nvPr/>
        </p:nvSpPr>
        <p:spPr>
          <a:xfrm>
            <a:off x="4121100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기획팀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11f3f6f9664_2_62"/>
          <p:cNvSpPr txBox="1"/>
          <p:nvPr/>
        </p:nvSpPr>
        <p:spPr>
          <a:xfrm>
            <a:off x="5898225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기획팀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11f3f6f9664_2_62"/>
          <p:cNvSpPr/>
          <p:nvPr/>
        </p:nvSpPr>
        <p:spPr>
          <a:xfrm>
            <a:off x="7309075" y="2801925"/>
            <a:ext cx="13593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입고 처리</a:t>
            </a:r>
            <a:endParaRPr/>
          </a:p>
        </p:txBody>
      </p:sp>
      <p:cxnSp>
        <p:nvCxnSpPr>
          <p:cNvPr id="202" name="Google Shape;202;g11f3f6f9664_2_62"/>
          <p:cNvCxnSpPr>
            <a:stCxn id="193" idx="2"/>
            <a:endCxn id="194" idx="0"/>
          </p:cNvCxnSpPr>
          <p:nvPr/>
        </p:nvCxnSpPr>
        <p:spPr>
          <a:xfrm>
            <a:off x="2824900" y="2422975"/>
            <a:ext cx="0" cy="37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g11f3f6f9664_2_62"/>
          <p:cNvCxnSpPr>
            <a:stCxn id="194" idx="3"/>
            <a:endCxn id="196" idx="1"/>
          </p:cNvCxnSpPr>
          <p:nvPr/>
        </p:nvCxnSpPr>
        <p:spPr>
          <a:xfrm>
            <a:off x="3504550" y="3032775"/>
            <a:ext cx="30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11f3f6f9664_2_62"/>
          <p:cNvCxnSpPr>
            <a:stCxn id="196" idx="3"/>
            <a:endCxn id="198" idx="1"/>
          </p:cNvCxnSpPr>
          <p:nvPr/>
        </p:nvCxnSpPr>
        <p:spPr>
          <a:xfrm>
            <a:off x="5320200" y="3032775"/>
            <a:ext cx="27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g11f3f6f9664_2_62"/>
          <p:cNvCxnSpPr>
            <a:stCxn id="198" idx="3"/>
            <a:endCxn id="201" idx="1"/>
          </p:cNvCxnSpPr>
          <p:nvPr/>
        </p:nvCxnSpPr>
        <p:spPr>
          <a:xfrm>
            <a:off x="7097325" y="3032775"/>
            <a:ext cx="21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g11f3f6f9664_2_62"/>
          <p:cNvSpPr txBox="1"/>
          <p:nvPr/>
        </p:nvSpPr>
        <p:spPr>
          <a:xfrm>
            <a:off x="7543225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기획팀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11f3f6f9664_2_62"/>
          <p:cNvSpPr txBox="1"/>
          <p:nvPr/>
        </p:nvSpPr>
        <p:spPr>
          <a:xfrm>
            <a:off x="4750200" y="2615450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결재승인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11f3f6f9664_2_62"/>
          <p:cNvSpPr/>
          <p:nvPr/>
        </p:nvSpPr>
        <p:spPr>
          <a:xfrm>
            <a:off x="7309075" y="4195375"/>
            <a:ext cx="1359300" cy="59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END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09" name="Google Shape;209;g11f3f6f9664_2_62"/>
          <p:cNvCxnSpPr>
            <a:stCxn id="196" idx="2"/>
            <a:endCxn id="208" idx="1"/>
          </p:cNvCxnSpPr>
          <p:nvPr/>
        </p:nvCxnSpPr>
        <p:spPr>
          <a:xfrm flipH="1" rot="-5400000">
            <a:off x="5356650" y="2538375"/>
            <a:ext cx="1162500" cy="2742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g11f3f6f9664_2_62"/>
          <p:cNvCxnSpPr/>
          <p:nvPr/>
        </p:nvCxnSpPr>
        <p:spPr>
          <a:xfrm flipH="1" rot="10800000">
            <a:off x="4564350" y="4490425"/>
            <a:ext cx="27471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g11f3f6f9664_2_62"/>
          <p:cNvSpPr txBox="1"/>
          <p:nvPr/>
        </p:nvSpPr>
        <p:spPr>
          <a:xfrm>
            <a:off x="4593250" y="3592250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결재반려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11f3f6f9664_2_62"/>
          <p:cNvSpPr txBox="1"/>
          <p:nvPr/>
        </p:nvSpPr>
        <p:spPr>
          <a:xfrm>
            <a:off x="4014238" y="5152438"/>
            <a:ext cx="204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서류 작업</a:t>
            </a:r>
            <a:endParaRPr b="1"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g11f3f6f9664_2_62"/>
          <p:cNvCxnSpPr/>
          <p:nvPr/>
        </p:nvCxnSpPr>
        <p:spPr>
          <a:xfrm rot="10800000">
            <a:off x="3249838" y="5105163"/>
            <a:ext cx="733500" cy="302400"/>
          </a:xfrm>
          <a:prstGeom prst="bentConnector3">
            <a:avLst>
              <a:gd fmla="val 999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g11f3f6f9664_2_62"/>
          <p:cNvCxnSpPr/>
          <p:nvPr/>
        </p:nvCxnSpPr>
        <p:spPr>
          <a:xfrm flipH="1" rot="10800000">
            <a:off x="5955312" y="5099275"/>
            <a:ext cx="660000" cy="313800"/>
          </a:xfrm>
          <a:prstGeom prst="bentConnector3">
            <a:avLst>
              <a:gd fmla="val 9852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g1209642621d_0_288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g1209642621d_0_288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g1209642621d_0_288"/>
          <p:cNvSpPr txBox="1"/>
          <p:nvPr/>
        </p:nvSpPr>
        <p:spPr>
          <a:xfrm>
            <a:off x="1187625" y="171700"/>
            <a:ext cx="613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Fill-Up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(본사=&gt;매장)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3" name="Google Shape;223;g1209642621d_0_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209642621d_0_288"/>
          <p:cNvSpPr/>
          <p:nvPr/>
        </p:nvSpPr>
        <p:spPr>
          <a:xfrm>
            <a:off x="1110575" y="1177050"/>
            <a:ext cx="7644000" cy="42111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209642621d_0_288"/>
          <p:cNvSpPr/>
          <p:nvPr/>
        </p:nvSpPr>
        <p:spPr>
          <a:xfrm>
            <a:off x="1990325" y="1179300"/>
            <a:ext cx="6764100" cy="42087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209642621d_0_288"/>
          <p:cNvSpPr/>
          <p:nvPr/>
        </p:nvSpPr>
        <p:spPr>
          <a:xfrm>
            <a:off x="1110575" y="1112050"/>
            <a:ext cx="7644000" cy="591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g1209642621d_0_288"/>
          <p:cNvCxnSpPr/>
          <p:nvPr/>
        </p:nvCxnSpPr>
        <p:spPr>
          <a:xfrm>
            <a:off x="1990325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g1209642621d_0_288"/>
          <p:cNvSpPr txBox="1"/>
          <p:nvPr/>
        </p:nvSpPr>
        <p:spPr>
          <a:xfrm>
            <a:off x="2840613" y="1176850"/>
            <a:ext cx="15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1209642621d_0_288"/>
          <p:cNvSpPr txBox="1"/>
          <p:nvPr/>
        </p:nvSpPr>
        <p:spPr>
          <a:xfrm>
            <a:off x="1297725" y="2186175"/>
            <a:ext cx="55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0" name="Google Shape;230;g1209642621d_0_288"/>
          <p:cNvCxnSpPr/>
          <p:nvPr/>
        </p:nvCxnSpPr>
        <p:spPr>
          <a:xfrm>
            <a:off x="5372525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g1209642621d_0_288"/>
          <p:cNvSpPr txBox="1"/>
          <p:nvPr/>
        </p:nvSpPr>
        <p:spPr>
          <a:xfrm>
            <a:off x="6607975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1209642621d_0_288"/>
          <p:cNvSpPr/>
          <p:nvPr/>
        </p:nvSpPr>
        <p:spPr>
          <a:xfrm>
            <a:off x="6379063" y="1895125"/>
            <a:ext cx="1359300" cy="46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START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3" name="Google Shape;233;g1209642621d_0_288"/>
          <p:cNvSpPr/>
          <p:nvPr/>
        </p:nvSpPr>
        <p:spPr>
          <a:xfrm>
            <a:off x="6379063" y="2733338"/>
            <a:ext cx="13593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재고 확인/요청</a:t>
            </a:r>
            <a:endParaRPr/>
          </a:p>
        </p:txBody>
      </p:sp>
      <p:sp>
        <p:nvSpPr>
          <p:cNvPr id="234" name="Google Shape;234;g1209642621d_0_288"/>
          <p:cNvSpPr/>
          <p:nvPr/>
        </p:nvSpPr>
        <p:spPr>
          <a:xfrm>
            <a:off x="6379050" y="3804975"/>
            <a:ext cx="13593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입고 처리</a:t>
            </a:r>
            <a:endParaRPr/>
          </a:p>
        </p:txBody>
      </p:sp>
      <p:sp>
        <p:nvSpPr>
          <p:cNvPr id="235" name="Google Shape;235;g1209642621d_0_288"/>
          <p:cNvSpPr/>
          <p:nvPr/>
        </p:nvSpPr>
        <p:spPr>
          <a:xfrm>
            <a:off x="6379050" y="4588825"/>
            <a:ext cx="1359300" cy="591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END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36" name="Google Shape;236;g1209642621d_0_288"/>
          <p:cNvCxnSpPr>
            <a:stCxn id="237" idx="2"/>
            <a:endCxn id="234" idx="1"/>
          </p:cNvCxnSpPr>
          <p:nvPr/>
        </p:nvCxnSpPr>
        <p:spPr>
          <a:xfrm flipH="1" rot="-5400000">
            <a:off x="4688655" y="2345403"/>
            <a:ext cx="643800" cy="27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g1209642621d_0_288"/>
          <p:cNvCxnSpPr>
            <a:stCxn id="237" idx="2"/>
            <a:endCxn id="235" idx="1"/>
          </p:cNvCxnSpPr>
          <p:nvPr/>
        </p:nvCxnSpPr>
        <p:spPr>
          <a:xfrm flipH="1" rot="-5400000">
            <a:off x="4264305" y="2769753"/>
            <a:ext cx="1492500" cy="273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g1209642621d_0_288"/>
          <p:cNvCxnSpPr>
            <a:stCxn id="232" idx="2"/>
            <a:endCxn id="233" idx="0"/>
          </p:cNvCxnSpPr>
          <p:nvPr/>
        </p:nvCxnSpPr>
        <p:spPr>
          <a:xfrm flipH="1" rot="-5400000">
            <a:off x="6870763" y="2544775"/>
            <a:ext cx="3765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g1209642621d_0_288"/>
          <p:cNvCxnSpPr>
            <a:stCxn id="233" idx="1"/>
            <a:endCxn id="237" idx="3"/>
          </p:cNvCxnSpPr>
          <p:nvPr/>
        </p:nvCxnSpPr>
        <p:spPr>
          <a:xfrm flipH="1">
            <a:off x="4419163" y="2964188"/>
            <a:ext cx="1959900" cy="5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g1209642621d_0_288"/>
          <p:cNvSpPr txBox="1"/>
          <p:nvPr/>
        </p:nvSpPr>
        <p:spPr>
          <a:xfrm>
            <a:off x="3674950" y="3697213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요청 승인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1209642621d_0_288"/>
          <p:cNvSpPr/>
          <p:nvPr/>
        </p:nvSpPr>
        <p:spPr>
          <a:xfrm>
            <a:off x="2864805" y="2546703"/>
            <a:ext cx="1554300" cy="845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본사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재고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확인</a:t>
            </a:r>
            <a:endParaRPr/>
          </a:p>
        </p:txBody>
      </p:sp>
      <p:sp>
        <p:nvSpPr>
          <p:cNvPr id="242" name="Google Shape;242;g1209642621d_0_288"/>
          <p:cNvSpPr txBox="1"/>
          <p:nvPr/>
        </p:nvSpPr>
        <p:spPr>
          <a:xfrm>
            <a:off x="3674975" y="4545900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요청 반려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1209642621d_0_288"/>
          <p:cNvSpPr txBox="1"/>
          <p:nvPr/>
        </p:nvSpPr>
        <p:spPr>
          <a:xfrm>
            <a:off x="4014238" y="5533438"/>
            <a:ext cx="204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서류 작업</a:t>
            </a:r>
            <a:endParaRPr b="1"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4" name="Google Shape;244;g1209642621d_0_288"/>
          <p:cNvCxnSpPr/>
          <p:nvPr/>
        </p:nvCxnSpPr>
        <p:spPr>
          <a:xfrm rot="10800000">
            <a:off x="3249838" y="5486163"/>
            <a:ext cx="733500" cy="302400"/>
          </a:xfrm>
          <a:prstGeom prst="bentConnector3">
            <a:avLst>
              <a:gd fmla="val 999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g1209642621d_0_288"/>
          <p:cNvCxnSpPr/>
          <p:nvPr/>
        </p:nvCxnSpPr>
        <p:spPr>
          <a:xfrm flipH="1" rot="10800000">
            <a:off x="5955312" y="5480275"/>
            <a:ext cx="660000" cy="313800"/>
          </a:xfrm>
          <a:prstGeom prst="bentConnector3">
            <a:avLst>
              <a:gd fmla="val 9852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g1209642621d_0_142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g1209642621d_0_142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g1209642621d_0_142"/>
          <p:cNvSpPr txBox="1"/>
          <p:nvPr/>
        </p:nvSpPr>
        <p:spPr>
          <a:xfrm>
            <a:off x="1187625" y="171700"/>
            <a:ext cx="613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 프로세스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(본사지시)</a:t>
            </a:r>
            <a:br>
              <a:rPr b="0" i="0" lang="ko-KR" sz="2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4" name="Google Shape;254;g1209642621d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209642621d_0_142"/>
          <p:cNvSpPr/>
          <p:nvPr/>
        </p:nvSpPr>
        <p:spPr>
          <a:xfrm>
            <a:off x="1110575" y="1177050"/>
            <a:ext cx="7644000" cy="39957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209642621d_0_142"/>
          <p:cNvSpPr/>
          <p:nvPr/>
        </p:nvSpPr>
        <p:spPr>
          <a:xfrm>
            <a:off x="2368588" y="1984713"/>
            <a:ext cx="1359300" cy="46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START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7" name="Google Shape;257;g1209642621d_0_142"/>
          <p:cNvSpPr/>
          <p:nvPr/>
        </p:nvSpPr>
        <p:spPr>
          <a:xfrm>
            <a:off x="2368588" y="3073300"/>
            <a:ext cx="13593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R/T 지시</a:t>
            </a:r>
            <a:endParaRPr/>
          </a:p>
        </p:txBody>
      </p:sp>
      <p:cxnSp>
        <p:nvCxnSpPr>
          <p:cNvPr id="258" name="Google Shape;258;g1209642621d_0_142"/>
          <p:cNvCxnSpPr>
            <a:stCxn id="256" idx="2"/>
            <a:endCxn id="257" idx="0"/>
          </p:cNvCxnSpPr>
          <p:nvPr/>
        </p:nvCxnSpPr>
        <p:spPr>
          <a:xfrm>
            <a:off x="3048238" y="2446413"/>
            <a:ext cx="0" cy="6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g1209642621d_0_142"/>
          <p:cNvSpPr/>
          <p:nvPr/>
        </p:nvSpPr>
        <p:spPr>
          <a:xfrm>
            <a:off x="4572738" y="3073300"/>
            <a:ext cx="13593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R/T 확인</a:t>
            </a:r>
            <a:endParaRPr/>
          </a:p>
        </p:txBody>
      </p:sp>
      <p:cxnSp>
        <p:nvCxnSpPr>
          <p:cNvPr id="260" name="Google Shape;260;g1209642621d_0_142"/>
          <p:cNvCxnSpPr>
            <a:stCxn id="257" idx="3"/>
            <a:endCxn id="259" idx="1"/>
          </p:cNvCxnSpPr>
          <p:nvPr/>
        </p:nvCxnSpPr>
        <p:spPr>
          <a:xfrm>
            <a:off x="3727888" y="3304150"/>
            <a:ext cx="84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g1209642621d_0_142"/>
          <p:cNvSpPr/>
          <p:nvPr/>
        </p:nvSpPr>
        <p:spPr>
          <a:xfrm>
            <a:off x="1110575" y="1112050"/>
            <a:ext cx="7644000" cy="591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g1209642621d_0_142"/>
          <p:cNvCxnSpPr/>
          <p:nvPr/>
        </p:nvCxnSpPr>
        <p:spPr>
          <a:xfrm>
            <a:off x="1990325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g1209642621d_0_142"/>
          <p:cNvSpPr txBox="1"/>
          <p:nvPr/>
        </p:nvSpPr>
        <p:spPr>
          <a:xfrm>
            <a:off x="2252938" y="1176850"/>
            <a:ext cx="15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1209642621d_0_142"/>
          <p:cNvSpPr txBox="1"/>
          <p:nvPr/>
        </p:nvSpPr>
        <p:spPr>
          <a:xfrm>
            <a:off x="1297725" y="2186175"/>
            <a:ext cx="55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5" name="Google Shape;265;g1209642621d_0_142"/>
          <p:cNvCxnSpPr/>
          <p:nvPr/>
        </p:nvCxnSpPr>
        <p:spPr>
          <a:xfrm>
            <a:off x="4106150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g1209642621d_0_142"/>
          <p:cNvCxnSpPr/>
          <p:nvPr/>
        </p:nvCxnSpPr>
        <p:spPr>
          <a:xfrm>
            <a:off x="6517400" y="11164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g1209642621d_0_142"/>
          <p:cNvSpPr txBox="1"/>
          <p:nvPr/>
        </p:nvSpPr>
        <p:spPr>
          <a:xfrm>
            <a:off x="4842475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g1209642621d_0_142"/>
          <p:cNvSpPr/>
          <p:nvPr/>
        </p:nvSpPr>
        <p:spPr>
          <a:xfrm>
            <a:off x="6928050" y="3073300"/>
            <a:ext cx="13593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입고 처리</a:t>
            </a:r>
            <a:endParaRPr/>
          </a:p>
        </p:txBody>
      </p:sp>
      <p:sp>
        <p:nvSpPr>
          <p:cNvPr id="269" name="Google Shape;269;g1209642621d_0_142"/>
          <p:cNvSpPr txBox="1"/>
          <p:nvPr/>
        </p:nvSpPr>
        <p:spPr>
          <a:xfrm>
            <a:off x="7203200" y="1195875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g1209642621d_0_142"/>
          <p:cNvSpPr/>
          <p:nvPr/>
        </p:nvSpPr>
        <p:spPr>
          <a:xfrm>
            <a:off x="6928050" y="4240613"/>
            <a:ext cx="1359300" cy="461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END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271" name="Google Shape;271;g1209642621d_0_142"/>
          <p:cNvCxnSpPr>
            <a:stCxn id="268" idx="2"/>
            <a:endCxn id="270" idx="0"/>
          </p:cNvCxnSpPr>
          <p:nvPr/>
        </p:nvCxnSpPr>
        <p:spPr>
          <a:xfrm>
            <a:off x="7607700" y="3535000"/>
            <a:ext cx="0" cy="7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g1209642621d_0_142"/>
          <p:cNvSpPr txBox="1"/>
          <p:nvPr/>
        </p:nvSpPr>
        <p:spPr>
          <a:xfrm>
            <a:off x="6852300" y="1703350"/>
            <a:ext cx="166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 u="sng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 </a:t>
            </a:r>
            <a:r>
              <a:rPr b="1" lang="ko-KR" sz="1700" u="sng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</a:t>
            </a:r>
            <a:r>
              <a:rPr b="1" lang="ko-KR" sz="1700" u="sng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R/T</a:t>
            </a:r>
            <a:endParaRPr b="1" sz="1700" u="sng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1209642621d_0_142"/>
          <p:cNvSpPr txBox="1"/>
          <p:nvPr/>
        </p:nvSpPr>
        <p:spPr>
          <a:xfrm>
            <a:off x="7593300" y="3705076"/>
            <a:ext cx="1626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latin typeface="Malgun Gothic"/>
                <a:ea typeface="Malgun Gothic"/>
                <a:cs typeface="Malgun Gothic"/>
                <a:sym typeface="Malgun Gothic"/>
              </a:rPr>
              <a:t>=&gt;자재문서 테이블에 반영</a:t>
            </a:r>
            <a:endParaRPr b="1"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4" name="Google Shape;274;g1209642621d_0_142"/>
          <p:cNvCxnSpPr>
            <a:stCxn id="259" idx="3"/>
            <a:endCxn id="268" idx="1"/>
          </p:cNvCxnSpPr>
          <p:nvPr/>
        </p:nvCxnSpPr>
        <p:spPr>
          <a:xfrm>
            <a:off x="5932038" y="3304150"/>
            <a:ext cx="99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g1209642621d_0_142"/>
          <p:cNvSpPr txBox="1"/>
          <p:nvPr/>
        </p:nvSpPr>
        <p:spPr>
          <a:xfrm>
            <a:off x="2368588" y="3535000"/>
            <a:ext cx="108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유선/메일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1209642621d_0_142"/>
          <p:cNvSpPr txBox="1"/>
          <p:nvPr/>
        </p:nvSpPr>
        <p:spPr>
          <a:xfrm>
            <a:off x="4090438" y="5304838"/>
            <a:ext cx="204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서류 작업</a:t>
            </a:r>
            <a:endParaRPr b="1"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7" name="Google Shape;277;g1209642621d_0_142"/>
          <p:cNvCxnSpPr/>
          <p:nvPr/>
        </p:nvCxnSpPr>
        <p:spPr>
          <a:xfrm rot="10800000">
            <a:off x="3326038" y="5257563"/>
            <a:ext cx="733500" cy="302400"/>
          </a:xfrm>
          <a:prstGeom prst="bentConnector3">
            <a:avLst>
              <a:gd fmla="val 999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g1209642621d_0_142"/>
          <p:cNvCxnSpPr/>
          <p:nvPr/>
        </p:nvCxnSpPr>
        <p:spPr>
          <a:xfrm flipH="1" rot="10800000">
            <a:off x="6031512" y="5251675"/>
            <a:ext cx="660000" cy="313800"/>
          </a:xfrm>
          <a:prstGeom prst="bentConnector3">
            <a:avLst>
              <a:gd fmla="val 9852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486D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g1209642621d_0_172"/>
          <p:cNvCxnSpPr/>
          <p:nvPr/>
        </p:nvCxnSpPr>
        <p:spPr>
          <a:xfrm>
            <a:off x="0" y="594928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g1209642621d_0_172"/>
          <p:cNvCxnSpPr/>
          <p:nvPr/>
        </p:nvCxnSpPr>
        <p:spPr>
          <a:xfrm>
            <a:off x="899592" y="0"/>
            <a:ext cx="0" cy="686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g1209642621d_0_172"/>
          <p:cNvSpPr txBox="1"/>
          <p:nvPr/>
        </p:nvSpPr>
        <p:spPr>
          <a:xfrm>
            <a:off x="1187625" y="171700"/>
            <a:ext cx="613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-KR" sz="2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STO 프로세스</a:t>
            </a:r>
            <a:r>
              <a:rPr b="1" lang="ko-KR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(매장간 요청)</a:t>
            </a:r>
            <a:endParaRPr b="0" i="0" sz="2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7" name="Google Shape;287;g1209642621d_0_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200" y="5954775"/>
            <a:ext cx="1940809" cy="90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209642621d_0_172"/>
          <p:cNvSpPr/>
          <p:nvPr/>
        </p:nvSpPr>
        <p:spPr>
          <a:xfrm>
            <a:off x="1110575" y="1177050"/>
            <a:ext cx="7644000" cy="4297800"/>
          </a:xfrm>
          <a:prstGeom prst="rect">
            <a:avLst/>
          </a:prstGeom>
          <a:solidFill>
            <a:srgbClr val="DAE5F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209642621d_0_172"/>
          <p:cNvSpPr/>
          <p:nvPr/>
        </p:nvSpPr>
        <p:spPr>
          <a:xfrm>
            <a:off x="1110575" y="1112050"/>
            <a:ext cx="7644000" cy="5913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0" name="Google Shape;290;g1209642621d_0_172"/>
          <p:cNvCxnSpPr/>
          <p:nvPr/>
        </p:nvCxnSpPr>
        <p:spPr>
          <a:xfrm>
            <a:off x="1990325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g1209642621d_0_172"/>
          <p:cNvSpPr txBox="1"/>
          <p:nvPr/>
        </p:nvSpPr>
        <p:spPr>
          <a:xfrm>
            <a:off x="2252938" y="1176850"/>
            <a:ext cx="15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본사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1209642621d_0_172"/>
          <p:cNvSpPr txBox="1"/>
          <p:nvPr/>
        </p:nvSpPr>
        <p:spPr>
          <a:xfrm>
            <a:off x="1297725" y="2186175"/>
            <a:ext cx="558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3" name="Google Shape;293;g1209642621d_0_172"/>
          <p:cNvCxnSpPr/>
          <p:nvPr/>
        </p:nvCxnSpPr>
        <p:spPr>
          <a:xfrm>
            <a:off x="4106150" y="10709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g1209642621d_0_172"/>
          <p:cNvCxnSpPr/>
          <p:nvPr/>
        </p:nvCxnSpPr>
        <p:spPr>
          <a:xfrm>
            <a:off x="6517400" y="1116450"/>
            <a:ext cx="0" cy="46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g1209642621d_0_172"/>
          <p:cNvSpPr txBox="1"/>
          <p:nvPr/>
        </p:nvSpPr>
        <p:spPr>
          <a:xfrm>
            <a:off x="4850750" y="1176850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g1209642621d_0_172"/>
          <p:cNvSpPr txBox="1"/>
          <p:nvPr/>
        </p:nvSpPr>
        <p:spPr>
          <a:xfrm>
            <a:off x="7203200" y="1195875"/>
            <a:ext cx="8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latin typeface="Malgun Gothic"/>
                <a:ea typeface="Malgun Gothic"/>
                <a:cs typeface="Malgun Gothic"/>
                <a:sym typeface="Malgun Gothic"/>
              </a:rPr>
              <a:t>매장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g1209642621d_0_172"/>
          <p:cNvSpPr/>
          <p:nvPr/>
        </p:nvSpPr>
        <p:spPr>
          <a:xfrm>
            <a:off x="4588251" y="1966327"/>
            <a:ext cx="1416000" cy="56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START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98" name="Google Shape;298;g1209642621d_0_172"/>
          <p:cNvSpPr/>
          <p:nvPr/>
        </p:nvSpPr>
        <p:spPr>
          <a:xfrm>
            <a:off x="4588251" y="2892104"/>
            <a:ext cx="1416000" cy="5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R/T 요청</a:t>
            </a:r>
            <a:endParaRPr/>
          </a:p>
        </p:txBody>
      </p:sp>
      <p:cxnSp>
        <p:nvCxnSpPr>
          <p:cNvPr id="299" name="Google Shape;299;g1209642621d_0_172"/>
          <p:cNvCxnSpPr>
            <a:stCxn id="297" idx="2"/>
            <a:endCxn id="298" idx="0"/>
          </p:cNvCxnSpPr>
          <p:nvPr/>
        </p:nvCxnSpPr>
        <p:spPr>
          <a:xfrm>
            <a:off x="5296251" y="2526427"/>
            <a:ext cx="0" cy="3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g1209642621d_0_172"/>
          <p:cNvCxnSpPr>
            <a:stCxn id="298" idx="3"/>
            <a:endCxn id="301" idx="1"/>
          </p:cNvCxnSpPr>
          <p:nvPr/>
        </p:nvCxnSpPr>
        <p:spPr>
          <a:xfrm>
            <a:off x="6004251" y="3172154"/>
            <a:ext cx="92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g1209642621d_0_172"/>
          <p:cNvSpPr/>
          <p:nvPr/>
        </p:nvSpPr>
        <p:spPr>
          <a:xfrm>
            <a:off x="4588244" y="3883754"/>
            <a:ext cx="1416000" cy="56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입고 처리</a:t>
            </a:r>
            <a:endParaRPr/>
          </a:p>
        </p:txBody>
      </p:sp>
      <p:sp>
        <p:nvSpPr>
          <p:cNvPr id="303" name="Google Shape;303;g1209642621d_0_172"/>
          <p:cNvSpPr/>
          <p:nvPr/>
        </p:nvSpPr>
        <p:spPr>
          <a:xfrm>
            <a:off x="4588257" y="4798153"/>
            <a:ext cx="1416000" cy="56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lt1"/>
                </a:solidFill>
              </a:rPr>
              <a:t>END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304" name="Google Shape;304;g1209642621d_0_172"/>
          <p:cNvCxnSpPr>
            <a:stCxn id="302" idx="2"/>
            <a:endCxn id="303" idx="0"/>
          </p:cNvCxnSpPr>
          <p:nvPr/>
        </p:nvCxnSpPr>
        <p:spPr>
          <a:xfrm>
            <a:off x="5296244" y="4443854"/>
            <a:ext cx="0" cy="3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g1209642621d_0_172"/>
          <p:cNvSpPr txBox="1"/>
          <p:nvPr/>
        </p:nvSpPr>
        <p:spPr>
          <a:xfrm>
            <a:off x="7072925" y="1703350"/>
            <a:ext cx="155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 u="sng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매장 간 R/T</a:t>
            </a:r>
            <a:endParaRPr b="1" sz="1700" u="sng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1209642621d_0_172"/>
          <p:cNvSpPr/>
          <p:nvPr/>
        </p:nvSpPr>
        <p:spPr>
          <a:xfrm>
            <a:off x="6926580" y="2749440"/>
            <a:ext cx="1554300" cy="845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요청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결과 확인</a:t>
            </a:r>
            <a:endParaRPr/>
          </a:p>
        </p:txBody>
      </p:sp>
      <p:cxnSp>
        <p:nvCxnSpPr>
          <p:cNvPr id="306" name="Google Shape;306;g1209642621d_0_172"/>
          <p:cNvCxnSpPr>
            <a:stCxn id="301" idx="2"/>
            <a:endCxn id="303" idx="3"/>
          </p:cNvCxnSpPr>
          <p:nvPr/>
        </p:nvCxnSpPr>
        <p:spPr>
          <a:xfrm rot="5400000">
            <a:off x="6112230" y="3486840"/>
            <a:ext cx="1483500" cy="169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g1209642621d_0_172"/>
          <p:cNvCxnSpPr>
            <a:stCxn id="301" idx="2"/>
            <a:endCxn id="302" idx="3"/>
          </p:cNvCxnSpPr>
          <p:nvPr/>
        </p:nvCxnSpPr>
        <p:spPr>
          <a:xfrm rot="5400000">
            <a:off x="6569430" y="3029640"/>
            <a:ext cx="569100" cy="169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g1209642621d_0_172"/>
          <p:cNvSpPr txBox="1"/>
          <p:nvPr/>
        </p:nvSpPr>
        <p:spPr>
          <a:xfrm>
            <a:off x="5324896" y="3402775"/>
            <a:ext cx="7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유선/메일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1209642621d_0_172"/>
          <p:cNvSpPr txBox="1"/>
          <p:nvPr/>
        </p:nvSpPr>
        <p:spPr>
          <a:xfrm>
            <a:off x="6611775" y="3825250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요청 승인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1209642621d_0_172"/>
          <p:cNvSpPr txBox="1"/>
          <p:nvPr/>
        </p:nvSpPr>
        <p:spPr>
          <a:xfrm>
            <a:off x="6611775" y="4739638"/>
            <a:ext cx="89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요청 반려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1209642621d_0_172"/>
          <p:cNvSpPr txBox="1"/>
          <p:nvPr/>
        </p:nvSpPr>
        <p:spPr>
          <a:xfrm>
            <a:off x="4090438" y="5609638"/>
            <a:ext cx="204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서류 작업</a:t>
            </a:r>
            <a:endParaRPr b="1"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2" name="Google Shape;312;g1209642621d_0_172"/>
          <p:cNvCxnSpPr/>
          <p:nvPr/>
        </p:nvCxnSpPr>
        <p:spPr>
          <a:xfrm rot="10800000">
            <a:off x="3326038" y="5562363"/>
            <a:ext cx="733500" cy="302400"/>
          </a:xfrm>
          <a:prstGeom prst="bentConnector3">
            <a:avLst>
              <a:gd fmla="val 999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g1209642621d_0_172"/>
          <p:cNvCxnSpPr/>
          <p:nvPr/>
        </p:nvCxnSpPr>
        <p:spPr>
          <a:xfrm flipH="1" rot="10800000">
            <a:off x="6031512" y="5556475"/>
            <a:ext cx="660000" cy="313800"/>
          </a:xfrm>
          <a:prstGeom prst="bentConnector3">
            <a:avLst>
              <a:gd fmla="val 9852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2017-06-03T06:35:54Z</dcterms:created>
  <dc:creator>samsung</dc:creator>
</cp:coreProperties>
</file>