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hbmKrz1yozPFjoKs3q4gd4FkXY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f3a33fbd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1f3a33fb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11f3a33fbd8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f3a33fbd8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1f3a33fbd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11f3a33fbd8_0_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f4037a6f0_1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1f4037a6f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11f4037a6f0_1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f4037a6f0_1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1f4037a6f0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11f4037a6f0_1_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fb258ad72_2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11fb258ad7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11fb258ad72_2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f504c5dd5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1f504c5dd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11f504c5dd5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fb258ad72_1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11fb258ad7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11fb258ad72_1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1132688" y="6185060"/>
            <a:ext cx="26642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권소연  김수연  </a:t>
            </a:r>
            <a:r>
              <a:rPr b="1" lang="ko-KR" sz="1200">
                <a:solidFill>
                  <a:schemeClr val="lt1"/>
                </a:solidFill>
              </a:rPr>
              <a:t>채</a:t>
            </a:r>
            <a:r>
              <a:rPr b="1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지훈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0" name="Google Shape;90;p1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1"/>
          <p:cNvCxnSpPr/>
          <p:nvPr/>
        </p:nvCxnSpPr>
        <p:spPr>
          <a:xfrm>
            <a:off x="8100392" y="0"/>
            <a:ext cx="0" cy="594928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"/>
          <p:cNvCxnSpPr/>
          <p:nvPr/>
        </p:nvCxnSpPr>
        <p:spPr>
          <a:xfrm>
            <a:off x="899592" y="5949280"/>
            <a:ext cx="0" cy="91333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"/>
          <p:cNvSpPr txBox="1"/>
          <p:nvPr/>
        </p:nvSpPr>
        <p:spPr>
          <a:xfrm>
            <a:off x="2249632" y="4079359"/>
            <a:ext cx="421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TO-BE 계획서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810550" y="1400900"/>
            <a:ext cx="21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 SAP 클라우드 과정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213" y="1801096"/>
            <a:ext cx="4871216" cy="227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g11f3a33fbd8_0_0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g11f3a33fbd8_0_0"/>
          <p:cNvCxnSpPr/>
          <p:nvPr/>
        </p:nvCxnSpPr>
        <p:spPr>
          <a:xfrm>
            <a:off x="899592" y="0"/>
            <a:ext cx="0" cy="68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g11f3a33fbd8_0_0"/>
          <p:cNvSpPr txBox="1"/>
          <p:nvPr/>
        </p:nvSpPr>
        <p:spPr>
          <a:xfrm>
            <a:off x="1187624" y="243822"/>
            <a:ext cx="4578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br>
              <a:rPr b="0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g11f3a33fbd8_0_0"/>
          <p:cNvSpPr txBox="1"/>
          <p:nvPr/>
        </p:nvSpPr>
        <p:spPr>
          <a:xfrm>
            <a:off x="1099442" y="1081273"/>
            <a:ext cx="352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11f3a33fbd8_0_0"/>
          <p:cNvSpPr/>
          <p:nvPr/>
        </p:nvSpPr>
        <p:spPr>
          <a:xfrm>
            <a:off x="1189500" y="1737074"/>
            <a:ext cx="3440100" cy="36699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algun Gothic"/>
              <a:buChar char="●"/>
            </a:pPr>
            <a:r>
              <a:rPr b="1" lang="ko-KR"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발주서 / 주문서 등의 오프라인 데이터 입력의 시스템화</a:t>
            </a:r>
            <a:endParaRPr b="1"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ko-KR" sz="1600">
                <a:solidFill>
                  <a:schemeClr val="dk2"/>
                </a:solidFill>
              </a:rPr>
              <a:t>Auto Fill-Up 기능을 통해 자동 재고보충</a:t>
            </a:r>
            <a:endParaRPr b="1" sz="16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ko-KR" sz="1600">
                <a:solidFill>
                  <a:schemeClr val="dk2"/>
                </a:solidFill>
              </a:rPr>
              <a:t>기존 수기 결재 문서 등의 전산화</a:t>
            </a:r>
            <a:endParaRPr b="1" sz="16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600"/>
          </a:p>
        </p:txBody>
      </p:sp>
      <p:sp>
        <p:nvSpPr>
          <p:cNvPr id="106" name="Google Shape;106;g11f3a33fbd8_0_0"/>
          <p:cNvSpPr/>
          <p:nvPr/>
        </p:nvSpPr>
        <p:spPr>
          <a:xfrm>
            <a:off x="4919525" y="1737149"/>
            <a:ext cx="3440100" cy="36699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448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algun Gothic"/>
              <a:buChar char="●"/>
            </a:pPr>
            <a:r>
              <a:rPr b="1" lang="ko-KR"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실시간 </a:t>
            </a:r>
            <a:r>
              <a:rPr b="1" lang="ko-KR"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현황 파악</a:t>
            </a:r>
            <a:endParaRPr b="1"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448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spcBef>
                <a:spcPts val="448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algun Gothic"/>
              <a:buChar char="●"/>
            </a:pPr>
            <a:r>
              <a:rPr b="1" lang="ko-KR"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프로세스 별 실시간 업무 공유를 통한 효율성 제고</a:t>
            </a:r>
            <a:endParaRPr b="1"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448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algun Gothic"/>
              <a:buChar char="●"/>
            </a:pPr>
            <a:r>
              <a:rPr b="1" lang="ko-KR"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 간 R/T 수단의 통일성 강화로 시즌 마감된 재고수량 20% 감소</a:t>
            </a:r>
            <a:r>
              <a:rPr lang="ko-KR" sz="2000">
                <a:solidFill>
                  <a:schemeClr val="lt1"/>
                </a:solidFill>
              </a:rPr>
              <a:t> </a:t>
            </a:r>
            <a:endParaRPr b="1"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448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107" name="Google Shape;107;g11f3a33fbd8_0_0"/>
          <p:cNvSpPr/>
          <p:nvPr/>
        </p:nvSpPr>
        <p:spPr>
          <a:xfrm>
            <a:off x="1189513" y="941595"/>
            <a:ext cx="3440100" cy="5202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2"/>
                </a:solidFill>
              </a:rPr>
              <a:t>수작업 전산화</a:t>
            </a:r>
            <a:endParaRPr b="1" i="0" sz="1800" u="none" cap="none" strike="noStrike">
              <a:solidFill>
                <a:schemeClr val="dk2"/>
              </a:solidFill>
            </a:endParaRPr>
          </a:p>
        </p:txBody>
      </p:sp>
      <p:sp>
        <p:nvSpPr>
          <p:cNvPr id="108" name="Google Shape;108;g11f3a33fbd8_0_0"/>
          <p:cNvSpPr/>
          <p:nvPr/>
        </p:nvSpPr>
        <p:spPr>
          <a:xfrm>
            <a:off x="4919550" y="941595"/>
            <a:ext cx="3440100" cy="5202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2"/>
                </a:solidFill>
              </a:rPr>
              <a:t>발주/STO 시스템 구축</a:t>
            </a:r>
            <a:endParaRPr b="1" i="0" sz="1800" u="none" cap="none" strike="noStrike">
              <a:solidFill>
                <a:schemeClr val="dk2"/>
              </a:solidFill>
            </a:endParaRPr>
          </a:p>
        </p:txBody>
      </p:sp>
      <p:pic>
        <p:nvPicPr>
          <p:cNvPr id="109" name="Google Shape;109;g11f3a33fbd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200" y="5954775"/>
            <a:ext cx="1940809" cy="9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g11f3a33fbd8_0_87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g11f3a33fbd8_0_87"/>
          <p:cNvCxnSpPr/>
          <p:nvPr/>
        </p:nvCxnSpPr>
        <p:spPr>
          <a:xfrm>
            <a:off x="899592" y="0"/>
            <a:ext cx="0" cy="68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g11f3a33fbd8_0_87"/>
          <p:cNvSpPr txBox="1"/>
          <p:nvPr/>
        </p:nvSpPr>
        <p:spPr>
          <a:xfrm>
            <a:off x="1187624" y="243822"/>
            <a:ext cx="4578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현황</a:t>
            </a:r>
            <a:br>
              <a:rPr b="0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11f3a33fbd8_0_87"/>
          <p:cNvSpPr/>
          <p:nvPr/>
        </p:nvSpPr>
        <p:spPr>
          <a:xfrm>
            <a:off x="5056575" y="1741500"/>
            <a:ext cx="3658500" cy="36699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1f3a33fbd8_0_87"/>
          <p:cNvSpPr/>
          <p:nvPr/>
        </p:nvSpPr>
        <p:spPr>
          <a:xfrm>
            <a:off x="1187625" y="1738750"/>
            <a:ext cx="3658500" cy="36699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120" name="Google Shape;120;g11f3a33fbd8_0_87"/>
          <p:cNvSpPr/>
          <p:nvPr/>
        </p:nvSpPr>
        <p:spPr>
          <a:xfrm>
            <a:off x="1189526" y="941600"/>
            <a:ext cx="3658500" cy="5202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2"/>
                </a:solidFill>
              </a:rPr>
              <a:t>발주 시스템</a:t>
            </a:r>
            <a:endParaRPr b="1" i="0" sz="1800" u="none" cap="none" strike="noStrike">
              <a:solidFill>
                <a:schemeClr val="dk2"/>
              </a:solidFill>
            </a:endParaRPr>
          </a:p>
        </p:txBody>
      </p:sp>
      <p:sp>
        <p:nvSpPr>
          <p:cNvPr id="121" name="Google Shape;121;g11f3a33fbd8_0_87"/>
          <p:cNvSpPr/>
          <p:nvPr/>
        </p:nvSpPr>
        <p:spPr>
          <a:xfrm>
            <a:off x="1284150" y="2353425"/>
            <a:ext cx="1166700" cy="64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결재 관리</a:t>
            </a:r>
            <a:endParaRPr b="1" i="0" sz="1500" u="none" cap="none" strike="noStrike">
              <a:solidFill>
                <a:schemeClr val="lt1"/>
              </a:solidFill>
            </a:endParaRPr>
          </a:p>
        </p:txBody>
      </p:sp>
      <p:sp>
        <p:nvSpPr>
          <p:cNvPr id="122" name="Google Shape;122;g11f3a33fbd8_0_87"/>
          <p:cNvSpPr/>
          <p:nvPr/>
        </p:nvSpPr>
        <p:spPr>
          <a:xfrm>
            <a:off x="1284150" y="3309550"/>
            <a:ext cx="1166700" cy="64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발주</a:t>
            </a:r>
            <a:endParaRPr/>
          </a:p>
        </p:txBody>
      </p:sp>
      <p:sp>
        <p:nvSpPr>
          <p:cNvPr id="123" name="Google Shape;123;g11f3a33fbd8_0_87"/>
          <p:cNvSpPr/>
          <p:nvPr/>
        </p:nvSpPr>
        <p:spPr>
          <a:xfrm>
            <a:off x="1284150" y="4214400"/>
            <a:ext cx="1166700" cy="64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 처리</a:t>
            </a:r>
            <a:endParaRPr b="1" i="0" sz="1500" u="none" cap="none" strike="noStrike">
              <a:solidFill>
                <a:schemeClr val="lt1"/>
              </a:solidFill>
            </a:endParaRPr>
          </a:p>
        </p:txBody>
      </p:sp>
      <p:sp>
        <p:nvSpPr>
          <p:cNvPr id="124" name="Google Shape;124;g11f3a33fbd8_0_87"/>
          <p:cNvSpPr/>
          <p:nvPr/>
        </p:nvSpPr>
        <p:spPr>
          <a:xfrm>
            <a:off x="2608225" y="2353425"/>
            <a:ext cx="2049300" cy="64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통합 결재 기능을 통한 전자결재 이력 관리</a:t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g11f3a33fbd8_0_87"/>
          <p:cNvSpPr/>
          <p:nvPr/>
        </p:nvSpPr>
        <p:spPr>
          <a:xfrm>
            <a:off x="5056575" y="941600"/>
            <a:ext cx="3658500" cy="5202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2"/>
                </a:solidFill>
              </a:rPr>
              <a:t>STO 시스템</a:t>
            </a:r>
            <a:endParaRPr b="1" i="0" sz="1800" u="none" cap="none" strike="noStrike">
              <a:solidFill>
                <a:schemeClr val="dk2"/>
              </a:solidFill>
            </a:endParaRPr>
          </a:p>
        </p:txBody>
      </p:sp>
      <p:sp>
        <p:nvSpPr>
          <p:cNvPr id="126" name="Google Shape;126;g11f3a33fbd8_0_87"/>
          <p:cNvSpPr/>
          <p:nvPr/>
        </p:nvSpPr>
        <p:spPr>
          <a:xfrm>
            <a:off x="2608225" y="3309550"/>
            <a:ext cx="2049300" cy="64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 발주 기능의 시스템화</a:t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g11f3a33fbd8_0_87"/>
          <p:cNvSpPr/>
          <p:nvPr/>
        </p:nvSpPr>
        <p:spPr>
          <a:xfrm>
            <a:off x="2608225" y="4214400"/>
            <a:ext cx="2049300" cy="64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실재고 관리의 계속성과 정확성 향상</a:t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g11f3a33fbd8_0_87"/>
          <p:cNvSpPr/>
          <p:nvPr/>
        </p:nvSpPr>
        <p:spPr>
          <a:xfrm>
            <a:off x="5193638" y="1975175"/>
            <a:ext cx="1166700" cy="64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 요청</a:t>
            </a:r>
            <a:endParaRPr b="1" i="0" sz="1500" u="none" cap="none" strike="noStrike">
              <a:solidFill>
                <a:schemeClr val="lt1"/>
              </a:solidFill>
            </a:endParaRPr>
          </a:p>
        </p:txBody>
      </p:sp>
      <p:sp>
        <p:nvSpPr>
          <p:cNvPr id="129" name="Google Shape;129;g11f3a33fbd8_0_87"/>
          <p:cNvSpPr/>
          <p:nvPr/>
        </p:nvSpPr>
        <p:spPr>
          <a:xfrm>
            <a:off x="5193575" y="3614350"/>
            <a:ext cx="1166700" cy="64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>
                <a:solidFill>
                  <a:schemeClr val="lt1"/>
                </a:solidFill>
              </a:rPr>
              <a:t>재고 보충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0" name="Google Shape;130;g11f3a33fbd8_0_87"/>
          <p:cNvSpPr/>
          <p:nvPr/>
        </p:nvSpPr>
        <p:spPr>
          <a:xfrm>
            <a:off x="6517726" y="1975175"/>
            <a:ext cx="2049300" cy="64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 간 재고 이동 요청의 간편화</a:t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g11f3a33fbd8_0_87"/>
          <p:cNvSpPr/>
          <p:nvPr/>
        </p:nvSpPr>
        <p:spPr>
          <a:xfrm>
            <a:off x="6517675" y="4443000"/>
            <a:ext cx="2049300" cy="64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 처리 시스템을 통해 실재고 관리의 계속성과 정확성 향상</a:t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g11f3a33fbd8_0_87"/>
          <p:cNvSpPr/>
          <p:nvPr/>
        </p:nvSpPr>
        <p:spPr>
          <a:xfrm>
            <a:off x="5193588" y="4443000"/>
            <a:ext cx="1166700" cy="64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 처리</a:t>
            </a:r>
            <a:endParaRPr b="1" i="0" sz="1500" u="none" cap="none" strike="noStrike">
              <a:solidFill>
                <a:schemeClr val="lt1"/>
              </a:solidFill>
            </a:endParaRPr>
          </a:p>
        </p:txBody>
      </p:sp>
      <p:sp>
        <p:nvSpPr>
          <p:cNvPr id="133" name="Google Shape;133;g11f3a33fbd8_0_87"/>
          <p:cNvSpPr/>
          <p:nvPr/>
        </p:nvSpPr>
        <p:spPr>
          <a:xfrm>
            <a:off x="6517676" y="3638100"/>
            <a:ext cx="2049300" cy="64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본사에서 실시간 지점 재고 확인 가능</a:t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=&gt;재고 보충 적시성 향상</a:t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4" name="Google Shape;134;g11f3a33fbd8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200" y="5954775"/>
            <a:ext cx="1940809" cy="9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1f3a33fbd8_0_87"/>
          <p:cNvSpPr/>
          <p:nvPr/>
        </p:nvSpPr>
        <p:spPr>
          <a:xfrm>
            <a:off x="5193575" y="2776150"/>
            <a:ext cx="1166700" cy="64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>
                <a:solidFill>
                  <a:schemeClr val="lt1"/>
                </a:solidFill>
              </a:rPr>
              <a:t>R/T 지시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6" name="Google Shape;136;g11f3a33fbd8_0_87"/>
          <p:cNvSpPr/>
          <p:nvPr/>
        </p:nvSpPr>
        <p:spPr>
          <a:xfrm>
            <a:off x="6517676" y="2799900"/>
            <a:ext cx="2049300" cy="64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본사에서 실시간 지점 재고 확인 가능</a:t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=&gt;R/T 지시 편리성 향상</a:t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g11f4037a6f0_1_15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g11f4037a6f0_1_15"/>
          <p:cNvCxnSpPr/>
          <p:nvPr/>
        </p:nvCxnSpPr>
        <p:spPr>
          <a:xfrm>
            <a:off x="899592" y="0"/>
            <a:ext cx="0" cy="68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g11f4037a6f0_1_15"/>
          <p:cNvSpPr txBox="1"/>
          <p:nvPr/>
        </p:nvSpPr>
        <p:spPr>
          <a:xfrm>
            <a:off x="1187624" y="243822"/>
            <a:ext cx="4578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현황</a:t>
            </a:r>
            <a:br>
              <a:rPr b="0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g11f4037a6f0_1_15"/>
          <p:cNvSpPr/>
          <p:nvPr/>
        </p:nvSpPr>
        <p:spPr>
          <a:xfrm>
            <a:off x="5056575" y="1741500"/>
            <a:ext cx="3658500" cy="36699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1f4037a6f0_1_15"/>
          <p:cNvSpPr/>
          <p:nvPr/>
        </p:nvSpPr>
        <p:spPr>
          <a:xfrm>
            <a:off x="1187625" y="1738750"/>
            <a:ext cx="3658500" cy="36699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147" name="Google Shape;147;g11f4037a6f0_1_15"/>
          <p:cNvSpPr/>
          <p:nvPr/>
        </p:nvSpPr>
        <p:spPr>
          <a:xfrm>
            <a:off x="1189526" y="941600"/>
            <a:ext cx="3658500" cy="5202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2"/>
                </a:solidFill>
              </a:rPr>
              <a:t>발주 시스템</a:t>
            </a:r>
            <a:endParaRPr b="1" i="0" sz="1800" u="none" cap="none" strike="noStrike">
              <a:solidFill>
                <a:schemeClr val="dk2"/>
              </a:solidFill>
            </a:endParaRPr>
          </a:p>
        </p:txBody>
      </p:sp>
      <p:sp>
        <p:nvSpPr>
          <p:cNvPr id="148" name="Google Shape;148;g11f4037a6f0_1_15"/>
          <p:cNvSpPr/>
          <p:nvPr/>
        </p:nvSpPr>
        <p:spPr>
          <a:xfrm>
            <a:off x="1284150" y="1929538"/>
            <a:ext cx="1166700" cy="64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기획팀</a:t>
            </a:r>
            <a:endParaRPr b="1" i="0" sz="1500" u="none" cap="none" strike="noStrike">
              <a:solidFill>
                <a:schemeClr val="lt1"/>
              </a:solidFill>
            </a:endParaRPr>
          </a:p>
        </p:txBody>
      </p:sp>
      <p:sp>
        <p:nvSpPr>
          <p:cNvPr id="149" name="Google Shape;149;g11f4037a6f0_1_15"/>
          <p:cNvSpPr/>
          <p:nvPr/>
        </p:nvSpPr>
        <p:spPr>
          <a:xfrm>
            <a:off x="1284150" y="2799900"/>
            <a:ext cx="1166700" cy="64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결재문서</a:t>
            </a:r>
            <a:endParaRPr/>
          </a:p>
        </p:txBody>
      </p:sp>
      <p:sp>
        <p:nvSpPr>
          <p:cNvPr id="150" name="Google Shape;150;g11f4037a6f0_1_15"/>
          <p:cNvSpPr/>
          <p:nvPr/>
        </p:nvSpPr>
        <p:spPr>
          <a:xfrm>
            <a:off x="1284150" y="3670250"/>
            <a:ext cx="1166700" cy="64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500">
                <a:solidFill>
                  <a:schemeClr val="lt1"/>
                </a:solidFill>
              </a:rPr>
              <a:t>입고 처리</a:t>
            </a:r>
            <a:endParaRPr b="1" i="0" sz="1500" u="none" cap="none" strike="noStrike">
              <a:solidFill>
                <a:schemeClr val="lt1"/>
              </a:solidFill>
            </a:endParaRPr>
          </a:p>
        </p:txBody>
      </p:sp>
      <p:sp>
        <p:nvSpPr>
          <p:cNvPr id="151" name="Google Shape;151;g11f4037a6f0_1_15"/>
          <p:cNvSpPr/>
          <p:nvPr/>
        </p:nvSpPr>
        <p:spPr>
          <a:xfrm>
            <a:off x="2608225" y="1929538"/>
            <a:ext cx="2049300" cy="64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결재문서 ERP 시스템 통해 생성</a:t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g11f4037a6f0_1_15"/>
          <p:cNvSpPr/>
          <p:nvPr/>
        </p:nvSpPr>
        <p:spPr>
          <a:xfrm>
            <a:off x="5056575" y="941600"/>
            <a:ext cx="3658500" cy="5202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2"/>
                </a:solidFill>
              </a:rPr>
              <a:t>STO 시스템</a:t>
            </a:r>
            <a:endParaRPr b="1" i="0" sz="1800" u="none" cap="none" strike="noStrike">
              <a:solidFill>
                <a:schemeClr val="dk2"/>
              </a:solidFill>
            </a:endParaRPr>
          </a:p>
        </p:txBody>
      </p:sp>
      <p:sp>
        <p:nvSpPr>
          <p:cNvPr id="153" name="Google Shape;153;g11f4037a6f0_1_15"/>
          <p:cNvSpPr/>
          <p:nvPr/>
        </p:nvSpPr>
        <p:spPr>
          <a:xfrm>
            <a:off x="2608225" y="2799900"/>
            <a:ext cx="2049300" cy="64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ERP 시스템을 통한 결재문서 승인 및 반려</a:t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11f4037a6f0_1_15"/>
          <p:cNvSpPr/>
          <p:nvPr/>
        </p:nvSpPr>
        <p:spPr>
          <a:xfrm>
            <a:off x="2608225" y="3670250"/>
            <a:ext cx="2049300" cy="64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ERP 시스템을 통한 </a:t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 처리</a:t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11f4037a6f0_1_15"/>
          <p:cNvSpPr/>
          <p:nvPr/>
        </p:nvSpPr>
        <p:spPr>
          <a:xfrm>
            <a:off x="5134150" y="1975175"/>
            <a:ext cx="414900" cy="60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</a:t>
            </a:r>
            <a:endParaRPr b="1" i="0" sz="1500" u="none" cap="none" strike="noStrike">
              <a:solidFill>
                <a:schemeClr val="lt1"/>
              </a:solidFill>
            </a:endParaRPr>
          </a:p>
        </p:txBody>
      </p:sp>
      <p:sp>
        <p:nvSpPr>
          <p:cNvPr id="156" name="Google Shape;156;g11f4037a6f0_1_15"/>
          <p:cNvSpPr/>
          <p:nvPr/>
        </p:nvSpPr>
        <p:spPr>
          <a:xfrm>
            <a:off x="7598150" y="1975175"/>
            <a:ext cx="414900" cy="60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>
                <a:solidFill>
                  <a:schemeClr val="lt1"/>
                </a:solidFill>
              </a:rPr>
              <a:t>본사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7" name="Google Shape;157;g11f4037a6f0_1_15"/>
          <p:cNvSpPr/>
          <p:nvPr/>
        </p:nvSpPr>
        <p:spPr>
          <a:xfrm>
            <a:off x="5454625" y="1975175"/>
            <a:ext cx="744600" cy="603000"/>
          </a:xfrm>
          <a:prstGeom prst="roundRect">
            <a:avLst>
              <a:gd fmla="val 0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Fiori 타일을 이용</a:t>
            </a:r>
            <a:endParaRPr b="1" sz="9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9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 요청</a:t>
            </a:r>
            <a:endParaRPr b="1" sz="9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g11f4037a6f0_1_15"/>
          <p:cNvSpPr/>
          <p:nvPr/>
        </p:nvSpPr>
        <p:spPr>
          <a:xfrm>
            <a:off x="6523313" y="4321600"/>
            <a:ext cx="2049300" cy="64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Fiori 타일을 이용,</a:t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매장 입고 처리</a:t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g11f4037a6f0_1_15"/>
          <p:cNvSpPr/>
          <p:nvPr/>
        </p:nvSpPr>
        <p:spPr>
          <a:xfrm>
            <a:off x="5199125" y="4318850"/>
            <a:ext cx="1166700" cy="64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 처리</a:t>
            </a:r>
            <a:endParaRPr b="1" i="0" sz="1500" u="none" cap="none" strike="noStrike">
              <a:solidFill>
                <a:schemeClr val="lt1"/>
              </a:solidFill>
            </a:endParaRPr>
          </a:p>
        </p:txBody>
      </p:sp>
      <p:sp>
        <p:nvSpPr>
          <p:cNvPr id="160" name="Google Shape;160;g11f4037a6f0_1_15"/>
          <p:cNvSpPr/>
          <p:nvPr/>
        </p:nvSpPr>
        <p:spPr>
          <a:xfrm>
            <a:off x="7935575" y="1975175"/>
            <a:ext cx="744600" cy="603000"/>
          </a:xfrm>
          <a:prstGeom prst="roundRect">
            <a:avLst>
              <a:gd fmla="val 0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Auto-fill up을 이용한 자동 재고 보충</a:t>
            </a:r>
            <a:endParaRPr b="1" sz="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1" name="Google Shape;161;g11f4037a6f0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200" y="5954775"/>
            <a:ext cx="1940809" cy="9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11f4037a6f0_1_15"/>
          <p:cNvSpPr/>
          <p:nvPr/>
        </p:nvSpPr>
        <p:spPr>
          <a:xfrm>
            <a:off x="6366150" y="1975175"/>
            <a:ext cx="414900" cy="60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>
                <a:solidFill>
                  <a:schemeClr val="lt1"/>
                </a:solidFill>
              </a:rPr>
              <a:t>본사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3" name="Google Shape;163;g11f4037a6f0_1_15"/>
          <p:cNvSpPr/>
          <p:nvPr/>
        </p:nvSpPr>
        <p:spPr>
          <a:xfrm>
            <a:off x="1766900" y="2625400"/>
            <a:ext cx="219600" cy="150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64" name="Google Shape;164;g11f4037a6f0_1_15"/>
          <p:cNvSpPr/>
          <p:nvPr/>
        </p:nvSpPr>
        <p:spPr>
          <a:xfrm>
            <a:off x="1766900" y="3483925"/>
            <a:ext cx="219600" cy="150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cxnSp>
        <p:nvCxnSpPr>
          <p:cNvPr id="165" name="Google Shape;165;g11f4037a6f0_1_15"/>
          <p:cNvCxnSpPr>
            <a:stCxn id="148" idx="3"/>
            <a:endCxn id="151" idx="1"/>
          </p:cNvCxnSpPr>
          <p:nvPr/>
        </p:nvCxnSpPr>
        <p:spPr>
          <a:xfrm>
            <a:off x="2450850" y="2253838"/>
            <a:ext cx="15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g11f4037a6f0_1_15"/>
          <p:cNvCxnSpPr>
            <a:stCxn id="149" idx="3"/>
            <a:endCxn id="153" idx="1"/>
          </p:cNvCxnSpPr>
          <p:nvPr/>
        </p:nvCxnSpPr>
        <p:spPr>
          <a:xfrm>
            <a:off x="2450850" y="3124200"/>
            <a:ext cx="15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g11f4037a6f0_1_15"/>
          <p:cNvCxnSpPr>
            <a:stCxn id="150" idx="3"/>
            <a:endCxn id="154" idx="1"/>
          </p:cNvCxnSpPr>
          <p:nvPr/>
        </p:nvCxnSpPr>
        <p:spPr>
          <a:xfrm>
            <a:off x="2450850" y="3994550"/>
            <a:ext cx="15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g11f4037a6f0_1_15"/>
          <p:cNvSpPr/>
          <p:nvPr/>
        </p:nvSpPr>
        <p:spPr>
          <a:xfrm>
            <a:off x="6695100" y="1975175"/>
            <a:ext cx="744600" cy="603000"/>
          </a:xfrm>
          <a:prstGeom prst="roundRect">
            <a:avLst>
              <a:gd fmla="val 0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ERP 시스템을 통한 R/T 지시</a:t>
            </a:r>
            <a:endParaRPr b="1" sz="10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g11f4037a6f0_1_15"/>
          <p:cNvSpPr/>
          <p:nvPr/>
        </p:nvSpPr>
        <p:spPr>
          <a:xfrm>
            <a:off x="5134150" y="3041250"/>
            <a:ext cx="414900" cy="60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500">
                <a:solidFill>
                  <a:schemeClr val="lt1"/>
                </a:solidFill>
              </a:rPr>
              <a:t>매</a:t>
            </a:r>
            <a:endParaRPr b="1" sz="1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500">
                <a:solidFill>
                  <a:schemeClr val="lt1"/>
                </a:solidFill>
              </a:rPr>
              <a:t>장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170" name="Google Shape;170;g11f4037a6f0_1_15"/>
          <p:cNvSpPr/>
          <p:nvPr/>
        </p:nvSpPr>
        <p:spPr>
          <a:xfrm>
            <a:off x="5454625" y="3041250"/>
            <a:ext cx="744600" cy="603000"/>
          </a:xfrm>
          <a:prstGeom prst="roundRect">
            <a:avLst>
              <a:gd fmla="val 0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1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 수락 및 거절</a:t>
            </a:r>
            <a:endParaRPr b="1" sz="11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g11f4037a6f0_1_15"/>
          <p:cNvSpPr/>
          <p:nvPr/>
        </p:nvSpPr>
        <p:spPr>
          <a:xfrm>
            <a:off x="5598950" y="2759238"/>
            <a:ext cx="219600" cy="150900"/>
          </a:xfrm>
          <a:prstGeom prst="downArrow">
            <a:avLst>
              <a:gd fmla="val 29690" name="adj1"/>
              <a:gd fmla="val 50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72" name="Google Shape;172;g11f4037a6f0_1_15"/>
          <p:cNvSpPr/>
          <p:nvPr/>
        </p:nvSpPr>
        <p:spPr>
          <a:xfrm>
            <a:off x="6366150" y="3040675"/>
            <a:ext cx="414900" cy="60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500">
                <a:solidFill>
                  <a:schemeClr val="lt1"/>
                </a:solidFill>
              </a:rPr>
              <a:t>알림</a:t>
            </a:r>
            <a:endParaRPr b="1" i="0" sz="1500" u="none" cap="none" strike="noStrike">
              <a:solidFill>
                <a:schemeClr val="lt1"/>
              </a:solidFill>
            </a:endParaRPr>
          </a:p>
        </p:txBody>
      </p:sp>
      <p:sp>
        <p:nvSpPr>
          <p:cNvPr id="173" name="Google Shape;173;g11f4037a6f0_1_15"/>
          <p:cNvSpPr/>
          <p:nvPr/>
        </p:nvSpPr>
        <p:spPr>
          <a:xfrm>
            <a:off x="6686625" y="3040678"/>
            <a:ext cx="816900" cy="603000"/>
          </a:xfrm>
          <a:prstGeom prst="roundRect">
            <a:avLst>
              <a:gd fmla="val 0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1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 R/T 지시 확인</a:t>
            </a:r>
            <a:endParaRPr b="1" sz="11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11f4037a6f0_1_15"/>
          <p:cNvSpPr/>
          <p:nvPr/>
        </p:nvSpPr>
        <p:spPr>
          <a:xfrm>
            <a:off x="6904725" y="2759250"/>
            <a:ext cx="219600" cy="150900"/>
          </a:xfrm>
          <a:prstGeom prst="downArrow">
            <a:avLst>
              <a:gd fmla="val 29690" name="adj1"/>
              <a:gd fmla="val 50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75" name="Google Shape;175;g11f4037a6f0_1_15"/>
          <p:cNvSpPr/>
          <p:nvPr/>
        </p:nvSpPr>
        <p:spPr>
          <a:xfrm>
            <a:off x="6694125" y="3850400"/>
            <a:ext cx="801900" cy="316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" name="Google Shape;176;g11f4037a6f0_1_15"/>
          <p:cNvCxnSpPr>
            <a:stCxn id="159" idx="3"/>
            <a:endCxn id="158" idx="1"/>
          </p:cNvCxnSpPr>
          <p:nvPr/>
        </p:nvCxnSpPr>
        <p:spPr>
          <a:xfrm>
            <a:off x="6365825" y="4643150"/>
            <a:ext cx="1575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g11f4037a6f0_1_15"/>
          <p:cNvSpPr txBox="1"/>
          <p:nvPr/>
        </p:nvSpPr>
        <p:spPr>
          <a:xfrm>
            <a:off x="4030525" y="5464788"/>
            <a:ext cx="204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 프로세스 전산화</a:t>
            </a:r>
            <a:endParaRPr b="1"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g11f4037a6f0_1_15"/>
          <p:cNvCxnSpPr/>
          <p:nvPr/>
        </p:nvCxnSpPr>
        <p:spPr>
          <a:xfrm rot="10800000">
            <a:off x="3266125" y="5417513"/>
            <a:ext cx="733500" cy="302400"/>
          </a:xfrm>
          <a:prstGeom prst="bentConnector3">
            <a:avLst>
              <a:gd fmla="val 99928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g11f4037a6f0_1_15"/>
          <p:cNvCxnSpPr/>
          <p:nvPr/>
        </p:nvCxnSpPr>
        <p:spPr>
          <a:xfrm flipH="1" rot="10800000">
            <a:off x="5971600" y="5411625"/>
            <a:ext cx="660000" cy="313800"/>
          </a:xfrm>
          <a:prstGeom prst="bentConnector3">
            <a:avLst>
              <a:gd fmla="val 98523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g11f4037a6f0_1_64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g11f4037a6f0_1_64"/>
          <p:cNvCxnSpPr/>
          <p:nvPr/>
        </p:nvCxnSpPr>
        <p:spPr>
          <a:xfrm>
            <a:off x="899592" y="0"/>
            <a:ext cx="0" cy="68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g11f4037a6f0_1_64"/>
          <p:cNvSpPr txBox="1"/>
          <p:nvPr/>
        </p:nvSpPr>
        <p:spPr>
          <a:xfrm>
            <a:off x="1187624" y="171697"/>
            <a:ext cx="4578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발주 프로세스</a:t>
            </a:r>
            <a:br>
              <a:rPr b="0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8" name="Google Shape;188;g11f4037a6f0_1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200" y="5954775"/>
            <a:ext cx="1940809" cy="9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1f4037a6f0_1_64"/>
          <p:cNvSpPr/>
          <p:nvPr/>
        </p:nvSpPr>
        <p:spPr>
          <a:xfrm>
            <a:off x="1110575" y="1177050"/>
            <a:ext cx="7644000" cy="4503900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1f4037a6f0_1_64"/>
          <p:cNvSpPr/>
          <p:nvPr/>
        </p:nvSpPr>
        <p:spPr>
          <a:xfrm>
            <a:off x="1110575" y="1112050"/>
            <a:ext cx="7644000" cy="5913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g11f4037a6f0_1_64"/>
          <p:cNvCxnSpPr/>
          <p:nvPr/>
        </p:nvCxnSpPr>
        <p:spPr>
          <a:xfrm>
            <a:off x="1990325" y="1070950"/>
            <a:ext cx="0" cy="46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g11f4037a6f0_1_64"/>
          <p:cNvCxnSpPr/>
          <p:nvPr/>
        </p:nvCxnSpPr>
        <p:spPr>
          <a:xfrm>
            <a:off x="5484250" y="1070950"/>
            <a:ext cx="0" cy="46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g11f4037a6f0_1_64"/>
          <p:cNvSpPr txBox="1"/>
          <p:nvPr/>
        </p:nvSpPr>
        <p:spPr>
          <a:xfrm>
            <a:off x="2366925" y="1176850"/>
            <a:ext cx="8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기획팀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g11f4037a6f0_1_64"/>
          <p:cNvSpPr txBox="1"/>
          <p:nvPr/>
        </p:nvSpPr>
        <p:spPr>
          <a:xfrm>
            <a:off x="1297725" y="2186175"/>
            <a:ext cx="558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11f4037a6f0_1_64"/>
          <p:cNvSpPr/>
          <p:nvPr/>
        </p:nvSpPr>
        <p:spPr>
          <a:xfrm>
            <a:off x="2145250" y="1831675"/>
            <a:ext cx="1359300" cy="591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lt1"/>
                </a:solidFill>
              </a:rPr>
              <a:t>START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6" name="Google Shape;196;g11f4037a6f0_1_64"/>
          <p:cNvSpPr/>
          <p:nvPr/>
        </p:nvSpPr>
        <p:spPr>
          <a:xfrm>
            <a:off x="2145250" y="2801925"/>
            <a:ext cx="1359300" cy="46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결재문서 생성</a:t>
            </a:r>
            <a:endParaRPr/>
          </a:p>
        </p:txBody>
      </p:sp>
      <p:cxnSp>
        <p:nvCxnSpPr>
          <p:cNvPr id="197" name="Google Shape;197;g11f4037a6f0_1_64"/>
          <p:cNvCxnSpPr/>
          <p:nvPr/>
        </p:nvCxnSpPr>
        <p:spPr>
          <a:xfrm>
            <a:off x="3648950" y="1070950"/>
            <a:ext cx="0" cy="46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g11f4037a6f0_1_64"/>
          <p:cNvSpPr/>
          <p:nvPr/>
        </p:nvSpPr>
        <p:spPr>
          <a:xfrm>
            <a:off x="3813000" y="2737125"/>
            <a:ext cx="1507200" cy="591300"/>
          </a:xfrm>
          <a:prstGeom prst="diamon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결재 확인</a:t>
            </a:r>
            <a:endParaRPr/>
          </a:p>
        </p:txBody>
      </p:sp>
      <p:cxnSp>
        <p:nvCxnSpPr>
          <p:cNvPr id="199" name="Google Shape;199;g11f4037a6f0_1_64"/>
          <p:cNvCxnSpPr/>
          <p:nvPr/>
        </p:nvCxnSpPr>
        <p:spPr>
          <a:xfrm>
            <a:off x="7203200" y="1116450"/>
            <a:ext cx="0" cy="46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g11f4037a6f0_1_64"/>
          <p:cNvSpPr/>
          <p:nvPr/>
        </p:nvSpPr>
        <p:spPr>
          <a:xfrm>
            <a:off x="5590125" y="2801925"/>
            <a:ext cx="1507200" cy="46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발주오더</a:t>
            </a:r>
            <a:r>
              <a:rPr lang="ko-KR"/>
              <a:t> 생성</a:t>
            </a:r>
            <a:endParaRPr/>
          </a:p>
        </p:txBody>
      </p:sp>
      <p:sp>
        <p:nvSpPr>
          <p:cNvPr id="201" name="Google Shape;201;g11f4037a6f0_1_64"/>
          <p:cNvSpPr txBox="1"/>
          <p:nvPr/>
        </p:nvSpPr>
        <p:spPr>
          <a:xfrm>
            <a:off x="4121100" y="1176850"/>
            <a:ext cx="8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기획팀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11f4037a6f0_1_64"/>
          <p:cNvSpPr txBox="1"/>
          <p:nvPr/>
        </p:nvSpPr>
        <p:spPr>
          <a:xfrm>
            <a:off x="5898225" y="1176850"/>
            <a:ext cx="8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기획팀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11f4037a6f0_1_64"/>
          <p:cNvSpPr/>
          <p:nvPr/>
        </p:nvSpPr>
        <p:spPr>
          <a:xfrm>
            <a:off x="7309075" y="2801925"/>
            <a:ext cx="1359300" cy="46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입고 처리</a:t>
            </a:r>
            <a:endParaRPr/>
          </a:p>
        </p:txBody>
      </p:sp>
      <p:cxnSp>
        <p:nvCxnSpPr>
          <p:cNvPr id="204" name="Google Shape;204;g11f4037a6f0_1_64"/>
          <p:cNvCxnSpPr>
            <a:stCxn id="195" idx="2"/>
            <a:endCxn id="196" idx="0"/>
          </p:cNvCxnSpPr>
          <p:nvPr/>
        </p:nvCxnSpPr>
        <p:spPr>
          <a:xfrm>
            <a:off x="2824900" y="2422975"/>
            <a:ext cx="0" cy="3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g11f4037a6f0_1_64"/>
          <p:cNvCxnSpPr>
            <a:stCxn id="196" idx="3"/>
            <a:endCxn id="198" idx="1"/>
          </p:cNvCxnSpPr>
          <p:nvPr/>
        </p:nvCxnSpPr>
        <p:spPr>
          <a:xfrm>
            <a:off x="3504550" y="3032775"/>
            <a:ext cx="30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g11f4037a6f0_1_64"/>
          <p:cNvCxnSpPr>
            <a:stCxn id="198" idx="3"/>
            <a:endCxn id="200" idx="1"/>
          </p:cNvCxnSpPr>
          <p:nvPr/>
        </p:nvCxnSpPr>
        <p:spPr>
          <a:xfrm>
            <a:off x="5320200" y="3032775"/>
            <a:ext cx="27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g11f4037a6f0_1_64"/>
          <p:cNvCxnSpPr>
            <a:stCxn id="200" idx="3"/>
            <a:endCxn id="203" idx="1"/>
          </p:cNvCxnSpPr>
          <p:nvPr/>
        </p:nvCxnSpPr>
        <p:spPr>
          <a:xfrm>
            <a:off x="7097325" y="3032775"/>
            <a:ext cx="2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g11f4037a6f0_1_64"/>
          <p:cNvSpPr txBox="1"/>
          <p:nvPr/>
        </p:nvSpPr>
        <p:spPr>
          <a:xfrm>
            <a:off x="7543225" y="1176850"/>
            <a:ext cx="8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기획팀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g11f4037a6f0_1_64"/>
          <p:cNvSpPr txBox="1"/>
          <p:nvPr/>
        </p:nvSpPr>
        <p:spPr>
          <a:xfrm>
            <a:off x="4784875" y="2446050"/>
            <a:ext cx="89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결재승인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g11f4037a6f0_1_64"/>
          <p:cNvSpPr/>
          <p:nvPr/>
        </p:nvSpPr>
        <p:spPr>
          <a:xfrm>
            <a:off x="7309075" y="4195375"/>
            <a:ext cx="1359300" cy="591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lt1"/>
                </a:solidFill>
              </a:rPr>
              <a:t>END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11" name="Google Shape;211;g11f4037a6f0_1_64"/>
          <p:cNvCxnSpPr>
            <a:stCxn id="198" idx="2"/>
            <a:endCxn id="210" idx="1"/>
          </p:cNvCxnSpPr>
          <p:nvPr/>
        </p:nvCxnSpPr>
        <p:spPr>
          <a:xfrm flipH="1" rot="-5400000">
            <a:off x="5356650" y="2538375"/>
            <a:ext cx="1162500" cy="2742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g11f4037a6f0_1_64"/>
          <p:cNvCxnSpPr/>
          <p:nvPr/>
        </p:nvCxnSpPr>
        <p:spPr>
          <a:xfrm flipH="1" rot="10800000">
            <a:off x="4564350" y="4490425"/>
            <a:ext cx="27471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g11f4037a6f0_1_64"/>
          <p:cNvSpPr txBox="1"/>
          <p:nvPr/>
        </p:nvSpPr>
        <p:spPr>
          <a:xfrm>
            <a:off x="4593250" y="3592250"/>
            <a:ext cx="89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결재반려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g11f4037a6f0_1_64"/>
          <p:cNvSpPr txBox="1"/>
          <p:nvPr/>
        </p:nvSpPr>
        <p:spPr>
          <a:xfrm>
            <a:off x="7232875" y="3247301"/>
            <a:ext cx="162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">
                <a:latin typeface="Malgun Gothic"/>
                <a:ea typeface="Malgun Gothic"/>
                <a:cs typeface="Malgun Gothic"/>
                <a:sym typeface="Malgun Gothic"/>
              </a:rPr>
              <a:t>=&gt;자재문서 테이블에 반영</a:t>
            </a:r>
            <a:endParaRPr b="1"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11f4037a6f0_1_64"/>
          <p:cNvSpPr txBox="1"/>
          <p:nvPr/>
        </p:nvSpPr>
        <p:spPr>
          <a:xfrm>
            <a:off x="4612625" y="3738564"/>
            <a:ext cx="162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">
                <a:latin typeface="Malgun Gothic"/>
                <a:ea typeface="Malgun Gothic"/>
                <a:cs typeface="Malgun Gothic"/>
                <a:sym typeface="Malgun Gothic"/>
              </a:rPr>
              <a:t>=&gt;결재 테이블 결재상태 수정</a:t>
            </a:r>
            <a:endParaRPr b="1"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g11f4037a6f0_1_64"/>
          <p:cNvSpPr txBox="1"/>
          <p:nvPr/>
        </p:nvSpPr>
        <p:spPr>
          <a:xfrm>
            <a:off x="4784875" y="2595389"/>
            <a:ext cx="162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">
                <a:latin typeface="Malgun Gothic"/>
                <a:ea typeface="Malgun Gothic"/>
                <a:cs typeface="Malgun Gothic"/>
                <a:sym typeface="Malgun Gothic"/>
              </a:rPr>
              <a:t>=&gt;결재 테이블 결재상태 수정</a:t>
            </a:r>
            <a:endParaRPr b="1"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g11f4037a6f0_1_64"/>
          <p:cNvSpPr txBox="1"/>
          <p:nvPr/>
        </p:nvSpPr>
        <p:spPr>
          <a:xfrm>
            <a:off x="2124025" y="3247301"/>
            <a:ext cx="162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">
                <a:latin typeface="Malgun Gothic"/>
                <a:ea typeface="Malgun Gothic"/>
                <a:cs typeface="Malgun Gothic"/>
                <a:sym typeface="Malgun Gothic"/>
              </a:rPr>
              <a:t>=&gt;결재 테이블에 생성</a:t>
            </a:r>
            <a:endParaRPr b="1"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g11fb258ad72_2_1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g11fb258ad72_2_1"/>
          <p:cNvCxnSpPr/>
          <p:nvPr/>
        </p:nvCxnSpPr>
        <p:spPr>
          <a:xfrm>
            <a:off x="899592" y="0"/>
            <a:ext cx="0" cy="68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g11fb258ad72_2_1"/>
          <p:cNvSpPr txBox="1"/>
          <p:nvPr/>
        </p:nvSpPr>
        <p:spPr>
          <a:xfrm>
            <a:off x="1187625" y="171700"/>
            <a:ext cx="613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Auto Fill-Up</a:t>
            </a:r>
            <a:r>
              <a:rPr b="1" lang="ko-KR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(본사=&gt;매장)</a:t>
            </a:r>
            <a:endParaRPr b="0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6" name="Google Shape;226;g11fb258ad72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200" y="5954775"/>
            <a:ext cx="1940809" cy="9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11fb258ad72_2_1"/>
          <p:cNvSpPr/>
          <p:nvPr/>
        </p:nvSpPr>
        <p:spPr>
          <a:xfrm>
            <a:off x="1110575" y="1177800"/>
            <a:ext cx="7644000" cy="4506900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1fb258ad72_2_1"/>
          <p:cNvSpPr/>
          <p:nvPr/>
        </p:nvSpPr>
        <p:spPr>
          <a:xfrm>
            <a:off x="2000950" y="1474925"/>
            <a:ext cx="6764100" cy="4208700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1fb258ad72_2_1"/>
          <p:cNvSpPr/>
          <p:nvPr/>
        </p:nvSpPr>
        <p:spPr>
          <a:xfrm>
            <a:off x="1110575" y="1112050"/>
            <a:ext cx="7644000" cy="5913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g11fb258ad72_2_1"/>
          <p:cNvCxnSpPr/>
          <p:nvPr/>
        </p:nvCxnSpPr>
        <p:spPr>
          <a:xfrm>
            <a:off x="2000950" y="1114200"/>
            <a:ext cx="0" cy="46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g11fb258ad72_2_1"/>
          <p:cNvSpPr txBox="1"/>
          <p:nvPr/>
        </p:nvSpPr>
        <p:spPr>
          <a:xfrm>
            <a:off x="4587688" y="1176850"/>
            <a:ext cx="159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본사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g11fb258ad72_2_1"/>
          <p:cNvSpPr txBox="1"/>
          <p:nvPr/>
        </p:nvSpPr>
        <p:spPr>
          <a:xfrm>
            <a:off x="1297725" y="2186175"/>
            <a:ext cx="558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g11fb258ad72_2_1"/>
          <p:cNvSpPr/>
          <p:nvPr/>
        </p:nvSpPr>
        <p:spPr>
          <a:xfrm>
            <a:off x="2711950" y="2251275"/>
            <a:ext cx="1311900" cy="64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>
                <a:solidFill>
                  <a:schemeClr val="lt1"/>
                </a:solidFill>
              </a:rPr>
              <a:t>Auto Fill-Up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4" name="Google Shape;234;g11fb258ad72_2_1"/>
          <p:cNvSpPr/>
          <p:nvPr/>
        </p:nvSpPr>
        <p:spPr>
          <a:xfrm>
            <a:off x="5191600" y="2251275"/>
            <a:ext cx="1906800" cy="64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 안전재고에 따라 재고 보충의 자동화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g11fb258ad72_2_1"/>
          <p:cNvSpPr/>
          <p:nvPr/>
        </p:nvSpPr>
        <p:spPr>
          <a:xfrm>
            <a:off x="5191600" y="3318075"/>
            <a:ext cx="1906800" cy="64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Store Level 순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우선도 부여 가능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6" name="Google Shape;236;g11fb258ad72_2_1"/>
          <p:cNvCxnSpPr>
            <a:stCxn id="233" idx="3"/>
            <a:endCxn id="234" idx="1"/>
          </p:cNvCxnSpPr>
          <p:nvPr/>
        </p:nvCxnSpPr>
        <p:spPr>
          <a:xfrm>
            <a:off x="4023850" y="2575575"/>
            <a:ext cx="116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g11fb258ad72_2_1"/>
          <p:cNvCxnSpPr>
            <a:stCxn id="233" idx="3"/>
            <a:endCxn id="235" idx="1"/>
          </p:cNvCxnSpPr>
          <p:nvPr/>
        </p:nvCxnSpPr>
        <p:spPr>
          <a:xfrm>
            <a:off x="4023850" y="2575575"/>
            <a:ext cx="1167900" cy="10668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g11fb258ad72_2_1"/>
          <p:cNvSpPr/>
          <p:nvPr/>
        </p:nvSpPr>
        <p:spPr>
          <a:xfrm>
            <a:off x="5191600" y="4384875"/>
            <a:ext cx="1906800" cy="64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관리에 용이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9" name="Google Shape;239;g11fb258ad72_2_1"/>
          <p:cNvCxnSpPr>
            <a:stCxn id="233" idx="3"/>
            <a:endCxn id="238" idx="1"/>
          </p:cNvCxnSpPr>
          <p:nvPr/>
        </p:nvCxnSpPr>
        <p:spPr>
          <a:xfrm>
            <a:off x="4023850" y="2575575"/>
            <a:ext cx="1167900" cy="21336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g11f504c5dd5_0_33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g11f504c5dd5_0_33"/>
          <p:cNvCxnSpPr/>
          <p:nvPr/>
        </p:nvCxnSpPr>
        <p:spPr>
          <a:xfrm>
            <a:off x="899592" y="0"/>
            <a:ext cx="0" cy="68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g11f504c5dd5_0_33"/>
          <p:cNvSpPr txBox="1"/>
          <p:nvPr/>
        </p:nvSpPr>
        <p:spPr>
          <a:xfrm>
            <a:off x="1187625" y="171700"/>
            <a:ext cx="6132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 프로세스</a:t>
            </a:r>
            <a:r>
              <a:rPr b="1" lang="ko-KR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(본사지시)</a:t>
            </a:r>
            <a:br>
              <a:rPr b="0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8" name="Google Shape;248;g11f504c5dd5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200" y="5954775"/>
            <a:ext cx="1940809" cy="9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11f504c5dd5_0_33"/>
          <p:cNvSpPr/>
          <p:nvPr/>
        </p:nvSpPr>
        <p:spPr>
          <a:xfrm>
            <a:off x="1110575" y="1177050"/>
            <a:ext cx="7644000" cy="4503900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1f504c5dd5_0_33"/>
          <p:cNvSpPr/>
          <p:nvPr/>
        </p:nvSpPr>
        <p:spPr>
          <a:xfrm>
            <a:off x="2368588" y="1984713"/>
            <a:ext cx="1359300" cy="461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lt1"/>
                </a:solidFill>
              </a:rPr>
              <a:t>START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51" name="Google Shape;251;g11f504c5dd5_0_33"/>
          <p:cNvSpPr/>
          <p:nvPr/>
        </p:nvSpPr>
        <p:spPr>
          <a:xfrm>
            <a:off x="2368588" y="3073300"/>
            <a:ext cx="1359300" cy="46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R/T 지시</a:t>
            </a:r>
            <a:endParaRPr/>
          </a:p>
        </p:txBody>
      </p:sp>
      <p:cxnSp>
        <p:nvCxnSpPr>
          <p:cNvPr id="252" name="Google Shape;252;g11f504c5dd5_0_33"/>
          <p:cNvCxnSpPr>
            <a:stCxn id="250" idx="2"/>
            <a:endCxn id="251" idx="0"/>
          </p:cNvCxnSpPr>
          <p:nvPr/>
        </p:nvCxnSpPr>
        <p:spPr>
          <a:xfrm>
            <a:off x="3048238" y="2446413"/>
            <a:ext cx="0" cy="6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g11f504c5dd5_0_33"/>
          <p:cNvSpPr/>
          <p:nvPr/>
        </p:nvSpPr>
        <p:spPr>
          <a:xfrm>
            <a:off x="4572738" y="3073300"/>
            <a:ext cx="1359300" cy="46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R/T 확인</a:t>
            </a:r>
            <a:endParaRPr/>
          </a:p>
        </p:txBody>
      </p:sp>
      <p:cxnSp>
        <p:nvCxnSpPr>
          <p:cNvPr id="254" name="Google Shape;254;g11f504c5dd5_0_33"/>
          <p:cNvCxnSpPr>
            <a:stCxn id="251" idx="3"/>
            <a:endCxn id="253" idx="1"/>
          </p:cNvCxnSpPr>
          <p:nvPr/>
        </p:nvCxnSpPr>
        <p:spPr>
          <a:xfrm>
            <a:off x="3727888" y="3304150"/>
            <a:ext cx="84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g11f504c5dd5_0_33"/>
          <p:cNvSpPr/>
          <p:nvPr/>
        </p:nvSpPr>
        <p:spPr>
          <a:xfrm>
            <a:off x="1110575" y="1112050"/>
            <a:ext cx="7644000" cy="5913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" name="Google Shape;256;g11f504c5dd5_0_33"/>
          <p:cNvCxnSpPr/>
          <p:nvPr/>
        </p:nvCxnSpPr>
        <p:spPr>
          <a:xfrm>
            <a:off x="1990325" y="1070950"/>
            <a:ext cx="0" cy="46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g11f504c5dd5_0_33"/>
          <p:cNvSpPr txBox="1"/>
          <p:nvPr/>
        </p:nvSpPr>
        <p:spPr>
          <a:xfrm>
            <a:off x="2252938" y="1176850"/>
            <a:ext cx="159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본사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g11f504c5dd5_0_33"/>
          <p:cNvSpPr txBox="1"/>
          <p:nvPr/>
        </p:nvSpPr>
        <p:spPr>
          <a:xfrm>
            <a:off x="1297725" y="2186175"/>
            <a:ext cx="558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9" name="Google Shape;259;g11f504c5dd5_0_33"/>
          <p:cNvCxnSpPr/>
          <p:nvPr/>
        </p:nvCxnSpPr>
        <p:spPr>
          <a:xfrm>
            <a:off x="4106150" y="1070950"/>
            <a:ext cx="0" cy="46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g11f504c5dd5_0_33"/>
          <p:cNvCxnSpPr/>
          <p:nvPr/>
        </p:nvCxnSpPr>
        <p:spPr>
          <a:xfrm>
            <a:off x="6517400" y="1116450"/>
            <a:ext cx="0" cy="46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g11f504c5dd5_0_33"/>
          <p:cNvSpPr txBox="1"/>
          <p:nvPr/>
        </p:nvSpPr>
        <p:spPr>
          <a:xfrm>
            <a:off x="4842475" y="1176850"/>
            <a:ext cx="8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매장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g11f504c5dd5_0_33"/>
          <p:cNvSpPr/>
          <p:nvPr/>
        </p:nvSpPr>
        <p:spPr>
          <a:xfrm>
            <a:off x="6928050" y="3073300"/>
            <a:ext cx="1359300" cy="46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입고 처리</a:t>
            </a:r>
            <a:endParaRPr/>
          </a:p>
        </p:txBody>
      </p:sp>
      <p:sp>
        <p:nvSpPr>
          <p:cNvPr id="263" name="Google Shape;263;g11f504c5dd5_0_33"/>
          <p:cNvSpPr txBox="1"/>
          <p:nvPr/>
        </p:nvSpPr>
        <p:spPr>
          <a:xfrm>
            <a:off x="7203200" y="1195875"/>
            <a:ext cx="8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매장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g11f504c5dd5_0_33"/>
          <p:cNvSpPr/>
          <p:nvPr/>
        </p:nvSpPr>
        <p:spPr>
          <a:xfrm>
            <a:off x="6928050" y="4240613"/>
            <a:ext cx="1359300" cy="461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lt1"/>
                </a:solidFill>
              </a:rPr>
              <a:t>END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65" name="Google Shape;265;g11f504c5dd5_0_33"/>
          <p:cNvCxnSpPr>
            <a:stCxn id="262" idx="2"/>
            <a:endCxn id="264" idx="0"/>
          </p:cNvCxnSpPr>
          <p:nvPr/>
        </p:nvCxnSpPr>
        <p:spPr>
          <a:xfrm>
            <a:off x="7607700" y="3535000"/>
            <a:ext cx="0" cy="7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g11f504c5dd5_0_33"/>
          <p:cNvSpPr txBox="1"/>
          <p:nvPr/>
        </p:nvSpPr>
        <p:spPr>
          <a:xfrm>
            <a:off x="6852300" y="1703350"/>
            <a:ext cx="1663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 u="sng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 지시 R/T</a:t>
            </a:r>
            <a:endParaRPr b="1" sz="1700" u="sng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g11f504c5dd5_0_33"/>
          <p:cNvSpPr txBox="1"/>
          <p:nvPr/>
        </p:nvSpPr>
        <p:spPr>
          <a:xfrm>
            <a:off x="7593300" y="3705076"/>
            <a:ext cx="162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">
                <a:latin typeface="Malgun Gothic"/>
                <a:ea typeface="Malgun Gothic"/>
                <a:cs typeface="Malgun Gothic"/>
                <a:sym typeface="Malgun Gothic"/>
              </a:rPr>
              <a:t>=&gt;자재문서 테이블에 반영</a:t>
            </a:r>
            <a:endParaRPr b="1"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8" name="Google Shape;268;g11f504c5dd5_0_33"/>
          <p:cNvCxnSpPr>
            <a:stCxn id="253" idx="3"/>
            <a:endCxn id="262" idx="1"/>
          </p:cNvCxnSpPr>
          <p:nvPr/>
        </p:nvCxnSpPr>
        <p:spPr>
          <a:xfrm>
            <a:off x="5932038" y="3304150"/>
            <a:ext cx="99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g11f504c5dd5_0_33"/>
          <p:cNvSpPr txBox="1"/>
          <p:nvPr/>
        </p:nvSpPr>
        <p:spPr>
          <a:xfrm>
            <a:off x="2360500" y="3508539"/>
            <a:ext cx="162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">
                <a:latin typeface="Malgun Gothic"/>
                <a:ea typeface="Malgun Gothic"/>
                <a:cs typeface="Malgun Gothic"/>
                <a:sym typeface="Malgun Gothic"/>
              </a:rPr>
              <a:t>=&gt;결재 테이블에 생성</a:t>
            </a:r>
            <a:endParaRPr b="1"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g11f504c5dd5_0_33"/>
          <p:cNvSpPr txBox="1"/>
          <p:nvPr/>
        </p:nvSpPr>
        <p:spPr>
          <a:xfrm>
            <a:off x="4572000" y="3474764"/>
            <a:ext cx="162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">
                <a:latin typeface="Malgun Gothic"/>
                <a:ea typeface="Malgun Gothic"/>
                <a:cs typeface="Malgun Gothic"/>
                <a:sym typeface="Malgun Gothic"/>
              </a:rPr>
              <a:t>=&gt;PO/STO 리스트 테이블에 반영</a:t>
            </a:r>
            <a:endParaRPr b="1"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=&gt;결재 테이블 결재상태 수정</a:t>
            </a:r>
            <a:endParaRPr b="1" sz="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=&gt;출고처리</a:t>
            </a:r>
            <a:endParaRPr b="1" sz="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" name="Google Shape;276;g11fb258ad72_1_30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g11fb258ad72_1_30"/>
          <p:cNvCxnSpPr/>
          <p:nvPr/>
        </p:nvCxnSpPr>
        <p:spPr>
          <a:xfrm>
            <a:off x="899592" y="0"/>
            <a:ext cx="0" cy="68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g11fb258ad72_1_30"/>
          <p:cNvSpPr txBox="1"/>
          <p:nvPr/>
        </p:nvSpPr>
        <p:spPr>
          <a:xfrm>
            <a:off x="1187625" y="171700"/>
            <a:ext cx="613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 프로세스</a:t>
            </a:r>
            <a:r>
              <a:rPr b="1" lang="ko-KR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(매장간 요청)</a:t>
            </a:r>
            <a:endParaRPr b="0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9" name="Google Shape;279;g11fb258ad72_1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200" y="5954775"/>
            <a:ext cx="1940809" cy="9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11fb258ad72_1_30"/>
          <p:cNvSpPr/>
          <p:nvPr/>
        </p:nvSpPr>
        <p:spPr>
          <a:xfrm>
            <a:off x="1110575" y="1177050"/>
            <a:ext cx="7644000" cy="4503900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1fb258ad72_1_30"/>
          <p:cNvSpPr/>
          <p:nvPr/>
        </p:nvSpPr>
        <p:spPr>
          <a:xfrm>
            <a:off x="1110575" y="1112050"/>
            <a:ext cx="7644000" cy="5913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" name="Google Shape;282;g11fb258ad72_1_30"/>
          <p:cNvCxnSpPr/>
          <p:nvPr/>
        </p:nvCxnSpPr>
        <p:spPr>
          <a:xfrm>
            <a:off x="1990325" y="1070950"/>
            <a:ext cx="0" cy="46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g11fb258ad72_1_30"/>
          <p:cNvSpPr txBox="1"/>
          <p:nvPr/>
        </p:nvSpPr>
        <p:spPr>
          <a:xfrm>
            <a:off x="2252938" y="1176850"/>
            <a:ext cx="159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본사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g11fb258ad72_1_30"/>
          <p:cNvSpPr txBox="1"/>
          <p:nvPr/>
        </p:nvSpPr>
        <p:spPr>
          <a:xfrm>
            <a:off x="1297725" y="2186175"/>
            <a:ext cx="558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5" name="Google Shape;285;g11fb258ad72_1_30"/>
          <p:cNvCxnSpPr/>
          <p:nvPr/>
        </p:nvCxnSpPr>
        <p:spPr>
          <a:xfrm>
            <a:off x="4106150" y="1070950"/>
            <a:ext cx="0" cy="46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g11fb258ad72_1_30"/>
          <p:cNvCxnSpPr/>
          <p:nvPr/>
        </p:nvCxnSpPr>
        <p:spPr>
          <a:xfrm>
            <a:off x="6517400" y="1116450"/>
            <a:ext cx="0" cy="46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g11fb258ad72_1_30"/>
          <p:cNvSpPr txBox="1"/>
          <p:nvPr/>
        </p:nvSpPr>
        <p:spPr>
          <a:xfrm>
            <a:off x="4850750" y="1176850"/>
            <a:ext cx="8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매장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g11fb258ad72_1_30"/>
          <p:cNvSpPr txBox="1"/>
          <p:nvPr/>
        </p:nvSpPr>
        <p:spPr>
          <a:xfrm>
            <a:off x="7203200" y="1195875"/>
            <a:ext cx="8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매장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g11fb258ad72_1_30"/>
          <p:cNvSpPr/>
          <p:nvPr/>
        </p:nvSpPr>
        <p:spPr>
          <a:xfrm>
            <a:off x="4588251" y="1966327"/>
            <a:ext cx="1416000" cy="56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lt1"/>
                </a:solidFill>
              </a:rPr>
              <a:t>START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90" name="Google Shape;290;g11fb258ad72_1_30"/>
          <p:cNvSpPr/>
          <p:nvPr/>
        </p:nvSpPr>
        <p:spPr>
          <a:xfrm>
            <a:off x="4588251" y="2892104"/>
            <a:ext cx="1416000" cy="560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R/T 요청</a:t>
            </a:r>
            <a:endParaRPr/>
          </a:p>
        </p:txBody>
      </p:sp>
      <p:cxnSp>
        <p:nvCxnSpPr>
          <p:cNvPr id="291" name="Google Shape;291;g11fb258ad72_1_30"/>
          <p:cNvCxnSpPr>
            <a:stCxn id="289" idx="2"/>
            <a:endCxn id="290" idx="0"/>
          </p:cNvCxnSpPr>
          <p:nvPr/>
        </p:nvCxnSpPr>
        <p:spPr>
          <a:xfrm>
            <a:off x="5296251" y="2526427"/>
            <a:ext cx="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g11fb258ad72_1_30"/>
          <p:cNvCxnSpPr>
            <a:stCxn id="290" idx="3"/>
            <a:endCxn id="293" idx="1"/>
          </p:cNvCxnSpPr>
          <p:nvPr/>
        </p:nvCxnSpPr>
        <p:spPr>
          <a:xfrm>
            <a:off x="6004251" y="3172154"/>
            <a:ext cx="92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g11fb258ad72_1_30"/>
          <p:cNvSpPr/>
          <p:nvPr/>
        </p:nvSpPr>
        <p:spPr>
          <a:xfrm>
            <a:off x="4588244" y="3883754"/>
            <a:ext cx="1416000" cy="560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입고 처리</a:t>
            </a:r>
            <a:endParaRPr/>
          </a:p>
        </p:txBody>
      </p:sp>
      <p:sp>
        <p:nvSpPr>
          <p:cNvPr id="295" name="Google Shape;295;g11fb258ad72_1_30"/>
          <p:cNvSpPr/>
          <p:nvPr/>
        </p:nvSpPr>
        <p:spPr>
          <a:xfrm>
            <a:off x="4588257" y="4798153"/>
            <a:ext cx="1416000" cy="56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lt1"/>
                </a:solidFill>
              </a:rPr>
              <a:t>END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96" name="Google Shape;296;g11fb258ad72_1_30"/>
          <p:cNvCxnSpPr>
            <a:stCxn id="294" idx="2"/>
            <a:endCxn id="295" idx="0"/>
          </p:cNvCxnSpPr>
          <p:nvPr/>
        </p:nvCxnSpPr>
        <p:spPr>
          <a:xfrm>
            <a:off x="5296244" y="4443854"/>
            <a:ext cx="0" cy="3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g11fb258ad72_1_30"/>
          <p:cNvSpPr txBox="1"/>
          <p:nvPr/>
        </p:nvSpPr>
        <p:spPr>
          <a:xfrm>
            <a:off x="7072925" y="1703350"/>
            <a:ext cx="155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 u="sng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</a:t>
            </a:r>
            <a:r>
              <a:rPr b="1" lang="ko-KR" sz="1700" u="sng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-KR" sz="1700" u="sng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 R/T</a:t>
            </a:r>
            <a:endParaRPr b="1" sz="1700" u="sng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11fb258ad72_1_30"/>
          <p:cNvSpPr/>
          <p:nvPr/>
        </p:nvSpPr>
        <p:spPr>
          <a:xfrm>
            <a:off x="6926580" y="2749440"/>
            <a:ext cx="1554300" cy="845400"/>
          </a:xfrm>
          <a:prstGeom prst="diamon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요청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결과 확인</a:t>
            </a:r>
            <a:endParaRPr/>
          </a:p>
        </p:txBody>
      </p:sp>
      <p:sp>
        <p:nvSpPr>
          <p:cNvPr id="298" name="Google Shape;298;g11fb258ad72_1_30"/>
          <p:cNvSpPr txBox="1"/>
          <p:nvPr/>
        </p:nvSpPr>
        <p:spPr>
          <a:xfrm>
            <a:off x="5220050" y="4482550"/>
            <a:ext cx="112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">
                <a:latin typeface="Malgun Gothic"/>
                <a:ea typeface="Malgun Gothic"/>
                <a:cs typeface="Malgun Gothic"/>
                <a:sym typeface="Malgun Gothic"/>
              </a:rPr>
              <a:t>=&gt;</a:t>
            </a:r>
            <a:r>
              <a:rPr b="1" lang="ko-KR" sz="600">
                <a:latin typeface="Malgun Gothic"/>
                <a:ea typeface="Malgun Gothic"/>
                <a:cs typeface="Malgun Gothic"/>
                <a:sym typeface="Malgun Gothic"/>
              </a:rPr>
              <a:t>자재문서 테이블에 반영</a:t>
            </a:r>
            <a:endParaRPr b="1"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g11fb258ad72_1_30"/>
          <p:cNvSpPr txBox="1"/>
          <p:nvPr/>
        </p:nvSpPr>
        <p:spPr>
          <a:xfrm>
            <a:off x="4543425" y="3399176"/>
            <a:ext cx="162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">
                <a:latin typeface="Malgun Gothic"/>
                <a:ea typeface="Malgun Gothic"/>
                <a:cs typeface="Malgun Gothic"/>
                <a:sym typeface="Malgun Gothic"/>
              </a:rPr>
              <a:t>=&gt;결재 테이블에 생성</a:t>
            </a:r>
            <a:endParaRPr b="1"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g11fb258ad72_1_30"/>
          <p:cNvSpPr txBox="1"/>
          <p:nvPr/>
        </p:nvSpPr>
        <p:spPr>
          <a:xfrm>
            <a:off x="6499625" y="4710475"/>
            <a:ext cx="89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요청 반려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g11fb258ad72_1_30"/>
          <p:cNvSpPr txBox="1"/>
          <p:nvPr/>
        </p:nvSpPr>
        <p:spPr>
          <a:xfrm>
            <a:off x="6514975" y="4869814"/>
            <a:ext cx="162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">
                <a:latin typeface="Malgun Gothic"/>
                <a:ea typeface="Malgun Gothic"/>
                <a:cs typeface="Malgun Gothic"/>
                <a:sym typeface="Malgun Gothic"/>
              </a:rPr>
              <a:t>=&gt;결재 테이블  결재상태 수정</a:t>
            </a:r>
            <a:endParaRPr b="1"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2" name="Google Shape;302;g11fb258ad72_1_30"/>
          <p:cNvCxnSpPr>
            <a:stCxn id="293" idx="2"/>
            <a:endCxn id="295" idx="3"/>
          </p:cNvCxnSpPr>
          <p:nvPr/>
        </p:nvCxnSpPr>
        <p:spPr>
          <a:xfrm rot="5400000">
            <a:off x="6112230" y="3486840"/>
            <a:ext cx="1483500" cy="1699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g11fb258ad72_1_30"/>
          <p:cNvCxnSpPr>
            <a:stCxn id="293" idx="2"/>
            <a:endCxn id="294" idx="3"/>
          </p:cNvCxnSpPr>
          <p:nvPr/>
        </p:nvCxnSpPr>
        <p:spPr>
          <a:xfrm rot="5400000">
            <a:off x="6569430" y="3029640"/>
            <a:ext cx="569100" cy="1699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g11fb258ad72_1_30"/>
          <p:cNvSpPr txBox="1"/>
          <p:nvPr/>
        </p:nvSpPr>
        <p:spPr>
          <a:xfrm>
            <a:off x="6456413" y="3636925"/>
            <a:ext cx="89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요청 승인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g11fb258ad72_1_30"/>
          <p:cNvSpPr txBox="1"/>
          <p:nvPr/>
        </p:nvSpPr>
        <p:spPr>
          <a:xfrm>
            <a:off x="6467288" y="3783989"/>
            <a:ext cx="162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">
                <a:latin typeface="Malgun Gothic"/>
                <a:ea typeface="Malgun Gothic"/>
                <a:cs typeface="Malgun Gothic"/>
                <a:sym typeface="Malgun Gothic"/>
              </a:rPr>
              <a:t>=&gt;PO/STO 리스트 테이블에 반영</a:t>
            </a:r>
            <a:endParaRPr b="1"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=&gt;결재 테이블  결재상태 수정</a:t>
            </a:r>
            <a:endParaRPr b="1" sz="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=&gt;출고처리</a:t>
            </a:r>
            <a:endParaRPr b="1" sz="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2017-06-03T06:35:54Z</dcterms:created>
  <dc:creator>samsung</dc:creator>
</cp:coreProperties>
</file>