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7CW24JPiQqO5RZszh5kFHUzNB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181b9d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e181b9dc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181b9d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e181b9dcd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727199"/>
            <a:ext cx="9144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프로젝트 수행계획서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팀 구성 및 역할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AS-IS</a:t>
            </a:r>
            <a:endParaRPr/>
          </a:p>
        </p:txBody>
      </p: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(1) </a:t>
            </a:r>
            <a:r>
              <a:rPr lang="ko-KR"/>
              <a:t>발주서 / 주문서 등의 입력 수작업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(2) 재고 현황 파악 어려움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(3) 각 프로세스 별 업무 공유의 한계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(4) 데이터 관리 어려움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(5) 지점간 R/T 수단 통일성 부재로 인한 혼란 가중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TO-BE</a:t>
            </a:r>
            <a:endParaRPr/>
          </a:p>
        </p:txBody>
      </p:sp>
      <p:sp>
        <p:nvSpPr>
          <p:cNvPr id="222" name="Google Shape;22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Both"/>
            </a:pPr>
            <a:r>
              <a:rPr lang="ko-KR"/>
              <a:t>발주서 / 주문서 등의 입력 자동화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Both"/>
            </a:pPr>
            <a:r>
              <a:rPr lang="ko-KR"/>
              <a:t>실시간 데이터 접근으로 실시간 재고 현황 파악 가능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Both"/>
            </a:pPr>
            <a:r>
              <a:rPr lang="ko-KR"/>
              <a:t>지점간 R/T 시스템 도입으로 업무의 효율성 증가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Both"/>
            </a:pPr>
            <a:r>
              <a:rPr lang="ko-KR"/>
              <a:t>데이터 간 유기적 프로세스 구축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추진 일정</a:t>
            </a:r>
            <a:endParaRPr/>
          </a:p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기대 효과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1108375" y="1616350"/>
            <a:ext cx="95289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chemeClr val="dk1"/>
                </a:solidFill>
              </a:rPr>
              <a:t>정량적 효과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</a:rPr>
              <a:t>실재고와 전산상의 재고 일치율 10% 향상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</a:rPr>
              <a:t>시즌 마감된 재고수량 20% 감소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</a:rPr>
              <a:t>안전재고 설정으로 재고 회전율 15% 증가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chemeClr val="dk1"/>
                </a:solidFill>
              </a:rPr>
              <a:t>정성적 효과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</a:rPr>
              <a:t>결재 시스템 활용으로 명확한 책임 분배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</a:rPr>
              <a:t>지점장의 업무 이해도 상승과 업무 편의성 증가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</a:rPr>
              <a:t>오토필업 활용을 통한 물류 배분  반자동화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회사 소개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3708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ko-KR"/>
              <a:t>주요 판매 상품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 - 의류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2) 설립 연도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Char char="-"/>
            </a:pPr>
            <a:r>
              <a:rPr lang="ko-KR"/>
              <a:t>2010년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3) 사원 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- 120명 (2022년 기준)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4) 자본금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- 31억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6096000" y="1809750"/>
            <a:ext cx="4354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연간매출액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1,100억 (202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1년 기준)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6) 당기 순이익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200억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7) 본사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청담동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32-3번지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8) 물류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경기도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용인시 죽전면 35번지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배경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690688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sz="2400"/>
              <a:t>꾸준한 성장으로 회사 규모 확장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/>
              <a:t>시장 다변화 및 매출 확대에 따른 각 프로세스 별 자동화된 시스템 필요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2. 데이터 관리 미흡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/>
              <a:t>지점별 오프라인 요청 및 물류 전산 </a:t>
            </a:r>
            <a:r>
              <a:rPr lang="ko-KR" sz="2400"/>
              <a:t>시스템의 부재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3. 효율적 </a:t>
            </a:r>
            <a:r>
              <a:rPr lang="ko-KR" sz="2400"/>
              <a:t>재고 관리의 필요성 대두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/>
              <a:t>각 지점별 재고 관리 소홀로 인한 체화 및 폐기 재고 증가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4. 업무 연속성 감소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- 시즌 초 업무량 급증으로 인한 실무와 전산의 부조화가 발생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목표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952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본사 및 지점 관리 업무의 간소화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재고 관리의 자동화를 통한 효율성 제고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시장 다변화에 따른 선제적 대응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수행계획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/>
              <a:t>Auto Fill-Up 프로세스 구축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/>
              <a:t>Auto Fill-Up 을 통한 재고 자동 관리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2.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165100" y="203200"/>
            <a:ext cx="5362864" cy="71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업무 프로세스 흐름도</a:t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1052945" y="1454727"/>
            <a:ext cx="2230500" cy="858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5171208" y="1454727"/>
            <a:ext cx="2230500" cy="858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9289470" y="2887083"/>
            <a:ext cx="2230582" cy="858982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의류 공장</a:t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5171208" y="2852448"/>
            <a:ext cx="2230582" cy="858982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 담당</a:t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5171208" y="4250169"/>
            <a:ext cx="2230582" cy="858982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물류창고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52945" y="2852448"/>
            <a:ext cx="2230582" cy="858982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/>
          </a:p>
        </p:txBody>
      </p:sp>
      <p:cxnSp>
        <p:nvCxnSpPr>
          <p:cNvPr id="122" name="Google Shape;122;p6"/>
          <p:cNvCxnSpPr>
            <a:stCxn id="116" idx="2"/>
            <a:endCxn id="121" idx="0"/>
          </p:cNvCxnSpPr>
          <p:nvPr/>
        </p:nvCxnSpPr>
        <p:spPr>
          <a:xfrm>
            <a:off x="2168195" y="2313627"/>
            <a:ext cx="0" cy="53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6"/>
          <p:cNvCxnSpPr/>
          <p:nvPr/>
        </p:nvCxnSpPr>
        <p:spPr>
          <a:xfrm>
            <a:off x="6286499" y="2313708"/>
            <a:ext cx="0" cy="5387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6"/>
          <p:cNvCxnSpPr/>
          <p:nvPr/>
        </p:nvCxnSpPr>
        <p:spPr>
          <a:xfrm>
            <a:off x="6286499" y="3711430"/>
            <a:ext cx="0" cy="5387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6"/>
          <p:cNvCxnSpPr>
            <a:stCxn id="119" idx="1"/>
            <a:endCxn id="121" idx="3"/>
          </p:cNvCxnSpPr>
          <p:nvPr/>
        </p:nvCxnSpPr>
        <p:spPr>
          <a:xfrm rot="10800000">
            <a:off x="3283608" y="3281939"/>
            <a:ext cx="188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6"/>
          <p:cNvSpPr txBox="1"/>
          <p:nvPr/>
        </p:nvSpPr>
        <p:spPr>
          <a:xfrm>
            <a:off x="3688782" y="2912607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확인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6249271" y="3816915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확인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181b9dcd_1_0"/>
          <p:cNvSpPr txBox="1"/>
          <p:nvPr>
            <p:ph type="title"/>
          </p:nvPr>
        </p:nvSpPr>
        <p:spPr>
          <a:xfrm>
            <a:off x="165100" y="203200"/>
            <a:ext cx="53628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업무 프로세스 흐름도</a:t>
            </a:r>
            <a:endParaRPr/>
          </a:p>
        </p:txBody>
      </p:sp>
      <p:sp>
        <p:nvSpPr>
          <p:cNvPr id="133" name="Google Shape;133;g11e181b9dcd_1_0"/>
          <p:cNvSpPr/>
          <p:nvPr/>
        </p:nvSpPr>
        <p:spPr>
          <a:xfrm>
            <a:off x="1052945" y="1454727"/>
            <a:ext cx="2230500" cy="858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11e181b9dcd_1_0"/>
          <p:cNvSpPr/>
          <p:nvPr/>
        </p:nvSpPr>
        <p:spPr>
          <a:xfrm>
            <a:off x="5171208" y="1454727"/>
            <a:ext cx="2230500" cy="858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/>
          </a:p>
        </p:txBody>
      </p:sp>
      <p:sp>
        <p:nvSpPr>
          <p:cNvPr id="135" name="Google Shape;135;g11e181b9dcd_1_0"/>
          <p:cNvSpPr/>
          <p:nvPr/>
        </p:nvSpPr>
        <p:spPr>
          <a:xfrm>
            <a:off x="9289470" y="2887083"/>
            <a:ext cx="2230500" cy="85890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의류 공장</a:t>
            </a:r>
            <a:endParaRPr/>
          </a:p>
        </p:txBody>
      </p:sp>
      <p:sp>
        <p:nvSpPr>
          <p:cNvPr id="136" name="Google Shape;136;g11e181b9dcd_1_0"/>
          <p:cNvSpPr/>
          <p:nvPr/>
        </p:nvSpPr>
        <p:spPr>
          <a:xfrm>
            <a:off x="5171208" y="2852448"/>
            <a:ext cx="2230500" cy="858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 담당</a:t>
            </a:r>
            <a:endParaRPr/>
          </a:p>
        </p:txBody>
      </p:sp>
      <p:sp>
        <p:nvSpPr>
          <p:cNvPr id="137" name="Google Shape;137;g11e181b9dcd_1_0"/>
          <p:cNvSpPr/>
          <p:nvPr/>
        </p:nvSpPr>
        <p:spPr>
          <a:xfrm>
            <a:off x="5171208" y="4250169"/>
            <a:ext cx="2230500" cy="858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물류창고</a:t>
            </a:r>
            <a:endParaRPr/>
          </a:p>
        </p:txBody>
      </p:sp>
      <p:sp>
        <p:nvSpPr>
          <p:cNvPr id="138" name="Google Shape;138;g11e181b9dcd_1_0"/>
          <p:cNvSpPr/>
          <p:nvPr/>
        </p:nvSpPr>
        <p:spPr>
          <a:xfrm>
            <a:off x="1052945" y="2852448"/>
            <a:ext cx="2230500" cy="858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/>
          </a:p>
        </p:txBody>
      </p:sp>
      <p:cxnSp>
        <p:nvCxnSpPr>
          <p:cNvPr id="139" name="Google Shape;139;g11e181b9dcd_1_0"/>
          <p:cNvCxnSpPr>
            <a:stCxn id="133" idx="2"/>
            <a:endCxn id="138" idx="0"/>
          </p:cNvCxnSpPr>
          <p:nvPr/>
        </p:nvCxnSpPr>
        <p:spPr>
          <a:xfrm>
            <a:off x="2168195" y="2313627"/>
            <a:ext cx="0" cy="53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g11e181b9dcd_1_0"/>
          <p:cNvCxnSpPr/>
          <p:nvPr/>
        </p:nvCxnSpPr>
        <p:spPr>
          <a:xfrm>
            <a:off x="6286499" y="2313708"/>
            <a:ext cx="0" cy="53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g11e181b9dcd_1_0"/>
          <p:cNvCxnSpPr/>
          <p:nvPr/>
        </p:nvCxnSpPr>
        <p:spPr>
          <a:xfrm>
            <a:off x="6286499" y="3711430"/>
            <a:ext cx="0" cy="53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g11e181b9dcd_1_0"/>
          <p:cNvCxnSpPr>
            <a:stCxn id="136" idx="1"/>
            <a:endCxn id="138" idx="3"/>
          </p:cNvCxnSpPr>
          <p:nvPr/>
        </p:nvCxnSpPr>
        <p:spPr>
          <a:xfrm rot="10800000">
            <a:off x="3283308" y="3281898"/>
            <a:ext cx="1887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g11e181b9dcd_1_0"/>
          <p:cNvSpPr txBox="1"/>
          <p:nvPr/>
        </p:nvSpPr>
        <p:spPr>
          <a:xfrm>
            <a:off x="3688782" y="2912607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확인</a:t>
            </a:r>
            <a:endParaRPr/>
          </a:p>
        </p:txBody>
      </p:sp>
      <p:sp>
        <p:nvSpPr>
          <p:cNvPr id="144" name="Google Shape;144;g11e181b9dcd_1_0"/>
          <p:cNvSpPr txBox="1"/>
          <p:nvPr/>
        </p:nvSpPr>
        <p:spPr>
          <a:xfrm>
            <a:off x="6249271" y="3816915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확인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429449" y="262400"/>
            <a:ext cx="63189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프로그램 프로세스 흐름도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3437661" y="3734763"/>
            <a:ext cx="1894607" cy="598054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5325340" y="975158"/>
            <a:ext cx="1922318" cy="712788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10721742" y="3654911"/>
            <a:ext cx="1470258" cy="718772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의류 공장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3430733" y="2153516"/>
            <a:ext cx="1894607" cy="712788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 담당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7233803" y="2153516"/>
            <a:ext cx="1922318" cy="712788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Fill-Up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(자동 보충 재고)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Google Shape;155;p7"/>
          <p:cNvCxnSpPr>
            <a:stCxn id="151" idx="2"/>
            <a:endCxn id="153" idx="0"/>
          </p:cNvCxnSpPr>
          <p:nvPr/>
        </p:nvCxnSpPr>
        <p:spPr>
          <a:xfrm rot="5400000">
            <a:off x="5099399" y="966446"/>
            <a:ext cx="465600" cy="1908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7"/>
          <p:cNvCxnSpPr>
            <a:stCxn id="151" idx="2"/>
            <a:endCxn id="154" idx="0"/>
          </p:cNvCxnSpPr>
          <p:nvPr/>
        </p:nvCxnSpPr>
        <p:spPr>
          <a:xfrm flipH="1" rot="-5400000">
            <a:off x="7007999" y="966446"/>
            <a:ext cx="465600" cy="1908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7"/>
          <p:cNvCxnSpPr>
            <a:stCxn id="153" idx="2"/>
            <a:endCxn id="150" idx="0"/>
          </p:cNvCxnSpPr>
          <p:nvPr/>
        </p:nvCxnSpPr>
        <p:spPr>
          <a:xfrm>
            <a:off x="4378037" y="2866304"/>
            <a:ext cx="6900" cy="86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7"/>
          <p:cNvSpPr txBox="1"/>
          <p:nvPr/>
        </p:nvSpPr>
        <p:spPr>
          <a:xfrm>
            <a:off x="1811024" y="2849747"/>
            <a:ext cx="24497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지점별 재고, 판매 실적 확인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본사 R/T 지시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429445" y="3734763"/>
            <a:ext cx="1894607" cy="598054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/>
          </a:p>
        </p:txBody>
      </p:sp>
      <p:cxnSp>
        <p:nvCxnSpPr>
          <p:cNvPr id="160" name="Google Shape;160;p7"/>
          <p:cNvCxnSpPr>
            <a:endCxn id="159" idx="0"/>
          </p:cNvCxnSpPr>
          <p:nvPr/>
        </p:nvCxnSpPr>
        <p:spPr>
          <a:xfrm flipH="1">
            <a:off x="1376749" y="2521563"/>
            <a:ext cx="2054100" cy="12132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7"/>
          <p:cNvSpPr/>
          <p:nvPr/>
        </p:nvSpPr>
        <p:spPr>
          <a:xfrm>
            <a:off x="479713" y="5170054"/>
            <a:ext cx="1894607" cy="598054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3437661" y="5170054"/>
            <a:ext cx="1894607" cy="598054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/>
          </a:p>
        </p:txBody>
      </p:sp>
      <p:cxnSp>
        <p:nvCxnSpPr>
          <p:cNvPr id="163" name="Google Shape;163;p7"/>
          <p:cNvCxnSpPr>
            <a:stCxn id="161" idx="3"/>
            <a:endCxn id="162" idx="1"/>
          </p:cNvCxnSpPr>
          <p:nvPr/>
        </p:nvCxnSpPr>
        <p:spPr>
          <a:xfrm>
            <a:off x="2374320" y="5469081"/>
            <a:ext cx="106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" name="Google Shape;164;p7"/>
          <p:cNvCxnSpPr/>
          <p:nvPr/>
        </p:nvCxnSpPr>
        <p:spPr>
          <a:xfrm>
            <a:off x="4378036" y="4332817"/>
            <a:ext cx="6928" cy="8684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7"/>
          <p:cNvCxnSpPr/>
          <p:nvPr/>
        </p:nvCxnSpPr>
        <p:spPr>
          <a:xfrm>
            <a:off x="1373284" y="4317206"/>
            <a:ext cx="6928" cy="8684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7"/>
          <p:cNvSpPr txBox="1"/>
          <p:nvPr/>
        </p:nvSpPr>
        <p:spPr>
          <a:xfrm>
            <a:off x="1789837" y="5543914"/>
            <a:ext cx="22140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간, 재고 이동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STO 이동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매장주의 R/T 요청</a:t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7233801" y="5162290"/>
            <a:ext cx="1894607" cy="598054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/>
          </a:p>
        </p:txBody>
      </p:sp>
      <p:cxnSp>
        <p:nvCxnSpPr>
          <p:cNvPr id="168" name="Google Shape;168;p7"/>
          <p:cNvCxnSpPr/>
          <p:nvPr/>
        </p:nvCxnSpPr>
        <p:spPr>
          <a:xfrm>
            <a:off x="8194962" y="2849747"/>
            <a:ext cx="6928" cy="8684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7"/>
          <p:cNvSpPr txBox="1"/>
          <p:nvPr/>
        </p:nvSpPr>
        <p:spPr>
          <a:xfrm>
            <a:off x="8194962" y="3070264"/>
            <a:ext cx="1953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지점별 재고 확인 후,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 창고에 STO 지시</a:t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233802" y="3715270"/>
            <a:ext cx="1894607" cy="598054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물류창고</a:t>
            </a:r>
            <a:endParaRPr/>
          </a:p>
        </p:txBody>
      </p:sp>
      <p:cxnSp>
        <p:nvCxnSpPr>
          <p:cNvPr id="171" name="Google Shape;171;p7"/>
          <p:cNvCxnSpPr/>
          <p:nvPr/>
        </p:nvCxnSpPr>
        <p:spPr>
          <a:xfrm>
            <a:off x="8174176" y="4303578"/>
            <a:ext cx="6928" cy="8684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" name="Google Shape;172;p7"/>
          <p:cNvSpPr txBox="1"/>
          <p:nvPr/>
        </p:nvSpPr>
        <p:spPr>
          <a:xfrm>
            <a:off x="8163079" y="4593855"/>
            <a:ext cx="965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 이동</a:t>
            </a:r>
            <a:endParaRPr/>
          </a:p>
        </p:txBody>
      </p:sp>
      <p:cxnSp>
        <p:nvCxnSpPr>
          <p:cNvPr id="173" name="Google Shape;173;p7"/>
          <p:cNvCxnSpPr>
            <a:stCxn id="170" idx="3"/>
            <a:endCxn id="152" idx="1"/>
          </p:cNvCxnSpPr>
          <p:nvPr/>
        </p:nvCxnSpPr>
        <p:spPr>
          <a:xfrm>
            <a:off x="9128409" y="4014297"/>
            <a:ext cx="159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7"/>
          <p:cNvSpPr txBox="1"/>
          <p:nvPr/>
        </p:nvSpPr>
        <p:spPr>
          <a:xfrm>
            <a:off x="9386501" y="4303578"/>
            <a:ext cx="28712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 창고에 가용 물류가 없을 시,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담당이 공장에 발주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e181b9dcd_1_16"/>
          <p:cNvSpPr txBox="1"/>
          <p:nvPr>
            <p:ph type="title"/>
          </p:nvPr>
        </p:nvSpPr>
        <p:spPr>
          <a:xfrm>
            <a:off x="429449" y="262375"/>
            <a:ext cx="63189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프로그램 프로세스 흐름도</a:t>
            </a:r>
            <a:endParaRPr/>
          </a:p>
        </p:txBody>
      </p:sp>
      <p:sp>
        <p:nvSpPr>
          <p:cNvPr id="180" name="Google Shape;180;g11e181b9dcd_1_16"/>
          <p:cNvSpPr/>
          <p:nvPr/>
        </p:nvSpPr>
        <p:spPr>
          <a:xfrm>
            <a:off x="3437661" y="3734763"/>
            <a:ext cx="1894500" cy="59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/>
          </a:p>
        </p:txBody>
      </p:sp>
      <p:sp>
        <p:nvSpPr>
          <p:cNvPr id="181" name="Google Shape;181;g11e181b9dcd_1_16"/>
          <p:cNvSpPr/>
          <p:nvPr/>
        </p:nvSpPr>
        <p:spPr>
          <a:xfrm>
            <a:off x="5325340" y="975158"/>
            <a:ext cx="1922400" cy="7128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/>
          </a:p>
        </p:txBody>
      </p:sp>
      <p:sp>
        <p:nvSpPr>
          <p:cNvPr id="182" name="Google Shape;182;g11e181b9dcd_1_16"/>
          <p:cNvSpPr/>
          <p:nvPr/>
        </p:nvSpPr>
        <p:spPr>
          <a:xfrm>
            <a:off x="10721742" y="3654911"/>
            <a:ext cx="1470300" cy="718800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의류 공장</a:t>
            </a:r>
            <a:endParaRPr/>
          </a:p>
        </p:txBody>
      </p:sp>
      <p:sp>
        <p:nvSpPr>
          <p:cNvPr id="183" name="Google Shape;183;g11e181b9dcd_1_16"/>
          <p:cNvSpPr/>
          <p:nvPr/>
        </p:nvSpPr>
        <p:spPr>
          <a:xfrm>
            <a:off x="3430733" y="2153516"/>
            <a:ext cx="1894500" cy="7128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 담당</a:t>
            </a:r>
            <a:endParaRPr/>
          </a:p>
        </p:txBody>
      </p:sp>
      <p:sp>
        <p:nvSpPr>
          <p:cNvPr id="184" name="Google Shape;184;g11e181b9dcd_1_16"/>
          <p:cNvSpPr/>
          <p:nvPr/>
        </p:nvSpPr>
        <p:spPr>
          <a:xfrm>
            <a:off x="7233803" y="2153516"/>
            <a:ext cx="1922400" cy="7128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Fill-Up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(자동 보충 재고)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" name="Google Shape;185;g11e181b9dcd_1_16"/>
          <p:cNvCxnSpPr>
            <a:stCxn id="181" idx="2"/>
            <a:endCxn id="183" idx="0"/>
          </p:cNvCxnSpPr>
          <p:nvPr/>
        </p:nvCxnSpPr>
        <p:spPr>
          <a:xfrm rot="5400000">
            <a:off x="5099440" y="966458"/>
            <a:ext cx="465600" cy="1908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g11e181b9dcd_1_16"/>
          <p:cNvCxnSpPr>
            <a:stCxn id="181" idx="2"/>
            <a:endCxn id="184" idx="0"/>
          </p:cNvCxnSpPr>
          <p:nvPr/>
        </p:nvCxnSpPr>
        <p:spPr>
          <a:xfrm flipH="1" rot="-5400000">
            <a:off x="7008040" y="966458"/>
            <a:ext cx="465600" cy="1908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g11e181b9dcd_1_16"/>
          <p:cNvCxnSpPr>
            <a:stCxn id="183" idx="2"/>
            <a:endCxn id="180" idx="0"/>
          </p:cNvCxnSpPr>
          <p:nvPr/>
        </p:nvCxnSpPr>
        <p:spPr>
          <a:xfrm>
            <a:off x="4377983" y="2866316"/>
            <a:ext cx="6900" cy="86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g11e181b9dcd_1_16"/>
          <p:cNvSpPr txBox="1"/>
          <p:nvPr/>
        </p:nvSpPr>
        <p:spPr>
          <a:xfrm>
            <a:off x="1811024" y="2849747"/>
            <a:ext cx="244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지점별 재고, 판매 실적 확인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본사 R/T 지시</a:t>
            </a:r>
            <a:endParaRPr/>
          </a:p>
        </p:txBody>
      </p:sp>
      <p:sp>
        <p:nvSpPr>
          <p:cNvPr id="189" name="Google Shape;189;g11e181b9dcd_1_16"/>
          <p:cNvSpPr/>
          <p:nvPr/>
        </p:nvSpPr>
        <p:spPr>
          <a:xfrm>
            <a:off x="429445" y="3734763"/>
            <a:ext cx="1894500" cy="59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/>
          </a:p>
        </p:txBody>
      </p:sp>
      <p:cxnSp>
        <p:nvCxnSpPr>
          <p:cNvPr id="190" name="Google Shape;190;g11e181b9dcd_1_16"/>
          <p:cNvCxnSpPr>
            <a:endCxn id="189" idx="0"/>
          </p:cNvCxnSpPr>
          <p:nvPr/>
        </p:nvCxnSpPr>
        <p:spPr>
          <a:xfrm flipH="1">
            <a:off x="1376695" y="2521563"/>
            <a:ext cx="2054100" cy="12132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" name="Google Shape;191;g11e181b9dcd_1_16"/>
          <p:cNvSpPr/>
          <p:nvPr/>
        </p:nvSpPr>
        <p:spPr>
          <a:xfrm>
            <a:off x="479713" y="5170054"/>
            <a:ext cx="1894500" cy="59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/>
          </a:p>
        </p:txBody>
      </p:sp>
      <p:sp>
        <p:nvSpPr>
          <p:cNvPr id="192" name="Google Shape;192;g11e181b9dcd_1_16"/>
          <p:cNvSpPr/>
          <p:nvPr/>
        </p:nvSpPr>
        <p:spPr>
          <a:xfrm>
            <a:off x="3437661" y="5170054"/>
            <a:ext cx="1894500" cy="59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/>
          </a:p>
        </p:txBody>
      </p:sp>
      <p:cxnSp>
        <p:nvCxnSpPr>
          <p:cNvPr id="193" name="Google Shape;193;g11e181b9dcd_1_16"/>
          <p:cNvCxnSpPr>
            <a:stCxn id="191" idx="3"/>
            <a:endCxn id="192" idx="1"/>
          </p:cNvCxnSpPr>
          <p:nvPr/>
        </p:nvCxnSpPr>
        <p:spPr>
          <a:xfrm>
            <a:off x="2374213" y="5469154"/>
            <a:ext cx="1063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4" name="Google Shape;194;g11e181b9dcd_1_16"/>
          <p:cNvCxnSpPr/>
          <p:nvPr/>
        </p:nvCxnSpPr>
        <p:spPr>
          <a:xfrm>
            <a:off x="4378036" y="4332817"/>
            <a:ext cx="6900" cy="86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g11e181b9dcd_1_16"/>
          <p:cNvCxnSpPr/>
          <p:nvPr/>
        </p:nvCxnSpPr>
        <p:spPr>
          <a:xfrm>
            <a:off x="1373284" y="4317206"/>
            <a:ext cx="6900" cy="86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g11e181b9dcd_1_16"/>
          <p:cNvSpPr txBox="1"/>
          <p:nvPr/>
        </p:nvSpPr>
        <p:spPr>
          <a:xfrm>
            <a:off x="1789837" y="5543914"/>
            <a:ext cx="221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간, 재고 이동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STO 이동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매장주의 R/T 요청</a:t>
            </a:r>
            <a:endParaRPr/>
          </a:p>
        </p:txBody>
      </p:sp>
      <p:sp>
        <p:nvSpPr>
          <p:cNvPr id="197" name="Google Shape;197;g11e181b9dcd_1_16"/>
          <p:cNvSpPr/>
          <p:nvPr/>
        </p:nvSpPr>
        <p:spPr>
          <a:xfrm>
            <a:off x="7233801" y="5162290"/>
            <a:ext cx="1894500" cy="59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/>
          </a:p>
        </p:txBody>
      </p:sp>
      <p:cxnSp>
        <p:nvCxnSpPr>
          <p:cNvPr id="198" name="Google Shape;198;g11e181b9dcd_1_16"/>
          <p:cNvCxnSpPr/>
          <p:nvPr/>
        </p:nvCxnSpPr>
        <p:spPr>
          <a:xfrm>
            <a:off x="8194962" y="2849747"/>
            <a:ext cx="6900" cy="86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" name="Google Shape;199;g11e181b9dcd_1_16"/>
          <p:cNvSpPr txBox="1"/>
          <p:nvPr/>
        </p:nvSpPr>
        <p:spPr>
          <a:xfrm>
            <a:off x="8194962" y="3070264"/>
            <a:ext cx="195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지점별 재고 확인 후,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 창고에 STO 지시</a:t>
            </a:r>
            <a:endParaRPr/>
          </a:p>
        </p:txBody>
      </p:sp>
      <p:sp>
        <p:nvSpPr>
          <p:cNvPr id="200" name="Google Shape;200;g11e181b9dcd_1_16"/>
          <p:cNvSpPr/>
          <p:nvPr/>
        </p:nvSpPr>
        <p:spPr>
          <a:xfrm>
            <a:off x="7233802" y="3715270"/>
            <a:ext cx="1894500" cy="5982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물류창고</a:t>
            </a:r>
            <a:endParaRPr/>
          </a:p>
        </p:txBody>
      </p:sp>
      <p:cxnSp>
        <p:nvCxnSpPr>
          <p:cNvPr id="201" name="Google Shape;201;g11e181b9dcd_1_16"/>
          <p:cNvCxnSpPr/>
          <p:nvPr/>
        </p:nvCxnSpPr>
        <p:spPr>
          <a:xfrm>
            <a:off x="8174176" y="4303578"/>
            <a:ext cx="6900" cy="86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g11e181b9dcd_1_16"/>
          <p:cNvSpPr txBox="1"/>
          <p:nvPr/>
        </p:nvSpPr>
        <p:spPr>
          <a:xfrm>
            <a:off x="8163079" y="4593855"/>
            <a:ext cx="9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 이동</a:t>
            </a:r>
            <a:endParaRPr/>
          </a:p>
        </p:txBody>
      </p:sp>
      <p:cxnSp>
        <p:nvCxnSpPr>
          <p:cNvPr id="203" name="Google Shape;203;g11e181b9dcd_1_16"/>
          <p:cNvCxnSpPr>
            <a:stCxn id="200" idx="3"/>
            <a:endCxn id="182" idx="1"/>
          </p:cNvCxnSpPr>
          <p:nvPr/>
        </p:nvCxnSpPr>
        <p:spPr>
          <a:xfrm>
            <a:off x="9128302" y="4014370"/>
            <a:ext cx="159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g11e181b9dcd_1_16"/>
          <p:cNvSpPr txBox="1"/>
          <p:nvPr/>
        </p:nvSpPr>
        <p:spPr>
          <a:xfrm>
            <a:off x="9386501" y="4303578"/>
            <a:ext cx="287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 창고에 가용 물류가 없을 시,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담당이 공장에 발주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2022-02-24T02:01:50Z</dcterms:created>
  <dc:creator>김 문영</dc:creator>
</cp:coreProperties>
</file>