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E4dIWw1w0Z3xbmiRUtIWjp8lX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402084" y="4079359"/>
            <a:ext cx="42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수행계획서</a:t>
            </a:r>
            <a:endParaRPr b="1" i="0" sz="36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32688" y="6185060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</a:rPr>
              <a:t>권소연  김수연  채지훈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8100392" y="0"/>
            <a:ext cx="0" cy="5949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899592" y="5949280"/>
            <a:ext cx="0" cy="913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1962950" y="1400900"/>
            <a:ext cx="21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SAP 클라우드 과정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26" y="1801096"/>
            <a:ext cx="4871725" cy="22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10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0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0"/>
          <p:cNvSpPr txBox="1"/>
          <p:nvPr/>
        </p:nvSpPr>
        <p:spPr>
          <a:xfrm>
            <a:off x="1073082" y="702335"/>
            <a:ext cx="69978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TO-BE 분석</a:t>
            </a:r>
            <a:endParaRPr b="1"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259632" y="1888223"/>
            <a:ext cx="7361750" cy="31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</a:t>
            </a:r>
            <a:r>
              <a:rPr lang="ko-KR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발주서 / 주문서 등의 입력 자동화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ko-KR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실시간 데이터 접근으로 실시간 재고 현황 파악 가능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ko-KR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지점 간 R/T 시스템 도입으로 업무의 효율성 증가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ko-KR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데이터 간 유기적 프로세스 구축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11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11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11"/>
          <p:cNvSpPr txBox="1"/>
          <p:nvPr/>
        </p:nvSpPr>
        <p:spPr>
          <a:xfrm>
            <a:off x="1619672" y="192833"/>
            <a:ext cx="63366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추진 일정</a:t>
            </a: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46775"/>
            <a:ext cx="8839201" cy="299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2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2"/>
          <p:cNvSpPr txBox="1"/>
          <p:nvPr/>
        </p:nvSpPr>
        <p:spPr>
          <a:xfrm>
            <a:off x="1619672" y="116633"/>
            <a:ext cx="633670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 효과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2145072" y="1185721"/>
            <a:ext cx="60993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b="1" i="0" lang="ko-KR" sz="23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정량적 효과</a:t>
            </a:r>
            <a:endParaRPr b="1" sz="23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실재고와 전산상의 재고 일치율 10% 향상</a:t>
            </a:r>
            <a:endParaRPr b="0"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시즌 마감된 재고수량 20% 감소</a:t>
            </a:r>
            <a:endParaRPr b="0"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안전재고 설정으로 재고 회전율 15% 증가</a:t>
            </a:r>
            <a:endParaRPr b="0" i="0" sz="19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175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b="1" i="0" lang="ko-KR" sz="23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정성적 효과</a:t>
            </a:r>
            <a:endParaRPr b="1" i="0" sz="23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결재 시스템 활용으로 명확한 책임 분배</a:t>
            </a:r>
            <a:endParaRPr b="0"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지점장의 업무 이해도 상승과 업무 편의성 증가</a:t>
            </a:r>
            <a:endParaRPr b="0"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오토필업 활용을 통한 물류 배분  반자동화</a:t>
            </a:r>
            <a:endParaRPr b="0"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/>
        </p:nvSpPr>
        <p:spPr>
          <a:xfrm>
            <a:off x="2464836" y="2767281"/>
            <a:ext cx="42143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/>
          </a:p>
        </p:txBody>
      </p:sp>
      <p:cxnSp>
        <p:nvCxnSpPr>
          <p:cNvPr id="255" name="Google Shape;255;p13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3"/>
          <p:cNvCxnSpPr/>
          <p:nvPr/>
        </p:nvCxnSpPr>
        <p:spPr>
          <a:xfrm>
            <a:off x="8100392" y="0"/>
            <a:ext cx="0" cy="5949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3"/>
          <p:cNvCxnSpPr/>
          <p:nvPr/>
        </p:nvCxnSpPr>
        <p:spPr>
          <a:xfrm>
            <a:off x="899592" y="5949280"/>
            <a:ext cx="0" cy="913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1065824" y="342472"/>
            <a:ext cx="457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 소개</a:t>
            </a:r>
            <a:endParaRPr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093549" y="1233675"/>
            <a:ext cx="3471600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5)연간매출액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350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억 (2021년 기준)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6)당기 순이익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6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0억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7)본사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청담동 32-3번지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8)물류센터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경기도 용인시 죽전면 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35번지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480442" y="1233673"/>
            <a:ext cx="3528300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판매 상품</a:t>
            </a:r>
            <a:endParaRPr b="1" i="0" sz="1800" u="none" strike="noStrike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</a:t>
            </a: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설립 연도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2010년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1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</a:t>
            </a: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사원 수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70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 (202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기준)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</a:t>
            </a: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자본금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16</a:t>
            </a: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억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49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3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>
            <a:off x="1187625" y="1282075"/>
            <a:ext cx="74268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꾸준한 성장으로 회사 규모 확장</a:t>
            </a:r>
            <a:endParaRPr b="1" i="0" sz="1800" u="none" strike="noStrike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 다변화 및 매출 확대에 따른 각 프로세스 별 자동화된 시스템 필요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데이터 관리 미흡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지점별 오프라인 요청 및 물류 전산 시스템의 부재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효율적 재고 관리의 필요성 대두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지점별 재고 관리 소홀로 인한 체화 및 폐기 재고 증가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업무 연속성 감소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ko-KR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시즌 초 업무량 급증으로 인한 실무와 전산의 부조화가 발생</a:t>
            </a:r>
            <a:endParaRPr b="0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426268" y="308554"/>
            <a:ext cx="457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배경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4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4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331640" y="2060848"/>
            <a:ext cx="748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</a:t>
            </a:r>
            <a:endParaRPr b="0" i="0" sz="28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490349" y="531863"/>
            <a:ext cx="4578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4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목표</a:t>
            </a:r>
            <a:endParaRPr b="1"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046838" y="4237600"/>
            <a:ext cx="224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 및 지점 관리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간소화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676050" y="4237600"/>
            <a:ext cx="224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관리의 자동화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305263" y="4237600"/>
            <a:ext cx="2249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 다변화에 따른 선제적 대응</a:t>
            </a:r>
            <a:endParaRPr b="1" sz="1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050" y="1473825"/>
            <a:ext cx="75057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5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5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5"/>
          <p:cNvSpPr txBox="1"/>
          <p:nvPr/>
        </p:nvSpPr>
        <p:spPr>
          <a:xfrm>
            <a:off x="2144750" y="468451"/>
            <a:ext cx="516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4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수행계획</a:t>
            </a:r>
            <a:endParaRPr b="1"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618325" y="1738600"/>
            <a:ext cx="67692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i="0" lang="ko-KR" sz="32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Fill-Up 프로세스 구축</a:t>
            </a:r>
            <a:endParaRPr b="1" i="0" sz="3200" u="none" strike="noStrike">
              <a:solidFill>
                <a:schemeClr val="lt1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●"/>
            </a:pPr>
            <a:r>
              <a:rPr b="0" i="0" lang="ko-KR" sz="1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Fill-Up 을 통한 재고 자동 관리</a:t>
            </a:r>
            <a:endParaRPr b="0" i="0" sz="1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●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실적 기반의 Store Level을 기준으로 안전재고 설정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●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Store Level 우선 순으로 설정된 안전 재고에 맞춰 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자동 보충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발주/STO프로세스 구축</a:t>
            </a:r>
            <a:endParaRPr b="1"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●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발주 / 매장 간 재고이동 시스템</a:t>
            </a:r>
            <a:br>
              <a:rPr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6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6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6"/>
          <p:cNvSpPr txBox="1"/>
          <p:nvPr/>
        </p:nvSpPr>
        <p:spPr>
          <a:xfrm>
            <a:off x="2346120" y="601914"/>
            <a:ext cx="4940153" cy="482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lgun Gothic"/>
              <a:buNone/>
            </a:pPr>
            <a:r>
              <a:rPr b="1" lang="ko-KR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프로세스 흐름도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1478911" y="2052254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509451" y="3147567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cxnSp>
        <p:nvCxnSpPr>
          <p:cNvPr id="151" name="Google Shape;151;p6"/>
          <p:cNvCxnSpPr>
            <a:endCxn id="150" idx="0"/>
          </p:cNvCxnSpPr>
          <p:nvPr/>
        </p:nvCxnSpPr>
        <p:spPr>
          <a:xfrm>
            <a:off x="2191951" y="2661567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6"/>
          <p:cNvCxnSpPr>
            <a:stCxn id="153" idx="1"/>
            <a:endCxn id="150" idx="3"/>
          </p:cNvCxnSpPr>
          <p:nvPr/>
        </p:nvCxnSpPr>
        <p:spPr>
          <a:xfrm flipH="1">
            <a:off x="2874411" y="3434875"/>
            <a:ext cx="520800" cy="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6"/>
          <p:cNvSpPr txBox="1"/>
          <p:nvPr/>
        </p:nvSpPr>
        <p:spPr>
          <a:xfrm>
            <a:off x="2750182" y="2835566"/>
            <a:ext cx="11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확인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357227" y="1838068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3395211" y="4186995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물류창고</a:t>
            </a:r>
            <a:endParaRPr/>
          </a:p>
        </p:txBody>
      </p:sp>
      <p:cxnSp>
        <p:nvCxnSpPr>
          <p:cNvPr id="157" name="Google Shape;157;p6"/>
          <p:cNvCxnSpPr/>
          <p:nvPr/>
        </p:nvCxnSpPr>
        <p:spPr>
          <a:xfrm>
            <a:off x="4108209" y="3710088"/>
            <a:ext cx="0" cy="465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6"/>
          <p:cNvSpPr txBox="1"/>
          <p:nvPr/>
        </p:nvSpPr>
        <p:spPr>
          <a:xfrm>
            <a:off x="2902006" y="3805772"/>
            <a:ext cx="125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확인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286273" y="3152837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 공장</a:t>
            </a:r>
            <a:endParaRPr/>
          </a:p>
        </p:txBody>
      </p:sp>
      <p:cxnSp>
        <p:nvCxnSpPr>
          <p:cNvPr id="160" name="Google Shape;160;p6"/>
          <p:cNvCxnSpPr>
            <a:stCxn id="161" idx="0"/>
            <a:endCxn id="153" idx="0"/>
          </p:cNvCxnSpPr>
          <p:nvPr/>
        </p:nvCxnSpPr>
        <p:spPr>
          <a:xfrm flipH="1" rot="5400000">
            <a:off x="5038863" y="2183387"/>
            <a:ext cx="8400" cy="1930500"/>
          </a:xfrm>
          <a:prstGeom prst="bentConnector3">
            <a:avLst>
              <a:gd fmla="val 399956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2" name="Google Shape;162;p6"/>
          <p:cNvCxnSpPr>
            <a:stCxn id="155" idx="2"/>
          </p:cNvCxnSpPr>
          <p:nvPr/>
        </p:nvCxnSpPr>
        <p:spPr>
          <a:xfrm>
            <a:off x="5039727" y="2419168"/>
            <a:ext cx="0" cy="41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6"/>
          <p:cNvSpPr/>
          <p:nvPr/>
        </p:nvSpPr>
        <p:spPr>
          <a:xfrm>
            <a:off x="3395211" y="3144325"/>
            <a:ext cx="13650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담당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5314413" y="3152837"/>
            <a:ext cx="1387800" cy="5811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담당</a:t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>
            <a:off x="6702143" y="3443318"/>
            <a:ext cx="58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6"/>
          <p:cNvSpPr txBox="1"/>
          <p:nvPr/>
        </p:nvSpPr>
        <p:spPr>
          <a:xfrm>
            <a:off x="6443698" y="2835566"/>
            <a:ext cx="117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발주</a:t>
            </a:r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7"/>
          <p:cNvCxnSpPr/>
          <p:nvPr/>
        </p:nvCxnSpPr>
        <p:spPr>
          <a:xfrm>
            <a:off x="3689861" y="3675477"/>
            <a:ext cx="10500" cy="60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7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7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7"/>
          <p:cNvSpPr txBox="1"/>
          <p:nvPr/>
        </p:nvSpPr>
        <p:spPr>
          <a:xfrm>
            <a:off x="2123728" y="273982"/>
            <a:ext cx="5497568" cy="499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algun Gothic"/>
              <a:buNone/>
            </a:pPr>
            <a:r>
              <a:rPr b="1"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프로세스 흐름도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3216949" y="3318928"/>
            <a:ext cx="936000" cy="4005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4283968" y="1195016"/>
            <a:ext cx="9498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/>
          </a:p>
        </p:txBody>
      </p:sp>
      <p:cxnSp>
        <p:nvCxnSpPr>
          <p:cNvPr id="177" name="Google Shape;177;p7"/>
          <p:cNvCxnSpPr>
            <a:stCxn id="176" idx="2"/>
            <a:endCxn id="178" idx="0"/>
          </p:cNvCxnSpPr>
          <p:nvPr/>
        </p:nvCxnSpPr>
        <p:spPr>
          <a:xfrm rot="5400000">
            <a:off x="3876118" y="1503566"/>
            <a:ext cx="691800" cy="1073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7"/>
          <p:cNvCxnSpPr>
            <a:stCxn id="176" idx="2"/>
            <a:endCxn id="180" idx="0"/>
          </p:cNvCxnSpPr>
          <p:nvPr/>
        </p:nvCxnSpPr>
        <p:spPr>
          <a:xfrm flipH="1" rot="-5400000">
            <a:off x="4919518" y="1533866"/>
            <a:ext cx="691800" cy="1013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7"/>
          <p:cNvCxnSpPr>
            <a:stCxn id="178" idx="2"/>
            <a:endCxn id="175" idx="0"/>
          </p:cNvCxnSpPr>
          <p:nvPr/>
        </p:nvCxnSpPr>
        <p:spPr>
          <a:xfrm>
            <a:off x="3685032" y="2885811"/>
            <a:ext cx="0" cy="43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7"/>
          <p:cNvSpPr txBox="1"/>
          <p:nvPr/>
        </p:nvSpPr>
        <p:spPr>
          <a:xfrm>
            <a:off x="1872468" y="1765009"/>
            <a:ext cx="159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지점별 재고, 판매 실적 확인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본사 R/T 지시</a:t>
            </a:r>
            <a:endParaRPr/>
          </a:p>
        </p:txBody>
      </p:sp>
      <p:cxnSp>
        <p:nvCxnSpPr>
          <p:cNvPr id="183" name="Google Shape;183;p7"/>
          <p:cNvCxnSpPr>
            <a:stCxn id="178" idx="1"/>
            <a:endCxn id="184" idx="0"/>
          </p:cNvCxnSpPr>
          <p:nvPr/>
        </p:nvCxnSpPr>
        <p:spPr>
          <a:xfrm flipH="1">
            <a:off x="1918482" y="2636061"/>
            <a:ext cx="1129500" cy="6612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7"/>
          <p:cNvSpPr/>
          <p:nvPr/>
        </p:nvSpPr>
        <p:spPr>
          <a:xfrm>
            <a:off x="1383179" y="4314498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3198488" y="4308512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지점장</a:t>
            </a:r>
            <a:endParaRPr/>
          </a:p>
        </p:txBody>
      </p:sp>
      <p:cxnSp>
        <p:nvCxnSpPr>
          <p:cNvPr id="187" name="Google Shape;187;p7"/>
          <p:cNvCxnSpPr>
            <a:stCxn id="185" idx="3"/>
            <a:endCxn id="186" idx="1"/>
          </p:cNvCxnSpPr>
          <p:nvPr/>
        </p:nvCxnSpPr>
        <p:spPr>
          <a:xfrm flipH="1" rot="10800000">
            <a:off x="2319179" y="4518048"/>
            <a:ext cx="8793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1913226" y="3705782"/>
            <a:ext cx="10500" cy="60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7"/>
          <p:cNvSpPr txBox="1"/>
          <p:nvPr/>
        </p:nvSpPr>
        <p:spPr>
          <a:xfrm>
            <a:off x="1689021" y="4799164"/>
            <a:ext cx="201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간, 재고 이동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STO 이동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매장주의 R/T 요청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5232060" y="4305321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cxnSp>
        <p:nvCxnSpPr>
          <p:cNvPr id="191" name="Google Shape;191;p7"/>
          <p:cNvCxnSpPr/>
          <p:nvPr/>
        </p:nvCxnSpPr>
        <p:spPr>
          <a:xfrm flipH="1">
            <a:off x="5724634" y="2872595"/>
            <a:ext cx="2400" cy="44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7"/>
          <p:cNvSpPr txBox="1"/>
          <p:nvPr/>
        </p:nvSpPr>
        <p:spPr>
          <a:xfrm>
            <a:off x="6491547" y="2386310"/>
            <a:ext cx="179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지점별 재고 확인 후,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창고에 PO 지시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6826606" y="3901944"/>
            <a:ext cx="190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 창고에 가용 물류가 없을 시,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담당이 공장에 발주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1450466" y="3297341"/>
            <a:ext cx="936000" cy="419100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5088813" y="2386311"/>
            <a:ext cx="13662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 Fill-Up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3047982" y="2386311"/>
            <a:ext cx="1274100" cy="499500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 담당</a:t>
            </a:r>
            <a:endParaRPr/>
          </a:p>
        </p:txBody>
      </p:sp>
      <p:cxnSp>
        <p:nvCxnSpPr>
          <p:cNvPr id="194" name="Google Shape;194;p7"/>
          <p:cNvCxnSpPr/>
          <p:nvPr/>
        </p:nvCxnSpPr>
        <p:spPr>
          <a:xfrm>
            <a:off x="5695062" y="3652807"/>
            <a:ext cx="10500" cy="60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7"/>
          <p:cNvSpPr/>
          <p:nvPr/>
        </p:nvSpPr>
        <p:spPr>
          <a:xfrm>
            <a:off x="5123853" y="3318928"/>
            <a:ext cx="1152600" cy="4005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본사창고</a:t>
            </a:r>
            <a:endParaRPr/>
          </a:p>
        </p:txBody>
      </p:sp>
      <p:cxnSp>
        <p:nvCxnSpPr>
          <p:cNvPr id="196" name="Google Shape;196;p7"/>
          <p:cNvCxnSpPr/>
          <p:nvPr/>
        </p:nvCxnSpPr>
        <p:spPr>
          <a:xfrm>
            <a:off x="6297380" y="3509126"/>
            <a:ext cx="905700" cy="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7"/>
          <p:cNvSpPr/>
          <p:nvPr/>
        </p:nvSpPr>
        <p:spPr>
          <a:xfrm>
            <a:off x="7203012" y="3324945"/>
            <a:ext cx="1152600" cy="400500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의류공장</a:t>
            </a:r>
            <a:endParaRPr/>
          </a:p>
        </p:txBody>
      </p:sp>
      <p:pic>
        <p:nvPicPr>
          <p:cNvPr id="198" name="Google Shape;19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8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8"/>
          <p:cNvSpPr txBox="1"/>
          <p:nvPr/>
        </p:nvSpPr>
        <p:spPr>
          <a:xfrm>
            <a:off x="1619672" y="116633"/>
            <a:ext cx="633670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 구성 및 역할</a:t>
            </a: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725" y="1062850"/>
            <a:ext cx="5078950" cy="4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9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9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9"/>
          <p:cNvSpPr txBox="1"/>
          <p:nvPr/>
        </p:nvSpPr>
        <p:spPr>
          <a:xfrm>
            <a:off x="1150442" y="707439"/>
            <a:ext cx="69978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4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AS-IS 분석</a:t>
            </a:r>
            <a:endParaRPr b="1"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242698" y="1946087"/>
            <a:ext cx="6997824" cy="3161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</a:t>
            </a:r>
            <a:r>
              <a:rPr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발주서 / 주문서 등의 입력 수작업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 재고 현황 파악 어려움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 각 프로세스 별 업무 공유의 한계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 데이터 관리 어려움</a:t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ko-KR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(5) 지점간 R/T 수단 통일성 부재로 인한 혼란 가중</a:t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02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2017-06-03T06:35:54Z</dcterms:created>
  <dc:creator>samsung</dc:creator>
</cp:coreProperties>
</file>