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0" Type="http://schemas.openxmlformats.org/officeDocument/2006/relationships/image" Target="../media/image7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/>
        </p:nvSpPr>
        <p:spPr>
          <a:xfrm>
            <a:off x="2402032" y="4079359"/>
            <a:ext cx="421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수행계획서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1132688" y="6185060"/>
            <a:ext cx="2664296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권소연  김수연  채지훈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0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0"/>
          <p:cNvCxnSpPr/>
          <p:nvPr/>
        </p:nvCxnSpPr>
        <p:spPr>
          <a:xfrm>
            <a:off x="8100392" y="0"/>
            <a:ext cx="0" cy="594928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0"/>
          <p:cNvCxnSpPr/>
          <p:nvPr/>
        </p:nvCxnSpPr>
        <p:spPr>
          <a:xfrm>
            <a:off x="899592" y="5949280"/>
            <a:ext cx="0" cy="9133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0"/>
          <p:cNvSpPr txBox="1"/>
          <p:nvPr/>
        </p:nvSpPr>
        <p:spPr>
          <a:xfrm>
            <a:off x="1962950" y="1400900"/>
            <a:ext cx="21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 SAP 클라우드 과정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3613" y="1801096"/>
            <a:ext cx="4871216" cy="227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19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19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19"/>
          <p:cNvSpPr txBox="1"/>
          <p:nvPr/>
        </p:nvSpPr>
        <p:spPr>
          <a:xfrm>
            <a:off x="1788109" y="865330"/>
            <a:ext cx="1860859" cy="76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i="0" lang="ko-KR" sz="3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AS-IS</a:t>
            </a:r>
            <a:endParaRPr b="1" i="0" sz="3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865081" y="1746990"/>
            <a:ext cx="3706914" cy="3161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발주서 / 주문서 등의 입력 수작업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현황 파악 어려움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프로세스 별 업무 공유의 한계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관리 어려움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 간 R/T 수단 통일성 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부재로 인한 혼란 가중</a:t>
            </a:r>
            <a:endParaRPr b="1" i="0" sz="18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pic>
        <p:nvPicPr>
          <p:cNvPr id="313" name="Google Shape;3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9"/>
          <p:cNvSpPr txBox="1"/>
          <p:nvPr/>
        </p:nvSpPr>
        <p:spPr>
          <a:xfrm>
            <a:off x="5444967" y="807569"/>
            <a:ext cx="2705289" cy="8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i="0" lang="ko-KR" sz="3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TO-BE </a:t>
            </a:r>
            <a:endParaRPr b="1" i="0" sz="3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4967614" y="1731381"/>
            <a:ext cx="3709357" cy="315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발주서 / 주문서 등의 입력 자동화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데이터 접근으로 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재고 현황 파악 가능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 간 R/T 시스템 도입으로 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업무의 효율성 증가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간 유기적 프로세스 구축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4496518" y="3117232"/>
            <a:ext cx="547778" cy="38818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EFEFE"/>
              </a:gs>
              <a:gs pos="56000">
                <a:srgbClr val="BFCFEC"/>
              </a:gs>
              <a:gs pos="100000">
                <a:srgbClr val="E0E8F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19"/>
          <p:cNvCxnSpPr/>
          <p:nvPr/>
        </p:nvCxnSpPr>
        <p:spPr>
          <a:xfrm rot="10800000">
            <a:off x="1061046" y="1367315"/>
            <a:ext cx="992035" cy="0"/>
          </a:xfrm>
          <a:prstGeom prst="straightConnector1">
            <a:avLst/>
          </a:prstGeom>
          <a:noFill/>
          <a:ln cap="flat" cmpd="sng" w="38100">
            <a:solidFill>
              <a:srgbClr val="CCC0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19"/>
          <p:cNvCxnSpPr/>
          <p:nvPr/>
        </p:nvCxnSpPr>
        <p:spPr>
          <a:xfrm flipH="1">
            <a:off x="3398371" y="1350205"/>
            <a:ext cx="1001098" cy="9957"/>
          </a:xfrm>
          <a:prstGeom prst="straightConnector1">
            <a:avLst/>
          </a:prstGeom>
          <a:noFill/>
          <a:ln cap="flat" cmpd="sng" w="38100">
            <a:solidFill>
              <a:srgbClr val="CCC0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9"/>
          <p:cNvCxnSpPr/>
          <p:nvPr/>
        </p:nvCxnSpPr>
        <p:spPr>
          <a:xfrm rot="10800000">
            <a:off x="5112587" y="1360163"/>
            <a:ext cx="954654" cy="3575"/>
          </a:xfrm>
          <a:prstGeom prst="straightConnector1">
            <a:avLst/>
          </a:prstGeom>
          <a:noFill/>
          <a:ln cap="flat" cmpd="sng" w="38100">
            <a:solidFill>
              <a:srgbClr val="CCC0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9"/>
          <p:cNvCxnSpPr/>
          <p:nvPr/>
        </p:nvCxnSpPr>
        <p:spPr>
          <a:xfrm flipH="1">
            <a:off x="7570684" y="1350203"/>
            <a:ext cx="945502" cy="2"/>
          </a:xfrm>
          <a:prstGeom prst="straightConnector1">
            <a:avLst/>
          </a:prstGeom>
          <a:noFill/>
          <a:ln cap="flat" cmpd="sng" w="38100">
            <a:solidFill>
              <a:srgbClr val="CCC0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9"/>
          <p:cNvCxnSpPr/>
          <p:nvPr/>
        </p:nvCxnSpPr>
        <p:spPr>
          <a:xfrm flipH="1">
            <a:off x="1061046" y="1367315"/>
            <a:ext cx="1" cy="3955183"/>
          </a:xfrm>
          <a:prstGeom prst="straightConnector1">
            <a:avLst/>
          </a:prstGeom>
          <a:noFill/>
          <a:ln cap="flat" cmpd="sng" w="38100">
            <a:solidFill>
              <a:srgbClr val="CCC0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19"/>
          <p:cNvCxnSpPr/>
          <p:nvPr/>
        </p:nvCxnSpPr>
        <p:spPr>
          <a:xfrm flipH="1">
            <a:off x="4399468" y="1350205"/>
            <a:ext cx="1" cy="3955183"/>
          </a:xfrm>
          <a:prstGeom prst="straightConnector1">
            <a:avLst/>
          </a:prstGeom>
          <a:noFill/>
          <a:ln cap="flat" cmpd="sng" w="38100">
            <a:solidFill>
              <a:srgbClr val="CCC0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19"/>
          <p:cNvCxnSpPr/>
          <p:nvPr/>
        </p:nvCxnSpPr>
        <p:spPr>
          <a:xfrm rot="10800000">
            <a:off x="1061047" y="5306713"/>
            <a:ext cx="3338422" cy="3653"/>
          </a:xfrm>
          <a:prstGeom prst="straightConnector1">
            <a:avLst/>
          </a:prstGeom>
          <a:noFill/>
          <a:ln cap="flat" cmpd="sng" w="38100">
            <a:solidFill>
              <a:srgbClr val="CCC0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19"/>
          <p:cNvCxnSpPr/>
          <p:nvPr/>
        </p:nvCxnSpPr>
        <p:spPr>
          <a:xfrm flipH="1">
            <a:off x="5112585" y="1355183"/>
            <a:ext cx="1" cy="3955183"/>
          </a:xfrm>
          <a:prstGeom prst="straightConnector1">
            <a:avLst/>
          </a:prstGeom>
          <a:noFill/>
          <a:ln cap="flat" cmpd="sng" w="38100">
            <a:solidFill>
              <a:srgbClr val="CCC0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19"/>
          <p:cNvCxnSpPr/>
          <p:nvPr/>
        </p:nvCxnSpPr>
        <p:spPr>
          <a:xfrm flipH="1">
            <a:off x="8513788" y="1350203"/>
            <a:ext cx="1" cy="3955183"/>
          </a:xfrm>
          <a:prstGeom prst="straightConnector1">
            <a:avLst/>
          </a:prstGeom>
          <a:noFill/>
          <a:ln cap="flat" cmpd="sng" w="38100">
            <a:solidFill>
              <a:srgbClr val="CCC0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19"/>
          <p:cNvCxnSpPr/>
          <p:nvPr/>
        </p:nvCxnSpPr>
        <p:spPr>
          <a:xfrm rot="10800000">
            <a:off x="5128401" y="5288859"/>
            <a:ext cx="3387785" cy="0"/>
          </a:xfrm>
          <a:prstGeom prst="straightConnector1">
            <a:avLst/>
          </a:prstGeom>
          <a:noFill/>
          <a:ln cap="flat" cmpd="sng" w="38100">
            <a:solidFill>
              <a:srgbClr val="CCC0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19"/>
          <p:cNvSpPr txBox="1"/>
          <p:nvPr/>
        </p:nvSpPr>
        <p:spPr>
          <a:xfrm>
            <a:off x="899592" y="251460"/>
            <a:ext cx="31771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AS-IS / TO-BE 분석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/>
          <p:nvPr/>
        </p:nvSpPr>
        <p:spPr>
          <a:xfrm>
            <a:off x="3852058" y="1207801"/>
            <a:ext cx="1871932" cy="465148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정량적 효과</a:t>
            </a:r>
            <a:endParaRPr b="1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20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20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20"/>
          <p:cNvSpPr txBox="1"/>
          <p:nvPr/>
        </p:nvSpPr>
        <p:spPr>
          <a:xfrm>
            <a:off x="534500" y="209656"/>
            <a:ext cx="2315379" cy="758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기대 효과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20"/>
          <p:cNvCxnSpPr/>
          <p:nvPr/>
        </p:nvCxnSpPr>
        <p:spPr>
          <a:xfrm rot="10800000">
            <a:off x="2145071" y="1446285"/>
            <a:ext cx="1706987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20"/>
          <p:cNvCxnSpPr/>
          <p:nvPr/>
        </p:nvCxnSpPr>
        <p:spPr>
          <a:xfrm rot="10800000">
            <a:off x="5723990" y="1428383"/>
            <a:ext cx="1706987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20"/>
          <p:cNvCxnSpPr/>
          <p:nvPr/>
        </p:nvCxnSpPr>
        <p:spPr>
          <a:xfrm rot="10800000">
            <a:off x="2145071" y="1446285"/>
            <a:ext cx="0" cy="1822695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20"/>
          <p:cNvSpPr txBox="1"/>
          <p:nvPr/>
        </p:nvSpPr>
        <p:spPr>
          <a:xfrm>
            <a:off x="2929984" y="1836420"/>
            <a:ext cx="4358640" cy="1333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실재고와 전산상의 재고 일치율 10% 향상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시즌 마감된 재고수량 20% 감소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안전재고 설정으로 재고 회전율 15% 증가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20"/>
          <p:cNvCxnSpPr/>
          <p:nvPr/>
        </p:nvCxnSpPr>
        <p:spPr>
          <a:xfrm rot="10800000">
            <a:off x="7430977" y="1428383"/>
            <a:ext cx="0" cy="1822695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20"/>
          <p:cNvCxnSpPr/>
          <p:nvPr/>
        </p:nvCxnSpPr>
        <p:spPr>
          <a:xfrm flipH="1">
            <a:off x="2145071" y="3251078"/>
            <a:ext cx="5285906" cy="1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20"/>
          <p:cNvSpPr/>
          <p:nvPr/>
        </p:nvSpPr>
        <p:spPr>
          <a:xfrm>
            <a:off x="3859678" y="3470941"/>
            <a:ext cx="1871932" cy="465148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정성적 효과</a:t>
            </a:r>
            <a:endParaRPr b="1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20"/>
          <p:cNvCxnSpPr/>
          <p:nvPr/>
        </p:nvCxnSpPr>
        <p:spPr>
          <a:xfrm rot="10800000">
            <a:off x="2152691" y="3709425"/>
            <a:ext cx="1706987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20"/>
          <p:cNvCxnSpPr/>
          <p:nvPr/>
        </p:nvCxnSpPr>
        <p:spPr>
          <a:xfrm rot="10800000">
            <a:off x="5731610" y="3691523"/>
            <a:ext cx="1706987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20"/>
          <p:cNvCxnSpPr/>
          <p:nvPr/>
        </p:nvCxnSpPr>
        <p:spPr>
          <a:xfrm rot="10800000">
            <a:off x="2152691" y="3709425"/>
            <a:ext cx="0" cy="1822695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20"/>
          <p:cNvCxnSpPr/>
          <p:nvPr/>
        </p:nvCxnSpPr>
        <p:spPr>
          <a:xfrm rot="10800000">
            <a:off x="7438597" y="3691523"/>
            <a:ext cx="0" cy="1822695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20"/>
          <p:cNvCxnSpPr/>
          <p:nvPr/>
        </p:nvCxnSpPr>
        <p:spPr>
          <a:xfrm flipH="1">
            <a:off x="2152691" y="5514218"/>
            <a:ext cx="5285906" cy="1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20"/>
          <p:cNvSpPr txBox="1"/>
          <p:nvPr/>
        </p:nvSpPr>
        <p:spPr>
          <a:xfrm>
            <a:off x="2929984" y="4015034"/>
            <a:ext cx="4035079" cy="12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결재 시스템 활용으로 명확한 책임 분배</a:t>
            </a:r>
            <a:endParaRPr b="1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5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지점장의 업무 이해도 상승과 업무 편의성 증가</a:t>
            </a:r>
            <a:endParaRPr b="1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5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오토필업 활용을 통한 물류 배분 반자동화</a:t>
            </a:r>
            <a:endParaRPr b="1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p21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21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21"/>
          <p:cNvSpPr txBox="1"/>
          <p:nvPr/>
        </p:nvSpPr>
        <p:spPr>
          <a:xfrm>
            <a:off x="665056" y="286607"/>
            <a:ext cx="2093384" cy="597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추진 일정</a:t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pic>
        <p:nvPicPr>
          <p:cNvPr id="359" name="Google Shape;3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72" y="1897380"/>
            <a:ext cx="8006196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/>
          <p:nvPr/>
        </p:nvSpPr>
        <p:spPr>
          <a:xfrm>
            <a:off x="2464835" y="2508201"/>
            <a:ext cx="4214329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ko-KR" sz="4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b="0" i="0" sz="18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367" name="Google Shape;367;p22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22"/>
          <p:cNvCxnSpPr/>
          <p:nvPr/>
        </p:nvCxnSpPr>
        <p:spPr>
          <a:xfrm>
            <a:off x="8100392" y="0"/>
            <a:ext cx="0" cy="594928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22"/>
          <p:cNvCxnSpPr/>
          <p:nvPr/>
        </p:nvCxnSpPr>
        <p:spPr>
          <a:xfrm>
            <a:off x="899592" y="5949280"/>
            <a:ext cx="0" cy="9133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0" name="Google Shape;3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1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1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1"/>
          <p:cNvSpPr txBox="1"/>
          <p:nvPr/>
        </p:nvSpPr>
        <p:spPr>
          <a:xfrm>
            <a:off x="2008414" y="808523"/>
            <a:ext cx="5552868" cy="424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 소개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 구성 및 역할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배경/목표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수행계획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업무 프로세스 흐름도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프로그램 프로세스 흐름도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AS-IS / TO-BE 분석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기대효과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추진 일정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00" y="5949280"/>
            <a:ext cx="1940809" cy="907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1"/>
          <p:cNvCxnSpPr/>
          <p:nvPr/>
        </p:nvCxnSpPr>
        <p:spPr>
          <a:xfrm rot="10800000">
            <a:off x="2547257" y="1159329"/>
            <a:ext cx="1494064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1"/>
          <p:cNvCxnSpPr/>
          <p:nvPr/>
        </p:nvCxnSpPr>
        <p:spPr>
          <a:xfrm rot="10800000">
            <a:off x="5532664" y="1140279"/>
            <a:ext cx="1494064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1"/>
          <p:cNvCxnSpPr/>
          <p:nvPr/>
        </p:nvCxnSpPr>
        <p:spPr>
          <a:xfrm>
            <a:off x="2547257" y="1159329"/>
            <a:ext cx="0" cy="418042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1"/>
          <p:cNvCxnSpPr/>
          <p:nvPr/>
        </p:nvCxnSpPr>
        <p:spPr>
          <a:xfrm>
            <a:off x="7026728" y="1140279"/>
            <a:ext cx="0" cy="419947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1"/>
          <p:cNvCxnSpPr/>
          <p:nvPr/>
        </p:nvCxnSpPr>
        <p:spPr>
          <a:xfrm>
            <a:off x="2547257" y="5339751"/>
            <a:ext cx="447947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2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2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2"/>
          <p:cNvSpPr txBox="1"/>
          <p:nvPr/>
        </p:nvSpPr>
        <p:spPr>
          <a:xfrm>
            <a:off x="899592" y="218042"/>
            <a:ext cx="2584415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S&amp;C 기업 소개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00" y="5949275"/>
            <a:ext cx="1940809" cy="90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2"/>
          <p:cNvCxnSpPr/>
          <p:nvPr/>
        </p:nvCxnSpPr>
        <p:spPr>
          <a:xfrm flipH="1" rot="10800000">
            <a:off x="1021297" y="3044404"/>
            <a:ext cx="7622641" cy="6474"/>
          </a:xfrm>
          <a:prstGeom prst="straightConnector1">
            <a:avLst/>
          </a:prstGeom>
          <a:noFill/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2"/>
          <p:cNvSpPr/>
          <p:nvPr/>
        </p:nvSpPr>
        <p:spPr>
          <a:xfrm>
            <a:off x="1174750" y="1380704"/>
            <a:ext cx="1195441" cy="885825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4750" y="1380702"/>
            <a:ext cx="1153747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2"/>
          <p:cNvCxnSpPr>
            <a:stCxn id="101" idx="4"/>
          </p:cNvCxnSpPr>
          <p:nvPr/>
        </p:nvCxnSpPr>
        <p:spPr>
          <a:xfrm>
            <a:off x="1523424" y="2377257"/>
            <a:ext cx="1500" cy="66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04" name="Google Shape;104;p12"/>
          <p:cNvSpPr txBox="1"/>
          <p:nvPr/>
        </p:nvSpPr>
        <p:spPr>
          <a:xfrm>
            <a:off x="988969" y="3085412"/>
            <a:ext cx="106890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판매 상품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의류</a:t>
            </a:r>
            <a:endParaRPr/>
          </a:p>
        </p:txBody>
      </p:sp>
      <p:sp>
        <p:nvSpPr>
          <p:cNvPr id="105" name="Google Shape;105;p12"/>
          <p:cNvSpPr/>
          <p:nvPr/>
        </p:nvSpPr>
        <p:spPr>
          <a:xfrm rot="10800000">
            <a:off x="1833001" y="3871761"/>
            <a:ext cx="1203303" cy="885825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2"/>
          <p:cNvCxnSpPr/>
          <p:nvPr/>
        </p:nvCxnSpPr>
        <p:spPr>
          <a:xfrm rot="10800000">
            <a:off x="2683908" y="3044404"/>
            <a:ext cx="0" cy="70246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id="107" name="Google Shape;10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592" y="3871761"/>
            <a:ext cx="872119" cy="8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2"/>
          <p:cNvSpPr txBox="1"/>
          <p:nvPr/>
        </p:nvSpPr>
        <p:spPr>
          <a:xfrm>
            <a:off x="2149454" y="2551961"/>
            <a:ext cx="106890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설립 연도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2010년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3151174" y="3104216"/>
            <a:ext cx="126856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사원 수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70명 (2021년 기준)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4162532" y="2503314"/>
            <a:ext cx="14535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연간 매출액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350억 (2021년 기준)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3436784" y="1387178"/>
            <a:ext cx="1195441" cy="885825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2"/>
          <p:cNvCxnSpPr>
            <a:stCxn id="111" idx="4"/>
          </p:cNvCxnSpPr>
          <p:nvPr/>
        </p:nvCxnSpPr>
        <p:spPr>
          <a:xfrm>
            <a:off x="3785458" y="2383731"/>
            <a:ext cx="1500" cy="66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id="113" name="Google Shape;11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36784" y="1417214"/>
            <a:ext cx="1195441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/>
          <p:nvPr/>
        </p:nvSpPr>
        <p:spPr>
          <a:xfrm rot="10800000">
            <a:off x="4038395" y="3880221"/>
            <a:ext cx="1203303" cy="885825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2"/>
          <p:cNvCxnSpPr/>
          <p:nvPr/>
        </p:nvCxnSpPr>
        <p:spPr>
          <a:xfrm rot="10800000">
            <a:off x="4889302" y="3052864"/>
            <a:ext cx="0" cy="70246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id="116" name="Google Shape;11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41831" y="3869812"/>
            <a:ext cx="996430" cy="90664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5697349" y="1389164"/>
            <a:ext cx="1195441" cy="885825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2"/>
          <p:cNvCxnSpPr>
            <a:stCxn id="117" idx="4"/>
          </p:cNvCxnSpPr>
          <p:nvPr/>
        </p:nvCxnSpPr>
        <p:spPr>
          <a:xfrm>
            <a:off x="6046023" y="2385717"/>
            <a:ext cx="1500" cy="66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9" name="Google Shape;119;p12"/>
          <p:cNvSpPr txBox="1"/>
          <p:nvPr/>
        </p:nvSpPr>
        <p:spPr>
          <a:xfrm>
            <a:off x="5358099" y="3127200"/>
            <a:ext cx="14535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당기 순이익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60억 (2021년 기준)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06390" y="1405371"/>
            <a:ext cx="977359" cy="84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 rot="10800000">
            <a:off x="6410834" y="3877099"/>
            <a:ext cx="1203303" cy="885825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2"/>
          <p:cNvCxnSpPr/>
          <p:nvPr/>
        </p:nvCxnSpPr>
        <p:spPr>
          <a:xfrm rot="10800000">
            <a:off x="7261741" y="3049742"/>
            <a:ext cx="0" cy="70246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23" name="Google Shape;123;p12"/>
          <p:cNvSpPr txBox="1"/>
          <p:nvPr/>
        </p:nvSpPr>
        <p:spPr>
          <a:xfrm>
            <a:off x="6530921" y="2503315"/>
            <a:ext cx="14535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본사 위치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청담동 32-3번지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7693525" y="1361339"/>
            <a:ext cx="1195441" cy="885825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2"/>
          <p:cNvCxnSpPr/>
          <p:nvPr/>
        </p:nvCxnSpPr>
        <p:spPr>
          <a:xfrm>
            <a:off x="8042199" y="2362655"/>
            <a:ext cx="1370" cy="66714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id="126" name="Google Shape;126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31099" y="1380702"/>
            <a:ext cx="960476" cy="86346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2"/>
          <p:cNvSpPr txBox="1"/>
          <p:nvPr/>
        </p:nvSpPr>
        <p:spPr>
          <a:xfrm>
            <a:off x="7318078" y="3127200"/>
            <a:ext cx="14535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물류센터 위치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용인시 죽전면  35번지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34971" y="3889226"/>
            <a:ext cx="967159" cy="88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3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3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3"/>
          <p:cNvSpPr txBox="1"/>
          <p:nvPr/>
        </p:nvSpPr>
        <p:spPr>
          <a:xfrm>
            <a:off x="869398" y="307133"/>
            <a:ext cx="2631134" cy="668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 구성 및 역할</a:t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3"/>
          <p:cNvGrpSpPr/>
          <p:nvPr/>
        </p:nvGrpSpPr>
        <p:grpSpPr>
          <a:xfrm>
            <a:off x="1907151" y="2121180"/>
            <a:ext cx="1254785" cy="2220536"/>
            <a:chOff x="1664898" y="1828799"/>
            <a:chExt cx="1578634" cy="2751827"/>
          </a:xfrm>
        </p:grpSpPr>
        <p:sp>
          <p:nvSpPr>
            <p:cNvPr id="139" name="Google Shape;139;p13"/>
            <p:cNvSpPr/>
            <p:nvPr/>
          </p:nvSpPr>
          <p:spPr>
            <a:xfrm rot="10800000">
              <a:off x="1678585" y="4037162"/>
              <a:ext cx="1551257" cy="543464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664898" y="2211571"/>
              <a:ext cx="1578634" cy="1825591"/>
            </a:xfrm>
            <a:prstGeom prst="flowChartProcess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0854" y="2436719"/>
              <a:ext cx="1406721" cy="146359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</p:pic>
        <p:sp>
          <p:nvSpPr>
            <p:cNvPr id="142" name="Google Shape;142;p13"/>
            <p:cNvSpPr/>
            <p:nvPr/>
          </p:nvSpPr>
          <p:spPr>
            <a:xfrm>
              <a:off x="1678584" y="1828799"/>
              <a:ext cx="1551258" cy="382771"/>
            </a:xfrm>
            <a:prstGeom prst="flowChartProcess">
              <a:avLst/>
            </a:prstGeom>
            <a:solidFill>
              <a:srgbClr val="A5A5A5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 txBox="1"/>
            <p:nvPr/>
          </p:nvSpPr>
          <p:spPr>
            <a:xfrm>
              <a:off x="1786416" y="1832021"/>
              <a:ext cx="1335125" cy="385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권소연</a:t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4145526" y="1855895"/>
            <a:ext cx="1254785" cy="2220536"/>
            <a:chOff x="1664898" y="1828799"/>
            <a:chExt cx="1578634" cy="2751827"/>
          </a:xfrm>
        </p:grpSpPr>
        <p:sp>
          <p:nvSpPr>
            <p:cNvPr id="145" name="Google Shape;145;p13"/>
            <p:cNvSpPr/>
            <p:nvPr/>
          </p:nvSpPr>
          <p:spPr>
            <a:xfrm rot="10800000">
              <a:off x="1678585" y="4037162"/>
              <a:ext cx="1551257" cy="543464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664898" y="2211571"/>
              <a:ext cx="1578634" cy="1825591"/>
            </a:xfrm>
            <a:prstGeom prst="flowChartProcess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678584" y="1828799"/>
              <a:ext cx="1551258" cy="382771"/>
            </a:xfrm>
            <a:prstGeom prst="flowChartProcess">
              <a:avLst/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 txBox="1"/>
            <p:nvPr/>
          </p:nvSpPr>
          <p:spPr>
            <a:xfrm>
              <a:off x="1786416" y="1832021"/>
              <a:ext cx="1335125" cy="457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김수연</a:t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9" name="Google Shape;14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4024" y="2279516"/>
            <a:ext cx="1178568" cy="1267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3"/>
          <p:cNvGrpSpPr/>
          <p:nvPr/>
        </p:nvGrpSpPr>
        <p:grpSpPr>
          <a:xfrm>
            <a:off x="6318554" y="1470288"/>
            <a:ext cx="1254785" cy="2225556"/>
            <a:chOff x="1664898" y="1822578"/>
            <a:chExt cx="1578634" cy="2758048"/>
          </a:xfrm>
        </p:grpSpPr>
        <p:sp>
          <p:nvSpPr>
            <p:cNvPr id="151" name="Google Shape;151;p13"/>
            <p:cNvSpPr/>
            <p:nvPr/>
          </p:nvSpPr>
          <p:spPr>
            <a:xfrm rot="10800000">
              <a:off x="1678585" y="4037162"/>
              <a:ext cx="1551257" cy="543464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664898" y="2211571"/>
              <a:ext cx="1578634" cy="1825591"/>
            </a:xfrm>
            <a:prstGeom prst="flowChartProcess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678584" y="1828799"/>
              <a:ext cx="1551258" cy="382771"/>
            </a:xfrm>
            <a:prstGeom prst="flowChartProcess">
              <a:avLst/>
            </a:prstGeom>
            <a:solidFill>
              <a:srgbClr val="262626"/>
            </a:solidFill>
            <a:ln cap="flat" cmpd="sng" w="254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 txBox="1"/>
            <p:nvPr/>
          </p:nvSpPr>
          <p:spPr>
            <a:xfrm>
              <a:off x="1786416" y="1822578"/>
              <a:ext cx="1335125" cy="457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채지훈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5" name="Google Shape;15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7053" y="1914922"/>
            <a:ext cx="1185781" cy="121163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 txBox="1"/>
          <p:nvPr/>
        </p:nvSpPr>
        <p:spPr>
          <a:xfrm>
            <a:off x="1213180" y="4701539"/>
            <a:ext cx="26423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프로세스 설계 / 분석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ABAP 구현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Webdynpro 구현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3"/>
          <p:cNvCxnSpPr/>
          <p:nvPr/>
        </p:nvCxnSpPr>
        <p:spPr>
          <a:xfrm flipH="1">
            <a:off x="2533946" y="4363147"/>
            <a:ext cx="187" cy="291243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dash"/>
            <a:round/>
            <a:headEnd len="sm" w="sm" type="none"/>
            <a:tailEnd len="sm" w="sm" type="oval"/>
          </a:ln>
        </p:spPr>
      </p:cxnSp>
      <p:cxnSp>
        <p:nvCxnSpPr>
          <p:cNvPr id="158" name="Google Shape;158;p13"/>
          <p:cNvCxnSpPr/>
          <p:nvPr/>
        </p:nvCxnSpPr>
        <p:spPr>
          <a:xfrm flipH="1">
            <a:off x="4772730" y="4096350"/>
            <a:ext cx="1523" cy="55804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dash"/>
            <a:round/>
            <a:headEnd len="sm" w="sm" type="none"/>
            <a:tailEnd len="sm" w="sm" type="oval"/>
          </a:ln>
        </p:spPr>
      </p:cxnSp>
      <p:sp>
        <p:nvSpPr>
          <p:cNvPr id="159" name="Google Shape;159;p13"/>
          <p:cNvSpPr txBox="1"/>
          <p:nvPr/>
        </p:nvSpPr>
        <p:spPr>
          <a:xfrm>
            <a:off x="3451555" y="4701539"/>
            <a:ext cx="26423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프로세스 설계 / 분석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ABAP 구현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Webdynpro 구현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3"/>
          <p:cNvCxnSpPr/>
          <p:nvPr/>
        </p:nvCxnSpPr>
        <p:spPr>
          <a:xfrm flipH="1">
            <a:off x="6947471" y="3714068"/>
            <a:ext cx="1" cy="876982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dash"/>
            <a:round/>
            <a:headEnd len="sm" w="sm" type="none"/>
            <a:tailEnd len="sm" w="sm" type="oval"/>
          </a:ln>
        </p:spPr>
      </p:cxnSp>
      <p:sp>
        <p:nvSpPr>
          <p:cNvPr id="161" name="Google Shape;161;p13"/>
          <p:cNvSpPr txBox="1"/>
          <p:nvPr/>
        </p:nvSpPr>
        <p:spPr>
          <a:xfrm>
            <a:off x="5626297" y="4603590"/>
            <a:ext cx="26423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프로세스 설계 / 분석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FIORI 앱 구현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OData Service 구축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ABAP 구현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6242964" y="1092391"/>
            <a:ext cx="14090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14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4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14"/>
          <p:cNvSpPr txBox="1"/>
          <p:nvPr/>
        </p:nvSpPr>
        <p:spPr>
          <a:xfrm>
            <a:off x="785292" y="296284"/>
            <a:ext cx="264370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배경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7040" y="2457294"/>
            <a:ext cx="3726684" cy="18150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4"/>
          <p:cNvCxnSpPr/>
          <p:nvPr/>
        </p:nvCxnSpPr>
        <p:spPr>
          <a:xfrm flipH="1">
            <a:off x="5948364" y="1776730"/>
            <a:ext cx="360996" cy="384493"/>
          </a:xfrm>
          <a:prstGeom prst="straightConnector1">
            <a:avLst/>
          </a:prstGeom>
          <a:noFill/>
          <a:ln cap="rnd" cmpd="sng" w="22225">
            <a:solidFill>
              <a:srgbClr val="BFBFB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174" name="Google Shape;174;p14"/>
          <p:cNvCxnSpPr/>
          <p:nvPr/>
        </p:nvCxnSpPr>
        <p:spPr>
          <a:xfrm>
            <a:off x="6309360" y="1776730"/>
            <a:ext cx="2247900" cy="0"/>
          </a:xfrm>
          <a:prstGeom prst="straightConnector1">
            <a:avLst/>
          </a:prstGeom>
          <a:noFill/>
          <a:ln cap="flat" cmpd="sng" w="222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14"/>
          <p:cNvSpPr txBox="1"/>
          <p:nvPr/>
        </p:nvSpPr>
        <p:spPr>
          <a:xfrm>
            <a:off x="6214620" y="1799373"/>
            <a:ext cx="2972664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꾸준한 성장으로 회사 규모 확장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시장 다변화 및 매출 확대에 따른 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프로세스 별 자동화된 시스템 필요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4"/>
          <p:cNvCxnSpPr/>
          <p:nvPr/>
        </p:nvCxnSpPr>
        <p:spPr>
          <a:xfrm flipH="1">
            <a:off x="5974744" y="2889152"/>
            <a:ext cx="360996" cy="384493"/>
          </a:xfrm>
          <a:prstGeom prst="straightConnector1">
            <a:avLst/>
          </a:prstGeom>
          <a:noFill/>
          <a:ln cap="rnd" cmpd="sng" w="22225">
            <a:solidFill>
              <a:srgbClr val="BFBFBF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177" name="Google Shape;177;p14"/>
          <p:cNvCxnSpPr/>
          <p:nvPr/>
        </p:nvCxnSpPr>
        <p:spPr>
          <a:xfrm>
            <a:off x="6335740" y="2889152"/>
            <a:ext cx="2247900" cy="0"/>
          </a:xfrm>
          <a:prstGeom prst="straightConnector1">
            <a:avLst/>
          </a:prstGeom>
          <a:noFill/>
          <a:ln cap="flat" cmpd="sng" w="222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14"/>
          <p:cNvSpPr txBox="1"/>
          <p:nvPr/>
        </p:nvSpPr>
        <p:spPr>
          <a:xfrm>
            <a:off x="1204822" y="2284492"/>
            <a:ext cx="2239418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관리 미흡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지점별 오프라인 요청 및 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물류 전산 시스템의 부재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4"/>
          <p:cNvCxnSpPr/>
          <p:nvPr/>
        </p:nvCxnSpPr>
        <p:spPr>
          <a:xfrm>
            <a:off x="1196340" y="2238148"/>
            <a:ext cx="2247900" cy="0"/>
          </a:xfrm>
          <a:prstGeom prst="straightConnector1">
            <a:avLst/>
          </a:prstGeom>
          <a:noFill/>
          <a:ln cap="flat" cmpd="sng" w="222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4"/>
          <p:cNvCxnSpPr/>
          <p:nvPr/>
        </p:nvCxnSpPr>
        <p:spPr>
          <a:xfrm>
            <a:off x="3444240" y="2238148"/>
            <a:ext cx="409755" cy="280452"/>
          </a:xfrm>
          <a:prstGeom prst="straightConnector1">
            <a:avLst/>
          </a:prstGeom>
          <a:noFill/>
          <a:ln cap="rnd" cmpd="sng" w="22225">
            <a:solidFill>
              <a:srgbClr val="BFBFBF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181" name="Google Shape;181;p14"/>
          <p:cNvSpPr txBox="1"/>
          <p:nvPr/>
        </p:nvSpPr>
        <p:spPr>
          <a:xfrm>
            <a:off x="6309360" y="2904712"/>
            <a:ext cx="3067404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효율적 재고 관리의 필요성 대두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 지점별 재고 관리 소홀로 인한 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체화 및 폐기 재고 증가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4"/>
          <p:cNvCxnSpPr/>
          <p:nvPr/>
        </p:nvCxnSpPr>
        <p:spPr>
          <a:xfrm>
            <a:off x="1181100" y="3415513"/>
            <a:ext cx="2247900" cy="0"/>
          </a:xfrm>
          <a:prstGeom prst="straightConnector1">
            <a:avLst/>
          </a:prstGeom>
          <a:noFill/>
          <a:ln cap="flat" cmpd="sng" w="222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4"/>
          <p:cNvCxnSpPr/>
          <p:nvPr/>
        </p:nvCxnSpPr>
        <p:spPr>
          <a:xfrm>
            <a:off x="3428999" y="3415513"/>
            <a:ext cx="409755" cy="280452"/>
          </a:xfrm>
          <a:prstGeom prst="straightConnector1">
            <a:avLst/>
          </a:prstGeom>
          <a:noFill/>
          <a:ln cap="rnd" cmpd="sng" w="22225">
            <a:solidFill>
              <a:srgbClr val="BFBFBF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184" name="Google Shape;184;p14"/>
          <p:cNvSpPr txBox="1"/>
          <p:nvPr/>
        </p:nvSpPr>
        <p:spPr>
          <a:xfrm>
            <a:off x="1181100" y="3467761"/>
            <a:ext cx="2972664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업무 연속성 감소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시즌 초 업무량 급증으로 인해 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실무와 전산의 부조화 발생 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1121434" y="1190445"/>
            <a:ext cx="7289321" cy="4261449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15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 txBox="1"/>
          <p:nvPr/>
        </p:nvSpPr>
        <p:spPr>
          <a:xfrm>
            <a:off x="1529917" y="4237600"/>
            <a:ext cx="224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 및 지점 관리</a:t>
            </a:r>
            <a:endParaRPr b="1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간소화</a:t>
            </a:r>
            <a:endParaRPr b="1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3641244" y="1579666"/>
            <a:ext cx="2249700" cy="477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관리의 자동화</a:t>
            </a:r>
            <a:endParaRPr b="1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5539391" y="4232770"/>
            <a:ext cx="224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시장 다변화에 따른 선제적 대응</a:t>
            </a:r>
            <a:endParaRPr b="1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1610418" y="1915445"/>
            <a:ext cx="2311922" cy="1275983"/>
          </a:xfrm>
          <a:custGeom>
            <a:rect b="b" l="l" r="r" t="t"/>
            <a:pathLst>
              <a:path extrusionOk="0" h="784335" w="1745115">
                <a:moveTo>
                  <a:pt x="91" y="776621"/>
                </a:moveTo>
                <a:cubicBezTo>
                  <a:pt x="-4852" y="364183"/>
                  <a:pt x="193916" y="204156"/>
                  <a:pt x="412700" y="88665"/>
                </a:cubicBezTo>
                <a:cubicBezTo>
                  <a:pt x="631484" y="-26826"/>
                  <a:pt x="1090736" y="-30537"/>
                  <a:pt x="1312793" y="83676"/>
                </a:cubicBezTo>
                <a:cubicBezTo>
                  <a:pt x="1534850" y="197889"/>
                  <a:pt x="1749718" y="361516"/>
                  <a:pt x="1745041" y="773942"/>
                </a:cubicBezTo>
                <a:lnTo>
                  <a:pt x="1467623" y="783972"/>
                </a:lnTo>
                <a:cubicBezTo>
                  <a:pt x="1470196" y="574304"/>
                  <a:pt x="1346260" y="380688"/>
                  <a:pt x="1146004" y="281530"/>
                </a:cubicBezTo>
                <a:cubicBezTo>
                  <a:pt x="965667" y="192235"/>
                  <a:pt x="748818" y="192292"/>
                  <a:pt x="568536" y="281682"/>
                </a:cubicBezTo>
                <a:cubicBezTo>
                  <a:pt x="368327" y="380952"/>
                  <a:pt x="244508" y="574653"/>
                  <a:pt x="247228" y="784335"/>
                </a:cubicBezTo>
                <a:lnTo>
                  <a:pt x="91" y="776621"/>
                </a:lnTo>
                <a:close/>
              </a:path>
            </a:pathLst>
          </a:cu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 rot="10800000">
            <a:off x="3556515" y="3154857"/>
            <a:ext cx="2311922" cy="1275983"/>
          </a:xfrm>
          <a:custGeom>
            <a:rect b="b" l="l" r="r" t="t"/>
            <a:pathLst>
              <a:path extrusionOk="0" h="784335" w="1745115">
                <a:moveTo>
                  <a:pt x="91" y="776621"/>
                </a:moveTo>
                <a:cubicBezTo>
                  <a:pt x="-4852" y="364183"/>
                  <a:pt x="193916" y="204156"/>
                  <a:pt x="412700" y="88665"/>
                </a:cubicBezTo>
                <a:cubicBezTo>
                  <a:pt x="631484" y="-26826"/>
                  <a:pt x="1090736" y="-30537"/>
                  <a:pt x="1312793" y="83676"/>
                </a:cubicBezTo>
                <a:cubicBezTo>
                  <a:pt x="1534850" y="197889"/>
                  <a:pt x="1749718" y="361516"/>
                  <a:pt x="1745041" y="773942"/>
                </a:cubicBezTo>
                <a:lnTo>
                  <a:pt x="1467623" y="783972"/>
                </a:lnTo>
                <a:cubicBezTo>
                  <a:pt x="1470196" y="574304"/>
                  <a:pt x="1346260" y="380688"/>
                  <a:pt x="1146004" y="281530"/>
                </a:cubicBezTo>
                <a:cubicBezTo>
                  <a:pt x="965667" y="192235"/>
                  <a:pt x="748818" y="192292"/>
                  <a:pt x="568536" y="281682"/>
                </a:cubicBezTo>
                <a:cubicBezTo>
                  <a:pt x="368327" y="380952"/>
                  <a:pt x="244508" y="574653"/>
                  <a:pt x="247228" y="784335"/>
                </a:cubicBezTo>
                <a:lnTo>
                  <a:pt x="91" y="776621"/>
                </a:lnTo>
                <a:close/>
              </a:path>
            </a:pathLst>
          </a:custGeom>
          <a:solidFill>
            <a:srgbClr val="93B3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5539391" y="1915444"/>
            <a:ext cx="2311922" cy="1275983"/>
          </a:xfrm>
          <a:custGeom>
            <a:rect b="b" l="l" r="r" t="t"/>
            <a:pathLst>
              <a:path extrusionOk="0" h="784335" w="1745115">
                <a:moveTo>
                  <a:pt x="91" y="776621"/>
                </a:moveTo>
                <a:cubicBezTo>
                  <a:pt x="-4852" y="364183"/>
                  <a:pt x="193916" y="204156"/>
                  <a:pt x="412700" y="88665"/>
                </a:cubicBezTo>
                <a:cubicBezTo>
                  <a:pt x="631484" y="-26826"/>
                  <a:pt x="1090736" y="-30537"/>
                  <a:pt x="1312793" y="83676"/>
                </a:cubicBezTo>
                <a:cubicBezTo>
                  <a:pt x="1534850" y="197889"/>
                  <a:pt x="1749718" y="361516"/>
                  <a:pt x="1745041" y="773942"/>
                </a:cubicBezTo>
                <a:lnTo>
                  <a:pt x="1467623" y="783972"/>
                </a:lnTo>
                <a:cubicBezTo>
                  <a:pt x="1470196" y="574304"/>
                  <a:pt x="1346260" y="380688"/>
                  <a:pt x="1146004" y="281530"/>
                </a:cubicBezTo>
                <a:cubicBezTo>
                  <a:pt x="965667" y="192235"/>
                  <a:pt x="748818" y="192292"/>
                  <a:pt x="568536" y="281682"/>
                </a:cubicBezTo>
                <a:cubicBezTo>
                  <a:pt x="368327" y="380952"/>
                  <a:pt x="244508" y="574653"/>
                  <a:pt x="247228" y="784335"/>
                </a:cubicBezTo>
                <a:lnTo>
                  <a:pt x="91" y="776621"/>
                </a:lnTo>
                <a:close/>
              </a:path>
            </a:pathLst>
          </a:cu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7868" y="3071709"/>
            <a:ext cx="1215769" cy="116589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 txBox="1"/>
          <p:nvPr/>
        </p:nvSpPr>
        <p:spPr>
          <a:xfrm>
            <a:off x="762204" y="313672"/>
            <a:ext cx="265132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목표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4873" y="2134880"/>
            <a:ext cx="1260204" cy="126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2434" y="3178541"/>
            <a:ext cx="1072747" cy="1034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16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6"/>
          <p:cNvSpPr txBox="1"/>
          <p:nvPr/>
        </p:nvSpPr>
        <p:spPr>
          <a:xfrm>
            <a:off x="445490" y="316051"/>
            <a:ext cx="3829330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수행계획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6"/>
          <p:cNvSpPr/>
          <p:nvPr/>
        </p:nvSpPr>
        <p:spPr>
          <a:xfrm>
            <a:off x="3852058" y="1207801"/>
            <a:ext cx="1871932" cy="465148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Auto Fill-up</a:t>
            </a:r>
            <a:endParaRPr b="1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6"/>
          <p:cNvCxnSpPr/>
          <p:nvPr/>
        </p:nvCxnSpPr>
        <p:spPr>
          <a:xfrm rot="10800000">
            <a:off x="2145071" y="1446285"/>
            <a:ext cx="1706987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6"/>
          <p:cNvCxnSpPr/>
          <p:nvPr/>
        </p:nvCxnSpPr>
        <p:spPr>
          <a:xfrm rot="10800000">
            <a:off x="5723990" y="1428383"/>
            <a:ext cx="1706987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6"/>
          <p:cNvCxnSpPr/>
          <p:nvPr/>
        </p:nvCxnSpPr>
        <p:spPr>
          <a:xfrm rot="10800000">
            <a:off x="2145071" y="1446285"/>
            <a:ext cx="0" cy="1822695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16"/>
          <p:cNvSpPr txBox="1"/>
          <p:nvPr/>
        </p:nvSpPr>
        <p:spPr>
          <a:xfrm>
            <a:off x="2063874" y="1790700"/>
            <a:ext cx="5448299" cy="1333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 Fill-up을 통한 재고 자동 관리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판매 실적 기반의 Store Level을 기준으로 안전재고 설정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 Level 높은 순으로 설정된 안전재고에 맞춰 재고 자동 보충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16"/>
          <p:cNvCxnSpPr/>
          <p:nvPr/>
        </p:nvCxnSpPr>
        <p:spPr>
          <a:xfrm rot="10800000">
            <a:off x="7430977" y="1428383"/>
            <a:ext cx="0" cy="1822695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6"/>
          <p:cNvCxnSpPr/>
          <p:nvPr/>
        </p:nvCxnSpPr>
        <p:spPr>
          <a:xfrm flipH="1">
            <a:off x="2145071" y="3251078"/>
            <a:ext cx="5285906" cy="1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16"/>
          <p:cNvSpPr/>
          <p:nvPr/>
        </p:nvSpPr>
        <p:spPr>
          <a:xfrm>
            <a:off x="3859678" y="3470941"/>
            <a:ext cx="1871932" cy="465148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발주 / STO</a:t>
            </a:r>
            <a:endParaRPr b="1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6"/>
          <p:cNvCxnSpPr/>
          <p:nvPr/>
        </p:nvCxnSpPr>
        <p:spPr>
          <a:xfrm rot="10800000">
            <a:off x="2152691" y="3709425"/>
            <a:ext cx="1706987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6"/>
          <p:cNvCxnSpPr/>
          <p:nvPr/>
        </p:nvCxnSpPr>
        <p:spPr>
          <a:xfrm rot="10800000">
            <a:off x="5731610" y="3691523"/>
            <a:ext cx="1706987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6"/>
          <p:cNvCxnSpPr/>
          <p:nvPr/>
        </p:nvCxnSpPr>
        <p:spPr>
          <a:xfrm rot="10800000">
            <a:off x="2152691" y="3709425"/>
            <a:ext cx="0" cy="1822695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16"/>
          <p:cNvCxnSpPr/>
          <p:nvPr/>
        </p:nvCxnSpPr>
        <p:spPr>
          <a:xfrm rot="10800000">
            <a:off x="7438597" y="3691523"/>
            <a:ext cx="0" cy="1822695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16"/>
          <p:cNvCxnSpPr/>
          <p:nvPr/>
        </p:nvCxnSpPr>
        <p:spPr>
          <a:xfrm flipH="1">
            <a:off x="2152691" y="5514218"/>
            <a:ext cx="5285906" cy="1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16"/>
          <p:cNvSpPr txBox="1"/>
          <p:nvPr/>
        </p:nvSpPr>
        <p:spPr>
          <a:xfrm>
            <a:off x="2394858" y="4227964"/>
            <a:ext cx="4786330" cy="74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발주 프로세스  전산 시스템 구축</a:t>
            </a:r>
            <a:endParaRPr b="1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지점 재고의 Rotation 극대화를 통한 잔여 재고의 최소화</a:t>
            </a:r>
            <a:endParaRPr b="1" i="0" sz="1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17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17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17"/>
          <p:cNvSpPr txBox="1"/>
          <p:nvPr/>
        </p:nvSpPr>
        <p:spPr>
          <a:xfrm>
            <a:off x="540180" y="322705"/>
            <a:ext cx="4151451" cy="482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프로세스 흐름도</a:t>
            </a:r>
            <a:endParaRPr b="0" i="0" sz="8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1478911" y="2052254"/>
            <a:ext cx="1365000" cy="581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1509451" y="3147567"/>
            <a:ext cx="1365000" cy="581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지점장</a:t>
            </a:r>
            <a:endParaRPr b="0" i="0" sz="14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237" name="Google Shape;237;p17"/>
          <p:cNvCxnSpPr>
            <a:endCxn id="236" idx="0"/>
          </p:cNvCxnSpPr>
          <p:nvPr/>
        </p:nvCxnSpPr>
        <p:spPr>
          <a:xfrm>
            <a:off x="2191951" y="2661567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17"/>
          <p:cNvCxnSpPr>
            <a:stCxn id="239" idx="1"/>
            <a:endCxn id="236" idx="3"/>
          </p:cNvCxnSpPr>
          <p:nvPr/>
        </p:nvCxnSpPr>
        <p:spPr>
          <a:xfrm flipH="1">
            <a:off x="2874411" y="3434875"/>
            <a:ext cx="520800" cy="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17"/>
          <p:cNvSpPr txBox="1"/>
          <p:nvPr/>
        </p:nvSpPr>
        <p:spPr>
          <a:xfrm>
            <a:off x="2750182" y="2783546"/>
            <a:ext cx="117900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R/T 지시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4357227" y="1838068"/>
            <a:ext cx="1365000" cy="5811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 b="0" i="0" sz="14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395211" y="4186995"/>
            <a:ext cx="1365000" cy="5811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물류창고</a:t>
            </a:r>
            <a:endParaRPr b="0" i="0" sz="14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243" name="Google Shape;243;p17"/>
          <p:cNvCxnSpPr/>
          <p:nvPr/>
        </p:nvCxnSpPr>
        <p:spPr>
          <a:xfrm>
            <a:off x="4108209" y="3710088"/>
            <a:ext cx="0" cy="465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17"/>
          <p:cNvSpPr txBox="1"/>
          <p:nvPr/>
        </p:nvSpPr>
        <p:spPr>
          <a:xfrm>
            <a:off x="2902006" y="3805772"/>
            <a:ext cx="125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확인</a:t>
            </a:r>
            <a:endParaRPr b="0" i="0" sz="14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7286273" y="3152837"/>
            <a:ext cx="1365000" cy="581100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의류 공장</a:t>
            </a:r>
            <a:endParaRPr b="0" i="0" sz="14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246" name="Google Shape;246;p17"/>
          <p:cNvCxnSpPr>
            <a:stCxn id="247" idx="0"/>
            <a:endCxn id="239" idx="0"/>
          </p:cNvCxnSpPr>
          <p:nvPr/>
        </p:nvCxnSpPr>
        <p:spPr>
          <a:xfrm flipH="1" rot="5400000">
            <a:off x="5038863" y="2183387"/>
            <a:ext cx="8400" cy="1930500"/>
          </a:xfrm>
          <a:prstGeom prst="bentConnector3">
            <a:avLst>
              <a:gd fmla="val 399956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8" name="Google Shape;248;p17"/>
          <p:cNvCxnSpPr>
            <a:stCxn id="241" idx="2"/>
          </p:cNvCxnSpPr>
          <p:nvPr/>
        </p:nvCxnSpPr>
        <p:spPr>
          <a:xfrm>
            <a:off x="5039727" y="2419168"/>
            <a:ext cx="0" cy="41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17"/>
          <p:cNvSpPr/>
          <p:nvPr/>
        </p:nvSpPr>
        <p:spPr>
          <a:xfrm>
            <a:off x="3395211" y="3144325"/>
            <a:ext cx="1365000" cy="5811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 담당</a:t>
            </a:r>
            <a:endParaRPr b="0" i="0" sz="14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5314413" y="3152837"/>
            <a:ext cx="1387800" cy="5811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 담당</a:t>
            </a:r>
            <a:endParaRPr b="0" i="0" sz="14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249" name="Google Shape;249;p17"/>
          <p:cNvCxnSpPr/>
          <p:nvPr/>
        </p:nvCxnSpPr>
        <p:spPr>
          <a:xfrm>
            <a:off x="6702143" y="3443318"/>
            <a:ext cx="584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p17"/>
          <p:cNvSpPr txBox="1"/>
          <p:nvPr/>
        </p:nvSpPr>
        <p:spPr>
          <a:xfrm>
            <a:off x="6443698" y="2835566"/>
            <a:ext cx="11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발주</a:t>
            </a:r>
            <a:endParaRPr b="0" i="0" sz="14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17"/>
          <p:cNvCxnSpPr>
            <a:stCxn id="242" idx="1"/>
          </p:cNvCxnSpPr>
          <p:nvPr/>
        </p:nvCxnSpPr>
        <p:spPr>
          <a:xfrm rot="10800000">
            <a:off x="1328511" y="4477545"/>
            <a:ext cx="2066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17"/>
          <p:cNvCxnSpPr>
            <a:endCxn id="235" idx="1"/>
          </p:cNvCxnSpPr>
          <p:nvPr/>
        </p:nvCxnSpPr>
        <p:spPr>
          <a:xfrm rot="-5400000">
            <a:off x="329911" y="3334904"/>
            <a:ext cx="2141100" cy="156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4" name="Google Shape;254;p17"/>
          <p:cNvSpPr txBox="1"/>
          <p:nvPr/>
        </p:nvSpPr>
        <p:spPr>
          <a:xfrm>
            <a:off x="1270373" y="4483896"/>
            <a:ext cx="15735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 Fill-Up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18"/>
          <p:cNvCxnSpPr/>
          <p:nvPr/>
        </p:nvCxnSpPr>
        <p:spPr>
          <a:xfrm>
            <a:off x="3267187" y="3675477"/>
            <a:ext cx="10500" cy="60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18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18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18"/>
          <p:cNvSpPr txBox="1"/>
          <p:nvPr/>
        </p:nvSpPr>
        <p:spPr>
          <a:xfrm>
            <a:off x="849932" y="350182"/>
            <a:ext cx="4227720" cy="499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lgun Gothic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프로그램 프로세스 흐름도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2794275" y="3318928"/>
            <a:ext cx="936000" cy="4005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지점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4508244" y="1195016"/>
            <a:ext cx="949800" cy="4995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18"/>
          <p:cNvCxnSpPr>
            <a:stCxn id="265" idx="2"/>
            <a:endCxn id="267" idx="0"/>
          </p:cNvCxnSpPr>
          <p:nvPr/>
        </p:nvCxnSpPr>
        <p:spPr>
          <a:xfrm rot="5400000">
            <a:off x="3776844" y="1180016"/>
            <a:ext cx="691800" cy="1720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18"/>
          <p:cNvCxnSpPr>
            <a:stCxn id="265" idx="2"/>
            <a:endCxn id="269" idx="0"/>
          </p:cNvCxnSpPr>
          <p:nvPr/>
        </p:nvCxnSpPr>
        <p:spPr>
          <a:xfrm rot="5400000">
            <a:off x="4634844" y="2038016"/>
            <a:ext cx="691800" cy="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18"/>
          <p:cNvCxnSpPr>
            <a:stCxn id="267" idx="2"/>
            <a:endCxn id="264" idx="0"/>
          </p:cNvCxnSpPr>
          <p:nvPr/>
        </p:nvCxnSpPr>
        <p:spPr>
          <a:xfrm>
            <a:off x="3262358" y="2885811"/>
            <a:ext cx="0" cy="43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p18"/>
          <p:cNvSpPr txBox="1"/>
          <p:nvPr/>
        </p:nvSpPr>
        <p:spPr>
          <a:xfrm>
            <a:off x="1449794" y="1890112"/>
            <a:ext cx="159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지점별 재고, 판매 실적 확인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(1) 본사 R/T 지시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18"/>
          <p:cNvCxnSpPr>
            <a:stCxn id="267" idx="1"/>
            <a:endCxn id="273" idx="0"/>
          </p:cNvCxnSpPr>
          <p:nvPr/>
        </p:nvCxnSpPr>
        <p:spPr>
          <a:xfrm flipH="1">
            <a:off x="1495808" y="2636061"/>
            <a:ext cx="1129500" cy="6612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18"/>
          <p:cNvSpPr/>
          <p:nvPr/>
        </p:nvSpPr>
        <p:spPr>
          <a:xfrm>
            <a:off x="1024005" y="4314498"/>
            <a:ext cx="936000" cy="419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지점장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2775814" y="4308512"/>
            <a:ext cx="936000" cy="419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지점장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18"/>
          <p:cNvCxnSpPr>
            <a:endCxn id="275" idx="1"/>
          </p:cNvCxnSpPr>
          <p:nvPr/>
        </p:nvCxnSpPr>
        <p:spPr>
          <a:xfrm flipH="1" rot="10800000">
            <a:off x="1963714" y="4518062"/>
            <a:ext cx="812100" cy="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7" name="Google Shape;277;p18"/>
          <p:cNvCxnSpPr/>
          <p:nvPr/>
        </p:nvCxnSpPr>
        <p:spPr>
          <a:xfrm>
            <a:off x="1490552" y="3705782"/>
            <a:ext cx="10500" cy="60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p18"/>
          <p:cNvSpPr txBox="1"/>
          <p:nvPr/>
        </p:nvSpPr>
        <p:spPr>
          <a:xfrm>
            <a:off x="1266347" y="4799164"/>
            <a:ext cx="201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지점 간 재고 이동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 STO 이동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(2) 매장주의 R/T 요청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4465442" y="4305321"/>
            <a:ext cx="936000" cy="419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지점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8"/>
          <p:cNvCxnSpPr/>
          <p:nvPr/>
        </p:nvCxnSpPr>
        <p:spPr>
          <a:xfrm flipH="1">
            <a:off x="4931042" y="2872595"/>
            <a:ext cx="2400" cy="44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3" name="Google Shape;273;p18"/>
          <p:cNvSpPr/>
          <p:nvPr/>
        </p:nvSpPr>
        <p:spPr>
          <a:xfrm>
            <a:off x="1027792" y="3297341"/>
            <a:ext cx="936000" cy="419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지점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4295221" y="2386311"/>
            <a:ext cx="1366200" cy="4995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Fill-Up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2625308" y="2386311"/>
            <a:ext cx="1274100" cy="4995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영업 담당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18"/>
          <p:cNvCxnSpPr/>
          <p:nvPr/>
        </p:nvCxnSpPr>
        <p:spPr>
          <a:xfrm>
            <a:off x="4933442" y="3716237"/>
            <a:ext cx="0" cy="58908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" name="Google Shape;282;p18"/>
          <p:cNvSpPr/>
          <p:nvPr/>
        </p:nvSpPr>
        <p:spPr>
          <a:xfrm>
            <a:off x="4357142" y="3315941"/>
            <a:ext cx="1152600" cy="400500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본사창고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18"/>
          <p:cNvCxnSpPr/>
          <p:nvPr/>
        </p:nvCxnSpPr>
        <p:spPr>
          <a:xfrm>
            <a:off x="4983145" y="2040413"/>
            <a:ext cx="1866229" cy="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18"/>
          <p:cNvCxnSpPr/>
          <p:nvPr/>
        </p:nvCxnSpPr>
        <p:spPr>
          <a:xfrm>
            <a:off x="6833021" y="2040413"/>
            <a:ext cx="0" cy="34589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p18"/>
          <p:cNvSpPr/>
          <p:nvPr/>
        </p:nvSpPr>
        <p:spPr>
          <a:xfrm>
            <a:off x="6166274" y="2384488"/>
            <a:ext cx="1366200" cy="4995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기획 담당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12324" y="3301106"/>
            <a:ext cx="1274100" cy="4995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1차 결재자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909197" y="2074882"/>
            <a:ext cx="159900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 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195971" y="3301106"/>
            <a:ext cx="1274100" cy="4995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1차 결재자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6212324" y="4284177"/>
            <a:ext cx="1274100" cy="4995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2차 결재자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6392474" y="5273613"/>
            <a:ext cx="936000" cy="419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18"/>
          <p:cNvCxnSpPr>
            <a:endCxn id="289" idx="0"/>
          </p:cNvCxnSpPr>
          <p:nvPr/>
        </p:nvCxnSpPr>
        <p:spPr>
          <a:xfrm flipH="1">
            <a:off x="6833021" y="2885906"/>
            <a:ext cx="2700" cy="41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18"/>
          <p:cNvCxnSpPr>
            <a:stCxn id="287" idx="3"/>
          </p:cNvCxnSpPr>
          <p:nvPr/>
        </p:nvCxnSpPr>
        <p:spPr>
          <a:xfrm>
            <a:off x="7486424" y="3550856"/>
            <a:ext cx="553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4" name="Google Shape;294;p18"/>
          <p:cNvSpPr txBox="1"/>
          <p:nvPr/>
        </p:nvSpPr>
        <p:spPr>
          <a:xfrm>
            <a:off x="6878343" y="3976400"/>
            <a:ext cx="5692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승인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6855907" y="4965412"/>
            <a:ext cx="13244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최종 승인 /  발주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18"/>
          <p:cNvCxnSpPr/>
          <p:nvPr/>
        </p:nvCxnSpPr>
        <p:spPr>
          <a:xfrm>
            <a:off x="6838367" y="3800605"/>
            <a:ext cx="0" cy="48357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7" name="Google Shape;297;p18"/>
          <p:cNvCxnSpPr/>
          <p:nvPr/>
        </p:nvCxnSpPr>
        <p:spPr>
          <a:xfrm>
            <a:off x="6849374" y="4783677"/>
            <a:ext cx="0" cy="48357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" name="Google Shape;298;p18"/>
          <p:cNvSpPr txBox="1"/>
          <p:nvPr/>
        </p:nvSpPr>
        <p:spPr>
          <a:xfrm>
            <a:off x="7492571" y="3273857"/>
            <a:ext cx="5692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반려</a:t>
            </a:r>
            <a:endParaRPr/>
          </a:p>
        </p:txBody>
      </p:sp>
      <p:cxnSp>
        <p:nvCxnSpPr>
          <p:cNvPr id="299" name="Google Shape;299;p18"/>
          <p:cNvCxnSpPr/>
          <p:nvPr/>
        </p:nvCxnSpPr>
        <p:spPr>
          <a:xfrm>
            <a:off x="7486424" y="4522261"/>
            <a:ext cx="55377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0" name="Google Shape;300;p18"/>
          <p:cNvSpPr txBox="1"/>
          <p:nvPr/>
        </p:nvSpPr>
        <p:spPr>
          <a:xfrm>
            <a:off x="7499712" y="4237872"/>
            <a:ext cx="5692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반려</a:t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8040197" y="3364889"/>
            <a:ext cx="936000" cy="419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8025089" y="4327219"/>
            <a:ext cx="936000" cy="419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6820672" y="2985133"/>
            <a:ext cx="10156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결재 기안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