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099300" cy="102346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71" algn="l" defTabSz="9142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16" algn="l" defTabSz="9142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61" algn="l" defTabSz="9142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8" autoAdjust="0"/>
    <p:restoredTop sz="94660"/>
  </p:normalViewPr>
  <p:slideViewPr>
    <p:cSldViewPr>
      <p:cViewPr varScale="1">
        <p:scale>
          <a:sx n="116" d="100"/>
          <a:sy n="116" d="100"/>
        </p:scale>
        <p:origin x="21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t" anchorCtr="0" compatLnSpc="1">
            <a:prstTxWarp prst="textNoShape">
              <a:avLst/>
            </a:prstTxWarp>
          </a:bodyPr>
          <a:lstStyle>
            <a:lvl1pPr defTabSz="947409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609" y="1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t" anchorCtr="0" compatLnSpc="1">
            <a:prstTxWarp prst="textNoShape">
              <a:avLst/>
            </a:prstTxWarp>
          </a:bodyPr>
          <a:lstStyle>
            <a:lvl1pPr algn="r" defTabSz="947409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0262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b" anchorCtr="0" compatLnSpc="1">
            <a:prstTxWarp prst="textNoShape">
              <a:avLst/>
            </a:prstTxWarp>
          </a:bodyPr>
          <a:lstStyle>
            <a:lvl1pPr defTabSz="947409">
              <a:defRPr sz="1200"/>
            </a:lvl1pPr>
          </a:lstStyle>
          <a:p>
            <a:pPr>
              <a:defRPr/>
            </a:pPr>
            <a:r>
              <a:rPr lang="de-CH" dirty="0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609" y="9720262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b" anchorCtr="0" compatLnSpc="1">
            <a:prstTxWarp prst="textNoShape">
              <a:avLst/>
            </a:prstTxWarp>
          </a:bodyPr>
          <a:lstStyle>
            <a:lvl1pPr algn="r" defTabSz="947409">
              <a:defRPr sz="1200"/>
            </a:lvl1pPr>
          </a:lstStyle>
          <a:p>
            <a:pPr>
              <a:defRPr/>
            </a:pPr>
            <a:fld id="{BD2072BB-C67F-4593-86F8-D1C119A3E31E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28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t" anchorCtr="0" compatLnSpc="1">
            <a:prstTxWarp prst="textNoShape">
              <a:avLst/>
            </a:prstTxWarp>
          </a:bodyPr>
          <a:lstStyle>
            <a:lvl1pPr defTabSz="947409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609" y="1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t" anchorCtr="0" compatLnSpc="1">
            <a:prstTxWarp prst="textNoShape">
              <a:avLst/>
            </a:prstTxWarp>
          </a:bodyPr>
          <a:lstStyle>
            <a:lvl1pPr algn="r" defTabSz="947409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769"/>
            <a:ext cx="5680105" cy="460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2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b" anchorCtr="0" compatLnSpc="1">
            <a:prstTxWarp prst="textNoShape">
              <a:avLst/>
            </a:prstTxWarp>
          </a:bodyPr>
          <a:lstStyle>
            <a:lvl1pPr defTabSz="947409">
              <a:defRPr sz="1200"/>
            </a:lvl1pPr>
          </a:lstStyle>
          <a:p>
            <a:pPr>
              <a:defRPr/>
            </a:pPr>
            <a:r>
              <a:rPr lang="de-CH" dirty="0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609" y="9720262"/>
            <a:ext cx="3076031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4" tIns="47368" rIns="94734" bIns="47368" numCol="1" anchor="b" anchorCtr="0" compatLnSpc="1">
            <a:prstTxWarp prst="textNoShape">
              <a:avLst/>
            </a:prstTxWarp>
          </a:bodyPr>
          <a:lstStyle>
            <a:lvl1pPr algn="r" defTabSz="947409">
              <a:defRPr sz="1200"/>
            </a:lvl1pPr>
          </a:lstStyle>
          <a:p>
            <a:pPr>
              <a:defRPr/>
            </a:pPr>
            <a:fld id="{CB63350C-2B04-4158-902A-22534C79192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371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 dirty="0" smtClean="0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88ED-5A5D-47FF-B069-F07084F55404}" type="slidenum">
              <a:rPr lang="de-CH" smtClean="0"/>
              <a:pPr/>
              <a:t>1</a:t>
            </a:fld>
            <a:endParaRPr lang="de-CH" dirty="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47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9" indent="0" algn="ctr">
              <a:buNone/>
              <a:defRPr/>
            </a:lvl2pPr>
            <a:lvl3pPr marL="914418" indent="0" algn="ctr">
              <a:buNone/>
              <a:defRPr/>
            </a:lvl3pPr>
            <a:lvl4pPr marL="1371627" indent="0" algn="ctr">
              <a:buNone/>
              <a:defRPr/>
            </a:lvl4pPr>
            <a:lvl5pPr marL="1828837" indent="0" algn="ctr">
              <a:buNone/>
              <a:defRPr/>
            </a:lvl5pPr>
            <a:lvl6pPr marL="2286046" indent="0" algn="ctr">
              <a:buNone/>
              <a:defRPr/>
            </a:lvl6pPr>
            <a:lvl7pPr marL="2743255" indent="0" algn="ctr">
              <a:buNone/>
              <a:defRPr/>
            </a:lvl7pPr>
            <a:lvl8pPr marL="3200464" indent="0" algn="ctr">
              <a:buNone/>
              <a:defRPr/>
            </a:lvl8pPr>
            <a:lvl9pPr marL="3657673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8C66A-AEB2-426E-9382-380E853260F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1DAC-B73F-4D9C-ADBA-EE97206F05B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7090D-DEAE-41E5-8C59-055CD8179BE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BE08-1475-49C9-90BA-B74F2CC4AB9E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9" indent="0">
              <a:buNone/>
              <a:defRPr sz="1800"/>
            </a:lvl2pPr>
            <a:lvl3pPr marL="914418" indent="0">
              <a:buNone/>
              <a:defRPr sz="1600"/>
            </a:lvl3pPr>
            <a:lvl4pPr marL="1371627" indent="0">
              <a:buNone/>
              <a:defRPr sz="1400"/>
            </a:lvl4pPr>
            <a:lvl5pPr marL="1828837" indent="0">
              <a:buNone/>
              <a:defRPr sz="1400"/>
            </a:lvl5pPr>
            <a:lvl6pPr marL="2286046" indent="0">
              <a:buNone/>
              <a:defRPr sz="1400"/>
            </a:lvl6pPr>
            <a:lvl7pPr marL="2743255" indent="0">
              <a:buNone/>
              <a:defRPr sz="1400"/>
            </a:lvl7pPr>
            <a:lvl8pPr marL="3200464" indent="0">
              <a:buNone/>
              <a:defRPr sz="1400"/>
            </a:lvl8pPr>
            <a:lvl9pPr marL="3657673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27CF-7DA0-43B7-BC1D-BE8AFA19CBEE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99D7-6995-497C-BE64-A1821022784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69DCD-E9D0-45DC-BA40-FA0507017DB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A2A1-F298-453E-BF9A-BF2EEBA5535E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4675-F180-41F2-BB84-CEFD26C4828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EBAD-7E09-42DA-9FC7-312D724E30D2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056C-E17C-4F64-B5E8-C3CBAB1D74A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7BA6BF-72F3-428B-B6DE-6592E7D3621D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1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2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3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7" indent="-34290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23" indent="-22860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32" indent="-22860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41" indent="-22860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50" indent="-228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59" indent="-228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69" indent="-228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78" indent="-228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196174"/>
            <a:ext cx="781956" cy="1185154"/>
          </a:xfrm>
          <a:prstGeom prst="rect">
            <a:avLst/>
          </a:prstGeom>
        </p:spPr>
      </p:pic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6" y="115889"/>
            <a:ext cx="4968875" cy="30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/>
              <a:t>Preparation of 3D </a:t>
            </a:r>
            <a:r>
              <a:rPr lang="en-GB" sz="1400" b="1" dirty="0" smtClean="0"/>
              <a:t>Data </a:t>
            </a:r>
            <a:r>
              <a:rPr lang="en-GB" sz="1400" b="1" dirty="0"/>
              <a:t>for HSR-Game with Motion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2189" y="500063"/>
            <a:ext cx="2928937" cy="83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165248" algn="l"/>
              </a:tabLst>
            </a:pPr>
            <a:r>
              <a:rPr lang="en-GB" sz="1200" dirty="0"/>
              <a:t>Advisor:  	</a:t>
            </a:r>
            <a:r>
              <a:rPr lang="en-GB" sz="1200" dirty="0" err="1"/>
              <a:t>Prof.</a:t>
            </a:r>
            <a:r>
              <a:rPr lang="en-GB" sz="1200" dirty="0"/>
              <a:t> Stefan Keller</a:t>
            </a:r>
          </a:p>
          <a:p>
            <a:pPr>
              <a:spcBef>
                <a:spcPct val="50000"/>
              </a:spcBef>
              <a:tabLst>
                <a:tab pos="1165248" algn="l"/>
              </a:tabLst>
            </a:pPr>
            <a:r>
              <a:rPr lang="en-GB" sz="1200" dirty="0"/>
              <a:t>Co-Examiner: 	-</a:t>
            </a:r>
          </a:p>
          <a:p>
            <a:pPr>
              <a:spcBef>
                <a:spcPct val="50000"/>
              </a:spcBef>
              <a:tabLst>
                <a:tab pos="1165248" algn="l"/>
              </a:tabLst>
            </a:pPr>
            <a:r>
              <a:rPr lang="en-GB" sz="1200" dirty="0"/>
              <a:t>Project Partner: 	ICOM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79388" y="765175"/>
            <a:ext cx="3313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Term Project Autumn Term 2016</a:t>
            </a:r>
          </a:p>
          <a:p>
            <a:pPr>
              <a:spcBef>
                <a:spcPct val="50000"/>
              </a:spcBef>
            </a:pPr>
            <a:r>
              <a:rPr lang="en-GB" sz="1200" dirty="0"/>
              <a:t>Subject area Informatics</a:t>
            </a:r>
          </a:p>
        </p:txBody>
      </p:sp>
      <p:sp>
        <p:nvSpPr>
          <p:cNvPr id="15370" name="Text Box 25"/>
          <p:cNvSpPr txBox="1">
            <a:spLocks noChangeArrowheads="1"/>
          </p:cNvSpPr>
          <p:nvPr/>
        </p:nvSpPr>
        <p:spPr bwMode="auto">
          <a:xfrm>
            <a:off x="3779839" y="476250"/>
            <a:ext cx="7207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900" dirty="0"/>
          </a:p>
          <a:p>
            <a:endParaRPr lang="en-GB" sz="900" dirty="0"/>
          </a:p>
          <a:p>
            <a:endParaRPr lang="en-GB" sz="900" dirty="0"/>
          </a:p>
          <a:p>
            <a:pPr algn="ctr"/>
            <a:r>
              <a:rPr lang="en-GB" sz="900" dirty="0" err="1"/>
              <a:t>Foto</a:t>
            </a:r>
            <a:endParaRPr lang="en-GB" sz="900" dirty="0"/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481389" y="1125539"/>
            <a:ext cx="21796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900" dirty="0"/>
              <a:t>  Sophie Somerton   Joel Hochreutener</a:t>
            </a:r>
          </a:p>
        </p:txBody>
      </p:sp>
      <p:sp>
        <p:nvSpPr>
          <p:cNvPr id="15373" name="Text Box 29"/>
          <p:cNvSpPr txBox="1">
            <a:spLocks noChangeArrowheads="1"/>
          </p:cNvSpPr>
          <p:nvPr/>
        </p:nvSpPr>
        <p:spPr bwMode="auto">
          <a:xfrm>
            <a:off x="6323279" y="1556792"/>
            <a:ext cx="9912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smtClean="0"/>
              <a:t>Resources</a:t>
            </a: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Drone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Tutorials</a:t>
            </a:r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" y="128588"/>
            <a:ext cx="20970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53393"/>
              </p:ext>
            </p:extLst>
          </p:nvPr>
        </p:nvGraphicFramePr>
        <p:xfrm>
          <a:off x="3647061" y="5157238"/>
          <a:ext cx="5185271" cy="14949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440855"/>
                <a:gridCol w="2160240"/>
                <a:gridCol w="1584176"/>
              </a:tblGrid>
              <a:tr h="143971">
                <a:tc>
                  <a:txBody>
                    <a:bodyPr/>
                    <a:lstStyle/>
                    <a:p>
                      <a:endParaRPr lang="de-CH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 dirty="0">
                          <a:effectLst/>
                        </a:rPr>
                        <a:t>OSM2World Approach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 dirty="0">
                          <a:effectLst/>
                        </a:rPr>
                        <a:t>Photogrammetry Approach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 dirty="0">
                          <a:effectLst/>
                        </a:rPr>
                        <a:t>additional </a:t>
                      </a:r>
                      <a:r>
                        <a:rPr lang="en-GB" sz="600" cap="all" dirty="0" smtClean="0">
                          <a:effectLst/>
                        </a:rPr>
                        <a:t>Equipment </a:t>
                      </a:r>
                      <a:r>
                        <a:rPr lang="en-GB" sz="600" cap="all" dirty="0">
                          <a:effectLst/>
                        </a:rPr>
                        <a:t>needed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-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reflex camera or drone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 anchor="ctr"/>
                </a:tc>
              </a:tr>
              <a:tr h="19335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>
                          <a:effectLst/>
                        </a:rPr>
                        <a:t>licensing cost</a:t>
                      </a:r>
                      <a:endParaRPr lang="de-CH" sz="60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 smtClean="0">
                          <a:effectLst/>
                        </a:rPr>
                        <a:t>Free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185 CHF - 3590 CHF (Agisoft)</a:t>
                      </a:r>
                      <a:br>
                        <a:rPr lang="en-GB" sz="600" dirty="0">
                          <a:effectLst/>
                        </a:rPr>
                      </a:br>
                      <a:r>
                        <a:rPr lang="en-GB" sz="600" dirty="0">
                          <a:effectLst/>
                        </a:rPr>
                        <a:t>3200 CHF - 7900 CHF (Pix4D)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  <a:tr h="19335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 dirty="0">
                          <a:effectLst/>
                        </a:rPr>
                        <a:t>approx. expenditure of time (worst case)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70 hours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60 hours (reflex camera)</a:t>
                      </a:r>
                      <a:br>
                        <a:rPr lang="en-GB" sz="600" dirty="0">
                          <a:effectLst/>
                        </a:rPr>
                      </a:br>
                      <a:r>
                        <a:rPr lang="en-GB" sz="600" dirty="0">
                          <a:effectLst/>
                        </a:rPr>
                        <a:t>40 hours (drone)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  <a:tr h="19335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>
                          <a:effectLst/>
                        </a:rPr>
                        <a:t>approx. expenditure of time (best case)</a:t>
                      </a:r>
                      <a:endParaRPr lang="de-CH" sz="60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40 hours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</a:rPr>
                        <a:t>25 hours</a:t>
                      </a:r>
                      <a:endParaRPr lang="de-CH" sz="60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  <a:tr h="39452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>
                          <a:effectLst/>
                        </a:rPr>
                        <a:t>Suitability of the result, strong points</a:t>
                      </a:r>
                      <a:endParaRPr lang="de-CH" sz="60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without texturing very quick generated</a:t>
                      </a:r>
                      <a:endParaRPr lang="de-CH" sz="600" dirty="0">
                        <a:effectLst/>
                      </a:endParaRPr>
                    </a:p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sharp edges</a:t>
                      </a:r>
                      <a:br>
                        <a:rPr lang="en-GB" sz="600" dirty="0">
                          <a:effectLst/>
                        </a:rPr>
                      </a:br>
                      <a:r>
                        <a:rPr lang="en-GB" sz="600" dirty="0">
                          <a:effectLst/>
                        </a:rPr>
                        <a:t>each object is represented as a separate object, editable</a:t>
                      </a:r>
                      <a:endParaRPr lang="de-CH" sz="600" dirty="0">
                        <a:effectLst/>
                      </a:endParaRPr>
                    </a:p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suited for ground level near object model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faster to create</a:t>
                      </a:r>
                      <a:endParaRPr lang="de-CH" sz="600" dirty="0">
                        <a:effectLst/>
                      </a:endParaRPr>
                    </a:p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able to depict any object</a:t>
                      </a:r>
                      <a:endParaRPr lang="de-CH" sz="600" dirty="0">
                        <a:effectLst/>
                      </a:endParaRPr>
                    </a:p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very realistic</a:t>
                      </a:r>
                      <a:endParaRPr lang="de-CH" sz="600" dirty="0">
                        <a:effectLst/>
                      </a:endParaRPr>
                    </a:p>
                    <a:p>
                      <a:pPr marL="90000" lvl="0" indent="-9000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600" dirty="0">
                          <a:effectLst/>
                        </a:rPr>
                        <a:t>great for </a:t>
                      </a:r>
                      <a:r>
                        <a:rPr lang="en-GB" sz="600" dirty="0" smtClean="0">
                          <a:effectLst/>
                        </a:rPr>
                        <a:t>aerial </a:t>
                      </a:r>
                      <a:r>
                        <a:rPr lang="en-GB" sz="600" dirty="0">
                          <a:effectLst/>
                        </a:rPr>
                        <a:t>overview models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  <a:tr h="19335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cap="all" dirty="0">
                          <a:effectLst/>
                        </a:rPr>
                        <a:t>Expandability of area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whole workflow needed to be done again, but time consuming work points such as texturing are reduced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</a:rPr>
                        <a:t>Easy to add a new area part, may need to add additional tie points (time consuming)</a:t>
                      </a:r>
                      <a:endParaRPr lang="de-CH" sz="600" dirty="0">
                        <a:effectLst/>
                        <a:latin typeface="Roboto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6" marR="51336" marT="0" marB="0"/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8" y="402363"/>
            <a:ext cx="559395" cy="720000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2915816" y="1543992"/>
            <a:ext cx="2811909" cy="1540847"/>
            <a:chOff x="5547490" y="1461742"/>
            <a:chExt cx="3284841" cy="180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490" y="1461742"/>
              <a:ext cx="3284841" cy="180000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709" y="1484784"/>
              <a:ext cx="540000" cy="540000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6323279" y="3720514"/>
            <a:ext cx="20707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Results</a:t>
            </a: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Detailed Workflow to each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3D models of the research centre of HSR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Evaluation of Approaches (table below)</a:t>
            </a:r>
            <a:endParaRPr lang="en-GB" sz="11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2918934" y="3201263"/>
            <a:ext cx="2805194" cy="1721967"/>
            <a:chOff x="896320" y="4511507"/>
            <a:chExt cx="3518775" cy="216000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65" y="4511507"/>
              <a:ext cx="3518330" cy="216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2" r="9989"/>
            <a:stretch/>
          </p:blipFill>
          <p:spPr>
            <a:xfrm>
              <a:off x="896320" y="4522498"/>
              <a:ext cx="864096" cy="540000"/>
            </a:xfrm>
            <a:prstGeom prst="rect">
              <a:avLst/>
            </a:prstGeom>
          </p:spPr>
        </p:pic>
      </p:grpSp>
      <p:sp>
        <p:nvSpPr>
          <p:cNvPr id="12" name="Textfeld 11"/>
          <p:cNvSpPr txBox="1"/>
          <p:nvPr/>
        </p:nvSpPr>
        <p:spPr>
          <a:xfrm>
            <a:off x="246519" y="2907500"/>
            <a:ext cx="108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/>
              <a:t>Approaches</a:t>
            </a:r>
            <a:endParaRPr lang="en-GB" sz="1100" dirty="0" smtClean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3" y="2880052"/>
            <a:ext cx="540000" cy="54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12" y="2952707"/>
            <a:ext cx="540000" cy="39469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31" y="3006052"/>
            <a:ext cx="921601" cy="288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6519" y="1515534"/>
            <a:ext cx="2669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/>
              <a:t>Project aim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 smtClean="0"/>
              <a:t>recognizable 3D </a:t>
            </a:r>
            <a:r>
              <a:rPr lang="en-GB" sz="1100" dirty="0"/>
              <a:t>model of the </a:t>
            </a:r>
            <a:r>
              <a:rPr lang="en-GB" sz="1100" dirty="0" smtClean="0"/>
              <a:t>HSR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t</a:t>
            </a:r>
            <a:r>
              <a:rPr lang="en-GB" sz="1100" dirty="0" smtClean="0"/>
              <a:t>ransferable to other areas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o</a:t>
            </a:r>
            <a:r>
              <a:rPr lang="en-GB" sz="1100" dirty="0" smtClean="0"/>
              <a:t>ptimized for gaming</a:t>
            </a:r>
            <a:endParaRPr lang="en-GB" sz="1100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89822"/>
              </p:ext>
            </p:extLst>
          </p:nvPr>
        </p:nvGraphicFramePr>
        <p:xfrm>
          <a:off x="246519" y="3191966"/>
          <a:ext cx="2558916" cy="95711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74740"/>
                <a:gridCol w="1584176"/>
              </a:tblGrid>
              <a:tr h="319038"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Opensource</a:t>
                      </a:r>
                      <a:endParaRPr lang="en-GB" sz="1100" noProof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OSM and</a:t>
                      </a:r>
                      <a:r>
                        <a:rPr lang="en-GB" sz="1100" baseline="0" noProof="0" dirty="0" smtClean="0"/>
                        <a:t> OSM2World</a:t>
                      </a:r>
                      <a:endParaRPr lang="en-GB" sz="11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38">
                <a:tc rowSpan="2">
                  <a:txBody>
                    <a:bodyPr/>
                    <a:lstStyle/>
                    <a:p>
                      <a:r>
                        <a:rPr lang="en-GB" sz="1100" noProof="0" dirty="0" smtClean="0"/>
                        <a:t>Commercial</a:t>
                      </a:r>
                      <a:endParaRPr lang="en-GB" sz="1100" noProof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Camera with</a:t>
                      </a:r>
                      <a:r>
                        <a:rPr lang="en-GB" sz="1100" baseline="0" noProof="0" dirty="0" smtClean="0"/>
                        <a:t> Agisoft</a:t>
                      </a:r>
                      <a:endParaRPr lang="en-GB" sz="11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38">
                <a:tc v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 smtClean="0"/>
                        <a:t>Drone with Pix4D</a:t>
                      </a:r>
                      <a:endParaRPr lang="en-GB" sz="11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246519" y="4876418"/>
            <a:ext cx="1695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Preview</a:t>
            </a:r>
            <a:endParaRPr lang="de-CH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Base ready for HSR-Game with 6DoF Motion-Simulators</a:t>
            </a:r>
            <a:endParaRPr lang="en-GB" sz="1100" dirty="0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466136" y="2564904"/>
            <a:ext cx="1368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smtClean="0"/>
              <a:t>Used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212</Words>
  <Application>Microsoft Office PowerPoint</Application>
  <PresentationFormat>Bildschirmpräsentation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Roboto</vt:lpstr>
      <vt:lpstr>Symbol</vt:lpstr>
      <vt:lpstr>Times New Roman</vt:lpstr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Jeanette Ebnöther</dc:creator>
  <cp:lastModifiedBy>Joel Hochreutener</cp:lastModifiedBy>
  <cp:revision>66</cp:revision>
  <cp:lastPrinted>2016-12-21T15:14:11Z</cp:lastPrinted>
  <dcterms:created xsi:type="dcterms:W3CDTF">2005-11-30T15:17:50Z</dcterms:created>
  <dcterms:modified xsi:type="dcterms:W3CDTF">2016-12-22T15:36:16Z</dcterms:modified>
</cp:coreProperties>
</file>