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9144000" cy="6858000" type="screen4x3"/>
  <p:notesSz cx="6858000" cy="9144000"/>
  <p:custDataLst>
    <p:tags r:id="rId20"/>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5050"/>
    <a:srgbClr val="FF3300"/>
    <a:srgbClr val="9966FF"/>
    <a:srgbClr val="FF6600"/>
    <a:srgbClr val="FF9933"/>
    <a:srgbClr val="FFFF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056" autoAdjust="0"/>
    <p:restoredTop sz="95648" autoAdjust="0"/>
  </p:normalViewPr>
  <p:slideViewPr>
    <p:cSldViewPr>
      <p:cViewPr varScale="1">
        <p:scale>
          <a:sx n="66" d="100"/>
          <a:sy n="66" d="100"/>
        </p:scale>
        <p:origin x="312"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43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DFADDA85-424A-4E5B-BCFD-D93C3839269A}" type="slidenum">
              <a:rPr lang="en-US"/>
              <a:pPr>
                <a:defRPr/>
              </a:pPr>
              <a:t>‹#›</a:t>
            </a:fld>
            <a:endParaRPr lang="en-US"/>
          </a:p>
        </p:txBody>
      </p:sp>
    </p:spTree>
    <p:extLst>
      <p:ext uri="{BB962C8B-B14F-4D97-AF65-F5344CB8AC3E}">
        <p14:creationId xmlns:p14="http://schemas.microsoft.com/office/powerpoint/2010/main" val="39927066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1</a:t>
            </a:fld>
            <a:endParaRPr lang="en-US"/>
          </a:p>
        </p:txBody>
      </p:sp>
    </p:spTree>
    <p:extLst>
      <p:ext uri="{BB962C8B-B14F-4D97-AF65-F5344CB8AC3E}">
        <p14:creationId xmlns:p14="http://schemas.microsoft.com/office/powerpoint/2010/main" val="96002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10</a:t>
            </a:fld>
            <a:endParaRPr lang="en-US"/>
          </a:p>
        </p:txBody>
      </p:sp>
    </p:spTree>
    <p:extLst>
      <p:ext uri="{BB962C8B-B14F-4D97-AF65-F5344CB8AC3E}">
        <p14:creationId xmlns:p14="http://schemas.microsoft.com/office/powerpoint/2010/main" val="4108579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11</a:t>
            </a:fld>
            <a:endParaRPr lang="en-US"/>
          </a:p>
        </p:txBody>
      </p:sp>
    </p:spTree>
    <p:extLst>
      <p:ext uri="{BB962C8B-B14F-4D97-AF65-F5344CB8AC3E}">
        <p14:creationId xmlns:p14="http://schemas.microsoft.com/office/powerpoint/2010/main" val="3389803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12</a:t>
            </a:fld>
            <a:endParaRPr lang="en-US"/>
          </a:p>
        </p:txBody>
      </p:sp>
    </p:spTree>
    <p:extLst>
      <p:ext uri="{BB962C8B-B14F-4D97-AF65-F5344CB8AC3E}">
        <p14:creationId xmlns:p14="http://schemas.microsoft.com/office/powerpoint/2010/main" val="409365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13</a:t>
            </a:fld>
            <a:endParaRPr lang="en-US"/>
          </a:p>
        </p:txBody>
      </p:sp>
    </p:spTree>
    <p:extLst>
      <p:ext uri="{BB962C8B-B14F-4D97-AF65-F5344CB8AC3E}">
        <p14:creationId xmlns:p14="http://schemas.microsoft.com/office/powerpoint/2010/main" val="1319272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14</a:t>
            </a:fld>
            <a:endParaRPr lang="en-US"/>
          </a:p>
        </p:txBody>
      </p:sp>
    </p:spTree>
    <p:extLst>
      <p:ext uri="{BB962C8B-B14F-4D97-AF65-F5344CB8AC3E}">
        <p14:creationId xmlns:p14="http://schemas.microsoft.com/office/powerpoint/2010/main" val="2093216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15</a:t>
            </a:fld>
            <a:endParaRPr lang="en-US"/>
          </a:p>
        </p:txBody>
      </p:sp>
    </p:spTree>
    <p:extLst>
      <p:ext uri="{BB962C8B-B14F-4D97-AF65-F5344CB8AC3E}">
        <p14:creationId xmlns:p14="http://schemas.microsoft.com/office/powerpoint/2010/main" val="1026846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16</a:t>
            </a:fld>
            <a:endParaRPr lang="en-US"/>
          </a:p>
        </p:txBody>
      </p:sp>
    </p:spTree>
    <p:extLst>
      <p:ext uri="{BB962C8B-B14F-4D97-AF65-F5344CB8AC3E}">
        <p14:creationId xmlns:p14="http://schemas.microsoft.com/office/powerpoint/2010/main" val="2979238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17</a:t>
            </a:fld>
            <a:endParaRPr lang="en-US"/>
          </a:p>
        </p:txBody>
      </p:sp>
    </p:spTree>
    <p:extLst>
      <p:ext uri="{BB962C8B-B14F-4D97-AF65-F5344CB8AC3E}">
        <p14:creationId xmlns:p14="http://schemas.microsoft.com/office/powerpoint/2010/main" val="75397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2</a:t>
            </a:fld>
            <a:endParaRPr lang="en-US"/>
          </a:p>
        </p:txBody>
      </p:sp>
    </p:spTree>
    <p:extLst>
      <p:ext uri="{BB962C8B-B14F-4D97-AF65-F5344CB8AC3E}">
        <p14:creationId xmlns:p14="http://schemas.microsoft.com/office/powerpoint/2010/main" val="325110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3</a:t>
            </a:fld>
            <a:endParaRPr lang="en-US"/>
          </a:p>
        </p:txBody>
      </p:sp>
    </p:spTree>
    <p:extLst>
      <p:ext uri="{BB962C8B-B14F-4D97-AF65-F5344CB8AC3E}">
        <p14:creationId xmlns:p14="http://schemas.microsoft.com/office/powerpoint/2010/main" val="589062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4</a:t>
            </a:fld>
            <a:endParaRPr lang="en-US"/>
          </a:p>
        </p:txBody>
      </p:sp>
    </p:spTree>
    <p:extLst>
      <p:ext uri="{BB962C8B-B14F-4D97-AF65-F5344CB8AC3E}">
        <p14:creationId xmlns:p14="http://schemas.microsoft.com/office/powerpoint/2010/main" val="3512377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5</a:t>
            </a:fld>
            <a:endParaRPr lang="en-US"/>
          </a:p>
        </p:txBody>
      </p:sp>
    </p:spTree>
    <p:extLst>
      <p:ext uri="{BB962C8B-B14F-4D97-AF65-F5344CB8AC3E}">
        <p14:creationId xmlns:p14="http://schemas.microsoft.com/office/powerpoint/2010/main" val="226584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6</a:t>
            </a:fld>
            <a:endParaRPr lang="en-US"/>
          </a:p>
        </p:txBody>
      </p:sp>
    </p:spTree>
    <p:extLst>
      <p:ext uri="{BB962C8B-B14F-4D97-AF65-F5344CB8AC3E}">
        <p14:creationId xmlns:p14="http://schemas.microsoft.com/office/powerpoint/2010/main" val="695791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7</a:t>
            </a:fld>
            <a:endParaRPr lang="en-US"/>
          </a:p>
        </p:txBody>
      </p:sp>
    </p:spTree>
    <p:extLst>
      <p:ext uri="{BB962C8B-B14F-4D97-AF65-F5344CB8AC3E}">
        <p14:creationId xmlns:p14="http://schemas.microsoft.com/office/powerpoint/2010/main" val="1184152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8</a:t>
            </a:fld>
            <a:endParaRPr lang="en-US"/>
          </a:p>
        </p:txBody>
      </p:sp>
    </p:spTree>
    <p:extLst>
      <p:ext uri="{BB962C8B-B14F-4D97-AF65-F5344CB8AC3E}">
        <p14:creationId xmlns:p14="http://schemas.microsoft.com/office/powerpoint/2010/main" val="785968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ADDA85-424A-4E5B-BCFD-D93C3839269A}" type="slidenum">
              <a:rPr lang="en-US" smtClean="0"/>
              <a:pPr>
                <a:defRPr/>
              </a:pPr>
              <a:t>9</a:t>
            </a:fld>
            <a:endParaRPr lang="en-US"/>
          </a:p>
        </p:txBody>
      </p:sp>
    </p:spTree>
    <p:extLst>
      <p:ext uri="{BB962C8B-B14F-4D97-AF65-F5344CB8AC3E}">
        <p14:creationId xmlns:p14="http://schemas.microsoft.com/office/powerpoint/2010/main" val="851359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9008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03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829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85800"/>
          </a:xfrm>
        </p:spPr>
        <p:txBody>
          <a:bodyPr/>
          <a:lstStyle/>
          <a:p>
            <a:r>
              <a:rPr lang="en-US"/>
              <a:t>Click to edit Master title style</a:t>
            </a:r>
          </a:p>
        </p:txBody>
      </p:sp>
      <p:sp>
        <p:nvSpPr>
          <p:cNvPr id="3" name="Content Placeholder 2"/>
          <p:cNvSpPr>
            <a:spLocks noGrp="1"/>
          </p:cNvSpPr>
          <p:nvPr>
            <p:ph idx="1"/>
          </p:nvPr>
        </p:nvSpPr>
        <p:spPr>
          <a:xfrm>
            <a:off x="228600" y="1219200"/>
            <a:ext cx="8686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34517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9381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29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270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764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49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1821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0543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1430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eaLnBrk="0" fontAlgn="base" hangingPunct="0">
        <a:spcBef>
          <a:spcPct val="0"/>
        </a:spcBef>
        <a:spcAft>
          <a:spcPct val="0"/>
        </a:spcAft>
        <a:defRPr sz="3600">
          <a:solidFill>
            <a:schemeClr val="tx2"/>
          </a:solidFill>
          <a:latin typeface="Arial" charset="0"/>
        </a:defRPr>
      </a:lvl6pPr>
      <a:lvl7pPr marL="914400" algn="ctr" rtl="0" eaLnBrk="0" fontAlgn="base" hangingPunct="0">
        <a:spcBef>
          <a:spcPct val="0"/>
        </a:spcBef>
        <a:spcAft>
          <a:spcPct val="0"/>
        </a:spcAft>
        <a:defRPr sz="3600">
          <a:solidFill>
            <a:schemeClr val="tx2"/>
          </a:solidFill>
          <a:latin typeface="Arial" charset="0"/>
        </a:defRPr>
      </a:lvl7pPr>
      <a:lvl8pPr marL="1371600" algn="ctr" rtl="0" eaLnBrk="0" fontAlgn="base" hangingPunct="0">
        <a:spcBef>
          <a:spcPct val="0"/>
        </a:spcBef>
        <a:spcAft>
          <a:spcPct val="0"/>
        </a:spcAft>
        <a:defRPr sz="3600">
          <a:solidFill>
            <a:schemeClr val="tx2"/>
          </a:solidFill>
          <a:latin typeface="Arial" charset="0"/>
        </a:defRPr>
      </a:lvl8pPr>
      <a:lvl9pPr marL="1828800" algn="ctr" rtl="0" eaLnBrk="0" fontAlgn="base" hangingPunct="0">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slideLayout" Target="../slideLayouts/slideLayout6.xml"/><Relationship Id="rId7" Type="http://schemas.openxmlformats.org/officeDocument/2006/relationships/oleObject" Target="../embeddings/oleObject2.bin"/><Relationship Id="rId2" Type="http://schemas.openxmlformats.org/officeDocument/2006/relationships/tags" Target="../tags/tag16.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vmlDrawing" Target="../drawings/vmlDrawing2.vml"/><Relationship Id="rId6" Type="http://schemas.openxmlformats.org/officeDocument/2006/relationships/tags" Target="../tags/tag21.xml"/><Relationship Id="rId11" Type="http://schemas.openxmlformats.org/officeDocument/2006/relationships/image" Target="../media/image11.wmf"/><Relationship Id="rId5" Type="http://schemas.openxmlformats.org/officeDocument/2006/relationships/tags" Target="../tags/tag20.xml"/><Relationship Id="rId10" Type="http://schemas.openxmlformats.org/officeDocument/2006/relationships/oleObject" Target="../embeddings/oleObject3.bin"/><Relationship Id="rId4" Type="http://schemas.openxmlformats.org/officeDocument/2006/relationships/tags" Target="../tags/tag19.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2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ctrTitle"/>
          </p:nvPr>
        </p:nvSpPr>
        <p:spPr>
          <a:xfrm>
            <a:off x="457200" y="2362200"/>
            <a:ext cx="8153400" cy="1828800"/>
          </a:xfrm>
        </p:spPr>
        <p:txBody>
          <a:bodyPr/>
          <a:lstStyle/>
          <a:p>
            <a:r>
              <a:rPr lang="en-US" b="1" dirty="0">
                <a:solidFill>
                  <a:srgbClr val="FF5050"/>
                </a:solidFill>
              </a:rPr>
              <a:t>Data Science and Analytics</a:t>
            </a:r>
            <a:br>
              <a:rPr lang="en-US" b="1" dirty="0">
                <a:solidFill>
                  <a:srgbClr val="FF00FF"/>
                </a:solidFill>
              </a:rPr>
            </a:br>
            <a:r>
              <a:rPr lang="en-US" b="1" dirty="0">
                <a:solidFill>
                  <a:srgbClr val="FF5050"/>
                </a:solidFill>
              </a:rPr>
              <a:t>for Managers</a:t>
            </a:r>
            <a:br>
              <a:rPr lang="en-US" b="1" dirty="0">
                <a:solidFill>
                  <a:srgbClr val="FF00FF"/>
                </a:solidFill>
              </a:rPr>
            </a:br>
            <a:br>
              <a:rPr lang="en-US" b="1" dirty="0">
                <a:solidFill>
                  <a:srgbClr val="FF00FF"/>
                </a:solidFill>
              </a:rPr>
            </a:br>
            <a:r>
              <a:rPr lang="en-US" b="1" dirty="0">
                <a:solidFill>
                  <a:schemeClr val="tx1"/>
                </a:solidFill>
              </a:rPr>
              <a:t>DS Chapter 3:</a:t>
            </a:r>
            <a:br>
              <a:rPr lang="en-US" b="1" dirty="0">
                <a:solidFill>
                  <a:srgbClr val="FF00FF"/>
                </a:solidFill>
              </a:rPr>
            </a:br>
            <a:r>
              <a:rPr lang="en-US" b="1" dirty="0">
                <a:solidFill>
                  <a:schemeClr val="tx1"/>
                </a:solidFill>
              </a:rPr>
              <a:t>Predictive Modeling</a:t>
            </a:r>
            <a:br>
              <a:rPr lang="en-US" b="1" dirty="0">
                <a:solidFill>
                  <a:srgbClr val="FF00FF"/>
                </a:solidFill>
              </a:rPr>
            </a:br>
            <a:r>
              <a:rPr lang="en-US" b="1" dirty="0">
                <a:solidFill>
                  <a:schemeClr val="tx1"/>
                </a:solidFill>
              </a:rPr>
              <a:t>The Math</a:t>
            </a:r>
            <a:endParaRPr lang="en-US"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ECE889-E064-43ED-8270-B965F226AAC0}"/>
              </a:ext>
            </a:extLst>
          </p:cNvPr>
          <p:cNvPicPr>
            <a:picLocks noChangeAspect="1"/>
          </p:cNvPicPr>
          <p:nvPr/>
        </p:nvPicPr>
        <p:blipFill>
          <a:blip r:embed="rId4"/>
          <a:stretch>
            <a:fillRect/>
          </a:stretch>
        </p:blipFill>
        <p:spPr>
          <a:xfrm>
            <a:off x="1143000" y="609600"/>
            <a:ext cx="6927273" cy="5715000"/>
          </a:xfrm>
          <a:prstGeom prst="rect">
            <a:avLst/>
          </a:prstGeom>
        </p:spPr>
      </p:pic>
    </p:spTree>
    <p:custDataLst>
      <p:tags r:id="rId1"/>
    </p:custDataLst>
    <p:extLst>
      <p:ext uri="{BB962C8B-B14F-4D97-AF65-F5344CB8AC3E}">
        <p14:creationId xmlns:p14="http://schemas.microsoft.com/office/powerpoint/2010/main" val="424251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5827E7-93D8-491A-A5D9-A61AFB188E6A}"/>
              </a:ext>
            </a:extLst>
          </p:cNvPr>
          <p:cNvPicPr>
            <a:picLocks noChangeAspect="1"/>
          </p:cNvPicPr>
          <p:nvPr/>
        </p:nvPicPr>
        <p:blipFill>
          <a:blip r:embed="rId4"/>
          <a:stretch>
            <a:fillRect/>
          </a:stretch>
        </p:blipFill>
        <p:spPr>
          <a:xfrm>
            <a:off x="1371600" y="762000"/>
            <a:ext cx="6557818" cy="5410200"/>
          </a:xfrm>
          <a:prstGeom prst="rect">
            <a:avLst/>
          </a:prstGeom>
        </p:spPr>
      </p:pic>
    </p:spTree>
    <p:custDataLst>
      <p:tags r:id="rId1"/>
    </p:custDataLst>
    <p:extLst>
      <p:ext uri="{BB962C8B-B14F-4D97-AF65-F5344CB8AC3E}">
        <p14:creationId xmlns:p14="http://schemas.microsoft.com/office/powerpoint/2010/main" val="316646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5E9D-FCBF-45D0-963B-1424FDF42804}"/>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78AFBD6D-002C-4FC6-B4A4-E49E9CB6FC64}"/>
              </a:ext>
            </a:extLst>
          </p:cNvPr>
          <p:cNvSpPr>
            <a:spLocks noGrp="1"/>
          </p:cNvSpPr>
          <p:nvPr>
            <p:ph idx="1"/>
          </p:nvPr>
        </p:nvSpPr>
        <p:spPr/>
        <p:txBody>
          <a:bodyPr/>
          <a:lstStyle/>
          <a:p>
            <a:r>
              <a:rPr lang="en-US" sz="2000" dirty="0"/>
              <a:t>Collecting data costs time and money.  The more data you have the more it costs to maintain, so you want to be very careful about your data collection.</a:t>
            </a:r>
          </a:p>
          <a:p>
            <a:endParaRPr lang="en-US" sz="2000" dirty="0"/>
          </a:p>
          <a:p>
            <a:r>
              <a:rPr lang="en-US" sz="2000" dirty="0"/>
              <a:t>In the mushroom example, ODOR has the highest information gain of any attribute in the Mushroom dataset. It reduces dataset’s total entropy to about 0.1 giving it an information gain of 0.96 – 0.1 = 0.86.</a:t>
            </a:r>
          </a:p>
          <a:p>
            <a:r>
              <a:rPr lang="en-US" sz="2000" dirty="0"/>
              <a:t>Odor is a very informative attribute to check when considering mushroom edibility. If you’re going to build a model to determine the mushroom edibility using only a single feature, you should choose its odor.</a:t>
            </a:r>
          </a:p>
          <a:p>
            <a:r>
              <a:rPr lang="en-US" sz="2000" dirty="0"/>
              <a:t>On the other hand, if you pick wrong you’re dead.  While odor reduces uncertainty to 0.10, are you willing to risk your life on 90% certainty?  Perhaps you want to collect more data.</a:t>
            </a:r>
          </a:p>
        </p:txBody>
      </p:sp>
    </p:spTree>
    <p:custDataLst>
      <p:tags r:id="rId1"/>
    </p:custDataLst>
    <p:extLst>
      <p:ext uri="{BB962C8B-B14F-4D97-AF65-F5344CB8AC3E}">
        <p14:creationId xmlns:p14="http://schemas.microsoft.com/office/powerpoint/2010/main" val="1535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D189-2FB3-4247-9E0E-F13C6BD2BC8A}"/>
              </a:ext>
            </a:extLst>
          </p:cNvPr>
          <p:cNvSpPr>
            <a:spLocks noGrp="1"/>
          </p:cNvSpPr>
          <p:nvPr>
            <p:ph type="title"/>
          </p:nvPr>
        </p:nvSpPr>
        <p:spPr/>
        <p:txBody>
          <a:bodyPr/>
          <a:lstStyle/>
          <a:p>
            <a:r>
              <a:rPr lang="en-US" dirty="0"/>
              <a:t>Classification Trees</a:t>
            </a:r>
          </a:p>
        </p:txBody>
      </p:sp>
      <p:pic>
        <p:nvPicPr>
          <p:cNvPr id="4" name="Content Placeholder 3">
            <a:extLst>
              <a:ext uri="{FF2B5EF4-FFF2-40B4-BE49-F238E27FC236}">
                <a16:creationId xmlns:a16="http://schemas.microsoft.com/office/drawing/2014/main" id="{F17476CE-87E2-4141-BD83-31E74383AA61}"/>
              </a:ext>
            </a:extLst>
          </p:cNvPr>
          <p:cNvPicPr>
            <a:picLocks noGrp="1" noChangeAspect="1"/>
          </p:cNvPicPr>
          <p:nvPr>
            <p:ph idx="1"/>
          </p:nvPr>
        </p:nvPicPr>
        <p:blipFill>
          <a:blip r:embed="rId4"/>
          <a:stretch>
            <a:fillRect/>
          </a:stretch>
        </p:blipFill>
        <p:spPr>
          <a:xfrm>
            <a:off x="831063" y="1219200"/>
            <a:ext cx="7481873" cy="4953000"/>
          </a:xfrm>
          <a:prstGeom prst="rect">
            <a:avLst/>
          </a:prstGeom>
        </p:spPr>
      </p:pic>
    </p:spTree>
    <p:custDataLst>
      <p:tags r:id="rId1"/>
    </p:custDataLst>
    <p:extLst>
      <p:ext uri="{BB962C8B-B14F-4D97-AF65-F5344CB8AC3E}">
        <p14:creationId xmlns:p14="http://schemas.microsoft.com/office/powerpoint/2010/main" val="180580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7" name="Object 3"/>
          <p:cNvGraphicFramePr>
            <a:graphicFrameLocks noChangeAspect="1"/>
          </p:cNvGraphicFramePr>
          <p:nvPr>
            <p:extLst>
              <p:ext uri="{D42A27DB-BD31-4B8C-83A1-F6EECF244321}">
                <p14:modId xmlns:p14="http://schemas.microsoft.com/office/powerpoint/2010/main" val="3097247033"/>
              </p:ext>
            </p:extLst>
          </p:nvPr>
        </p:nvGraphicFramePr>
        <p:xfrm>
          <a:off x="228600" y="2057400"/>
          <a:ext cx="3565525" cy="3687763"/>
        </p:xfrm>
        <a:graphic>
          <a:graphicData uri="http://schemas.openxmlformats.org/presentationml/2006/ole">
            <mc:AlternateContent xmlns:mc="http://schemas.openxmlformats.org/markup-compatibility/2006">
              <mc:Choice xmlns:v="urn:schemas-microsoft-com:vml" Requires="v">
                <p:oleObj spid="_x0000_s2066" name="Document" r:id="rId5" imgW="5405040" imgH="5781600" progId="Word.Document.8">
                  <p:embed/>
                </p:oleObj>
              </mc:Choice>
              <mc:Fallback>
                <p:oleObj name="Document" r:id="rId5" imgW="5405040" imgH="5781600" progId="Word.Document.8">
                  <p:embed/>
                  <p:pic>
                    <p:nvPicPr>
                      <p:cNvPr id="1126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05740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Text Box 4"/>
          <p:cNvSpPr txBox="1">
            <a:spLocks noChangeArrowheads="1"/>
          </p:cNvSpPr>
          <p:nvPr/>
        </p:nvSpPr>
        <p:spPr bwMode="auto">
          <a:xfrm rot="-2416809">
            <a:off x="838200" y="14335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11269" name="Text Box 5"/>
          <p:cNvSpPr txBox="1">
            <a:spLocks noChangeArrowheads="1"/>
          </p:cNvSpPr>
          <p:nvPr/>
        </p:nvSpPr>
        <p:spPr bwMode="auto">
          <a:xfrm rot="-2416809">
            <a:off x="1600200" y="14335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11270" name="Text Box 6"/>
          <p:cNvSpPr txBox="1">
            <a:spLocks noChangeArrowheads="1"/>
          </p:cNvSpPr>
          <p:nvPr/>
        </p:nvSpPr>
        <p:spPr bwMode="auto">
          <a:xfrm rot="-2416809">
            <a:off x="2362200" y="1433513"/>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006600"/>
                </a:solidFill>
                <a:latin typeface="Arial" charset="0"/>
              </a:rPr>
              <a:t>continuous</a:t>
            </a:r>
            <a:endParaRPr lang="en-US" sz="1600" b="1">
              <a:solidFill>
                <a:schemeClr val="bg2"/>
              </a:solidFill>
              <a:latin typeface="Arial" charset="0"/>
            </a:endParaRPr>
          </a:p>
        </p:txBody>
      </p:sp>
      <p:sp>
        <p:nvSpPr>
          <p:cNvPr id="11271" name="Text Box 7"/>
          <p:cNvSpPr txBox="1">
            <a:spLocks noChangeArrowheads="1"/>
          </p:cNvSpPr>
          <p:nvPr/>
        </p:nvSpPr>
        <p:spPr bwMode="auto">
          <a:xfrm rot="-2416809">
            <a:off x="3124200" y="1662113"/>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006600"/>
                </a:solidFill>
                <a:latin typeface="Arial" charset="0"/>
              </a:rPr>
              <a:t>class</a:t>
            </a:r>
            <a:endParaRPr lang="en-US" sz="1600" b="1">
              <a:solidFill>
                <a:schemeClr val="bg2"/>
              </a:solidFill>
              <a:latin typeface="Arial" charset="0"/>
            </a:endParaRPr>
          </a:p>
        </p:txBody>
      </p:sp>
      <p:graphicFrame>
        <p:nvGraphicFramePr>
          <p:cNvPr id="11272" name="Object 8"/>
          <p:cNvGraphicFramePr>
            <a:graphicFrameLocks noChangeAspect="1"/>
          </p:cNvGraphicFramePr>
          <p:nvPr>
            <p:extLst>
              <p:ext uri="{D42A27DB-BD31-4B8C-83A1-F6EECF244321}">
                <p14:modId xmlns:p14="http://schemas.microsoft.com/office/powerpoint/2010/main" val="3731888854"/>
              </p:ext>
            </p:extLst>
          </p:nvPr>
        </p:nvGraphicFramePr>
        <p:xfrm>
          <a:off x="4267200" y="2043113"/>
          <a:ext cx="2994025" cy="2646362"/>
        </p:xfrm>
        <a:graphic>
          <a:graphicData uri="http://schemas.openxmlformats.org/presentationml/2006/ole">
            <mc:AlternateContent xmlns:mc="http://schemas.openxmlformats.org/markup-compatibility/2006">
              <mc:Choice xmlns:v="urn:schemas-microsoft-com:vml" Requires="v">
                <p:oleObj spid="_x0000_s2067" name="Document" r:id="rId7" imgW="4614480" imgH="4076640" progId="Word.Document.8">
                  <p:embed/>
                </p:oleObj>
              </mc:Choice>
              <mc:Fallback>
                <p:oleObj name="Document" r:id="rId7" imgW="4614480" imgH="4076640" progId="Word.Document.8">
                  <p:embed/>
                  <p:pic>
                    <p:nvPicPr>
                      <p:cNvPr id="1127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043113"/>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73" name="Group 9"/>
          <p:cNvGrpSpPr>
            <a:grpSpLocks/>
          </p:cNvGrpSpPr>
          <p:nvPr/>
        </p:nvGrpSpPr>
        <p:grpSpPr bwMode="auto">
          <a:xfrm>
            <a:off x="7696200" y="3948113"/>
            <a:ext cx="990600" cy="685800"/>
            <a:chOff x="4944" y="2736"/>
            <a:chExt cx="624" cy="432"/>
          </a:xfrm>
        </p:grpSpPr>
        <p:sp>
          <p:nvSpPr>
            <p:cNvPr id="11274"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Text Box 11"/>
            <p:cNvSpPr txBox="1">
              <a:spLocks noChangeArrowheads="1"/>
            </p:cNvSpPr>
            <p:nvPr/>
          </p:nvSpPr>
          <p:spPr bwMode="auto">
            <a:xfrm>
              <a:off x="5086" y="2856"/>
              <a:ext cx="345" cy="299"/>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lnSpc>
                  <a:spcPct val="80000"/>
                </a:lnSpc>
                <a:spcBef>
                  <a:spcPct val="20000"/>
                </a:spcBef>
                <a:buClr>
                  <a:schemeClr val="accent2"/>
                </a:buClr>
                <a:buSzPct val="75000"/>
                <a:buFont typeface="Monotype Sorts" pitchFamily="2" charset="2"/>
                <a:buNone/>
              </a:pPr>
              <a:r>
                <a:rPr lang="en-US" sz="1400" b="1">
                  <a:solidFill>
                    <a:srgbClr val="0000CC"/>
                  </a:solidFill>
                  <a:latin typeface="Arial" charset="0"/>
                </a:rPr>
                <a:t>Test</a:t>
              </a:r>
            </a:p>
            <a:p>
              <a:pPr algn="ctr" eaLnBrk="0" hangingPunct="0">
                <a:lnSpc>
                  <a:spcPct val="80000"/>
                </a:lnSpc>
                <a:spcBef>
                  <a:spcPct val="20000"/>
                </a:spcBef>
                <a:buClr>
                  <a:schemeClr val="accent2"/>
                </a:buClr>
                <a:buSzPct val="75000"/>
                <a:buFont typeface="Monotype Sorts" pitchFamily="2" charset="2"/>
                <a:buNone/>
              </a:pPr>
              <a:r>
                <a:rPr lang="en-US" sz="1400" b="1">
                  <a:solidFill>
                    <a:srgbClr val="0000CC"/>
                  </a:solidFill>
                  <a:latin typeface="Arial" charset="0"/>
                </a:rPr>
                <a:t>Set</a:t>
              </a:r>
              <a:endParaRPr lang="en-US" sz="1400">
                <a:solidFill>
                  <a:schemeClr val="bg2"/>
                </a:solidFill>
                <a:latin typeface="Arial" charset="0"/>
              </a:endParaRPr>
            </a:p>
          </p:txBody>
        </p:sp>
      </p:grpSp>
      <p:sp>
        <p:nvSpPr>
          <p:cNvPr id="11276" name="AutoShape 12"/>
          <p:cNvSpPr>
            <a:spLocks noChangeArrowheads="1"/>
          </p:cNvSpPr>
          <p:nvPr/>
        </p:nvSpPr>
        <p:spPr bwMode="auto">
          <a:xfrm>
            <a:off x="3886200" y="5091113"/>
            <a:ext cx="990600" cy="685800"/>
          </a:xfrm>
          <a:prstGeom prst="can">
            <a:avLst>
              <a:gd name="adj" fmla="val 25056"/>
            </a:avLst>
          </a:prstGeom>
          <a:solidFill>
            <a:schemeClr val="accent2"/>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Text Box 13"/>
          <p:cNvSpPr txBox="1">
            <a:spLocks noChangeArrowheads="1"/>
          </p:cNvSpPr>
          <p:nvPr/>
        </p:nvSpPr>
        <p:spPr bwMode="auto">
          <a:xfrm>
            <a:off x="3886200" y="5238750"/>
            <a:ext cx="10429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lnSpc>
                <a:spcPct val="80000"/>
              </a:lnSpc>
              <a:spcBef>
                <a:spcPct val="20000"/>
              </a:spcBef>
              <a:buClr>
                <a:schemeClr val="accent2"/>
              </a:buClr>
              <a:buSzPct val="75000"/>
              <a:buFont typeface="Monotype Sorts" pitchFamily="2" charset="2"/>
              <a:buNone/>
            </a:pPr>
            <a:r>
              <a:rPr lang="en-US" sz="1600" b="1">
                <a:solidFill>
                  <a:schemeClr val="tx2"/>
                </a:solidFill>
                <a:latin typeface="Arial" charset="0"/>
              </a:rPr>
              <a:t>Training </a:t>
            </a:r>
          </a:p>
          <a:p>
            <a:pPr algn="ctr" eaLnBrk="0" hangingPunct="0">
              <a:lnSpc>
                <a:spcPct val="80000"/>
              </a:lnSpc>
              <a:spcBef>
                <a:spcPct val="20000"/>
              </a:spcBef>
              <a:buClr>
                <a:schemeClr val="accent2"/>
              </a:buClr>
              <a:buSzPct val="75000"/>
              <a:buFont typeface="Monotype Sorts" pitchFamily="2" charset="2"/>
              <a:buNone/>
            </a:pPr>
            <a:r>
              <a:rPr lang="en-US" sz="1600" b="1">
                <a:solidFill>
                  <a:schemeClr val="tx2"/>
                </a:solidFill>
                <a:latin typeface="Arial" charset="0"/>
              </a:rPr>
              <a:t>Set</a:t>
            </a:r>
            <a:endParaRPr lang="en-US" sz="1400">
              <a:solidFill>
                <a:schemeClr val="bg2"/>
              </a:solidFill>
              <a:latin typeface="Arial" charset="0"/>
            </a:endParaRPr>
          </a:p>
        </p:txBody>
      </p:sp>
      <p:grpSp>
        <p:nvGrpSpPr>
          <p:cNvPr id="11278" name="Group 14"/>
          <p:cNvGrpSpPr>
            <a:grpSpLocks/>
          </p:cNvGrpSpPr>
          <p:nvPr/>
        </p:nvGrpSpPr>
        <p:grpSpPr bwMode="auto">
          <a:xfrm>
            <a:off x="7637463" y="5086350"/>
            <a:ext cx="1125537" cy="690563"/>
            <a:chOff x="3360" y="2880"/>
            <a:chExt cx="672" cy="415"/>
          </a:xfrm>
        </p:grpSpPr>
        <p:sp>
          <p:nvSpPr>
            <p:cNvPr id="11279"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Text Box 16"/>
            <p:cNvSpPr txBox="1">
              <a:spLocks noChangeArrowheads="1"/>
            </p:cNvSpPr>
            <p:nvPr/>
          </p:nvSpPr>
          <p:spPr bwMode="auto">
            <a:xfrm>
              <a:off x="3392" y="2978"/>
              <a:ext cx="54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r" eaLnBrk="0" hangingPunct="0">
                <a:spcBef>
                  <a:spcPct val="20000"/>
                </a:spcBef>
                <a:buClr>
                  <a:schemeClr val="accent2"/>
                </a:buClr>
                <a:buSzPct val="75000"/>
                <a:buFont typeface="Monotype Sorts" pitchFamily="2" charset="2"/>
                <a:buNone/>
              </a:pPr>
              <a:r>
                <a:rPr lang="en-US" sz="2000" b="1">
                  <a:solidFill>
                    <a:srgbClr val="CC0000"/>
                  </a:solidFill>
                  <a:latin typeface="Arial" charset="0"/>
                </a:rPr>
                <a:t>Model</a:t>
              </a:r>
              <a:endParaRPr lang="en-US" sz="1400">
                <a:solidFill>
                  <a:schemeClr val="bg2"/>
                </a:solidFill>
                <a:latin typeface="Arial" charset="0"/>
              </a:endParaRPr>
            </a:p>
          </p:txBody>
        </p:sp>
      </p:grpSp>
      <p:sp>
        <p:nvSpPr>
          <p:cNvPr id="11281" name="AutoShape 17"/>
          <p:cNvSpPr>
            <a:spLocks noChangeArrowheads="1"/>
          </p:cNvSpPr>
          <p:nvPr/>
        </p:nvSpPr>
        <p:spPr bwMode="auto">
          <a:xfrm>
            <a:off x="5486400" y="4938713"/>
            <a:ext cx="1447800" cy="995362"/>
          </a:xfrm>
          <a:prstGeom prst="bevel">
            <a:avLst>
              <a:gd name="adj" fmla="val 12500"/>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2" name="Text Box 18"/>
          <p:cNvSpPr txBox="1">
            <a:spLocks noChangeArrowheads="1"/>
          </p:cNvSpPr>
          <p:nvPr/>
        </p:nvSpPr>
        <p:spPr bwMode="auto">
          <a:xfrm>
            <a:off x="5562600" y="5014913"/>
            <a:ext cx="13255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2000" b="1">
                <a:solidFill>
                  <a:srgbClr val="000000"/>
                </a:solidFill>
                <a:latin typeface="Arial" charset="0"/>
              </a:rPr>
              <a:t>Learn </a:t>
            </a:r>
          </a:p>
          <a:p>
            <a:pPr algn="ctr" eaLnBrk="0" hangingPunct="0">
              <a:spcBef>
                <a:spcPct val="20000"/>
              </a:spcBef>
              <a:buClr>
                <a:schemeClr val="accent2"/>
              </a:buClr>
              <a:buSzPct val="75000"/>
              <a:buFont typeface="Monotype Sorts" pitchFamily="2" charset="2"/>
              <a:buNone/>
            </a:pPr>
            <a:r>
              <a:rPr lang="en-US" sz="2000" b="1">
                <a:solidFill>
                  <a:srgbClr val="000000"/>
                </a:solidFill>
                <a:latin typeface="Arial" charset="0"/>
              </a:rPr>
              <a:t>Classifier</a:t>
            </a:r>
            <a:endParaRPr lang="en-US" sz="1400">
              <a:solidFill>
                <a:srgbClr val="00E0CB"/>
              </a:solidFill>
              <a:latin typeface="Arial" charset="0"/>
            </a:endParaRPr>
          </a:p>
        </p:txBody>
      </p:sp>
      <p:sp>
        <p:nvSpPr>
          <p:cNvPr id="11283" name="AutoShape 19"/>
          <p:cNvSpPr>
            <a:spLocks noChangeArrowheads="1"/>
          </p:cNvSpPr>
          <p:nvPr/>
        </p:nvSpPr>
        <p:spPr bwMode="auto">
          <a:xfrm>
            <a:off x="4987925" y="5349875"/>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AutoShape 20"/>
          <p:cNvSpPr>
            <a:spLocks noChangeArrowheads="1"/>
          </p:cNvSpPr>
          <p:nvPr/>
        </p:nvSpPr>
        <p:spPr bwMode="auto">
          <a:xfrm>
            <a:off x="7010400" y="5314950"/>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5" name="AutoShape 21"/>
          <p:cNvSpPr>
            <a:spLocks noChangeArrowheads="1"/>
          </p:cNvSpPr>
          <p:nvPr/>
        </p:nvSpPr>
        <p:spPr bwMode="auto">
          <a:xfrm rot="5400000">
            <a:off x="8073231" y="4790282"/>
            <a:ext cx="312737"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6" name="Line 22"/>
          <p:cNvSpPr>
            <a:spLocks noChangeShapeType="1"/>
          </p:cNvSpPr>
          <p:nvPr/>
        </p:nvSpPr>
        <p:spPr bwMode="auto">
          <a:xfrm>
            <a:off x="3657600" y="448151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7" name="Line 23"/>
          <p:cNvSpPr>
            <a:spLocks noChangeShapeType="1"/>
          </p:cNvSpPr>
          <p:nvPr/>
        </p:nvSpPr>
        <p:spPr bwMode="auto">
          <a:xfrm>
            <a:off x="7315200" y="341471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DD7F1D76-9DCF-4117-9DB3-BE61919367AD}"/>
              </a:ext>
            </a:extLst>
          </p:cNvPr>
          <p:cNvSpPr>
            <a:spLocks noGrp="1"/>
          </p:cNvSpPr>
          <p:nvPr>
            <p:ph type="title"/>
          </p:nvPr>
        </p:nvSpPr>
        <p:spPr/>
        <p:txBody>
          <a:bodyPr/>
          <a:lstStyle/>
          <a:p>
            <a:r>
              <a:rPr lang="en-US" dirty="0"/>
              <a:t>A Classification Tree</a:t>
            </a:r>
          </a:p>
        </p:txBody>
      </p:sp>
    </p:spTree>
    <p:custDataLst>
      <p:tags r:id="rId2"/>
    </p:custDataLst>
    <p:extLst>
      <p:ext uri="{BB962C8B-B14F-4D97-AF65-F5344CB8AC3E}">
        <p14:creationId xmlns:p14="http://schemas.microsoft.com/office/powerpoint/2010/main" val="80243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Classification Tree</a:t>
            </a:r>
          </a:p>
        </p:txBody>
      </p:sp>
      <p:grpSp>
        <p:nvGrpSpPr>
          <p:cNvPr id="44035" name="Group 3"/>
          <p:cNvGrpSpPr>
            <a:grpSpLocks/>
          </p:cNvGrpSpPr>
          <p:nvPr/>
        </p:nvGrpSpPr>
        <p:grpSpPr bwMode="auto">
          <a:xfrm>
            <a:off x="228600" y="1371600"/>
            <a:ext cx="3587750" cy="4311650"/>
            <a:chOff x="288" y="951"/>
            <a:chExt cx="2260" cy="2716"/>
          </a:xfrm>
        </p:grpSpPr>
        <p:graphicFrame>
          <p:nvGraphicFramePr>
            <p:cNvPr id="44036" name="Object 4"/>
            <p:cNvGraphicFramePr>
              <a:graphicFrameLocks noChangeAspect="1"/>
            </p:cNvGraphicFramePr>
            <p:nvPr>
              <p:custDataLst>
                <p:tags r:id="rId3"/>
              </p:custDataLst>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3081" name="Document" r:id="rId10" imgW="5405040" imgH="5780160" progId="Word.Document.8">
                    <p:embed/>
                  </p:oleObj>
                </mc:Choice>
                <mc:Fallback>
                  <p:oleObj name="Document" r:id="rId10" imgW="5405040" imgH="5780160" progId="Word.Document.8">
                    <p:embed/>
                    <p:pic>
                      <p:nvPicPr>
                        <p:cNvPr id="44036"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Text Box 5"/>
            <p:cNvSpPr txBox="1">
              <a:spLocks noChangeArrowheads="1"/>
            </p:cNvSpPr>
            <p:nvPr>
              <p:custDataLst>
                <p:tags r:id="rId4"/>
              </p:custDataLst>
            </p:nvPr>
          </p:nvSpPr>
          <p:spPr bwMode="auto">
            <a:xfrm rot="-2416809">
              <a:off x="672"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44038" name="Text Box 6"/>
            <p:cNvSpPr txBox="1">
              <a:spLocks noChangeArrowheads="1"/>
            </p:cNvSpPr>
            <p:nvPr>
              <p:custDataLst>
                <p:tags r:id="rId5"/>
              </p:custDataLst>
            </p:nvPr>
          </p:nvSpPr>
          <p:spPr bwMode="auto">
            <a:xfrm rot="-2416809">
              <a:off x="1104"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006600"/>
                  </a:solidFill>
                  <a:latin typeface="Arial" charset="0"/>
                </a:rPr>
                <a:t>categorical</a:t>
              </a:r>
              <a:endParaRPr lang="en-US" sz="1600" b="1">
                <a:solidFill>
                  <a:schemeClr val="bg2"/>
                </a:solidFill>
                <a:latin typeface="Arial" charset="0"/>
              </a:endParaRPr>
            </a:p>
          </p:txBody>
        </p:sp>
        <p:sp>
          <p:nvSpPr>
            <p:cNvPr id="44039" name="Text Box 7"/>
            <p:cNvSpPr txBox="1">
              <a:spLocks noChangeArrowheads="1"/>
            </p:cNvSpPr>
            <p:nvPr>
              <p:custDataLst>
                <p:tags r:id="rId6"/>
              </p:custDataLst>
            </p:nvPr>
          </p:nvSpPr>
          <p:spPr bwMode="auto">
            <a:xfrm rot="-2416809">
              <a:off x="1632"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006600"/>
                  </a:solidFill>
                  <a:latin typeface="Arial" charset="0"/>
                </a:rPr>
                <a:t>continuous</a:t>
              </a:r>
              <a:endParaRPr lang="en-US" sz="1600" b="1">
                <a:solidFill>
                  <a:schemeClr val="bg2"/>
                </a:solidFill>
                <a:latin typeface="Arial" charset="0"/>
              </a:endParaRPr>
            </a:p>
          </p:txBody>
        </p:sp>
        <p:sp>
          <p:nvSpPr>
            <p:cNvPr id="44040" name="Text Box 8"/>
            <p:cNvSpPr txBox="1">
              <a:spLocks noChangeArrowheads="1"/>
            </p:cNvSpPr>
            <p:nvPr>
              <p:custDataLst>
                <p:tags r:id="rId7"/>
              </p:custDataLst>
            </p:nvPr>
          </p:nvSpPr>
          <p:spPr bwMode="auto">
            <a:xfrm rot="-2416809">
              <a:off x="2112" y="1047"/>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006600"/>
                  </a:solidFill>
                  <a:latin typeface="Arial" charset="0"/>
                </a:rPr>
                <a:t>class</a:t>
              </a:r>
              <a:endParaRPr lang="en-US" sz="1600" b="1">
                <a:solidFill>
                  <a:schemeClr val="bg2"/>
                </a:solidFill>
                <a:latin typeface="Arial" charset="0"/>
              </a:endParaRPr>
            </a:p>
          </p:txBody>
        </p:sp>
      </p:grpSp>
      <p:sp>
        <p:nvSpPr>
          <p:cNvPr id="44041" name="Line 9"/>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10"/>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11"/>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2"/>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3"/>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4"/>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Text Box 15"/>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2D1993"/>
                </a:solidFill>
                <a:latin typeface="Arial" charset="0"/>
              </a:rPr>
              <a:t>Refund</a:t>
            </a:r>
            <a:endParaRPr lang="en-US" sz="1600">
              <a:solidFill>
                <a:schemeClr val="bg2"/>
              </a:solidFill>
              <a:latin typeface="Arial" charset="0"/>
            </a:endParaRPr>
          </a:p>
        </p:txBody>
      </p:sp>
      <p:sp>
        <p:nvSpPr>
          <p:cNvPr id="44048" name="Text Box 16"/>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2D1993"/>
                </a:solidFill>
                <a:latin typeface="Arial" charset="0"/>
              </a:rPr>
              <a:t>MarSt</a:t>
            </a:r>
            <a:endParaRPr lang="en-US" sz="1600">
              <a:solidFill>
                <a:schemeClr val="bg2"/>
              </a:solidFill>
              <a:latin typeface="Arial" charset="0"/>
            </a:endParaRPr>
          </a:p>
        </p:txBody>
      </p:sp>
      <p:sp>
        <p:nvSpPr>
          <p:cNvPr id="44049" name="Text Box 17"/>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2D1993"/>
                </a:solidFill>
                <a:latin typeface="Arial" charset="0"/>
              </a:rPr>
              <a:t>TaxInc</a:t>
            </a:r>
            <a:endParaRPr lang="en-US" sz="1600">
              <a:solidFill>
                <a:schemeClr val="bg2"/>
              </a:solidFill>
              <a:latin typeface="Arial" charset="0"/>
            </a:endParaRPr>
          </a:p>
        </p:txBody>
      </p:sp>
      <p:sp>
        <p:nvSpPr>
          <p:cNvPr id="44050" name="AutoShape 18"/>
          <p:cNvSpPr>
            <a:spLocks noChangeArrowheads="1"/>
          </p:cNvSpPr>
          <p:nvPr/>
        </p:nvSpPr>
        <p:spPr bwMode="auto">
          <a:xfrm>
            <a:off x="7005638" y="502920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Text Box 19"/>
          <p:cNvSpPr txBox="1">
            <a:spLocks noChangeArrowheads="1"/>
          </p:cNvSpPr>
          <p:nvPr/>
        </p:nvSpPr>
        <p:spPr bwMode="auto">
          <a:xfrm>
            <a:off x="6929438" y="50292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800000"/>
                </a:solidFill>
                <a:latin typeface="Arial" charset="0"/>
              </a:rPr>
              <a:t>YES</a:t>
            </a:r>
            <a:endParaRPr lang="en-US" sz="1600">
              <a:solidFill>
                <a:schemeClr val="bg2"/>
              </a:solidFill>
              <a:latin typeface="Arial" charset="0"/>
            </a:endParaRPr>
          </a:p>
        </p:txBody>
      </p:sp>
      <p:sp>
        <p:nvSpPr>
          <p:cNvPr id="44052" name="AutoShape 20"/>
          <p:cNvSpPr>
            <a:spLocks noChangeArrowheads="1"/>
          </p:cNvSpPr>
          <p:nvPr/>
        </p:nvSpPr>
        <p:spPr bwMode="auto">
          <a:xfrm>
            <a:off x="5513388" y="504666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3" name="Text Box 21"/>
          <p:cNvSpPr txBox="1">
            <a:spLocks noChangeArrowheads="1"/>
          </p:cNvSpPr>
          <p:nvPr/>
        </p:nvSpPr>
        <p:spPr bwMode="auto">
          <a:xfrm>
            <a:off x="5610225" y="5032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44054" name="AutoShape 22"/>
          <p:cNvSpPr>
            <a:spLocks noChangeArrowheads="1"/>
          </p:cNvSpPr>
          <p:nvPr/>
        </p:nvSpPr>
        <p:spPr bwMode="auto">
          <a:xfrm>
            <a:off x="4948238" y="346233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5" name="Text Box 23"/>
          <p:cNvSpPr txBox="1">
            <a:spLocks noChangeArrowheads="1"/>
          </p:cNvSpPr>
          <p:nvPr/>
        </p:nvSpPr>
        <p:spPr bwMode="auto">
          <a:xfrm>
            <a:off x="5043488" y="34480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800000"/>
                </a:solidFill>
                <a:latin typeface="Arial" charset="0"/>
              </a:rPr>
              <a:t>NO</a:t>
            </a:r>
            <a:endParaRPr lang="en-US" sz="1600">
              <a:solidFill>
                <a:srgbClr val="00FFFF"/>
              </a:solidFill>
              <a:latin typeface="Arial" charset="0"/>
            </a:endParaRPr>
          </a:p>
        </p:txBody>
      </p:sp>
      <p:sp>
        <p:nvSpPr>
          <p:cNvPr id="44056" name="AutoShape 24"/>
          <p:cNvSpPr>
            <a:spLocks noChangeArrowheads="1"/>
          </p:cNvSpPr>
          <p:nvPr/>
        </p:nvSpPr>
        <p:spPr bwMode="auto">
          <a:xfrm>
            <a:off x="7843838" y="426720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7" name="Text Box 25"/>
          <p:cNvSpPr txBox="1">
            <a:spLocks noChangeArrowheads="1"/>
          </p:cNvSpPr>
          <p:nvPr/>
        </p:nvSpPr>
        <p:spPr bwMode="auto">
          <a:xfrm>
            <a:off x="7920038" y="42672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spcBef>
                <a:spcPct val="20000"/>
              </a:spcBef>
              <a:buClr>
                <a:schemeClr val="accent2"/>
              </a:buClr>
              <a:buSzPct val="75000"/>
              <a:buFont typeface="Monotype Sorts" pitchFamily="2" charset="2"/>
              <a:buNone/>
            </a:pPr>
            <a:r>
              <a:rPr lang="en-US" sz="1600" b="1">
                <a:solidFill>
                  <a:srgbClr val="800000"/>
                </a:solidFill>
                <a:latin typeface="Arial" charset="0"/>
              </a:rPr>
              <a:t>NO</a:t>
            </a:r>
            <a:endParaRPr lang="en-US" sz="1600">
              <a:solidFill>
                <a:schemeClr val="bg2"/>
              </a:solidFill>
              <a:latin typeface="Arial" charset="0"/>
            </a:endParaRPr>
          </a:p>
        </p:txBody>
      </p:sp>
      <p:sp>
        <p:nvSpPr>
          <p:cNvPr id="44058" name="Text Box 26"/>
          <p:cNvSpPr txBox="1">
            <a:spLocks noChangeArrowheads="1"/>
          </p:cNvSpPr>
          <p:nvPr/>
        </p:nvSpPr>
        <p:spPr bwMode="auto">
          <a:xfrm>
            <a:off x="5060950" y="29845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r" eaLnBrk="0" hangingPunct="0">
              <a:spcBef>
                <a:spcPct val="20000"/>
              </a:spcBef>
              <a:buClr>
                <a:schemeClr val="accent2"/>
              </a:buClr>
              <a:buSzPct val="75000"/>
              <a:buFont typeface="Monotype Sorts" pitchFamily="2" charset="2"/>
              <a:buNone/>
            </a:pPr>
            <a:r>
              <a:rPr lang="en-US" sz="1600">
                <a:latin typeface="Arial" charset="0"/>
              </a:rPr>
              <a:t>Yes</a:t>
            </a:r>
            <a:endParaRPr lang="en-US" sz="1600">
              <a:solidFill>
                <a:schemeClr val="bg2"/>
              </a:solidFill>
              <a:latin typeface="Arial" charset="0"/>
            </a:endParaRPr>
          </a:p>
        </p:txBody>
      </p:sp>
      <p:sp>
        <p:nvSpPr>
          <p:cNvPr id="44059" name="Text Box 27"/>
          <p:cNvSpPr txBox="1">
            <a:spLocks noChangeArrowheads="1"/>
          </p:cNvSpPr>
          <p:nvPr/>
        </p:nvSpPr>
        <p:spPr bwMode="auto">
          <a:xfrm>
            <a:off x="6926263" y="298450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r" eaLnBrk="0" hangingPunct="0">
              <a:spcBef>
                <a:spcPct val="20000"/>
              </a:spcBef>
              <a:buClr>
                <a:schemeClr val="accent2"/>
              </a:buClr>
              <a:buSzPct val="75000"/>
              <a:buFont typeface="Monotype Sorts" pitchFamily="2" charset="2"/>
              <a:buNone/>
            </a:pPr>
            <a:r>
              <a:rPr lang="en-US" sz="1600">
                <a:latin typeface="Arial" charset="0"/>
              </a:rPr>
              <a:t>No</a:t>
            </a:r>
            <a:endParaRPr lang="en-US" sz="1600">
              <a:solidFill>
                <a:schemeClr val="bg2"/>
              </a:solidFill>
              <a:latin typeface="Arial" charset="0"/>
            </a:endParaRPr>
          </a:p>
        </p:txBody>
      </p:sp>
      <p:sp>
        <p:nvSpPr>
          <p:cNvPr id="44060" name="Text Box 28"/>
          <p:cNvSpPr txBox="1">
            <a:spLocks noChangeArrowheads="1"/>
          </p:cNvSpPr>
          <p:nvPr/>
        </p:nvSpPr>
        <p:spPr bwMode="auto">
          <a:xfrm>
            <a:off x="7908925" y="374967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r" eaLnBrk="0" hangingPunct="0">
              <a:spcBef>
                <a:spcPct val="20000"/>
              </a:spcBef>
              <a:buClr>
                <a:schemeClr val="accent2"/>
              </a:buClr>
              <a:buSzPct val="75000"/>
              <a:buFont typeface="Monotype Sorts" pitchFamily="2" charset="2"/>
              <a:buNone/>
            </a:pPr>
            <a:r>
              <a:rPr lang="en-US" sz="1600">
                <a:latin typeface="Arial" charset="0"/>
              </a:rPr>
              <a:t>Married</a:t>
            </a:r>
            <a:r>
              <a:rPr lang="en-US" sz="1600">
                <a:solidFill>
                  <a:schemeClr val="bg2"/>
                </a:solidFill>
                <a:latin typeface="Arial" charset="0"/>
              </a:rPr>
              <a:t> </a:t>
            </a:r>
          </a:p>
        </p:txBody>
      </p:sp>
      <p:sp>
        <p:nvSpPr>
          <p:cNvPr id="44061" name="Text Box 29"/>
          <p:cNvSpPr txBox="1">
            <a:spLocks noChangeArrowheads="1"/>
          </p:cNvSpPr>
          <p:nvPr/>
        </p:nvSpPr>
        <p:spPr bwMode="auto">
          <a:xfrm>
            <a:off x="5692775" y="377825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r" eaLnBrk="0" hangingPunct="0">
              <a:spcBef>
                <a:spcPct val="20000"/>
              </a:spcBef>
              <a:buClr>
                <a:schemeClr val="accent2"/>
              </a:buClr>
              <a:buSzPct val="75000"/>
              <a:buFont typeface="Monotype Sorts" pitchFamily="2" charset="2"/>
              <a:buNone/>
            </a:pPr>
            <a:r>
              <a:rPr lang="en-US" sz="1600">
                <a:latin typeface="Arial" charset="0"/>
              </a:rPr>
              <a:t>Single, Divorced</a:t>
            </a:r>
            <a:endParaRPr lang="en-US" sz="1600">
              <a:solidFill>
                <a:schemeClr val="bg2"/>
              </a:solidFill>
              <a:latin typeface="Arial" charset="0"/>
            </a:endParaRPr>
          </a:p>
        </p:txBody>
      </p:sp>
      <p:sp>
        <p:nvSpPr>
          <p:cNvPr id="44062" name="Text Box 30"/>
          <p:cNvSpPr txBox="1">
            <a:spLocks noChangeArrowheads="1"/>
          </p:cNvSpPr>
          <p:nvPr/>
        </p:nvSpPr>
        <p:spPr bwMode="auto">
          <a:xfrm>
            <a:off x="5313363"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r" eaLnBrk="0" hangingPunct="0">
              <a:spcBef>
                <a:spcPct val="20000"/>
              </a:spcBef>
              <a:buClr>
                <a:schemeClr val="accent2"/>
              </a:buClr>
              <a:buSzPct val="75000"/>
              <a:buFont typeface="Monotype Sorts" pitchFamily="2" charset="2"/>
              <a:buNone/>
            </a:pPr>
            <a:r>
              <a:rPr lang="en-US" sz="1600">
                <a:latin typeface="Arial" charset="0"/>
              </a:rPr>
              <a:t>&lt; 80K</a:t>
            </a:r>
            <a:endParaRPr lang="en-US" sz="1600">
              <a:solidFill>
                <a:schemeClr val="bg2"/>
              </a:solidFill>
              <a:latin typeface="Arial" charset="0"/>
            </a:endParaRPr>
          </a:p>
        </p:txBody>
      </p:sp>
      <p:sp>
        <p:nvSpPr>
          <p:cNvPr id="44063" name="Text Box 31"/>
          <p:cNvSpPr txBox="1">
            <a:spLocks noChangeArrowheads="1"/>
          </p:cNvSpPr>
          <p:nvPr/>
        </p:nvSpPr>
        <p:spPr bwMode="auto">
          <a:xfrm>
            <a:off x="7088188" y="45704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r" eaLnBrk="0" hangingPunct="0">
              <a:spcBef>
                <a:spcPct val="20000"/>
              </a:spcBef>
              <a:buClr>
                <a:schemeClr val="accent2"/>
              </a:buClr>
              <a:buSzPct val="75000"/>
              <a:buFont typeface="Monotype Sorts" pitchFamily="2" charset="2"/>
              <a:buNone/>
            </a:pPr>
            <a:r>
              <a:rPr lang="en-US" sz="1600">
                <a:latin typeface="Arial" charset="0"/>
              </a:rPr>
              <a:t>&gt; 80K</a:t>
            </a:r>
            <a:endParaRPr lang="en-US" sz="1600">
              <a:solidFill>
                <a:schemeClr val="bg2"/>
              </a:solidFill>
              <a:latin typeface="Arial" charset="0"/>
            </a:endParaRPr>
          </a:p>
        </p:txBody>
      </p:sp>
      <p:sp>
        <p:nvSpPr>
          <p:cNvPr id="44064" name="Text Box 32"/>
          <p:cNvSpPr txBox="1">
            <a:spLocks noChangeArrowheads="1"/>
          </p:cNvSpPr>
          <p:nvPr/>
        </p:nvSpPr>
        <p:spPr bwMode="auto">
          <a:xfrm>
            <a:off x="6427788" y="1766888"/>
            <a:ext cx="2241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r" eaLnBrk="0" hangingPunct="0">
              <a:spcBef>
                <a:spcPct val="20000"/>
              </a:spcBef>
              <a:buClr>
                <a:schemeClr val="accent2"/>
              </a:buClr>
              <a:buSzPct val="75000"/>
              <a:buFont typeface="Monotype Sorts" pitchFamily="2" charset="2"/>
              <a:buNone/>
            </a:pPr>
            <a:r>
              <a:rPr lang="en-US" sz="1800" b="1" i="1">
                <a:solidFill>
                  <a:srgbClr val="FF0000"/>
                </a:solidFill>
                <a:latin typeface="Arial" charset="0"/>
              </a:rPr>
              <a:t>Splitting Attributes</a:t>
            </a:r>
          </a:p>
        </p:txBody>
      </p:sp>
      <p:sp>
        <p:nvSpPr>
          <p:cNvPr id="44065" name="Line 33"/>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6" name="AutoShape 34"/>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7" name="Line 35"/>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8" name="Text Box 36"/>
          <p:cNvSpPr txBox="1">
            <a:spLocks noChangeArrowheads="1"/>
          </p:cNvSpPr>
          <p:nvPr/>
        </p:nvSpPr>
        <p:spPr bwMode="auto">
          <a:xfrm>
            <a:off x="762000" y="58674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lnSpc>
                <a:spcPct val="80000"/>
              </a:lnSpc>
              <a:spcBef>
                <a:spcPct val="20000"/>
              </a:spcBef>
              <a:buClr>
                <a:schemeClr val="accent2"/>
              </a:buClr>
              <a:buSzPct val="75000"/>
              <a:buFont typeface="Monotype Sorts" pitchFamily="2" charset="2"/>
              <a:buNone/>
            </a:pPr>
            <a:r>
              <a:rPr lang="en-US" sz="2000" b="1">
                <a:solidFill>
                  <a:schemeClr val="tx2"/>
                </a:solidFill>
                <a:latin typeface="Arial" charset="0"/>
              </a:rPr>
              <a:t>Training Data</a:t>
            </a:r>
            <a:endParaRPr lang="en-US" sz="2000">
              <a:solidFill>
                <a:schemeClr val="bg2"/>
              </a:solidFill>
              <a:latin typeface="Arial" charset="0"/>
            </a:endParaRPr>
          </a:p>
        </p:txBody>
      </p:sp>
      <p:sp>
        <p:nvSpPr>
          <p:cNvPr id="44069" name="Text Box 37"/>
          <p:cNvSpPr txBox="1">
            <a:spLocks noChangeArrowheads="1"/>
          </p:cNvSpPr>
          <p:nvPr/>
        </p:nvSpPr>
        <p:spPr bwMode="auto">
          <a:xfrm>
            <a:off x="4724400" y="5835650"/>
            <a:ext cx="3684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0" hangingPunct="0">
              <a:lnSpc>
                <a:spcPct val="80000"/>
              </a:lnSpc>
              <a:spcBef>
                <a:spcPct val="20000"/>
              </a:spcBef>
              <a:buClr>
                <a:schemeClr val="accent2"/>
              </a:buClr>
              <a:buSzPct val="75000"/>
              <a:buFont typeface="Monotype Sorts" pitchFamily="2" charset="2"/>
              <a:buNone/>
            </a:pPr>
            <a:r>
              <a:rPr lang="en-US" sz="2000" b="1" dirty="0">
                <a:solidFill>
                  <a:schemeClr val="tx2"/>
                </a:solidFill>
                <a:latin typeface="Arial" charset="0"/>
              </a:rPr>
              <a:t>Model:  Classification Tree</a:t>
            </a:r>
            <a:endParaRPr lang="en-US" sz="2000" dirty="0">
              <a:solidFill>
                <a:schemeClr val="bg2"/>
              </a:solidFill>
              <a:latin typeface="Arial" charset="0"/>
            </a:endParaRPr>
          </a:p>
        </p:txBody>
      </p:sp>
    </p:spTree>
    <p:custDataLst>
      <p:tags r:id="rId2"/>
    </p:custDataLst>
    <p:extLst>
      <p:ext uri="{BB962C8B-B14F-4D97-AF65-F5344CB8AC3E}">
        <p14:creationId xmlns:p14="http://schemas.microsoft.com/office/powerpoint/2010/main" val="409839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0E08-11E4-44B0-949A-3BAB15444F82}"/>
              </a:ext>
            </a:extLst>
          </p:cNvPr>
          <p:cNvSpPr>
            <a:spLocks noGrp="1"/>
          </p:cNvSpPr>
          <p:nvPr>
            <p:ph type="title"/>
          </p:nvPr>
        </p:nvSpPr>
        <p:spPr/>
        <p:txBody>
          <a:bodyPr/>
          <a:lstStyle/>
          <a:p>
            <a:r>
              <a:rPr lang="en-US" dirty="0"/>
              <a:t>A More Complex Example</a:t>
            </a:r>
          </a:p>
        </p:txBody>
      </p:sp>
      <p:pic>
        <p:nvPicPr>
          <p:cNvPr id="3" name="Picture 2">
            <a:extLst>
              <a:ext uri="{FF2B5EF4-FFF2-40B4-BE49-F238E27FC236}">
                <a16:creationId xmlns:a16="http://schemas.microsoft.com/office/drawing/2014/main" id="{2CD761ED-27A9-43B8-BCF4-C07E3AB4257F}"/>
              </a:ext>
            </a:extLst>
          </p:cNvPr>
          <p:cNvPicPr>
            <a:picLocks noChangeAspect="1"/>
          </p:cNvPicPr>
          <p:nvPr/>
        </p:nvPicPr>
        <p:blipFill>
          <a:blip r:embed="rId4"/>
          <a:stretch>
            <a:fillRect/>
          </a:stretch>
        </p:blipFill>
        <p:spPr>
          <a:xfrm>
            <a:off x="2347950" y="1024607"/>
            <a:ext cx="4448099" cy="5257800"/>
          </a:xfrm>
          <a:prstGeom prst="rect">
            <a:avLst/>
          </a:prstGeom>
        </p:spPr>
      </p:pic>
    </p:spTree>
    <p:custDataLst>
      <p:tags r:id="rId1"/>
    </p:custDataLst>
    <p:extLst>
      <p:ext uri="{BB962C8B-B14F-4D97-AF65-F5344CB8AC3E}">
        <p14:creationId xmlns:p14="http://schemas.microsoft.com/office/powerpoint/2010/main" val="3428487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416C-343C-4C18-A148-CB2A8F5B5B26}"/>
              </a:ext>
            </a:extLst>
          </p:cNvPr>
          <p:cNvSpPr>
            <a:spLocks noGrp="1"/>
          </p:cNvSpPr>
          <p:nvPr>
            <p:ph type="title"/>
          </p:nvPr>
        </p:nvSpPr>
        <p:spPr/>
        <p:txBody>
          <a:bodyPr/>
          <a:lstStyle/>
          <a:p>
            <a:r>
              <a:rPr lang="en-US" dirty="0"/>
              <a:t>Churn Example</a:t>
            </a:r>
          </a:p>
        </p:txBody>
      </p:sp>
      <p:sp>
        <p:nvSpPr>
          <p:cNvPr id="4" name="Content Placeholder 3">
            <a:extLst>
              <a:ext uri="{FF2B5EF4-FFF2-40B4-BE49-F238E27FC236}">
                <a16:creationId xmlns:a16="http://schemas.microsoft.com/office/drawing/2014/main" id="{F6034FC4-B68E-4159-B74B-CDA516B373BD}"/>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34164BA4-6C0E-4893-BA47-04AC209C3401}"/>
              </a:ext>
            </a:extLst>
          </p:cNvPr>
          <p:cNvSpPr>
            <a:spLocks noGrp="1"/>
          </p:cNvSpPr>
          <p:nvPr>
            <p:ph type="body" sz="half" idx="2"/>
          </p:nvPr>
        </p:nvSpPr>
        <p:spPr>
          <a:xfrm>
            <a:off x="457201" y="1435100"/>
            <a:ext cx="2453610" cy="4691063"/>
          </a:xfrm>
        </p:spPr>
        <p:txBody>
          <a:bodyPr/>
          <a:lstStyle/>
          <a:p>
            <a:r>
              <a:rPr lang="en-US" dirty="0"/>
              <a:t>After building the model we find that we have 73% accuracy in identifying churn vs. stay.</a:t>
            </a:r>
          </a:p>
          <a:p>
            <a:endParaRPr lang="en-US" dirty="0"/>
          </a:p>
          <a:p>
            <a:r>
              <a:rPr lang="en-US" dirty="0"/>
              <a:t>Is this a good model?</a:t>
            </a:r>
          </a:p>
          <a:p>
            <a:endParaRPr lang="en-US" dirty="0"/>
          </a:p>
          <a:p>
            <a:r>
              <a:rPr lang="en-US" dirty="0"/>
              <a:t>Is it </a:t>
            </a:r>
            <a:r>
              <a:rPr lang="en-US"/>
              <a:t>a reliable model?</a:t>
            </a:r>
            <a:endParaRPr lang="en-US" dirty="0"/>
          </a:p>
          <a:p>
            <a:endParaRPr lang="en-US" dirty="0"/>
          </a:p>
          <a:p>
            <a:r>
              <a:rPr lang="en-US" dirty="0"/>
              <a:t>Is it good enough?</a:t>
            </a:r>
          </a:p>
        </p:txBody>
      </p:sp>
      <p:pic>
        <p:nvPicPr>
          <p:cNvPr id="3" name="Picture 2">
            <a:extLst>
              <a:ext uri="{FF2B5EF4-FFF2-40B4-BE49-F238E27FC236}">
                <a16:creationId xmlns:a16="http://schemas.microsoft.com/office/drawing/2014/main" id="{7CD7C518-A628-4993-A119-50100F7D2422}"/>
              </a:ext>
            </a:extLst>
          </p:cNvPr>
          <p:cNvPicPr>
            <a:picLocks noChangeAspect="1"/>
          </p:cNvPicPr>
          <p:nvPr/>
        </p:nvPicPr>
        <p:blipFill>
          <a:blip r:embed="rId4"/>
          <a:stretch>
            <a:fillRect/>
          </a:stretch>
        </p:blipFill>
        <p:spPr>
          <a:xfrm>
            <a:off x="3020347" y="1066800"/>
            <a:ext cx="5666453" cy="5621122"/>
          </a:xfrm>
          <a:prstGeom prst="rect">
            <a:avLst/>
          </a:prstGeom>
        </p:spPr>
      </p:pic>
    </p:spTree>
    <p:custDataLst>
      <p:tags r:id="rId1"/>
    </p:custDataLst>
    <p:extLst>
      <p:ext uri="{BB962C8B-B14F-4D97-AF65-F5344CB8AC3E}">
        <p14:creationId xmlns:p14="http://schemas.microsoft.com/office/powerpoint/2010/main" val="125607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934B-5150-4E6C-A89D-499CC2642192}"/>
              </a:ext>
            </a:extLst>
          </p:cNvPr>
          <p:cNvSpPr>
            <a:spLocks noGrp="1"/>
          </p:cNvSpPr>
          <p:nvPr>
            <p:ph type="title"/>
          </p:nvPr>
        </p:nvSpPr>
        <p:spPr/>
        <p:txBody>
          <a:bodyPr/>
          <a:lstStyle/>
          <a:p>
            <a:r>
              <a:rPr lang="en-US" dirty="0"/>
              <a:t>The Goal: A Decision</a:t>
            </a:r>
          </a:p>
        </p:txBody>
      </p:sp>
      <p:sp>
        <p:nvSpPr>
          <p:cNvPr id="3" name="Content Placeholder 2">
            <a:extLst>
              <a:ext uri="{FF2B5EF4-FFF2-40B4-BE49-F238E27FC236}">
                <a16:creationId xmlns:a16="http://schemas.microsoft.com/office/drawing/2014/main" id="{B47615D4-8A31-4DBD-9746-A695D4A2CF06}"/>
              </a:ext>
            </a:extLst>
          </p:cNvPr>
          <p:cNvSpPr>
            <a:spLocks noGrp="1"/>
          </p:cNvSpPr>
          <p:nvPr>
            <p:ph idx="1"/>
          </p:nvPr>
        </p:nvSpPr>
        <p:spPr/>
        <p:txBody>
          <a:bodyPr/>
          <a:lstStyle/>
          <a:p>
            <a:r>
              <a:rPr lang="en-US" dirty="0"/>
              <a:t>We want to make a decision.  More than that, we want to make a good decision based on data.</a:t>
            </a:r>
          </a:p>
          <a:p>
            <a:r>
              <a:rPr lang="en-US" dirty="0"/>
              <a:t>Without any data we have maximum uncertainty.  The book calls this </a:t>
            </a:r>
            <a:r>
              <a:rPr lang="en-US" i="1" dirty="0"/>
              <a:t>entropy</a:t>
            </a:r>
            <a:r>
              <a:rPr lang="en-US" dirty="0"/>
              <a:t>.</a:t>
            </a:r>
          </a:p>
          <a:p>
            <a:endParaRPr lang="en-US" dirty="0"/>
          </a:p>
          <a:p>
            <a:r>
              <a:rPr lang="en-US" dirty="0"/>
              <a:t>We reduce uncertainty (decrease entropy) by collecting data.</a:t>
            </a:r>
          </a:p>
        </p:txBody>
      </p:sp>
    </p:spTree>
    <p:custDataLst>
      <p:tags r:id="rId1"/>
    </p:custDataLst>
    <p:extLst>
      <p:ext uri="{BB962C8B-B14F-4D97-AF65-F5344CB8AC3E}">
        <p14:creationId xmlns:p14="http://schemas.microsoft.com/office/powerpoint/2010/main" val="170257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E411-802A-414B-88A4-2B1CEF04AAD1}"/>
              </a:ext>
            </a:extLst>
          </p:cNvPr>
          <p:cNvSpPr>
            <a:spLocks noGrp="1"/>
          </p:cNvSpPr>
          <p:nvPr>
            <p:ph type="title"/>
          </p:nvPr>
        </p:nvSpPr>
        <p:spPr/>
        <p:txBody>
          <a:bodyPr/>
          <a:lstStyle/>
          <a:p>
            <a:r>
              <a:rPr lang="en-US" dirty="0"/>
              <a:t>Entropy</a:t>
            </a:r>
          </a:p>
        </p:txBody>
      </p:sp>
      <p:sp>
        <p:nvSpPr>
          <p:cNvPr id="3" name="Content Placeholder 2">
            <a:extLst>
              <a:ext uri="{FF2B5EF4-FFF2-40B4-BE49-F238E27FC236}">
                <a16:creationId xmlns:a16="http://schemas.microsoft.com/office/drawing/2014/main" id="{33097320-8A96-4DA7-A8E3-17EBAB0C21B9}"/>
              </a:ext>
            </a:extLst>
          </p:cNvPr>
          <p:cNvSpPr>
            <a:spLocks noGrp="1"/>
          </p:cNvSpPr>
          <p:nvPr>
            <p:ph idx="1"/>
          </p:nvPr>
        </p:nvSpPr>
        <p:spPr/>
        <p:txBody>
          <a:bodyPr/>
          <a:lstStyle/>
          <a:p>
            <a:r>
              <a:rPr lang="en-US" dirty="0"/>
              <a:t>Say we have two kinds of things, “-” and “+”.</a:t>
            </a:r>
          </a:p>
          <a:p>
            <a:r>
              <a:rPr lang="en-US" dirty="0"/>
              <a:t>We collect data that allows us to classify the + and the – into sets.</a:t>
            </a:r>
          </a:p>
          <a:p>
            <a:r>
              <a:rPr lang="en-US" dirty="0"/>
              <a:t>We have minimum entropy if the data perfectly sorts the + and the -.  </a:t>
            </a:r>
          </a:p>
          <a:p>
            <a:r>
              <a:rPr lang="en-US" dirty="0"/>
              <a:t>We have maximum entropy if the data doesn’t sort the + and the – at all.</a:t>
            </a:r>
          </a:p>
        </p:txBody>
      </p:sp>
      <p:pic>
        <p:nvPicPr>
          <p:cNvPr id="4" name="Picture 3">
            <a:extLst>
              <a:ext uri="{FF2B5EF4-FFF2-40B4-BE49-F238E27FC236}">
                <a16:creationId xmlns:a16="http://schemas.microsoft.com/office/drawing/2014/main" id="{115BC366-0F8A-42E5-95D7-CF842FACA4C4}"/>
              </a:ext>
            </a:extLst>
          </p:cNvPr>
          <p:cNvPicPr>
            <a:picLocks noChangeAspect="1"/>
          </p:cNvPicPr>
          <p:nvPr/>
        </p:nvPicPr>
        <p:blipFill>
          <a:blip r:embed="rId4"/>
          <a:stretch>
            <a:fillRect/>
          </a:stretch>
        </p:blipFill>
        <p:spPr>
          <a:xfrm>
            <a:off x="2773118" y="3962400"/>
            <a:ext cx="3597764" cy="2781071"/>
          </a:xfrm>
          <a:prstGeom prst="rect">
            <a:avLst/>
          </a:prstGeom>
        </p:spPr>
      </p:pic>
    </p:spTree>
    <p:custDataLst>
      <p:tags r:id="rId1"/>
    </p:custDataLst>
    <p:extLst>
      <p:ext uri="{BB962C8B-B14F-4D97-AF65-F5344CB8AC3E}">
        <p14:creationId xmlns:p14="http://schemas.microsoft.com/office/powerpoint/2010/main" val="204221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B817-0F06-4D10-9676-E242D9435531}"/>
              </a:ext>
            </a:extLst>
          </p:cNvPr>
          <p:cNvSpPr>
            <a:spLocks noGrp="1"/>
          </p:cNvSpPr>
          <p:nvPr>
            <p:ph type="title"/>
          </p:nvPr>
        </p:nvSpPr>
        <p:spPr/>
        <p:txBody>
          <a:bodyPr/>
          <a:lstStyle/>
          <a:p>
            <a:r>
              <a:rPr lang="en-US" dirty="0"/>
              <a:t>Probabilities</a:t>
            </a:r>
          </a:p>
        </p:txBody>
      </p:sp>
      <p:sp>
        <p:nvSpPr>
          <p:cNvPr id="3" name="Content Placeholder 2">
            <a:extLst>
              <a:ext uri="{FF2B5EF4-FFF2-40B4-BE49-F238E27FC236}">
                <a16:creationId xmlns:a16="http://schemas.microsoft.com/office/drawing/2014/main" id="{319D652A-DB0E-4D63-A205-357248A34282}"/>
              </a:ext>
            </a:extLst>
          </p:cNvPr>
          <p:cNvSpPr>
            <a:spLocks noGrp="1"/>
          </p:cNvSpPr>
          <p:nvPr>
            <p:ph idx="1"/>
          </p:nvPr>
        </p:nvSpPr>
        <p:spPr/>
        <p:txBody>
          <a:bodyPr/>
          <a:lstStyle/>
          <a:p>
            <a:r>
              <a:rPr lang="en-US" i="1" dirty="0"/>
              <a:t>entropy</a:t>
            </a:r>
            <a:r>
              <a:rPr lang="en-US" dirty="0"/>
              <a:t> = - </a:t>
            </a:r>
            <a:r>
              <a:rPr lang="en-US" i="1" dirty="0"/>
              <a:t>p</a:t>
            </a:r>
            <a:r>
              <a:rPr lang="en-US" baseline="-25000" dirty="0"/>
              <a:t>1</a:t>
            </a:r>
            <a:r>
              <a:rPr lang="en-US" dirty="0"/>
              <a:t> log(</a:t>
            </a:r>
            <a:r>
              <a:rPr lang="en-US" i="1" dirty="0"/>
              <a:t>p</a:t>
            </a:r>
            <a:r>
              <a:rPr lang="en-US" baseline="-25000" dirty="0"/>
              <a:t>1</a:t>
            </a:r>
            <a:r>
              <a:rPr lang="en-US" dirty="0"/>
              <a:t>) – </a:t>
            </a:r>
            <a:r>
              <a:rPr lang="en-US" i="1" dirty="0"/>
              <a:t>p</a:t>
            </a:r>
            <a:r>
              <a:rPr lang="en-US" baseline="-25000" dirty="0"/>
              <a:t>2</a:t>
            </a:r>
            <a:r>
              <a:rPr lang="en-US" dirty="0"/>
              <a:t> log(</a:t>
            </a:r>
            <a:r>
              <a:rPr lang="en-US" i="1" dirty="0"/>
              <a:t>p</a:t>
            </a:r>
            <a:r>
              <a:rPr lang="en-US" baseline="-25000" dirty="0"/>
              <a:t>2</a:t>
            </a:r>
            <a:r>
              <a:rPr lang="en-US" dirty="0"/>
              <a:t>) - …</a:t>
            </a:r>
          </a:p>
          <a:p>
            <a:endParaRPr lang="en-US" dirty="0"/>
          </a:p>
          <a:p>
            <a:r>
              <a:rPr lang="en-US" dirty="0"/>
              <a:t>We want to classify people into write-off or non-write-off.</a:t>
            </a:r>
          </a:p>
          <a:p>
            <a:r>
              <a:rPr lang="en-US" dirty="0"/>
              <a:t>We collect data and do the analysis for finding write-offs. We think we have a model, and for 10 predicted write-offs we end up with </a:t>
            </a:r>
          </a:p>
          <a:p>
            <a:pPr lvl="1"/>
            <a:r>
              <a:rPr lang="en-US" dirty="0"/>
              <a:t>7 non-write-offs</a:t>
            </a:r>
          </a:p>
          <a:p>
            <a:pPr lvl="1"/>
            <a:r>
              <a:rPr lang="en-US" dirty="0"/>
              <a:t>3 write-offs</a:t>
            </a:r>
          </a:p>
          <a:p>
            <a:r>
              <a:rPr lang="en-US" dirty="0"/>
              <a:t>Our entropy (or uncertainty) is 0.88.</a:t>
            </a:r>
          </a:p>
          <a:p>
            <a:endParaRPr lang="en-US" dirty="0"/>
          </a:p>
          <a:p>
            <a:endParaRPr lang="en-US" dirty="0"/>
          </a:p>
          <a:p>
            <a:r>
              <a:rPr lang="en-US" dirty="0"/>
              <a:t>The data we collected is not very good at reducing entropy.  We need to collect more (or better) data.</a:t>
            </a:r>
          </a:p>
        </p:txBody>
      </p:sp>
      <p:pic>
        <p:nvPicPr>
          <p:cNvPr id="4" name="Picture 3">
            <a:extLst>
              <a:ext uri="{FF2B5EF4-FFF2-40B4-BE49-F238E27FC236}">
                <a16:creationId xmlns:a16="http://schemas.microsoft.com/office/drawing/2014/main" id="{D6CD8F88-D81F-4457-959D-12AA9F63498A}"/>
              </a:ext>
            </a:extLst>
          </p:cNvPr>
          <p:cNvPicPr>
            <a:picLocks noChangeAspect="1"/>
          </p:cNvPicPr>
          <p:nvPr/>
        </p:nvPicPr>
        <p:blipFill>
          <a:blip r:embed="rId4"/>
          <a:stretch>
            <a:fillRect/>
          </a:stretch>
        </p:blipFill>
        <p:spPr>
          <a:xfrm>
            <a:off x="2362200" y="4953000"/>
            <a:ext cx="3505200" cy="574404"/>
          </a:xfrm>
          <a:prstGeom prst="rect">
            <a:avLst/>
          </a:prstGeom>
        </p:spPr>
      </p:pic>
    </p:spTree>
    <p:custDataLst>
      <p:tags r:id="rId1"/>
    </p:custDataLst>
    <p:extLst>
      <p:ext uri="{BB962C8B-B14F-4D97-AF65-F5344CB8AC3E}">
        <p14:creationId xmlns:p14="http://schemas.microsoft.com/office/powerpoint/2010/main" val="405547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ED0B-69C9-4ADD-B193-344DFAFE781B}"/>
              </a:ext>
            </a:extLst>
          </p:cNvPr>
          <p:cNvSpPr>
            <a:spLocks noGrp="1"/>
          </p:cNvSpPr>
          <p:nvPr>
            <p:ph type="title"/>
          </p:nvPr>
        </p:nvSpPr>
        <p:spPr/>
        <p:txBody>
          <a:bodyPr/>
          <a:lstStyle/>
          <a:p>
            <a:r>
              <a:rPr lang="en-US" dirty="0"/>
              <a:t>Better Data?</a:t>
            </a:r>
          </a:p>
        </p:txBody>
      </p:sp>
      <p:sp>
        <p:nvSpPr>
          <p:cNvPr id="3" name="Content Placeholder 2">
            <a:extLst>
              <a:ext uri="{FF2B5EF4-FFF2-40B4-BE49-F238E27FC236}">
                <a16:creationId xmlns:a16="http://schemas.microsoft.com/office/drawing/2014/main" id="{E12194C7-F69D-4692-B798-652A3A9DA87B}"/>
              </a:ext>
            </a:extLst>
          </p:cNvPr>
          <p:cNvSpPr>
            <a:spLocks noGrp="1"/>
          </p:cNvSpPr>
          <p:nvPr>
            <p:ph idx="1"/>
          </p:nvPr>
        </p:nvSpPr>
        <p:spPr/>
        <p:txBody>
          <a:bodyPr/>
          <a:lstStyle/>
          <a:p>
            <a:r>
              <a:rPr lang="en-US" dirty="0"/>
              <a:t>We want to collect better data.  That is, data that gives us the most information about the target variable.</a:t>
            </a:r>
          </a:p>
          <a:p>
            <a:r>
              <a:rPr lang="en-US" dirty="0"/>
              <a:t>This means we need to measure how informative an attribute is with respect to the target.</a:t>
            </a:r>
          </a:p>
          <a:p>
            <a:r>
              <a:rPr lang="en-US" dirty="0"/>
              <a:t>For that, we want to measure the information gain (IG) for each attribute.</a:t>
            </a:r>
          </a:p>
        </p:txBody>
      </p:sp>
    </p:spTree>
    <p:custDataLst>
      <p:tags r:id="rId1"/>
    </p:custDataLst>
    <p:extLst>
      <p:ext uri="{BB962C8B-B14F-4D97-AF65-F5344CB8AC3E}">
        <p14:creationId xmlns:p14="http://schemas.microsoft.com/office/powerpoint/2010/main" val="270905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53679E-6B07-4625-AF8D-5C295AFCE14A}"/>
              </a:ext>
            </a:extLst>
          </p:cNvPr>
          <p:cNvPicPr>
            <a:picLocks noChangeAspect="1"/>
          </p:cNvPicPr>
          <p:nvPr/>
        </p:nvPicPr>
        <p:blipFill>
          <a:blip r:embed="rId4"/>
          <a:stretch>
            <a:fillRect/>
          </a:stretch>
        </p:blipFill>
        <p:spPr>
          <a:xfrm>
            <a:off x="3886200" y="1143000"/>
            <a:ext cx="4832909" cy="4876800"/>
          </a:xfrm>
          <a:prstGeom prst="rect">
            <a:avLst/>
          </a:prstGeom>
        </p:spPr>
      </p:pic>
      <p:sp>
        <p:nvSpPr>
          <p:cNvPr id="5" name="Title 4">
            <a:extLst>
              <a:ext uri="{FF2B5EF4-FFF2-40B4-BE49-F238E27FC236}">
                <a16:creationId xmlns:a16="http://schemas.microsoft.com/office/drawing/2014/main" id="{7B5426AD-E1BD-4444-BB9E-F013B6ED5DA1}"/>
              </a:ext>
            </a:extLst>
          </p:cNvPr>
          <p:cNvSpPr>
            <a:spLocks noGrp="1"/>
          </p:cNvSpPr>
          <p:nvPr>
            <p:ph type="title"/>
          </p:nvPr>
        </p:nvSpPr>
        <p:spPr/>
        <p:txBody>
          <a:bodyPr/>
          <a:lstStyle/>
          <a:p>
            <a:r>
              <a:rPr lang="en-US" dirty="0"/>
              <a:t>Entropy Reduction</a:t>
            </a:r>
          </a:p>
        </p:txBody>
      </p:sp>
      <p:sp>
        <p:nvSpPr>
          <p:cNvPr id="8" name="Text Placeholder 7">
            <a:extLst>
              <a:ext uri="{FF2B5EF4-FFF2-40B4-BE49-F238E27FC236}">
                <a16:creationId xmlns:a16="http://schemas.microsoft.com/office/drawing/2014/main" id="{EAB53DBA-3637-48F8-8045-3C1D5AA1A422}"/>
              </a:ext>
            </a:extLst>
          </p:cNvPr>
          <p:cNvSpPr>
            <a:spLocks noGrp="1"/>
          </p:cNvSpPr>
          <p:nvPr>
            <p:ph type="body" sz="half" idx="2"/>
          </p:nvPr>
        </p:nvSpPr>
        <p:spPr>
          <a:xfrm>
            <a:off x="457200" y="1435100"/>
            <a:ext cx="3352800" cy="4691063"/>
          </a:xfrm>
        </p:spPr>
        <p:txBody>
          <a:bodyPr/>
          <a:lstStyle/>
          <a:p>
            <a:r>
              <a:rPr lang="en-US" dirty="0"/>
              <a:t>We collect data on Balance.  We make a split write-off / non-write-off based on balance &lt; 50k or &gt; 50k</a:t>
            </a:r>
          </a:p>
          <a:p>
            <a:endParaRPr lang="en-US" dirty="0"/>
          </a:p>
          <a:p>
            <a:r>
              <a:rPr lang="en-US" dirty="0"/>
              <a:t>Entropy of the P = </a:t>
            </a:r>
            <a:r>
              <a:rPr lang="en-US" dirty="0">
                <a:solidFill>
                  <a:srgbClr val="FF00FF"/>
                </a:solidFill>
              </a:rPr>
              <a:t>	</a:t>
            </a:r>
            <a:r>
              <a:rPr lang="en-US" dirty="0"/>
              <a:t>0.99</a:t>
            </a:r>
          </a:p>
          <a:p>
            <a:r>
              <a:rPr lang="en-US" dirty="0"/>
              <a:t>Entropy of &lt;50k = </a:t>
            </a:r>
            <a:r>
              <a:rPr lang="en-US" dirty="0">
                <a:solidFill>
                  <a:srgbClr val="FF00FF"/>
                </a:solidFill>
              </a:rPr>
              <a:t>	</a:t>
            </a:r>
            <a:r>
              <a:rPr lang="en-US" dirty="0"/>
              <a:t>0.39</a:t>
            </a:r>
          </a:p>
          <a:p>
            <a:r>
              <a:rPr lang="en-US" dirty="0"/>
              <a:t>Entropy of &gt;50k = </a:t>
            </a:r>
            <a:r>
              <a:rPr lang="en-US" dirty="0">
                <a:solidFill>
                  <a:srgbClr val="FF00FF"/>
                </a:solidFill>
              </a:rPr>
              <a:t>	</a:t>
            </a:r>
            <a:r>
              <a:rPr lang="en-US" dirty="0"/>
              <a:t>0.79</a:t>
            </a:r>
          </a:p>
          <a:p>
            <a:endParaRPr lang="en-US" dirty="0"/>
          </a:p>
          <a:p>
            <a:r>
              <a:rPr lang="en-US" dirty="0"/>
              <a:t>Entropy of the pair is 0.62.  The information gain is </a:t>
            </a:r>
          </a:p>
          <a:p>
            <a:r>
              <a:rPr lang="en-US" dirty="0"/>
              <a:t>0.99 – 0.62 = 0.37 </a:t>
            </a:r>
          </a:p>
          <a:p>
            <a:endParaRPr lang="en-US" dirty="0"/>
          </a:p>
          <a:p>
            <a:r>
              <a:rPr lang="en-US" dirty="0"/>
              <a:t>In other words, our uncertainty has gone from 0.99 to 0.62.  It’s not perfect, but we’re much less uncertain about write-offs</a:t>
            </a:r>
          </a:p>
        </p:txBody>
      </p:sp>
    </p:spTree>
    <p:custDataLst>
      <p:tags r:id="rId1"/>
    </p:custDataLst>
    <p:extLst>
      <p:ext uri="{BB962C8B-B14F-4D97-AF65-F5344CB8AC3E}">
        <p14:creationId xmlns:p14="http://schemas.microsoft.com/office/powerpoint/2010/main" val="389274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45C5CB-CEB9-4449-BF0C-F8469B876278}"/>
              </a:ext>
            </a:extLst>
          </p:cNvPr>
          <p:cNvSpPr>
            <a:spLocks noGrp="1"/>
          </p:cNvSpPr>
          <p:nvPr>
            <p:ph type="title"/>
          </p:nvPr>
        </p:nvSpPr>
        <p:spPr/>
        <p:txBody>
          <a:bodyPr/>
          <a:lstStyle/>
          <a:p>
            <a:r>
              <a:rPr lang="en-US" dirty="0"/>
              <a:t>Pause for a moment…</a:t>
            </a:r>
          </a:p>
        </p:txBody>
      </p:sp>
      <p:sp>
        <p:nvSpPr>
          <p:cNvPr id="6" name="Content Placeholder 5">
            <a:extLst>
              <a:ext uri="{FF2B5EF4-FFF2-40B4-BE49-F238E27FC236}">
                <a16:creationId xmlns:a16="http://schemas.microsoft.com/office/drawing/2014/main" id="{3A6D043B-8B03-43E2-B4D8-B6A57F98D702}"/>
              </a:ext>
            </a:extLst>
          </p:cNvPr>
          <p:cNvSpPr>
            <a:spLocks noGrp="1"/>
          </p:cNvSpPr>
          <p:nvPr>
            <p:ph idx="1"/>
          </p:nvPr>
        </p:nvSpPr>
        <p:spPr/>
        <p:txBody>
          <a:bodyPr/>
          <a:lstStyle/>
          <a:p>
            <a:r>
              <a:rPr lang="en-US" dirty="0"/>
              <a:t>Now, go to the book and read the mushroom example starting on Page 56.</a:t>
            </a:r>
          </a:p>
          <a:p>
            <a:r>
              <a:rPr lang="en-US" dirty="0"/>
              <a:t>Don’t get bogged down in the math, but watch how additional data reduces uncertainty in the mushroom classification problem.</a:t>
            </a:r>
          </a:p>
          <a:p>
            <a:endParaRPr lang="en-US" dirty="0"/>
          </a:p>
          <a:p>
            <a:r>
              <a:rPr lang="en-US" dirty="0"/>
              <a:t>I’ll go through the figures and tell you what they mean.</a:t>
            </a:r>
          </a:p>
        </p:txBody>
      </p:sp>
    </p:spTree>
    <p:custDataLst>
      <p:tags r:id="rId1"/>
    </p:custDataLst>
    <p:extLst>
      <p:ext uri="{BB962C8B-B14F-4D97-AF65-F5344CB8AC3E}">
        <p14:creationId xmlns:p14="http://schemas.microsoft.com/office/powerpoint/2010/main" val="281500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FE062D-D910-4D23-8A0F-8CD342278CDD}"/>
              </a:ext>
            </a:extLst>
          </p:cNvPr>
          <p:cNvPicPr>
            <a:picLocks noChangeAspect="1"/>
          </p:cNvPicPr>
          <p:nvPr/>
        </p:nvPicPr>
        <p:blipFill>
          <a:blip r:embed="rId4"/>
          <a:stretch>
            <a:fillRect/>
          </a:stretch>
        </p:blipFill>
        <p:spPr>
          <a:xfrm>
            <a:off x="1371600" y="685800"/>
            <a:ext cx="6557818" cy="5410200"/>
          </a:xfrm>
          <a:prstGeom prst="rect">
            <a:avLst/>
          </a:prstGeom>
        </p:spPr>
      </p:pic>
    </p:spTree>
    <p:custDataLst>
      <p:tags r:id="rId1"/>
    </p:custDataLst>
    <p:extLst>
      <p:ext uri="{BB962C8B-B14F-4D97-AF65-F5344CB8AC3E}">
        <p14:creationId xmlns:p14="http://schemas.microsoft.com/office/powerpoint/2010/main" val="370723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8BEF1C-EC59-4C24-9DAC-1F9FD1FB8099}"/>
              </a:ext>
            </a:extLst>
          </p:cNvPr>
          <p:cNvPicPr>
            <a:picLocks noChangeAspect="1"/>
          </p:cNvPicPr>
          <p:nvPr/>
        </p:nvPicPr>
        <p:blipFill>
          <a:blip r:embed="rId4"/>
          <a:stretch>
            <a:fillRect/>
          </a:stretch>
        </p:blipFill>
        <p:spPr>
          <a:xfrm>
            <a:off x="1371600" y="838200"/>
            <a:ext cx="6289964" cy="5189220"/>
          </a:xfrm>
          <a:prstGeom prst="rect">
            <a:avLst/>
          </a:prstGeom>
        </p:spPr>
      </p:pic>
    </p:spTree>
    <p:custDataLst>
      <p:tags r:id="rId1"/>
    </p:custDataLst>
    <p:extLst>
      <p:ext uri="{BB962C8B-B14F-4D97-AF65-F5344CB8AC3E}">
        <p14:creationId xmlns:p14="http://schemas.microsoft.com/office/powerpoint/2010/main" val="40798676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7"/>
  <p:tag name="ARTICULATE_PROJECT_OPEN" val="1"/>
  <p:tag name="TAG_BACKING_FORM_KEY" val="787574-f:\class 04.2\class 04.2.pptx"/>
  <p:tag name="ARTICULATE_PRESENTER_VERSION" val="7"/>
  <p:tag name="ARTICULATE_USED_PAGE_ORIENTATION" val="1"/>
  <p:tag name="ARTICULATE_USED_PAGE_SIZE" val="1"/>
  <p:tag name="ARTICULATE_REFERENCE_ID" val="a308691b-124b-4698-9b31-73e030bb02ef"/>
</p:tagLst>
</file>

<file path=ppt/tags/tag10.xml><?xml version="1.0" encoding="utf-8"?>
<p:tagLst xmlns:a="http://schemas.openxmlformats.org/drawingml/2006/main" xmlns:r="http://schemas.openxmlformats.org/officeDocument/2006/relationships" xmlns:p="http://schemas.openxmlformats.org/presentationml/2006/main">
  <p:tag name="AUDIO_ID" val="266"/>
  <p:tag name="ARTICULATE_AUDIO_RECORDED" val="1"/>
  <p:tag name="ELAPSEDTIME" val="174.6"/>
  <p:tag name="ANNOTATION_COUNT" val="0"/>
  <p:tag name="ARTICULATE_USED_LAYOUT" val="7"/>
</p:tagLst>
</file>

<file path=ppt/tags/tag11.xml><?xml version="1.0" encoding="utf-8"?>
<p:tagLst xmlns:a="http://schemas.openxmlformats.org/drawingml/2006/main" xmlns:r="http://schemas.openxmlformats.org/officeDocument/2006/relationships" xmlns:p="http://schemas.openxmlformats.org/presentationml/2006/main">
  <p:tag name="AUDIO_ID" val="267"/>
  <p:tag name="ARTICULATE_AUDIO_RECORDED" val="1"/>
  <p:tag name="ELAPSEDTIME" val="188.4"/>
  <p:tag name="ANNOTATION_COUNT" val="0"/>
  <p:tag name="ARTICULATE_USED_LAYOUT" val="7"/>
</p:tagLst>
</file>

<file path=ppt/tags/tag12.xml><?xml version="1.0" encoding="utf-8"?>
<p:tagLst xmlns:a="http://schemas.openxmlformats.org/drawingml/2006/main" xmlns:r="http://schemas.openxmlformats.org/officeDocument/2006/relationships" xmlns:p="http://schemas.openxmlformats.org/presentationml/2006/main">
  <p:tag name="AUDIO_ID" val="268"/>
  <p:tag name="ARTICULATE_AUDIO_RECORDED" val="1"/>
  <p:tag name="ELAPSEDTIME" val="115.2"/>
  <p:tag name="ANNOTATION_COUNT" val="0"/>
  <p:tag name="ARTICULATE_USED_LAYOUT" val="7"/>
</p:tagLst>
</file>

<file path=ppt/tags/tag13.xml><?xml version="1.0" encoding="utf-8"?>
<p:tagLst xmlns:a="http://schemas.openxmlformats.org/drawingml/2006/main" xmlns:r="http://schemas.openxmlformats.org/officeDocument/2006/relationships" xmlns:p="http://schemas.openxmlformats.org/presentationml/2006/main">
  <p:tag name="AUDIO_ID" val="269"/>
  <p:tag name="ARTICULATE_AUDIO_RECORDED" val="1"/>
  <p:tag name="ELAPSEDTIME" val="177.1"/>
  <p:tag name="ANNOTATION_COUNT" val="0"/>
  <p:tag name="ARTICULATE_USED_LAYOUT" val="7"/>
</p:tagLst>
</file>

<file path=ppt/tags/tag14.xml><?xml version="1.0" encoding="utf-8"?>
<p:tagLst xmlns:a="http://schemas.openxmlformats.org/drawingml/2006/main" xmlns:r="http://schemas.openxmlformats.org/officeDocument/2006/relationships" xmlns:p="http://schemas.openxmlformats.org/presentationml/2006/main">
  <p:tag name="AUDIO_ID" val="270"/>
  <p:tag name="ARTICULATE_AUDIO_RECORDED" val="1"/>
  <p:tag name="ELAPSEDTIME" val="37.3"/>
  <p:tag name="ANNOTATION_COUNT" val="0"/>
  <p:tag name="ARTICULATE_USED_LAYOUT" val="2"/>
</p:tagLst>
</file>

<file path=ppt/tags/tag15.xml><?xml version="1.0" encoding="utf-8"?>
<p:tagLst xmlns:a="http://schemas.openxmlformats.org/drawingml/2006/main" xmlns:r="http://schemas.openxmlformats.org/officeDocument/2006/relationships" xmlns:p="http://schemas.openxmlformats.org/presentationml/2006/main">
  <p:tag name="AUDIO_ID" val="271"/>
  <p:tag name="ARTICULATE_AUDIO_RECORDED" val="1"/>
  <p:tag name="ELAPSEDTIME" val="95.9"/>
  <p:tag name="ANNOTATION_COUNT" val="0"/>
  <p:tag name="ARTICULATE_USED_LAYOUT" val="2"/>
</p:tagLst>
</file>

<file path=ppt/tags/tag16.xml><?xml version="1.0" encoding="utf-8"?>
<p:tagLst xmlns:a="http://schemas.openxmlformats.org/drawingml/2006/main" xmlns:r="http://schemas.openxmlformats.org/officeDocument/2006/relationships" xmlns:p="http://schemas.openxmlformats.org/presentationml/2006/main">
  <p:tag name="AUDIO_ID" val="272"/>
  <p:tag name="ARTICULATE_AUDIO_RECORDED" val="1"/>
  <p:tag name="ELAPSEDTIME" val="139.3"/>
  <p:tag name="ANNOTATION_COUNT" val="0"/>
  <p:tag name="ARTICULATE_USED_LAYOUT" val="6"/>
</p:tagLst>
</file>

<file path=ppt/tags/tag17.xml><?xml version="1.0" encoding="utf-8"?>
<p:tagLst xmlns:a="http://schemas.openxmlformats.org/drawingml/2006/main" xmlns:r="http://schemas.openxmlformats.org/officeDocument/2006/relationships" xmlns:p="http://schemas.openxmlformats.org/presentationml/2006/main">
  <p:tag name="AUDIO_ID" val="273"/>
  <p:tag name="ARTICULATE_AUDIO_RECORDED" val="1"/>
  <p:tag name="ELAPSEDTIME" val="34.2"/>
  <p:tag name="ANNOTATION_COUNT" val="0"/>
  <p:tag name="ARTICULATE_USED_LAYOUT" val="6"/>
</p:tagLst>
</file>

<file path=ppt/tags/tag18.xml><?xml version="1.0" encoding="utf-8"?>
<p:tagLst xmlns:a="http://schemas.openxmlformats.org/drawingml/2006/main" xmlns:r="http://schemas.openxmlformats.org/officeDocument/2006/relationships" xmlns:p="http://schemas.openxmlformats.org/presentationml/2006/main">
  <p:tag name="DUPLICATEID" val="7494aff2789247f5873c4b54185f69aa"/>
</p:tagLst>
</file>

<file path=ppt/tags/tag19.xml><?xml version="1.0" encoding="utf-8"?>
<p:tagLst xmlns:a="http://schemas.openxmlformats.org/drawingml/2006/main" xmlns:r="http://schemas.openxmlformats.org/officeDocument/2006/relationships" xmlns:p="http://schemas.openxmlformats.org/presentationml/2006/main">
  <p:tag name="DUPLICATEID" val="7ea372f7433d4d5098020b8716e5ebf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DUPLICATEID" val="5771892039eb4e9da997a18635961a42"/>
</p:tagLst>
</file>

<file path=ppt/tags/tag21.xml><?xml version="1.0" encoding="utf-8"?>
<p:tagLst xmlns:a="http://schemas.openxmlformats.org/drawingml/2006/main" xmlns:r="http://schemas.openxmlformats.org/officeDocument/2006/relationships" xmlns:p="http://schemas.openxmlformats.org/presentationml/2006/main">
  <p:tag name="DUPLICATEID" val="60f0d509680f40f5af599438105e09da"/>
</p:tagLst>
</file>

<file path=ppt/tags/tag22.xml><?xml version="1.0" encoding="utf-8"?>
<p:tagLst xmlns:a="http://schemas.openxmlformats.org/drawingml/2006/main" xmlns:r="http://schemas.openxmlformats.org/officeDocument/2006/relationships" xmlns:p="http://schemas.openxmlformats.org/presentationml/2006/main">
  <p:tag name="DUPLICATEID" val="5871e8f1af4d462cb4fff949166c118a"/>
</p:tagLst>
</file>

<file path=ppt/tags/tag23.xml><?xml version="1.0" encoding="utf-8"?>
<p:tagLst xmlns:a="http://schemas.openxmlformats.org/drawingml/2006/main" xmlns:r="http://schemas.openxmlformats.org/officeDocument/2006/relationships" xmlns:p="http://schemas.openxmlformats.org/presentationml/2006/main">
  <p:tag name="AUDIO_ID" val="274"/>
  <p:tag name="ARTICULATE_AUDIO_RECORDED" val="1"/>
  <p:tag name="ELAPSEDTIME" val="84.6"/>
  <p:tag name="ANNOTATION_COUNT" val="0"/>
  <p:tag name="ARTICULATE_USED_LAYOUT" val="6"/>
</p:tagLst>
</file>

<file path=ppt/tags/tag24.xml><?xml version="1.0" encoding="utf-8"?>
<p:tagLst xmlns:a="http://schemas.openxmlformats.org/drawingml/2006/main" xmlns:r="http://schemas.openxmlformats.org/officeDocument/2006/relationships" xmlns:p="http://schemas.openxmlformats.org/presentationml/2006/main">
  <p:tag name="AUDIO_ID" val="275"/>
  <p:tag name="ARTICULATE_AUDIO_RECORDED" val="1"/>
  <p:tag name="ELAPSEDTIME" val="296"/>
  <p:tag name="ANNOTATION_COUNT" val="0"/>
  <p:tag name="ARTICULATE_USED_LAYOUT" val="8"/>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 name="AUDIO_ID" val="259"/>
  <p:tag name="ARTICULATE_AUDIO_RECORDED" val="1"/>
  <p:tag name="ELAPSEDTIME" val="32.5"/>
  <p:tag name="ANNOTATION_COUNT" val="0"/>
  <p:tag name="ARTICULATE_USED_LAYOUT" val="1"/>
</p:tagLst>
</file>

<file path=ppt/tags/tag4.xml><?xml version="1.0" encoding="utf-8"?>
<p:tagLst xmlns:a="http://schemas.openxmlformats.org/drawingml/2006/main" xmlns:r="http://schemas.openxmlformats.org/officeDocument/2006/relationships" xmlns:p="http://schemas.openxmlformats.org/presentationml/2006/main">
  <p:tag name="AUDIO_ID" val="260"/>
  <p:tag name="ARTICULATE_AUDIO_RECORDED" val="1"/>
  <p:tag name="ELAPSEDTIME" val="48.4"/>
  <p:tag name="ANNOTATION_COUNT" val="0"/>
  <p:tag name="ARTICULATE_USED_LAYOUT" val="2"/>
</p:tagLst>
</file>

<file path=ppt/tags/tag5.xml><?xml version="1.0" encoding="utf-8"?>
<p:tagLst xmlns:a="http://schemas.openxmlformats.org/drawingml/2006/main" xmlns:r="http://schemas.openxmlformats.org/officeDocument/2006/relationships" xmlns:p="http://schemas.openxmlformats.org/presentationml/2006/main">
  <p:tag name="AUDIO_ID" val="261"/>
  <p:tag name="ARTICULATE_AUDIO_RECORDED" val="1"/>
  <p:tag name="ELAPSEDTIME" val="113.6"/>
  <p:tag name="ANNOTATION_COUNT" val="0"/>
  <p:tag name="ARTICULATE_USED_LAYOUT" val="2"/>
</p:tagLst>
</file>

<file path=ppt/tags/tag6.xml><?xml version="1.0" encoding="utf-8"?>
<p:tagLst xmlns:a="http://schemas.openxmlformats.org/drawingml/2006/main" xmlns:r="http://schemas.openxmlformats.org/officeDocument/2006/relationships" xmlns:p="http://schemas.openxmlformats.org/presentationml/2006/main">
  <p:tag name="AUDIO_ID" val="262"/>
  <p:tag name="ARTICULATE_AUDIO_RECORDED" val="1"/>
  <p:tag name="ELAPSEDTIME" val="146.9"/>
  <p:tag name="ANNOTATION_COUNT" val="0"/>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ARTICULATE_AUDIO_RECORDED" val="1"/>
  <p:tag name="ELAPSEDTIME" val="76.4"/>
  <p:tag name="ANNOTATION_COUNT" val="0"/>
  <p:tag name="ARTICULATE_USED_LAYOUT" val="2"/>
</p:tagLst>
</file>

<file path=ppt/tags/tag8.xml><?xml version="1.0" encoding="utf-8"?>
<p:tagLst xmlns:a="http://schemas.openxmlformats.org/drawingml/2006/main" xmlns:r="http://schemas.openxmlformats.org/officeDocument/2006/relationships" xmlns:p="http://schemas.openxmlformats.org/presentationml/2006/main">
  <p:tag name="AUDIO_ID" val="264"/>
  <p:tag name="ARTICULATE_AUDIO_RECORDED" val="1"/>
  <p:tag name="ELAPSEDTIME" val="283.9"/>
  <p:tag name="ANNOTATION_COUNT" val="0"/>
  <p:tag name="ARTICULATE_USED_LAYOUT" val="8"/>
</p:tagLst>
</file>

<file path=ppt/tags/tag9.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39.4"/>
  <p:tag name="ANNOTATION_COUNT" val="0"/>
  <p:tag name="ARTICULATE_USED_LAYOUT" val="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3186</TotalTime>
  <Words>601</Words>
  <Application>Microsoft Office PowerPoint</Application>
  <PresentationFormat>On-screen Show (4:3)</PresentationFormat>
  <Paragraphs>108</Paragraphs>
  <Slides>17</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Monotype Sorts</vt:lpstr>
      <vt:lpstr>Times New Roman</vt:lpstr>
      <vt:lpstr>Default Design</vt:lpstr>
      <vt:lpstr>Document</vt:lpstr>
      <vt:lpstr>Data Science and Analytics for Managers  DS Chapter 3: Predictive Modeling The Math</vt:lpstr>
      <vt:lpstr>The Goal: A Decision</vt:lpstr>
      <vt:lpstr>Entropy</vt:lpstr>
      <vt:lpstr>Probabilities</vt:lpstr>
      <vt:lpstr>Better Data?</vt:lpstr>
      <vt:lpstr>Entropy Reduction</vt:lpstr>
      <vt:lpstr>Pause for a moment…</vt:lpstr>
      <vt:lpstr>PowerPoint Presentation</vt:lpstr>
      <vt:lpstr>PowerPoint Presentation</vt:lpstr>
      <vt:lpstr>PowerPoint Presentation</vt:lpstr>
      <vt:lpstr>PowerPoint Presentation</vt:lpstr>
      <vt:lpstr>So what?</vt:lpstr>
      <vt:lpstr>Classification Trees</vt:lpstr>
      <vt:lpstr>A Classification Tree</vt:lpstr>
      <vt:lpstr>Classification Tree</vt:lpstr>
      <vt:lpstr>A More Complex Example</vt:lpstr>
      <vt:lpstr>Churn Example</vt:lpstr>
    </vt:vector>
  </TitlesOfParts>
  <Company>SIU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01</dc:title>
  <dc:creator>Jim Nelson</dc:creator>
  <cp:lastModifiedBy>Jims hp</cp:lastModifiedBy>
  <cp:revision>234</cp:revision>
  <dcterms:created xsi:type="dcterms:W3CDTF">1999-01-19T14:58:19Z</dcterms:created>
  <dcterms:modified xsi:type="dcterms:W3CDTF">2017-11-13T23:36:57Z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Class 01.2</vt:lpwstr>
  </property>
  <property fmtid="{D5CDD505-2E9C-101B-9397-08002B2CF9AE}" pid="3" name="ArticulateProjectVersion">
    <vt:lpwstr>7</vt:lpwstr>
  </property>
  <property fmtid="{D5CDD505-2E9C-101B-9397-08002B2CF9AE}" pid="4" name="ArticulateUseProject">
    <vt:lpwstr>1</vt:lpwstr>
  </property>
  <property fmtid="{D5CDD505-2E9C-101B-9397-08002B2CF9AE}" pid="5" name="ArticulateGUID">
    <vt:lpwstr>C20CC05C-E097-4940-9D34-923580C6A0A4</vt:lpwstr>
  </property>
  <property fmtid="{D5CDD505-2E9C-101B-9397-08002B2CF9AE}" pid="6" name="ArticulateProjectFull">
    <vt:lpwstr>F:\Class 04.2\Class 04.2.ppta</vt:lpwstr>
  </property>
</Properties>
</file>