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1" r:id="rId2"/>
    <p:sldId id="289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3" r:id="rId13"/>
    <p:sldId id="324" r:id="rId14"/>
    <p:sldId id="338" r:id="rId15"/>
    <p:sldId id="339" r:id="rId16"/>
    <p:sldId id="340" r:id="rId17"/>
    <p:sldId id="261" r:id="rId18"/>
    <p:sldId id="29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0BE96-282A-45F9-A500-6EDC0F682668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BB8A-7978-418C-A08B-D49A6D2B3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0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036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96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222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804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669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177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73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73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6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87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7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88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38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2223DF-0AD0-9347-82AC-0B3D22D18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69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8FE01-51AE-4367-84E4-778C313D2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4DE8DC-6BA8-4725-92AD-1A6512E70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AF52D-267A-445F-BBDB-ADA9AACF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F93C6-7D50-4E49-9444-91184A13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66EB7-5822-4393-9584-63854C51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D661E-6D61-4B3B-99F0-E4186F30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33672E-44CD-4A6E-ACA5-778D37D5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54427-0720-42C6-A334-48B4A8EA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0E53A-9557-4BD8-9B67-771939C2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98FE3-C147-4BE1-AC5C-2DA3908D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3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AFB2A4-CB02-4CDE-8CD0-461A7577D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2BA537-76F5-4D5C-B9B2-3635D1CAE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19C38-904D-4FCA-ABAD-5969B611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824C0-23D7-431B-A15C-204F02BB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206E1-474A-4F02-8E74-D925B078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0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4235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90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2C512-4088-475D-B8CD-543C87FF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79B3C-2592-4F4E-A462-25F4F17A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12BD3-E81D-4689-8547-1079FCB6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4ACAD-67A9-4092-8691-7CC7B9FB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39D39-02AD-44C3-BFE3-BF7E295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3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62F-930A-47B6-9B72-BE1067A8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4CCE5-9194-466B-894A-8F262B2E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D630E-5087-453A-A66C-16B429F3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48A4E-5D83-40C2-89DB-E3DAF921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87FFB-30F3-45CC-AAF3-04FD52B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5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BBB30-8033-44C2-B682-623A92B0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98A15-E0C9-4192-BDBD-529924523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510F46-71E6-4D98-9307-D63D1EB7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E94AA-988E-4D54-AE18-E352DA75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F2D23F-4D62-4434-8DA1-6110DB5F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7C18C-CC4D-4838-BC26-B465C0B5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3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206A6-C5F6-4FDF-A48F-1F8F1EF6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242BA-8DAA-439C-9EB7-3B2C2E28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9601C-DF23-411A-8859-4E97DDB7A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218D40-2067-4546-A769-4E73D14D6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51782C-D244-42A2-BF23-68B9E3ABA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27427F-1F6D-456D-8E7B-FDD2A420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BA26E8-D36F-4BA3-B8DC-9B4BA42F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F399D3-A67A-41E7-A49F-94631B16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DFDA5-51DB-4999-8FDE-5A13F1F2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A24093-A20D-4181-AA90-267C2427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184C1A-1C3B-48FB-AF15-14FA476E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41C250-E3E2-456B-B4FC-9F8A3A1E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114A73-4E55-43E1-B533-3FC1C14B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074042-FCD0-4455-A358-B188D6C0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9762D-7E4D-45F4-8F49-F7E88A6B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8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275EA-1731-468F-A5AC-C07ED147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AA00B-69A4-463C-87EE-63FAE2AB3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B3F9F-38CE-40A8-83AF-B54B9E363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F67EF-1736-4509-A92F-8C7135E6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0EDDF-114E-4872-BD7F-3D2DF701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1194A-061A-4DBC-AF1C-6D1338D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01F9E-0DE8-45C4-82F3-3A1D06F6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E7FE0-E095-4161-83C1-1254D8110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4C2FC-0A41-4272-AF25-8BA593F56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6AB37-44EC-45CA-BBC0-EEDC9182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90635-A607-4752-9C46-32D6910F3B2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5BE69C-CA89-4144-A7BE-2C9A827E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D7596-C92F-4E26-9B21-73070ACF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5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12D796-22AF-4D77-9B86-E1CFC735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2AF14-D778-442F-BCA5-75F3503D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CAB98-9CD6-41C6-944E-D61F19899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0635-A607-4752-9C46-32D6910F3B2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43A47-CCCF-4F63-89C8-E70C282ED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C359A-4B9E-4A06-9CAC-B91F97AEA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7F07-F3CE-4E80-8E5B-225656D2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3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手动输入 9"/>
          <p:cNvSpPr/>
          <p:nvPr/>
        </p:nvSpPr>
        <p:spPr>
          <a:xfrm flipV="1">
            <a:off x="0" y="219693"/>
            <a:ext cx="12192000" cy="512064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12 w 10000"/>
              <a:gd name="connsiteY0-2" fmla="*/ 6588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12 w 10000"/>
              <a:gd name="connsiteY4-10" fmla="*/ 6588 h 10000"/>
              <a:gd name="connsiteX0-11" fmla="*/ 2 w 10000"/>
              <a:gd name="connsiteY0-12" fmla="*/ 6583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2 w 10000"/>
              <a:gd name="connsiteY4-20" fmla="*/ 6583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2" y="658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4" y="8863"/>
                  <a:pt x="-2" y="7720"/>
                  <a:pt x="2" y="6583"/>
                </a:cubicBezTo>
                <a:close/>
              </a:path>
            </a:pathLst>
          </a:cu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65514" y="2981604"/>
            <a:ext cx="7013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 panose="00000500000000000000" pitchFamily="50" charset="0"/>
                <a:ea typeface="+mn-ea"/>
                <a:cs typeface="+mn-cs"/>
              </a:rPr>
              <a:t>W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 panose="00000500000000000000" pitchFamily="50" charset="0"/>
                <a:ea typeface="+mn-ea"/>
                <a:cs typeface="+mn-cs"/>
              </a:rPr>
              <a:t>ebpack Sharing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 panose="000005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W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ebpack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支持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47996" y="1514717"/>
            <a:ext cx="3861594" cy="1296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ESM</a:t>
            </a: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webpack</a:t>
            </a:r>
            <a:r>
              <a:rPr lang="zh-CN" altLang="en-US" dirty="0">
                <a:sym typeface="Arial" panose="020B0604020202020204" pitchFamily="34" charset="0"/>
              </a:rPr>
              <a:t>推荐的）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CommonJS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ym typeface="Arial" panose="020B0604020202020204" pitchFamily="34" charset="0"/>
              </a:rPr>
              <a:t> AMD/UMD</a:t>
            </a:r>
            <a:r>
              <a:rPr lang="zh-CN" altLang="en-US" dirty="0">
                <a:sym typeface="Arial" panose="020B0604020202020204" pitchFamily="34" charset="0"/>
              </a:rPr>
              <a:t>（了解即可）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2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41" y="272128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W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ebpack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简介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0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5343" y="63716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W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ebpack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是设么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74221" y="2138172"/>
            <a:ext cx="10043557" cy="129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083">
              <a:lnSpc>
                <a:spcPct val="150000"/>
              </a:lnSpc>
              <a:defRPr/>
            </a:pPr>
            <a:r>
              <a:rPr lang="en-US" altLang="zh-CN" dirty="0"/>
              <a:t>A bundler for </a:t>
            </a:r>
            <a:r>
              <a:rPr lang="en-US" altLang="zh-CN" dirty="0" err="1"/>
              <a:t>javascript</a:t>
            </a:r>
            <a:r>
              <a:rPr lang="en-US" altLang="zh-CN" dirty="0"/>
              <a:t> and friends. Packs many modules into a few bundled assets. Code Splitting allows for loading parts of the application on demand. Through "loaders", modules can be </a:t>
            </a:r>
            <a:r>
              <a:rPr lang="en-US" altLang="zh-CN" dirty="0" err="1"/>
              <a:t>CommonJs</a:t>
            </a:r>
            <a:r>
              <a:rPr lang="en-US" altLang="zh-CN" dirty="0"/>
              <a:t>, AMD, ES6 modules, CSS, Images, JSON, </a:t>
            </a:r>
            <a:r>
              <a:rPr lang="en-US" altLang="zh-CN" dirty="0" err="1"/>
              <a:t>Coffeescript</a:t>
            </a:r>
            <a:r>
              <a:rPr lang="en-US" altLang="zh-CN" dirty="0"/>
              <a:t>, LESS, ... and your custom stuff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9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5343" y="63716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W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ebpack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核心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配置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A3516A-C334-4011-85F7-676B9D036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317" y="1370643"/>
            <a:ext cx="6394062" cy="47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-11876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8782" y="63716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常用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L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oaders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2187D9-68DD-41D1-9214-729665542427}"/>
              </a:ext>
            </a:extLst>
          </p:cNvPr>
          <p:cNvSpPr txBox="1"/>
          <p:nvPr/>
        </p:nvSpPr>
        <p:spPr>
          <a:xfrm>
            <a:off x="1542706" y="1562459"/>
            <a:ext cx="9885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编译相关</a:t>
            </a:r>
            <a:endParaRPr lang="en-US" altLang="zh-CN" dirty="0"/>
          </a:p>
          <a:p>
            <a:r>
              <a:rPr lang="en-US" altLang="zh-CN" dirty="0"/>
              <a:t>	babel-loader </a:t>
            </a:r>
            <a:r>
              <a:rPr lang="zh-CN" altLang="en-US" dirty="0"/>
              <a:t>，</a:t>
            </a:r>
            <a:r>
              <a:rPr lang="en-US" altLang="zh-CN" dirty="0" err="1"/>
              <a:t>ts</a:t>
            </a:r>
            <a:r>
              <a:rPr lang="en-US" altLang="zh-CN" dirty="0"/>
              <a:t>-loader</a:t>
            </a:r>
          </a:p>
          <a:p>
            <a:endParaRPr lang="en-US" altLang="zh-CN" dirty="0"/>
          </a:p>
          <a:p>
            <a:r>
              <a:rPr lang="zh-CN" altLang="en-US" dirty="0"/>
              <a:t>样式相关</a:t>
            </a:r>
            <a:endParaRPr lang="en-US" altLang="zh-CN" dirty="0"/>
          </a:p>
          <a:p>
            <a:r>
              <a:rPr lang="en-US" altLang="zh-CN" dirty="0"/>
              <a:t>	style-loader, </a:t>
            </a:r>
            <a:r>
              <a:rPr lang="en-US" altLang="zh-CN" dirty="0" err="1"/>
              <a:t>css</a:t>
            </a:r>
            <a:r>
              <a:rPr lang="en-US" altLang="zh-CN" dirty="0"/>
              <a:t>-loader, less-loader, sass-loader, </a:t>
            </a:r>
            <a:r>
              <a:rPr lang="en-US" altLang="zh-CN" dirty="0" err="1"/>
              <a:t>postcss</a:t>
            </a:r>
            <a:r>
              <a:rPr lang="en-US" altLang="zh-CN" dirty="0"/>
              <a:t>-loader</a:t>
            </a:r>
          </a:p>
          <a:p>
            <a:endParaRPr lang="en-US" altLang="zh-CN" dirty="0"/>
          </a:p>
          <a:p>
            <a:r>
              <a:rPr lang="zh-CN" altLang="en-US" dirty="0"/>
              <a:t>文件相关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url</a:t>
            </a:r>
            <a:r>
              <a:rPr lang="en-US" altLang="zh-CN" dirty="0"/>
              <a:t>-loader, file-loader, </a:t>
            </a:r>
            <a:r>
              <a:rPr lang="en-US" altLang="zh-CN" dirty="0" err="1"/>
              <a:t>img</a:t>
            </a:r>
            <a:r>
              <a:rPr lang="en-US" altLang="zh-CN" dirty="0"/>
              <a:t>-loader</a:t>
            </a:r>
          </a:p>
          <a:p>
            <a:endParaRPr lang="en-US" altLang="zh-CN" dirty="0"/>
          </a:p>
          <a:p>
            <a:r>
              <a:rPr lang="zh-CN" altLang="en-US" dirty="0"/>
              <a:t>模块相关</a:t>
            </a:r>
            <a:endParaRPr lang="en-US" altLang="zh-CN" dirty="0"/>
          </a:p>
          <a:p>
            <a:r>
              <a:rPr lang="en-US" altLang="zh-CN" dirty="0"/>
              <a:t>	import-loader</a:t>
            </a:r>
            <a:r>
              <a:rPr lang="zh-CN" altLang="en-US" dirty="0"/>
              <a:t>，</a:t>
            </a:r>
            <a:r>
              <a:rPr lang="en-US" altLang="zh-CN" dirty="0"/>
              <a:t>export-loader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-11876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8782" y="63716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常用</a:t>
            </a: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Plugins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2187D9-68DD-41D1-9214-729665542427}"/>
              </a:ext>
            </a:extLst>
          </p:cNvPr>
          <p:cNvSpPr txBox="1"/>
          <p:nvPr/>
        </p:nvSpPr>
        <p:spPr>
          <a:xfrm>
            <a:off x="1780212" y="1532772"/>
            <a:ext cx="9885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Html-webpack-plugin</a:t>
            </a:r>
          </a:p>
          <a:p>
            <a:r>
              <a:rPr lang="en-US" altLang="zh-CN" dirty="0"/>
              <a:t>Common-chunk-webpack-plugin</a:t>
            </a:r>
          </a:p>
          <a:p>
            <a:r>
              <a:rPr lang="en-US" altLang="zh-CN" dirty="0"/>
              <a:t>Define-webpack-plugin</a:t>
            </a:r>
          </a:p>
          <a:p>
            <a:r>
              <a:rPr lang="en-US" altLang="zh-CN" dirty="0" err="1"/>
              <a:t>Bananer</a:t>
            </a:r>
            <a:r>
              <a:rPr lang="en-US" altLang="zh-CN" dirty="0"/>
              <a:t>-webpack-plugin</a:t>
            </a:r>
          </a:p>
          <a:p>
            <a:r>
              <a:rPr lang="en-US" altLang="zh-CN" dirty="0"/>
              <a:t>Clean-webpack-plugin</a:t>
            </a:r>
          </a:p>
          <a:p>
            <a:r>
              <a:rPr lang="en-US" altLang="zh-CN" dirty="0"/>
              <a:t>Copy-webpack-plugin</a:t>
            </a:r>
          </a:p>
          <a:p>
            <a:r>
              <a:rPr lang="en-US" altLang="zh-CN" dirty="0" err="1"/>
              <a:t>Pulifycss</a:t>
            </a:r>
            <a:r>
              <a:rPr lang="en-US" altLang="zh-CN" dirty="0"/>
              <a:t>-webpack-plugin</a:t>
            </a:r>
          </a:p>
          <a:p>
            <a:r>
              <a:rPr lang="en-US" altLang="zh-CN" dirty="0"/>
              <a:t>Minify-</a:t>
            </a:r>
            <a:r>
              <a:rPr lang="en-US" altLang="zh-CN" dirty="0" err="1"/>
              <a:t>css</a:t>
            </a:r>
            <a:r>
              <a:rPr lang="en-US" altLang="zh-CN" dirty="0"/>
              <a:t>-webpack-plugin</a:t>
            </a:r>
          </a:p>
          <a:p>
            <a:r>
              <a:rPr lang="en-US" altLang="zh-CN" dirty="0"/>
              <a:t>Limit-chunk-plugin</a:t>
            </a:r>
          </a:p>
          <a:p>
            <a:r>
              <a:rPr lang="en-US" altLang="zh-CN" dirty="0"/>
              <a:t>Provide-plugin</a:t>
            </a:r>
          </a:p>
          <a:p>
            <a:r>
              <a:rPr lang="en-US" altLang="zh-CN" dirty="0" err="1"/>
              <a:t>Uglifyjs</a:t>
            </a:r>
            <a:r>
              <a:rPr lang="en-US" altLang="zh-CN" dirty="0"/>
              <a:t>-plugin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87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-11876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8782" y="637163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webpack</a:t>
            </a: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优化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2187D9-68DD-41D1-9214-729665542427}"/>
              </a:ext>
            </a:extLst>
          </p:cNvPr>
          <p:cNvSpPr txBox="1"/>
          <p:nvPr/>
        </p:nvSpPr>
        <p:spPr>
          <a:xfrm>
            <a:off x="1661459" y="1960283"/>
            <a:ext cx="98850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运行时优化：</a:t>
            </a:r>
            <a:endParaRPr lang="en-US" altLang="zh-CN" dirty="0"/>
          </a:p>
          <a:p>
            <a:pPr lvl="1"/>
            <a:r>
              <a:rPr lang="zh-CN" altLang="en-US" dirty="0"/>
              <a:t>提取公共代码</a:t>
            </a:r>
            <a:endParaRPr lang="en-US" altLang="zh-CN" dirty="0"/>
          </a:p>
          <a:p>
            <a:pPr lvl="1"/>
            <a:r>
              <a:rPr lang="zh-CN" altLang="en-US" dirty="0"/>
              <a:t>代码分割和懒加载</a:t>
            </a:r>
            <a:endParaRPr lang="en-US" altLang="zh-CN" dirty="0"/>
          </a:p>
          <a:p>
            <a:pPr lvl="1"/>
            <a:r>
              <a:rPr lang="en-US" altLang="zh-CN" dirty="0"/>
              <a:t>Tree shaking</a:t>
            </a:r>
          </a:p>
          <a:p>
            <a:pPr lvl="1"/>
            <a:r>
              <a:rPr lang="zh-CN" altLang="en-US" dirty="0"/>
              <a:t>长缓存配置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打包编译优化：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分开</a:t>
            </a:r>
            <a:r>
              <a:rPr lang="en-US" altLang="zh-CN" dirty="0"/>
              <a:t>vendor</a:t>
            </a:r>
            <a:r>
              <a:rPr lang="zh-CN" altLang="en-US" dirty="0"/>
              <a:t>和</a:t>
            </a:r>
            <a:r>
              <a:rPr lang="en-US" altLang="zh-CN" dirty="0"/>
              <a:t>app</a:t>
            </a:r>
            <a:r>
              <a:rPr lang="zh-CN" altLang="en-US" dirty="0"/>
              <a:t>，</a:t>
            </a:r>
            <a:r>
              <a:rPr lang="en-US" altLang="zh-CN" dirty="0" err="1"/>
              <a:t>dllplugin</a:t>
            </a:r>
            <a:r>
              <a:rPr lang="zh-CN" altLang="en-US" dirty="0"/>
              <a:t>，</a:t>
            </a:r>
            <a:r>
              <a:rPr lang="en-US" altLang="zh-CN" dirty="0" err="1"/>
              <a:t>dllReferencePlugin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UglifyjsPlugin</a:t>
            </a:r>
            <a:r>
              <a:rPr lang="zh-CN" altLang="en-US" dirty="0"/>
              <a:t>，</a:t>
            </a:r>
            <a:r>
              <a:rPr lang="en-US" altLang="zh-CN" dirty="0"/>
              <a:t>parallel</a:t>
            </a:r>
            <a:r>
              <a:rPr lang="zh-CN" altLang="en-US" dirty="0"/>
              <a:t>，</a:t>
            </a:r>
            <a:r>
              <a:rPr lang="en-US" altLang="zh-CN" dirty="0"/>
              <a:t>cache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HappyPack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模块检索配置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30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390118" y="422705"/>
            <a:ext cx="3206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</a:rPr>
              <a:t>Webpack history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latin typeface="Roboto Thin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805926" y="1397333"/>
            <a:ext cx="5964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16088" y="1737051"/>
            <a:ext cx="1122422" cy="1092607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Webpack v2.2.0</a:t>
            </a: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Tree shaking</a:t>
            </a: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ES module</a:t>
            </a: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动态</a:t>
            </a: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Import</a:t>
            </a: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新的文档</a:t>
            </a:r>
            <a:endParaRPr lang="en-US" altLang="zh-CN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endParaRPr lang="en-US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175" y="4147392"/>
            <a:ext cx="121888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3819" y="3521890"/>
            <a:ext cx="122754" cy="1227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857566" y="3507156"/>
            <a:ext cx="122754" cy="1227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8269022" y="3512025"/>
            <a:ext cx="122754" cy="1227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034623" y="3532137"/>
            <a:ext cx="122754" cy="1227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02700" y="1732272"/>
            <a:ext cx="1172116" cy="925894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Webpack 4.0.0</a:t>
            </a: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零配置</a:t>
            </a:r>
            <a:endParaRPr lang="en-US" altLang="zh-CN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Mode</a:t>
            </a: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切分，压缩内置</a:t>
            </a:r>
            <a:endParaRPr lang="en-US" altLang="zh-CN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endParaRPr lang="en-US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80391" y="4728543"/>
            <a:ext cx="918841" cy="363818"/>
          </a:xfrm>
          <a:prstGeom prst="rect">
            <a:avLst/>
          </a:prstGeom>
          <a:noFill/>
        </p:spPr>
        <p:txBody>
          <a:bodyPr wrap="none" tIns="137160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6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2018.2.4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49133" y="1752384"/>
            <a:ext cx="1188147" cy="759182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Webpack v3.0.0</a:t>
            </a: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Scope Hoisting</a:t>
            </a: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Magic comments</a:t>
            </a:r>
          </a:p>
          <a:p>
            <a:pPr algn="ctr" defTabSz="914217">
              <a:lnSpc>
                <a:spcPts val="1340"/>
              </a:lnSpc>
            </a:pPr>
            <a:endParaRPr lang="en-US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86387" y="1742137"/>
            <a:ext cx="1122422" cy="1259319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Webpack v1.0.0</a:t>
            </a: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编译打包</a:t>
            </a:r>
            <a:endParaRPr lang="en-US" altLang="zh-CN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HMR</a:t>
            </a: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代码分割</a:t>
            </a:r>
            <a:endParaRPr lang="en-US" altLang="zh-CN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r>
              <a:rPr lang="zh-CN" alt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文件处理</a:t>
            </a:r>
            <a:endParaRPr lang="en-US" altLang="zh-CN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endParaRPr lang="en-US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  <a:p>
            <a:pPr algn="ctr" defTabSz="914217">
              <a:lnSpc>
                <a:spcPts val="1340"/>
              </a:lnSpc>
            </a:pPr>
            <a:endParaRPr lang="en-US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86405" y="4748655"/>
            <a:ext cx="1023037" cy="363818"/>
          </a:xfrm>
          <a:prstGeom prst="rect">
            <a:avLst/>
          </a:prstGeom>
          <a:noFill/>
        </p:spPr>
        <p:txBody>
          <a:bodyPr wrap="none" tIns="137160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6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2017.6.19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88690" y="4774743"/>
            <a:ext cx="1023037" cy="363818"/>
          </a:xfrm>
          <a:prstGeom prst="rect">
            <a:avLst/>
          </a:prstGeom>
          <a:noFill/>
        </p:spPr>
        <p:txBody>
          <a:bodyPr wrap="none" tIns="137160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6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2017.1.18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16320" y="4738408"/>
            <a:ext cx="1023037" cy="363818"/>
          </a:xfrm>
          <a:prstGeom prst="rect">
            <a:avLst/>
          </a:prstGeom>
          <a:noFill/>
        </p:spPr>
        <p:txBody>
          <a:bodyPr wrap="none" tIns="137160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6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2014.2.20</a:t>
            </a:r>
          </a:p>
        </p:txBody>
      </p:sp>
      <p:sp>
        <p:nvSpPr>
          <p:cNvPr id="25" name="Oval 59">
            <a:extLst>
              <a:ext uri="{FF2B5EF4-FFF2-40B4-BE49-F238E27FC236}">
                <a16:creationId xmlns:a16="http://schemas.microsoft.com/office/drawing/2014/main" id="{5021A821-DE01-4B50-BF66-AF9D55E60DC0}"/>
              </a:ext>
            </a:extLst>
          </p:cNvPr>
          <p:cNvSpPr/>
          <p:nvPr/>
        </p:nvSpPr>
        <p:spPr>
          <a:xfrm>
            <a:off x="10577669" y="3521382"/>
            <a:ext cx="122754" cy="1227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26" name="TextBox 62">
            <a:extLst>
              <a:ext uri="{FF2B5EF4-FFF2-40B4-BE49-F238E27FC236}">
                <a16:creationId xmlns:a16="http://schemas.microsoft.com/office/drawing/2014/main" id="{4C544DAB-962C-4EBC-BD2F-27E7FA7F5D03}"/>
              </a:ext>
            </a:extLst>
          </p:cNvPr>
          <p:cNvSpPr txBox="1"/>
          <p:nvPr/>
        </p:nvSpPr>
        <p:spPr>
          <a:xfrm>
            <a:off x="10032188" y="1741629"/>
            <a:ext cx="1130438" cy="425758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Webpack 5 beta</a:t>
            </a:r>
          </a:p>
          <a:p>
            <a:pPr algn="ctr" defTabSz="914217">
              <a:lnSpc>
                <a:spcPts val="1340"/>
              </a:lnSpc>
            </a:pPr>
            <a:r>
              <a:rPr lang="en-US" altLang="zh-CN" sz="11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vote</a:t>
            </a:r>
            <a:endParaRPr lang="en-US" sz="1100" b="1" dirty="0">
              <a:solidFill>
                <a:srgbClr val="000000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7" name="TextBox 63">
            <a:extLst>
              <a:ext uri="{FF2B5EF4-FFF2-40B4-BE49-F238E27FC236}">
                <a16:creationId xmlns:a16="http://schemas.microsoft.com/office/drawing/2014/main" id="{F8E3DA47-4C9E-48EB-B718-9848941943F3}"/>
              </a:ext>
            </a:extLst>
          </p:cNvPr>
          <p:cNvSpPr txBox="1"/>
          <p:nvPr/>
        </p:nvSpPr>
        <p:spPr>
          <a:xfrm>
            <a:off x="10347733" y="4737900"/>
            <a:ext cx="601448" cy="363818"/>
          </a:xfrm>
          <a:prstGeom prst="rect">
            <a:avLst/>
          </a:prstGeom>
          <a:noFill/>
        </p:spPr>
        <p:txBody>
          <a:bodyPr wrap="none" tIns="137160" rtlCol="0" anchor="t" anchorCtr="1">
            <a:spAutoFit/>
          </a:bodyPr>
          <a:lstStyle/>
          <a:p>
            <a:pPr algn="ctr" defTabSz="914217">
              <a:lnSpc>
                <a:spcPts val="1340"/>
              </a:lnSpc>
            </a:pPr>
            <a:r>
              <a:rPr lang="en-US" sz="1600" b="1" dirty="0">
                <a:solidFill>
                  <a:srgbClr val="000000"/>
                </a:solidFill>
                <a:latin typeface="Poppins SemiBold" charset="0"/>
                <a:ea typeface="Poppins SemiBold" charset="0"/>
                <a:cs typeface="Poppins SemiBold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9927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50159" y="2690336"/>
            <a:ext cx="709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eosansLight" panose="02000603020000020003" pitchFamily="2" charset="0"/>
              </a:rPr>
              <a:t>Demo for example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  <a:latin typeface="GeosansLight" panose="02000603020000020003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59376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内容概要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0A45453A-0875-48CC-80AD-43CA6F5F93A4}"/>
              </a:ext>
            </a:extLst>
          </p:cNvPr>
          <p:cNvSpPr txBox="1"/>
          <p:nvPr/>
        </p:nvSpPr>
        <p:spPr>
          <a:xfrm>
            <a:off x="920335" y="1588458"/>
            <a:ext cx="3861594" cy="1712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ym typeface="Arial" panose="020B0604020202020204" pitchFamily="34" charset="0"/>
              </a:rPr>
              <a:t> 模块化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webpack</a:t>
            </a:r>
            <a:r>
              <a:rPr lang="zh-CN" altLang="en-US" dirty="0">
                <a:sym typeface="Arial" panose="020B0604020202020204" pitchFamily="34" charset="0"/>
              </a:rPr>
              <a:t>简介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webpack</a:t>
            </a:r>
            <a:r>
              <a:rPr lang="zh-CN" altLang="en-US" dirty="0">
                <a:sym typeface="Arial" panose="020B0604020202020204" pitchFamily="34" charset="0"/>
              </a:rPr>
              <a:t>优化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实例</a:t>
            </a:r>
            <a:endParaRPr lang="en-US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Rectangle 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模块化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DD60A0AA-58FB-45E5-9772-E23F967EE06C}"/>
              </a:ext>
            </a:extLst>
          </p:cNvPr>
          <p:cNvCxnSpPr>
            <a:cxnSpLocks/>
          </p:cNvCxnSpPr>
          <p:nvPr/>
        </p:nvCxnSpPr>
        <p:spPr>
          <a:xfrm>
            <a:off x="5839439" y="1742385"/>
            <a:ext cx="0" cy="3373229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9AECB3E-7A19-48A6-BF0C-62FBA71BA67E}"/>
              </a:ext>
            </a:extLst>
          </p:cNvPr>
          <p:cNvSpPr txBox="1"/>
          <p:nvPr/>
        </p:nvSpPr>
        <p:spPr>
          <a:xfrm>
            <a:off x="1392381" y="1742385"/>
            <a:ext cx="4242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 </a:t>
            </a:r>
            <a:r>
              <a:rPr lang="zh-CN" altLang="en-US" dirty="0"/>
              <a:t>模块化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42E827-1B6E-4681-8677-3EB721F194BC}"/>
              </a:ext>
            </a:extLst>
          </p:cNvPr>
          <p:cNvSpPr txBox="1"/>
          <p:nvPr/>
        </p:nvSpPr>
        <p:spPr>
          <a:xfrm>
            <a:off x="6763987" y="1742385"/>
            <a:ext cx="424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CSS </a:t>
            </a:r>
            <a:r>
              <a:rPr lang="zh-CN" altLang="en-US" dirty="0"/>
              <a:t>模块化</a:t>
            </a: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id="{51A5ECF3-4A77-4B10-AB1F-BF5EDBDF0418}"/>
              </a:ext>
            </a:extLst>
          </p:cNvPr>
          <p:cNvSpPr txBox="1"/>
          <p:nvPr/>
        </p:nvSpPr>
        <p:spPr>
          <a:xfrm>
            <a:off x="1392381" y="2299580"/>
            <a:ext cx="3861594" cy="1712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namespace</a:t>
            </a: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commonjs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amd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en-US" altLang="zh-CN" dirty="0" err="1">
                <a:sym typeface="Arial" panose="020B0604020202020204" pitchFamily="34" charset="0"/>
              </a:rPr>
              <a:t>cmd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en-US" altLang="zh-CN" dirty="0" err="1">
                <a:sym typeface="Arial" panose="020B0604020202020204" pitchFamily="34" charset="0"/>
              </a:rPr>
              <a:t>umd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esm</a:t>
            </a:r>
            <a:endParaRPr lang="en-US" dirty="0">
              <a:sym typeface="Arial" panose="020B0604020202020204" pitchFamily="34" charset="0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1463C223-0201-4F3C-9EFB-B9FA5B95BE03}"/>
              </a:ext>
            </a:extLst>
          </p:cNvPr>
          <p:cNvSpPr txBox="1"/>
          <p:nvPr/>
        </p:nvSpPr>
        <p:spPr>
          <a:xfrm>
            <a:off x="6763987" y="2299580"/>
            <a:ext cx="3861594" cy="212763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OOCSS</a:t>
            </a: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SMACSS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BEM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CSS </a:t>
            </a:r>
            <a:r>
              <a:rPr lang="en-US" dirty="0" err="1">
                <a:sym typeface="Arial" panose="020B0604020202020204" pitchFamily="34" charset="0"/>
              </a:rPr>
              <a:t>M</a:t>
            </a:r>
            <a:r>
              <a:rPr lang="en-US" altLang="zh-CN" dirty="0" err="1">
                <a:sym typeface="Arial" panose="020B0604020202020204" pitchFamily="34" charset="0"/>
              </a:rPr>
              <a:t>dodules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68743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namespace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705B-7F7A-4E03-A3AD-5A070B0E689F}"/>
              </a:ext>
            </a:extLst>
          </p:cNvPr>
          <p:cNvSpPr txBox="1"/>
          <p:nvPr/>
        </p:nvSpPr>
        <p:spPr>
          <a:xfrm>
            <a:off x="1128156" y="1548519"/>
            <a:ext cx="310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库名</a:t>
            </a:r>
            <a:r>
              <a:rPr lang="en-US" altLang="zh-CN" dirty="0"/>
              <a:t>.</a:t>
            </a:r>
            <a:r>
              <a:rPr lang="zh-CN" altLang="en-US" dirty="0"/>
              <a:t>类别名</a:t>
            </a:r>
            <a:r>
              <a:rPr lang="en-US" altLang="zh-CN" dirty="0"/>
              <a:t>.</a:t>
            </a:r>
            <a:r>
              <a:rPr lang="zh-CN" altLang="en-US" dirty="0"/>
              <a:t>方法名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8978E3-AE65-419A-87DC-AC6DB2093433}"/>
              </a:ext>
            </a:extLst>
          </p:cNvPr>
          <p:cNvSpPr txBox="1"/>
          <p:nvPr/>
        </p:nvSpPr>
        <p:spPr>
          <a:xfrm>
            <a:off x="1128156" y="2571007"/>
            <a:ext cx="4304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</a:t>
            </a:r>
            <a:r>
              <a:rPr lang="en-US" altLang="zh-CN" dirty="0" err="1"/>
              <a:t>BussinessA</a:t>
            </a:r>
            <a:r>
              <a:rPr lang="en-US" altLang="zh-CN" dirty="0"/>
              <a:t> = {}</a:t>
            </a:r>
          </a:p>
          <a:p>
            <a:endParaRPr lang="en-US" altLang="zh-CN" dirty="0"/>
          </a:p>
          <a:p>
            <a:r>
              <a:rPr lang="en-US" altLang="zh-CN" dirty="0" err="1"/>
              <a:t>BussinessA.type</a:t>
            </a:r>
            <a:r>
              <a:rPr lang="en-US" altLang="zh-CN" dirty="0"/>
              <a:t> = </a:t>
            </a:r>
            <a:r>
              <a:rPr lang="en-US" altLang="zh-CN" dirty="0" err="1"/>
              <a:t>BussinessA.type</a:t>
            </a:r>
            <a:r>
              <a:rPr lang="en-US" altLang="zh-CN" dirty="0"/>
              <a:t>||{}</a:t>
            </a:r>
          </a:p>
          <a:p>
            <a:endParaRPr lang="en-US" altLang="zh-CN" dirty="0"/>
          </a:p>
          <a:p>
            <a:r>
              <a:rPr lang="en-US" altLang="zh-CN" dirty="0" err="1"/>
              <a:t>BussinessA.type.method</a:t>
            </a:r>
            <a:r>
              <a:rPr lang="en-US" altLang="zh-CN" dirty="0"/>
              <a:t> = function(){}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0BCE8F-ACC7-4848-A152-513007E3CD53}"/>
              </a:ext>
            </a:extLst>
          </p:cNvPr>
          <p:cNvSpPr txBox="1"/>
          <p:nvPr/>
        </p:nvSpPr>
        <p:spPr>
          <a:xfrm>
            <a:off x="6561117" y="2580902"/>
            <a:ext cx="4304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 </a:t>
            </a:r>
            <a:r>
              <a:rPr lang="en-US" altLang="zh-CN" dirty="0" err="1"/>
              <a:t>BussinessB</a:t>
            </a:r>
            <a:r>
              <a:rPr lang="en-US" altLang="zh-CN" dirty="0"/>
              <a:t> = {}</a:t>
            </a:r>
          </a:p>
          <a:p>
            <a:endParaRPr lang="en-US" altLang="zh-CN" dirty="0"/>
          </a:p>
          <a:p>
            <a:r>
              <a:rPr lang="en-US" altLang="zh-CN" dirty="0" err="1"/>
              <a:t>BussinessB.type</a:t>
            </a:r>
            <a:r>
              <a:rPr lang="en-US" altLang="zh-CN" dirty="0"/>
              <a:t> = </a:t>
            </a:r>
            <a:r>
              <a:rPr lang="en-US" altLang="zh-CN" dirty="0" err="1"/>
              <a:t>BussinessB.type</a:t>
            </a:r>
            <a:r>
              <a:rPr lang="en-US" altLang="zh-CN" dirty="0"/>
              <a:t>||{}</a:t>
            </a:r>
          </a:p>
          <a:p>
            <a:endParaRPr lang="en-US" altLang="zh-CN" dirty="0"/>
          </a:p>
          <a:p>
            <a:r>
              <a:rPr lang="en-US" altLang="zh-CN" dirty="0" err="1"/>
              <a:t>BussinessB.type.method</a:t>
            </a:r>
            <a:r>
              <a:rPr lang="en-US" altLang="zh-CN" dirty="0"/>
              <a:t> = function(){}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28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Commonjs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445820" y="1480133"/>
            <a:ext cx="3861594" cy="21160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1</a:t>
            </a:r>
            <a:r>
              <a:rPr lang="zh-CN" altLang="en-US" dirty="0">
                <a:sym typeface="Arial" panose="020B0604020202020204" pitchFamily="34" charset="0"/>
              </a:rPr>
              <a:t>个文件就是一个模块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通过</a:t>
            </a:r>
            <a:r>
              <a:rPr lang="en-US" altLang="zh-CN" dirty="0" err="1">
                <a:sym typeface="Arial" panose="020B0604020202020204" pitchFamily="34" charset="0"/>
              </a:rPr>
              <a:t>module.exports</a:t>
            </a:r>
            <a:r>
              <a:rPr lang="zh-CN" altLang="en-US" dirty="0">
                <a:sym typeface="Arial" panose="020B0604020202020204" pitchFamily="34" charset="0"/>
              </a:rPr>
              <a:t>暴露模块接口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通过</a:t>
            </a:r>
            <a:r>
              <a:rPr lang="en-US" altLang="zh-CN" dirty="0">
                <a:sym typeface="Arial" panose="020B0604020202020204" pitchFamily="34" charset="0"/>
              </a:rPr>
              <a:t>require</a:t>
            </a:r>
            <a:r>
              <a:rPr lang="zh-CN" altLang="en-US" dirty="0">
                <a:sym typeface="Arial" panose="020B0604020202020204" pitchFamily="34" charset="0"/>
              </a:rPr>
              <a:t>引入模块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同步执行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node</a:t>
            </a:r>
            <a:r>
              <a:rPr lang="zh-CN" altLang="en-US" dirty="0">
                <a:sym typeface="Arial" panose="020B0604020202020204" pitchFamily="34" charset="0"/>
              </a:rPr>
              <a:t>环境，浏览器无法使用</a:t>
            </a:r>
            <a:endParaRPr lang="en-US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AMD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47996" y="1514717"/>
            <a:ext cx="3861594" cy="21160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Async Module define</a:t>
            </a: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使用</a:t>
            </a:r>
            <a:r>
              <a:rPr lang="en-US" altLang="zh-CN" dirty="0">
                <a:sym typeface="Arial" panose="020B0604020202020204" pitchFamily="34" charset="0"/>
              </a:rPr>
              <a:t>define</a:t>
            </a:r>
            <a:r>
              <a:rPr lang="zh-CN" altLang="en-US" dirty="0">
                <a:sym typeface="Arial" panose="020B0604020202020204" pitchFamily="34" charset="0"/>
              </a:rPr>
              <a:t>定义模块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通过</a:t>
            </a:r>
            <a:r>
              <a:rPr lang="en-US" altLang="zh-CN" dirty="0">
                <a:sym typeface="Arial" panose="020B0604020202020204" pitchFamily="34" charset="0"/>
              </a:rPr>
              <a:t>require</a:t>
            </a:r>
            <a:r>
              <a:rPr lang="zh-CN" altLang="en-US" dirty="0">
                <a:sym typeface="Arial" panose="020B0604020202020204" pitchFamily="34" charset="0"/>
              </a:rPr>
              <a:t>加载模块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requireJS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依赖前置，提前执行</a:t>
            </a:r>
            <a:endParaRPr lang="en-US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6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MD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47996" y="1514717"/>
            <a:ext cx="3861594" cy="25431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common Module definition</a:t>
            </a: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一个文件为一个模块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ym typeface="Arial" panose="020B0604020202020204" pitchFamily="34" charset="0"/>
              </a:rPr>
              <a:t>通过</a:t>
            </a:r>
            <a:r>
              <a:rPr lang="en-US" altLang="zh-CN" dirty="0">
                <a:sym typeface="Arial" panose="020B0604020202020204" pitchFamily="34" charset="0"/>
              </a:rPr>
              <a:t>define</a:t>
            </a:r>
            <a:r>
              <a:rPr lang="zh-CN" altLang="en-US" dirty="0">
                <a:sym typeface="Arial" panose="020B0604020202020204" pitchFamily="34" charset="0"/>
              </a:rPr>
              <a:t>定义模块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通过</a:t>
            </a:r>
            <a:r>
              <a:rPr lang="en-US" altLang="zh-CN" dirty="0">
                <a:sym typeface="Arial" panose="020B0604020202020204" pitchFamily="34" charset="0"/>
              </a:rPr>
              <a:t>require</a:t>
            </a:r>
            <a:r>
              <a:rPr lang="zh-CN" altLang="en-US" dirty="0">
                <a:sym typeface="Arial" panose="020B0604020202020204" pitchFamily="34" charset="0"/>
              </a:rPr>
              <a:t>加载模块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seaJS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尽可能的懒执行</a:t>
            </a:r>
            <a:endParaRPr lang="en-US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oboto Thin" charset="0"/>
                <a:ea typeface="Roboto Thin" charset="0"/>
                <a:cs typeface="Roboto Thin" charset="0"/>
              </a:rPr>
              <a:t>UMD</a:t>
            </a: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47996" y="1514717"/>
            <a:ext cx="5465620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universal Module definition</a:t>
            </a: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通用解决方案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ym typeface="Arial" panose="020B0604020202020204" pitchFamily="34" charset="0"/>
              </a:rPr>
              <a:t>三个步骤</a:t>
            </a:r>
            <a:endParaRPr lang="en-US" altLang="zh-CN" dirty="0">
              <a:sym typeface="Arial" panose="020B0604020202020204" pitchFamily="34" charset="0"/>
            </a:endParaRPr>
          </a:p>
          <a:p>
            <a:pPr defTabSz="914083">
              <a:lnSpc>
                <a:spcPct val="150000"/>
              </a:lnSpc>
              <a:defRPr/>
            </a:pPr>
            <a:r>
              <a:rPr lang="en-US" dirty="0">
                <a:sym typeface="Arial" panose="020B0604020202020204" pitchFamily="34" charset="0"/>
              </a:rPr>
              <a:t> 	</a:t>
            </a:r>
            <a:r>
              <a:rPr lang="zh-CN" altLang="en-US" dirty="0">
                <a:sym typeface="Arial" panose="020B0604020202020204" pitchFamily="34" charset="0"/>
              </a:rPr>
              <a:t>是否支持</a:t>
            </a:r>
            <a:r>
              <a:rPr lang="en-US" altLang="zh-CN" dirty="0">
                <a:sym typeface="Arial" panose="020B0604020202020204" pitchFamily="34" charset="0"/>
              </a:rPr>
              <a:t>AMD</a:t>
            </a:r>
          </a:p>
          <a:p>
            <a:pPr defTabSz="914083">
              <a:lnSpc>
                <a:spcPct val="150000"/>
              </a:lnSpc>
              <a:defRPr/>
            </a:pPr>
            <a:r>
              <a:rPr lang="en-US" altLang="zh-CN" dirty="0">
                <a:sym typeface="Arial" panose="020B0604020202020204" pitchFamily="34" charset="0"/>
              </a:rPr>
              <a:t>	</a:t>
            </a:r>
            <a:r>
              <a:rPr lang="zh-CN" altLang="en-US" dirty="0">
                <a:sym typeface="Arial" panose="020B0604020202020204" pitchFamily="34" charset="0"/>
              </a:rPr>
              <a:t>是否支持</a:t>
            </a:r>
            <a:r>
              <a:rPr lang="en-US" altLang="zh-CN" dirty="0" err="1">
                <a:sym typeface="Arial" panose="020B0604020202020204" pitchFamily="34" charset="0"/>
              </a:rPr>
              <a:t>commonjs</a:t>
            </a:r>
            <a:endParaRPr lang="en-US" altLang="zh-CN" dirty="0">
              <a:sym typeface="Arial" panose="020B0604020202020204" pitchFamily="34" charset="0"/>
            </a:endParaRPr>
          </a:p>
          <a:p>
            <a:pPr defTabSz="914083">
              <a:lnSpc>
                <a:spcPct val="150000"/>
              </a:lnSpc>
              <a:defRPr/>
            </a:pPr>
            <a:r>
              <a:rPr lang="en-US" altLang="zh-CN" dirty="0">
                <a:sym typeface="Arial" panose="020B0604020202020204" pitchFamily="34" charset="0"/>
              </a:rPr>
              <a:t>	</a:t>
            </a:r>
            <a:r>
              <a:rPr lang="zh-CN" altLang="en-US" dirty="0">
                <a:sym typeface="Arial" panose="020B0604020202020204" pitchFamily="34" charset="0"/>
              </a:rPr>
              <a:t>如果都不支持，暴露为全局变量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335" y="464971"/>
            <a:ext cx="7392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Roboto Thin" charset="0"/>
                <a:ea typeface="Roboto Thin" charset="0"/>
                <a:cs typeface="Roboto Thin" charset="0"/>
              </a:rPr>
              <a:t>ESM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6F4B9E25-EC4F-41FD-B009-782E2ACAA424}"/>
              </a:ext>
            </a:extLst>
          </p:cNvPr>
          <p:cNvSpPr txBox="1"/>
          <p:nvPr/>
        </p:nvSpPr>
        <p:spPr>
          <a:xfrm>
            <a:off x="1047996" y="1514717"/>
            <a:ext cx="3861594" cy="1296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75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EcmaScript</a:t>
            </a:r>
            <a:r>
              <a:rPr lang="en-US" altLang="zh-CN" dirty="0">
                <a:sym typeface="Arial" panose="020B0604020202020204" pitchFamily="34" charset="0"/>
              </a:rPr>
              <a:t> Module</a:t>
            </a: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一个文件一个模块</a:t>
            </a:r>
            <a:endParaRPr lang="en-US" altLang="zh-CN" dirty="0">
              <a:sym typeface="Arial" panose="020B0604020202020204" pitchFamily="34" charset="0"/>
            </a:endParaRPr>
          </a:p>
          <a:p>
            <a:pPr marL="171450" indent="-171450" defTabSz="91408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ym typeface="Arial" panose="020B0604020202020204" pitchFamily="34" charset="0"/>
              </a:rPr>
              <a:t> Export /</a:t>
            </a:r>
            <a:r>
              <a:rPr lang="zh-CN" altLang="en-US" dirty="0">
                <a:sym typeface="Arial" panose="020B0604020202020204" pitchFamily="34" charset="0"/>
              </a:rPr>
              <a:t> </a:t>
            </a:r>
            <a:r>
              <a:rPr lang="en-US" altLang="zh-CN" dirty="0">
                <a:sym typeface="Arial" panose="020B0604020202020204" pitchFamily="34" charset="0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40906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417</Words>
  <Application>Microsoft Office PowerPoint</Application>
  <PresentationFormat>宽屏</PresentationFormat>
  <Paragraphs>148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GeosansLight</vt:lpstr>
      <vt:lpstr>Lato Black</vt:lpstr>
      <vt:lpstr>Lato Light</vt:lpstr>
      <vt:lpstr>Playfair Display</vt:lpstr>
      <vt:lpstr>Poppins SemiBold</vt:lpstr>
      <vt:lpstr>Roboto Thin</vt:lpstr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 share</dc:title>
  <dc:creator>xuesong</dc:creator>
  <cp:lastModifiedBy>xuesong</cp:lastModifiedBy>
  <cp:revision>30</cp:revision>
  <dcterms:created xsi:type="dcterms:W3CDTF">2019-06-15T03:27:18Z</dcterms:created>
  <dcterms:modified xsi:type="dcterms:W3CDTF">2019-06-23T10:00:22Z</dcterms:modified>
</cp:coreProperties>
</file>