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9" r:id="rId6"/>
    <p:sldId id="272" r:id="rId7"/>
    <p:sldId id="263" r:id="rId8"/>
    <p:sldId id="264" r:id="rId9"/>
    <p:sldId id="265" r:id="rId10"/>
    <p:sldId id="266" r:id="rId11"/>
    <p:sldId id="270" r:id="rId12"/>
    <p:sldId id="271" r:id="rId13"/>
    <p:sldId id="27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r-novice-gapminder/" TargetMode="External"/><Relationship Id="rId4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SWC for R</a:t>
            </a:r>
            <a:br>
              <a:rPr lang="en-US" dirty="0" smtClean="0"/>
            </a:br>
            <a:r>
              <a:rPr lang="en-US" dirty="0" smtClean="0"/>
              <a:t>July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7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10</a:t>
            </a:fld>
            <a:endParaRPr lang="en-US"/>
          </a:p>
        </p:txBody>
      </p:sp>
      <p:pic>
        <p:nvPicPr>
          <p:cNvPr id="3" name="Content Placeholder 2" descr="13-dplyr-fig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b="6237"/>
          <a:stretch/>
        </p:blipFill>
        <p:spPr>
          <a:xfrm>
            <a:off x="457200" y="489338"/>
            <a:ext cx="8229600" cy="5661245"/>
          </a:xfrm>
        </p:spPr>
      </p:pic>
      <p:sp>
        <p:nvSpPr>
          <p:cNvPr id="6" name="TextBox 5"/>
          <p:cNvSpPr txBox="1"/>
          <p:nvPr/>
        </p:nvSpPr>
        <p:spPr>
          <a:xfrm>
            <a:off x="119289" y="4837618"/>
            <a:ext cx="620062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Gapminder</a:t>
            </a:r>
            <a:r>
              <a:rPr lang="en-US" dirty="0" smtClean="0"/>
              <a:t> dataset, it can be </a:t>
            </a:r>
          </a:p>
          <a:p>
            <a:r>
              <a:rPr lang="en-US" dirty="0" smtClean="0"/>
              <a:t>1: Asia</a:t>
            </a:r>
          </a:p>
          <a:p>
            <a:r>
              <a:rPr lang="en-US" dirty="0" smtClean="0"/>
              <a:t>2: Europe</a:t>
            </a:r>
          </a:p>
          <a:p>
            <a:r>
              <a:rPr lang="en-US" dirty="0" smtClean="0"/>
              <a:t>3: Africa</a:t>
            </a:r>
          </a:p>
          <a:p>
            <a:r>
              <a:rPr lang="en-US" dirty="0" smtClean="0"/>
              <a:t>4</a:t>
            </a:r>
            <a:r>
              <a:rPr lang="is-IS" dirty="0" smtClean="0"/>
              <a:t>…</a:t>
            </a:r>
          </a:p>
          <a:p>
            <a:r>
              <a:rPr lang="is-IS" dirty="0" smtClean="0">
                <a:sym typeface="Wingdings"/>
              </a:rPr>
              <a:t> e.g. </a:t>
            </a:r>
            <a:r>
              <a:rPr lang="en-US" dirty="0" smtClean="0">
                <a:sym typeface="Wingdings"/>
              </a:rPr>
              <a:t>Y</a:t>
            </a:r>
            <a:r>
              <a:rPr lang="is-IS" dirty="0" smtClean="0">
                <a:sym typeface="Wingdings"/>
              </a:rPr>
              <a:t>ou want to find the mean of the GDP for each continent</a:t>
            </a:r>
            <a:endParaRPr lang="is-I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1833" y="1778000"/>
            <a:ext cx="21167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26566" y="1778000"/>
            <a:ext cx="21167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3200" y="1778000"/>
            <a:ext cx="21167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9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flow: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Sometimes we want to make sure an action is executed, only when some conditions are satisfied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smtClean="0"/>
              <a:t>-if statements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 err="1" smtClean="0"/>
              <a:t>if</a:t>
            </a:r>
            <a:r>
              <a:rPr lang="en-US" dirty="0" err="1" smtClean="0"/>
              <a:t>..else</a:t>
            </a:r>
            <a:r>
              <a:rPr lang="en-US" dirty="0" smtClean="0"/>
              <a:t>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(condition is true) </a:t>
            </a:r>
            <a:r>
              <a:rPr lang="en-US" dirty="0" smtClean="0">
                <a:latin typeface="Courier"/>
                <a:cs typeface="Courier"/>
              </a:rPr>
              <a:t>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perform </a:t>
            </a:r>
            <a:r>
              <a:rPr lang="en-US" dirty="0">
                <a:latin typeface="Courier"/>
                <a:cs typeface="Courier"/>
              </a:rPr>
              <a:t>action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 else {  # that is, if the condition is false,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	perform </a:t>
            </a:r>
            <a:r>
              <a:rPr lang="en-US" dirty="0">
                <a:latin typeface="Courier"/>
                <a:cs typeface="Courier"/>
              </a:rPr>
              <a:t>alternative action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flow: repeating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to repeat the same actions on a series of objects/variables</a:t>
            </a:r>
            <a:br>
              <a:rPr lang="en-US" dirty="0" smtClean="0"/>
            </a:br>
            <a:r>
              <a:rPr lang="en-US" dirty="0" smtClean="0"/>
              <a:t>--for loop</a:t>
            </a:r>
            <a:br>
              <a:rPr lang="en-US" dirty="0" smtClean="0"/>
            </a:br>
            <a:r>
              <a:rPr lang="en-US" dirty="0" smtClean="0"/>
              <a:t>--while loop (combine with a condition)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Knitr</a:t>
            </a:r>
            <a:r>
              <a:rPr lang="en-US" dirty="0" smtClean="0"/>
              <a:t> and </a:t>
            </a:r>
            <a:r>
              <a:rPr lang="en-US" dirty="0" err="1" smtClean="0"/>
              <a:t>Rmarkdown</a:t>
            </a:r>
            <a:r>
              <a:rPr lang="en-US" dirty="0" smtClean="0"/>
              <a:t> conversion</a:t>
            </a:r>
            <a:endParaRPr lang="en-US" dirty="0"/>
          </a:p>
        </p:txBody>
      </p:sp>
      <p:pic>
        <p:nvPicPr>
          <p:cNvPr id="5" name="Content Placeholder 4" descr="rmd-15-rmd_to_html_fig-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r="8611"/>
          <a:stretch/>
        </p:blipFill>
        <p:spPr>
          <a:xfrm>
            <a:off x="457200" y="2002366"/>
            <a:ext cx="8025385" cy="36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Cheatsheets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://www.rstudio.com/resources/cheatsheets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 Carpentry </a:t>
            </a:r>
            <a:r>
              <a:rPr lang="en-US" dirty="0" err="1" smtClean="0"/>
              <a:t>Gapminder</a:t>
            </a:r>
            <a:r>
              <a:rPr lang="en-US" dirty="0" smtClean="0"/>
              <a:t> R lessons</a:t>
            </a:r>
          </a:p>
          <a:p>
            <a:r>
              <a:rPr lang="en-US" dirty="0">
                <a:hlinkClick r:id="rId3"/>
              </a:rPr>
              <a:t>https://swcarpentry.github.io/r-novice-gapminder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Stack </a:t>
            </a:r>
            <a:r>
              <a:rPr lang="en-US" dirty="0" err="1" smtClean="0"/>
              <a:t>OverFlow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https://stackoverflow.com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65841"/>
              </p:ext>
            </p:extLst>
          </p:nvPr>
        </p:nvGraphicFramePr>
        <p:xfrm>
          <a:off x="302952" y="1417638"/>
          <a:ext cx="8622569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89519"/>
                <a:gridCol w="573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types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Examples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</a:t>
                      </a:r>
                      <a:r>
                        <a:rPr lang="en-US" sz="3200" baseline="0" dirty="0" smtClean="0"/>
                        <a:t> Logical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TRUE/FALSE,</a:t>
                      </a:r>
                      <a:r>
                        <a:rPr lang="en-US" sz="3200" baseline="0" dirty="0" smtClean="0"/>
                        <a:t> 0/1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Integer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1L, 2L, 3L, 4L,</a:t>
                      </a:r>
                      <a:r>
                        <a:rPr lang="is-IS" sz="3200" dirty="0" smtClean="0"/>
                        <a:t>…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Double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1.3, 2.4,</a:t>
                      </a:r>
                      <a:r>
                        <a:rPr lang="en-US" sz="3200" baseline="0" dirty="0" smtClean="0"/>
                        <a:t> 5.6,</a:t>
                      </a:r>
                      <a:r>
                        <a:rPr lang="is-IS" sz="3200" baseline="0" dirty="0" smtClean="0"/>
                        <a:t>…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4. Complex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1+2i</a:t>
                      </a:r>
                      <a:r>
                        <a:rPr lang="en-US" sz="3200" baseline="0" dirty="0" smtClean="0"/>
                        <a:t> (imaginary numbers)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5. Character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“string”, “hello”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766808"/>
              </p:ext>
            </p:extLst>
          </p:nvPr>
        </p:nvGraphicFramePr>
        <p:xfrm>
          <a:off x="313192" y="964854"/>
          <a:ext cx="8585680" cy="24688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89948"/>
                <a:gridCol w="3342527"/>
                <a:gridCol w="335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Homogeneous </a:t>
                      </a:r>
                    </a:p>
                    <a:p>
                      <a:r>
                        <a:rPr lang="en-US" dirty="0" smtClean="0"/>
                        <a:t>(single data type only)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Heterogeneous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Vector (all data types)</a:t>
                      </a:r>
                    </a:p>
                    <a:p>
                      <a:r>
                        <a:rPr lang="en-US" dirty="0" smtClean="0"/>
                        <a:t>2. 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Factor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(integer or char)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List (all data types)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Matrix (all data types)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 </a:t>
                      </a:r>
                      <a:r>
                        <a:rPr lang="en-US" b="1" u="sng" dirty="0" smtClean="0">
                          <a:solidFill>
                            <a:srgbClr val="FF6600"/>
                          </a:solidFill>
                        </a:rPr>
                        <a:t>Data frame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(col</a:t>
                      </a:r>
                      <a:r>
                        <a:rPr lang="en-US" baseline="0" dirty="0" smtClean="0"/>
                        <a:t>s single </a:t>
                      </a:r>
                      <a:r>
                        <a:rPr lang="en-US" dirty="0" smtClean="0"/>
                        <a:t>data types = vector;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rows</a:t>
                      </a:r>
                      <a:r>
                        <a:rPr lang="en-US" baseline="0" dirty="0" smtClean="0"/>
                        <a:t> multi data types = list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258" y="3451571"/>
            <a:ext cx="409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Functions to explore your data: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17992"/>
              </p:ext>
            </p:extLst>
          </p:nvPr>
        </p:nvGraphicFramePr>
        <p:xfrm>
          <a:off x="101120" y="3936538"/>
          <a:ext cx="8961316" cy="25603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66436"/>
                <a:gridCol w="4551680"/>
                <a:gridCol w="2743200"/>
              </a:tblGrid>
              <a:tr h="31894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is trying to find</a:t>
                      </a:r>
                      <a:r>
                        <a:rPr lang="en-US" baseline="0" dirty="0" smtClean="0"/>
                        <a:t> out about the 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(variable)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Structure;</a:t>
                      </a:r>
                      <a:r>
                        <a:rPr lang="en-US" baseline="0" dirty="0" smtClean="0"/>
                        <a:t> almost everything about the variable – always use this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data.frame</a:t>
                      </a:r>
                      <a:r>
                        <a:rPr lang="en-US" dirty="0" smtClean="0"/>
                        <a:t>':	1704 obs. of  6 variables:</a:t>
                      </a:r>
                    </a:p>
                    <a:p>
                      <a:r>
                        <a:rPr lang="en-US" dirty="0" smtClean="0"/>
                        <a:t>$ country  : Factor w/ 142 levels "Afghanistan",..: 1 1 1 1 1 1 1 1 1 1 </a:t>
                      </a: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(variable)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logical/integer/double...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44">
                <a:tc>
                  <a:txBody>
                    <a:bodyPr/>
                    <a:lstStyle/>
                    <a:p>
                      <a:r>
                        <a:rPr lang="en-US" dirty="0" smtClean="0"/>
                        <a:t>class(variable)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frame/list/factor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3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2337" y="2641220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42337" y="2861866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261" y="3095823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6213" y="2642157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46213" y="2862803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7137" y="3096760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38437" y="2643094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738437" y="2863740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9361" y="3097697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41413" y="2643094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141413" y="2863740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2337" y="3097697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38002" y="1717711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38002" y="1938357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38926" y="2172314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understanding R data types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order to interact with R, we need to know </a:t>
            </a:r>
            <a:r>
              <a:rPr lang="en-US" dirty="0" smtClean="0"/>
              <a:t>the</a:t>
            </a:r>
            <a:r>
              <a:rPr lang="en-US" dirty="0" smtClean="0"/>
              <a:t> language it uses to interpret its data (‘data’ language)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1) words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syntax and data type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2) how to string words into sentences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 data structures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3) the different “sentences” are built with different “grammar” from data types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 single </a:t>
            </a:r>
            <a:r>
              <a:rPr lang="en-US" dirty="0">
                <a:sym typeface="Wingdings"/>
              </a:rPr>
              <a:t>data type only </a:t>
            </a:r>
            <a:r>
              <a:rPr lang="en-US" dirty="0" err="1">
                <a:sym typeface="Wingdings"/>
              </a:rPr>
              <a:t>vs</a:t>
            </a:r>
            <a:r>
              <a:rPr lang="en-US" dirty="0">
                <a:sym typeface="Wingdings"/>
              </a:rPr>
              <a:t> multiple data </a:t>
            </a:r>
            <a:r>
              <a:rPr lang="en-US" dirty="0" smtClean="0">
                <a:sym typeface="Wingdings"/>
              </a:rPr>
              <a:t>types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 single </a:t>
            </a:r>
            <a:r>
              <a:rPr lang="en-US" dirty="0">
                <a:sym typeface="Wingdings"/>
              </a:rPr>
              <a:t>or multiple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5133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subsetting</a:t>
            </a:r>
            <a:r>
              <a:rPr lang="en-US" dirty="0" smtClean="0"/>
              <a:t> of </a:t>
            </a:r>
            <a:r>
              <a:rPr lang="en-US" u="sng" dirty="0" smtClean="0">
                <a:solidFill>
                  <a:srgbClr val="FF6600"/>
                </a:solidFill>
              </a:rPr>
              <a:t>data frames</a:t>
            </a:r>
            <a:br>
              <a:rPr lang="en-US" u="sng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using base R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manipulation of </a:t>
            </a:r>
            <a:r>
              <a:rPr lang="en-US" u="sng" dirty="0">
                <a:solidFill>
                  <a:srgbClr val="FF6600"/>
                </a:solidFill>
              </a:rPr>
              <a:t>d</a:t>
            </a:r>
            <a:r>
              <a:rPr lang="en-US" u="sng" dirty="0" smtClean="0">
                <a:solidFill>
                  <a:srgbClr val="FF6600"/>
                </a:solidFill>
              </a:rPr>
              <a:t>ata </a:t>
            </a:r>
            <a:r>
              <a:rPr lang="en-US" u="sng">
                <a:solidFill>
                  <a:srgbClr val="FF6600"/>
                </a:solidFill>
              </a:rPr>
              <a:t>frames</a:t>
            </a:r>
            <a:r>
              <a:rPr lang="en-US">
                <a:solidFill>
                  <a:srgbClr val="FF6600"/>
                </a:solidFill>
              </a:rPr>
              <a:t> </a:t>
            </a:r>
            <a:r>
              <a:rPr lang="en-US" smtClean="0">
                <a:solidFill>
                  <a:srgbClr val="FF6600"/>
                </a:solidFill>
              </a:rPr>
              <a:t/>
            </a:r>
            <a:br>
              <a:rPr lang="en-US" smtClean="0">
                <a:solidFill>
                  <a:srgbClr val="FF6600"/>
                </a:solidFill>
              </a:rPr>
            </a:br>
            <a:r>
              <a:rPr lang="en-US" smtClean="0"/>
              <a:t>using </a:t>
            </a:r>
            <a:r>
              <a:rPr lang="en-US" dirty="0"/>
              <a:t>package ‘</a:t>
            </a:r>
            <a:r>
              <a:rPr lang="en-US" dirty="0" err="1"/>
              <a:t>dplyr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Controlling </a:t>
            </a:r>
            <a:r>
              <a:rPr lang="en-US" dirty="0"/>
              <a:t>the flow of your script: </a:t>
            </a:r>
            <a:br>
              <a:rPr lang="en-US" dirty="0"/>
            </a:br>
            <a:r>
              <a:rPr lang="en-US" dirty="0"/>
              <a:t>a) conditions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Making </a:t>
            </a:r>
            <a:r>
              <a:rPr lang="en-US" dirty="0" smtClean="0"/>
              <a:t>reproducible reports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RMarkdown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Knitr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5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subset data frames in base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12344"/>
              </p:ext>
            </p:extLst>
          </p:nvPr>
        </p:nvGraphicFramePr>
        <p:xfrm>
          <a:off x="457199" y="1600200"/>
          <a:ext cx="8229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030"/>
                <a:gridCol w="5217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Subsetting</a:t>
                      </a:r>
                      <a:r>
                        <a:rPr lang="en-US" sz="2400" baseline="0" dirty="0" smtClean="0"/>
                        <a:t>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</a:t>
                      </a:r>
                      <a:r>
                        <a:rPr lang="en-US" sz="2400" dirty="0" smtClean="0"/>
                        <a:t>[2:3,] or [3]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</a:t>
                      </a:r>
                      <a:r>
                        <a:rPr lang="en-US" sz="2400" dirty="0" smtClean="0"/>
                        <a:t>[c(“</a:t>
                      </a:r>
                      <a:r>
                        <a:rPr lang="en-US" sz="2400" dirty="0" err="1" smtClean="0"/>
                        <a:t>country”,”year</a:t>
                      </a:r>
                      <a:r>
                        <a:rPr lang="en-US" sz="2400" dirty="0" smtClean="0"/>
                        <a:t>”)]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“$”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gapminder$year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 operations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gapminder$year</a:t>
                      </a:r>
                      <a:r>
                        <a:rPr lang="en-US" sz="2400" baseline="0" dirty="0" smtClean="0"/>
                        <a:t> == 1997, “</a:t>
                      </a:r>
                      <a:r>
                        <a:rPr lang="en-US" sz="2400" baseline="0" dirty="0" err="1" smtClean="0"/>
                        <a:t>gdpPercap</a:t>
                      </a:r>
                      <a:r>
                        <a:rPr lang="en-US" sz="2400" baseline="0" dirty="0" smtClean="0"/>
                        <a:t>”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20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Split-apply-combine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12-plyr-fig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" b="96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7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/>
              <a:t> </a:t>
            </a:r>
            <a:r>
              <a:rPr lang="en-US" dirty="0" smtClean="0"/>
              <a:t>: only for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 smtClean="0"/>
              <a:t> functions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select()</a:t>
            </a:r>
            <a:r>
              <a:rPr lang="en-US" dirty="0" smtClean="0"/>
              <a:t> </a:t>
            </a:r>
            <a:r>
              <a:rPr lang="en-US" dirty="0" smtClean="0"/>
              <a:t>~ ‘cut’ - split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filter()</a:t>
            </a:r>
            <a:r>
              <a:rPr lang="en-US" dirty="0" smtClean="0"/>
              <a:t> </a:t>
            </a:r>
            <a:r>
              <a:rPr lang="en-US" dirty="0" smtClean="0"/>
              <a:t>~ ‘head’ / ‘tail’ - split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group_by</a:t>
            </a:r>
            <a:r>
              <a:rPr lang="en-US" b="1" dirty="0" smtClean="0"/>
              <a:t>() </a:t>
            </a:r>
            <a:r>
              <a:rPr lang="en-US" dirty="0" smtClean="0"/>
              <a:t>-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summarize()</a:t>
            </a:r>
            <a:r>
              <a:rPr lang="en-US" dirty="0" smtClean="0"/>
              <a:t> </a:t>
            </a:r>
            <a:r>
              <a:rPr lang="en-US" dirty="0" smtClean="0"/>
              <a:t>- apply and combine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mutate()</a:t>
            </a:r>
            <a:r>
              <a:rPr lang="en-US" dirty="0" smtClean="0"/>
              <a:t> – </a:t>
            </a:r>
            <a:r>
              <a:rPr lang="en-US" dirty="0" smtClean="0"/>
              <a:t>apply and combine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6. </a:t>
            </a:r>
            <a:r>
              <a:rPr lang="en-US" b="1" dirty="0" smtClean="0">
                <a:sym typeface="Wingdings"/>
              </a:rPr>
              <a:t>%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>
                <a:sym typeface="Wingdings"/>
              </a:rPr>
              <a:t>% </a:t>
            </a:r>
            <a:r>
              <a:rPr lang="en-US" dirty="0" smtClean="0">
                <a:sym typeface="Wingdings"/>
              </a:rPr>
              <a:t>- Piping!</a:t>
            </a:r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3-dplyr-fi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r="5346"/>
          <a:stretch>
            <a:fillRect/>
          </a:stretch>
        </p:blipFill>
        <p:spPr>
          <a:xfrm>
            <a:off x="457200" y="407988"/>
            <a:ext cx="8229600" cy="57181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291" y="5244147"/>
            <a:ext cx="3133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Gapminder</a:t>
            </a:r>
            <a:r>
              <a:rPr lang="en-US" dirty="0" smtClean="0"/>
              <a:t> dataset, it can be </a:t>
            </a:r>
          </a:p>
          <a:p>
            <a:r>
              <a:rPr lang="en-US" dirty="0" smtClean="0"/>
              <a:t>1: Asia</a:t>
            </a:r>
          </a:p>
          <a:p>
            <a:r>
              <a:rPr lang="en-US" dirty="0" smtClean="0"/>
              <a:t>2: Europe</a:t>
            </a:r>
          </a:p>
          <a:p>
            <a:r>
              <a:rPr lang="en-US" dirty="0" smtClean="0"/>
              <a:t>3: Africa</a:t>
            </a:r>
          </a:p>
          <a:p>
            <a:r>
              <a:rPr lang="en-US" dirty="0" smtClean="0"/>
              <a:t>4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8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497</Words>
  <Application>Microsoft Macintosh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SWC for R July 2017</vt:lpstr>
      <vt:lpstr>Data Types</vt:lpstr>
      <vt:lpstr>Data Structures</vt:lpstr>
      <vt:lpstr>Motivation for understanding R data types and structures</vt:lpstr>
      <vt:lpstr>Today</vt:lpstr>
      <vt:lpstr>Ways to subset data frames in base R</vt:lpstr>
      <vt:lpstr>Split-apply-combine</vt:lpstr>
      <vt:lpstr>dplyr : only for data frames</vt:lpstr>
      <vt:lpstr>PowerPoint Presentation</vt:lpstr>
      <vt:lpstr>PowerPoint Presentation</vt:lpstr>
      <vt:lpstr>Controlling flow: Conditions</vt:lpstr>
      <vt:lpstr>Controlling flow: repeating operations</vt:lpstr>
      <vt:lpstr>Knitr and Rmarkdown conversion</vt:lpstr>
      <vt:lpstr>Some useful URLs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Jieming Chen</dc:creator>
  <cp:lastModifiedBy>Jieming Chen</cp:lastModifiedBy>
  <cp:revision>61</cp:revision>
  <dcterms:created xsi:type="dcterms:W3CDTF">2017-07-15T02:38:58Z</dcterms:created>
  <dcterms:modified xsi:type="dcterms:W3CDTF">2017-07-16T06:50:04Z</dcterms:modified>
</cp:coreProperties>
</file>