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DE43-798E-444C-BA35-73BA0EE99F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F94C9F-D1AA-4ED9-85D1-86F2F130F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097266-FEEC-4615-AAEE-11A4B642344B}"/>
              </a:ext>
            </a:extLst>
          </p:cNvPr>
          <p:cNvSpPr>
            <a:spLocks noGrp="1"/>
          </p:cNvSpPr>
          <p:nvPr>
            <p:ph type="dt" sz="half" idx="10"/>
          </p:nvPr>
        </p:nvSpPr>
        <p:spPr/>
        <p:txBody>
          <a:bodyPr/>
          <a:lstStyle/>
          <a:p>
            <a:fld id="{5267005D-695D-4CDA-AA79-382681E78F44}" type="datetimeFigureOut">
              <a:rPr lang="en-US" smtClean="0"/>
              <a:t>5/30/2019</a:t>
            </a:fld>
            <a:endParaRPr lang="en-US"/>
          </a:p>
        </p:txBody>
      </p:sp>
      <p:sp>
        <p:nvSpPr>
          <p:cNvPr id="5" name="Footer Placeholder 4">
            <a:extLst>
              <a:ext uri="{FF2B5EF4-FFF2-40B4-BE49-F238E27FC236}">
                <a16:creationId xmlns:a16="http://schemas.microsoft.com/office/drawing/2014/main" id="{5B347D51-BA2F-4F77-9812-5FA72F3D7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A9AB4-56AD-4275-BB43-8FF3ED053A4E}"/>
              </a:ext>
            </a:extLst>
          </p:cNvPr>
          <p:cNvSpPr>
            <a:spLocks noGrp="1"/>
          </p:cNvSpPr>
          <p:nvPr>
            <p:ph type="sldNum" sz="quarter" idx="12"/>
          </p:nvPr>
        </p:nvSpPr>
        <p:spPr/>
        <p:txBody>
          <a:bodyPr/>
          <a:lstStyle/>
          <a:p>
            <a:fld id="{4820F5B4-CFBB-4C4E-904E-D8F600FBF5C3}" type="slidenum">
              <a:rPr lang="en-US" smtClean="0"/>
              <a:t>‹#›</a:t>
            </a:fld>
            <a:endParaRPr lang="en-US"/>
          </a:p>
        </p:txBody>
      </p:sp>
    </p:spTree>
    <p:extLst>
      <p:ext uri="{BB962C8B-B14F-4D97-AF65-F5344CB8AC3E}">
        <p14:creationId xmlns:p14="http://schemas.microsoft.com/office/powerpoint/2010/main" val="341489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DBDA-378D-4A09-A335-D82AE4D94E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E84C1D-23AE-4BC2-8F81-8D4D5B16BE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3617E-392B-4CC6-8D35-E72F68849ACD}"/>
              </a:ext>
            </a:extLst>
          </p:cNvPr>
          <p:cNvSpPr>
            <a:spLocks noGrp="1"/>
          </p:cNvSpPr>
          <p:nvPr>
            <p:ph type="dt" sz="half" idx="10"/>
          </p:nvPr>
        </p:nvSpPr>
        <p:spPr/>
        <p:txBody>
          <a:bodyPr/>
          <a:lstStyle/>
          <a:p>
            <a:fld id="{5267005D-695D-4CDA-AA79-382681E78F44}" type="datetimeFigureOut">
              <a:rPr lang="en-US" smtClean="0"/>
              <a:t>5/30/2019</a:t>
            </a:fld>
            <a:endParaRPr lang="en-US"/>
          </a:p>
        </p:txBody>
      </p:sp>
      <p:sp>
        <p:nvSpPr>
          <p:cNvPr id="5" name="Footer Placeholder 4">
            <a:extLst>
              <a:ext uri="{FF2B5EF4-FFF2-40B4-BE49-F238E27FC236}">
                <a16:creationId xmlns:a16="http://schemas.microsoft.com/office/drawing/2014/main" id="{45AD4629-BA66-4D0A-915B-89582FC64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588EC-22F5-4C96-A659-D573F03A0EA6}"/>
              </a:ext>
            </a:extLst>
          </p:cNvPr>
          <p:cNvSpPr>
            <a:spLocks noGrp="1"/>
          </p:cNvSpPr>
          <p:nvPr>
            <p:ph type="sldNum" sz="quarter" idx="12"/>
          </p:nvPr>
        </p:nvSpPr>
        <p:spPr/>
        <p:txBody>
          <a:bodyPr/>
          <a:lstStyle/>
          <a:p>
            <a:fld id="{4820F5B4-CFBB-4C4E-904E-D8F600FBF5C3}" type="slidenum">
              <a:rPr lang="en-US" smtClean="0"/>
              <a:t>‹#›</a:t>
            </a:fld>
            <a:endParaRPr lang="en-US"/>
          </a:p>
        </p:txBody>
      </p:sp>
    </p:spTree>
    <p:extLst>
      <p:ext uri="{BB962C8B-B14F-4D97-AF65-F5344CB8AC3E}">
        <p14:creationId xmlns:p14="http://schemas.microsoft.com/office/powerpoint/2010/main" val="418712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B3EEA-395C-4AF6-BF54-91F140D83F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A646F-1CF0-4CA5-A4AF-16DDD9E2C9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C00E8-21A8-4EFE-9BE9-5804DD47FF50}"/>
              </a:ext>
            </a:extLst>
          </p:cNvPr>
          <p:cNvSpPr>
            <a:spLocks noGrp="1"/>
          </p:cNvSpPr>
          <p:nvPr>
            <p:ph type="dt" sz="half" idx="10"/>
          </p:nvPr>
        </p:nvSpPr>
        <p:spPr/>
        <p:txBody>
          <a:bodyPr/>
          <a:lstStyle/>
          <a:p>
            <a:fld id="{5267005D-695D-4CDA-AA79-382681E78F44}" type="datetimeFigureOut">
              <a:rPr lang="en-US" smtClean="0"/>
              <a:t>5/30/2019</a:t>
            </a:fld>
            <a:endParaRPr lang="en-US"/>
          </a:p>
        </p:txBody>
      </p:sp>
      <p:sp>
        <p:nvSpPr>
          <p:cNvPr id="5" name="Footer Placeholder 4">
            <a:extLst>
              <a:ext uri="{FF2B5EF4-FFF2-40B4-BE49-F238E27FC236}">
                <a16:creationId xmlns:a16="http://schemas.microsoft.com/office/drawing/2014/main" id="{9DAAE89A-2039-431A-846E-3EFFEF4D3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03899-B783-48FA-B648-DF578BF181E4}"/>
              </a:ext>
            </a:extLst>
          </p:cNvPr>
          <p:cNvSpPr>
            <a:spLocks noGrp="1"/>
          </p:cNvSpPr>
          <p:nvPr>
            <p:ph type="sldNum" sz="quarter" idx="12"/>
          </p:nvPr>
        </p:nvSpPr>
        <p:spPr/>
        <p:txBody>
          <a:bodyPr/>
          <a:lstStyle/>
          <a:p>
            <a:fld id="{4820F5B4-CFBB-4C4E-904E-D8F600FBF5C3}" type="slidenum">
              <a:rPr lang="en-US" smtClean="0"/>
              <a:t>‹#›</a:t>
            </a:fld>
            <a:endParaRPr lang="en-US"/>
          </a:p>
        </p:txBody>
      </p:sp>
    </p:spTree>
    <p:extLst>
      <p:ext uri="{BB962C8B-B14F-4D97-AF65-F5344CB8AC3E}">
        <p14:creationId xmlns:p14="http://schemas.microsoft.com/office/powerpoint/2010/main" val="161258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46F2-3929-409D-A455-002EEC9EE8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1CAE5-F6D5-494B-A5BA-64D3F7392F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6D45BB-CE27-4333-B14E-A23E67E85AAA}"/>
              </a:ext>
            </a:extLst>
          </p:cNvPr>
          <p:cNvSpPr>
            <a:spLocks noGrp="1"/>
          </p:cNvSpPr>
          <p:nvPr>
            <p:ph type="dt" sz="half" idx="10"/>
          </p:nvPr>
        </p:nvSpPr>
        <p:spPr/>
        <p:txBody>
          <a:bodyPr/>
          <a:lstStyle/>
          <a:p>
            <a:fld id="{5267005D-695D-4CDA-AA79-382681E78F44}" type="datetimeFigureOut">
              <a:rPr lang="en-US" smtClean="0"/>
              <a:t>5/30/2019</a:t>
            </a:fld>
            <a:endParaRPr lang="en-US"/>
          </a:p>
        </p:txBody>
      </p:sp>
      <p:sp>
        <p:nvSpPr>
          <p:cNvPr id="5" name="Footer Placeholder 4">
            <a:extLst>
              <a:ext uri="{FF2B5EF4-FFF2-40B4-BE49-F238E27FC236}">
                <a16:creationId xmlns:a16="http://schemas.microsoft.com/office/drawing/2014/main" id="{1B7C30B0-B0D3-4AE2-A037-4CE506CC7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2F2F0-480F-4A8E-A377-E5BE6B74B89A}"/>
              </a:ext>
            </a:extLst>
          </p:cNvPr>
          <p:cNvSpPr>
            <a:spLocks noGrp="1"/>
          </p:cNvSpPr>
          <p:nvPr>
            <p:ph type="sldNum" sz="quarter" idx="12"/>
          </p:nvPr>
        </p:nvSpPr>
        <p:spPr/>
        <p:txBody>
          <a:bodyPr/>
          <a:lstStyle/>
          <a:p>
            <a:fld id="{4820F5B4-CFBB-4C4E-904E-D8F600FBF5C3}" type="slidenum">
              <a:rPr lang="en-US" smtClean="0"/>
              <a:t>‹#›</a:t>
            </a:fld>
            <a:endParaRPr lang="en-US"/>
          </a:p>
        </p:txBody>
      </p:sp>
    </p:spTree>
    <p:extLst>
      <p:ext uri="{BB962C8B-B14F-4D97-AF65-F5344CB8AC3E}">
        <p14:creationId xmlns:p14="http://schemas.microsoft.com/office/powerpoint/2010/main" val="294195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5B40-CD36-420E-86C0-6F69C0AF04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D1993C-D9E5-4879-A3A0-4B00988E2E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1A542B-7DC2-4A15-9214-25D0AB4E6B87}"/>
              </a:ext>
            </a:extLst>
          </p:cNvPr>
          <p:cNvSpPr>
            <a:spLocks noGrp="1"/>
          </p:cNvSpPr>
          <p:nvPr>
            <p:ph type="dt" sz="half" idx="10"/>
          </p:nvPr>
        </p:nvSpPr>
        <p:spPr/>
        <p:txBody>
          <a:bodyPr/>
          <a:lstStyle/>
          <a:p>
            <a:fld id="{5267005D-695D-4CDA-AA79-382681E78F44}" type="datetimeFigureOut">
              <a:rPr lang="en-US" smtClean="0"/>
              <a:t>5/30/2019</a:t>
            </a:fld>
            <a:endParaRPr lang="en-US"/>
          </a:p>
        </p:txBody>
      </p:sp>
      <p:sp>
        <p:nvSpPr>
          <p:cNvPr id="5" name="Footer Placeholder 4">
            <a:extLst>
              <a:ext uri="{FF2B5EF4-FFF2-40B4-BE49-F238E27FC236}">
                <a16:creationId xmlns:a16="http://schemas.microsoft.com/office/drawing/2014/main" id="{C0841297-6FD2-4E60-A3BB-FE8A083AD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87E22-7392-4E51-A2FC-9C52CA32B109}"/>
              </a:ext>
            </a:extLst>
          </p:cNvPr>
          <p:cNvSpPr>
            <a:spLocks noGrp="1"/>
          </p:cNvSpPr>
          <p:nvPr>
            <p:ph type="sldNum" sz="quarter" idx="12"/>
          </p:nvPr>
        </p:nvSpPr>
        <p:spPr/>
        <p:txBody>
          <a:bodyPr/>
          <a:lstStyle/>
          <a:p>
            <a:fld id="{4820F5B4-CFBB-4C4E-904E-D8F600FBF5C3}" type="slidenum">
              <a:rPr lang="en-US" smtClean="0"/>
              <a:t>‹#›</a:t>
            </a:fld>
            <a:endParaRPr lang="en-US"/>
          </a:p>
        </p:txBody>
      </p:sp>
    </p:spTree>
    <p:extLst>
      <p:ext uri="{BB962C8B-B14F-4D97-AF65-F5344CB8AC3E}">
        <p14:creationId xmlns:p14="http://schemas.microsoft.com/office/powerpoint/2010/main" val="295699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31A4-E4F7-4C9D-83D7-E09245F0C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C0956-1C91-43EA-8CFC-8000C2818C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6779C1-4B21-4E5F-8578-41DDE564EB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2AD1D8-CCB4-449D-80EA-7157486ABE9C}"/>
              </a:ext>
            </a:extLst>
          </p:cNvPr>
          <p:cNvSpPr>
            <a:spLocks noGrp="1"/>
          </p:cNvSpPr>
          <p:nvPr>
            <p:ph type="dt" sz="half" idx="10"/>
          </p:nvPr>
        </p:nvSpPr>
        <p:spPr/>
        <p:txBody>
          <a:bodyPr/>
          <a:lstStyle/>
          <a:p>
            <a:fld id="{5267005D-695D-4CDA-AA79-382681E78F44}" type="datetimeFigureOut">
              <a:rPr lang="en-US" smtClean="0"/>
              <a:t>5/30/2019</a:t>
            </a:fld>
            <a:endParaRPr lang="en-US"/>
          </a:p>
        </p:txBody>
      </p:sp>
      <p:sp>
        <p:nvSpPr>
          <p:cNvPr id="6" name="Footer Placeholder 5">
            <a:extLst>
              <a:ext uri="{FF2B5EF4-FFF2-40B4-BE49-F238E27FC236}">
                <a16:creationId xmlns:a16="http://schemas.microsoft.com/office/drawing/2014/main" id="{FA3D7C05-44C1-4A0C-9D23-D26554520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F7848D-5927-4B03-9897-8487490465FB}"/>
              </a:ext>
            </a:extLst>
          </p:cNvPr>
          <p:cNvSpPr>
            <a:spLocks noGrp="1"/>
          </p:cNvSpPr>
          <p:nvPr>
            <p:ph type="sldNum" sz="quarter" idx="12"/>
          </p:nvPr>
        </p:nvSpPr>
        <p:spPr/>
        <p:txBody>
          <a:bodyPr/>
          <a:lstStyle/>
          <a:p>
            <a:fld id="{4820F5B4-CFBB-4C4E-904E-D8F600FBF5C3}" type="slidenum">
              <a:rPr lang="en-US" smtClean="0"/>
              <a:t>‹#›</a:t>
            </a:fld>
            <a:endParaRPr lang="en-US"/>
          </a:p>
        </p:txBody>
      </p:sp>
    </p:spTree>
    <p:extLst>
      <p:ext uri="{BB962C8B-B14F-4D97-AF65-F5344CB8AC3E}">
        <p14:creationId xmlns:p14="http://schemas.microsoft.com/office/powerpoint/2010/main" val="375018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859A-9CB4-4EE0-848B-F3F2B04EF9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0A38E9-0674-493C-9DEA-15B86818A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EA3D61-57A6-4362-B941-96EA478F25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B327E-16B0-4CC4-92C4-6984A5F2AF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F0D9D2-60CE-4955-A2B5-0604060083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2458E4-4C2C-4E36-A2C1-D5EFC1236C0F}"/>
              </a:ext>
            </a:extLst>
          </p:cNvPr>
          <p:cNvSpPr>
            <a:spLocks noGrp="1"/>
          </p:cNvSpPr>
          <p:nvPr>
            <p:ph type="dt" sz="half" idx="10"/>
          </p:nvPr>
        </p:nvSpPr>
        <p:spPr/>
        <p:txBody>
          <a:bodyPr/>
          <a:lstStyle/>
          <a:p>
            <a:fld id="{5267005D-695D-4CDA-AA79-382681E78F44}" type="datetimeFigureOut">
              <a:rPr lang="en-US" smtClean="0"/>
              <a:t>5/30/2019</a:t>
            </a:fld>
            <a:endParaRPr lang="en-US"/>
          </a:p>
        </p:txBody>
      </p:sp>
      <p:sp>
        <p:nvSpPr>
          <p:cNvPr id="8" name="Footer Placeholder 7">
            <a:extLst>
              <a:ext uri="{FF2B5EF4-FFF2-40B4-BE49-F238E27FC236}">
                <a16:creationId xmlns:a16="http://schemas.microsoft.com/office/drawing/2014/main" id="{D712B40D-27FD-4F16-93CB-8A2DD69357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8E7542-2C0E-42F7-9144-625B1D82F0BE}"/>
              </a:ext>
            </a:extLst>
          </p:cNvPr>
          <p:cNvSpPr>
            <a:spLocks noGrp="1"/>
          </p:cNvSpPr>
          <p:nvPr>
            <p:ph type="sldNum" sz="quarter" idx="12"/>
          </p:nvPr>
        </p:nvSpPr>
        <p:spPr/>
        <p:txBody>
          <a:bodyPr/>
          <a:lstStyle/>
          <a:p>
            <a:fld id="{4820F5B4-CFBB-4C4E-904E-D8F600FBF5C3}" type="slidenum">
              <a:rPr lang="en-US" smtClean="0"/>
              <a:t>‹#›</a:t>
            </a:fld>
            <a:endParaRPr lang="en-US"/>
          </a:p>
        </p:txBody>
      </p:sp>
    </p:spTree>
    <p:extLst>
      <p:ext uri="{BB962C8B-B14F-4D97-AF65-F5344CB8AC3E}">
        <p14:creationId xmlns:p14="http://schemas.microsoft.com/office/powerpoint/2010/main" val="351828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E215-CA96-4908-A7BF-111326B926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69E0EC-6004-4B9B-8799-7876C85AB6E0}"/>
              </a:ext>
            </a:extLst>
          </p:cNvPr>
          <p:cNvSpPr>
            <a:spLocks noGrp="1"/>
          </p:cNvSpPr>
          <p:nvPr>
            <p:ph type="dt" sz="half" idx="10"/>
          </p:nvPr>
        </p:nvSpPr>
        <p:spPr/>
        <p:txBody>
          <a:bodyPr/>
          <a:lstStyle/>
          <a:p>
            <a:fld id="{5267005D-695D-4CDA-AA79-382681E78F44}" type="datetimeFigureOut">
              <a:rPr lang="en-US" smtClean="0"/>
              <a:t>5/30/2019</a:t>
            </a:fld>
            <a:endParaRPr lang="en-US"/>
          </a:p>
        </p:txBody>
      </p:sp>
      <p:sp>
        <p:nvSpPr>
          <p:cNvPr id="4" name="Footer Placeholder 3">
            <a:extLst>
              <a:ext uri="{FF2B5EF4-FFF2-40B4-BE49-F238E27FC236}">
                <a16:creationId xmlns:a16="http://schemas.microsoft.com/office/drawing/2014/main" id="{A08EB27F-A20E-4509-A366-A9A05A81F3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49641-B1C4-4909-A6C2-40D6B7C222AA}"/>
              </a:ext>
            </a:extLst>
          </p:cNvPr>
          <p:cNvSpPr>
            <a:spLocks noGrp="1"/>
          </p:cNvSpPr>
          <p:nvPr>
            <p:ph type="sldNum" sz="quarter" idx="12"/>
          </p:nvPr>
        </p:nvSpPr>
        <p:spPr/>
        <p:txBody>
          <a:bodyPr/>
          <a:lstStyle/>
          <a:p>
            <a:fld id="{4820F5B4-CFBB-4C4E-904E-D8F600FBF5C3}" type="slidenum">
              <a:rPr lang="en-US" smtClean="0"/>
              <a:t>‹#›</a:t>
            </a:fld>
            <a:endParaRPr lang="en-US"/>
          </a:p>
        </p:txBody>
      </p:sp>
    </p:spTree>
    <p:extLst>
      <p:ext uri="{BB962C8B-B14F-4D97-AF65-F5344CB8AC3E}">
        <p14:creationId xmlns:p14="http://schemas.microsoft.com/office/powerpoint/2010/main" val="427994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A0E96D-46A5-4DD0-8335-DD6441B13995}"/>
              </a:ext>
            </a:extLst>
          </p:cNvPr>
          <p:cNvSpPr>
            <a:spLocks noGrp="1"/>
          </p:cNvSpPr>
          <p:nvPr>
            <p:ph type="dt" sz="half" idx="10"/>
          </p:nvPr>
        </p:nvSpPr>
        <p:spPr/>
        <p:txBody>
          <a:bodyPr/>
          <a:lstStyle/>
          <a:p>
            <a:fld id="{5267005D-695D-4CDA-AA79-382681E78F44}" type="datetimeFigureOut">
              <a:rPr lang="en-US" smtClean="0"/>
              <a:t>5/30/2019</a:t>
            </a:fld>
            <a:endParaRPr lang="en-US"/>
          </a:p>
        </p:txBody>
      </p:sp>
      <p:sp>
        <p:nvSpPr>
          <p:cNvPr id="3" name="Footer Placeholder 2">
            <a:extLst>
              <a:ext uri="{FF2B5EF4-FFF2-40B4-BE49-F238E27FC236}">
                <a16:creationId xmlns:a16="http://schemas.microsoft.com/office/drawing/2014/main" id="{2CBBAFF6-5876-4EC0-B7F5-81F7F2B619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A090E9-8B00-4A96-9AFD-BC7C059B45CF}"/>
              </a:ext>
            </a:extLst>
          </p:cNvPr>
          <p:cNvSpPr>
            <a:spLocks noGrp="1"/>
          </p:cNvSpPr>
          <p:nvPr>
            <p:ph type="sldNum" sz="quarter" idx="12"/>
          </p:nvPr>
        </p:nvSpPr>
        <p:spPr/>
        <p:txBody>
          <a:bodyPr/>
          <a:lstStyle/>
          <a:p>
            <a:fld id="{4820F5B4-CFBB-4C4E-904E-D8F600FBF5C3}" type="slidenum">
              <a:rPr lang="en-US" smtClean="0"/>
              <a:t>‹#›</a:t>
            </a:fld>
            <a:endParaRPr lang="en-US"/>
          </a:p>
        </p:txBody>
      </p:sp>
    </p:spTree>
    <p:extLst>
      <p:ext uri="{BB962C8B-B14F-4D97-AF65-F5344CB8AC3E}">
        <p14:creationId xmlns:p14="http://schemas.microsoft.com/office/powerpoint/2010/main" val="245413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AE2B-29EE-4D02-8558-BBC7BC222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0AC310-2E1F-42B7-AA5F-38C24D055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8FEFA6-0F4E-4B4F-8476-F02E4B459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F056A7-3997-4D6B-BCB5-6C60A355E660}"/>
              </a:ext>
            </a:extLst>
          </p:cNvPr>
          <p:cNvSpPr>
            <a:spLocks noGrp="1"/>
          </p:cNvSpPr>
          <p:nvPr>
            <p:ph type="dt" sz="half" idx="10"/>
          </p:nvPr>
        </p:nvSpPr>
        <p:spPr/>
        <p:txBody>
          <a:bodyPr/>
          <a:lstStyle/>
          <a:p>
            <a:fld id="{5267005D-695D-4CDA-AA79-382681E78F44}" type="datetimeFigureOut">
              <a:rPr lang="en-US" smtClean="0"/>
              <a:t>5/30/2019</a:t>
            </a:fld>
            <a:endParaRPr lang="en-US"/>
          </a:p>
        </p:txBody>
      </p:sp>
      <p:sp>
        <p:nvSpPr>
          <p:cNvPr id="6" name="Footer Placeholder 5">
            <a:extLst>
              <a:ext uri="{FF2B5EF4-FFF2-40B4-BE49-F238E27FC236}">
                <a16:creationId xmlns:a16="http://schemas.microsoft.com/office/drawing/2014/main" id="{F1B3E6A4-6EA7-4A77-B630-8726D3641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EEEEC-DDFB-4658-82FF-8DA6AAFC300B}"/>
              </a:ext>
            </a:extLst>
          </p:cNvPr>
          <p:cNvSpPr>
            <a:spLocks noGrp="1"/>
          </p:cNvSpPr>
          <p:nvPr>
            <p:ph type="sldNum" sz="quarter" idx="12"/>
          </p:nvPr>
        </p:nvSpPr>
        <p:spPr/>
        <p:txBody>
          <a:bodyPr/>
          <a:lstStyle/>
          <a:p>
            <a:fld id="{4820F5B4-CFBB-4C4E-904E-D8F600FBF5C3}" type="slidenum">
              <a:rPr lang="en-US" smtClean="0"/>
              <a:t>‹#›</a:t>
            </a:fld>
            <a:endParaRPr lang="en-US"/>
          </a:p>
        </p:txBody>
      </p:sp>
    </p:spTree>
    <p:extLst>
      <p:ext uri="{BB962C8B-B14F-4D97-AF65-F5344CB8AC3E}">
        <p14:creationId xmlns:p14="http://schemas.microsoft.com/office/powerpoint/2010/main" val="72978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446C-A6F3-47B4-ADF8-D5FFA9858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E6840D-148A-4923-9EF8-895091D79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5254BC-2FE2-4E50-9A55-40130B035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8628B-7064-4B3E-A30A-41F60A0307FA}"/>
              </a:ext>
            </a:extLst>
          </p:cNvPr>
          <p:cNvSpPr>
            <a:spLocks noGrp="1"/>
          </p:cNvSpPr>
          <p:nvPr>
            <p:ph type="dt" sz="half" idx="10"/>
          </p:nvPr>
        </p:nvSpPr>
        <p:spPr/>
        <p:txBody>
          <a:bodyPr/>
          <a:lstStyle/>
          <a:p>
            <a:fld id="{5267005D-695D-4CDA-AA79-382681E78F44}" type="datetimeFigureOut">
              <a:rPr lang="en-US" smtClean="0"/>
              <a:t>5/30/2019</a:t>
            </a:fld>
            <a:endParaRPr lang="en-US"/>
          </a:p>
        </p:txBody>
      </p:sp>
      <p:sp>
        <p:nvSpPr>
          <p:cNvPr id="6" name="Footer Placeholder 5">
            <a:extLst>
              <a:ext uri="{FF2B5EF4-FFF2-40B4-BE49-F238E27FC236}">
                <a16:creationId xmlns:a16="http://schemas.microsoft.com/office/drawing/2014/main" id="{53206D84-9BCF-4545-BBC2-168F0A8BD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5F667-772D-468D-8BC6-2AD1B0A6B9BC}"/>
              </a:ext>
            </a:extLst>
          </p:cNvPr>
          <p:cNvSpPr>
            <a:spLocks noGrp="1"/>
          </p:cNvSpPr>
          <p:nvPr>
            <p:ph type="sldNum" sz="quarter" idx="12"/>
          </p:nvPr>
        </p:nvSpPr>
        <p:spPr/>
        <p:txBody>
          <a:bodyPr/>
          <a:lstStyle/>
          <a:p>
            <a:fld id="{4820F5B4-CFBB-4C4E-904E-D8F600FBF5C3}" type="slidenum">
              <a:rPr lang="en-US" smtClean="0"/>
              <a:t>‹#›</a:t>
            </a:fld>
            <a:endParaRPr lang="en-US"/>
          </a:p>
        </p:txBody>
      </p:sp>
    </p:spTree>
    <p:extLst>
      <p:ext uri="{BB962C8B-B14F-4D97-AF65-F5344CB8AC3E}">
        <p14:creationId xmlns:p14="http://schemas.microsoft.com/office/powerpoint/2010/main" val="428904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17E193-A6D7-429F-BCEF-E54BCCD62A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6286F1-93ED-430A-B845-9A2E031B39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EC781-61A8-4020-969A-ED1BD10153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7005D-695D-4CDA-AA79-382681E78F44}" type="datetimeFigureOut">
              <a:rPr lang="en-US" smtClean="0"/>
              <a:t>5/30/2019</a:t>
            </a:fld>
            <a:endParaRPr lang="en-US"/>
          </a:p>
        </p:txBody>
      </p:sp>
      <p:sp>
        <p:nvSpPr>
          <p:cNvPr id="5" name="Footer Placeholder 4">
            <a:extLst>
              <a:ext uri="{FF2B5EF4-FFF2-40B4-BE49-F238E27FC236}">
                <a16:creationId xmlns:a16="http://schemas.microsoft.com/office/drawing/2014/main" id="{E6B2C995-E393-4428-B682-39664559E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5AA6A7-3F97-49CD-BE39-05D40F3343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0F5B4-CFBB-4C4E-904E-D8F600FBF5C3}" type="slidenum">
              <a:rPr lang="en-US" smtClean="0"/>
              <a:t>‹#›</a:t>
            </a:fld>
            <a:endParaRPr lang="en-US"/>
          </a:p>
        </p:txBody>
      </p:sp>
    </p:spTree>
    <p:extLst>
      <p:ext uri="{BB962C8B-B14F-4D97-AF65-F5344CB8AC3E}">
        <p14:creationId xmlns:p14="http://schemas.microsoft.com/office/powerpoint/2010/main" val="3017656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B32B-EA84-4678-835E-F166DDED2673}"/>
              </a:ext>
            </a:extLst>
          </p:cNvPr>
          <p:cNvSpPr>
            <a:spLocks noGrp="1"/>
          </p:cNvSpPr>
          <p:nvPr>
            <p:ph type="title"/>
          </p:nvPr>
        </p:nvSpPr>
        <p:spPr>
          <a:xfrm>
            <a:off x="838200" y="365125"/>
            <a:ext cx="10515600" cy="633095"/>
          </a:xfrm>
        </p:spPr>
        <p:txBody>
          <a:bodyPr>
            <a:normAutofit fontScale="90000"/>
          </a:bodyPr>
          <a:lstStyle/>
          <a:p>
            <a:pPr algn="ctr"/>
            <a:r>
              <a:rPr lang="en-US" sz="1600" b="1" dirty="0">
                <a:latin typeface="Times New Roman" panose="02020603050405020304" pitchFamily="18" charset="0"/>
                <a:cs typeface="Times New Roman" panose="02020603050405020304" pitchFamily="18" charset="0"/>
              </a:rPr>
              <a:t>Food-Related Visual Question Answering for the Blind</a:t>
            </a:r>
            <a:br>
              <a:rPr lang="en-US" sz="1600" b="1"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Caroline Jin</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Computer Systems Lab</a:t>
            </a:r>
            <a:br>
              <a:rPr lang="en-US" sz="1600" b="1" dirty="0">
                <a:effectLst/>
                <a:latin typeface="Times New Roman" panose="02020603050405020304" pitchFamily="18" charset="0"/>
                <a:cs typeface="Times New Roman" panose="02020603050405020304" pitchFamily="18" charset="0"/>
              </a:rPr>
            </a:br>
            <a:br>
              <a:rPr lang="en-US" sz="1600" b="1" dirty="0">
                <a:effectLst/>
                <a:latin typeface="Times New Roman" panose="02020603050405020304" pitchFamily="18" charset="0"/>
                <a:cs typeface="Times New Roman" panose="02020603050405020304" pitchFamily="18" charset="0"/>
              </a:rPr>
            </a:br>
            <a:endParaRPr lang="en-US" sz="1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5A7C07-F136-4F10-9102-5E7F91FB2F10}"/>
              </a:ext>
            </a:extLst>
          </p:cNvPr>
          <p:cNvSpPr>
            <a:spLocks noGrp="1"/>
          </p:cNvSpPr>
          <p:nvPr>
            <p:ph idx="1"/>
          </p:nvPr>
        </p:nvSpPr>
        <p:spPr>
          <a:xfrm>
            <a:off x="540543" y="868680"/>
            <a:ext cx="3484250" cy="5935980"/>
          </a:xfrm>
        </p:spPr>
        <p:txBody>
          <a:bodyPr>
            <a:normAutofit fontScale="92500" lnSpcReduction="10000"/>
          </a:bodyPr>
          <a:lstStyle/>
          <a:p>
            <a:pPr marL="0" indent="0" algn="ctr">
              <a:buNone/>
            </a:pPr>
            <a:r>
              <a:rPr lang="en-US" sz="1200" b="1" dirty="0">
                <a:latin typeface="Times New Roman" panose="02020603050405020304" pitchFamily="18" charset="0"/>
                <a:cs typeface="Times New Roman" panose="02020603050405020304" pitchFamily="18" charset="0"/>
              </a:rPr>
              <a:t>Introduction</a:t>
            </a:r>
          </a:p>
          <a:p>
            <a:pPr marL="0" indent="0">
              <a:buNone/>
            </a:pPr>
            <a:r>
              <a:rPr lang="en-US" sz="1000" dirty="0">
                <a:latin typeface="Times New Roman" panose="02020603050405020304" pitchFamily="18" charset="0"/>
                <a:cs typeface="Times New Roman" panose="02020603050405020304" pitchFamily="18" charset="0"/>
              </a:rPr>
              <a:t>There are few applications available to help the blind with activities involving sight. Particularly, blind people face situations, in which they do not know whether the food they eat is safe or not. To achieve better human-computer interactions, my research focuses on Visual Question Answering Models, which respond to questions about a food-image. Researchers studying Visual Question Answering face challenges of how to best integrate computer vision with natural language processing. Some researchers propose combining image models with question models while others claim models analyzing the relationship between questions and images. My approach is creating a VQA model composed of a convolutional neural network (CNN) and recurrent neural network (RNN).</a:t>
            </a:r>
          </a:p>
          <a:p>
            <a:pPr marL="0" indent="0" algn="ctr">
              <a:buNone/>
            </a:pPr>
            <a:r>
              <a:rPr lang="en-US" sz="1200" b="1" dirty="0">
                <a:latin typeface="Times New Roman" panose="02020603050405020304" pitchFamily="18" charset="0"/>
                <a:cs typeface="Times New Roman" panose="02020603050405020304" pitchFamily="18" charset="0"/>
              </a:rPr>
              <a:t>Background</a:t>
            </a:r>
          </a:p>
          <a:p>
            <a:pPr marL="0" indent="0">
              <a:buNone/>
            </a:pPr>
            <a:r>
              <a:rPr lang="en-US" sz="1000" dirty="0">
                <a:latin typeface="Times New Roman" panose="02020603050405020304" pitchFamily="18" charset="0"/>
                <a:cs typeface="Times New Roman" panose="02020603050405020304" pitchFamily="18" charset="0"/>
              </a:rPr>
              <a:t>There are currently applications that can inform blind people about their food. </a:t>
            </a:r>
            <a:r>
              <a:rPr lang="en-US" sz="1000" dirty="0" err="1">
                <a:latin typeface="Times New Roman" panose="02020603050405020304" pitchFamily="18" charset="0"/>
                <a:cs typeface="Times New Roman" panose="02020603050405020304" pitchFamily="18" charset="0"/>
              </a:rPr>
              <a:t>TapTapSee</a:t>
            </a:r>
            <a:r>
              <a:rPr lang="en-US" sz="1000" dirty="0">
                <a:latin typeface="Times New Roman" panose="02020603050405020304" pitchFamily="18" charset="0"/>
                <a:cs typeface="Times New Roman" panose="02020603050405020304" pitchFamily="18" charset="0"/>
              </a:rPr>
              <a:t> and </a:t>
            </a:r>
            <a:r>
              <a:rPr lang="en-US" sz="1000" dirty="0" err="1">
                <a:latin typeface="Times New Roman" panose="02020603050405020304" pitchFamily="18" charset="0"/>
                <a:cs typeface="Times New Roman" panose="02020603050405020304" pitchFamily="18" charset="0"/>
              </a:rPr>
              <a:t>CamFind</a:t>
            </a:r>
            <a:r>
              <a:rPr lang="en-US" sz="1000" dirty="0">
                <a:latin typeface="Times New Roman" panose="02020603050405020304" pitchFamily="18" charset="0"/>
                <a:cs typeface="Times New Roman" panose="02020603050405020304" pitchFamily="18" charset="0"/>
              </a:rPr>
              <a:t> are mobile applications that enable users to take a picture of an object and have it described through a voice over. The next step for these visual applications is to better human-computer interactions, meaning the user can naturally speak to the system to retrieve a more comprehensive response. Visual Question Answering (VQA) enables more information about the image to be gathered by asking specific questions about it.			                         </a:t>
            </a:r>
          </a:p>
          <a:p>
            <a:pPr marL="0" indent="0">
              <a:buNone/>
            </a:pPr>
            <a:r>
              <a:rPr lang="en-US" sz="1000" dirty="0">
                <a:latin typeface="Times New Roman" panose="02020603050405020304" pitchFamily="18" charset="0"/>
                <a:cs typeface="Times New Roman" panose="02020603050405020304" pitchFamily="18" charset="0"/>
              </a:rPr>
              <a:t> For the general VQA dataset, researchers have experimented with using simple classifiers such as K-Nearest Neighbors. Researchers also proposed a Multinomial Compact Bilinear pooling model, which projected image and question feature vectors at random and convolved these vectors into a Fourier space. For my project, I created two separate models for extracting image and text features and then inputting these features to a classifier like a neural network. My model followed a similar structure to the Neural-Image-QA models, which used a convolutional neural network (CNN) and a recurrent neural network (RNN) with a long-short term memory layer (LSTM). However, instead of using </a:t>
            </a:r>
            <a:r>
              <a:rPr lang="en-US" sz="1000" dirty="0" err="1">
                <a:latin typeface="Times New Roman" panose="02020603050405020304" pitchFamily="18" charset="0"/>
                <a:cs typeface="Times New Roman" panose="02020603050405020304" pitchFamily="18" charset="0"/>
              </a:rPr>
              <a:t>GoogLeNet</a:t>
            </a:r>
            <a:r>
              <a:rPr lang="en-US" sz="1000" dirty="0">
                <a:latin typeface="Times New Roman" panose="02020603050405020304" pitchFamily="18" charset="0"/>
                <a:cs typeface="Times New Roman" panose="02020603050405020304" pitchFamily="18" charset="0"/>
              </a:rPr>
              <a:t> for my CNN, I used the VGG16 model.</a:t>
            </a:r>
          </a:p>
          <a:p>
            <a:pPr marL="0" indent="0" algn="ctr">
              <a:buNone/>
            </a:pPr>
            <a:r>
              <a:rPr lang="en-US" sz="1200" b="1" dirty="0">
                <a:latin typeface="Times New Roman" panose="02020603050405020304" pitchFamily="18" charset="0"/>
                <a:cs typeface="Times New Roman" panose="02020603050405020304" pitchFamily="18" charset="0"/>
              </a:rPr>
              <a:t>Methods</a:t>
            </a:r>
          </a:p>
          <a:p>
            <a:pPr marL="0" indent="0">
              <a:buNone/>
            </a:pPr>
            <a:r>
              <a:rPr lang="en-US" sz="1000" b="1" dirty="0">
                <a:latin typeface="Times New Roman" panose="02020603050405020304" pitchFamily="18" charset="0"/>
                <a:cs typeface="Times New Roman" panose="02020603050405020304" pitchFamily="18" charset="0"/>
              </a:rPr>
              <a:t>Dataset: </a:t>
            </a:r>
            <a:r>
              <a:rPr lang="en-US" sz="1000" dirty="0">
                <a:latin typeface="Times New Roman" panose="02020603050405020304" pitchFamily="18" charset="0"/>
                <a:cs typeface="Times New Roman" panose="02020603050405020304" pitchFamily="18" charset="0"/>
              </a:rPr>
              <a:t>I used the </a:t>
            </a:r>
            <a:r>
              <a:rPr lang="en-US" sz="1000" dirty="0" err="1">
                <a:latin typeface="Times New Roman" panose="02020603050405020304" pitchFamily="18" charset="0"/>
                <a:cs typeface="Times New Roman" panose="02020603050405020304" pitchFamily="18" charset="0"/>
              </a:rPr>
              <a:t>VizWiz</a:t>
            </a:r>
            <a:r>
              <a:rPr lang="en-US" sz="1000" dirty="0">
                <a:latin typeface="Times New Roman" panose="02020603050405020304" pitchFamily="18" charset="0"/>
                <a:cs typeface="Times New Roman" panose="02020603050405020304" pitchFamily="18" charset="0"/>
              </a:rPr>
              <a:t> dataset has images taken and questions asked by blind people. I focused on the 7,000 food images in this dataset. The </a:t>
            </a:r>
            <a:r>
              <a:rPr lang="en-US" sz="1000" dirty="0" err="1">
                <a:latin typeface="Times New Roman" panose="02020603050405020304" pitchFamily="18" charset="0"/>
                <a:cs typeface="Times New Roman" panose="02020603050405020304" pitchFamily="18" charset="0"/>
              </a:rPr>
              <a:t>VizWiz</a:t>
            </a:r>
            <a:r>
              <a:rPr lang="en-US" sz="1000" dirty="0">
                <a:latin typeface="Times New Roman" panose="02020603050405020304" pitchFamily="18" charset="0"/>
                <a:cs typeface="Times New Roman" panose="02020603050405020304" pitchFamily="18" charset="0"/>
              </a:rPr>
              <a:t> dataset had very few examples of each type of food. For instance, there were only two images of apples. I used Microsoft Azure's Bing Web Search API. I used this API to write a Python script that automatically gathered data when I type in command a keyword, such as `cookie.’</a:t>
            </a:r>
          </a:p>
          <a:p>
            <a:pPr marL="285750" indent="-285750">
              <a:buAutoNum type="romanUcPeriod"/>
            </a:pPr>
            <a:endParaRPr lang="en-US" sz="1050" dirty="0">
              <a:latin typeface="Times New Roman" panose="02020603050405020304" pitchFamily="18" charset="0"/>
              <a:cs typeface="Times New Roman" panose="02020603050405020304" pitchFamily="18" charset="0"/>
            </a:endParaRPr>
          </a:p>
          <a:p>
            <a:pPr marL="285750" indent="-285750">
              <a:buAutoNum type="romanUcPeriod"/>
            </a:pPr>
            <a:endParaRPr lang="en-US" sz="1050" dirty="0">
              <a:latin typeface="Times New Roman" panose="02020603050405020304" pitchFamily="18" charset="0"/>
              <a:cs typeface="Times New Roman" panose="02020603050405020304" pitchFamily="18" charset="0"/>
            </a:endParaRPr>
          </a:p>
          <a:p>
            <a:pPr marL="285750" indent="-285750">
              <a:buAutoNum type="romanUcPeriod"/>
            </a:pPr>
            <a:endParaRPr lang="en-US" sz="1050" dirty="0">
              <a:latin typeface="Times New Roman" panose="02020603050405020304" pitchFamily="18" charset="0"/>
              <a:cs typeface="Times New Roman" panose="02020603050405020304" pitchFamily="18" charset="0"/>
            </a:endParaRPr>
          </a:p>
          <a:p>
            <a:pPr marL="0" indent="0">
              <a:buNone/>
            </a:pPr>
            <a:endParaRPr lang="en-US" sz="1050" dirty="0">
              <a:latin typeface="Times New Roman" panose="02020603050405020304" pitchFamily="18" charset="0"/>
              <a:cs typeface="Times New Roman" panose="02020603050405020304" pitchFamily="18" charset="0"/>
            </a:endParaRPr>
          </a:p>
          <a:p>
            <a:pPr marL="285750" indent="-285750">
              <a:buAutoNum type="romanUcPeriod"/>
            </a:pPr>
            <a:endParaRPr lang="en-US" sz="105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0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8B24C4DC-E299-4887-B297-64E5F69D8597}"/>
              </a:ext>
            </a:extLst>
          </p:cNvPr>
          <p:cNvSpPr txBox="1">
            <a:spLocks/>
          </p:cNvSpPr>
          <p:nvPr/>
        </p:nvSpPr>
        <p:spPr>
          <a:xfrm>
            <a:off x="540543" y="5528646"/>
            <a:ext cx="3371130" cy="4199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833C69-EB3B-47BA-B459-DDFCC8727890}"/>
              </a:ext>
            </a:extLst>
          </p:cNvPr>
          <p:cNvPicPr>
            <a:picLocks noChangeAspect="1"/>
          </p:cNvPicPr>
          <p:nvPr/>
        </p:nvPicPr>
        <p:blipFill>
          <a:blip r:embed="rId2"/>
          <a:stretch>
            <a:fillRect/>
          </a:stretch>
        </p:blipFill>
        <p:spPr>
          <a:xfrm>
            <a:off x="4423416" y="1503866"/>
            <a:ext cx="3084195" cy="1236094"/>
          </a:xfrm>
          <a:prstGeom prst="rect">
            <a:avLst/>
          </a:prstGeom>
        </p:spPr>
      </p:pic>
      <p:sp>
        <p:nvSpPr>
          <p:cNvPr id="7" name="Content Placeholder 2">
            <a:extLst>
              <a:ext uri="{FF2B5EF4-FFF2-40B4-BE49-F238E27FC236}">
                <a16:creationId xmlns:a16="http://schemas.microsoft.com/office/drawing/2014/main" id="{19DBC87F-127D-4973-9640-013B362D812C}"/>
              </a:ext>
            </a:extLst>
          </p:cNvPr>
          <p:cNvSpPr txBox="1">
            <a:spLocks/>
          </p:cNvSpPr>
          <p:nvPr/>
        </p:nvSpPr>
        <p:spPr>
          <a:xfrm>
            <a:off x="4635816" y="1737360"/>
            <a:ext cx="3688080" cy="4930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1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52AFD85-EFCF-4B25-887F-55659AA4B81E}"/>
              </a:ext>
            </a:extLst>
          </p:cNvPr>
          <p:cNvSpPr txBox="1"/>
          <p:nvPr/>
        </p:nvSpPr>
        <p:spPr>
          <a:xfrm>
            <a:off x="4156716" y="2739960"/>
            <a:ext cx="3634740" cy="384721"/>
          </a:xfrm>
          <a:prstGeom prst="rect">
            <a:avLst/>
          </a:prstGeom>
          <a:noFill/>
        </p:spPr>
        <p:txBody>
          <a:bodyPr wrap="square" rtlCol="0">
            <a:spAutoFit/>
          </a:bodyPr>
          <a:lstStyle/>
          <a:p>
            <a:r>
              <a:rPr lang="en-US" sz="900" i="1" dirty="0">
                <a:latin typeface="Times New Roman" panose="02020603050405020304" pitchFamily="18" charset="0"/>
                <a:cs typeface="Times New Roman" panose="02020603050405020304" pitchFamily="18" charset="0"/>
              </a:rPr>
              <a:t>Figure 1. </a:t>
            </a:r>
            <a:r>
              <a:rPr lang="en-US" sz="900" dirty="0">
                <a:latin typeface="Times New Roman" panose="02020603050405020304" pitchFamily="18" charset="0"/>
                <a:cs typeface="Times New Roman" panose="02020603050405020304" pitchFamily="18" charset="0"/>
              </a:rPr>
              <a:t>The code snippet shows the first few layers in the VGG16 model. The output shape refers to the magnitude of the vector being outputted</a:t>
            </a:r>
            <a:r>
              <a:rPr lang="en-US" sz="1000" dirty="0">
                <a:latin typeface="Times New Roman" panose="02020603050405020304" pitchFamily="18" charset="0"/>
                <a:cs typeface="Times New Roman" panose="02020603050405020304" pitchFamily="18" charset="0"/>
              </a:rPr>
              <a:t>. </a:t>
            </a:r>
          </a:p>
        </p:txBody>
      </p:sp>
      <p:sp>
        <p:nvSpPr>
          <p:cNvPr id="9" name="Content Placeholder 2">
            <a:extLst>
              <a:ext uri="{FF2B5EF4-FFF2-40B4-BE49-F238E27FC236}">
                <a16:creationId xmlns:a16="http://schemas.microsoft.com/office/drawing/2014/main" id="{96295156-D866-474B-8E13-8953AE3EE36D}"/>
              </a:ext>
            </a:extLst>
          </p:cNvPr>
          <p:cNvSpPr txBox="1">
            <a:spLocks/>
          </p:cNvSpPr>
          <p:nvPr/>
        </p:nvSpPr>
        <p:spPr>
          <a:xfrm>
            <a:off x="8214360" y="1019443"/>
            <a:ext cx="3688080" cy="4199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000" dirty="0">
              <a:latin typeface="Times New Roman" panose="02020603050405020304" pitchFamily="18" charset="0"/>
              <a:cs typeface="Times New Roman" panose="02020603050405020304" pitchFamily="18" charset="0"/>
            </a:endParaRPr>
          </a:p>
          <a:p>
            <a:pPr marL="285750" indent="-285750">
              <a:buAutoNum type="romanUcPeriod"/>
            </a:pPr>
            <a:endParaRPr lang="en-US" sz="1000" dirty="0">
              <a:latin typeface="Times New Roman" panose="02020603050405020304" pitchFamily="18" charset="0"/>
              <a:cs typeface="Times New Roman" panose="02020603050405020304" pitchFamily="18" charset="0"/>
            </a:endParaRPr>
          </a:p>
          <a:p>
            <a:pPr marL="285750" indent="-285750">
              <a:buAutoNum type="romanUcPeriod"/>
            </a:pPr>
            <a:endParaRPr lang="en-US" sz="1000" dirty="0">
              <a:latin typeface="Times New Roman" panose="02020603050405020304" pitchFamily="18" charset="0"/>
              <a:cs typeface="Times New Roman" panose="02020603050405020304" pitchFamily="18" charset="0"/>
            </a:endParaRPr>
          </a:p>
          <a:p>
            <a:pPr marL="0" indent="0">
              <a:buNone/>
            </a:pPr>
            <a:endParaRPr lang="en-US" sz="1000" dirty="0">
              <a:latin typeface="Times New Roman" panose="02020603050405020304" pitchFamily="18" charset="0"/>
              <a:cs typeface="Times New Roman" panose="02020603050405020304" pitchFamily="18" charset="0"/>
            </a:endParaRPr>
          </a:p>
          <a:p>
            <a:pPr marL="285750" indent="-285750">
              <a:buAutoNum type="romanUcPeriod"/>
            </a:pPr>
            <a:endParaRPr lang="en-US" sz="10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9B0AF25-9992-4A54-A633-09FC67EFFEAD}"/>
              </a:ext>
            </a:extLst>
          </p:cNvPr>
          <p:cNvSpPr txBox="1"/>
          <p:nvPr/>
        </p:nvSpPr>
        <p:spPr>
          <a:xfrm>
            <a:off x="4161955" y="3128466"/>
            <a:ext cx="3607115" cy="646331"/>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Question Feature Extraction: </a:t>
            </a:r>
            <a:r>
              <a:rPr lang="en-US" sz="900" dirty="0">
                <a:latin typeface="Times New Roman" panose="02020603050405020304" pitchFamily="18" charset="0"/>
                <a:cs typeface="Times New Roman" panose="02020603050405020304" pitchFamily="18" charset="0"/>
              </a:rPr>
              <a:t>My question model contained four layers: an input for the preprocessed questions, an embedding layer, a long-short term memory layer, and a dense layer, which merged the question model to the image model. </a:t>
            </a:r>
          </a:p>
        </p:txBody>
      </p:sp>
      <p:sp>
        <p:nvSpPr>
          <p:cNvPr id="11" name="TextBox 10">
            <a:extLst>
              <a:ext uri="{FF2B5EF4-FFF2-40B4-BE49-F238E27FC236}">
                <a16:creationId xmlns:a16="http://schemas.microsoft.com/office/drawing/2014/main" id="{9C5604FA-7AEC-4F30-B40A-C06C5E667D8B}"/>
              </a:ext>
            </a:extLst>
          </p:cNvPr>
          <p:cNvSpPr txBox="1"/>
          <p:nvPr/>
        </p:nvSpPr>
        <p:spPr>
          <a:xfrm>
            <a:off x="4145750" y="3742560"/>
            <a:ext cx="3561399" cy="1061829"/>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Combining the Features and Neural Network</a:t>
            </a:r>
            <a:r>
              <a:rPr lang="en-US" sz="900" dirty="0">
                <a:latin typeface="Times New Roman" panose="02020603050405020304" pitchFamily="18" charset="0"/>
                <a:cs typeface="Times New Roman" panose="02020603050405020304" pitchFamily="18" charset="0"/>
              </a:rPr>
              <a:t>: I used elementwise concatenation; this operation pasted the output vector of the image model and the output vector of the question model. The combined output was used as the input for the final classifier, which was a three-layer neural network, consisting of the input, a fully-connected layer, and output. </a:t>
            </a:r>
          </a:p>
          <a:p>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1D10AC0E-0E12-441C-99D7-5A0FEB05624B}"/>
              </a:ext>
            </a:extLst>
          </p:cNvPr>
          <p:cNvPicPr>
            <a:picLocks noChangeAspect="1"/>
          </p:cNvPicPr>
          <p:nvPr/>
        </p:nvPicPr>
        <p:blipFill>
          <a:blip r:embed="rId3"/>
          <a:stretch>
            <a:fillRect/>
          </a:stretch>
        </p:blipFill>
        <p:spPr>
          <a:xfrm>
            <a:off x="4551529" y="4482925"/>
            <a:ext cx="2790823" cy="614362"/>
          </a:xfrm>
          <a:prstGeom prst="rect">
            <a:avLst/>
          </a:prstGeom>
        </p:spPr>
      </p:pic>
      <p:sp>
        <p:nvSpPr>
          <p:cNvPr id="14" name="TextBox 13">
            <a:extLst>
              <a:ext uri="{FF2B5EF4-FFF2-40B4-BE49-F238E27FC236}">
                <a16:creationId xmlns:a16="http://schemas.microsoft.com/office/drawing/2014/main" id="{B4864EAD-0C20-4AD8-8670-92CFB649706F}"/>
              </a:ext>
            </a:extLst>
          </p:cNvPr>
          <p:cNvSpPr txBox="1"/>
          <p:nvPr/>
        </p:nvSpPr>
        <p:spPr>
          <a:xfrm>
            <a:off x="4156716" y="5000008"/>
            <a:ext cx="3634740" cy="230832"/>
          </a:xfrm>
          <a:prstGeom prst="rect">
            <a:avLst/>
          </a:prstGeom>
          <a:noFill/>
        </p:spPr>
        <p:txBody>
          <a:bodyPr wrap="square" rtlCol="0">
            <a:spAutoFit/>
          </a:bodyPr>
          <a:lstStyle/>
          <a:p>
            <a:r>
              <a:rPr lang="en-US" sz="900" i="1" dirty="0">
                <a:latin typeface="Times New Roman" panose="02020603050405020304" pitchFamily="18" charset="0"/>
                <a:cs typeface="Times New Roman" panose="02020603050405020304" pitchFamily="18" charset="0"/>
              </a:rPr>
              <a:t>Figure 2. </a:t>
            </a:r>
            <a:r>
              <a:rPr lang="en-US" sz="900" dirty="0">
                <a:latin typeface="Times New Roman" panose="02020603050405020304" pitchFamily="18" charset="0"/>
                <a:cs typeface="Times New Roman" panose="02020603050405020304" pitchFamily="18" charset="0"/>
              </a:rPr>
              <a:t>This visual shows how the elementwise concatenation works.</a:t>
            </a:r>
            <a:endParaRPr lang="en-US" sz="1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ED44D72-2E2B-4B65-9D83-962EE75349F7}"/>
              </a:ext>
            </a:extLst>
          </p:cNvPr>
          <p:cNvSpPr txBox="1"/>
          <p:nvPr/>
        </p:nvSpPr>
        <p:spPr>
          <a:xfrm>
            <a:off x="4145750" y="5292906"/>
            <a:ext cx="3544254" cy="1092607"/>
          </a:xfrm>
          <a:prstGeom prst="rect">
            <a:avLst/>
          </a:prstGeom>
          <a:noFill/>
        </p:spPr>
        <p:txBody>
          <a:bodyPr wrap="square" rtlCol="0">
            <a:spAutoFit/>
          </a:bodyPr>
          <a:lstStyle/>
          <a:p>
            <a:pPr algn="ctr"/>
            <a:r>
              <a:rPr lang="en-US" sz="1100" b="1" dirty="0">
                <a:latin typeface="Times New Roman" panose="02020603050405020304" pitchFamily="18" charset="0"/>
                <a:cs typeface="Times New Roman" panose="02020603050405020304" pitchFamily="18" charset="0"/>
              </a:rPr>
              <a:t>Results</a:t>
            </a:r>
          </a:p>
          <a:p>
            <a:r>
              <a:rPr lang="en-US" sz="900" dirty="0">
                <a:latin typeface="Times New Roman" panose="02020603050405020304" pitchFamily="18" charset="0"/>
                <a:cs typeface="Times New Roman" panose="02020603050405020304" pitchFamily="18" charset="0"/>
              </a:rPr>
              <a:t>Before I trained, I mixed the three forms of questions in a new dataset. I divided my data: 64\% training, 16\% validation, and 20\% evaluation. I trained for a total of around 30 epochs until I reached around 70\% accuracy for training and 60\% accuracy for validation. My final accuracy when evaluating on the testing data was around 60\% on 400 food-question pairs. </a:t>
            </a:r>
          </a:p>
        </p:txBody>
      </p:sp>
      <p:pic>
        <p:nvPicPr>
          <p:cNvPr id="15" name="Picture 14">
            <a:extLst>
              <a:ext uri="{FF2B5EF4-FFF2-40B4-BE49-F238E27FC236}">
                <a16:creationId xmlns:a16="http://schemas.microsoft.com/office/drawing/2014/main" id="{2E85E83F-DBC1-4DED-9593-F48EDCE006AB}"/>
              </a:ext>
            </a:extLst>
          </p:cNvPr>
          <p:cNvPicPr>
            <a:picLocks noChangeAspect="1"/>
          </p:cNvPicPr>
          <p:nvPr/>
        </p:nvPicPr>
        <p:blipFill>
          <a:blip r:embed="rId4"/>
          <a:stretch>
            <a:fillRect/>
          </a:stretch>
        </p:blipFill>
        <p:spPr>
          <a:xfrm>
            <a:off x="8345096" y="2207508"/>
            <a:ext cx="3114191" cy="1974613"/>
          </a:xfrm>
          <a:prstGeom prst="rect">
            <a:avLst/>
          </a:prstGeom>
        </p:spPr>
      </p:pic>
      <p:sp>
        <p:nvSpPr>
          <p:cNvPr id="16" name="Rectangle 15">
            <a:extLst>
              <a:ext uri="{FF2B5EF4-FFF2-40B4-BE49-F238E27FC236}">
                <a16:creationId xmlns:a16="http://schemas.microsoft.com/office/drawing/2014/main" id="{F490B43C-EC64-4ECC-8742-B09A45CEE261}"/>
              </a:ext>
            </a:extLst>
          </p:cNvPr>
          <p:cNvSpPr/>
          <p:nvPr/>
        </p:nvSpPr>
        <p:spPr>
          <a:xfrm>
            <a:off x="4127657" y="857535"/>
            <a:ext cx="3688080" cy="646331"/>
          </a:xfrm>
          <a:prstGeom prst="rect">
            <a:avLst/>
          </a:prstGeom>
        </p:spPr>
        <p:txBody>
          <a:bodyPr wrap="square">
            <a:spAutoFit/>
          </a:bodyPr>
          <a:lstStyle/>
          <a:p>
            <a:r>
              <a:rPr lang="en-US" sz="900" b="1" dirty="0">
                <a:latin typeface="Times New Roman" panose="02020603050405020304" pitchFamily="18" charset="0"/>
                <a:cs typeface="Times New Roman" panose="02020603050405020304" pitchFamily="18" charset="0"/>
              </a:rPr>
              <a:t>Image Feature Extraction: </a:t>
            </a:r>
            <a:r>
              <a:rPr lang="en-US" sz="900" dirty="0">
                <a:latin typeface="Times New Roman" panose="02020603050405020304" pitchFamily="18" charset="0"/>
                <a:cs typeface="Times New Roman" panose="02020603050405020304" pitchFamily="18" charset="0"/>
              </a:rPr>
              <a:t>The major component of my model is the convolutional neural network (CNN). Instead of constructing my own CNN, I used a pre-trained CNN, offered by the </a:t>
            </a:r>
            <a:r>
              <a:rPr lang="en-US" sz="900" dirty="0" err="1">
                <a:latin typeface="Times New Roman" panose="02020603050405020304" pitchFamily="18" charset="0"/>
                <a:cs typeface="Times New Roman" panose="02020603050405020304" pitchFamily="18" charset="0"/>
              </a:rPr>
              <a:t>keras</a:t>
            </a:r>
            <a:r>
              <a:rPr lang="en-US" sz="900" dirty="0">
                <a:latin typeface="Times New Roman" panose="02020603050405020304" pitchFamily="18" charset="0"/>
                <a:cs typeface="Times New Roman" panose="02020603050405020304" pitchFamily="18" charset="0"/>
              </a:rPr>
              <a:t> package. The model I used was the VGG16 model. A snippet of the code is shown in Fig. 1. </a:t>
            </a:r>
          </a:p>
        </p:txBody>
      </p:sp>
      <p:sp>
        <p:nvSpPr>
          <p:cNvPr id="17" name="Rectangle 16">
            <a:extLst>
              <a:ext uri="{FF2B5EF4-FFF2-40B4-BE49-F238E27FC236}">
                <a16:creationId xmlns:a16="http://schemas.microsoft.com/office/drawing/2014/main" id="{E921E98F-AF41-4DDA-9EF0-B7FF0620E6E1}"/>
              </a:ext>
            </a:extLst>
          </p:cNvPr>
          <p:cNvSpPr/>
          <p:nvPr/>
        </p:nvSpPr>
        <p:spPr>
          <a:xfrm>
            <a:off x="8005296" y="868680"/>
            <a:ext cx="3793793" cy="1338828"/>
          </a:xfrm>
          <a:prstGeom prst="rect">
            <a:avLst/>
          </a:prstGeom>
        </p:spPr>
        <p:txBody>
          <a:bodyPr wrap="square">
            <a:spAutoFit/>
          </a:bodyPr>
          <a:lstStyle/>
          <a:p>
            <a:r>
              <a:rPr lang="en-US" sz="900" dirty="0">
                <a:latin typeface="Times New Roman" panose="02020603050405020304" pitchFamily="18" charset="0"/>
                <a:cs typeface="Times New Roman" panose="02020603050405020304" pitchFamily="18" charset="0"/>
              </a:rPr>
              <a:t>I composed my GUI of two parts: testing and training. The testing section displayed image of a food item to the right. In this part, the users would type a question about the image into the question-input box and press the `Submit' button. The GUI would output the top five answers the model predicted the answer to be. If the answer was not in the top five choices or the percentage for the answer was too low, users would input the correct answer and press the `Train' button so that the model would learn similar forms of the inputted image-question pairs. Users could also input their own image from online and repeat the process mentioned above (See Fig. 3).</a:t>
            </a:r>
          </a:p>
        </p:txBody>
      </p:sp>
      <p:sp>
        <p:nvSpPr>
          <p:cNvPr id="19" name="TextBox 18">
            <a:extLst>
              <a:ext uri="{FF2B5EF4-FFF2-40B4-BE49-F238E27FC236}">
                <a16:creationId xmlns:a16="http://schemas.microsoft.com/office/drawing/2014/main" id="{1A670368-8885-4ADE-8808-B4034D12D1CA}"/>
              </a:ext>
            </a:extLst>
          </p:cNvPr>
          <p:cNvSpPr txBox="1"/>
          <p:nvPr/>
        </p:nvSpPr>
        <p:spPr>
          <a:xfrm>
            <a:off x="8130053" y="4217468"/>
            <a:ext cx="3634740" cy="230832"/>
          </a:xfrm>
          <a:prstGeom prst="rect">
            <a:avLst/>
          </a:prstGeom>
          <a:noFill/>
        </p:spPr>
        <p:txBody>
          <a:bodyPr wrap="square" rtlCol="0">
            <a:spAutoFit/>
          </a:bodyPr>
          <a:lstStyle/>
          <a:p>
            <a:r>
              <a:rPr lang="en-US" sz="900" i="1" dirty="0">
                <a:latin typeface="Times New Roman" panose="02020603050405020304" pitchFamily="18" charset="0"/>
                <a:cs typeface="Times New Roman" panose="02020603050405020304" pitchFamily="18" charset="0"/>
              </a:rPr>
              <a:t>Figure 3. </a:t>
            </a:r>
            <a:r>
              <a:rPr lang="en-US" sz="900" dirty="0">
                <a:latin typeface="Times New Roman" panose="02020603050405020304" pitchFamily="18" charset="0"/>
                <a:cs typeface="Times New Roman" panose="02020603050405020304" pitchFamily="18" charset="0"/>
              </a:rPr>
              <a:t>GUI for users to continuously train the model.</a:t>
            </a:r>
            <a:endParaRPr lang="en-US" sz="1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E5810199-7A0A-4BFC-9A9D-37340A766014}"/>
              </a:ext>
            </a:extLst>
          </p:cNvPr>
          <p:cNvSpPr/>
          <p:nvPr/>
        </p:nvSpPr>
        <p:spPr>
          <a:xfrm>
            <a:off x="8130053" y="4332884"/>
            <a:ext cx="3669036" cy="2539157"/>
          </a:xfrm>
          <a:prstGeom prst="rect">
            <a:avLst/>
          </a:prstGeom>
        </p:spPr>
        <p:txBody>
          <a:bodyPr wrap="square">
            <a:spAutoFit/>
          </a:bodyPr>
          <a:lstStyle/>
          <a:p>
            <a:pPr algn="ctr"/>
            <a:r>
              <a:rPr lang="en-US" sz="1100" b="1" dirty="0">
                <a:latin typeface="Times New Roman" panose="02020603050405020304" pitchFamily="18" charset="0"/>
                <a:cs typeface="Times New Roman" panose="02020603050405020304" pitchFamily="18" charset="0"/>
              </a:rPr>
              <a:t>Conclusion and Open Questions</a:t>
            </a:r>
          </a:p>
          <a:p>
            <a:pPr algn="ct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My research focused on three forms of questions: `what is this,' `is this a/an [food],' and `are these [food]s.' Future research can work to expand the question-answering abilities of the </a:t>
            </a:r>
            <a:r>
              <a:rPr lang="en-US" sz="900" dirty="0" err="1">
                <a:latin typeface="Times New Roman" panose="02020603050405020304" pitchFamily="18" charset="0"/>
                <a:cs typeface="Times New Roman" panose="02020603050405020304" pitchFamily="18" charset="0"/>
              </a:rPr>
              <a:t>vqa</a:t>
            </a:r>
            <a:r>
              <a:rPr lang="en-US" sz="900" dirty="0">
                <a:latin typeface="Times New Roman" panose="02020603050405020304" pitchFamily="18" charset="0"/>
                <a:cs typeface="Times New Roman" panose="02020603050405020304" pitchFamily="18" charset="0"/>
              </a:rPr>
              <a:t> model beyond the questions about identification. More specific questions, such as `what brand are these pretzels,' would retrieve more information about the food item. Such expansion can happen with enabling the GUI to take in new questions. Furthermore, these questions would provide an improved conversation between the blind person and computer.</a:t>
            </a:r>
          </a:p>
          <a:p>
            <a:pPr algn="ctr"/>
            <a:endParaRPr lang="en-US" sz="900" dirty="0">
              <a:latin typeface="Times New Roman" panose="02020603050405020304" pitchFamily="18" charset="0"/>
              <a:cs typeface="Times New Roman" panose="02020603050405020304" pitchFamily="18" charset="0"/>
            </a:endParaRPr>
          </a:p>
          <a:p>
            <a:pPr algn="ctr"/>
            <a:r>
              <a:rPr lang="en-US" sz="1100" b="1" dirty="0">
                <a:latin typeface="Times New Roman" panose="02020603050405020304" pitchFamily="18" charset="0"/>
                <a:cs typeface="Times New Roman" panose="02020603050405020304" pitchFamily="18" charset="0"/>
              </a:rPr>
              <a:t>Acknowledgements</a:t>
            </a:r>
          </a:p>
          <a:p>
            <a:pPr algn="ctr"/>
            <a:endParaRPr lang="en-US" sz="900" b="1"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I would like to thank the following people for helping me with my research project: Mr. White, my research lab director, for providing guidance over the course of my research, and Dr. Shah for introducing the VQA challenge to me.</a:t>
            </a:r>
          </a:p>
        </p:txBody>
      </p:sp>
    </p:spTree>
    <p:extLst>
      <p:ext uri="{BB962C8B-B14F-4D97-AF65-F5344CB8AC3E}">
        <p14:creationId xmlns:p14="http://schemas.microsoft.com/office/powerpoint/2010/main" val="878715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806</Words>
  <Application>Microsoft Office PowerPoint</Application>
  <PresentationFormat>Widescreen</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Food-Related Visual Question Answering for the Blind Caroline Jin Computer Systems Lab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Food-Related Visual Question Answering for the Blind Caroline Jin Computer Systems Lab  </dc:title>
  <dc:creator>Jin, Liqun</dc:creator>
  <cp:lastModifiedBy>Jin, Liqun</cp:lastModifiedBy>
  <cp:revision>11</cp:revision>
  <dcterms:created xsi:type="dcterms:W3CDTF">2019-05-30T14:43:23Z</dcterms:created>
  <dcterms:modified xsi:type="dcterms:W3CDTF">2019-05-30T15:43:34Z</dcterms:modified>
</cp:coreProperties>
</file>