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8" name="Abhimaster200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5.xml"/><Relationship Id="rId22" Type="http://schemas.openxmlformats.org/officeDocument/2006/relationships/font" Target="fonts/OldStandardTT-italic.fntdata"/><Relationship Id="rId10" Type="http://schemas.openxmlformats.org/officeDocument/2006/relationships/slide" Target="slides/slide4.xml"/><Relationship Id="rId21" Type="http://schemas.openxmlformats.org/officeDocument/2006/relationships/font" Target="fonts/OldStandardTT-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7-13T03:27:33.001">
    <p:pos x="6000" y="0"/>
    <p:text>All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7-13T03:25:55.388">
    <p:pos x="6000" y="0"/>
    <p:text>Lindsey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7-13T14:34:05.823">
    <p:pos x="6000" y="0"/>
    <p:text>Lindsey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07-13T03:24:17.869">
    <p:pos x="6000" y="0"/>
    <p:text>Caroline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7-13T03:25:05.950">
    <p:pos x="6000" y="0"/>
    <p:text>Srija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8-07-13T14:33:02.203">
    <p:pos x="6000" y="0"/>
    <p:text>Abhi</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8-07-13T03:23:42.257">
    <p:pos x="6000" y="0"/>
    <p:text>William</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07-13T03:23:56.136">
    <p:pos x="6000" y="0"/>
    <p:text>Abhi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Binary - SVM, Decision Trees, Random Forest</a:t>
            </a:r>
            <a:endParaRPr/>
          </a:p>
          <a:p>
            <a:pPr indent="0" lvl="0" marL="0" rtl="0">
              <a:spcBef>
                <a:spcPts val="0"/>
              </a:spcBef>
              <a:spcAft>
                <a:spcPts val="0"/>
              </a:spcAft>
              <a:buNone/>
            </a:pPr>
            <a:r>
              <a:t/>
            </a:r>
            <a:endParaRPr/>
          </a:p>
          <a:p>
            <a:pPr indent="0" lvl="0" marL="0" rtl="0">
              <a:spcBef>
                <a:spcPts val="0"/>
              </a:spcBef>
              <a:spcAft>
                <a:spcPts val="0"/>
              </a:spcAft>
              <a:buNone/>
            </a:pPr>
            <a:r>
              <a:rPr lang="en"/>
              <a:t>Began by trying an SVM model. Played around with various gamma values and determined an optimal value. Obtained a solid AUC.</a:t>
            </a:r>
            <a:endParaRPr/>
          </a:p>
          <a:p>
            <a:pPr indent="0" lvl="0" marL="0" rtl="0">
              <a:spcBef>
                <a:spcPts val="0"/>
              </a:spcBef>
              <a:spcAft>
                <a:spcPts val="0"/>
              </a:spcAft>
              <a:buNone/>
            </a:pPr>
            <a:r>
              <a:rPr lang="en"/>
              <a:t>Tried Decision Trees and liked them for their interpretability. Obtained stellar AUC with six features and pondered whether it was overfitting, and realized that the data was biased. Worked really well!</a:t>
            </a:r>
            <a:endParaRPr/>
          </a:p>
          <a:p>
            <a:pPr indent="0" lvl="0" marL="0" rtl="0">
              <a:spcBef>
                <a:spcPts val="0"/>
              </a:spcBef>
              <a:spcAft>
                <a:spcPts val="0"/>
              </a:spcAft>
              <a:buNone/>
            </a:pPr>
            <a:r>
              <a:t/>
            </a:r>
            <a:endParaRPr/>
          </a:p>
          <a:p>
            <a:pPr indent="0" lvl="0" marL="0" rtl="0">
              <a:spcBef>
                <a:spcPts val="0"/>
              </a:spcBef>
              <a:spcAft>
                <a:spcPts val="0"/>
              </a:spcAft>
              <a:buNone/>
            </a:pPr>
            <a:r>
              <a:rPr lang="en"/>
              <a:t>Multiclass - SVM, Decision Trees, Random Forest</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Analysis of Hypothyroidism via Machine Learning Algorithms</a:t>
            </a:r>
            <a:endParaRPr/>
          </a:p>
        </p:txBody>
      </p:sp>
      <p:sp>
        <p:nvSpPr>
          <p:cNvPr id="60" name="Shape 60"/>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Abhi, Caroline, Lindsey, Srija, William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37650" y="284225"/>
            <a:ext cx="8118600" cy="5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800"/>
              <a:t>Decision Tree Confusion Matrix</a:t>
            </a:r>
            <a:endParaRPr sz="3800"/>
          </a:p>
        </p:txBody>
      </p:sp>
      <p:pic>
        <p:nvPicPr>
          <p:cNvPr id="117" name="Shape 117"/>
          <p:cNvPicPr preferRelativeResize="0"/>
          <p:nvPr/>
        </p:nvPicPr>
        <p:blipFill>
          <a:blip r:embed="rId3">
            <a:alphaModFix/>
          </a:blip>
          <a:stretch>
            <a:fillRect/>
          </a:stretch>
        </p:blipFill>
        <p:spPr>
          <a:xfrm>
            <a:off x="2722175" y="1220700"/>
            <a:ext cx="4113174" cy="3770399"/>
          </a:xfrm>
          <a:prstGeom prst="rect">
            <a:avLst/>
          </a:prstGeom>
          <a:noFill/>
          <a:ln>
            <a:noFill/>
          </a:ln>
        </p:spPr>
      </p:pic>
      <p:sp>
        <p:nvSpPr>
          <p:cNvPr id="118" name="Shape 118"/>
          <p:cNvSpPr txBox="1"/>
          <p:nvPr/>
        </p:nvSpPr>
        <p:spPr>
          <a:xfrm>
            <a:off x="3920775" y="770875"/>
            <a:ext cx="2435100" cy="3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Old Standard TT"/>
                <a:ea typeface="Old Standard TT"/>
                <a:cs typeface="Old Standard TT"/>
                <a:sym typeface="Old Standard TT"/>
              </a:rPr>
              <a:t>Decision Tree</a:t>
            </a:r>
            <a:endParaRPr sz="2000">
              <a:solidFill>
                <a:srgbClr val="FFFFFF"/>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features did our algorithm choose?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Which model is optimal?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is this Important?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Main Factors Causing Hypothyroidism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TSH</a:t>
            </a:r>
            <a:endParaRPr/>
          </a:p>
        </p:txBody>
      </p:sp>
      <p:sp>
        <p:nvSpPr>
          <p:cNvPr id="76" name="Shape 7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Higher-&gt;Activity</a:t>
            </a:r>
            <a:endParaRPr/>
          </a:p>
        </p:txBody>
      </p:sp>
      <p:pic>
        <p:nvPicPr>
          <p:cNvPr id="77" name="Shape 77"/>
          <p:cNvPicPr preferRelativeResize="0"/>
          <p:nvPr/>
        </p:nvPicPr>
        <p:blipFill rotWithShape="1">
          <a:blip r:embed="rId3">
            <a:alphaModFix/>
          </a:blip>
          <a:srcRect b="0" l="0" r="0" t="8625"/>
          <a:stretch/>
        </p:blipFill>
        <p:spPr>
          <a:xfrm>
            <a:off x="4324075" y="48150"/>
            <a:ext cx="4703500" cy="4983426"/>
          </a:xfrm>
          <a:prstGeom prst="rect">
            <a:avLst/>
          </a:prstGeom>
          <a:noFill/>
          <a:ln>
            <a:noFill/>
          </a:ln>
        </p:spPr>
      </p:pic>
      <p:sp>
        <p:nvSpPr>
          <p:cNvPr id="78" name="Shape 78"/>
          <p:cNvSpPr/>
          <p:nvPr/>
        </p:nvSpPr>
        <p:spPr>
          <a:xfrm>
            <a:off x="6161525" y="916100"/>
            <a:ext cx="2670900" cy="1007400"/>
          </a:xfrm>
          <a:prstGeom prst="rect">
            <a:avLst/>
          </a:prstGeom>
          <a:noFill/>
          <a:ln cap="flat" cmpd="sng" w="1143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T4</a:t>
            </a:r>
            <a:endParaRPr/>
          </a:p>
        </p:txBody>
      </p:sp>
      <p:sp>
        <p:nvSpPr>
          <p:cNvPr id="84" name="Shape 8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Higher-&gt;Dormancy</a:t>
            </a:r>
            <a:endParaRPr/>
          </a:p>
          <a:p>
            <a:pPr indent="-317500" lvl="0" marL="457200" rtl="0">
              <a:spcBef>
                <a:spcPts val="0"/>
              </a:spcBef>
              <a:spcAft>
                <a:spcPts val="0"/>
              </a:spcAft>
              <a:buSzPts val="1400"/>
              <a:buChar char="●"/>
            </a:pPr>
            <a:r>
              <a:rPr lang="en"/>
              <a:t>Measured by TT4</a:t>
            </a:r>
            <a:endParaRPr/>
          </a:p>
        </p:txBody>
      </p:sp>
      <p:pic>
        <p:nvPicPr>
          <p:cNvPr id="85" name="Shape 85"/>
          <p:cNvPicPr preferRelativeResize="0"/>
          <p:nvPr/>
        </p:nvPicPr>
        <p:blipFill rotWithShape="1">
          <a:blip r:embed="rId3">
            <a:alphaModFix/>
          </a:blip>
          <a:srcRect b="0" l="0" r="0" t="8625"/>
          <a:stretch/>
        </p:blipFill>
        <p:spPr>
          <a:xfrm>
            <a:off x="4324075" y="48150"/>
            <a:ext cx="4703500" cy="4983426"/>
          </a:xfrm>
          <a:prstGeom prst="rect">
            <a:avLst/>
          </a:prstGeom>
          <a:noFill/>
          <a:ln>
            <a:noFill/>
          </a:ln>
        </p:spPr>
      </p:pic>
      <p:sp>
        <p:nvSpPr>
          <p:cNvPr id="86" name="Shape 86"/>
          <p:cNvSpPr/>
          <p:nvPr/>
        </p:nvSpPr>
        <p:spPr>
          <a:xfrm>
            <a:off x="6161525" y="916100"/>
            <a:ext cx="2670900" cy="1007400"/>
          </a:xfrm>
          <a:prstGeom prst="rect">
            <a:avLst/>
          </a:prstGeom>
          <a:noFill/>
          <a:ln cap="flat" cmpd="sng" w="1143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T3</a:t>
            </a:r>
            <a:endParaRPr/>
          </a:p>
        </p:txBody>
      </p:sp>
      <p:sp>
        <p:nvSpPr>
          <p:cNvPr id="92" name="Shape 9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Converted from T4 at tissue</a:t>
            </a:r>
            <a:endParaRPr/>
          </a:p>
        </p:txBody>
      </p:sp>
      <p:pic>
        <p:nvPicPr>
          <p:cNvPr id="93" name="Shape 93"/>
          <p:cNvPicPr preferRelativeResize="0"/>
          <p:nvPr/>
        </p:nvPicPr>
        <p:blipFill rotWithShape="1">
          <a:blip r:embed="rId3">
            <a:alphaModFix/>
          </a:blip>
          <a:srcRect b="0" l="0" r="0" t="8625"/>
          <a:stretch/>
        </p:blipFill>
        <p:spPr>
          <a:xfrm>
            <a:off x="4324075" y="48150"/>
            <a:ext cx="4703500" cy="4983426"/>
          </a:xfrm>
          <a:prstGeom prst="rect">
            <a:avLst/>
          </a:prstGeom>
          <a:noFill/>
          <a:ln>
            <a:noFill/>
          </a:ln>
        </p:spPr>
      </p:pic>
      <p:sp>
        <p:nvSpPr>
          <p:cNvPr id="94" name="Shape 94"/>
          <p:cNvSpPr/>
          <p:nvPr/>
        </p:nvSpPr>
        <p:spPr>
          <a:xfrm>
            <a:off x="6161525" y="916100"/>
            <a:ext cx="2670900" cy="1007400"/>
          </a:xfrm>
          <a:prstGeom prst="rect">
            <a:avLst/>
          </a:prstGeom>
          <a:noFill/>
          <a:ln cap="flat" cmpd="sng" w="1143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Models Considered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Code Explanation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237650" y="284225"/>
            <a:ext cx="8118600" cy="5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800"/>
              <a:t>Multi-class Confusion Matrices</a:t>
            </a:r>
            <a:endParaRPr sz="3800"/>
          </a:p>
        </p:txBody>
      </p:sp>
      <p:pic>
        <p:nvPicPr>
          <p:cNvPr id="110" name="Shape 110"/>
          <p:cNvPicPr preferRelativeResize="0"/>
          <p:nvPr/>
        </p:nvPicPr>
        <p:blipFill>
          <a:blip r:embed="rId3">
            <a:alphaModFix/>
          </a:blip>
          <a:stretch>
            <a:fillRect/>
          </a:stretch>
        </p:blipFill>
        <p:spPr>
          <a:xfrm>
            <a:off x="4773275" y="897750"/>
            <a:ext cx="3949696" cy="3997075"/>
          </a:xfrm>
          <a:prstGeom prst="rect">
            <a:avLst/>
          </a:prstGeom>
          <a:noFill/>
          <a:ln>
            <a:noFill/>
          </a:ln>
        </p:spPr>
      </p:pic>
      <p:pic>
        <p:nvPicPr>
          <p:cNvPr id="111" name="Shape 111"/>
          <p:cNvPicPr preferRelativeResize="0"/>
          <p:nvPr/>
        </p:nvPicPr>
        <p:blipFill>
          <a:blip r:embed="rId4">
            <a:alphaModFix/>
          </a:blip>
          <a:stretch>
            <a:fillRect/>
          </a:stretch>
        </p:blipFill>
        <p:spPr>
          <a:xfrm>
            <a:off x="500021" y="841625"/>
            <a:ext cx="3926734" cy="3997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