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18"/>
  </p:notesMasterIdLst>
  <p:handoutMasterIdLst>
    <p:handoutMasterId r:id="rId119"/>
  </p:handoutMasterIdLst>
  <p:sldIdLst>
    <p:sldId id="581" r:id="rId2"/>
    <p:sldId id="583" r:id="rId3"/>
    <p:sldId id="585" r:id="rId4"/>
    <p:sldId id="586" r:id="rId5"/>
    <p:sldId id="587" r:id="rId6"/>
    <p:sldId id="588" r:id="rId7"/>
    <p:sldId id="589" r:id="rId8"/>
    <p:sldId id="590" r:id="rId9"/>
    <p:sldId id="591" r:id="rId10"/>
    <p:sldId id="592" r:id="rId11"/>
    <p:sldId id="593" r:id="rId12"/>
    <p:sldId id="594" r:id="rId13"/>
    <p:sldId id="595" r:id="rId14"/>
    <p:sldId id="596" r:id="rId15"/>
    <p:sldId id="597" r:id="rId16"/>
    <p:sldId id="598" r:id="rId17"/>
    <p:sldId id="738" r:id="rId18"/>
    <p:sldId id="604" r:id="rId19"/>
    <p:sldId id="605" r:id="rId20"/>
    <p:sldId id="606" r:id="rId21"/>
    <p:sldId id="682" r:id="rId22"/>
    <p:sldId id="602" r:id="rId23"/>
    <p:sldId id="608" r:id="rId24"/>
    <p:sldId id="704" r:id="rId25"/>
    <p:sldId id="611" r:id="rId26"/>
    <p:sldId id="612" r:id="rId27"/>
    <p:sldId id="613" r:id="rId28"/>
    <p:sldId id="702" r:id="rId29"/>
    <p:sldId id="615" r:id="rId30"/>
    <p:sldId id="616" r:id="rId31"/>
    <p:sldId id="617" r:id="rId32"/>
    <p:sldId id="686" r:id="rId33"/>
    <p:sldId id="618" r:id="rId34"/>
    <p:sldId id="619" r:id="rId35"/>
    <p:sldId id="620" r:id="rId36"/>
    <p:sldId id="621" r:id="rId37"/>
    <p:sldId id="622" r:id="rId38"/>
    <p:sldId id="623" r:id="rId39"/>
    <p:sldId id="624" r:id="rId40"/>
    <p:sldId id="627" r:id="rId41"/>
    <p:sldId id="628" r:id="rId42"/>
    <p:sldId id="629" r:id="rId43"/>
    <p:sldId id="630" r:id="rId44"/>
    <p:sldId id="631" r:id="rId45"/>
    <p:sldId id="632" r:id="rId46"/>
    <p:sldId id="633" r:id="rId47"/>
    <p:sldId id="634" r:id="rId48"/>
    <p:sldId id="635" r:id="rId49"/>
    <p:sldId id="636" r:id="rId50"/>
    <p:sldId id="637" r:id="rId51"/>
    <p:sldId id="688" r:id="rId52"/>
    <p:sldId id="638" r:id="rId53"/>
    <p:sldId id="639" r:id="rId54"/>
    <p:sldId id="683" r:id="rId55"/>
    <p:sldId id="641" r:id="rId56"/>
    <p:sldId id="642" r:id="rId57"/>
    <p:sldId id="705" r:id="rId58"/>
    <p:sldId id="706" r:id="rId59"/>
    <p:sldId id="707" r:id="rId60"/>
    <p:sldId id="708" r:id="rId61"/>
    <p:sldId id="709" r:id="rId62"/>
    <p:sldId id="710" r:id="rId63"/>
    <p:sldId id="711" r:id="rId64"/>
    <p:sldId id="712" r:id="rId65"/>
    <p:sldId id="713" r:id="rId66"/>
    <p:sldId id="714" r:id="rId67"/>
    <p:sldId id="715" r:id="rId68"/>
    <p:sldId id="716" r:id="rId69"/>
    <p:sldId id="717" r:id="rId70"/>
    <p:sldId id="718" r:id="rId71"/>
    <p:sldId id="719" r:id="rId72"/>
    <p:sldId id="720" r:id="rId73"/>
    <p:sldId id="721" r:id="rId74"/>
    <p:sldId id="733" r:id="rId75"/>
    <p:sldId id="723" r:id="rId76"/>
    <p:sldId id="724" r:id="rId77"/>
    <p:sldId id="725" r:id="rId78"/>
    <p:sldId id="726" r:id="rId79"/>
    <p:sldId id="727" r:id="rId80"/>
    <p:sldId id="734" r:id="rId81"/>
    <p:sldId id="729" r:id="rId82"/>
    <p:sldId id="730" r:id="rId83"/>
    <p:sldId id="731" r:id="rId84"/>
    <p:sldId id="732" r:id="rId85"/>
    <p:sldId id="667" r:id="rId86"/>
    <p:sldId id="741" r:id="rId87"/>
    <p:sldId id="742" r:id="rId88"/>
    <p:sldId id="744" r:id="rId89"/>
    <p:sldId id="755" r:id="rId90"/>
    <p:sldId id="693" r:id="rId91"/>
    <p:sldId id="752" r:id="rId92"/>
    <p:sldId id="753" r:id="rId93"/>
    <p:sldId id="754" r:id="rId94"/>
    <p:sldId id="758" r:id="rId95"/>
    <p:sldId id="757" r:id="rId96"/>
    <p:sldId id="672" r:id="rId97"/>
    <p:sldId id="691" r:id="rId98"/>
    <p:sldId id="673" r:id="rId99"/>
    <p:sldId id="674" r:id="rId100"/>
    <p:sldId id="675" r:id="rId101"/>
    <p:sldId id="676" r:id="rId102"/>
    <p:sldId id="677" r:id="rId103"/>
    <p:sldId id="678" r:id="rId104"/>
    <p:sldId id="679" r:id="rId105"/>
    <p:sldId id="680" r:id="rId106"/>
    <p:sldId id="694" r:id="rId107"/>
    <p:sldId id="681" r:id="rId108"/>
    <p:sldId id="695" r:id="rId109"/>
    <p:sldId id="700" r:id="rId110"/>
    <p:sldId id="701" r:id="rId111"/>
    <p:sldId id="696" r:id="rId112"/>
    <p:sldId id="697" r:id="rId113"/>
    <p:sldId id="699" r:id="rId114"/>
    <p:sldId id="736" r:id="rId115"/>
    <p:sldId id="737" r:id="rId116"/>
    <p:sldId id="684" r:id="rId117"/>
  </p:sldIdLst>
  <p:sldSz cx="12192000" cy="68580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E2C9"/>
    <a:srgbClr val="AAE0FA"/>
    <a:srgbClr val="0000FF"/>
    <a:srgbClr val="BEE395"/>
    <a:srgbClr val="003399"/>
    <a:srgbClr val="FFFFCC"/>
    <a:srgbClr val="000000"/>
    <a:srgbClr val="E3F5F3"/>
    <a:srgbClr val="E2F6EB"/>
    <a:srgbClr val="D9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66626" autoAdjust="0"/>
  </p:normalViewPr>
  <p:slideViewPr>
    <p:cSldViewPr>
      <p:cViewPr varScale="1">
        <p:scale>
          <a:sx n="70" d="100"/>
          <a:sy n="70" d="100"/>
        </p:scale>
        <p:origin x="627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12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311772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207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759969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713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同号数相加或者异号数相减， 可能发生溢出。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462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009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081434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167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132326-1070-4B05-92FE-9ABA896259C1}" type="datetime3">
              <a:rPr lang="en-AU" altLang="en-US" smtClean="0">
                <a:latin typeface="Times New Roman" panose="02020603050405020304" pitchFamily="18" charset="0"/>
              </a:rPr>
              <a:pPr/>
              <a:t>25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106AE-70C8-4B15-9754-5A3C51C94402}" type="slidenum">
              <a:rPr lang="en-AU" altLang="en-US" smtClean="0">
                <a:latin typeface="Times New Roman" panose="02020603050405020304" pitchFamily="18" charset="0"/>
              </a:rPr>
              <a:pPr/>
              <a:t>24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4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542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CN" sz="2200" dirty="0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ABEE08-D9A6-484A-9D71-E61F9257001F}" type="slidenum">
              <a:rPr lang="zh-CN" altLang="en-US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87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175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13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177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346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62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783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014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390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688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a typeface="宋体" charset="-122"/>
              </a:rPr>
              <a:t>gi</a:t>
            </a:r>
            <a:r>
              <a:rPr lang="en-US" altLang="zh-CN" dirty="0" smtClean="0">
                <a:ea typeface="宋体" charset="-122"/>
              </a:rPr>
              <a:t> = </a:t>
            </a:r>
            <a:r>
              <a:rPr lang="en-US" altLang="zh-CN" dirty="0" err="1" smtClean="0">
                <a:ea typeface="宋体" charset="-122"/>
              </a:rPr>
              <a:t>ai</a:t>
            </a:r>
            <a:r>
              <a:rPr lang="en-US" altLang="zh-CN" dirty="0" smtClean="0">
                <a:ea typeface="宋体" charset="-122"/>
              </a:rPr>
              <a:t> * bi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charset="-122"/>
              </a:rPr>
              <a:t>pi = </a:t>
            </a:r>
            <a:r>
              <a:rPr lang="en-US" altLang="zh-CN" dirty="0" err="1" smtClean="0">
                <a:ea typeface="宋体" charset="-122"/>
              </a:rPr>
              <a:t>ai</a:t>
            </a:r>
            <a:r>
              <a:rPr lang="en-US" altLang="zh-CN" dirty="0" smtClean="0">
                <a:ea typeface="宋体" charset="-122"/>
              </a:rPr>
              <a:t> + bi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6160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1064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72005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33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0468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15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Multiplicand=</a:t>
            </a:r>
            <a:r>
              <a:rPr lang="zh-CN" altLang="zh-CN" smtClean="0"/>
              <a:t>被乘数</a:t>
            </a:r>
            <a:r>
              <a:rPr lang="en-US" altLang="zh-CN" smtClean="0"/>
              <a:t>	Multiplier=</a:t>
            </a:r>
            <a:r>
              <a:rPr lang="zh-CN" altLang="zh-CN" smtClean="0"/>
              <a:t>乘数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630662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Product</a:t>
            </a:r>
            <a:r>
              <a:rPr lang="zh-CN" altLang="en-US" dirty="0" smtClean="0"/>
              <a:t>实际是</a:t>
            </a:r>
            <a:r>
              <a:rPr lang="en-US" altLang="zh-CN" dirty="0" smtClean="0"/>
              <a:t>129</a:t>
            </a:r>
            <a:r>
              <a:rPr lang="zh-CN" altLang="en-US" dirty="0" smtClean="0"/>
              <a:t>位，来保存加法器的进位。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6134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98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1442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3345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>
          <a:xfrm>
            <a:off x="1" y="0"/>
            <a:ext cx="2972004" cy="456704"/>
          </a:xfrm>
          <a:prstGeom prst="rect">
            <a:avLst/>
          </a:prstGeom>
        </p:spPr>
        <p:txBody>
          <a:bodyPr lIns="84408" tIns="42204" rIns="84408" bIns="42204"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884463" y="8685878"/>
            <a:ext cx="2972004" cy="456704"/>
          </a:xfrm>
          <a:prstGeom prst="rect">
            <a:avLst/>
          </a:prstGeom>
        </p:spPr>
        <p:txBody>
          <a:bodyPr lIns="84408" tIns="42204" rIns="84408" bIns="42204"/>
          <a:lstStyle/>
          <a:p>
            <a:pPr>
              <a:defRPr/>
            </a:pPr>
            <a:fld id="{1023547C-F29E-4B62-8096-F32937225B02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379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7816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960770-9238-4AF4-A569-CB609FCF8C47}" type="datetime3">
              <a:rPr lang="en-AU" altLang="en-US" smtClean="0">
                <a:latin typeface="Times New Roman" panose="02020603050405020304" pitchFamily="18" charset="0"/>
              </a:rPr>
              <a:pPr/>
              <a:t>25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D8AC39-7F00-436E-ADBE-165109379B07}" type="slidenum">
              <a:rPr lang="en-AU" altLang="en-US" smtClean="0">
                <a:latin typeface="Times New Roman" panose="02020603050405020304" pitchFamily="18" charset="0"/>
              </a:rPr>
              <a:pPr/>
              <a:t>74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2622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88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931849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乘法和除法用同样的硬件结构可以实现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9954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2539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Mflo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mfhi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5879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4219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65454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1181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2952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2172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4758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Exponent: 1~2046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34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Radix =</a:t>
            </a:r>
            <a:r>
              <a:rPr lang="zh-CN" altLang="en-US" dirty="0" smtClean="0"/>
              <a:t>基数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罗马数字共有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个，即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Ⅰ(1)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Ⅴ(5)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Ⅹ(10)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Ⅼ(50)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Ⅽ(100)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Ⅾ(500)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Ⅿ(1000)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。需要注意的是罗马数字中没有“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0”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5622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786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3984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Comic Sans MS" panose="030F0702030302020204" pitchFamily="66" charset="0"/>
              </a:rPr>
              <a:t>Truncation=</a:t>
            </a:r>
            <a:r>
              <a:rPr lang="zh-CN" altLang="en-US" smtClean="0">
                <a:latin typeface="Comic Sans MS" panose="030F0702030302020204" pitchFamily="66" charset="0"/>
              </a:rPr>
              <a:t>舍去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436725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0848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6841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463" y="8685878"/>
            <a:ext cx="2972004" cy="456704"/>
          </a:xfrm>
          <a:prstGeom prst="rect">
            <a:avLst/>
          </a:prstGeom>
        </p:spPr>
        <p:txBody>
          <a:bodyPr lIns="84408" tIns="42204" rIns="84408" bIns="42204"/>
          <a:lstStyle/>
          <a:p>
            <a:fld id="{277FC8F2-A438-4C9F-90F9-E87482077A15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89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5254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Guard, rounding, sticky bit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463" y="8685878"/>
            <a:ext cx="2972004" cy="456704"/>
          </a:xfrm>
          <a:prstGeom prst="rect">
            <a:avLst/>
          </a:prstGeom>
        </p:spPr>
        <p:txBody>
          <a:bodyPr lIns="84408" tIns="42204" rIns="84408" bIns="42204"/>
          <a:lstStyle/>
          <a:p>
            <a:fld id="{277FC8F2-A438-4C9F-90F9-E87482077A15}" type="slidenum">
              <a:rPr lang="zh-CN" altLang="en-US" smtClean="0"/>
              <a:pPr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519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961640-702F-4C24-A19C-6E1920990568}" type="datetime3">
              <a:rPr lang="en-AU" altLang="en-US" smtClean="0">
                <a:latin typeface="Times New Roman" panose="02020603050405020304" pitchFamily="18" charset="0"/>
              </a:rPr>
              <a:pPr/>
              <a:t>25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4F8BDC-CB39-45B5-97B9-2FBBABBD88BC}" type="slidenum">
              <a:rPr lang="en-AU" altLang="en-US" smtClean="0">
                <a:latin typeface="Times New Roman" panose="02020603050405020304" pitchFamily="18" charset="0"/>
              </a:rPr>
              <a:pPr/>
              <a:t>114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11200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1F4E33-C3CF-4A99-BBB6-477B6D7EDDE9}" type="datetime3">
              <a:rPr lang="en-AU" altLang="en-US" smtClean="0">
                <a:latin typeface="Times New Roman" panose="02020603050405020304" pitchFamily="18" charset="0"/>
              </a:rPr>
              <a:pPr/>
              <a:t>25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C525C2-9227-45DA-90CC-F476B2CE3F5B}" type="slidenum">
              <a:rPr lang="en-AU" altLang="en-US" smtClean="0">
                <a:latin typeface="Times New Roman" panose="02020603050405020304" pitchFamily="18" charset="0"/>
              </a:rPr>
              <a:pPr/>
              <a:t>115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424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74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移码，加上</a:t>
            </a:r>
            <a:r>
              <a:rPr lang="en-US" altLang="zh-CN" dirty="0" smtClean="0"/>
              <a:t>2^n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628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Negative: </a:t>
            </a:r>
            <a:r>
              <a:rPr lang="zh-CN" altLang="en-US" smtClean="0"/>
              <a:t>负数</a:t>
            </a:r>
            <a:endParaRPr lang="zh-CN" altLang="zh-CN" smtClean="0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92880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就是全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，最大的负数是</a:t>
            </a:r>
            <a:r>
              <a:rPr kumimoji="1" lang="en-US" altLang="zh-CN" dirty="0" smtClean="0"/>
              <a:t>100000.</a:t>
            </a:r>
            <a:r>
              <a:rPr kumimoji="1" lang="zh-CN" altLang="en-US" dirty="0" smtClean="0"/>
              <a:t>。。</a:t>
            </a:r>
            <a:r>
              <a:rPr kumimoji="1" lang="en-US" altLang="zh-CN" dirty="0" smtClean="0"/>
              <a:t>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8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" y="0"/>
            <a:ext cx="121369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1" y="188913"/>
            <a:ext cx="163406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18" y="581025"/>
            <a:ext cx="1824567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308725"/>
            <a:ext cx="1051771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B32C6F0-5022-4BAB-A94F-563E07B8D604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7D61494-E445-4A3A-9959-BEDB6B9E47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2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54616FC-2642-4D7B-AB7C-3F766F460EA0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E1F858B-8C0E-4FAA-806F-FE34DBEABE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42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5E2661A-8BAD-4600-B166-2DB8DB06358D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A0103B3-107A-4398-AFB7-E8EC82CEC6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8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F2B750A-D112-466B-829B-00BA1409AB50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1889F6-52FE-475F-895F-C4FFC372D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5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176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19200"/>
            <a:ext cx="10972800" cy="5105400"/>
          </a:xfrm>
        </p:spPr>
        <p:txBody>
          <a:bodyPr rtlCol="0">
            <a:normAutofit/>
          </a:bodyPr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DA76DF5-FF90-40D6-9068-31AC7F82F254}" type="datetime3">
              <a:rPr lang="zh-CN" altLang="en-US"/>
              <a:pPr>
                <a:defRPr/>
              </a:pPr>
              <a:t>2021年3月25日星期四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559046-493D-41E8-B2BB-7A39EF4DEE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019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04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55834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A162E629-9B53-4CB0-82E5-66D543B262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87436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0"/>
            <a:ext cx="12077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968501" y="6207126"/>
            <a:ext cx="6432551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400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116632"/>
            <a:ext cx="9340619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268760"/>
            <a:ext cx="109728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995AEB-34AF-4E5E-A92A-DD02DF933CD3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FA0CC6-C56B-4483-A9E6-69EC89F734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1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0"/>
            <a:ext cx="12077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2159000" y="6237288"/>
            <a:ext cx="883285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000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kumimoji="0" lang="en-US" altLang="zh-CN" sz="2000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kumimoji="0" lang="zh-CN" altLang="en-US" sz="2000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116632"/>
            <a:ext cx="10492747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814C4C8-8163-4B6A-B7E8-DED94030AF49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283A64-FCA6-45D6-873A-6AB3C39E03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37E689B-176A-439A-9078-5924F27A6ADC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01DAD21-5781-42C3-9EB4-1996252A81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1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808617B-4DBE-479B-BE63-1282F15084E4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1E4504D-6A50-4662-A7FA-24A68E9D89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3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61A22D5-F73D-4643-B1D1-2EEF1521A504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9593B6B-570D-4E26-892C-11E2A0BD41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7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AD1319B-C568-4021-8CF3-4F79FEA73645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FEA4AA-E744-44EB-9164-07E5ABEC34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1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F8FB8F-D15A-4634-B765-31980B2A0833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1DEDE02-5891-4180-B498-A8D3D40DFB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9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7779EE3-68D4-41F9-94AF-E1F55D687910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3B9F6B-EA5B-4EC7-8F8B-21D43DB63A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0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C1BA6585-A919-4A66-BC79-1A9457D0DF13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C51D442-2D54-4562-BEE1-39C606D0BE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.bin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8.w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>
          <a:xfrm>
            <a:off x="1631951" y="1844675"/>
            <a:ext cx="9001125" cy="1371600"/>
          </a:xfrm>
        </p:spPr>
        <p:txBody>
          <a:bodyPr/>
          <a:lstStyle/>
          <a:p>
            <a:pPr algn="l" eaLnBrk="1" hangingPunct="1">
              <a:spcBef>
                <a:spcPts val="0"/>
              </a:spcBef>
              <a:defRPr/>
            </a:pPr>
            <a:r>
              <a:rPr lang="en-US" altLang="zh-CN" sz="4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&amp; Design </a:t>
            </a:r>
            <a:br>
              <a:rPr lang="en-US" altLang="zh-CN" sz="4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3600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The Hardware/Software Interface</a:t>
            </a:r>
            <a:endParaRPr lang="en-US" altLang="zh-CN" sz="4600" b="1" dirty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7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</p:txBody>
      </p:sp>
      <p:sp>
        <p:nvSpPr>
          <p:cNvPr id="17412" name="TextBox 9"/>
          <p:cNvSpPr txBox="1">
            <a:spLocks noChangeArrowheads="1"/>
          </p:cNvSpPr>
          <p:nvPr/>
        </p:nvSpPr>
        <p:spPr bwMode="auto">
          <a:xfrm>
            <a:off x="4656139" y="581025"/>
            <a:ext cx="5976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0070C0"/>
                </a:solidFill>
              </a:rPr>
              <a:t>计算机组成与设计</a:t>
            </a: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1822451" y="3429000"/>
            <a:ext cx="8810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Chapter  3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Arithmetic for Computer</a:t>
            </a:r>
            <a:endParaRPr lang="en-US" altLang="zh-CN" sz="6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414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4392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" name="Clip" r:id="rId4" imgW="4006850" imgH="2857500" progId="MS_ClipArt_Gallery.5">
                  <p:embed/>
                </p:oleObj>
              </mc:Choice>
              <mc:Fallback>
                <p:oleObj name="Clip" r:id="rId4" imgW="4006850" imgH="2857500" progId="MS_ClipArt_Gallery.5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333376"/>
            <a:ext cx="8540750" cy="6588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>
                <a:solidFill>
                  <a:srgbClr val="FF3300"/>
                </a:solidFill>
              </a:rPr>
              <a:t>Number types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27250" y="1052514"/>
            <a:ext cx="8001000" cy="51847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Integer numbers, unsigned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Address calculations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Numbers that can only be positive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Signed numbers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Positive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Negative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Floating point numbers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numeric calculations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Different grades of precision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Singe precision (IEEE)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Double precision (IEEE)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Quadruple precision</a:t>
            </a:r>
          </a:p>
        </p:txBody>
      </p:sp>
    </p:spTree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Algorithm</a:t>
            </a:r>
          </a:p>
        </p:txBody>
      </p:sp>
      <p:pic>
        <p:nvPicPr>
          <p:cNvPr id="119811" name="Picture 4" descr="05_arithmetic_93_0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9" y="-26988"/>
            <a:ext cx="4841875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47850" y="1628776"/>
            <a:ext cx="8540750" cy="4194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 smtClean="0">
                <a:solidFill>
                  <a:schemeClr val="tx1"/>
                </a:solidFill>
              </a:rPr>
              <a:t>Normalize </a:t>
            </a:r>
            <a:r>
              <a:rPr lang="en-US" altLang="zh-CN" b="0" dirty="0">
                <a:solidFill>
                  <a:schemeClr val="tx1"/>
                </a:solidFill>
              </a:rPr>
              <a:t>Significands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Add Significands</a:t>
            </a:r>
          </a:p>
          <a:p>
            <a:pPr eaLnBrk="1" hangingPunct="1">
              <a:defRPr/>
            </a:pPr>
            <a:r>
              <a:rPr lang="en-US" altLang="zh-CN" b="0" dirty="0" smtClean="0">
                <a:solidFill>
                  <a:schemeClr val="tx1"/>
                </a:solidFill>
              </a:rPr>
              <a:t>Normalize </a:t>
            </a:r>
            <a:r>
              <a:rPr lang="en-US" altLang="zh-CN" b="0" dirty="0">
                <a:solidFill>
                  <a:schemeClr val="tx1"/>
                </a:solidFill>
              </a:rPr>
              <a:t>the sum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Over/underflow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Rounding</a:t>
            </a:r>
          </a:p>
          <a:p>
            <a:pPr eaLnBrk="1" hangingPunct="1">
              <a:defRPr/>
            </a:pPr>
            <a:r>
              <a:rPr lang="en-US" altLang="zh-CN" b="0" dirty="0" smtClean="0">
                <a:solidFill>
                  <a:schemeClr val="tx1"/>
                </a:solidFill>
              </a:rPr>
              <a:t>Normalization</a:t>
            </a:r>
            <a:endParaRPr lang="en-US" altLang="zh-CN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0" y="476251"/>
            <a:ext cx="8540750" cy="4429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600">
                <a:ea typeface="黑体" panose="02010609060101010101" pitchFamily="49" charset="-122"/>
              </a:rPr>
              <a:t>Example  y=0.5+(-0.4375) in binary</a:t>
            </a:r>
          </a:p>
        </p:txBody>
      </p:sp>
      <p:sp>
        <p:nvSpPr>
          <p:cNvPr id="1126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03389" y="1196976"/>
            <a:ext cx="9001125" cy="5400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200">
                <a:solidFill>
                  <a:schemeClr val="tx1"/>
                </a:solidFill>
              </a:rPr>
              <a:t>0.5</a:t>
            </a:r>
            <a:r>
              <a:rPr lang="en-US" altLang="zh-CN" sz="2200" baseline="-25000">
                <a:solidFill>
                  <a:schemeClr val="tx1"/>
                </a:solidFill>
              </a:rPr>
              <a:t>10</a:t>
            </a:r>
            <a:r>
              <a:rPr lang="en-US" altLang="zh-CN" sz="2200">
                <a:solidFill>
                  <a:schemeClr val="tx1"/>
                </a:solidFill>
              </a:rPr>
              <a:t> = 1.000</a:t>
            </a:r>
            <a:r>
              <a:rPr lang="en-US" altLang="zh-CN" sz="2200" baseline="-25000">
                <a:solidFill>
                  <a:schemeClr val="tx1"/>
                </a:solidFill>
              </a:rPr>
              <a:t>2</a:t>
            </a:r>
            <a:r>
              <a:rPr lang="en-US" altLang="zh-CN" sz="2200">
                <a:solidFill>
                  <a:schemeClr val="tx1"/>
                </a:solidFill>
              </a:rPr>
              <a:t>×2</a:t>
            </a:r>
            <a:r>
              <a:rPr lang="en-US" altLang="zh-CN" sz="2200" baseline="30000">
                <a:solidFill>
                  <a:schemeClr val="tx1"/>
                </a:solidFill>
              </a:rPr>
              <a:t>-1</a:t>
            </a:r>
            <a:r>
              <a:rPr lang="en-US" altLang="zh-CN" sz="2200">
                <a:solidFill>
                  <a:schemeClr val="tx1"/>
                </a:solidFill>
              </a:rPr>
              <a:t>  </a:t>
            </a:r>
          </a:p>
          <a:p>
            <a:pPr eaLnBrk="1" hangingPunct="1">
              <a:defRPr/>
            </a:pPr>
            <a:r>
              <a:rPr lang="en-US" altLang="zh-CN" sz="2200">
                <a:solidFill>
                  <a:schemeClr val="tx1"/>
                </a:solidFill>
              </a:rPr>
              <a:t>-0.4375</a:t>
            </a:r>
            <a:r>
              <a:rPr lang="en-US" altLang="zh-CN" sz="2200" baseline="-25000">
                <a:solidFill>
                  <a:schemeClr val="tx1"/>
                </a:solidFill>
              </a:rPr>
              <a:t>2</a:t>
            </a:r>
            <a:r>
              <a:rPr lang="en-US" altLang="zh-CN" sz="2200">
                <a:solidFill>
                  <a:schemeClr val="tx1"/>
                </a:solidFill>
              </a:rPr>
              <a:t>=-1.110</a:t>
            </a:r>
            <a:r>
              <a:rPr lang="en-US" altLang="zh-CN" sz="2200" baseline="-25000">
                <a:solidFill>
                  <a:schemeClr val="tx1"/>
                </a:solidFill>
              </a:rPr>
              <a:t>2</a:t>
            </a:r>
            <a:r>
              <a:rPr lang="en-US" altLang="zh-CN" sz="2200">
                <a:solidFill>
                  <a:schemeClr val="tx1"/>
                </a:solidFill>
              </a:rPr>
              <a:t>×2</a:t>
            </a:r>
            <a:r>
              <a:rPr lang="en-US" altLang="zh-CN" sz="2200" baseline="30000">
                <a:solidFill>
                  <a:schemeClr val="tx1"/>
                </a:solidFill>
              </a:rPr>
              <a:t>-2</a:t>
            </a:r>
            <a:r>
              <a:rPr lang="en-US" altLang="zh-CN" sz="2200">
                <a:solidFill>
                  <a:schemeClr val="tx1"/>
                </a:solidFill>
              </a:rPr>
              <a:t>  </a:t>
            </a:r>
          </a:p>
          <a:p>
            <a:pPr eaLnBrk="1" hangingPunct="1">
              <a:defRPr/>
            </a:pPr>
            <a:r>
              <a:rPr lang="en-US" altLang="zh-CN" sz="2200">
                <a:solidFill>
                  <a:schemeClr val="tx1"/>
                </a:solidFill>
              </a:rPr>
              <a:t>Step1:The fraction with lesser exponent is shifted right until matches</a:t>
            </a: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en-US" altLang="zh-CN" sz="2200"/>
              <a:t>-1.110</a:t>
            </a:r>
            <a:r>
              <a:rPr lang="en-US" altLang="zh-CN" sz="2200" baseline="-25000"/>
              <a:t>2</a:t>
            </a:r>
            <a:r>
              <a:rPr lang="en-US" altLang="zh-CN" sz="2200"/>
              <a:t>×2</a:t>
            </a:r>
            <a:r>
              <a:rPr lang="en-US" altLang="zh-CN" sz="2200" baseline="30000"/>
              <a:t>-2 </a:t>
            </a:r>
            <a:r>
              <a:rPr lang="en-US" altLang="zh-CN" sz="2200">
                <a:solidFill>
                  <a:srgbClr val="FF3300"/>
                </a:solidFill>
              </a:rPr>
              <a:t> → </a:t>
            </a:r>
            <a:r>
              <a:rPr lang="en-US" altLang="zh-CN" sz="2200"/>
              <a:t>-0.111</a:t>
            </a:r>
            <a:r>
              <a:rPr lang="en-US" altLang="zh-CN" sz="2200" baseline="-25000"/>
              <a:t>2</a:t>
            </a:r>
            <a:r>
              <a:rPr lang="en-US" altLang="zh-CN" sz="2200"/>
              <a:t>×2</a:t>
            </a:r>
            <a:r>
              <a:rPr lang="en-US" altLang="zh-CN" sz="2200" baseline="30000"/>
              <a:t>-1</a:t>
            </a:r>
            <a:r>
              <a:rPr lang="en-US" altLang="zh-CN" sz="2200"/>
              <a:t> </a:t>
            </a:r>
          </a:p>
          <a:p>
            <a:pPr eaLnBrk="1" hangingPunct="1">
              <a:defRPr/>
            </a:pPr>
            <a:r>
              <a:rPr lang="en-US" altLang="zh-CN" sz="2200">
                <a:solidFill>
                  <a:schemeClr val="tx1"/>
                </a:solidFill>
              </a:rPr>
              <a:t>Step2:  Add the </a:t>
            </a:r>
            <a:r>
              <a:rPr lang="en-US" altLang="zh-CN" sz="2200" err="1">
                <a:solidFill>
                  <a:schemeClr val="tx1"/>
                </a:solidFill>
              </a:rPr>
              <a:t>significands</a:t>
            </a:r>
            <a:endParaRPr lang="en-US" altLang="zh-CN" sz="220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200"/>
              <a:t>   </a:t>
            </a:r>
            <a:r>
              <a:rPr lang="en-US" altLang="zh-CN" sz="2200" b="1"/>
              <a:t>1.000</a:t>
            </a:r>
            <a:r>
              <a:rPr lang="en-US" altLang="zh-CN" sz="2200" b="1" baseline="-25000"/>
              <a:t>2</a:t>
            </a:r>
            <a:r>
              <a:rPr lang="en-US" altLang="zh-CN" sz="2200" b="1"/>
              <a:t>×2</a:t>
            </a:r>
            <a:r>
              <a:rPr lang="en-US" altLang="zh-CN" sz="2200" b="1" baseline="30000"/>
              <a:t>-1</a:t>
            </a:r>
            <a:r>
              <a:rPr lang="en-US" altLang="zh-CN" sz="2200" b="1"/>
              <a:t>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200" b="1"/>
              <a:t>  +) - 0.111</a:t>
            </a:r>
            <a:r>
              <a:rPr lang="en-US" altLang="zh-CN" sz="2200" b="1" baseline="-25000"/>
              <a:t>2</a:t>
            </a:r>
            <a:r>
              <a:rPr lang="en-US" altLang="zh-CN" sz="2200" b="1"/>
              <a:t>×2</a:t>
            </a:r>
            <a:r>
              <a:rPr lang="en-US" altLang="zh-CN" sz="2200" b="1" baseline="30000"/>
              <a:t>-1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sz="800" b="1" baseline="3000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200" b="1"/>
              <a:t>        0.001</a:t>
            </a:r>
            <a:r>
              <a:rPr lang="en-US" altLang="zh-CN" sz="2200" b="1" baseline="-25000"/>
              <a:t>2</a:t>
            </a:r>
            <a:r>
              <a:rPr lang="en-US" altLang="zh-CN" sz="2200" b="1"/>
              <a:t>×2</a:t>
            </a:r>
            <a:r>
              <a:rPr lang="en-US" altLang="zh-CN" sz="2200" b="1" baseline="30000"/>
              <a:t>-1</a:t>
            </a:r>
          </a:p>
          <a:p>
            <a:pPr eaLnBrk="1" hangingPunct="1">
              <a:defRPr/>
            </a:pPr>
            <a:r>
              <a:rPr lang="en-US" altLang="zh-CN" sz="2200">
                <a:solidFill>
                  <a:schemeClr val="tx1"/>
                </a:solidFill>
              </a:rPr>
              <a:t>Step3:  Normalize the sum and checking for overflow or underflow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200"/>
              <a:t>      </a:t>
            </a:r>
            <a:r>
              <a:rPr lang="en-US" altLang="zh-CN" sz="2200" b="1"/>
              <a:t>0.001</a:t>
            </a:r>
            <a:r>
              <a:rPr lang="en-US" altLang="zh-CN" sz="2200" b="1" baseline="-25000"/>
              <a:t>2</a:t>
            </a:r>
            <a:r>
              <a:rPr lang="en-US" altLang="zh-CN" sz="2200" b="1"/>
              <a:t>×2</a:t>
            </a:r>
            <a:r>
              <a:rPr lang="en-US" altLang="zh-CN" sz="2200" b="1" baseline="30000"/>
              <a:t>-1 </a:t>
            </a:r>
            <a:r>
              <a:rPr lang="en-US" altLang="zh-CN" sz="2200">
                <a:solidFill>
                  <a:srgbClr val="FF3300"/>
                </a:solidFill>
              </a:rPr>
              <a:t>→ </a:t>
            </a:r>
            <a:r>
              <a:rPr lang="en-US" altLang="zh-CN" sz="2200" b="1"/>
              <a:t>0.010</a:t>
            </a:r>
            <a:r>
              <a:rPr lang="en-US" altLang="zh-CN" sz="2200" b="1" baseline="-25000"/>
              <a:t>2</a:t>
            </a:r>
            <a:r>
              <a:rPr lang="en-US" altLang="zh-CN" sz="2200" b="1"/>
              <a:t>×2</a:t>
            </a:r>
            <a:r>
              <a:rPr lang="en-US" altLang="zh-CN" sz="2200" b="1" baseline="30000"/>
              <a:t>-2 </a:t>
            </a:r>
            <a:r>
              <a:rPr lang="en-US" altLang="zh-CN" sz="2200">
                <a:solidFill>
                  <a:srgbClr val="FF3300"/>
                </a:solidFill>
              </a:rPr>
              <a:t>→ </a:t>
            </a:r>
            <a:r>
              <a:rPr lang="en-US" altLang="zh-CN" sz="2200" b="1"/>
              <a:t>0.100</a:t>
            </a:r>
            <a:r>
              <a:rPr lang="en-US" altLang="zh-CN" sz="2200" b="1" baseline="-25000"/>
              <a:t>2</a:t>
            </a:r>
            <a:r>
              <a:rPr lang="en-US" altLang="zh-CN" sz="2200" b="1"/>
              <a:t>×2</a:t>
            </a:r>
            <a:r>
              <a:rPr lang="en-US" altLang="zh-CN" sz="2200" b="1" baseline="30000"/>
              <a:t>-3 </a:t>
            </a:r>
            <a:r>
              <a:rPr lang="en-US" altLang="zh-CN" sz="2200">
                <a:solidFill>
                  <a:srgbClr val="FF3300"/>
                </a:solidFill>
              </a:rPr>
              <a:t>→ </a:t>
            </a:r>
            <a:r>
              <a:rPr lang="en-US" altLang="zh-CN" sz="2200" b="1"/>
              <a:t>1.000</a:t>
            </a:r>
            <a:r>
              <a:rPr lang="en-US" altLang="zh-CN" sz="2200" b="1" baseline="-25000"/>
              <a:t>2</a:t>
            </a:r>
            <a:r>
              <a:rPr lang="en-US" altLang="zh-CN" sz="2200" b="1"/>
              <a:t>×2</a:t>
            </a:r>
            <a:r>
              <a:rPr lang="en-US" altLang="zh-CN" sz="2200" b="1" baseline="30000"/>
              <a:t>-4 </a:t>
            </a:r>
          </a:p>
          <a:p>
            <a:pPr eaLnBrk="1" hangingPunct="1">
              <a:defRPr/>
            </a:pPr>
            <a:r>
              <a:rPr lang="en-US" altLang="zh-CN" sz="2200">
                <a:solidFill>
                  <a:schemeClr val="tx1"/>
                </a:solidFill>
              </a:rPr>
              <a:t>Step4: Round the sum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200"/>
              <a:t>	 </a:t>
            </a:r>
            <a:r>
              <a:rPr lang="en-US" altLang="zh-CN" sz="2200" b="1"/>
              <a:t>1.000</a:t>
            </a:r>
            <a:r>
              <a:rPr lang="en-US" altLang="zh-CN" sz="2200" b="1" baseline="-25000"/>
              <a:t>2</a:t>
            </a:r>
            <a:r>
              <a:rPr lang="en-US" altLang="zh-CN" sz="2200" b="1"/>
              <a:t>×2</a:t>
            </a:r>
            <a:r>
              <a:rPr lang="en-US" altLang="zh-CN" sz="2200" b="1" baseline="30000"/>
              <a:t>-4</a:t>
            </a:r>
            <a:r>
              <a:rPr lang="en-US" altLang="zh-CN" sz="2200" b="1"/>
              <a:t>   = 0.0625</a:t>
            </a:r>
            <a:r>
              <a:rPr lang="en-US" altLang="zh-CN" sz="2200" baseline="-25000"/>
              <a:t>10</a:t>
            </a:r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2351088" y="4076700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0" y="44450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黑体" panose="02010609060101010101" pitchFamily="49" charset="-122"/>
              </a:rPr>
              <a:t>Algorithm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0" y="1268414"/>
            <a:ext cx="8229600" cy="4968875"/>
          </a:xfrm>
        </p:spPr>
        <p:txBody>
          <a:bodyPr/>
          <a:lstStyle/>
          <a:p>
            <a:pPr eaLnBrk="1" hangingPunct="1">
              <a:defRPr/>
            </a:pPr>
            <a:endParaRPr altLang="zh-CN"/>
          </a:p>
        </p:txBody>
      </p:sp>
      <p:pic>
        <p:nvPicPr>
          <p:cNvPr id="121860" name="Picture 4" descr="05_arithmetic_94_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44450"/>
            <a:ext cx="6456362" cy="676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76425" y="115888"/>
            <a:ext cx="8540750" cy="6588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/>
              <a:t>Multiplication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76425" y="1052513"/>
            <a:ext cx="8540750" cy="5256212"/>
          </a:xfrm>
        </p:spPr>
        <p:txBody>
          <a:bodyPr/>
          <a:lstStyle/>
          <a:p>
            <a:pPr eaLnBrk="1" hangingPunct="1">
              <a:spcBef>
                <a:spcPts val="400"/>
              </a:spcBef>
              <a:defRPr/>
            </a:pPr>
            <a:r>
              <a:rPr lang="en-US" altLang="zh-CN" sz="2400" b="0">
                <a:solidFill>
                  <a:schemeClr val="tx1"/>
                </a:solidFill>
              </a:rPr>
              <a:t>Composition of number from different parts </a:t>
            </a:r>
            <a:br>
              <a:rPr lang="en-US" altLang="zh-CN" sz="2400" b="0">
                <a:solidFill>
                  <a:schemeClr val="tx1"/>
                </a:solidFill>
              </a:rPr>
            </a:br>
            <a:r>
              <a:rPr lang="en-US" altLang="zh-CN" sz="2400" b="0">
                <a:solidFill>
                  <a:schemeClr val="tx1"/>
                </a:solidFill>
              </a:rPr>
              <a:t>					     → separate handling</a:t>
            </a:r>
          </a:p>
          <a:p>
            <a:pPr algn="ctr" eaLnBrk="1" hangingPunct="1">
              <a:spcBef>
                <a:spcPts val="400"/>
              </a:spcBef>
              <a:buNone/>
              <a:defRPr/>
            </a:pPr>
            <a:r>
              <a:rPr lang="en-US" altLang="zh-CN" sz="2000" b="0">
                <a:solidFill>
                  <a:schemeClr val="tx1"/>
                </a:solidFill>
              </a:rPr>
              <a:t>	</a:t>
            </a:r>
            <a:r>
              <a:rPr lang="en-US" altLang="zh-CN" sz="2400" b="0">
                <a:solidFill>
                  <a:schemeClr val="tx1"/>
                </a:solidFill>
              </a:rPr>
              <a:t>(s1 </a:t>
            </a:r>
            <a:r>
              <a:rPr lang="en-US" altLang="zh-CN" sz="2400" b="0">
                <a:solidFill>
                  <a:schemeClr val="tx1"/>
                </a:solidFill>
                <a:latin typeface="Arial Unicode MS" panose="020B0604020202020204" pitchFamily="34" charset="-122"/>
              </a:rPr>
              <a:t>•</a:t>
            </a:r>
            <a:r>
              <a:rPr lang="en-US" altLang="zh-CN" sz="2400" b="0">
                <a:solidFill>
                  <a:schemeClr val="tx1"/>
                </a:solidFill>
              </a:rPr>
              <a:t> 2</a:t>
            </a:r>
            <a:r>
              <a:rPr lang="en-US" altLang="zh-CN" sz="2400" b="0" baseline="30000">
                <a:solidFill>
                  <a:schemeClr val="tx1"/>
                </a:solidFill>
              </a:rPr>
              <a:t>e1</a:t>
            </a:r>
            <a:r>
              <a:rPr lang="en-US" altLang="zh-CN" sz="2400" b="0">
                <a:solidFill>
                  <a:schemeClr val="tx1"/>
                </a:solidFill>
              </a:rPr>
              <a:t>) </a:t>
            </a:r>
            <a:r>
              <a:rPr lang="en-US" altLang="zh-CN" sz="2400" b="0">
                <a:solidFill>
                  <a:schemeClr val="tx1"/>
                </a:solidFill>
                <a:latin typeface="Arial Unicode MS" panose="020B0604020202020204" pitchFamily="34" charset="-122"/>
              </a:rPr>
              <a:t>•</a:t>
            </a:r>
            <a:r>
              <a:rPr lang="en-US" altLang="zh-CN" sz="2400" b="0">
                <a:solidFill>
                  <a:schemeClr val="tx1"/>
                </a:solidFill>
              </a:rPr>
              <a:t> (s2 </a:t>
            </a:r>
            <a:r>
              <a:rPr lang="en-US" altLang="zh-CN" sz="2400" b="0">
                <a:solidFill>
                  <a:schemeClr val="tx1"/>
                </a:solidFill>
                <a:latin typeface="Arial Unicode MS" panose="020B0604020202020204" pitchFamily="34" charset="-122"/>
              </a:rPr>
              <a:t>•</a:t>
            </a:r>
            <a:r>
              <a:rPr lang="en-US" altLang="zh-CN" sz="2400" b="0">
                <a:solidFill>
                  <a:schemeClr val="tx1"/>
                </a:solidFill>
              </a:rPr>
              <a:t> 2</a:t>
            </a:r>
            <a:r>
              <a:rPr lang="en-US" altLang="zh-CN" sz="2400" b="0" baseline="30000">
                <a:solidFill>
                  <a:schemeClr val="tx1"/>
                </a:solidFill>
              </a:rPr>
              <a:t>e2</a:t>
            </a:r>
            <a:r>
              <a:rPr lang="en-US" altLang="zh-CN" sz="2400" b="0">
                <a:solidFill>
                  <a:schemeClr val="tx1"/>
                </a:solidFill>
              </a:rPr>
              <a:t>)  = (s1 </a:t>
            </a:r>
            <a:r>
              <a:rPr lang="en-US" altLang="zh-CN" sz="2400" b="0">
                <a:solidFill>
                  <a:schemeClr val="tx1"/>
                </a:solidFill>
                <a:latin typeface="Arial Unicode MS" panose="020B0604020202020204" pitchFamily="34" charset="-122"/>
              </a:rPr>
              <a:t>•</a:t>
            </a:r>
            <a:r>
              <a:rPr lang="en-US" altLang="zh-CN" sz="2400" b="0">
                <a:solidFill>
                  <a:schemeClr val="tx1"/>
                </a:solidFill>
              </a:rPr>
              <a:t> s2) </a:t>
            </a:r>
            <a:r>
              <a:rPr lang="en-US" altLang="zh-CN" sz="2400" b="0">
                <a:solidFill>
                  <a:schemeClr val="tx1"/>
                </a:solidFill>
                <a:latin typeface="Arial Unicode MS" panose="020B0604020202020204" pitchFamily="34" charset="-122"/>
              </a:rPr>
              <a:t>•</a:t>
            </a:r>
            <a:r>
              <a:rPr lang="en-US" altLang="zh-CN" sz="2400" b="0">
                <a:solidFill>
                  <a:schemeClr val="tx1"/>
                </a:solidFill>
              </a:rPr>
              <a:t> 2</a:t>
            </a:r>
            <a:r>
              <a:rPr lang="en-US" altLang="zh-CN" sz="2400" b="0" baseline="30000">
                <a:solidFill>
                  <a:schemeClr val="tx1"/>
                </a:solidFill>
              </a:rPr>
              <a:t>e1+ e2</a:t>
            </a:r>
          </a:p>
          <a:p>
            <a:pPr eaLnBrk="1" hangingPunct="1">
              <a:spcBef>
                <a:spcPts val="400"/>
              </a:spcBef>
              <a:defRPr/>
            </a:pPr>
            <a:r>
              <a:rPr lang="en-US" altLang="zh-CN" sz="2400" b="0">
                <a:solidFill>
                  <a:schemeClr val="tx1"/>
                </a:solidFill>
              </a:rPr>
              <a:t>Example</a:t>
            </a:r>
          </a:p>
          <a:p>
            <a:pPr algn="r" eaLnBrk="1" hangingPunct="1">
              <a:spcBef>
                <a:spcPts val="400"/>
              </a:spcBef>
              <a:buNone/>
              <a:defRPr/>
            </a:pPr>
            <a:r>
              <a:rPr lang="en-US" altLang="zh-CN" sz="2200" b="0">
                <a:solidFill>
                  <a:schemeClr val="tx1"/>
                </a:solidFill>
              </a:rPr>
              <a:t>	1 10000010     000 0000 0000 0000 0000 0000 = -1 × 2</a:t>
            </a:r>
            <a:r>
              <a:rPr lang="en-US" altLang="zh-CN" sz="2200" b="0" baseline="30000">
                <a:solidFill>
                  <a:schemeClr val="tx1"/>
                </a:solidFill>
              </a:rPr>
              <a:t>3</a:t>
            </a:r>
          </a:p>
          <a:p>
            <a:pPr algn="r" eaLnBrk="1" hangingPunct="1">
              <a:spcBef>
                <a:spcPts val="400"/>
              </a:spcBef>
              <a:buNone/>
              <a:defRPr/>
            </a:pPr>
            <a:r>
              <a:rPr lang="en-US" altLang="zh-CN" sz="2200" b="0">
                <a:solidFill>
                  <a:schemeClr val="tx1"/>
                </a:solidFill>
              </a:rPr>
              <a:t>	0 10000011     000 0000 0000 0000 0000 0000 =  1 × 2</a:t>
            </a:r>
            <a:r>
              <a:rPr lang="en-US" altLang="zh-CN" sz="2200" b="0" baseline="30000">
                <a:solidFill>
                  <a:schemeClr val="tx1"/>
                </a:solidFill>
              </a:rPr>
              <a:t>4</a:t>
            </a:r>
          </a:p>
          <a:p>
            <a:pPr eaLnBrk="1" hangingPunct="1">
              <a:spcBef>
                <a:spcPts val="400"/>
              </a:spcBef>
              <a:defRPr/>
            </a:pPr>
            <a:r>
              <a:rPr lang="en-US" altLang="zh-CN" sz="2200" b="0">
                <a:solidFill>
                  <a:schemeClr val="tx1"/>
                </a:solidFill>
              </a:rPr>
              <a:t>Both </a:t>
            </a:r>
            <a:r>
              <a:rPr lang="en-US" altLang="zh-CN" sz="2200" b="0" err="1">
                <a:solidFill>
                  <a:schemeClr val="tx1"/>
                </a:solidFill>
              </a:rPr>
              <a:t>significands</a:t>
            </a:r>
            <a:r>
              <a:rPr lang="en-US" altLang="zh-CN" sz="2200" b="0">
                <a:solidFill>
                  <a:schemeClr val="tx1"/>
                </a:solidFill>
              </a:rPr>
              <a:t> are 1 → product = 1 →Sign=1</a:t>
            </a:r>
          </a:p>
          <a:p>
            <a:pPr eaLnBrk="1" hangingPunct="1">
              <a:spcBef>
                <a:spcPts val="400"/>
              </a:spcBef>
              <a:defRPr/>
            </a:pPr>
            <a:r>
              <a:rPr lang="en-US" altLang="zh-CN" sz="2400" b="0">
                <a:solidFill>
                  <a:schemeClr val="tx1"/>
                </a:solidFill>
              </a:rPr>
              <a:t>Add the exponents, bias = 127</a:t>
            </a:r>
          </a:p>
          <a:p>
            <a:pPr lvl="4" eaLnBrk="1" hangingPunct="1">
              <a:spcBef>
                <a:spcPts val="400"/>
              </a:spcBef>
              <a:buNone/>
              <a:defRPr/>
            </a:pPr>
            <a:r>
              <a:rPr lang="en-US" altLang="zh-CN" smtClean="0"/>
              <a:t>	  10000010</a:t>
            </a:r>
          </a:p>
          <a:p>
            <a:pPr lvl="4" eaLnBrk="1" hangingPunct="1">
              <a:spcBef>
                <a:spcPts val="400"/>
              </a:spcBef>
              <a:buNone/>
              <a:defRPr/>
            </a:pPr>
            <a:r>
              <a:rPr lang="en-US" altLang="zh-CN" smtClean="0"/>
              <a:t>	</a:t>
            </a:r>
            <a:r>
              <a:rPr lang="en-US" altLang="zh-CN" u="sng" smtClean="0"/>
              <a:t>+10000011</a:t>
            </a:r>
          </a:p>
          <a:p>
            <a:pPr lvl="4" eaLnBrk="1" hangingPunct="1">
              <a:spcBef>
                <a:spcPts val="400"/>
              </a:spcBef>
              <a:buNone/>
              <a:defRPr/>
            </a:pPr>
            <a:r>
              <a:rPr lang="en-US" altLang="zh-CN" smtClean="0"/>
              <a:t>	110000101</a:t>
            </a:r>
          </a:p>
          <a:p>
            <a:pPr eaLnBrk="1" hangingPunct="1">
              <a:spcBef>
                <a:spcPts val="400"/>
              </a:spcBef>
              <a:buNone/>
              <a:defRPr/>
            </a:pPr>
            <a:r>
              <a:rPr lang="en-US" altLang="zh-CN" sz="2000" b="0">
                <a:solidFill>
                  <a:schemeClr val="tx1"/>
                </a:solidFill>
              </a:rPr>
              <a:t>	 Correction: 110000101-01111111=10000110=134=127+3+4       </a:t>
            </a:r>
          </a:p>
          <a:p>
            <a:pPr eaLnBrk="1" hangingPunct="1">
              <a:spcBef>
                <a:spcPts val="400"/>
              </a:spcBef>
              <a:defRPr/>
            </a:pPr>
            <a:r>
              <a:rPr lang="en-US" altLang="zh-CN" sz="2000" b="0">
                <a:solidFill>
                  <a:schemeClr val="tx1"/>
                </a:solidFill>
              </a:rPr>
              <a:t>The result:  </a:t>
            </a:r>
            <a:r>
              <a:rPr lang="en-US" altLang="zh-CN" sz="2200" b="0">
                <a:solidFill>
                  <a:schemeClr val="tx1"/>
                </a:solidFill>
              </a:rPr>
              <a:t>1 10000110 000 0000 0000 0000 0000 0000 = -1 × 2</a:t>
            </a:r>
            <a:r>
              <a:rPr lang="en-US" altLang="zh-CN" sz="2200" b="0" baseline="3000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4" descr="05_arithmetic_96_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44450"/>
            <a:ext cx="5181600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06575" y="141289"/>
            <a:ext cx="8540750" cy="73183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Multiplication</a:t>
            </a:r>
          </a:p>
        </p:txBody>
      </p:sp>
      <p:sp>
        <p:nvSpPr>
          <p:cNvPr id="11571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74825" y="1412876"/>
            <a:ext cx="8540750" cy="4194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Add exponents</a:t>
            </a:r>
          </a:p>
          <a:p>
            <a:pPr eaLnBrk="1" hangingPunct="1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Multiply the significands</a:t>
            </a:r>
          </a:p>
          <a:p>
            <a:pPr eaLnBrk="1" hangingPunct="1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Normalize</a:t>
            </a:r>
          </a:p>
          <a:p>
            <a:pPr eaLnBrk="1" hangingPunct="1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Over- underflow</a:t>
            </a:r>
          </a:p>
          <a:p>
            <a:pPr eaLnBrk="1" hangingPunct="1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Rounding</a:t>
            </a:r>
          </a:p>
          <a:p>
            <a:pPr eaLnBrk="1" hangingPunct="1"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Sign</a:t>
            </a:r>
          </a:p>
        </p:txBody>
      </p:sp>
    </p:spTree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0" y="333376"/>
            <a:ext cx="8540750" cy="504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200"/>
              <a:t>Data Flow</a:t>
            </a:r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0" y="1268414"/>
            <a:ext cx="8229600" cy="4968875"/>
          </a:xfrm>
        </p:spPr>
        <p:txBody>
          <a:bodyPr/>
          <a:lstStyle/>
          <a:p>
            <a:pPr eaLnBrk="1" hangingPunct="1">
              <a:defRPr/>
            </a:pPr>
            <a:endParaRPr altLang="zh-CN"/>
          </a:p>
        </p:txBody>
      </p:sp>
      <p:pic>
        <p:nvPicPr>
          <p:cNvPr id="124932" name="Picture 4" descr="data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052514"/>
            <a:ext cx="89281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6" y="115888"/>
            <a:ext cx="8496943" cy="86484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800" dirty="0"/>
              <a:t>multiplying the numbers  0.5</a:t>
            </a:r>
            <a:r>
              <a:rPr lang="en-US" altLang="zh-CN" sz="2800" baseline="-25000" dirty="0"/>
              <a:t>ten</a:t>
            </a:r>
            <a:r>
              <a:rPr lang="en-US" altLang="zh-CN" sz="2800" dirty="0"/>
              <a:t> and -0.4375</a:t>
            </a:r>
            <a:r>
              <a:rPr lang="en-US" altLang="zh-CN" sz="2800" baseline="-25000" dirty="0"/>
              <a:t>ten</a:t>
            </a:r>
            <a:br>
              <a:rPr lang="en-US" altLang="zh-CN" sz="2800" baseline="-25000" dirty="0"/>
            </a:br>
            <a:r>
              <a:rPr lang="zh-CN" altLang="en-US" sz="2800" dirty="0"/>
              <a:t>→</a:t>
            </a:r>
            <a:r>
              <a:rPr lang="pl-PL" altLang="zh-CN" sz="2800" dirty="0"/>
              <a:t>1.000</a:t>
            </a:r>
            <a:r>
              <a:rPr lang="pl-PL" altLang="zh-CN" sz="2800" baseline="-25000" dirty="0"/>
              <a:t>two</a:t>
            </a:r>
            <a:r>
              <a:rPr lang="pl-PL" altLang="zh-CN" sz="2800" dirty="0"/>
              <a:t>x 2</a:t>
            </a:r>
            <a:r>
              <a:rPr lang="pl-PL" altLang="zh-CN" sz="2800" baseline="30000" dirty="0"/>
              <a:t>-</a:t>
            </a:r>
            <a:r>
              <a:rPr lang="en-US" altLang="zh-CN" sz="2800" baseline="30000" dirty="0"/>
              <a:t>1</a:t>
            </a:r>
            <a:r>
              <a:rPr lang="pl-PL" altLang="zh-CN" sz="2800" dirty="0"/>
              <a:t> by</a:t>
            </a:r>
            <a:r>
              <a:rPr lang="en-US" altLang="zh-CN" sz="2800" dirty="0"/>
              <a:t> </a:t>
            </a:r>
            <a:r>
              <a:rPr lang="pl-PL" altLang="zh-CN" sz="2800" dirty="0"/>
              <a:t>-1.110</a:t>
            </a:r>
            <a:r>
              <a:rPr lang="pl-PL" altLang="zh-CN" sz="2800" baseline="-25000" dirty="0"/>
              <a:t>two</a:t>
            </a:r>
            <a:r>
              <a:rPr lang="pl-PL" altLang="zh-CN" sz="2800" dirty="0"/>
              <a:t>x 2</a:t>
            </a:r>
            <a:r>
              <a:rPr lang="pl-PL" altLang="zh-CN" sz="2800" baseline="30000" dirty="0"/>
              <a:t>-2</a:t>
            </a:r>
            <a:r>
              <a:rPr lang="pl-PL" altLang="zh-CN" sz="2800" dirty="0"/>
              <a:t> </a:t>
            </a:r>
            <a:endParaRPr lang="zh-CN" altLang="en-US" sz="2800" dirty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1524000" y="1357299"/>
            <a:ext cx="9144000" cy="4768865"/>
          </a:xfrm>
        </p:spPr>
        <p:txBody>
          <a:bodyPr/>
          <a:lstStyle/>
          <a:p>
            <a:r>
              <a:rPr lang="en-US" altLang="zh-CN" sz="2400" dirty="0" err="1"/>
              <a:t>Step1:Adding</a:t>
            </a:r>
            <a:r>
              <a:rPr lang="en-US" altLang="zh-CN" sz="2400" dirty="0"/>
              <a:t> the exponents without bias or using the biased </a:t>
            </a:r>
          </a:p>
          <a:p>
            <a:pPr lvl="1"/>
            <a:r>
              <a:rPr lang="en-US" altLang="zh-CN" sz="2000" dirty="0"/>
              <a:t>-1 + (-2)=-3 </a:t>
            </a:r>
          </a:p>
          <a:p>
            <a:pPr lvl="1"/>
            <a:r>
              <a:rPr lang="en-US" altLang="zh-CN" sz="2000" dirty="0"/>
              <a:t>(-1 + 127) + (-2 + 127) </a:t>
            </a:r>
            <a:r>
              <a:rPr lang="en-US" altLang="zh-CN" sz="2000" dirty="0">
                <a:solidFill>
                  <a:srgbClr val="FF0000"/>
                </a:solidFill>
              </a:rPr>
              <a:t>- 127 </a:t>
            </a:r>
            <a:r>
              <a:rPr lang="en-US" altLang="zh-CN" sz="2000" dirty="0"/>
              <a:t>= (-1 - 2) + (127 + 127-127) =-3+127 = 124 </a:t>
            </a:r>
          </a:p>
          <a:p>
            <a:r>
              <a:rPr lang="en-US" altLang="zh-CN" sz="2400" dirty="0"/>
              <a:t>Step 2. Multiplying the </a:t>
            </a:r>
            <a:r>
              <a:rPr lang="en-US" altLang="zh-CN" sz="2400" dirty="0" err="1"/>
              <a:t>significands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1.110000</a:t>
            </a:r>
            <a:r>
              <a:rPr lang="en-US" altLang="zh-CN" sz="2000" baseline="-25000" dirty="0" err="1"/>
              <a:t>two</a:t>
            </a:r>
            <a:r>
              <a:rPr lang="en-US" altLang="zh-CN" sz="2000" dirty="0" err="1"/>
              <a:t>x2</a:t>
            </a:r>
            <a:r>
              <a:rPr lang="en-US" altLang="zh-CN" sz="2000" baseline="30000" dirty="0"/>
              <a:t>-3</a:t>
            </a:r>
          </a:p>
          <a:p>
            <a:r>
              <a:rPr lang="en-US" altLang="zh-CN" sz="2400" dirty="0"/>
              <a:t>Step 3. normalize</a:t>
            </a:r>
          </a:p>
          <a:p>
            <a:pPr lvl="1"/>
            <a:r>
              <a:rPr lang="en-US" altLang="zh-CN" sz="2000" dirty="0"/>
              <a:t>127 </a:t>
            </a:r>
            <a:r>
              <a:rPr lang="zh-CN" altLang="en-US" sz="2000" dirty="0"/>
              <a:t>≥ </a:t>
            </a:r>
            <a:r>
              <a:rPr lang="en-US" altLang="zh-CN" sz="2000" dirty="0"/>
              <a:t>-3 </a:t>
            </a:r>
            <a:r>
              <a:rPr lang="zh-CN" altLang="en-US" sz="2000" dirty="0"/>
              <a:t>≥ </a:t>
            </a:r>
            <a:r>
              <a:rPr lang="en-US" altLang="zh-CN" sz="2000" dirty="0"/>
              <a:t>-126, no overflow or underflow. </a:t>
            </a:r>
          </a:p>
          <a:p>
            <a:r>
              <a:rPr lang="en-US" altLang="zh-CN" sz="2400" dirty="0"/>
              <a:t>Step 4. Rounding</a:t>
            </a:r>
          </a:p>
          <a:p>
            <a:pPr lvl="1"/>
            <a:r>
              <a:rPr lang="en-US" altLang="zh-CN" sz="2000" dirty="0" err="1"/>
              <a:t>1.110</a:t>
            </a:r>
            <a:r>
              <a:rPr lang="en-US" altLang="zh-CN" sz="2000" baseline="-25000" dirty="0" err="1"/>
              <a:t>two</a:t>
            </a:r>
            <a:r>
              <a:rPr lang="en-US" altLang="zh-CN" sz="2000" dirty="0" err="1"/>
              <a:t>x2</a:t>
            </a:r>
            <a:r>
              <a:rPr lang="en-US" altLang="zh-CN" sz="2000" baseline="30000" dirty="0"/>
              <a:t>-3</a:t>
            </a:r>
          </a:p>
          <a:p>
            <a:r>
              <a:rPr lang="en-US" altLang="zh-CN" sz="2400" dirty="0"/>
              <a:t>Step 5. sign </a:t>
            </a:r>
          </a:p>
          <a:p>
            <a:pPr lvl="1"/>
            <a:r>
              <a:rPr lang="en-US" altLang="zh-CN" sz="2000" dirty="0"/>
              <a:t>-</a:t>
            </a:r>
            <a:r>
              <a:rPr lang="en-US" altLang="zh-CN" sz="2000" dirty="0" err="1"/>
              <a:t>1.110</a:t>
            </a:r>
            <a:r>
              <a:rPr lang="en-US" altLang="zh-CN" sz="2000" baseline="-25000" dirty="0" err="1"/>
              <a:t>two</a:t>
            </a:r>
            <a:r>
              <a:rPr lang="en-US" altLang="zh-CN" sz="2000" dirty="0" err="1"/>
              <a:t>x2</a:t>
            </a:r>
            <a:r>
              <a:rPr lang="en-US" altLang="zh-CN" sz="2000" baseline="30000" dirty="0"/>
              <a:t>-3 </a:t>
            </a:r>
            <a:r>
              <a:rPr lang="en-US" altLang="zh-CN" sz="2000" dirty="0"/>
              <a:t>=-</a:t>
            </a:r>
            <a:r>
              <a:rPr lang="en-US" altLang="zh-CN" sz="2000" dirty="0" err="1"/>
              <a:t>0.21875</a:t>
            </a:r>
            <a:r>
              <a:rPr lang="en-US" altLang="zh-CN" sz="2000" baseline="-25000" dirty="0" err="1"/>
              <a:t>ten</a:t>
            </a:r>
            <a:r>
              <a:rPr lang="en-US" altLang="zh-CN" sz="2000" baseline="-25000" dirty="0"/>
              <a:t> </a:t>
            </a:r>
            <a:endParaRPr lang="zh-CN" altLang="en-US" sz="2000" baseline="-25000" dirty="0"/>
          </a:p>
        </p:txBody>
      </p:sp>
      <p:pic>
        <p:nvPicPr>
          <p:cNvPr id="931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6951" y="3284539"/>
            <a:ext cx="1223963" cy="1887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519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Division-- Brief</a:t>
            </a:r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19288" y="1773239"/>
            <a:ext cx="8540750" cy="4194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Subtraction of exponents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Division of the </a:t>
            </a:r>
            <a:r>
              <a:rPr lang="en-US" altLang="zh-CN" b="0" dirty="0" smtClean="0">
                <a:solidFill>
                  <a:schemeClr val="tx1"/>
                </a:solidFill>
              </a:rPr>
              <a:t>significands</a:t>
            </a:r>
            <a:endParaRPr lang="en-US" altLang="zh-CN" b="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zh-CN" b="0" dirty="0" smtClean="0">
                <a:solidFill>
                  <a:schemeClr val="tx1"/>
                </a:solidFill>
              </a:rPr>
              <a:t>Normalization</a:t>
            </a:r>
            <a:endParaRPr lang="en-US" altLang="zh-CN" b="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zh-CN" b="0" dirty="0" smtClean="0">
                <a:solidFill>
                  <a:schemeClr val="tx1"/>
                </a:solidFill>
              </a:rPr>
              <a:t>Rounding</a:t>
            </a:r>
            <a:endParaRPr lang="en-US" altLang="zh-CN" b="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Sign</a:t>
            </a:r>
          </a:p>
        </p:txBody>
      </p:sp>
    </p:spTree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/>
              <a:t>Parallelism and Computer Arithmetic: Associativity </a:t>
            </a:r>
            <a:endParaRPr lang="zh-CN" altLang="en-US" sz="3200" dirty="0"/>
          </a:p>
        </p:txBody>
      </p:sp>
      <p:sp>
        <p:nvSpPr>
          <p:cNvPr id="108547" name="内容占位符 2"/>
          <p:cNvSpPr>
            <a:spLocks noGrp="1"/>
          </p:cNvSpPr>
          <p:nvPr>
            <p:ph idx="1"/>
          </p:nvPr>
        </p:nvSpPr>
        <p:spPr>
          <a:xfrm>
            <a:off x="2095472" y="1500175"/>
            <a:ext cx="8229600" cy="4768865"/>
          </a:xfrm>
        </p:spPr>
        <p:txBody>
          <a:bodyPr/>
          <a:lstStyle/>
          <a:p>
            <a:r>
              <a:rPr lang="es-ES" altLang="zh-CN" dirty="0" smtClean="0"/>
              <a:t>   x + (y+ z) = (x + y) + z  ?</a:t>
            </a:r>
          </a:p>
          <a:p>
            <a:pPr lvl="1"/>
            <a:r>
              <a:rPr lang="pt-BR" altLang="zh-CN" dirty="0" smtClean="0"/>
              <a:t>x = -1.5</a:t>
            </a:r>
            <a:r>
              <a:rPr lang="en-US" altLang="zh-CN" baseline="-25000" dirty="0" smtClean="0"/>
              <a:t>t</a:t>
            </a:r>
            <a:r>
              <a:rPr lang="pt-BR" altLang="zh-CN" baseline="-25000" dirty="0" smtClean="0"/>
              <a:t>en</a:t>
            </a:r>
            <a:r>
              <a:rPr lang="pt-BR" altLang="zh-CN" dirty="0" smtClean="0"/>
              <a:t> x 10</a:t>
            </a:r>
            <a:r>
              <a:rPr lang="pt-BR" altLang="zh-CN" baseline="30000" dirty="0" smtClean="0"/>
              <a:t>38</a:t>
            </a:r>
            <a:r>
              <a:rPr lang="pt-BR" altLang="zh-CN" dirty="0" smtClean="0"/>
              <a:t>, </a:t>
            </a:r>
            <a:r>
              <a:rPr lang="en-US" altLang="zh-CN" dirty="0" smtClean="0"/>
              <a:t>y</a:t>
            </a:r>
            <a:r>
              <a:rPr lang="pt-BR" altLang="zh-CN" dirty="0" smtClean="0"/>
              <a:t>= 1.5</a:t>
            </a:r>
            <a:r>
              <a:rPr lang="en-US" altLang="zh-CN" baseline="-25000" dirty="0" smtClean="0"/>
              <a:t>t</a:t>
            </a:r>
            <a:r>
              <a:rPr lang="pt-BR" altLang="zh-CN" baseline="-25000" dirty="0" smtClean="0"/>
              <a:t>en</a:t>
            </a:r>
            <a:r>
              <a:rPr lang="pt-BR" altLang="zh-CN" dirty="0" smtClean="0"/>
              <a:t> X 10</a:t>
            </a:r>
            <a:r>
              <a:rPr lang="pt-BR" altLang="zh-CN" baseline="30000" dirty="0" smtClean="0"/>
              <a:t>38</a:t>
            </a:r>
            <a:r>
              <a:rPr lang="pt-BR" altLang="zh-CN" dirty="0" smtClean="0"/>
              <a:t>, and z = 1.0</a:t>
            </a:r>
          </a:p>
          <a:p>
            <a:pPr lvl="1"/>
            <a:endParaRPr lang="pt-BR" altLang="zh-CN" dirty="0" smtClean="0"/>
          </a:p>
          <a:p>
            <a:pPr lvl="1"/>
            <a:r>
              <a:rPr lang="pt-BR" altLang="zh-CN" dirty="0" smtClean="0"/>
              <a:t>x + (y + z) = 0.0 </a:t>
            </a:r>
          </a:p>
          <a:p>
            <a:pPr lvl="1"/>
            <a:r>
              <a:rPr lang="pt-BR" altLang="zh-CN" dirty="0" smtClean="0"/>
              <a:t>(x+</a:t>
            </a:r>
            <a:r>
              <a:rPr lang="en-US" altLang="zh-CN" dirty="0" smtClean="0"/>
              <a:t>y</a:t>
            </a:r>
            <a:r>
              <a:rPr lang="pt-BR" altLang="zh-CN" dirty="0" smtClean="0"/>
              <a:t>) + z = 1.0 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241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5" y="333376"/>
            <a:ext cx="8540750" cy="5762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600">
                <a:ea typeface="黑体" panose="02010609060101010101" pitchFamily="49" charset="-122"/>
              </a:rPr>
              <a:t>IEEE 754 standard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92313" y="1268414"/>
            <a:ext cx="8540750" cy="41941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Rounding: four rounding modes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zh-CN" dirty="0" smtClean="0"/>
              <a:t>Round </a:t>
            </a:r>
            <a:r>
              <a:rPr lang="en-US" altLang="zh-CN" dirty="0"/>
              <a:t>to 0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zh-CN" dirty="0"/>
              <a:t>Round to +</a:t>
            </a:r>
            <a:r>
              <a:rPr lang="en-US" altLang="zh-CN" dirty="0">
                <a:latin typeface="宋体" panose="02010600030101010101" pitchFamily="2" charset="-122"/>
              </a:rPr>
              <a:t>∞</a:t>
            </a:r>
            <a:r>
              <a:rPr lang="en-US" altLang="zh-CN" dirty="0"/>
              <a:t> 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zh-CN" dirty="0"/>
              <a:t>Round to -</a:t>
            </a:r>
            <a:r>
              <a:rPr lang="en-US" altLang="zh-CN" dirty="0" smtClean="0">
                <a:latin typeface="宋体" panose="02010600030101010101" pitchFamily="2" charset="-122"/>
              </a:rPr>
              <a:t>∞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zh-CN" dirty="0"/>
              <a:t>Round to next even number (default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 marL="0" indent="0" eaLnBrk="1" hangingPunct="1">
              <a:spcBef>
                <a:spcPts val="1200"/>
              </a:spcBef>
              <a:buNone/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4656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5" y="333376"/>
            <a:ext cx="8540750" cy="6588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>
                <a:solidFill>
                  <a:srgbClr val="FF3300"/>
                </a:solidFill>
              </a:rPr>
              <a:t>Number formats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27250" y="1196975"/>
            <a:ext cx="8540750" cy="51117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Sign and magnitude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2's complement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1's complement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		similar to 2's complement, + 0 &amp; - 0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Biased notation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US" altLang="zh-CN" dirty="0">
                <a:cs typeface="Arial" panose="020B0604020202020204" pitchFamily="34" charset="0"/>
              </a:rPr>
              <a:t>		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1000 0000 = minimal negative value(-2</a:t>
            </a:r>
            <a:r>
              <a:rPr lang="en-US" altLang="zh-CN" sz="2400" baseline="30000" dirty="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		0111 1111 = maximal positive value (2</a:t>
            </a:r>
            <a:r>
              <a:rPr lang="en-US" altLang="zh-CN" sz="2400" baseline="30000" dirty="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-1</a:t>
            </a: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Representation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200" dirty="0">
                <a:cs typeface="Arial" panose="020B0604020202020204" pitchFamily="34" charset="0"/>
              </a:rPr>
              <a:t>Binary</a:t>
            </a:r>
            <a:endParaRPr lang="en-US" altLang="zh-CN" sz="2200" dirty="0"/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200" dirty="0">
                <a:cs typeface="Arial" panose="020B0604020202020204" pitchFamily="34" charset="0"/>
              </a:rPr>
              <a:t>Decimal</a:t>
            </a:r>
            <a:endParaRPr lang="en-US" altLang="zh-CN" sz="2200" dirty="0"/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200" dirty="0">
                <a:cs typeface="Arial" panose="020B0604020202020204" pitchFamily="34" charset="0"/>
              </a:rPr>
              <a:t>Hexadecimal</a:t>
            </a:r>
            <a:endParaRPr lang="en-US" altLang="zh-CN" sz="2200" dirty="0"/>
          </a:p>
        </p:txBody>
      </p:sp>
    </p:spTree>
  </p:cSld>
  <p:clrMapOvr>
    <a:masterClrMapping/>
  </p:clrMapOvr>
  <p:transition spd="slow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Round modes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789665"/>
              </p:ext>
            </p:extLst>
          </p:nvPr>
        </p:nvGraphicFramePr>
        <p:xfrm>
          <a:off x="1952596" y="1214423"/>
          <a:ext cx="7239748" cy="4579939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0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round</a:t>
                      </a:r>
                      <a:b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down</a:t>
                      </a:r>
                      <a:b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(towards −∞)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round</a:t>
                      </a:r>
                      <a:b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up</a:t>
                      </a:r>
                      <a:b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(towards +∞)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round</a:t>
                      </a:r>
                      <a:b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towards</a:t>
                      </a:r>
                      <a:b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zero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round</a:t>
                      </a:r>
                      <a:b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to</a:t>
                      </a:r>
                      <a:b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nearest even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+23.67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+23.50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+23.35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+23.00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23.00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23.35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23.50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23.67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9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Accurate Arithmetic </a:t>
            </a:r>
            <a:endParaRPr lang="zh-CN" altLang="en-US" dirty="0"/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>
          <a:xfrm>
            <a:off x="1919288" y="1341439"/>
            <a:ext cx="8229600" cy="4573587"/>
          </a:xfrm>
        </p:spPr>
        <p:txBody>
          <a:bodyPr/>
          <a:lstStyle/>
          <a:p>
            <a:r>
              <a:rPr lang="en-US" altLang="zh-CN" sz="2400" dirty="0"/>
              <a:t>IEEE 754 always keeps two extra bits on the right during intermediate additions, called </a:t>
            </a:r>
            <a:r>
              <a:rPr lang="en-US" altLang="zh-CN" sz="2400" dirty="0">
                <a:solidFill>
                  <a:srgbClr val="FF0000"/>
                </a:solidFill>
              </a:rPr>
              <a:t>guard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round</a:t>
            </a:r>
          </a:p>
          <a:p>
            <a:r>
              <a:rPr lang="en-US" altLang="zh-CN" sz="2400" dirty="0"/>
              <a:t>Rounding with Guard Digits </a:t>
            </a:r>
          </a:p>
          <a:p>
            <a:pPr lvl="1"/>
            <a:r>
              <a:rPr lang="en-US" altLang="zh-CN" sz="2000" dirty="0"/>
              <a:t>Add </a:t>
            </a:r>
            <a:r>
              <a:rPr lang="en-US" altLang="zh-CN" sz="2000" dirty="0" err="1"/>
              <a:t>2.56</a:t>
            </a:r>
            <a:r>
              <a:rPr lang="en-US" altLang="zh-CN" sz="2000" baseline="-25000" dirty="0" err="1"/>
              <a:t>ten</a:t>
            </a:r>
            <a:r>
              <a:rPr lang="en-US" altLang="zh-CN" sz="2000" dirty="0"/>
              <a:t> x 10</a:t>
            </a:r>
            <a:r>
              <a:rPr lang="en-US" altLang="zh-CN" sz="2000" baseline="30000" dirty="0"/>
              <a:t>0</a:t>
            </a:r>
            <a:r>
              <a:rPr lang="en-US" altLang="zh-CN" sz="2000" dirty="0"/>
              <a:t> to </a:t>
            </a:r>
            <a:r>
              <a:rPr lang="en-US" altLang="zh-CN" sz="2000" dirty="0" err="1"/>
              <a:t>2.34</a:t>
            </a:r>
            <a:r>
              <a:rPr lang="en-US" altLang="zh-CN" sz="2000" baseline="-25000" dirty="0" err="1"/>
              <a:t>ten</a:t>
            </a:r>
            <a:r>
              <a:rPr lang="en-US" altLang="zh-CN" sz="2000" dirty="0"/>
              <a:t> x 10</a:t>
            </a:r>
            <a:r>
              <a:rPr lang="en-US" altLang="zh-CN" sz="2000" baseline="30000" dirty="0"/>
              <a:t>2</a:t>
            </a:r>
          </a:p>
          <a:p>
            <a:pPr lvl="1"/>
            <a:endParaRPr lang="en-US" altLang="zh-CN" sz="2000" baseline="30000" dirty="0"/>
          </a:p>
          <a:p>
            <a:pPr lvl="1"/>
            <a:endParaRPr lang="en-US" altLang="zh-CN" sz="2000" baseline="30000" dirty="0"/>
          </a:p>
          <a:p>
            <a:pPr lvl="1"/>
            <a:endParaRPr lang="en-US" altLang="zh-CN" sz="2000" baseline="30000" dirty="0"/>
          </a:p>
          <a:p>
            <a:pPr lvl="1"/>
            <a:r>
              <a:rPr lang="en-US" altLang="zh-CN" sz="2000" dirty="0"/>
              <a:t>The guard digit holds 5 and the round digit holds 6. </a:t>
            </a:r>
          </a:p>
          <a:p>
            <a:pPr lvl="1"/>
            <a:r>
              <a:rPr lang="en-US" altLang="zh-CN" sz="2000" dirty="0"/>
              <a:t>Sum=</a:t>
            </a:r>
            <a:r>
              <a:rPr lang="en-US" altLang="zh-CN" sz="2000" dirty="0" err="1"/>
              <a:t>2.37</a:t>
            </a:r>
            <a:r>
              <a:rPr lang="en-US" altLang="zh-CN" sz="2000" baseline="-25000" dirty="0" err="1"/>
              <a:t>ten</a:t>
            </a:r>
            <a:r>
              <a:rPr lang="en-US" altLang="zh-CN" sz="2000" dirty="0"/>
              <a:t> x 10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. </a:t>
            </a:r>
          </a:p>
          <a:p>
            <a:r>
              <a:rPr lang="en-US" altLang="zh-CN" sz="2400" dirty="0"/>
              <a:t>Rounding without Guard Digits </a:t>
            </a:r>
          </a:p>
          <a:p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Sum=</a:t>
            </a:r>
            <a:r>
              <a:rPr lang="en-US" altLang="zh-CN" sz="2000" dirty="0" err="1"/>
              <a:t>2.36</a:t>
            </a:r>
            <a:r>
              <a:rPr lang="en-US" altLang="zh-CN" sz="2000" baseline="-25000" dirty="0" err="1"/>
              <a:t>ten</a:t>
            </a:r>
            <a:r>
              <a:rPr lang="en-US" altLang="zh-CN" sz="2000" dirty="0"/>
              <a:t> x 10</a:t>
            </a:r>
            <a:r>
              <a:rPr lang="en-US" altLang="zh-CN" sz="2000" baseline="30000" dirty="0"/>
              <a:t>2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pic>
        <p:nvPicPr>
          <p:cNvPr id="1013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2" y="2857497"/>
            <a:ext cx="1376362" cy="865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0138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6067" y="4786323"/>
            <a:ext cx="1082675" cy="887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049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sticky bit</a:t>
            </a:r>
            <a:endParaRPr lang="zh-CN" altLang="en-US" dirty="0"/>
          </a:p>
        </p:txBody>
      </p:sp>
      <p:sp>
        <p:nvSpPr>
          <p:cNvPr id="105475" name="内容占位符 2"/>
          <p:cNvSpPr>
            <a:spLocks noGrp="1"/>
          </p:cNvSpPr>
          <p:nvPr>
            <p:ph idx="1"/>
          </p:nvPr>
        </p:nvSpPr>
        <p:spPr>
          <a:xfrm>
            <a:off x="1919288" y="1341439"/>
            <a:ext cx="8640762" cy="4573587"/>
          </a:xfrm>
        </p:spPr>
        <p:txBody>
          <a:bodyPr/>
          <a:lstStyle/>
          <a:p>
            <a:r>
              <a:rPr lang="en-US" altLang="zh-CN" dirty="0" smtClean="0"/>
              <a:t>A bit used in rounding in addition to guard and round that is set whenever there are nonzero bits to the right of the round bit. </a:t>
            </a:r>
          </a:p>
          <a:p>
            <a:r>
              <a:rPr lang="en-US" altLang="zh-CN" dirty="0" smtClean="0"/>
              <a:t>allows the computer to see the difference between 0.50 ... </a:t>
            </a:r>
            <a:r>
              <a:rPr lang="en-US" altLang="zh-CN" dirty="0" err="1" smtClean="0"/>
              <a:t>00</a:t>
            </a:r>
            <a:r>
              <a:rPr lang="en-US" altLang="zh-CN" baseline="-25000" dirty="0" err="1" smtClean="0"/>
              <a:t>ten</a:t>
            </a:r>
            <a:r>
              <a:rPr lang="en-US" altLang="zh-CN" dirty="0" smtClean="0"/>
              <a:t> and 0.50 ... </a:t>
            </a:r>
            <a:r>
              <a:rPr lang="en-US" altLang="zh-CN" dirty="0" err="1" smtClean="0"/>
              <a:t>0l</a:t>
            </a:r>
            <a:r>
              <a:rPr lang="en-US" altLang="zh-CN" baseline="-25000" dirty="0" err="1" smtClean="0"/>
              <a:t>ten</a:t>
            </a:r>
            <a:r>
              <a:rPr lang="en-US" altLang="zh-CN" dirty="0" smtClean="0"/>
              <a:t> when rounding.</a:t>
            </a:r>
          </a:p>
          <a:p>
            <a:r>
              <a:rPr lang="en-US" altLang="zh-CN" dirty="0" smtClean="0"/>
              <a:t>examples in the floating point format with </a:t>
            </a:r>
            <a:r>
              <a:rPr lang="en-US" altLang="zh-CN" dirty="0" smtClean="0">
                <a:solidFill>
                  <a:srgbClr val="0070C0"/>
                </a:solidFill>
              </a:rPr>
              <a:t>guard, round and sticky </a:t>
            </a:r>
            <a:r>
              <a:rPr lang="en-US" altLang="zh-CN" dirty="0" smtClean="0"/>
              <a:t>bits</a:t>
            </a:r>
          </a:p>
        </p:txBody>
      </p:sp>
    </p:spTree>
    <p:extLst>
      <p:ext uri="{BB962C8B-B14F-4D97-AF65-F5344CB8AC3E}">
        <p14:creationId xmlns:p14="http://schemas.microsoft.com/office/powerpoint/2010/main" val="201085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/>
              <a:t>Examples for guard, round, and sticky bit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9150" y="1071547"/>
            <a:ext cx="8578850" cy="50403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1800" dirty="0"/>
              <a:t>			  g r s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1.11000000000000000000100 0 0 0 </a:t>
            </a: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1.11000000000000000000100 (mantissa used, exact representation)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1.11000000000000000000000 1 1 0 </a:t>
            </a: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1.11000000000000000000001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1.11000000000000000000000 0 1 0 </a:t>
            </a: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1.11000000000000000000000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1.11000000000000000000000 1 1 1 </a:t>
            </a: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1.11000000000000000000001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1.11000000000000000000000 0 0 1 </a:t>
            </a: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1.11000000000000000000000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</a:t>
            </a:r>
            <a:r>
              <a:rPr lang="en-US" altLang="zh-CN" sz="1800" dirty="0">
                <a:solidFill>
                  <a:srgbClr val="00B050"/>
                </a:solidFill>
              </a:rPr>
              <a:t>0</a:t>
            </a:r>
            <a:r>
              <a:rPr lang="en-US" altLang="zh-CN" sz="1800" dirty="0"/>
              <a:t> 1 0 0 (the “halfway” case) </a:t>
            </a:r>
            <a:r>
              <a:rPr lang="en-US" altLang="zh-CN" sz="1800" dirty="0">
                <a:solidFill>
                  <a:srgbClr val="FF0000"/>
                </a:solidFill>
              </a:rPr>
              <a:t>1.11000000000000000000000 </a:t>
            </a:r>
            <a:r>
              <a:rPr lang="zh-CN" altLang="en-US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</a:rPr>
              <a:t>LSB=0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</a:t>
            </a:r>
            <a:r>
              <a:rPr lang="en-US" altLang="zh-CN" sz="1800" dirty="0">
                <a:solidFill>
                  <a:srgbClr val="00B050"/>
                </a:solidFill>
              </a:rPr>
              <a:t>1</a:t>
            </a:r>
            <a:r>
              <a:rPr lang="en-US" altLang="zh-CN" sz="1800" dirty="0"/>
              <a:t> 1 0 0 (the “halfway” case) </a:t>
            </a:r>
            <a:r>
              <a:rPr lang="en-US" altLang="zh-CN" sz="1800" dirty="0">
                <a:solidFill>
                  <a:srgbClr val="FF0000"/>
                </a:solidFill>
              </a:rPr>
              <a:t>1.11000000000000000000010</a:t>
            </a:r>
            <a:r>
              <a:rPr lang="zh-CN" altLang="en-US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</a:rPr>
              <a:t>LSB=1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defRPr/>
            </a:pPr>
            <a:endParaRPr lang="zh-CN" altLang="en-US" sz="1800" dirty="0"/>
          </a:p>
          <a:p>
            <a:pPr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581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45845" y="6180509"/>
            <a:ext cx="2844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dirty="0"/>
              <a:t>Chapter 3 — Arithmetic for Computers — </a:t>
            </a:r>
            <a:fld id="{76751361-7E28-44B9-A18F-8BB0C6B1ACD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114</a:t>
            </a:fld>
            <a:endParaRPr lang="en-AU" altLang="en-US" sz="1400" dirty="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Concluding Remarks</a:t>
            </a:r>
            <a:endParaRPr lang="en-AU" altLang="en-US" smtClean="0"/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Bits have no inherent meaning</a:t>
            </a:r>
          </a:p>
          <a:p>
            <a:pPr lvl="1" eaLnBrk="1" hangingPunct="1"/>
            <a:r>
              <a:rPr lang="en-AU" altLang="en-US" smtClean="0"/>
              <a:t>Interpretation depends on the instructions applied</a:t>
            </a:r>
          </a:p>
          <a:p>
            <a:pPr lvl="1" eaLnBrk="1" hangingPunct="1"/>
            <a:endParaRPr lang="en-AU" altLang="en-US" smtClean="0"/>
          </a:p>
          <a:p>
            <a:pPr eaLnBrk="1" hangingPunct="1"/>
            <a:r>
              <a:rPr lang="en-AU" altLang="en-US" smtClean="0"/>
              <a:t>Computer representations of numbers</a:t>
            </a:r>
          </a:p>
          <a:p>
            <a:pPr lvl="1" eaLnBrk="1" hangingPunct="1"/>
            <a:r>
              <a:rPr lang="en-AU" altLang="en-US" smtClean="0"/>
              <a:t>Finite range and precision</a:t>
            </a:r>
          </a:p>
          <a:p>
            <a:pPr lvl="1" eaLnBrk="1" hangingPunct="1"/>
            <a:r>
              <a:rPr lang="en-AU" altLang="en-US" smtClean="0"/>
              <a:t>Need to account for this in programs</a:t>
            </a:r>
          </a:p>
        </p:txBody>
      </p:sp>
    </p:spTree>
    <p:extLst>
      <p:ext uri="{BB962C8B-B14F-4D97-AF65-F5344CB8AC3E}">
        <p14:creationId xmlns:p14="http://schemas.microsoft.com/office/powerpoint/2010/main" val="39445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51392" y="6165304"/>
            <a:ext cx="2844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dirty="0"/>
              <a:t>Chapter 3 — Arithmetic for Computers — </a:t>
            </a:r>
            <a:fld id="{BF5ABB8B-D910-411F-974F-46E772F0260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115</a:t>
            </a:fld>
            <a:endParaRPr lang="en-AU" altLang="en-US" sz="1400" dirty="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Concluding Remarks</a:t>
            </a:r>
            <a:endParaRPr lang="en-AU" altLang="en-US" smtClean="0"/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ISAs support arithmetic</a:t>
            </a:r>
          </a:p>
          <a:p>
            <a:pPr lvl="1" eaLnBrk="1" hangingPunct="1"/>
            <a:r>
              <a:rPr lang="en-US" altLang="en-US" smtClean="0"/>
              <a:t>Signed and unsigned integers</a:t>
            </a:r>
          </a:p>
          <a:p>
            <a:pPr lvl="1" eaLnBrk="1" hangingPunct="1"/>
            <a:r>
              <a:rPr lang="en-US" altLang="en-US" smtClean="0"/>
              <a:t>Floating-point approximation to reals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Bounded range and precision</a:t>
            </a:r>
          </a:p>
          <a:p>
            <a:pPr lvl="1" eaLnBrk="1" hangingPunct="1"/>
            <a:r>
              <a:rPr lang="en-US" altLang="en-US" smtClean="0"/>
              <a:t>Operations can overflow and underflow</a:t>
            </a:r>
          </a:p>
        </p:txBody>
      </p:sp>
    </p:spTree>
    <p:extLst>
      <p:ext uri="{BB962C8B-B14F-4D97-AF65-F5344CB8AC3E}">
        <p14:creationId xmlns:p14="http://schemas.microsoft.com/office/powerpoint/2010/main" val="4484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endParaRPr smtClean="0">
              <a:ea typeface="黑体" panose="02010609060101010101" pitchFamily="49" charset="-122"/>
            </a:endParaRP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3071814" y="2852738"/>
            <a:ext cx="6021387" cy="2525712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  <a:defRPr/>
            </a:pPr>
            <a:r>
              <a:rPr lang="en-US" altLang="zh-CN" sz="8800">
                <a:solidFill>
                  <a:srgbClr val="000000"/>
                </a:solidFill>
                <a:latin typeface="Algerian" panose="04020705040A02060702" pitchFamily="82" charset="0"/>
              </a:rPr>
              <a:t>END</a:t>
            </a:r>
            <a:endParaRPr sz="8800">
              <a:solidFill>
                <a:srgbClr val="000000"/>
              </a:solidFill>
              <a:latin typeface="Algerian" panose="04020705040A02060702" pitchFamily="8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  <a:ea typeface="黑体" panose="02010609060101010101" pitchFamily="49" charset="-122"/>
              </a:rPr>
              <a:t>Signed number representation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0" y="1268414"/>
            <a:ext cx="8229600" cy="4968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First idea: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/>
              <a:t>Positive and negative numbers</a:t>
            </a:r>
          </a:p>
          <a:p>
            <a:pPr lvl="1" eaLnBrk="1" hangingPunct="1">
              <a:defRPr/>
            </a:pPr>
            <a:r>
              <a:rPr lang="en-US" altLang="zh-CN" dirty="0"/>
              <a:t>Take one bit (e.g. 31) as the </a:t>
            </a:r>
            <a:r>
              <a:rPr lang="en-US" altLang="zh-CN" b="1" dirty="0">
                <a:solidFill>
                  <a:srgbClr val="FF3300"/>
                </a:solidFill>
              </a:rPr>
              <a:t>sign bit</a:t>
            </a:r>
          </a:p>
          <a:p>
            <a:pPr lvl="2" eaLnBrk="1" hangingPunct="1">
              <a:defRPr/>
            </a:pPr>
            <a:r>
              <a:rPr lang="en-US" altLang="zh-CN" dirty="0"/>
              <a:t>Problem</a:t>
            </a:r>
          </a:p>
          <a:p>
            <a:pPr lvl="2" eaLnBrk="1" hangingPunct="1">
              <a:defRPr/>
            </a:pPr>
            <a:r>
              <a:rPr lang="en-US" altLang="zh-CN" b="1" dirty="0">
                <a:solidFill>
                  <a:srgbClr val="FF3300"/>
                </a:solidFill>
              </a:rPr>
              <a:t>0</a:t>
            </a:r>
            <a:r>
              <a:rPr lang="en-US" altLang="zh-CN" dirty="0"/>
              <a:t> 0000000 = 0 	positive zero!</a:t>
            </a:r>
          </a:p>
          <a:p>
            <a:pPr lvl="2" eaLnBrk="1" hangingPunct="1">
              <a:defRPr/>
            </a:pPr>
            <a:r>
              <a:rPr lang="en-US" altLang="zh-CN" b="1" dirty="0">
                <a:solidFill>
                  <a:srgbClr val="FF3300"/>
                </a:solidFill>
              </a:rPr>
              <a:t>1 </a:t>
            </a:r>
            <a:r>
              <a:rPr lang="en-US" altLang="zh-CN" dirty="0"/>
              <a:t>0000000 = 0 	negative zero!</a:t>
            </a:r>
          </a:p>
          <a:p>
            <a:pPr lvl="1" eaLnBrk="1" hangingPunct="1">
              <a:defRPr/>
            </a:pPr>
            <a:r>
              <a:rPr lang="en-US" altLang="zh-CN" dirty="0"/>
              <a:t>Each comparison to 0 requires two steps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1's complement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2's complement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03389" y="981075"/>
            <a:ext cx="8785225" cy="5113338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Negating a two's complement number: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FF3300"/>
                </a:solidFill>
              </a:rPr>
              <a:t>				invert all bits &amp; add 1 with end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zh-CN" dirty="0"/>
              <a:t>remember:  </a:t>
            </a:r>
            <a:r>
              <a:rPr lang="en-US" altLang="zh-CN" dirty="0">
                <a:latin typeface="Arial Unicode MS" panose="020B0604020202020204" pitchFamily="34" charset="-122"/>
              </a:rPr>
              <a:t>“</a:t>
            </a:r>
            <a:r>
              <a:rPr lang="en-US" altLang="zh-CN" dirty="0"/>
              <a:t>negate</a:t>
            </a:r>
            <a:r>
              <a:rPr lang="en-US" altLang="zh-CN" dirty="0">
                <a:latin typeface="Arial Unicode MS" panose="020B0604020202020204" pitchFamily="34" charset="-122"/>
              </a:rPr>
              <a:t>”</a:t>
            </a:r>
            <a:r>
              <a:rPr lang="en-US" altLang="zh-CN" dirty="0"/>
              <a:t> and </a:t>
            </a:r>
            <a:r>
              <a:rPr lang="en-US" altLang="zh-CN" dirty="0">
                <a:latin typeface="Arial Unicode MS" panose="020B0604020202020204" pitchFamily="34" charset="-122"/>
              </a:rPr>
              <a:t>“</a:t>
            </a:r>
            <a:r>
              <a:rPr lang="en-US" altLang="zh-CN" dirty="0"/>
              <a:t>invert</a:t>
            </a:r>
            <a:r>
              <a:rPr lang="en-US" altLang="zh-CN" dirty="0">
                <a:latin typeface="Arial Unicode MS" panose="020B0604020202020204" pitchFamily="34" charset="-122"/>
              </a:rPr>
              <a:t>”</a:t>
            </a:r>
            <a:r>
              <a:rPr lang="en-US" altLang="zh-CN" dirty="0"/>
              <a:t> are quite different!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altLang="zh-CN" sz="2600" dirty="0">
                <a:solidFill>
                  <a:schemeClr val="tx1"/>
                </a:solidFill>
              </a:rPr>
              <a:t>Defining</a:t>
            </a:r>
            <a:r>
              <a:rPr lang="en-US" altLang="zh-CN" sz="2600" dirty="0">
                <a:solidFill>
                  <a:schemeClr val="tx1"/>
                </a:solidFill>
              </a:rPr>
              <a:t> :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Assume:</a:t>
            </a:r>
            <a:r>
              <a:rPr lang="en-US" altLang="zh-CN" sz="1800" i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x</a:t>
            </a:r>
            <a:r>
              <a:rPr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±</a:t>
            </a:r>
            <a:r>
              <a:rPr lang="en-US" altLang="zh-CN" sz="1800" i="1" dirty="0">
                <a:solidFill>
                  <a:schemeClr val="tx1"/>
                </a:solidFill>
                <a:cs typeface="Times New Roman" panose="02020603050405020304" pitchFamily="18" charset="0"/>
              </a:rPr>
              <a:t>0.x</a:t>
            </a:r>
            <a:r>
              <a:rPr lang="en-US" altLang="zh-CN" sz="18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-1</a:t>
            </a:r>
            <a:r>
              <a:rPr lang="en-US" altLang="zh-CN" sz="18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18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sz="18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２</a:t>
            </a:r>
            <a:r>
              <a:rPr lang="en-US" altLang="zh-CN" sz="18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18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sz="18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３</a:t>
            </a:r>
            <a:r>
              <a:rPr lang="en-US" altLang="zh-CN" sz="1800" i="1" dirty="0">
                <a:solidFill>
                  <a:schemeClr val="tx1"/>
                </a:solidFill>
                <a:cs typeface="Times New Roman" panose="02020603050405020304" pitchFamily="18" charset="0"/>
              </a:rPr>
              <a:t>…x</a:t>
            </a:r>
            <a:r>
              <a:rPr lang="en-US" altLang="zh-CN" sz="180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-m  </a:t>
            </a:r>
            <a:r>
              <a:rPr lang="en-US" altLang="zh-CN" sz="1800" dirty="0">
                <a:solidFill>
                  <a:schemeClr val="tx1"/>
                </a:solidFill>
              </a:rPr>
              <a:t>OR</a:t>
            </a:r>
            <a:r>
              <a:rPr lang="en-US" altLang="zh-CN" sz="1800" baseline="-25000" dirty="0">
                <a:solidFill>
                  <a:schemeClr val="tx1"/>
                </a:solidFill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Comic Sans MS" panose="030F0702030302020204" pitchFamily="66" charset="0"/>
              </a:rPr>
              <a:t>x</a:t>
            </a:r>
            <a:r>
              <a:rPr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±</a:t>
            </a:r>
            <a:r>
              <a:rPr lang="en-US" altLang="zh-CN" sz="18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18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n-1</a:t>
            </a:r>
            <a:r>
              <a:rPr lang="en-US" altLang="zh-CN" sz="18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18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-n-</a:t>
            </a:r>
            <a:r>
              <a:rPr sz="18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２</a:t>
            </a:r>
            <a:r>
              <a:rPr lang="en-US" altLang="zh-CN" sz="18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18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-n-</a:t>
            </a:r>
            <a:r>
              <a:rPr sz="18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３</a:t>
            </a:r>
            <a:r>
              <a:rPr lang="en-US" altLang="zh-CN" sz="18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18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-n-4</a:t>
            </a:r>
            <a:r>
              <a:rPr lang="en-US" altLang="zh-CN" sz="1800" i="1" dirty="0">
                <a:solidFill>
                  <a:schemeClr val="tx1"/>
                </a:solidFill>
                <a:cs typeface="Times New Roman" panose="02020603050405020304" pitchFamily="18" charset="0"/>
              </a:rPr>
              <a:t>…x</a:t>
            </a:r>
            <a:r>
              <a:rPr lang="en-US" altLang="zh-CN" sz="18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-0</a:t>
            </a:r>
            <a:r>
              <a:rPr lang="en-US" altLang="zh-CN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en-US" altLang="zh-CN" i="1" baseline="-25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			</a:t>
            </a:r>
            <a:br>
              <a:rPr lang="en-US" altLang="zh-CN" dirty="0"/>
            </a:br>
            <a:r>
              <a:rPr lang="en-US" altLang="zh-CN" dirty="0"/>
              <a:t>	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defRPr/>
            </a:pPr>
            <a:endParaRPr lang="en-US" altLang="zh-CN" sz="2400" dirty="0"/>
          </a:p>
          <a:p>
            <a:pPr eaLnBrk="1" hangingPunct="1">
              <a:spcBef>
                <a:spcPct val="0"/>
              </a:spcBef>
              <a:defRPr/>
            </a:pPr>
            <a:endParaRPr lang="en-US" altLang="zh-CN" sz="2400" dirty="0"/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Converting n bit numbers into numbers with more than n bits: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zh-CN" sz="2000" dirty="0"/>
              <a:t>MIPS 16 bit immediate gets converted to 32 bits for arithmetic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zh-CN" sz="2000" dirty="0"/>
              <a:t>copy the most significant bit (the sign bit) into the other bits</a:t>
            </a:r>
            <a:br>
              <a:rPr lang="en-US" altLang="zh-CN" sz="2000" dirty="0"/>
            </a:br>
            <a:r>
              <a:rPr lang="en-US" altLang="zh-CN" b="1" dirty="0">
                <a:latin typeface="Courier New" panose="02070309020205020404" pitchFamily="49" charset="0"/>
              </a:rPr>
              <a:t>		</a:t>
            </a:r>
            <a:r>
              <a:rPr lang="en-US" altLang="zh-CN" sz="2400" b="1" dirty="0">
                <a:latin typeface="Courier New" panose="02070309020205020404" pitchFamily="49" charset="0"/>
              </a:rPr>
              <a:t>0010  -&gt; 0000 0010</a:t>
            </a:r>
            <a:br>
              <a:rPr lang="en-US" altLang="zh-CN" sz="2400" b="1" dirty="0">
                <a:latin typeface="Courier New" panose="02070309020205020404" pitchFamily="49" charset="0"/>
              </a:rPr>
            </a:br>
            <a:r>
              <a:rPr lang="en-US" altLang="zh-CN" sz="2400" b="1" dirty="0">
                <a:latin typeface="Courier New" panose="02070309020205020404" pitchFamily="49" charset="0"/>
              </a:rPr>
              <a:t>		1010  -&gt; 1111 1010</a:t>
            </a:r>
            <a:endParaRPr lang="en-US" altLang="zh-CN" sz="2400" b="1" dirty="0"/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b="1" baseline="-25000" dirty="0">
              <a:latin typeface="宋体" panose="02010600030101010101" pitchFamily="2" charset="-122"/>
            </a:endParaRPr>
          </a:p>
        </p:txBody>
      </p:sp>
      <p:sp>
        <p:nvSpPr>
          <p:cNvPr id="31747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703388" y="222251"/>
            <a:ext cx="8540750" cy="803275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  <a:ea typeface="黑体" panose="02010609060101010101" pitchFamily="49" charset="-122"/>
              </a:rPr>
              <a:t>Two's Complement Operations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600450" y="2924175"/>
            <a:ext cx="4007718" cy="685800"/>
            <a:chOff x="5440" y="7460"/>
            <a:chExt cx="4200" cy="700"/>
          </a:xfrm>
        </p:grpSpPr>
        <p:sp>
          <p:nvSpPr>
            <p:cNvPr id="31755" name="Text Box 9"/>
            <p:cNvSpPr txBox="1">
              <a:spLocks noChangeArrowheads="1"/>
            </p:cNvSpPr>
            <p:nvPr/>
          </p:nvSpPr>
          <p:spPr bwMode="auto">
            <a:xfrm>
              <a:off x="5440" y="7460"/>
              <a:ext cx="4200" cy="7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        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Ｘ		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0≤X&lt;1</a:t>
              </a:r>
            </a:p>
            <a:p>
              <a:pPr algn="just">
                <a:spcBef>
                  <a:spcPct val="0"/>
                </a:spcBef>
                <a:buNone/>
              </a:pPr>
              <a:r>
                <a:rPr kumimoji="0"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２＋Ｘ＝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－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宋体" panose="02010600030101010101" pitchFamily="2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|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Ｘ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宋体" panose="02010600030101010101" pitchFamily="2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|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-1≤X&lt;0</a:t>
              </a:r>
            </a:p>
          </p:txBody>
        </p:sp>
        <p:sp>
          <p:nvSpPr>
            <p:cNvPr id="31756" name="AutoShape 10"/>
            <p:cNvSpPr>
              <a:spLocks/>
            </p:cNvSpPr>
            <p:nvPr/>
          </p:nvSpPr>
          <p:spPr bwMode="auto">
            <a:xfrm>
              <a:off x="5440" y="7460"/>
              <a:ext cx="140" cy="7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75050" y="3716339"/>
            <a:ext cx="4033118" cy="738187"/>
            <a:chOff x="5440" y="7460"/>
            <a:chExt cx="4200" cy="700"/>
          </a:xfrm>
        </p:grpSpPr>
        <p:sp>
          <p:nvSpPr>
            <p:cNvPr id="31753" name="Text Box 15"/>
            <p:cNvSpPr txBox="1">
              <a:spLocks noChangeArrowheads="1"/>
            </p:cNvSpPr>
            <p:nvPr/>
          </p:nvSpPr>
          <p:spPr bwMode="auto">
            <a:xfrm>
              <a:off x="5440" y="7460"/>
              <a:ext cx="4200" cy="700"/>
            </a:xfrm>
            <a:prstGeom prst="rect">
              <a:avLst/>
            </a:prstGeom>
            <a:solidFill>
              <a:srgbClr val="FFC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None/>
              </a:pPr>
              <a:r>
                <a:rPr kumimoji="0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         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Ｘ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	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0≤X&lt;2</a:t>
              </a:r>
              <a:r>
                <a:rPr kumimoji="0" lang="en-US" altLang="zh-CN" sz="220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n</a:t>
              </a:r>
            </a:p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r>
                <a:rPr kumimoji="0" lang="en-US" altLang="zh-CN" sz="220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n+1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＋Ｘ＝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r>
                <a:rPr kumimoji="0" lang="en-US" altLang="zh-CN" sz="220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n+1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－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宋体" panose="02010600030101010101" pitchFamily="2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|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宋体" panose="02010600030101010101" pitchFamily="2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Ｘ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宋体" panose="02010600030101010101" pitchFamily="2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|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-2</a:t>
              </a:r>
              <a:r>
                <a:rPr kumimoji="0" lang="en-US" altLang="zh-CN" sz="220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≤X&lt;0</a:t>
              </a:r>
            </a:p>
          </p:txBody>
        </p:sp>
        <p:sp>
          <p:nvSpPr>
            <p:cNvPr id="31754" name="AutoShape 16"/>
            <p:cNvSpPr>
              <a:spLocks/>
            </p:cNvSpPr>
            <p:nvPr/>
          </p:nvSpPr>
          <p:spPr bwMode="auto">
            <a:xfrm>
              <a:off x="5440" y="7460"/>
              <a:ext cx="140" cy="7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1750" name="Rectangle 17"/>
          <p:cNvSpPr>
            <a:spLocks noChangeArrowheads="1"/>
          </p:cNvSpPr>
          <p:nvPr/>
        </p:nvSpPr>
        <p:spPr bwMode="auto">
          <a:xfrm>
            <a:off x="7752184" y="2996953"/>
            <a:ext cx="1554914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i="1" dirty="0">
                <a:solidFill>
                  <a:srgbClr val="FF0000"/>
                </a:solidFill>
                <a:latin typeface="Comic Sans MS" panose="030F0702030302020204" pitchFamily="66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fraction</a:t>
            </a:r>
            <a:endParaRPr lang="en-US" altLang="zh-CN" sz="2800" i="1" dirty="0">
              <a:solidFill>
                <a:srgbClr val="FF0000"/>
              </a:solidFill>
              <a:latin typeface="Comic Sans MS" panose="030F0702030302020204" pitchFamily="66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751" name="Rectangle 18"/>
          <p:cNvSpPr>
            <a:spLocks noChangeArrowheads="1"/>
          </p:cNvSpPr>
          <p:nvPr/>
        </p:nvSpPr>
        <p:spPr bwMode="auto">
          <a:xfrm>
            <a:off x="7798221" y="3852537"/>
            <a:ext cx="15128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i="1" dirty="0">
                <a:solidFill>
                  <a:srgbClr val="FF0000"/>
                </a:solidFill>
                <a:latin typeface="Comic Sans MS" panose="030F0702030302020204" pitchFamily="66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integer</a:t>
            </a:r>
          </a:p>
        </p:txBody>
      </p:sp>
      <p:sp>
        <p:nvSpPr>
          <p:cNvPr id="31752" name="Rectangle 20"/>
          <p:cNvSpPr>
            <a:spLocks noChangeArrowheads="1"/>
          </p:cNvSpPr>
          <p:nvPr/>
        </p:nvSpPr>
        <p:spPr bwMode="auto">
          <a:xfrm>
            <a:off x="2317751" y="3429001"/>
            <a:ext cx="1215077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]</a:t>
            </a:r>
            <a:r>
              <a:rPr kumimoji="0" lang="en-US" altLang="zh-CN" sz="2800" baseline="-250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kumimoji="0"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＝</a:t>
            </a:r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9" y="1557338"/>
            <a:ext cx="3887787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1350" y="268289"/>
            <a:ext cx="8540750" cy="73183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  <a:ea typeface="黑体" panose="02010609060101010101" pitchFamily="49" charset="-122"/>
              </a:rPr>
              <a:t>2's complement for n=3</a:t>
            </a:r>
          </a:p>
        </p:txBody>
      </p:sp>
      <p:sp>
        <p:nvSpPr>
          <p:cNvPr id="3072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19288" y="1628776"/>
            <a:ext cx="854075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altLang="zh-CN" sz="200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>
                <a:solidFill>
                  <a:schemeClr val="tx1"/>
                </a:solidFill>
              </a:rPr>
              <a:t>Only one representation for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>
                <a:solidFill>
                  <a:schemeClr val="tx1"/>
                </a:solidFill>
              </a:rPr>
              <a:t>One more negative number than positive number</a:t>
            </a:r>
          </a:p>
        </p:txBody>
      </p:sp>
      <p:sp>
        <p:nvSpPr>
          <p:cNvPr id="33797" name="AutoShape 7"/>
          <p:cNvSpPr>
            <a:spLocks noChangeArrowheads="1"/>
          </p:cNvSpPr>
          <p:nvPr/>
        </p:nvSpPr>
        <p:spPr bwMode="auto">
          <a:xfrm>
            <a:off x="1992313" y="2565401"/>
            <a:ext cx="2087562" cy="1368425"/>
          </a:xfrm>
          <a:prstGeom prst="wedgeRoundRectCallout">
            <a:avLst>
              <a:gd name="adj1" fmla="val 86731"/>
              <a:gd name="adj2" fmla="val 135384"/>
              <a:gd name="adj3" fmla="val 16667"/>
            </a:avLst>
          </a:prstGeom>
          <a:solidFill>
            <a:srgbClr val="FFC97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1992314" y="2673350"/>
            <a:ext cx="22320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1800" baseline="30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n+1</a:t>
            </a:r>
            <a:r>
              <a:rPr kumimoji="0"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＋Ｘ＝</a:t>
            </a:r>
            <a:r>
              <a:rPr kumimoji="0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1800" baseline="30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n+1</a:t>
            </a:r>
            <a:r>
              <a:rPr kumimoji="0"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-|</a:t>
            </a:r>
            <a:r>
              <a:rPr kumimoji="0"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Ｘ</a:t>
            </a:r>
            <a:r>
              <a:rPr kumimoji="0"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|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＝ </a:t>
            </a:r>
            <a:r>
              <a:rPr kumimoji="0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1800" baseline="30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4 </a:t>
            </a:r>
            <a:r>
              <a:rPr kumimoji="0"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－</a:t>
            </a:r>
            <a:r>
              <a:rPr kumimoji="0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8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＝</a:t>
            </a:r>
            <a:r>
              <a:rPr kumimoji="0"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(10000-1000)</a:t>
            </a:r>
            <a:r>
              <a:rPr kumimoji="0" lang="en-US" altLang="zh-CN" sz="1800" baseline="-250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＝ </a:t>
            </a:r>
            <a:r>
              <a:rPr kumimoji="0" lang="en-US" altLang="zh-CN" sz="1800">
                <a:solidFill>
                  <a:srgbClr val="FF33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1000</a:t>
            </a:r>
          </a:p>
        </p:txBody>
      </p:sp>
      <p:sp>
        <p:nvSpPr>
          <p:cNvPr id="33799" name="Freeform 9"/>
          <p:cNvSpPr>
            <a:spLocks/>
          </p:cNvSpPr>
          <p:nvPr/>
        </p:nvSpPr>
        <p:spPr bwMode="auto">
          <a:xfrm>
            <a:off x="4440238" y="4724400"/>
            <a:ext cx="1871662" cy="649288"/>
          </a:xfrm>
          <a:custGeom>
            <a:avLst/>
            <a:gdLst>
              <a:gd name="T0" fmla="*/ 0 w 544"/>
              <a:gd name="T1" fmla="*/ 0 h 265"/>
              <a:gd name="T2" fmla="*/ 2147483646 w 544"/>
              <a:gd name="T3" fmla="*/ 2147483646 h 265"/>
              <a:gd name="T4" fmla="*/ 2147483646 w 544"/>
              <a:gd name="T5" fmla="*/ 2147483646 h 265"/>
              <a:gd name="T6" fmla="*/ 0 60000 65536"/>
              <a:gd name="T7" fmla="*/ 0 60000 65536"/>
              <a:gd name="T8" fmla="*/ 0 60000 65536"/>
              <a:gd name="T9" fmla="*/ 0 w 544"/>
              <a:gd name="T10" fmla="*/ 0 h 265"/>
              <a:gd name="T11" fmla="*/ 544 w 544"/>
              <a:gd name="T12" fmla="*/ 265 h 2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265">
                <a:moveTo>
                  <a:pt x="0" y="0"/>
                </a:moveTo>
                <a:cubicBezTo>
                  <a:pt x="68" y="94"/>
                  <a:pt x="136" y="189"/>
                  <a:pt x="227" y="227"/>
                </a:cubicBezTo>
                <a:cubicBezTo>
                  <a:pt x="318" y="265"/>
                  <a:pt x="431" y="246"/>
                  <a:pt x="544" y="227"/>
                </a:cubicBezTo>
              </a:path>
            </a:pathLst>
          </a:custGeom>
          <a:noFill/>
          <a:ln w="38100" cap="flat" cmpd="sng">
            <a:solidFill>
              <a:srgbClr val="FFC97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33800" name="Text Box 13"/>
          <p:cNvSpPr txBox="1">
            <a:spLocks noChangeArrowheads="1"/>
          </p:cNvSpPr>
          <p:nvPr/>
        </p:nvSpPr>
        <p:spPr bwMode="auto">
          <a:xfrm>
            <a:off x="8616950" y="2781300"/>
            <a:ext cx="1835150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 </a:t>
            </a:r>
            <a:r>
              <a: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100 =+4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100 =-4</a:t>
            </a:r>
          </a:p>
        </p:txBody>
      </p:sp>
      <p:sp>
        <p:nvSpPr>
          <p:cNvPr id="33801" name="Freeform 14"/>
          <p:cNvSpPr>
            <a:spLocks/>
          </p:cNvSpPr>
          <p:nvPr/>
        </p:nvSpPr>
        <p:spPr bwMode="auto">
          <a:xfrm>
            <a:off x="8759826" y="1844676"/>
            <a:ext cx="504825" cy="936625"/>
          </a:xfrm>
          <a:custGeom>
            <a:avLst/>
            <a:gdLst>
              <a:gd name="T0" fmla="*/ 2147483646 w 318"/>
              <a:gd name="T1" fmla="*/ 0 h 590"/>
              <a:gd name="T2" fmla="*/ 2147483646 w 318"/>
              <a:gd name="T3" fmla="*/ 2147483646 h 590"/>
              <a:gd name="T4" fmla="*/ 2147483646 w 318"/>
              <a:gd name="T5" fmla="*/ 2147483646 h 590"/>
              <a:gd name="T6" fmla="*/ 0 w 318"/>
              <a:gd name="T7" fmla="*/ 2147483646 h 590"/>
              <a:gd name="T8" fmla="*/ 0 60000 65536"/>
              <a:gd name="T9" fmla="*/ 0 60000 65536"/>
              <a:gd name="T10" fmla="*/ 0 60000 65536"/>
              <a:gd name="T11" fmla="*/ 0 60000 65536"/>
              <a:gd name="T12" fmla="*/ 0 w 318"/>
              <a:gd name="T13" fmla="*/ 0 h 590"/>
              <a:gd name="T14" fmla="*/ 318 w 318"/>
              <a:gd name="T15" fmla="*/ 590 h 5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8" h="590">
                <a:moveTo>
                  <a:pt x="318" y="0"/>
                </a:moveTo>
                <a:cubicBezTo>
                  <a:pt x="272" y="23"/>
                  <a:pt x="227" y="46"/>
                  <a:pt x="182" y="91"/>
                </a:cubicBezTo>
                <a:cubicBezTo>
                  <a:pt x="137" y="136"/>
                  <a:pt x="76" y="189"/>
                  <a:pt x="46" y="272"/>
                </a:cubicBezTo>
                <a:cubicBezTo>
                  <a:pt x="16" y="355"/>
                  <a:pt x="8" y="472"/>
                  <a:pt x="0" y="590"/>
                </a:cubicBezTo>
              </a:path>
            </a:pathLst>
          </a:custGeom>
          <a:noFill/>
          <a:ln w="762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33802" name="Freeform 15"/>
          <p:cNvSpPr>
            <a:spLocks/>
          </p:cNvSpPr>
          <p:nvPr/>
        </p:nvSpPr>
        <p:spPr bwMode="auto">
          <a:xfrm flipV="1">
            <a:off x="8832851" y="4005264"/>
            <a:ext cx="504825" cy="936625"/>
          </a:xfrm>
          <a:custGeom>
            <a:avLst/>
            <a:gdLst>
              <a:gd name="T0" fmla="*/ 2147483646 w 318"/>
              <a:gd name="T1" fmla="*/ 0 h 590"/>
              <a:gd name="T2" fmla="*/ 2147483646 w 318"/>
              <a:gd name="T3" fmla="*/ 2147483646 h 590"/>
              <a:gd name="T4" fmla="*/ 2147483646 w 318"/>
              <a:gd name="T5" fmla="*/ 2147483646 h 590"/>
              <a:gd name="T6" fmla="*/ 0 w 318"/>
              <a:gd name="T7" fmla="*/ 2147483646 h 590"/>
              <a:gd name="T8" fmla="*/ 0 60000 65536"/>
              <a:gd name="T9" fmla="*/ 0 60000 65536"/>
              <a:gd name="T10" fmla="*/ 0 60000 65536"/>
              <a:gd name="T11" fmla="*/ 0 60000 65536"/>
              <a:gd name="T12" fmla="*/ 0 w 318"/>
              <a:gd name="T13" fmla="*/ 0 h 590"/>
              <a:gd name="T14" fmla="*/ 318 w 318"/>
              <a:gd name="T15" fmla="*/ 590 h 5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8" h="590">
                <a:moveTo>
                  <a:pt x="318" y="0"/>
                </a:moveTo>
                <a:cubicBezTo>
                  <a:pt x="272" y="23"/>
                  <a:pt x="227" y="46"/>
                  <a:pt x="182" y="91"/>
                </a:cubicBezTo>
                <a:cubicBezTo>
                  <a:pt x="137" y="136"/>
                  <a:pt x="76" y="189"/>
                  <a:pt x="46" y="272"/>
                </a:cubicBezTo>
                <a:cubicBezTo>
                  <a:pt x="16" y="355"/>
                  <a:pt x="8" y="472"/>
                  <a:pt x="0" y="590"/>
                </a:cubicBezTo>
              </a:path>
            </a:pathLst>
          </a:custGeom>
          <a:noFill/>
          <a:ln w="762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33803" name="文本框 1"/>
          <p:cNvSpPr txBox="1">
            <a:spLocks noChangeArrowheads="1"/>
          </p:cNvSpPr>
          <p:nvPr/>
        </p:nvSpPr>
        <p:spPr bwMode="auto">
          <a:xfrm>
            <a:off x="2962276" y="1042989"/>
            <a:ext cx="6302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absolute value of the sum of two=2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 rot="1668436">
            <a:off x="4433889" y="2546350"/>
            <a:ext cx="1303337" cy="604838"/>
          </a:xfrm>
          <a:prstGeom prst="ellipse">
            <a:avLst/>
          </a:prstGeom>
          <a:noFill/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68476" y="0"/>
            <a:ext cx="8734425" cy="1143000"/>
          </a:xfrm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en-US" altLang="zh-CN" sz="2800">
                <a:solidFill>
                  <a:srgbClr val="FF3300"/>
                </a:solidFill>
                <a:ea typeface="黑体" panose="02010609060101010101" pitchFamily="49" charset="-122"/>
              </a:rPr>
              <a:t>More common: use of 2's complement</a:t>
            </a:r>
            <a:br>
              <a:rPr lang="en-US" altLang="zh-CN" sz="2800">
                <a:solidFill>
                  <a:srgbClr val="FF3300"/>
                </a:solidFill>
                <a:ea typeface="黑体" panose="02010609060101010101" pitchFamily="49" charset="-122"/>
              </a:rPr>
            </a:br>
            <a:r>
              <a:rPr lang="en-US" altLang="zh-CN" sz="2800">
                <a:solidFill>
                  <a:srgbClr val="FF3300"/>
                </a:solidFill>
                <a:ea typeface="黑体" panose="02010609060101010101" pitchFamily="49" charset="-122"/>
              </a:rPr>
              <a:t>      	      ---- negatives have one additional number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19288" y="1484314"/>
            <a:ext cx="8583612" cy="4459287"/>
          </a:xfrm>
        </p:spPr>
        <p:txBody>
          <a:bodyPr/>
          <a:lstStyle/>
          <a:p>
            <a:pPr eaLnBrk="1" hangingPunct="1">
              <a:buClr>
                <a:srgbClr val="31859C"/>
              </a:buClr>
              <a:buFont typeface="Wingdings" pitchFamily="2" charset="2"/>
              <a:buNone/>
              <a:defRPr/>
            </a:pPr>
            <a:endParaRPr lang="en-US" altLang="zh-CN" sz="1800">
              <a:latin typeface="Ebrima" panose="02000000000000000000" pitchFamily="2" charset="0"/>
            </a:endParaRPr>
          </a:p>
          <a:p>
            <a:pPr lvl="1" eaLnBrk="1" hangingPunct="1">
              <a:spcBef>
                <a:spcPct val="0"/>
              </a:spcBef>
              <a:buClr>
                <a:srgbClr val="31859C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FF3300"/>
                </a:solidFill>
                <a:latin typeface="Ebrima" panose="02000000000000000000" pitchFamily="2" charset="0"/>
              </a:rPr>
              <a:t>(0000 0000 0000 0000 0000 0000 0000 0000)</a:t>
            </a:r>
            <a:r>
              <a:rPr lang="en-US" altLang="zh-CN" sz="1800" b="1" baseline="-25000">
                <a:solidFill>
                  <a:srgbClr val="FF3300"/>
                </a:solidFill>
                <a:latin typeface="Ebrima" panose="02000000000000000000" pitchFamily="2" charset="0"/>
              </a:rPr>
              <a:t>2</a:t>
            </a:r>
            <a:r>
              <a:rPr lang="en-US" altLang="zh-CN" sz="1800" b="1">
                <a:solidFill>
                  <a:srgbClr val="FF3300"/>
                </a:solidFill>
                <a:latin typeface="Ebrima" panose="02000000000000000000" pitchFamily="2" charset="0"/>
              </a:rPr>
              <a:t>	=(0)</a:t>
            </a:r>
            <a:r>
              <a:rPr lang="en-US" altLang="zh-CN" sz="1800" b="1" baseline="-25000">
                <a:solidFill>
                  <a:srgbClr val="FF3300"/>
                </a:solidFill>
                <a:latin typeface="Ebrima" panose="02000000000000000000" pitchFamily="2" charset="0"/>
              </a:rPr>
              <a:t>10</a:t>
            </a:r>
            <a:r>
              <a:rPr lang="en-US" altLang="zh-CN" sz="1800" b="1">
                <a:solidFill>
                  <a:srgbClr val="FF3300"/>
                </a:solidFill>
                <a:latin typeface="Ebrima" panose="02000000000000000000" pitchFamily="2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Clr>
                <a:srgbClr val="31859C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latin typeface="Ebrima" panose="02000000000000000000" pitchFamily="2" charset="0"/>
              </a:rPr>
              <a:t>(0000 0000 0000 0000 0000 0000 0000 0001)</a:t>
            </a:r>
            <a:r>
              <a:rPr lang="en-US" altLang="zh-CN" sz="1800" b="1" baseline="-25000">
                <a:latin typeface="Ebrima" panose="02000000000000000000" pitchFamily="2" charset="0"/>
              </a:rPr>
              <a:t>2	</a:t>
            </a:r>
            <a:r>
              <a:rPr lang="en-US" altLang="zh-CN" sz="1800" b="1">
                <a:latin typeface="Ebrima" panose="02000000000000000000" pitchFamily="2" charset="0"/>
              </a:rPr>
              <a:t>=(1)</a:t>
            </a:r>
            <a:r>
              <a:rPr lang="en-US" altLang="zh-CN" sz="1800" b="1" baseline="-25000">
                <a:latin typeface="Ebrima" panose="02000000000000000000" pitchFamily="2" charset="0"/>
              </a:rPr>
              <a:t>10 </a:t>
            </a:r>
          </a:p>
          <a:p>
            <a:pPr lvl="1" eaLnBrk="1" hangingPunct="1">
              <a:spcBef>
                <a:spcPct val="0"/>
              </a:spcBef>
              <a:buClr>
                <a:srgbClr val="31859C"/>
              </a:buClr>
              <a:buFont typeface="Wingdings" pitchFamily="2" charset="2"/>
              <a:buNone/>
              <a:defRPr/>
            </a:pPr>
            <a:r>
              <a:rPr lang="en-US" altLang="zh-CN" sz="1800" b="1" baseline="-25000">
                <a:latin typeface="Ebrima" panose="02000000000000000000" pitchFamily="2" charset="0"/>
              </a:rPr>
              <a:t>…………				 	………</a:t>
            </a:r>
          </a:p>
          <a:p>
            <a:pPr lvl="1" eaLnBrk="1" hangingPunct="1">
              <a:spcBef>
                <a:spcPct val="0"/>
              </a:spcBef>
              <a:buClr>
                <a:srgbClr val="31859C"/>
              </a:buClr>
              <a:buFont typeface="Wingdings" pitchFamily="2" charset="2"/>
              <a:buNone/>
              <a:defRPr/>
            </a:pPr>
            <a:endParaRPr lang="en-US" altLang="zh-CN" sz="1800" b="1" baseline="-25000">
              <a:latin typeface="Ebrima" panose="02000000000000000000" pitchFamily="2" charset="0"/>
            </a:endParaRPr>
          </a:p>
          <a:p>
            <a:pPr lvl="1" eaLnBrk="1" hangingPunct="1">
              <a:spcBef>
                <a:spcPct val="0"/>
              </a:spcBef>
              <a:buClr>
                <a:srgbClr val="31859C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latin typeface="Ebrima" panose="02000000000000000000" pitchFamily="2" charset="0"/>
              </a:rPr>
              <a:t>(0111 1111 1111 1111 1111 1111 1111 1101)</a:t>
            </a:r>
            <a:r>
              <a:rPr lang="en-US" altLang="zh-CN" sz="1800" b="1" baseline="-25000">
                <a:latin typeface="Ebrima" panose="02000000000000000000" pitchFamily="2" charset="0"/>
              </a:rPr>
              <a:t>2	</a:t>
            </a:r>
            <a:r>
              <a:rPr lang="en-US" altLang="zh-CN" sz="1800" b="1">
                <a:latin typeface="Ebrima" panose="02000000000000000000" pitchFamily="2" charset="0"/>
              </a:rPr>
              <a:t>=( 2</a:t>
            </a:r>
            <a:r>
              <a:rPr sz="1800" b="1">
                <a:latin typeface="Ebrima" panose="02000000000000000000" pitchFamily="2" charset="0"/>
                <a:ea typeface="DotumChe" panose="020B0609000101010101" pitchFamily="49" charset="-127"/>
                <a:cs typeface="Ebrima" panose="02000000000000000000" pitchFamily="2" charset="0"/>
              </a:rPr>
              <a:t>，</a:t>
            </a:r>
            <a:r>
              <a:rPr lang="en-US" altLang="zh-CN" sz="1800" b="1">
                <a:latin typeface="Ebrima" panose="02000000000000000000" pitchFamily="2" charset="0"/>
                <a:ea typeface="DotumChe" panose="020B0609000101010101" pitchFamily="49" charset="-127"/>
                <a:cs typeface="Ebrima" panose="02000000000000000000" pitchFamily="2" charset="0"/>
              </a:rPr>
              <a:t>147</a:t>
            </a:r>
            <a:r>
              <a:rPr sz="1800" b="1">
                <a:latin typeface="Ebrima" panose="02000000000000000000" pitchFamily="2" charset="0"/>
                <a:ea typeface="DotumChe" panose="020B0609000101010101" pitchFamily="49" charset="-127"/>
                <a:cs typeface="Ebrima" panose="02000000000000000000" pitchFamily="2" charset="0"/>
              </a:rPr>
              <a:t>，</a:t>
            </a:r>
            <a:r>
              <a:rPr lang="en-US" altLang="zh-CN" sz="1800" b="1">
                <a:latin typeface="Ebrima" panose="02000000000000000000" pitchFamily="2" charset="0"/>
                <a:ea typeface="DotumChe" panose="020B0609000101010101" pitchFamily="49" charset="-127"/>
                <a:cs typeface="Ebrima" panose="02000000000000000000" pitchFamily="2" charset="0"/>
              </a:rPr>
              <a:t>483</a:t>
            </a:r>
            <a:r>
              <a:rPr sz="1800" b="1">
                <a:latin typeface="Ebrima" panose="02000000000000000000" pitchFamily="2" charset="0"/>
                <a:ea typeface="DotumChe" panose="020B0609000101010101" pitchFamily="49" charset="-127"/>
              </a:rPr>
              <a:t>，</a:t>
            </a:r>
            <a:r>
              <a:rPr lang="en-US" altLang="zh-CN" sz="1800" b="1">
                <a:latin typeface="Ebrima" panose="02000000000000000000" pitchFamily="2" charset="0"/>
              </a:rPr>
              <a:t>645)</a:t>
            </a:r>
            <a:r>
              <a:rPr lang="en-US" altLang="zh-CN" sz="1800" b="1" baseline="-25000">
                <a:latin typeface="Ebrima" panose="02000000000000000000" pitchFamily="2" charset="0"/>
              </a:rPr>
              <a:t>10</a:t>
            </a:r>
            <a:r>
              <a:rPr lang="en-US" altLang="zh-CN" sz="1800" b="1">
                <a:latin typeface="Ebrima" panose="02000000000000000000" pitchFamily="2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Clr>
                <a:srgbClr val="31859C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latin typeface="Ebrima" panose="02000000000000000000" pitchFamily="2" charset="0"/>
              </a:rPr>
              <a:t>(0111 1111 1111 1111 1111 1111 1111 1110)</a:t>
            </a:r>
            <a:r>
              <a:rPr lang="en-US" altLang="zh-CN" sz="1800" b="1" baseline="-25000">
                <a:latin typeface="Ebrima" panose="02000000000000000000" pitchFamily="2" charset="0"/>
              </a:rPr>
              <a:t>2	</a:t>
            </a:r>
            <a:r>
              <a:rPr lang="en-US" altLang="zh-CN" sz="1800" b="1">
                <a:latin typeface="Ebrima" panose="02000000000000000000" pitchFamily="2" charset="0"/>
              </a:rPr>
              <a:t>=( 2</a:t>
            </a:r>
            <a:r>
              <a:rPr sz="1800" b="1">
                <a:latin typeface="Ebrima" panose="02000000000000000000" pitchFamily="2" charset="0"/>
                <a:ea typeface="DotumChe" panose="020B0609000101010101" pitchFamily="49" charset="-127"/>
              </a:rPr>
              <a:t>，</a:t>
            </a:r>
            <a:r>
              <a:rPr lang="en-US" altLang="zh-CN" sz="1800" b="1">
                <a:latin typeface="Ebrima" panose="02000000000000000000" pitchFamily="2" charset="0"/>
              </a:rPr>
              <a:t>147</a:t>
            </a:r>
            <a:r>
              <a:rPr sz="1800" b="1">
                <a:latin typeface="Ebrima" panose="02000000000000000000" pitchFamily="2" charset="0"/>
                <a:ea typeface="DotumChe" panose="020B0609000101010101" pitchFamily="49" charset="-127"/>
              </a:rPr>
              <a:t>，</a:t>
            </a:r>
            <a:r>
              <a:rPr lang="en-US" altLang="zh-CN" sz="1800" b="1">
                <a:latin typeface="Ebrima" panose="02000000000000000000" pitchFamily="2" charset="0"/>
              </a:rPr>
              <a:t>483</a:t>
            </a:r>
            <a:r>
              <a:rPr sz="1800" b="1">
                <a:latin typeface="Ebrima" panose="02000000000000000000" pitchFamily="2" charset="0"/>
                <a:ea typeface="DotumChe" panose="020B0609000101010101" pitchFamily="49" charset="-127"/>
              </a:rPr>
              <a:t>，</a:t>
            </a:r>
            <a:r>
              <a:rPr lang="en-US" altLang="zh-CN" sz="1800" b="1">
                <a:latin typeface="Ebrima" panose="02000000000000000000" pitchFamily="2" charset="0"/>
              </a:rPr>
              <a:t>646)</a:t>
            </a:r>
            <a:r>
              <a:rPr lang="en-US" altLang="zh-CN" sz="1800" b="1" baseline="-25000">
                <a:latin typeface="Ebrima" panose="02000000000000000000" pitchFamily="2" charset="0"/>
              </a:rPr>
              <a:t>10</a:t>
            </a:r>
            <a:r>
              <a:rPr lang="en-US" altLang="zh-CN" sz="1800" b="1">
                <a:latin typeface="Ebrima" panose="02000000000000000000" pitchFamily="2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Clr>
                <a:srgbClr val="31859C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FF3300"/>
                </a:solidFill>
                <a:latin typeface="Ebrima" panose="02000000000000000000" pitchFamily="2" charset="0"/>
              </a:rPr>
              <a:t>(0111 1111 1111 1111 1111 1111 1111 1111)</a:t>
            </a:r>
            <a:r>
              <a:rPr lang="en-US" altLang="zh-CN" sz="1800" b="1" baseline="-25000">
                <a:solidFill>
                  <a:srgbClr val="FF3300"/>
                </a:solidFill>
                <a:latin typeface="Ebrima" panose="02000000000000000000" pitchFamily="2" charset="0"/>
              </a:rPr>
              <a:t>2</a:t>
            </a:r>
            <a:r>
              <a:rPr lang="en-US" altLang="zh-CN" sz="1800" b="1">
                <a:solidFill>
                  <a:srgbClr val="FF3300"/>
                </a:solidFill>
                <a:latin typeface="Ebrima" panose="02000000000000000000" pitchFamily="2" charset="0"/>
              </a:rPr>
              <a:t>	=( 2</a:t>
            </a:r>
            <a:r>
              <a:rPr sz="1800" b="1">
                <a:solidFill>
                  <a:srgbClr val="FF3300"/>
                </a:solidFill>
                <a:latin typeface="Ebrima" panose="02000000000000000000" pitchFamily="2" charset="0"/>
                <a:ea typeface="DotumChe" panose="020B0609000101010101" pitchFamily="49" charset="-127"/>
              </a:rPr>
              <a:t>，</a:t>
            </a:r>
            <a:r>
              <a:rPr lang="en-US" altLang="zh-CN" sz="1800" b="1">
                <a:solidFill>
                  <a:srgbClr val="FF3300"/>
                </a:solidFill>
                <a:latin typeface="Ebrima" panose="02000000000000000000" pitchFamily="2" charset="0"/>
              </a:rPr>
              <a:t>147</a:t>
            </a:r>
            <a:r>
              <a:rPr sz="1800" b="1">
                <a:solidFill>
                  <a:srgbClr val="FF3300"/>
                </a:solidFill>
                <a:latin typeface="Ebrima" panose="02000000000000000000" pitchFamily="2" charset="0"/>
                <a:ea typeface="DotumChe" panose="020B0609000101010101" pitchFamily="49" charset="-127"/>
              </a:rPr>
              <a:t>，</a:t>
            </a:r>
            <a:r>
              <a:rPr lang="en-US" altLang="zh-CN" sz="1800" b="1">
                <a:solidFill>
                  <a:srgbClr val="FF3300"/>
                </a:solidFill>
                <a:latin typeface="Ebrima" panose="02000000000000000000" pitchFamily="2" charset="0"/>
              </a:rPr>
              <a:t>483</a:t>
            </a:r>
            <a:r>
              <a:rPr sz="1800" b="1">
                <a:solidFill>
                  <a:srgbClr val="FF3300"/>
                </a:solidFill>
                <a:latin typeface="Ebrima" panose="02000000000000000000" pitchFamily="2" charset="0"/>
                <a:ea typeface="DotumChe" panose="020B0609000101010101" pitchFamily="49" charset="-127"/>
              </a:rPr>
              <a:t>，</a:t>
            </a:r>
            <a:r>
              <a:rPr lang="en-US" altLang="zh-CN" sz="1800" b="1">
                <a:solidFill>
                  <a:srgbClr val="FF3300"/>
                </a:solidFill>
                <a:latin typeface="Ebrima" panose="02000000000000000000" pitchFamily="2" charset="0"/>
              </a:rPr>
              <a:t>647)</a:t>
            </a:r>
            <a:r>
              <a:rPr lang="en-US" altLang="zh-CN" sz="1800" b="1" baseline="-25000">
                <a:solidFill>
                  <a:srgbClr val="FF3300"/>
                </a:solidFill>
                <a:latin typeface="Ebrima" panose="02000000000000000000" pitchFamily="2" charset="0"/>
              </a:rPr>
              <a:t>10</a:t>
            </a:r>
            <a:r>
              <a:rPr lang="en-US" altLang="zh-CN" sz="1800" b="1">
                <a:solidFill>
                  <a:srgbClr val="FF3300"/>
                </a:solidFill>
                <a:latin typeface="Ebrima" panose="02000000000000000000" pitchFamily="2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Clr>
                <a:srgbClr val="31859C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FF3300"/>
                </a:solidFill>
                <a:latin typeface="Ebrima" panose="02000000000000000000" pitchFamily="2" charset="0"/>
              </a:rPr>
              <a:t>(1000 0000 0000 0000 0000 0000 0000 0000)</a:t>
            </a:r>
            <a:r>
              <a:rPr lang="en-US" altLang="zh-CN" sz="1800" b="1" baseline="-25000">
                <a:solidFill>
                  <a:srgbClr val="FF3300"/>
                </a:solidFill>
                <a:latin typeface="Ebrima" panose="02000000000000000000" pitchFamily="2" charset="0"/>
              </a:rPr>
              <a:t>2</a:t>
            </a:r>
            <a:r>
              <a:rPr lang="en-US" altLang="zh-CN" sz="1800" b="1">
                <a:solidFill>
                  <a:srgbClr val="FF3300"/>
                </a:solidFill>
                <a:latin typeface="Ebrima" panose="02000000000000000000" pitchFamily="2" charset="0"/>
              </a:rPr>
              <a:t>	=(-2</a:t>
            </a:r>
            <a:r>
              <a:rPr sz="1800" b="1">
                <a:solidFill>
                  <a:srgbClr val="FF3300"/>
                </a:solidFill>
                <a:latin typeface="Ebrima" panose="02000000000000000000" pitchFamily="2" charset="0"/>
                <a:ea typeface="DotumChe" panose="020B0609000101010101" pitchFamily="49" charset="-127"/>
              </a:rPr>
              <a:t>，</a:t>
            </a:r>
            <a:r>
              <a:rPr lang="en-US" altLang="zh-CN" sz="1800" b="1">
                <a:solidFill>
                  <a:srgbClr val="FF3300"/>
                </a:solidFill>
                <a:latin typeface="Ebrima" panose="02000000000000000000" pitchFamily="2" charset="0"/>
              </a:rPr>
              <a:t>147</a:t>
            </a:r>
            <a:r>
              <a:rPr sz="1800" b="1">
                <a:solidFill>
                  <a:srgbClr val="FF3300"/>
                </a:solidFill>
                <a:latin typeface="Ebrima" panose="02000000000000000000" pitchFamily="2" charset="0"/>
                <a:ea typeface="DotumChe" panose="020B0609000101010101" pitchFamily="49" charset="-127"/>
              </a:rPr>
              <a:t>，</a:t>
            </a:r>
            <a:r>
              <a:rPr lang="en-US" altLang="zh-CN" sz="1800" b="1">
                <a:solidFill>
                  <a:srgbClr val="FF3300"/>
                </a:solidFill>
                <a:latin typeface="Ebrima" panose="02000000000000000000" pitchFamily="2" charset="0"/>
              </a:rPr>
              <a:t>483</a:t>
            </a:r>
            <a:r>
              <a:rPr sz="1800" b="1">
                <a:solidFill>
                  <a:srgbClr val="FF3300"/>
                </a:solidFill>
                <a:latin typeface="Ebrima" panose="02000000000000000000" pitchFamily="2" charset="0"/>
                <a:ea typeface="DotumChe" panose="020B0609000101010101" pitchFamily="49" charset="-127"/>
              </a:rPr>
              <a:t>，</a:t>
            </a:r>
            <a:r>
              <a:rPr lang="en-US" altLang="zh-CN" sz="1800" b="1">
                <a:solidFill>
                  <a:srgbClr val="FF3300"/>
                </a:solidFill>
                <a:latin typeface="Ebrima" panose="02000000000000000000" pitchFamily="2" charset="0"/>
              </a:rPr>
              <a:t>648)</a:t>
            </a:r>
            <a:r>
              <a:rPr lang="en-US" altLang="zh-CN" sz="1800" b="1" baseline="-25000">
                <a:solidFill>
                  <a:srgbClr val="FF3300"/>
                </a:solidFill>
                <a:latin typeface="Ebrima" panose="02000000000000000000" pitchFamily="2" charset="0"/>
              </a:rPr>
              <a:t>10</a:t>
            </a:r>
            <a:r>
              <a:rPr lang="en-US" altLang="zh-CN" sz="1800" b="1">
                <a:latin typeface="Ebrima" panose="02000000000000000000" pitchFamily="2" charset="0"/>
              </a:rPr>
              <a:t> </a:t>
            </a:r>
            <a:endParaRPr lang="en-US" altLang="zh-CN" sz="1800" b="1" baseline="-25000">
              <a:latin typeface="Ebrima" panose="02000000000000000000" pitchFamily="2" charset="0"/>
            </a:endParaRPr>
          </a:p>
          <a:p>
            <a:pPr lvl="1" eaLnBrk="1" hangingPunct="1">
              <a:spcBef>
                <a:spcPct val="0"/>
              </a:spcBef>
              <a:buClr>
                <a:srgbClr val="31859C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latin typeface="Ebrima" panose="02000000000000000000" pitchFamily="2" charset="0"/>
              </a:rPr>
              <a:t>(1000 0000 0000 0000 0000 0000 0000 0001)</a:t>
            </a:r>
            <a:r>
              <a:rPr lang="en-US" altLang="zh-CN" sz="1800" b="1" baseline="-25000">
                <a:latin typeface="Ebrima" panose="02000000000000000000" pitchFamily="2" charset="0"/>
              </a:rPr>
              <a:t>2	</a:t>
            </a:r>
            <a:r>
              <a:rPr lang="en-US" altLang="zh-CN" sz="1800" b="1">
                <a:latin typeface="Ebrima" panose="02000000000000000000" pitchFamily="2" charset="0"/>
              </a:rPr>
              <a:t>=(-2</a:t>
            </a:r>
            <a:r>
              <a:rPr sz="1800" b="1">
                <a:latin typeface="Ebrima" panose="02000000000000000000" pitchFamily="2" charset="0"/>
                <a:ea typeface="DotumChe" panose="020B0609000101010101" pitchFamily="49" charset="-127"/>
              </a:rPr>
              <a:t>，</a:t>
            </a:r>
            <a:r>
              <a:rPr lang="en-US" altLang="zh-CN" sz="1800" b="1">
                <a:latin typeface="Ebrima" panose="02000000000000000000" pitchFamily="2" charset="0"/>
              </a:rPr>
              <a:t>147</a:t>
            </a:r>
            <a:r>
              <a:rPr sz="1800" b="1">
                <a:latin typeface="Ebrima" panose="02000000000000000000" pitchFamily="2" charset="0"/>
                <a:ea typeface="DotumChe" panose="020B0609000101010101" pitchFamily="49" charset="-127"/>
              </a:rPr>
              <a:t>，</a:t>
            </a:r>
            <a:r>
              <a:rPr lang="en-US" altLang="zh-CN" sz="1800" b="1">
                <a:latin typeface="Ebrima" panose="02000000000000000000" pitchFamily="2" charset="0"/>
              </a:rPr>
              <a:t>483</a:t>
            </a:r>
            <a:r>
              <a:rPr sz="1800" b="1">
                <a:latin typeface="Ebrima" panose="02000000000000000000" pitchFamily="2" charset="0"/>
                <a:ea typeface="DotumChe" panose="020B0609000101010101" pitchFamily="49" charset="-127"/>
              </a:rPr>
              <a:t>，</a:t>
            </a:r>
            <a:r>
              <a:rPr lang="en-US" altLang="zh-CN" sz="1800" b="1">
                <a:latin typeface="Ebrima" panose="02000000000000000000" pitchFamily="2" charset="0"/>
              </a:rPr>
              <a:t>647)</a:t>
            </a:r>
            <a:r>
              <a:rPr lang="en-US" altLang="zh-CN" sz="1800" b="1" baseline="-25000">
                <a:latin typeface="Ebrima" panose="02000000000000000000" pitchFamily="2" charset="0"/>
              </a:rPr>
              <a:t>10</a:t>
            </a:r>
            <a:r>
              <a:rPr lang="en-US" altLang="zh-CN" sz="1800" b="1">
                <a:latin typeface="Ebrima" panose="02000000000000000000" pitchFamily="2" charset="0"/>
              </a:rPr>
              <a:t> </a:t>
            </a:r>
            <a:endParaRPr lang="en-US" altLang="zh-CN" sz="1800" b="1" baseline="-25000">
              <a:latin typeface="Ebrima" panose="02000000000000000000" pitchFamily="2" charset="0"/>
            </a:endParaRPr>
          </a:p>
          <a:p>
            <a:pPr lvl="1" eaLnBrk="1" hangingPunct="1">
              <a:spcBef>
                <a:spcPct val="0"/>
              </a:spcBef>
              <a:buClr>
                <a:srgbClr val="31859C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latin typeface="Ebrima" panose="02000000000000000000" pitchFamily="2" charset="0"/>
              </a:rPr>
              <a:t>(1000 0000 0000 0000 0000 0000 0000 0010)</a:t>
            </a:r>
            <a:r>
              <a:rPr lang="en-US" altLang="zh-CN" sz="1800" b="1" baseline="-25000">
                <a:latin typeface="Ebrima" panose="02000000000000000000" pitchFamily="2" charset="0"/>
              </a:rPr>
              <a:t>2</a:t>
            </a:r>
            <a:r>
              <a:rPr lang="en-US" altLang="zh-CN" sz="1800" b="1">
                <a:latin typeface="Ebrima" panose="02000000000000000000" pitchFamily="2" charset="0"/>
              </a:rPr>
              <a:t>	=(-2</a:t>
            </a:r>
            <a:r>
              <a:rPr sz="1800" b="1">
                <a:latin typeface="Ebrima" panose="02000000000000000000" pitchFamily="2" charset="0"/>
                <a:ea typeface="DotumChe" panose="020B0609000101010101" pitchFamily="49" charset="-127"/>
              </a:rPr>
              <a:t>，</a:t>
            </a:r>
            <a:r>
              <a:rPr lang="en-US" altLang="zh-CN" sz="1800" b="1">
                <a:latin typeface="Ebrima" panose="02000000000000000000" pitchFamily="2" charset="0"/>
              </a:rPr>
              <a:t>147</a:t>
            </a:r>
            <a:r>
              <a:rPr sz="1800" b="1">
                <a:latin typeface="Ebrima" panose="02000000000000000000" pitchFamily="2" charset="0"/>
                <a:ea typeface="DotumChe" panose="020B0609000101010101" pitchFamily="49" charset="-127"/>
              </a:rPr>
              <a:t>，</a:t>
            </a:r>
            <a:r>
              <a:rPr lang="en-US" altLang="zh-CN" sz="1800" b="1">
                <a:latin typeface="Ebrima" panose="02000000000000000000" pitchFamily="2" charset="0"/>
              </a:rPr>
              <a:t>483</a:t>
            </a:r>
            <a:r>
              <a:rPr sz="1800" b="1">
                <a:latin typeface="Ebrima" panose="02000000000000000000" pitchFamily="2" charset="0"/>
                <a:ea typeface="DotumChe" panose="020B0609000101010101" pitchFamily="49" charset="-127"/>
              </a:rPr>
              <a:t>，</a:t>
            </a:r>
            <a:r>
              <a:rPr lang="en-US" altLang="zh-CN" sz="1800" b="1">
                <a:latin typeface="Ebrima" panose="02000000000000000000" pitchFamily="2" charset="0"/>
              </a:rPr>
              <a:t>646)</a:t>
            </a:r>
            <a:r>
              <a:rPr lang="en-US" altLang="zh-CN" sz="1800" b="1" baseline="-25000">
                <a:latin typeface="Ebrima" panose="02000000000000000000" pitchFamily="2" charset="0"/>
              </a:rPr>
              <a:t>10</a:t>
            </a:r>
            <a:r>
              <a:rPr lang="en-US" altLang="zh-CN" sz="1800" b="1">
                <a:latin typeface="Ebrima" panose="02000000000000000000" pitchFamily="2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Clr>
                <a:srgbClr val="31859C"/>
              </a:buClr>
              <a:buFont typeface="Wingdings" pitchFamily="2" charset="2"/>
              <a:buNone/>
              <a:defRPr/>
            </a:pPr>
            <a:r>
              <a:rPr lang="en-US" altLang="zh-CN" sz="1800" b="1" baseline="-25000">
                <a:latin typeface="Ebrima" panose="02000000000000000000" pitchFamily="2" charset="0"/>
              </a:rPr>
              <a:t>…………				 	………</a:t>
            </a:r>
          </a:p>
          <a:p>
            <a:pPr lvl="1" eaLnBrk="1" hangingPunct="1">
              <a:spcBef>
                <a:spcPct val="0"/>
              </a:spcBef>
              <a:buClr>
                <a:srgbClr val="31859C"/>
              </a:buClr>
              <a:buFont typeface="Wingdings" pitchFamily="2" charset="2"/>
              <a:buNone/>
              <a:defRPr/>
            </a:pPr>
            <a:endParaRPr lang="en-US" altLang="zh-CN" sz="1800" b="1" baseline="-25000">
              <a:latin typeface="Ebrima" panose="02000000000000000000" pitchFamily="2" charset="0"/>
            </a:endParaRPr>
          </a:p>
          <a:p>
            <a:pPr lvl="1" eaLnBrk="1" hangingPunct="1">
              <a:spcBef>
                <a:spcPct val="0"/>
              </a:spcBef>
              <a:buClr>
                <a:srgbClr val="31859C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latin typeface="Ebrima" panose="02000000000000000000" pitchFamily="2" charset="0"/>
              </a:rPr>
              <a:t>(1111 1111 1111 1111 1111 1111 1111 1101)</a:t>
            </a:r>
            <a:r>
              <a:rPr lang="en-US" altLang="zh-CN" sz="1800" b="1" baseline="-25000">
                <a:latin typeface="Ebrima" panose="02000000000000000000" pitchFamily="2" charset="0"/>
              </a:rPr>
              <a:t>2	</a:t>
            </a:r>
            <a:r>
              <a:rPr lang="en-US" altLang="zh-CN" sz="1800" b="1">
                <a:latin typeface="Ebrima" panose="02000000000000000000" pitchFamily="2" charset="0"/>
              </a:rPr>
              <a:t>=(-3)</a:t>
            </a:r>
            <a:r>
              <a:rPr lang="en-US" altLang="zh-CN" sz="1800" b="1" baseline="-25000">
                <a:latin typeface="Ebrima" panose="02000000000000000000" pitchFamily="2" charset="0"/>
              </a:rPr>
              <a:t>10</a:t>
            </a:r>
            <a:r>
              <a:rPr lang="en-US" altLang="zh-CN" sz="1800" b="1">
                <a:latin typeface="Ebrima" panose="02000000000000000000" pitchFamily="2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Clr>
                <a:srgbClr val="31859C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latin typeface="Ebrima" panose="02000000000000000000" pitchFamily="2" charset="0"/>
              </a:rPr>
              <a:t>(1111 1111 1111 1111 1111 1111 1111 1110)</a:t>
            </a:r>
            <a:r>
              <a:rPr lang="en-US" altLang="zh-CN" sz="1800" b="1" baseline="-25000">
                <a:latin typeface="Ebrima" panose="02000000000000000000" pitchFamily="2" charset="0"/>
              </a:rPr>
              <a:t>2	</a:t>
            </a:r>
            <a:r>
              <a:rPr lang="en-US" altLang="zh-CN" sz="1800" b="1">
                <a:latin typeface="Ebrima" panose="02000000000000000000" pitchFamily="2" charset="0"/>
              </a:rPr>
              <a:t>=(-2)</a:t>
            </a:r>
            <a:r>
              <a:rPr lang="en-US" altLang="zh-CN" sz="1800" b="1" baseline="-25000">
                <a:latin typeface="Ebrima" panose="02000000000000000000" pitchFamily="2" charset="0"/>
              </a:rPr>
              <a:t>10</a:t>
            </a:r>
            <a:r>
              <a:rPr lang="en-US" altLang="zh-CN" sz="1800" b="1">
                <a:latin typeface="Ebrima" panose="02000000000000000000" pitchFamily="2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Clr>
                <a:srgbClr val="31859C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FF3300"/>
                </a:solidFill>
                <a:latin typeface="Ebrima" panose="02000000000000000000" pitchFamily="2" charset="0"/>
              </a:rPr>
              <a:t>(1111 1111 1111 1111 1111 1111 1111 1111)</a:t>
            </a:r>
            <a:r>
              <a:rPr lang="en-US" altLang="zh-CN" sz="1800" b="1" baseline="-25000">
                <a:solidFill>
                  <a:srgbClr val="FF3300"/>
                </a:solidFill>
                <a:latin typeface="Ebrima" panose="02000000000000000000" pitchFamily="2" charset="0"/>
              </a:rPr>
              <a:t>2 </a:t>
            </a:r>
            <a:r>
              <a:rPr lang="en-US" altLang="zh-CN" sz="1800" b="1">
                <a:solidFill>
                  <a:srgbClr val="FF3300"/>
                </a:solidFill>
                <a:latin typeface="Ebrima" panose="02000000000000000000" pitchFamily="2" charset="0"/>
              </a:rPr>
              <a:t>  =(-1)</a:t>
            </a:r>
            <a:r>
              <a:rPr lang="en-US" altLang="zh-CN" sz="1800" b="1" baseline="-25000">
                <a:solidFill>
                  <a:srgbClr val="FF3300"/>
                </a:solidFill>
                <a:latin typeface="Ebrima" panose="02000000000000000000" pitchFamily="2" charset="0"/>
              </a:rPr>
              <a:t>10</a:t>
            </a:r>
            <a:r>
              <a:rPr lang="en-US" altLang="zh-CN" sz="1800" b="1">
                <a:latin typeface="Ebrima" panose="02000000000000000000" pitchFamily="2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89114" y="249239"/>
            <a:ext cx="6035675" cy="5873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>
                <a:solidFill>
                  <a:srgbClr val="FF3300"/>
                </a:solidFill>
              </a:rPr>
              <a:t>Two's</a:t>
            </a:r>
            <a:r>
              <a:rPr lang="en-US" altLang="zh-CN" sz="3200"/>
              <a:t> </a:t>
            </a:r>
            <a:r>
              <a:rPr lang="en-US" altLang="zh-CN" smtClean="0">
                <a:solidFill>
                  <a:srgbClr val="FF3300"/>
                </a:solidFill>
              </a:rPr>
              <a:t>Biased notation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27250" y="1052513"/>
            <a:ext cx="8540750" cy="511175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Negating Biased notation number: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FF3300"/>
                </a:solidFill>
              </a:rPr>
              <a:t>				</a:t>
            </a:r>
            <a:r>
              <a:rPr lang="en-US" altLang="zh-CN" sz="2000" dirty="0">
                <a:solidFill>
                  <a:srgbClr val="FF3300"/>
                </a:solidFill>
              </a:rPr>
              <a:t>invert all bits and add 1 with end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altLang="zh-CN" sz="2000" dirty="0">
                <a:solidFill>
                  <a:schemeClr val="tx1"/>
                </a:solidFill>
              </a:rPr>
              <a:t>Defining</a:t>
            </a:r>
            <a:r>
              <a:rPr lang="en-US" altLang="zh-CN" sz="2000" dirty="0">
                <a:solidFill>
                  <a:schemeClr val="tx1"/>
                </a:solidFill>
              </a:rPr>
              <a:t> : </a:t>
            </a:r>
            <a:r>
              <a:rPr lang="en-US" altLang="zh-CN" sz="1800" dirty="0">
                <a:solidFill>
                  <a:schemeClr val="tx1"/>
                </a:solidFill>
              </a:rPr>
              <a:t>Assume: </a:t>
            </a:r>
            <a:r>
              <a:rPr lang="en-US" altLang="zh-CN" sz="2000" i="1" dirty="0">
                <a:latin typeface="Comic Sans MS" panose="030F0702030302020204" pitchFamily="66" charset="0"/>
              </a:rPr>
              <a:t>x</a:t>
            </a:r>
            <a:r>
              <a:rPr sz="2000" dirty="0"/>
              <a:t>＝</a:t>
            </a:r>
            <a:r>
              <a:rPr lang="en-US" altLang="zh-CN" sz="2000" dirty="0"/>
              <a:t>±</a:t>
            </a:r>
            <a:r>
              <a:rPr lang="en-US" altLang="zh-CN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-(n-1)</a:t>
            </a:r>
            <a:r>
              <a:rPr lang="en-US" altLang="zh-CN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-(n-</a:t>
            </a:r>
            <a:r>
              <a:rPr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２</a:t>
            </a:r>
            <a:r>
              <a:rPr lang="en-US" altLang="zh-CN"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-(n-</a:t>
            </a:r>
            <a:r>
              <a:rPr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３</a:t>
            </a:r>
            <a:r>
              <a:rPr lang="en-US" altLang="zh-CN"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-(n-4)</a:t>
            </a:r>
            <a:r>
              <a:rPr lang="en-US" altLang="zh-CN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…x</a:t>
            </a:r>
            <a:r>
              <a:rPr lang="en-US" altLang="zh-CN"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-0</a:t>
            </a:r>
            <a:endParaRPr lang="en-US" altLang="zh-CN" sz="2000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CN" sz="1800" dirty="0"/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CN" sz="1600" dirty="0"/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CN" sz="1600" dirty="0"/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CN" sz="1600" dirty="0"/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600" dirty="0"/>
              <a:t>	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X=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1011 [X]</a:t>
            </a:r>
            <a:r>
              <a:rPr lang="en-US" altLang="zh-CN" sz="2000" baseline="-25000" dirty="0">
                <a:solidFill>
                  <a:schemeClr val="tx1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1011</a:t>
            </a:r>
            <a:r>
              <a:rPr lang="en-US" altLang="zh-CN" sz="2000" dirty="0">
                <a:latin typeface="Courier New" panose="02070309020205020404" pitchFamily="49" charset="0"/>
              </a:rPr>
              <a:t> 	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	sign bit 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</a:rPr>
              <a:t>”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 Positive</a:t>
            </a:r>
            <a:r>
              <a:rPr lang="en-US" altLang="zh-CN" sz="2000" dirty="0">
                <a:latin typeface="Courier New" panose="02070309020205020404" pitchFamily="49" charset="0"/>
              </a:rPr>
              <a:t/>
            </a:r>
            <a:br>
              <a:rPr lang="en-US" altLang="zh-CN" sz="2000" dirty="0">
                <a:latin typeface="Courier New" panose="02070309020205020404" pitchFamily="49" charset="0"/>
              </a:rPr>
            </a:b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X=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1011 [X]</a:t>
            </a:r>
            <a:r>
              <a:rPr lang="en-US" altLang="zh-CN" sz="2000" baseline="-25000" dirty="0">
                <a:solidFill>
                  <a:schemeClr val="tx1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0101</a:t>
            </a:r>
            <a:r>
              <a:rPr lang="en-US" altLang="zh-CN" sz="2000" dirty="0">
                <a:latin typeface="Courier New" panose="02070309020205020404" pitchFamily="49" charset="0"/>
              </a:rPr>
              <a:t> 		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sign bit 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</a:rPr>
              <a:t>”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 Negative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FF3300"/>
                </a:solidFill>
              </a:rPr>
              <a:t>2's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3300"/>
                </a:solidFill>
              </a:rPr>
              <a:t>Biased notation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3300"/>
                </a:solidFill>
              </a:rPr>
              <a:t>VS 2's complement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000" b="1" dirty="0">
                <a:latin typeface="Courier New" panose="02070309020205020404" pitchFamily="49" charset="0"/>
              </a:rPr>
              <a:t>Only reverse sign bit</a:t>
            </a:r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altLang="zh-CN" sz="2000" b="1" dirty="0">
                <a:latin typeface="Courier New" panose="02070309020205020404" pitchFamily="49" charset="0"/>
              </a:rPr>
              <a:t>e.g.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</a:rPr>
              <a:t>		 X=</a:t>
            </a:r>
            <a:r>
              <a:rPr sz="2000" b="1" dirty="0">
                <a:latin typeface="Courier New" panose="02070309020205020404" pitchFamily="49" charset="0"/>
              </a:rPr>
              <a:t>＋</a:t>
            </a:r>
            <a:r>
              <a:rPr lang="en-US" altLang="zh-CN" sz="2000" b="1" dirty="0">
                <a:latin typeface="Courier New" panose="02070309020205020404" pitchFamily="49" charset="0"/>
              </a:rPr>
              <a:t>1011 [X]c=01011 [X]b=11011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		 X=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1011 [X]c=10101 [X]b=00101 </a:t>
            </a:r>
            <a:r>
              <a:rPr lang="en-US" altLang="zh-CN" sz="2000" dirty="0">
                <a:latin typeface="Courier New" panose="02070309020205020404" pitchFamily="49" charset="0"/>
              </a:rPr>
              <a:t/>
            </a:r>
            <a:br>
              <a:rPr lang="en-US" altLang="zh-CN" sz="2000" dirty="0">
                <a:latin typeface="Courier New" panose="02070309020205020404" pitchFamily="49" charset="0"/>
              </a:rPr>
            </a:b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3359150" y="2349500"/>
            <a:ext cx="5354638" cy="863600"/>
          </a:xfrm>
          <a:prstGeom prst="rect">
            <a:avLst/>
          </a:prstGeom>
          <a:solidFill>
            <a:srgbClr val="FFC9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0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kumimoji="0"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[X]</a:t>
            </a:r>
            <a:r>
              <a:rPr kumimoji="0" lang="en-US" altLang="zh-CN" sz="2800" baseline="-25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kumimoji="0"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＝</a:t>
            </a:r>
            <a:r>
              <a:rPr kumimoji="0"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kumimoji="0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kumimoji="0" lang="zh-CN" altLang="en-US" sz="22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＋Ｘ</a:t>
            </a:r>
            <a:r>
              <a:rPr kumimoji="0"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	 </a:t>
            </a:r>
            <a:r>
              <a:rPr kumimoji="0"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-2</a:t>
            </a:r>
            <a:r>
              <a:rPr kumimoji="0" lang="en-US" altLang="zh-CN" sz="2200" baseline="300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kumimoji="0"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≤X ≤ 2</a:t>
            </a:r>
            <a:r>
              <a:rPr kumimoji="0" lang="en-US" altLang="zh-CN" sz="2200" baseline="300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kumimoji="0"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0"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[0]b  </a:t>
            </a:r>
            <a:r>
              <a:rPr kumimoji="0" lang="zh-CN" altLang="en-US" sz="22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＝</a:t>
            </a:r>
            <a:r>
              <a:rPr kumimoji="0"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100000</a:t>
            </a:r>
            <a:r>
              <a:rPr kumimoji="0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…</a:t>
            </a:r>
            <a:r>
              <a:rPr kumimoji="0"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kumimoji="0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kumimoji="0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4008439" y="5589589"/>
            <a:ext cx="4103687" cy="520655"/>
          </a:xfrm>
          <a:prstGeom prst="rect">
            <a:avLst/>
          </a:prstGeom>
          <a:solidFill>
            <a:srgbClr val="F3E5EE"/>
          </a:solidFill>
          <a:ln w="28575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IEEE 754: [X]</a:t>
            </a:r>
            <a:r>
              <a:rPr kumimoji="0" lang="en-US" altLang="zh-CN" sz="2800" baseline="-2500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kumimoji="0" lang="zh-CN" altLang="en-US" sz="280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＝</a:t>
            </a:r>
            <a:r>
              <a:rPr kumimoji="0" lang="zh-CN" altLang="en-US" sz="22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kumimoji="0"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200" baseline="30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kumimoji="0"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-1</a:t>
            </a:r>
            <a:r>
              <a:rPr kumimoji="0" lang="zh-CN" altLang="en-US" sz="2200">
                <a:solidFill>
                  <a:srgbClr val="FF33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＋Ｘ</a:t>
            </a:r>
            <a:r>
              <a:rPr kumimoji="0" lang="zh-CN" altLang="en-US" sz="22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35846" name="Oval 8"/>
          <p:cNvSpPr>
            <a:spLocks noChangeArrowheads="1"/>
          </p:cNvSpPr>
          <p:nvPr/>
        </p:nvSpPr>
        <p:spPr bwMode="auto">
          <a:xfrm>
            <a:off x="4511676" y="2420938"/>
            <a:ext cx="360363" cy="431800"/>
          </a:xfrm>
          <a:prstGeom prst="ellips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847" name="AutoShape 9"/>
          <p:cNvSpPr>
            <a:spLocks noChangeArrowheads="1"/>
          </p:cNvSpPr>
          <p:nvPr/>
        </p:nvSpPr>
        <p:spPr bwMode="auto">
          <a:xfrm>
            <a:off x="8183563" y="4365626"/>
            <a:ext cx="1657350" cy="936625"/>
          </a:xfrm>
          <a:prstGeom prst="wedgeEllipseCallout">
            <a:avLst>
              <a:gd name="adj1" fmla="val -254981"/>
              <a:gd name="adj2" fmla="val -232713"/>
            </a:avLst>
          </a:prstGeom>
          <a:noFill/>
          <a:ln w="127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biase</a:t>
            </a:r>
          </a:p>
        </p:txBody>
      </p:sp>
      <p:sp>
        <p:nvSpPr>
          <p:cNvPr id="35848" name="Oval 10"/>
          <p:cNvSpPr>
            <a:spLocks noChangeArrowheads="1"/>
          </p:cNvSpPr>
          <p:nvPr/>
        </p:nvSpPr>
        <p:spPr bwMode="auto">
          <a:xfrm>
            <a:off x="6888164" y="5661025"/>
            <a:ext cx="503237" cy="431800"/>
          </a:xfrm>
          <a:prstGeom prst="ellips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849" name="Line 11"/>
          <p:cNvSpPr>
            <a:spLocks noChangeShapeType="1"/>
          </p:cNvSpPr>
          <p:nvPr/>
        </p:nvSpPr>
        <p:spPr bwMode="auto">
          <a:xfrm flipH="1">
            <a:off x="7391401" y="5192713"/>
            <a:ext cx="1223963" cy="576262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749426" y="312739"/>
            <a:ext cx="28559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36750" y="1125539"/>
            <a:ext cx="8382000" cy="5183187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Expansion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00"/>
              </a:spcBef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		e.g. 8</a:t>
            </a:r>
            <a:r>
              <a:rPr lang="en-US" altLang="zh-C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bit numbers to </a:t>
            </a:r>
            <a:r>
              <a:rPr lang="en-US" altLang="zh-C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64/32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bit numbers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Required for operations with </a:t>
            </a:r>
            <a:r>
              <a:rPr lang="en-US" altLang="zh-C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registers(32/64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bits) and immediate operands </a:t>
            </a:r>
            <a:r>
              <a:rPr lang="en-US" altLang="zh-C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8</a:t>
            </a:r>
            <a:r>
              <a:rPr lang="en-US" altLang="zh-C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bits)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Sign extension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en-US" altLang="zh-CN" dirty="0">
                <a:cs typeface="Arial" panose="020B0604020202020204" pitchFamily="34" charset="0"/>
              </a:rPr>
              <a:t>Take the lower 8</a:t>
            </a:r>
            <a:r>
              <a:rPr lang="en-US" altLang="zh-CN" dirty="0" smtClean="0">
                <a:cs typeface="Arial" panose="020B0604020202020204" pitchFamily="34" charset="0"/>
              </a:rPr>
              <a:t> </a:t>
            </a:r>
            <a:r>
              <a:rPr lang="en-US" altLang="zh-CN" dirty="0">
                <a:cs typeface="Arial" panose="020B0604020202020204" pitchFamily="34" charset="0"/>
              </a:rPr>
              <a:t>bits as they are</a:t>
            </a:r>
            <a:endParaRPr lang="en-US" altLang="zh-CN" dirty="0"/>
          </a:p>
          <a:p>
            <a:pPr lvl="1" eaLnBrk="1" hangingPunct="1">
              <a:spcBef>
                <a:spcPts val="400"/>
              </a:spcBef>
              <a:defRPr/>
            </a:pPr>
            <a:r>
              <a:rPr lang="en-US" altLang="zh-CN" dirty="0">
                <a:cs typeface="Arial" panose="020B0604020202020204" pitchFamily="34" charset="0"/>
              </a:rPr>
              <a:t>Copy the highest bit to the remaining </a:t>
            </a:r>
            <a:r>
              <a:rPr lang="en-US" altLang="zh-CN" dirty="0" smtClean="0">
                <a:cs typeface="Arial" panose="020B0604020202020204" pitchFamily="34" charset="0"/>
              </a:rPr>
              <a:t>24/56 </a:t>
            </a:r>
            <a:r>
              <a:rPr lang="en-US" altLang="zh-CN" dirty="0">
                <a:cs typeface="Arial" panose="020B0604020202020204" pitchFamily="34" charset="0"/>
              </a:rPr>
              <a:t>bits</a:t>
            </a:r>
            <a:endParaRPr lang="en-US" altLang="zh-CN" dirty="0"/>
          </a:p>
          <a:p>
            <a:pPr lvl="1" eaLnBrk="1" hangingPunct="1">
              <a:spcBef>
                <a:spcPts val="400"/>
              </a:spcBef>
              <a:defRPr/>
            </a:pPr>
            <a:r>
              <a:rPr lang="en-US" altLang="zh-CN" dirty="0" smtClean="0">
                <a:cs typeface="Arial" panose="020B0604020202020204" pitchFamily="34" charset="0"/>
              </a:rPr>
              <a:t>0000 </a:t>
            </a:r>
            <a:r>
              <a:rPr lang="en-US" altLang="zh-CN" dirty="0">
                <a:cs typeface="Arial" panose="020B0604020202020204" pitchFamily="34" charset="0"/>
              </a:rPr>
              <a:t>0010 </a:t>
            </a:r>
            <a:r>
              <a:rPr lang="en-US" altLang="zh-CN" b="1" dirty="0">
                <a:cs typeface="Arial" panose="020B0604020202020204" pitchFamily="34" charset="0"/>
              </a:rPr>
              <a:t>→</a:t>
            </a:r>
            <a:r>
              <a:rPr lang="en-US" altLang="zh-CN" dirty="0">
                <a:cs typeface="Arial" panose="020B0604020202020204" pitchFamily="34" charset="0"/>
              </a:rPr>
              <a:t> 2</a:t>
            </a:r>
            <a:endParaRPr lang="en-US" altLang="zh-CN" dirty="0"/>
          </a:p>
          <a:p>
            <a:pPr lvl="1" eaLnBrk="1" hangingPunct="1">
              <a:spcBef>
                <a:spcPts val="400"/>
              </a:spcBef>
              <a:buNone/>
              <a:defRPr/>
            </a:pPr>
            <a:r>
              <a:rPr lang="en-US" altLang="zh-CN" dirty="0">
                <a:cs typeface="Arial" panose="020B0604020202020204" pitchFamily="34" charset="0"/>
              </a:rPr>
              <a:t>	</a:t>
            </a:r>
            <a:r>
              <a:rPr lang="en-US" altLang="zh-CN" dirty="0">
                <a:solidFill>
                  <a:srgbClr val="FF3300"/>
                </a:solidFill>
                <a:cs typeface="Arial" panose="020B0604020202020204" pitchFamily="34" charset="0"/>
              </a:rPr>
              <a:t>0000 0000 0000 0000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0000 0000 </a:t>
            </a:r>
            <a:r>
              <a:rPr lang="en-US" altLang="zh-CN" dirty="0">
                <a:cs typeface="Arial" panose="020B0604020202020204" pitchFamily="34" charset="0"/>
              </a:rPr>
              <a:t>0000 0010</a:t>
            </a:r>
            <a:endParaRPr lang="en-US" altLang="zh-CN" dirty="0"/>
          </a:p>
          <a:p>
            <a:pPr lvl="1" eaLnBrk="1" hangingPunct="1">
              <a:spcBef>
                <a:spcPts val="400"/>
              </a:spcBef>
              <a:defRPr/>
            </a:pPr>
            <a:r>
              <a:rPr lang="en-US" altLang="zh-CN" dirty="0" smtClean="0">
                <a:cs typeface="Arial" panose="020B0604020202020204" pitchFamily="34" charset="0"/>
              </a:rPr>
              <a:t>1111 </a:t>
            </a:r>
            <a:r>
              <a:rPr lang="en-US" altLang="zh-CN" dirty="0">
                <a:cs typeface="Arial" panose="020B0604020202020204" pitchFamily="34" charset="0"/>
              </a:rPr>
              <a:t>1110 </a:t>
            </a:r>
            <a:r>
              <a:rPr lang="en-US" altLang="zh-CN" b="1" dirty="0">
                <a:cs typeface="Arial" panose="020B0604020202020204" pitchFamily="34" charset="0"/>
              </a:rPr>
              <a:t>→</a:t>
            </a:r>
            <a:r>
              <a:rPr lang="en-US" altLang="zh-CN" dirty="0">
                <a:cs typeface="Arial" panose="020B0604020202020204" pitchFamily="34" charset="0"/>
              </a:rPr>
              <a:t> -2</a:t>
            </a:r>
            <a:endParaRPr lang="en-US" altLang="zh-CN" dirty="0"/>
          </a:p>
          <a:p>
            <a:pPr lvl="1" eaLnBrk="1" hangingPunct="1">
              <a:spcBef>
                <a:spcPts val="400"/>
              </a:spcBef>
              <a:buNone/>
              <a:defRPr/>
            </a:pPr>
            <a:r>
              <a:rPr lang="en-US" altLang="zh-CN" dirty="0">
                <a:cs typeface="Arial" panose="020B0604020202020204" pitchFamily="34" charset="0"/>
              </a:rPr>
              <a:t>	</a:t>
            </a:r>
            <a:r>
              <a:rPr lang="en-US" altLang="zh-CN" dirty="0">
                <a:solidFill>
                  <a:srgbClr val="FF3300"/>
                </a:solidFill>
                <a:cs typeface="Arial" panose="020B0604020202020204" pitchFamily="34" charset="0"/>
              </a:rPr>
              <a:t>1111 1111 1111 1111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1111 1111 </a:t>
            </a:r>
            <a:r>
              <a:rPr lang="en-US" altLang="zh-CN" dirty="0">
                <a:cs typeface="Arial" panose="020B0604020202020204" pitchFamily="34" charset="0"/>
              </a:rPr>
              <a:t>1111 1110</a:t>
            </a:r>
          </a:p>
        </p:txBody>
      </p:sp>
      <p:sp>
        <p:nvSpPr>
          <p:cNvPr id="3379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936751" y="312738"/>
            <a:ext cx="8158163" cy="647700"/>
          </a:xfrm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400" b="0">
                <a:solidFill>
                  <a:srgbClr val="FF3300"/>
                </a:solidFill>
              </a:rPr>
              <a:t>sign extension</a:t>
            </a:r>
            <a:r>
              <a:rPr lang="en-US" altLang="zh-CN" sz="4400"/>
              <a:t>    (</a:t>
            </a:r>
            <a:r>
              <a:rPr lang="en-US" altLang="zh-CN" sz="4400" err="1"/>
              <a:t>lbu</a:t>
            </a:r>
            <a:r>
              <a:rPr lang="en-US" altLang="zh-CN" sz="4400"/>
              <a:t>  vs.  </a:t>
            </a:r>
            <a:r>
              <a:rPr lang="en-US" altLang="zh-CN" sz="4400" err="1"/>
              <a:t>lb</a:t>
            </a:r>
            <a:r>
              <a:rPr lang="en-US" altLang="zh-CN" sz="4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8890408"/>
      </p:ext>
    </p:extLst>
  </p:cSld>
  <p:clrMapOvr>
    <a:masterClrMapping/>
  </p:clrMapOvr>
  <p:transition spd="slow" advTm="2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3.3 Arithmetic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0" y="1268414"/>
            <a:ext cx="8229600" cy="4968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Addition and Subtraction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Logical operations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Constructing a simple ALU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Multiplication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Division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Floating point arithmetic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Adding all parts to get an ALU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6223595" y="4653136"/>
            <a:ext cx="3096344" cy="1440160"/>
          </a:xfrm>
          <a:prstGeom prst="roundRect">
            <a:avLst/>
          </a:prstGeom>
          <a:solidFill>
            <a:srgbClr val="BEE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567608" y="4644826"/>
            <a:ext cx="3096344" cy="1440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719736" y="1700808"/>
            <a:ext cx="3960440" cy="1440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  <a:ea typeface="黑体" panose="02010609060101010101" pitchFamily="49" charset="-122"/>
              </a:rPr>
              <a:t>Addition &amp; subtraction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27250" y="1052737"/>
            <a:ext cx="8540750" cy="512764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Adding bit by bit, carries </a:t>
            </a:r>
            <a:r>
              <a:rPr dirty="0">
                <a:solidFill>
                  <a:schemeClr val="tx1"/>
                </a:solidFill>
              </a:rPr>
              <a:t>→</a:t>
            </a:r>
            <a:r>
              <a:rPr lang="en-US" altLang="zh-CN" dirty="0">
                <a:solidFill>
                  <a:schemeClr val="tx1"/>
                </a:solidFill>
              </a:rPr>
              <a:t> next digit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/>
              <a:t>   		   </a:t>
            </a:r>
            <a:r>
              <a:rPr lang="en-US" altLang="zh-CN" b="1" dirty="0" smtClean="0"/>
              <a:t>0000 0111		7</a:t>
            </a:r>
            <a:r>
              <a:rPr lang="en-US" altLang="zh-CN" b="1" baseline="-25000" dirty="0" smtClean="0"/>
              <a:t>10</a:t>
            </a:r>
            <a:endParaRPr lang="en-US" altLang="zh-CN" b="1" baseline="-25000" dirty="0"/>
          </a:p>
          <a:p>
            <a:pPr marL="457200" lvl="1" indent="0" eaLnBrk="1" hangingPunct="1">
              <a:spcBef>
                <a:spcPts val="0"/>
              </a:spcBef>
              <a:buNone/>
              <a:defRPr/>
            </a:pPr>
            <a:r>
              <a:rPr lang="en-US" altLang="zh-CN" b="1" dirty="0" smtClean="0"/>
              <a:t>		+ 0000 0110		6</a:t>
            </a:r>
            <a:r>
              <a:rPr lang="en-US" altLang="zh-CN" b="1" baseline="-25000" dirty="0" smtClean="0"/>
              <a:t>10</a:t>
            </a:r>
          </a:p>
          <a:p>
            <a:pPr marL="457200" lvl="1" indent="0" eaLnBrk="1" hangingPunct="1">
              <a:spcBef>
                <a:spcPts val="0"/>
              </a:spcBef>
              <a:buNone/>
              <a:defRPr/>
            </a:pPr>
            <a:r>
              <a:rPr lang="en-US" altLang="zh-CN" b="1" dirty="0"/>
              <a:t> </a:t>
            </a:r>
            <a:r>
              <a:rPr lang="en-US" altLang="zh-CN" b="1" dirty="0" smtClean="0"/>
              <a:t> 		   0000 1101		13</a:t>
            </a:r>
            <a:r>
              <a:rPr lang="en-US" altLang="zh-CN" b="1" baseline="-25000" dirty="0" smtClean="0"/>
              <a:t>10</a:t>
            </a:r>
            <a:endParaRPr lang="en-US" altLang="zh-CN" b="1" baseline="-25000" dirty="0"/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Subtraction</a:t>
            </a:r>
          </a:p>
          <a:p>
            <a:pPr lvl="1" eaLnBrk="1" hangingPunct="1">
              <a:defRPr/>
            </a:pPr>
            <a:r>
              <a:rPr lang="en-US" altLang="zh-CN" dirty="0"/>
              <a:t>Directly</a:t>
            </a:r>
          </a:p>
          <a:p>
            <a:pPr lvl="1" eaLnBrk="1" hangingPunct="1">
              <a:defRPr/>
            </a:pPr>
            <a:r>
              <a:rPr lang="en-US" altLang="zh-CN" dirty="0"/>
              <a:t>Addition of 2's complement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b="1" dirty="0"/>
              <a:t> </a:t>
            </a:r>
            <a:r>
              <a:rPr lang="en-US" altLang="zh-CN" b="1" dirty="0" smtClean="0"/>
              <a:t>  0000 </a:t>
            </a:r>
            <a:r>
              <a:rPr lang="en-US" altLang="zh-CN" b="1" dirty="0"/>
              <a:t>0111	</a:t>
            </a:r>
            <a:r>
              <a:rPr lang="en-US" altLang="zh-CN" b="1" dirty="0" smtClean="0"/>
              <a:t>7</a:t>
            </a:r>
            <a:r>
              <a:rPr lang="en-US" altLang="zh-CN" b="1" baseline="-25000" dirty="0" smtClean="0"/>
              <a:t>10</a:t>
            </a:r>
          </a:p>
          <a:p>
            <a:pPr marL="457200" lvl="1" indent="0" eaLnBrk="1" hangingPunct="1">
              <a:spcBef>
                <a:spcPts val="0"/>
              </a:spcBef>
              <a:buNone/>
              <a:defRPr/>
            </a:pPr>
            <a:r>
              <a:rPr lang="en-US" altLang="zh-CN" b="1" dirty="0" smtClean="0"/>
              <a:t> - </a:t>
            </a:r>
            <a:r>
              <a:rPr lang="en-US" altLang="zh-CN" b="1" dirty="0"/>
              <a:t>0000 0110	</a:t>
            </a:r>
            <a:r>
              <a:rPr lang="en-US" altLang="zh-CN" b="1" dirty="0" smtClean="0"/>
              <a:t>6</a:t>
            </a:r>
            <a:r>
              <a:rPr lang="en-US" altLang="zh-CN" b="1" baseline="-25000" dirty="0" smtClean="0"/>
              <a:t>10</a:t>
            </a:r>
            <a:endParaRPr lang="en-US" altLang="zh-CN" b="1" baseline="-25000" dirty="0"/>
          </a:p>
          <a:p>
            <a:pPr marL="457200" lvl="1" indent="0" eaLnBrk="1" hangingPunct="1">
              <a:spcBef>
                <a:spcPts val="0"/>
              </a:spcBef>
              <a:buNone/>
              <a:defRPr/>
            </a:pPr>
            <a:r>
              <a:rPr lang="en-US" altLang="zh-CN" b="1" dirty="0"/>
              <a:t>  </a:t>
            </a:r>
            <a:r>
              <a:rPr lang="en-US" altLang="zh-CN" b="1" dirty="0" smtClean="0"/>
              <a:t> 0000 0001</a:t>
            </a:r>
            <a:r>
              <a:rPr lang="en-US" altLang="zh-CN" b="1" dirty="0"/>
              <a:t>	</a:t>
            </a:r>
            <a:r>
              <a:rPr lang="en-US" altLang="zh-CN" b="1" dirty="0" smtClean="0"/>
              <a:t>1</a:t>
            </a:r>
            <a:r>
              <a:rPr lang="en-US" altLang="zh-CN" b="1" baseline="-25000" dirty="0" smtClean="0"/>
              <a:t>10</a:t>
            </a:r>
            <a:endParaRPr lang="en-US" altLang="zh-CN" b="1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007768" y="2572904"/>
            <a:ext cx="1872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11624" y="5517232"/>
            <a:ext cx="1872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34217" y="4708302"/>
            <a:ext cx="34948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4BACC6">
                  <a:lumMod val="75000"/>
                </a:srgbClr>
              </a:buClr>
              <a:buSzPct val="70000"/>
              <a:defRPr/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   0000 0111	7</a:t>
            </a:r>
            <a:r>
              <a:rPr kumimoji="0" lang="en-US" altLang="zh-CN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10</a:t>
            </a: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buSzPct val="70000"/>
              <a:defRPr/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+ 1111 1010	-6</a:t>
            </a:r>
            <a:r>
              <a:rPr kumimoji="0" lang="en-US" altLang="zh-CN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10</a:t>
            </a: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buSzPct val="70000"/>
              <a:defRPr/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   0000 0001	1</a:t>
            </a:r>
            <a:r>
              <a:rPr kumimoji="0" lang="en-US" altLang="zh-CN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10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397625" y="5589240"/>
            <a:ext cx="1872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Contents of Chapter 3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08214" y="1628776"/>
            <a:ext cx="8208267" cy="3960813"/>
          </a:xfrm>
        </p:spPr>
        <p:txBody>
          <a:bodyPr/>
          <a:lstStyle/>
          <a:p>
            <a:pPr marL="0" indent="0" eaLnBrk="1" hangingPunct="1">
              <a:spcBef>
                <a:spcPts val="1800"/>
              </a:spcBef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3.1  </a:t>
            </a:r>
            <a:r>
              <a:rPr lang="en-US" altLang="zh-CN" sz="2600" b="0" dirty="0">
                <a:solidFill>
                  <a:schemeClr val="tx1"/>
                </a:solidFill>
              </a:rPr>
              <a:t>Introduction</a:t>
            </a:r>
          </a:p>
          <a:p>
            <a:pPr marL="0" indent="0" eaLnBrk="1" hangingPunct="1">
              <a:spcBef>
                <a:spcPts val="1800"/>
              </a:spcBef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3.2  </a:t>
            </a:r>
            <a:r>
              <a:rPr lang="en-US" altLang="zh-CN" sz="2400" b="0" dirty="0">
                <a:solidFill>
                  <a:schemeClr val="tx1"/>
                </a:solidFill>
              </a:rPr>
              <a:t>Signed and Unsigned Numbers-Possible Representations</a:t>
            </a:r>
          </a:p>
          <a:p>
            <a:pPr marL="0" indent="0" eaLnBrk="1" hangingPunct="1">
              <a:spcBef>
                <a:spcPts val="1800"/>
              </a:spcBef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3.3  </a:t>
            </a:r>
            <a:r>
              <a:rPr lang="en-US" altLang="zh-CN" sz="2600" b="0" dirty="0">
                <a:solidFill>
                  <a:schemeClr val="tx1"/>
                </a:solidFill>
              </a:rPr>
              <a:t>Arithmetic--Addition &amp; subtraction and ALU</a:t>
            </a:r>
          </a:p>
          <a:p>
            <a:pPr marL="0" indent="0" eaLnBrk="1" hangingPunct="1">
              <a:spcBef>
                <a:spcPts val="1800"/>
              </a:spcBef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3.4  </a:t>
            </a:r>
            <a:r>
              <a:rPr lang="en-US" altLang="zh-CN" sz="2600" b="0" dirty="0" smtClean="0">
                <a:solidFill>
                  <a:schemeClr val="tx1"/>
                </a:solidFill>
              </a:rPr>
              <a:t>Multiplication</a:t>
            </a:r>
            <a:endParaRPr lang="en-US" altLang="zh-CN" sz="2600" b="0" dirty="0">
              <a:solidFill>
                <a:schemeClr val="tx1"/>
              </a:solidFill>
            </a:endParaRPr>
          </a:p>
          <a:p>
            <a:pPr marL="0" indent="0" eaLnBrk="1" hangingPunct="1">
              <a:spcBef>
                <a:spcPts val="1800"/>
              </a:spcBef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3.5  </a:t>
            </a:r>
            <a:r>
              <a:rPr lang="en-US" altLang="zh-CN" sz="2600" b="0" dirty="0" smtClean="0">
                <a:solidFill>
                  <a:schemeClr val="tx1"/>
                </a:solidFill>
              </a:rPr>
              <a:t>Division</a:t>
            </a:r>
            <a:endParaRPr lang="en-US" altLang="zh-CN" sz="2600" b="0" dirty="0">
              <a:solidFill>
                <a:schemeClr val="tx1"/>
              </a:solidFill>
            </a:endParaRPr>
          </a:p>
          <a:p>
            <a:pPr marL="0" indent="0" eaLnBrk="1" hangingPunct="1">
              <a:spcBef>
                <a:spcPts val="1800"/>
              </a:spcBef>
              <a:buNone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3.6  </a:t>
            </a:r>
            <a:r>
              <a:rPr lang="en-US" altLang="zh-CN" sz="2600" b="0" dirty="0">
                <a:solidFill>
                  <a:schemeClr val="tx1"/>
                </a:solidFill>
              </a:rPr>
              <a:t>Floating point numbers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  <a:ea typeface="黑体" panose="02010609060101010101" pitchFamily="49" charset="-122"/>
              </a:rPr>
              <a:t>Overflow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01813" y="1416051"/>
            <a:ext cx="8540750" cy="46767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The sum of two numbers can exceed any representation</a:t>
            </a:r>
          </a:p>
          <a:p>
            <a:pPr eaLnBrk="1" hangingPunct="1">
              <a:spcBef>
                <a:spcPts val="1200"/>
              </a:spcBef>
              <a:defRPr/>
            </a:pPr>
            <a:endParaRPr lang="en-US" altLang="zh-CN" sz="2400" dirty="0"/>
          </a:p>
          <a:p>
            <a:pPr eaLnBrk="1" hangingPunct="1">
              <a:spcBef>
                <a:spcPts val="1200"/>
              </a:spcBef>
              <a:defRPr/>
            </a:pPr>
            <a:endParaRPr lang="en-US" altLang="zh-CN" dirty="0"/>
          </a:p>
          <a:p>
            <a:pPr eaLnBrk="1" hangingPunct="1">
              <a:spcBef>
                <a:spcPts val="1200"/>
              </a:spcBef>
              <a:defRPr/>
            </a:pPr>
            <a:endParaRPr lang="en-US" altLang="zh-CN" dirty="0"/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The difference of two numbers can exceed any representation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2's complement:</a:t>
            </a:r>
          </a:p>
          <a:p>
            <a:pPr eaLnBrk="1" hangingPunct="1">
              <a:spcBef>
                <a:spcPts val="1200"/>
              </a:spcBef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chemeClr val="tx1"/>
                </a:solidFill>
              </a:rPr>
              <a:t>Numbers change</a:t>
            </a:r>
          </a:p>
          <a:p>
            <a:pPr eaLnBrk="1" hangingPunct="1">
              <a:spcBef>
                <a:spcPts val="1200"/>
              </a:spcBef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sign and size</a:t>
            </a:r>
          </a:p>
        </p:txBody>
      </p:sp>
      <p:pic>
        <p:nvPicPr>
          <p:cNvPr id="47108" name="Picture 4" descr="over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2276476"/>
            <a:ext cx="298291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 descr="overf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4365626"/>
            <a:ext cx="298291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3792539" y="3068639"/>
            <a:ext cx="358775" cy="504825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5929313" y="4340226"/>
            <a:ext cx="285750" cy="1368425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7608889" y="4437063"/>
            <a:ext cx="358775" cy="360362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7896226" y="4797426"/>
            <a:ext cx="358775" cy="360363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7608889" y="5229226"/>
            <a:ext cx="358775" cy="360363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r>
              <a:rPr lang="en-US" altLang="zh-CN" smtClean="0">
                <a:ea typeface="黑体" panose="02010609060101010101" pitchFamily="49" charset="-122"/>
              </a:rPr>
              <a:t>Overflow conditions</a:t>
            </a:r>
            <a:endParaRPr smtClean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2313" y="1196976"/>
            <a:ext cx="8229600" cy="4968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General overflow conditions</a:t>
            </a:r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endParaRPr dirty="0"/>
          </a:p>
        </p:txBody>
      </p:sp>
      <p:graphicFrame>
        <p:nvGraphicFramePr>
          <p:cNvPr id="4" name="Group 45"/>
          <p:cNvGraphicFramePr>
            <a:graphicFrameLocks/>
          </p:cNvGraphicFramePr>
          <p:nvPr/>
        </p:nvGraphicFramePr>
        <p:xfrm>
          <a:off x="2424113" y="1916113"/>
          <a:ext cx="7848600" cy="2273300"/>
        </p:xfrm>
        <a:graphic>
          <a:graphicData uri="http://schemas.openxmlformats.org/drawingml/2006/table">
            <a:tbl>
              <a:tblPr/>
              <a:tblGrid>
                <a:gridCol w="175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Operation 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Operand A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Operand B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Result overflow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A+B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	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(01)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A+B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	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(10)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A-B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	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(01)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A-B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	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(10)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164" name="AutoShape 46"/>
          <p:cNvSpPr>
            <a:spLocks noChangeArrowheads="1"/>
          </p:cNvSpPr>
          <p:nvPr/>
        </p:nvSpPr>
        <p:spPr bwMode="auto">
          <a:xfrm>
            <a:off x="7291389" y="5057776"/>
            <a:ext cx="3348037" cy="1223963"/>
          </a:xfrm>
          <a:prstGeom prst="cloudCallout">
            <a:avLst>
              <a:gd name="adj1" fmla="val 13852"/>
              <a:gd name="adj2" fmla="val -111111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Double sign-bits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749426" y="312739"/>
            <a:ext cx="28559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19288" y="1266825"/>
            <a:ext cx="8382000" cy="4465638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An exception (interrupt) occurs</a:t>
            </a:r>
          </a:p>
          <a:p>
            <a:pPr lvl="1" eaLnBrk="1" hangingPunct="1">
              <a:defRPr/>
            </a:pPr>
            <a:r>
              <a:rPr lang="en-US" altLang="zh-CN" dirty="0"/>
              <a:t>Control jumps to predefined address for exception</a:t>
            </a:r>
          </a:p>
          <a:p>
            <a:pPr lvl="1" eaLnBrk="1" hangingPunct="1">
              <a:defRPr/>
            </a:pPr>
            <a:r>
              <a:rPr lang="en-US" altLang="zh-CN" dirty="0"/>
              <a:t>Interrupted address is saved for possible resumption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Signaling to application (Ada, Fortran)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Ignore, don't </a:t>
            </a:r>
            <a:r>
              <a:rPr lang="en-US" altLang="zh-CN" dirty="0">
                <a:solidFill>
                  <a:schemeClr val="tx1"/>
                </a:solidFill>
              </a:rPr>
              <a:t>always want to detect overflow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	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i="1" dirty="0">
                <a:solidFill>
                  <a:schemeClr val="tx1"/>
                </a:solidFill>
              </a:rPr>
              <a:t>	</a:t>
            </a:r>
            <a:r>
              <a:rPr lang="en-US" altLang="zh-CN" i="1" dirty="0" smtClean="0">
                <a:solidFill>
                  <a:schemeClr val="tx1"/>
                </a:solidFill>
              </a:rPr>
              <a:t>note</a:t>
            </a:r>
            <a:r>
              <a:rPr lang="en-US" altLang="zh-CN" i="1" dirty="0">
                <a:solidFill>
                  <a:schemeClr val="tx1"/>
                </a:solidFill>
              </a:rPr>
              <a:t>:   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</a:rPr>
              <a:t>sltu</a:t>
            </a:r>
            <a:r>
              <a:rPr lang="en-US" altLang="zh-CN" i="1" dirty="0">
                <a:solidFill>
                  <a:schemeClr val="tx1"/>
                </a:solidFill>
              </a:rPr>
              <a:t>,  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</a:rPr>
              <a:t>sltiu</a:t>
            </a:r>
            <a:r>
              <a:rPr lang="en-US" altLang="zh-CN" i="1" dirty="0">
                <a:solidFill>
                  <a:schemeClr val="tx1"/>
                </a:solidFill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</a:rPr>
              <a:t>for unsigned comparisons</a:t>
            </a:r>
          </a:p>
        </p:txBody>
      </p:sp>
      <p:sp>
        <p:nvSpPr>
          <p:cNvPr id="4096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dirty="0" smtClean="0">
                <a:solidFill>
                  <a:srgbClr val="FF3300"/>
                </a:solidFill>
                <a:ea typeface="黑体" panose="02010609060101010101" pitchFamily="49" charset="-122"/>
              </a:rPr>
              <a:t>Reaction of Overflow</a:t>
            </a:r>
          </a:p>
        </p:txBody>
      </p:sp>
    </p:spTree>
  </p:cSld>
  <p:clrMapOvr>
    <a:masterClrMapping/>
  </p:clrMapOvr>
  <p:transition spd="slow" advTm="2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  <a:ea typeface="黑体" panose="02010609060101010101" pitchFamily="49" charset="-122"/>
              </a:rPr>
              <a:t>Overflow process</a:t>
            </a:r>
          </a:p>
        </p:txBody>
      </p:sp>
      <p:sp>
        <p:nvSpPr>
          <p:cNvPr id="430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0" y="1268414"/>
            <a:ext cx="8229600" cy="49688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Hardware detection in the ALU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zh-CN" dirty="0"/>
              <a:t>Generation of an exception (interrupt)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Save the instruction address (not PC) in special register </a:t>
            </a:r>
            <a:r>
              <a:rPr lang="en-US" altLang="zh-CN" sz="2800" dirty="0" smtClean="0">
                <a:solidFill>
                  <a:schemeClr val="tx1"/>
                </a:solidFill>
              </a:rPr>
              <a:t>SEPC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Jump to specific routine in OS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zh-CN" dirty="0"/>
              <a:t>Correct &amp; return to program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zh-CN" dirty="0"/>
              <a:t>Return to program with error code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zh-CN" dirty="0"/>
              <a:t>Abort program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51392" y="6132818"/>
            <a:ext cx="2844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dirty="0"/>
              <a:t>Chapter 3 — Arithmetic for Computers — </a:t>
            </a:r>
            <a:fld id="{3AE9FFF1-6063-461C-97BF-555DA7BF2CA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for Multimedia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and media processing operates on vectors of 8-bit and 16-bit data</a:t>
            </a:r>
          </a:p>
          <a:p>
            <a:pPr lvl="1" eaLnBrk="1" hangingPunct="1"/>
            <a:r>
              <a:rPr lang="en-A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64-bit adder, with partitioned carry chain</a:t>
            </a:r>
          </a:p>
          <a:p>
            <a:pPr lvl="2" eaLnBrk="1" hangingPunct="1"/>
            <a:r>
              <a:rPr lang="en-A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Operate on 8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×8-bit, 4×16-bit, or 2×32-bit vectors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SIMD (single-instruction, multiple-data)</a:t>
            </a:r>
          </a:p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Saturating operations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overflow, result is largest representable value</a:t>
            </a:r>
          </a:p>
          <a:p>
            <a:pPr lvl="2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c.f. 2s-complement modulo arithmetic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E.g., clipping in audio, saturation in video</a:t>
            </a:r>
          </a:p>
        </p:txBody>
      </p:sp>
    </p:spTree>
    <p:extLst>
      <p:ext uri="{BB962C8B-B14F-4D97-AF65-F5344CB8AC3E}">
        <p14:creationId xmlns:p14="http://schemas.microsoft.com/office/powerpoint/2010/main" val="35507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FF3300"/>
                </a:solidFill>
              </a:rPr>
              <a:t>Logical operations				</a:t>
            </a:r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19288" y="1057276"/>
            <a:ext cx="8540750" cy="41941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Logical shift operations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dirty="0"/>
              <a:t>right (</a:t>
            </a:r>
            <a:r>
              <a:rPr lang="en-US" altLang="zh-CN" dirty="0" err="1"/>
              <a:t>srl</a:t>
            </a:r>
            <a:r>
              <a:rPr lang="en-US" altLang="zh-CN" dirty="0"/>
              <a:t>)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dirty="0"/>
              <a:t>left (</a:t>
            </a:r>
            <a:r>
              <a:rPr lang="en-US" altLang="zh-CN" dirty="0" err="1"/>
              <a:t>sll</a:t>
            </a:r>
            <a:r>
              <a:rPr lang="en-US" altLang="zh-CN" dirty="0"/>
              <a:t>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The machine instruction for the instruction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dirty="0"/>
              <a:t>	</a:t>
            </a:r>
            <a:r>
              <a:rPr lang="en-US" altLang="zh-CN" sz="2400" b="0" dirty="0">
                <a:solidFill>
                  <a:schemeClr val="tx1"/>
                </a:solidFill>
              </a:rPr>
              <a:t>  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slli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x11, x9, </a:t>
            </a:r>
            <a:r>
              <a:rPr lang="en-US" altLang="zh-CN" sz="2400" b="0" dirty="0">
                <a:solidFill>
                  <a:schemeClr val="tx1"/>
                </a:solidFill>
              </a:rPr>
              <a:t>3 </a:t>
            </a:r>
          </a:p>
          <a:p>
            <a:pPr eaLnBrk="1" hangingPunct="1">
              <a:spcBef>
                <a:spcPts val="600"/>
              </a:spcBef>
              <a:defRPr/>
            </a:pPr>
            <a:endParaRPr lang="en-US" altLang="zh-CN" dirty="0"/>
          </a:p>
          <a:p>
            <a:pPr eaLnBrk="1" hangingPunct="1">
              <a:spcBef>
                <a:spcPts val="600"/>
              </a:spcBef>
              <a:defRPr/>
            </a:pPr>
            <a:endParaRPr lang="en-US" altLang="zh-CN" dirty="0"/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Example: </a:t>
            </a:r>
            <a:r>
              <a:rPr lang="en-US" altLang="zh-CN" sz="2800" b="0" dirty="0" err="1">
                <a:solidFill>
                  <a:schemeClr val="tx1"/>
                </a:solidFill>
              </a:rPr>
              <a:t>slli</a:t>
            </a:r>
            <a:r>
              <a:rPr lang="en-US" altLang="zh-CN" sz="2800" b="0" dirty="0">
                <a:solidFill>
                  <a:schemeClr val="tx1"/>
                </a:solidFill>
              </a:rPr>
              <a:t>  x11, x9, 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3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400" dirty="0" smtClean="0"/>
              <a:t>x9: </a:t>
            </a:r>
            <a:r>
              <a:rPr lang="en-US" altLang="zh-CN" sz="2400" dirty="0"/>
              <a:t>0000 0000 0000 0000 1100 1000 0000 1111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400" dirty="0" smtClean="0"/>
              <a:t>x11: </a:t>
            </a:r>
            <a:r>
              <a:rPr lang="en-US" altLang="zh-CN" sz="2400" dirty="0"/>
              <a:t>0000 0000 0000 0110 0100 0000 0111 1</a:t>
            </a:r>
            <a:r>
              <a:rPr lang="en-US" altLang="zh-CN" sz="2400" dirty="0">
                <a:solidFill>
                  <a:srgbClr val="FF3300"/>
                </a:solidFill>
              </a:rPr>
              <a:t>000</a:t>
            </a:r>
          </a:p>
        </p:txBody>
      </p:sp>
      <p:graphicFrame>
        <p:nvGraphicFramePr>
          <p:cNvPr id="429085" name="Group 29"/>
          <p:cNvGraphicFramePr>
            <a:graphicFrameLocks noGrp="1"/>
          </p:cNvGraphicFramePr>
          <p:nvPr/>
        </p:nvGraphicFramePr>
        <p:xfrm>
          <a:off x="2849564" y="3711575"/>
          <a:ext cx="6681787" cy="909638"/>
        </p:xfrm>
        <a:graphic>
          <a:graphicData uri="http://schemas.openxmlformats.org/drawingml/2006/table">
            <a:tbl>
              <a:tblPr/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48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</a:t>
                      </a:r>
                    </a:p>
                  </a:txBody>
                  <a:tcPr marL="90488" marR="90488" marT="44466" marB="444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Rs</a:t>
                      </a:r>
                    </a:p>
                  </a:txBody>
                  <a:tcPr marL="90488" marR="90488" marT="44466" marB="44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Rt</a:t>
                      </a:r>
                    </a:p>
                  </a:txBody>
                  <a:tcPr marL="90488" marR="90488" marT="44466" marB="44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Rd</a:t>
                      </a:r>
                    </a:p>
                  </a:txBody>
                  <a:tcPr marL="90488" marR="90488" marT="44466" marB="44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Shamt</a:t>
                      </a:r>
                    </a:p>
                  </a:txBody>
                  <a:tcPr marL="90488" marR="90488" marT="44466" marB="44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Adr/funct</a:t>
                      </a:r>
                    </a:p>
                  </a:txBody>
                  <a:tcPr marL="90488" marR="90488" marT="44466" marB="44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8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66" marB="444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66" marB="44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16</a:t>
                      </a:r>
                    </a:p>
                  </a:txBody>
                  <a:tcPr marL="90488" marR="90488" marT="44466" marB="44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</a:p>
                  </a:txBody>
                  <a:tcPr marL="90488" marR="90488" marT="44466" marB="44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L="90488" marR="90488" marT="44466" marB="44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66" marB="44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251" name="Rectangle 30"/>
          <p:cNvSpPr>
            <a:spLocks noChangeArrowheads="1"/>
          </p:cNvSpPr>
          <p:nvPr/>
        </p:nvSpPr>
        <p:spPr bwMode="auto">
          <a:xfrm>
            <a:off x="4440239" y="2133601"/>
            <a:ext cx="240771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800" i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Filled with '0'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8175" y="188914"/>
            <a:ext cx="8540750" cy="8540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  <a:ea typeface="黑体" panose="02010609060101010101" pitchFamily="49" charset="-122"/>
              </a:rPr>
              <a:t>Logical operations				skip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19288" y="1196975"/>
            <a:ext cx="8382000" cy="5029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 err="1">
                <a:solidFill>
                  <a:schemeClr val="tx1"/>
                </a:solidFill>
              </a:rPr>
              <a:t>AND→bit-wise</a:t>
            </a:r>
            <a:r>
              <a:rPr lang="en-US" altLang="zh-CN" sz="2400" dirty="0">
                <a:solidFill>
                  <a:schemeClr val="tx1"/>
                </a:solidFill>
              </a:rPr>
              <a:t> AND between registers</a:t>
            </a:r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>
                <a:solidFill>
                  <a:schemeClr val="tx1"/>
                </a:solidFill>
              </a:rPr>
              <a:t>and register1, register2, register3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OR →bit-wise OR between registers</a:t>
            </a:r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>
                <a:solidFill>
                  <a:schemeClr val="tx1"/>
                </a:solidFill>
              </a:rPr>
              <a:t>or register1, register2, register3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Example: </a:t>
            </a:r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>
                <a:solidFill>
                  <a:schemeClr val="tx1"/>
                </a:solidFill>
              </a:rPr>
              <a:t>and x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</a:rPr>
              <a:t>, x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10</a:t>
            </a:r>
            <a:r>
              <a:rPr lang="en-US" altLang="zh-CN" sz="2400" b="0" dirty="0">
                <a:solidFill>
                  <a:schemeClr val="tx1"/>
                </a:solidFill>
              </a:rPr>
              <a:t>, x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16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		or    x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4</a:t>
            </a:r>
            <a:r>
              <a:rPr lang="en-US" altLang="zh-CN" sz="2400" b="0" dirty="0">
                <a:solidFill>
                  <a:schemeClr val="tx1"/>
                </a:solidFill>
              </a:rPr>
              <a:t>, x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10</a:t>
            </a:r>
            <a:r>
              <a:rPr lang="en-US" altLang="zh-CN" sz="2400" b="0" dirty="0">
                <a:solidFill>
                  <a:schemeClr val="tx1"/>
                </a:solidFill>
              </a:rPr>
              <a:t>, x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16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x</a:t>
            </a:r>
            <a:r>
              <a:rPr lang="en-US" altLang="zh-CN" dirty="0" smtClean="0"/>
              <a:t>16</a:t>
            </a:r>
            <a:r>
              <a:rPr lang="en-US" altLang="zh-CN" dirty="0"/>
              <a:t>: 0000 0000 0000 0000 1100 1000 0000 1111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x</a:t>
            </a:r>
            <a:r>
              <a:rPr lang="en-US" altLang="zh-CN" dirty="0" smtClean="0"/>
              <a:t>10</a:t>
            </a:r>
            <a:r>
              <a:rPr lang="en-US" altLang="zh-CN" dirty="0"/>
              <a:t>: 0000 0000 0000 0110 0100 0000 0111 1000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x</a:t>
            </a:r>
            <a:r>
              <a:rPr lang="en-US" altLang="zh-CN" dirty="0" smtClean="0"/>
              <a:t>3</a:t>
            </a:r>
            <a:r>
              <a:rPr lang="en-US" altLang="zh-CN" dirty="0"/>
              <a:t>:  0000 0000 0000 0000 0100 0000 0000 1000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x</a:t>
            </a:r>
            <a:r>
              <a:rPr lang="en-US" altLang="zh-CN" dirty="0" smtClean="0"/>
              <a:t>4</a:t>
            </a:r>
            <a:r>
              <a:rPr lang="en-US" altLang="zh-CN" dirty="0"/>
              <a:t>:  0000 0000 0000 0110 1100 1000 0111 1111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31505" y="404665"/>
            <a:ext cx="7870825" cy="4984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1" lang="en-US" altLang="zh-CN" dirty="0" smtClean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Constructing an ALU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9416" y="1268760"/>
            <a:ext cx="8540750" cy="41941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Two methods constitute the ALU</a:t>
            </a:r>
          </a:p>
          <a:p>
            <a:pPr lvl="1">
              <a:defRPr/>
            </a:pPr>
            <a:r>
              <a:rPr lang="en-US" altLang="zh-CN" dirty="0" smtClean="0"/>
              <a:t>extended the adder</a:t>
            </a:r>
          </a:p>
          <a:p>
            <a:pPr lvl="1">
              <a:defRPr/>
            </a:pPr>
            <a:r>
              <a:rPr lang="en-US" altLang="zh-CN" dirty="0" smtClean="0"/>
              <a:t>Parallel redundant select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Step </a:t>
            </a:r>
            <a:r>
              <a:rPr lang="en-US" altLang="zh-CN" dirty="0">
                <a:solidFill>
                  <a:schemeClr val="tx1"/>
                </a:solidFill>
              </a:rPr>
              <a:t>by step: </a:t>
            </a:r>
          </a:p>
          <a:p>
            <a:pPr lvl="1" eaLnBrk="1" hangingPunct="1">
              <a:defRPr/>
            </a:pPr>
            <a:r>
              <a:rPr lang="en-US" altLang="zh-CN" dirty="0"/>
              <a:t>build a single bit ALU</a:t>
            </a:r>
          </a:p>
          <a:p>
            <a:pPr lvl="1" eaLnBrk="1" hangingPunct="1">
              <a:defRPr/>
            </a:pPr>
            <a:r>
              <a:rPr lang="en-US" altLang="zh-CN" dirty="0"/>
              <a:t> and expand it to the </a:t>
            </a:r>
            <a:r>
              <a:rPr lang="en-US" altLang="zh-CN" dirty="0" smtClean="0"/>
              <a:t>desired </a:t>
            </a:r>
            <a:r>
              <a:rPr lang="en-US" altLang="zh-CN" dirty="0"/>
              <a:t>width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First function: 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dirty="0"/>
              <a:t>logic AND </a:t>
            </a:r>
            <a:r>
              <a:rPr lang="en-US" altLang="zh-CN" dirty="0" err="1"/>
              <a:t>and</a:t>
            </a:r>
            <a:r>
              <a:rPr lang="en-US" altLang="zh-CN" dirty="0"/>
              <a:t> OR</a:t>
            </a:r>
          </a:p>
        </p:txBody>
      </p:sp>
      <p:pic>
        <p:nvPicPr>
          <p:cNvPr id="54276" name="Picture 4" descr="and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2492896"/>
            <a:ext cx="4083050" cy="2519363"/>
          </a:xfrm>
          <a:prstGeom prst="rect">
            <a:avLst/>
          </a:prstGeom>
          <a:solidFill>
            <a:srgbClr val="FFC9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39482" y="28352"/>
            <a:ext cx="9340619" cy="95436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3300"/>
                </a:solidFill>
                <a:latin typeface="Times New Roman" panose="02020603050405020304" pitchFamily="18" charset="0"/>
              </a:rPr>
              <a:t>A half adder</a:t>
            </a:r>
            <a:endParaRPr lang="zh-CN" altLang="en-US" sz="36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343472" y="1196157"/>
            <a:ext cx="6624736" cy="1008112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</a:rPr>
              <a:t>Sum =    b + a 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+mj-ea"/>
            </a:endParaRPr>
          </a:p>
          <a:p>
            <a:pPr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</a:rPr>
              <a:t>Carry = a b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+mj-ea"/>
            </a:endParaRPr>
          </a:p>
        </p:txBody>
      </p:sp>
      <p:pic>
        <p:nvPicPr>
          <p:cNvPr id="32772" name="Picture 4" descr="halfa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2682404"/>
            <a:ext cx="4800600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对象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352" y="1286853"/>
            <a:ext cx="3587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Object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768" y="1255713"/>
            <a:ext cx="4984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9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0" y="404814"/>
            <a:ext cx="7704138" cy="5159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FF3300"/>
                </a:solidFill>
              </a:rPr>
              <a:t>A full adder</a:t>
            </a:r>
            <a:r>
              <a:rPr lang="en-US" altLang="zh-CN" sz="3200" dirty="0">
                <a:solidFill>
                  <a:srgbClr val="FF3300"/>
                </a:solidFill>
              </a:rPr>
              <a:t>					 </a:t>
            </a: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35188" y="981076"/>
            <a:ext cx="7713662" cy="136842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Accepts a carry in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Sum = A + B + </a:t>
            </a:r>
            <a:r>
              <a:rPr lang="en-US" altLang="zh-CN" sz="2400" dirty="0" err="1">
                <a:solidFill>
                  <a:schemeClr val="tx1"/>
                </a:solidFill>
              </a:rPr>
              <a:t>Carry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In</a:t>
            </a:r>
            <a:endParaRPr lang="en-US" altLang="zh-CN" sz="2400" baseline="-25000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 err="1">
                <a:solidFill>
                  <a:schemeClr val="tx1"/>
                </a:solidFill>
              </a:rPr>
              <a:t>Carry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Out</a:t>
            </a:r>
            <a:r>
              <a:rPr lang="en-US" altLang="zh-CN" sz="2400" dirty="0">
                <a:solidFill>
                  <a:schemeClr val="tx1"/>
                </a:solidFill>
              </a:rPr>
              <a:t> = B </a:t>
            </a:r>
            <a:r>
              <a:rPr lang="en-US" altLang="zh-CN" sz="2400" dirty="0" err="1">
                <a:solidFill>
                  <a:schemeClr val="tx1"/>
                </a:solidFill>
              </a:rPr>
              <a:t>Carry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In</a:t>
            </a:r>
            <a:r>
              <a:rPr lang="en-US" altLang="zh-CN" sz="2400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+ A </a:t>
            </a:r>
            <a:r>
              <a:rPr lang="en-US" altLang="zh-CN" sz="2400" dirty="0" err="1">
                <a:solidFill>
                  <a:schemeClr val="tx1"/>
                </a:solidFill>
              </a:rPr>
              <a:t>Carry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In</a:t>
            </a:r>
            <a:r>
              <a:rPr lang="en-US" altLang="zh-CN" sz="2400" dirty="0">
                <a:solidFill>
                  <a:schemeClr val="tx1"/>
                </a:solidFill>
              </a:rPr>
              <a:t> + A B</a:t>
            </a:r>
          </a:p>
        </p:txBody>
      </p:sp>
      <p:graphicFrame>
        <p:nvGraphicFramePr>
          <p:cNvPr id="444510" name="Group 94"/>
          <p:cNvGraphicFramePr>
            <a:graphicFrameLocks noGrp="1"/>
          </p:cNvGraphicFramePr>
          <p:nvPr/>
        </p:nvGraphicFramePr>
        <p:xfrm>
          <a:off x="1919289" y="2346325"/>
          <a:ext cx="8569325" cy="3819524"/>
        </p:xfrm>
        <a:graphic>
          <a:graphicData uri="http://schemas.openxmlformats.org/drawingml/2006/table">
            <a:tbl>
              <a:tblPr/>
              <a:tblGrid>
                <a:gridCol w="1080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427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Inputs</a:t>
                      </a:r>
                    </a:p>
                  </a:txBody>
                  <a:tcPr marL="90492" marR="90492" marT="44448" marB="44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Outputs</a:t>
                      </a:r>
                    </a:p>
                  </a:txBody>
                  <a:tcPr marL="90492" marR="90492" marT="44448" marB="44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Comments</a:t>
                      </a:r>
                    </a:p>
                  </a:txBody>
                  <a:tcPr marL="90492" marR="90492" marT="44448" marB="444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</a:t>
                      </a:r>
                    </a:p>
                  </a:txBody>
                  <a:tcPr marL="90492" marR="90492" marT="44448" marB="44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B</a:t>
                      </a:r>
                    </a:p>
                  </a:txBody>
                  <a:tcPr marL="90492" marR="90492" marT="44448" marB="44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Carry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In</a:t>
                      </a:r>
                    </a:p>
                  </a:txBody>
                  <a:tcPr marL="90492" marR="90492" marT="44448" marB="44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Carry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Out</a:t>
                      </a:r>
                    </a:p>
                  </a:txBody>
                  <a:tcPr marL="90492" marR="90492" marT="44448" marB="44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Sum</a:t>
                      </a:r>
                    </a:p>
                  </a:txBody>
                  <a:tcPr marL="90492" marR="90492" marT="44448" marB="44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0+0+0=00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0+0+1=01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0+1+0=01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0+1+1=10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1+0+0=01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1+0+1=10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1+1+0=10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1+1+1=11</a:t>
                      </a:r>
                    </a:p>
                  </a:txBody>
                  <a:tcPr marL="90004" marR="90004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7423" name="Oval 91"/>
          <p:cNvSpPr>
            <a:spLocks noChangeArrowheads="1"/>
          </p:cNvSpPr>
          <p:nvPr/>
        </p:nvSpPr>
        <p:spPr bwMode="auto">
          <a:xfrm>
            <a:off x="3728880" y="1475640"/>
            <a:ext cx="215900" cy="228600"/>
          </a:xfrm>
          <a:prstGeom prst="ellipse">
            <a:avLst/>
          </a:prstGeom>
          <a:noFill/>
          <a:ln w="28575">
            <a:solidFill>
              <a:srgbClr val="00101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7424" name="Oval 92"/>
          <p:cNvSpPr>
            <a:spLocks noChangeArrowheads="1"/>
          </p:cNvSpPr>
          <p:nvPr/>
        </p:nvSpPr>
        <p:spPr bwMode="auto">
          <a:xfrm>
            <a:off x="4265455" y="1475640"/>
            <a:ext cx="215900" cy="228600"/>
          </a:xfrm>
          <a:prstGeom prst="ellipse">
            <a:avLst/>
          </a:prstGeom>
          <a:noFill/>
          <a:ln w="28575">
            <a:solidFill>
              <a:srgbClr val="00101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3.1 Introduction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19288" y="980728"/>
            <a:ext cx="9073256" cy="4476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Computer words are composed of bits;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/>
              <a:t>thus words can be represented as binary numbers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/>
              <a:t>there are </a:t>
            </a:r>
            <a:r>
              <a:rPr lang="en-US" altLang="zh-CN" sz="2000" dirty="0" smtClean="0"/>
              <a:t>32bits/word or 64bits/word in RISC-V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/>
              <a:t>Contains four bytes </a:t>
            </a:r>
            <a:r>
              <a:rPr lang="en-US" altLang="zh-CN" sz="2000" dirty="0" smtClean="0"/>
              <a:t>for 32bits word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Simplified to contain only in course: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/>
              <a:t>memory-reference instructions:  </a:t>
            </a:r>
            <a:r>
              <a:rPr lang="en-US" altLang="zh-CN" sz="2000" dirty="0" err="1">
                <a:latin typeface="Courier New" panose="02070309020205020404" pitchFamily="49" charset="0"/>
              </a:rPr>
              <a:t>lw</a:t>
            </a:r>
            <a:r>
              <a:rPr lang="en-US" altLang="zh-CN" sz="2000" dirty="0">
                <a:latin typeface="Courier New" panose="02070309020205020404" pitchFamily="49" charset="0"/>
              </a:rPr>
              <a:t>, </a:t>
            </a:r>
            <a:r>
              <a:rPr lang="en-US" altLang="zh-CN" sz="2000" dirty="0" err="1">
                <a:latin typeface="Courier New" panose="02070309020205020404" pitchFamily="49" charset="0"/>
              </a:rPr>
              <a:t>sw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/>
              <a:t>arithmetic-logical instructions:  </a:t>
            </a:r>
            <a:r>
              <a:rPr lang="en-US" altLang="zh-CN" sz="2000" dirty="0">
                <a:latin typeface="Courier New" panose="02070309020205020404" pitchFamily="49" charset="0"/>
              </a:rPr>
              <a:t>add, sub, and, or, </a:t>
            </a:r>
            <a:r>
              <a:rPr lang="en-US" altLang="zh-CN" sz="2000" dirty="0" err="1" smtClean="0">
                <a:latin typeface="Courier New" panose="02070309020205020404" pitchFamily="49" charset="0"/>
              </a:rPr>
              <a:t>xor</a:t>
            </a:r>
            <a:r>
              <a:rPr lang="en-US" altLang="zh-CN" sz="2000" dirty="0" smtClean="0">
                <a:latin typeface="Courier New" panose="02070309020205020404" pitchFamily="49" charset="0"/>
              </a:rPr>
              <a:t>, </a:t>
            </a:r>
            <a:r>
              <a:rPr lang="en-US" altLang="zh-CN" sz="2000" dirty="0" err="1" smtClean="0">
                <a:latin typeface="Courier New" panose="02070309020205020404" pitchFamily="49" charset="0"/>
              </a:rPr>
              <a:t>slt</a:t>
            </a:r>
            <a:r>
              <a:rPr lang="en-US" altLang="zh-CN" sz="2000" dirty="0" smtClean="0">
                <a:latin typeface="Courier New" panose="02070309020205020404" pitchFamily="49" charset="0"/>
              </a:rPr>
              <a:t>…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/>
              <a:t>control flow instructions:  </a:t>
            </a:r>
            <a:r>
              <a:rPr lang="en-US" altLang="zh-CN" sz="2000" dirty="0" err="1">
                <a:latin typeface="Courier New" panose="02070309020205020404" pitchFamily="49" charset="0"/>
              </a:rPr>
              <a:t>beq</a:t>
            </a:r>
            <a:r>
              <a:rPr lang="en-US" altLang="zh-CN" sz="2000" dirty="0">
                <a:latin typeface="Courier New" panose="02070309020205020404" pitchFamily="49" charset="0"/>
              </a:rPr>
              <a:t>, </a:t>
            </a:r>
            <a:r>
              <a:rPr lang="en-US" altLang="zh-CN" sz="2000" dirty="0" err="1" smtClean="0">
                <a:latin typeface="Courier New" panose="02070309020205020404" pitchFamily="49" charset="0"/>
              </a:rPr>
              <a:t>bne</a:t>
            </a:r>
            <a:r>
              <a:rPr lang="en-US" altLang="zh-CN" sz="2000" dirty="0" smtClean="0">
                <a:latin typeface="Courier New" panose="02070309020205020404" pitchFamily="49" charset="0"/>
              </a:rPr>
              <a:t>, </a:t>
            </a:r>
            <a:r>
              <a:rPr lang="en-US" altLang="zh-CN" sz="2000" dirty="0" err="1" smtClean="0">
                <a:latin typeface="Courier New" panose="02070309020205020404" pitchFamily="49" charset="0"/>
              </a:rPr>
              <a:t>jal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Generic Implementation: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use the program counter (PC) to supply instruction address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get the instruction from memory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read registers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use the instruction to decide exactly what to do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All instructions use the ALU after reading the registers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/>
              <a:t>	</a:t>
            </a:r>
            <a:r>
              <a:rPr lang="en-US" altLang="zh-CN" sz="2000" dirty="0">
                <a:solidFill>
                  <a:srgbClr val="FF3300"/>
                </a:solidFill>
              </a:rPr>
              <a:t>Why?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memory-reference?  arithmetic? control flow?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  <a:ea typeface="黑体" panose="02010609060101010101" pitchFamily="49" charset="-122"/>
              </a:rPr>
              <a:t>Full adder Logic circuit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005013" y="1341439"/>
            <a:ext cx="8540750" cy="4194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Full adder in 2-level design</a:t>
            </a:r>
          </a:p>
        </p:txBody>
      </p:sp>
      <p:pic>
        <p:nvPicPr>
          <p:cNvPr id="58372" name="Picture 4" descr="full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349500"/>
            <a:ext cx="597693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36"/>
          <p:cNvGrpSpPr>
            <a:grpSpLocks/>
          </p:cNvGrpSpPr>
          <p:nvPr/>
        </p:nvGrpSpPr>
        <p:grpSpPr bwMode="auto">
          <a:xfrm>
            <a:off x="9393238" y="2574926"/>
            <a:ext cx="2305050" cy="1727200"/>
            <a:chOff x="1619672" y="4653136"/>
            <a:chExt cx="2304256" cy="1728192"/>
          </a:xfrm>
        </p:grpSpPr>
        <p:sp>
          <p:nvSpPr>
            <p:cNvPr id="6" name="矩形 5"/>
            <p:cNvSpPr/>
            <p:nvPr/>
          </p:nvSpPr>
          <p:spPr bwMode="auto">
            <a:xfrm>
              <a:off x="2267149" y="5013706"/>
              <a:ext cx="1009302" cy="1007053"/>
            </a:xfrm>
            <a:prstGeom prst="rect">
              <a:avLst/>
            </a:prstGeom>
            <a:ln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0488" tIns="44450" rIns="90488" bIns="44450" anchor="ctr"/>
            <a:lstStyle/>
            <a:p>
              <a:pPr algn="ctr">
                <a:defRPr/>
              </a:pPr>
              <a:r>
                <a:rPr lang="en-US" altLang="zh-CN" sz="6000" dirty="0">
                  <a:solidFill>
                    <a:srgbClr val="3333CD"/>
                  </a:solidFill>
                </a:rPr>
                <a:t>+</a:t>
              </a:r>
              <a:endParaRPr lang="zh-CN" altLang="en-US" sz="6000" dirty="0">
                <a:solidFill>
                  <a:srgbClr val="3333CD"/>
                </a:solidFill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1619672" y="5301208"/>
              <a:ext cx="64747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 bwMode="auto">
            <a:xfrm>
              <a:off x="1619672" y="5733256"/>
              <a:ext cx="64747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 bwMode="auto">
            <a:xfrm>
              <a:off x="2771800" y="4653136"/>
              <a:ext cx="0" cy="36057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 bwMode="auto">
            <a:xfrm>
              <a:off x="2771800" y="6020759"/>
              <a:ext cx="0" cy="36056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 bwMode="auto">
            <a:xfrm>
              <a:off x="3276451" y="5517232"/>
              <a:ext cx="64747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下箭头 38"/>
          <p:cNvSpPr>
            <a:spLocks noChangeArrowheads="1"/>
          </p:cNvSpPr>
          <p:nvPr/>
        </p:nvSpPr>
        <p:spPr bwMode="auto">
          <a:xfrm rot="16200000">
            <a:off x="8028310" y="2840462"/>
            <a:ext cx="393821" cy="1234106"/>
          </a:xfrm>
          <a:prstGeom prst="downArrow">
            <a:avLst>
              <a:gd name="adj1" fmla="val 50000"/>
              <a:gd name="adj2" fmla="val 9346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  <a:ea typeface="黑体" panose="02010609060101010101" pitchFamily="49" charset="-122"/>
              </a:rPr>
              <a:t>1 bit ALU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0" y="1268414"/>
            <a:ext cx="8229600" cy="4968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ALU</a:t>
            </a:r>
          </a:p>
          <a:p>
            <a:pPr lvl="1" eaLnBrk="1" hangingPunct="1">
              <a:defRPr/>
            </a:pPr>
            <a:r>
              <a:rPr lang="en-US" altLang="zh-CN" dirty="0"/>
              <a:t>AND</a:t>
            </a:r>
          </a:p>
          <a:p>
            <a:pPr lvl="1" eaLnBrk="1" hangingPunct="1">
              <a:defRPr/>
            </a:pPr>
            <a:r>
              <a:rPr lang="en-US" altLang="zh-CN" dirty="0"/>
              <a:t>OR</a:t>
            </a:r>
          </a:p>
          <a:p>
            <a:pPr lvl="1" eaLnBrk="1" hangingPunct="1">
              <a:defRPr/>
            </a:pPr>
            <a:r>
              <a:rPr lang="en-US" altLang="zh-CN" dirty="0"/>
              <a:t>ADD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Cell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sz="2400" i="1" dirty="0">
                <a:solidFill>
                  <a:schemeClr val="tx1"/>
                </a:solidFill>
              </a:rPr>
              <a:t>Cascade Element</a:t>
            </a:r>
          </a:p>
        </p:txBody>
      </p:sp>
      <p:pic>
        <p:nvPicPr>
          <p:cNvPr id="59396" name="Picture 4" descr="bital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1276350"/>
            <a:ext cx="40401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504" y="0"/>
            <a:ext cx="5900750" cy="113191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Basic 32 bit </a:t>
            </a:r>
            <a:r>
              <a:rPr lang="en-US" altLang="zh-CN" dirty="0" err="1">
                <a:solidFill>
                  <a:srgbClr val="FF0000"/>
                </a:solidFill>
              </a:rPr>
              <a:t>ALU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483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Inputs parallel</a:t>
            </a:r>
          </a:p>
          <a:p>
            <a:r>
              <a:rPr lang="en-US" altLang="zh-CN" dirty="0" smtClean="0"/>
              <a:t>Carry is cascaded</a:t>
            </a:r>
          </a:p>
          <a:p>
            <a:r>
              <a:rPr lang="en-US" altLang="zh-CN" dirty="0" smtClean="0"/>
              <a:t>Ripple carry adder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行波进位加法器</a:t>
            </a:r>
            <a:endParaRPr lang="en-US" altLang="zh-CN" dirty="0" smtClean="0"/>
          </a:p>
          <a:p>
            <a:r>
              <a:rPr lang="en-US" altLang="zh-CN" dirty="0" smtClean="0"/>
              <a:t>Slow, but simple</a:t>
            </a:r>
          </a:p>
          <a:p>
            <a:r>
              <a:rPr lang="en-US" altLang="zh-CN" dirty="0" smtClean="0"/>
              <a:t>1st Carry In = 0</a:t>
            </a:r>
          </a:p>
        </p:txBody>
      </p:sp>
      <p:pic>
        <p:nvPicPr>
          <p:cNvPr id="20484" name="Picture 4" descr="wrdal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6066" y="1000108"/>
            <a:ext cx="27559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25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60351"/>
            <a:ext cx="8540750" cy="8032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  <a:ea typeface="黑体" panose="02010609060101010101" pitchFamily="49" charset="-122"/>
              </a:rPr>
              <a:t>Extended 1 bit ALU-- Subtraction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0" y="1268414"/>
            <a:ext cx="8229600" cy="4968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Subtraction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		a - b</a:t>
            </a:r>
          </a:p>
          <a:p>
            <a:pPr lvl="1" eaLnBrk="1" hangingPunct="1">
              <a:defRPr/>
            </a:pPr>
            <a:r>
              <a:rPr lang="en-US" altLang="zh-CN" dirty="0"/>
              <a:t>Inverting b</a:t>
            </a:r>
          </a:p>
          <a:p>
            <a:pPr lvl="1" eaLnBrk="1" hangingPunct="1">
              <a:defRPr/>
            </a:pPr>
            <a:r>
              <a:rPr lang="en-US" altLang="zh-CN" b="1" i="1" dirty="0"/>
              <a:t>1st </a:t>
            </a:r>
            <a:r>
              <a:rPr lang="en-US" altLang="zh-CN" b="1" i="1" dirty="0" err="1"/>
              <a:t>CarryIn</a:t>
            </a:r>
            <a:r>
              <a:rPr lang="en-US" altLang="zh-CN" b="1" i="1" dirty="0"/>
              <a:t>= 1</a:t>
            </a:r>
          </a:p>
          <a:p>
            <a:pPr lvl="1" eaLnBrk="1" hangingPunct="1">
              <a:defRPr/>
            </a:pPr>
            <a:endParaRPr lang="en-US" altLang="zh-CN" b="1" i="1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</p:txBody>
      </p:sp>
      <p:pic>
        <p:nvPicPr>
          <p:cNvPr id="60420" name="Picture 4" descr="exta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1" y="1916113"/>
            <a:ext cx="4183063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97063" y="387351"/>
            <a:ext cx="8540750" cy="5762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200">
                <a:solidFill>
                  <a:srgbClr val="FF3300"/>
                </a:solidFill>
              </a:rPr>
              <a:t>Extended 1 bit ALU-- </a:t>
            </a:r>
            <a:r>
              <a:rPr lang="en-US" altLang="zh-CN" sz="3200" b="0">
                <a:solidFill>
                  <a:srgbClr val="FF3300"/>
                </a:solidFill>
              </a:rPr>
              <a:t>comparison</a:t>
            </a: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19288" y="1268414"/>
            <a:ext cx="8540750" cy="41941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Functions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AND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OR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Add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Subtract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3300"/>
                </a:solidFill>
              </a:rPr>
              <a:t>Missing: comparison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 err="1"/>
              <a:t>s</a:t>
            </a:r>
            <a:r>
              <a:rPr lang="en-US" altLang="zh-CN" dirty="0" err="1" smtClean="0"/>
              <a:t>lt</a:t>
            </a:r>
            <a:r>
              <a:rPr lang="en-US" altLang="zh-CN" dirty="0" smtClean="0"/>
              <a:t> </a:t>
            </a:r>
            <a:r>
              <a:rPr lang="en-US" altLang="zh-CN" dirty="0" err="1"/>
              <a:t>rd,rs,rt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If </a:t>
            </a:r>
            <a:r>
              <a:rPr lang="en-US" altLang="zh-CN" dirty="0" err="1"/>
              <a:t>rs</a:t>
            </a:r>
            <a:r>
              <a:rPr lang="en-US" altLang="zh-CN" dirty="0"/>
              <a:t> &lt; </a:t>
            </a:r>
            <a:r>
              <a:rPr lang="en-US" altLang="zh-CN" dirty="0" err="1"/>
              <a:t>rt</a:t>
            </a:r>
            <a:r>
              <a:rPr lang="en-US" altLang="zh-CN" dirty="0"/>
              <a:t>, </a:t>
            </a:r>
            <a:r>
              <a:rPr lang="en-US" altLang="zh-CN" dirty="0" err="1"/>
              <a:t>rd</a:t>
            </a:r>
            <a:r>
              <a:rPr lang="en-US" altLang="zh-CN" dirty="0"/>
              <a:t>=1, else </a:t>
            </a:r>
            <a:r>
              <a:rPr lang="en-US" altLang="zh-CN" dirty="0" err="1"/>
              <a:t>rd</a:t>
            </a:r>
            <a:r>
              <a:rPr lang="en-US" altLang="zh-CN" dirty="0"/>
              <a:t>=0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All bits = 0 except the least significant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Subtraction (</a:t>
            </a:r>
            <a:r>
              <a:rPr lang="en-US" altLang="zh-CN" dirty="0" err="1"/>
              <a:t>rs</a:t>
            </a:r>
            <a:r>
              <a:rPr lang="en-US" altLang="zh-CN" dirty="0"/>
              <a:t> - </a:t>
            </a:r>
            <a:r>
              <a:rPr lang="en-US" altLang="zh-CN" dirty="0" err="1"/>
              <a:t>rt</a:t>
            </a:r>
            <a:r>
              <a:rPr lang="en-US" altLang="zh-CN" dirty="0"/>
              <a:t>), if the result is negative</a:t>
            </a:r>
            <a:r>
              <a:rPr lang="en-US" altLang="zh-CN" b="1" dirty="0"/>
              <a:t>→</a:t>
            </a:r>
            <a:r>
              <a:rPr lang="en-US" altLang="zh-CN" dirty="0"/>
              <a:t> </a:t>
            </a:r>
            <a:r>
              <a:rPr lang="en-US" altLang="zh-CN" dirty="0" err="1"/>
              <a:t>rs</a:t>
            </a:r>
            <a:r>
              <a:rPr lang="en-US" altLang="zh-CN" dirty="0"/>
              <a:t> &lt; </a:t>
            </a:r>
            <a:r>
              <a:rPr lang="en-US" altLang="zh-CN" dirty="0" err="1"/>
              <a:t>rt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3300"/>
                </a:solidFill>
              </a:rPr>
              <a:t>Use of sign bit as indicator</a:t>
            </a:r>
          </a:p>
        </p:txBody>
      </p:sp>
      <p:pic>
        <p:nvPicPr>
          <p:cNvPr id="61444" name="Picture 5" descr="exdal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981075"/>
            <a:ext cx="424815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Oval 6"/>
          <p:cNvSpPr>
            <a:spLocks noChangeArrowheads="1"/>
          </p:cNvSpPr>
          <p:nvPr/>
        </p:nvSpPr>
        <p:spPr bwMode="auto">
          <a:xfrm>
            <a:off x="6167439" y="3754438"/>
            <a:ext cx="504825" cy="576262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55440" y="1066031"/>
            <a:ext cx="5113338" cy="286702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3300"/>
                </a:solidFill>
                <a:latin typeface="+mj-lt"/>
                <a:cs typeface="+mj-cs"/>
              </a:rPr>
              <a:t>Most significant bit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Set for comparison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Overflow detect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Cell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Cascade Element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5663952" y="1196752"/>
            <a:ext cx="6480720" cy="5040560"/>
            <a:chOff x="4511676" y="344489"/>
            <a:chExt cx="5705474" cy="3805237"/>
          </a:xfrm>
        </p:grpSpPr>
        <p:pic>
          <p:nvPicPr>
            <p:cNvPr id="62467" name="Picture 4" descr="alu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968" y="344489"/>
              <a:ext cx="3816350" cy="3805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68" name="Oval 5"/>
            <p:cNvSpPr>
              <a:spLocks noChangeArrowheads="1"/>
            </p:cNvSpPr>
            <p:nvPr/>
          </p:nvSpPr>
          <p:spPr bwMode="auto">
            <a:xfrm>
              <a:off x="8926514" y="2754313"/>
              <a:ext cx="504825" cy="387350"/>
            </a:xfrm>
            <a:prstGeom prst="ellips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2469" name="Oval 6"/>
            <p:cNvSpPr>
              <a:spLocks noChangeArrowheads="1"/>
            </p:cNvSpPr>
            <p:nvPr/>
          </p:nvSpPr>
          <p:spPr bwMode="auto">
            <a:xfrm>
              <a:off x="6869114" y="3152776"/>
              <a:ext cx="1584325" cy="720725"/>
            </a:xfrm>
            <a:prstGeom prst="ellips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2470" name="矩形 7"/>
            <p:cNvSpPr>
              <a:spLocks noChangeArrowheads="1"/>
            </p:cNvSpPr>
            <p:nvPr/>
          </p:nvSpPr>
          <p:spPr bwMode="auto">
            <a:xfrm>
              <a:off x="8307388" y="2757489"/>
              <a:ext cx="1909762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             Most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significant bit</a:t>
              </a:r>
            </a:p>
          </p:txBody>
        </p:sp>
        <p:sp>
          <p:nvSpPr>
            <p:cNvPr id="62471" name="矩形 8"/>
            <p:cNvSpPr>
              <a:spLocks noChangeArrowheads="1"/>
            </p:cNvSpPr>
            <p:nvPr/>
          </p:nvSpPr>
          <p:spPr bwMode="auto">
            <a:xfrm>
              <a:off x="4511676" y="2565401"/>
              <a:ext cx="166687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Last 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significant bit</a:t>
              </a:r>
            </a:p>
          </p:txBody>
        </p:sp>
        <p:sp>
          <p:nvSpPr>
            <p:cNvPr id="62472" name="Oval 5"/>
            <p:cNvSpPr>
              <a:spLocks noChangeArrowheads="1"/>
            </p:cNvSpPr>
            <p:nvPr/>
          </p:nvSpPr>
          <p:spPr bwMode="auto">
            <a:xfrm>
              <a:off x="5716589" y="2555875"/>
              <a:ext cx="504825" cy="368300"/>
            </a:xfrm>
            <a:prstGeom prst="ellips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aphicFrame>
        <p:nvGraphicFramePr>
          <p:cNvPr id="11" name="Group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600132"/>
              </p:ext>
            </p:extLst>
          </p:nvPr>
        </p:nvGraphicFramePr>
        <p:xfrm>
          <a:off x="911424" y="3459956"/>
          <a:ext cx="4896544" cy="2273300"/>
        </p:xfrm>
        <a:graphic>
          <a:graphicData uri="http://schemas.openxmlformats.org/drawingml/2006/table">
            <a:tbl>
              <a:tblPr/>
              <a:tblGrid>
                <a:gridCol w="11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2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Operation 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Operand A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Operand B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Result overflow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A+B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	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(01)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A+B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	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(10)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A-B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	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(01)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A-B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	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(10)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194270"/>
            <a:ext cx="5148585" cy="627067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43290" y="326678"/>
            <a:ext cx="8540750" cy="58737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FF3300"/>
                </a:solidFill>
                <a:ea typeface="黑体" panose="02010609060101010101" pitchFamily="49" charset="-122"/>
              </a:rPr>
              <a:t>Complete ALU</a:t>
            </a:r>
          </a:p>
        </p:txBody>
      </p:sp>
      <p:sp>
        <p:nvSpPr>
          <p:cNvPr id="5632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51384" y="1052736"/>
            <a:ext cx="8540750" cy="41941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Input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000" dirty="0"/>
              <a:t>A</a:t>
            </a:r>
            <a:r>
              <a:rPr sz="2000" dirty="0"/>
              <a:t>、</a:t>
            </a:r>
            <a:r>
              <a:rPr lang="en-US" altLang="zh-CN" sz="2000" dirty="0"/>
              <a:t>B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Control lines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000" dirty="0" err="1"/>
              <a:t>Binvert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000" dirty="0"/>
              <a:t>Operation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000" dirty="0"/>
              <a:t>Carry in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Output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000" dirty="0"/>
              <a:t>Result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000" dirty="0"/>
              <a:t>Overflow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Slow, but simple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000" dirty="0"/>
              <a:t>Inputs parallel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000" dirty="0"/>
              <a:t>Carry is cascaded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Ripple carry adder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altLang="zh-CN" dirty="0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 rot="5400000">
            <a:off x="9409112" y="3010520"/>
            <a:ext cx="3228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3600" b="0" i="1" dirty="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Iterative Circuit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68451" y="-17463"/>
            <a:ext cx="4341813" cy="1143001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en-US" altLang="zh-CN" sz="3200">
                <a:solidFill>
                  <a:srgbClr val="FF3300"/>
                </a:solidFill>
                <a:ea typeface="黑体" panose="02010609060101010101" pitchFamily="49" charset="-122"/>
              </a:rPr>
              <a:t>Complete ALU</a:t>
            </a:r>
            <a:br>
              <a:rPr lang="en-US" altLang="zh-CN" sz="3200">
                <a:solidFill>
                  <a:srgbClr val="FF3300"/>
                </a:solidFill>
                <a:ea typeface="黑体" panose="02010609060101010101" pitchFamily="49" charset="-122"/>
              </a:rPr>
            </a:br>
            <a:r>
              <a:rPr lang="en-US" altLang="zh-CN" sz="3200">
                <a:solidFill>
                  <a:srgbClr val="FF3300"/>
                </a:solidFill>
                <a:ea typeface="黑体" panose="02010609060101010101" pitchFamily="49" charset="-122"/>
              </a:rPr>
              <a:t>     </a:t>
            </a:r>
            <a:r>
              <a:rPr lang="en-US" altLang="zh-CN" sz="3200">
                <a:solidFill>
                  <a:srgbClr val="FF3300"/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—</a:t>
            </a:r>
            <a:r>
              <a:rPr lang="en-US" altLang="zh-CN" sz="3200">
                <a:solidFill>
                  <a:srgbClr val="FF3300"/>
                </a:solidFill>
                <a:ea typeface="黑体" panose="02010609060101010101" pitchFamily="49" charset="-122"/>
              </a:rPr>
              <a:t>with Zero detector</a:t>
            </a: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19288" y="1628776"/>
            <a:ext cx="8540750" cy="4194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Add a Zero detector</a:t>
            </a:r>
          </a:p>
        </p:txBody>
      </p:sp>
      <p:pic>
        <p:nvPicPr>
          <p:cNvPr id="64516" name="Picture 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60328"/>
            <a:ext cx="4896544" cy="604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1524000" y="-260327"/>
            <a:ext cx="182808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032937"/>
              </p:ext>
            </p:extLst>
          </p:nvPr>
        </p:nvGraphicFramePr>
        <p:xfrm>
          <a:off x="707614" y="2276873"/>
          <a:ext cx="5172364" cy="3668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Visio" r:id="rId5" imgW="2862183" imgH="1846886" progId="Visio.Drawing.11">
                  <p:embed/>
                </p:oleObj>
              </mc:Choice>
              <mc:Fallback>
                <p:oleObj name="Visio" r:id="rId5" imgW="2862183" imgH="184688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614" y="2276873"/>
                        <a:ext cx="5172364" cy="3668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2600" y="157163"/>
            <a:ext cx="8540750" cy="7112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  <a:ea typeface="黑体" panose="02010609060101010101" pitchFamily="49" charset="-122"/>
              </a:rPr>
              <a:t>ALU symbol &amp; Control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52600" y="1258888"/>
            <a:ext cx="8382000" cy="245745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800">
                <a:solidFill>
                  <a:schemeClr val="tx1"/>
                </a:solidFill>
              </a:rPr>
              <a:t>Symbol of the ALU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800">
                <a:solidFill>
                  <a:schemeClr val="tx1"/>
                </a:solidFill>
              </a:rPr>
              <a:t>			   Control</a:t>
            </a:r>
            <a:r>
              <a:rPr sz="2800">
                <a:solidFill>
                  <a:schemeClr val="tx1"/>
                </a:solidFill>
              </a:rPr>
              <a:t>：</a:t>
            </a:r>
            <a:r>
              <a:rPr lang="en-US" altLang="zh-CN" sz="2800">
                <a:solidFill>
                  <a:schemeClr val="tx1"/>
                </a:solidFill>
              </a:rPr>
              <a:t>Function table</a:t>
            </a:r>
          </a:p>
        </p:txBody>
      </p:sp>
      <p:pic>
        <p:nvPicPr>
          <p:cNvPr id="65540" name="对象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21" t="-4086" r="-7021" b="-1450"/>
          <a:stretch>
            <a:fillRect/>
          </a:stretch>
        </p:blipFill>
        <p:spPr bwMode="auto">
          <a:xfrm>
            <a:off x="1992313" y="1557338"/>
            <a:ext cx="2881312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845051" y="2781300"/>
          <a:ext cx="5724525" cy="3116372"/>
        </p:xfrm>
        <a:graphic>
          <a:graphicData uri="http://schemas.openxmlformats.org/drawingml/2006/table">
            <a:tbl>
              <a:tblPr/>
              <a:tblGrid>
                <a:gridCol w="2962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latin typeface="Arial"/>
                          <a:ea typeface="宋体"/>
                          <a:cs typeface="Arial"/>
                        </a:rPr>
                        <a:t>ALU Control Lines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811" marR="90811" marT="44426" marB="44426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latin typeface="Arial"/>
                          <a:ea typeface="宋体"/>
                          <a:cs typeface="Arial"/>
                        </a:rPr>
                        <a:t>Function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811" marR="90811" marT="44426" marB="44426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000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6" marR="90176" marT="17770" marB="17770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And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6" marR="90176" marT="17770" marB="17770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001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6" marR="90176" marT="17770" marB="17770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Or</a:t>
                      </a:r>
                      <a:endParaRPr lang="zh-CN" sz="2000" kern="10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6" marR="90176" marT="17770" marB="17770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010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6" marR="90176" marT="17770" marB="17770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Add</a:t>
                      </a:r>
                      <a:endParaRPr lang="zh-CN" sz="2000" kern="10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6" marR="90176" marT="17770" marB="17770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110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6" marR="90176" marT="17770" marB="17770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Sub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6" marR="90176" marT="17770" marB="17770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111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6" marR="90176" marT="17770" marB="17770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Set on less than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6" marR="90176" marT="17770" marB="17770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100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6" marR="90176" marT="17770" marB="17770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nor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6" marR="90176" marT="17770" marB="17770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101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6" marR="90176" marT="17770" marB="17770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srl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6" marR="90176" marT="17770" marB="17770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011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6" marR="90176" marT="17770" marB="17770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xor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6" marR="90176" marT="17770" marB="17770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27658" y="228600"/>
            <a:ext cx="8540750" cy="71913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黑体" panose="02010609060101010101" pitchFamily="49" charset="-122"/>
              </a:rPr>
              <a:t>ALU Hardware Code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43472" y="981076"/>
            <a:ext cx="8540750" cy="5688013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module </a:t>
            </a:r>
            <a:r>
              <a:rPr lang="en-US" altLang="zh-CN" sz="1600" dirty="0" err="1">
                <a:solidFill>
                  <a:schemeClr val="tx1"/>
                </a:solidFill>
              </a:rPr>
              <a:t>alu</a:t>
            </a:r>
            <a:r>
              <a:rPr lang="en-US" altLang="zh-CN" sz="1600" dirty="0">
                <a:solidFill>
                  <a:schemeClr val="tx1"/>
                </a:solidFill>
              </a:rPr>
              <a:t>(A, B, </a:t>
            </a:r>
            <a:r>
              <a:rPr lang="en-US" altLang="zh-CN" sz="160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600" dirty="0">
                <a:solidFill>
                  <a:schemeClr val="tx1"/>
                </a:solidFill>
              </a:rPr>
              <a:t>, res, zero, overflow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400" dirty="0">
                <a:solidFill>
                  <a:schemeClr val="tx1"/>
                </a:solidFill>
              </a:rPr>
              <a:t>input [31:0] A,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    input [2:0] </a:t>
            </a:r>
            <a:r>
              <a:rPr lang="en-US" altLang="zh-CN" sz="140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    output [31:0] res;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    output zero, overflow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    wire [31:0] </a:t>
            </a:r>
            <a:r>
              <a:rPr lang="en-US" altLang="zh-CN" sz="1400" dirty="0" err="1">
                <a:solidFill>
                  <a:schemeClr val="tx1"/>
                </a:solidFill>
              </a:rPr>
              <a:t>res_and,res_or,res_add,res_sub,res_nor,res_slt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</a:rPr>
              <a:t>reg</a:t>
            </a:r>
            <a:r>
              <a:rPr lang="en-US" altLang="zh-CN" sz="1400" dirty="0">
                <a:solidFill>
                  <a:schemeClr val="tx1"/>
                </a:solidFill>
              </a:rPr>
              <a:t> [31:0] res;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    parameter one = 32'h00000001, zero_0 = 32'h00000000;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   </a:t>
            </a:r>
            <a:r>
              <a:rPr lang="en-US" altLang="zh-CN" sz="1500" dirty="0">
                <a:solidFill>
                  <a:schemeClr val="tx1"/>
                </a:solidFill>
              </a:rPr>
              <a:t>assign </a:t>
            </a:r>
            <a:r>
              <a:rPr lang="en-US" altLang="zh-CN" sz="1500" dirty="0" err="1">
                <a:solidFill>
                  <a:schemeClr val="tx1"/>
                </a:solidFill>
              </a:rPr>
              <a:t>res_and</a:t>
            </a:r>
            <a:r>
              <a:rPr lang="en-US" altLang="zh-CN" sz="1500" dirty="0">
                <a:solidFill>
                  <a:schemeClr val="tx1"/>
                </a:solidFill>
              </a:rPr>
              <a:t> = A&amp;B;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assign </a:t>
            </a:r>
            <a:r>
              <a:rPr lang="en-US" altLang="zh-CN" sz="1500" dirty="0" err="1">
                <a:solidFill>
                  <a:schemeClr val="tx1"/>
                </a:solidFill>
              </a:rPr>
              <a:t>res_or</a:t>
            </a:r>
            <a:r>
              <a:rPr lang="en-US" altLang="zh-CN" sz="1500" dirty="0">
                <a:solidFill>
                  <a:schemeClr val="tx1"/>
                </a:solidFill>
              </a:rPr>
              <a:t> = A|B;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assign </a:t>
            </a:r>
            <a:r>
              <a:rPr lang="en-US" altLang="zh-CN" sz="1500" dirty="0" err="1">
                <a:solidFill>
                  <a:schemeClr val="tx1"/>
                </a:solidFill>
              </a:rPr>
              <a:t>res_add</a:t>
            </a:r>
            <a:r>
              <a:rPr lang="en-US" altLang="zh-CN" sz="1500" dirty="0">
                <a:solidFill>
                  <a:schemeClr val="tx1"/>
                </a:solidFill>
              </a:rPr>
              <a:t> = A+B;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assign </a:t>
            </a:r>
            <a:r>
              <a:rPr lang="en-US" altLang="zh-CN" sz="1500" dirty="0" err="1">
                <a:solidFill>
                  <a:schemeClr val="tx1"/>
                </a:solidFill>
              </a:rPr>
              <a:t>res_sub</a:t>
            </a:r>
            <a:r>
              <a:rPr lang="en-US" altLang="zh-CN" sz="1500" dirty="0">
                <a:solidFill>
                  <a:schemeClr val="tx1"/>
                </a:solidFill>
              </a:rPr>
              <a:t> = A-B;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assign </a:t>
            </a:r>
            <a:r>
              <a:rPr lang="en-US" altLang="zh-CN" sz="1500" dirty="0" err="1">
                <a:solidFill>
                  <a:schemeClr val="tx1"/>
                </a:solidFill>
              </a:rPr>
              <a:t>res_slt</a:t>
            </a:r>
            <a:r>
              <a:rPr lang="en-US" altLang="zh-CN" sz="1500" dirty="0">
                <a:solidFill>
                  <a:schemeClr val="tx1"/>
                </a:solidFill>
              </a:rPr>
              <a:t> =(A &lt; B) ? one : zero_0;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always @ (A or B or </a:t>
            </a:r>
            <a:r>
              <a:rPr lang="en-US" altLang="zh-CN" sz="150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50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    	case (</a:t>
            </a:r>
            <a:r>
              <a:rPr lang="en-US" altLang="zh-CN" sz="150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50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        	3'b000: res=</a:t>
            </a:r>
            <a:r>
              <a:rPr lang="en-US" altLang="zh-CN" sz="1500" dirty="0" err="1">
                <a:solidFill>
                  <a:schemeClr val="tx1"/>
                </a:solidFill>
              </a:rPr>
              <a:t>res_and</a:t>
            </a:r>
            <a:r>
              <a:rPr lang="en-US" altLang="zh-CN" sz="1500" dirty="0">
                <a:solidFill>
                  <a:schemeClr val="tx1"/>
                </a:solidFill>
              </a:rPr>
              <a:t>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        	3'b001: res=</a:t>
            </a:r>
            <a:r>
              <a:rPr lang="en-US" altLang="zh-CN" sz="1500" dirty="0" err="1">
                <a:solidFill>
                  <a:schemeClr val="tx1"/>
                </a:solidFill>
              </a:rPr>
              <a:t>res_or</a:t>
            </a:r>
            <a:r>
              <a:rPr lang="en-US" altLang="zh-CN" sz="1500" dirty="0">
                <a:solidFill>
                  <a:schemeClr val="tx1"/>
                </a:solidFill>
              </a:rPr>
              <a:t>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        	3'b010: res=</a:t>
            </a:r>
            <a:r>
              <a:rPr lang="en-US" altLang="zh-CN" sz="1500" dirty="0" err="1">
                <a:solidFill>
                  <a:schemeClr val="tx1"/>
                </a:solidFill>
              </a:rPr>
              <a:t>res_add</a:t>
            </a:r>
            <a:r>
              <a:rPr lang="en-US" altLang="zh-CN" sz="1500" dirty="0">
                <a:solidFill>
                  <a:schemeClr val="tx1"/>
                </a:solidFill>
              </a:rPr>
              <a:t>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        	3'b110: res=</a:t>
            </a:r>
            <a:r>
              <a:rPr lang="en-US" altLang="zh-CN" sz="1500" dirty="0" err="1">
                <a:solidFill>
                  <a:schemeClr val="tx1"/>
                </a:solidFill>
              </a:rPr>
              <a:t>res_sub</a:t>
            </a:r>
            <a:r>
              <a:rPr lang="en-US" altLang="zh-CN" sz="1500" dirty="0">
                <a:solidFill>
                  <a:schemeClr val="tx1"/>
                </a:solidFill>
              </a:rPr>
              <a:t>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     	3'b100: res=~(A | 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     	3'b111: res=</a:t>
            </a:r>
            <a:r>
              <a:rPr lang="en-US" altLang="zh-CN" sz="1500" dirty="0" err="1">
                <a:solidFill>
                  <a:schemeClr val="tx1"/>
                </a:solidFill>
              </a:rPr>
              <a:t>res_slt</a:t>
            </a:r>
            <a:r>
              <a:rPr lang="en-US" altLang="zh-CN" sz="15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     	default: res=32'hx;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    	</a:t>
            </a:r>
            <a:r>
              <a:rPr lang="en-US" altLang="zh-CN" sz="1500" dirty="0" err="1">
                <a:solidFill>
                  <a:schemeClr val="tx1"/>
                </a:solidFill>
              </a:rPr>
              <a:t>endcase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assign zero = (res==0)? 1: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 err="1">
                <a:solidFill>
                  <a:schemeClr val="tx1"/>
                </a:solidFill>
              </a:rPr>
              <a:t>endmodule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454776" y="1285875"/>
            <a:ext cx="378936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How do you write </a:t>
            </a:r>
            <a:br>
              <a:rPr lang="en-US" altLang="zh-CN" sz="280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80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with overflow code ? 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6240464" y="3805239"/>
            <a:ext cx="4213225" cy="2503487"/>
          </a:xfrm>
          <a:prstGeom prst="rect">
            <a:avLst/>
          </a:prstGeom>
          <a:solidFill>
            <a:srgbClr val="F3E5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always @ (A or B or ALU_operation)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case (ALU_operation)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		3'b000: res=A&amp;B;	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		 3'b001: res=A|B;	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		 3'b010: res=A+B;	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		3'b110: res=A-B;	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	 3'b100: res=~(A | B);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3'b111: res=(A &lt; B) ? one : zero_0;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  default: res=32'hx;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endcase</a:t>
            </a:r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4879976" y="2911475"/>
            <a:ext cx="536416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What is the difference The codes in the Synthesize?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03388" y="333376"/>
            <a:ext cx="6553200" cy="6588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>
                <a:solidFill>
                  <a:srgbClr val="FF3300"/>
                </a:solidFill>
              </a:rPr>
              <a:t>Numbers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47850" y="1196976"/>
            <a:ext cx="854075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Bits are just bits (no inherent meaning)</a:t>
            </a:r>
            <a:r>
              <a:rPr lang="en-US" altLang="zh-CN" sz="2400" dirty="0">
                <a:solidFill>
                  <a:schemeClr val="tx1"/>
                </a:solidFill>
                <a:latin typeface="Arial Unicode MS" panose="020B0604020202020204" pitchFamily="34" charset="-122"/>
              </a:rPr>
              <a:t>—</a:t>
            </a:r>
            <a:r>
              <a:rPr lang="en-US" altLang="zh-CN" sz="2400" dirty="0">
                <a:solidFill>
                  <a:schemeClr val="tx1"/>
                </a:solidFill>
              </a:rPr>
              <a:t> conventions define relationship between bits and numbers</a:t>
            </a:r>
            <a:br>
              <a:rPr lang="en-US" altLang="zh-CN" sz="2400" dirty="0">
                <a:solidFill>
                  <a:schemeClr val="tx1"/>
                </a:solidFill>
              </a:rPr>
            </a:b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Binary numbers (base 2)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b="0" dirty="0">
                <a:solidFill>
                  <a:schemeClr val="tx1"/>
                </a:solidFill>
              </a:rPr>
              <a:t>0000 0001 0010 0011 0100 0101 0110 0111 1000 1001...</a:t>
            </a:r>
            <a:br>
              <a:rPr lang="en-US" altLang="zh-CN" sz="2400" b="0" dirty="0">
                <a:solidFill>
                  <a:schemeClr val="tx1"/>
                </a:solidFill>
              </a:rPr>
            </a:br>
            <a:r>
              <a:rPr lang="en-US" altLang="zh-CN" sz="2400" b="0" dirty="0">
                <a:solidFill>
                  <a:schemeClr val="tx1"/>
                </a:solidFill>
              </a:rPr>
              <a:t>decimal:  0 1 2 3...2</a:t>
            </a:r>
            <a:r>
              <a:rPr lang="en-US" altLang="zh-CN" sz="2400" b="0" baseline="30000" dirty="0">
                <a:solidFill>
                  <a:schemeClr val="tx1"/>
                </a:solidFill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</a:rPr>
              <a:t>-1</a:t>
            </a:r>
            <a:br>
              <a:rPr lang="en-US" altLang="zh-CN" sz="2400" b="0" dirty="0">
                <a:solidFill>
                  <a:schemeClr val="tx1"/>
                </a:solidFill>
              </a:rPr>
            </a:br>
            <a:endParaRPr lang="en-US" altLang="zh-CN" sz="2400" b="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Of course it gets more complicated: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</a:rPr>
              <a:t>numbers are finite (overflow)</a:t>
            </a:r>
            <a:br>
              <a:rPr lang="en-US" altLang="zh-CN" sz="2400" b="0" dirty="0">
                <a:solidFill>
                  <a:schemeClr val="tx1"/>
                </a:solidFill>
              </a:rPr>
            </a:br>
            <a:r>
              <a:rPr lang="en-US" altLang="zh-CN" sz="2400" b="0" dirty="0">
                <a:solidFill>
                  <a:schemeClr val="tx1"/>
                </a:solidFill>
              </a:rPr>
              <a:t>	fractions and real numbers</a:t>
            </a:r>
            <a:br>
              <a:rPr lang="en-US" altLang="zh-CN" sz="2400" b="0" dirty="0">
                <a:solidFill>
                  <a:schemeClr val="tx1"/>
                </a:solidFill>
              </a:rPr>
            </a:br>
            <a:r>
              <a:rPr lang="en-US" altLang="zh-CN" sz="2400" b="0" dirty="0">
                <a:solidFill>
                  <a:schemeClr val="tx1"/>
                </a:solidFill>
              </a:rPr>
              <a:t>	negative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numbers</a:t>
            </a:r>
            <a:r>
              <a:rPr lang="en-US" altLang="zh-CN" sz="2000" dirty="0">
                <a:solidFill>
                  <a:srgbClr val="FF3300"/>
                </a:solidFill>
              </a:rPr>
              <a:t/>
            </a:r>
            <a:br>
              <a:rPr lang="en-US" altLang="zh-CN" sz="2000" dirty="0">
                <a:solidFill>
                  <a:srgbClr val="FF3300"/>
                </a:solidFill>
              </a:rPr>
            </a:br>
            <a:endParaRPr lang="en-US" altLang="zh-CN" sz="2000" dirty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How do we  </a:t>
            </a:r>
            <a:r>
              <a:rPr lang="en-US" altLang="zh-CN" sz="2400" dirty="0" smtClean="0">
                <a:solidFill>
                  <a:schemeClr val="tx1"/>
                </a:solidFill>
              </a:rPr>
              <a:t>represent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numbers?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b="0" dirty="0">
                <a:solidFill>
                  <a:schemeClr val="tx1"/>
                </a:solidFill>
              </a:rPr>
              <a:t>i.e., which bit patterns will represent which numbers?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89100" y="209550"/>
            <a:ext cx="8540750" cy="8445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黑体" panose="02010609060101010101" pitchFamily="49" charset="-122"/>
              </a:rPr>
              <a:t>Speed considerations			</a:t>
            </a:r>
          </a:p>
        </p:txBody>
      </p:sp>
      <p:sp>
        <p:nvSpPr>
          <p:cNvPr id="6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47850" y="1258888"/>
            <a:ext cx="83820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Previously used: ripple carry adder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Delay for the sum: two units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14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1400" dirty="0"/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Delay for the carry: </a:t>
            </a:r>
          </a:p>
          <a:p>
            <a:pPr lvl="1" eaLnBrk="1" hangingPunct="1">
              <a:defRPr/>
            </a:pPr>
            <a:r>
              <a:rPr lang="en-US" altLang="zh-CN" dirty="0"/>
              <a:t>two - three units</a:t>
            </a:r>
          </a:p>
        </p:txBody>
      </p:sp>
      <p:pic>
        <p:nvPicPr>
          <p:cNvPr id="67588" name="Picture 4" descr="de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2420939"/>
            <a:ext cx="26066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5" descr="delay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4652963"/>
            <a:ext cx="3565525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590" name="Group 1168"/>
          <p:cNvGrpSpPr>
            <a:grpSpLocks/>
          </p:cNvGrpSpPr>
          <p:nvPr/>
        </p:nvGrpSpPr>
        <p:grpSpPr bwMode="auto">
          <a:xfrm>
            <a:off x="7608889" y="1844676"/>
            <a:ext cx="2828925" cy="4022725"/>
            <a:chOff x="3710" y="1388"/>
            <a:chExt cx="1782" cy="2534"/>
          </a:xfrm>
        </p:grpSpPr>
        <p:grpSp>
          <p:nvGrpSpPr>
            <p:cNvPr id="67592" name="Group 1133"/>
            <p:cNvGrpSpPr>
              <a:grpSpLocks noChangeAspect="1"/>
            </p:cNvGrpSpPr>
            <p:nvPr/>
          </p:nvGrpSpPr>
          <p:grpSpPr bwMode="auto">
            <a:xfrm rot="5400000">
              <a:off x="4626" y="3047"/>
              <a:ext cx="437" cy="325"/>
              <a:chOff x="750" y="2323"/>
              <a:chExt cx="774" cy="576"/>
            </a:xfrm>
          </p:grpSpPr>
          <p:sp>
            <p:nvSpPr>
              <p:cNvPr id="74" name="Freeform 1134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Freeform 1135"/>
              <p:cNvSpPr>
                <a:spLocks noChangeAspect="1"/>
              </p:cNvSpPr>
              <p:nvPr/>
            </p:nvSpPr>
            <p:spPr bwMode="auto">
              <a:xfrm>
                <a:off x="750" y="2327"/>
                <a:ext cx="76" cy="572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7593" name="AutoShape 1136"/>
            <p:cNvSpPr>
              <a:spLocks noChangeAspect="1" noChangeArrowheads="1"/>
            </p:cNvSpPr>
            <p:nvPr/>
          </p:nvSpPr>
          <p:spPr bwMode="auto">
            <a:xfrm flipH="1">
              <a:off x="4127" y="2610"/>
              <a:ext cx="398" cy="324"/>
            </a:xfrm>
            <a:prstGeom prst="flowChartDelay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zh-CN" altLang="zh-CN" sz="1800" b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4" name="Freeform 1137"/>
            <p:cNvSpPr>
              <a:spLocks noChangeAspect="1"/>
            </p:cNvSpPr>
            <p:nvPr/>
          </p:nvSpPr>
          <p:spPr bwMode="auto">
            <a:xfrm rot="5400000">
              <a:off x="3748" y="3067"/>
              <a:ext cx="398" cy="324"/>
            </a:xfrm>
            <a:custGeom>
              <a:avLst/>
              <a:gdLst>
                <a:gd name="T0" fmla="*/ 0 w 708"/>
                <a:gd name="T1" fmla="*/ 0 h 576"/>
                <a:gd name="T2" fmla="*/ 3 w 708"/>
                <a:gd name="T3" fmla="*/ 7 h 576"/>
                <a:gd name="T4" fmla="*/ 7 w 708"/>
                <a:gd name="T5" fmla="*/ 17 h 576"/>
                <a:gd name="T6" fmla="*/ 10 w 708"/>
                <a:gd name="T7" fmla="*/ 28 h 576"/>
                <a:gd name="T8" fmla="*/ 12 w 708"/>
                <a:gd name="T9" fmla="*/ 41 h 576"/>
                <a:gd name="T10" fmla="*/ 13 w 708"/>
                <a:gd name="T11" fmla="*/ 51 h 576"/>
                <a:gd name="T12" fmla="*/ 12 w 708"/>
                <a:gd name="T13" fmla="*/ 60 h 576"/>
                <a:gd name="T14" fmla="*/ 11 w 708"/>
                <a:gd name="T15" fmla="*/ 71 h 576"/>
                <a:gd name="T16" fmla="*/ 8 w 708"/>
                <a:gd name="T17" fmla="*/ 82 h 576"/>
                <a:gd name="T18" fmla="*/ 5 w 708"/>
                <a:gd name="T19" fmla="*/ 91 h 576"/>
                <a:gd name="T20" fmla="*/ 0 w 708"/>
                <a:gd name="T21" fmla="*/ 102 h 576"/>
                <a:gd name="T22" fmla="*/ 37 w 708"/>
                <a:gd name="T23" fmla="*/ 102 h 576"/>
                <a:gd name="T24" fmla="*/ 53 w 708"/>
                <a:gd name="T25" fmla="*/ 102 h 576"/>
                <a:gd name="T26" fmla="*/ 61 w 708"/>
                <a:gd name="T27" fmla="*/ 101 h 576"/>
                <a:gd name="T28" fmla="*/ 67 w 708"/>
                <a:gd name="T29" fmla="*/ 100 h 576"/>
                <a:gd name="T30" fmla="*/ 73 w 708"/>
                <a:gd name="T31" fmla="*/ 98 h 576"/>
                <a:gd name="T32" fmla="*/ 79 w 708"/>
                <a:gd name="T33" fmla="*/ 95 h 576"/>
                <a:gd name="T34" fmla="*/ 86 w 708"/>
                <a:gd name="T35" fmla="*/ 92 h 576"/>
                <a:gd name="T36" fmla="*/ 93 w 708"/>
                <a:gd name="T37" fmla="*/ 87 h 576"/>
                <a:gd name="T38" fmla="*/ 98 w 708"/>
                <a:gd name="T39" fmla="*/ 84 h 576"/>
                <a:gd name="T40" fmla="*/ 102 w 708"/>
                <a:gd name="T41" fmla="*/ 79 h 576"/>
                <a:gd name="T42" fmla="*/ 107 w 708"/>
                <a:gd name="T43" fmla="*/ 75 h 576"/>
                <a:gd name="T44" fmla="*/ 111 w 708"/>
                <a:gd name="T45" fmla="*/ 71 h 576"/>
                <a:gd name="T46" fmla="*/ 116 w 708"/>
                <a:gd name="T47" fmla="*/ 66 h 576"/>
                <a:gd name="T48" fmla="*/ 121 w 708"/>
                <a:gd name="T49" fmla="*/ 59 h 576"/>
                <a:gd name="T50" fmla="*/ 126 w 708"/>
                <a:gd name="T51" fmla="*/ 51 h 576"/>
                <a:gd name="T52" fmla="*/ 121 w 708"/>
                <a:gd name="T53" fmla="*/ 44 h 576"/>
                <a:gd name="T54" fmla="*/ 117 w 708"/>
                <a:gd name="T55" fmla="*/ 37 h 576"/>
                <a:gd name="T56" fmla="*/ 114 w 708"/>
                <a:gd name="T57" fmla="*/ 33 h 576"/>
                <a:gd name="T58" fmla="*/ 110 w 708"/>
                <a:gd name="T59" fmla="*/ 29 h 576"/>
                <a:gd name="T60" fmla="*/ 105 w 708"/>
                <a:gd name="T61" fmla="*/ 25 h 576"/>
                <a:gd name="T62" fmla="*/ 102 w 708"/>
                <a:gd name="T63" fmla="*/ 21 h 576"/>
                <a:gd name="T64" fmla="*/ 98 w 708"/>
                <a:gd name="T65" fmla="*/ 19 h 576"/>
                <a:gd name="T66" fmla="*/ 94 w 708"/>
                <a:gd name="T67" fmla="*/ 15 h 576"/>
                <a:gd name="T68" fmla="*/ 90 w 708"/>
                <a:gd name="T69" fmla="*/ 13 h 576"/>
                <a:gd name="T70" fmla="*/ 85 w 708"/>
                <a:gd name="T71" fmla="*/ 11 h 576"/>
                <a:gd name="T72" fmla="*/ 80 w 708"/>
                <a:gd name="T73" fmla="*/ 7 h 576"/>
                <a:gd name="T74" fmla="*/ 74 w 708"/>
                <a:gd name="T75" fmla="*/ 5 h 576"/>
                <a:gd name="T76" fmla="*/ 68 w 708"/>
                <a:gd name="T77" fmla="*/ 3 h 576"/>
                <a:gd name="T78" fmla="*/ 62 w 708"/>
                <a:gd name="T79" fmla="*/ 2 h 576"/>
                <a:gd name="T80" fmla="*/ 56 w 708"/>
                <a:gd name="T81" fmla="*/ 1 h 576"/>
                <a:gd name="T82" fmla="*/ 49 w 708"/>
                <a:gd name="T83" fmla="*/ 1 h 576"/>
                <a:gd name="T84" fmla="*/ 45 w 708"/>
                <a:gd name="T85" fmla="*/ 1 h 576"/>
                <a:gd name="T86" fmla="*/ 40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595" name="AutoShape 1138"/>
            <p:cNvSpPr>
              <a:spLocks noChangeAspect="1" noChangeArrowheads="1"/>
            </p:cNvSpPr>
            <p:nvPr/>
          </p:nvSpPr>
          <p:spPr bwMode="auto">
            <a:xfrm flipH="1">
              <a:off x="4127" y="1811"/>
              <a:ext cx="398" cy="324"/>
            </a:xfrm>
            <a:prstGeom prst="flowChartDelay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zh-CN" altLang="zh-CN" sz="1800" b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67596" name="Group 1139"/>
            <p:cNvGrpSpPr>
              <a:grpSpLocks noChangeAspect="1"/>
            </p:cNvGrpSpPr>
            <p:nvPr/>
          </p:nvGrpSpPr>
          <p:grpSpPr bwMode="auto">
            <a:xfrm rot="5400000">
              <a:off x="4536" y="2204"/>
              <a:ext cx="437" cy="325"/>
              <a:chOff x="750" y="2323"/>
              <a:chExt cx="774" cy="576"/>
            </a:xfrm>
          </p:grpSpPr>
          <p:sp>
            <p:nvSpPr>
              <p:cNvPr id="72" name="Freeform 1140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Freeform 1141"/>
              <p:cNvSpPr>
                <a:spLocks noChangeAspect="1"/>
              </p:cNvSpPr>
              <p:nvPr/>
            </p:nvSpPr>
            <p:spPr bwMode="auto">
              <a:xfrm>
                <a:off x="750" y="2327"/>
                <a:ext cx="76" cy="572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7" name="Line 1142"/>
            <p:cNvSpPr>
              <a:spLocks noChangeAspect="1" noChangeShapeType="1"/>
            </p:cNvSpPr>
            <p:nvPr/>
          </p:nvSpPr>
          <p:spPr bwMode="auto">
            <a:xfrm>
              <a:off x="3950" y="3433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Line 1143"/>
            <p:cNvSpPr>
              <a:spLocks noChangeAspect="1" noChangeShapeType="1"/>
            </p:cNvSpPr>
            <p:nvPr/>
          </p:nvSpPr>
          <p:spPr bwMode="auto">
            <a:xfrm>
              <a:off x="4850" y="3427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Line 1144"/>
            <p:cNvSpPr>
              <a:spLocks noChangeAspect="1" noChangeShapeType="1"/>
            </p:cNvSpPr>
            <p:nvPr/>
          </p:nvSpPr>
          <p:spPr bwMode="auto">
            <a:xfrm>
              <a:off x="4754" y="2586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Line 1145"/>
            <p:cNvSpPr>
              <a:spLocks noChangeAspect="1" noChangeShapeType="1"/>
            </p:cNvSpPr>
            <p:nvPr/>
          </p:nvSpPr>
          <p:spPr bwMode="auto">
            <a:xfrm>
              <a:off x="4928" y="2850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Line 1146"/>
            <p:cNvSpPr>
              <a:spLocks noChangeAspect="1" noChangeShapeType="1"/>
            </p:cNvSpPr>
            <p:nvPr/>
          </p:nvSpPr>
          <p:spPr bwMode="auto">
            <a:xfrm>
              <a:off x="4532" y="2856"/>
              <a:ext cx="6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Line 1147"/>
            <p:cNvSpPr>
              <a:spLocks noChangeAspect="1" noChangeShapeType="1"/>
            </p:cNvSpPr>
            <p:nvPr/>
          </p:nvSpPr>
          <p:spPr bwMode="auto">
            <a:xfrm>
              <a:off x="4526" y="2676"/>
              <a:ext cx="2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Line 1148"/>
            <p:cNvSpPr>
              <a:spLocks noChangeAspect="1" noChangeShapeType="1"/>
            </p:cNvSpPr>
            <p:nvPr/>
          </p:nvSpPr>
          <p:spPr bwMode="auto">
            <a:xfrm flipV="1">
              <a:off x="4028" y="2766"/>
              <a:ext cx="0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Line 1149"/>
            <p:cNvSpPr>
              <a:spLocks noChangeAspect="1" noChangeShapeType="1"/>
            </p:cNvSpPr>
            <p:nvPr/>
          </p:nvSpPr>
          <p:spPr bwMode="auto">
            <a:xfrm flipV="1">
              <a:off x="3860" y="1968"/>
              <a:ext cx="0" cy="1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Line 1150"/>
            <p:cNvSpPr>
              <a:spLocks noChangeAspect="1" noChangeShapeType="1"/>
            </p:cNvSpPr>
            <p:nvPr/>
          </p:nvSpPr>
          <p:spPr bwMode="auto">
            <a:xfrm>
              <a:off x="3860" y="1968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Line 1151"/>
            <p:cNvSpPr>
              <a:spLocks noChangeAspect="1" noChangeShapeType="1"/>
            </p:cNvSpPr>
            <p:nvPr/>
          </p:nvSpPr>
          <p:spPr bwMode="auto">
            <a:xfrm flipH="1">
              <a:off x="4022" y="2760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Line 1152"/>
            <p:cNvSpPr>
              <a:spLocks noChangeAspect="1" noChangeShapeType="1"/>
            </p:cNvSpPr>
            <p:nvPr/>
          </p:nvSpPr>
          <p:spPr bwMode="auto">
            <a:xfrm flipV="1">
              <a:off x="4664" y="1679"/>
              <a:ext cx="0" cy="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Line 1153"/>
            <p:cNvSpPr>
              <a:spLocks noChangeAspect="1" noChangeShapeType="1"/>
            </p:cNvSpPr>
            <p:nvPr/>
          </p:nvSpPr>
          <p:spPr bwMode="auto">
            <a:xfrm flipV="1">
              <a:off x="4844" y="1679"/>
              <a:ext cx="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Line 1154"/>
            <p:cNvSpPr>
              <a:spLocks noChangeAspect="1" noChangeShapeType="1"/>
            </p:cNvSpPr>
            <p:nvPr/>
          </p:nvSpPr>
          <p:spPr bwMode="auto">
            <a:xfrm>
              <a:off x="4520" y="1871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Line 1155"/>
            <p:cNvSpPr>
              <a:spLocks noChangeAspect="1" noChangeShapeType="1"/>
            </p:cNvSpPr>
            <p:nvPr/>
          </p:nvSpPr>
          <p:spPr bwMode="auto">
            <a:xfrm>
              <a:off x="4520" y="2058"/>
              <a:ext cx="3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 Box 1156"/>
            <p:cNvSpPr txBox="1">
              <a:spLocks noChangeAspect="1" noChangeArrowheads="1"/>
            </p:cNvSpPr>
            <p:nvPr/>
          </p:nvSpPr>
          <p:spPr bwMode="auto">
            <a:xfrm>
              <a:off x="4509" y="1388"/>
              <a:ext cx="5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b="0" kern="0" dirty="0" err="1">
                  <a:solidFill>
                    <a:sysClr val="windowText" lastClr="000000"/>
                  </a:solidFill>
                </a:rPr>
                <a:t>A</a:t>
              </a:r>
              <a:r>
                <a:rPr kumimoji="0" lang="en-US" altLang="zh-CN" b="0" i="1" kern="0" baseline="-25000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sp>
          <p:nvSpPr>
            <p:cNvPr id="62" name="Text Box 1157"/>
            <p:cNvSpPr txBox="1">
              <a:spLocks noChangeAspect="1" noChangeArrowheads="1"/>
            </p:cNvSpPr>
            <p:nvPr/>
          </p:nvSpPr>
          <p:spPr bwMode="auto">
            <a:xfrm>
              <a:off x="4735" y="1388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b="0" kern="0" dirty="0">
                  <a:solidFill>
                    <a:sysClr val="windowText" lastClr="000000"/>
                  </a:solidFill>
                </a:rPr>
                <a:t>B</a:t>
              </a:r>
              <a:r>
                <a:rPr kumimoji="0" lang="en-US" altLang="zh-CN" b="0" i="1" kern="0" baseline="-25000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sp>
          <p:nvSpPr>
            <p:cNvPr id="63" name="Text Box 1158"/>
            <p:cNvSpPr txBox="1">
              <a:spLocks noChangeAspect="1" noChangeArrowheads="1"/>
            </p:cNvSpPr>
            <p:nvPr/>
          </p:nvSpPr>
          <p:spPr bwMode="auto">
            <a:xfrm>
              <a:off x="5137" y="272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b="0" kern="0" dirty="0" err="1">
                  <a:solidFill>
                    <a:sysClr val="windowText" lastClr="000000"/>
                  </a:solidFill>
                </a:rPr>
                <a:t>C</a:t>
              </a:r>
              <a:r>
                <a:rPr kumimoji="0" lang="en-US" altLang="zh-CN" b="0" i="1" kern="0" baseline="-25000" dirty="0" err="1">
                  <a:solidFill>
                    <a:sysClr val="windowText" lastClr="000000"/>
                  </a:solidFill>
                </a:rPr>
                <a:t>i</a:t>
              </a:r>
              <a:endParaRPr kumimoji="0" lang="en-US" altLang="zh-CN" b="0" i="1" kern="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Text Box 1159"/>
            <p:cNvSpPr txBox="1">
              <a:spLocks noChangeAspect="1" noChangeArrowheads="1"/>
            </p:cNvSpPr>
            <p:nvPr/>
          </p:nvSpPr>
          <p:spPr bwMode="auto">
            <a:xfrm>
              <a:off x="3750" y="3592"/>
              <a:ext cx="55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b="0" kern="0" dirty="0">
                  <a:solidFill>
                    <a:sysClr val="windowText" lastClr="000000"/>
                  </a:solidFill>
                </a:rPr>
                <a:t>C</a:t>
              </a:r>
              <a:r>
                <a:rPr kumimoji="0" lang="en-US" altLang="zh-CN" b="0" i="1" kern="0" baseline="-25000" dirty="0">
                  <a:solidFill>
                    <a:sysClr val="windowText" lastClr="000000"/>
                  </a:solidFill>
                </a:rPr>
                <a:t>i+1</a:t>
              </a:r>
            </a:p>
          </p:txBody>
        </p:sp>
        <p:sp>
          <p:nvSpPr>
            <p:cNvPr id="65" name="Text Box 1160"/>
            <p:cNvSpPr txBox="1">
              <a:spLocks noChangeAspect="1" noChangeArrowheads="1"/>
            </p:cNvSpPr>
            <p:nvPr/>
          </p:nvSpPr>
          <p:spPr bwMode="auto">
            <a:xfrm>
              <a:off x="3710" y="1608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b="0" kern="0" dirty="0" err="1">
                  <a:solidFill>
                    <a:sysClr val="windowText" lastClr="000000"/>
                  </a:solidFill>
                </a:rPr>
                <a:t>G</a:t>
              </a:r>
              <a:r>
                <a:rPr kumimoji="0" lang="en-US" altLang="zh-CN" b="0" i="1" kern="0" baseline="-25000" dirty="0" err="1">
                  <a:solidFill>
                    <a:sysClr val="windowText" lastClr="000000"/>
                  </a:solidFill>
                </a:rPr>
                <a:t>i</a:t>
              </a:r>
              <a:endParaRPr kumimoji="0" lang="en-US" altLang="zh-CN" b="0" i="1" kern="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Text Box 1161"/>
            <p:cNvSpPr txBox="1">
              <a:spLocks noChangeAspect="1" noChangeArrowheads="1"/>
            </p:cNvSpPr>
            <p:nvPr/>
          </p:nvSpPr>
          <p:spPr bwMode="auto">
            <a:xfrm>
              <a:off x="4777" y="2523"/>
              <a:ext cx="3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b="0" kern="0" dirty="0">
                  <a:solidFill>
                    <a:sysClr val="windowText" lastClr="000000"/>
                  </a:solidFill>
                </a:rPr>
                <a:t>P</a:t>
              </a:r>
              <a:r>
                <a:rPr kumimoji="0" lang="en-US" altLang="zh-CN" b="0" i="1" kern="0" baseline="-25000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sp>
          <p:nvSpPr>
            <p:cNvPr id="67" name="Freeform 1162"/>
            <p:cNvSpPr>
              <a:spLocks noChangeAspect="1"/>
            </p:cNvSpPr>
            <p:nvPr/>
          </p:nvSpPr>
          <p:spPr bwMode="auto">
            <a:xfrm>
              <a:off x="4642" y="1852"/>
              <a:ext cx="41" cy="36"/>
            </a:xfrm>
            <a:custGeom>
              <a:avLst/>
              <a:gdLst>
                <a:gd name="T0" fmla="*/ 8 w 95"/>
                <a:gd name="T1" fmla="*/ 3 h 94"/>
                <a:gd name="T2" fmla="*/ 8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6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3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3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6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8 w 95"/>
                <a:gd name="T51" fmla="*/ 2 h 94"/>
                <a:gd name="T52" fmla="*/ 8 w 95"/>
                <a:gd name="T53" fmla="*/ 3 h 94"/>
                <a:gd name="T54" fmla="*/ 8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1163"/>
            <p:cNvSpPr>
              <a:spLocks noChangeAspect="1"/>
            </p:cNvSpPr>
            <p:nvPr/>
          </p:nvSpPr>
          <p:spPr bwMode="auto">
            <a:xfrm>
              <a:off x="4823" y="2044"/>
              <a:ext cx="40" cy="36"/>
            </a:xfrm>
            <a:custGeom>
              <a:avLst/>
              <a:gdLst>
                <a:gd name="T0" fmla="*/ 7 w 95"/>
                <a:gd name="T1" fmla="*/ 3 h 94"/>
                <a:gd name="T2" fmla="*/ 7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5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2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2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5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7 w 95"/>
                <a:gd name="T51" fmla="*/ 2 h 94"/>
                <a:gd name="T52" fmla="*/ 7 w 95"/>
                <a:gd name="T53" fmla="*/ 3 h 94"/>
                <a:gd name="T54" fmla="*/ 7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Freeform 1164"/>
            <p:cNvSpPr>
              <a:spLocks noChangeAspect="1"/>
            </p:cNvSpPr>
            <p:nvPr/>
          </p:nvSpPr>
          <p:spPr bwMode="auto">
            <a:xfrm>
              <a:off x="4732" y="2663"/>
              <a:ext cx="41" cy="36"/>
            </a:xfrm>
            <a:custGeom>
              <a:avLst/>
              <a:gdLst>
                <a:gd name="T0" fmla="*/ 8 w 95"/>
                <a:gd name="T1" fmla="*/ 3 h 94"/>
                <a:gd name="T2" fmla="*/ 8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6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3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3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6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8 w 95"/>
                <a:gd name="T51" fmla="*/ 2 h 94"/>
                <a:gd name="T52" fmla="*/ 8 w 95"/>
                <a:gd name="T53" fmla="*/ 3 h 94"/>
                <a:gd name="T54" fmla="*/ 8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reeform 1165"/>
            <p:cNvSpPr>
              <a:spLocks noChangeAspect="1"/>
            </p:cNvSpPr>
            <p:nvPr/>
          </p:nvSpPr>
          <p:spPr bwMode="auto">
            <a:xfrm>
              <a:off x="4907" y="2843"/>
              <a:ext cx="40" cy="36"/>
            </a:xfrm>
            <a:custGeom>
              <a:avLst/>
              <a:gdLst>
                <a:gd name="T0" fmla="*/ 7 w 95"/>
                <a:gd name="T1" fmla="*/ 3 h 94"/>
                <a:gd name="T2" fmla="*/ 7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5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2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2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5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7 w 95"/>
                <a:gd name="T51" fmla="*/ 2 h 94"/>
                <a:gd name="T52" fmla="*/ 7 w 95"/>
                <a:gd name="T53" fmla="*/ 3 h 94"/>
                <a:gd name="T54" fmla="*/ 7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Text Box 1166"/>
            <p:cNvSpPr txBox="1">
              <a:spLocks noChangeAspect="1" noChangeArrowheads="1"/>
            </p:cNvSpPr>
            <p:nvPr/>
          </p:nvSpPr>
          <p:spPr bwMode="auto">
            <a:xfrm>
              <a:off x="4673" y="3593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b="0" kern="0" dirty="0">
                  <a:solidFill>
                    <a:sysClr val="windowText" lastClr="000000"/>
                  </a:solidFill>
                </a:rPr>
                <a:t>S</a:t>
              </a:r>
              <a:r>
                <a:rPr kumimoji="0" lang="en-US" altLang="zh-CN" b="0" i="1" kern="0" baseline="-25000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</p:grpSp>
      <p:sp>
        <p:nvSpPr>
          <p:cNvPr id="67591" name="右箭头 75"/>
          <p:cNvSpPr>
            <a:spLocks noChangeArrowheads="1"/>
          </p:cNvSpPr>
          <p:nvPr/>
        </p:nvSpPr>
        <p:spPr bwMode="auto">
          <a:xfrm>
            <a:off x="6311900" y="3429000"/>
            <a:ext cx="1079500" cy="4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Speed considerations</a:t>
            </a:r>
          </a:p>
        </p:txBody>
      </p:sp>
      <p:sp>
        <p:nvSpPr>
          <p:cNvPr id="63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36738" y="1301751"/>
            <a:ext cx="8540750" cy="4194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Delay of one adder</a:t>
            </a:r>
          </a:p>
          <a:p>
            <a:pPr lvl="1" eaLnBrk="1" hangingPunct="1">
              <a:defRPr/>
            </a:pPr>
            <a:r>
              <a:rPr lang="en-US" altLang="zh-CN" dirty="0"/>
              <a:t>2 time units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Total delay for </a:t>
            </a:r>
            <a:r>
              <a:rPr lang="en-US" altLang="zh-CN" dirty="0" smtClean="0">
                <a:solidFill>
                  <a:schemeClr val="tx1"/>
                </a:solidFill>
              </a:rPr>
              <a:t>stages</a:t>
            </a:r>
            <a:r>
              <a:rPr lang="en-US" altLang="zh-CN" dirty="0">
                <a:solidFill>
                  <a:schemeClr val="tx1"/>
                </a:solidFill>
              </a:rPr>
              <a:t>: 2n unit delays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Not appropriate for high speed application</a:t>
            </a:r>
          </a:p>
        </p:txBody>
      </p:sp>
      <p:grpSp>
        <p:nvGrpSpPr>
          <p:cNvPr id="68612" name="Group 258"/>
          <p:cNvGrpSpPr>
            <a:grpSpLocks/>
          </p:cNvGrpSpPr>
          <p:nvPr/>
        </p:nvGrpSpPr>
        <p:grpSpPr bwMode="auto">
          <a:xfrm>
            <a:off x="3143251" y="3789363"/>
            <a:ext cx="6054725" cy="2273300"/>
            <a:chOff x="1087" y="2030"/>
            <a:chExt cx="3814" cy="1432"/>
          </a:xfrm>
        </p:grpSpPr>
        <p:sp>
          <p:nvSpPr>
            <p:cNvPr id="259" name="Rectangle 5"/>
            <p:cNvSpPr>
              <a:spLocks noChangeArrowheads="1"/>
            </p:cNvSpPr>
            <p:nvPr/>
          </p:nvSpPr>
          <p:spPr bwMode="auto">
            <a:xfrm>
              <a:off x="1722" y="2030"/>
              <a:ext cx="21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100" kern="0">
                  <a:solidFill>
                    <a:srgbClr val="000000"/>
                  </a:solidFill>
                  <a:latin typeface="SWISS" charset="0"/>
                </a:rPr>
                <a:t>A3</a:t>
              </a:r>
            </a:p>
          </p:txBody>
        </p:sp>
        <p:sp>
          <p:nvSpPr>
            <p:cNvPr id="68614" name="Rectangle 6"/>
            <p:cNvSpPr>
              <a:spLocks noChangeArrowheads="1"/>
            </p:cNvSpPr>
            <p:nvPr/>
          </p:nvSpPr>
          <p:spPr bwMode="auto">
            <a:xfrm>
              <a:off x="1944" y="2174"/>
              <a:ext cx="21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100">
                  <a:solidFill>
                    <a:srgbClr val="000000"/>
                  </a:solidFill>
                  <a:latin typeface="SWISS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B3</a:t>
              </a:r>
              <a:endPara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1" name="Rectangle 7"/>
            <p:cNvSpPr>
              <a:spLocks noChangeArrowheads="1"/>
            </p:cNvSpPr>
            <p:nvPr/>
          </p:nvSpPr>
          <p:spPr bwMode="auto">
            <a:xfrm>
              <a:off x="1648" y="3258"/>
              <a:ext cx="20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100" kern="0">
                  <a:solidFill>
                    <a:srgbClr val="000000"/>
                  </a:solidFill>
                  <a:latin typeface="SWISS" charset="0"/>
                </a:rPr>
                <a:t>S3</a:t>
              </a:r>
            </a:p>
          </p:txBody>
        </p:sp>
        <p:sp>
          <p:nvSpPr>
            <p:cNvPr id="262" name="Rectangle 8"/>
            <p:cNvSpPr>
              <a:spLocks noChangeArrowheads="1"/>
            </p:cNvSpPr>
            <p:nvPr/>
          </p:nvSpPr>
          <p:spPr bwMode="auto">
            <a:xfrm>
              <a:off x="2870" y="2174"/>
              <a:ext cx="21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100" kern="0">
                  <a:solidFill>
                    <a:srgbClr val="000000"/>
                  </a:solidFill>
                  <a:latin typeface="SWISS" charset="0"/>
                </a:rPr>
                <a:t>B2</a:t>
              </a:r>
            </a:p>
          </p:txBody>
        </p:sp>
        <p:sp>
          <p:nvSpPr>
            <p:cNvPr id="68617" name="Rectangle 9"/>
            <p:cNvSpPr>
              <a:spLocks noChangeArrowheads="1"/>
            </p:cNvSpPr>
            <p:nvPr/>
          </p:nvSpPr>
          <p:spPr bwMode="auto">
            <a:xfrm>
              <a:off x="2574" y="3258"/>
              <a:ext cx="20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100">
                  <a:solidFill>
                    <a:srgbClr val="000000"/>
                  </a:solidFill>
                  <a:latin typeface="SWISS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S2</a:t>
              </a:r>
              <a:endPara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4" name="Rectangle 10"/>
            <p:cNvSpPr>
              <a:spLocks noChangeArrowheads="1"/>
            </p:cNvSpPr>
            <p:nvPr/>
          </p:nvSpPr>
          <p:spPr bwMode="auto">
            <a:xfrm>
              <a:off x="3796" y="2174"/>
              <a:ext cx="21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100" kern="0">
                  <a:solidFill>
                    <a:srgbClr val="000000"/>
                  </a:solidFill>
                  <a:latin typeface="SWISS" charset="0"/>
                </a:rPr>
                <a:t>B1</a:t>
              </a:r>
            </a:p>
          </p:txBody>
        </p:sp>
        <p:sp>
          <p:nvSpPr>
            <p:cNvPr id="265" name="Rectangle 11"/>
            <p:cNvSpPr>
              <a:spLocks noChangeArrowheads="1"/>
            </p:cNvSpPr>
            <p:nvPr/>
          </p:nvSpPr>
          <p:spPr bwMode="auto">
            <a:xfrm>
              <a:off x="3500" y="3258"/>
              <a:ext cx="20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100" kern="0">
                  <a:solidFill>
                    <a:srgbClr val="000000"/>
                  </a:solidFill>
                  <a:latin typeface="SWISS" charset="0"/>
                </a:rPr>
                <a:t>S1</a:t>
              </a:r>
            </a:p>
          </p:txBody>
        </p:sp>
        <p:sp>
          <p:nvSpPr>
            <p:cNvPr id="266" name="Rectangle 12"/>
            <p:cNvSpPr>
              <a:spLocks noChangeArrowheads="1"/>
            </p:cNvSpPr>
            <p:nvPr/>
          </p:nvSpPr>
          <p:spPr bwMode="auto">
            <a:xfrm>
              <a:off x="4388" y="3258"/>
              <a:ext cx="20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100" kern="0">
                  <a:solidFill>
                    <a:srgbClr val="000000"/>
                  </a:solidFill>
                  <a:latin typeface="SWISS" charset="0"/>
                </a:rPr>
                <a:t>S0</a:t>
              </a:r>
            </a:p>
          </p:txBody>
        </p:sp>
        <p:sp>
          <p:nvSpPr>
            <p:cNvPr id="267" name="Rectangle 13"/>
            <p:cNvSpPr>
              <a:spLocks noChangeArrowheads="1"/>
            </p:cNvSpPr>
            <p:nvPr/>
          </p:nvSpPr>
          <p:spPr bwMode="auto">
            <a:xfrm>
              <a:off x="4685" y="2174"/>
              <a:ext cx="21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100" kern="0">
                  <a:solidFill>
                    <a:srgbClr val="000000"/>
                  </a:solidFill>
                  <a:latin typeface="SWISS" charset="0"/>
                </a:rPr>
                <a:t>B0</a:t>
              </a:r>
            </a:p>
          </p:txBody>
        </p:sp>
        <p:sp>
          <p:nvSpPr>
            <p:cNvPr id="268" name="Rectangle 14"/>
            <p:cNvSpPr>
              <a:spLocks noChangeArrowheads="1"/>
            </p:cNvSpPr>
            <p:nvPr/>
          </p:nvSpPr>
          <p:spPr bwMode="auto">
            <a:xfrm>
              <a:off x="2648" y="2030"/>
              <a:ext cx="21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100" kern="0">
                  <a:solidFill>
                    <a:srgbClr val="000000"/>
                  </a:solidFill>
                  <a:latin typeface="SWISS" charset="0"/>
                </a:rPr>
                <a:t>A2</a:t>
              </a:r>
            </a:p>
          </p:txBody>
        </p:sp>
        <p:sp>
          <p:nvSpPr>
            <p:cNvPr id="269" name="Rectangle 15"/>
            <p:cNvSpPr>
              <a:spLocks noChangeArrowheads="1"/>
            </p:cNvSpPr>
            <p:nvPr/>
          </p:nvSpPr>
          <p:spPr bwMode="auto">
            <a:xfrm>
              <a:off x="3574" y="2030"/>
              <a:ext cx="21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100" kern="0">
                  <a:solidFill>
                    <a:srgbClr val="000000"/>
                  </a:solidFill>
                  <a:latin typeface="SWISS" charset="0"/>
                </a:rPr>
                <a:t>A1</a:t>
              </a:r>
            </a:p>
          </p:txBody>
        </p:sp>
        <p:sp>
          <p:nvSpPr>
            <p:cNvPr id="270" name="Rectangle 16"/>
            <p:cNvSpPr>
              <a:spLocks noChangeArrowheads="1"/>
            </p:cNvSpPr>
            <p:nvPr/>
          </p:nvSpPr>
          <p:spPr bwMode="auto">
            <a:xfrm>
              <a:off x="4462" y="2030"/>
              <a:ext cx="21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100" kern="0">
                  <a:solidFill>
                    <a:srgbClr val="000000"/>
                  </a:solidFill>
                  <a:latin typeface="SWISS" charset="0"/>
                </a:rPr>
                <a:t>A0</a:t>
              </a:r>
            </a:p>
          </p:txBody>
        </p:sp>
        <p:sp>
          <p:nvSpPr>
            <p:cNvPr id="271" name="Rectangle 17"/>
            <p:cNvSpPr>
              <a:spLocks noChangeArrowheads="1"/>
            </p:cNvSpPr>
            <p:nvPr/>
          </p:nvSpPr>
          <p:spPr bwMode="auto">
            <a:xfrm>
              <a:off x="1087" y="3090"/>
              <a:ext cx="17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700" kern="0">
                  <a:solidFill>
                    <a:srgbClr val="000000"/>
                  </a:solidFill>
                  <a:latin typeface="SWISS" charset="0"/>
                </a:rPr>
                <a:t>C4</a:t>
              </a:r>
            </a:p>
          </p:txBody>
        </p:sp>
        <p:sp>
          <p:nvSpPr>
            <p:cNvPr id="272" name="Rectangle 18"/>
            <p:cNvSpPr>
              <a:spLocks noChangeArrowheads="1"/>
            </p:cNvSpPr>
            <p:nvPr/>
          </p:nvSpPr>
          <p:spPr bwMode="auto">
            <a:xfrm>
              <a:off x="1963" y="2598"/>
              <a:ext cx="17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700" kern="0">
                  <a:solidFill>
                    <a:srgbClr val="000000"/>
                  </a:solidFill>
                  <a:latin typeface="SWISS" charset="0"/>
                </a:rPr>
                <a:t>C3</a:t>
              </a:r>
            </a:p>
          </p:txBody>
        </p:sp>
        <p:sp>
          <p:nvSpPr>
            <p:cNvPr id="273" name="Rectangle 19"/>
            <p:cNvSpPr>
              <a:spLocks noChangeArrowheads="1"/>
            </p:cNvSpPr>
            <p:nvPr/>
          </p:nvSpPr>
          <p:spPr bwMode="auto">
            <a:xfrm>
              <a:off x="2840" y="2624"/>
              <a:ext cx="17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700" kern="0">
                  <a:solidFill>
                    <a:srgbClr val="000000"/>
                  </a:solidFill>
                  <a:latin typeface="SWISS" charset="0"/>
                </a:rPr>
                <a:t>C2</a:t>
              </a:r>
            </a:p>
          </p:txBody>
        </p:sp>
        <p:sp>
          <p:nvSpPr>
            <p:cNvPr id="274" name="Rectangle 20"/>
            <p:cNvSpPr>
              <a:spLocks noChangeArrowheads="1"/>
            </p:cNvSpPr>
            <p:nvPr/>
          </p:nvSpPr>
          <p:spPr bwMode="auto">
            <a:xfrm>
              <a:off x="3748" y="2629"/>
              <a:ext cx="17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700" kern="0">
                  <a:solidFill>
                    <a:srgbClr val="000000"/>
                  </a:solidFill>
                  <a:latin typeface="SWISS" charset="0"/>
                </a:rPr>
                <a:t>C1</a:t>
              </a:r>
            </a:p>
          </p:txBody>
        </p:sp>
        <p:sp>
          <p:nvSpPr>
            <p:cNvPr id="275" name="Rectangle 21"/>
            <p:cNvSpPr>
              <a:spLocks noChangeArrowheads="1"/>
            </p:cNvSpPr>
            <p:nvPr/>
          </p:nvSpPr>
          <p:spPr bwMode="auto">
            <a:xfrm>
              <a:off x="4706" y="2685"/>
              <a:ext cx="17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700" kern="0">
                  <a:solidFill>
                    <a:srgbClr val="000000"/>
                  </a:solidFill>
                  <a:latin typeface="SWISS" charset="0"/>
                </a:rPr>
                <a:t>C0</a:t>
              </a:r>
            </a:p>
          </p:txBody>
        </p:sp>
        <p:sp>
          <p:nvSpPr>
            <p:cNvPr id="276" name="Freeform 22"/>
            <p:cNvSpPr>
              <a:spLocks/>
            </p:cNvSpPr>
            <p:nvPr/>
          </p:nvSpPr>
          <p:spPr bwMode="auto">
            <a:xfrm>
              <a:off x="4106" y="2840"/>
              <a:ext cx="23" cy="56"/>
            </a:xfrm>
            <a:custGeom>
              <a:avLst/>
              <a:gdLst>
                <a:gd name="T0" fmla="*/ 0 w 23"/>
                <a:gd name="T1" fmla="*/ 0 h 56"/>
                <a:gd name="T2" fmla="*/ 2 w 23"/>
                <a:gd name="T3" fmla="*/ 15 h 56"/>
                <a:gd name="T4" fmla="*/ 7 w 23"/>
                <a:gd name="T5" fmla="*/ 29 h 56"/>
                <a:gd name="T6" fmla="*/ 13 w 23"/>
                <a:gd name="T7" fmla="*/ 44 h 56"/>
                <a:gd name="T8" fmla="*/ 23 w 23"/>
                <a:gd name="T9" fmla="*/ 5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56"/>
                <a:gd name="T17" fmla="*/ 23 w 23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56">
                  <a:moveTo>
                    <a:pt x="0" y="0"/>
                  </a:moveTo>
                  <a:lnTo>
                    <a:pt x="2" y="15"/>
                  </a:lnTo>
                  <a:lnTo>
                    <a:pt x="7" y="29"/>
                  </a:lnTo>
                  <a:lnTo>
                    <a:pt x="13" y="44"/>
                  </a:lnTo>
                  <a:lnTo>
                    <a:pt x="23" y="56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7" name="Freeform 23"/>
            <p:cNvSpPr>
              <a:spLocks/>
            </p:cNvSpPr>
            <p:nvPr/>
          </p:nvSpPr>
          <p:spPr bwMode="auto">
            <a:xfrm>
              <a:off x="3966" y="2843"/>
              <a:ext cx="161" cy="53"/>
            </a:xfrm>
            <a:custGeom>
              <a:avLst/>
              <a:gdLst>
                <a:gd name="T0" fmla="*/ 0 w 161"/>
                <a:gd name="T1" fmla="*/ 0 h 53"/>
                <a:gd name="T2" fmla="*/ 13 w 161"/>
                <a:gd name="T3" fmla="*/ 10 h 53"/>
                <a:gd name="T4" fmla="*/ 27 w 161"/>
                <a:gd name="T5" fmla="*/ 19 h 53"/>
                <a:gd name="T6" fmla="*/ 43 w 161"/>
                <a:gd name="T7" fmla="*/ 27 h 53"/>
                <a:gd name="T8" fmla="*/ 61 w 161"/>
                <a:gd name="T9" fmla="*/ 35 h 53"/>
                <a:gd name="T10" fmla="*/ 79 w 161"/>
                <a:gd name="T11" fmla="*/ 41 h 53"/>
                <a:gd name="T12" fmla="*/ 99 w 161"/>
                <a:gd name="T13" fmla="*/ 46 h 53"/>
                <a:gd name="T14" fmla="*/ 119 w 161"/>
                <a:gd name="T15" fmla="*/ 50 h 53"/>
                <a:gd name="T16" fmla="*/ 140 w 161"/>
                <a:gd name="T17" fmla="*/ 52 h 53"/>
                <a:gd name="T18" fmla="*/ 161 w 161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53"/>
                <a:gd name="T32" fmla="*/ 161 w 161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53">
                  <a:moveTo>
                    <a:pt x="0" y="0"/>
                  </a:moveTo>
                  <a:lnTo>
                    <a:pt x="13" y="10"/>
                  </a:lnTo>
                  <a:lnTo>
                    <a:pt x="27" y="19"/>
                  </a:lnTo>
                  <a:lnTo>
                    <a:pt x="43" y="27"/>
                  </a:lnTo>
                  <a:lnTo>
                    <a:pt x="61" y="35"/>
                  </a:lnTo>
                  <a:lnTo>
                    <a:pt x="79" y="41"/>
                  </a:lnTo>
                  <a:lnTo>
                    <a:pt x="99" y="46"/>
                  </a:lnTo>
                  <a:lnTo>
                    <a:pt x="119" y="50"/>
                  </a:lnTo>
                  <a:lnTo>
                    <a:pt x="140" y="52"/>
                  </a:lnTo>
                  <a:lnTo>
                    <a:pt x="161" y="53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8" name="Freeform 24"/>
            <p:cNvSpPr>
              <a:spLocks/>
            </p:cNvSpPr>
            <p:nvPr/>
          </p:nvSpPr>
          <p:spPr bwMode="auto">
            <a:xfrm>
              <a:off x="4104" y="2781"/>
              <a:ext cx="21" cy="56"/>
            </a:xfrm>
            <a:custGeom>
              <a:avLst/>
              <a:gdLst>
                <a:gd name="T0" fmla="*/ 0 w 21"/>
                <a:gd name="T1" fmla="*/ 56 h 56"/>
                <a:gd name="T2" fmla="*/ 3 w 21"/>
                <a:gd name="T3" fmla="*/ 41 h 56"/>
                <a:gd name="T4" fmla="*/ 7 w 21"/>
                <a:gd name="T5" fmla="*/ 27 h 56"/>
                <a:gd name="T6" fmla="*/ 13 w 21"/>
                <a:gd name="T7" fmla="*/ 12 h 56"/>
                <a:gd name="T8" fmla="*/ 21 w 21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56"/>
                <a:gd name="T17" fmla="*/ 21 w 21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56">
                  <a:moveTo>
                    <a:pt x="0" y="56"/>
                  </a:moveTo>
                  <a:lnTo>
                    <a:pt x="3" y="41"/>
                  </a:lnTo>
                  <a:lnTo>
                    <a:pt x="7" y="27"/>
                  </a:lnTo>
                  <a:lnTo>
                    <a:pt x="13" y="12"/>
                  </a:lnTo>
                  <a:lnTo>
                    <a:pt x="21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Freeform 25"/>
            <p:cNvSpPr>
              <a:spLocks/>
            </p:cNvSpPr>
            <p:nvPr/>
          </p:nvSpPr>
          <p:spPr bwMode="auto">
            <a:xfrm>
              <a:off x="3964" y="2782"/>
              <a:ext cx="159" cy="53"/>
            </a:xfrm>
            <a:custGeom>
              <a:avLst/>
              <a:gdLst>
                <a:gd name="T0" fmla="*/ 0 w 159"/>
                <a:gd name="T1" fmla="*/ 53 h 53"/>
                <a:gd name="T2" fmla="*/ 12 w 159"/>
                <a:gd name="T3" fmla="*/ 43 h 53"/>
                <a:gd name="T4" fmla="*/ 26 w 159"/>
                <a:gd name="T5" fmla="*/ 34 h 53"/>
                <a:gd name="T6" fmla="*/ 42 w 159"/>
                <a:gd name="T7" fmla="*/ 26 h 53"/>
                <a:gd name="T8" fmla="*/ 59 w 159"/>
                <a:gd name="T9" fmla="*/ 17 h 53"/>
                <a:gd name="T10" fmla="*/ 78 w 159"/>
                <a:gd name="T11" fmla="*/ 12 h 53"/>
                <a:gd name="T12" fmla="*/ 97 w 159"/>
                <a:gd name="T13" fmla="*/ 7 h 53"/>
                <a:gd name="T14" fmla="*/ 117 w 159"/>
                <a:gd name="T15" fmla="*/ 3 h 53"/>
                <a:gd name="T16" fmla="*/ 138 w 159"/>
                <a:gd name="T17" fmla="*/ 1 h 53"/>
                <a:gd name="T18" fmla="*/ 159 w 159"/>
                <a:gd name="T19" fmla="*/ 0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9"/>
                <a:gd name="T31" fmla="*/ 0 h 53"/>
                <a:gd name="T32" fmla="*/ 159 w 159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9" h="53">
                  <a:moveTo>
                    <a:pt x="0" y="53"/>
                  </a:moveTo>
                  <a:lnTo>
                    <a:pt x="12" y="43"/>
                  </a:lnTo>
                  <a:lnTo>
                    <a:pt x="26" y="34"/>
                  </a:lnTo>
                  <a:lnTo>
                    <a:pt x="42" y="26"/>
                  </a:lnTo>
                  <a:lnTo>
                    <a:pt x="59" y="17"/>
                  </a:lnTo>
                  <a:lnTo>
                    <a:pt x="78" y="12"/>
                  </a:lnTo>
                  <a:lnTo>
                    <a:pt x="97" y="7"/>
                  </a:lnTo>
                  <a:lnTo>
                    <a:pt x="117" y="3"/>
                  </a:lnTo>
                  <a:lnTo>
                    <a:pt x="138" y="1"/>
                  </a:lnTo>
                  <a:lnTo>
                    <a:pt x="159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Line 26"/>
            <p:cNvSpPr>
              <a:spLocks noChangeShapeType="1"/>
            </p:cNvSpPr>
            <p:nvPr/>
          </p:nvSpPr>
          <p:spPr bwMode="auto">
            <a:xfrm flipH="1">
              <a:off x="4121" y="2877"/>
              <a:ext cx="66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1" name="Line 27"/>
            <p:cNvSpPr>
              <a:spLocks noChangeShapeType="1"/>
            </p:cNvSpPr>
            <p:nvPr/>
          </p:nvSpPr>
          <p:spPr bwMode="auto">
            <a:xfrm flipH="1">
              <a:off x="4121" y="2793"/>
              <a:ext cx="7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2" name="Line 28"/>
            <p:cNvSpPr>
              <a:spLocks noChangeShapeType="1"/>
            </p:cNvSpPr>
            <p:nvPr/>
          </p:nvSpPr>
          <p:spPr bwMode="auto">
            <a:xfrm flipH="1">
              <a:off x="3918" y="2840"/>
              <a:ext cx="42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3" name="Freeform 29"/>
            <p:cNvSpPr>
              <a:spLocks/>
            </p:cNvSpPr>
            <p:nvPr/>
          </p:nvSpPr>
          <p:spPr bwMode="auto">
            <a:xfrm>
              <a:off x="4537" y="2564"/>
              <a:ext cx="72" cy="20"/>
            </a:xfrm>
            <a:custGeom>
              <a:avLst/>
              <a:gdLst>
                <a:gd name="T0" fmla="*/ 0 w 72"/>
                <a:gd name="T1" fmla="*/ 20 h 20"/>
                <a:gd name="T2" fmla="*/ 19 w 72"/>
                <a:gd name="T3" fmla="*/ 18 h 20"/>
                <a:gd name="T4" fmla="*/ 38 w 72"/>
                <a:gd name="T5" fmla="*/ 13 h 20"/>
                <a:gd name="T6" fmla="*/ 55 w 72"/>
                <a:gd name="T7" fmla="*/ 8 h 20"/>
                <a:gd name="T8" fmla="*/ 72 w 72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20"/>
                <a:gd name="T17" fmla="*/ 72 w 72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20">
                  <a:moveTo>
                    <a:pt x="0" y="20"/>
                  </a:moveTo>
                  <a:lnTo>
                    <a:pt x="19" y="18"/>
                  </a:lnTo>
                  <a:lnTo>
                    <a:pt x="38" y="13"/>
                  </a:lnTo>
                  <a:lnTo>
                    <a:pt x="55" y="8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4" name="Freeform 30"/>
            <p:cNvSpPr>
              <a:spLocks/>
            </p:cNvSpPr>
            <p:nvPr/>
          </p:nvSpPr>
          <p:spPr bwMode="auto">
            <a:xfrm>
              <a:off x="4540" y="2567"/>
              <a:ext cx="68" cy="135"/>
            </a:xfrm>
            <a:custGeom>
              <a:avLst/>
              <a:gdLst>
                <a:gd name="T0" fmla="*/ 0 w 68"/>
                <a:gd name="T1" fmla="*/ 135 h 135"/>
                <a:gd name="T2" fmla="*/ 13 w 68"/>
                <a:gd name="T3" fmla="*/ 125 h 135"/>
                <a:gd name="T4" fmla="*/ 25 w 68"/>
                <a:gd name="T5" fmla="*/ 113 h 135"/>
                <a:gd name="T6" fmla="*/ 36 w 68"/>
                <a:gd name="T7" fmla="*/ 99 h 135"/>
                <a:gd name="T8" fmla="*/ 45 w 68"/>
                <a:gd name="T9" fmla="*/ 85 h 135"/>
                <a:gd name="T10" fmla="*/ 52 w 68"/>
                <a:gd name="T11" fmla="*/ 69 h 135"/>
                <a:gd name="T12" fmla="*/ 60 w 68"/>
                <a:gd name="T13" fmla="*/ 53 h 135"/>
                <a:gd name="T14" fmla="*/ 63 w 68"/>
                <a:gd name="T15" fmla="*/ 35 h 135"/>
                <a:gd name="T16" fmla="*/ 67 w 68"/>
                <a:gd name="T17" fmla="*/ 18 h 135"/>
                <a:gd name="T18" fmla="*/ 68 w 68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"/>
                <a:gd name="T31" fmla="*/ 0 h 135"/>
                <a:gd name="T32" fmla="*/ 68 w 68"/>
                <a:gd name="T33" fmla="*/ 135 h 1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" h="135">
                  <a:moveTo>
                    <a:pt x="0" y="135"/>
                  </a:moveTo>
                  <a:lnTo>
                    <a:pt x="13" y="125"/>
                  </a:lnTo>
                  <a:lnTo>
                    <a:pt x="25" y="113"/>
                  </a:lnTo>
                  <a:lnTo>
                    <a:pt x="36" y="99"/>
                  </a:lnTo>
                  <a:lnTo>
                    <a:pt x="45" y="85"/>
                  </a:lnTo>
                  <a:lnTo>
                    <a:pt x="52" y="69"/>
                  </a:lnTo>
                  <a:lnTo>
                    <a:pt x="60" y="53"/>
                  </a:lnTo>
                  <a:lnTo>
                    <a:pt x="63" y="35"/>
                  </a:lnTo>
                  <a:lnTo>
                    <a:pt x="67" y="18"/>
                  </a:lnTo>
                  <a:lnTo>
                    <a:pt x="68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5" name="Freeform 31"/>
            <p:cNvSpPr>
              <a:spLocks/>
            </p:cNvSpPr>
            <p:nvPr/>
          </p:nvSpPr>
          <p:spPr bwMode="auto">
            <a:xfrm>
              <a:off x="4462" y="2566"/>
              <a:ext cx="72" cy="18"/>
            </a:xfrm>
            <a:custGeom>
              <a:avLst/>
              <a:gdLst>
                <a:gd name="T0" fmla="*/ 72 w 72"/>
                <a:gd name="T1" fmla="*/ 18 h 18"/>
                <a:gd name="T2" fmla="*/ 52 w 72"/>
                <a:gd name="T3" fmla="*/ 16 h 18"/>
                <a:gd name="T4" fmla="*/ 34 w 72"/>
                <a:gd name="T5" fmla="*/ 12 h 18"/>
                <a:gd name="T6" fmla="*/ 17 w 72"/>
                <a:gd name="T7" fmla="*/ 7 h 18"/>
                <a:gd name="T8" fmla="*/ 0 w 72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8"/>
                <a:gd name="T17" fmla="*/ 72 w 72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8">
                  <a:moveTo>
                    <a:pt x="72" y="18"/>
                  </a:moveTo>
                  <a:lnTo>
                    <a:pt x="52" y="16"/>
                  </a:lnTo>
                  <a:lnTo>
                    <a:pt x="34" y="12"/>
                  </a:lnTo>
                  <a:lnTo>
                    <a:pt x="17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6" name="Freeform 32"/>
            <p:cNvSpPr>
              <a:spLocks/>
            </p:cNvSpPr>
            <p:nvPr/>
          </p:nvSpPr>
          <p:spPr bwMode="auto">
            <a:xfrm>
              <a:off x="4462" y="2570"/>
              <a:ext cx="68" cy="135"/>
            </a:xfrm>
            <a:custGeom>
              <a:avLst/>
              <a:gdLst>
                <a:gd name="T0" fmla="*/ 68 w 68"/>
                <a:gd name="T1" fmla="*/ 135 h 135"/>
                <a:gd name="T2" fmla="*/ 56 w 68"/>
                <a:gd name="T3" fmla="*/ 125 h 135"/>
                <a:gd name="T4" fmla="*/ 44 w 68"/>
                <a:gd name="T5" fmla="*/ 113 h 135"/>
                <a:gd name="T6" fmla="*/ 33 w 68"/>
                <a:gd name="T7" fmla="*/ 99 h 135"/>
                <a:gd name="T8" fmla="*/ 24 w 68"/>
                <a:gd name="T9" fmla="*/ 85 h 135"/>
                <a:gd name="T10" fmla="*/ 17 w 68"/>
                <a:gd name="T11" fmla="*/ 69 h 135"/>
                <a:gd name="T12" fmla="*/ 9 w 68"/>
                <a:gd name="T13" fmla="*/ 53 h 135"/>
                <a:gd name="T14" fmla="*/ 5 w 68"/>
                <a:gd name="T15" fmla="*/ 35 h 135"/>
                <a:gd name="T16" fmla="*/ 2 w 68"/>
                <a:gd name="T17" fmla="*/ 18 h 135"/>
                <a:gd name="T18" fmla="*/ 0 w 68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"/>
                <a:gd name="T31" fmla="*/ 0 h 135"/>
                <a:gd name="T32" fmla="*/ 68 w 68"/>
                <a:gd name="T33" fmla="*/ 135 h 1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" h="135">
                  <a:moveTo>
                    <a:pt x="68" y="135"/>
                  </a:moveTo>
                  <a:lnTo>
                    <a:pt x="56" y="125"/>
                  </a:lnTo>
                  <a:lnTo>
                    <a:pt x="44" y="113"/>
                  </a:lnTo>
                  <a:lnTo>
                    <a:pt x="33" y="99"/>
                  </a:lnTo>
                  <a:lnTo>
                    <a:pt x="24" y="85"/>
                  </a:lnTo>
                  <a:lnTo>
                    <a:pt x="17" y="69"/>
                  </a:lnTo>
                  <a:lnTo>
                    <a:pt x="9" y="53"/>
                  </a:lnTo>
                  <a:lnTo>
                    <a:pt x="5" y="35"/>
                  </a:lnTo>
                  <a:lnTo>
                    <a:pt x="2" y="18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7" name="Line 33"/>
            <p:cNvSpPr>
              <a:spLocks noChangeShapeType="1"/>
            </p:cNvSpPr>
            <p:nvPr/>
          </p:nvSpPr>
          <p:spPr bwMode="auto">
            <a:xfrm>
              <a:off x="4585" y="2514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8" name="Line 34"/>
            <p:cNvSpPr>
              <a:spLocks noChangeShapeType="1"/>
            </p:cNvSpPr>
            <p:nvPr/>
          </p:nvSpPr>
          <p:spPr bwMode="auto">
            <a:xfrm>
              <a:off x="4479" y="2507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9" name="Line 35"/>
            <p:cNvSpPr>
              <a:spLocks noChangeShapeType="1"/>
            </p:cNvSpPr>
            <p:nvPr/>
          </p:nvSpPr>
          <p:spPr bwMode="auto">
            <a:xfrm>
              <a:off x="4537" y="2708"/>
              <a:ext cx="1" cy="36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0" name="Freeform 36"/>
            <p:cNvSpPr>
              <a:spLocks/>
            </p:cNvSpPr>
            <p:nvPr/>
          </p:nvSpPr>
          <p:spPr bwMode="auto">
            <a:xfrm>
              <a:off x="4539" y="2531"/>
              <a:ext cx="72" cy="19"/>
            </a:xfrm>
            <a:custGeom>
              <a:avLst/>
              <a:gdLst>
                <a:gd name="T0" fmla="*/ 0 w 72"/>
                <a:gd name="T1" fmla="*/ 19 h 19"/>
                <a:gd name="T2" fmla="*/ 20 w 72"/>
                <a:gd name="T3" fmla="*/ 17 h 19"/>
                <a:gd name="T4" fmla="*/ 38 w 72"/>
                <a:gd name="T5" fmla="*/ 12 h 19"/>
                <a:gd name="T6" fmla="*/ 56 w 72"/>
                <a:gd name="T7" fmla="*/ 7 h 19"/>
                <a:gd name="T8" fmla="*/ 72 w 7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9"/>
                <a:gd name="T17" fmla="*/ 72 w 7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8" y="12"/>
                  </a:lnTo>
                  <a:lnTo>
                    <a:pt x="56" y="7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1" name="Freeform 37"/>
            <p:cNvSpPr>
              <a:spLocks/>
            </p:cNvSpPr>
            <p:nvPr/>
          </p:nvSpPr>
          <p:spPr bwMode="auto">
            <a:xfrm>
              <a:off x="4464" y="2533"/>
              <a:ext cx="73" cy="19"/>
            </a:xfrm>
            <a:custGeom>
              <a:avLst/>
              <a:gdLst>
                <a:gd name="T0" fmla="*/ 73 w 73"/>
                <a:gd name="T1" fmla="*/ 19 h 19"/>
                <a:gd name="T2" fmla="*/ 53 w 73"/>
                <a:gd name="T3" fmla="*/ 17 h 19"/>
                <a:gd name="T4" fmla="*/ 34 w 73"/>
                <a:gd name="T5" fmla="*/ 12 h 19"/>
                <a:gd name="T6" fmla="*/ 17 w 73"/>
                <a:gd name="T7" fmla="*/ 7 h 19"/>
                <a:gd name="T8" fmla="*/ 0 w 73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19"/>
                <a:gd name="T17" fmla="*/ 73 w 73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19">
                  <a:moveTo>
                    <a:pt x="73" y="19"/>
                  </a:moveTo>
                  <a:lnTo>
                    <a:pt x="53" y="17"/>
                  </a:lnTo>
                  <a:lnTo>
                    <a:pt x="34" y="12"/>
                  </a:lnTo>
                  <a:lnTo>
                    <a:pt x="17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Line 38"/>
            <p:cNvSpPr>
              <a:spLocks noChangeShapeType="1"/>
            </p:cNvSpPr>
            <p:nvPr/>
          </p:nvSpPr>
          <p:spPr bwMode="auto">
            <a:xfrm>
              <a:off x="4439" y="2479"/>
              <a:ext cx="140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3" name="Line 39"/>
            <p:cNvSpPr>
              <a:spLocks noChangeShapeType="1"/>
            </p:cNvSpPr>
            <p:nvPr/>
          </p:nvSpPr>
          <p:spPr bwMode="auto">
            <a:xfrm flipH="1" flipV="1">
              <a:off x="4477" y="2265"/>
              <a:ext cx="2" cy="24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4" name="Freeform 40"/>
            <p:cNvSpPr>
              <a:spLocks/>
            </p:cNvSpPr>
            <p:nvPr/>
          </p:nvSpPr>
          <p:spPr bwMode="auto">
            <a:xfrm>
              <a:off x="4446" y="2384"/>
              <a:ext cx="62" cy="50"/>
            </a:xfrm>
            <a:custGeom>
              <a:avLst/>
              <a:gdLst>
                <a:gd name="T0" fmla="*/ 62 w 62"/>
                <a:gd name="T1" fmla="*/ 25 h 50"/>
                <a:gd name="T2" fmla="*/ 61 w 62"/>
                <a:gd name="T3" fmla="*/ 32 h 50"/>
                <a:gd name="T4" fmla="*/ 57 w 62"/>
                <a:gd name="T5" fmla="*/ 39 h 50"/>
                <a:gd name="T6" fmla="*/ 51 w 62"/>
                <a:gd name="T7" fmla="*/ 44 h 50"/>
                <a:gd name="T8" fmla="*/ 44 w 62"/>
                <a:gd name="T9" fmla="*/ 48 h 50"/>
                <a:gd name="T10" fmla="*/ 36 w 62"/>
                <a:gd name="T11" fmla="*/ 50 h 50"/>
                <a:gd name="T12" fmla="*/ 26 w 62"/>
                <a:gd name="T13" fmla="*/ 50 h 50"/>
                <a:gd name="T14" fmla="*/ 19 w 62"/>
                <a:gd name="T15" fmla="*/ 48 h 50"/>
                <a:gd name="T16" fmla="*/ 12 w 62"/>
                <a:gd name="T17" fmla="*/ 44 h 50"/>
                <a:gd name="T18" fmla="*/ 5 w 62"/>
                <a:gd name="T19" fmla="*/ 39 h 50"/>
                <a:gd name="T20" fmla="*/ 2 w 62"/>
                <a:gd name="T21" fmla="*/ 32 h 50"/>
                <a:gd name="T22" fmla="*/ 0 w 62"/>
                <a:gd name="T23" fmla="*/ 25 h 50"/>
                <a:gd name="T24" fmla="*/ 2 w 62"/>
                <a:gd name="T25" fmla="*/ 18 h 50"/>
                <a:gd name="T26" fmla="*/ 5 w 62"/>
                <a:gd name="T27" fmla="*/ 12 h 50"/>
                <a:gd name="T28" fmla="*/ 12 w 62"/>
                <a:gd name="T29" fmla="*/ 7 h 50"/>
                <a:gd name="T30" fmla="*/ 19 w 62"/>
                <a:gd name="T31" fmla="*/ 3 h 50"/>
                <a:gd name="T32" fmla="*/ 26 w 62"/>
                <a:gd name="T33" fmla="*/ 0 h 50"/>
                <a:gd name="T34" fmla="*/ 36 w 62"/>
                <a:gd name="T35" fmla="*/ 0 h 50"/>
                <a:gd name="T36" fmla="*/ 44 w 62"/>
                <a:gd name="T37" fmla="*/ 3 h 50"/>
                <a:gd name="T38" fmla="*/ 51 w 62"/>
                <a:gd name="T39" fmla="*/ 7 h 50"/>
                <a:gd name="T40" fmla="*/ 57 w 62"/>
                <a:gd name="T41" fmla="*/ 12 h 50"/>
                <a:gd name="T42" fmla="*/ 61 w 62"/>
                <a:gd name="T43" fmla="*/ 18 h 50"/>
                <a:gd name="T44" fmla="*/ 62 w 62"/>
                <a:gd name="T45" fmla="*/ 25 h 50"/>
                <a:gd name="T46" fmla="*/ 62 w 62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50"/>
                <a:gd name="T74" fmla="*/ 62 w 6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50">
                  <a:moveTo>
                    <a:pt x="62" y="25"/>
                  </a:moveTo>
                  <a:lnTo>
                    <a:pt x="61" y="32"/>
                  </a:lnTo>
                  <a:lnTo>
                    <a:pt x="57" y="39"/>
                  </a:lnTo>
                  <a:lnTo>
                    <a:pt x="51" y="44"/>
                  </a:lnTo>
                  <a:lnTo>
                    <a:pt x="44" y="48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9" y="48"/>
                  </a:lnTo>
                  <a:lnTo>
                    <a:pt x="12" y="44"/>
                  </a:lnTo>
                  <a:lnTo>
                    <a:pt x="5" y="39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5" y="12"/>
                  </a:lnTo>
                  <a:lnTo>
                    <a:pt x="12" y="7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3"/>
                  </a:lnTo>
                  <a:lnTo>
                    <a:pt x="51" y="7"/>
                  </a:lnTo>
                  <a:lnTo>
                    <a:pt x="57" y="12"/>
                  </a:lnTo>
                  <a:lnTo>
                    <a:pt x="61" y="18"/>
                  </a:lnTo>
                  <a:lnTo>
                    <a:pt x="62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Freeform 41"/>
            <p:cNvSpPr>
              <a:spLocks/>
            </p:cNvSpPr>
            <p:nvPr/>
          </p:nvSpPr>
          <p:spPr bwMode="auto">
            <a:xfrm>
              <a:off x="4446" y="2384"/>
              <a:ext cx="62" cy="50"/>
            </a:xfrm>
            <a:custGeom>
              <a:avLst/>
              <a:gdLst>
                <a:gd name="T0" fmla="*/ 62 w 62"/>
                <a:gd name="T1" fmla="*/ 25 h 50"/>
                <a:gd name="T2" fmla="*/ 61 w 62"/>
                <a:gd name="T3" fmla="*/ 32 h 50"/>
                <a:gd name="T4" fmla="*/ 57 w 62"/>
                <a:gd name="T5" fmla="*/ 39 h 50"/>
                <a:gd name="T6" fmla="*/ 51 w 62"/>
                <a:gd name="T7" fmla="*/ 44 h 50"/>
                <a:gd name="T8" fmla="*/ 44 w 62"/>
                <a:gd name="T9" fmla="*/ 48 h 50"/>
                <a:gd name="T10" fmla="*/ 36 w 62"/>
                <a:gd name="T11" fmla="*/ 50 h 50"/>
                <a:gd name="T12" fmla="*/ 26 w 62"/>
                <a:gd name="T13" fmla="*/ 50 h 50"/>
                <a:gd name="T14" fmla="*/ 19 w 62"/>
                <a:gd name="T15" fmla="*/ 48 h 50"/>
                <a:gd name="T16" fmla="*/ 12 w 62"/>
                <a:gd name="T17" fmla="*/ 44 h 50"/>
                <a:gd name="T18" fmla="*/ 5 w 62"/>
                <a:gd name="T19" fmla="*/ 39 h 50"/>
                <a:gd name="T20" fmla="*/ 2 w 62"/>
                <a:gd name="T21" fmla="*/ 32 h 50"/>
                <a:gd name="T22" fmla="*/ 0 w 62"/>
                <a:gd name="T23" fmla="*/ 25 h 50"/>
                <a:gd name="T24" fmla="*/ 2 w 62"/>
                <a:gd name="T25" fmla="*/ 18 h 50"/>
                <a:gd name="T26" fmla="*/ 5 w 62"/>
                <a:gd name="T27" fmla="*/ 12 h 50"/>
                <a:gd name="T28" fmla="*/ 12 w 62"/>
                <a:gd name="T29" fmla="*/ 7 h 50"/>
                <a:gd name="T30" fmla="*/ 19 w 62"/>
                <a:gd name="T31" fmla="*/ 3 h 50"/>
                <a:gd name="T32" fmla="*/ 26 w 62"/>
                <a:gd name="T33" fmla="*/ 0 h 50"/>
                <a:gd name="T34" fmla="*/ 36 w 62"/>
                <a:gd name="T35" fmla="*/ 0 h 50"/>
                <a:gd name="T36" fmla="*/ 44 w 62"/>
                <a:gd name="T37" fmla="*/ 3 h 50"/>
                <a:gd name="T38" fmla="*/ 51 w 62"/>
                <a:gd name="T39" fmla="*/ 7 h 50"/>
                <a:gd name="T40" fmla="*/ 57 w 62"/>
                <a:gd name="T41" fmla="*/ 12 h 50"/>
                <a:gd name="T42" fmla="*/ 61 w 62"/>
                <a:gd name="T43" fmla="*/ 18 h 50"/>
                <a:gd name="T44" fmla="*/ 62 w 62"/>
                <a:gd name="T45" fmla="*/ 25 h 50"/>
                <a:gd name="T46" fmla="*/ 62 w 62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50"/>
                <a:gd name="T74" fmla="*/ 62 w 6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50">
                  <a:moveTo>
                    <a:pt x="62" y="25"/>
                  </a:moveTo>
                  <a:lnTo>
                    <a:pt x="61" y="32"/>
                  </a:lnTo>
                  <a:lnTo>
                    <a:pt x="57" y="39"/>
                  </a:lnTo>
                  <a:lnTo>
                    <a:pt x="51" y="44"/>
                  </a:lnTo>
                  <a:lnTo>
                    <a:pt x="44" y="48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9" y="48"/>
                  </a:lnTo>
                  <a:lnTo>
                    <a:pt x="12" y="44"/>
                  </a:lnTo>
                  <a:lnTo>
                    <a:pt x="5" y="39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5" y="12"/>
                  </a:lnTo>
                  <a:lnTo>
                    <a:pt x="12" y="7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3"/>
                  </a:lnTo>
                  <a:lnTo>
                    <a:pt x="51" y="7"/>
                  </a:lnTo>
                  <a:lnTo>
                    <a:pt x="57" y="12"/>
                  </a:lnTo>
                  <a:lnTo>
                    <a:pt x="61" y="18"/>
                  </a:lnTo>
                  <a:lnTo>
                    <a:pt x="62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Freeform 42"/>
            <p:cNvSpPr>
              <a:spLocks/>
            </p:cNvSpPr>
            <p:nvPr/>
          </p:nvSpPr>
          <p:spPr bwMode="auto">
            <a:xfrm>
              <a:off x="4546" y="2447"/>
              <a:ext cx="60" cy="50"/>
            </a:xfrm>
            <a:custGeom>
              <a:avLst/>
              <a:gdLst>
                <a:gd name="T0" fmla="*/ 60 w 60"/>
                <a:gd name="T1" fmla="*/ 25 h 50"/>
                <a:gd name="T2" fmla="*/ 58 w 60"/>
                <a:gd name="T3" fmla="*/ 32 h 50"/>
                <a:gd name="T4" fmla="*/ 55 w 60"/>
                <a:gd name="T5" fmla="*/ 39 h 50"/>
                <a:gd name="T6" fmla="*/ 50 w 60"/>
                <a:gd name="T7" fmla="*/ 44 h 50"/>
                <a:gd name="T8" fmla="*/ 42 w 60"/>
                <a:gd name="T9" fmla="*/ 48 h 50"/>
                <a:gd name="T10" fmla="*/ 34 w 60"/>
                <a:gd name="T11" fmla="*/ 50 h 50"/>
                <a:gd name="T12" fmla="*/ 26 w 60"/>
                <a:gd name="T13" fmla="*/ 50 h 50"/>
                <a:gd name="T14" fmla="*/ 18 w 60"/>
                <a:gd name="T15" fmla="*/ 48 h 50"/>
                <a:gd name="T16" fmla="*/ 10 w 60"/>
                <a:gd name="T17" fmla="*/ 44 h 50"/>
                <a:gd name="T18" fmla="*/ 5 w 60"/>
                <a:gd name="T19" fmla="*/ 39 h 50"/>
                <a:gd name="T20" fmla="*/ 2 w 60"/>
                <a:gd name="T21" fmla="*/ 32 h 50"/>
                <a:gd name="T22" fmla="*/ 0 w 60"/>
                <a:gd name="T23" fmla="*/ 25 h 50"/>
                <a:gd name="T24" fmla="*/ 2 w 60"/>
                <a:gd name="T25" fmla="*/ 18 h 50"/>
                <a:gd name="T26" fmla="*/ 5 w 60"/>
                <a:gd name="T27" fmla="*/ 12 h 50"/>
                <a:gd name="T28" fmla="*/ 10 w 60"/>
                <a:gd name="T29" fmla="*/ 7 h 50"/>
                <a:gd name="T30" fmla="*/ 18 w 60"/>
                <a:gd name="T31" fmla="*/ 2 h 50"/>
                <a:gd name="T32" fmla="*/ 26 w 60"/>
                <a:gd name="T33" fmla="*/ 0 h 50"/>
                <a:gd name="T34" fmla="*/ 34 w 60"/>
                <a:gd name="T35" fmla="*/ 0 h 50"/>
                <a:gd name="T36" fmla="*/ 42 w 60"/>
                <a:gd name="T37" fmla="*/ 2 h 50"/>
                <a:gd name="T38" fmla="*/ 50 w 60"/>
                <a:gd name="T39" fmla="*/ 7 h 50"/>
                <a:gd name="T40" fmla="*/ 55 w 60"/>
                <a:gd name="T41" fmla="*/ 12 h 50"/>
                <a:gd name="T42" fmla="*/ 58 w 60"/>
                <a:gd name="T43" fmla="*/ 18 h 50"/>
                <a:gd name="T44" fmla="*/ 60 w 60"/>
                <a:gd name="T45" fmla="*/ 25 h 50"/>
                <a:gd name="T46" fmla="*/ 60 w 60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"/>
                <a:gd name="T73" fmla="*/ 0 h 50"/>
                <a:gd name="T74" fmla="*/ 60 w 60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" h="50">
                  <a:moveTo>
                    <a:pt x="60" y="25"/>
                  </a:moveTo>
                  <a:lnTo>
                    <a:pt x="58" y="32"/>
                  </a:lnTo>
                  <a:lnTo>
                    <a:pt x="55" y="39"/>
                  </a:lnTo>
                  <a:lnTo>
                    <a:pt x="50" y="44"/>
                  </a:lnTo>
                  <a:lnTo>
                    <a:pt x="42" y="48"/>
                  </a:lnTo>
                  <a:lnTo>
                    <a:pt x="34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0" y="7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7" name="Freeform 43"/>
            <p:cNvSpPr>
              <a:spLocks/>
            </p:cNvSpPr>
            <p:nvPr/>
          </p:nvSpPr>
          <p:spPr bwMode="auto">
            <a:xfrm>
              <a:off x="4546" y="2447"/>
              <a:ext cx="60" cy="50"/>
            </a:xfrm>
            <a:custGeom>
              <a:avLst/>
              <a:gdLst>
                <a:gd name="T0" fmla="*/ 60 w 60"/>
                <a:gd name="T1" fmla="*/ 25 h 50"/>
                <a:gd name="T2" fmla="*/ 58 w 60"/>
                <a:gd name="T3" fmla="*/ 32 h 50"/>
                <a:gd name="T4" fmla="*/ 55 w 60"/>
                <a:gd name="T5" fmla="*/ 39 h 50"/>
                <a:gd name="T6" fmla="*/ 50 w 60"/>
                <a:gd name="T7" fmla="*/ 44 h 50"/>
                <a:gd name="T8" fmla="*/ 42 w 60"/>
                <a:gd name="T9" fmla="*/ 48 h 50"/>
                <a:gd name="T10" fmla="*/ 34 w 60"/>
                <a:gd name="T11" fmla="*/ 50 h 50"/>
                <a:gd name="T12" fmla="*/ 26 w 60"/>
                <a:gd name="T13" fmla="*/ 50 h 50"/>
                <a:gd name="T14" fmla="*/ 18 w 60"/>
                <a:gd name="T15" fmla="*/ 48 h 50"/>
                <a:gd name="T16" fmla="*/ 10 w 60"/>
                <a:gd name="T17" fmla="*/ 44 h 50"/>
                <a:gd name="T18" fmla="*/ 5 w 60"/>
                <a:gd name="T19" fmla="*/ 39 h 50"/>
                <a:gd name="T20" fmla="*/ 2 w 60"/>
                <a:gd name="T21" fmla="*/ 32 h 50"/>
                <a:gd name="T22" fmla="*/ 0 w 60"/>
                <a:gd name="T23" fmla="*/ 25 h 50"/>
                <a:gd name="T24" fmla="*/ 2 w 60"/>
                <a:gd name="T25" fmla="*/ 18 h 50"/>
                <a:gd name="T26" fmla="*/ 5 w 60"/>
                <a:gd name="T27" fmla="*/ 12 h 50"/>
                <a:gd name="T28" fmla="*/ 10 w 60"/>
                <a:gd name="T29" fmla="*/ 7 h 50"/>
                <a:gd name="T30" fmla="*/ 18 w 60"/>
                <a:gd name="T31" fmla="*/ 2 h 50"/>
                <a:gd name="T32" fmla="*/ 26 w 60"/>
                <a:gd name="T33" fmla="*/ 0 h 50"/>
                <a:gd name="T34" fmla="*/ 34 w 60"/>
                <a:gd name="T35" fmla="*/ 0 h 50"/>
                <a:gd name="T36" fmla="*/ 42 w 60"/>
                <a:gd name="T37" fmla="*/ 2 h 50"/>
                <a:gd name="T38" fmla="*/ 50 w 60"/>
                <a:gd name="T39" fmla="*/ 7 h 50"/>
                <a:gd name="T40" fmla="*/ 55 w 60"/>
                <a:gd name="T41" fmla="*/ 12 h 50"/>
                <a:gd name="T42" fmla="*/ 58 w 60"/>
                <a:gd name="T43" fmla="*/ 18 h 50"/>
                <a:gd name="T44" fmla="*/ 60 w 60"/>
                <a:gd name="T45" fmla="*/ 25 h 50"/>
                <a:gd name="T46" fmla="*/ 60 w 60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"/>
                <a:gd name="T73" fmla="*/ 0 h 50"/>
                <a:gd name="T74" fmla="*/ 60 w 60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" h="50">
                  <a:moveTo>
                    <a:pt x="60" y="25"/>
                  </a:moveTo>
                  <a:lnTo>
                    <a:pt x="58" y="32"/>
                  </a:lnTo>
                  <a:lnTo>
                    <a:pt x="55" y="39"/>
                  </a:lnTo>
                  <a:lnTo>
                    <a:pt x="50" y="44"/>
                  </a:lnTo>
                  <a:lnTo>
                    <a:pt x="42" y="48"/>
                  </a:lnTo>
                  <a:lnTo>
                    <a:pt x="34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0" y="7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8" name="Freeform 44"/>
            <p:cNvSpPr>
              <a:spLocks/>
            </p:cNvSpPr>
            <p:nvPr/>
          </p:nvSpPr>
          <p:spPr bwMode="auto">
            <a:xfrm>
              <a:off x="4586" y="3010"/>
              <a:ext cx="72" cy="19"/>
            </a:xfrm>
            <a:custGeom>
              <a:avLst/>
              <a:gdLst>
                <a:gd name="T0" fmla="*/ 0 w 72"/>
                <a:gd name="T1" fmla="*/ 19 h 19"/>
                <a:gd name="T2" fmla="*/ 20 w 72"/>
                <a:gd name="T3" fmla="*/ 17 h 19"/>
                <a:gd name="T4" fmla="*/ 38 w 72"/>
                <a:gd name="T5" fmla="*/ 13 h 19"/>
                <a:gd name="T6" fmla="*/ 55 w 72"/>
                <a:gd name="T7" fmla="*/ 8 h 19"/>
                <a:gd name="T8" fmla="*/ 72 w 7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9"/>
                <a:gd name="T17" fmla="*/ 72 w 7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8" y="13"/>
                  </a:lnTo>
                  <a:lnTo>
                    <a:pt x="55" y="8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9" name="Freeform 45"/>
            <p:cNvSpPr>
              <a:spLocks/>
            </p:cNvSpPr>
            <p:nvPr/>
          </p:nvSpPr>
          <p:spPr bwMode="auto">
            <a:xfrm>
              <a:off x="4590" y="3013"/>
              <a:ext cx="66" cy="135"/>
            </a:xfrm>
            <a:custGeom>
              <a:avLst/>
              <a:gdLst>
                <a:gd name="T0" fmla="*/ 0 w 66"/>
                <a:gd name="T1" fmla="*/ 135 h 135"/>
                <a:gd name="T2" fmla="*/ 12 w 66"/>
                <a:gd name="T3" fmla="*/ 124 h 135"/>
                <a:gd name="T4" fmla="*/ 23 w 66"/>
                <a:gd name="T5" fmla="*/ 112 h 135"/>
                <a:gd name="T6" fmla="*/ 34 w 66"/>
                <a:gd name="T7" fmla="*/ 99 h 135"/>
                <a:gd name="T8" fmla="*/ 43 w 66"/>
                <a:gd name="T9" fmla="*/ 83 h 135"/>
                <a:gd name="T10" fmla="*/ 51 w 66"/>
                <a:gd name="T11" fmla="*/ 68 h 135"/>
                <a:gd name="T12" fmla="*/ 58 w 66"/>
                <a:gd name="T13" fmla="*/ 52 h 135"/>
                <a:gd name="T14" fmla="*/ 61 w 66"/>
                <a:gd name="T15" fmla="*/ 35 h 135"/>
                <a:gd name="T16" fmla="*/ 65 w 66"/>
                <a:gd name="T17" fmla="*/ 17 h 135"/>
                <a:gd name="T18" fmla="*/ 66 w 66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"/>
                <a:gd name="T31" fmla="*/ 0 h 135"/>
                <a:gd name="T32" fmla="*/ 66 w 66"/>
                <a:gd name="T33" fmla="*/ 135 h 1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" h="135">
                  <a:moveTo>
                    <a:pt x="0" y="135"/>
                  </a:moveTo>
                  <a:lnTo>
                    <a:pt x="12" y="124"/>
                  </a:lnTo>
                  <a:lnTo>
                    <a:pt x="23" y="112"/>
                  </a:lnTo>
                  <a:lnTo>
                    <a:pt x="34" y="99"/>
                  </a:lnTo>
                  <a:lnTo>
                    <a:pt x="43" y="83"/>
                  </a:lnTo>
                  <a:lnTo>
                    <a:pt x="51" y="68"/>
                  </a:lnTo>
                  <a:lnTo>
                    <a:pt x="58" y="52"/>
                  </a:lnTo>
                  <a:lnTo>
                    <a:pt x="61" y="35"/>
                  </a:lnTo>
                  <a:lnTo>
                    <a:pt x="65" y="17"/>
                  </a:lnTo>
                  <a:lnTo>
                    <a:pt x="66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Freeform 46"/>
            <p:cNvSpPr>
              <a:spLocks/>
            </p:cNvSpPr>
            <p:nvPr/>
          </p:nvSpPr>
          <p:spPr bwMode="auto">
            <a:xfrm>
              <a:off x="4512" y="3012"/>
              <a:ext cx="71" cy="17"/>
            </a:xfrm>
            <a:custGeom>
              <a:avLst/>
              <a:gdLst>
                <a:gd name="T0" fmla="*/ 71 w 71"/>
                <a:gd name="T1" fmla="*/ 17 h 17"/>
                <a:gd name="T2" fmla="*/ 53 w 71"/>
                <a:gd name="T3" fmla="*/ 15 h 17"/>
                <a:gd name="T4" fmla="*/ 34 w 71"/>
                <a:gd name="T5" fmla="*/ 12 h 17"/>
                <a:gd name="T6" fmla="*/ 16 w 71"/>
                <a:gd name="T7" fmla="*/ 7 h 17"/>
                <a:gd name="T8" fmla="*/ 0 w 7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7"/>
                <a:gd name="T17" fmla="*/ 71 w 7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7">
                  <a:moveTo>
                    <a:pt x="71" y="17"/>
                  </a:moveTo>
                  <a:lnTo>
                    <a:pt x="53" y="15"/>
                  </a:lnTo>
                  <a:lnTo>
                    <a:pt x="34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1" name="Freeform 47"/>
            <p:cNvSpPr>
              <a:spLocks/>
            </p:cNvSpPr>
            <p:nvPr/>
          </p:nvSpPr>
          <p:spPr bwMode="auto">
            <a:xfrm>
              <a:off x="4512" y="3016"/>
              <a:ext cx="68" cy="135"/>
            </a:xfrm>
            <a:custGeom>
              <a:avLst/>
              <a:gdLst>
                <a:gd name="T0" fmla="*/ 68 w 68"/>
                <a:gd name="T1" fmla="*/ 135 h 135"/>
                <a:gd name="T2" fmla="*/ 55 w 68"/>
                <a:gd name="T3" fmla="*/ 125 h 135"/>
                <a:gd name="T4" fmla="*/ 43 w 68"/>
                <a:gd name="T5" fmla="*/ 112 h 135"/>
                <a:gd name="T6" fmla="*/ 32 w 68"/>
                <a:gd name="T7" fmla="*/ 99 h 135"/>
                <a:gd name="T8" fmla="*/ 23 w 68"/>
                <a:gd name="T9" fmla="*/ 85 h 135"/>
                <a:gd name="T10" fmla="*/ 16 w 68"/>
                <a:gd name="T11" fmla="*/ 69 h 135"/>
                <a:gd name="T12" fmla="*/ 8 w 68"/>
                <a:gd name="T13" fmla="*/ 53 h 135"/>
                <a:gd name="T14" fmla="*/ 5 w 68"/>
                <a:gd name="T15" fmla="*/ 35 h 135"/>
                <a:gd name="T16" fmla="*/ 1 w 68"/>
                <a:gd name="T17" fmla="*/ 17 h 135"/>
                <a:gd name="T18" fmla="*/ 0 w 68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"/>
                <a:gd name="T31" fmla="*/ 0 h 135"/>
                <a:gd name="T32" fmla="*/ 68 w 68"/>
                <a:gd name="T33" fmla="*/ 135 h 1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" h="135">
                  <a:moveTo>
                    <a:pt x="68" y="135"/>
                  </a:moveTo>
                  <a:lnTo>
                    <a:pt x="55" y="125"/>
                  </a:lnTo>
                  <a:lnTo>
                    <a:pt x="43" y="112"/>
                  </a:lnTo>
                  <a:lnTo>
                    <a:pt x="32" y="99"/>
                  </a:lnTo>
                  <a:lnTo>
                    <a:pt x="23" y="85"/>
                  </a:lnTo>
                  <a:lnTo>
                    <a:pt x="16" y="69"/>
                  </a:lnTo>
                  <a:lnTo>
                    <a:pt x="8" y="53"/>
                  </a:lnTo>
                  <a:lnTo>
                    <a:pt x="5" y="35"/>
                  </a:lnTo>
                  <a:lnTo>
                    <a:pt x="1" y="1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Line 48"/>
            <p:cNvSpPr>
              <a:spLocks noChangeShapeType="1"/>
            </p:cNvSpPr>
            <p:nvPr/>
          </p:nvSpPr>
          <p:spPr bwMode="auto">
            <a:xfrm>
              <a:off x="4633" y="2960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3" name="Line 49"/>
            <p:cNvSpPr>
              <a:spLocks noChangeShapeType="1"/>
            </p:cNvSpPr>
            <p:nvPr/>
          </p:nvSpPr>
          <p:spPr bwMode="auto">
            <a:xfrm>
              <a:off x="4528" y="2953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Line 50"/>
            <p:cNvSpPr>
              <a:spLocks noChangeShapeType="1"/>
            </p:cNvSpPr>
            <p:nvPr/>
          </p:nvSpPr>
          <p:spPr bwMode="auto">
            <a:xfrm>
              <a:off x="4586" y="3154"/>
              <a:ext cx="1" cy="35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Freeform 51"/>
            <p:cNvSpPr>
              <a:spLocks/>
            </p:cNvSpPr>
            <p:nvPr/>
          </p:nvSpPr>
          <p:spPr bwMode="auto">
            <a:xfrm>
              <a:off x="4588" y="2977"/>
              <a:ext cx="72" cy="18"/>
            </a:xfrm>
            <a:custGeom>
              <a:avLst/>
              <a:gdLst>
                <a:gd name="T0" fmla="*/ 0 w 72"/>
                <a:gd name="T1" fmla="*/ 18 h 18"/>
                <a:gd name="T2" fmla="*/ 19 w 72"/>
                <a:gd name="T3" fmla="*/ 16 h 18"/>
                <a:gd name="T4" fmla="*/ 37 w 72"/>
                <a:gd name="T5" fmla="*/ 12 h 18"/>
                <a:gd name="T6" fmla="*/ 56 w 72"/>
                <a:gd name="T7" fmla="*/ 7 h 18"/>
                <a:gd name="T8" fmla="*/ 72 w 72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8"/>
                <a:gd name="T17" fmla="*/ 72 w 72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8">
                  <a:moveTo>
                    <a:pt x="0" y="18"/>
                  </a:moveTo>
                  <a:lnTo>
                    <a:pt x="19" y="16"/>
                  </a:lnTo>
                  <a:lnTo>
                    <a:pt x="37" y="12"/>
                  </a:lnTo>
                  <a:lnTo>
                    <a:pt x="56" y="7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6" name="Freeform 52"/>
            <p:cNvSpPr>
              <a:spLocks/>
            </p:cNvSpPr>
            <p:nvPr/>
          </p:nvSpPr>
          <p:spPr bwMode="auto">
            <a:xfrm>
              <a:off x="4513" y="2979"/>
              <a:ext cx="72" cy="18"/>
            </a:xfrm>
            <a:custGeom>
              <a:avLst/>
              <a:gdLst>
                <a:gd name="T0" fmla="*/ 72 w 72"/>
                <a:gd name="T1" fmla="*/ 18 h 18"/>
                <a:gd name="T2" fmla="*/ 52 w 72"/>
                <a:gd name="T3" fmla="*/ 16 h 18"/>
                <a:gd name="T4" fmla="*/ 33 w 72"/>
                <a:gd name="T5" fmla="*/ 12 h 18"/>
                <a:gd name="T6" fmla="*/ 16 w 72"/>
                <a:gd name="T7" fmla="*/ 7 h 18"/>
                <a:gd name="T8" fmla="*/ 0 w 72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8"/>
                <a:gd name="T17" fmla="*/ 72 w 72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8">
                  <a:moveTo>
                    <a:pt x="72" y="18"/>
                  </a:moveTo>
                  <a:lnTo>
                    <a:pt x="52" y="16"/>
                  </a:lnTo>
                  <a:lnTo>
                    <a:pt x="33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" name="Line 53"/>
            <p:cNvSpPr>
              <a:spLocks noChangeShapeType="1"/>
            </p:cNvSpPr>
            <p:nvPr/>
          </p:nvSpPr>
          <p:spPr bwMode="auto">
            <a:xfrm>
              <a:off x="4443" y="2919"/>
              <a:ext cx="1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Line 54"/>
            <p:cNvSpPr>
              <a:spLocks noChangeShapeType="1"/>
            </p:cNvSpPr>
            <p:nvPr/>
          </p:nvSpPr>
          <p:spPr bwMode="auto">
            <a:xfrm flipV="1">
              <a:off x="4525" y="2849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9" name="Line 55"/>
            <p:cNvSpPr>
              <a:spLocks noChangeShapeType="1"/>
            </p:cNvSpPr>
            <p:nvPr/>
          </p:nvSpPr>
          <p:spPr bwMode="auto">
            <a:xfrm>
              <a:off x="4441" y="2851"/>
              <a:ext cx="87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Freeform 56"/>
            <p:cNvSpPr>
              <a:spLocks/>
            </p:cNvSpPr>
            <p:nvPr/>
          </p:nvSpPr>
          <p:spPr bwMode="auto">
            <a:xfrm>
              <a:off x="4495" y="2822"/>
              <a:ext cx="61" cy="50"/>
            </a:xfrm>
            <a:custGeom>
              <a:avLst/>
              <a:gdLst>
                <a:gd name="T0" fmla="*/ 61 w 61"/>
                <a:gd name="T1" fmla="*/ 25 h 50"/>
                <a:gd name="T2" fmla="*/ 60 w 61"/>
                <a:gd name="T3" fmla="*/ 32 h 50"/>
                <a:gd name="T4" fmla="*/ 56 w 61"/>
                <a:gd name="T5" fmla="*/ 38 h 50"/>
                <a:gd name="T6" fmla="*/ 50 w 61"/>
                <a:gd name="T7" fmla="*/ 43 h 50"/>
                <a:gd name="T8" fmla="*/ 43 w 61"/>
                <a:gd name="T9" fmla="*/ 47 h 50"/>
                <a:gd name="T10" fmla="*/ 35 w 61"/>
                <a:gd name="T11" fmla="*/ 50 h 50"/>
                <a:gd name="T12" fmla="*/ 25 w 61"/>
                <a:gd name="T13" fmla="*/ 50 h 50"/>
                <a:gd name="T14" fmla="*/ 18 w 61"/>
                <a:gd name="T15" fmla="*/ 47 h 50"/>
                <a:gd name="T16" fmla="*/ 11 w 61"/>
                <a:gd name="T17" fmla="*/ 43 h 50"/>
                <a:gd name="T18" fmla="*/ 5 w 61"/>
                <a:gd name="T19" fmla="*/ 38 h 50"/>
                <a:gd name="T20" fmla="*/ 1 w 61"/>
                <a:gd name="T21" fmla="*/ 32 h 50"/>
                <a:gd name="T22" fmla="*/ 0 w 61"/>
                <a:gd name="T23" fmla="*/ 25 h 50"/>
                <a:gd name="T24" fmla="*/ 1 w 61"/>
                <a:gd name="T25" fmla="*/ 18 h 50"/>
                <a:gd name="T26" fmla="*/ 5 w 61"/>
                <a:gd name="T27" fmla="*/ 11 h 50"/>
                <a:gd name="T28" fmla="*/ 11 w 61"/>
                <a:gd name="T29" fmla="*/ 6 h 50"/>
                <a:gd name="T30" fmla="*/ 18 w 61"/>
                <a:gd name="T31" fmla="*/ 2 h 50"/>
                <a:gd name="T32" fmla="*/ 25 w 61"/>
                <a:gd name="T33" fmla="*/ 0 h 50"/>
                <a:gd name="T34" fmla="*/ 35 w 61"/>
                <a:gd name="T35" fmla="*/ 0 h 50"/>
                <a:gd name="T36" fmla="*/ 43 w 61"/>
                <a:gd name="T37" fmla="*/ 2 h 50"/>
                <a:gd name="T38" fmla="*/ 50 w 61"/>
                <a:gd name="T39" fmla="*/ 6 h 50"/>
                <a:gd name="T40" fmla="*/ 56 w 61"/>
                <a:gd name="T41" fmla="*/ 11 h 50"/>
                <a:gd name="T42" fmla="*/ 60 w 61"/>
                <a:gd name="T43" fmla="*/ 18 h 50"/>
                <a:gd name="T44" fmla="*/ 61 w 61"/>
                <a:gd name="T45" fmla="*/ 25 h 50"/>
                <a:gd name="T46" fmla="*/ 61 w 61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1"/>
                <a:gd name="T73" fmla="*/ 0 h 50"/>
                <a:gd name="T74" fmla="*/ 61 w 61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6" y="38"/>
                  </a:lnTo>
                  <a:lnTo>
                    <a:pt x="50" y="43"/>
                  </a:lnTo>
                  <a:lnTo>
                    <a:pt x="43" y="47"/>
                  </a:lnTo>
                  <a:lnTo>
                    <a:pt x="35" y="50"/>
                  </a:lnTo>
                  <a:lnTo>
                    <a:pt x="25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43" y="2"/>
                  </a:lnTo>
                  <a:lnTo>
                    <a:pt x="50" y="6"/>
                  </a:lnTo>
                  <a:lnTo>
                    <a:pt x="56" y="11"/>
                  </a:lnTo>
                  <a:lnTo>
                    <a:pt x="60" y="18"/>
                  </a:lnTo>
                  <a:lnTo>
                    <a:pt x="61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1" name="Freeform 57"/>
            <p:cNvSpPr>
              <a:spLocks/>
            </p:cNvSpPr>
            <p:nvPr/>
          </p:nvSpPr>
          <p:spPr bwMode="auto">
            <a:xfrm>
              <a:off x="4495" y="2822"/>
              <a:ext cx="61" cy="50"/>
            </a:xfrm>
            <a:custGeom>
              <a:avLst/>
              <a:gdLst>
                <a:gd name="T0" fmla="*/ 61 w 61"/>
                <a:gd name="T1" fmla="*/ 25 h 50"/>
                <a:gd name="T2" fmla="*/ 60 w 61"/>
                <a:gd name="T3" fmla="*/ 32 h 50"/>
                <a:gd name="T4" fmla="*/ 56 w 61"/>
                <a:gd name="T5" fmla="*/ 38 h 50"/>
                <a:gd name="T6" fmla="*/ 50 w 61"/>
                <a:gd name="T7" fmla="*/ 43 h 50"/>
                <a:gd name="T8" fmla="*/ 43 w 61"/>
                <a:gd name="T9" fmla="*/ 47 h 50"/>
                <a:gd name="T10" fmla="*/ 35 w 61"/>
                <a:gd name="T11" fmla="*/ 50 h 50"/>
                <a:gd name="T12" fmla="*/ 25 w 61"/>
                <a:gd name="T13" fmla="*/ 50 h 50"/>
                <a:gd name="T14" fmla="*/ 18 w 61"/>
                <a:gd name="T15" fmla="*/ 47 h 50"/>
                <a:gd name="T16" fmla="*/ 11 w 61"/>
                <a:gd name="T17" fmla="*/ 43 h 50"/>
                <a:gd name="T18" fmla="*/ 5 w 61"/>
                <a:gd name="T19" fmla="*/ 38 h 50"/>
                <a:gd name="T20" fmla="*/ 1 w 61"/>
                <a:gd name="T21" fmla="*/ 32 h 50"/>
                <a:gd name="T22" fmla="*/ 0 w 61"/>
                <a:gd name="T23" fmla="*/ 25 h 50"/>
                <a:gd name="T24" fmla="*/ 1 w 61"/>
                <a:gd name="T25" fmla="*/ 18 h 50"/>
                <a:gd name="T26" fmla="*/ 5 w 61"/>
                <a:gd name="T27" fmla="*/ 11 h 50"/>
                <a:gd name="T28" fmla="*/ 11 w 61"/>
                <a:gd name="T29" fmla="*/ 6 h 50"/>
                <a:gd name="T30" fmla="*/ 18 w 61"/>
                <a:gd name="T31" fmla="*/ 2 h 50"/>
                <a:gd name="T32" fmla="*/ 25 w 61"/>
                <a:gd name="T33" fmla="*/ 0 h 50"/>
                <a:gd name="T34" fmla="*/ 35 w 61"/>
                <a:gd name="T35" fmla="*/ 0 h 50"/>
                <a:gd name="T36" fmla="*/ 43 w 61"/>
                <a:gd name="T37" fmla="*/ 2 h 50"/>
                <a:gd name="T38" fmla="*/ 50 w 61"/>
                <a:gd name="T39" fmla="*/ 6 h 50"/>
                <a:gd name="T40" fmla="*/ 56 w 61"/>
                <a:gd name="T41" fmla="*/ 11 h 50"/>
                <a:gd name="T42" fmla="*/ 60 w 61"/>
                <a:gd name="T43" fmla="*/ 18 h 50"/>
                <a:gd name="T44" fmla="*/ 61 w 61"/>
                <a:gd name="T45" fmla="*/ 25 h 50"/>
                <a:gd name="T46" fmla="*/ 61 w 61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1"/>
                <a:gd name="T73" fmla="*/ 0 h 50"/>
                <a:gd name="T74" fmla="*/ 61 w 61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6" y="38"/>
                  </a:lnTo>
                  <a:lnTo>
                    <a:pt x="50" y="43"/>
                  </a:lnTo>
                  <a:lnTo>
                    <a:pt x="43" y="47"/>
                  </a:lnTo>
                  <a:lnTo>
                    <a:pt x="35" y="50"/>
                  </a:lnTo>
                  <a:lnTo>
                    <a:pt x="25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43" y="2"/>
                  </a:lnTo>
                  <a:lnTo>
                    <a:pt x="50" y="6"/>
                  </a:lnTo>
                  <a:lnTo>
                    <a:pt x="56" y="11"/>
                  </a:lnTo>
                  <a:lnTo>
                    <a:pt x="60" y="18"/>
                  </a:lnTo>
                  <a:lnTo>
                    <a:pt x="61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2" name="Freeform 58"/>
            <p:cNvSpPr>
              <a:spLocks/>
            </p:cNvSpPr>
            <p:nvPr/>
          </p:nvSpPr>
          <p:spPr bwMode="auto">
            <a:xfrm>
              <a:off x="4596" y="2894"/>
              <a:ext cx="57" cy="48"/>
            </a:xfrm>
            <a:custGeom>
              <a:avLst/>
              <a:gdLst>
                <a:gd name="T0" fmla="*/ 57 w 57"/>
                <a:gd name="T1" fmla="*/ 24 h 48"/>
                <a:gd name="T2" fmla="*/ 55 w 57"/>
                <a:gd name="T3" fmla="*/ 31 h 48"/>
                <a:gd name="T4" fmla="*/ 52 w 57"/>
                <a:gd name="T5" fmla="*/ 37 h 48"/>
                <a:gd name="T6" fmla="*/ 45 w 57"/>
                <a:gd name="T7" fmla="*/ 43 h 48"/>
                <a:gd name="T8" fmla="*/ 38 w 57"/>
                <a:gd name="T9" fmla="*/ 46 h 48"/>
                <a:gd name="T10" fmla="*/ 31 w 57"/>
                <a:gd name="T11" fmla="*/ 48 h 48"/>
                <a:gd name="T12" fmla="*/ 22 w 57"/>
                <a:gd name="T13" fmla="*/ 47 h 48"/>
                <a:gd name="T14" fmla="*/ 13 w 57"/>
                <a:gd name="T15" fmla="*/ 45 h 48"/>
                <a:gd name="T16" fmla="*/ 7 w 57"/>
                <a:gd name="T17" fmla="*/ 40 h 48"/>
                <a:gd name="T18" fmla="*/ 2 w 57"/>
                <a:gd name="T19" fmla="*/ 34 h 48"/>
                <a:gd name="T20" fmla="*/ 0 w 57"/>
                <a:gd name="T21" fmla="*/ 27 h 48"/>
                <a:gd name="T22" fmla="*/ 0 w 57"/>
                <a:gd name="T23" fmla="*/ 21 h 48"/>
                <a:gd name="T24" fmla="*/ 2 w 57"/>
                <a:gd name="T25" fmla="*/ 14 h 48"/>
                <a:gd name="T26" fmla="*/ 7 w 57"/>
                <a:gd name="T27" fmla="*/ 7 h 48"/>
                <a:gd name="T28" fmla="*/ 15 w 57"/>
                <a:gd name="T29" fmla="*/ 3 h 48"/>
                <a:gd name="T30" fmla="*/ 22 w 57"/>
                <a:gd name="T31" fmla="*/ 1 h 48"/>
                <a:gd name="T32" fmla="*/ 31 w 57"/>
                <a:gd name="T33" fmla="*/ 0 h 48"/>
                <a:gd name="T34" fmla="*/ 38 w 57"/>
                <a:gd name="T35" fmla="*/ 2 h 48"/>
                <a:gd name="T36" fmla="*/ 45 w 57"/>
                <a:gd name="T37" fmla="*/ 5 h 48"/>
                <a:gd name="T38" fmla="*/ 52 w 57"/>
                <a:gd name="T39" fmla="*/ 11 h 48"/>
                <a:gd name="T40" fmla="*/ 55 w 57"/>
                <a:gd name="T41" fmla="*/ 17 h 48"/>
                <a:gd name="T42" fmla="*/ 57 w 57"/>
                <a:gd name="T43" fmla="*/ 24 h 48"/>
                <a:gd name="T44" fmla="*/ 57 w 57"/>
                <a:gd name="T45" fmla="*/ 24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"/>
                <a:gd name="T70" fmla="*/ 0 h 48"/>
                <a:gd name="T71" fmla="*/ 57 w 57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" h="48">
                  <a:moveTo>
                    <a:pt x="57" y="24"/>
                  </a:moveTo>
                  <a:lnTo>
                    <a:pt x="55" y="31"/>
                  </a:lnTo>
                  <a:lnTo>
                    <a:pt x="52" y="37"/>
                  </a:lnTo>
                  <a:lnTo>
                    <a:pt x="45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3" y="45"/>
                  </a:lnTo>
                  <a:lnTo>
                    <a:pt x="7" y="40"/>
                  </a:lnTo>
                  <a:lnTo>
                    <a:pt x="2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5" y="5"/>
                  </a:lnTo>
                  <a:lnTo>
                    <a:pt x="52" y="11"/>
                  </a:lnTo>
                  <a:lnTo>
                    <a:pt x="55" y="17"/>
                  </a:lnTo>
                  <a:lnTo>
                    <a:pt x="57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3" name="Freeform 59"/>
            <p:cNvSpPr>
              <a:spLocks/>
            </p:cNvSpPr>
            <p:nvPr/>
          </p:nvSpPr>
          <p:spPr bwMode="auto">
            <a:xfrm>
              <a:off x="4596" y="2894"/>
              <a:ext cx="57" cy="48"/>
            </a:xfrm>
            <a:custGeom>
              <a:avLst/>
              <a:gdLst>
                <a:gd name="T0" fmla="*/ 57 w 57"/>
                <a:gd name="T1" fmla="*/ 24 h 48"/>
                <a:gd name="T2" fmla="*/ 55 w 57"/>
                <a:gd name="T3" fmla="*/ 31 h 48"/>
                <a:gd name="T4" fmla="*/ 52 w 57"/>
                <a:gd name="T5" fmla="*/ 37 h 48"/>
                <a:gd name="T6" fmla="*/ 45 w 57"/>
                <a:gd name="T7" fmla="*/ 43 h 48"/>
                <a:gd name="T8" fmla="*/ 38 w 57"/>
                <a:gd name="T9" fmla="*/ 46 h 48"/>
                <a:gd name="T10" fmla="*/ 31 w 57"/>
                <a:gd name="T11" fmla="*/ 48 h 48"/>
                <a:gd name="T12" fmla="*/ 22 w 57"/>
                <a:gd name="T13" fmla="*/ 47 h 48"/>
                <a:gd name="T14" fmla="*/ 13 w 57"/>
                <a:gd name="T15" fmla="*/ 45 h 48"/>
                <a:gd name="T16" fmla="*/ 7 w 57"/>
                <a:gd name="T17" fmla="*/ 40 h 48"/>
                <a:gd name="T18" fmla="*/ 2 w 57"/>
                <a:gd name="T19" fmla="*/ 34 h 48"/>
                <a:gd name="T20" fmla="*/ 0 w 57"/>
                <a:gd name="T21" fmla="*/ 27 h 48"/>
                <a:gd name="T22" fmla="*/ 0 w 57"/>
                <a:gd name="T23" fmla="*/ 21 h 48"/>
                <a:gd name="T24" fmla="*/ 2 w 57"/>
                <a:gd name="T25" fmla="*/ 14 h 48"/>
                <a:gd name="T26" fmla="*/ 7 w 57"/>
                <a:gd name="T27" fmla="*/ 7 h 48"/>
                <a:gd name="T28" fmla="*/ 15 w 57"/>
                <a:gd name="T29" fmla="*/ 3 h 48"/>
                <a:gd name="T30" fmla="*/ 22 w 57"/>
                <a:gd name="T31" fmla="*/ 1 h 48"/>
                <a:gd name="T32" fmla="*/ 31 w 57"/>
                <a:gd name="T33" fmla="*/ 0 h 48"/>
                <a:gd name="T34" fmla="*/ 38 w 57"/>
                <a:gd name="T35" fmla="*/ 2 h 48"/>
                <a:gd name="T36" fmla="*/ 45 w 57"/>
                <a:gd name="T37" fmla="*/ 5 h 48"/>
                <a:gd name="T38" fmla="*/ 52 w 57"/>
                <a:gd name="T39" fmla="*/ 11 h 48"/>
                <a:gd name="T40" fmla="*/ 55 w 57"/>
                <a:gd name="T41" fmla="*/ 17 h 48"/>
                <a:gd name="T42" fmla="*/ 57 w 57"/>
                <a:gd name="T43" fmla="*/ 24 h 48"/>
                <a:gd name="T44" fmla="*/ 57 w 57"/>
                <a:gd name="T45" fmla="*/ 24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"/>
                <a:gd name="T70" fmla="*/ 0 h 48"/>
                <a:gd name="T71" fmla="*/ 57 w 57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" h="48">
                  <a:moveTo>
                    <a:pt x="57" y="24"/>
                  </a:moveTo>
                  <a:lnTo>
                    <a:pt x="55" y="31"/>
                  </a:lnTo>
                  <a:lnTo>
                    <a:pt x="52" y="37"/>
                  </a:lnTo>
                  <a:lnTo>
                    <a:pt x="45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3" y="45"/>
                  </a:lnTo>
                  <a:lnTo>
                    <a:pt x="7" y="40"/>
                  </a:lnTo>
                  <a:lnTo>
                    <a:pt x="2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5" y="5"/>
                  </a:lnTo>
                  <a:lnTo>
                    <a:pt x="52" y="11"/>
                  </a:lnTo>
                  <a:lnTo>
                    <a:pt x="55" y="17"/>
                  </a:lnTo>
                  <a:lnTo>
                    <a:pt x="57" y="24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Line 60"/>
            <p:cNvSpPr>
              <a:spLocks noChangeShapeType="1"/>
            </p:cNvSpPr>
            <p:nvPr/>
          </p:nvSpPr>
          <p:spPr bwMode="auto">
            <a:xfrm>
              <a:off x="4583" y="3185"/>
              <a:ext cx="1" cy="38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Line 61"/>
            <p:cNvSpPr>
              <a:spLocks noChangeShapeType="1"/>
            </p:cNvSpPr>
            <p:nvPr/>
          </p:nvSpPr>
          <p:spPr bwMode="auto">
            <a:xfrm flipV="1">
              <a:off x="4576" y="2327"/>
              <a:ext cx="1" cy="17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6" name="Freeform 62"/>
            <p:cNvSpPr>
              <a:spLocks/>
            </p:cNvSpPr>
            <p:nvPr/>
          </p:nvSpPr>
          <p:spPr bwMode="auto">
            <a:xfrm>
              <a:off x="4270" y="2398"/>
              <a:ext cx="54" cy="91"/>
            </a:xfrm>
            <a:custGeom>
              <a:avLst/>
              <a:gdLst>
                <a:gd name="T0" fmla="*/ 48 w 54"/>
                <a:gd name="T1" fmla="*/ 0 h 91"/>
                <a:gd name="T2" fmla="*/ 38 w 54"/>
                <a:gd name="T3" fmla="*/ 1 h 91"/>
                <a:gd name="T4" fmla="*/ 28 w 54"/>
                <a:gd name="T5" fmla="*/ 4 h 91"/>
                <a:gd name="T6" fmla="*/ 18 w 54"/>
                <a:gd name="T7" fmla="*/ 9 h 91"/>
                <a:gd name="T8" fmla="*/ 11 w 54"/>
                <a:gd name="T9" fmla="*/ 16 h 91"/>
                <a:gd name="T10" fmla="*/ 5 w 54"/>
                <a:gd name="T11" fmla="*/ 25 h 91"/>
                <a:gd name="T12" fmla="*/ 1 w 54"/>
                <a:gd name="T13" fmla="*/ 34 h 91"/>
                <a:gd name="T14" fmla="*/ 0 w 54"/>
                <a:gd name="T15" fmla="*/ 43 h 91"/>
                <a:gd name="T16" fmla="*/ 1 w 54"/>
                <a:gd name="T17" fmla="*/ 54 h 91"/>
                <a:gd name="T18" fmla="*/ 4 w 54"/>
                <a:gd name="T19" fmla="*/ 63 h 91"/>
                <a:gd name="T20" fmla="*/ 9 w 54"/>
                <a:gd name="T21" fmla="*/ 71 h 91"/>
                <a:gd name="T22" fmla="*/ 16 w 54"/>
                <a:gd name="T23" fmla="*/ 78 h 91"/>
                <a:gd name="T24" fmla="*/ 23 w 54"/>
                <a:gd name="T25" fmla="*/ 85 h 91"/>
                <a:gd name="T26" fmla="*/ 33 w 54"/>
                <a:gd name="T27" fmla="*/ 89 h 91"/>
                <a:gd name="T28" fmla="*/ 43 w 54"/>
                <a:gd name="T29" fmla="*/ 91 h 91"/>
                <a:gd name="T30" fmla="*/ 54 w 54"/>
                <a:gd name="T31" fmla="*/ 91 h 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91"/>
                <a:gd name="T50" fmla="*/ 54 w 54"/>
                <a:gd name="T51" fmla="*/ 91 h 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91">
                  <a:moveTo>
                    <a:pt x="48" y="0"/>
                  </a:moveTo>
                  <a:lnTo>
                    <a:pt x="38" y="1"/>
                  </a:lnTo>
                  <a:lnTo>
                    <a:pt x="28" y="4"/>
                  </a:lnTo>
                  <a:lnTo>
                    <a:pt x="18" y="9"/>
                  </a:lnTo>
                  <a:lnTo>
                    <a:pt x="11" y="16"/>
                  </a:lnTo>
                  <a:lnTo>
                    <a:pt x="5" y="25"/>
                  </a:lnTo>
                  <a:lnTo>
                    <a:pt x="1" y="34"/>
                  </a:lnTo>
                  <a:lnTo>
                    <a:pt x="0" y="43"/>
                  </a:lnTo>
                  <a:lnTo>
                    <a:pt x="1" y="54"/>
                  </a:lnTo>
                  <a:lnTo>
                    <a:pt x="4" y="63"/>
                  </a:lnTo>
                  <a:lnTo>
                    <a:pt x="9" y="71"/>
                  </a:lnTo>
                  <a:lnTo>
                    <a:pt x="16" y="78"/>
                  </a:lnTo>
                  <a:lnTo>
                    <a:pt x="23" y="85"/>
                  </a:lnTo>
                  <a:lnTo>
                    <a:pt x="33" y="89"/>
                  </a:lnTo>
                  <a:lnTo>
                    <a:pt x="43" y="91"/>
                  </a:lnTo>
                  <a:lnTo>
                    <a:pt x="54" y="9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Line 63"/>
            <p:cNvSpPr>
              <a:spLocks noChangeShapeType="1"/>
            </p:cNvSpPr>
            <p:nvPr/>
          </p:nvSpPr>
          <p:spPr bwMode="auto">
            <a:xfrm>
              <a:off x="4319" y="2394"/>
              <a:ext cx="9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Line 64"/>
            <p:cNvSpPr>
              <a:spLocks noChangeShapeType="1"/>
            </p:cNvSpPr>
            <p:nvPr/>
          </p:nvSpPr>
          <p:spPr bwMode="auto">
            <a:xfrm>
              <a:off x="4323" y="2489"/>
              <a:ext cx="9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Line 65"/>
            <p:cNvSpPr>
              <a:spLocks noChangeShapeType="1"/>
            </p:cNvSpPr>
            <p:nvPr/>
          </p:nvSpPr>
          <p:spPr bwMode="auto">
            <a:xfrm>
              <a:off x="4419" y="2394"/>
              <a:ext cx="1" cy="9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0" name="Line 66"/>
            <p:cNvSpPr>
              <a:spLocks noChangeShapeType="1"/>
            </p:cNvSpPr>
            <p:nvPr/>
          </p:nvSpPr>
          <p:spPr bwMode="auto">
            <a:xfrm flipH="1">
              <a:off x="4208" y="2438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1" name="Line 67"/>
            <p:cNvSpPr>
              <a:spLocks noChangeShapeType="1"/>
            </p:cNvSpPr>
            <p:nvPr/>
          </p:nvSpPr>
          <p:spPr bwMode="auto">
            <a:xfrm>
              <a:off x="4423" y="2407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2" name="Line 68"/>
            <p:cNvSpPr>
              <a:spLocks noChangeShapeType="1"/>
            </p:cNvSpPr>
            <p:nvPr/>
          </p:nvSpPr>
          <p:spPr bwMode="auto">
            <a:xfrm>
              <a:off x="4420" y="2478"/>
              <a:ext cx="6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3" name="Freeform 69"/>
            <p:cNvSpPr>
              <a:spLocks/>
            </p:cNvSpPr>
            <p:nvPr/>
          </p:nvSpPr>
          <p:spPr bwMode="auto">
            <a:xfrm>
              <a:off x="4262" y="2842"/>
              <a:ext cx="55" cy="88"/>
            </a:xfrm>
            <a:custGeom>
              <a:avLst/>
              <a:gdLst>
                <a:gd name="T0" fmla="*/ 49 w 55"/>
                <a:gd name="T1" fmla="*/ 0 h 88"/>
                <a:gd name="T2" fmla="*/ 39 w 55"/>
                <a:gd name="T3" fmla="*/ 1 h 88"/>
                <a:gd name="T4" fmla="*/ 29 w 55"/>
                <a:gd name="T5" fmla="*/ 4 h 88"/>
                <a:gd name="T6" fmla="*/ 19 w 55"/>
                <a:gd name="T7" fmla="*/ 9 h 88"/>
                <a:gd name="T8" fmla="*/ 12 w 55"/>
                <a:gd name="T9" fmla="*/ 15 h 88"/>
                <a:gd name="T10" fmla="*/ 5 w 55"/>
                <a:gd name="T11" fmla="*/ 23 h 88"/>
                <a:gd name="T12" fmla="*/ 2 w 55"/>
                <a:gd name="T13" fmla="*/ 33 h 88"/>
                <a:gd name="T14" fmla="*/ 0 w 55"/>
                <a:gd name="T15" fmla="*/ 42 h 88"/>
                <a:gd name="T16" fmla="*/ 2 w 55"/>
                <a:gd name="T17" fmla="*/ 51 h 88"/>
                <a:gd name="T18" fmla="*/ 4 w 55"/>
                <a:gd name="T19" fmla="*/ 60 h 88"/>
                <a:gd name="T20" fmla="*/ 9 w 55"/>
                <a:gd name="T21" fmla="*/ 70 h 88"/>
                <a:gd name="T22" fmla="*/ 17 w 55"/>
                <a:gd name="T23" fmla="*/ 77 h 88"/>
                <a:gd name="T24" fmla="*/ 24 w 55"/>
                <a:gd name="T25" fmla="*/ 82 h 88"/>
                <a:gd name="T26" fmla="*/ 34 w 55"/>
                <a:gd name="T27" fmla="*/ 86 h 88"/>
                <a:gd name="T28" fmla="*/ 44 w 55"/>
                <a:gd name="T29" fmla="*/ 88 h 88"/>
                <a:gd name="T30" fmla="*/ 55 w 55"/>
                <a:gd name="T31" fmla="*/ 88 h 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5"/>
                <a:gd name="T49" fmla="*/ 0 h 88"/>
                <a:gd name="T50" fmla="*/ 55 w 55"/>
                <a:gd name="T51" fmla="*/ 88 h 8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5" h="88">
                  <a:moveTo>
                    <a:pt x="49" y="0"/>
                  </a:moveTo>
                  <a:lnTo>
                    <a:pt x="39" y="1"/>
                  </a:lnTo>
                  <a:lnTo>
                    <a:pt x="29" y="4"/>
                  </a:lnTo>
                  <a:lnTo>
                    <a:pt x="19" y="9"/>
                  </a:lnTo>
                  <a:lnTo>
                    <a:pt x="12" y="15"/>
                  </a:lnTo>
                  <a:lnTo>
                    <a:pt x="5" y="23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2" y="51"/>
                  </a:lnTo>
                  <a:lnTo>
                    <a:pt x="4" y="60"/>
                  </a:lnTo>
                  <a:lnTo>
                    <a:pt x="9" y="70"/>
                  </a:lnTo>
                  <a:lnTo>
                    <a:pt x="17" y="77"/>
                  </a:lnTo>
                  <a:lnTo>
                    <a:pt x="24" y="82"/>
                  </a:lnTo>
                  <a:lnTo>
                    <a:pt x="34" y="86"/>
                  </a:lnTo>
                  <a:lnTo>
                    <a:pt x="44" y="88"/>
                  </a:lnTo>
                  <a:lnTo>
                    <a:pt x="55" y="8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4" name="Line 70"/>
            <p:cNvSpPr>
              <a:spLocks noChangeShapeType="1"/>
            </p:cNvSpPr>
            <p:nvPr/>
          </p:nvSpPr>
          <p:spPr bwMode="auto">
            <a:xfrm>
              <a:off x="4312" y="2837"/>
              <a:ext cx="97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Line 71"/>
            <p:cNvSpPr>
              <a:spLocks noChangeShapeType="1"/>
            </p:cNvSpPr>
            <p:nvPr/>
          </p:nvSpPr>
          <p:spPr bwMode="auto">
            <a:xfrm>
              <a:off x="4316" y="2931"/>
              <a:ext cx="9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6" name="Line 72"/>
            <p:cNvSpPr>
              <a:spLocks noChangeShapeType="1"/>
            </p:cNvSpPr>
            <p:nvPr/>
          </p:nvSpPr>
          <p:spPr bwMode="auto">
            <a:xfrm>
              <a:off x="4412" y="2837"/>
              <a:ext cx="1" cy="9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Line 73"/>
            <p:cNvSpPr>
              <a:spLocks noChangeShapeType="1"/>
            </p:cNvSpPr>
            <p:nvPr/>
          </p:nvSpPr>
          <p:spPr bwMode="auto">
            <a:xfrm flipH="1">
              <a:off x="4201" y="2882"/>
              <a:ext cx="61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Line 74"/>
            <p:cNvSpPr>
              <a:spLocks noChangeShapeType="1"/>
            </p:cNvSpPr>
            <p:nvPr/>
          </p:nvSpPr>
          <p:spPr bwMode="auto">
            <a:xfrm>
              <a:off x="4416" y="2851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Line 75"/>
            <p:cNvSpPr>
              <a:spLocks noChangeShapeType="1"/>
            </p:cNvSpPr>
            <p:nvPr/>
          </p:nvSpPr>
          <p:spPr bwMode="auto">
            <a:xfrm>
              <a:off x="4413" y="2921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Line 76"/>
            <p:cNvSpPr>
              <a:spLocks noChangeShapeType="1"/>
            </p:cNvSpPr>
            <p:nvPr/>
          </p:nvSpPr>
          <p:spPr bwMode="auto">
            <a:xfrm flipV="1">
              <a:off x="4533" y="2731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Line 77"/>
            <p:cNvSpPr>
              <a:spLocks noChangeShapeType="1"/>
            </p:cNvSpPr>
            <p:nvPr/>
          </p:nvSpPr>
          <p:spPr bwMode="auto">
            <a:xfrm flipV="1">
              <a:off x="4197" y="2431"/>
              <a:ext cx="1" cy="362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Freeform 78"/>
            <p:cNvSpPr>
              <a:spLocks/>
            </p:cNvSpPr>
            <p:nvPr/>
          </p:nvSpPr>
          <p:spPr bwMode="auto">
            <a:xfrm>
              <a:off x="3217" y="2840"/>
              <a:ext cx="23" cy="56"/>
            </a:xfrm>
            <a:custGeom>
              <a:avLst/>
              <a:gdLst>
                <a:gd name="T0" fmla="*/ 0 w 23"/>
                <a:gd name="T1" fmla="*/ 0 h 56"/>
                <a:gd name="T2" fmla="*/ 2 w 23"/>
                <a:gd name="T3" fmla="*/ 15 h 56"/>
                <a:gd name="T4" fmla="*/ 7 w 23"/>
                <a:gd name="T5" fmla="*/ 29 h 56"/>
                <a:gd name="T6" fmla="*/ 13 w 23"/>
                <a:gd name="T7" fmla="*/ 44 h 56"/>
                <a:gd name="T8" fmla="*/ 23 w 23"/>
                <a:gd name="T9" fmla="*/ 5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56"/>
                <a:gd name="T17" fmla="*/ 23 w 23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56">
                  <a:moveTo>
                    <a:pt x="0" y="0"/>
                  </a:moveTo>
                  <a:lnTo>
                    <a:pt x="2" y="15"/>
                  </a:lnTo>
                  <a:lnTo>
                    <a:pt x="7" y="29"/>
                  </a:lnTo>
                  <a:lnTo>
                    <a:pt x="13" y="44"/>
                  </a:lnTo>
                  <a:lnTo>
                    <a:pt x="23" y="56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Freeform 79"/>
            <p:cNvSpPr>
              <a:spLocks/>
            </p:cNvSpPr>
            <p:nvPr/>
          </p:nvSpPr>
          <p:spPr bwMode="auto">
            <a:xfrm>
              <a:off x="3077" y="2843"/>
              <a:ext cx="161" cy="53"/>
            </a:xfrm>
            <a:custGeom>
              <a:avLst/>
              <a:gdLst>
                <a:gd name="T0" fmla="*/ 0 w 161"/>
                <a:gd name="T1" fmla="*/ 0 h 53"/>
                <a:gd name="T2" fmla="*/ 13 w 161"/>
                <a:gd name="T3" fmla="*/ 10 h 53"/>
                <a:gd name="T4" fmla="*/ 28 w 161"/>
                <a:gd name="T5" fmla="*/ 19 h 53"/>
                <a:gd name="T6" fmla="*/ 44 w 161"/>
                <a:gd name="T7" fmla="*/ 27 h 53"/>
                <a:gd name="T8" fmla="*/ 61 w 161"/>
                <a:gd name="T9" fmla="*/ 35 h 53"/>
                <a:gd name="T10" fmla="*/ 79 w 161"/>
                <a:gd name="T11" fmla="*/ 41 h 53"/>
                <a:gd name="T12" fmla="*/ 99 w 161"/>
                <a:gd name="T13" fmla="*/ 46 h 53"/>
                <a:gd name="T14" fmla="*/ 119 w 161"/>
                <a:gd name="T15" fmla="*/ 50 h 53"/>
                <a:gd name="T16" fmla="*/ 140 w 161"/>
                <a:gd name="T17" fmla="*/ 52 h 53"/>
                <a:gd name="T18" fmla="*/ 161 w 161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53"/>
                <a:gd name="T32" fmla="*/ 161 w 161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53">
                  <a:moveTo>
                    <a:pt x="0" y="0"/>
                  </a:moveTo>
                  <a:lnTo>
                    <a:pt x="13" y="10"/>
                  </a:lnTo>
                  <a:lnTo>
                    <a:pt x="28" y="19"/>
                  </a:lnTo>
                  <a:lnTo>
                    <a:pt x="44" y="27"/>
                  </a:lnTo>
                  <a:lnTo>
                    <a:pt x="61" y="35"/>
                  </a:lnTo>
                  <a:lnTo>
                    <a:pt x="79" y="41"/>
                  </a:lnTo>
                  <a:lnTo>
                    <a:pt x="99" y="46"/>
                  </a:lnTo>
                  <a:lnTo>
                    <a:pt x="119" y="50"/>
                  </a:lnTo>
                  <a:lnTo>
                    <a:pt x="140" y="52"/>
                  </a:lnTo>
                  <a:lnTo>
                    <a:pt x="161" y="53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Freeform 80"/>
            <p:cNvSpPr>
              <a:spLocks/>
            </p:cNvSpPr>
            <p:nvPr/>
          </p:nvSpPr>
          <p:spPr bwMode="auto">
            <a:xfrm>
              <a:off x="3216" y="2781"/>
              <a:ext cx="21" cy="56"/>
            </a:xfrm>
            <a:custGeom>
              <a:avLst/>
              <a:gdLst>
                <a:gd name="T0" fmla="*/ 0 w 21"/>
                <a:gd name="T1" fmla="*/ 56 h 56"/>
                <a:gd name="T2" fmla="*/ 2 w 21"/>
                <a:gd name="T3" fmla="*/ 41 h 56"/>
                <a:gd name="T4" fmla="*/ 6 w 21"/>
                <a:gd name="T5" fmla="*/ 27 h 56"/>
                <a:gd name="T6" fmla="*/ 12 w 21"/>
                <a:gd name="T7" fmla="*/ 12 h 56"/>
                <a:gd name="T8" fmla="*/ 21 w 21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56"/>
                <a:gd name="T17" fmla="*/ 21 w 21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56">
                  <a:moveTo>
                    <a:pt x="0" y="56"/>
                  </a:moveTo>
                  <a:lnTo>
                    <a:pt x="2" y="41"/>
                  </a:lnTo>
                  <a:lnTo>
                    <a:pt x="6" y="27"/>
                  </a:lnTo>
                  <a:lnTo>
                    <a:pt x="12" y="12"/>
                  </a:lnTo>
                  <a:lnTo>
                    <a:pt x="21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Freeform 81"/>
            <p:cNvSpPr>
              <a:spLocks/>
            </p:cNvSpPr>
            <p:nvPr/>
          </p:nvSpPr>
          <p:spPr bwMode="auto">
            <a:xfrm>
              <a:off x="3075" y="2782"/>
              <a:ext cx="159" cy="53"/>
            </a:xfrm>
            <a:custGeom>
              <a:avLst/>
              <a:gdLst>
                <a:gd name="T0" fmla="*/ 0 w 159"/>
                <a:gd name="T1" fmla="*/ 53 h 53"/>
                <a:gd name="T2" fmla="*/ 12 w 159"/>
                <a:gd name="T3" fmla="*/ 43 h 53"/>
                <a:gd name="T4" fmla="*/ 26 w 159"/>
                <a:gd name="T5" fmla="*/ 34 h 53"/>
                <a:gd name="T6" fmla="*/ 42 w 159"/>
                <a:gd name="T7" fmla="*/ 26 h 53"/>
                <a:gd name="T8" fmla="*/ 59 w 159"/>
                <a:gd name="T9" fmla="*/ 17 h 53"/>
                <a:gd name="T10" fmla="*/ 78 w 159"/>
                <a:gd name="T11" fmla="*/ 12 h 53"/>
                <a:gd name="T12" fmla="*/ 97 w 159"/>
                <a:gd name="T13" fmla="*/ 7 h 53"/>
                <a:gd name="T14" fmla="*/ 117 w 159"/>
                <a:gd name="T15" fmla="*/ 3 h 53"/>
                <a:gd name="T16" fmla="*/ 138 w 159"/>
                <a:gd name="T17" fmla="*/ 1 h 53"/>
                <a:gd name="T18" fmla="*/ 159 w 159"/>
                <a:gd name="T19" fmla="*/ 0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9"/>
                <a:gd name="T31" fmla="*/ 0 h 53"/>
                <a:gd name="T32" fmla="*/ 159 w 159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9" h="53">
                  <a:moveTo>
                    <a:pt x="0" y="53"/>
                  </a:moveTo>
                  <a:lnTo>
                    <a:pt x="12" y="43"/>
                  </a:lnTo>
                  <a:lnTo>
                    <a:pt x="26" y="34"/>
                  </a:lnTo>
                  <a:lnTo>
                    <a:pt x="42" y="26"/>
                  </a:lnTo>
                  <a:lnTo>
                    <a:pt x="59" y="17"/>
                  </a:lnTo>
                  <a:lnTo>
                    <a:pt x="78" y="12"/>
                  </a:lnTo>
                  <a:lnTo>
                    <a:pt x="97" y="7"/>
                  </a:lnTo>
                  <a:lnTo>
                    <a:pt x="117" y="3"/>
                  </a:lnTo>
                  <a:lnTo>
                    <a:pt x="138" y="1"/>
                  </a:lnTo>
                  <a:lnTo>
                    <a:pt x="159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Line 82"/>
            <p:cNvSpPr>
              <a:spLocks noChangeShapeType="1"/>
            </p:cNvSpPr>
            <p:nvPr/>
          </p:nvSpPr>
          <p:spPr bwMode="auto">
            <a:xfrm flipH="1">
              <a:off x="3232" y="2877"/>
              <a:ext cx="66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Line 83"/>
            <p:cNvSpPr>
              <a:spLocks noChangeShapeType="1"/>
            </p:cNvSpPr>
            <p:nvPr/>
          </p:nvSpPr>
          <p:spPr bwMode="auto">
            <a:xfrm flipH="1">
              <a:off x="3232" y="2793"/>
              <a:ext cx="7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Line 84"/>
            <p:cNvSpPr>
              <a:spLocks noChangeShapeType="1"/>
            </p:cNvSpPr>
            <p:nvPr/>
          </p:nvSpPr>
          <p:spPr bwMode="auto">
            <a:xfrm flipH="1">
              <a:off x="3029" y="2840"/>
              <a:ext cx="42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Freeform 85"/>
            <p:cNvSpPr>
              <a:spLocks/>
            </p:cNvSpPr>
            <p:nvPr/>
          </p:nvSpPr>
          <p:spPr bwMode="auto">
            <a:xfrm>
              <a:off x="3648" y="2564"/>
              <a:ext cx="73" cy="20"/>
            </a:xfrm>
            <a:custGeom>
              <a:avLst/>
              <a:gdLst>
                <a:gd name="T0" fmla="*/ 0 w 73"/>
                <a:gd name="T1" fmla="*/ 20 h 20"/>
                <a:gd name="T2" fmla="*/ 19 w 73"/>
                <a:gd name="T3" fmla="*/ 18 h 20"/>
                <a:gd name="T4" fmla="*/ 38 w 73"/>
                <a:gd name="T5" fmla="*/ 13 h 20"/>
                <a:gd name="T6" fmla="*/ 55 w 73"/>
                <a:gd name="T7" fmla="*/ 8 h 20"/>
                <a:gd name="T8" fmla="*/ 73 w 73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20"/>
                <a:gd name="T17" fmla="*/ 73 w 73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20">
                  <a:moveTo>
                    <a:pt x="0" y="20"/>
                  </a:moveTo>
                  <a:lnTo>
                    <a:pt x="19" y="18"/>
                  </a:lnTo>
                  <a:lnTo>
                    <a:pt x="38" y="13"/>
                  </a:lnTo>
                  <a:lnTo>
                    <a:pt x="55" y="8"/>
                  </a:lnTo>
                  <a:lnTo>
                    <a:pt x="73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Freeform 86"/>
            <p:cNvSpPr>
              <a:spLocks/>
            </p:cNvSpPr>
            <p:nvPr/>
          </p:nvSpPr>
          <p:spPr bwMode="auto">
            <a:xfrm>
              <a:off x="3651" y="2567"/>
              <a:ext cx="68" cy="135"/>
            </a:xfrm>
            <a:custGeom>
              <a:avLst/>
              <a:gdLst>
                <a:gd name="T0" fmla="*/ 0 w 68"/>
                <a:gd name="T1" fmla="*/ 135 h 135"/>
                <a:gd name="T2" fmla="*/ 13 w 68"/>
                <a:gd name="T3" fmla="*/ 125 h 135"/>
                <a:gd name="T4" fmla="*/ 25 w 68"/>
                <a:gd name="T5" fmla="*/ 113 h 135"/>
                <a:gd name="T6" fmla="*/ 36 w 68"/>
                <a:gd name="T7" fmla="*/ 99 h 135"/>
                <a:gd name="T8" fmla="*/ 45 w 68"/>
                <a:gd name="T9" fmla="*/ 85 h 135"/>
                <a:gd name="T10" fmla="*/ 52 w 68"/>
                <a:gd name="T11" fmla="*/ 69 h 135"/>
                <a:gd name="T12" fmla="*/ 60 w 68"/>
                <a:gd name="T13" fmla="*/ 53 h 135"/>
                <a:gd name="T14" fmla="*/ 63 w 68"/>
                <a:gd name="T15" fmla="*/ 35 h 135"/>
                <a:gd name="T16" fmla="*/ 67 w 68"/>
                <a:gd name="T17" fmla="*/ 18 h 135"/>
                <a:gd name="T18" fmla="*/ 68 w 68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"/>
                <a:gd name="T31" fmla="*/ 0 h 135"/>
                <a:gd name="T32" fmla="*/ 68 w 68"/>
                <a:gd name="T33" fmla="*/ 135 h 1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" h="135">
                  <a:moveTo>
                    <a:pt x="0" y="135"/>
                  </a:moveTo>
                  <a:lnTo>
                    <a:pt x="13" y="125"/>
                  </a:lnTo>
                  <a:lnTo>
                    <a:pt x="25" y="113"/>
                  </a:lnTo>
                  <a:lnTo>
                    <a:pt x="36" y="99"/>
                  </a:lnTo>
                  <a:lnTo>
                    <a:pt x="45" y="85"/>
                  </a:lnTo>
                  <a:lnTo>
                    <a:pt x="52" y="69"/>
                  </a:lnTo>
                  <a:lnTo>
                    <a:pt x="60" y="53"/>
                  </a:lnTo>
                  <a:lnTo>
                    <a:pt x="63" y="35"/>
                  </a:lnTo>
                  <a:lnTo>
                    <a:pt x="67" y="18"/>
                  </a:lnTo>
                  <a:lnTo>
                    <a:pt x="68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Freeform 87"/>
            <p:cNvSpPr>
              <a:spLocks/>
            </p:cNvSpPr>
            <p:nvPr/>
          </p:nvSpPr>
          <p:spPr bwMode="auto">
            <a:xfrm>
              <a:off x="3574" y="2566"/>
              <a:ext cx="71" cy="18"/>
            </a:xfrm>
            <a:custGeom>
              <a:avLst/>
              <a:gdLst>
                <a:gd name="T0" fmla="*/ 71 w 71"/>
                <a:gd name="T1" fmla="*/ 18 h 18"/>
                <a:gd name="T2" fmla="*/ 51 w 71"/>
                <a:gd name="T3" fmla="*/ 16 h 18"/>
                <a:gd name="T4" fmla="*/ 33 w 71"/>
                <a:gd name="T5" fmla="*/ 12 h 18"/>
                <a:gd name="T6" fmla="*/ 16 w 71"/>
                <a:gd name="T7" fmla="*/ 7 h 18"/>
                <a:gd name="T8" fmla="*/ 0 w 71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8"/>
                <a:gd name="T17" fmla="*/ 71 w 71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8">
                  <a:moveTo>
                    <a:pt x="71" y="18"/>
                  </a:moveTo>
                  <a:lnTo>
                    <a:pt x="51" y="16"/>
                  </a:lnTo>
                  <a:lnTo>
                    <a:pt x="33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Freeform 88"/>
            <p:cNvSpPr>
              <a:spLocks/>
            </p:cNvSpPr>
            <p:nvPr/>
          </p:nvSpPr>
          <p:spPr bwMode="auto">
            <a:xfrm>
              <a:off x="3574" y="2570"/>
              <a:ext cx="68" cy="135"/>
            </a:xfrm>
            <a:custGeom>
              <a:avLst/>
              <a:gdLst>
                <a:gd name="T0" fmla="*/ 68 w 68"/>
                <a:gd name="T1" fmla="*/ 135 h 135"/>
                <a:gd name="T2" fmla="*/ 55 w 68"/>
                <a:gd name="T3" fmla="*/ 125 h 135"/>
                <a:gd name="T4" fmla="*/ 43 w 68"/>
                <a:gd name="T5" fmla="*/ 113 h 135"/>
                <a:gd name="T6" fmla="*/ 32 w 68"/>
                <a:gd name="T7" fmla="*/ 99 h 135"/>
                <a:gd name="T8" fmla="*/ 23 w 68"/>
                <a:gd name="T9" fmla="*/ 85 h 135"/>
                <a:gd name="T10" fmla="*/ 16 w 68"/>
                <a:gd name="T11" fmla="*/ 69 h 135"/>
                <a:gd name="T12" fmla="*/ 8 w 68"/>
                <a:gd name="T13" fmla="*/ 53 h 135"/>
                <a:gd name="T14" fmla="*/ 5 w 68"/>
                <a:gd name="T15" fmla="*/ 35 h 135"/>
                <a:gd name="T16" fmla="*/ 1 w 68"/>
                <a:gd name="T17" fmla="*/ 18 h 135"/>
                <a:gd name="T18" fmla="*/ 0 w 68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"/>
                <a:gd name="T31" fmla="*/ 0 h 135"/>
                <a:gd name="T32" fmla="*/ 68 w 68"/>
                <a:gd name="T33" fmla="*/ 135 h 1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" h="135">
                  <a:moveTo>
                    <a:pt x="68" y="135"/>
                  </a:moveTo>
                  <a:lnTo>
                    <a:pt x="55" y="125"/>
                  </a:lnTo>
                  <a:lnTo>
                    <a:pt x="43" y="113"/>
                  </a:lnTo>
                  <a:lnTo>
                    <a:pt x="32" y="99"/>
                  </a:lnTo>
                  <a:lnTo>
                    <a:pt x="23" y="85"/>
                  </a:lnTo>
                  <a:lnTo>
                    <a:pt x="16" y="69"/>
                  </a:lnTo>
                  <a:lnTo>
                    <a:pt x="8" y="53"/>
                  </a:lnTo>
                  <a:lnTo>
                    <a:pt x="5" y="35"/>
                  </a:lnTo>
                  <a:lnTo>
                    <a:pt x="1" y="18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3" name="Line 89"/>
            <p:cNvSpPr>
              <a:spLocks noChangeShapeType="1"/>
            </p:cNvSpPr>
            <p:nvPr/>
          </p:nvSpPr>
          <p:spPr bwMode="auto">
            <a:xfrm>
              <a:off x="3696" y="2514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4" name="Line 90"/>
            <p:cNvSpPr>
              <a:spLocks noChangeShapeType="1"/>
            </p:cNvSpPr>
            <p:nvPr/>
          </p:nvSpPr>
          <p:spPr bwMode="auto">
            <a:xfrm>
              <a:off x="3590" y="2507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5" name="Line 91"/>
            <p:cNvSpPr>
              <a:spLocks noChangeShapeType="1"/>
            </p:cNvSpPr>
            <p:nvPr/>
          </p:nvSpPr>
          <p:spPr bwMode="auto">
            <a:xfrm>
              <a:off x="3648" y="2708"/>
              <a:ext cx="1" cy="36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6" name="Freeform 92"/>
            <p:cNvSpPr>
              <a:spLocks/>
            </p:cNvSpPr>
            <p:nvPr/>
          </p:nvSpPr>
          <p:spPr bwMode="auto">
            <a:xfrm>
              <a:off x="3650" y="2531"/>
              <a:ext cx="72" cy="19"/>
            </a:xfrm>
            <a:custGeom>
              <a:avLst/>
              <a:gdLst>
                <a:gd name="T0" fmla="*/ 0 w 72"/>
                <a:gd name="T1" fmla="*/ 19 h 19"/>
                <a:gd name="T2" fmla="*/ 20 w 72"/>
                <a:gd name="T3" fmla="*/ 17 h 19"/>
                <a:gd name="T4" fmla="*/ 38 w 72"/>
                <a:gd name="T5" fmla="*/ 12 h 19"/>
                <a:gd name="T6" fmla="*/ 56 w 72"/>
                <a:gd name="T7" fmla="*/ 7 h 19"/>
                <a:gd name="T8" fmla="*/ 72 w 7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9"/>
                <a:gd name="T17" fmla="*/ 72 w 7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8" y="12"/>
                  </a:lnTo>
                  <a:lnTo>
                    <a:pt x="56" y="7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7" name="Freeform 93"/>
            <p:cNvSpPr>
              <a:spLocks/>
            </p:cNvSpPr>
            <p:nvPr/>
          </p:nvSpPr>
          <p:spPr bwMode="auto">
            <a:xfrm>
              <a:off x="3575" y="2533"/>
              <a:ext cx="73" cy="19"/>
            </a:xfrm>
            <a:custGeom>
              <a:avLst/>
              <a:gdLst>
                <a:gd name="T0" fmla="*/ 73 w 73"/>
                <a:gd name="T1" fmla="*/ 19 h 19"/>
                <a:gd name="T2" fmla="*/ 53 w 73"/>
                <a:gd name="T3" fmla="*/ 17 h 19"/>
                <a:gd name="T4" fmla="*/ 34 w 73"/>
                <a:gd name="T5" fmla="*/ 12 h 19"/>
                <a:gd name="T6" fmla="*/ 17 w 73"/>
                <a:gd name="T7" fmla="*/ 7 h 19"/>
                <a:gd name="T8" fmla="*/ 0 w 73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19"/>
                <a:gd name="T17" fmla="*/ 73 w 73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19">
                  <a:moveTo>
                    <a:pt x="73" y="19"/>
                  </a:moveTo>
                  <a:lnTo>
                    <a:pt x="53" y="17"/>
                  </a:lnTo>
                  <a:lnTo>
                    <a:pt x="34" y="12"/>
                  </a:lnTo>
                  <a:lnTo>
                    <a:pt x="17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8" name="Line 94"/>
            <p:cNvSpPr>
              <a:spLocks noChangeShapeType="1"/>
            </p:cNvSpPr>
            <p:nvPr/>
          </p:nvSpPr>
          <p:spPr bwMode="auto">
            <a:xfrm>
              <a:off x="3550" y="2479"/>
              <a:ext cx="140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9" name="Line 95"/>
            <p:cNvSpPr>
              <a:spLocks noChangeShapeType="1"/>
            </p:cNvSpPr>
            <p:nvPr/>
          </p:nvSpPr>
          <p:spPr bwMode="auto">
            <a:xfrm flipH="1" flipV="1">
              <a:off x="3588" y="2265"/>
              <a:ext cx="2" cy="24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0" name="Freeform 96"/>
            <p:cNvSpPr>
              <a:spLocks/>
            </p:cNvSpPr>
            <p:nvPr/>
          </p:nvSpPr>
          <p:spPr bwMode="auto">
            <a:xfrm>
              <a:off x="3558" y="2384"/>
              <a:ext cx="61" cy="50"/>
            </a:xfrm>
            <a:custGeom>
              <a:avLst/>
              <a:gdLst>
                <a:gd name="T0" fmla="*/ 61 w 61"/>
                <a:gd name="T1" fmla="*/ 25 h 50"/>
                <a:gd name="T2" fmla="*/ 60 w 61"/>
                <a:gd name="T3" fmla="*/ 32 h 50"/>
                <a:gd name="T4" fmla="*/ 56 w 61"/>
                <a:gd name="T5" fmla="*/ 39 h 50"/>
                <a:gd name="T6" fmla="*/ 50 w 61"/>
                <a:gd name="T7" fmla="*/ 44 h 50"/>
                <a:gd name="T8" fmla="*/ 43 w 61"/>
                <a:gd name="T9" fmla="*/ 48 h 50"/>
                <a:gd name="T10" fmla="*/ 35 w 61"/>
                <a:gd name="T11" fmla="*/ 50 h 50"/>
                <a:gd name="T12" fmla="*/ 26 w 61"/>
                <a:gd name="T13" fmla="*/ 50 h 50"/>
                <a:gd name="T14" fmla="*/ 18 w 61"/>
                <a:gd name="T15" fmla="*/ 48 h 50"/>
                <a:gd name="T16" fmla="*/ 11 w 61"/>
                <a:gd name="T17" fmla="*/ 44 h 50"/>
                <a:gd name="T18" fmla="*/ 5 w 61"/>
                <a:gd name="T19" fmla="*/ 39 h 50"/>
                <a:gd name="T20" fmla="*/ 1 w 61"/>
                <a:gd name="T21" fmla="*/ 32 h 50"/>
                <a:gd name="T22" fmla="*/ 0 w 61"/>
                <a:gd name="T23" fmla="*/ 25 h 50"/>
                <a:gd name="T24" fmla="*/ 1 w 61"/>
                <a:gd name="T25" fmla="*/ 18 h 50"/>
                <a:gd name="T26" fmla="*/ 5 w 61"/>
                <a:gd name="T27" fmla="*/ 12 h 50"/>
                <a:gd name="T28" fmla="*/ 11 w 61"/>
                <a:gd name="T29" fmla="*/ 7 h 50"/>
                <a:gd name="T30" fmla="*/ 18 w 61"/>
                <a:gd name="T31" fmla="*/ 3 h 50"/>
                <a:gd name="T32" fmla="*/ 26 w 61"/>
                <a:gd name="T33" fmla="*/ 0 h 50"/>
                <a:gd name="T34" fmla="*/ 35 w 61"/>
                <a:gd name="T35" fmla="*/ 0 h 50"/>
                <a:gd name="T36" fmla="*/ 43 w 61"/>
                <a:gd name="T37" fmla="*/ 3 h 50"/>
                <a:gd name="T38" fmla="*/ 50 w 61"/>
                <a:gd name="T39" fmla="*/ 7 h 50"/>
                <a:gd name="T40" fmla="*/ 56 w 61"/>
                <a:gd name="T41" fmla="*/ 12 h 50"/>
                <a:gd name="T42" fmla="*/ 60 w 61"/>
                <a:gd name="T43" fmla="*/ 18 h 50"/>
                <a:gd name="T44" fmla="*/ 61 w 61"/>
                <a:gd name="T45" fmla="*/ 25 h 50"/>
                <a:gd name="T46" fmla="*/ 61 w 61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1"/>
                <a:gd name="T73" fmla="*/ 0 h 50"/>
                <a:gd name="T74" fmla="*/ 61 w 61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6" y="39"/>
                  </a:lnTo>
                  <a:lnTo>
                    <a:pt x="50" y="44"/>
                  </a:lnTo>
                  <a:lnTo>
                    <a:pt x="43" y="48"/>
                  </a:lnTo>
                  <a:lnTo>
                    <a:pt x="35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1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43" y="3"/>
                  </a:lnTo>
                  <a:lnTo>
                    <a:pt x="50" y="7"/>
                  </a:lnTo>
                  <a:lnTo>
                    <a:pt x="56" y="12"/>
                  </a:lnTo>
                  <a:lnTo>
                    <a:pt x="60" y="18"/>
                  </a:lnTo>
                  <a:lnTo>
                    <a:pt x="61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1" name="Freeform 97"/>
            <p:cNvSpPr>
              <a:spLocks/>
            </p:cNvSpPr>
            <p:nvPr/>
          </p:nvSpPr>
          <p:spPr bwMode="auto">
            <a:xfrm>
              <a:off x="3558" y="2384"/>
              <a:ext cx="61" cy="50"/>
            </a:xfrm>
            <a:custGeom>
              <a:avLst/>
              <a:gdLst>
                <a:gd name="T0" fmla="*/ 61 w 61"/>
                <a:gd name="T1" fmla="*/ 25 h 50"/>
                <a:gd name="T2" fmla="*/ 60 w 61"/>
                <a:gd name="T3" fmla="*/ 32 h 50"/>
                <a:gd name="T4" fmla="*/ 56 w 61"/>
                <a:gd name="T5" fmla="*/ 39 h 50"/>
                <a:gd name="T6" fmla="*/ 50 w 61"/>
                <a:gd name="T7" fmla="*/ 44 h 50"/>
                <a:gd name="T8" fmla="*/ 43 w 61"/>
                <a:gd name="T9" fmla="*/ 48 h 50"/>
                <a:gd name="T10" fmla="*/ 35 w 61"/>
                <a:gd name="T11" fmla="*/ 50 h 50"/>
                <a:gd name="T12" fmla="*/ 26 w 61"/>
                <a:gd name="T13" fmla="*/ 50 h 50"/>
                <a:gd name="T14" fmla="*/ 18 w 61"/>
                <a:gd name="T15" fmla="*/ 48 h 50"/>
                <a:gd name="T16" fmla="*/ 11 w 61"/>
                <a:gd name="T17" fmla="*/ 44 h 50"/>
                <a:gd name="T18" fmla="*/ 5 w 61"/>
                <a:gd name="T19" fmla="*/ 39 h 50"/>
                <a:gd name="T20" fmla="*/ 1 w 61"/>
                <a:gd name="T21" fmla="*/ 32 h 50"/>
                <a:gd name="T22" fmla="*/ 0 w 61"/>
                <a:gd name="T23" fmla="*/ 25 h 50"/>
                <a:gd name="T24" fmla="*/ 1 w 61"/>
                <a:gd name="T25" fmla="*/ 18 h 50"/>
                <a:gd name="T26" fmla="*/ 5 w 61"/>
                <a:gd name="T27" fmla="*/ 12 h 50"/>
                <a:gd name="T28" fmla="*/ 11 w 61"/>
                <a:gd name="T29" fmla="*/ 7 h 50"/>
                <a:gd name="T30" fmla="*/ 18 w 61"/>
                <a:gd name="T31" fmla="*/ 3 h 50"/>
                <a:gd name="T32" fmla="*/ 26 w 61"/>
                <a:gd name="T33" fmla="*/ 0 h 50"/>
                <a:gd name="T34" fmla="*/ 35 w 61"/>
                <a:gd name="T35" fmla="*/ 0 h 50"/>
                <a:gd name="T36" fmla="*/ 43 w 61"/>
                <a:gd name="T37" fmla="*/ 3 h 50"/>
                <a:gd name="T38" fmla="*/ 50 w 61"/>
                <a:gd name="T39" fmla="*/ 7 h 50"/>
                <a:gd name="T40" fmla="*/ 56 w 61"/>
                <a:gd name="T41" fmla="*/ 12 h 50"/>
                <a:gd name="T42" fmla="*/ 60 w 61"/>
                <a:gd name="T43" fmla="*/ 18 h 50"/>
                <a:gd name="T44" fmla="*/ 61 w 61"/>
                <a:gd name="T45" fmla="*/ 25 h 50"/>
                <a:gd name="T46" fmla="*/ 61 w 61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1"/>
                <a:gd name="T73" fmla="*/ 0 h 50"/>
                <a:gd name="T74" fmla="*/ 61 w 61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6" y="39"/>
                  </a:lnTo>
                  <a:lnTo>
                    <a:pt x="50" y="44"/>
                  </a:lnTo>
                  <a:lnTo>
                    <a:pt x="43" y="48"/>
                  </a:lnTo>
                  <a:lnTo>
                    <a:pt x="35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1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43" y="3"/>
                  </a:lnTo>
                  <a:lnTo>
                    <a:pt x="50" y="7"/>
                  </a:lnTo>
                  <a:lnTo>
                    <a:pt x="56" y="12"/>
                  </a:lnTo>
                  <a:lnTo>
                    <a:pt x="60" y="18"/>
                  </a:lnTo>
                  <a:lnTo>
                    <a:pt x="61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2" name="Freeform 98"/>
            <p:cNvSpPr>
              <a:spLocks/>
            </p:cNvSpPr>
            <p:nvPr/>
          </p:nvSpPr>
          <p:spPr bwMode="auto">
            <a:xfrm>
              <a:off x="3658" y="2447"/>
              <a:ext cx="59" cy="50"/>
            </a:xfrm>
            <a:custGeom>
              <a:avLst/>
              <a:gdLst>
                <a:gd name="T0" fmla="*/ 59 w 59"/>
                <a:gd name="T1" fmla="*/ 25 h 50"/>
                <a:gd name="T2" fmla="*/ 58 w 59"/>
                <a:gd name="T3" fmla="*/ 32 h 50"/>
                <a:gd name="T4" fmla="*/ 54 w 59"/>
                <a:gd name="T5" fmla="*/ 39 h 50"/>
                <a:gd name="T6" fmla="*/ 49 w 59"/>
                <a:gd name="T7" fmla="*/ 44 h 50"/>
                <a:gd name="T8" fmla="*/ 42 w 59"/>
                <a:gd name="T9" fmla="*/ 48 h 50"/>
                <a:gd name="T10" fmla="*/ 33 w 59"/>
                <a:gd name="T11" fmla="*/ 50 h 50"/>
                <a:gd name="T12" fmla="*/ 26 w 59"/>
                <a:gd name="T13" fmla="*/ 50 h 50"/>
                <a:gd name="T14" fmla="*/ 17 w 59"/>
                <a:gd name="T15" fmla="*/ 48 h 50"/>
                <a:gd name="T16" fmla="*/ 9 w 59"/>
                <a:gd name="T17" fmla="*/ 44 h 50"/>
                <a:gd name="T18" fmla="*/ 5 w 59"/>
                <a:gd name="T19" fmla="*/ 39 h 50"/>
                <a:gd name="T20" fmla="*/ 1 w 59"/>
                <a:gd name="T21" fmla="*/ 32 h 50"/>
                <a:gd name="T22" fmla="*/ 0 w 59"/>
                <a:gd name="T23" fmla="*/ 25 h 50"/>
                <a:gd name="T24" fmla="*/ 1 w 59"/>
                <a:gd name="T25" fmla="*/ 18 h 50"/>
                <a:gd name="T26" fmla="*/ 5 w 59"/>
                <a:gd name="T27" fmla="*/ 12 h 50"/>
                <a:gd name="T28" fmla="*/ 9 w 59"/>
                <a:gd name="T29" fmla="*/ 7 h 50"/>
                <a:gd name="T30" fmla="*/ 17 w 59"/>
                <a:gd name="T31" fmla="*/ 2 h 50"/>
                <a:gd name="T32" fmla="*/ 26 w 59"/>
                <a:gd name="T33" fmla="*/ 0 h 50"/>
                <a:gd name="T34" fmla="*/ 33 w 59"/>
                <a:gd name="T35" fmla="*/ 0 h 50"/>
                <a:gd name="T36" fmla="*/ 42 w 59"/>
                <a:gd name="T37" fmla="*/ 2 h 50"/>
                <a:gd name="T38" fmla="*/ 49 w 59"/>
                <a:gd name="T39" fmla="*/ 7 h 50"/>
                <a:gd name="T40" fmla="*/ 54 w 59"/>
                <a:gd name="T41" fmla="*/ 12 h 50"/>
                <a:gd name="T42" fmla="*/ 58 w 59"/>
                <a:gd name="T43" fmla="*/ 18 h 50"/>
                <a:gd name="T44" fmla="*/ 59 w 59"/>
                <a:gd name="T45" fmla="*/ 25 h 50"/>
                <a:gd name="T46" fmla="*/ 59 w 59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50"/>
                <a:gd name="T74" fmla="*/ 59 w 59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9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7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2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3" name="Freeform 99"/>
            <p:cNvSpPr>
              <a:spLocks/>
            </p:cNvSpPr>
            <p:nvPr/>
          </p:nvSpPr>
          <p:spPr bwMode="auto">
            <a:xfrm>
              <a:off x="3658" y="2447"/>
              <a:ext cx="59" cy="50"/>
            </a:xfrm>
            <a:custGeom>
              <a:avLst/>
              <a:gdLst>
                <a:gd name="T0" fmla="*/ 59 w 59"/>
                <a:gd name="T1" fmla="*/ 25 h 50"/>
                <a:gd name="T2" fmla="*/ 58 w 59"/>
                <a:gd name="T3" fmla="*/ 32 h 50"/>
                <a:gd name="T4" fmla="*/ 54 w 59"/>
                <a:gd name="T5" fmla="*/ 39 h 50"/>
                <a:gd name="T6" fmla="*/ 49 w 59"/>
                <a:gd name="T7" fmla="*/ 44 h 50"/>
                <a:gd name="T8" fmla="*/ 42 w 59"/>
                <a:gd name="T9" fmla="*/ 48 h 50"/>
                <a:gd name="T10" fmla="*/ 33 w 59"/>
                <a:gd name="T11" fmla="*/ 50 h 50"/>
                <a:gd name="T12" fmla="*/ 26 w 59"/>
                <a:gd name="T13" fmla="*/ 50 h 50"/>
                <a:gd name="T14" fmla="*/ 17 w 59"/>
                <a:gd name="T15" fmla="*/ 48 h 50"/>
                <a:gd name="T16" fmla="*/ 9 w 59"/>
                <a:gd name="T17" fmla="*/ 44 h 50"/>
                <a:gd name="T18" fmla="*/ 5 w 59"/>
                <a:gd name="T19" fmla="*/ 39 h 50"/>
                <a:gd name="T20" fmla="*/ 1 w 59"/>
                <a:gd name="T21" fmla="*/ 32 h 50"/>
                <a:gd name="T22" fmla="*/ 0 w 59"/>
                <a:gd name="T23" fmla="*/ 25 h 50"/>
                <a:gd name="T24" fmla="*/ 1 w 59"/>
                <a:gd name="T25" fmla="*/ 18 h 50"/>
                <a:gd name="T26" fmla="*/ 5 w 59"/>
                <a:gd name="T27" fmla="*/ 12 h 50"/>
                <a:gd name="T28" fmla="*/ 9 w 59"/>
                <a:gd name="T29" fmla="*/ 7 h 50"/>
                <a:gd name="T30" fmla="*/ 17 w 59"/>
                <a:gd name="T31" fmla="*/ 2 h 50"/>
                <a:gd name="T32" fmla="*/ 26 w 59"/>
                <a:gd name="T33" fmla="*/ 0 h 50"/>
                <a:gd name="T34" fmla="*/ 33 w 59"/>
                <a:gd name="T35" fmla="*/ 0 h 50"/>
                <a:gd name="T36" fmla="*/ 42 w 59"/>
                <a:gd name="T37" fmla="*/ 2 h 50"/>
                <a:gd name="T38" fmla="*/ 49 w 59"/>
                <a:gd name="T39" fmla="*/ 7 h 50"/>
                <a:gd name="T40" fmla="*/ 54 w 59"/>
                <a:gd name="T41" fmla="*/ 12 h 50"/>
                <a:gd name="T42" fmla="*/ 58 w 59"/>
                <a:gd name="T43" fmla="*/ 18 h 50"/>
                <a:gd name="T44" fmla="*/ 59 w 59"/>
                <a:gd name="T45" fmla="*/ 25 h 50"/>
                <a:gd name="T46" fmla="*/ 59 w 59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50"/>
                <a:gd name="T74" fmla="*/ 59 w 59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9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7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2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4" name="Freeform 100"/>
            <p:cNvSpPr>
              <a:spLocks/>
            </p:cNvSpPr>
            <p:nvPr/>
          </p:nvSpPr>
          <p:spPr bwMode="auto">
            <a:xfrm>
              <a:off x="3697" y="3010"/>
              <a:ext cx="72" cy="19"/>
            </a:xfrm>
            <a:custGeom>
              <a:avLst/>
              <a:gdLst>
                <a:gd name="T0" fmla="*/ 0 w 72"/>
                <a:gd name="T1" fmla="*/ 19 h 19"/>
                <a:gd name="T2" fmla="*/ 20 w 72"/>
                <a:gd name="T3" fmla="*/ 17 h 19"/>
                <a:gd name="T4" fmla="*/ 38 w 72"/>
                <a:gd name="T5" fmla="*/ 13 h 19"/>
                <a:gd name="T6" fmla="*/ 56 w 72"/>
                <a:gd name="T7" fmla="*/ 8 h 19"/>
                <a:gd name="T8" fmla="*/ 72 w 7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9"/>
                <a:gd name="T17" fmla="*/ 72 w 7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8" y="13"/>
                  </a:lnTo>
                  <a:lnTo>
                    <a:pt x="56" y="8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5" name="Freeform 101"/>
            <p:cNvSpPr>
              <a:spLocks/>
            </p:cNvSpPr>
            <p:nvPr/>
          </p:nvSpPr>
          <p:spPr bwMode="auto">
            <a:xfrm>
              <a:off x="3701" y="3013"/>
              <a:ext cx="66" cy="135"/>
            </a:xfrm>
            <a:custGeom>
              <a:avLst/>
              <a:gdLst>
                <a:gd name="T0" fmla="*/ 0 w 66"/>
                <a:gd name="T1" fmla="*/ 135 h 135"/>
                <a:gd name="T2" fmla="*/ 12 w 66"/>
                <a:gd name="T3" fmla="*/ 124 h 135"/>
                <a:gd name="T4" fmla="*/ 23 w 66"/>
                <a:gd name="T5" fmla="*/ 112 h 135"/>
                <a:gd name="T6" fmla="*/ 34 w 66"/>
                <a:gd name="T7" fmla="*/ 99 h 135"/>
                <a:gd name="T8" fmla="*/ 43 w 66"/>
                <a:gd name="T9" fmla="*/ 83 h 135"/>
                <a:gd name="T10" fmla="*/ 52 w 66"/>
                <a:gd name="T11" fmla="*/ 68 h 135"/>
                <a:gd name="T12" fmla="*/ 58 w 66"/>
                <a:gd name="T13" fmla="*/ 52 h 135"/>
                <a:gd name="T14" fmla="*/ 62 w 66"/>
                <a:gd name="T15" fmla="*/ 35 h 135"/>
                <a:gd name="T16" fmla="*/ 65 w 66"/>
                <a:gd name="T17" fmla="*/ 17 h 135"/>
                <a:gd name="T18" fmla="*/ 66 w 66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"/>
                <a:gd name="T31" fmla="*/ 0 h 135"/>
                <a:gd name="T32" fmla="*/ 66 w 66"/>
                <a:gd name="T33" fmla="*/ 135 h 1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" h="135">
                  <a:moveTo>
                    <a:pt x="0" y="135"/>
                  </a:moveTo>
                  <a:lnTo>
                    <a:pt x="12" y="124"/>
                  </a:lnTo>
                  <a:lnTo>
                    <a:pt x="23" y="112"/>
                  </a:lnTo>
                  <a:lnTo>
                    <a:pt x="34" y="99"/>
                  </a:lnTo>
                  <a:lnTo>
                    <a:pt x="43" y="83"/>
                  </a:lnTo>
                  <a:lnTo>
                    <a:pt x="52" y="68"/>
                  </a:lnTo>
                  <a:lnTo>
                    <a:pt x="58" y="52"/>
                  </a:lnTo>
                  <a:lnTo>
                    <a:pt x="62" y="35"/>
                  </a:lnTo>
                  <a:lnTo>
                    <a:pt x="65" y="17"/>
                  </a:lnTo>
                  <a:lnTo>
                    <a:pt x="66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6" name="Freeform 102"/>
            <p:cNvSpPr>
              <a:spLocks/>
            </p:cNvSpPr>
            <p:nvPr/>
          </p:nvSpPr>
          <p:spPr bwMode="auto">
            <a:xfrm>
              <a:off x="3623" y="3012"/>
              <a:ext cx="72" cy="17"/>
            </a:xfrm>
            <a:custGeom>
              <a:avLst/>
              <a:gdLst>
                <a:gd name="T0" fmla="*/ 72 w 72"/>
                <a:gd name="T1" fmla="*/ 17 h 17"/>
                <a:gd name="T2" fmla="*/ 53 w 72"/>
                <a:gd name="T3" fmla="*/ 15 h 17"/>
                <a:gd name="T4" fmla="*/ 35 w 72"/>
                <a:gd name="T5" fmla="*/ 12 h 17"/>
                <a:gd name="T6" fmla="*/ 16 w 72"/>
                <a:gd name="T7" fmla="*/ 7 h 17"/>
                <a:gd name="T8" fmla="*/ 0 w 72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7"/>
                <a:gd name="T17" fmla="*/ 72 w 7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7">
                  <a:moveTo>
                    <a:pt x="72" y="17"/>
                  </a:moveTo>
                  <a:lnTo>
                    <a:pt x="53" y="15"/>
                  </a:lnTo>
                  <a:lnTo>
                    <a:pt x="35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7" name="Freeform 103"/>
            <p:cNvSpPr>
              <a:spLocks/>
            </p:cNvSpPr>
            <p:nvPr/>
          </p:nvSpPr>
          <p:spPr bwMode="auto">
            <a:xfrm>
              <a:off x="3623" y="3016"/>
              <a:ext cx="68" cy="135"/>
            </a:xfrm>
            <a:custGeom>
              <a:avLst/>
              <a:gdLst>
                <a:gd name="T0" fmla="*/ 68 w 68"/>
                <a:gd name="T1" fmla="*/ 135 h 135"/>
                <a:gd name="T2" fmla="*/ 56 w 68"/>
                <a:gd name="T3" fmla="*/ 125 h 135"/>
                <a:gd name="T4" fmla="*/ 43 w 68"/>
                <a:gd name="T5" fmla="*/ 112 h 135"/>
                <a:gd name="T6" fmla="*/ 32 w 68"/>
                <a:gd name="T7" fmla="*/ 99 h 135"/>
                <a:gd name="T8" fmla="*/ 23 w 68"/>
                <a:gd name="T9" fmla="*/ 85 h 135"/>
                <a:gd name="T10" fmla="*/ 16 w 68"/>
                <a:gd name="T11" fmla="*/ 69 h 135"/>
                <a:gd name="T12" fmla="*/ 9 w 68"/>
                <a:gd name="T13" fmla="*/ 53 h 135"/>
                <a:gd name="T14" fmla="*/ 5 w 68"/>
                <a:gd name="T15" fmla="*/ 35 h 135"/>
                <a:gd name="T16" fmla="*/ 1 w 68"/>
                <a:gd name="T17" fmla="*/ 17 h 135"/>
                <a:gd name="T18" fmla="*/ 0 w 68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"/>
                <a:gd name="T31" fmla="*/ 0 h 135"/>
                <a:gd name="T32" fmla="*/ 68 w 68"/>
                <a:gd name="T33" fmla="*/ 135 h 1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" h="135">
                  <a:moveTo>
                    <a:pt x="68" y="135"/>
                  </a:moveTo>
                  <a:lnTo>
                    <a:pt x="56" y="125"/>
                  </a:lnTo>
                  <a:lnTo>
                    <a:pt x="43" y="112"/>
                  </a:lnTo>
                  <a:lnTo>
                    <a:pt x="32" y="99"/>
                  </a:lnTo>
                  <a:lnTo>
                    <a:pt x="23" y="85"/>
                  </a:lnTo>
                  <a:lnTo>
                    <a:pt x="16" y="69"/>
                  </a:lnTo>
                  <a:lnTo>
                    <a:pt x="9" y="53"/>
                  </a:lnTo>
                  <a:lnTo>
                    <a:pt x="5" y="35"/>
                  </a:lnTo>
                  <a:lnTo>
                    <a:pt x="1" y="1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8" name="Line 104"/>
            <p:cNvSpPr>
              <a:spLocks noChangeShapeType="1"/>
            </p:cNvSpPr>
            <p:nvPr/>
          </p:nvSpPr>
          <p:spPr bwMode="auto">
            <a:xfrm>
              <a:off x="3744" y="2960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9" name="Line 105"/>
            <p:cNvSpPr>
              <a:spLocks noChangeShapeType="1"/>
            </p:cNvSpPr>
            <p:nvPr/>
          </p:nvSpPr>
          <p:spPr bwMode="auto">
            <a:xfrm>
              <a:off x="3639" y="2953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0" name="Line 106"/>
            <p:cNvSpPr>
              <a:spLocks noChangeShapeType="1"/>
            </p:cNvSpPr>
            <p:nvPr/>
          </p:nvSpPr>
          <p:spPr bwMode="auto">
            <a:xfrm>
              <a:off x="3697" y="3154"/>
              <a:ext cx="1" cy="35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1" name="Freeform 107"/>
            <p:cNvSpPr>
              <a:spLocks/>
            </p:cNvSpPr>
            <p:nvPr/>
          </p:nvSpPr>
          <p:spPr bwMode="auto">
            <a:xfrm>
              <a:off x="3700" y="2977"/>
              <a:ext cx="71" cy="18"/>
            </a:xfrm>
            <a:custGeom>
              <a:avLst/>
              <a:gdLst>
                <a:gd name="T0" fmla="*/ 0 w 71"/>
                <a:gd name="T1" fmla="*/ 18 h 18"/>
                <a:gd name="T2" fmla="*/ 18 w 71"/>
                <a:gd name="T3" fmla="*/ 16 h 18"/>
                <a:gd name="T4" fmla="*/ 37 w 71"/>
                <a:gd name="T5" fmla="*/ 12 h 18"/>
                <a:gd name="T6" fmla="*/ 55 w 71"/>
                <a:gd name="T7" fmla="*/ 7 h 18"/>
                <a:gd name="T8" fmla="*/ 71 w 71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8"/>
                <a:gd name="T17" fmla="*/ 71 w 71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8">
                  <a:moveTo>
                    <a:pt x="0" y="18"/>
                  </a:moveTo>
                  <a:lnTo>
                    <a:pt x="18" y="16"/>
                  </a:lnTo>
                  <a:lnTo>
                    <a:pt x="37" y="12"/>
                  </a:lnTo>
                  <a:lnTo>
                    <a:pt x="55" y="7"/>
                  </a:lnTo>
                  <a:lnTo>
                    <a:pt x="71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2" name="Freeform 108"/>
            <p:cNvSpPr>
              <a:spLocks/>
            </p:cNvSpPr>
            <p:nvPr/>
          </p:nvSpPr>
          <p:spPr bwMode="auto">
            <a:xfrm>
              <a:off x="3624" y="2979"/>
              <a:ext cx="72" cy="18"/>
            </a:xfrm>
            <a:custGeom>
              <a:avLst/>
              <a:gdLst>
                <a:gd name="T0" fmla="*/ 72 w 72"/>
                <a:gd name="T1" fmla="*/ 18 h 18"/>
                <a:gd name="T2" fmla="*/ 52 w 72"/>
                <a:gd name="T3" fmla="*/ 16 h 18"/>
                <a:gd name="T4" fmla="*/ 34 w 72"/>
                <a:gd name="T5" fmla="*/ 12 h 18"/>
                <a:gd name="T6" fmla="*/ 16 w 72"/>
                <a:gd name="T7" fmla="*/ 7 h 18"/>
                <a:gd name="T8" fmla="*/ 0 w 72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8"/>
                <a:gd name="T17" fmla="*/ 72 w 72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8">
                  <a:moveTo>
                    <a:pt x="72" y="18"/>
                  </a:moveTo>
                  <a:lnTo>
                    <a:pt x="52" y="16"/>
                  </a:lnTo>
                  <a:lnTo>
                    <a:pt x="34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3" name="Line 109"/>
            <p:cNvSpPr>
              <a:spLocks noChangeShapeType="1"/>
            </p:cNvSpPr>
            <p:nvPr/>
          </p:nvSpPr>
          <p:spPr bwMode="auto">
            <a:xfrm>
              <a:off x="3554" y="2919"/>
              <a:ext cx="1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4" name="Line 110"/>
            <p:cNvSpPr>
              <a:spLocks noChangeShapeType="1"/>
            </p:cNvSpPr>
            <p:nvPr/>
          </p:nvSpPr>
          <p:spPr bwMode="auto">
            <a:xfrm flipV="1">
              <a:off x="3637" y="2849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5" name="Line 111"/>
            <p:cNvSpPr>
              <a:spLocks noChangeShapeType="1"/>
            </p:cNvSpPr>
            <p:nvPr/>
          </p:nvSpPr>
          <p:spPr bwMode="auto">
            <a:xfrm>
              <a:off x="3553" y="2851"/>
              <a:ext cx="86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6" name="Freeform 112"/>
            <p:cNvSpPr>
              <a:spLocks/>
            </p:cNvSpPr>
            <p:nvPr/>
          </p:nvSpPr>
          <p:spPr bwMode="auto">
            <a:xfrm>
              <a:off x="3606" y="2822"/>
              <a:ext cx="61" cy="50"/>
            </a:xfrm>
            <a:custGeom>
              <a:avLst/>
              <a:gdLst>
                <a:gd name="T0" fmla="*/ 61 w 61"/>
                <a:gd name="T1" fmla="*/ 25 h 50"/>
                <a:gd name="T2" fmla="*/ 60 w 61"/>
                <a:gd name="T3" fmla="*/ 32 h 50"/>
                <a:gd name="T4" fmla="*/ 57 w 61"/>
                <a:gd name="T5" fmla="*/ 38 h 50"/>
                <a:gd name="T6" fmla="*/ 50 w 61"/>
                <a:gd name="T7" fmla="*/ 43 h 50"/>
                <a:gd name="T8" fmla="*/ 43 w 61"/>
                <a:gd name="T9" fmla="*/ 47 h 50"/>
                <a:gd name="T10" fmla="*/ 36 w 61"/>
                <a:gd name="T11" fmla="*/ 50 h 50"/>
                <a:gd name="T12" fmla="*/ 26 w 61"/>
                <a:gd name="T13" fmla="*/ 50 h 50"/>
                <a:gd name="T14" fmla="*/ 18 w 61"/>
                <a:gd name="T15" fmla="*/ 47 h 50"/>
                <a:gd name="T16" fmla="*/ 11 w 61"/>
                <a:gd name="T17" fmla="*/ 43 h 50"/>
                <a:gd name="T18" fmla="*/ 5 w 61"/>
                <a:gd name="T19" fmla="*/ 38 h 50"/>
                <a:gd name="T20" fmla="*/ 1 w 61"/>
                <a:gd name="T21" fmla="*/ 32 h 50"/>
                <a:gd name="T22" fmla="*/ 0 w 61"/>
                <a:gd name="T23" fmla="*/ 25 h 50"/>
                <a:gd name="T24" fmla="*/ 1 w 61"/>
                <a:gd name="T25" fmla="*/ 18 h 50"/>
                <a:gd name="T26" fmla="*/ 5 w 61"/>
                <a:gd name="T27" fmla="*/ 11 h 50"/>
                <a:gd name="T28" fmla="*/ 11 w 61"/>
                <a:gd name="T29" fmla="*/ 6 h 50"/>
                <a:gd name="T30" fmla="*/ 18 w 61"/>
                <a:gd name="T31" fmla="*/ 2 h 50"/>
                <a:gd name="T32" fmla="*/ 26 w 61"/>
                <a:gd name="T33" fmla="*/ 0 h 50"/>
                <a:gd name="T34" fmla="*/ 36 w 61"/>
                <a:gd name="T35" fmla="*/ 0 h 50"/>
                <a:gd name="T36" fmla="*/ 43 w 61"/>
                <a:gd name="T37" fmla="*/ 2 h 50"/>
                <a:gd name="T38" fmla="*/ 50 w 61"/>
                <a:gd name="T39" fmla="*/ 6 h 50"/>
                <a:gd name="T40" fmla="*/ 57 w 61"/>
                <a:gd name="T41" fmla="*/ 11 h 50"/>
                <a:gd name="T42" fmla="*/ 60 w 61"/>
                <a:gd name="T43" fmla="*/ 18 h 50"/>
                <a:gd name="T44" fmla="*/ 61 w 61"/>
                <a:gd name="T45" fmla="*/ 25 h 50"/>
                <a:gd name="T46" fmla="*/ 61 w 61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1"/>
                <a:gd name="T73" fmla="*/ 0 h 50"/>
                <a:gd name="T74" fmla="*/ 61 w 61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0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0" y="6"/>
                  </a:lnTo>
                  <a:lnTo>
                    <a:pt x="57" y="11"/>
                  </a:lnTo>
                  <a:lnTo>
                    <a:pt x="60" y="18"/>
                  </a:lnTo>
                  <a:lnTo>
                    <a:pt x="61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7" name="Freeform 113"/>
            <p:cNvSpPr>
              <a:spLocks/>
            </p:cNvSpPr>
            <p:nvPr/>
          </p:nvSpPr>
          <p:spPr bwMode="auto">
            <a:xfrm>
              <a:off x="3606" y="2822"/>
              <a:ext cx="61" cy="50"/>
            </a:xfrm>
            <a:custGeom>
              <a:avLst/>
              <a:gdLst>
                <a:gd name="T0" fmla="*/ 61 w 61"/>
                <a:gd name="T1" fmla="*/ 25 h 50"/>
                <a:gd name="T2" fmla="*/ 60 w 61"/>
                <a:gd name="T3" fmla="*/ 32 h 50"/>
                <a:gd name="T4" fmla="*/ 57 w 61"/>
                <a:gd name="T5" fmla="*/ 38 h 50"/>
                <a:gd name="T6" fmla="*/ 50 w 61"/>
                <a:gd name="T7" fmla="*/ 43 h 50"/>
                <a:gd name="T8" fmla="*/ 43 w 61"/>
                <a:gd name="T9" fmla="*/ 47 h 50"/>
                <a:gd name="T10" fmla="*/ 36 w 61"/>
                <a:gd name="T11" fmla="*/ 50 h 50"/>
                <a:gd name="T12" fmla="*/ 26 w 61"/>
                <a:gd name="T13" fmla="*/ 50 h 50"/>
                <a:gd name="T14" fmla="*/ 18 w 61"/>
                <a:gd name="T15" fmla="*/ 47 h 50"/>
                <a:gd name="T16" fmla="*/ 11 w 61"/>
                <a:gd name="T17" fmla="*/ 43 h 50"/>
                <a:gd name="T18" fmla="*/ 5 w 61"/>
                <a:gd name="T19" fmla="*/ 38 h 50"/>
                <a:gd name="T20" fmla="*/ 1 w 61"/>
                <a:gd name="T21" fmla="*/ 32 h 50"/>
                <a:gd name="T22" fmla="*/ 0 w 61"/>
                <a:gd name="T23" fmla="*/ 25 h 50"/>
                <a:gd name="T24" fmla="*/ 1 w 61"/>
                <a:gd name="T25" fmla="*/ 18 h 50"/>
                <a:gd name="T26" fmla="*/ 5 w 61"/>
                <a:gd name="T27" fmla="*/ 11 h 50"/>
                <a:gd name="T28" fmla="*/ 11 w 61"/>
                <a:gd name="T29" fmla="*/ 6 h 50"/>
                <a:gd name="T30" fmla="*/ 18 w 61"/>
                <a:gd name="T31" fmla="*/ 2 h 50"/>
                <a:gd name="T32" fmla="*/ 26 w 61"/>
                <a:gd name="T33" fmla="*/ 0 h 50"/>
                <a:gd name="T34" fmla="*/ 36 w 61"/>
                <a:gd name="T35" fmla="*/ 0 h 50"/>
                <a:gd name="T36" fmla="*/ 43 w 61"/>
                <a:gd name="T37" fmla="*/ 2 h 50"/>
                <a:gd name="T38" fmla="*/ 50 w 61"/>
                <a:gd name="T39" fmla="*/ 6 h 50"/>
                <a:gd name="T40" fmla="*/ 57 w 61"/>
                <a:gd name="T41" fmla="*/ 11 h 50"/>
                <a:gd name="T42" fmla="*/ 60 w 61"/>
                <a:gd name="T43" fmla="*/ 18 h 50"/>
                <a:gd name="T44" fmla="*/ 61 w 61"/>
                <a:gd name="T45" fmla="*/ 25 h 50"/>
                <a:gd name="T46" fmla="*/ 61 w 61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1"/>
                <a:gd name="T73" fmla="*/ 0 h 50"/>
                <a:gd name="T74" fmla="*/ 61 w 61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0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0" y="6"/>
                  </a:lnTo>
                  <a:lnTo>
                    <a:pt x="57" y="11"/>
                  </a:lnTo>
                  <a:lnTo>
                    <a:pt x="60" y="18"/>
                  </a:lnTo>
                  <a:lnTo>
                    <a:pt x="61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8" name="Freeform 114"/>
            <p:cNvSpPr>
              <a:spLocks/>
            </p:cNvSpPr>
            <p:nvPr/>
          </p:nvSpPr>
          <p:spPr bwMode="auto">
            <a:xfrm>
              <a:off x="3707" y="2894"/>
              <a:ext cx="57" cy="48"/>
            </a:xfrm>
            <a:custGeom>
              <a:avLst/>
              <a:gdLst>
                <a:gd name="T0" fmla="*/ 57 w 57"/>
                <a:gd name="T1" fmla="*/ 24 h 48"/>
                <a:gd name="T2" fmla="*/ 56 w 57"/>
                <a:gd name="T3" fmla="*/ 31 h 48"/>
                <a:gd name="T4" fmla="*/ 52 w 57"/>
                <a:gd name="T5" fmla="*/ 37 h 48"/>
                <a:gd name="T6" fmla="*/ 46 w 57"/>
                <a:gd name="T7" fmla="*/ 43 h 48"/>
                <a:gd name="T8" fmla="*/ 38 w 57"/>
                <a:gd name="T9" fmla="*/ 46 h 48"/>
                <a:gd name="T10" fmla="*/ 31 w 57"/>
                <a:gd name="T11" fmla="*/ 48 h 48"/>
                <a:gd name="T12" fmla="*/ 22 w 57"/>
                <a:gd name="T13" fmla="*/ 47 h 48"/>
                <a:gd name="T14" fmla="*/ 14 w 57"/>
                <a:gd name="T15" fmla="*/ 45 h 48"/>
                <a:gd name="T16" fmla="*/ 7 w 57"/>
                <a:gd name="T17" fmla="*/ 40 h 48"/>
                <a:gd name="T18" fmla="*/ 2 w 57"/>
                <a:gd name="T19" fmla="*/ 34 h 48"/>
                <a:gd name="T20" fmla="*/ 0 w 57"/>
                <a:gd name="T21" fmla="*/ 27 h 48"/>
                <a:gd name="T22" fmla="*/ 0 w 57"/>
                <a:gd name="T23" fmla="*/ 21 h 48"/>
                <a:gd name="T24" fmla="*/ 2 w 57"/>
                <a:gd name="T25" fmla="*/ 14 h 48"/>
                <a:gd name="T26" fmla="*/ 7 w 57"/>
                <a:gd name="T27" fmla="*/ 7 h 48"/>
                <a:gd name="T28" fmla="*/ 15 w 57"/>
                <a:gd name="T29" fmla="*/ 3 h 48"/>
                <a:gd name="T30" fmla="*/ 22 w 57"/>
                <a:gd name="T31" fmla="*/ 1 h 48"/>
                <a:gd name="T32" fmla="*/ 31 w 57"/>
                <a:gd name="T33" fmla="*/ 0 h 48"/>
                <a:gd name="T34" fmla="*/ 38 w 57"/>
                <a:gd name="T35" fmla="*/ 2 h 48"/>
                <a:gd name="T36" fmla="*/ 46 w 57"/>
                <a:gd name="T37" fmla="*/ 5 h 48"/>
                <a:gd name="T38" fmla="*/ 52 w 57"/>
                <a:gd name="T39" fmla="*/ 11 h 48"/>
                <a:gd name="T40" fmla="*/ 56 w 57"/>
                <a:gd name="T41" fmla="*/ 17 h 48"/>
                <a:gd name="T42" fmla="*/ 57 w 57"/>
                <a:gd name="T43" fmla="*/ 24 h 48"/>
                <a:gd name="T44" fmla="*/ 57 w 57"/>
                <a:gd name="T45" fmla="*/ 24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"/>
                <a:gd name="T70" fmla="*/ 0 h 48"/>
                <a:gd name="T71" fmla="*/ 57 w 57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4" y="45"/>
                  </a:lnTo>
                  <a:lnTo>
                    <a:pt x="7" y="40"/>
                  </a:lnTo>
                  <a:lnTo>
                    <a:pt x="2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9" name="Freeform 115"/>
            <p:cNvSpPr>
              <a:spLocks/>
            </p:cNvSpPr>
            <p:nvPr/>
          </p:nvSpPr>
          <p:spPr bwMode="auto">
            <a:xfrm>
              <a:off x="3707" y="2894"/>
              <a:ext cx="57" cy="48"/>
            </a:xfrm>
            <a:custGeom>
              <a:avLst/>
              <a:gdLst>
                <a:gd name="T0" fmla="*/ 57 w 57"/>
                <a:gd name="T1" fmla="*/ 24 h 48"/>
                <a:gd name="T2" fmla="*/ 56 w 57"/>
                <a:gd name="T3" fmla="*/ 31 h 48"/>
                <a:gd name="T4" fmla="*/ 52 w 57"/>
                <a:gd name="T5" fmla="*/ 37 h 48"/>
                <a:gd name="T6" fmla="*/ 46 w 57"/>
                <a:gd name="T7" fmla="*/ 43 h 48"/>
                <a:gd name="T8" fmla="*/ 38 w 57"/>
                <a:gd name="T9" fmla="*/ 46 h 48"/>
                <a:gd name="T10" fmla="*/ 31 w 57"/>
                <a:gd name="T11" fmla="*/ 48 h 48"/>
                <a:gd name="T12" fmla="*/ 22 w 57"/>
                <a:gd name="T13" fmla="*/ 47 h 48"/>
                <a:gd name="T14" fmla="*/ 14 w 57"/>
                <a:gd name="T15" fmla="*/ 45 h 48"/>
                <a:gd name="T16" fmla="*/ 7 w 57"/>
                <a:gd name="T17" fmla="*/ 40 h 48"/>
                <a:gd name="T18" fmla="*/ 2 w 57"/>
                <a:gd name="T19" fmla="*/ 34 h 48"/>
                <a:gd name="T20" fmla="*/ 0 w 57"/>
                <a:gd name="T21" fmla="*/ 27 h 48"/>
                <a:gd name="T22" fmla="*/ 0 w 57"/>
                <a:gd name="T23" fmla="*/ 21 h 48"/>
                <a:gd name="T24" fmla="*/ 2 w 57"/>
                <a:gd name="T25" fmla="*/ 14 h 48"/>
                <a:gd name="T26" fmla="*/ 7 w 57"/>
                <a:gd name="T27" fmla="*/ 7 h 48"/>
                <a:gd name="T28" fmla="*/ 15 w 57"/>
                <a:gd name="T29" fmla="*/ 3 h 48"/>
                <a:gd name="T30" fmla="*/ 22 w 57"/>
                <a:gd name="T31" fmla="*/ 1 h 48"/>
                <a:gd name="T32" fmla="*/ 31 w 57"/>
                <a:gd name="T33" fmla="*/ 0 h 48"/>
                <a:gd name="T34" fmla="*/ 38 w 57"/>
                <a:gd name="T35" fmla="*/ 2 h 48"/>
                <a:gd name="T36" fmla="*/ 46 w 57"/>
                <a:gd name="T37" fmla="*/ 5 h 48"/>
                <a:gd name="T38" fmla="*/ 52 w 57"/>
                <a:gd name="T39" fmla="*/ 11 h 48"/>
                <a:gd name="T40" fmla="*/ 56 w 57"/>
                <a:gd name="T41" fmla="*/ 17 h 48"/>
                <a:gd name="T42" fmla="*/ 57 w 57"/>
                <a:gd name="T43" fmla="*/ 24 h 48"/>
                <a:gd name="T44" fmla="*/ 57 w 57"/>
                <a:gd name="T45" fmla="*/ 24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"/>
                <a:gd name="T70" fmla="*/ 0 h 48"/>
                <a:gd name="T71" fmla="*/ 57 w 57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4" y="45"/>
                  </a:lnTo>
                  <a:lnTo>
                    <a:pt x="7" y="40"/>
                  </a:lnTo>
                  <a:lnTo>
                    <a:pt x="2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0" name="Line 116"/>
            <p:cNvSpPr>
              <a:spLocks noChangeShapeType="1"/>
            </p:cNvSpPr>
            <p:nvPr/>
          </p:nvSpPr>
          <p:spPr bwMode="auto">
            <a:xfrm>
              <a:off x="3695" y="3185"/>
              <a:ext cx="1" cy="38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1" name="Line 117"/>
            <p:cNvSpPr>
              <a:spLocks noChangeShapeType="1"/>
            </p:cNvSpPr>
            <p:nvPr/>
          </p:nvSpPr>
          <p:spPr bwMode="auto">
            <a:xfrm flipV="1">
              <a:off x="3687" y="2327"/>
              <a:ext cx="1" cy="17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2" name="Freeform 118"/>
            <p:cNvSpPr>
              <a:spLocks/>
            </p:cNvSpPr>
            <p:nvPr/>
          </p:nvSpPr>
          <p:spPr bwMode="auto">
            <a:xfrm>
              <a:off x="3381" y="2398"/>
              <a:ext cx="54" cy="91"/>
            </a:xfrm>
            <a:custGeom>
              <a:avLst/>
              <a:gdLst>
                <a:gd name="T0" fmla="*/ 48 w 54"/>
                <a:gd name="T1" fmla="*/ 0 h 91"/>
                <a:gd name="T2" fmla="*/ 38 w 54"/>
                <a:gd name="T3" fmla="*/ 1 h 91"/>
                <a:gd name="T4" fmla="*/ 28 w 54"/>
                <a:gd name="T5" fmla="*/ 4 h 91"/>
                <a:gd name="T6" fmla="*/ 19 w 54"/>
                <a:gd name="T7" fmla="*/ 9 h 91"/>
                <a:gd name="T8" fmla="*/ 11 w 54"/>
                <a:gd name="T9" fmla="*/ 16 h 91"/>
                <a:gd name="T10" fmla="*/ 5 w 54"/>
                <a:gd name="T11" fmla="*/ 25 h 91"/>
                <a:gd name="T12" fmla="*/ 1 w 54"/>
                <a:gd name="T13" fmla="*/ 34 h 91"/>
                <a:gd name="T14" fmla="*/ 0 w 54"/>
                <a:gd name="T15" fmla="*/ 43 h 91"/>
                <a:gd name="T16" fmla="*/ 1 w 54"/>
                <a:gd name="T17" fmla="*/ 54 h 91"/>
                <a:gd name="T18" fmla="*/ 4 w 54"/>
                <a:gd name="T19" fmla="*/ 63 h 91"/>
                <a:gd name="T20" fmla="*/ 9 w 54"/>
                <a:gd name="T21" fmla="*/ 71 h 91"/>
                <a:gd name="T22" fmla="*/ 16 w 54"/>
                <a:gd name="T23" fmla="*/ 78 h 91"/>
                <a:gd name="T24" fmla="*/ 24 w 54"/>
                <a:gd name="T25" fmla="*/ 85 h 91"/>
                <a:gd name="T26" fmla="*/ 33 w 54"/>
                <a:gd name="T27" fmla="*/ 89 h 91"/>
                <a:gd name="T28" fmla="*/ 43 w 54"/>
                <a:gd name="T29" fmla="*/ 91 h 91"/>
                <a:gd name="T30" fmla="*/ 54 w 54"/>
                <a:gd name="T31" fmla="*/ 91 h 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91"/>
                <a:gd name="T50" fmla="*/ 54 w 54"/>
                <a:gd name="T51" fmla="*/ 91 h 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91">
                  <a:moveTo>
                    <a:pt x="48" y="0"/>
                  </a:moveTo>
                  <a:lnTo>
                    <a:pt x="38" y="1"/>
                  </a:lnTo>
                  <a:lnTo>
                    <a:pt x="28" y="4"/>
                  </a:lnTo>
                  <a:lnTo>
                    <a:pt x="19" y="9"/>
                  </a:lnTo>
                  <a:lnTo>
                    <a:pt x="11" y="16"/>
                  </a:lnTo>
                  <a:lnTo>
                    <a:pt x="5" y="25"/>
                  </a:lnTo>
                  <a:lnTo>
                    <a:pt x="1" y="34"/>
                  </a:lnTo>
                  <a:lnTo>
                    <a:pt x="0" y="43"/>
                  </a:lnTo>
                  <a:lnTo>
                    <a:pt x="1" y="54"/>
                  </a:lnTo>
                  <a:lnTo>
                    <a:pt x="4" y="63"/>
                  </a:lnTo>
                  <a:lnTo>
                    <a:pt x="9" y="71"/>
                  </a:lnTo>
                  <a:lnTo>
                    <a:pt x="16" y="78"/>
                  </a:lnTo>
                  <a:lnTo>
                    <a:pt x="24" y="85"/>
                  </a:lnTo>
                  <a:lnTo>
                    <a:pt x="33" y="89"/>
                  </a:lnTo>
                  <a:lnTo>
                    <a:pt x="43" y="91"/>
                  </a:lnTo>
                  <a:lnTo>
                    <a:pt x="54" y="9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3" name="Line 119"/>
            <p:cNvSpPr>
              <a:spLocks noChangeShapeType="1"/>
            </p:cNvSpPr>
            <p:nvPr/>
          </p:nvSpPr>
          <p:spPr bwMode="auto">
            <a:xfrm>
              <a:off x="3430" y="2394"/>
              <a:ext cx="9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4" name="Line 120"/>
            <p:cNvSpPr>
              <a:spLocks noChangeShapeType="1"/>
            </p:cNvSpPr>
            <p:nvPr/>
          </p:nvSpPr>
          <p:spPr bwMode="auto">
            <a:xfrm>
              <a:off x="3434" y="2489"/>
              <a:ext cx="9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5" name="Line 121"/>
            <p:cNvSpPr>
              <a:spLocks noChangeShapeType="1"/>
            </p:cNvSpPr>
            <p:nvPr/>
          </p:nvSpPr>
          <p:spPr bwMode="auto">
            <a:xfrm>
              <a:off x="3530" y="2394"/>
              <a:ext cx="1" cy="9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6" name="Line 122"/>
            <p:cNvSpPr>
              <a:spLocks noChangeShapeType="1"/>
            </p:cNvSpPr>
            <p:nvPr/>
          </p:nvSpPr>
          <p:spPr bwMode="auto">
            <a:xfrm flipH="1">
              <a:off x="3319" y="2438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7" name="Line 123"/>
            <p:cNvSpPr>
              <a:spLocks noChangeShapeType="1"/>
            </p:cNvSpPr>
            <p:nvPr/>
          </p:nvSpPr>
          <p:spPr bwMode="auto">
            <a:xfrm>
              <a:off x="3534" y="2407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8" name="Line 124"/>
            <p:cNvSpPr>
              <a:spLocks noChangeShapeType="1"/>
            </p:cNvSpPr>
            <p:nvPr/>
          </p:nvSpPr>
          <p:spPr bwMode="auto">
            <a:xfrm>
              <a:off x="3532" y="2478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9" name="Freeform 125"/>
            <p:cNvSpPr>
              <a:spLocks/>
            </p:cNvSpPr>
            <p:nvPr/>
          </p:nvSpPr>
          <p:spPr bwMode="auto">
            <a:xfrm>
              <a:off x="3374" y="2842"/>
              <a:ext cx="54" cy="88"/>
            </a:xfrm>
            <a:custGeom>
              <a:avLst/>
              <a:gdLst>
                <a:gd name="T0" fmla="*/ 48 w 54"/>
                <a:gd name="T1" fmla="*/ 0 h 88"/>
                <a:gd name="T2" fmla="*/ 38 w 54"/>
                <a:gd name="T3" fmla="*/ 1 h 88"/>
                <a:gd name="T4" fmla="*/ 28 w 54"/>
                <a:gd name="T5" fmla="*/ 4 h 88"/>
                <a:gd name="T6" fmla="*/ 18 w 54"/>
                <a:gd name="T7" fmla="*/ 9 h 88"/>
                <a:gd name="T8" fmla="*/ 11 w 54"/>
                <a:gd name="T9" fmla="*/ 15 h 88"/>
                <a:gd name="T10" fmla="*/ 5 w 54"/>
                <a:gd name="T11" fmla="*/ 23 h 88"/>
                <a:gd name="T12" fmla="*/ 1 w 54"/>
                <a:gd name="T13" fmla="*/ 33 h 88"/>
                <a:gd name="T14" fmla="*/ 0 w 54"/>
                <a:gd name="T15" fmla="*/ 42 h 88"/>
                <a:gd name="T16" fmla="*/ 1 w 54"/>
                <a:gd name="T17" fmla="*/ 51 h 88"/>
                <a:gd name="T18" fmla="*/ 3 w 54"/>
                <a:gd name="T19" fmla="*/ 60 h 88"/>
                <a:gd name="T20" fmla="*/ 8 w 54"/>
                <a:gd name="T21" fmla="*/ 70 h 88"/>
                <a:gd name="T22" fmla="*/ 16 w 54"/>
                <a:gd name="T23" fmla="*/ 77 h 88"/>
                <a:gd name="T24" fmla="*/ 23 w 54"/>
                <a:gd name="T25" fmla="*/ 82 h 88"/>
                <a:gd name="T26" fmla="*/ 33 w 54"/>
                <a:gd name="T27" fmla="*/ 86 h 88"/>
                <a:gd name="T28" fmla="*/ 43 w 54"/>
                <a:gd name="T29" fmla="*/ 88 h 88"/>
                <a:gd name="T30" fmla="*/ 54 w 54"/>
                <a:gd name="T31" fmla="*/ 88 h 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88"/>
                <a:gd name="T50" fmla="*/ 54 w 54"/>
                <a:gd name="T51" fmla="*/ 88 h 8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88">
                  <a:moveTo>
                    <a:pt x="48" y="0"/>
                  </a:moveTo>
                  <a:lnTo>
                    <a:pt x="38" y="1"/>
                  </a:lnTo>
                  <a:lnTo>
                    <a:pt x="28" y="4"/>
                  </a:lnTo>
                  <a:lnTo>
                    <a:pt x="18" y="9"/>
                  </a:lnTo>
                  <a:lnTo>
                    <a:pt x="11" y="15"/>
                  </a:lnTo>
                  <a:lnTo>
                    <a:pt x="5" y="23"/>
                  </a:lnTo>
                  <a:lnTo>
                    <a:pt x="1" y="33"/>
                  </a:lnTo>
                  <a:lnTo>
                    <a:pt x="0" y="42"/>
                  </a:lnTo>
                  <a:lnTo>
                    <a:pt x="1" y="51"/>
                  </a:lnTo>
                  <a:lnTo>
                    <a:pt x="3" y="60"/>
                  </a:lnTo>
                  <a:lnTo>
                    <a:pt x="8" y="70"/>
                  </a:lnTo>
                  <a:lnTo>
                    <a:pt x="16" y="77"/>
                  </a:lnTo>
                  <a:lnTo>
                    <a:pt x="23" y="82"/>
                  </a:lnTo>
                  <a:lnTo>
                    <a:pt x="33" y="86"/>
                  </a:lnTo>
                  <a:lnTo>
                    <a:pt x="43" y="88"/>
                  </a:lnTo>
                  <a:lnTo>
                    <a:pt x="54" y="8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0" name="Line 126"/>
            <p:cNvSpPr>
              <a:spLocks noChangeShapeType="1"/>
            </p:cNvSpPr>
            <p:nvPr/>
          </p:nvSpPr>
          <p:spPr bwMode="auto">
            <a:xfrm>
              <a:off x="3423" y="2837"/>
              <a:ext cx="9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1" name="Line 127"/>
            <p:cNvSpPr>
              <a:spLocks noChangeShapeType="1"/>
            </p:cNvSpPr>
            <p:nvPr/>
          </p:nvSpPr>
          <p:spPr bwMode="auto">
            <a:xfrm>
              <a:off x="3427" y="2931"/>
              <a:ext cx="9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2" name="Line 128"/>
            <p:cNvSpPr>
              <a:spLocks noChangeShapeType="1"/>
            </p:cNvSpPr>
            <p:nvPr/>
          </p:nvSpPr>
          <p:spPr bwMode="auto">
            <a:xfrm>
              <a:off x="3523" y="2837"/>
              <a:ext cx="1" cy="9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3" name="Line 129"/>
            <p:cNvSpPr>
              <a:spLocks noChangeShapeType="1"/>
            </p:cNvSpPr>
            <p:nvPr/>
          </p:nvSpPr>
          <p:spPr bwMode="auto">
            <a:xfrm flipH="1">
              <a:off x="3312" y="2882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4" name="Line 130"/>
            <p:cNvSpPr>
              <a:spLocks noChangeShapeType="1"/>
            </p:cNvSpPr>
            <p:nvPr/>
          </p:nvSpPr>
          <p:spPr bwMode="auto">
            <a:xfrm>
              <a:off x="3527" y="2851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5" name="Line 131"/>
            <p:cNvSpPr>
              <a:spLocks noChangeShapeType="1"/>
            </p:cNvSpPr>
            <p:nvPr/>
          </p:nvSpPr>
          <p:spPr bwMode="auto">
            <a:xfrm>
              <a:off x="3524" y="2921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6" name="Line 132"/>
            <p:cNvSpPr>
              <a:spLocks noChangeShapeType="1"/>
            </p:cNvSpPr>
            <p:nvPr/>
          </p:nvSpPr>
          <p:spPr bwMode="auto">
            <a:xfrm flipV="1">
              <a:off x="3644" y="2731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7" name="Line 133"/>
            <p:cNvSpPr>
              <a:spLocks noChangeShapeType="1"/>
            </p:cNvSpPr>
            <p:nvPr/>
          </p:nvSpPr>
          <p:spPr bwMode="auto">
            <a:xfrm flipV="1">
              <a:off x="3308" y="2431"/>
              <a:ext cx="1" cy="362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8" name="Freeform 134"/>
            <p:cNvSpPr>
              <a:spLocks/>
            </p:cNvSpPr>
            <p:nvPr/>
          </p:nvSpPr>
          <p:spPr bwMode="auto">
            <a:xfrm>
              <a:off x="2328" y="2840"/>
              <a:ext cx="23" cy="56"/>
            </a:xfrm>
            <a:custGeom>
              <a:avLst/>
              <a:gdLst>
                <a:gd name="T0" fmla="*/ 0 w 23"/>
                <a:gd name="T1" fmla="*/ 0 h 56"/>
                <a:gd name="T2" fmla="*/ 3 w 23"/>
                <a:gd name="T3" fmla="*/ 15 h 56"/>
                <a:gd name="T4" fmla="*/ 7 w 23"/>
                <a:gd name="T5" fmla="*/ 29 h 56"/>
                <a:gd name="T6" fmla="*/ 14 w 23"/>
                <a:gd name="T7" fmla="*/ 44 h 56"/>
                <a:gd name="T8" fmla="*/ 23 w 23"/>
                <a:gd name="T9" fmla="*/ 5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56"/>
                <a:gd name="T17" fmla="*/ 23 w 23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56">
                  <a:moveTo>
                    <a:pt x="0" y="0"/>
                  </a:moveTo>
                  <a:lnTo>
                    <a:pt x="3" y="15"/>
                  </a:lnTo>
                  <a:lnTo>
                    <a:pt x="7" y="29"/>
                  </a:lnTo>
                  <a:lnTo>
                    <a:pt x="14" y="44"/>
                  </a:lnTo>
                  <a:lnTo>
                    <a:pt x="23" y="56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9" name="Freeform 135"/>
            <p:cNvSpPr>
              <a:spLocks/>
            </p:cNvSpPr>
            <p:nvPr/>
          </p:nvSpPr>
          <p:spPr bwMode="auto">
            <a:xfrm>
              <a:off x="2189" y="2843"/>
              <a:ext cx="160" cy="53"/>
            </a:xfrm>
            <a:custGeom>
              <a:avLst/>
              <a:gdLst>
                <a:gd name="T0" fmla="*/ 0 w 160"/>
                <a:gd name="T1" fmla="*/ 0 h 53"/>
                <a:gd name="T2" fmla="*/ 12 w 160"/>
                <a:gd name="T3" fmla="*/ 10 h 53"/>
                <a:gd name="T4" fmla="*/ 27 w 160"/>
                <a:gd name="T5" fmla="*/ 19 h 53"/>
                <a:gd name="T6" fmla="*/ 43 w 160"/>
                <a:gd name="T7" fmla="*/ 27 h 53"/>
                <a:gd name="T8" fmla="*/ 60 w 160"/>
                <a:gd name="T9" fmla="*/ 35 h 53"/>
                <a:gd name="T10" fmla="*/ 79 w 160"/>
                <a:gd name="T11" fmla="*/ 41 h 53"/>
                <a:gd name="T12" fmla="*/ 98 w 160"/>
                <a:gd name="T13" fmla="*/ 46 h 53"/>
                <a:gd name="T14" fmla="*/ 118 w 160"/>
                <a:gd name="T15" fmla="*/ 50 h 53"/>
                <a:gd name="T16" fmla="*/ 139 w 160"/>
                <a:gd name="T17" fmla="*/ 52 h 53"/>
                <a:gd name="T18" fmla="*/ 160 w 160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53"/>
                <a:gd name="T32" fmla="*/ 160 w 160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53">
                  <a:moveTo>
                    <a:pt x="0" y="0"/>
                  </a:moveTo>
                  <a:lnTo>
                    <a:pt x="12" y="10"/>
                  </a:lnTo>
                  <a:lnTo>
                    <a:pt x="27" y="19"/>
                  </a:lnTo>
                  <a:lnTo>
                    <a:pt x="43" y="27"/>
                  </a:lnTo>
                  <a:lnTo>
                    <a:pt x="60" y="35"/>
                  </a:lnTo>
                  <a:lnTo>
                    <a:pt x="79" y="41"/>
                  </a:lnTo>
                  <a:lnTo>
                    <a:pt x="98" y="46"/>
                  </a:lnTo>
                  <a:lnTo>
                    <a:pt x="118" y="50"/>
                  </a:lnTo>
                  <a:lnTo>
                    <a:pt x="139" y="52"/>
                  </a:lnTo>
                  <a:lnTo>
                    <a:pt x="160" y="53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0" name="Freeform 136"/>
            <p:cNvSpPr>
              <a:spLocks/>
            </p:cNvSpPr>
            <p:nvPr/>
          </p:nvSpPr>
          <p:spPr bwMode="auto">
            <a:xfrm>
              <a:off x="2327" y="2781"/>
              <a:ext cx="21" cy="56"/>
            </a:xfrm>
            <a:custGeom>
              <a:avLst/>
              <a:gdLst>
                <a:gd name="T0" fmla="*/ 0 w 21"/>
                <a:gd name="T1" fmla="*/ 56 h 56"/>
                <a:gd name="T2" fmla="*/ 2 w 21"/>
                <a:gd name="T3" fmla="*/ 41 h 56"/>
                <a:gd name="T4" fmla="*/ 6 w 21"/>
                <a:gd name="T5" fmla="*/ 27 h 56"/>
                <a:gd name="T6" fmla="*/ 12 w 21"/>
                <a:gd name="T7" fmla="*/ 12 h 56"/>
                <a:gd name="T8" fmla="*/ 21 w 21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56"/>
                <a:gd name="T17" fmla="*/ 21 w 21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56">
                  <a:moveTo>
                    <a:pt x="0" y="56"/>
                  </a:moveTo>
                  <a:lnTo>
                    <a:pt x="2" y="41"/>
                  </a:lnTo>
                  <a:lnTo>
                    <a:pt x="6" y="27"/>
                  </a:lnTo>
                  <a:lnTo>
                    <a:pt x="12" y="12"/>
                  </a:lnTo>
                  <a:lnTo>
                    <a:pt x="21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1" name="Freeform 137"/>
            <p:cNvSpPr>
              <a:spLocks/>
            </p:cNvSpPr>
            <p:nvPr/>
          </p:nvSpPr>
          <p:spPr bwMode="auto">
            <a:xfrm>
              <a:off x="2186" y="2782"/>
              <a:ext cx="159" cy="53"/>
            </a:xfrm>
            <a:custGeom>
              <a:avLst/>
              <a:gdLst>
                <a:gd name="T0" fmla="*/ 0 w 159"/>
                <a:gd name="T1" fmla="*/ 53 h 53"/>
                <a:gd name="T2" fmla="*/ 12 w 159"/>
                <a:gd name="T3" fmla="*/ 43 h 53"/>
                <a:gd name="T4" fmla="*/ 26 w 159"/>
                <a:gd name="T5" fmla="*/ 34 h 53"/>
                <a:gd name="T6" fmla="*/ 42 w 159"/>
                <a:gd name="T7" fmla="*/ 26 h 53"/>
                <a:gd name="T8" fmla="*/ 59 w 159"/>
                <a:gd name="T9" fmla="*/ 17 h 53"/>
                <a:gd name="T10" fmla="*/ 78 w 159"/>
                <a:gd name="T11" fmla="*/ 12 h 53"/>
                <a:gd name="T12" fmla="*/ 98 w 159"/>
                <a:gd name="T13" fmla="*/ 7 h 53"/>
                <a:gd name="T14" fmla="*/ 117 w 159"/>
                <a:gd name="T15" fmla="*/ 3 h 53"/>
                <a:gd name="T16" fmla="*/ 138 w 159"/>
                <a:gd name="T17" fmla="*/ 1 h 53"/>
                <a:gd name="T18" fmla="*/ 159 w 159"/>
                <a:gd name="T19" fmla="*/ 0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9"/>
                <a:gd name="T31" fmla="*/ 0 h 53"/>
                <a:gd name="T32" fmla="*/ 159 w 159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9" h="53">
                  <a:moveTo>
                    <a:pt x="0" y="53"/>
                  </a:moveTo>
                  <a:lnTo>
                    <a:pt x="12" y="43"/>
                  </a:lnTo>
                  <a:lnTo>
                    <a:pt x="26" y="34"/>
                  </a:lnTo>
                  <a:lnTo>
                    <a:pt x="42" y="26"/>
                  </a:lnTo>
                  <a:lnTo>
                    <a:pt x="59" y="17"/>
                  </a:lnTo>
                  <a:lnTo>
                    <a:pt x="78" y="12"/>
                  </a:lnTo>
                  <a:lnTo>
                    <a:pt x="98" y="7"/>
                  </a:lnTo>
                  <a:lnTo>
                    <a:pt x="117" y="3"/>
                  </a:lnTo>
                  <a:lnTo>
                    <a:pt x="138" y="1"/>
                  </a:lnTo>
                  <a:lnTo>
                    <a:pt x="159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2" name="Line 138"/>
            <p:cNvSpPr>
              <a:spLocks noChangeShapeType="1"/>
            </p:cNvSpPr>
            <p:nvPr/>
          </p:nvSpPr>
          <p:spPr bwMode="auto">
            <a:xfrm flipH="1">
              <a:off x="2343" y="2877"/>
              <a:ext cx="67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3" name="Line 139"/>
            <p:cNvSpPr>
              <a:spLocks noChangeShapeType="1"/>
            </p:cNvSpPr>
            <p:nvPr/>
          </p:nvSpPr>
          <p:spPr bwMode="auto">
            <a:xfrm flipH="1">
              <a:off x="2343" y="2793"/>
              <a:ext cx="7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4" name="Line 140"/>
            <p:cNvSpPr>
              <a:spLocks noChangeShapeType="1"/>
            </p:cNvSpPr>
            <p:nvPr/>
          </p:nvSpPr>
          <p:spPr bwMode="auto">
            <a:xfrm flipH="1">
              <a:off x="2140" y="2840"/>
              <a:ext cx="42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5" name="Freeform 141"/>
            <p:cNvSpPr>
              <a:spLocks/>
            </p:cNvSpPr>
            <p:nvPr/>
          </p:nvSpPr>
          <p:spPr bwMode="auto">
            <a:xfrm>
              <a:off x="2759" y="2564"/>
              <a:ext cx="73" cy="20"/>
            </a:xfrm>
            <a:custGeom>
              <a:avLst/>
              <a:gdLst>
                <a:gd name="T0" fmla="*/ 0 w 73"/>
                <a:gd name="T1" fmla="*/ 20 h 20"/>
                <a:gd name="T2" fmla="*/ 20 w 73"/>
                <a:gd name="T3" fmla="*/ 18 h 20"/>
                <a:gd name="T4" fmla="*/ 38 w 73"/>
                <a:gd name="T5" fmla="*/ 13 h 20"/>
                <a:gd name="T6" fmla="*/ 55 w 73"/>
                <a:gd name="T7" fmla="*/ 8 h 20"/>
                <a:gd name="T8" fmla="*/ 73 w 73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20"/>
                <a:gd name="T17" fmla="*/ 73 w 73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20">
                  <a:moveTo>
                    <a:pt x="0" y="20"/>
                  </a:moveTo>
                  <a:lnTo>
                    <a:pt x="20" y="18"/>
                  </a:lnTo>
                  <a:lnTo>
                    <a:pt x="38" y="13"/>
                  </a:lnTo>
                  <a:lnTo>
                    <a:pt x="55" y="8"/>
                  </a:lnTo>
                  <a:lnTo>
                    <a:pt x="73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6" name="Freeform 142"/>
            <p:cNvSpPr>
              <a:spLocks/>
            </p:cNvSpPr>
            <p:nvPr/>
          </p:nvSpPr>
          <p:spPr bwMode="auto">
            <a:xfrm>
              <a:off x="2763" y="2567"/>
              <a:ext cx="67" cy="135"/>
            </a:xfrm>
            <a:custGeom>
              <a:avLst/>
              <a:gdLst>
                <a:gd name="T0" fmla="*/ 0 w 67"/>
                <a:gd name="T1" fmla="*/ 135 h 135"/>
                <a:gd name="T2" fmla="*/ 12 w 67"/>
                <a:gd name="T3" fmla="*/ 125 h 135"/>
                <a:gd name="T4" fmla="*/ 24 w 67"/>
                <a:gd name="T5" fmla="*/ 113 h 135"/>
                <a:gd name="T6" fmla="*/ 35 w 67"/>
                <a:gd name="T7" fmla="*/ 99 h 135"/>
                <a:gd name="T8" fmla="*/ 44 w 67"/>
                <a:gd name="T9" fmla="*/ 85 h 135"/>
                <a:gd name="T10" fmla="*/ 51 w 67"/>
                <a:gd name="T11" fmla="*/ 69 h 135"/>
                <a:gd name="T12" fmla="*/ 59 w 67"/>
                <a:gd name="T13" fmla="*/ 53 h 135"/>
                <a:gd name="T14" fmla="*/ 63 w 67"/>
                <a:gd name="T15" fmla="*/ 35 h 135"/>
                <a:gd name="T16" fmla="*/ 66 w 67"/>
                <a:gd name="T17" fmla="*/ 18 h 135"/>
                <a:gd name="T18" fmla="*/ 67 w 67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7"/>
                <a:gd name="T31" fmla="*/ 0 h 135"/>
                <a:gd name="T32" fmla="*/ 67 w 67"/>
                <a:gd name="T33" fmla="*/ 135 h 1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7" h="135">
                  <a:moveTo>
                    <a:pt x="0" y="135"/>
                  </a:moveTo>
                  <a:lnTo>
                    <a:pt x="12" y="125"/>
                  </a:lnTo>
                  <a:lnTo>
                    <a:pt x="24" y="113"/>
                  </a:lnTo>
                  <a:lnTo>
                    <a:pt x="35" y="99"/>
                  </a:lnTo>
                  <a:lnTo>
                    <a:pt x="44" y="85"/>
                  </a:lnTo>
                  <a:lnTo>
                    <a:pt x="51" y="69"/>
                  </a:lnTo>
                  <a:lnTo>
                    <a:pt x="59" y="53"/>
                  </a:lnTo>
                  <a:lnTo>
                    <a:pt x="63" y="35"/>
                  </a:lnTo>
                  <a:lnTo>
                    <a:pt x="66" y="18"/>
                  </a:lnTo>
                  <a:lnTo>
                    <a:pt x="67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7" name="Freeform 143"/>
            <p:cNvSpPr>
              <a:spLocks/>
            </p:cNvSpPr>
            <p:nvPr/>
          </p:nvSpPr>
          <p:spPr bwMode="auto">
            <a:xfrm>
              <a:off x="2685" y="2566"/>
              <a:ext cx="71" cy="18"/>
            </a:xfrm>
            <a:custGeom>
              <a:avLst/>
              <a:gdLst>
                <a:gd name="T0" fmla="*/ 71 w 71"/>
                <a:gd name="T1" fmla="*/ 18 h 18"/>
                <a:gd name="T2" fmla="*/ 52 w 71"/>
                <a:gd name="T3" fmla="*/ 16 h 18"/>
                <a:gd name="T4" fmla="*/ 33 w 71"/>
                <a:gd name="T5" fmla="*/ 12 h 18"/>
                <a:gd name="T6" fmla="*/ 16 w 71"/>
                <a:gd name="T7" fmla="*/ 7 h 18"/>
                <a:gd name="T8" fmla="*/ 0 w 71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8"/>
                <a:gd name="T17" fmla="*/ 71 w 71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8">
                  <a:moveTo>
                    <a:pt x="71" y="18"/>
                  </a:moveTo>
                  <a:lnTo>
                    <a:pt x="52" y="16"/>
                  </a:lnTo>
                  <a:lnTo>
                    <a:pt x="33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8" name="Freeform 144"/>
            <p:cNvSpPr>
              <a:spLocks/>
            </p:cNvSpPr>
            <p:nvPr/>
          </p:nvSpPr>
          <p:spPr bwMode="auto">
            <a:xfrm>
              <a:off x="2685" y="2570"/>
              <a:ext cx="68" cy="135"/>
            </a:xfrm>
            <a:custGeom>
              <a:avLst/>
              <a:gdLst>
                <a:gd name="T0" fmla="*/ 68 w 68"/>
                <a:gd name="T1" fmla="*/ 135 h 135"/>
                <a:gd name="T2" fmla="*/ 55 w 68"/>
                <a:gd name="T3" fmla="*/ 125 h 135"/>
                <a:gd name="T4" fmla="*/ 43 w 68"/>
                <a:gd name="T5" fmla="*/ 113 h 135"/>
                <a:gd name="T6" fmla="*/ 32 w 68"/>
                <a:gd name="T7" fmla="*/ 99 h 135"/>
                <a:gd name="T8" fmla="*/ 23 w 68"/>
                <a:gd name="T9" fmla="*/ 85 h 135"/>
                <a:gd name="T10" fmla="*/ 16 w 68"/>
                <a:gd name="T11" fmla="*/ 69 h 135"/>
                <a:gd name="T12" fmla="*/ 8 w 68"/>
                <a:gd name="T13" fmla="*/ 53 h 135"/>
                <a:gd name="T14" fmla="*/ 5 w 68"/>
                <a:gd name="T15" fmla="*/ 35 h 135"/>
                <a:gd name="T16" fmla="*/ 1 w 68"/>
                <a:gd name="T17" fmla="*/ 18 h 135"/>
                <a:gd name="T18" fmla="*/ 0 w 68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"/>
                <a:gd name="T31" fmla="*/ 0 h 135"/>
                <a:gd name="T32" fmla="*/ 68 w 68"/>
                <a:gd name="T33" fmla="*/ 135 h 1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" h="135">
                  <a:moveTo>
                    <a:pt x="68" y="135"/>
                  </a:moveTo>
                  <a:lnTo>
                    <a:pt x="55" y="125"/>
                  </a:lnTo>
                  <a:lnTo>
                    <a:pt x="43" y="113"/>
                  </a:lnTo>
                  <a:lnTo>
                    <a:pt x="32" y="99"/>
                  </a:lnTo>
                  <a:lnTo>
                    <a:pt x="23" y="85"/>
                  </a:lnTo>
                  <a:lnTo>
                    <a:pt x="16" y="69"/>
                  </a:lnTo>
                  <a:lnTo>
                    <a:pt x="8" y="53"/>
                  </a:lnTo>
                  <a:lnTo>
                    <a:pt x="5" y="35"/>
                  </a:lnTo>
                  <a:lnTo>
                    <a:pt x="1" y="18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9" name="Line 145"/>
            <p:cNvSpPr>
              <a:spLocks noChangeShapeType="1"/>
            </p:cNvSpPr>
            <p:nvPr/>
          </p:nvSpPr>
          <p:spPr bwMode="auto">
            <a:xfrm>
              <a:off x="2807" y="2514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0" name="Line 146"/>
            <p:cNvSpPr>
              <a:spLocks noChangeShapeType="1"/>
            </p:cNvSpPr>
            <p:nvPr/>
          </p:nvSpPr>
          <p:spPr bwMode="auto">
            <a:xfrm>
              <a:off x="2701" y="2507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1" name="Line 147"/>
            <p:cNvSpPr>
              <a:spLocks noChangeShapeType="1"/>
            </p:cNvSpPr>
            <p:nvPr/>
          </p:nvSpPr>
          <p:spPr bwMode="auto">
            <a:xfrm>
              <a:off x="2759" y="2708"/>
              <a:ext cx="1" cy="36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2" name="Freeform 148"/>
            <p:cNvSpPr>
              <a:spLocks/>
            </p:cNvSpPr>
            <p:nvPr/>
          </p:nvSpPr>
          <p:spPr bwMode="auto">
            <a:xfrm>
              <a:off x="2761" y="2531"/>
              <a:ext cx="72" cy="19"/>
            </a:xfrm>
            <a:custGeom>
              <a:avLst/>
              <a:gdLst>
                <a:gd name="T0" fmla="*/ 0 w 72"/>
                <a:gd name="T1" fmla="*/ 19 h 19"/>
                <a:gd name="T2" fmla="*/ 20 w 72"/>
                <a:gd name="T3" fmla="*/ 17 h 19"/>
                <a:gd name="T4" fmla="*/ 39 w 72"/>
                <a:gd name="T5" fmla="*/ 12 h 19"/>
                <a:gd name="T6" fmla="*/ 56 w 72"/>
                <a:gd name="T7" fmla="*/ 7 h 19"/>
                <a:gd name="T8" fmla="*/ 72 w 7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9"/>
                <a:gd name="T17" fmla="*/ 72 w 7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9" y="12"/>
                  </a:lnTo>
                  <a:lnTo>
                    <a:pt x="56" y="7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3" name="Freeform 149"/>
            <p:cNvSpPr>
              <a:spLocks/>
            </p:cNvSpPr>
            <p:nvPr/>
          </p:nvSpPr>
          <p:spPr bwMode="auto">
            <a:xfrm>
              <a:off x="2686" y="2533"/>
              <a:ext cx="73" cy="19"/>
            </a:xfrm>
            <a:custGeom>
              <a:avLst/>
              <a:gdLst>
                <a:gd name="T0" fmla="*/ 73 w 73"/>
                <a:gd name="T1" fmla="*/ 19 h 19"/>
                <a:gd name="T2" fmla="*/ 53 w 73"/>
                <a:gd name="T3" fmla="*/ 17 h 19"/>
                <a:gd name="T4" fmla="*/ 35 w 73"/>
                <a:gd name="T5" fmla="*/ 12 h 19"/>
                <a:gd name="T6" fmla="*/ 17 w 73"/>
                <a:gd name="T7" fmla="*/ 7 h 19"/>
                <a:gd name="T8" fmla="*/ 0 w 73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19"/>
                <a:gd name="T17" fmla="*/ 73 w 73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19">
                  <a:moveTo>
                    <a:pt x="73" y="19"/>
                  </a:moveTo>
                  <a:lnTo>
                    <a:pt x="53" y="17"/>
                  </a:lnTo>
                  <a:lnTo>
                    <a:pt x="35" y="12"/>
                  </a:lnTo>
                  <a:lnTo>
                    <a:pt x="17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4" name="Line 150"/>
            <p:cNvSpPr>
              <a:spLocks noChangeShapeType="1"/>
            </p:cNvSpPr>
            <p:nvPr/>
          </p:nvSpPr>
          <p:spPr bwMode="auto">
            <a:xfrm>
              <a:off x="2661" y="2479"/>
              <a:ext cx="140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5" name="Line 151"/>
            <p:cNvSpPr>
              <a:spLocks noChangeShapeType="1"/>
            </p:cNvSpPr>
            <p:nvPr/>
          </p:nvSpPr>
          <p:spPr bwMode="auto">
            <a:xfrm flipH="1" flipV="1">
              <a:off x="2700" y="2265"/>
              <a:ext cx="1" cy="24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6" name="Freeform 152"/>
            <p:cNvSpPr>
              <a:spLocks/>
            </p:cNvSpPr>
            <p:nvPr/>
          </p:nvSpPr>
          <p:spPr bwMode="auto">
            <a:xfrm>
              <a:off x="2669" y="2384"/>
              <a:ext cx="61" cy="50"/>
            </a:xfrm>
            <a:custGeom>
              <a:avLst/>
              <a:gdLst>
                <a:gd name="T0" fmla="*/ 61 w 61"/>
                <a:gd name="T1" fmla="*/ 25 h 50"/>
                <a:gd name="T2" fmla="*/ 60 w 61"/>
                <a:gd name="T3" fmla="*/ 32 h 50"/>
                <a:gd name="T4" fmla="*/ 57 w 61"/>
                <a:gd name="T5" fmla="*/ 39 h 50"/>
                <a:gd name="T6" fmla="*/ 50 w 61"/>
                <a:gd name="T7" fmla="*/ 44 h 50"/>
                <a:gd name="T8" fmla="*/ 43 w 61"/>
                <a:gd name="T9" fmla="*/ 48 h 50"/>
                <a:gd name="T10" fmla="*/ 36 w 61"/>
                <a:gd name="T11" fmla="*/ 50 h 50"/>
                <a:gd name="T12" fmla="*/ 26 w 61"/>
                <a:gd name="T13" fmla="*/ 50 h 50"/>
                <a:gd name="T14" fmla="*/ 18 w 61"/>
                <a:gd name="T15" fmla="*/ 48 h 50"/>
                <a:gd name="T16" fmla="*/ 11 w 61"/>
                <a:gd name="T17" fmla="*/ 44 h 50"/>
                <a:gd name="T18" fmla="*/ 5 w 61"/>
                <a:gd name="T19" fmla="*/ 39 h 50"/>
                <a:gd name="T20" fmla="*/ 1 w 61"/>
                <a:gd name="T21" fmla="*/ 32 h 50"/>
                <a:gd name="T22" fmla="*/ 0 w 61"/>
                <a:gd name="T23" fmla="*/ 25 h 50"/>
                <a:gd name="T24" fmla="*/ 1 w 61"/>
                <a:gd name="T25" fmla="*/ 18 h 50"/>
                <a:gd name="T26" fmla="*/ 5 w 61"/>
                <a:gd name="T27" fmla="*/ 12 h 50"/>
                <a:gd name="T28" fmla="*/ 11 w 61"/>
                <a:gd name="T29" fmla="*/ 7 h 50"/>
                <a:gd name="T30" fmla="*/ 18 w 61"/>
                <a:gd name="T31" fmla="*/ 3 h 50"/>
                <a:gd name="T32" fmla="*/ 26 w 61"/>
                <a:gd name="T33" fmla="*/ 0 h 50"/>
                <a:gd name="T34" fmla="*/ 36 w 61"/>
                <a:gd name="T35" fmla="*/ 0 h 50"/>
                <a:gd name="T36" fmla="*/ 43 w 61"/>
                <a:gd name="T37" fmla="*/ 3 h 50"/>
                <a:gd name="T38" fmla="*/ 50 w 61"/>
                <a:gd name="T39" fmla="*/ 7 h 50"/>
                <a:gd name="T40" fmla="*/ 57 w 61"/>
                <a:gd name="T41" fmla="*/ 12 h 50"/>
                <a:gd name="T42" fmla="*/ 60 w 61"/>
                <a:gd name="T43" fmla="*/ 18 h 50"/>
                <a:gd name="T44" fmla="*/ 61 w 61"/>
                <a:gd name="T45" fmla="*/ 25 h 50"/>
                <a:gd name="T46" fmla="*/ 61 w 61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1"/>
                <a:gd name="T73" fmla="*/ 0 h 50"/>
                <a:gd name="T74" fmla="*/ 61 w 61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7" y="39"/>
                  </a:lnTo>
                  <a:lnTo>
                    <a:pt x="50" y="44"/>
                  </a:lnTo>
                  <a:lnTo>
                    <a:pt x="43" y="48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1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3"/>
                  </a:lnTo>
                  <a:lnTo>
                    <a:pt x="50" y="7"/>
                  </a:lnTo>
                  <a:lnTo>
                    <a:pt x="57" y="12"/>
                  </a:lnTo>
                  <a:lnTo>
                    <a:pt x="60" y="18"/>
                  </a:lnTo>
                  <a:lnTo>
                    <a:pt x="61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7" name="Freeform 153"/>
            <p:cNvSpPr>
              <a:spLocks/>
            </p:cNvSpPr>
            <p:nvPr/>
          </p:nvSpPr>
          <p:spPr bwMode="auto">
            <a:xfrm>
              <a:off x="2669" y="2384"/>
              <a:ext cx="61" cy="50"/>
            </a:xfrm>
            <a:custGeom>
              <a:avLst/>
              <a:gdLst>
                <a:gd name="T0" fmla="*/ 61 w 61"/>
                <a:gd name="T1" fmla="*/ 25 h 50"/>
                <a:gd name="T2" fmla="*/ 60 w 61"/>
                <a:gd name="T3" fmla="*/ 32 h 50"/>
                <a:gd name="T4" fmla="*/ 57 w 61"/>
                <a:gd name="T5" fmla="*/ 39 h 50"/>
                <a:gd name="T6" fmla="*/ 50 w 61"/>
                <a:gd name="T7" fmla="*/ 44 h 50"/>
                <a:gd name="T8" fmla="*/ 43 w 61"/>
                <a:gd name="T9" fmla="*/ 48 h 50"/>
                <a:gd name="T10" fmla="*/ 36 w 61"/>
                <a:gd name="T11" fmla="*/ 50 h 50"/>
                <a:gd name="T12" fmla="*/ 26 w 61"/>
                <a:gd name="T13" fmla="*/ 50 h 50"/>
                <a:gd name="T14" fmla="*/ 18 w 61"/>
                <a:gd name="T15" fmla="*/ 48 h 50"/>
                <a:gd name="T16" fmla="*/ 11 w 61"/>
                <a:gd name="T17" fmla="*/ 44 h 50"/>
                <a:gd name="T18" fmla="*/ 5 w 61"/>
                <a:gd name="T19" fmla="*/ 39 h 50"/>
                <a:gd name="T20" fmla="*/ 1 w 61"/>
                <a:gd name="T21" fmla="*/ 32 h 50"/>
                <a:gd name="T22" fmla="*/ 0 w 61"/>
                <a:gd name="T23" fmla="*/ 25 h 50"/>
                <a:gd name="T24" fmla="*/ 1 w 61"/>
                <a:gd name="T25" fmla="*/ 18 h 50"/>
                <a:gd name="T26" fmla="*/ 5 w 61"/>
                <a:gd name="T27" fmla="*/ 12 h 50"/>
                <a:gd name="T28" fmla="*/ 11 w 61"/>
                <a:gd name="T29" fmla="*/ 7 h 50"/>
                <a:gd name="T30" fmla="*/ 18 w 61"/>
                <a:gd name="T31" fmla="*/ 3 h 50"/>
                <a:gd name="T32" fmla="*/ 26 w 61"/>
                <a:gd name="T33" fmla="*/ 0 h 50"/>
                <a:gd name="T34" fmla="*/ 36 w 61"/>
                <a:gd name="T35" fmla="*/ 0 h 50"/>
                <a:gd name="T36" fmla="*/ 43 w 61"/>
                <a:gd name="T37" fmla="*/ 3 h 50"/>
                <a:gd name="T38" fmla="*/ 50 w 61"/>
                <a:gd name="T39" fmla="*/ 7 h 50"/>
                <a:gd name="T40" fmla="*/ 57 w 61"/>
                <a:gd name="T41" fmla="*/ 12 h 50"/>
                <a:gd name="T42" fmla="*/ 60 w 61"/>
                <a:gd name="T43" fmla="*/ 18 h 50"/>
                <a:gd name="T44" fmla="*/ 61 w 61"/>
                <a:gd name="T45" fmla="*/ 25 h 50"/>
                <a:gd name="T46" fmla="*/ 61 w 61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1"/>
                <a:gd name="T73" fmla="*/ 0 h 50"/>
                <a:gd name="T74" fmla="*/ 61 w 61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7" y="39"/>
                  </a:lnTo>
                  <a:lnTo>
                    <a:pt x="50" y="44"/>
                  </a:lnTo>
                  <a:lnTo>
                    <a:pt x="43" y="48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1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3"/>
                  </a:lnTo>
                  <a:lnTo>
                    <a:pt x="50" y="7"/>
                  </a:lnTo>
                  <a:lnTo>
                    <a:pt x="57" y="12"/>
                  </a:lnTo>
                  <a:lnTo>
                    <a:pt x="60" y="18"/>
                  </a:lnTo>
                  <a:lnTo>
                    <a:pt x="61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8" name="Freeform 154"/>
            <p:cNvSpPr>
              <a:spLocks/>
            </p:cNvSpPr>
            <p:nvPr/>
          </p:nvSpPr>
          <p:spPr bwMode="auto">
            <a:xfrm>
              <a:off x="2769" y="2447"/>
              <a:ext cx="59" cy="50"/>
            </a:xfrm>
            <a:custGeom>
              <a:avLst/>
              <a:gdLst>
                <a:gd name="T0" fmla="*/ 59 w 59"/>
                <a:gd name="T1" fmla="*/ 25 h 50"/>
                <a:gd name="T2" fmla="*/ 58 w 59"/>
                <a:gd name="T3" fmla="*/ 32 h 50"/>
                <a:gd name="T4" fmla="*/ 54 w 59"/>
                <a:gd name="T5" fmla="*/ 39 h 50"/>
                <a:gd name="T6" fmla="*/ 49 w 59"/>
                <a:gd name="T7" fmla="*/ 44 h 50"/>
                <a:gd name="T8" fmla="*/ 42 w 59"/>
                <a:gd name="T9" fmla="*/ 48 h 50"/>
                <a:gd name="T10" fmla="*/ 33 w 59"/>
                <a:gd name="T11" fmla="*/ 50 h 50"/>
                <a:gd name="T12" fmla="*/ 26 w 59"/>
                <a:gd name="T13" fmla="*/ 50 h 50"/>
                <a:gd name="T14" fmla="*/ 17 w 59"/>
                <a:gd name="T15" fmla="*/ 48 h 50"/>
                <a:gd name="T16" fmla="*/ 10 w 59"/>
                <a:gd name="T17" fmla="*/ 44 h 50"/>
                <a:gd name="T18" fmla="*/ 5 w 59"/>
                <a:gd name="T19" fmla="*/ 39 h 50"/>
                <a:gd name="T20" fmla="*/ 1 w 59"/>
                <a:gd name="T21" fmla="*/ 32 h 50"/>
                <a:gd name="T22" fmla="*/ 0 w 59"/>
                <a:gd name="T23" fmla="*/ 25 h 50"/>
                <a:gd name="T24" fmla="*/ 1 w 59"/>
                <a:gd name="T25" fmla="*/ 18 h 50"/>
                <a:gd name="T26" fmla="*/ 5 w 59"/>
                <a:gd name="T27" fmla="*/ 12 h 50"/>
                <a:gd name="T28" fmla="*/ 10 w 59"/>
                <a:gd name="T29" fmla="*/ 7 h 50"/>
                <a:gd name="T30" fmla="*/ 17 w 59"/>
                <a:gd name="T31" fmla="*/ 2 h 50"/>
                <a:gd name="T32" fmla="*/ 26 w 59"/>
                <a:gd name="T33" fmla="*/ 0 h 50"/>
                <a:gd name="T34" fmla="*/ 33 w 59"/>
                <a:gd name="T35" fmla="*/ 0 h 50"/>
                <a:gd name="T36" fmla="*/ 42 w 59"/>
                <a:gd name="T37" fmla="*/ 2 h 50"/>
                <a:gd name="T38" fmla="*/ 49 w 59"/>
                <a:gd name="T39" fmla="*/ 7 h 50"/>
                <a:gd name="T40" fmla="*/ 54 w 59"/>
                <a:gd name="T41" fmla="*/ 12 h 50"/>
                <a:gd name="T42" fmla="*/ 58 w 59"/>
                <a:gd name="T43" fmla="*/ 18 h 50"/>
                <a:gd name="T44" fmla="*/ 59 w 59"/>
                <a:gd name="T45" fmla="*/ 25 h 50"/>
                <a:gd name="T46" fmla="*/ 59 w 59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50"/>
                <a:gd name="T74" fmla="*/ 59 w 59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7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2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9" name="Freeform 155"/>
            <p:cNvSpPr>
              <a:spLocks/>
            </p:cNvSpPr>
            <p:nvPr/>
          </p:nvSpPr>
          <p:spPr bwMode="auto">
            <a:xfrm>
              <a:off x="2769" y="2447"/>
              <a:ext cx="59" cy="50"/>
            </a:xfrm>
            <a:custGeom>
              <a:avLst/>
              <a:gdLst>
                <a:gd name="T0" fmla="*/ 59 w 59"/>
                <a:gd name="T1" fmla="*/ 25 h 50"/>
                <a:gd name="T2" fmla="*/ 58 w 59"/>
                <a:gd name="T3" fmla="*/ 32 h 50"/>
                <a:gd name="T4" fmla="*/ 54 w 59"/>
                <a:gd name="T5" fmla="*/ 39 h 50"/>
                <a:gd name="T6" fmla="*/ 49 w 59"/>
                <a:gd name="T7" fmla="*/ 44 h 50"/>
                <a:gd name="T8" fmla="*/ 42 w 59"/>
                <a:gd name="T9" fmla="*/ 48 h 50"/>
                <a:gd name="T10" fmla="*/ 33 w 59"/>
                <a:gd name="T11" fmla="*/ 50 h 50"/>
                <a:gd name="T12" fmla="*/ 26 w 59"/>
                <a:gd name="T13" fmla="*/ 50 h 50"/>
                <a:gd name="T14" fmla="*/ 17 w 59"/>
                <a:gd name="T15" fmla="*/ 48 h 50"/>
                <a:gd name="T16" fmla="*/ 10 w 59"/>
                <a:gd name="T17" fmla="*/ 44 h 50"/>
                <a:gd name="T18" fmla="*/ 5 w 59"/>
                <a:gd name="T19" fmla="*/ 39 h 50"/>
                <a:gd name="T20" fmla="*/ 1 w 59"/>
                <a:gd name="T21" fmla="*/ 32 h 50"/>
                <a:gd name="T22" fmla="*/ 0 w 59"/>
                <a:gd name="T23" fmla="*/ 25 h 50"/>
                <a:gd name="T24" fmla="*/ 1 w 59"/>
                <a:gd name="T25" fmla="*/ 18 h 50"/>
                <a:gd name="T26" fmla="*/ 5 w 59"/>
                <a:gd name="T27" fmla="*/ 12 h 50"/>
                <a:gd name="T28" fmla="*/ 10 w 59"/>
                <a:gd name="T29" fmla="*/ 7 h 50"/>
                <a:gd name="T30" fmla="*/ 17 w 59"/>
                <a:gd name="T31" fmla="*/ 2 h 50"/>
                <a:gd name="T32" fmla="*/ 26 w 59"/>
                <a:gd name="T33" fmla="*/ 0 h 50"/>
                <a:gd name="T34" fmla="*/ 33 w 59"/>
                <a:gd name="T35" fmla="*/ 0 h 50"/>
                <a:gd name="T36" fmla="*/ 42 w 59"/>
                <a:gd name="T37" fmla="*/ 2 h 50"/>
                <a:gd name="T38" fmla="*/ 49 w 59"/>
                <a:gd name="T39" fmla="*/ 7 h 50"/>
                <a:gd name="T40" fmla="*/ 54 w 59"/>
                <a:gd name="T41" fmla="*/ 12 h 50"/>
                <a:gd name="T42" fmla="*/ 58 w 59"/>
                <a:gd name="T43" fmla="*/ 18 h 50"/>
                <a:gd name="T44" fmla="*/ 59 w 59"/>
                <a:gd name="T45" fmla="*/ 25 h 50"/>
                <a:gd name="T46" fmla="*/ 59 w 59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50"/>
                <a:gd name="T74" fmla="*/ 59 w 59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7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2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0" name="Freeform 156"/>
            <p:cNvSpPr>
              <a:spLocks/>
            </p:cNvSpPr>
            <p:nvPr/>
          </p:nvSpPr>
          <p:spPr bwMode="auto">
            <a:xfrm>
              <a:off x="2808" y="3010"/>
              <a:ext cx="72" cy="19"/>
            </a:xfrm>
            <a:custGeom>
              <a:avLst/>
              <a:gdLst>
                <a:gd name="T0" fmla="*/ 0 w 72"/>
                <a:gd name="T1" fmla="*/ 19 h 19"/>
                <a:gd name="T2" fmla="*/ 20 w 72"/>
                <a:gd name="T3" fmla="*/ 17 h 19"/>
                <a:gd name="T4" fmla="*/ 39 w 72"/>
                <a:gd name="T5" fmla="*/ 13 h 19"/>
                <a:gd name="T6" fmla="*/ 56 w 72"/>
                <a:gd name="T7" fmla="*/ 8 h 19"/>
                <a:gd name="T8" fmla="*/ 72 w 7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9"/>
                <a:gd name="T17" fmla="*/ 72 w 7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9" y="13"/>
                  </a:lnTo>
                  <a:lnTo>
                    <a:pt x="56" y="8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1" name="Freeform 157"/>
            <p:cNvSpPr>
              <a:spLocks/>
            </p:cNvSpPr>
            <p:nvPr/>
          </p:nvSpPr>
          <p:spPr bwMode="auto">
            <a:xfrm>
              <a:off x="2812" y="3013"/>
              <a:ext cx="67" cy="135"/>
            </a:xfrm>
            <a:custGeom>
              <a:avLst/>
              <a:gdLst>
                <a:gd name="T0" fmla="*/ 0 w 67"/>
                <a:gd name="T1" fmla="*/ 135 h 135"/>
                <a:gd name="T2" fmla="*/ 12 w 67"/>
                <a:gd name="T3" fmla="*/ 124 h 135"/>
                <a:gd name="T4" fmla="*/ 23 w 67"/>
                <a:gd name="T5" fmla="*/ 112 h 135"/>
                <a:gd name="T6" fmla="*/ 35 w 67"/>
                <a:gd name="T7" fmla="*/ 99 h 135"/>
                <a:gd name="T8" fmla="*/ 43 w 67"/>
                <a:gd name="T9" fmla="*/ 83 h 135"/>
                <a:gd name="T10" fmla="*/ 52 w 67"/>
                <a:gd name="T11" fmla="*/ 68 h 135"/>
                <a:gd name="T12" fmla="*/ 58 w 67"/>
                <a:gd name="T13" fmla="*/ 52 h 135"/>
                <a:gd name="T14" fmla="*/ 62 w 67"/>
                <a:gd name="T15" fmla="*/ 35 h 135"/>
                <a:gd name="T16" fmla="*/ 65 w 67"/>
                <a:gd name="T17" fmla="*/ 17 h 135"/>
                <a:gd name="T18" fmla="*/ 67 w 67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7"/>
                <a:gd name="T31" fmla="*/ 0 h 135"/>
                <a:gd name="T32" fmla="*/ 67 w 67"/>
                <a:gd name="T33" fmla="*/ 135 h 1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7" h="135">
                  <a:moveTo>
                    <a:pt x="0" y="135"/>
                  </a:moveTo>
                  <a:lnTo>
                    <a:pt x="12" y="124"/>
                  </a:lnTo>
                  <a:lnTo>
                    <a:pt x="23" y="112"/>
                  </a:lnTo>
                  <a:lnTo>
                    <a:pt x="35" y="99"/>
                  </a:lnTo>
                  <a:lnTo>
                    <a:pt x="43" y="83"/>
                  </a:lnTo>
                  <a:lnTo>
                    <a:pt x="52" y="68"/>
                  </a:lnTo>
                  <a:lnTo>
                    <a:pt x="58" y="52"/>
                  </a:lnTo>
                  <a:lnTo>
                    <a:pt x="62" y="35"/>
                  </a:lnTo>
                  <a:lnTo>
                    <a:pt x="65" y="17"/>
                  </a:lnTo>
                  <a:lnTo>
                    <a:pt x="67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2" name="Freeform 158"/>
            <p:cNvSpPr>
              <a:spLocks/>
            </p:cNvSpPr>
            <p:nvPr/>
          </p:nvSpPr>
          <p:spPr bwMode="auto">
            <a:xfrm>
              <a:off x="2734" y="3012"/>
              <a:ext cx="72" cy="17"/>
            </a:xfrm>
            <a:custGeom>
              <a:avLst/>
              <a:gdLst>
                <a:gd name="T0" fmla="*/ 72 w 72"/>
                <a:gd name="T1" fmla="*/ 17 h 17"/>
                <a:gd name="T2" fmla="*/ 53 w 72"/>
                <a:gd name="T3" fmla="*/ 15 h 17"/>
                <a:gd name="T4" fmla="*/ 35 w 72"/>
                <a:gd name="T5" fmla="*/ 12 h 17"/>
                <a:gd name="T6" fmla="*/ 16 w 72"/>
                <a:gd name="T7" fmla="*/ 7 h 17"/>
                <a:gd name="T8" fmla="*/ 0 w 72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7"/>
                <a:gd name="T17" fmla="*/ 72 w 7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7">
                  <a:moveTo>
                    <a:pt x="72" y="17"/>
                  </a:moveTo>
                  <a:lnTo>
                    <a:pt x="53" y="15"/>
                  </a:lnTo>
                  <a:lnTo>
                    <a:pt x="35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3" name="Freeform 159"/>
            <p:cNvSpPr>
              <a:spLocks/>
            </p:cNvSpPr>
            <p:nvPr/>
          </p:nvSpPr>
          <p:spPr bwMode="auto">
            <a:xfrm>
              <a:off x="2734" y="3016"/>
              <a:ext cx="68" cy="135"/>
            </a:xfrm>
            <a:custGeom>
              <a:avLst/>
              <a:gdLst>
                <a:gd name="T0" fmla="*/ 68 w 68"/>
                <a:gd name="T1" fmla="*/ 135 h 135"/>
                <a:gd name="T2" fmla="*/ 56 w 68"/>
                <a:gd name="T3" fmla="*/ 125 h 135"/>
                <a:gd name="T4" fmla="*/ 43 w 68"/>
                <a:gd name="T5" fmla="*/ 112 h 135"/>
                <a:gd name="T6" fmla="*/ 32 w 68"/>
                <a:gd name="T7" fmla="*/ 99 h 135"/>
                <a:gd name="T8" fmla="*/ 24 w 68"/>
                <a:gd name="T9" fmla="*/ 85 h 135"/>
                <a:gd name="T10" fmla="*/ 16 w 68"/>
                <a:gd name="T11" fmla="*/ 69 h 135"/>
                <a:gd name="T12" fmla="*/ 9 w 68"/>
                <a:gd name="T13" fmla="*/ 53 h 135"/>
                <a:gd name="T14" fmla="*/ 5 w 68"/>
                <a:gd name="T15" fmla="*/ 35 h 135"/>
                <a:gd name="T16" fmla="*/ 1 w 68"/>
                <a:gd name="T17" fmla="*/ 17 h 135"/>
                <a:gd name="T18" fmla="*/ 0 w 68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"/>
                <a:gd name="T31" fmla="*/ 0 h 135"/>
                <a:gd name="T32" fmla="*/ 68 w 68"/>
                <a:gd name="T33" fmla="*/ 135 h 1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" h="135">
                  <a:moveTo>
                    <a:pt x="68" y="135"/>
                  </a:moveTo>
                  <a:lnTo>
                    <a:pt x="56" y="125"/>
                  </a:lnTo>
                  <a:lnTo>
                    <a:pt x="43" y="112"/>
                  </a:lnTo>
                  <a:lnTo>
                    <a:pt x="32" y="99"/>
                  </a:lnTo>
                  <a:lnTo>
                    <a:pt x="24" y="85"/>
                  </a:lnTo>
                  <a:lnTo>
                    <a:pt x="16" y="69"/>
                  </a:lnTo>
                  <a:lnTo>
                    <a:pt x="9" y="53"/>
                  </a:lnTo>
                  <a:lnTo>
                    <a:pt x="5" y="35"/>
                  </a:lnTo>
                  <a:lnTo>
                    <a:pt x="1" y="1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4" name="Line 160"/>
            <p:cNvSpPr>
              <a:spLocks noChangeShapeType="1"/>
            </p:cNvSpPr>
            <p:nvPr/>
          </p:nvSpPr>
          <p:spPr bwMode="auto">
            <a:xfrm>
              <a:off x="2855" y="2960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5" name="Line 161"/>
            <p:cNvSpPr>
              <a:spLocks noChangeShapeType="1"/>
            </p:cNvSpPr>
            <p:nvPr/>
          </p:nvSpPr>
          <p:spPr bwMode="auto">
            <a:xfrm>
              <a:off x="2750" y="2953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6" name="Line 162"/>
            <p:cNvSpPr>
              <a:spLocks noChangeShapeType="1"/>
            </p:cNvSpPr>
            <p:nvPr/>
          </p:nvSpPr>
          <p:spPr bwMode="auto">
            <a:xfrm>
              <a:off x="2808" y="3154"/>
              <a:ext cx="1" cy="35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7" name="Freeform 163"/>
            <p:cNvSpPr>
              <a:spLocks/>
            </p:cNvSpPr>
            <p:nvPr/>
          </p:nvSpPr>
          <p:spPr bwMode="auto">
            <a:xfrm>
              <a:off x="2811" y="2977"/>
              <a:ext cx="71" cy="18"/>
            </a:xfrm>
            <a:custGeom>
              <a:avLst/>
              <a:gdLst>
                <a:gd name="T0" fmla="*/ 0 w 71"/>
                <a:gd name="T1" fmla="*/ 18 h 18"/>
                <a:gd name="T2" fmla="*/ 18 w 71"/>
                <a:gd name="T3" fmla="*/ 16 h 18"/>
                <a:gd name="T4" fmla="*/ 37 w 71"/>
                <a:gd name="T5" fmla="*/ 12 h 18"/>
                <a:gd name="T6" fmla="*/ 55 w 71"/>
                <a:gd name="T7" fmla="*/ 7 h 18"/>
                <a:gd name="T8" fmla="*/ 71 w 71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8"/>
                <a:gd name="T17" fmla="*/ 71 w 71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8">
                  <a:moveTo>
                    <a:pt x="0" y="18"/>
                  </a:moveTo>
                  <a:lnTo>
                    <a:pt x="18" y="16"/>
                  </a:lnTo>
                  <a:lnTo>
                    <a:pt x="37" y="12"/>
                  </a:lnTo>
                  <a:lnTo>
                    <a:pt x="55" y="7"/>
                  </a:lnTo>
                  <a:lnTo>
                    <a:pt x="71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8" name="Freeform 164"/>
            <p:cNvSpPr>
              <a:spLocks/>
            </p:cNvSpPr>
            <p:nvPr/>
          </p:nvSpPr>
          <p:spPr bwMode="auto">
            <a:xfrm>
              <a:off x="2735" y="2979"/>
              <a:ext cx="72" cy="18"/>
            </a:xfrm>
            <a:custGeom>
              <a:avLst/>
              <a:gdLst>
                <a:gd name="T0" fmla="*/ 72 w 72"/>
                <a:gd name="T1" fmla="*/ 18 h 18"/>
                <a:gd name="T2" fmla="*/ 52 w 72"/>
                <a:gd name="T3" fmla="*/ 16 h 18"/>
                <a:gd name="T4" fmla="*/ 34 w 72"/>
                <a:gd name="T5" fmla="*/ 12 h 18"/>
                <a:gd name="T6" fmla="*/ 16 w 72"/>
                <a:gd name="T7" fmla="*/ 7 h 18"/>
                <a:gd name="T8" fmla="*/ 0 w 72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8"/>
                <a:gd name="T17" fmla="*/ 72 w 72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8">
                  <a:moveTo>
                    <a:pt x="72" y="18"/>
                  </a:moveTo>
                  <a:lnTo>
                    <a:pt x="52" y="16"/>
                  </a:lnTo>
                  <a:lnTo>
                    <a:pt x="34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9" name="Line 165"/>
            <p:cNvSpPr>
              <a:spLocks noChangeShapeType="1"/>
            </p:cNvSpPr>
            <p:nvPr/>
          </p:nvSpPr>
          <p:spPr bwMode="auto">
            <a:xfrm>
              <a:off x="2665" y="2919"/>
              <a:ext cx="1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0" name="Line 166"/>
            <p:cNvSpPr>
              <a:spLocks noChangeShapeType="1"/>
            </p:cNvSpPr>
            <p:nvPr/>
          </p:nvSpPr>
          <p:spPr bwMode="auto">
            <a:xfrm flipV="1">
              <a:off x="2748" y="2849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1" name="Line 167"/>
            <p:cNvSpPr>
              <a:spLocks noChangeShapeType="1"/>
            </p:cNvSpPr>
            <p:nvPr/>
          </p:nvSpPr>
          <p:spPr bwMode="auto">
            <a:xfrm>
              <a:off x="2664" y="2851"/>
              <a:ext cx="86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2" name="Freeform 168"/>
            <p:cNvSpPr>
              <a:spLocks/>
            </p:cNvSpPr>
            <p:nvPr/>
          </p:nvSpPr>
          <p:spPr bwMode="auto">
            <a:xfrm>
              <a:off x="2717" y="2822"/>
              <a:ext cx="62" cy="50"/>
            </a:xfrm>
            <a:custGeom>
              <a:avLst/>
              <a:gdLst>
                <a:gd name="T0" fmla="*/ 62 w 62"/>
                <a:gd name="T1" fmla="*/ 25 h 50"/>
                <a:gd name="T2" fmla="*/ 60 w 62"/>
                <a:gd name="T3" fmla="*/ 32 h 50"/>
                <a:gd name="T4" fmla="*/ 57 w 62"/>
                <a:gd name="T5" fmla="*/ 38 h 50"/>
                <a:gd name="T6" fmla="*/ 51 w 62"/>
                <a:gd name="T7" fmla="*/ 43 h 50"/>
                <a:gd name="T8" fmla="*/ 43 w 62"/>
                <a:gd name="T9" fmla="*/ 47 h 50"/>
                <a:gd name="T10" fmla="*/ 36 w 62"/>
                <a:gd name="T11" fmla="*/ 50 h 50"/>
                <a:gd name="T12" fmla="*/ 26 w 62"/>
                <a:gd name="T13" fmla="*/ 50 h 50"/>
                <a:gd name="T14" fmla="*/ 18 w 62"/>
                <a:gd name="T15" fmla="*/ 47 h 50"/>
                <a:gd name="T16" fmla="*/ 11 w 62"/>
                <a:gd name="T17" fmla="*/ 43 h 50"/>
                <a:gd name="T18" fmla="*/ 5 w 62"/>
                <a:gd name="T19" fmla="*/ 38 h 50"/>
                <a:gd name="T20" fmla="*/ 1 w 62"/>
                <a:gd name="T21" fmla="*/ 32 h 50"/>
                <a:gd name="T22" fmla="*/ 0 w 62"/>
                <a:gd name="T23" fmla="*/ 25 h 50"/>
                <a:gd name="T24" fmla="*/ 1 w 62"/>
                <a:gd name="T25" fmla="*/ 18 h 50"/>
                <a:gd name="T26" fmla="*/ 5 w 62"/>
                <a:gd name="T27" fmla="*/ 11 h 50"/>
                <a:gd name="T28" fmla="*/ 11 w 62"/>
                <a:gd name="T29" fmla="*/ 6 h 50"/>
                <a:gd name="T30" fmla="*/ 18 w 62"/>
                <a:gd name="T31" fmla="*/ 2 h 50"/>
                <a:gd name="T32" fmla="*/ 26 w 62"/>
                <a:gd name="T33" fmla="*/ 0 h 50"/>
                <a:gd name="T34" fmla="*/ 36 w 62"/>
                <a:gd name="T35" fmla="*/ 0 h 50"/>
                <a:gd name="T36" fmla="*/ 43 w 62"/>
                <a:gd name="T37" fmla="*/ 2 h 50"/>
                <a:gd name="T38" fmla="*/ 51 w 62"/>
                <a:gd name="T39" fmla="*/ 6 h 50"/>
                <a:gd name="T40" fmla="*/ 57 w 62"/>
                <a:gd name="T41" fmla="*/ 11 h 50"/>
                <a:gd name="T42" fmla="*/ 60 w 62"/>
                <a:gd name="T43" fmla="*/ 18 h 50"/>
                <a:gd name="T44" fmla="*/ 62 w 62"/>
                <a:gd name="T45" fmla="*/ 25 h 50"/>
                <a:gd name="T46" fmla="*/ 62 w 62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50"/>
                <a:gd name="T74" fmla="*/ 62 w 6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50">
                  <a:moveTo>
                    <a:pt x="62" y="25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8"/>
                  </a:lnTo>
                  <a:lnTo>
                    <a:pt x="62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Freeform 169"/>
            <p:cNvSpPr>
              <a:spLocks/>
            </p:cNvSpPr>
            <p:nvPr/>
          </p:nvSpPr>
          <p:spPr bwMode="auto">
            <a:xfrm>
              <a:off x="2717" y="2822"/>
              <a:ext cx="62" cy="50"/>
            </a:xfrm>
            <a:custGeom>
              <a:avLst/>
              <a:gdLst>
                <a:gd name="T0" fmla="*/ 62 w 62"/>
                <a:gd name="T1" fmla="*/ 25 h 50"/>
                <a:gd name="T2" fmla="*/ 60 w 62"/>
                <a:gd name="T3" fmla="*/ 32 h 50"/>
                <a:gd name="T4" fmla="*/ 57 w 62"/>
                <a:gd name="T5" fmla="*/ 38 h 50"/>
                <a:gd name="T6" fmla="*/ 51 w 62"/>
                <a:gd name="T7" fmla="*/ 43 h 50"/>
                <a:gd name="T8" fmla="*/ 43 w 62"/>
                <a:gd name="T9" fmla="*/ 47 h 50"/>
                <a:gd name="T10" fmla="*/ 36 w 62"/>
                <a:gd name="T11" fmla="*/ 50 h 50"/>
                <a:gd name="T12" fmla="*/ 26 w 62"/>
                <a:gd name="T13" fmla="*/ 50 h 50"/>
                <a:gd name="T14" fmla="*/ 18 w 62"/>
                <a:gd name="T15" fmla="*/ 47 h 50"/>
                <a:gd name="T16" fmla="*/ 11 w 62"/>
                <a:gd name="T17" fmla="*/ 43 h 50"/>
                <a:gd name="T18" fmla="*/ 5 w 62"/>
                <a:gd name="T19" fmla="*/ 38 h 50"/>
                <a:gd name="T20" fmla="*/ 1 w 62"/>
                <a:gd name="T21" fmla="*/ 32 h 50"/>
                <a:gd name="T22" fmla="*/ 0 w 62"/>
                <a:gd name="T23" fmla="*/ 25 h 50"/>
                <a:gd name="T24" fmla="*/ 1 w 62"/>
                <a:gd name="T25" fmla="*/ 18 h 50"/>
                <a:gd name="T26" fmla="*/ 5 w 62"/>
                <a:gd name="T27" fmla="*/ 11 h 50"/>
                <a:gd name="T28" fmla="*/ 11 w 62"/>
                <a:gd name="T29" fmla="*/ 6 h 50"/>
                <a:gd name="T30" fmla="*/ 18 w 62"/>
                <a:gd name="T31" fmla="*/ 2 h 50"/>
                <a:gd name="T32" fmla="*/ 26 w 62"/>
                <a:gd name="T33" fmla="*/ 0 h 50"/>
                <a:gd name="T34" fmla="*/ 36 w 62"/>
                <a:gd name="T35" fmla="*/ 0 h 50"/>
                <a:gd name="T36" fmla="*/ 43 w 62"/>
                <a:gd name="T37" fmla="*/ 2 h 50"/>
                <a:gd name="T38" fmla="*/ 51 w 62"/>
                <a:gd name="T39" fmla="*/ 6 h 50"/>
                <a:gd name="T40" fmla="*/ 57 w 62"/>
                <a:gd name="T41" fmla="*/ 11 h 50"/>
                <a:gd name="T42" fmla="*/ 60 w 62"/>
                <a:gd name="T43" fmla="*/ 18 h 50"/>
                <a:gd name="T44" fmla="*/ 62 w 62"/>
                <a:gd name="T45" fmla="*/ 25 h 50"/>
                <a:gd name="T46" fmla="*/ 62 w 62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50"/>
                <a:gd name="T74" fmla="*/ 62 w 6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50">
                  <a:moveTo>
                    <a:pt x="62" y="25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8"/>
                  </a:lnTo>
                  <a:lnTo>
                    <a:pt x="62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4" name="Freeform 170"/>
            <p:cNvSpPr>
              <a:spLocks/>
            </p:cNvSpPr>
            <p:nvPr/>
          </p:nvSpPr>
          <p:spPr bwMode="auto">
            <a:xfrm>
              <a:off x="2818" y="2894"/>
              <a:ext cx="57" cy="48"/>
            </a:xfrm>
            <a:custGeom>
              <a:avLst/>
              <a:gdLst>
                <a:gd name="T0" fmla="*/ 57 w 57"/>
                <a:gd name="T1" fmla="*/ 24 h 48"/>
                <a:gd name="T2" fmla="*/ 56 w 57"/>
                <a:gd name="T3" fmla="*/ 31 h 48"/>
                <a:gd name="T4" fmla="*/ 52 w 57"/>
                <a:gd name="T5" fmla="*/ 37 h 48"/>
                <a:gd name="T6" fmla="*/ 46 w 57"/>
                <a:gd name="T7" fmla="*/ 43 h 48"/>
                <a:gd name="T8" fmla="*/ 38 w 57"/>
                <a:gd name="T9" fmla="*/ 46 h 48"/>
                <a:gd name="T10" fmla="*/ 31 w 57"/>
                <a:gd name="T11" fmla="*/ 48 h 48"/>
                <a:gd name="T12" fmla="*/ 22 w 57"/>
                <a:gd name="T13" fmla="*/ 47 h 48"/>
                <a:gd name="T14" fmla="*/ 14 w 57"/>
                <a:gd name="T15" fmla="*/ 45 h 48"/>
                <a:gd name="T16" fmla="*/ 8 w 57"/>
                <a:gd name="T17" fmla="*/ 40 h 48"/>
                <a:gd name="T18" fmla="*/ 3 w 57"/>
                <a:gd name="T19" fmla="*/ 34 h 48"/>
                <a:gd name="T20" fmla="*/ 0 w 57"/>
                <a:gd name="T21" fmla="*/ 27 h 48"/>
                <a:gd name="T22" fmla="*/ 0 w 57"/>
                <a:gd name="T23" fmla="*/ 21 h 48"/>
                <a:gd name="T24" fmla="*/ 3 w 57"/>
                <a:gd name="T25" fmla="*/ 14 h 48"/>
                <a:gd name="T26" fmla="*/ 8 w 57"/>
                <a:gd name="T27" fmla="*/ 7 h 48"/>
                <a:gd name="T28" fmla="*/ 15 w 57"/>
                <a:gd name="T29" fmla="*/ 3 h 48"/>
                <a:gd name="T30" fmla="*/ 22 w 57"/>
                <a:gd name="T31" fmla="*/ 1 h 48"/>
                <a:gd name="T32" fmla="*/ 31 w 57"/>
                <a:gd name="T33" fmla="*/ 0 h 48"/>
                <a:gd name="T34" fmla="*/ 38 w 57"/>
                <a:gd name="T35" fmla="*/ 2 h 48"/>
                <a:gd name="T36" fmla="*/ 46 w 57"/>
                <a:gd name="T37" fmla="*/ 5 h 48"/>
                <a:gd name="T38" fmla="*/ 52 w 57"/>
                <a:gd name="T39" fmla="*/ 11 h 48"/>
                <a:gd name="T40" fmla="*/ 56 w 57"/>
                <a:gd name="T41" fmla="*/ 17 h 48"/>
                <a:gd name="T42" fmla="*/ 57 w 57"/>
                <a:gd name="T43" fmla="*/ 24 h 48"/>
                <a:gd name="T44" fmla="*/ 57 w 57"/>
                <a:gd name="T45" fmla="*/ 24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"/>
                <a:gd name="T70" fmla="*/ 0 h 48"/>
                <a:gd name="T71" fmla="*/ 57 w 57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4" y="45"/>
                  </a:lnTo>
                  <a:lnTo>
                    <a:pt x="8" y="40"/>
                  </a:lnTo>
                  <a:lnTo>
                    <a:pt x="3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5" name="Freeform 171"/>
            <p:cNvSpPr>
              <a:spLocks/>
            </p:cNvSpPr>
            <p:nvPr/>
          </p:nvSpPr>
          <p:spPr bwMode="auto">
            <a:xfrm>
              <a:off x="2818" y="2894"/>
              <a:ext cx="57" cy="48"/>
            </a:xfrm>
            <a:custGeom>
              <a:avLst/>
              <a:gdLst>
                <a:gd name="T0" fmla="*/ 57 w 57"/>
                <a:gd name="T1" fmla="*/ 24 h 48"/>
                <a:gd name="T2" fmla="*/ 56 w 57"/>
                <a:gd name="T3" fmla="*/ 31 h 48"/>
                <a:gd name="T4" fmla="*/ 52 w 57"/>
                <a:gd name="T5" fmla="*/ 37 h 48"/>
                <a:gd name="T6" fmla="*/ 46 w 57"/>
                <a:gd name="T7" fmla="*/ 43 h 48"/>
                <a:gd name="T8" fmla="*/ 38 w 57"/>
                <a:gd name="T9" fmla="*/ 46 h 48"/>
                <a:gd name="T10" fmla="*/ 31 w 57"/>
                <a:gd name="T11" fmla="*/ 48 h 48"/>
                <a:gd name="T12" fmla="*/ 22 w 57"/>
                <a:gd name="T13" fmla="*/ 47 h 48"/>
                <a:gd name="T14" fmla="*/ 14 w 57"/>
                <a:gd name="T15" fmla="*/ 45 h 48"/>
                <a:gd name="T16" fmla="*/ 8 w 57"/>
                <a:gd name="T17" fmla="*/ 40 h 48"/>
                <a:gd name="T18" fmla="*/ 3 w 57"/>
                <a:gd name="T19" fmla="*/ 34 h 48"/>
                <a:gd name="T20" fmla="*/ 0 w 57"/>
                <a:gd name="T21" fmla="*/ 27 h 48"/>
                <a:gd name="T22" fmla="*/ 0 w 57"/>
                <a:gd name="T23" fmla="*/ 21 h 48"/>
                <a:gd name="T24" fmla="*/ 3 w 57"/>
                <a:gd name="T25" fmla="*/ 14 h 48"/>
                <a:gd name="T26" fmla="*/ 8 w 57"/>
                <a:gd name="T27" fmla="*/ 7 h 48"/>
                <a:gd name="T28" fmla="*/ 15 w 57"/>
                <a:gd name="T29" fmla="*/ 3 h 48"/>
                <a:gd name="T30" fmla="*/ 22 w 57"/>
                <a:gd name="T31" fmla="*/ 1 h 48"/>
                <a:gd name="T32" fmla="*/ 31 w 57"/>
                <a:gd name="T33" fmla="*/ 0 h 48"/>
                <a:gd name="T34" fmla="*/ 38 w 57"/>
                <a:gd name="T35" fmla="*/ 2 h 48"/>
                <a:gd name="T36" fmla="*/ 46 w 57"/>
                <a:gd name="T37" fmla="*/ 5 h 48"/>
                <a:gd name="T38" fmla="*/ 52 w 57"/>
                <a:gd name="T39" fmla="*/ 11 h 48"/>
                <a:gd name="T40" fmla="*/ 56 w 57"/>
                <a:gd name="T41" fmla="*/ 17 h 48"/>
                <a:gd name="T42" fmla="*/ 57 w 57"/>
                <a:gd name="T43" fmla="*/ 24 h 48"/>
                <a:gd name="T44" fmla="*/ 57 w 57"/>
                <a:gd name="T45" fmla="*/ 24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"/>
                <a:gd name="T70" fmla="*/ 0 h 48"/>
                <a:gd name="T71" fmla="*/ 57 w 57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4" y="45"/>
                  </a:lnTo>
                  <a:lnTo>
                    <a:pt x="8" y="40"/>
                  </a:lnTo>
                  <a:lnTo>
                    <a:pt x="3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6" name="Line 172"/>
            <p:cNvSpPr>
              <a:spLocks noChangeShapeType="1"/>
            </p:cNvSpPr>
            <p:nvPr/>
          </p:nvSpPr>
          <p:spPr bwMode="auto">
            <a:xfrm>
              <a:off x="2806" y="3185"/>
              <a:ext cx="1" cy="38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7" name="Line 173"/>
            <p:cNvSpPr>
              <a:spLocks noChangeShapeType="1"/>
            </p:cNvSpPr>
            <p:nvPr/>
          </p:nvSpPr>
          <p:spPr bwMode="auto">
            <a:xfrm flipV="1">
              <a:off x="2798" y="2327"/>
              <a:ext cx="1" cy="17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8" name="Freeform 174"/>
            <p:cNvSpPr>
              <a:spLocks/>
            </p:cNvSpPr>
            <p:nvPr/>
          </p:nvSpPr>
          <p:spPr bwMode="auto">
            <a:xfrm>
              <a:off x="2492" y="2398"/>
              <a:ext cx="55" cy="91"/>
            </a:xfrm>
            <a:custGeom>
              <a:avLst/>
              <a:gdLst>
                <a:gd name="T0" fmla="*/ 48 w 55"/>
                <a:gd name="T1" fmla="*/ 0 h 91"/>
                <a:gd name="T2" fmla="*/ 38 w 55"/>
                <a:gd name="T3" fmla="*/ 1 h 91"/>
                <a:gd name="T4" fmla="*/ 29 w 55"/>
                <a:gd name="T5" fmla="*/ 4 h 91"/>
                <a:gd name="T6" fmla="*/ 19 w 55"/>
                <a:gd name="T7" fmla="*/ 9 h 91"/>
                <a:gd name="T8" fmla="*/ 11 w 55"/>
                <a:gd name="T9" fmla="*/ 16 h 91"/>
                <a:gd name="T10" fmla="*/ 5 w 55"/>
                <a:gd name="T11" fmla="*/ 25 h 91"/>
                <a:gd name="T12" fmla="*/ 1 w 55"/>
                <a:gd name="T13" fmla="*/ 34 h 91"/>
                <a:gd name="T14" fmla="*/ 0 w 55"/>
                <a:gd name="T15" fmla="*/ 43 h 91"/>
                <a:gd name="T16" fmla="*/ 1 w 55"/>
                <a:gd name="T17" fmla="*/ 54 h 91"/>
                <a:gd name="T18" fmla="*/ 4 w 55"/>
                <a:gd name="T19" fmla="*/ 63 h 91"/>
                <a:gd name="T20" fmla="*/ 9 w 55"/>
                <a:gd name="T21" fmla="*/ 71 h 91"/>
                <a:gd name="T22" fmla="*/ 16 w 55"/>
                <a:gd name="T23" fmla="*/ 78 h 91"/>
                <a:gd name="T24" fmla="*/ 24 w 55"/>
                <a:gd name="T25" fmla="*/ 85 h 91"/>
                <a:gd name="T26" fmla="*/ 34 w 55"/>
                <a:gd name="T27" fmla="*/ 89 h 91"/>
                <a:gd name="T28" fmla="*/ 43 w 55"/>
                <a:gd name="T29" fmla="*/ 91 h 91"/>
                <a:gd name="T30" fmla="*/ 55 w 55"/>
                <a:gd name="T31" fmla="*/ 91 h 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5"/>
                <a:gd name="T49" fmla="*/ 0 h 91"/>
                <a:gd name="T50" fmla="*/ 55 w 55"/>
                <a:gd name="T51" fmla="*/ 91 h 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5" h="91">
                  <a:moveTo>
                    <a:pt x="48" y="0"/>
                  </a:moveTo>
                  <a:lnTo>
                    <a:pt x="38" y="1"/>
                  </a:lnTo>
                  <a:lnTo>
                    <a:pt x="29" y="4"/>
                  </a:lnTo>
                  <a:lnTo>
                    <a:pt x="19" y="9"/>
                  </a:lnTo>
                  <a:lnTo>
                    <a:pt x="11" y="16"/>
                  </a:lnTo>
                  <a:lnTo>
                    <a:pt x="5" y="25"/>
                  </a:lnTo>
                  <a:lnTo>
                    <a:pt x="1" y="34"/>
                  </a:lnTo>
                  <a:lnTo>
                    <a:pt x="0" y="43"/>
                  </a:lnTo>
                  <a:lnTo>
                    <a:pt x="1" y="54"/>
                  </a:lnTo>
                  <a:lnTo>
                    <a:pt x="4" y="63"/>
                  </a:lnTo>
                  <a:lnTo>
                    <a:pt x="9" y="71"/>
                  </a:lnTo>
                  <a:lnTo>
                    <a:pt x="16" y="78"/>
                  </a:lnTo>
                  <a:lnTo>
                    <a:pt x="24" y="85"/>
                  </a:lnTo>
                  <a:lnTo>
                    <a:pt x="34" y="89"/>
                  </a:lnTo>
                  <a:lnTo>
                    <a:pt x="43" y="91"/>
                  </a:lnTo>
                  <a:lnTo>
                    <a:pt x="55" y="9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9" name="Line 175"/>
            <p:cNvSpPr>
              <a:spLocks noChangeShapeType="1"/>
            </p:cNvSpPr>
            <p:nvPr/>
          </p:nvSpPr>
          <p:spPr bwMode="auto">
            <a:xfrm>
              <a:off x="2542" y="2394"/>
              <a:ext cx="97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0" name="Line 176"/>
            <p:cNvSpPr>
              <a:spLocks noChangeShapeType="1"/>
            </p:cNvSpPr>
            <p:nvPr/>
          </p:nvSpPr>
          <p:spPr bwMode="auto">
            <a:xfrm>
              <a:off x="2545" y="2489"/>
              <a:ext cx="9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1" name="Line 177"/>
            <p:cNvSpPr>
              <a:spLocks noChangeShapeType="1"/>
            </p:cNvSpPr>
            <p:nvPr/>
          </p:nvSpPr>
          <p:spPr bwMode="auto">
            <a:xfrm>
              <a:off x="2642" y="2394"/>
              <a:ext cx="1" cy="9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2" name="Line 178"/>
            <p:cNvSpPr>
              <a:spLocks noChangeShapeType="1"/>
            </p:cNvSpPr>
            <p:nvPr/>
          </p:nvSpPr>
          <p:spPr bwMode="auto">
            <a:xfrm flipH="1">
              <a:off x="2430" y="2438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3" name="Line 179"/>
            <p:cNvSpPr>
              <a:spLocks noChangeShapeType="1"/>
            </p:cNvSpPr>
            <p:nvPr/>
          </p:nvSpPr>
          <p:spPr bwMode="auto">
            <a:xfrm>
              <a:off x="2645" y="2407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4" name="Line 180"/>
            <p:cNvSpPr>
              <a:spLocks noChangeShapeType="1"/>
            </p:cNvSpPr>
            <p:nvPr/>
          </p:nvSpPr>
          <p:spPr bwMode="auto">
            <a:xfrm>
              <a:off x="2643" y="2478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5" name="Freeform 181"/>
            <p:cNvSpPr>
              <a:spLocks/>
            </p:cNvSpPr>
            <p:nvPr/>
          </p:nvSpPr>
          <p:spPr bwMode="auto">
            <a:xfrm>
              <a:off x="2485" y="2842"/>
              <a:ext cx="54" cy="88"/>
            </a:xfrm>
            <a:custGeom>
              <a:avLst/>
              <a:gdLst>
                <a:gd name="T0" fmla="*/ 48 w 54"/>
                <a:gd name="T1" fmla="*/ 0 h 88"/>
                <a:gd name="T2" fmla="*/ 38 w 54"/>
                <a:gd name="T3" fmla="*/ 1 h 88"/>
                <a:gd name="T4" fmla="*/ 28 w 54"/>
                <a:gd name="T5" fmla="*/ 4 h 88"/>
                <a:gd name="T6" fmla="*/ 18 w 54"/>
                <a:gd name="T7" fmla="*/ 9 h 88"/>
                <a:gd name="T8" fmla="*/ 11 w 54"/>
                <a:gd name="T9" fmla="*/ 15 h 88"/>
                <a:gd name="T10" fmla="*/ 5 w 54"/>
                <a:gd name="T11" fmla="*/ 23 h 88"/>
                <a:gd name="T12" fmla="*/ 1 w 54"/>
                <a:gd name="T13" fmla="*/ 33 h 88"/>
                <a:gd name="T14" fmla="*/ 0 w 54"/>
                <a:gd name="T15" fmla="*/ 42 h 88"/>
                <a:gd name="T16" fmla="*/ 1 w 54"/>
                <a:gd name="T17" fmla="*/ 51 h 88"/>
                <a:gd name="T18" fmla="*/ 4 w 54"/>
                <a:gd name="T19" fmla="*/ 60 h 88"/>
                <a:gd name="T20" fmla="*/ 8 w 54"/>
                <a:gd name="T21" fmla="*/ 70 h 88"/>
                <a:gd name="T22" fmla="*/ 16 w 54"/>
                <a:gd name="T23" fmla="*/ 77 h 88"/>
                <a:gd name="T24" fmla="*/ 23 w 54"/>
                <a:gd name="T25" fmla="*/ 82 h 88"/>
                <a:gd name="T26" fmla="*/ 33 w 54"/>
                <a:gd name="T27" fmla="*/ 86 h 88"/>
                <a:gd name="T28" fmla="*/ 43 w 54"/>
                <a:gd name="T29" fmla="*/ 88 h 88"/>
                <a:gd name="T30" fmla="*/ 54 w 54"/>
                <a:gd name="T31" fmla="*/ 88 h 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88"/>
                <a:gd name="T50" fmla="*/ 54 w 54"/>
                <a:gd name="T51" fmla="*/ 88 h 8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88">
                  <a:moveTo>
                    <a:pt x="48" y="0"/>
                  </a:moveTo>
                  <a:lnTo>
                    <a:pt x="38" y="1"/>
                  </a:lnTo>
                  <a:lnTo>
                    <a:pt x="28" y="4"/>
                  </a:lnTo>
                  <a:lnTo>
                    <a:pt x="18" y="9"/>
                  </a:lnTo>
                  <a:lnTo>
                    <a:pt x="11" y="15"/>
                  </a:lnTo>
                  <a:lnTo>
                    <a:pt x="5" y="23"/>
                  </a:lnTo>
                  <a:lnTo>
                    <a:pt x="1" y="33"/>
                  </a:lnTo>
                  <a:lnTo>
                    <a:pt x="0" y="42"/>
                  </a:lnTo>
                  <a:lnTo>
                    <a:pt x="1" y="51"/>
                  </a:lnTo>
                  <a:lnTo>
                    <a:pt x="4" y="60"/>
                  </a:lnTo>
                  <a:lnTo>
                    <a:pt x="8" y="70"/>
                  </a:lnTo>
                  <a:lnTo>
                    <a:pt x="16" y="77"/>
                  </a:lnTo>
                  <a:lnTo>
                    <a:pt x="23" y="82"/>
                  </a:lnTo>
                  <a:lnTo>
                    <a:pt x="33" y="86"/>
                  </a:lnTo>
                  <a:lnTo>
                    <a:pt x="43" y="88"/>
                  </a:lnTo>
                  <a:lnTo>
                    <a:pt x="54" y="8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6" name="Line 182"/>
            <p:cNvSpPr>
              <a:spLocks noChangeShapeType="1"/>
            </p:cNvSpPr>
            <p:nvPr/>
          </p:nvSpPr>
          <p:spPr bwMode="auto">
            <a:xfrm>
              <a:off x="2534" y="2837"/>
              <a:ext cx="9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7" name="Line 183"/>
            <p:cNvSpPr>
              <a:spLocks noChangeShapeType="1"/>
            </p:cNvSpPr>
            <p:nvPr/>
          </p:nvSpPr>
          <p:spPr bwMode="auto">
            <a:xfrm>
              <a:off x="2538" y="2931"/>
              <a:ext cx="9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8" name="Line 184"/>
            <p:cNvSpPr>
              <a:spLocks noChangeShapeType="1"/>
            </p:cNvSpPr>
            <p:nvPr/>
          </p:nvSpPr>
          <p:spPr bwMode="auto">
            <a:xfrm>
              <a:off x="2634" y="2837"/>
              <a:ext cx="1" cy="9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9" name="Line 185"/>
            <p:cNvSpPr>
              <a:spLocks noChangeShapeType="1"/>
            </p:cNvSpPr>
            <p:nvPr/>
          </p:nvSpPr>
          <p:spPr bwMode="auto">
            <a:xfrm flipH="1">
              <a:off x="2423" y="2882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0" name="Line 186"/>
            <p:cNvSpPr>
              <a:spLocks noChangeShapeType="1"/>
            </p:cNvSpPr>
            <p:nvPr/>
          </p:nvSpPr>
          <p:spPr bwMode="auto">
            <a:xfrm>
              <a:off x="2638" y="2851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1" name="Line 187"/>
            <p:cNvSpPr>
              <a:spLocks noChangeShapeType="1"/>
            </p:cNvSpPr>
            <p:nvPr/>
          </p:nvSpPr>
          <p:spPr bwMode="auto">
            <a:xfrm>
              <a:off x="2635" y="2921"/>
              <a:ext cx="6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2" name="Line 188"/>
            <p:cNvSpPr>
              <a:spLocks noChangeShapeType="1"/>
            </p:cNvSpPr>
            <p:nvPr/>
          </p:nvSpPr>
          <p:spPr bwMode="auto">
            <a:xfrm flipV="1">
              <a:off x="2755" y="2731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3" name="Line 189"/>
            <p:cNvSpPr>
              <a:spLocks noChangeShapeType="1"/>
            </p:cNvSpPr>
            <p:nvPr/>
          </p:nvSpPr>
          <p:spPr bwMode="auto">
            <a:xfrm flipV="1">
              <a:off x="2419" y="2431"/>
              <a:ext cx="1" cy="362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4" name="Freeform 190"/>
            <p:cNvSpPr>
              <a:spLocks/>
            </p:cNvSpPr>
            <p:nvPr/>
          </p:nvSpPr>
          <p:spPr bwMode="auto">
            <a:xfrm>
              <a:off x="1439" y="2809"/>
              <a:ext cx="24" cy="56"/>
            </a:xfrm>
            <a:custGeom>
              <a:avLst/>
              <a:gdLst>
                <a:gd name="T0" fmla="*/ 0 w 24"/>
                <a:gd name="T1" fmla="*/ 0 h 56"/>
                <a:gd name="T2" fmla="*/ 3 w 24"/>
                <a:gd name="T3" fmla="*/ 15 h 56"/>
                <a:gd name="T4" fmla="*/ 8 w 24"/>
                <a:gd name="T5" fmla="*/ 29 h 56"/>
                <a:gd name="T6" fmla="*/ 14 w 24"/>
                <a:gd name="T7" fmla="*/ 44 h 56"/>
                <a:gd name="T8" fmla="*/ 24 w 24"/>
                <a:gd name="T9" fmla="*/ 5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56"/>
                <a:gd name="T17" fmla="*/ 24 w 2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56">
                  <a:moveTo>
                    <a:pt x="0" y="0"/>
                  </a:moveTo>
                  <a:lnTo>
                    <a:pt x="3" y="15"/>
                  </a:lnTo>
                  <a:lnTo>
                    <a:pt x="8" y="29"/>
                  </a:lnTo>
                  <a:lnTo>
                    <a:pt x="14" y="44"/>
                  </a:lnTo>
                  <a:lnTo>
                    <a:pt x="24" y="56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5" name="Freeform 191"/>
            <p:cNvSpPr>
              <a:spLocks/>
            </p:cNvSpPr>
            <p:nvPr/>
          </p:nvSpPr>
          <p:spPr bwMode="auto">
            <a:xfrm>
              <a:off x="1300" y="2812"/>
              <a:ext cx="160" cy="53"/>
            </a:xfrm>
            <a:custGeom>
              <a:avLst/>
              <a:gdLst>
                <a:gd name="T0" fmla="*/ 0 w 160"/>
                <a:gd name="T1" fmla="*/ 0 h 53"/>
                <a:gd name="T2" fmla="*/ 12 w 160"/>
                <a:gd name="T3" fmla="*/ 10 h 53"/>
                <a:gd name="T4" fmla="*/ 27 w 160"/>
                <a:gd name="T5" fmla="*/ 19 h 53"/>
                <a:gd name="T6" fmla="*/ 43 w 160"/>
                <a:gd name="T7" fmla="*/ 28 h 53"/>
                <a:gd name="T8" fmla="*/ 60 w 160"/>
                <a:gd name="T9" fmla="*/ 35 h 53"/>
                <a:gd name="T10" fmla="*/ 79 w 160"/>
                <a:gd name="T11" fmla="*/ 41 h 53"/>
                <a:gd name="T12" fmla="*/ 98 w 160"/>
                <a:gd name="T13" fmla="*/ 46 h 53"/>
                <a:gd name="T14" fmla="*/ 118 w 160"/>
                <a:gd name="T15" fmla="*/ 50 h 53"/>
                <a:gd name="T16" fmla="*/ 139 w 160"/>
                <a:gd name="T17" fmla="*/ 52 h 53"/>
                <a:gd name="T18" fmla="*/ 160 w 160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53"/>
                <a:gd name="T32" fmla="*/ 160 w 160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53">
                  <a:moveTo>
                    <a:pt x="0" y="0"/>
                  </a:moveTo>
                  <a:lnTo>
                    <a:pt x="12" y="10"/>
                  </a:lnTo>
                  <a:lnTo>
                    <a:pt x="27" y="19"/>
                  </a:lnTo>
                  <a:lnTo>
                    <a:pt x="43" y="28"/>
                  </a:lnTo>
                  <a:lnTo>
                    <a:pt x="60" y="35"/>
                  </a:lnTo>
                  <a:lnTo>
                    <a:pt x="79" y="41"/>
                  </a:lnTo>
                  <a:lnTo>
                    <a:pt x="98" y="46"/>
                  </a:lnTo>
                  <a:lnTo>
                    <a:pt x="118" y="50"/>
                  </a:lnTo>
                  <a:lnTo>
                    <a:pt x="139" y="52"/>
                  </a:lnTo>
                  <a:lnTo>
                    <a:pt x="160" y="53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6" name="Freeform 192"/>
            <p:cNvSpPr>
              <a:spLocks/>
            </p:cNvSpPr>
            <p:nvPr/>
          </p:nvSpPr>
          <p:spPr bwMode="auto">
            <a:xfrm>
              <a:off x="1438" y="2750"/>
              <a:ext cx="21" cy="56"/>
            </a:xfrm>
            <a:custGeom>
              <a:avLst/>
              <a:gdLst>
                <a:gd name="T0" fmla="*/ 0 w 21"/>
                <a:gd name="T1" fmla="*/ 56 h 56"/>
                <a:gd name="T2" fmla="*/ 2 w 21"/>
                <a:gd name="T3" fmla="*/ 41 h 56"/>
                <a:gd name="T4" fmla="*/ 6 w 21"/>
                <a:gd name="T5" fmla="*/ 27 h 56"/>
                <a:gd name="T6" fmla="*/ 12 w 21"/>
                <a:gd name="T7" fmla="*/ 12 h 56"/>
                <a:gd name="T8" fmla="*/ 21 w 21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56"/>
                <a:gd name="T17" fmla="*/ 21 w 21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56">
                  <a:moveTo>
                    <a:pt x="0" y="56"/>
                  </a:moveTo>
                  <a:lnTo>
                    <a:pt x="2" y="41"/>
                  </a:lnTo>
                  <a:lnTo>
                    <a:pt x="6" y="27"/>
                  </a:lnTo>
                  <a:lnTo>
                    <a:pt x="12" y="12"/>
                  </a:lnTo>
                  <a:lnTo>
                    <a:pt x="21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7" name="Freeform 193"/>
            <p:cNvSpPr>
              <a:spLocks/>
            </p:cNvSpPr>
            <p:nvPr/>
          </p:nvSpPr>
          <p:spPr bwMode="auto">
            <a:xfrm>
              <a:off x="1297" y="2751"/>
              <a:ext cx="159" cy="53"/>
            </a:xfrm>
            <a:custGeom>
              <a:avLst/>
              <a:gdLst>
                <a:gd name="T0" fmla="*/ 0 w 159"/>
                <a:gd name="T1" fmla="*/ 53 h 53"/>
                <a:gd name="T2" fmla="*/ 13 w 159"/>
                <a:gd name="T3" fmla="*/ 43 h 53"/>
                <a:gd name="T4" fmla="*/ 26 w 159"/>
                <a:gd name="T5" fmla="*/ 34 h 53"/>
                <a:gd name="T6" fmla="*/ 42 w 159"/>
                <a:gd name="T7" fmla="*/ 26 h 53"/>
                <a:gd name="T8" fmla="*/ 59 w 159"/>
                <a:gd name="T9" fmla="*/ 17 h 53"/>
                <a:gd name="T10" fmla="*/ 78 w 159"/>
                <a:gd name="T11" fmla="*/ 12 h 53"/>
                <a:gd name="T12" fmla="*/ 98 w 159"/>
                <a:gd name="T13" fmla="*/ 7 h 53"/>
                <a:gd name="T14" fmla="*/ 118 w 159"/>
                <a:gd name="T15" fmla="*/ 3 h 53"/>
                <a:gd name="T16" fmla="*/ 138 w 159"/>
                <a:gd name="T17" fmla="*/ 1 h 53"/>
                <a:gd name="T18" fmla="*/ 159 w 159"/>
                <a:gd name="T19" fmla="*/ 0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9"/>
                <a:gd name="T31" fmla="*/ 0 h 53"/>
                <a:gd name="T32" fmla="*/ 159 w 159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9" h="53">
                  <a:moveTo>
                    <a:pt x="0" y="53"/>
                  </a:moveTo>
                  <a:lnTo>
                    <a:pt x="13" y="43"/>
                  </a:lnTo>
                  <a:lnTo>
                    <a:pt x="26" y="34"/>
                  </a:lnTo>
                  <a:lnTo>
                    <a:pt x="42" y="26"/>
                  </a:lnTo>
                  <a:lnTo>
                    <a:pt x="59" y="17"/>
                  </a:lnTo>
                  <a:lnTo>
                    <a:pt x="78" y="12"/>
                  </a:lnTo>
                  <a:lnTo>
                    <a:pt x="98" y="7"/>
                  </a:lnTo>
                  <a:lnTo>
                    <a:pt x="118" y="3"/>
                  </a:lnTo>
                  <a:lnTo>
                    <a:pt x="138" y="1"/>
                  </a:lnTo>
                  <a:lnTo>
                    <a:pt x="159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8" name="Line 194"/>
            <p:cNvSpPr>
              <a:spLocks noChangeShapeType="1"/>
            </p:cNvSpPr>
            <p:nvPr/>
          </p:nvSpPr>
          <p:spPr bwMode="auto">
            <a:xfrm flipH="1">
              <a:off x="1454" y="2846"/>
              <a:ext cx="67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9" name="Line 195"/>
            <p:cNvSpPr>
              <a:spLocks noChangeShapeType="1"/>
            </p:cNvSpPr>
            <p:nvPr/>
          </p:nvSpPr>
          <p:spPr bwMode="auto">
            <a:xfrm flipH="1">
              <a:off x="1454" y="2762"/>
              <a:ext cx="7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0" name="Line 196"/>
            <p:cNvSpPr>
              <a:spLocks noChangeShapeType="1"/>
            </p:cNvSpPr>
            <p:nvPr/>
          </p:nvSpPr>
          <p:spPr bwMode="auto">
            <a:xfrm flipH="1">
              <a:off x="1252" y="2809"/>
              <a:ext cx="42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1" name="Freeform 197"/>
            <p:cNvSpPr>
              <a:spLocks/>
            </p:cNvSpPr>
            <p:nvPr/>
          </p:nvSpPr>
          <p:spPr bwMode="auto">
            <a:xfrm>
              <a:off x="1870" y="2533"/>
              <a:ext cx="73" cy="20"/>
            </a:xfrm>
            <a:custGeom>
              <a:avLst/>
              <a:gdLst>
                <a:gd name="T0" fmla="*/ 0 w 73"/>
                <a:gd name="T1" fmla="*/ 20 h 20"/>
                <a:gd name="T2" fmla="*/ 20 w 73"/>
                <a:gd name="T3" fmla="*/ 18 h 20"/>
                <a:gd name="T4" fmla="*/ 38 w 73"/>
                <a:gd name="T5" fmla="*/ 13 h 20"/>
                <a:gd name="T6" fmla="*/ 56 w 73"/>
                <a:gd name="T7" fmla="*/ 8 h 20"/>
                <a:gd name="T8" fmla="*/ 73 w 73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20"/>
                <a:gd name="T17" fmla="*/ 73 w 73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20">
                  <a:moveTo>
                    <a:pt x="0" y="20"/>
                  </a:moveTo>
                  <a:lnTo>
                    <a:pt x="20" y="18"/>
                  </a:lnTo>
                  <a:lnTo>
                    <a:pt x="38" y="13"/>
                  </a:lnTo>
                  <a:lnTo>
                    <a:pt x="56" y="8"/>
                  </a:lnTo>
                  <a:lnTo>
                    <a:pt x="73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2" name="Freeform 198"/>
            <p:cNvSpPr>
              <a:spLocks/>
            </p:cNvSpPr>
            <p:nvPr/>
          </p:nvSpPr>
          <p:spPr bwMode="auto">
            <a:xfrm>
              <a:off x="1874" y="2536"/>
              <a:ext cx="68" cy="135"/>
            </a:xfrm>
            <a:custGeom>
              <a:avLst/>
              <a:gdLst>
                <a:gd name="T0" fmla="*/ 0 w 68"/>
                <a:gd name="T1" fmla="*/ 135 h 135"/>
                <a:gd name="T2" fmla="*/ 12 w 68"/>
                <a:gd name="T3" fmla="*/ 125 h 135"/>
                <a:gd name="T4" fmla="*/ 24 w 68"/>
                <a:gd name="T5" fmla="*/ 113 h 135"/>
                <a:gd name="T6" fmla="*/ 36 w 68"/>
                <a:gd name="T7" fmla="*/ 99 h 135"/>
                <a:gd name="T8" fmla="*/ 44 w 68"/>
                <a:gd name="T9" fmla="*/ 85 h 135"/>
                <a:gd name="T10" fmla="*/ 52 w 68"/>
                <a:gd name="T11" fmla="*/ 69 h 135"/>
                <a:gd name="T12" fmla="*/ 59 w 68"/>
                <a:gd name="T13" fmla="*/ 53 h 135"/>
                <a:gd name="T14" fmla="*/ 63 w 68"/>
                <a:gd name="T15" fmla="*/ 35 h 135"/>
                <a:gd name="T16" fmla="*/ 66 w 68"/>
                <a:gd name="T17" fmla="*/ 18 h 135"/>
                <a:gd name="T18" fmla="*/ 68 w 68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"/>
                <a:gd name="T31" fmla="*/ 0 h 135"/>
                <a:gd name="T32" fmla="*/ 68 w 68"/>
                <a:gd name="T33" fmla="*/ 135 h 1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" h="135">
                  <a:moveTo>
                    <a:pt x="0" y="135"/>
                  </a:moveTo>
                  <a:lnTo>
                    <a:pt x="12" y="125"/>
                  </a:lnTo>
                  <a:lnTo>
                    <a:pt x="24" y="113"/>
                  </a:lnTo>
                  <a:lnTo>
                    <a:pt x="36" y="99"/>
                  </a:lnTo>
                  <a:lnTo>
                    <a:pt x="44" y="85"/>
                  </a:lnTo>
                  <a:lnTo>
                    <a:pt x="52" y="69"/>
                  </a:lnTo>
                  <a:lnTo>
                    <a:pt x="59" y="53"/>
                  </a:lnTo>
                  <a:lnTo>
                    <a:pt x="63" y="35"/>
                  </a:lnTo>
                  <a:lnTo>
                    <a:pt x="66" y="18"/>
                  </a:lnTo>
                  <a:lnTo>
                    <a:pt x="68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3" name="Freeform 199"/>
            <p:cNvSpPr>
              <a:spLocks/>
            </p:cNvSpPr>
            <p:nvPr/>
          </p:nvSpPr>
          <p:spPr bwMode="auto">
            <a:xfrm>
              <a:off x="1796" y="2535"/>
              <a:ext cx="72" cy="18"/>
            </a:xfrm>
            <a:custGeom>
              <a:avLst/>
              <a:gdLst>
                <a:gd name="T0" fmla="*/ 72 w 72"/>
                <a:gd name="T1" fmla="*/ 18 h 18"/>
                <a:gd name="T2" fmla="*/ 52 w 72"/>
                <a:gd name="T3" fmla="*/ 16 h 18"/>
                <a:gd name="T4" fmla="*/ 33 w 72"/>
                <a:gd name="T5" fmla="*/ 13 h 18"/>
                <a:gd name="T6" fmla="*/ 16 w 72"/>
                <a:gd name="T7" fmla="*/ 7 h 18"/>
                <a:gd name="T8" fmla="*/ 0 w 72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8"/>
                <a:gd name="T17" fmla="*/ 72 w 72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8">
                  <a:moveTo>
                    <a:pt x="72" y="18"/>
                  </a:moveTo>
                  <a:lnTo>
                    <a:pt x="52" y="16"/>
                  </a:lnTo>
                  <a:lnTo>
                    <a:pt x="33" y="13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4" name="Freeform 200"/>
            <p:cNvSpPr>
              <a:spLocks/>
            </p:cNvSpPr>
            <p:nvPr/>
          </p:nvSpPr>
          <p:spPr bwMode="auto">
            <a:xfrm>
              <a:off x="1796" y="2539"/>
              <a:ext cx="68" cy="135"/>
            </a:xfrm>
            <a:custGeom>
              <a:avLst/>
              <a:gdLst>
                <a:gd name="T0" fmla="*/ 68 w 68"/>
                <a:gd name="T1" fmla="*/ 135 h 135"/>
                <a:gd name="T2" fmla="*/ 56 w 68"/>
                <a:gd name="T3" fmla="*/ 125 h 135"/>
                <a:gd name="T4" fmla="*/ 43 w 68"/>
                <a:gd name="T5" fmla="*/ 113 h 135"/>
                <a:gd name="T6" fmla="*/ 32 w 68"/>
                <a:gd name="T7" fmla="*/ 99 h 135"/>
                <a:gd name="T8" fmla="*/ 23 w 68"/>
                <a:gd name="T9" fmla="*/ 85 h 135"/>
                <a:gd name="T10" fmla="*/ 16 w 68"/>
                <a:gd name="T11" fmla="*/ 69 h 135"/>
                <a:gd name="T12" fmla="*/ 9 w 68"/>
                <a:gd name="T13" fmla="*/ 53 h 135"/>
                <a:gd name="T14" fmla="*/ 5 w 68"/>
                <a:gd name="T15" fmla="*/ 35 h 135"/>
                <a:gd name="T16" fmla="*/ 1 w 68"/>
                <a:gd name="T17" fmla="*/ 18 h 135"/>
                <a:gd name="T18" fmla="*/ 0 w 68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"/>
                <a:gd name="T31" fmla="*/ 0 h 135"/>
                <a:gd name="T32" fmla="*/ 68 w 68"/>
                <a:gd name="T33" fmla="*/ 135 h 1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" h="135">
                  <a:moveTo>
                    <a:pt x="68" y="135"/>
                  </a:moveTo>
                  <a:lnTo>
                    <a:pt x="56" y="125"/>
                  </a:lnTo>
                  <a:lnTo>
                    <a:pt x="43" y="113"/>
                  </a:lnTo>
                  <a:lnTo>
                    <a:pt x="32" y="99"/>
                  </a:lnTo>
                  <a:lnTo>
                    <a:pt x="23" y="85"/>
                  </a:lnTo>
                  <a:lnTo>
                    <a:pt x="16" y="69"/>
                  </a:lnTo>
                  <a:lnTo>
                    <a:pt x="9" y="53"/>
                  </a:lnTo>
                  <a:lnTo>
                    <a:pt x="5" y="35"/>
                  </a:lnTo>
                  <a:lnTo>
                    <a:pt x="1" y="18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5" name="Line 201"/>
            <p:cNvSpPr>
              <a:spLocks noChangeShapeType="1"/>
            </p:cNvSpPr>
            <p:nvPr/>
          </p:nvSpPr>
          <p:spPr bwMode="auto">
            <a:xfrm>
              <a:off x="1918" y="2484"/>
              <a:ext cx="1" cy="56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6" name="Line 202"/>
            <p:cNvSpPr>
              <a:spLocks noChangeShapeType="1"/>
            </p:cNvSpPr>
            <p:nvPr/>
          </p:nvSpPr>
          <p:spPr bwMode="auto">
            <a:xfrm>
              <a:off x="1812" y="2476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7" name="Line 203"/>
            <p:cNvSpPr>
              <a:spLocks noChangeShapeType="1"/>
            </p:cNvSpPr>
            <p:nvPr/>
          </p:nvSpPr>
          <p:spPr bwMode="auto">
            <a:xfrm>
              <a:off x="1870" y="2678"/>
              <a:ext cx="1" cy="35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8" name="Freeform 204"/>
            <p:cNvSpPr>
              <a:spLocks/>
            </p:cNvSpPr>
            <p:nvPr/>
          </p:nvSpPr>
          <p:spPr bwMode="auto">
            <a:xfrm>
              <a:off x="1873" y="2500"/>
              <a:ext cx="71" cy="19"/>
            </a:xfrm>
            <a:custGeom>
              <a:avLst/>
              <a:gdLst>
                <a:gd name="T0" fmla="*/ 0 w 71"/>
                <a:gd name="T1" fmla="*/ 19 h 19"/>
                <a:gd name="T2" fmla="*/ 19 w 71"/>
                <a:gd name="T3" fmla="*/ 17 h 19"/>
                <a:gd name="T4" fmla="*/ 38 w 71"/>
                <a:gd name="T5" fmla="*/ 12 h 19"/>
                <a:gd name="T6" fmla="*/ 55 w 71"/>
                <a:gd name="T7" fmla="*/ 7 h 19"/>
                <a:gd name="T8" fmla="*/ 71 w 71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9"/>
                <a:gd name="T17" fmla="*/ 71 w 71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9">
                  <a:moveTo>
                    <a:pt x="0" y="19"/>
                  </a:moveTo>
                  <a:lnTo>
                    <a:pt x="19" y="17"/>
                  </a:lnTo>
                  <a:lnTo>
                    <a:pt x="38" y="12"/>
                  </a:lnTo>
                  <a:lnTo>
                    <a:pt x="55" y="7"/>
                  </a:lnTo>
                  <a:lnTo>
                    <a:pt x="71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9" name="Freeform 205"/>
            <p:cNvSpPr>
              <a:spLocks/>
            </p:cNvSpPr>
            <p:nvPr/>
          </p:nvSpPr>
          <p:spPr bwMode="auto">
            <a:xfrm>
              <a:off x="1797" y="2502"/>
              <a:ext cx="73" cy="19"/>
            </a:xfrm>
            <a:custGeom>
              <a:avLst/>
              <a:gdLst>
                <a:gd name="T0" fmla="*/ 73 w 73"/>
                <a:gd name="T1" fmla="*/ 19 h 19"/>
                <a:gd name="T2" fmla="*/ 53 w 73"/>
                <a:gd name="T3" fmla="*/ 17 h 19"/>
                <a:gd name="T4" fmla="*/ 35 w 73"/>
                <a:gd name="T5" fmla="*/ 12 h 19"/>
                <a:gd name="T6" fmla="*/ 17 w 73"/>
                <a:gd name="T7" fmla="*/ 7 h 19"/>
                <a:gd name="T8" fmla="*/ 0 w 73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19"/>
                <a:gd name="T17" fmla="*/ 73 w 73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19">
                  <a:moveTo>
                    <a:pt x="73" y="19"/>
                  </a:moveTo>
                  <a:lnTo>
                    <a:pt x="53" y="17"/>
                  </a:lnTo>
                  <a:lnTo>
                    <a:pt x="35" y="12"/>
                  </a:lnTo>
                  <a:lnTo>
                    <a:pt x="17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0" name="Line 206"/>
            <p:cNvSpPr>
              <a:spLocks noChangeShapeType="1"/>
            </p:cNvSpPr>
            <p:nvPr/>
          </p:nvSpPr>
          <p:spPr bwMode="auto">
            <a:xfrm>
              <a:off x="1773" y="2448"/>
              <a:ext cx="139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1" name="Line 207"/>
            <p:cNvSpPr>
              <a:spLocks noChangeShapeType="1"/>
            </p:cNvSpPr>
            <p:nvPr/>
          </p:nvSpPr>
          <p:spPr bwMode="auto">
            <a:xfrm flipH="1" flipV="1">
              <a:off x="1811" y="2234"/>
              <a:ext cx="1" cy="24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2" name="Freeform 208"/>
            <p:cNvSpPr>
              <a:spLocks/>
            </p:cNvSpPr>
            <p:nvPr/>
          </p:nvSpPr>
          <p:spPr bwMode="auto">
            <a:xfrm>
              <a:off x="1780" y="2354"/>
              <a:ext cx="62" cy="49"/>
            </a:xfrm>
            <a:custGeom>
              <a:avLst/>
              <a:gdLst>
                <a:gd name="T0" fmla="*/ 62 w 62"/>
                <a:gd name="T1" fmla="*/ 24 h 49"/>
                <a:gd name="T2" fmla="*/ 60 w 62"/>
                <a:gd name="T3" fmla="*/ 32 h 49"/>
                <a:gd name="T4" fmla="*/ 57 w 62"/>
                <a:gd name="T5" fmla="*/ 38 h 49"/>
                <a:gd name="T6" fmla="*/ 51 w 62"/>
                <a:gd name="T7" fmla="*/ 43 h 49"/>
                <a:gd name="T8" fmla="*/ 43 w 62"/>
                <a:gd name="T9" fmla="*/ 47 h 49"/>
                <a:gd name="T10" fmla="*/ 36 w 62"/>
                <a:gd name="T11" fmla="*/ 49 h 49"/>
                <a:gd name="T12" fmla="*/ 26 w 62"/>
                <a:gd name="T13" fmla="*/ 49 h 49"/>
                <a:gd name="T14" fmla="*/ 18 w 62"/>
                <a:gd name="T15" fmla="*/ 47 h 49"/>
                <a:gd name="T16" fmla="*/ 11 w 62"/>
                <a:gd name="T17" fmla="*/ 43 h 49"/>
                <a:gd name="T18" fmla="*/ 5 w 62"/>
                <a:gd name="T19" fmla="*/ 38 h 49"/>
                <a:gd name="T20" fmla="*/ 1 w 62"/>
                <a:gd name="T21" fmla="*/ 32 h 49"/>
                <a:gd name="T22" fmla="*/ 0 w 62"/>
                <a:gd name="T23" fmla="*/ 24 h 49"/>
                <a:gd name="T24" fmla="*/ 1 w 62"/>
                <a:gd name="T25" fmla="*/ 17 h 49"/>
                <a:gd name="T26" fmla="*/ 5 w 62"/>
                <a:gd name="T27" fmla="*/ 11 h 49"/>
                <a:gd name="T28" fmla="*/ 11 w 62"/>
                <a:gd name="T29" fmla="*/ 6 h 49"/>
                <a:gd name="T30" fmla="*/ 18 w 62"/>
                <a:gd name="T31" fmla="*/ 2 h 49"/>
                <a:gd name="T32" fmla="*/ 26 w 62"/>
                <a:gd name="T33" fmla="*/ 0 h 49"/>
                <a:gd name="T34" fmla="*/ 36 w 62"/>
                <a:gd name="T35" fmla="*/ 0 h 49"/>
                <a:gd name="T36" fmla="*/ 43 w 62"/>
                <a:gd name="T37" fmla="*/ 2 h 49"/>
                <a:gd name="T38" fmla="*/ 51 w 62"/>
                <a:gd name="T39" fmla="*/ 6 h 49"/>
                <a:gd name="T40" fmla="*/ 57 w 62"/>
                <a:gd name="T41" fmla="*/ 11 h 49"/>
                <a:gd name="T42" fmla="*/ 60 w 62"/>
                <a:gd name="T43" fmla="*/ 17 h 49"/>
                <a:gd name="T44" fmla="*/ 62 w 62"/>
                <a:gd name="T45" fmla="*/ 24 h 49"/>
                <a:gd name="T46" fmla="*/ 62 w 62"/>
                <a:gd name="T47" fmla="*/ 24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3" name="Freeform 209"/>
            <p:cNvSpPr>
              <a:spLocks/>
            </p:cNvSpPr>
            <p:nvPr/>
          </p:nvSpPr>
          <p:spPr bwMode="auto">
            <a:xfrm>
              <a:off x="1780" y="2354"/>
              <a:ext cx="62" cy="49"/>
            </a:xfrm>
            <a:custGeom>
              <a:avLst/>
              <a:gdLst>
                <a:gd name="T0" fmla="*/ 62 w 62"/>
                <a:gd name="T1" fmla="*/ 24 h 49"/>
                <a:gd name="T2" fmla="*/ 60 w 62"/>
                <a:gd name="T3" fmla="*/ 32 h 49"/>
                <a:gd name="T4" fmla="*/ 57 w 62"/>
                <a:gd name="T5" fmla="*/ 38 h 49"/>
                <a:gd name="T6" fmla="*/ 51 w 62"/>
                <a:gd name="T7" fmla="*/ 43 h 49"/>
                <a:gd name="T8" fmla="*/ 43 w 62"/>
                <a:gd name="T9" fmla="*/ 47 h 49"/>
                <a:gd name="T10" fmla="*/ 36 w 62"/>
                <a:gd name="T11" fmla="*/ 49 h 49"/>
                <a:gd name="T12" fmla="*/ 26 w 62"/>
                <a:gd name="T13" fmla="*/ 49 h 49"/>
                <a:gd name="T14" fmla="*/ 18 w 62"/>
                <a:gd name="T15" fmla="*/ 47 h 49"/>
                <a:gd name="T16" fmla="*/ 11 w 62"/>
                <a:gd name="T17" fmla="*/ 43 h 49"/>
                <a:gd name="T18" fmla="*/ 5 w 62"/>
                <a:gd name="T19" fmla="*/ 38 h 49"/>
                <a:gd name="T20" fmla="*/ 1 w 62"/>
                <a:gd name="T21" fmla="*/ 32 h 49"/>
                <a:gd name="T22" fmla="*/ 0 w 62"/>
                <a:gd name="T23" fmla="*/ 24 h 49"/>
                <a:gd name="T24" fmla="*/ 1 w 62"/>
                <a:gd name="T25" fmla="*/ 17 h 49"/>
                <a:gd name="T26" fmla="*/ 5 w 62"/>
                <a:gd name="T27" fmla="*/ 11 h 49"/>
                <a:gd name="T28" fmla="*/ 11 w 62"/>
                <a:gd name="T29" fmla="*/ 6 h 49"/>
                <a:gd name="T30" fmla="*/ 18 w 62"/>
                <a:gd name="T31" fmla="*/ 2 h 49"/>
                <a:gd name="T32" fmla="*/ 26 w 62"/>
                <a:gd name="T33" fmla="*/ 0 h 49"/>
                <a:gd name="T34" fmla="*/ 36 w 62"/>
                <a:gd name="T35" fmla="*/ 0 h 49"/>
                <a:gd name="T36" fmla="*/ 43 w 62"/>
                <a:gd name="T37" fmla="*/ 2 h 49"/>
                <a:gd name="T38" fmla="*/ 51 w 62"/>
                <a:gd name="T39" fmla="*/ 6 h 49"/>
                <a:gd name="T40" fmla="*/ 57 w 62"/>
                <a:gd name="T41" fmla="*/ 11 h 49"/>
                <a:gd name="T42" fmla="*/ 60 w 62"/>
                <a:gd name="T43" fmla="*/ 17 h 49"/>
                <a:gd name="T44" fmla="*/ 62 w 62"/>
                <a:gd name="T45" fmla="*/ 24 h 49"/>
                <a:gd name="T46" fmla="*/ 62 w 62"/>
                <a:gd name="T47" fmla="*/ 24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4" name="Freeform 210"/>
            <p:cNvSpPr>
              <a:spLocks/>
            </p:cNvSpPr>
            <p:nvPr/>
          </p:nvSpPr>
          <p:spPr bwMode="auto">
            <a:xfrm>
              <a:off x="1880" y="2416"/>
              <a:ext cx="59" cy="50"/>
            </a:xfrm>
            <a:custGeom>
              <a:avLst/>
              <a:gdLst>
                <a:gd name="T0" fmla="*/ 59 w 59"/>
                <a:gd name="T1" fmla="*/ 25 h 50"/>
                <a:gd name="T2" fmla="*/ 58 w 59"/>
                <a:gd name="T3" fmla="*/ 32 h 50"/>
                <a:gd name="T4" fmla="*/ 54 w 59"/>
                <a:gd name="T5" fmla="*/ 39 h 50"/>
                <a:gd name="T6" fmla="*/ 49 w 59"/>
                <a:gd name="T7" fmla="*/ 44 h 50"/>
                <a:gd name="T8" fmla="*/ 42 w 59"/>
                <a:gd name="T9" fmla="*/ 48 h 50"/>
                <a:gd name="T10" fmla="*/ 33 w 59"/>
                <a:gd name="T11" fmla="*/ 50 h 50"/>
                <a:gd name="T12" fmla="*/ 26 w 59"/>
                <a:gd name="T13" fmla="*/ 50 h 50"/>
                <a:gd name="T14" fmla="*/ 17 w 59"/>
                <a:gd name="T15" fmla="*/ 48 h 50"/>
                <a:gd name="T16" fmla="*/ 10 w 59"/>
                <a:gd name="T17" fmla="*/ 44 h 50"/>
                <a:gd name="T18" fmla="*/ 5 w 59"/>
                <a:gd name="T19" fmla="*/ 39 h 50"/>
                <a:gd name="T20" fmla="*/ 1 w 59"/>
                <a:gd name="T21" fmla="*/ 32 h 50"/>
                <a:gd name="T22" fmla="*/ 0 w 59"/>
                <a:gd name="T23" fmla="*/ 25 h 50"/>
                <a:gd name="T24" fmla="*/ 1 w 59"/>
                <a:gd name="T25" fmla="*/ 18 h 50"/>
                <a:gd name="T26" fmla="*/ 5 w 59"/>
                <a:gd name="T27" fmla="*/ 12 h 50"/>
                <a:gd name="T28" fmla="*/ 10 w 59"/>
                <a:gd name="T29" fmla="*/ 7 h 50"/>
                <a:gd name="T30" fmla="*/ 17 w 59"/>
                <a:gd name="T31" fmla="*/ 3 h 50"/>
                <a:gd name="T32" fmla="*/ 26 w 59"/>
                <a:gd name="T33" fmla="*/ 0 h 50"/>
                <a:gd name="T34" fmla="*/ 33 w 59"/>
                <a:gd name="T35" fmla="*/ 0 h 50"/>
                <a:gd name="T36" fmla="*/ 42 w 59"/>
                <a:gd name="T37" fmla="*/ 3 h 50"/>
                <a:gd name="T38" fmla="*/ 49 w 59"/>
                <a:gd name="T39" fmla="*/ 7 h 50"/>
                <a:gd name="T40" fmla="*/ 54 w 59"/>
                <a:gd name="T41" fmla="*/ 12 h 50"/>
                <a:gd name="T42" fmla="*/ 58 w 59"/>
                <a:gd name="T43" fmla="*/ 18 h 50"/>
                <a:gd name="T44" fmla="*/ 59 w 59"/>
                <a:gd name="T45" fmla="*/ 25 h 50"/>
                <a:gd name="T46" fmla="*/ 59 w 59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50"/>
                <a:gd name="T74" fmla="*/ 59 w 59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7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3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5" name="Freeform 211"/>
            <p:cNvSpPr>
              <a:spLocks/>
            </p:cNvSpPr>
            <p:nvPr/>
          </p:nvSpPr>
          <p:spPr bwMode="auto">
            <a:xfrm>
              <a:off x="1880" y="2416"/>
              <a:ext cx="59" cy="50"/>
            </a:xfrm>
            <a:custGeom>
              <a:avLst/>
              <a:gdLst>
                <a:gd name="T0" fmla="*/ 59 w 59"/>
                <a:gd name="T1" fmla="*/ 25 h 50"/>
                <a:gd name="T2" fmla="*/ 58 w 59"/>
                <a:gd name="T3" fmla="*/ 32 h 50"/>
                <a:gd name="T4" fmla="*/ 54 w 59"/>
                <a:gd name="T5" fmla="*/ 39 h 50"/>
                <a:gd name="T6" fmla="*/ 49 w 59"/>
                <a:gd name="T7" fmla="*/ 44 h 50"/>
                <a:gd name="T8" fmla="*/ 42 w 59"/>
                <a:gd name="T9" fmla="*/ 48 h 50"/>
                <a:gd name="T10" fmla="*/ 33 w 59"/>
                <a:gd name="T11" fmla="*/ 50 h 50"/>
                <a:gd name="T12" fmla="*/ 26 w 59"/>
                <a:gd name="T13" fmla="*/ 50 h 50"/>
                <a:gd name="T14" fmla="*/ 17 w 59"/>
                <a:gd name="T15" fmla="*/ 48 h 50"/>
                <a:gd name="T16" fmla="*/ 10 w 59"/>
                <a:gd name="T17" fmla="*/ 44 h 50"/>
                <a:gd name="T18" fmla="*/ 5 w 59"/>
                <a:gd name="T19" fmla="*/ 39 h 50"/>
                <a:gd name="T20" fmla="*/ 1 w 59"/>
                <a:gd name="T21" fmla="*/ 32 h 50"/>
                <a:gd name="T22" fmla="*/ 0 w 59"/>
                <a:gd name="T23" fmla="*/ 25 h 50"/>
                <a:gd name="T24" fmla="*/ 1 w 59"/>
                <a:gd name="T25" fmla="*/ 18 h 50"/>
                <a:gd name="T26" fmla="*/ 5 w 59"/>
                <a:gd name="T27" fmla="*/ 12 h 50"/>
                <a:gd name="T28" fmla="*/ 10 w 59"/>
                <a:gd name="T29" fmla="*/ 7 h 50"/>
                <a:gd name="T30" fmla="*/ 17 w 59"/>
                <a:gd name="T31" fmla="*/ 3 h 50"/>
                <a:gd name="T32" fmla="*/ 26 w 59"/>
                <a:gd name="T33" fmla="*/ 0 h 50"/>
                <a:gd name="T34" fmla="*/ 33 w 59"/>
                <a:gd name="T35" fmla="*/ 0 h 50"/>
                <a:gd name="T36" fmla="*/ 42 w 59"/>
                <a:gd name="T37" fmla="*/ 3 h 50"/>
                <a:gd name="T38" fmla="*/ 49 w 59"/>
                <a:gd name="T39" fmla="*/ 7 h 50"/>
                <a:gd name="T40" fmla="*/ 54 w 59"/>
                <a:gd name="T41" fmla="*/ 12 h 50"/>
                <a:gd name="T42" fmla="*/ 58 w 59"/>
                <a:gd name="T43" fmla="*/ 18 h 50"/>
                <a:gd name="T44" fmla="*/ 59 w 59"/>
                <a:gd name="T45" fmla="*/ 25 h 50"/>
                <a:gd name="T46" fmla="*/ 59 w 59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50"/>
                <a:gd name="T74" fmla="*/ 59 w 59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7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3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6" name="Freeform 212"/>
            <p:cNvSpPr>
              <a:spLocks/>
            </p:cNvSpPr>
            <p:nvPr/>
          </p:nvSpPr>
          <p:spPr bwMode="auto">
            <a:xfrm>
              <a:off x="1919" y="2979"/>
              <a:ext cx="72" cy="19"/>
            </a:xfrm>
            <a:custGeom>
              <a:avLst/>
              <a:gdLst>
                <a:gd name="T0" fmla="*/ 0 w 72"/>
                <a:gd name="T1" fmla="*/ 19 h 19"/>
                <a:gd name="T2" fmla="*/ 20 w 72"/>
                <a:gd name="T3" fmla="*/ 17 h 19"/>
                <a:gd name="T4" fmla="*/ 39 w 72"/>
                <a:gd name="T5" fmla="*/ 13 h 19"/>
                <a:gd name="T6" fmla="*/ 56 w 72"/>
                <a:gd name="T7" fmla="*/ 8 h 19"/>
                <a:gd name="T8" fmla="*/ 72 w 7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9"/>
                <a:gd name="T17" fmla="*/ 72 w 7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9" y="13"/>
                  </a:lnTo>
                  <a:lnTo>
                    <a:pt x="56" y="8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7" name="Freeform 213"/>
            <p:cNvSpPr>
              <a:spLocks/>
            </p:cNvSpPr>
            <p:nvPr/>
          </p:nvSpPr>
          <p:spPr bwMode="auto">
            <a:xfrm>
              <a:off x="1923" y="2982"/>
              <a:ext cx="67" cy="135"/>
            </a:xfrm>
            <a:custGeom>
              <a:avLst/>
              <a:gdLst>
                <a:gd name="T0" fmla="*/ 0 w 67"/>
                <a:gd name="T1" fmla="*/ 135 h 135"/>
                <a:gd name="T2" fmla="*/ 12 w 67"/>
                <a:gd name="T3" fmla="*/ 124 h 135"/>
                <a:gd name="T4" fmla="*/ 24 w 67"/>
                <a:gd name="T5" fmla="*/ 112 h 135"/>
                <a:gd name="T6" fmla="*/ 35 w 67"/>
                <a:gd name="T7" fmla="*/ 99 h 135"/>
                <a:gd name="T8" fmla="*/ 43 w 67"/>
                <a:gd name="T9" fmla="*/ 83 h 135"/>
                <a:gd name="T10" fmla="*/ 52 w 67"/>
                <a:gd name="T11" fmla="*/ 68 h 135"/>
                <a:gd name="T12" fmla="*/ 58 w 67"/>
                <a:gd name="T13" fmla="*/ 53 h 135"/>
                <a:gd name="T14" fmla="*/ 62 w 67"/>
                <a:gd name="T15" fmla="*/ 35 h 135"/>
                <a:gd name="T16" fmla="*/ 66 w 67"/>
                <a:gd name="T17" fmla="*/ 17 h 135"/>
                <a:gd name="T18" fmla="*/ 67 w 67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7"/>
                <a:gd name="T31" fmla="*/ 0 h 135"/>
                <a:gd name="T32" fmla="*/ 67 w 67"/>
                <a:gd name="T33" fmla="*/ 135 h 1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7" h="135">
                  <a:moveTo>
                    <a:pt x="0" y="135"/>
                  </a:moveTo>
                  <a:lnTo>
                    <a:pt x="12" y="124"/>
                  </a:lnTo>
                  <a:lnTo>
                    <a:pt x="24" y="112"/>
                  </a:lnTo>
                  <a:lnTo>
                    <a:pt x="35" y="99"/>
                  </a:lnTo>
                  <a:lnTo>
                    <a:pt x="43" y="83"/>
                  </a:lnTo>
                  <a:lnTo>
                    <a:pt x="52" y="68"/>
                  </a:lnTo>
                  <a:lnTo>
                    <a:pt x="58" y="53"/>
                  </a:lnTo>
                  <a:lnTo>
                    <a:pt x="62" y="35"/>
                  </a:lnTo>
                  <a:lnTo>
                    <a:pt x="66" y="17"/>
                  </a:lnTo>
                  <a:lnTo>
                    <a:pt x="67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8" name="Freeform 214"/>
            <p:cNvSpPr>
              <a:spLocks/>
            </p:cNvSpPr>
            <p:nvPr/>
          </p:nvSpPr>
          <p:spPr bwMode="auto">
            <a:xfrm>
              <a:off x="1845" y="2981"/>
              <a:ext cx="72" cy="17"/>
            </a:xfrm>
            <a:custGeom>
              <a:avLst/>
              <a:gdLst>
                <a:gd name="T0" fmla="*/ 72 w 72"/>
                <a:gd name="T1" fmla="*/ 17 h 17"/>
                <a:gd name="T2" fmla="*/ 53 w 72"/>
                <a:gd name="T3" fmla="*/ 15 h 17"/>
                <a:gd name="T4" fmla="*/ 35 w 72"/>
                <a:gd name="T5" fmla="*/ 12 h 17"/>
                <a:gd name="T6" fmla="*/ 16 w 72"/>
                <a:gd name="T7" fmla="*/ 7 h 17"/>
                <a:gd name="T8" fmla="*/ 0 w 72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7"/>
                <a:gd name="T17" fmla="*/ 72 w 7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7">
                  <a:moveTo>
                    <a:pt x="72" y="17"/>
                  </a:moveTo>
                  <a:lnTo>
                    <a:pt x="53" y="15"/>
                  </a:lnTo>
                  <a:lnTo>
                    <a:pt x="35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9" name="Freeform 215"/>
            <p:cNvSpPr>
              <a:spLocks/>
            </p:cNvSpPr>
            <p:nvPr/>
          </p:nvSpPr>
          <p:spPr bwMode="auto">
            <a:xfrm>
              <a:off x="1845" y="2985"/>
              <a:ext cx="68" cy="135"/>
            </a:xfrm>
            <a:custGeom>
              <a:avLst/>
              <a:gdLst>
                <a:gd name="T0" fmla="*/ 68 w 68"/>
                <a:gd name="T1" fmla="*/ 135 h 135"/>
                <a:gd name="T2" fmla="*/ 56 w 68"/>
                <a:gd name="T3" fmla="*/ 125 h 135"/>
                <a:gd name="T4" fmla="*/ 44 w 68"/>
                <a:gd name="T5" fmla="*/ 112 h 135"/>
                <a:gd name="T6" fmla="*/ 32 w 68"/>
                <a:gd name="T7" fmla="*/ 99 h 135"/>
                <a:gd name="T8" fmla="*/ 24 w 68"/>
                <a:gd name="T9" fmla="*/ 85 h 135"/>
                <a:gd name="T10" fmla="*/ 16 w 68"/>
                <a:gd name="T11" fmla="*/ 69 h 135"/>
                <a:gd name="T12" fmla="*/ 9 w 68"/>
                <a:gd name="T13" fmla="*/ 53 h 135"/>
                <a:gd name="T14" fmla="*/ 5 w 68"/>
                <a:gd name="T15" fmla="*/ 35 h 135"/>
                <a:gd name="T16" fmla="*/ 2 w 68"/>
                <a:gd name="T17" fmla="*/ 18 h 135"/>
                <a:gd name="T18" fmla="*/ 0 w 68"/>
                <a:gd name="T19" fmla="*/ 0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"/>
                <a:gd name="T31" fmla="*/ 0 h 135"/>
                <a:gd name="T32" fmla="*/ 68 w 68"/>
                <a:gd name="T33" fmla="*/ 135 h 1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" h="135">
                  <a:moveTo>
                    <a:pt x="68" y="135"/>
                  </a:moveTo>
                  <a:lnTo>
                    <a:pt x="56" y="125"/>
                  </a:lnTo>
                  <a:lnTo>
                    <a:pt x="44" y="112"/>
                  </a:lnTo>
                  <a:lnTo>
                    <a:pt x="32" y="99"/>
                  </a:lnTo>
                  <a:lnTo>
                    <a:pt x="24" y="85"/>
                  </a:lnTo>
                  <a:lnTo>
                    <a:pt x="16" y="69"/>
                  </a:lnTo>
                  <a:lnTo>
                    <a:pt x="9" y="53"/>
                  </a:lnTo>
                  <a:lnTo>
                    <a:pt x="5" y="35"/>
                  </a:lnTo>
                  <a:lnTo>
                    <a:pt x="2" y="18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0" name="Line 216"/>
            <p:cNvSpPr>
              <a:spLocks noChangeShapeType="1"/>
            </p:cNvSpPr>
            <p:nvPr/>
          </p:nvSpPr>
          <p:spPr bwMode="auto">
            <a:xfrm>
              <a:off x="1966" y="2929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1" name="Line 217"/>
            <p:cNvSpPr>
              <a:spLocks noChangeShapeType="1"/>
            </p:cNvSpPr>
            <p:nvPr/>
          </p:nvSpPr>
          <p:spPr bwMode="auto">
            <a:xfrm>
              <a:off x="1861" y="2922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2" name="Line 218"/>
            <p:cNvSpPr>
              <a:spLocks noChangeShapeType="1"/>
            </p:cNvSpPr>
            <p:nvPr/>
          </p:nvSpPr>
          <p:spPr bwMode="auto">
            <a:xfrm>
              <a:off x="1919" y="3123"/>
              <a:ext cx="1" cy="35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3" name="Freeform 219"/>
            <p:cNvSpPr>
              <a:spLocks/>
            </p:cNvSpPr>
            <p:nvPr/>
          </p:nvSpPr>
          <p:spPr bwMode="auto">
            <a:xfrm>
              <a:off x="1922" y="2946"/>
              <a:ext cx="71" cy="18"/>
            </a:xfrm>
            <a:custGeom>
              <a:avLst/>
              <a:gdLst>
                <a:gd name="T0" fmla="*/ 0 w 71"/>
                <a:gd name="T1" fmla="*/ 18 h 18"/>
                <a:gd name="T2" fmla="*/ 18 w 71"/>
                <a:gd name="T3" fmla="*/ 16 h 18"/>
                <a:gd name="T4" fmla="*/ 37 w 71"/>
                <a:gd name="T5" fmla="*/ 12 h 18"/>
                <a:gd name="T6" fmla="*/ 55 w 71"/>
                <a:gd name="T7" fmla="*/ 7 h 18"/>
                <a:gd name="T8" fmla="*/ 71 w 71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8"/>
                <a:gd name="T17" fmla="*/ 71 w 71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8">
                  <a:moveTo>
                    <a:pt x="0" y="18"/>
                  </a:moveTo>
                  <a:lnTo>
                    <a:pt x="18" y="16"/>
                  </a:lnTo>
                  <a:lnTo>
                    <a:pt x="37" y="12"/>
                  </a:lnTo>
                  <a:lnTo>
                    <a:pt x="55" y="7"/>
                  </a:lnTo>
                  <a:lnTo>
                    <a:pt x="71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4" name="Freeform 220"/>
            <p:cNvSpPr>
              <a:spLocks/>
            </p:cNvSpPr>
            <p:nvPr/>
          </p:nvSpPr>
          <p:spPr bwMode="auto">
            <a:xfrm>
              <a:off x="1847" y="2948"/>
              <a:ext cx="71" cy="18"/>
            </a:xfrm>
            <a:custGeom>
              <a:avLst/>
              <a:gdLst>
                <a:gd name="T0" fmla="*/ 71 w 71"/>
                <a:gd name="T1" fmla="*/ 18 h 18"/>
                <a:gd name="T2" fmla="*/ 51 w 71"/>
                <a:gd name="T3" fmla="*/ 16 h 18"/>
                <a:gd name="T4" fmla="*/ 33 w 71"/>
                <a:gd name="T5" fmla="*/ 12 h 18"/>
                <a:gd name="T6" fmla="*/ 16 w 71"/>
                <a:gd name="T7" fmla="*/ 7 h 18"/>
                <a:gd name="T8" fmla="*/ 0 w 71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8"/>
                <a:gd name="T17" fmla="*/ 71 w 71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8">
                  <a:moveTo>
                    <a:pt x="71" y="18"/>
                  </a:moveTo>
                  <a:lnTo>
                    <a:pt x="51" y="16"/>
                  </a:lnTo>
                  <a:lnTo>
                    <a:pt x="33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5" name="Line 221"/>
            <p:cNvSpPr>
              <a:spLocks noChangeShapeType="1"/>
            </p:cNvSpPr>
            <p:nvPr/>
          </p:nvSpPr>
          <p:spPr bwMode="auto">
            <a:xfrm>
              <a:off x="1776" y="2888"/>
              <a:ext cx="1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6" name="Line 222"/>
            <p:cNvSpPr>
              <a:spLocks noChangeShapeType="1"/>
            </p:cNvSpPr>
            <p:nvPr/>
          </p:nvSpPr>
          <p:spPr bwMode="auto">
            <a:xfrm flipV="1">
              <a:off x="1859" y="2818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7" name="Line 223"/>
            <p:cNvSpPr>
              <a:spLocks noChangeShapeType="1"/>
            </p:cNvSpPr>
            <p:nvPr/>
          </p:nvSpPr>
          <p:spPr bwMode="auto">
            <a:xfrm>
              <a:off x="1775" y="2820"/>
              <a:ext cx="86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8" name="Freeform 224"/>
            <p:cNvSpPr>
              <a:spLocks/>
            </p:cNvSpPr>
            <p:nvPr/>
          </p:nvSpPr>
          <p:spPr bwMode="auto">
            <a:xfrm>
              <a:off x="1828" y="2791"/>
              <a:ext cx="62" cy="50"/>
            </a:xfrm>
            <a:custGeom>
              <a:avLst/>
              <a:gdLst>
                <a:gd name="T0" fmla="*/ 62 w 62"/>
                <a:gd name="T1" fmla="*/ 25 h 50"/>
                <a:gd name="T2" fmla="*/ 61 w 62"/>
                <a:gd name="T3" fmla="*/ 32 h 50"/>
                <a:gd name="T4" fmla="*/ 57 w 62"/>
                <a:gd name="T5" fmla="*/ 38 h 50"/>
                <a:gd name="T6" fmla="*/ 51 w 62"/>
                <a:gd name="T7" fmla="*/ 43 h 50"/>
                <a:gd name="T8" fmla="*/ 43 w 62"/>
                <a:gd name="T9" fmla="*/ 47 h 50"/>
                <a:gd name="T10" fmla="*/ 36 w 62"/>
                <a:gd name="T11" fmla="*/ 50 h 50"/>
                <a:gd name="T12" fmla="*/ 26 w 62"/>
                <a:gd name="T13" fmla="*/ 50 h 50"/>
                <a:gd name="T14" fmla="*/ 19 w 62"/>
                <a:gd name="T15" fmla="*/ 47 h 50"/>
                <a:gd name="T16" fmla="*/ 11 w 62"/>
                <a:gd name="T17" fmla="*/ 43 h 50"/>
                <a:gd name="T18" fmla="*/ 5 w 62"/>
                <a:gd name="T19" fmla="*/ 38 h 50"/>
                <a:gd name="T20" fmla="*/ 1 w 62"/>
                <a:gd name="T21" fmla="*/ 32 h 50"/>
                <a:gd name="T22" fmla="*/ 0 w 62"/>
                <a:gd name="T23" fmla="*/ 25 h 50"/>
                <a:gd name="T24" fmla="*/ 1 w 62"/>
                <a:gd name="T25" fmla="*/ 18 h 50"/>
                <a:gd name="T26" fmla="*/ 5 w 62"/>
                <a:gd name="T27" fmla="*/ 11 h 50"/>
                <a:gd name="T28" fmla="*/ 11 w 62"/>
                <a:gd name="T29" fmla="*/ 6 h 50"/>
                <a:gd name="T30" fmla="*/ 19 w 62"/>
                <a:gd name="T31" fmla="*/ 2 h 50"/>
                <a:gd name="T32" fmla="*/ 26 w 62"/>
                <a:gd name="T33" fmla="*/ 0 h 50"/>
                <a:gd name="T34" fmla="*/ 36 w 62"/>
                <a:gd name="T35" fmla="*/ 0 h 50"/>
                <a:gd name="T36" fmla="*/ 43 w 62"/>
                <a:gd name="T37" fmla="*/ 2 h 50"/>
                <a:gd name="T38" fmla="*/ 51 w 62"/>
                <a:gd name="T39" fmla="*/ 6 h 50"/>
                <a:gd name="T40" fmla="*/ 57 w 62"/>
                <a:gd name="T41" fmla="*/ 11 h 50"/>
                <a:gd name="T42" fmla="*/ 61 w 62"/>
                <a:gd name="T43" fmla="*/ 18 h 50"/>
                <a:gd name="T44" fmla="*/ 62 w 62"/>
                <a:gd name="T45" fmla="*/ 25 h 50"/>
                <a:gd name="T46" fmla="*/ 62 w 62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50"/>
                <a:gd name="T74" fmla="*/ 62 w 6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50">
                  <a:moveTo>
                    <a:pt x="62" y="25"/>
                  </a:moveTo>
                  <a:lnTo>
                    <a:pt x="61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9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1" y="18"/>
                  </a:lnTo>
                  <a:lnTo>
                    <a:pt x="62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9" name="Freeform 225"/>
            <p:cNvSpPr>
              <a:spLocks/>
            </p:cNvSpPr>
            <p:nvPr/>
          </p:nvSpPr>
          <p:spPr bwMode="auto">
            <a:xfrm>
              <a:off x="1828" y="2791"/>
              <a:ext cx="62" cy="50"/>
            </a:xfrm>
            <a:custGeom>
              <a:avLst/>
              <a:gdLst>
                <a:gd name="T0" fmla="*/ 62 w 62"/>
                <a:gd name="T1" fmla="*/ 25 h 50"/>
                <a:gd name="T2" fmla="*/ 61 w 62"/>
                <a:gd name="T3" fmla="*/ 32 h 50"/>
                <a:gd name="T4" fmla="*/ 57 w 62"/>
                <a:gd name="T5" fmla="*/ 38 h 50"/>
                <a:gd name="T6" fmla="*/ 51 w 62"/>
                <a:gd name="T7" fmla="*/ 43 h 50"/>
                <a:gd name="T8" fmla="*/ 43 w 62"/>
                <a:gd name="T9" fmla="*/ 47 h 50"/>
                <a:gd name="T10" fmla="*/ 36 w 62"/>
                <a:gd name="T11" fmla="*/ 50 h 50"/>
                <a:gd name="T12" fmla="*/ 26 w 62"/>
                <a:gd name="T13" fmla="*/ 50 h 50"/>
                <a:gd name="T14" fmla="*/ 19 w 62"/>
                <a:gd name="T15" fmla="*/ 47 h 50"/>
                <a:gd name="T16" fmla="*/ 11 w 62"/>
                <a:gd name="T17" fmla="*/ 43 h 50"/>
                <a:gd name="T18" fmla="*/ 5 w 62"/>
                <a:gd name="T19" fmla="*/ 38 h 50"/>
                <a:gd name="T20" fmla="*/ 1 w 62"/>
                <a:gd name="T21" fmla="*/ 32 h 50"/>
                <a:gd name="T22" fmla="*/ 0 w 62"/>
                <a:gd name="T23" fmla="*/ 25 h 50"/>
                <a:gd name="T24" fmla="*/ 1 w 62"/>
                <a:gd name="T25" fmla="*/ 18 h 50"/>
                <a:gd name="T26" fmla="*/ 5 w 62"/>
                <a:gd name="T27" fmla="*/ 11 h 50"/>
                <a:gd name="T28" fmla="*/ 11 w 62"/>
                <a:gd name="T29" fmla="*/ 6 h 50"/>
                <a:gd name="T30" fmla="*/ 19 w 62"/>
                <a:gd name="T31" fmla="*/ 2 h 50"/>
                <a:gd name="T32" fmla="*/ 26 w 62"/>
                <a:gd name="T33" fmla="*/ 0 h 50"/>
                <a:gd name="T34" fmla="*/ 36 w 62"/>
                <a:gd name="T35" fmla="*/ 0 h 50"/>
                <a:gd name="T36" fmla="*/ 43 w 62"/>
                <a:gd name="T37" fmla="*/ 2 h 50"/>
                <a:gd name="T38" fmla="*/ 51 w 62"/>
                <a:gd name="T39" fmla="*/ 6 h 50"/>
                <a:gd name="T40" fmla="*/ 57 w 62"/>
                <a:gd name="T41" fmla="*/ 11 h 50"/>
                <a:gd name="T42" fmla="*/ 61 w 62"/>
                <a:gd name="T43" fmla="*/ 18 h 50"/>
                <a:gd name="T44" fmla="*/ 62 w 62"/>
                <a:gd name="T45" fmla="*/ 25 h 50"/>
                <a:gd name="T46" fmla="*/ 62 w 62"/>
                <a:gd name="T47" fmla="*/ 25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50"/>
                <a:gd name="T74" fmla="*/ 62 w 6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50">
                  <a:moveTo>
                    <a:pt x="62" y="25"/>
                  </a:moveTo>
                  <a:lnTo>
                    <a:pt x="61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9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1" y="18"/>
                  </a:lnTo>
                  <a:lnTo>
                    <a:pt x="62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0" name="Freeform 226"/>
            <p:cNvSpPr>
              <a:spLocks/>
            </p:cNvSpPr>
            <p:nvPr/>
          </p:nvSpPr>
          <p:spPr bwMode="auto">
            <a:xfrm>
              <a:off x="1929" y="2863"/>
              <a:ext cx="57" cy="48"/>
            </a:xfrm>
            <a:custGeom>
              <a:avLst/>
              <a:gdLst>
                <a:gd name="T0" fmla="*/ 57 w 57"/>
                <a:gd name="T1" fmla="*/ 24 h 48"/>
                <a:gd name="T2" fmla="*/ 56 w 57"/>
                <a:gd name="T3" fmla="*/ 31 h 48"/>
                <a:gd name="T4" fmla="*/ 52 w 57"/>
                <a:gd name="T5" fmla="*/ 37 h 48"/>
                <a:gd name="T6" fmla="*/ 46 w 57"/>
                <a:gd name="T7" fmla="*/ 43 h 48"/>
                <a:gd name="T8" fmla="*/ 39 w 57"/>
                <a:gd name="T9" fmla="*/ 46 h 48"/>
                <a:gd name="T10" fmla="*/ 31 w 57"/>
                <a:gd name="T11" fmla="*/ 48 h 48"/>
                <a:gd name="T12" fmla="*/ 23 w 57"/>
                <a:gd name="T13" fmla="*/ 47 h 48"/>
                <a:gd name="T14" fmla="*/ 14 w 57"/>
                <a:gd name="T15" fmla="*/ 45 h 48"/>
                <a:gd name="T16" fmla="*/ 8 w 57"/>
                <a:gd name="T17" fmla="*/ 40 h 48"/>
                <a:gd name="T18" fmla="*/ 3 w 57"/>
                <a:gd name="T19" fmla="*/ 34 h 48"/>
                <a:gd name="T20" fmla="*/ 0 w 57"/>
                <a:gd name="T21" fmla="*/ 27 h 48"/>
                <a:gd name="T22" fmla="*/ 0 w 57"/>
                <a:gd name="T23" fmla="*/ 21 h 48"/>
                <a:gd name="T24" fmla="*/ 3 w 57"/>
                <a:gd name="T25" fmla="*/ 14 h 48"/>
                <a:gd name="T26" fmla="*/ 8 w 57"/>
                <a:gd name="T27" fmla="*/ 7 h 48"/>
                <a:gd name="T28" fmla="*/ 15 w 57"/>
                <a:gd name="T29" fmla="*/ 3 h 48"/>
                <a:gd name="T30" fmla="*/ 23 w 57"/>
                <a:gd name="T31" fmla="*/ 1 h 48"/>
                <a:gd name="T32" fmla="*/ 31 w 57"/>
                <a:gd name="T33" fmla="*/ 0 h 48"/>
                <a:gd name="T34" fmla="*/ 39 w 57"/>
                <a:gd name="T35" fmla="*/ 2 h 48"/>
                <a:gd name="T36" fmla="*/ 46 w 57"/>
                <a:gd name="T37" fmla="*/ 5 h 48"/>
                <a:gd name="T38" fmla="*/ 52 w 57"/>
                <a:gd name="T39" fmla="*/ 11 h 48"/>
                <a:gd name="T40" fmla="*/ 56 w 57"/>
                <a:gd name="T41" fmla="*/ 17 h 48"/>
                <a:gd name="T42" fmla="*/ 57 w 57"/>
                <a:gd name="T43" fmla="*/ 24 h 48"/>
                <a:gd name="T44" fmla="*/ 57 w 57"/>
                <a:gd name="T45" fmla="*/ 24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"/>
                <a:gd name="T70" fmla="*/ 0 h 48"/>
                <a:gd name="T71" fmla="*/ 57 w 57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9" y="46"/>
                  </a:lnTo>
                  <a:lnTo>
                    <a:pt x="31" y="48"/>
                  </a:lnTo>
                  <a:lnTo>
                    <a:pt x="23" y="47"/>
                  </a:lnTo>
                  <a:lnTo>
                    <a:pt x="14" y="45"/>
                  </a:lnTo>
                  <a:lnTo>
                    <a:pt x="8" y="40"/>
                  </a:lnTo>
                  <a:lnTo>
                    <a:pt x="3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3" y="1"/>
                  </a:lnTo>
                  <a:lnTo>
                    <a:pt x="31" y="0"/>
                  </a:lnTo>
                  <a:lnTo>
                    <a:pt x="39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1" name="Freeform 227"/>
            <p:cNvSpPr>
              <a:spLocks/>
            </p:cNvSpPr>
            <p:nvPr/>
          </p:nvSpPr>
          <p:spPr bwMode="auto">
            <a:xfrm>
              <a:off x="1929" y="2863"/>
              <a:ext cx="57" cy="48"/>
            </a:xfrm>
            <a:custGeom>
              <a:avLst/>
              <a:gdLst>
                <a:gd name="T0" fmla="*/ 57 w 57"/>
                <a:gd name="T1" fmla="*/ 24 h 48"/>
                <a:gd name="T2" fmla="*/ 56 w 57"/>
                <a:gd name="T3" fmla="*/ 31 h 48"/>
                <a:gd name="T4" fmla="*/ 52 w 57"/>
                <a:gd name="T5" fmla="*/ 37 h 48"/>
                <a:gd name="T6" fmla="*/ 46 w 57"/>
                <a:gd name="T7" fmla="*/ 43 h 48"/>
                <a:gd name="T8" fmla="*/ 39 w 57"/>
                <a:gd name="T9" fmla="*/ 46 h 48"/>
                <a:gd name="T10" fmla="*/ 31 w 57"/>
                <a:gd name="T11" fmla="*/ 48 h 48"/>
                <a:gd name="T12" fmla="*/ 23 w 57"/>
                <a:gd name="T13" fmla="*/ 47 h 48"/>
                <a:gd name="T14" fmla="*/ 14 w 57"/>
                <a:gd name="T15" fmla="*/ 45 h 48"/>
                <a:gd name="T16" fmla="*/ 8 w 57"/>
                <a:gd name="T17" fmla="*/ 40 h 48"/>
                <a:gd name="T18" fmla="*/ 3 w 57"/>
                <a:gd name="T19" fmla="*/ 34 h 48"/>
                <a:gd name="T20" fmla="*/ 0 w 57"/>
                <a:gd name="T21" fmla="*/ 27 h 48"/>
                <a:gd name="T22" fmla="*/ 0 w 57"/>
                <a:gd name="T23" fmla="*/ 21 h 48"/>
                <a:gd name="T24" fmla="*/ 3 w 57"/>
                <a:gd name="T25" fmla="*/ 14 h 48"/>
                <a:gd name="T26" fmla="*/ 8 w 57"/>
                <a:gd name="T27" fmla="*/ 7 h 48"/>
                <a:gd name="T28" fmla="*/ 15 w 57"/>
                <a:gd name="T29" fmla="*/ 3 h 48"/>
                <a:gd name="T30" fmla="*/ 23 w 57"/>
                <a:gd name="T31" fmla="*/ 1 h 48"/>
                <a:gd name="T32" fmla="*/ 31 w 57"/>
                <a:gd name="T33" fmla="*/ 0 h 48"/>
                <a:gd name="T34" fmla="*/ 39 w 57"/>
                <a:gd name="T35" fmla="*/ 2 h 48"/>
                <a:gd name="T36" fmla="*/ 46 w 57"/>
                <a:gd name="T37" fmla="*/ 5 h 48"/>
                <a:gd name="T38" fmla="*/ 52 w 57"/>
                <a:gd name="T39" fmla="*/ 11 h 48"/>
                <a:gd name="T40" fmla="*/ 56 w 57"/>
                <a:gd name="T41" fmla="*/ 17 h 48"/>
                <a:gd name="T42" fmla="*/ 57 w 57"/>
                <a:gd name="T43" fmla="*/ 24 h 48"/>
                <a:gd name="T44" fmla="*/ 57 w 57"/>
                <a:gd name="T45" fmla="*/ 24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"/>
                <a:gd name="T70" fmla="*/ 0 h 48"/>
                <a:gd name="T71" fmla="*/ 57 w 57"/>
                <a:gd name="T72" fmla="*/ 48 h 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9" y="46"/>
                  </a:lnTo>
                  <a:lnTo>
                    <a:pt x="31" y="48"/>
                  </a:lnTo>
                  <a:lnTo>
                    <a:pt x="23" y="47"/>
                  </a:lnTo>
                  <a:lnTo>
                    <a:pt x="14" y="45"/>
                  </a:lnTo>
                  <a:lnTo>
                    <a:pt x="8" y="40"/>
                  </a:lnTo>
                  <a:lnTo>
                    <a:pt x="3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3" y="1"/>
                  </a:lnTo>
                  <a:lnTo>
                    <a:pt x="31" y="0"/>
                  </a:lnTo>
                  <a:lnTo>
                    <a:pt x="39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2" name="Line 228"/>
            <p:cNvSpPr>
              <a:spLocks noChangeShapeType="1"/>
            </p:cNvSpPr>
            <p:nvPr/>
          </p:nvSpPr>
          <p:spPr bwMode="auto">
            <a:xfrm>
              <a:off x="1917" y="3154"/>
              <a:ext cx="1" cy="38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3" name="Line 229"/>
            <p:cNvSpPr>
              <a:spLocks noChangeShapeType="1"/>
            </p:cNvSpPr>
            <p:nvPr/>
          </p:nvSpPr>
          <p:spPr bwMode="auto">
            <a:xfrm flipV="1">
              <a:off x="1910" y="2296"/>
              <a:ext cx="1" cy="17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4" name="Freeform 230"/>
            <p:cNvSpPr>
              <a:spLocks/>
            </p:cNvSpPr>
            <p:nvPr/>
          </p:nvSpPr>
          <p:spPr bwMode="auto">
            <a:xfrm>
              <a:off x="1603" y="2367"/>
              <a:ext cx="55" cy="91"/>
            </a:xfrm>
            <a:custGeom>
              <a:avLst/>
              <a:gdLst>
                <a:gd name="T0" fmla="*/ 49 w 55"/>
                <a:gd name="T1" fmla="*/ 0 h 91"/>
                <a:gd name="T2" fmla="*/ 39 w 55"/>
                <a:gd name="T3" fmla="*/ 1 h 91"/>
                <a:gd name="T4" fmla="*/ 29 w 55"/>
                <a:gd name="T5" fmla="*/ 4 h 91"/>
                <a:gd name="T6" fmla="*/ 19 w 55"/>
                <a:gd name="T7" fmla="*/ 9 h 91"/>
                <a:gd name="T8" fmla="*/ 12 w 55"/>
                <a:gd name="T9" fmla="*/ 16 h 91"/>
                <a:gd name="T10" fmla="*/ 5 w 55"/>
                <a:gd name="T11" fmla="*/ 25 h 91"/>
                <a:gd name="T12" fmla="*/ 2 w 55"/>
                <a:gd name="T13" fmla="*/ 34 h 91"/>
                <a:gd name="T14" fmla="*/ 0 w 55"/>
                <a:gd name="T15" fmla="*/ 43 h 91"/>
                <a:gd name="T16" fmla="*/ 2 w 55"/>
                <a:gd name="T17" fmla="*/ 54 h 91"/>
                <a:gd name="T18" fmla="*/ 4 w 55"/>
                <a:gd name="T19" fmla="*/ 63 h 91"/>
                <a:gd name="T20" fmla="*/ 9 w 55"/>
                <a:gd name="T21" fmla="*/ 71 h 91"/>
                <a:gd name="T22" fmla="*/ 16 w 55"/>
                <a:gd name="T23" fmla="*/ 78 h 91"/>
                <a:gd name="T24" fmla="*/ 24 w 55"/>
                <a:gd name="T25" fmla="*/ 85 h 91"/>
                <a:gd name="T26" fmla="*/ 34 w 55"/>
                <a:gd name="T27" fmla="*/ 89 h 91"/>
                <a:gd name="T28" fmla="*/ 44 w 55"/>
                <a:gd name="T29" fmla="*/ 91 h 91"/>
                <a:gd name="T30" fmla="*/ 55 w 55"/>
                <a:gd name="T31" fmla="*/ 91 h 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5"/>
                <a:gd name="T49" fmla="*/ 0 h 91"/>
                <a:gd name="T50" fmla="*/ 55 w 55"/>
                <a:gd name="T51" fmla="*/ 91 h 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5" h="91">
                  <a:moveTo>
                    <a:pt x="49" y="0"/>
                  </a:moveTo>
                  <a:lnTo>
                    <a:pt x="39" y="1"/>
                  </a:lnTo>
                  <a:lnTo>
                    <a:pt x="29" y="4"/>
                  </a:lnTo>
                  <a:lnTo>
                    <a:pt x="19" y="9"/>
                  </a:lnTo>
                  <a:lnTo>
                    <a:pt x="12" y="16"/>
                  </a:lnTo>
                  <a:lnTo>
                    <a:pt x="5" y="25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4"/>
                  </a:lnTo>
                  <a:lnTo>
                    <a:pt x="4" y="63"/>
                  </a:lnTo>
                  <a:lnTo>
                    <a:pt x="9" y="71"/>
                  </a:lnTo>
                  <a:lnTo>
                    <a:pt x="16" y="78"/>
                  </a:lnTo>
                  <a:lnTo>
                    <a:pt x="24" y="85"/>
                  </a:lnTo>
                  <a:lnTo>
                    <a:pt x="34" y="89"/>
                  </a:lnTo>
                  <a:lnTo>
                    <a:pt x="44" y="91"/>
                  </a:lnTo>
                  <a:lnTo>
                    <a:pt x="55" y="9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5" name="Line 231"/>
            <p:cNvSpPr>
              <a:spLocks noChangeShapeType="1"/>
            </p:cNvSpPr>
            <p:nvPr/>
          </p:nvSpPr>
          <p:spPr bwMode="auto">
            <a:xfrm>
              <a:off x="1653" y="2363"/>
              <a:ext cx="97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6" name="Line 232"/>
            <p:cNvSpPr>
              <a:spLocks noChangeShapeType="1"/>
            </p:cNvSpPr>
            <p:nvPr/>
          </p:nvSpPr>
          <p:spPr bwMode="auto">
            <a:xfrm>
              <a:off x="1656" y="2458"/>
              <a:ext cx="9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7" name="Line 233"/>
            <p:cNvSpPr>
              <a:spLocks noChangeShapeType="1"/>
            </p:cNvSpPr>
            <p:nvPr/>
          </p:nvSpPr>
          <p:spPr bwMode="auto">
            <a:xfrm>
              <a:off x="1753" y="2363"/>
              <a:ext cx="1" cy="9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8" name="Line 234"/>
            <p:cNvSpPr>
              <a:spLocks noChangeShapeType="1"/>
            </p:cNvSpPr>
            <p:nvPr/>
          </p:nvSpPr>
          <p:spPr bwMode="auto">
            <a:xfrm flipH="1">
              <a:off x="1542" y="2407"/>
              <a:ext cx="61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9" name="Line 235"/>
            <p:cNvSpPr>
              <a:spLocks noChangeShapeType="1"/>
            </p:cNvSpPr>
            <p:nvPr/>
          </p:nvSpPr>
          <p:spPr bwMode="auto">
            <a:xfrm>
              <a:off x="1756" y="2376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0" name="Line 236"/>
            <p:cNvSpPr>
              <a:spLocks noChangeShapeType="1"/>
            </p:cNvSpPr>
            <p:nvPr/>
          </p:nvSpPr>
          <p:spPr bwMode="auto">
            <a:xfrm>
              <a:off x="1754" y="2447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1" name="Freeform 237"/>
            <p:cNvSpPr>
              <a:spLocks/>
            </p:cNvSpPr>
            <p:nvPr/>
          </p:nvSpPr>
          <p:spPr bwMode="auto">
            <a:xfrm>
              <a:off x="1596" y="2811"/>
              <a:ext cx="54" cy="88"/>
            </a:xfrm>
            <a:custGeom>
              <a:avLst/>
              <a:gdLst>
                <a:gd name="T0" fmla="*/ 48 w 54"/>
                <a:gd name="T1" fmla="*/ 0 h 88"/>
                <a:gd name="T2" fmla="*/ 38 w 54"/>
                <a:gd name="T3" fmla="*/ 1 h 88"/>
                <a:gd name="T4" fmla="*/ 28 w 54"/>
                <a:gd name="T5" fmla="*/ 4 h 88"/>
                <a:gd name="T6" fmla="*/ 19 w 54"/>
                <a:gd name="T7" fmla="*/ 9 h 88"/>
                <a:gd name="T8" fmla="*/ 11 w 54"/>
                <a:gd name="T9" fmla="*/ 15 h 88"/>
                <a:gd name="T10" fmla="*/ 5 w 54"/>
                <a:gd name="T11" fmla="*/ 23 h 88"/>
                <a:gd name="T12" fmla="*/ 1 w 54"/>
                <a:gd name="T13" fmla="*/ 33 h 88"/>
                <a:gd name="T14" fmla="*/ 0 w 54"/>
                <a:gd name="T15" fmla="*/ 42 h 88"/>
                <a:gd name="T16" fmla="*/ 1 w 54"/>
                <a:gd name="T17" fmla="*/ 51 h 88"/>
                <a:gd name="T18" fmla="*/ 4 w 54"/>
                <a:gd name="T19" fmla="*/ 61 h 88"/>
                <a:gd name="T20" fmla="*/ 9 w 54"/>
                <a:gd name="T21" fmla="*/ 70 h 88"/>
                <a:gd name="T22" fmla="*/ 16 w 54"/>
                <a:gd name="T23" fmla="*/ 77 h 88"/>
                <a:gd name="T24" fmla="*/ 23 w 54"/>
                <a:gd name="T25" fmla="*/ 82 h 88"/>
                <a:gd name="T26" fmla="*/ 33 w 54"/>
                <a:gd name="T27" fmla="*/ 86 h 88"/>
                <a:gd name="T28" fmla="*/ 43 w 54"/>
                <a:gd name="T29" fmla="*/ 88 h 88"/>
                <a:gd name="T30" fmla="*/ 54 w 54"/>
                <a:gd name="T31" fmla="*/ 88 h 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88"/>
                <a:gd name="T50" fmla="*/ 54 w 54"/>
                <a:gd name="T51" fmla="*/ 88 h 8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88">
                  <a:moveTo>
                    <a:pt x="48" y="0"/>
                  </a:moveTo>
                  <a:lnTo>
                    <a:pt x="38" y="1"/>
                  </a:lnTo>
                  <a:lnTo>
                    <a:pt x="28" y="4"/>
                  </a:lnTo>
                  <a:lnTo>
                    <a:pt x="19" y="9"/>
                  </a:lnTo>
                  <a:lnTo>
                    <a:pt x="11" y="15"/>
                  </a:lnTo>
                  <a:lnTo>
                    <a:pt x="5" y="23"/>
                  </a:lnTo>
                  <a:lnTo>
                    <a:pt x="1" y="33"/>
                  </a:lnTo>
                  <a:lnTo>
                    <a:pt x="0" y="42"/>
                  </a:lnTo>
                  <a:lnTo>
                    <a:pt x="1" y="51"/>
                  </a:lnTo>
                  <a:lnTo>
                    <a:pt x="4" y="61"/>
                  </a:lnTo>
                  <a:lnTo>
                    <a:pt x="9" y="70"/>
                  </a:lnTo>
                  <a:lnTo>
                    <a:pt x="16" y="77"/>
                  </a:lnTo>
                  <a:lnTo>
                    <a:pt x="23" y="82"/>
                  </a:lnTo>
                  <a:lnTo>
                    <a:pt x="33" y="86"/>
                  </a:lnTo>
                  <a:lnTo>
                    <a:pt x="43" y="88"/>
                  </a:lnTo>
                  <a:lnTo>
                    <a:pt x="54" y="8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2" name="Line 238"/>
            <p:cNvSpPr>
              <a:spLocks noChangeShapeType="1"/>
            </p:cNvSpPr>
            <p:nvPr/>
          </p:nvSpPr>
          <p:spPr bwMode="auto">
            <a:xfrm>
              <a:off x="1645" y="2806"/>
              <a:ext cx="9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3" name="Line 239"/>
            <p:cNvSpPr>
              <a:spLocks noChangeShapeType="1"/>
            </p:cNvSpPr>
            <p:nvPr/>
          </p:nvSpPr>
          <p:spPr bwMode="auto">
            <a:xfrm>
              <a:off x="1649" y="2900"/>
              <a:ext cx="9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4" name="Line 240"/>
            <p:cNvSpPr>
              <a:spLocks noChangeShapeType="1"/>
            </p:cNvSpPr>
            <p:nvPr/>
          </p:nvSpPr>
          <p:spPr bwMode="auto">
            <a:xfrm>
              <a:off x="1745" y="2806"/>
              <a:ext cx="1" cy="9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5" name="Line 241"/>
            <p:cNvSpPr>
              <a:spLocks noChangeShapeType="1"/>
            </p:cNvSpPr>
            <p:nvPr/>
          </p:nvSpPr>
          <p:spPr bwMode="auto">
            <a:xfrm flipH="1">
              <a:off x="1534" y="2851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6" name="Line 242"/>
            <p:cNvSpPr>
              <a:spLocks noChangeShapeType="1"/>
            </p:cNvSpPr>
            <p:nvPr/>
          </p:nvSpPr>
          <p:spPr bwMode="auto">
            <a:xfrm>
              <a:off x="1749" y="2820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7" name="Line 243"/>
            <p:cNvSpPr>
              <a:spLocks noChangeShapeType="1"/>
            </p:cNvSpPr>
            <p:nvPr/>
          </p:nvSpPr>
          <p:spPr bwMode="auto">
            <a:xfrm>
              <a:off x="1747" y="2890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8" name="Line 244"/>
            <p:cNvSpPr>
              <a:spLocks noChangeShapeType="1"/>
            </p:cNvSpPr>
            <p:nvPr/>
          </p:nvSpPr>
          <p:spPr bwMode="auto">
            <a:xfrm flipV="1">
              <a:off x="1866" y="2700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9" name="Line 245"/>
            <p:cNvSpPr>
              <a:spLocks noChangeShapeType="1"/>
            </p:cNvSpPr>
            <p:nvPr/>
          </p:nvSpPr>
          <p:spPr bwMode="auto">
            <a:xfrm flipV="1">
              <a:off x="1531" y="2400"/>
              <a:ext cx="1" cy="362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0" name="Line 246"/>
            <p:cNvSpPr>
              <a:spLocks noChangeShapeType="1"/>
            </p:cNvSpPr>
            <p:nvPr/>
          </p:nvSpPr>
          <p:spPr bwMode="auto">
            <a:xfrm>
              <a:off x="4637" y="2909"/>
              <a:ext cx="176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1" name="Line 247"/>
            <p:cNvSpPr>
              <a:spLocks noChangeShapeType="1"/>
            </p:cNvSpPr>
            <p:nvPr/>
          </p:nvSpPr>
          <p:spPr bwMode="auto">
            <a:xfrm>
              <a:off x="3745" y="2902"/>
              <a:ext cx="156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2" name="Line 248"/>
            <p:cNvSpPr>
              <a:spLocks noChangeShapeType="1"/>
            </p:cNvSpPr>
            <p:nvPr/>
          </p:nvSpPr>
          <p:spPr bwMode="auto">
            <a:xfrm flipV="1">
              <a:off x="3901" y="2837"/>
              <a:ext cx="1" cy="65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3" name="Line 249"/>
            <p:cNvSpPr>
              <a:spLocks noChangeShapeType="1"/>
            </p:cNvSpPr>
            <p:nvPr/>
          </p:nvSpPr>
          <p:spPr bwMode="auto">
            <a:xfrm>
              <a:off x="2847" y="2914"/>
              <a:ext cx="162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4" name="Line 250"/>
            <p:cNvSpPr>
              <a:spLocks noChangeShapeType="1"/>
            </p:cNvSpPr>
            <p:nvPr/>
          </p:nvSpPr>
          <p:spPr bwMode="auto">
            <a:xfrm flipV="1">
              <a:off x="3009" y="2837"/>
              <a:ext cx="1" cy="65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5" name="Line 251"/>
            <p:cNvSpPr>
              <a:spLocks noChangeShapeType="1"/>
            </p:cNvSpPr>
            <p:nvPr/>
          </p:nvSpPr>
          <p:spPr bwMode="auto">
            <a:xfrm>
              <a:off x="1948" y="2879"/>
              <a:ext cx="170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6" name="Line 252"/>
            <p:cNvSpPr>
              <a:spLocks noChangeShapeType="1"/>
            </p:cNvSpPr>
            <p:nvPr/>
          </p:nvSpPr>
          <p:spPr bwMode="auto">
            <a:xfrm flipV="1">
              <a:off x="2118" y="2844"/>
              <a:ext cx="1" cy="23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7" name="Line 253"/>
            <p:cNvSpPr>
              <a:spLocks noChangeShapeType="1"/>
            </p:cNvSpPr>
            <p:nvPr/>
          </p:nvSpPr>
          <p:spPr bwMode="auto">
            <a:xfrm>
              <a:off x="1240" y="2808"/>
              <a:ext cx="1" cy="237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8" name="Freeform 254"/>
            <p:cNvSpPr>
              <a:spLocks/>
            </p:cNvSpPr>
            <p:nvPr/>
          </p:nvSpPr>
          <p:spPr bwMode="auto">
            <a:xfrm>
              <a:off x="1872" y="3213"/>
              <a:ext cx="96" cy="81"/>
            </a:xfrm>
            <a:custGeom>
              <a:avLst/>
              <a:gdLst>
                <a:gd name="T0" fmla="*/ 96 w 96"/>
                <a:gd name="T1" fmla="*/ 0 h 81"/>
                <a:gd name="T2" fmla="*/ 48 w 96"/>
                <a:gd name="T3" fmla="*/ 81 h 81"/>
                <a:gd name="T4" fmla="*/ 0 w 96"/>
                <a:gd name="T5" fmla="*/ 0 h 81"/>
                <a:gd name="T6" fmla="*/ 96 w 96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81"/>
                <a:gd name="T14" fmla="*/ 96 w 96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81">
                  <a:moveTo>
                    <a:pt x="96" y="0"/>
                  </a:moveTo>
                  <a:lnTo>
                    <a:pt x="48" y="81"/>
                  </a:lnTo>
                  <a:lnTo>
                    <a:pt x="0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9" name="Freeform 256"/>
            <p:cNvSpPr>
              <a:spLocks/>
            </p:cNvSpPr>
            <p:nvPr/>
          </p:nvSpPr>
          <p:spPr bwMode="auto">
            <a:xfrm>
              <a:off x="1872" y="2176"/>
              <a:ext cx="2692" cy="822"/>
            </a:xfrm>
            <a:custGeom>
              <a:avLst/>
              <a:gdLst>
                <a:gd name="T0" fmla="*/ 1645 w 3444"/>
                <a:gd name="T1" fmla="*/ 0 h 702"/>
                <a:gd name="T2" fmla="*/ 1627 w 3444"/>
                <a:gd name="T3" fmla="*/ 198 h 702"/>
                <a:gd name="T4" fmla="*/ 1627 w 3444"/>
                <a:gd name="T5" fmla="*/ 546 h 702"/>
                <a:gd name="T6" fmla="*/ 1574 w 3444"/>
                <a:gd name="T7" fmla="*/ 945 h 702"/>
                <a:gd name="T8" fmla="*/ 1362 w 3444"/>
                <a:gd name="T9" fmla="*/ 945 h 702"/>
                <a:gd name="T10" fmla="*/ 1238 w 3444"/>
                <a:gd name="T11" fmla="*/ 994 h 702"/>
                <a:gd name="T12" fmla="*/ 619 w 3444"/>
                <a:gd name="T13" fmla="*/ 994 h 702"/>
                <a:gd name="T14" fmla="*/ 424 w 3444"/>
                <a:gd name="T15" fmla="*/ 945 h 702"/>
                <a:gd name="T16" fmla="*/ 177 w 3444"/>
                <a:gd name="T17" fmla="*/ 945 h 702"/>
                <a:gd name="T18" fmla="*/ 53 w 3444"/>
                <a:gd name="T19" fmla="*/ 844 h 702"/>
                <a:gd name="T20" fmla="*/ 0 w 3444"/>
                <a:gd name="T21" fmla="*/ 893 h 702"/>
                <a:gd name="T22" fmla="*/ 0 w 3444"/>
                <a:gd name="T23" fmla="*/ 1128 h 7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44"/>
                <a:gd name="T37" fmla="*/ 0 h 702"/>
                <a:gd name="T38" fmla="*/ 3444 w 3444"/>
                <a:gd name="T39" fmla="*/ 702 h 7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44" h="702">
                  <a:moveTo>
                    <a:pt x="3444" y="0"/>
                  </a:moveTo>
                  <a:lnTo>
                    <a:pt x="3407" y="123"/>
                  </a:lnTo>
                  <a:lnTo>
                    <a:pt x="3407" y="340"/>
                  </a:lnTo>
                  <a:lnTo>
                    <a:pt x="3296" y="588"/>
                  </a:lnTo>
                  <a:lnTo>
                    <a:pt x="2852" y="588"/>
                  </a:lnTo>
                  <a:lnTo>
                    <a:pt x="2593" y="619"/>
                  </a:lnTo>
                  <a:lnTo>
                    <a:pt x="1296" y="619"/>
                  </a:lnTo>
                  <a:lnTo>
                    <a:pt x="889" y="588"/>
                  </a:lnTo>
                  <a:lnTo>
                    <a:pt x="370" y="588"/>
                  </a:lnTo>
                  <a:lnTo>
                    <a:pt x="111" y="526"/>
                  </a:lnTo>
                  <a:lnTo>
                    <a:pt x="0" y="557"/>
                  </a:lnTo>
                  <a:lnTo>
                    <a:pt x="0" y="702"/>
                  </a:lnTo>
                </a:path>
              </a:pathLst>
            </a:custGeom>
            <a:noFill/>
            <a:ln w="88900">
              <a:solidFill>
                <a:srgbClr val="FF33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0" name="Line 257"/>
            <p:cNvSpPr>
              <a:spLocks noChangeShapeType="1"/>
            </p:cNvSpPr>
            <p:nvPr/>
          </p:nvSpPr>
          <p:spPr bwMode="auto">
            <a:xfrm>
              <a:off x="1896" y="2992"/>
              <a:ext cx="32" cy="240"/>
            </a:xfrm>
            <a:prstGeom prst="line">
              <a:avLst/>
            </a:prstGeom>
            <a:noFill/>
            <a:ln w="889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Fast adders</a:t>
            </a:r>
          </a:p>
        </p:txBody>
      </p:sp>
      <p:sp>
        <p:nvSpPr>
          <p:cNvPr id="645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0" y="1268414"/>
            <a:ext cx="8229600" cy="4968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All functions can be represented in 2-level logic.</a:t>
            </a: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But:</a:t>
            </a:r>
          </a:p>
          <a:p>
            <a:pPr lvl="1" eaLnBrk="1" hangingPunct="1">
              <a:defRPr/>
            </a:pPr>
            <a:r>
              <a:rPr lang="en-US" altLang="zh-CN" dirty="0"/>
              <a:t>The number of inputs of the gates would drastically rise</a:t>
            </a: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Target: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	Optimum between speed and size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Fast adders</a:t>
            </a: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0" y="1268414"/>
            <a:ext cx="8229600" cy="4968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Carry look-ahead adder</a:t>
            </a:r>
          </a:p>
          <a:p>
            <a:pPr lvl="1" eaLnBrk="1" hangingPunct="1">
              <a:defRPr/>
            </a:pPr>
            <a:r>
              <a:rPr lang="en-US" altLang="zh-CN" dirty="0"/>
              <a:t>Calculating the carries before the sum is ready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Carry skip adder</a:t>
            </a:r>
          </a:p>
          <a:p>
            <a:pPr lvl="1" eaLnBrk="1" hangingPunct="1">
              <a:defRPr/>
            </a:pPr>
            <a:r>
              <a:rPr lang="en-US" altLang="zh-CN" dirty="0"/>
              <a:t>Accelerating the carry calculation by skipping some blocks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Carry select adder</a:t>
            </a:r>
          </a:p>
          <a:p>
            <a:pPr lvl="1" eaLnBrk="1" hangingPunct="1">
              <a:defRPr/>
            </a:pPr>
            <a:r>
              <a:rPr lang="en-US" altLang="zh-CN" dirty="0"/>
              <a:t>Calculate two results and use the correct one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...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1774825" y="125414"/>
            <a:ext cx="8540750" cy="803275"/>
          </a:xfrm>
        </p:spPr>
        <p:txBody>
          <a:bodyPr/>
          <a:lstStyle/>
          <a:p>
            <a:r>
              <a:rPr lang="en-US" altLang="zh-CN" smtClean="0">
                <a:ea typeface="黑体" panose="02010609060101010101" pitchFamily="49" charset="-122"/>
              </a:rPr>
              <a:t>Carry Lookahead Adder (CLA) </a:t>
            </a:r>
            <a:endParaRPr smtClean="0">
              <a:ea typeface="黑体" panose="02010609060101010101" pitchFamily="49" charset="-122"/>
            </a:endParaRP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1992313" y="1143001"/>
            <a:ext cx="8540750" cy="4194175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  <a:t>Given Stage </a:t>
            </a:r>
            <a:r>
              <a:rPr lang="en-US" altLang="zh-CN" sz="2800" b="0" i="1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  <a:t> from a Full Adder, we know that there will be a </a:t>
            </a:r>
            <a:r>
              <a:rPr lang="en-US" altLang="zh-CN" sz="2800" b="0">
                <a:solidFill>
                  <a:srgbClr val="FF0000"/>
                </a:solidFill>
                <a:cs typeface="Times New Roman" panose="02020603050405020304" pitchFamily="18" charset="0"/>
              </a:rPr>
              <a:t>carry generated </a:t>
            </a:r>
            <a: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  <a:t>when A</a:t>
            </a:r>
            <a:r>
              <a:rPr lang="en-US" altLang="zh-CN" sz="2800" b="0" baseline="-2500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  <a:t> = B</a:t>
            </a:r>
            <a:r>
              <a:rPr lang="en-US" altLang="zh-CN" sz="2800" b="0" baseline="-25000">
                <a:solidFill>
                  <a:schemeClr val="tx1"/>
                </a:solidFill>
                <a:cs typeface="Times New Roman" panose="02020603050405020304" pitchFamily="18" charset="0"/>
              </a:rPr>
              <a:t>i </a:t>
            </a:r>
            <a: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  <a:t>= "1", whether or not there is a carry-in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  <a:t>Alternately, there will be a </a:t>
            </a:r>
            <a:r>
              <a:rPr lang="en-US" altLang="zh-CN" sz="2800" b="0">
                <a:solidFill>
                  <a:srgbClr val="FF0000"/>
                </a:solidFill>
                <a:cs typeface="Times New Roman" panose="02020603050405020304" pitchFamily="18" charset="0"/>
              </a:rPr>
              <a:t>carry propagated </a:t>
            </a:r>
            <a: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  <a:t>if the </a:t>
            </a:r>
            <a:b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  <a:t>“half-sum” is "1" and a carry-in, </a:t>
            </a:r>
            <a:b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800" b="0" baseline="-2500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  <a:t> occurs, then C</a:t>
            </a:r>
            <a:r>
              <a:rPr lang="en-US" altLang="zh-CN" sz="2800" b="0" baseline="-25000">
                <a:solidFill>
                  <a:schemeClr val="tx1"/>
                </a:solidFill>
                <a:cs typeface="Times New Roman" panose="02020603050405020304" pitchFamily="18" charset="0"/>
              </a:rPr>
              <a:t>i+1</a:t>
            </a:r>
            <a: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  <a:t>=1 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  <a:t>These two signal conditions are called</a:t>
            </a:r>
          </a:p>
          <a:p>
            <a:pPr marL="746125" lvl="1" indent="-342900">
              <a:spcBef>
                <a:spcPts val="600"/>
              </a:spcBef>
              <a:defRPr/>
            </a:pP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rgbClr val="FF0000"/>
                </a:solidFill>
                <a:cs typeface="Times New Roman" panose="02020603050405020304" pitchFamily="18" charset="0"/>
              </a:rPr>
              <a:t>generate,</a:t>
            </a:r>
            <a:r>
              <a:rPr lang="en-US" altLang="zh-CN">
                <a:cs typeface="Times New Roman" panose="02020603050405020304" pitchFamily="18" charset="0"/>
              </a:rPr>
              <a:t> denoted as </a:t>
            </a:r>
            <a:r>
              <a:rPr lang="en-US" altLang="zh-CN" err="1">
                <a:cs typeface="Times New Roman" panose="02020603050405020304" pitchFamily="18" charset="0"/>
              </a:rPr>
              <a:t>G</a:t>
            </a:r>
            <a:r>
              <a:rPr lang="en-US" altLang="zh-CN" baseline="-25000" err="1">
                <a:cs typeface="Times New Roman" panose="02020603050405020304" pitchFamily="18" charset="0"/>
              </a:rPr>
              <a:t>i</a:t>
            </a:r>
            <a:endParaRPr lang="en-US" altLang="zh-CN">
              <a:cs typeface="Times New Roman" panose="02020603050405020304" pitchFamily="18" charset="0"/>
            </a:endParaRPr>
          </a:p>
          <a:p>
            <a:pPr marL="746125" lvl="1" indent="-342900">
              <a:spcBef>
                <a:spcPts val="600"/>
              </a:spcBef>
              <a:defRPr/>
            </a:pPr>
            <a:r>
              <a:rPr lang="en-US" altLang="zh-CN" i="1">
                <a:solidFill>
                  <a:srgbClr val="FF0000"/>
                </a:solidFill>
                <a:cs typeface="Times New Roman" panose="02020603050405020304" pitchFamily="18" charset="0"/>
              </a:rPr>
              <a:t>propagate</a:t>
            </a:r>
            <a:r>
              <a:rPr lang="en-US" altLang="zh-CN">
                <a:cs typeface="Times New Roman" panose="02020603050405020304" pitchFamily="18" charset="0"/>
              </a:rPr>
              <a:t>, denoted as P</a:t>
            </a:r>
            <a:r>
              <a:rPr lang="en-US" altLang="zh-CN" baseline="-25000">
                <a:cs typeface="Times New Roman" panose="02020603050405020304" pitchFamily="18" charset="0"/>
              </a:rPr>
              <a:t>i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endParaRPr/>
          </a:p>
        </p:txBody>
      </p:sp>
      <p:grpSp>
        <p:nvGrpSpPr>
          <p:cNvPr id="71684" name="Group 1168"/>
          <p:cNvGrpSpPr>
            <a:grpSpLocks/>
          </p:cNvGrpSpPr>
          <p:nvPr/>
        </p:nvGrpSpPr>
        <p:grpSpPr bwMode="auto">
          <a:xfrm>
            <a:off x="8042275" y="3116264"/>
            <a:ext cx="2374900" cy="3336925"/>
            <a:chOff x="3710" y="1388"/>
            <a:chExt cx="1782" cy="2505"/>
          </a:xfrm>
        </p:grpSpPr>
        <p:grpSp>
          <p:nvGrpSpPr>
            <p:cNvPr id="71685" name="Group 1133"/>
            <p:cNvGrpSpPr>
              <a:grpSpLocks noChangeAspect="1"/>
            </p:cNvGrpSpPr>
            <p:nvPr/>
          </p:nvGrpSpPr>
          <p:grpSpPr bwMode="auto">
            <a:xfrm rot="5400000">
              <a:off x="4626" y="3047"/>
              <a:ext cx="437" cy="325"/>
              <a:chOff x="750" y="2323"/>
              <a:chExt cx="774" cy="576"/>
            </a:xfrm>
          </p:grpSpPr>
          <p:sp>
            <p:nvSpPr>
              <p:cNvPr id="37" name="Freeform 1134"/>
              <p:cNvSpPr>
                <a:spLocks noChangeAspect="1"/>
              </p:cNvSpPr>
              <p:nvPr/>
            </p:nvSpPr>
            <p:spPr bwMode="auto">
              <a:xfrm>
                <a:off x="815" y="2323"/>
                <a:ext cx="709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2000" b="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Freeform 1135"/>
              <p:cNvSpPr>
                <a:spLocks noChangeAspect="1"/>
              </p:cNvSpPr>
              <p:nvPr/>
            </p:nvSpPr>
            <p:spPr bwMode="auto">
              <a:xfrm>
                <a:off x="750" y="2308"/>
                <a:ext cx="76" cy="574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2000" b="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1686" name="AutoShape 1136"/>
            <p:cNvSpPr>
              <a:spLocks noChangeAspect="1" noChangeArrowheads="1"/>
            </p:cNvSpPr>
            <p:nvPr/>
          </p:nvSpPr>
          <p:spPr bwMode="auto">
            <a:xfrm flipH="1">
              <a:off x="4127" y="2610"/>
              <a:ext cx="398" cy="324"/>
            </a:xfrm>
            <a:prstGeom prst="flowChartDelay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zh-CN" altLang="zh-CN" sz="2000" b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Freeform 1137"/>
            <p:cNvSpPr>
              <a:spLocks noChangeAspect="1"/>
            </p:cNvSpPr>
            <p:nvPr/>
          </p:nvSpPr>
          <p:spPr bwMode="auto">
            <a:xfrm rot="5400000">
              <a:off x="3748" y="3067"/>
              <a:ext cx="398" cy="324"/>
            </a:xfrm>
            <a:custGeom>
              <a:avLst/>
              <a:gdLst>
                <a:gd name="T0" fmla="*/ 0 w 708"/>
                <a:gd name="T1" fmla="*/ 0 h 576"/>
                <a:gd name="T2" fmla="*/ 3 w 708"/>
                <a:gd name="T3" fmla="*/ 7 h 576"/>
                <a:gd name="T4" fmla="*/ 7 w 708"/>
                <a:gd name="T5" fmla="*/ 17 h 576"/>
                <a:gd name="T6" fmla="*/ 10 w 708"/>
                <a:gd name="T7" fmla="*/ 28 h 576"/>
                <a:gd name="T8" fmla="*/ 12 w 708"/>
                <a:gd name="T9" fmla="*/ 41 h 576"/>
                <a:gd name="T10" fmla="*/ 13 w 708"/>
                <a:gd name="T11" fmla="*/ 51 h 576"/>
                <a:gd name="T12" fmla="*/ 12 w 708"/>
                <a:gd name="T13" fmla="*/ 60 h 576"/>
                <a:gd name="T14" fmla="*/ 11 w 708"/>
                <a:gd name="T15" fmla="*/ 71 h 576"/>
                <a:gd name="T16" fmla="*/ 8 w 708"/>
                <a:gd name="T17" fmla="*/ 82 h 576"/>
                <a:gd name="T18" fmla="*/ 5 w 708"/>
                <a:gd name="T19" fmla="*/ 91 h 576"/>
                <a:gd name="T20" fmla="*/ 0 w 708"/>
                <a:gd name="T21" fmla="*/ 102 h 576"/>
                <a:gd name="T22" fmla="*/ 37 w 708"/>
                <a:gd name="T23" fmla="*/ 102 h 576"/>
                <a:gd name="T24" fmla="*/ 53 w 708"/>
                <a:gd name="T25" fmla="*/ 102 h 576"/>
                <a:gd name="T26" fmla="*/ 61 w 708"/>
                <a:gd name="T27" fmla="*/ 101 h 576"/>
                <a:gd name="T28" fmla="*/ 67 w 708"/>
                <a:gd name="T29" fmla="*/ 100 h 576"/>
                <a:gd name="T30" fmla="*/ 73 w 708"/>
                <a:gd name="T31" fmla="*/ 98 h 576"/>
                <a:gd name="T32" fmla="*/ 79 w 708"/>
                <a:gd name="T33" fmla="*/ 95 h 576"/>
                <a:gd name="T34" fmla="*/ 86 w 708"/>
                <a:gd name="T35" fmla="*/ 92 h 576"/>
                <a:gd name="T36" fmla="*/ 93 w 708"/>
                <a:gd name="T37" fmla="*/ 87 h 576"/>
                <a:gd name="T38" fmla="*/ 98 w 708"/>
                <a:gd name="T39" fmla="*/ 84 h 576"/>
                <a:gd name="T40" fmla="*/ 102 w 708"/>
                <a:gd name="T41" fmla="*/ 79 h 576"/>
                <a:gd name="T42" fmla="*/ 107 w 708"/>
                <a:gd name="T43" fmla="*/ 75 h 576"/>
                <a:gd name="T44" fmla="*/ 111 w 708"/>
                <a:gd name="T45" fmla="*/ 71 h 576"/>
                <a:gd name="T46" fmla="*/ 116 w 708"/>
                <a:gd name="T47" fmla="*/ 66 h 576"/>
                <a:gd name="T48" fmla="*/ 121 w 708"/>
                <a:gd name="T49" fmla="*/ 59 h 576"/>
                <a:gd name="T50" fmla="*/ 126 w 708"/>
                <a:gd name="T51" fmla="*/ 51 h 576"/>
                <a:gd name="T52" fmla="*/ 121 w 708"/>
                <a:gd name="T53" fmla="*/ 44 h 576"/>
                <a:gd name="T54" fmla="*/ 117 w 708"/>
                <a:gd name="T55" fmla="*/ 37 h 576"/>
                <a:gd name="T56" fmla="*/ 114 w 708"/>
                <a:gd name="T57" fmla="*/ 33 h 576"/>
                <a:gd name="T58" fmla="*/ 110 w 708"/>
                <a:gd name="T59" fmla="*/ 29 h 576"/>
                <a:gd name="T60" fmla="*/ 105 w 708"/>
                <a:gd name="T61" fmla="*/ 25 h 576"/>
                <a:gd name="T62" fmla="*/ 102 w 708"/>
                <a:gd name="T63" fmla="*/ 21 h 576"/>
                <a:gd name="T64" fmla="*/ 98 w 708"/>
                <a:gd name="T65" fmla="*/ 19 h 576"/>
                <a:gd name="T66" fmla="*/ 94 w 708"/>
                <a:gd name="T67" fmla="*/ 15 h 576"/>
                <a:gd name="T68" fmla="*/ 90 w 708"/>
                <a:gd name="T69" fmla="*/ 13 h 576"/>
                <a:gd name="T70" fmla="*/ 85 w 708"/>
                <a:gd name="T71" fmla="*/ 11 h 576"/>
                <a:gd name="T72" fmla="*/ 80 w 708"/>
                <a:gd name="T73" fmla="*/ 7 h 576"/>
                <a:gd name="T74" fmla="*/ 74 w 708"/>
                <a:gd name="T75" fmla="*/ 5 h 576"/>
                <a:gd name="T76" fmla="*/ 68 w 708"/>
                <a:gd name="T77" fmla="*/ 3 h 576"/>
                <a:gd name="T78" fmla="*/ 62 w 708"/>
                <a:gd name="T79" fmla="*/ 2 h 576"/>
                <a:gd name="T80" fmla="*/ 56 w 708"/>
                <a:gd name="T81" fmla="*/ 1 h 576"/>
                <a:gd name="T82" fmla="*/ 49 w 708"/>
                <a:gd name="T83" fmla="*/ 1 h 576"/>
                <a:gd name="T84" fmla="*/ 45 w 708"/>
                <a:gd name="T85" fmla="*/ 1 h 576"/>
                <a:gd name="T86" fmla="*/ 40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688" name="AutoShape 1138"/>
            <p:cNvSpPr>
              <a:spLocks noChangeAspect="1" noChangeArrowheads="1"/>
            </p:cNvSpPr>
            <p:nvPr/>
          </p:nvSpPr>
          <p:spPr bwMode="auto">
            <a:xfrm flipH="1">
              <a:off x="4127" y="1811"/>
              <a:ext cx="398" cy="324"/>
            </a:xfrm>
            <a:prstGeom prst="flowChartDelay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zh-CN" altLang="zh-CN" sz="2000" b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71689" name="Group 1139"/>
            <p:cNvGrpSpPr>
              <a:grpSpLocks noChangeAspect="1"/>
            </p:cNvGrpSpPr>
            <p:nvPr/>
          </p:nvGrpSpPr>
          <p:grpSpPr bwMode="auto">
            <a:xfrm rot="5400000">
              <a:off x="4536" y="2204"/>
              <a:ext cx="437" cy="325"/>
              <a:chOff x="750" y="2323"/>
              <a:chExt cx="774" cy="576"/>
            </a:xfrm>
          </p:grpSpPr>
          <p:sp>
            <p:nvSpPr>
              <p:cNvPr id="35" name="Freeform 1140"/>
              <p:cNvSpPr>
                <a:spLocks noChangeAspect="1"/>
              </p:cNvSpPr>
              <p:nvPr/>
            </p:nvSpPr>
            <p:spPr bwMode="auto">
              <a:xfrm>
                <a:off x="816" y="2324"/>
                <a:ext cx="707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2000" b="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Freeform 1141"/>
              <p:cNvSpPr>
                <a:spLocks noChangeAspect="1"/>
              </p:cNvSpPr>
              <p:nvPr/>
            </p:nvSpPr>
            <p:spPr bwMode="auto">
              <a:xfrm>
                <a:off x="751" y="2324"/>
                <a:ext cx="76" cy="576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2000" b="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" name="Line 1142"/>
            <p:cNvSpPr>
              <a:spLocks noChangeAspect="1" noChangeShapeType="1"/>
            </p:cNvSpPr>
            <p:nvPr/>
          </p:nvSpPr>
          <p:spPr bwMode="auto">
            <a:xfrm>
              <a:off x="3949" y="3433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Line 1143"/>
            <p:cNvSpPr>
              <a:spLocks noChangeAspect="1" noChangeShapeType="1"/>
            </p:cNvSpPr>
            <p:nvPr/>
          </p:nvSpPr>
          <p:spPr bwMode="auto">
            <a:xfrm>
              <a:off x="4850" y="3427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Line 1144"/>
            <p:cNvSpPr>
              <a:spLocks noChangeAspect="1" noChangeShapeType="1"/>
            </p:cNvSpPr>
            <p:nvPr/>
          </p:nvSpPr>
          <p:spPr bwMode="auto">
            <a:xfrm>
              <a:off x="4753" y="2586"/>
              <a:ext cx="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Line 1145"/>
            <p:cNvSpPr>
              <a:spLocks noChangeAspect="1" noChangeShapeType="1"/>
            </p:cNvSpPr>
            <p:nvPr/>
          </p:nvSpPr>
          <p:spPr bwMode="auto">
            <a:xfrm>
              <a:off x="4929" y="2850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Line 1146"/>
            <p:cNvSpPr>
              <a:spLocks noChangeAspect="1" noChangeShapeType="1"/>
            </p:cNvSpPr>
            <p:nvPr/>
          </p:nvSpPr>
          <p:spPr bwMode="auto">
            <a:xfrm>
              <a:off x="4532" y="2856"/>
              <a:ext cx="6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Line 1147"/>
            <p:cNvSpPr>
              <a:spLocks noChangeAspect="1" noChangeShapeType="1"/>
            </p:cNvSpPr>
            <p:nvPr/>
          </p:nvSpPr>
          <p:spPr bwMode="auto">
            <a:xfrm>
              <a:off x="4526" y="2676"/>
              <a:ext cx="2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Line 1148"/>
            <p:cNvSpPr>
              <a:spLocks noChangeAspect="1" noChangeShapeType="1"/>
            </p:cNvSpPr>
            <p:nvPr/>
          </p:nvSpPr>
          <p:spPr bwMode="auto">
            <a:xfrm flipV="1">
              <a:off x="4028" y="2766"/>
              <a:ext cx="0" cy="2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Line 1149"/>
            <p:cNvSpPr>
              <a:spLocks noChangeAspect="1" noChangeShapeType="1"/>
            </p:cNvSpPr>
            <p:nvPr/>
          </p:nvSpPr>
          <p:spPr bwMode="auto">
            <a:xfrm flipV="1">
              <a:off x="3860" y="1968"/>
              <a:ext cx="0" cy="1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Line 1150"/>
            <p:cNvSpPr>
              <a:spLocks noChangeAspect="1" noChangeShapeType="1"/>
            </p:cNvSpPr>
            <p:nvPr/>
          </p:nvSpPr>
          <p:spPr bwMode="auto">
            <a:xfrm>
              <a:off x="3860" y="1968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Line 1151"/>
            <p:cNvSpPr>
              <a:spLocks noChangeAspect="1" noChangeShapeType="1"/>
            </p:cNvSpPr>
            <p:nvPr/>
          </p:nvSpPr>
          <p:spPr bwMode="auto">
            <a:xfrm flipH="1">
              <a:off x="4022" y="2760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Line 1152"/>
            <p:cNvSpPr>
              <a:spLocks noChangeAspect="1" noChangeShapeType="1"/>
            </p:cNvSpPr>
            <p:nvPr/>
          </p:nvSpPr>
          <p:spPr bwMode="auto">
            <a:xfrm flipV="1">
              <a:off x="4664" y="1679"/>
              <a:ext cx="0" cy="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Line 1153"/>
            <p:cNvSpPr>
              <a:spLocks noChangeAspect="1" noChangeShapeType="1"/>
            </p:cNvSpPr>
            <p:nvPr/>
          </p:nvSpPr>
          <p:spPr bwMode="auto">
            <a:xfrm flipV="1">
              <a:off x="4844" y="1679"/>
              <a:ext cx="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Line 1154"/>
            <p:cNvSpPr>
              <a:spLocks noChangeAspect="1" noChangeShapeType="1"/>
            </p:cNvSpPr>
            <p:nvPr/>
          </p:nvSpPr>
          <p:spPr bwMode="auto">
            <a:xfrm>
              <a:off x="4520" y="1871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Line 1155"/>
            <p:cNvSpPr>
              <a:spLocks noChangeAspect="1" noChangeShapeType="1"/>
            </p:cNvSpPr>
            <p:nvPr/>
          </p:nvSpPr>
          <p:spPr bwMode="auto">
            <a:xfrm>
              <a:off x="4520" y="2058"/>
              <a:ext cx="3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 Box 1156"/>
            <p:cNvSpPr txBox="1">
              <a:spLocks noChangeAspect="1" noChangeArrowheads="1"/>
            </p:cNvSpPr>
            <p:nvPr/>
          </p:nvSpPr>
          <p:spPr bwMode="auto">
            <a:xfrm>
              <a:off x="4509" y="1388"/>
              <a:ext cx="51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000" b="0" kern="0" dirty="0" err="1">
                  <a:solidFill>
                    <a:sysClr val="windowText" lastClr="000000"/>
                  </a:solidFill>
                </a:rPr>
                <a:t>A</a:t>
              </a:r>
              <a:r>
                <a:rPr kumimoji="0" lang="en-US" altLang="zh-CN" sz="2000" b="0" i="1" kern="0" baseline="-25000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sp>
          <p:nvSpPr>
            <p:cNvPr id="25" name="Text Box 1157"/>
            <p:cNvSpPr txBox="1">
              <a:spLocks noChangeAspect="1" noChangeArrowheads="1"/>
            </p:cNvSpPr>
            <p:nvPr/>
          </p:nvSpPr>
          <p:spPr bwMode="auto">
            <a:xfrm>
              <a:off x="4734" y="1388"/>
              <a:ext cx="37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000" b="0" kern="0" dirty="0">
                  <a:solidFill>
                    <a:sysClr val="windowText" lastClr="000000"/>
                  </a:solidFill>
                </a:rPr>
                <a:t>B</a:t>
              </a:r>
              <a:r>
                <a:rPr kumimoji="0" lang="en-US" altLang="zh-CN" sz="2000" b="0" i="1" kern="0" baseline="-25000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sp>
          <p:nvSpPr>
            <p:cNvPr id="26" name="Text Box 1158"/>
            <p:cNvSpPr txBox="1">
              <a:spLocks noChangeAspect="1" noChangeArrowheads="1"/>
            </p:cNvSpPr>
            <p:nvPr/>
          </p:nvSpPr>
          <p:spPr bwMode="auto">
            <a:xfrm>
              <a:off x="5137" y="2722"/>
              <a:ext cx="35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000" b="0" kern="0" dirty="0" err="1">
                  <a:solidFill>
                    <a:sysClr val="windowText" lastClr="000000"/>
                  </a:solidFill>
                </a:rPr>
                <a:t>C</a:t>
              </a:r>
              <a:r>
                <a:rPr kumimoji="0" lang="en-US" altLang="zh-CN" sz="2000" b="0" i="1" kern="0" baseline="-25000" dirty="0" err="1">
                  <a:solidFill>
                    <a:sysClr val="windowText" lastClr="000000"/>
                  </a:solidFill>
                </a:rPr>
                <a:t>i</a:t>
              </a:r>
              <a:endParaRPr kumimoji="0" lang="en-US" altLang="zh-CN" sz="2000" b="0" i="1" kern="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 Box 1159"/>
            <p:cNvSpPr txBox="1">
              <a:spLocks noChangeAspect="1" noChangeArrowheads="1"/>
            </p:cNvSpPr>
            <p:nvPr/>
          </p:nvSpPr>
          <p:spPr bwMode="auto">
            <a:xfrm>
              <a:off x="3750" y="3591"/>
              <a:ext cx="54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000" b="0" kern="0" dirty="0">
                  <a:solidFill>
                    <a:sysClr val="windowText" lastClr="000000"/>
                  </a:solidFill>
                </a:rPr>
                <a:t>C</a:t>
              </a:r>
              <a:r>
                <a:rPr kumimoji="0" lang="en-US" altLang="zh-CN" sz="2000" b="0" i="1" kern="0" baseline="-25000" dirty="0">
                  <a:solidFill>
                    <a:sysClr val="windowText" lastClr="000000"/>
                  </a:solidFill>
                </a:rPr>
                <a:t>i+1</a:t>
              </a:r>
            </a:p>
          </p:txBody>
        </p:sp>
        <p:sp>
          <p:nvSpPr>
            <p:cNvPr id="28" name="Text Box 1160"/>
            <p:cNvSpPr txBox="1">
              <a:spLocks noChangeAspect="1" noChangeArrowheads="1"/>
            </p:cNvSpPr>
            <p:nvPr/>
          </p:nvSpPr>
          <p:spPr bwMode="auto">
            <a:xfrm>
              <a:off x="3710" y="1608"/>
              <a:ext cx="37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000" b="0" kern="0" dirty="0" err="1">
                  <a:solidFill>
                    <a:sysClr val="windowText" lastClr="000000"/>
                  </a:solidFill>
                </a:rPr>
                <a:t>G</a:t>
              </a:r>
              <a:r>
                <a:rPr kumimoji="0" lang="en-US" altLang="zh-CN" sz="2000" b="0" i="1" kern="0" baseline="-25000" dirty="0" err="1">
                  <a:solidFill>
                    <a:sysClr val="windowText" lastClr="000000"/>
                  </a:solidFill>
                </a:rPr>
                <a:t>i</a:t>
              </a:r>
              <a:endParaRPr kumimoji="0" lang="en-US" altLang="zh-CN" sz="2000" b="0" i="1" kern="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Text Box 1161"/>
            <p:cNvSpPr txBox="1">
              <a:spLocks noChangeAspect="1" noChangeArrowheads="1"/>
            </p:cNvSpPr>
            <p:nvPr/>
          </p:nvSpPr>
          <p:spPr bwMode="auto">
            <a:xfrm>
              <a:off x="4777" y="2523"/>
              <a:ext cx="33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000" b="0" kern="0" dirty="0">
                  <a:solidFill>
                    <a:sysClr val="windowText" lastClr="000000"/>
                  </a:solidFill>
                </a:rPr>
                <a:t>P</a:t>
              </a:r>
              <a:r>
                <a:rPr kumimoji="0" lang="en-US" altLang="zh-CN" sz="2000" b="0" i="1" kern="0" baseline="-25000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sp>
          <p:nvSpPr>
            <p:cNvPr id="30" name="Freeform 1162"/>
            <p:cNvSpPr>
              <a:spLocks noChangeAspect="1"/>
            </p:cNvSpPr>
            <p:nvPr/>
          </p:nvSpPr>
          <p:spPr bwMode="auto">
            <a:xfrm>
              <a:off x="4641" y="1852"/>
              <a:ext cx="44" cy="37"/>
            </a:xfrm>
            <a:custGeom>
              <a:avLst/>
              <a:gdLst>
                <a:gd name="T0" fmla="*/ 8 w 95"/>
                <a:gd name="T1" fmla="*/ 3 h 94"/>
                <a:gd name="T2" fmla="*/ 8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6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3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3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6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8 w 95"/>
                <a:gd name="T51" fmla="*/ 2 h 94"/>
                <a:gd name="T52" fmla="*/ 8 w 95"/>
                <a:gd name="T53" fmla="*/ 3 h 94"/>
                <a:gd name="T54" fmla="*/ 8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163"/>
            <p:cNvSpPr>
              <a:spLocks noChangeAspect="1"/>
            </p:cNvSpPr>
            <p:nvPr/>
          </p:nvSpPr>
          <p:spPr bwMode="auto">
            <a:xfrm>
              <a:off x="4823" y="2043"/>
              <a:ext cx="43" cy="37"/>
            </a:xfrm>
            <a:custGeom>
              <a:avLst/>
              <a:gdLst>
                <a:gd name="T0" fmla="*/ 7 w 95"/>
                <a:gd name="T1" fmla="*/ 3 h 94"/>
                <a:gd name="T2" fmla="*/ 7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5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2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2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5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7 w 95"/>
                <a:gd name="T51" fmla="*/ 2 h 94"/>
                <a:gd name="T52" fmla="*/ 7 w 95"/>
                <a:gd name="T53" fmla="*/ 3 h 94"/>
                <a:gd name="T54" fmla="*/ 7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1164"/>
            <p:cNvSpPr>
              <a:spLocks noChangeAspect="1"/>
            </p:cNvSpPr>
            <p:nvPr/>
          </p:nvSpPr>
          <p:spPr bwMode="auto">
            <a:xfrm>
              <a:off x="4732" y="2663"/>
              <a:ext cx="41" cy="36"/>
            </a:xfrm>
            <a:custGeom>
              <a:avLst/>
              <a:gdLst>
                <a:gd name="T0" fmla="*/ 8 w 95"/>
                <a:gd name="T1" fmla="*/ 3 h 94"/>
                <a:gd name="T2" fmla="*/ 8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6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3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3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6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8 w 95"/>
                <a:gd name="T51" fmla="*/ 2 h 94"/>
                <a:gd name="T52" fmla="*/ 8 w 95"/>
                <a:gd name="T53" fmla="*/ 3 h 94"/>
                <a:gd name="T54" fmla="*/ 8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reeform 1165"/>
            <p:cNvSpPr>
              <a:spLocks noChangeAspect="1"/>
            </p:cNvSpPr>
            <p:nvPr/>
          </p:nvSpPr>
          <p:spPr bwMode="auto">
            <a:xfrm>
              <a:off x="4907" y="2843"/>
              <a:ext cx="39" cy="36"/>
            </a:xfrm>
            <a:custGeom>
              <a:avLst/>
              <a:gdLst>
                <a:gd name="T0" fmla="*/ 7 w 95"/>
                <a:gd name="T1" fmla="*/ 3 h 94"/>
                <a:gd name="T2" fmla="*/ 7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5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2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2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5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7 w 95"/>
                <a:gd name="T51" fmla="*/ 2 h 94"/>
                <a:gd name="T52" fmla="*/ 7 w 95"/>
                <a:gd name="T53" fmla="*/ 3 h 94"/>
                <a:gd name="T54" fmla="*/ 7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 Box 1166"/>
            <p:cNvSpPr txBox="1">
              <a:spLocks noChangeAspect="1" noChangeArrowheads="1"/>
            </p:cNvSpPr>
            <p:nvPr/>
          </p:nvSpPr>
          <p:spPr bwMode="auto">
            <a:xfrm>
              <a:off x="4672" y="3593"/>
              <a:ext cx="35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000" b="0" kern="0" dirty="0">
                  <a:solidFill>
                    <a:sysClr val="windowText" lastClr="000000"/>
                  </a:solidFill>
                </a:rPr>
                <a:t>S</a:t>
              </a:r>
              <a:r>
                <a:rPr kumimoji="0" lang="en-US" altLang="zh-CN" sz="2000" b="0" i="1" kern="0" baseline="-25000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</p:grp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r>
              <a:rPr lang="en-US" altLang="zh-CN" smtClean="0">
                <a:ea typeface="黑体" panose="02010609060101010101" pitchFamily="49" charset="-122"/>
              </a:rPr>
              <a:t>Addition formula in CLA </a:t>
            </a:r>
            <a:endParaRPr smtClean="0">
              <a:ea typeface="黑体" panose="02010609060101010101" pitchFamily="49" charset="-122"/>
            </a:endParaRP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2119313" y="1341439"/>
            <a:ext cx="8540750" cy="4194175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</a:rPr>
              <a:t>In the ripple carry adder: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zh-CN" sz="2000" err="1">
                <a:cs typeface="Times New Roman" panose="02020603050405020304" pitchFamily="18" charset="0"/>
              </a:rPr>
              <a:t>G</a:t>
            </a:r>
            <a:r>
              <a:rPr lang="en-US" altLang="zh-CN" sz="2000" i="1" baseline="-25000" err="1">
                <a:cs typeface="Times New Roman" panose="02020603050405020304" pitchFamily="18" charset="0"/>
              </a:rPr>
              <a:t>i</a:t>
            </a:r>
            <a:r>
              <a:rPr lang="en-US" altLang="zh-CN" sz="2000">
                <a:cs typeface="Times New Roman" panose="02020603050405020304" pitchFamily="18" charset="0"/>
              </a:rPr>
              <a:t>, P</a:t>
            </a:r>
            <a:r>
              <a:rPr lang="en-US" altLang="zh-CN" sz="2000" i="1" baseline="-25000">
                <a:cs typeface="Times New Roman" panose="02020603050405020304" pitchFamily="18" charset="0"/>
              </a:rPr>
              <a:t>i</a:t>
            </a:r>
            <a:r>
              <a:rPr lang="en-US" altLang="zh-CN" sz="2000">
                <a:cs typeface="Times New Roman" panose="02020603050405020304" pitchFamily="18" charset="0"/>
              </a:rPr>
              <a:t>, and S</a:t>
            </a:r>
            <a:r>
              <a:rPr lang="en-US" altLang="zh-CN" sz="2000" i="1" baseline="-25000">
                <a:cs typeface="Times New Roman" panose="02020603050405020304" pitchFamily="18" charset="0"/>
              </a:rPr>
              <a:t>i</a:t>
            </a:r>
            <a:r>
              <a:rPr lang="en-US" altLang="zh-CN" sz="2000">
                <a:cs typeface="Times New Roman" panose="02020603050405020304" pitchFamily="18" charset="0"/>
              </a:rPr>
              <a:t> are </a:t>
            </a:r>
            <a:r>
              <a:rPr lang="en-US" altLang="zh-CN" sz="2000">
                <a:solidFill>
                  <a:srgbClr val="FF0000"/>
                </a:solidFill>
                <a:cs typeface="Times New Roman" panose="02020603050405020304" pitchFamily="18" charset="0"/>
              </a:rPr>
              <a:t>local</a:t>
            </a:r>
            <a:r>
              <a:rPr lang="en-US" altLang="zh-CN" sz="2000">
                <a:cs typeface="Times New Roman" panose="02020603050405020304" pitchFamily="18" charset="0"/>
              </a:rPr>
              <a:t> to each cell of the adder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zh-CN" sz="2000">
                <a:cs typeface="Times New Roman" panose="02020603050405020304" pitchFamily="18" charset="0"/>
              </a:rPr>
              <a:t>C</a:t>
            </a:r>
            <a:r>
              <a:rPr lang="en-US" altLang="zh-CN" sz="2000" i="1" baseline="-25000">
                <a:cs typeface="Times New Roman" panose="02020603050405020304" pitchFamily="18" charset="0"/>
              </a:rPr>
              <a:t>i</a:t>
            </a:r>
            <a:r>
              <a:rPr lang="en-US" altLang="zh-CN" sz="2000">
                <a:cs typeface="Times New Roman" panose="02020603050405020304" pitchFamily="18" charset="0"/>
              </a:rPr>
              <a:t> is also </a:t>
            </a:r>
            <a:r>
              <a:rPr lang="en-US" altLang="zh-CN" sz="2000">
                <a:solidFill>
                  <a:srgbClr val="FF0000"/>
                </a:solidFill>
                <a:cs typeface="Times New Roman" panose="02020603050405020304" pitchFamily="18" charset="0"/>
              </a:rPr>
              <a:t>local</a:t>
            </a:r>
            <a:r>
              <a:rPr lang="en-US" altLang="zh-CN" sz="2000">
                <a:cs typeface="Times New Roman" panose="02020603050405020304" pitchFamily="18" charset="0"/>
              </a:rPr>
              <a:t> each cell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400" b="0">
                <a:solidFill>
                  <a:schemeClr val="tx1"/>
                </a:solidFill>
                <a:cs typeface="Times New Roman" panose="02020603050405020304" pitchFamily="18" charset="0"/>
              </a:rPr>
              <a:t>In the carry </a:t>
            </a:r>
            <a:r>
              <a:rPr lang="en-US" altLang="zh-CN" sz="2400" b="0" err="1">
                <a:solidFill>
                  <a:schemeClr val="tx1"/>
                </a:solidFill>
                <a:cs typeface="Times New Roman" panose="02020603050405020304" pitchFamily="18" charset="0"/>
              </a:rPr>
              <a:t>lookahead</a:t>
            </a:r>
            <a:r>
              <a:rPr lang="en-US" altLang="zh-CN" sz="2400" b="0">
                <a:solidFill>
                  <a:schemeClr val="tx1"/>
                </a:solidFill>
                <a:cs typeface="Times New Roman" panose="02020603050405020304" pitchFamily="18" charset="0"/>
              </a:rPr>
              <a:t> adder, in order to reduce the length of the carry chain, Ci is changed to a more global function spanning multiple cells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300" b="0">
                <a:solidFill>
                  <a:schemeClr val="tx1"/>
                </a:solidFill>
                <a:cs typeface="Times New Roman" panose="02020603050405020304" pitchFamily="18" charset="0"/>
              </a:rPr>
              <a:t>Defining the equations for the Full Adder in term of the P</a:t>
            </a:r>
            <a:r>
              <a:rPr lang="en-US" altLang="zh-CN" sz="2300" b="0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300" b="0">
                <a:solidFill>
                  <a:schemeClr val="tx1"/>
                </a:solidFill>
                <a:cs typeface="Times New Roman" panose="02020603050405020304" pitchFamily="18" charset="0"/>
              </a:rPr>
              <a:t> and </a:t>
            </a:r>
            <a:r>
              <a:rPr lang="en-US" altLang="zh-CN" sz="2300" b="0" err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300" b="0" i="1" baseline="-2500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300" b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  <a:endParaRPr sz="2300" b="0">
              <a:solidFill>
                <a:schemeClr val="tx1"/>
              </a:solidFill>
            </a:endParaRPr>
          </a:p>
        </p:txBody>
      </p:sp>
      <p:grpSp>
        <p:nvGrpSpPr>
          <p:cNvPr id="72708" name="Group 79"/>
          <p:cNvGrpSpPr>
            <a:grpSpLocks/>
          </p:cNvGrpSpPr>
          <p:nvPr/>
        </p:nvGrpSpPr>
        <p:grpSpPr bwMode="auto">
          <a:xfrm>
            <a:off x="3773489" y="4797425"/>
            <a:ext cx="4918075" cy="534988"/>
            <a:chOff x="1123" y="1374"/>
            <a:chExt cx="3098" cy="337"/>
          </a:xfrm>
        </p:grpSpPr>
        <p:sp>
          <p:nvSpPr>
            <p:cNvPr id="72730" name="Rectangle 80"/>
            <p:cNvSpPr>
              <a:spLocks noChangeArrowheads="1"/>
            </p:cNvSpPr>
            <p:nvPr/>
          </p:nvSpPr>
          <p:spPr bwMode="auto">
            <a:xfrm>
              <a:off x="4172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1" name="Rectangle 81"/>
            <p:cNvSpPr>
              <a:spLocks noChangeArrowheads="1"/>
            </p:cNvSpPr>
            <p:nvPr/>
          </p:nvSpPr>
          <p:spPr bwMode="auto">
            <a:xfrm>
              <a:off x="3922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2" name="Rectangle 82"/>
            <p:cNvSpPr>
              <a:spLocks noChangeArrowheads="1"/>
            </p:cNvSpPr>
            <p:nvPr/>
          </p:nvSpPr>
          <p:spPr bwMode="auto">
            <a:xfrm>
              <a:off x="3436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3" name="Rectangle 83"/>
            <p:cNvSpPr>
              <a:spLocks noChangeArrowheads="1"/>
            </p:cNvSpPr>
            <p:nvPr/>
          </p:nvSpPr>
          <p:spPr bwMode="auto">
            <a:xfrm>
              <a:off x="2204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4" name="Rectangle 84"/>
            <p:cNvSpPr>
              <a:spLocks noChangeArrowheads="1"/>
            </p:cNvSpPr>
            <p:nvPr/>
          </p:nvSpPr>
          <p:spPr bwMode="auto">
            <a:xfrm>
              <a:off x="1725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5" name="Rectangle 85"/>
            <p:cNvSpPr>
              <a:spLocks noChangeArrowheads="1"/>
            </p:cNvSpPr>
            <p:nvPr/>
          </p:nvSpPr>
          <p:spPr bwMode="auto">
            <a:xfrm>
              <a:off x="1239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6" name="Rectangle 86"/>
            <p:cNvSpPr>
              <a:spLocks noChangeArrowheads="1"/>
            </p:cNvSpPr>
            <p:nvPr/>
          </p:nvSpPr>
          <p:spPr bwMode="auto">
            <a:xfrm>
              <a:off x="4013" y="1399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7" name="Rectangle 87"/>
            <p:cNvSpPr>
              <a:spLocks noChangeArrowheads="1"/>
            </p:cNvSpPr>
            <p:nvPr/>
          </p:nvSpPr>
          <p:spPr bwMode="auto">
            <a:xfrm>
              <a:off x="3747" y="1399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8" name="Rectangle 88"/>
            <p:cNvSpPr>
              <a:spLocks noChangeArrowheads="1"/>
            </p:cNvSpPr>
            <p:nvPr/>
          </p:nvSpPr>
          <p:spPr bwMode="auto">
            <a:xfrm>
              <a:off x="3252" y="1399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9" name="Rectangle 89"/>
            <p:cNvSpPr>
              <a:spLocks noChangeArrowheads="1"/>
            </p:cNvSpPr>
            <p:nvPr/>
          </p:nvSpPr>
          <p:spPr bwMode="auto">
            <a:xfrm>
              <a:off x="2046" y="1399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40" name="Rectangle 90"/>
            <p:cNvSpPr>
              <a:spLocks noChangeArrowheads="1"/>
            </p:cNvSpPr>
            <p:nvPr/>
          </p:nvSpPr>
          <p:spPr bwMode="auto">
            <a:xfrm>
              <a:off x="1550" y="1399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41" name="Rectangle 91"/>
            <p:cNvSpPr>
              <a:spLocks noChangeArrowheads="1"/>
            </p:cNvSpPr>
            <p:nvPr/>
          </p:nvSpPr>
          <p:spPr bwMode="auto">
            <a:xfrm>
              <a:off x="1123" y="1399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42" name="Rectangle 92"/>
            <p:cNvSpPr>
              <a:spLocks noChangeArrowheads="1"/>
            </p:cNvSpPr>
            <p:nvPr/>
          </p:nvSpPr>
          <p:spPr bwMode="auto">
            <a:xfrm>
              <a:off x="3565" y="137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43" name="Rectangle 93"/>
            <p:cNvSpPr>
              <a:spLocks noChangeArrowheads="1"/>
            </p:cNvSpPr>
            <p:nvPr/>
          </p:nvSpPr>
          <p:spPr bwMode="auto">
            <a:xfrm>
              <a:off x="1833" y="1374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Å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44" name="Rectangle 94"/>
            <p:cNvSpPr>
              <a:spLocks noChangeArrowheads="1"/>
            </p:cNvSpPr>
            <p:nvPr/>
          </p:nvSpPr>
          <p:spPr bwMode="auto">
            <a:xfrm>
              <a:off x="1368" y="137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72709" name="Group 95"/>
          <p:cNvGrpSpPr>
            <a:grpSpLocks/>
          </p:cNvGrpSpPr>
          <p:nvPr/>
        </p:nvGrpSpPr>
        <p:grpSpPr bwMode="auto">
          <a:xfrm>
            <a:off x="3733801" y="5373688"/>
            <a:ext cx="5889565" cy="561438"/>
            <a:chOff x="1098" y="1944"/>
            <a:chExt cx="3573" cy="312"/>
          </a:xfrm>
        </p:grpSpPr>
        <p:sp>
          <p:nvSpPr>
            <p:cNvPr id="72710" name="Rectangle 96"/>
            <p:cNvSpPr>
              <a:spLocks noChangeArrowheads="1"/>
            </p:cNvSpPr>
            <p:nvPr/>
          </p:nvSpPr>
          <p:spPr bwMode="auto">
            <a:xfrm>
              <a:off x="4623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1" name="Rectangle 97"/>
            <p:cNvSpPr>
              <a:spLocks noChangeArrowheads="1"/>
            </p:cNvSpPr>
            <p:nvPr/>
          </p:nvSpPr>
          <p:spPr bwMode="auto">
            <a:xfrm>
              <a:off x="4358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2" name="Rectangle 98"/>
            <p:cNvSpPr>
              <a:spLocks noChangeArrowheads="1"/>
            </p:cNvSpPr>
            <p:nvPr/>
          </p:nvSpPr>
          <p:spPr bwMode="auto">
            <a:xfrm>
              <a:off x="3961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3" name="Rectangle 99"/>
            <p:cNvSpPr>
              <a:spLocks noChangeArrowheads="1"/>
            </p:cNvSpPr>
            <p:nvPr/>
          </p:nvSpPr>
          <p:spPr bwMode="auto">
            <a:xfrm>
              <a:off x="3443" y="2068"/>
              <a:ext cx="8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4" name="Rectangle 100"/>
            <p:cNvSpPr>
              <a:spLocks noChangeArrowheads="1"/>
            </p:cNvSpPr>
            <p:nvPr/>
          </p:nvSpPr>
          <p:spPr bwMode="auto">
            <a:xfrm>
              <a:off x="3285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5" name="Rectangle 101"/>
            <p:cNvSpPr>
              <a:spLocks noChangeArrowheads="1"/>
            </p:cNvSpPr>
            <p:nvPr/>
          </p:nvSpPr>
          <p:spPr bwMode="auto">
            <a:xfrm>
              <a:off x="2141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6" name="Rectangle 102"/>
            <p:cNvSpPr>
              <a:spLocks noChangeArrowheads="1"/>
            </p:cNvSpPr>
            <p:nvPr/>
          </p:nvSpPr>
          <p:spPr bwMode="auto">
            <a:xfrm>
              <a:off x="1656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7" name="Rectangle 103"/>
            <p:cNvSpPr>
              <a:spLocks noChangeArrowheads="1"/>
            </p:cNvSpPr>
            <p:nvPr/>
          </p:nvSpPr>
          <p:spPr bwMode="auto">
            <a:xfrm>
              <a:off x="1231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8" name="Rectangle 104"/>
            <p:cNvSpPr>
              <a:spLocks noChangeArrowheads="1"/>
            </p:cNvSpPr>
            <p:nvPr/>
          </p:nvSpPr>
          <p:spPr bwMode="auto">
            <a:xfrm>
              <a:off x="4456" y="1969"/>
              <a:ext cx="15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9" name="Rectangle 105"/>
            <p:cNvSpPr>
              <a:spLocks noChangeArrowheads="1"/>
            </p:cNvSpPr>
            <p:nvPr/>
          </p:nvSpPr>
          <p:spPr bwMode="auto">
            <a:xfrm>
              <a:off x="4242" y="1969"/>
              <a:ext cx="13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0" name="Rectangle 106"/>
            <p:cNvSpPr>
              <a:spLocks noChangeArrowheads="1"/>
            </p:cNvSpPr>
            <p:nvPr/>
          </p:nvSpPr>
          <p:spPr bwMode="auto">
            <a:xfrm>
              <a:off x="3777" y="1969"/>
              <a:ext cx="16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1" name="Rectangle 107"/>
            <p:cNvSpPr>
              <a:spLocks noChangeArrowheads="1"/>
            </p:cNvSpPr>
            <p:nvPr/>
          </p:nvSpPr>
          <p:spPr bwMode="auto">
            <a:xfrm>
              <a:off x="3119" y="1969"/>
              <a:ext cx="15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2" name="Rectangle 108"/>
            <p:cNvSpPr>
              <a:spLocks noChangeArrowheads="1"/>
            </p:cNvSpPr>
            <p:nvPr/>
          </p:nvSpPr>
          <p:spPr bwMode="auto">
            <a:xfrm>
              <a:off x="1974" y="1969"/>
              <a:ext cx="15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3" name="Rectangle 109"/>
            <p:cNvSpPr>
              <a:spLocks noChangeArrowheads="1"/>
            </p:cNvSpPr>
            <p:nvPr/>
          </p:nvSpPr>
          <p:spPr bwMode="auto">
            <a:xfrm>
              <a:off x="1540" y="1969"/>
              <a:ext cx="13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4" name="Rectangle 110"/>
            <p:cNvSpPr>
              <a:spLocks noChangeArrowheads="1"/>
            </p:cNvSpPr>
            <p:nvPr/>
          </p:nvSpPr>
          <p:spPr bwMode="auto">
            <a:xfrm>
              <a:off x="1098" y="1969"/>
              <a:ext cx="12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5" name="Rectangle 111"/>
            <p:cNvSpPr>
              <a:spLocks noChangeArrowheads="1"/>
            </p:cNvSpPr>
            <p:nvPr/>
          </p:nvSpPr>
          <p:spPr bwMode="auto">
            <a:xfrm>
              <a:off x="4074" y="1944"/>
              <a:ext cx="12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6" name="Rectangle 112"/>
            <p:cNvSpPr>
              <a:spLocks noChangeArrowheads="1"/>
            </p:cNvSpPr>
            <p:nvPr/>
          </p:nvSpPr>
          <p:spPr bwMode="auto">
            <a:xfrm>
              <a:off x="3600" y="1944"/>
              <a:ext cx="12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7" name="Rectangle 113"/>
            <p:cNvSpPr>
              <a:spLocks noChangeArrowheads="1"/>
            </p:cNvSpPr>
            <p:nvPr/>
          </p:nvSpPr>
          <p:spPr bwMode="auto">
            <a:xfrm>
              <a:off x="1764" y="1944"/>
              <a:ext cx="167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Å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8" name="Rectangle 114"/>
            <p:cNvSpPr>
              <a:spLocks noChangeArrowheads="1"/>
            </p:cNvSpPr>
            <p:nvPr/>
          </p:nvSpPr>
          <p:spPr bwMode="auto">
            <a:xfrm>
              <a:off x="1360" y="1944"/>
              <a:ext cx="12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9" name="Rectangle 115"/>
            <p:cNvSpPr>
              <a:spLocks noChangeArrowheads="1"/>
            </p:cNvSpPr>
            <p:nvPr/>
          </p:nvSpPr>
          <p:spPr bwMode="auto">
            <a:xfrm>
              <a:off x="3344" y="2048"/>
              <a:ext cx="9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1703512" y="125760"/>
            <a:ext cx="8540750" cy="1143000"/>
          </a:xfrm>
        </p:spPr>
        <p:txBody>
          <a:bodyPr/>
          <a:lstStyle/>
          <a:p>
            <a:r>
              <a:rPr lang="en-US" altLang="zh-CN" dirty="0" smtClean="0">
                <a:ea typeface="黑体" panose="02010609060101010101" pitchFamily="49" charset="-122"/>
              </a:rPr>
              <a:t>Carry </a:t>
            </a:r>
            <a:r>
              <a:rPr lang="en-US" altLang="zh-CN" dirty="0" err="1" smtClean="0">
                <a:ea typeface="黑体" panose="02010609060101010101" pitchFamily="49" charset="-122"/>
              </a:rPr>
              <a:t>Lookahead</a:t>
            </a:r>
            <a:r>
              <a:rPr lang="en-US" altLang="zh-CN" dirty="0" smtClean="0">
                <a:ea typeface="黑体" panose="02010609060101010101" pitchFamily="49" charset="-122"/>
              </a:rPr>
              <a:t> Development</a:t>
            </a:r>
            <a:endParaRPr dirty="0" smtClean="0">
              <a:ea typeface="黑体" panose="02010609060101010101" pitchFamily="49" charset="-122"/>
            </a:endParaRP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2019300" y="1196976"/>
            <a:ext cx="8540750" cy="4194175"/>
          </a:xfrm>
        </p:spPr>
        <p:txBody>
          <a:bodyPr/>
          <a:lstStyle/>
          <a:p>
            <a:pPr>
              <a:defRPr/>
            </a:pPr>
            <a:r>
              <a:rPr lang="en-US" altLang="zh-CN" sz="2800" b="0">
                <a:solidFill>
                  <a:schemeClr val="tx1"/>
                </a:solidFill>
              </a:rPr>
              <a:t>C</a:t>
            </a:r>
            <a:r>
              <a:rPr lang="en-US" altLang="zh-CN" sz="2800" b="0" baseline="-25000">
                <a:solidFill>
                  <a:schemeClr val="tx1"/>
                </a:solidFill>
              </a:rPr>
              <a:t>i+1</a:t>
            </a:r>
            <a:r>
              <a:rPr lang="en-US" altLang="zh-CN" sz="2800" b="0">
                <a:solidFill>
                  <a:schemeClr val="tx1"/>
                </a:solidFill>
              </a:rPr>
              <a:t> can be removed from the cells and used to derive a set of carry equations spanning multiple cells. </a:t>
            </a:r>
          </a:p>
          <a:p>
            <a:pPr>
              <a:defRPr/>
            </a:pPr>
            <a:r>
              <a:rPr lang="en-US" altLang="zh-CN" sz="2800" b="0">
                <a:solidFill>
                  <a:schemeClr val="tx1"/>
                </a:solidFill>
              </a:rPr>
              <a:t>Beginning at the cell 0 with carry in C</a:t>
            </a:r>
            <a:r>
              <a:rPr lang="en-US" altLang="zh-CN" sz="2800" b="0" baseline="-25000">
                <a:solidFill>
                  <a:schemeClr val="tx1"/>
                </a:solidFill>
              </a:rPr>
              <a:t>0</a:t>
            </a:r>
            <a:r>
              <a:rPr lang="en-US" altLang="zh-CN" sz="2800" b="0">
                <a:solidFill>
                  <a:schemeClr val="tx1"/>
                </a:solidFill>
              </a:rPr>
              <a:t>:</a:t>
            </a:r>
            <a:endParaRPr lang="en-US" altLang="zh-CN" sz="2800" b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3732" name="Rectangle 32"/>
          <p:cNvSpPr>
            <a:spLocks noChangeArrowheads="1"/>
          </p:cNvSpPr>
          <p:nvPr/>
        </p:nvSpPr>
        <p:spPr bwMode="auto">
          <a:xfrm>
            <a:off x="2682876" y="2781300"/>
            <a:ext cx="24304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= G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C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73733" name="Rectangle 73"/>
          <p:cNvSpPr>
            <a:spLocks noChangeArrowheads="1"/>
          </p:cNvSpPr>
          <p:nvPr/>
        </p:nvSpPr>
        <p:spPr bwMode="auto">
          <a:xfrm>
            <a:off x="2682875" y="5053014"/>
            <a:ext cx="5689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= G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C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C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73734" name="Rectangle 81"/>
          <p:cNvSpPr>
            <a:spLocks noChangeArrowheads="1"/>
          </p:cNvSpPr>
          <p:nvPr/>
        </p:nvSpPr>
        <p:spPr bwMode="auto">
          <a:xfrm>
            <a:off x="2682875" y="3252789"/>
            <a:ext cx="57483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= G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C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=  G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(G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C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= 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C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</a:p>
        </p:txBody>
      </p:sp>
      <p:sp>
        <p:nvSpPr>
          <p:cNvPr id="73735" name="Rectangle 82"/>
          <p:cNvSpPr>
            <a:spLocks noChangeArrowheads="1"/>
          </p:cNvSpPr>
          <p:nvPr/>
        </p:nvSpPr>
        <p:spPr bwMode="auto">
          <a:xfrm>
            <a:off x="2682875" y="4152901"/>
            <a:ext cx="7246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= G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C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=  G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(G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C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= 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C</a:t>
            </a:r>
            <a:r>
              <a:rPr kumimoji="0"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63500"/>
            <a:ext cx="7085012" cy="67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834275" y="128070"/>
            <a:ext cx="4663543" cy="1020763"/>
          </a:xfrm>
        </p:spPr>
        <p:txBody>
          <a:bodyPr/>
          <a:lstStyle/>
          <a:p>
            <a:pPr>
              <a:lnSpc>
                <a:spcPts val="3475"/>
              </a:lnSpc>
            </a:pPr>
            <a:r>
              <a:rPr lang="en-US" altLang="zh-CN" sz="3200" dirty="0">
                <a:ea typeface="黑体" panose="02010609060101010101" pitchFamily="49" charset="-122"/>
              </a:rPr>
              <a:t>Carry </a:t>
            </a:r>
            <a:r>
              <a:rPr lang="en-US" altLang="zh-CN" sz="3200" dirty="0" err="1">
                <a:ea typeface="黑体" panose="02010609060101010101" pitchFamily="49" charset="-122"/>
              </a:rPr>
              <a:t>Lookahead</a:t>
            </a:r>
            <a:r>
              <a:rPr lang="en-US" altLang="zh-CN" sz="3200" dirty="0">
                <a:ea typeface="黑体" panose="02010609060101010101" pitchFamily="49" charset="-122"/>
              </a:rPr>
              <a:t> Adder</a:t>
            </a:r>
            <a:endParaRPr sz="3200" dirty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74756" name="AutoShape 5"/>
          <p:cNvSpPr>
            <a:spLocks noChangeArrowheads="1"/>
          </p:cNvSpPr>
          <p:nvPr/>
        </p:nvSpPr>
        <p:spPr bwMode="auto">
          <a:xfrm>
            <a:off x="1524000" y="3641726"/>
            <a:ext cx="1987550" cy="1135063"/>
          </a:xfrm>
          <a:prstGeom prst="wedgeEllipseCallout">
            <a:avLst>
              <a:gd name="adj1" fmla="val 221852"/>
              <a:gd name="adj2" fmla="val -303282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partial full adder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4759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55226" y="6497638"/>
            <a:ext cx="61277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7A2A2CA-CF21-4233-82C5-F87592A12F63}" type="slidenum">
              <a:rPr lang="en-US" altLang="zh-CN" sz="1400" b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 b="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4760" name="Group 4"/>
          <p:cNvGrpSpPr>
            <a:grpSpLocks/>
          </p:cNvGrpSpPr>
          <p:nvPr/>
        </p:nvGrpSpPr>
        <p:grpSpPr bwMode="auto">
          <a:xfrm>
            <a:off x="5159376" y="5732463"/>
            <a:ext cx="4340691" cy="584146"/>
            <a:chOff x="962" y="2169"/>
            <a:chExt cx="4226" cy="815"/>
          </a:xfrm>
        </p:grpSpPr>
        <p:sp>
          <p:nvSpPr>
            <p:cNvPr id="74761" name="Rectangle 5"/>
            <p:cNvSpPr>
              <a:spLocks noChangeArrowheads="1"/>
            </p:cNvSpPr>
            <p:nvPr/>
          </p:nvSpPr>
          <p:spPr bwMode="auto">
            <a:xfrm>
              <a:off x="2467" y="2640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62" name="Rectangle 6"/>
            <p:cNvSpPr>
              <a:spLocks noChangeArrowheads="1"/>
            </p:cNvSpPr>
            <p:nvPr/>
          </p:nvSpPr>
          <p:spPr bwMode="auto">
            <a:xfrm>
              <a:off x="2223" y="2640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63" name="Rectangle 7"/>
            <p:cNvSpPr>
              <a:spLocks noChangeArrowheads="1"/>
            </p:cNvSpPr>
            <p:nvPr/>
          </p:nvSpPr>
          <p:spPr bwMode="auto">
            <a:xfrm>
              <a:off x="1982" y="2640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64" name="Rectangle 8"/>
            <p:cNvSpPr>
              <a:spLocks noChangeArrowheads="1"/>
            </p:cNvSpPr>
            <p:nvPr/>
          </p:nvSpPr>
          <p:spPr bwMode="auto">
            <a:xfrm>
              <a:off x="1740" y="2640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65" name="Rectangle 9"/>
            <p:cNvSpPr>
              <a:spLocks noChangeArrowheads="1"/>
            </p:cNvSpPr>
            <p:nvPr/>
          </p:nvSpPr>
          <p:spPr bwMode="auto">
            <a:xfrm>
              <a:off x="1280" y="2640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66" name="Rectangle 10"/>
            <p:cNvSpPr>
              <a:spLocks noChangeArrowheads="1"/>
            </p:cNvSpPr>
            <p:nvPr/>
          </p:nvSpPr>
          <p:spPr bwMode="auto">
            <a:xfrm>
              <a:off x="1079" y="2640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67" name="Rectangle 11"/>
            <p:cNvSpPr>
              <a:spLocks noChangeArrowheads="1"/>
            </p:cNvSpPr>
            <p:nvPr/>
          </p:nvSpPr>
          <p:spPr bwMode="auto">
            <a:xfrm>
              <a:off x="5088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68" name="Rectangle 12"/>
            <p:cNvSpPr>
              <a:spLocks noChangeArrowheads="1"/>
            </p:cNvSpPr>
            <p:nvPr/>
          </p:nvSpPr>
          <p:spPr bwMode="auto">
            <a:xfrm>
              <a:off x="4774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69" name="Rectangle 13"/>
            <p:cNvSpPr>
              <a:spLocks noChangeArrowheads="1"/>
            </p:cNvSpPr>
            <p:nvPr/>
          </p:nvSpPr>
          <p:spPr bwMode="auto">
            <a:xfrm>
              <a:off x="4530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0" name="Rectangle 14"/>
            <p:cNvSpPr>
              <a:spLocks noChangeArrowheads="1"/>
            </p:cNvSpPr>
            <p:nvPr/>
          </p:nvSpPr>
          <p:spPr bwMode="auto">
            <a:xfrm>
              <a:off x="4289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1" name="Rectangle 15"/>
            <p:cNvSpPr>
              <a:spLocks noChangeArrowheads="1"/>
            </p:cNvSpPr>
            <p:nvPr/>
          </p:nvSpPr>
          <p:spPr bwMode="auto">
            <a:xfrm>
              <a:off x="4037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2" name="Rectangle 16"/>
            <p:cNvSpPr>
              <a:spLocks noChangeArrowheads="1"/>
            </p:cNvSpPr>
            <p:nvPr/>
          </p:nvSpPr>
          <p:spPr bwMode="auto">
            <a:xfrm>
              <a:off x="3609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3" name="Rectangle 17"/>
            <p:cNvSpPr>
              <a:spLocks noChangeArrowheads="1"/>
            </p:cNvSpPr>
            <p:nvPr/>
          </p:nvSpPr>
          <p:spPr bwMode="auto">
            <a:xfrm>
              <a:off x="3303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4" name="Rectangle 18"/>
            <p:cNvSpPr>
              <a:spLocks noChangeArrowheads="1"/>
            </p:cNvSpPr>
            <p:nvPr/>
          </p:nvSpPr>
          <p:spPr bwMode="auto">
            <a:xfrm>
              <a:off x="3051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5" name="Rectangle 19"/>
            <p:cNvSpPr>
              <a:spLocks noChangeArrowheads="1"/>
            </p:cNvSpPr>
            <p:nvPr/>
          </p:nvSpPr>
          <p:spPr bwMode="auto">
            <a:xfrm>
              <a:off x="2618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6" name="Rectangle 20"/>
            <p:cNvSpPr>
              <a:spLocks noChangeArrowheads="1"/>
            </p:cNvSpPr>
            <p:nvPr/>
          </p:nvSpPr>
          <p:spPr bwMode="auto">
            <a:xfrm>
              <a:off x="2301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7" name="Rectangle 21"/>
            <p:cNvSpPr>
              <a:spLocks noChangeArrowheads="1"/>
            </p:cNvSpPr>
            <p:nvPr/>
          </p:nvSpPr>
          <p:spPr bwMode="auto">
            <a:xfrm>
              <a:off x="1869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8" name="Rectangle 22"/>
            <p:cNvSpPr>
              <a:spLocks noChangeArrowheads="1"/>
            </p:cNvSpPr>
            <p:nvPr/>
          </p:nvSpPr>
          <p:spPr bwMode="auto">
            <a:xfrm>
              <a:off x="1345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9" name="Rectangle 23"/>
            <p:cNvSpPr>
              <a:spLocks noChangeArrowheads="1"/>
            </p:cNvSpPr>
            <p:nvPr/>
          </p:nvSpPr>
          <p:spPr bwMode="auto">
            <a:xfrm>
              <a:off x="1143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0" name="Rectangle 24"/>
            <p:cNvSpPr>
              <a:spLocks noChangeArrowheads="1"/>
            </p:cNvSpPr>
            <p:nvPr/>
          </p:nvSpPr>
          <p:spPr bwMode="auto">
            <a:xfrm>
              <a:off x="2353" y="2541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1" name="Rectangle 25"/>
            <p:cNvSpPr>
              <a:spLocks noChangeArrowheads="1"/>
            </p:cNvSpPr>
            <p:nvPr/>
          </p:nvSpPr>
          <p:spPr bwMode="auto">
            <a:xfrm>
              <a:off x="2116" y="2541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2" name="Rectangle 26"/>
            <p:cNvSpPr>
              <a:spLocks noChangeArrowheads="1"/>
            </p:cNvSpPr>
            <p:nvPr/>
          </p:nvSpPr>
          <p:spPr bwMode="auto">
            <a:xfrm>
              <a:off x="1864" y="2541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3" name="Rectangle 27"/>
            <p:cNvSpPr>
              <a:spLocks noChangeArrowheads="1"/>
            </p:cNvSpPr>
            <p:nvPr/>
          </p:nvSpPr>
          <p:spPr bwMode="auto">
            <a:xfrm>
              <a:off x="1621" y="2541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4" name="Rectangle 28"/>
            <p:cNvSpPr>
              <a:spLocks noChangeArrowheads="1"/>
            </p:cNvSpPr>
            <p:nvPr/>
          </p:nvSpPr>
          <p:spPr bwMode="auto">
            <a:xfrm>
              <a:off x="965" y="2541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5" name="Rectangle 29"/>
            <p:cNvSpPr>
              <a:spLocks noChangeArrowheads="1"/>
            </p:cNvSpPr>
            <p:nvPr/>
          </p:nvSpPr>
          <p:spPr bwMode="auto">
            <a:xfrm>
              <a:off x="4907" y="2194"/>
              <a:ext cx="156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6" name="Rectangle 30"/>
            <p:cNvSpPr>
              <a:spLocks noChangeArrowheads="1"/>
            </p:cNvSpPr>
            <p:nvPr/>
          </p:nvSpPr>
          <p:spPr bwMode="auto">
            <a:xfrm>
              <a:off x="4659" y="2194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7" name="Rectangle 31"/>
            <p:cNvSpPr>
              <a:spLocks noChangeArrowheads="1"/>
            </p:cNvSpPr>
            <p:nvPr/>
          </p:nvSpPr>
          <p:spPr bwMode="auto">
            <a:xfrm>
              <a:off x="4423" y="2194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8" name="Rectangle 32"/>
            <p:cNvSpPr>
              <a:spLocks noChangeArrowheads="1"/>
            </p:cNvSpPr>
            <p:nvPr/>
          </p:nvSpPr>
          <p:spPr bwMode="auto">
            <a:xfrm>
              <a:off x="4170" y="2194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9" name="Rectangle 33"/>
            <p:cNvSpPr>
              <a:spLocks noChangeArrowheads="1"/>
            </p:cNvSpPr>
            <p:nvPr/>
          </p:nvSpPr>
          <p:spPr bwMode="auto">
            <a:xfrm>
              <a:off x="3918" y="2194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0" name="Rectangle 34"/>
            <p:cNvSpPr>
              <a:spLocks noChangeArrowheads="1"/>
            </p:cNvSpPr>
            <p:nvPr/>
          </p:nvSpPr>
          <p:spPr bwMode="auto">
            <a:xfrm>
              <a:off x="3434" y="2194"/>
              <a:ext cx="156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1" name="Rectangle 35"/>
            <p:cNvSpPr>
              <a:spLocks noChangeArrowheads="1"/>
            </p:cNvSpPr>
            <p:nvPr/>
          </p:nvSpPr>
          <p:spPr bwMode="auto">
            <a:xfrm>
              <a:off x="3184" y="2194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2" name="Rectangle 36"/>
            <p:cNvSpPr>
              <a:spLocks noChangeArrowheads="1"/>
            </p:cNvSpPr>
            <p:nvPr/>
          </p:nvSpPr>
          <p:spPr bwMode="auto">
            <a:xfrm>
              <a:off x="2932" y="2194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3" name="Rectangle 37"/>
            <p:cNvSpPr>
              <a:spLocks noChangeArrowheads="1"/>
            </p:cNvSpPr>
            <p:nvPr/>
          </p:nvSpPr>
          <p:spPr bwMode="auto">
            <a:xfrm>
              <a:off x="2432" y="2194"/>
              <a:ext cx="156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4" name="Rectangle 38"/>
            <p:cNvSpPr>
              <a:spLocks noChangeArrowheads="1"/>
            </p:cNvSpPr>
            <p:nvPr/>
          </p:nvSpPr>
          <p:spPr bwMode="auto">
            <a:xfrm>
              <a:off x="2183" y="2194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5" name="Rectangle 39"/>
            <p:cNvSpPr>
              <a:spLocks noChangeArrowheads="1"/>
            </p:cNvSpPr>
            <p:nvPr/>
          </p:nvSpPr>
          <p:spPr bwMode="auto">
            <a:xfrm>
              <a:off x="1683" y="2194"/>
              <a:ext cx="156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6" name="Rectangle 40"/>
            <p:cNvSpPr>
              <a:spLocks noChangeArrowheads="1"/>
            </p:cNvSpPr>
            <p:nvPr/>
          </p:nvSpPr>
          <p:spPr bwMode="auto">
            <a:xfrm>
              <a:off x="962" y="2194"/>
              <a:ext cx="156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7" name="Rectangle 41"/>
            <p:cNvSpPr>
              <a:spLocks noChangeArrowheads="1"/>
            </p:cNvSpPr>
            <p:nvPr/>
          </p:nvSpPr>
          <p:spPr bwMode="auto">
            <a:xfrm>
              <a:off x="1442" y="2516"/>
              <a:ext cx="10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8" name="Rectangle 42"/>
            <p:cNvSpPr>
              <a:spLocks noChangeArrowheads="1"/>
            </p:cNvSpPr>
            <p:nvPr/>
          </p:nvSpPr>
          <p:spPr bwMode="auto">
            <a:xfrm>
              <a:off x="3751" y="2169"/>
              <a:ext cx="10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9" name="Rectangle 43"/>
            <p:cNvSpPr>
              <a:spLocks noChangeArrowheads="1"/>
            </p:cNvSpPr>
            <p:nvPr/>
          </p:nvSpPr>
          <p:spPr bwMode="auto">
            <a:xfrm>
              <a:off x="2765" y="2169"/>
              <a:ext cx="10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800" name="Rectangle 44"/>
            <p:cNvSpPr>
              <a:spLocks noChangeArrowheads="1"/>
            </p:cNvSpPr>
            <p:nvPr/>
          </p:nvSpPr>
          <p:spPr bwMode="auto">
            <a:xfrm>
              <a:off x="2015" y="2169"/>
              <a:ext cx="10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801" name="Rectangle 45"/>
            <p:cNvSpPr>
              <a:spLocks noChangeArrowheads="1"/>
            </p:cNvSpPr>
            <p:nvPr/>
          </p:nvSpPr>
          <p:spPr bwMode="auto">
            <a:xfrm>
              <a:off x="1506" y="2169"/>
              <a:ext cx="10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802" name="Rectangle 46"/>
            <p:cNvSpPr>
              <a:spLocks noChangeArrowheads="1"/>
            </p:cNvSpPr>
            <p:nvPr/>
          </p:nvSpPr>
          <p:spPr bwMode="auto">
            <a:xfrm>
              <a:off x="1173" y="2620"/>
              <a:ext cx="10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803" name="Rectangle 47"/>
            <p:cNvSpPr>
              <a:spLocks noChangeArrowheads="1"/>
            </p:cNvSpPr>
            <p:nvPr/>
          </p:nvSpPr>
          <p:spPr bwMode="auto">
            <a:xfrm>
              <a:off x="1237" y="2273"/>
              <a:ext cx="10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1847850" y="227014"/>
            <a:ext cx="8540750" cy="5873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Group Carry </a:t>
            </a:r>
            <a:r>
              <a:rPr lang="en-US" altLang="zh-CN" dirty="0" err="1" smtClean="0">
                <a:ea typeface="宋体" panose="02010600030101010101" pitchFamily="2" charset="-122"/>
              </a:rPr>
              <a:t>Lookahead</a:t>
            </a:r>
            <a:r>
              <a:rPr lang="en-US" altLang="zh-CN" dirty="0" smtClean="0">
                <a:ea typeface="宋体" panose="02010600030101010101" pitchFamily="2" charset="-122"/>
              </a:rPr>
              <a:t> Logic</a:t>
            </a:r>
            <a:endParaRPr dirty="0" smtClean="0"/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2063751" y="1196976"/>
            <a:ext cx="8361363" cy="41941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0">
                <a:solidFill>
                  <a:schemeClr val="tx1"/>
                </a:solidFill>
                <a:cs typeface="Times New Roman" panose="02020603050405020304" pitchFamily="18" charset="0"/>
              </a:rPr>
              <a:t>Last slide show shows the implementation of these equations for four bits. This could be extended to more than four bits; in practice, due to limited gate fan-in, such extension is not feasible.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0">
                <a:solidFill>
                  <a:schemeClr val="tx1"/>
                </a:solidFill>
                <a:cs typeface="Times New Roman" panose="02020603050405020304" pitchFamily="18" charset="0"/>
              </a:rPr>
              <a:t>Instead, the concept is extended another level by considering </a:t>
            </a:r>
            <a:r>
              <a:rPr lang="en-US" altLang="zh-CN" sz="2400" b="0" i="1">
                <a:solidFill>
                  <a:srgbClr val="FF0000"/>
                </a:solidFill>
                <a:cs typeface="Times New Roman" panose="02020603050405020304" pitchFamily="18" charset="0"/>
              </a:rPr>
              <a:t>group generate</a:t>
            </a:r>
            <a:r>
              <a:rPr lang="en-US" altLang="zh-CN" sz="2400" b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b="0">
                <a:solidFill>
                  <a:schemeClr val="tx1"/>
                </a:solidFill>
                <a:cs typeface="Times New Roman" panose="02020603050405020304" pitchFamily="18" charset="0"/>
              </a:rPr>
              <a:t>(G</a:t>
            </a:r>
            <a:r>
              <a:rPr lang="en-US" altLang="zh-CN" sz="2400" b="0" baseline="-25000">
                <a:solidFill>
                  <a:schemeClr val="tx1"/>
                </a:solidFill>
                <a:cs typeface="Times New Roman" panose="02020603050405020304" pitchFamily="18" charset="0"/>
              </a:rPr>
              <a:t>0-3</a:t>
            </a:r>
            <a:r>
              <a:rPr lang="en-US" altLang="zh-CN" sz="2400" b="0">
                <a:solidFill>
                  <a:schemeClr val="tx1"/>
                </a:solidFill>
                <a:cs typeface="Times New Roman" panose="02020603050405020304" pitchFamily="18" charset="0"/>
              </a:rPr>
              <a:t>) and </a:t>
            </a:r>
            <a:r>
              <a:rPr lang="en-US" altLang="zh-CN" sz="2400" b="0" i="1">
                <a:solidFill>
                  <a:srgbClr val="FF0000"/>
                </a:solidFill>
                <a:cs typeface="Times New Roman" panose="02020603050405020304" pitchFamily="18" charset="0"/>
              </a:rPr>
              <a:t>group propagate</a:t>
            </a:r>
            <a:r>
              <a:rPr lang="en-US" altLang="zh-CN" sz="2400" b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b="0">
                <a:solidFill>
                  <a:schemeClr val="tx1"/>
                </a:solidFill>
                <a:cs typeface="Times New Roman" panose="02020603050405020304" pitchFamily="18" charset="0"/>
              </a:rPr>
              <a:t>(P</a:t>
            </a:r>
            <a:r>
              <a:rPr lang="en-US" altLang="zh-CN" sz="2400" b="0" baseline="-25000">
                <a:solidFill>
                  <a:schemeClr val="tx1"/>
                </a:solidFill>
                <a:cs typeface="Times New Roman" panose="02020603050405020304" pitchFamily="18" charset="0"/>
              </a:rPr>
              <a:t>0-3</a:t>
            </a:r>
            <a:r>
              <a:rPr lang="en-US" altLang="zh-CN" sz="2400" b="0">
                <a:solidFill>
                  <a:schemeClr val="tx1"/>
                </a:solidFill>
                <a:cs typeface="Times New Roman" panose="02020603050405020304" pitchFamily="18" charset="0"/>
              </a:rPr>
              <a:t>) functions:</a:t>
            </a:r>
          </a:p>
          <a:p>
            <a:pPr>
              <a:lnSpc>
                <a:spcPct val="90000"/>
              </a:lnSpc>
              <a:defRPr/>
            </a:pPr>
            <a:endParaRPr lang="en-US" altLang="zh-CN" sz="2400" b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b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0">
                <a:solidFill>
                  <a:schemeClr val="tx1"/>
                </a:solidFill>
                <a:cs typeface="Times New Roman" panose="02020603050405020304" pitchFamily="18" charset="0"/>
              </a:rPr>
              <a:t>Using these two equations:</a:t>
            </a:r>
          </a:p>
          <a:p>
            <a:pPr>
              <a:lnSpc>
                <a:spcPct val="90000"/>
              </a:lnSpc>
              <a:defRPr/>
            </a:pPr>
            <a:endParaRPr lang="en-US" altLang="zh-CN" sz="2400" b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0">
                <a:solidFill>
                  <a:schemeClr val="tx1"/>
                </a:solidFill>
                <a:cs typeface="Times New Roman" panose="02020603050405020304" pitchFamily="18" charset="0"/>
              </a:rPr>
              <a:t>Thus, it is possible to have four 4-bit adders use one of the same carry </a:t>
            </a:r>
            <a:r>
              <a:rPr lang="en-US" altLang="zh-CN" sz="2400" b="0" err="1">
                <a:solidFill>
                  <a:schemeClr val="tx1"/>
                </a:solidFill>
                <a:cs typeface="Times New Roman" panose="02020603050405020304" pitchFamily="18" charset="0"/>
              </a:rPr>
              <a:t>lookahead</a:t>
            </a:r>
            <a:r>
              <a:rPr lang="en-US" altLang="zh-CN" sz="2400" b="0">
                <a:solidFill>
                  <a:schemeClr val="tx1"/>
                </a:solidFill>
                <a:cs typeface="Times New Roman" panose="02020603050405020304" pitchFamily="18" charset="0"/>
              </a:rPr>
              <a:t> circuit to</a:t>
            </a:r>
            <a:r>
              <a:rPr lang="en-US" altLang="zh-CN" sz="2400" b="0">
                <a:cs typeface="Times New Roman" panose="02020603050405020304" pitchFamily="18" charset="0"/>
              </a:rPr>
              <a:t> </a:t>
            </a:r>
            <a:r>
              <a:rPr lang="en-US" altLang="zh-CN" sz="2400" b="0">
                <a:solidFill>
                  <a:srgbClr val="FF0000"/>
                </a:solidFill>
                <a:cs typeface="Times New Roman" panose="02020603050405020304" pitchFamily="18" charset="0"/>
              </a:rPr>
              <a:t>speed up 16-bit </a:t>
            </a:r>
            <a:r>
              <a:rPr lang="en-US" altLang="zh-CN" sz="2400" b="0">
                <a:solidFill>
                  <a:schemeClr val="tx1"/>
                </a:solidFill>
                <a:cs typeface="Times New Roman" panose="02020603050405020304" pitchFamily="18" charset="0"/>
              </a:rPr>
              <a:t>addition</a:t>
            </a:r>
          </a:p>
          <a:p>
            <a:pPr>
              <a:lnSpc>
                <a:spcPct val="90000"/>
              </a:lnSpc>
              <a:defRPr/>
            </a:pPr>
            <a:endParaRPr lang="en-US" altLang="zh-CN" sz="2400" b="0">
              <a:cs typeface="Times New Roman" panose="02020603050405020304" pitchFamily="18" charset="0"/>
            </a:endParaRPr>
          </a:p>
          <a:p>
            <a:pPr>
              <a:defRPr/>
            </a:pPr>
            <a:endParaRPr sz="2400" b="0"/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3224213" y="3402014"/>
            <a:ext cx="6038850" cy="847725"/>
            <a:chOff x="962" y="2169"/>
            <a:chExt cx="4225" cy="784"/>
          </a:xfrm>
        </p:grpSpPr>
        <p:sp>
          <p:nvSpPr>
            <p:cNvPr id="75796" name="Rectangle 5"/>
            <p:cNvSpPr>
              <a:spLocks noChangeArrowheads="1"/>
            </p:cNvSpPr>
            <p:nvPr/>
          </p:nvSpPr>
          <p:spPr bwMode="auto">
            <a:xfrm>
              <a:off x="2467" y="2640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7" name="Rectangle 6"/>
            <p:cNvSpPr>
              <a:spLocks noChangeArrowheads="1"/>
            </p:cNvSpPr>
            <p:nvPr/>
          </p:nvSpPr>
          <p:spPr bwMode="auto">
            <a:xfrm>
              <a:off x="2223" y="2640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8" name="Rectangle 7"/>
            <p:cNvSpPr>
              <a:spLocks noChangeArrowheads="1"/>
            </p:cNvSpPr>
            <p:nvPr/>
          </p:nvSpPr>
          <p:spPr bwMode="auto">
            <a:xfrm>
              <a:off x="1982" y="2640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9" name="Rectangle 8"/>
            <p:cNvSpPr>
              <a:spLocks noChangeArrowheads="1"/>
            </p:cNvSpPr>
            <p:nvPr/>
          </p:nvSpPr>
          <p:spPr bwMode="auto">
            <a:xfrm>
              <a:off x="1740" y="2640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0" name="Rectangle 9"/>
            <p:cNvSpPr>
              <a:spLocks noChangeArrowheads="1"/>
            </p:cNvSpPr>
            <p:nvPr/>
          </p:nvSpPr>
          <p:spPr bwMode="auto">
            <a:xfrm>
              <a:off x="1280" y="2640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1" name="Rectangle 10"/>
            <p:cNvSpPr>
              <a:spLocks noChangeArrowheads="1"/>
            </p:cNvSpPr>
            <p:nvPr/>
          </p:nvSpPr>
          <p:spPr bwMode="auto">
            <a:xfrm>
              <a:off x="1079" y="2640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2" name="Rectangle 11"/>
            <p:cNvSpPr>
              <a:spLocks noChangeArrowheads="1"/>
            </p:cNvSpPr>
            <p:nvPr/>
          </p:nvSpPr>
          <p:spPr bwMode="auto">
            <a:xfrm>
              <a:off x="5088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3" name="Rectangle 12"/>
            <p:cNvSpPr>
              <a:spLocks noChangeArrowheads="1"/>
            </p:cNvSpPr>
            <p:nvPr/>
          </p:nvSpPr>
          <p:spPr bwMode="auto">
            <a:xfrm>
              <a:off x="4774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4" name="Rectangle 13"/>
            <p:cNvSpPr>
              <a:spLocks noChangeArrowheads="1"/>
            </p:cNvSpPr>
            <p:nvPr/>
          </p:nvSpPr>
          <p:spPr bwMode="auto">
            <a:xfrm>
              <a:off x="4530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5" name="Rectangle 14"/>
            <p:cNvSpPr>
              <a:spLocks noChangeArrowheads="1"/>
            </p:cNvSpPr>
            <p:nvPr/>
          </p:nvSpPr>
          <p:spPr bwMode="auto">
            <a:xfrm>
              <a:off x="4289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6" name="Rectangle 15"/>
            <p:cNvSpPr>
              <a:spLocks noChangeArrowheads="1"/>
            </p:cNvSpPr>
            <p:nvPr/>
          </p:nvSpPr>
          <p:spPr bwMode="auto">
            <a:xfrm>
              <a:off x="4037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7" name="Rectangle 16"/>
            <p:cNvSpPr>
              <a:spLocks noChangeArrowheads="1"/>
            </p:cNvSpPr>
            <p:nvPr/>
          </p:nvSpPr>
          <p:spPr bwMode="auto">
            <a:xfrm>
              <a:off x="3609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8" name="Rectangle 17"/>
            <p:cNvSpPr>
              <a:spLocks noChangeArrowheads="1"/>
            </p:cNvSpPr>
            <p:nvPr/>
          </p:nvSpPr>
          <p:spPr bwMode="auto">
            <a:xfrm>
              <a:off x="3303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9" name="Rectangle 18"/>
            <p:cNvSpPr>
              <a:spLocks noChangeArrowheads="1"/>
            </p:cNvSpPr>
            <p:nvPr/>
          </p:nvSpPr>
          <p:spPr bwMode="auto">
            <a:xfrm>
              <a:off x="3051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0" name="Rectangle 19"/>
            <p:cNvSpPr>
              <a:spLocks noChangeArrowheads="1"/>
            </p:cNvSpPr>
            <p:nvPr/>
          </p:nvSpPr>
          <p:spPr bwMode="auto">
            <a:xfrm>
              <a:off x="2618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1" name="Rectangle 20"/>
            <p:cNvSpPr>
              <a:spLocks noChangeArrowheads="1"/>
            </p:cNvSpPr>
            <p:nvPr/>
          </p:nvSpPr>
          <p:spPr bwMode="auto">
            <a:xfrm>
              <a:off x="2301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2" name="Rectangle 21"/>
            <p:cNvSpPr>
              <a:spLocks noChangeArrowheads="1"/>
            </p:cNvSpPr>
            <p:nvPr/>
          </p:nvSpPr>
          <p:spPr bwMode="auto">
            <a:xfrm>
              <a:off x="1869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3" name="Rectangle 22"/>
            <p:cNvSpPr>
              <a:spLocks noChangeArrowheads="1"/>
            </p:cNvSpPr>
            <p:nvPr/>
          </p:nvSpPr>
          <p:spPr bwMode="auto">
            <a:xfrm>
              <a:off x="1345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4" name="Rectangle 23"/>
            <p:cNvSpPr>
              <a:spLocks noChangeArrowheads="1"/>
            </p:cNvSpPr>
            <p:nvPr/>
          </p:nvSpPr>
          <p:spPr bwMode="auto">
            <a:xfrm>
              <a:off x="1143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5" name="Rectangle 24"/>
            <p:cNvSpPr>
              <a:spLocks noChangeArrowheads="1"/>
            </p:cNvSpPr>
            <p:nvPr/>
          </p:nvSpPr>
          <p:spPr bwMode="auto">
            <a:xfrm>
              <a:off x="2353" y="2541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6" name="Rectangle 25"/>
            <p:cNvSpPr>
              <a:spLocks noChangeArrowheads="1"/>
            </p:cNvSpPr>
            <p:nvPr/>
          </p:nvSpPr>
          <p:spPr bwMode="auto">
            <a:xfrm>
              <a:off x="2116" y="2541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7" name="Rectangle 26"/>
            <p:cNvSpPr>
              <a:spLocks noChangeArrowheads="1"/>
            </p:cNvSpPr>
            <p:nvPr/>
          </p:nvSpPr>
          <p:spPr bwMode="auto">
            <a:xfrm>
              <a:off x="1864" y="2541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8" name="Rectangle 27"/>
            <p:cNvSpPr>
              <a:spLocks noChangeArrowheads="1"/>
            </p:cNvSpPr>
            <p:nvPr/>
          </p:nvSpPr>
          <p:spPr bwMode="auto">
            <a:xfrm>
              <a:off x="1621" y="2541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9" name="Rectangle 28"/>
            <p:cNvSpPr>
              <a:spLocks noChangeArrowheads="1"/>
            </p:cNvSpPr>
            <p:nvPr/>
          </p:nvSpPr>
          <p:spPr bwMode="auto">
            <a:xfrm>
              <a:off x="965" y="2541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0" name="Rectangle 29"/>
            <p:cNvSpPr>
              <a:spLocks noChangeArrowheads="1"/>
            </p:cNvSpPr>
            <p:nvPr/>
          </p:nvSpPr>
          <p:spPr bwMode="auto">
            <a:xfrm>
              <a:off x="4907" y="2194"/>
              <a:ext cx="154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1" name="Rectangle 30"/>
            <p:cNvSpPr>
              <a:spLocks noChangeArrowheads="1"/>
            </p:cNvSpPr>
            <p:nvPr/>
          </p:nvSpPr>
          <p:spPr bwMode="auto">
            <a:xfrm>
              <a:off x="4659" y="2194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2" name="Rectangle 31"/>
            <p:cNvSpPr>
              <a:spLocks noChangeArrowheads="1"/>
            </p:cNvSpPr>
            <p:nvPr/>
          </p:nvSpPr>
          <p:spPr bwMode="auto">
            <a:xfrm>
              <a:off x="4423" y="2194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3" name="Rectangle 32"/>
            <p:cNvSpPr>
              <a:spLocks noChangeArrowheads="1"/>
            </p:cNvSpPr>
            <p:nvPr/>
          </p:nvSpPr>
          <p:spPr bwMode="auto">
            <a:xfrm>
              <a:off x="4170" y="2194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4" name="Rectangle 33"/>
            <p:cNvSpPr>
              <a:spLocks noChangeArrowheads="1"/>
            </p:cNvSpPr>
            <p:nvPr/>
          </p:nvSpPr>
          <p:spPr bwMode="auto">
            <a:xfrm>
              <a:off x="3918" y="2194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5" name="Rectangle 34"/>
            <p:cNvSpPr>
              <a:spLocks noChangeArrowheads="1"/>
            </p:cNvSpPr>
            <p:nvPr/>
          </p:nvSpPr>
          <p:spPr bwMode="auto">
            <a:xfrm>
              <a:off x="3434" y="2194"/>
              <a:ext cx="154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6" name="Rectangle 35"/>
            <p:cNvSpPr>
              <a:spLocks noChangeArrowheads="1"/>
            </p:cNvSpPr>
            <p:nvPr/>
          </p:nvSpPr>
          <p:spPr bwMode="auto">
            <a:xfrm>
              <a:off x="3184" y="2194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7" name="Rectangle 36"/>
            <p:cNvSpPr>
              <a:spLocks noChangeArrowheads="1"/>
            </p:cNvSpPr>
            <p:nvPr/>
          </p:nvSpPr>
          <p:spPr bwMode="auto">
            <a:xfrm>
              <a:off x="2932" y="2194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8" name="Rectangle 37"/>
            <p:cNvSpPr>
              <a:spLocks noChangeArrowheads="1"/>
            </p:cNvSpPr>
            <p:nvPr/>
          </p:nvSpPr>
          <p:spPr bwMode="auto">
            <a:xfrm>
              <a:off x="2432" y="2194"/>
              <a:ext cx="154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9" name="Rectangle 38"/>
            <p:cNvSpPr>
              <a:spLocks noChangeArrowheads="1"/>
            </p:cNvSpPr>
            <p:nvPr/>
          </p:nvSpPr>
          <p:spPr bwMode="auto">
            <a:xfrm>
              <a:off x="2183" y="2194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0" name="Rectangle 39"/>
            <p:cNvSpPr>
              <a:spLocks noChangeArrowheads="1"/>
            </p:cNvSpPr>
            <p:nvPr/>
          </p:nvSpPr>
          <p:spPr bwMode="auto">
            <a:xfrm>
              <a:off x="1683" y="2194"/>
              <a:ext cx="154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1" name="Rectangle 40"/>
            <p:cNvSpPr>
              <a:spLocks noChangeArrowheads="1"/>
            </p:cNvSpPr>
            <p:nvPr/>
          </p:nvSpPr>
          <p:spPr bwMode="auto">
            <a:xfrm>
              <a:off x="962" y="2194"/>
              <a:ext cx="154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2" name="Rectangle 41"/>
            <p:cNvSpPr>
              <a:spLocks noChangeArrowheads="1"/>
            </p:cNvSpPr>
            <p:nvPr/>
          </p:nvSpPr>
          <p:spPr bwMode="auto">
            <a:xfrm>
              <a:off x="1442" y="2516"/>
              <a:ext cx="10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3" name="Rectangle 42"/>
            <p:cNvSpPr>
              <a:spLocks noChangeArrowheads="1"/>
            </p:cNvSpPr>
            <p:nvPr/>
          </p:nvSpPr>
          <p:spPr bwMode="auto">
            <a:xfrm>
              <a:off x="3751" y="2169"/>
              <a:ext cx="10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4" name="Rectangle 43"/>
            <p:cNvSpPr>
              <a:spLocks noChangeArrowheads="1"/>
            </p:cNvSpPr>
            <p:nvPr/>
          </p:nvSpPr>
          <p:spPr bwMode="auto">
            <a:xfrm>
              <a:off x="2765" y="2169"/>
              <a:ext cx="10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5" name="Rectangle 44"/>
            <p:cNvSpPr>
              <a:spLocks noChangeArrowheads="1"/>
            </p:cNvSpPr>
            <p:nvPr/>
          </p:nvSpPr>
          <p:spPr bwMode="auto">
            <a:xfrm>
              <a:off x="2015" y="2169"/>
              <a:ext cx="10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6" name="Rectangle 45"/>
            <p:cNvSpPr>
              <a:spLocks noChangeArrowheads="1"/>
            </p:cNvSpPr>
            <p:nvPr/>
          </p:nvSpPr>
          <p:spPr bwMode="auto">
            <a:xfrm>
              <a:off x="1506" y="2169"/>
              <a:ext cx="10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7" name="Rectangle 46"/>
            <p:cNvSpPr>
              <a:spLocks noChangeArrowheads="1"/>
            </p:cNvSpPr>
            <p:nvPr/>
          </p:nvSpPr>
          <p:spPr bwMode="auto">
            <a:xfrm>
              <a:off x="1173" y="2620"/>
              <a:ext cx="10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8" name="Rectangle 47"/>
            <p:cNvSpPr>
              <a:spLocks noChangeArrowheads="1"/>
            </p:cNvSpPr>
            <p:nvPr/>
          </p:nvSpPr>
          <p:spPr bwMode="auto">
            <a:xfrm>
              <a:off x="1237" y="2273"/>
              <a:ext cx="10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75781" name="Group 48"/>
          <p:cNvGrpSpPr>
            <a:grpSpLocks/>
          </p:cNvGrpSpPr>
          <p:nvPr/>
        </p:nvGrpSpPr>
        <p:grpSpPr bwMode="auto">
          <a:xfrm>
            <a:off x="5111751" y="4503738"/>
            <a:ext cx="2784475" cy="419100"/>
            <a:chOff x="990" y="3035"/>
            <a:chExt cx="1910" cy="640"/>
          </a:xfrm>
        </p:grpSpPr>
        <p:sp>
          <p:nvSpPr>
            <p:cNvPr id="75782" name="Rectangle 49"/>
            <p:cNvSpPr>
              <a:spLocks noChangeArrowheads="1"/>
            </p:cNvSpPr>
            <p:nvPr/>
          </p:nvSpPr>
          <p:spPr bwMode="auto">
            <a:xfrm>
              <a:off x="2803" y="3159"/>
              <a:ext cx="9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83" name="Rectangle 50"/>
            <p:cNvSpPr>
              <a:spLocks noChangeArrowheads="1"/>
            </p:cNvSpPr>
            <p:nvPr/>
          </p:nvSpPr>
          <p:spPr bwMode="auto">
            <a:xfrm>
              <a:off x="2507" y="3159"/>
              <a:ext cx="9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84" name="Rectangle 51"/>
            <p:cNvSpPr>
              <a:spLocks noChangeArrowheads="1"/>
            </p:cNvSpPr>
            <p:nvPr/>
          </p:nvSpPr>
          <p:spPr bwMode="auto">
            <a:xfrm>
              <a:off x="2306" y="3159"/>
              <a:ext cx="9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85" name="Rectangle 52"/>
            <p:cNvSpPr>
              <a:spLocks noChangeArrowheads="1"/>
            </p:cNvSpPr>
            <p:nvPr/>
          </p:nvSpPr>
          <p:spPr bwMode="auto">
            <a:xfrm>
              <a:off x="1878" y="3159"/>
              <a:ext cx="9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86" name="Rectangle 53"/>
            <p:cNvSpPr>
              <a:spLocks noChangeArrowheads="1"/>
            </p:cNvSpPr>
            <p:nvPr/>
          </p:nvSpPr>
          <p:spPr bwMode="auto">
            <a:xfrm>
              <a:off x="1676" y="3159"/>
              <a:ext cx="9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87" name="Rectangle 54"/>
            <p:cNvSpPr>
              <a:spLocks noChangeArrowheads="1"/>
            </p:cNvSpPr>
            <p:nvPr/>
          </p:nvSpPr>
          <p:spPr bwMode="auto">
            <a:xfrm>
              <a:off x="1154" y="3159"/>
              <a:ext cx="9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88" name="Rectangle 55"/>
            <p:cNvSpPr>
              <a:spLocks noChangeArrowheads="1"/>
            </p:cNvSpPr>
            <p:nvPr/>
          </p:nvSpPr>
          <p:spPr bwMode="auto">
            <a:xfrm>
              <a:off x="2638" y="3060"/>
              <a:ext cx="14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89" name="Rectangle 56"/>
            <p:cNvSpPr>
              <a:spLocks noChangeArrowheads="1"/>
            </p:cNvSpPr>
            <p:nvPr/>
          </p:nvSpPr>
          <p:spPr bwMode="auto">
            <a:xfrm>
              <a:off x="2192" y="3060"/>
              <a:ext cx="119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0" name="Rectangle 57"/>
            <p:cNvSpPr>
              <a:spLocks noChangeArrowheads="1"/>
            </p:cNvSpPr>
            <p:nvPr/>
          </p:nvSpPr>
          <p:spPr bwMode="auto">
            <a:xfrm>
              <a:off x="1495" y="3060"/>
              <a:ext cx="151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1" name="Rectangle 58"/>
            <p:cNvSpPr>
              <a:spLocks noChangeArrowheads="1"/>
            </p:cNvSpPr>
            <p:nvPr/>
          </p:nvSpPr>
          <p:spPr bwMode="auto">
            <a:xfrm>
              <a:off x="990" y="3060"/>
              <a:ext cx="14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2" name="Rectangle 59"/>
            <p:cNvSpPr>
              <a:spLocks noChangeArrowheads="1"/>
            </p:cNvSpPr>
            <p:nvPr/>
          </p:nvSpPr>
          <p:spPr bwMode="auto">
            <a:xfrm>
              <a:off x="2400" y="3139"/>
              <a:ext cx="10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3" name="Rectangle 60"/>
            <p:cNvSpPr>
              <a:spLocks noChangeArrowheads="1"/>
            </p:cNvSpPr>
            <p:nvPr/>
          </p:nvSpPr>
          <p:spPr bwMode="auto">
            <a:xfrm>
              <a:off x="1770" y="3139"/>
              <a:ext cx="10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4" name="Rectangle 61"/>
            <p:cNvSpPr>
              <a:spLocks noChangeArrowheads="1"/>
            </p:cNvSpPr>
            <p:nvPr/>
          </p:nvSpPr>
          <p:spPr bwMode="auto">
            <a:xfrm>
              <a:off x="2024" y="3035"/>
              <a:ext cx="10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5" name="Rectangle 62"/>
            <p:cNvSpPr>
              <a:spLocks noChangeArrowheads="1"/>
            </p:cNvSpPr>
            <p:nvPr/>
          </p:nvSpPr>
          <p:spPr bwMode="auto">
            <a:xfrm>
              <a:off x="1318" y="3035"/>
              <a:ext cx="10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1774825" y="104775"/>
            <a:ext cx="8540750" cy="87630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mtClean="0">
                <a:ea typeface="宋体" panose="02010600030101010101" pitchFamily="2" charset="-122"/>
              </a:rPr>
              <a:t>Extended Example: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			16 carry </a:t>
            </a:r>
            <a:r>
              <a:rPr lang="en-US" altLang="zh-CN" err="1" smtClean="0">
                <a:ea typeface="宋体" panose="02010600030101010101" pitchFamily="2" charset="-122"/>
              </a:rPr>
              <a:t>lookahead</a:t>
            </a:r>
            <a:r>
              <a:rPr lang="en-US" altLang="zh-CN" smtClean="0">
                <a:ea typeface="宋体" panose="02010600030101010101" pitchFamily="2" charset="-122"/>
              </a:rPr>
              <a:t> adder</a:t>
            </a:r>
            <a:endParaRPr smtClean="0"/>
          </a:p>
        </p:txBody>
      </p:sp>
      <p:sp>
        <p:nvSpPr>
          <p:cNvPr id="5" name="矩形 4"/>
          <p:cNvSpPr/>
          <p:nvPr/>
        </p:nvSpPr>
        <p:spPr bwMode="auto">
          <a:xfrm>
            <a:off x="2208214" y="2708276"/>
            <a:ext cx="6480175" cy="3603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488" tIns="44450" rIns="90488" bIns="44450" anchor="ctr"/>
          <a:lstStyle>
            <a:lvl1pPr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en-US">
              <a:ea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388" y="1052513"/>
            <a:ext cx="8964612" cy="4470400"/>
          </a:xfrm>
        </p:spPr>
        <p:txBody>
          <a:bodyPr/>
          <a:lstStyle/>
          <a:p>
            <a:pPr marL="288925" indent="-288925" algn="just">
              <a:spcBef>
                <a:spcPct val="30000"/>
              </a:spcBef>
              <a:buClrTx/>
              <a:buSzTx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</a:rPr>
              <a:t>C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4</a:t>
            </a:r>
            <a:r>
              <a:rPr kumimoji="1" lang="en-US" altLang="zh-CN" sz="2000">
                <a:solidFill>
                  <a:schemeClr val="tx1"/>
                </a:solidFill>
              </a:rPr>
              <a:t> = G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3</a:t>
            </a:r>
            <a:r>
              <a:rPr kumimoji="1" lang="en-US" altLang="zh-CN" sz="200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3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2</a:t>
            </a:r>
            <a:r>
              <a:rPr kumimoji="1" lang="en-US" altLang="zh-CN" sz="200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3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2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</a:t>
            </a:r>
            <a:r>
              <a:rPr kumimoji="1" lang="en-US" altLang="zh-CN" sz="200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3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2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0</a:t>
            </a:r>
            <a:r>
              <a:rPr kumimoji="1" lang="en-US" altLang="zh-CN" sz="200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3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2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0</a:t>
            </a:r>
            <a:r>
              <a:rPr kumimoji="1" lang="en-US" altLang="zh-CN" sz="2000">
                <a:solidFill>
                  <a:schemeClr val="tx1"/>
                </a:solidFill>
              </a:rPr>
              <a:t>C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0                       </a:t>
            </a:r>
            <a:r>
              <a:rPr kumimoji="1" lang="en-US" altLang="zh-CN" sz="2000">
                <a:solidFill>
                  <a:schemeClr val="tx1"/>
                </a:solidFill>
              </a:rPr>
              <a:t>= </a:t>
            </a:r>
            <a:r>
              <a:rPr kumimoji="1" lang="en-US" altLang="zh-CN" sz="2000">
                <a:solidFill>
                  <a:srgbClr val="FF3300"/>
                </a:solidFill>
              </a:rPr>
              <a:t>G</a:t>
            </a:r>
            <a:r>
              <a:rPr kumimoji="1" lang="en-US" altLang="zh-CN" sz="2000" baseline="-30000">
                <a:solidFill>
                  <a:srgbClr val="FF3300"/>
                </a:solidFill>
              </a:rPr>
              <a:t>0~3</a:t>
            </a:r>
            <a:r>
              <a:rPr kumimoji="1" lang="en-US" altLang="zh-CN" sz="2000"/>
              <a:t>+</a:t>
            </a:r>
            <a:r>
              <a:rPr kumimoji="1" lang="en-US" altLang="zh-CN" sz="2000">
                <a:solidFill>
                  <a:srgbClr val="FF3300"/>
                </a:solidFill>
              </a:rPr>
              <a:t> P</a:t>
            </a:r>
            <a:r>
              <a:rPr kumimoji="1" lang="en-US" altLang="zh-CN" sz="2000" baseline="-30000">
                <a:solidFill>
                  <a:srgbClr val="FF3300"/>
                </a:solidFill>
              </a:rPr>
              <a:t>0~3</a:t>
            </a:r>
            <a:r>
              <a:rPr kumimoji="1" lang="en-US" altLang="zh-CN" sz="2000"/>
              <a:t>C</a:t>
            </a:r>
            <a:r>
              <a:rPr kumimoji="1" lang="en-US" altLang="zh-CN" sz="2000" baseline="-30000"/>
              <a:t>0</a:t>
            </a:r>
            <a:endParaRPr kumimoji="1" lang="en-US" altLang="zh-CN" sz="2000"/>
          </a:p>
          <a:p>
            <a:pPr marL="288925" indent="-288925">
              <a:spcBef>
                <a:spcPct val="30000"/>
              </a:spcBef>
              <a:buClrTx/>
              <a:buSzTx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</a:rPr>
              <a:t>C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8</a:t>
            </a:r>
            <a:r>
              <a:rPr kumimoji="1" lang="en-US" altLang="zh-CN" sz="2000">
                <a:solidFill>
                  <a:schemeClr val="tx1"/>
                </a:solidFill>
              </a:rPr>
              <a:t> = G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7</a:t>
            </a:r>
            <a:r>
              <a:rPr kumimoji="1" lang="en-US" altLang="zh-CN" sz="200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7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6</a:t>
            </a:r>
            <a:r>
              <a:rPr kumimoji="1" lang="en-US" altLang="zh-CN" sz="200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7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6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5</a:t>
            </a:r>
            <a:r>
              <a:rPr kumimoji="1" lang="en-US" altLang="zh-CN" sz="200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7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6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5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4</a:t>
            </a:r>
            <a:r>
              <a:rPr kumimoji="1" lang="en-US" altLang="zh-CN" sz="200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7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6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5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4</a:t>
            </a:r>
            <a:r>
              <a:rPr kumimoji="1" lang="en-US" altLang="zh-CN" sz="2000">
                <a:solidFill>
                  <a:schemeClr val="tx1"/>
                </a:solidFill>
              </a:rPr>
              <a:t>C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4                      </a:t>
            </a:r>
            <a:r>
              <a:rPr kumimoji="1" lang="en-US" altLang="zh-CN" sz="2000">
                <a:solidFill>
                  <a:schemeClr val="tx1"/>
                </a:solidFill>
              </a:rPr>
              <a:t>=</a:t>
            </a:r>
            <a:r>
              <a:rPr kumimoji="1" lang="en-US" altLang="zh-CN" sz="2000">
                <a:solidFill>
                  <a:srgbClr val="FF3300"/>
                </a:solidFill>
              </a:rPr>
              <a:t> G</a:t>
            </a:r>
            <a:r>
              <a:rPr kumimoji="1" lang="en-US" altLang="zh-CN" sz="2000" baseline="-30000">
                <a:solidFill>
                  <a:srgbClr val="FF3300"/>
                </a:solidFill>
              </a:rPr>
              <a:t>4~7</a:t>
            </a:r>
            <a:r>
              <a:rPr kumimoji="1" lang="en-US" altLang="zh-CN" sz="2000"/>
              <a:t>+</a:t>
            </a:r>
            <a:r>
              <a:rPr kumimoji="1" lang="en-US" altLang="zh-CN" sz="2000">
                <a:solidFill>
                  <a:srgbClr val="FF3300"/>
                </a:solidFill>
              </a:rPr>
              <a:t> P</a:t>
            </a:r>
            <a:r>
              <a:rPr kumimoji="1" lang="en-US" altLang="zh-CN" sz="2000" baseline="-30000">
                <a:solidFill>
                  <a:srgbClr val="FF3300"/>
                </a:solidFill>
              </a:rPr>
              <a:t>4~7</a:t>
            </a:r>
            <a:r>
              <a:rPr kumimoji="1" lang="en-US" altLang="zh-CN" sz="2000"/>
              <a:t>C</a:t>
            </a:r>
            <a:r>
              <a:rPr kumimoji="1" lang="en-US" altLang="zh-CN" sz="2000" baseline="-30000"/>
              <a:t>4</a:t>
            </a:r>
            <a:endParaRPr kumimoji="1" lang="en-US" altLang="zh-CN" sz="2000"/>
          </a:p>
          <a:p>
            <a:pPr marL="288925" indent="-288925">
              <a:spcBef>
                <a:spcPct val="30000"/>
              </a:spcBef>
              <a:buClrTx/>
              <a:buSzTx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</a:rPr>
              <a:t>C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12</a:t>
            </a:r>
            <a:r>
              <a:rPr kumimoji="1" lang="en-US" altLang="zh-CN" sz="2000">
                <a:solidFill>
                  <a:schemeClr val="tx1"/>
                </a:solidFill>
              </a:rPr>
              <a:t> =G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11</a:t>
            </a:r>
            <a:r>
              <a:rPr kumimoji="1" lang="en-US" altLang="zh-CN" sz="200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11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10</a:t>
            </a:r>
            <a:r>
              <a:rPr kumimoji="1" lang="en-US" altLang="zh-CN" sz="200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11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10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9</a:t>
            </a:r>
            <a:r>
              <a:rPr kumimoji="1" lang="en-US" altLang="zh-CN" sz="200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11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10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9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8</a:t>
            </a:r>
            <a:r>
              <a:rPr kumimoji="1" lang="en-US" altLang="zh-CN" sz="200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11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10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9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8</a:t>
            </a:r>
            <a:r>
              <a:rPr kumimoji="1" lang="en-US" altLang="zh-CN" sz="2000">
                <a:solidFill>
                  <a:schemeClr val="tx1"/>
                </a:solidFill>
              </a:rPr>
              <a:t>C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8                 </a:t>
            </a:r>
            <a:r>
              <a:rPr kumimoji="1" lang="en-US" altLang="zh-CN" sz="2000">
                <a:solidFill>
                  <a:schemeClr val="tx1"/>
                </a:solidFill>
              </a:rPr>
              <a:t>= </a:t>
            </a:r>
            <a:r>
              <a:rPr kumimoji="1" lang="en-US" altLang="zh-CN" sz="2000">
                <a:solidFill>
                  <a:srgbClr val="FF3300"/>
                </a:solidFill>
              </a:rPr>
              <a:t>G</a:t>
            </a:r>
            <a:r>
              <a:rPr kumimoji="1" lang="en-US" altLang="zh-CN" sz="2000" baseline="-30000">
                <a:solidFill>
                  <a:srgbClr val="FF3300"/>
                </a:solidFill>
              </a:rPr>
              <a:t>8~11</a:t>
            </a:r>
            <a:r>
              <a:rPr kumimoji="1" lang="en-US" altLang="zh-CN" sz="2000"/>
              <a:t>+ </a:t>
            </a:r>
            <a:r>
              <a:rPr kumimoji="1" lang="en-US" altLang="zh-CN" sz="2000">
                <a:solidFill>
                  <a:srgbClr val="FF0000"/>
                </a:solidFill>
              </a:rPr>
              <a:t>P</a:t>
            </a:r>
            <a:r>
              <a:rPr kumimoji="1" lang="en-US" altLang="zh-CN" sz="2000" baseline="-30000">
                <a:solidFill>
                  <a:srgbClr val="FF0000"/>
                </a:solidFill>
              </a:rPr>
              <a:t>8~11</a:t>
            </a:r>
            <a:r>
              <a:rPr kumimoji="1" lang="en-US" altLang="zh-CN" sz="2000"/>
              <a:t>C</a:t>
            </a:r>
            <a:r>
              <a:rPr kumimoji="1" lang="en-US" altLang="zh-CN" sz="2000" baseline="-30000"/>
              <a:t>8</a:t>
            </a:r>
            <a:endParaRPr kumimoji="1" lang="en-US" altLang="zh-CN" sz="2000"/>
          </a:p>
          <a:p>
            <a:pPr marL="288925" indent="-288925">
              <a:spcBef>
                <a:spcPct val="30000"/>
              </a:spcBef>
              <a:buClrTx/>
              <a:buSzTx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</a:rPr>
              <a:t>C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16</a:t>
            </a:r>
            <a:r>
              <a:rPr kumimoji="1" lang="en-US" altLang="zh-CN" sz="2000">
                <a:solidFill>
                  <a:schemeClr val="tx1"/>
                </a:solidFill>
              </a:rPr>
              <a:t>=G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15</a:t>
            </a:r>
            <a:r>
              <a:rPr kumimoji="1" lang="en-US" altLang="zh-CN" sz="200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15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14</a:t>
            </a:r>
            <a:r>
              <a:rPr kumimoji="1" lang="en-US" altLang="zh-CN" sz="200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15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14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13</a:t>
            </a:r>
            <a:r>
              <a:rPr kumimoji="1" lang="en-US" altLang="zh-CN" sz="200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15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14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13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12</a:t>
            </a:r>
            <a:r>
              <a:rPr kumimoji="1" lang="en-US" altLang="zh-CN" sz="200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15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14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13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12</a:t>
            </a:r>
            <a:r>
              <a:rPr kumimoji="1" lang="en-US" altLang="zh-CN" sz="2000">
                <a:solidFill>
                  <a:schemeClr val="tx1"/>
                </a:solidFill>
              </a:rPr>
              <a:t>C</a:t>
            </a:r>
            <a:r>
              <a:rPr kumimoji="1" lang="en-US" altLang="zh-CN" sz="2000" baseline="-30000">
                <a:solidFill>
                  <a:schemeClr val="tx1"/>
                </a:solidFill>
              </a:rPr>
              <a:t>12      </a:t>
            </a:r>
            <a:r>
              <a:rPr kumimoji="1" lang="en-US" altLang="zh-CN" sz="2000"/>
              <a:t>= </a:t>
            </a:r>
            <a:r>
              <a:rPr kumimoji="1" lang="en-US" altLang="zh-CN" sz="2000">
                <a:solidFill>
                  <a:srgbClr val="FF3300"/>
                </a:solidFill>
              </a:rPr>
              <a:t>G</a:t>
            </a:r>
            <a:r>
              <a:rPr kumimoji="1" lang="en-US" altLang="zh-CN" sz="2000" baseline="-30000">
                <a:solidFill>
                  <a:srgbClr val="FF3300"/>
                </a:solidFill>
              </a:rPr>
              <a:t>12~15</a:t>
            </a:r>
            <a:r>
              <a:rPr kumimoji="1" lang="en-US" altLang="zh-CN" sz="2000"/>
              <a:t>+ </a:t>
            </a:r>
            <a:r>
              <a:rPr kumimoji="1" lang="en-US" altLang="zh-CN" sz="2000">
                <a:solidFill>
                  <a:srgbClr val="FF3300"/>
                </a:solidFill>
              </a:rPr>
              <a:t>P</a:t>
            </a:r>
            <a:r>
              <a:rPr kumimoji="1" lang="en-US" altLang="zh-CN" sz="2000" baseline="-30000">
                <a:solidFill>
                  <a:srgbClr val="FF3300"/>
                </a:solidFill>
              </a:rPr>
              <a:t>12~15</a:t>
            </a:r>
            <a:r>
              <a:rPr kumimoji="1" lang="en-US" altLang="zh-CN" sz="2000"/>
              <a:t>C</a:t>
            </a:r>
            <a:r>
              <a:rPr kumimoji="1" lang="en-US" altLang="zh-CN" sz="2000" baseline="-30000"/>
              <a:t>12</a:t>
            </a:r>
            <a:endParaRPr kumimoji="1" lang="en-US" altLang="zh-CN" sz="2000"/>
          </a:p>
          <a:p>
            <a:pPr marL="288925" indent="-288925">
              <a:spcBef>
                <a:spcPct val="30000"/>
              </a:spcBef>
              <a:buClrTx/>
              <a:buSzTx/>
              <a:buNone/>
              <a:defRPr/>
            </a:pPr>
            <a:r>
              <a:rPr kumimoji="1" lang="en-US" altLang="zh-CN" sz="2000"/>
              <a:t>       = </a:t>
            </a:r>
            <a:r>
              <a:rPr kumimoji="1" lang="en-US" altLang="zh-CN" sz="2000">
                <a:solidFill>
                  <a:srgbClr val="FF0000"/>
                </a:solidFill>
              </a:rPr>
              <a:t>G</a:t>
            </a:r>
            <a:r>
              <a:rPr kumimoji="1" lang="en-US" altLang="zh-CN" sz="2000" baseline="-30000">
                <a:solidFill>
                  <a:srgbClr val="FF0000"/>
                </a:solidFill>
              </a:rPr>
              <a:t>12~15</a:t>
            </a:r>
            <a:r>
              <a:rPr kumimoji="1" lang="en-US" altLang="zh-CN" sz="2000">
                <a:solidFill>
                  <a:srgbClr val="FF0000"/>
                </a:solidFill>
              </a:rPr>
              <a:t>+ P</a:t>
            </a:r>
            <a:r>
              <a:rPr kumimoji="1" lang="en-US" altLang="zh-CN" sz="2000" baseline="-30000">
                <a:solidFill>
                  <a:srgbClr val="FF0000"/>
                </a:solidFill>
              </a:rPr>
              <a:t>12~15</a:t>
            </a:r>
            <a:r>
              <a:rPr kumimoji="1" lang="en-US" altLang="zh-CN" sz="2000">
                <a:solidFill>
                  <a:srgbClr val="FF0000"/>
                </a:solidFill>
                <a:latin typeface="Times New Roman"/>
              </a:rPr>
              <a:t>(</a:t>
            </a:r>
            <a:r>
              <a:rPr kumimoji="1" lang="en-US" altLang="zh-CN" sz="2000">
                <a:solidFill>
                  <a:srgbClr val="FF0000"/>
                </a:solidFill>
              </a:rPr>
              <a:t>G</a:t>
            </a:r>
            <a:r>
              <a:rPr kumimoji="1" lang="en-US" altLang="zh-CN" sz="2000" baseline="-30000">
                <a:solidFill>
                  <a:srgbClr val="FF0000"/>
                </a:solidFill>
              </a:rPr>
              <a:t>8~11</a:t>
            </a:r>
            <a:r>
              <a:rPr kumimoji="1" lang="en-US" altLang="zh-CN" sz="2000">
                <a:solidFill>
                  <a:srgbClr val="FF0000"/>
                </a:solidFill>
              </a:rPr>
              <a:t>+ P</a:t>
            </a:r>
            <a:r>
              <a:rPr kumimoji="1" lang="en-US" altLang="zh-CN" sz="2000" baseline="-30000">
                <a:solidFill>
                  <a:srgbClr val="FF0000"/>
                </a:solidFill>
              </a:rPr>
              <a:t>8~11</a:t>
            </a:r>
            <a:r>
              <a:rPr kumimoji="1" lang="en-US" altLang="zh-CN" sz="2000">
                <a:solidFill>
                  <a:srgbClr val="FF0000"/>
                </a:solidFill>
                <a:latin typeface="Times New Roman"/>
              </a:rPr>
              <a:t>(</a:t>
            </a:r>
            <a:r>
              <a:rPr kumimoji="1" lang="en-US" altLang="zh-CN" sz="2000">
                <a:solidFill>
                  <a:srgbClr val="FF0000"/>
                </a:solidFill>
              </a:rPr>
              <a:t>G</a:t>
            </a:r>
            <a:r>
              <a:rPr kumimoji="1" lang="en-US" altLang="zh-CN" sz="2000" baseline="-30000">
                <a:solidFill>
                  <a:srgbClr val="FF0000"/>
                </a:solidFill>
              </a:rPr>
              <a:t>4~7</a:t>
            </a:r>
            <a:r>
              <a:rPr kumimoji="1" lang="en-US" altLang="zh-CN" sz="2000">
                <a:solidFill>
                  <a:srgbClr val="FF0000"/>
                </a:solidFill>
              </a:rPr>
              <a:t>+ P</a:t>
            </a:r>
            <a:r>
              <a:rPr kumimoji="1" lang="en-US" altLang="zh-CN" sz="2000" baseline="-30000">
                <a:solidFill>
                  <a:srgbClr val="FF0000"/>
                </a:solidFill>
              </a:rPr>
              <a:t>4~7</a:t>
            </a:r>
            <a:r>
              <a:rPr kumimoji="1" lang="en-US" altLang="zh-CN" sz="2000">
                <a:solidFill>
                  <a:srgbClr val="FF0000"/>
                </a:solidFill>
                <a:latin typeface="Times New Roman"/>
              </a:rPr>
              <a:t>(</a:t>
            </a:r>
            <a:r>
              <a:rPr kumimoji="1" lang="en-US" altLang="zh-CN" sz="2000">
                <a:solidFill>
                  <a:srgbClr val="FF0000"/>
                </a:solidFill>
              </a:rPr>
              <a:t>G</a:t>
            </a:r>
            <a:r>
              <a:rPr kumimoji="1" lang="en-US" altLang="zh-CN" sz="2000" baseline="-30000">
                <a:solidFill>
                  <a:srgbClr val="FF0000"/>
                </a:solidFill>
              </a:rPr>
              <a:t>0~3</a:t>
            </a:r>
            <a:r>
              <a:rPr kumimoji="1" lang="en-US" altLang="zh-CN" sz="2000">
                <a:solidFill>
                  <a:srgbClr val="FF0000"/>
                </a:solidFill>
              </a:rPr>
              <a:t>+ P</a:t>
            </a:r>
            <a:r>
              <a:rPr kumimoji="1" lang="en-US" altLang="zh-CN" sz="2000" baseline="-30000">
                <a:solidFill>
                  <a:srgbClr val="FF0000"/>
                </a:solidFill>
              </a:rPr>
              <a:t>0~3</a:t>
            </a:r>
            <a:r>
              <a:rPr kumimoji="1" lang="en-US" altLang="zh-CN" sz="2000">
                <a:solidFill>
                  <a:srgbClr val="FF0000"/>
                </a:solidFill>
              </a:rPr>
              <a:t>C</a:t>
            </a:r>
            <a:r>
              <a:rPr kumimoji="1" lang="en-US" altLang="zh-CN" sz="2000" baseline="-30000">
                <a:solidFill>
                  <a:srgbClr val="FF0000"/>
                </a:solidFill>
              </a:rPr>
              <a:t>0</a:t>
            </a:r>
            <a:r>
              <a:rPr kumimoji="1" lang="en-US" altLang="zh-CN" sz="2000">
                <a:solidFill>
                  <a:srgbClr val="FF0000"/>
                </a:solidFill>
                <a:latin typeface="Times New Roman"/>
              </a:rPr>
              <a:t>)))</a:t>
            </a:r>
            <a:endParaRPr kumimoji="1" lang="en-US" altLang="zh-CN" sz="2000" baseline="-250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  <a:defRPr/>
            </a:pPr>
            <a:endParaRPr kumimoji="1" lang="en-US" altLang="zh-CN" sz="2000" baseline="-25000"/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/>
              <a:t> 	</a:t>
            </a:r>
            <a:endParaRPr kumimoji="1" lang="en-US" altLang="zh-CN" sz="1000"/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/>
              <a:t>	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0~3    </a:t>
            </a:r>
            <a:r>
              <a:rPr kumimoji="1" lang="en-US" altLang="zh-CN" sz="2000">
                <a:solidFill>
                  <a:schemeClr val="tx1"/>
                </a:solidFill>
              </a:rPr>
              <a:t>= 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3</a:t>
            </a:r>
            <a:r>
              <a:rPr kumimoji="1" lang="en-US" altLang="zh-CN" sz="200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3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2</a:t>
            </a:r>
            <a:r>
              <a:rPr kumimoji="1" lang="en-US" altLang="zh-CN" sz="200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3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2</a:t>
            </a:r>
            <a:r>
              <a:rPr kumimoji="1" lang="en-US" altLang="zh-CN" sz="2000">
                <a:solidFill>
                  <a:schemeClr val="tx1"/>
                </a:solidFill>
              </a:rPr>
              <a:t> 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</a:t>
            </a:r>
            <a:r>
              <a:rPr kumimoji="1" lang="en-US" altLang="zh-CN" sz="2000">
                <a:solidFill>
                  <a:schemeClr val="tx1"/>
                </a:solidFill>
              </a:rPr>
              <a:t> +P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3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2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0</a:t>
            </a:r>
            <a:r>
              <a:rPr kumimoji="1" lang="en-US" altLang="zh-CN" sz="2000">
                <a:solidFill>
                  <a:schemeClr val="tx1"/>
                </a:solidFill>
              </a:rPr>
              <a:t> </a:t>
            </a:r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</a:rPr>
              <a:t> 	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4~7    </a:t>
            </a:r>
            <a:r>
              <a:rPr kumimoji="1" lang="en-US" altLang="zh-CN" sz="2000">
                <a:solidFill>
                  <a:schemeClr val="tx1"/>
                </a:solidFill>
              </a:rPr>
              <a:t>= 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7</a:t>
            </a:r>
            <a:r>
              <a:rPr kumimoji="1" lang="en-US" altLang="zh-CN" sz="200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7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6</a:t>
            </a:r>
            <a:r>
              <a:rPr kumimoji="1" lang="en-US" altLang="zh-CN" sz="200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7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6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5</a:t>
            </a:r>
            <a:r>
              <a:rPr kumimoji="1" lang="en-US" altLang="zh-CN" sz="200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7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6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5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4</a:t>
            </a:r>
            <a:r>
              <a:rPr kumimoji="1" lang="en-US" altLang="zh-CN" sz="2000">
                <a:solidFill>
                  <a:schemeClr val="tx1"/>
                </a:solidFill>
              </a:rPr>
              <a:t> </a:t>
            </a:r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</a:rPr>
              <a:t>	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8~11  </a:t>
            </a:r>
            <a:r>
              <a:rPr kumimoji="1" lang="en-US" altLang="zh-CN" sz="2000">
                <a:solidFill>
                  <a:schemeClr val="tx1"/>
                </a:solidFill>
              </a:rPr>
              <a:t>= 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11</a:t>
            </a:r>
            <a:r>
              <a:rPr kumimoji="1" lang="en-US" altLang="zh-CN" sz="200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11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10</a:t>
            </a:r>
            <a:r>
              <a:rPr kumimoji="1" lang="en-US" altLang="zh-CN" sz="200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11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</a:t>
            </a:r>
            <a:r>
              <a:rPr kumimoji="1" lang="en-US" altLang="zh-CN" sz="2000">
                <a:solidFill>
                  <a:schemeClr val="tx1"/>
                </a:solidFill>
              </a:rPr>
              <a:t>0G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9</a:t>
            </a:r>
            <a:r>
              <a:rPr kumimoji="1" lang="en-US" altLang="zh-CN" sz="200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11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10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9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8</a:t>
            </a:r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</a:rPr>
              <a:t>	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12~15</a:t>
            </a:r>
            <a:r>
              <a:rPr kumimoji="1" lang="en-US" altLang="zh-CN" sz="2000">
                <a:solidFill>
                  <a:schemeClr val="tx1"/>
                </a:solidFill>
              </a:rPr>
              <a:t>= 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15</a:t>
            </a:r>
            <a:r>
              <a:rPr kumimoji="1" lang="en-US" altLang="zh-CN" sz="200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15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14</a:t>
            </a:r>
            <a:r>
              <a:rPr kumimoji="1" lang="en-US" altLang="zh-CN" sz="200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15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14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13</a:t>
            </a:r>
            <a:r>
              <a:rPr kumimoji="1" lang="en-US" altLang="zh-CN" sz="200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15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14</a:t>
            </a:r>
            <a:r>
              <a:rPr kumimoji="1" lang="en-US" altLang="zh-CN" sz="200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13</a:t>
            </a:r>
            <a:r>
              <a:rPr kumimoji="1" lang="en-US" altLang="zh-CN" sz="200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12</a:t>
            </a:r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</a:rPr>
              <a:t>	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0~3    </a:t>
            </a:r>
            <a:r>
              <a:rPr kumimoji="1" lang="en-US" altLang="zh-CN" sz="2000">
                <a:solidFill>
                  <a:schemeClr val="tx1"/>
                </a:solidFill>
              </a:rPr>
              <a:t>=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3</a:t>
            </a:r>
            <a:r>
              <a:rPr kumimoji="1" lang="en-US" altLang="zh-CN" sz="200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2</a:t>
            </a:r>
            <a:r>
              <a:rPr kumimoji="1" lang="en-US" altLang="zh-CN" sz="200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</a:t>
            </a:r>
            <a:r>
              <a:rPr kumimoji="1" lang="en-US" altLang="zh-CN" sz="200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0</a:t>
            </a:r>
            <a:r>
              <a:rPr kumimoji="1" lang="en-US" altLang="zh-CN" sz="2000">
                <a:solidFill>
                  <a:schemeClr val="tx1"/>
                </a:solidFill>
              </a:rPr>
              <a:t> </a:t>
            </a:r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</a:rPr>
              <a:t>	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4~7    </a:t>
            </a:r>
            <a:r>
              <a:rPr kumimoji="1" lang="en-US" altLang="zh-CN" sz="2000">
                <a:solidFill>
                  <a:schemeClr val="tx1"/>
                </a:solidFill>
              </a:rPr>
              <a:t>=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7</a:t>
            </a:r>
            <a:r>
              <a:rPr kumimoji="1" lang="en-US" altLang="zh-CN" sz="200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6</a:t>
            </a:r>
            <a:r>
              <a:rPr kumimoji="1" lang="en-US" altLang="zh-CN" sz="200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5</a:t>
            </a:r>
            <a:r>
              <a:rPr kumimoji="1" lang="en-US" altLang="zh-CN" sz="200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4</a:t>
            </a:r>
            <a:r>
              <a:rPr kumimoji="1" lang="en-US" altLang="zh-CN" sz="2000">
                <a:solidFill>
                  <a:schemeClr val="tx1"/>
                </a:solidFill>
              </a:rPr>
              <a:t> </a:t>
            </a:r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</a:rPr>
              <a:t>	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8~11  </a:t>
            </a:r>
            <a:r>
              <a:rPr kumimoji="1" lang="en-US" altLang="zh-CN" sz="2000">
                <a:solidFill>
                  <a:schemeClr val="tx1"/>
                </a:solidFill>
              </a:rPr>
              <a:t>=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11</a:t>
            </a:r>
            <a:r>
              <a:rPr kumimoji="1" lang="en-US" altLang="zh-CN" sz="200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10</a:t>
            </a:r>
            <a:r>
              <a:rPr kumimoji="1" lang="en-US" altLang="zh-CN" sz="200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9</a:t>
            </a:r>
            <a:r>
              <a:rPr kumimoji="1" lang="en-US" altLang="zh-CN" sz="200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8</a:t>
            </a:r>
            <a:r>
              <a:rPr kumimoji="1" lang="en-US" altLang="zh-CN" sz="2000">
                <a:solidFill>
                  <a:schemeClr val="tx1"/>
                </a:solidFill>
              </a:rPr>
              <a:t> </a:t>
            </a:r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</a:rPr>
              <a:t>	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12~15</a:t>
            </a:r>
            <a:r>
              <a:rPr kumimoji="1" lang="en-US" altLang="zh-CN" sz="2000">
                <a:solidFill>
                  <a:schemeClr val="tx1"/>
                </a:solidFill>
              </a:rPr>
              <a:t>=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15</a:t>
            </a:r>
            <a:r>
              <a:rPr kumimoji="1" lang="en-US" altLang="zh-CN" sz="200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14</a:t>
            </a:r>
            <a:r>
              <a:rPr kumimoji="1" lang="en-US" altLang="zh-CN" sz="200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13</a:t>
            </a:r>
            <a:r>
              <a:rPr kumimoji="1" lang="en-US" altLang="zh-CN" sz="200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>
                <a:solidFill>
                  <a:schemeClr val="tx1"/>
                </a:solidFill>
              </a:rPr>
              <a:t>12</a:t>
            </a:r>
            <a:endParaRPr kumimoji="1" sz="2000" baseline="-25000">
              <a:solidFill>
                <a:schemeClr val="tx1"/>
              </a:solidFill>
              <a:ea typeface="宋体" pitchFamily="2" charset="-122"/>
            </a:endParaRPr>
          </a:p>
          <a:p>
            <a:pPr>
              <a:defRPr/>
            </a:pPr>
            <a:endParaRPr/>
          </a:p>
        </p:txBody>
      </p:sp>
      <p:sp>
        <p:nvSpPr>
          <p:cNvPr id="76805" name="矩形 18"/>
          <p:cNvSpPr>
            <a:spLocks noChangeArrowheads="1"/>
          </p:cNvSpPr>
          <p:nvPr/>
        </p:nvSpPr>
        <p:spPr bwMode="auto">
          <a:xfrm>
            <a:off x="1847850" y="3100388"/>
            <a:ext cx="5761038" cy="400050"/>
          </a:xfrm>
          <a:prstGeom prst="rect">
            <a:avLst/>
          </a:prstGeom>
          <a:solidFill>
            <a:srgbClr val="66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kumimoji="0"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 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+ 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C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grpSp>
        <p:nvGrpSpPr>
          <p:cNvPr id="76806" name="Group 17"/>
          <p:cNvGrpSpPr>
            <a:grpSpLocks/>
          </p:cNvGrpSpPr>
          <p:nvPr/>
        </p:nvGrpSpPr>
        <p:grpSpPr bwMode="auto">
          <a:xfrm>
            <a:off x="5611814" y="4724401"/>
            <a:ext cx="5056187" cy="1884363"/>
            <a:chOff x="2258" y="856"/>
            <a:chExt cx="3180" cy="1187"/>
          </a:xfrm>
        </p:grpSpPr>
        <p:sp>
          <p:nvSpPr>
            <p:cNvPr id="76807" name="Rectangle 4"/>
            <p:cNvSpPr>
              <a:spLocks noChangeArrowheads="1"/>
            </p:cNvSpPr>
            <p:nvPr/>
          </p:nvSpPr>
          <p:spPr bwMode="auto">
            <a:xfrm>
              <a:off x="2448" y="1256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08" name="Rectangle 5"/>
            <p:cNvSpPr>
              <a:spLocks noChangeArrowheads="1"/>
            </p:cNvSpPr>
            <p:nvPr/>
          </p:nvSpPr>
          <p:spPr bwMode="auto">
            <a:xfrm>
              <a:off x="3170" y="1256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09" name="Rectangle 6"/>
            <p:cNvSpPr>
              <a:spLocks noChangeArrowheads="1"/>
            </p:cNvSpPr>
            <p:nvPr/>
          </p:nvSpPr>
          <p:spPr bwMode="auto">
            <a:xfrm>
              <a:off x="3893" y="1256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10" name="Rectangle 7"/>
            <p:cNvSpPr>
              <a:spLocks noChangeArrowheads="1"/>
            </p:cNvSpPr>
            <p:nvPr/>
          </p:nvSpPr>
          <p:spPr bwMode="auto">
            <a:xfrm>
              <a:off x="4616" y="1256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11" name="Rectangle 8"/>
            <p:cNvSpPr>
              <a:spLocks noChangeArrowheads="1"/>
            </p:cNvSpPr>
            <p:nvPr/>
          </p:nvSpPr>
          <p:spPr bwMode="auto">
            <a:xfrm>
              <a:off x="2440" y="1056"/>
              <a:ext cx="2848" cy="14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b="0" u="sng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2" name="Rectangle 9"/>
            <p:cNvSpPr>
              <a:spLocks noChangeArrowheads="1"/>
            </p:cNvSpPr>
            <p:nvPr/>
          </p:nvSpPr>
          <p:spPr bwMode="auto">
            <a:xfrm>
              <a:off x="3538" y="1592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13" name="Text Box 10"/>
            <p:cNvSpPr txBox="1">
              <a:spLocks noChangeArrowheads="1"/>
            </p:cNvSpPr>
            <p:nvPr/>
          </p:nvSpPr>
          <p:spPr bwMode="auto">
            <a:xfrm flipH="1">
              <a:off x="5282" y="1001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4" name="Line 11"/>
            <p:cNvSpPr>
              <a:spLocks noChangeShapeType="1"/>
            </p:cNvSpPr>
            <p:nvPr/>
          </p:nvSpPr>
          <p:spPr bwMode="auto">
            <a:xfrm flipH="1" flipV="1">
              <a:off x="2504" y="856"/>
              <a:ext cx="0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5" name="Text Box 12"/>
            <p:cNvSpPr txBox="1">
              <a:spLocks noChangeArrowheads="1"/>
            </p:cNvSpPr>
            <p:nvPr/>
          </p:nvSpPr>
          <p:spPr bwMode="auto">
            <a:xfrm flipH="1">
              <a:off x="2258" y="1009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6" name="Text Box 13"/>
            <p:cNvSpPr txBox="1">
              <a:spLocks noChangeArrowheads="1"/>
            </p:cNvSpPr>
            <p:nvPr/>
          </p:nvSpPr>
          <p:spPr bwMode="auto">
            <a:xfrm flipH="1">
              <a:off x="3754" y="1793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7" name="Text Box 14"/>
            <p:cNvSpPr txBox="1">
              <a:spLocks noChangeArrowheads="1"/>
            </p:cNvSpPr>
            <p:nvPr/>
          </p:nvSpPr>
          <p:spPr bwMode="auto">
            <a:xfrm flipH="1">
              <a:off x="4858" y="145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8" name="Text Box 15"/>
            <p:cNvSpPr txBox="1">
              <a:spLocks noChangeArrowheads="1"/>
            </p:cNvSpPr>
            <p:nvPr/>
          </p:nvSpPr>
          <p:spPr bwMode="auto">
            <a:xfrm flipH="1">
              <a:off x="2706" y="145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9" name="Freeform 16"/>
            <p:cNvSpPr>
              <a:spLocks/>
            </p:cNvSpPr>
            <p:nvPr/>
          </p:nvSpPr>
          <p:spPr bwMode="auto">
            <a:xfrm>
              <a:off x="2460" y="912"/>
              <a:ext cx="2825" cy="835"/>
            </a:xfrm>
            <a:custGeom>
              <a:avLst/>
              <a:gdLst>
                <a:gd name="T0" fmla="*/ 2772 w 2825"/>
                <a:gd name="T1" fmla="*/ 72 h 835"/>
                <a:gd name="T2" fmla="*/ 2740 w 2825"/>
                <a:gd name="T3" fmla="*/ 440 h 835"/>
                <a:gd name="T4" fmla="*/ 2260 w 2825"/>
                <a:gd name="T5" fmla="*/ 488 h 835"/>
                <a:gd name="T6" fmla="*/ 2148 w 2825"/>
                <a:gd name="T7" fmla="*/ 624 h 835"/>
                <a:gd name="T8" fmla="*/ 1660 w 2825"/>
                <a:gd name="T9" fmla="*/ 632 h 835"/>
                <a:gd name="T10" fmla="*/ 1396 w 2825"/>
                <a:gd name="T11" fmla="*/ 832 h 835"/>
                <a:gd name="T12" fmla="*/ 1172 w 2825"/>
                <a:gd name="T13" fmla="*/ 648 h 835"/>
                <a:gd name="T14" fmla="*/ 724 w 2825"/>
                <a:gd name="T15" fmla="*/ 632 h 835"/>
                <a:gd name="T16" fmla="*/ 652 w 2825"/>
                <a:gd name="T17" fmla="*/ 512 h 835"/>
                <a:gd name="T18" fmla="*/ 100 w 2825"/>
                <a:gd name="T19" fmla="*/ 472 h 835"/>
                <a:gd name="T20" fmla="*/ 52 w 2825"/>
                <a:gd name="T21" fmla="*/ 0 h 8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25"/>
                <a:gd name="T34" fmla="*/ 0 h 835"/>
                <a:gd name="T35" fmla="*/ 2825 w 2825"/>
                <a:gd name="T36" fmla="*/ 835 h 8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25" h="835">
                  <a:moveTo>
                    <a:pt x="2772" y="72"/>
                  </a:moveTo>
                  <a:cubicBezTo>
                    <a:pt x="2767" y="133"/>
                    <a:pt x="2825" y="371"/>
                    <a:pt x="2740" y="440"/>
                  </a:cubicBezTo>
                  <a:cubicBezTo>
                    <a:pt x="2655" y="509"/>
                    <a:pt x="2359" y="457"/>
                    <a:pt x="2260" y="488"/>
                  </a:cubicBezTo>
                  <a:cubicBezTo>
                    <a:pt x="2161" y="519"/>
                    <a:pt x="2248" y="600"/>
                    <a:pt x="2148" y="624"/>
                  </a:cubicBezTo>
                  <a:cubicBezTo>
                    <a:pt x="2048" y="648"/>
                    <a:pt x="1785" y="597"/>
                    <a:pt x="1660" y="632"/>
                  </a:cubicBezTo>
                  <a:cubicBezTo>
                    <a:pt x="1535" y="667"/>
                    <a:pt x="1477" y="829"/>
                    <a:pt x="1396" y="832"/>
                  </a:cubicBezTo>
                  <a:cubicBezTo>
                    <a:pt x="1315" y="835"/>
                    <a:pt x="1284" y="681"/>
                    <a:pt x="1172" y="648"/>
                  </a:cubicBezTo>
                  <a:cubicBezTo>
                    <a:pt x="1060" y="615"/>
                    <a:pt x="811" y="655"/>
                    <a:pt x="724" y="632"/>
                  </a:cubicBezTo>
                  <a:cubicBezTo>
                    <a:pt x="637" y="609"/>
                    <a:pt x="756" y="539"/>
                    <a:pt x="652" y="512"/>
                  </a:cubicBezTo>
                  <a:cubicBezTo>
                    <a:pt x="548" y="485"/>
                    <a:pt x="200" y="557"/>
                    <a:pt x="100" y="472"/>
                  </a:cubicBezTo>
                  <a:cubicBezTo>
                    <a:pt x="0" y="387"/>
                    <a:pt x="62" y="98"/>
                    <a:pt x="5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  <a:ea typeface="黑体" panose="02010609060101010101" pitchFamily="49" charset="-122"/>
              </a:rPr>
              <a:t>Do you Know?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19288" y="1196976"/>
            <a:ext cx="8540750" cy="4896321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What is this about following Digital?</a:t>
            </a:r>
          </a:p>
          <a:p>
            <a:pPr algn="ctr" eaLnBrk="1" hangingPunct="1">
              <a:spcBef>
                <a:spcPts val="0"/>
              </a:spcBef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latin typeface="AvantGarde-Book-8r" charset="0"/>
              </a:rPr>
              <a:t>00110011110111100000000100000000</a:t>
            </a:r>
            <a:r>
              <a:rPr lang="en-US" altLang="zh-CN" b="0" baseline="-25000" dirty="0">
                <a:solidFill>
                  <a:schemeClr val="tx1"/>
                </a:solidFill>
                <a:latin typeface="AvantGarde-Book-8r" charset="0"/>
              </a:rPr>
              <a:t>2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>
                <a:latin typeface="GBK-FanTiHei39" charset="0"/>
              </a:rPr>
              <a:t>Don’t know</a:t>
            </a:r>
            <a:r>
              <a:rPr lang="en-US" altLang="zh-CN" dirty="0" smtClean="0">
                <a:latin typeface="GBK-FanTiHei39" charset="0"/>
              </a:rPr>
              <a:t>!	</a:t>
            </a:r>
            <a:r>
              <a:rPr lang="en-US" altLang="zh-CN" dirty="0">
                <a:latin typeface="GBK-FanTiHei39" charset="0"/>
              </a:rPr>
              <a:t>	</a:t>
            </a:r>
            <a:r>
              <a:rPr lang="en-US" altLang="zh-CN" sz="2400" dirty="0">
                <a:latin typeface="GBK-FanTiHei39" charset="0"/>
              </a:rPr>
              <a:t>(</a:t>
            </a:r>
            <a:r>
              <a:rPr lang="en-US" altLang="zh-CN" sz="2400" dirty="0"/>
              <a:t>Do not know, is the right answer !)</a:t>
            </a:r>
            <a:endParaRPr lang="en-US" altLang="zh-CN" sz="2400" dirty="0">
              <a:solidFill>
                <a:srgbClr val="0000FF"/>
              </a:solidFill>
              <a:latin typeface="AvantGarde-Book-8r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latin typeface="GBK-FanTiHei36" charset="0"/>
              </a:rPr>
              <a:t>Ah, Why?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600" dirty="0"/>
              <a:t>Because different occasions have different meaning </a:t>
            </a:r>
            <a:endParaRPr lang="en-US" altLang="zh-CN" sz="2600" dirty="0">
              <a:latin typeface="GBK-FanTiHei61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latin typeface="GBK-FanTiHei36" charset="0"/>
              </a:rPr>
              <a:t>The possible meaning is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IP Address </a:t>
            </a:r>
            <a:endParaRPr lang="en-US" altLang="zh-CN" sz="2400" dirty="0">
              <a:solidFill>
                <a:srgbClr val="006400"/>
              </a:solidFill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Machine instructions </a:t>
            </a:r>
            <a:endParaRPr lang="en-US" altLang="zh-CN" sz="2400" dirty="0">
              <a:solidFill>
                <a:srgbClr val="006400"/>
              </a:solidFill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Values of Binary number :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Integer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Fixed Point Number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Floating Point Number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黑体" panose="02010609060101010101" pitchFamily="49" charset="-122"/>
              </a:rPr>
              <a:t>Carry skip adder</a:t>
            </a:r>
          </a:p>
        </p:txBody>
      </p:sp>
      <p:sp>
        <p:nvSpPr>
          <p:cNvPr id="727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47850" y="1844675"/>
            <a:ext cx="83820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Accelerating the carry by skipping the interior blocks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Optimal speed with no-equal distribution of block length</a:t>
            </a:r>
          </a:p>
        </p:txBody>
      </p:sp>
      <p:pic>
        <p:nvPicPr>
          <p:cNvPr id="77828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213100"/>
            <a:ext cx="708660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黑体" panose="02010609060101010101" pitchFamily="49" charset="-122"/>
              </a:rPr>
              <a:t>Carry skip adder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552" y="1340769"/>
            <a:ext cx="8062912" cy="464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32139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5" y="260350"/>
            <a:ext cx="8540750" cy="6477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/>
              <a:t>Carry select adder (CSA)</a:t>
            </a:r>
          </a:p>
        </p:txBody>
      </p:sp>
      <p:pic>
        <p:nvPicPr>
          <p:cNvPr id="78851" name="Picture 3" descr="adde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700214"/>
            <a:ext cx="7361238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Carry select adder</a:t>
            </a:r>
          </a:p>
        </p:txBody>
      </p:sp>
      <p:sp>
        <p:nvSpPr>
          <p:cNvPr id="747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47850" y="1700213"/>
            <a:ext cx="83820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Carry selection by nibbles</a:t>
            </a:r>
          </a:p>
        </p:txBody>
      </p:sp>
      <p:pic>
        <p:nvPicPr>
          <p:cNvPr id="79876" name="Picture 4" descr="add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708275"/>
            <a:ext cx="8153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r>
              <a:rPr lang="en-US" altLang="zh-CN" smtClean="0">
                <a:ea typeface="黑体" panose="02010609060101010101" pitchFamily="49" charset="-122"/>
              </a:rPr>
              <a:t>3.4 Multiplication</a:t>
            </a:r>
            <a:endParaRPr smtClean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68414"/>
            <a:ext cx="8229600" cy="4968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>
                <a:solidFill>
                  <a:schemeClr val="tx1"/>
                </a:solidFill>
              </a:rPr>
              <a:t>Binary multiplication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chemeClr val="tx1"/>
                </a:solidFill>
              </a:rPr>
              <a:t>	Multiplicand × Multiplier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chemeClr val="tx1"/>
                </a:solidFill>
                <a:latin typeface="Arial Unicode MS" panose="020B0604020202020204" pitchFamily="34" charset="-122"/>
              </a:rPr>
              <a:t>		 1000 × 1001</a:t>
            </a: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en-US" altLang="zh-CN" sz="2400">
                <a:latin typeface="Arial Unicode MS" panose="020B0604020202020204" pitchFamily="34" charset="-122"/>
              </a:rPr>
              <a:t>		         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chemeClr val="tx1"/>
                </a:solidFill>
              </a:rPr>
              <a:t>Look at current bit position</a:t>
            </a:r>
          </a:p>
          <a:p>
            <a:pPr lvl="1" eaLnBrk="1" hangingPunct="1">
              <a:defRPr/>
            </a:pPr>
            <a:r>
              <a:rPr lang="en-US" altLang="zh-CN" sz="2000"/>
              <a:t>If multiplier is 1</a:t>
            </a:r>
          </a:p>
          <a:p>
            <a:pPr lvl="2" eaLnBrk="1" hangingPunct="1">
              <a:defRPr/>
            </a:pPr>
            <a:r>
              <a:rPr lang="en-US" altLang="zh-CN"/>
              <a:t>then add multiplicand</a:t>
            </a:r>
          </a:p>
          <a:p>
            <a:pPr lvl="2" eaLnBrk="1" hangingPunct="1">
              <a:defRPr/>
            </a:pPr>
            <a:r>
              <a:rPr lang="en-US" altLang="zh-CN"/>
              <a:t>Else add 0</a:t>
            </a:r>
          </a:p>
          <a:p>
            <a:pPr lvl="1" eaLnBrk="1" hangingPunct="1">
              <a:defRPr/>
            </a:pPr>
            <a:r>
              <a:rPr lang="en-US" altLang="zh-CN" sz="2000"/>
              <a:t>shift multiplicand left by 1 bit</a:t>
            </a: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graphicFrame>
        <p:nvGraphicFramePr>
          <p:cNvPr id="4" name="Group 2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976596"/>
              </p:ext>
            </p:extLst>
          </p:nvPr>
        </p:nvGraphicFramePr>
        <p:xfrm>
          <a:off x="6888163" y="2349501"/>
          <a:ext cx="2914650" cy="3182935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×</a:t>
                      </a:r>
                    </a:p>
                  </a:txBody>
                  <a:tcPr marL="90488" marR="90488" marT="44454" marB="444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5" y="469900"/>
            <a:ext cx="8540750" cy="298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200"/>
              <a:t>Multiplier V1</a:t>
            </a:r>
            <a:r>
              <a:rPr lang="en-US" altLang="zh-CN" sz="3200">
                <a:latin typeface="Arial Unicode MS" panose="020B0604020202020204" pitchFamily="34" charset="-122"/>
              </a:rPr>
              <a:t>–</a:t>
            </a:r>
            <a:r>
              <a:rPr lang="en-US" altLang="zh-CN" sz="3200"/>
              <a:t> Logic Diagram</a:t>
            </a:r>
          </a:p>
        </p:txBody>
      </p:sp>
      <p:sp>
        <p:nvSpPr>
          <p:cNvPr id="76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28800" y="1274763"/>
            <a:ext cx="8382000" cy="2514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64 </a:t>
            </a:r>
            <a:r>
              <a:rPr lang="en-US" altLang="zh-CN" sz="2400" dirty="0">
                <a:solidFill>
                  <a:schemeClr val="tx1"/>
                </a:solidFill>
              </a:rPr>
              <a:t>bits: multiplier</a:t>
            </a:r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128 </a:t>
            </a:r>
            <a:r>
              <a:rPr lang="en-US" altLang="zh-CN" sz="2400" dirty="0">
                <a:solidFill>
                  <a:schemeClr val="tx1"/>
                </a:solidFill>
              </a:rPr>
              <a:t>bits: multiplicand, product, ALU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0010*0011</a:t>
            </a:r>
          </a:p>
        </p:txBody>
      </p:sp>
      <p:grpSp>
        <p:nvGrpSpPr>
          <p:cNvPr id="82948" name="Group 135"/>
          <p:cNvGrpSpPr>
            <a:grpSpLocks/>
          </p:cNvGrpSpPr>
          <p:nvPr/>
        </p:nvGrpSpPr>
        <p:grpSpPr bwMode="auto">
          <a:xfrm>
            <a:off x="3000376" y="2205038"/>
            <a:ext cx="6931025" cy="3725862"/>
            <a:chOff x="693" y="1259"/>
            <a:chExt cx="4366" cy="2347"/>
          </a:xfrm>
        </p:grpSpPr>
        <p:sp>
          <p:nvSpPr>
            <p:cNvPr id="82952" name="Freeform 6"/>
            <p:cNvSpPr>
              <a:spLocks/>
            </p:cNvSpPr>
            <p:nvPr/>
          </p:nvSpPr>
          <p:spPr bwMode="auto">
            <a:xfrm>
              <a:off x="2892" y="3180"/>
              <a:ext cx="59" cy="63"/>
            </a:xfrm>
            <a:custGeom>
              <a:avLst/>
              <a:gdLst>
                <a:gd name="T0" fmla="*/ 59 w 59"/>
                <a:gd name="T1" fmla="*/ 60 h 63"/>
                <a:gd name="T2" fmla="*/ 59 w 59"/>
                <a:gd name="T3" fmla="*/ 0 h 63"/>
                <a:gd name="T4" fmla="*/ 0 w 59"/>
                <a:gd name="T5" fmla="*/ 33 h 63"/>
                <a:gd name="T6" fmla="*/ 59 w 59"/>
                <a:gd name="T7" fmla="*/ 63 h 63"/>
                <a:gd name="T8" fmla="*/ 59 w 59"/>
                <a:gd name="T9" fmla="*/ 63 h 63"/>
                <a:gd name="T10" fmla="*/ 59 w 59"/>
                <a:gd name="T11" fmla="*/ 60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63"/>
                <a:gd name="T20" fmla="*/ 59 w 59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63">
                  <a:moveTo>
                    <a:pt x="59" y="60"/>
                  </a:moveTo>
                  <a:lnTo>
                    <a:pt x="59" y="0"/>
                  </a:lnTo>
                  <a:lnTo>
                    <a:pt x="0" y="33"/>
                  </a:lnTo>
                  <a:lnTo>
                    <a:pt x="59" y="63"/>
                  </a:lnTo>
                  <a:lnTo>
                    <a:pt x="59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3" name="Freeform 7"/>
            <p:cNvSpPr>
              <a:spLocks/>
            </p:cNvSpPr>
            <p:nvPr/>
          </p:nvSpPr>
          <p:spPr bwMode="auto">
            <a:xfrm>
              <a:off x="2930" y="3210"/>
              <a:ext cx="21" cy="3"/>
            </a:xfrm>
            <a:custGeom>
              <a:avLst/>
              <a:gdLst>
                <a:gd name="T0" fmla="*/ 0 w 21"/>
                <a:gd name="T1" fmla="*/ 0 h 3"/>
                <a:gd name="T2" fmla="*/ 21 w 21"/>
                <a:gd name="T3" fmla="*/ 3 h 3"/>
                <a:gd name="T4" fmla="*/ 0 w 21"/>
                <a:gd name="T5" fmla="*/ 0 h 3"/>
                <a:gd name="T6" fmla="*/ 0 60000 65536"/>
                <a:gd name="T7" fmla="*/ 0 60000 65536"/>
                <a:gd name="T8" fmla="*/ 0 60000 65536"/>
                <a:gd name="T9" fmla="*/ 0 w 21"/>
                <a:gd name="T10" fmla="*/ 0 h 3"/>
                <a:gd name="T11" fmla="*/ 21 w 21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3">
                  <a:moveTo>
                    <a:pt x="0" y="0"/>
                  </a:moveTo>
                  <a:lnTo>
                    <a:pt x="21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4" name="Rectangle 8"/>
            <p:cNvSpPr>
              <a:spLocks noChangeArrowheads="1"/>
            </p:cNvSpPr>
            <p:nvPr/>
          </p:nvSpPr>
          <p:spPr bwMode="auto">
            <a:xfrm>
              <a:off x="1575" y="2413"/>
              <a:ext cx="20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128</a:t>
              </a:r>
              <a:endParaRPr lang="en-US" altLang="zh-CN" sz="2800" dirty="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56" name="Rectangle 10"/>
            <p:cNvSpPr>
              <a:spLocks noChangeArrowheads="1"/>
            </p:cNvSpPr>
            <p:nvPr/>
          </p:nvSpPr>
          <p:spPr bwMode="auto">
            <a:xfrm>
              <a:off x="1784" y="2421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57" name="Rectangle 11"/>
            <p:cNvSpPr>
              <a:spLocks noChangeArrowheads="1"/>
            </p:cNvSpPr>
            <p:nvPr/>
          </p:nvSpPr>
          <p:spPr bwMode="auto">
            <a:xfrm>
              <a:off x="1822" y="242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58" name="Rectangle 12"/>
            <p:cNvSpPr>
              <a:spLocks noChangeArrowheads="1"/>
            </p:cNvSpPr>
            <p:nvPr/>
          </p:nvSpPr>
          <p:spPr bwMode="auto">
            <a:xfrm>
              <a:off x="1889" y="2421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59" name="Rectangle 13"/>
            <p:cNvSpPr>
              <a:spLocks noChangeArrowheads="1"/>
            </p:cNvSpPr>
            <p:nvPr/>
          </p:nvSpPr>
          <p:spPr bwMode="auto">
            <a:xfrm>
              <a:off x="1913" y="2421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60" name="Rectangle 14"/>
            <p:cNvSpPr>
              <a:spLocks noChangeArrowheads="1"/>
            </p:cNvSpPr>
            <p:nvPr/>
          </p:nvSpPr>
          <p:spPr bwMode="auto">
            <a:xfrm>
              <a:off x="1948" y="2421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61" name="Rectangle 15"/>
            <p:cNvSpPr>
              <a:spLocks noChangeArrowheads="1"/>
            </p:cNvSpPr>
            <p:nvPr/>
          </p:nvSpPr>
          <p:spPr bwMode="auto">
            <a:xfrm>
              <a:off x="1980" y="2421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62" name="Rectangle 16"/>
            <p:cNvSpPr>
              <a:spLocks noChangeArrowheads="1"/>
            </p:cNvSpPr>
            <p:nvPr/>
          </p:nvSpPr>
          <p:spPr bwMode="auto">
            <a:xfrm>
              <a:off x="2057" y="242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63" name="Rectangle 17"/>
            <p:cNvSpPr>
              <a:spLocks noChangeArrowheads="1"/>
            </p:cNvSpPr>
            <p:nvPr/>
          </p:nvSpPr>
          <p:spPr bwMode="auto">
            <a:xfrm>
              <a:off x="2124" y="2421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U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64" name="Freeform 18"/>
            <p:cNvSpPr>
              <a:spLocks/>
            </p:cNvSpPr>
            <p:nvPr/>
          </p:nvSpPr>
          <p:spPr bwMode="auto">
            <a:xfrm>
              <a:off x="1892" y="2877"/>
              <a:ext cx="60" cy="64"/>
            </a:xfrm>
            <a:custGeom>
              <a:avLst/>
              <a:gdLst>
                <a:gd name="T0" fmla="*/ 56 w 60"/>
                <a:gd name="T1" fmla="*/ 0 h 64"/>
                <a:gd name="T2" fmla="*/ 0 w 60"/>
                <a:gd name="T3" fmla="*/ 4 h 64"/>
                <a:gd name="T4" fmla="*/ 28 w 60"/>
                <a:gd name="T5" fmla="*/ 64 h 64"/>
                <a:gd name="T6" fmla="*/ 60 w 60"/>
                <a:gd name="T7" fmla="*/ 4 h 64"/>
                <a:gd name="T8" fmla="*/ 60 w 60"/>
                <a:gd name="T9" fmla="*/ 4 h 64"/>
                <a:gd name="T10" fmla="*/ 56 w 60"/>
                <a:gd name="T11" fmla="*/ 0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64"/>
                <a:gd name="T20" fmla="*/ 60 w 60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64">
                  <a:moveTo>
                    <a:pt x="56" y="0"/>
                  </a:moveTo>
                  <a:lnTo>
                    <a:pt x="0" y="4"/>
                  </a:lnTo>
                  <a:lnTo>
                    <a:pt x="28" y="64"/>
                  </a:lnTo>
                  <a:lnTo>
                    <a:pt x="60" y="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5" name="Line 19"/>
            <p:cNvSpPr>
              <a:spLocks noChangeShapeType="1"/>
            </p:cNvSpPr>
            <p:nvPr/>
          </p:nvSpPr>
          <p:spPr bwMode="auto">
            <a:xfrm flipV="1">
              <a:off x="1920" y="2672"/>
              <a:ext cx="1" cy="228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6" name="Freeform 20"/>
            <p:cNvSpPr>
              <a:spLocks/>
            </p:cNvSpPr>
            <p:nvPr/>
          </p:nvSpPr>
          <p:spPr bwMode="auto">
            <a:xfrm>
              <a:off x="2317" y="2107"/>
              <a:ext cx="59" cy="64"/>
            </a:xfrm>
            <a:custGeom>
              <a:avLst/>
              <a:gdLst>
                <a:gd name="T0" fmla="*/ 56 w 59"/>
                <a:gd name="T1" fmla="*/ 0 h 64"/>
                <a:gd name="T2" fmla="*/ 0 w 59"/>
                <a:gd name="T3" fmla="*/ 4 h 64"/>
                <a:gd name="T4" fmla="*/ 28 w 59"/>
                <a:gd name="T5" fmla="*/ 64 h 64"/>
                <a:gd name="T6" fmla="*/ 59 w 59"/>
                <a:gd name="T7" fmla="*/ 4 h 64"/>
                <a:gd name="T8" fmla="*/ 59 w 59"/>
                <a:gd name="T9" fmla="*/ 4 h 64"/>
                <a:gd name="T10" fmla="*/ 56 w 59"/>
                <a:gd name="T11" fmla="*/ 0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64"/>
                <a:gd name="T20" fmla="*/ 59 w 59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64">
                  <a:moveTo>
                    <a:pt x="56" y="0"/>
                  </a:moveTo>
                  <a:lnTo>
                    <a:pt x="0" y="4"/>
                  </a:lnTo>
                  <a:lnTo>
                    <a:pt x="28" y="64"/>
                  </a:lnTo>
                  <a:lnTo>
                    <a:pt x="59" y="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7" name="Line 21"/>
            <p:cNvSpPr>
              <a:spLocks noChangeShapeType="1"/>
            </p:cNvSpPr>
            <p:nvPr/>
          </p:nvSpPr>
          <p:spPr bwMode="auto">
            <a:xfrm flipV="1">
              <a:off x="2345" y="1760"/>
              <a:ext cx="1" cy="370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8" name="Freeform 22"/>
            <p:cNvSpPr>
              <a:spLocks/>
            </p:cNvSpPr>
            <p:nvPr/>
          </p:nvSpPr>
          <p:spPr bwMode="auto">
            <a:xfrm>
              <a:off x="1468" y="2107"/>
              <a:ext cx="56" cy="64"/>
            </a:xfrm>
            <a:custGeom>
              <a:avLst/>
              <a:gdLst>
                <a:gd name="T0" fmla="*/ 56 w 56"/>
                <a:gd name="T1" fmla="*/ 0 h 64"/>
                <a:gd name="T2" fmla="*/ 0 w 56"/>
                <a:gd name="T3" fmla="*/ 4 h 64"/>
                <a:gd name="T4" fmla="*/ 28 w 56"/>
                <a:gd name="T5" fmla="*/ 64 h 64"/>
                <a:gd name="T6" fmla="*/ 56 w 56"/>
                <a:gd name="T7" fmla="*/ 4 h 64"/>
                <a:gd name="T8" fmla="*/ 56 w 56"/>
                <a:gd name="T9" fmla="*/ 4 h 64"/>
                <a:gd name="T10" fmla="*/ 56 w 56"/>
                <a:gd name="T11" fmla="*/ 0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64"/>
                <a:gd name="T20" fmla="*/ 56 w 56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64">
                  <a:moveTo>
                    <a:pt x="56" y="0"/>
                  </a:moveTo>
                  <a:lnTo>
                    <a:pt x="0" y="4"/>
                  </a:lnTo>
                  <a:lnTo>
                    <a:pt x="28" y="64"/>
                  </a:lnTo>
                  <a:lnTo>
                    <a:pt x="56" y="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9" name="Freeform 23"/>
            <p:cNvSpPr>
              <a:spLocks/>
            </p:cNvSpPr>
            <p:nvPr/>
          </p:nvSpPr>
          <p:spPr bwMode="auto">
            <a:xfrm>
              <a:off x="2429" y="2395"/>
              <a:ext cx="60" cy="60"/>
            </a:xfrm>
            <a:custGeom>
              <a:avLst/>
              <a:gdLst>
                <a:gd name="T0" fmla="*/ 56 w 60"/>
                <a:gd name="T1" fmla="*/ 60 h 60"/>
                <a:gd name="T2" fmla="*/ 60 w 60"/>
                <a:gd name="T3" fmla="*/ 0 h 60"/>
                <a:gd name="T4" fmla="*/ 0 w 60"/>
                <a:gd name="T5" fmla="*/ 30 h 60"/>
                <a:gd name="T6" fmla="*/ 60 w 60"/>
                <a:gd name="T7" fmla="*/ 60 h 60"/>
                <a:gd name="T8" fmla="*/ 60 w 60"/>
                <a:gd name="T9" fmla="*/ 60 h 60"/>
                <a:gd name="T10" fmla="*/ 56 w 60"/>
                <a:gd name="T11" fmla="*/ 6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60"/>
                <a:gd name="T20" fmla="*/ 60 w 60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60">
                  <a:moveTo>
                    <a:pt x="56" y="60"/>
                  </a:moveTo>
                  <a:lnTo>
                    <a:pt x="60" y="0"/>
                  </a:lnTo>
                  <a:lnTo>
                    <a:pt x="0" y="30"/>
                  </a:lnTo>
                  <a:lnTo>
                    <a:pt x="60" y="60"/>
                  </a:lnTo>
                  <a:lnTo>
                    <a:pt x="56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0" name="Freeform 24"/>
            <p:cNvSpPr>
              <a:spLocks/>
            </p:cNvSpPr>
            <p:nvPr/>
          </p:nvSpPr>
          <p:spPr bwMode="auto">
            <a:xfrm>
              <a:off x="2464" y="2421"/>
              <a:ext cx="25" cy="4"/>
            </a:xfrm>
            <a:custGeom>
              <a:avLst/>
              <a:gdLst>
                <a:gd name="T0" fmla="*/ 0 w 25"/>
                <a:gd name="T1" fmla="*/ 0 h 4"/>
                <a:gd name="T2" fmla="*/ 25 w 25"/>
                <a:gd name="T3" fmla="*/ 4 h 4"/>
                <a:gd name="T4" fmla="*/ 0 w 25"/>
                <a:gd name="T5" fmla="*/ 0 h 4"/>
                <a:gd name="T6" fmla="*/ 0 60000 65536"/>
                <a:gd name="T7" fmla="*/ 0 60000 65536"/>
                <a:gd name="T8" fmla="*/ 0 60000 65536"/>
                <a:gd name="T9" fmla="*/ 0 w 25"/>
                <a:gd name="T10" fmla="*/ 0 h 4"/>
                <a:gd name="T11" fmla="*/ 25 w 2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4">
                  <a:moveTo>
                    <a:pt x="0" y="0"/>
                  </a:moveTo>
                  <a:lnTo>
                    <a:pt x="2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1" name="Freeform 25"/>
            <p:cNvSpPr>
              <a:spLocks/>
            </p:cNvSpPr>
            <p:nvPr/>
          </p:nvSpPr>
          <p:spPr bwMode="auto">
            <a:xfrm>
              <a:off x="2464" y="2421"/>
              <a:ext cx="954" cy="542"/>
            </a:xfrm>
            <a:custGeom>
              <a:avLst/>
              <a:gdLst>
                <a:gd name="T0" fmla="*/ 0 w 954"/>
                <a:gd name="T1" fmla="*/ 0 h 542"/>
                <a:gd name="T2" fmla="*/ 954 w 954"/>
                <a:gd name="T3" fmla="*/ 4 h 542"/>
                <a:gd name="T4" fmla="*/ 954 w 954"/>
                <a:gd name="T5" fmla="*/ 542 h 542"/>
                <a:gd name="T6" fmla="*/ 0 60000 65536"/>
                <a:gd name="T7" fmla="*/ 0 60000 65536"/>
                <a:gd name="T8" fmla="*/ 0 60000 65536"/>
                <a:gd name="T9" fmla="*/ 0 w 954"/>
                <a:gd name="T10" fmla="*/ 0 h 542"/>
                <a:gd name="T11" fmla="*/ 954 w 954"/>
                <a:gd name="T12" fmla="*/ 542 h 5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4" h="542">
                  <a:moveTo>
                    <a:pt x="0" y="0"/>
                  </a:moveTo>
                  <a:lnTo>
                    <a:pt x="954" y="4"/>
                  </a:lnTo>
                  <a:lnTo>
                    <a:pt x="954" y="542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2" name="Rectangle 26"/>
            <p:cNvSpPr>
              <a:spLocks noChangeArrowheads="1"/>
            </p:cNvSpPr>
            <p:nvPr/>
          </p:nvSpPr>
          <p:spPr bwMode="auto">
            <a:xfrm>
              <a:off x="3428" y="3064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73" name="Rectangle 27"/>
            <p:cNvSpPr>
              <a:spLocks noChangeArrowheads="1"/>
            </p:cNvSpPr>
            <p:nvPr/>
          </p:nvSpPr>
          <p:spPr bwMode="auto">
            <a:xfrm>
              <a:off x="3512" y="306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o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74" name="Rectangle 28"/>
            <p:cNvSpPr>
              <a:spLocks noChangeArrowheads="1"/>
            </p:cNvSpPr>
            <p:nvPr/>
          </p:nvSpPr>
          <p:spPr bwMode="auto">
            <a:xfrm>
              <a:off x="3576" y="306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n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75" name="Rectangle 29"/>
            <p:cNvSpPr>
              <a:spLocks noChangeArrowheads="1"/>
            </p:cNvSpPr>
            <p:nvPr/>
          </p:nvSpPr>
          <p:spPr bwMode="auto">
            <a:xfrm>
              <a:off x="3642" y="3064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76" name="Rectangle 30"/>
            <p:cNvSpPr>
              <a:spLocks noChangeArrowheads="1"/>
            </p:cNvSpPr>
            <p:nvPr/>
          </p:nvSpPr>
          <p:spPr bwMode="auto">
            <a:xfrm>
              <a:off x="3674" y="3064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77" name="Rectangle 31"/>
            <p:cNvSpPr>
              <a:spLocks noChangeArrowheads="1"/>
            </p:cNvSpPr>
            <p:nvPr/>
          </p:nvSpPr>
          <p:spPr bwMode="auto">
            <a:xfrm>
              <a:off x="3712" y="306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o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78" name="Rectangle 32"/>
            <p:cNvSpPr>
              <a:spLocks noChangeArrowheads="1"/>
            </p:cNvSpPr>
            <p:nvPr/>
          </p:nvSpPr>
          <p:spPr bwMode="auto">
            <a:xfrm>
              <a:off x="3779" y="3064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79" name="Rectangle 33"/>
            <p:cNvSpPr>
              <a:spLocks noChangeArrowheads="1"/>
            </p:cNvSpPr>
            <p:nvPr/>
          </p:nvSpPr>
          <p:spPr bwMode="auto">
            <a:xfrm>
              <a:off x="3804" y="3064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80" name="Rectangle 34"/>
            <p:cNvSpPr>
              <a:spLocks noChangeArrowheads="1"/>
            </p:cNvSpPr>
            <p:nvPr/>
          </p:nvSpPr>
          <p:spPr bwMode="auto">
            <a:xfrm>
              <a:off x="3835" y="3064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81" name="Rectangle 35"/>
            <p:cNvSpPr>
              <a:spLocks noChangeArrowheads="1"/>
            </p:cNvSpPr>
            <p:nvPr/>
          </p:nvSpPr>
          <p:spPr bwMode="auto">
            <a:xfrm>
              <a:off x="3870" y="306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82" name="Rectangle 36"/>
            <p:cNvSpPr>
              <a:spLocks noChangeArrowheads="1"/>
            </p:cNvSpPr>
            <p:nvPr/>
          </p:nvSpPr>
          <p:spPr bwMode="auto">
            <a:xfrm>
              <a:off x="3933" y="3064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83" name="Rectangle 37"/>
            <p:cNvSpPr>
              <a:spLocks noChangeArrowheads="1"/>
            </p:cNvSpPr>
            <p:nvPr/>
          </p:nvSpPr>
          <p:spPr bwMode="auto">
            <a:xfrm>
              <a:off x="3993" y="3064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84" name="Freeform 38"/>
            <p:cNvSpPr>
              <a:spLocks/>
            </p:cNvSpPr>
            <p:nvPr/>
          </p:nvSpPr>
          <p:spPr bwMode="auto">
            <a:xfrm>
              <a:off x="3264" y="2903"/>
              <a:ext cx="929" cy="467"/>
            </a:xfrm>
            <a:custGeom>
              <a:avLst/>
              <a:gdLst>
                <a:gd name="T0" fmla="*/ 929 w 929"/>
                <a:gd name="T1" fmla="*/ 232 h 467"/>
                <a:gd name="T2" fmla="*/ 925 w 929"/>
                <a:gd name="T3" fmla="*/ 198 h 467"/>
                <a:gd name="T4" fmla="*/ 908 w 929"/>
                <a:gd name="T5" fmla="*/ 161 h 467"/>
                <a:gd name="T6" fmla="*/ 880 w 929"/>
                <a:gd name="T7" fmla="*/ 127 h 467"/>
                <a:gd name="T8" fmla="*/ 841 w 929"/>
                <a:gd name="T9" fmla="*/ 98 h 467"/>
                <a:gd name="T10" fmla="*/ 792 w 929"/>
                <a:gd name="T11" fmla="*/ 71 h 467"/>
                <a:gd name="T12" fmla="*/ 739 w 929"/>
                <a:gd name="T13" fmla="*/ 45 h 467"/>
                <a:gd name="T14" fmla="*/ 680 w 929"/>
                <a:gd name="T15" fmla="*/ 27 h 467"/>
                <a:gd name="T16" fmla="*/ 613 w 929"/>
                <a:gd name="T17" fmla="*/ 12 h 467"/>
                <a:gd name="T18" fmla="*/ 540 w 929"/>
                <a:gd name="T19" fmla="*/ 4 h 467"/>
                <a:gd name="T20" fmla="*/ 466 w 929"/>
                <a:gd name="T21" fmla="*/ 0 h 467"/>
                <a:gd name="T22" fmla="*/ 389 w 929"/>
                <a:gd name="T23" fmla="*/ 4 h 467"/>
                <a:gd name="T24" fmla="*/ 319 w 929"/>
                <a:gd name="T25" fmla="*/ 12 h 467"/>
                <a:gd name="T26" fmla="*/ 252 w 929"/>
                <a:gd name="T27" fmla="*/ 27 h 467"/>
                <a:gd name="T28" fmla="*/ 189 w 929"/>
                <a:gd name="T29" fmla="*/ 45 h 467"/>
                <a:gd name="T30" fmla="*/ 136 w 929"/>
                <a:gd name="T31" fmla="*/ 71 h 467"/>
                <a:gd name="T32" fmla="*/ 87 w 929"/>
                <a:gd name="T33" fmla="*/ 98 h 467"/>
                <a:gd name="T34" fmla="*/ 52 w 929"/>
                <a:gd name="T35" fmla="*/ 127 h 467"/>
                <a:gd name="T36" fmla="*/ 24 w 929"/>
                <a:gd name="T37" fmla="*/ 161 h 467"/>
                <a:gd name="T38" fmla="*/ 3 w 929"/>
                <a:gd name="T39" fmla="*/ 198 h 467"/>
                <a:gd name="T40" fmla="*/ 0 w 929"/>
                <a:gd name="T41" fmla="*/ 236 h 467"/>
                <a:gd name="T42" fmla="*/ 3 w 929"/>
                <a:gd name="T43" fmla="*/ 273 h 467"/>
                <a:gd name="T44" fmla="*/ 24 w 929"/>
                <a:gd name="T45" fmla="*/ 310 h 467"/>
                <a:gd name="T46" fmla="*/ 52 w 929"/>
                <a:gd name="T47" fmla="*/ 340 h 467"/>
                <a:gd name="T48" fmla="*/ 87 w 929"/>
                <a:gd name="T49" fmla="*/ 374 h 467"/>
                <a:gd name="T50" fmla="*/ 136 w 929"/>
                <a:gd name="T51" fmla="*/ 400 h 467"/>
                <a:gd name="T52" fmla="*/ 189 w 929"/>
                <a:gd name="T53" fmla="*/ 423 h 467"/>
                <a:gd name="T54" fmla="*/ 252 w 929"/>
                <a:gd name="T55" fmla="*/ 441 h 467"/>
                <a:gd name="T56" fmla="*/ 319 w 929"/>
                <a:gd name="T57" fmla="*/ 456 h 467"/>
                <a:gd name="T58" fmla="*/ 389 w 929"/>
                <a:gd name="T59" fmla="*/ 464 h 467"/>
                <a:gd name="T60" fmla="*/ 466 w 929"/>
                <a:gd name="T61" fmla="*/ 467 h 467"/>
                <a:gd name="T62" fmla="*/ 540 w 929"/>
                <a:gd name="T63" fmla="*/ 464 h 467"/>
                <a:gd name="T64" fmla="*/ 613 w 929"/>
                <a:gd name="T65" fmla="*/ 456 h 467"/>
                <a:gd name="T66" fmla="*/ 680 w 929"/>
                <a:gd name="T67" fmla="*/ 441 h 467"/>
                <a:gd name="T68" fmla="*/ 739 w 929"/>
                <a:gd name="T69" fmla="*/ 423 h 467"/>
                <a:gd name="T70" fmla="*/ 792 w 929"/>
                <a:gd name="T71" fmla="*/ 400 h 467"/>
                <a:gd name="T72" fmla="*/ 841 w 929"/>
                <a:gd name="T73" fmla="*/ 374 h 467"/>
                <a:gd name="T74" fmla="*/ 880 w 929"/>
                <a:gd name="T75" fmla="*/ 340 h 467"/>
                <a:gd name="T76" fmla="*/ 908 w 929"/>
                <a:gd name="T77" fmla="*/ 310 h 467"/>
                <a:gd name="T78" fmla="*/ 925 w 929"/>
                <a:gd name="T79" fmla="*/ 273 h 467"/>
                <a:gd name="T80" fmla="*/ 929 w 929"/>
                <a:gd name="T81" fmla="*/ 236 h 467"/>
                <a:gd name="T82" fmla="*/ 929 w 929"/>
                <a:gd name="T83" fmla="*/ 236 h 4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29"/>
                <a:gd name="T127" fmla="*/ 0 h 467"/>
                <a:gd name="T128" fmla="*/ 929 w 929"/>
                <a:gd name="T129" fmla="*/ 467 h 4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29" h="467">
                  <a:moveTo>
                    <a:pt x="929" y="232"/>
                  </a:moveTo>
                  <a:lnTo>
                    <a:pt x="925" y="198"/>
                  </a:lnTo>
                  <a:lnTo>
                    <a:pt x="908" y="161"/>
                  </a:lnTo>
                  <a:lnTo>
                    <a:pt x="880" y="127"/>
                  </a:lnTo>
                  <a:lnTo>
                    <a:pt x="841" y="98"/>
                  </a:lnTo>
                  <a:lnTo>
                    <a:pt x="792" y="71"/>
                  </a:lnTo>
                  <a:lnTo>
                    <a:pt x="739" y="45"/>
                  </a:lnTo>
                  <a:lnTo>
                    <a:pt x="680" y="27"/>
                  </a:lnTo>
                  <a:lnTo>
                    <a:pt x="613" y="12"/>
                  </a:lnTo>
                  <a:lnTo>
                    <a:pt x="540" y="4"/>
                  </a:lnTo>
                  <a:lnTo>
                    <a:pt x="466" y="0"/>
                  </a:lnTo>
                  <a:lnTo>
                    <a:pt x="389" y="4"/>
                  </a:lnTo>
                  <a:lnTo>
                    <a:pt x="319" y="12"/>
                  </a:lnTo>
                  <a:lnTo>
                    <a:pt x="252" y="27"/>
                  </a:lnTo>
                  <a:lnTo>
                    <a:pt x="189" y="45"/>
                  </a:lnTo>
                  <a:lnTo>
                    <a:pt x="136" y="71"/>
                  </a:lnTo>
                  <a:lnTo>
                    <a:pt x="87" y="98"/>
                  </a:lnTo>
                  <a:lnTo>
                    <a:pt x="52" y="127"/>
                  </a:lnTo>
                  <a:lnTo>
                    <a:pt x="24" y="161"/>
                  </a:lnTo>
                  <a:lnTo>
                    <a:pt x="3" y="198"/>
                  </a:lnTo>
                  <a:lnTo>
                    <a:pt x="0" y="236"/>
                  </a:lnTo>
                  <a:lnTo>
                    <a:pt x="3" y="273"/>
                  </a:lnTo>
                  <a:lnTo>
                    <a:pt x="24" y="310"/>
                  </a:lnTo>
                  <a:lnTo>
                    <a:pt x="52" y="340"/>
                  </a:lnTo>
                  <a:lnTo>
                    <a:pt x="87" y="374"/>
                  </a:lnTo>
                  <a:lnTo>
                    <a:pt x="136" y="400"/>
                  </a:lnTo>
                  <a:lnTo>
                    <a:pt x="189" y="423"/>
                  </a:lnTo>
                  <a:lnTo>
                    <a:pt x="252" y="441"/>
                  </a:lnTo>
                  <a:lnTo>
                    <a:pt x="319" y="456"/>
                  </a:lnTo>
                  <a:lnTo>
                    <a:pt x="389" y="464"/>
                  </a:lnTo>
                  <a:lnTo>
                    <a:pt x="466" y="467"/>
                  </a:lnTo>
                  <a:lnTo>
                    <a:pt x="540" y="464"/>
                  </a:lnTo>
                  <a:lnTo>
                    <a:pt x="613" y="456"/>
                  </a:lnTo>
                  <a:lnTo>
                    <a:pt x="680" y="441"/>
                  </a:lnTo>
                  <a:lnTo>
                    <a:pt x="739" y="423"/>
                  </a:lnTo>
                  <a:lnTo>
                    <a:pt x="792" y="400"/>
                  </a:lnTo>
                  <a:lnTo>
                    <a:pt x="841" y="374"/>
                  </a:lnTo>
                  <a:lnTo>
                    <a:pt x="880" y="340"/>
                  </a:lnTo>
                  <a:lnTo>
                    <a:pt x="908" y="310"/>
                  </a:lnTo>
                  <a:lnTo>
                    <a:pt x="925" y="273"/>
                  </a:lnTo>
                  <a:lnTo>
                    <a:pt x="929" y="236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5" name="Freeform 39"/>
            <p:cNvSpPr>
              <a:spLocks/>
            </p:cNvSpPr>
            <p:nvPr/>
          </p:nvSpPr>
          <p:spPr bwMode="auto">
            <a:xfrm>
              <a:off x="3832" y="2238"/>
              <a:ext cx="964" cy="374"/>
            </a:xfrm>
            <a:custGeom>
              <a:avLst/>
              <a:gdLst>
                <a:gd name="T0" fmla="*/ 964 w 964"/>
                <a:gd name="T1" fmla="*/ 370 h 374"/>
                <a:gd name="T2" fmla="*/ 964 w 964"/>
                <a:gd name="T3" fmla="*/ 0 h 374"/>
                <a:gd name="T4" fmla="*/ 0 w 964"/>
                <a:gd name="T5" fmla="*/ 0 h 374"/>
                <a:gd name="T6" fmla="*/ 0 w 964"/>
                <a:gd name="T7" fmla="*/ 374 h 374"/>
                <a:gd name="T8" fmla="*/ 964 w 964"/>
                <a:gd name="T9" fmla="*/ 374 h 374"/>
                <a:gd name="T10" fmla="*/ 964 w 964"/>
                <a:gd name="T11" fmla="*/ 374 h 3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4"/>
                <a:gd name="T19" fmla="*/ 0 h 374"/>
                <a:gd name="T20" fmla="*/ 964 w 964"/>
                <a:gd name="T21" fmla="*/ 374 h 3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4" h="374">
                  <a:moveTo>
                    <a:pt x="964" y="370"/>
                  </a:moveTo>
                  <a:lnTo>
                    <a:pt x="964" y="0"/>
                  </a:lnTo>
                  <a:lnTo>
                    <a:pt x="0" y="0"/>
                  </a:lnTo>
                  <a:lnTo>
                    <a:pt x="0" y="374"/>
                  </a:lnTo>
                  <a:lnTo>
                    <a:pt x="964" y="374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6" name="Rectangle 40"/>
            <p:cNvSpPr>
              <a:spLocks noChangeArrowheads="1"/>
            </p:cNvSpPr>
            <p:nvPr/>
          </p:nvSpPr>
          <p:spPr bwMode="auto">
            <a:xfrm>
              <a:off x="4077" y="2275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87" name="Rectangle 41"/>
            <p:cNvSpPr>
              <a:spLocks noChangeArrowheads="1"/>
            </p:cNvSpPr>
            <p:nvPr/>
          </p:nvSpPr>
          <p:spPr bwMode="auto">
            <a:xfrm>
              <a:off x="4175" y="227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u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88" name="Rectangle 42"/>
            <p:cNvSpPr>
              <a:spLocks noChangeArrowheads="1"/>
            </p:cNvSpPr>
            <p:nvPr/>
          </p:nvSpPr>
          <p:spPr bwMode="auto">
            <a:xfrm>
              <a:off x="4238" y="2275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89" name="Rectangle 43"/>
            <p:cNvSpPr>
              <a:spLocks noChangeArrowheads="1"/>
            </p:cNvSpPr>
            <p:nvPr/>
          </p:nvSpPr>
          <p:spPr bwMode="auto">
            <a:xfrm>
              <a:off x="4266" y="2275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90" name="Rectangle 44"/>
            <p:cNvSpPr>
              <a:spLocks noChangeArrowheads="1"/>
            </p:cNvSpPr>
            <p:nvPr/>
          </p:nvSpPr>
          <p:spPr bwMode="auto">
            <a:xfrm>
              <a:off x="4298" y="2275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91" name="Rectangle 45"/>
            <p:cNvSpPr>
              <a:spLocks noChangeArrowheads="1"/>
            </p:cNvSpPr>
            <p:nvPr/>
          </p:nvSpPr>
          <p:spPr bwMode="auto">
            <a:xfrm>
              <a:off x="4323" y="227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92" name="Rectangle 46"/>
            <p:cNvSpPr>
              <a:spLocks noChangeArrowheads="1"/>
            </p:cNvSpPr>
            <p:nvPr/>
          </p:nvSpPr>
          <p:spPr bwMode="auto">
            <a:xfrm>
              <a:off x="4389" y="2275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93" name="Rectangle 47"/>
            <p:cNvSpPr>
              <a:spLocks noChangeArrowheads="1"/>
            </p:cNvSpPr>
            <p:nvPr/>
          </p:nvSpPr>
          <p:spPr bwMode="auto">
            <a:xfrm>
              <a:off x="4414" y="2275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94" name="Rectangle 48"/>
            <p:cNvSpPr>
              <a:spLocks noChangeArrowheads="1"/>
            </p:cNvSpPr>
            <p:nvPr/>
          </p:nvSpPr>
          <p:spPr bwMode="auto">
            <a:xfrm>
              <a:off x="4442" y="227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95" name="Rectangle 49"/>
            <p:cNvSpPr>
              <a:spLocks noChangeArrowheads="1"/>
            </p:cNvSpPr>
            <p:nvPr/>
          </p:nvSpPr>
          <p:spPr bwMode="auto">
            <a:xfrm>
              <a:off x="4505" y="2275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96" name="Rectangle 50"/>
            <p:cNvSpPr>
              <a:spLocks noChangeArrowheads="1"/>
            </p:cNvSpPr>
            <p:nvPr/>
          </p:nvSpPr>
          <p:spPr bwMode="auto">
            <a:xfrm>
              <a:off x="4235" y="2425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97" name="Rectangle 51"/>
            <p:cNvSpPr>
              <a:spLocks noChangeArrowheads="1"/>
            </p:cNvSpPr>
            <p:nvPr/>
          </p:nvSpPr>
          <p:spPr bwMode="auto">
            <a:xfrm>
              <a:off x="4312" y="242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h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98" name="Rectangle 52"/>
            <p:cNvSpPr>
              <a:spLocks noChangeArrowheads="1"/>
            </p:cNvSpPr>
            <p:nvPr/>
          </p:nvSpPr>
          <p:spPr bwMode="auto">
            <a:xfrm>
              <a:off x="4379" y="2425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999" name="Rectangle 53"/>
            <p:cNvSpPr>
              <a:spLocks noChangeArrowheads="1"/>
            </p:cNvSpPr>
            <p:nvPr/>
          </p:nvSpPr>
          <p:spPr bwMode="auto">
            <a:xfrm>
              <a:off x="4403" y="2425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00" name="Rectangle 54"/>
            <p:cNvSpPr>
              <a:spLocks noChangeArrowheads="1"/>
            </p:cNvSpPr>
            <p:nvPr/>
          </p:nvSpPr>
          <p:spPr bwMode="auto">
            <a:xfrm>
              <a:off x="4435" y="2425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01" name="Rectangle 55"/>
            <p:cNvSpPr>
              <a:spLocks noChangeArrowheads="1"/>
            </p:cNvSpPr>
            <p:nvPr/>
          </p:nvSpPr>
          <p:spPr bwMode="auto">
            <a:xfrm>
              <a:off x="4466" y="2425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02" name="Rectangle 56"/>
            <p:cNvSpPr>
              <a:spLocks noChangeArrowheads="1"/>
            </p:cNvSpPr>
            <p:nvPr/>
          </p:nvSpPr>
          <p:spPr bwMode="auto">
            <a:xfrm>
              <a:off x="4501" y="2425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03" name="Rectangle 57"/>
            <p:cNvSpPr>
              <a:spLocks noChangeArrowheads="1"/>
            </p:cNvSpPr>
            <p:nvPr/>
          </p:nvSpPr>
          <p:spPr bwMode="auto">
            <a:xfrm>
              <a:off x="4540" y="2425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04" name="Rectangle 58"/>
            <p:cNvSpPr>
              <a:spLocks noChangeArrowheads="1"/>
            </p:cNvSpPr>
            <p:nvPr/>
          </p:nvSpPr>
          <p:spPr bwMode="auto">
            <a:xfrm>
              <a:off x="4565" y="242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05" name="Rectangle 59"/>
            <p:cNvSpPr>
              <a:spLocks noChangeArrowheads="1"/>
            </p:cNvSpPr>
            <p:nvPr/>
          </p:nvSpPr>
          <p:spPr bwMode="auto">
            <a:xfrm>
              <a:off x="4631" y="242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h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06" name="Rectangle 60"/>
            <p:cNvSpPr>
              <a:spLocks noChangeArrowheads="1"/>
            </p:cNvSpPr>
            <p:nvPr/>
          </p:nvSpPr>
          <p:spPr bwMode="auto">
            <a:xfrm>
              <a:off x="4694" y="2425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07" name="Freeform 61"/>
            <p:cNvSpPr>
              <a:spLocks/>
            </p:cNvSpPr>
            <p:nvPr/>
          </p:nvSpPr>
          <p:spPr bwMode="auto">
            <a:xfrm>
              <a:off x="956" y="2952"/>
              <a:ext cx="1929" cy="374"/>
            </a:xfrm>
            <a:custGeom>
              <a:avLst/>
              <a:gdLst>
                <a:gd name="T0" fmla="*/ 1929 w 1929"/>
                <a:gd name="T1" fmla="*/ 370 h 374"/>
                <a:gd name="T2" fmla="*/ 1929 w 1929"/>
                <a:gd name="T3" fmla="*/ 0 h 374"/>
                <a:gd name="T4" fmla="*/ 0 w 1929"/>
                <a:gd name="T5" fmla="*/ 0 h 374"/>
                <a:gd name="T6" fmla="*/ 0 w 1929"/>
                <a:gd name="T7" fmla="*/ 374 h 374"/>
                <a:gd name="T8" fmla="*/ 1929 w 1929"/>
                <a:gd name="T9" fmla="*/ 374 h 374"/>
                <a:gd name="T10" fmla="*/ 1929 w 1929"/>
                <a:gd name="T11" fmla="*/ 374 h 3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9"/>
                <a:gd name="T19" fmla="*/ 0 h 374"/>
                <a:gd name="T20" fmla="*/ 1929 w 1929"/>
                <a:gd name="T21" fmla="*/ 374 h 3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9" h="374">
                  <a:moveTo>
                    <a:pt x="1929" y="370"/>
                  </a:moveTo>
                  <a:lnTo>
                    <a:pt x="1929" y="0"/>
                  </a:lnTo>
                  <a:lnTo>
                    <a:pt x="0" y="0"/>
                  </a:lnTo>
                  <a:lnTo>
                    <a:pt x="0" y="374"/>
                  </a:lnTo>
                  <a:lnTo>
                    <a:pt x="1929" y="374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08" name="Rectangle 62"/>
            <p:cNvSpPr>
              <a:spLocks noChangeArrowheads="1"/>
            </p:cNvSpPr>
            <p:nvPr/>
          </p:nvSpPr>
          <p:spPr bwMode="auto">
            <a:xfrm>
              <a:off x="1728" y="2989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09" name="Rectangle 63"/>
            <p:cNvSpPr>
              <a:spLocks noChangeArrowheads="1"/>
            </p:cNvSpPr>
            <p:nvPr/>
          </p:nvSpPr>
          <p:spPr bwMode="auto">
            <a:xfrm>
              <a:off x="1805" y="2989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10" name="Rectangle 64"/>
            <p:cNvSpPr>
              <a:spLocks noChangeArrowheads="1"/>
            </p:cNvSpPr>
            <p:nvPr/>
          </p:nvSpPr>
          <p:spPr bwMode="auto">
            <a:xfrm>
              <a:off x="1843" y="298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o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11" name="Rectangle 65"/>
            <p:cNvSpPr>
              <a:spLocks noChangeArrowheads="1"/>
            </p:cNvSpPr>
            <p:nvPr/>
          </p:nvSpPr>
          <p:spPr bwMode="auto">
            <a:xfrm>
              <a:off x="1910" y="298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12" name="Rectangle 66"/>
            <p:cNvSpPr>
              <a:spLocks noChangeArrowheads="1"/>
            </p:cNvSpPr>
            <p:nvPr/>
          </p:nvSpPr>
          <p:spPr bwMode="auto">
            <a:xfrm>
              <a:off x="1973" y="298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u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13" name="Rectangle 67"/>
            <p:cNvSpPr>
              <a:spLocks noChangeArrowheads="1"/>
            </p:cNvSpPr>
            <p:nvPr/>
          </p:nvSpPr>
          <p:spPr bwMode="auto">
            <a:xfrm>
              <a:off x="2040" y="298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14" name="Rectangle 68"/>
            <p:cNvSpPr>
              <a:spLocks noChangeArrowheads="1"/>
            </p:cNvSpPr>
            <p:nvPr/>
          </p:nvSpPr>
          <p:spPr bwMode="auto">
            <a:xfrm>
              <a:off x="2096" y="2989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15" name="Rectangle 69"/>
            <p:cNvSpPr>
              <a:spLocks noChangeArrowheads="1"/>
            </p:cNvSpPr>
            <p:nvPr/>
          </p:nvSpPr>
          <p:spPr bwMode="auto">
            <a:xfrm>
              <a:off x="2555" y="3139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W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16" name="Rectangle 70"/>
            <p:cNvSpPr>
              <a:spLocks noChangeArrowheads="1"/>
            </p:cNvSpPr>
            <p:nvPr/>
          </p:nvSpPr>
          <p:spPr bwMode="auto">
            <a:xfrm>
              <a:off x="2667" y="3139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17" name="Rectangle 71"/>
            <p:cNvSpPr>
              <a:spLocks noChangeArrowheads="1"/>
            </p:cNvSpPr>
            <p:nvPr/>
          </p:nvSpPr>
          <p:spPr bwMode="auto">
            <a:xfrm>
              <a:off x="2706" y="3139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18" name="Rectangle 72"/>
            <p:cNvSpPr>
              <a:spLocks noChangeArrowheads="1"/>
            </p:cNvSpPr>
            <p:nvPr/>
          </p:nvSpPr>
          <p:spPr bwMode="auto">
            <a:xfrm>
              <a:off x="2730" y="3139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19" name="Rectangle 73"/>
            <p:cNvSpPr>
              <a:spLocks noChangeArrowheads="1"/>
            </p:cNvSpPr>
            <p:nvPr/>
          </p:nvSpPr>
          <p:spPr bwMode="auto">
            <a:xfrm>
              <a:off x="2766" y="313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20" name="Freeform 74"/>
            <p:cNvSpPr>
              <a:spLocks/>
            </p:cNvSpPr>
            <p:nvPr/>
          </p:nvSpPr>
          <p:spPr bwMode="auto">
            <a:xfrm>
              <a:off x="1209" y="2178"/>
              <a:ext cx="1423" cy="494"/>
            </a:xfrm>
            <a:custGeom>
              <a:avLst/>
              <a:gdLst>
                <a:gd name="T0" fmla="*/ 1423 w 1423"/>
                <a:gd name="T1" fmla="*/ 0 h 494"/>
                <a:gd name="T2" fmla="*/ 848 w 1423"/>
                <a:gd name="T3" fmla="*/ 0 h 494"/>
                <a:gd name="T4" fmla="*/ 711 w 1423"/>
                <a:gd name="T5" fmla="*/ 157 h 494"/>
                <a:gd name="T6" fmla="*/ 575 w 1423"/>
                <a:gd name="T7" fmla="*/ 0 h 494"/>
                <a:gd name="T8" fmla="*/ 0 w 1423"/>
                <a:gd name="T9" fmla="*/ 0 h 494"/>
                <a:gd name="T10" fmla="*/ 434 w 1423"/>
                <a:gd name="T11" fmla="*/ 494 h 494"/>
                <a:gd name="T12" fmla="*/ 988 w 1423"/>
                <a:gd name="T13" fmla="*/ 494 h 494"/>
                <a:gd name="T14" fmla="*/ 1423 w 1423"/>
                <a:gd name="T15" fmla="*/ 0 h 494"/>
                <a:gd name="T16" fmla="*/ 1423 w 1423"/>
                <a:gd name="T17" fmla="*/ 0 h 4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3"/>
                <a:gd name="T28" fmla="*/ 0 h 494"/>
                <a:gd name="T29" fmla="*/ 1423 w 1423"/>
                <a:gd name="T30" fmla="*/ 494 h 49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3" h="494">
                  <a:moveTo>
                    <a:pt x="1423" y="0"/>
                  </a:moveTo>
                  <a:lnTo>
                    <a:pt x="848" y="0"/>
                  </a:lnTo>
                  <a:lnTo>
                    <a:pt x="711" y="157"/>
                  </a:lnTo>
                  <a:lnTo>
                    <a:pt x="575" y="0"/>
                  </a:lnTo>
                  <a:lnTo>
                    <a:pt x="0" y="0"/>
                  </a:lnTo>
                  <a:lnTo>
                    <a:pt x="434" y="494"/>
                  </a:lnTo>
                  <a:lnTo>
                    <a:pt x="988" y="494"/>
                  </a:lnTo>
                  <a:lnTo>
                    <a:pt x="1423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21" name="Freeform 75"/>
            <p:cNvSpPr>
              <a:spLocks/>
            </p:cNvSpPr>
            <p:nvPr/>
          </p:nvSpPr>
          <p:spPr bwMode="auto">
            <a:xfrm>
              <a:off x="1380" y="1386"/>
              <a:ext cx="1929" cy="374"/>
            </a:xfrm>
            <a:custGeom>
              <a:avLst/>
              <a:gdLst>
                <a:gd name="T0" fmla="*/ 1929 w 1929"/>
                <a:gd name="T1" fmla="*/ 370 h 374"/>
                <a:gd name="T2" fmla="*/ 1929 w 1929"/>
                <a:gd name="T3" fmla="*/ 0 h 374"/>
                <a:gd name="T4" fmla="*/ 0 w 1929"/>
                <a:gd name="T5" fmla="*/ 0 h 374"/>
                <a:gd name="T6" fmla="*/ 0 w 1929"/>
                <a:gd name="T7" fmla="*/ 374 h 374"/>
                <a:gd name="T8" fmla="*/ 1929 w 1929"/>
                <a:gd name="T9" fmla="*/ 374 h 374"/>
                <a:gd name="T10" fmla="*/ 1929 w 1929"/>
                <a:gd name="T11" fmla="*/ 374 h 3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9"/>
                <a:gd name="T19" fmla="*/ 0 h 374"/>
                <a:gd name="T20" fmla="*/ 1929 w 1929"/>
                <a:gd name="T21" fmla="*/ 374 h 3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9" h="374">
                  <a:moveTo>
                    <a:pt x="1929" y="370"/>
                  </a:moveTo>
                  <a:lnTo>
                    <a:pt x="1929" y="0"/>
                  </a:lnTo>
                  <a:lnTo>
                    <a:pt x="0" y="0"/>
                  </a:lnTo>
                  <a:lnTo>
                    <a:pt x="0" y="374"/>
                  </a:lnTo>
                  <a:lnTo>
                    <a:pt x="1929" y="374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22" name="Rectangle 76"/>
            <p:cNvSpPr>
              <a:spLocks noChangeArrowheads="1"/>
            </p:cNvSpPr>
            <p:nvPr/>
          </p:nvSpPr>
          <p:spPr bwMode="auto">
            <a:xfrm>
              <a:off x="2036" y="1423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23" name="Rectangle 77"/>
            <p:cNvSpPr>
              <a:spLocks noChangeArrowheads="1"/>
            </p:cNvSpPr>
            <p:nvPr/>
          </p:nvSpPr>
          <p:spPr bwMode="auto">
            <a:xfrm>
              <a:off x="2134" y="142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u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24" name="Rectangle 78"/>
            <p:cNvSpPr>
              <a:spLocks noChangeArrowheads="1"/>
            </p:cNvSpPr>
            <p:nvPr/>
          </p:nvSpPr>
          <p:spPr bwMode="auto">
            <a:xfrm>
              <a:off x="2197" y="1423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25" name="Rectangle 79"/>
            <p:cNvSpPr>
              <a:spLocks noChangeArrowheads="1"/>
            </p:cNvSpPr>
            <p:nvPr/>
          </p:nvSpPr>
          <p:spPr bwMode="auto">
            <a:xfrm>
              <a:off x="2226" y="1423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26" name="Rectangle 80"/>
            <p:cNvSpPr>
              <a:spLocks noChangeArrowheads="1"/>
            </p:cNvSpPr>
            <p:nvPr/>
          </p:nvSpPr>
          <p:spPr bwMode="auto">
            <a:xfrm>
              <a:off x="2257" y="1423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27" name="Rectangle 81"/>
            <p:cNvSpPr>
              <a:spLocks noChangeArrowheads="1"/>
            </p:cNvSpPr>
            <p:nvPr/>
          </p:nvSpPr>
          <p:spPr bwMode="auto">
            <a:xfrm>
              <a:off x="2282" y="142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28" name="Rectangle 82"/>
            <p:cNvSpPr>
              <a:spLocks noChangeArrowheads="1"/>
            </p:cNvSpPr>
            <p:nvPr/>
          </p:nvSpPr>
          <p:spPr bwMode="auto">
            <a:xfrm>
              <a:off x="2348" y="1423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29" name="Rectangle 83"/>
            <p:cNvSpPr>
              <a:spLocks noChangeArrowheads="1"/>
            </p:cNvSpPr>
            <p:nvPr/>
          </p:nvSpPr>
          <p:spPr bwMode="auto">
            <a:xfrm>
              <a:off x="2373" y="1423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30" name="Rectangle 84"/>
            <p:cNvSpPr>
              <a:spLocks noChangeArrowheads="1"/>
            </p:cNvSpPr>
            <p:nvPr/>
          </p:nvSpPr>
          <p:spPr bwMode="auto">
            <a:xfrm>
              <a:off x="2401" y="1423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31" name="Rectangle 85"/>
            <p:cNvSpPr>
              <a:spLocks noChangeArrowheads="1"/>
            </p:cNvSpPr>
            <p:nvPr/>
          </p:nvSpPr>
          <p:spPr bwMode="auto">
            <a:xfrm>
              <a:off x="2457" y="142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32" name="Rectangle 86"/>
            <p:cNvSpPr>
              <a:spLocks noChangeArrowheads="1"/>
            </p:cNvSpPr>
            <p:nvPr/>
          </p:nvSpPr>
          <p:spPr bwMode="auto">
            <a:xfrm>
              <a:off x="2524" y="142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n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33" name="Rectangle 87"/>
            <p:cNvSpPr>
              <a:spLocks noChangeArrowheads="1"/>
            </p:cNvSpPr>
            <p:nvPr/>
          </p:nvSpPr>
          <p:spPr bwMode="auto">
            <a:xfrm>
              <a:off x="2587" y="142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34" name="Rectangle 88"/>
            <p:cNvSpPr>
              <a:spLocks noChangeArrowheads="1"/>
            </p:cNvSpPr>
            <p:nvPr/>
          </p:nvSpPr>
          <p:spPr bwMode="auto">
            <a:xfrm>
              <a:off x="2808" y="157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35" name="Rectangle 89"/>
            <p:cNvSpPr>
              <a:spLocks noChangeArrowheads="1"/>
            </p:cNvSpPr>
            <p:nvPr/>
          </p:nvSpPr>
          <p:spPr bwMode="auto">
            <a:xfrm>
              <a:off x="2885" y="157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h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36" name="Rectangle 90"/>
            <p:cNvSpPr>
              <a:spLocks noChangeArrowheads="1"/>
            </p:cNvSpPr>
            <p:nvPr/>
          </p:nvSpPr>
          <p:spPr bwMode="auto">
            <a:xfrm>
              <a:off x="2951" y="1573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37" name="Rectangle 91"/>
            <p:cNvSpPr>
              <a:spLocks noChangeArrowheads="1"/>
            </p:cNvSpPr>
            <p:nvPr/>
          </p:nvSpPr>
          <p:spPr bwMode="auto">
            <a:xfrm>
              <a:off x="2976" y="1573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38" name="Rectangle 92"/>
            <p:cNvSpPr>
              <a:spLocks noChangeArrowheads="1"/>
            </p:cNvSpPr>
            <p:nvPr/>
          </p:nvSpPr>
          <p:spPr bwMode="auto">
            <a:xfrm>
              <a:off x="3011" y="1573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39" name="Rectangle 93"/>
            <p:cNvSpPr>
              <a:spLocks noChangeArrowheads="1"/>
            </p:cNvSpPr>
            <p:nvPr/>
          </p:nvSpPr>
          <p:spPr bwMode="auto">
            <a:xfrm>
              <a:off x="3043" y="1573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40" name="Rectangle 94"/>
            <p:cNvSpPr>
              <a:spLocks noChangeArrowheads="1"/>
            </p:cNvSpPr>
            <p:nvPr/>
          </p:nvSpPr>
          <p:spPr bwMode="auto">
            <a:xfrm>
              <a:off x="3074" y="1573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41" name="Rectangle 95"/>
            <p:cNvSpPr>
              <a:spLocks noChangeArrowheads="1"/>
            </p:cNvSpPr>
            <p:nvPr/>
          </p:nvSpPr>
          <p:spPr bwMode="auto">
            <a:xfrm>
              <a:off x="3099" y="157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42" name="Rectangle 96"/>
            <p:cNvSpPr>
              <a:spLocks noChangeArrowheads="1"/>
            </p:cNvSpPr>
            <p:nvPr/>
          </p:nvSpPr>
          <p:spPr bwMode="auto">
            <a:xfrm>
              <a:off x="3165" y="1573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43" name="Rectangle 97"/>
            <p:cNvSpPr>
              <a:spLocks noChangeArrowheads="1"/>
            </p:cNvSpPr>
            <p:nvPr/>
          </p:nvSpPr>
          <p:spPr bwMode="auto">
            <a:xfrm>
              <a:off x="3197" y="1573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44" name="Freeform 98"/>
            <p:cNvSpPr>
              <a:spLocks/>
            </p:cNvSpPr>
            <p:nvPr/>
          </p:nvSpPr>
          <p:spPr bwMode="auto">
            <a:xfrm>
              <a:off x="3320" y="1614"/>
              <a:ext cx="56" cy="64"/>
            </a:xfrm>
            <a:custGeom>
              <a:avLst/>
              <a:gdLst>
                <a:gd name="T0" fmla="*/ 56 w 56"/>
                <a:gd name="T1" fmla="*/ 60 h 64"/>
                <a:gd name="T2" fmla="*/ 56 w 56"/>
                <a:gd name="T3" fmla="*/ 0 h 64"/>
                <a:gd name="T4" fmla="*/ 0 w 56"/>
                <a:gd name="T5" fmla="*/ 34 h 64"/>
                <a:gd name="T6" fmla="*/ 56 w 56"/>
                <a:gd name="T7" fmla="*/ 64 h 64"/>
                <a:gd name="T8" fmla="*/ 56 w 56"/>
                <a:gd name="T9" fmla="*/ 64 h 64"/>
                <a:gd name="T10" fmla="*/ 56 w 56"/>
                <a:gd name="T11" fmla="*/ 60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64"/>
                <a:gd name="T20" fmla="*/ 56 w 56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64">
                  <a:moveTo>
                    <a:pt x="56" y="60"/>
                  </a:moveTo>
                  <a:lnTo>
                    <a:pt x="56" y="0"/>
                  </a:lnTo>
                  <a:lnTo>
                    <a:pt x="0" y="34"/>
                  </a:lnTo>
                  <a:lnTo>
                    <a:pt x="56" y="64"/>
                  </a:lnTo>
                  <a:lnTo>
                    <a:pt x="56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45" name="Freeform 99"/>
            <p:cNvSpPr>
              <a:spLocks/>
            </p:cNvSpPr>
            <p:nvPr/>
          </p:nvSpPr>
          <p:spPr bwMode="auto">
            <a:xfrm>
              <a:off x="3355" y="1644"/>
              <a:ext cx="21" cy="4"/>
            </a:xfrm>
            <a:custGeom>
              <a:avLst/>
              <a:gdLst>
                <a:gd name="T0" fmla="*/ 0 w 21"/>
                <a:gd name="T1" fmla="*/ 0 h 4"/>
                <a:gd name="T2" fmla="*/ 21 w 21"/>
                <a:gd name="T3" fmla="*/ 4 h 4"/>
                <a:gd name="T4" fmla="*/ 0 w 21"/>
                <a:gd name="T5" fmla="*/ 0 h 4"/>
                <a:gd name="T6" fmla="*/ 0 60000 65536"/>
                <a:gd name="T7" fmla="*/ 0 60000 65536"/>
                <a:gd name="T8" fmla="*/ 0 60000 65536"/>
                <a:gd name="T9" fmla="*/ 0 w 21"/>
                <a:gd name="T10" fmla="*/ 0 h 4"/>
                <a:gd name="T11" fmla="*/ 21 w 2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4">
                  <a:moveTo>
                    <a:pt x="0" y="0"/>
                  </a:move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46" name="Freeform 100"/>
            <p:cNvSpPr>
              <a:spLocks/>
            </p:cNvSpPr>
            <p:nvPr/>
          </p:nvSpPr>
          <p:spPr bwMode="auto">
            <a:xfrm>
              <a:off x="3355" y="1644"/>
              <a:ext cx="217" cy="1274"/>
            </a:xfrm>
            <a:custGeom>
              <a:avLst/>
              <a:gdLst>
                <a:gd name="T0" fmla="*/ 0 w 217"/>
                <a:gd name="T1" fmla="*/ 0 h 1274"/>
                <a:gd name="T2" fmla="*/ 217 w 217"/>
                <a:gd name="T3" fmla="*/ 4 h 1274"/>
                <a:gd name="T4" fmla="*/ 217 w 217"/>
                <a:gd name="T5" fmla="*/ 1274 h 1274"/>
                <a:gd name="T6" fmla="*/ 0 60000 65536"/>
                <a:gd name="T7" fmla="*/ 0 60000 65536"/>
                <a:gd name="T8" fmla="*/ 0 60000 65536"/>
                <a:gd name="T9" fmla="*/ 0 w 217"/>
                <a:gd name="T10" fmla="*/ 0 h 1274"/>
                <a:gd name="T11" fmla="*/ 217 w 217"/>
                <a:gd name="T12" fmla="*/ 1274 h 12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274">
                  <a:moveTo>
                    <a:pt x="0" y="0"/>
                  </a:moveTo>
                  <a:lnTo>
                    <a:pt x="217" y="4"/>
                  </a:lnTo>
                  <a:lnTo>
                    <a:pt x="217" y="1274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47" name="Freeform 101"/>
            <p:cNvSpPr>
              <a:spLocks/>
            </p:cNvSpPr>
            <p:nvPr/>
          </p:nvSpPr>
          <p:spPr bwMode="auto">
            <a:xfrm>
              <a:off x="4172" y="3030"/>
              <a:ext cx="56" cy="64"/>
            </a:xfrm>
            <a:custGeom>
              <a:avLst/>
              <a:gdLst>
                <a:gd name="T0" fmla="*/ 56 w 56"/>
                <a:gd name="T1" fmla="*/ 60 h 64"/>
                <a:gd name="T2" fmla="*/ 56 w 56"/>
                <a:gd name="T3" fmla="*/ 0 h 64"/>
                <a:gd name="T4" fmla="*/ 0 w 56"/>
                <a:gd name="T5" fmla="*/ 30 h 64"/>
                <a:gd name="T6" fmla="*/ 56 w 56"/>
                <a:gd name="T7" fmla="*/ 64 h 64"/>
                <a:gd name="T8" fmla="*/ 56 w 56"/>
                <a:gd name="T9" fmla="*/ 64 h 64"/>
                <a:gd name="T10" fmla="*/ 56 w 56"/>
                <a:gd name="T11" fmla="*/ 60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64"/>
                <a:gd name="T20" fmla="*/ 56 w 56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64">
                  <a:moveTo>
                    <a:pt x="56" y="60"/>
                  </a:moveTo>
                  <a:lnTo>
                    <a:pt x="56" y="0"/>
                  </a:lnTo>
                  <a:lnTo>
                    <a:pt x="0" y="30"/>
                  </a:lnTo>
                  <a:lnTo>
                    <a:pt x="56" y="64"/>
                  </a:lnTo>
                  <a:lnTo>
                    <a:pt x="56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48" name="Freeform 102"/>
            <p:cNvSpPr>
              <a:spLocks/>
            </p:cNvSpPr>
            <p:nvPr/>
          </p:nvSpPr>
          <p:spPr bwMode="auto">
            <a:xfrm>
              <a:off x="4207" y="2612"/>
              <a:ext cx="414" cy="448"/>
            </a:xfrm>
            <a:custGeom>
              <a:avLst/>
              <a:gdLst>
                <a:gd name="T0" fmla="*/ 0 w 414"/>
                <a:gd name="T1" fmla="*/ 448 h 448"/>
                <a:gd name="T2" fmla="*/ 414 w 414"/>
                <a:gd name="T3" fmla="*/ 448 h 448"/>
                <a:gd name="T4" fmla="*/ 414 w 414"/>
                <a:gd name="T5" fmla="*/ 0 h 448"/>
                <a:gd name="T6" fmla="*/ 0 60000 65536"/>
                <a:gd name="T7" fmla="*/ 0 60000 65536"/>
                <a:gd name="T8" fmla="*/ 0 60000 65536"/>
                <a:gd name="T9" fmla="*/ 0 w 414"/>
                <a:gd name="T10" fmla="*/ 0 h 448"/>
                <a:gd name="T11" fmla="*/ 414 w 414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4" h="448">
                  <a:moveTo>
                    <a:pt x="0" y="448"/>
                  </a:moveTo>
                  <a:lnTo>
                    <a:pt x="414" y="448"/>
                  </a:lnTo>
                  <a:lnTo>
                    <a:pt x="414" y="0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49" name="Line 103"/>
            <p:cNvSpPr>
              <a:spLocks noChangeShapeType="1"/>
            </p:cNvSpPr>
            <p:nvPr/>
          </p:nvSpPr>
          <p:spPr bwMode="auto">
            <a:xfrm>
              <a:off x="2941" y="3210"/>
              <a:ext cx="347" cy="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0" name="Freeform 104"/>
            <p:cNvSpPr>
              <a:spLocks/>
            </p:cNvSpPr>
            <p:nvPr/>
          </p:nvSpPr>
          <p:spPr bwMode="auto">
            <a:xfrm>
              <a:off x="4806" y="2466"/>
              <a:ext cx="57" cy="64"/>
            </a:xfrm>
            <a:custGeom>
              <a:avLst/>
              <a:gdLst>
                <a:gd name="T0" fmla="*/ 57 w 57"/>
                <a:gd name="T1" fmla="*/ 64 h 64"/>
                <a:gd name="T2" fmla="*/ 57 w 57"/>
                <a:gd name="T3" fmla="*/ 0 h 64"/>
                <a:gd name="T4" fmla="*/ 0 w 57"/>
                <a:gd name="T5" fmla="*/ 34 h 64"/>
                <a:gd name="T6" fmla="*/ 57 w 57"/>
                <a:gd name="T7" fmla="*/ 64 h 64"/>
                <a:gd name="T8" fmla="*/ 57 w 57"/>
                <a:gd name="T9" fmla="*/ 6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4"/>
                <a:gd name="T17" fmla="*/ 57 w 57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4">
                  <a:moveTo>
                    <a:pt x="57" y="64"/>
                  </a:moveTo>
                  <a:lnTo>
                    <a:pt x="57" y="0"/>
                  </a:lnTo>
                  <a:lnTo>
                    <a:pt x="0" y="34"/>
                  </a:lnTo>
                  <a:lnTo>
                    <a:pt x="5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1" name="Freeform 105"/>
            <p:cNvSpPr>
              <a:spLocks/>
            </p:cNvSpPr>
            <p:nvPr/>
          </p:nvSpPr>
          <p:spPr bwMode="auto">
            <a:xfrm>
              <a:off x="4842" y="2496"/>
              <a:ext cx="21" cy="4"/>
            </a:xfrm>
            <a:custGeom>
              <a:avLst/>
              <a:gdLst>
                <a:gd name="T0" fmla="*/ 0 w 21"/>
                <a:gd name="T1" fmla="*/ 0 h 4"/>
                <a:gd name="T2" fmla="*/ 21 w 21"/>
                <a:gd name="T3" fmla="*/ 4 h 4"/>
                <a:gd name="T4" fmla="*/ 0 w 21"/>
                <a:gd name="T5" fmla="*/ 0 h 4"/>
                <a:gd name="T6" fmla="*/ 0 60000 65536"/>
                <a:gd name="T7" fmla="*/ 0 60000 65536"/>
                <a:gd name="T8" fmla="*/ 0 60000 65536"/>
                <a:gd name="T9" fmla="*/ 0 w 21"/>
                <a:gd name="T10" fmla="*/ 0 h 4"/>
                <a:gd name="T11" fmla="*/ 21 w 2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4">
                  <a:moveTo>
                    <a:pt x="0" y="0"/>
                  </a:move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2" name="Freeform 106"/>
            <p:cNvSpPr>
              <a:spLocks/>
            </p:cNvSpPr>
            <p:nvPr/>
          </p:nvSpPr>
          <p:spPr bwMode="auto">
            <a:xfrm>
              <a:off x="4168" y="2496"/>
              <a:ext cx="891" cy="714"/>
            </a:xfrm>
            <a:custGeom>
              <a:avLst/>
              <a:gdLst>
                <a:gd name="T0" fmla="*/ 674 w 891"/>
                <a:gd name="T1" fmla="*/ 0 h 714"/>
                <a:gd name="T2" fmla="*/ 891 w 891"/>
                <a:gd name="T3" fmla="*/ 0 h 714"/>
                <a:gd name="T4" fmla="*/ 891 w 891"/>
                <a:gd name="T5" fmla="*/ 714 h 714"/>
                <a:gd name="T6" fmla="*/ 0 w 891"/>
                <a:gd name="T7" fmla="*/ 714 h 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714"/>
                <a:gd name="T14" fmla="*/ 891 w 891"/>
                <a:gd name="T15" fmla="*/ 714 h 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714">
                  <a:moveTo>
                    <a:pt x="674" y="0"/>
                  </a:moveTo>
                  <a:lnTo>
                    <a:pt x="891" y="0"/>
                  </a:lnTo>
                  <a:lnTo>
                    <a:pt x="891" y="714"/>
                  </a:lnTo>
                  <a:lnTo>
                    <a:pt x="0" y="714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3" name="Freeform 107"/>
            <p:cNvSpPr>
              <a:spLocks/>
            </p:cNvSpPr>
            <p:nvPr/>
          </p:nvSpPr>
          <p:spPr bwMode="auto">
            <a:xfrm>
              <a:off x="693" y="1902"/>
              <a:ext cx="1227" cy="1704"/>
            </a:xfrm>
            <a:custGeom>
              <a:avLst/>
              <a:gdLst>
                <a:gd name="T0" fmla="*/ 803 w 1227"/>
                <a:gd name="T1" fmla="*/ 228 h 1704"/>
                <a:gd name="T2" fmla="*/ 803 w 1227"/>
                <a:gd name="T3" fmla="*/ 0 h 1704"/>
                <a:gd name="T4" fmla="*/ 0 w 1227"/>
                <a:gd name="T5" fmla="*/ 0 h 1704"/>
                <a:gd name="T6" fmla="*/ 0 w 1227"/>
                <a:gd name="T7" fmla="*/ 1704 h 1704"/>
                <a:gd name="T8" fmla="*/ 1227 w 1227"/>
                <a:gd name="T9" fmla="*/ 1704 h 1704"/>
                <a:gd name="T10" fmla="*/ 1227 w 1227"/>
                <a:gd name="T11" fmla="*/ 1424 h 17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7"/>
                <a:gd name="T19" fmla="*/ 0 h 1704"/>
                <a:gd name="T20" fmla="*/ 1227 w 1227"/>
                <a:gd name="T21" fmla="*/ 1704 h 17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7" h="1704">
                  <a:moveTo>
                    <a:pt x="803" y="228"/>
                  </a:moveTo>
                  <a:lnTo>
                    <a:pt x="803" y="0"/>
                  </a:lnTo>
                  <a:lnTo>
                    <a:pt x="0" y="0"/>
                  </a:lnTo>
                  <a:lnTo>
                    <a:pt x="0" y="1704"/>
                  </a:lnTo>
                  <a:lnTo>
                    <a:pt x="1227" y="1704"/>
                  </a:lnTo>
                  <a:lnTo>
                    <a:pt x="1227" y="1424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4" name="Freeform 108"/>
            <p:cNvSpPr>
              <a:spLocks/>
            </p:cNvSpPr>
            <p:nvPr/>
          </p:nvSpPr>
          <p:spPr bwMode="auto">
            <a:xfrm>
              <a:off x="4386" y="2111"/>
              <a:ext cx="59" cy="64"/>
            </a:xfrm>
            <a:custGeom>
              <a:avLst/>
              <a:gdLst>
                <a:gd name="T0" fmla="*/ 0 w 59"/>
                <a:gd name="T1" fmla="*/ 0 h 64"/>
                <a:gd name="T2" fmla="*/ 0 w 59"/>
                <a:gd name="T3" fmla="*/ 64 h 64"/>
                <a:gd name="T4" fmla="*/ 59 w 59"/>
                <a:gd name="T5" fmla="*/ 34 h 64"/>
                <a:gd name="T6" fmla="*/ 0 w 59"/>
                <a:gd name="T7" fmla="*/ 0 h 64"/>
                <a:gd name="T8" fmla="*/ 0 w 59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64"/>
                <a:gd name="T17" fmla="*/ 59 w 59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64">
                  <a:moveTo>
                    <a:pt x="0" y="0"/>
                  </a:moveTo>
                  <a:lnTo>
                    <a:pt x="0" y="64"/>
                  </a:lnTo>
                  <a:lnTo>
                    <a:pt x="59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5" name="Freeform 109"/>
            <p:cNvSpPr>
              <a:spLocks/>
            </p:cNvSpPr>
            <p:nvPr/>
          </p:nvSpPr>
          <p:spPr bwMode="auto">
            <a:xfrm>
              <a:off x="4386" y="2141"/>
              <a:ext cx="21" cy="4"/>
            </a:xfrm>
            <a:custGeom>
              <a:avLst/>
              <a:gdLst>
                <a:gd name="T0" fmla="*/ 21 w 21"/>
                <a:gd name="T1" fmla="*/ 0 h 4"/>
                <a:gd name="T2" fmla="*/ 0 w 21"/>
                <a:gd name="T3" fmla="*/ 4 h 4"/>
                <a:gd name="T4" fmla="*/ 21 w 21"/>
                <a:gd name="T5" fmla="*/ 0 h 4"/>
                <a:gd name="T6" fmla="*/ 0 60000 65536"/>
                <a:gd name="T7" fmla="*/ 0 60000 65536"/>
                <a:gd name="T8" fmla="*/ 0 60000 65536"/>
                <a:gd name="T9" fmla="*/ 0 w 21"/>
                <a:gd name="T10" fmla="*/ 0 h 4"/>
                <a:gd name="T11" fmla="*/ 21 w 2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4">
                  <a:moveTo>
                    <a:pt x="21" y="0"/>
                  </a:moveTo>
                  <a:lnTo>
                    <a:pt x="0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6" name="Line 110"/>
            <p:cNvSpPr>
              <a:spLocks noChangeShapeType="1"/>
            </p:cNvSpPr>
            <p:nvPr/>
          </p:nvSpPr>
          <p:spPr bwMode="auto">
            <a:xfrm flipH="1">
              <a:off x="4182" y="2141"/>
              <a:ext cx="225" cy="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7" name="Freeform 111"/>
            <p:cNvSpPr>
              <a:spLocks/>
            </p:cNvSpPr>
            <p:nvPr/>
          </p:nvSpPr>
          <p:spPr bwMode="auto">
            <a:xfrm>
              <a:off x="2215" y="1259"/>
              <a:ext cx="60" cy="64"/>
            </a:xfrm>
            <a:custGeom>
              <a:avLst/>
              <a:gdLst>
                <a:gd name="T0" fmla="*/ 56 w 60"/>
                <a:gd name="T1" fmla="*/ 0 h 64"/>
                <a:gd name="T2" fmla="*/ 60 w 60"/>
                <a:gd name="T3" fmla="*/ 64 h 64"/>
                <a:gd name="T4" fmla="*/ 0 w 60"/>
                <a:gd name="T5" fmla="*/ 34 h 64"/>
                <a:gd name="T6" fmla="*/ 60 w 60"/>
                <a:gd name="T7" fmla="*/ 0 h 64"/>
                <a:gd name="T8" fmla="*/ 60 w 60"/>
                <a:gd name="T9" fmla="*/ 0 h 64"/>
                <a:gd name="T10" fmla="*/ 56 w 60"/>
                <a:gd name="T11" fmla="*/ 0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64"/>
                <a:gd name="T20" fmla="*/ 60 w 60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64">
                  <a:moveTo>
                    <a:pt x="56" y="0"/>
                  </a:moveTo>
                  <a:lnTo>
                    <a:pt x="60" y="64"/>
                  </a:lnTo>
                  <a:lnTo>
                    <a:pt x="0" y="34"/>
                  </a:lnTo>
                  <a:lnTo>
                    <a:pt x="60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8" name="Freeform 112"/>
            <p:cNvSpPr>
              <a:spLocks/>
            </p:cNvSpPr>
            <p:nvPr/>
          </p:nvSpPr>
          <p:spPr bwMode="auto">
            <a:xfrm>
              <a:off x="2250" y="1289"/>
              <a:ext cx="25" cy="4"/>
            </a:xfrm>
            <a:custGeom>
              <a:avLst/>
              <a:gdLst>
                <a:gd name="T0" fmla="*/ 0 w 25"/>
                <a:gd name="T1" fmla="*/ 0 h 4"/>
                <a:gd name="T2" fmla="*/ 25 w 25"/>
                <a:gd name="T3" fmla="*/ 4 h 4"/>
                <a:gd name="T4" fmla="*/ 0 w 25"/>
                <a:gd name="T5" fmla="*/ 0 h 4"/>
                <a:gd name="T6" fmla="*/ 0 60000 65536"/>
                <a:gd name="T7" fmla="*/ 0 60000 65536"/>
                <a:gd name="T8" fmla="*/ 0 60000 65536"/>
                <a:gd name="T9" fmla="*/ 0 w 25"/>
                <a:gd name="T10" fmla="*/ 0 h 4"/>
                <a:gd name="T11" fmla="*/ 25 w 2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4">
                  <a:moveTo>
                    <a:pt x="0" y="0"/>
                  </a:moveTo>
                  <a:lnTo>
                    <a:pt x="2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9" name="Line 113"/>
            <p:cNvSpPr>
              <a:spLocks noChangeShapeType="1"/>
            </p:cNvSpPr>
            <p:nvPr/>
          </p:nvSpPr>
          <p:spPr bwMode="auto">
            <a:xfrm>
              <a:off x="2250" y="1289"/>
              <a:ext cx="228" cy="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0" name="Rectangle 114"/>
            <p:cNvSpPr>
              <a:spLocks noChangeArrowheads="1"/>
            </p:cNvSpPr>
            <p:nvPr/>
          </p:nvSpPr>
          <p:spPr bwMode="auto">
            <a:xfrm>
              <a:off x="2404" y="1790"/>
              <a:ext cx="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800" dirty="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61" name="Rectangle 115"/>
            <p:cNvSpPr>
              <a:spLocks noChangeArrowheads="1"/>
            </p:cNvSpPr>
            <p:nvPr/>
          </p:nvSpPr>
          <p:spPr bwMode="auto">
            <a:xfrm>
              <a:off x="2348" y="1791"/>
              <a:ext cx="20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128</a:t>
              </a:r>
              <a:endParaRPr lang="en-US" altLang="zh-CN" sz="2800" dirty="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62" name="Rectangle 116"/>
            <p:cNvSpPr>
              <a:spLocks noChangeArrowheads="1"/>
            </p:cNvSpPr>
            <p:nvPr/>
          </p:nvSpPr>
          <p:spPr bwMode="auto">
            <a:xfrm>
              <a:off x="2534" y="1790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63" name="Rectangle 117"/>
            <p:cNvSpPr>
              <a:spLocks noChangeArrowheads="1"/>
            </p:cNvSpPr>
            <p:nvPr/>
          </p:nvSpPr>
          <p:spPr bwMode="auto">
            <a:xfrm>
              <a:off x="2566" y="179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64" name="Rectangle 118"/>
            <p:cNvSpPr>
              <a:spLocks noChangeArrowheads="1"/>
            </p:cNvSpPr>
            <p:nvPr/>
          </p:nvSpPr>
          <p:spPr bwMode="auto">
            <a:xfrm>
              <a:off x="2629" y="1790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65" name="Rectangle 119"/>
            <p:cNvSpPr>
              <a:spLocks noChangeArrowheads="1"/>
            </p:cNvSpPr>
            <p:nvPr/>
          </p:nvSpPr>
          <p:spPr bwMode="auto">
            <a:xfrm>
              <a:off x="2657" y="1790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66" name="Rectangle 120"/>
            <p:cNvSpPr>
              <a:spLocks noChangeArrowheads="1"/>
            </p:cNvSpPr>
            <p:nvPr/>
          </p:nvSpPr>
          <p:spPr bwMode="auto">
            <a:xfrm>
              <a:off x="2688" y="1790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67" name="Rectangle 121"/>
            <p:cNvSpPr>
              <a:spLocks noChangeArrowheads="1"/>
            </p:cNvSpPr>
            <p:nvPr/>
          </p:nvSpPr>
          <p:spPr bwMode="auto">
            <a:xfrm>
              <a:off x="1925" y="3356"/>
              <a:ext cx="20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128</a:t>
              </a:r>
              <a:endParaRPr lang="en-US" altLang="zh-CN" sz="2800" dirty="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69" name="Rectangle 123"/>
            <p:cNvSpPr>
              <a:spLocks noChangeArrowheads="1"/>
            </p:cNvSpPr>
            <p:nvPr/>
          </p:nvSpPr>
          <p:spPr bwMode="auto">
            <a:xfrm>
              <a:off x="2110" y="3355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70" name="Rectangle 124"/>
            <p:cNvSpPr>
              <a:spLocks noChangeArrowheads="1"/>
            </p:cNvSpPr>
            <p:nvPr/>
          </p:nvSpPr>
          <p:spPr bwMode="auto">
            <a:xfrm>
              <a:off x="2141" y="335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71" name="Rectangle 125"/>
            <p:cNvSpPr>
              <a:spLocks noChangeArrowheads="1"/>
            </p:cNvSpPr>
            <p:nvPr/>
          </p:nvSpPr>
          <p:spPr bwMode="auto">
            <a:xfrm>
              <a:off x="2204" y="3355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72" name="Rectangle 126"/>
            <p:cNvSpPr>
              <a:spLocks noChangeArrowheads="1"/>
            </p:cNvSpPr>
            <p:nvPr/>
          </p:nvSpPr>
          <p:spPr bwMode="auto">
            <a:xfrm>
              <a:off x="2233" y="3355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73" name="Rectangle 127"/>
            <p:cNvSpPr>
              <a:spLocks noChangeArrowheads="1"/>
            </p:cNvSpPr>
            <p:nvPr/>
          </p:nvSpPr>
          <p:spPr bwMode="auto">
            <a:xfrm>
              <a:off x="2264" y="3355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</a:t>
              </a:r>
              <a:endPara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74" name="Rectangle 128"/>
            <p:cNvSpPr>
              <a:spLocks noChangeArrowheads="1"/>
            </p:cNvSpPr>
            <p:nvPr/>
          </p:nvSpPr>
          <p:spPr bwMode="auto">
            <a:xfrm flipH="1">
              <a:off x="4130" y="2642"/>
              <a:ext cx="20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800" dirty="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3075" name="Rectangle 129"/>
            <p:cNvSpPr>
              <a:spLocks noChangeArrowheads="1"/>
            </p:cNvSpPr>
            <p:nvPr/>
          </p:nvSpPr>
          <p:spPr bwMode="auto">
            <a:xfrm>
              <a:off x="4196" y="2642"/>
              <a:ext cx="46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500" b="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64 bits</a:t>
              </a:r>
              <a:endParaRPr lang="en-US" altLang="zh-CN" sz="2800" dirty="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82949" name="Text Box 136"/>
          <p:cNvSpPr txBox="1">
            <a:spLocks noChangeArrowheads="1"/>
          </p:cNvSpPr>
          <p:nvPr/>
        </p:nvSpPr>
        <p:spPr bwMode="auto">
          <a:xfrm>
            <a:off x="4313238" y="5138738"/>
            <a:ext cx="1943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0000 0110</a:t>
            </a:r>
          </a:p>
        </p:txBody>
      </p:sp>
      <p:sp>
        <p:nvSpPr>
          <p:cNvPr id="82950" name="Text Box 137"/>
          <p:cNvSpPr txBox="1">
            <a:spLocks noChangeArrowheads="1"/>
          </p:cNvSpPr>
          <p:nvPr/>
        </p:nvSpPr>
        <p:spPr bwMode="auto">
          <a:xfrm>
            <a:off x="9136063" y="3338514"/>
            <a:ext cx="10080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0011</a:t>
            </a:r>
          </a:p>
        </p:txBody>
      </p:sp>
      <p:sp>
        <p:nvSpPr>
          <p:cNvPr id="82951" name="Text Box 138"/>
          <p:cNvSpPr txBox="1">
            <a:spLocks noChangeArrowheads="1"/>
          </p:cNvSpPr>
          <p:nvPr/>
        </p:nvSpPr>
        <p:spPr bwMode="auto">
          <a:xfrm>
            <a:off x="5033963" y="2687639"/>
            <a:ext cx="19431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0000 0010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6118" y="1286428"/>
            <a:ext cx="83820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Requires</a:t>
            </a:r>
            <a:r>
              <a:rPr lang="en-US" altLang="zh-CN" dirty="0"/>
              <a:t> </a:t>
            </a:r>
            <a:r>
              <a:rPr lang="en-US" altLang="zh-CN" i="1" dirty="0" smtClean="0">
                <a:solidFill>
                  <a:srgbClr val="CC3300"/>
                </a:solidFill>
              </a:rPr>
              <a:t>64 </a:t>
            </a:r>
            <a:r>
              <a:rPr lang="en-US" altLang="zh-CN" i="1" dirty="0">
                <a:solidFill>
                  <a:srgbClr val="CC3300"/>
                </a:solidFill>
              </a:rPr>
              <a:t>iterations</a:t>
            </a:r>
          </a:p>
          <a:p>
            <a:pPr lvl="1" eaLnBrk="1" hangingPunct="1">
              <a:defRPr/>
            </a:pPr>
            <a:r>
              <a:rPr lang="en-US" altLang="zh-CN" dirty="0"/>
              <a:t>Addition</a:t>
            </a:r>
          </a:p>
          <a:p>
            <a:pPr lvl="1" eaLnBrk="1" hangingPunct="1">
              <a:defRPr/>
            </a:pPr>
            <a:r>
              <a:rPr lang="en-US" altLang="zh-CN" dirty="0"/>
              <a:t>Shift</a:t>
            </a:r>
          </a:p>
          <a:p>
            <a:pPr lvl="1" eaLnBrk="1" hangingPunct="1">
              <a:defRPr/>
            </a:pPr>
            <a:r>
              <a:rPr lang="en-US" altLang="zh-CN" dirty="0"/>
              <a:t>Comparison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Almost </a:t>
            </a:r>
            <a:r>
              <a:rPr lang="en-US" altLang="zh-CN" dirty="0" smtClean="0">
                <a:solidFill>
                  <a:schemeClr val="tx1"/>
                </a:solidFill>
              </a:rPr>
              <a:t>200 </a:t>
            </a:r>
            <a:r>
              <a:rPr lang="en-US" altLang="zh-CN" dirty="0">
                <a:solidFill>
                  <a:schemeClr val="tx1"/>
                </a:solidFill>
              </a:rPr>
              <a:t>cycles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Very big, Too slow!</a:t>
            </a:r>
          </a:p>
        </p:txBody>
      </p:sp>
      <p:sp>
        <p:nvSpPr>
          <p:cNvPr id="7782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07368" y="332656"/>
            <a:ext cx="8540750" cy="5032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200" dirty="0"/>
              <a:t>Multiplier V1--Algorithmic rule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879976" y="118205"/>
            <a:ext cx="4896544" cy="6623163"/>
            <a:chOff x="5879976" y="-80002"/>
            <a:chExt cx="4896544" cy="6623163"/>
          </a:xfrm>
        </p:grpSpPr>
        <p:pic>
          <p:nvPicPr>
            <p:cNvPr id="5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9976" y="-80002"/>
              <a:ext cx="4896544" cy="6623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文本框 1"/>
            <p:cNvSpPr txBox="1"/>
            <p:nvPr/>
          </p:nvSpPr>
          <p:spPr>
            <a:xfrm>
              <a:off x="8112224" y="5112947"/>
              <a:ext cx="1044116" cy="246221"/>
            </a:xfrm>
            <a:prstGeom prst="rect">
              <a:avLst/>
            </a:prstGeom>
            <a:solidFill>
              <a:srgbClr val="AAE0FA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b="0" dirty="0" smtClean="0">
                  <a:solidFill>
                    <a:schemeClr val="tx1"/>
                  </a:solidFill>
                </a:rPr>
                <a:t>64</a:t>
              </a:r>
              <a:r>
                <a:rPr lang="en-US" altLang="zh-CN" sz="1000" b="0" baseline="30000" dirty="0" smtClean="0">
                  <a:solidFill>
                    <a:schemeClr val="tx1"/>
                  </a:solidFill>
                </a:rPr>
                <a:t>th</a:t>
              </a:r>
              <a:r>
                <a:rPr lang="en-US" altLang="zh-CN" sz="1000" b="0" dirty="0" smtClean="0">
                  <a:solidFill>
                    <a:schemeClr val="tx1"/>
                  </a:solidFill>
                </a:rPr>
                <a:t> repetition?</a:t>
              </a:r>
              <a:endParaRPr lang="zh-CN" altLang="en-US" sz="1000" b="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352" y="260648"/>
            <a:ext cx="8757096" cy="66067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200" dirty="0"/>
              <a:t>Multiplier V2</a:t>
            </a:r>
          </a:p>
        </p:txBody>
      </p:sp>
      <p:sp>
        <p:nvSpPr>
          <p:cNvPr id="788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51384" y="1124744"/>
            <a:ext cx="9102402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Real addition is performed only with </a:t>
            </a:r>
            <a:r>
              <a:rPr lang="en-US" altLang="zh-CN" dirty="0" smtClean="0">
                <a:solidFill>
                  <a:schemeClr val="tx1"/>
                </a:solidFill>
              </a:rPr>
              <a:t>64 </a:t>
            </a:r>
            <a:r>
              <a:rPr lang="en-US" altLang="zh-CN" dirty="0">
                <a:solidFill>
                  <a:schemeClr val="tx1"/>
                </a:solidFill>
              </a:rPr>
              <a:t>bits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Least significant bits of the product don't change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New idea:</a:t>
            </a:r>
          </a:p>
          <a:p>
            <a:pPr lvl="1" eaLnBrk="1" hangingPunct="1">
              <a:defRPr/>
            </a:pPr>
            <a:r>
              <a:rPr lang="en-US" altLang="zh-CN" dirty="0"/>
              <a:t>Don</a:t>
            </a:r>
            <a:r>
              <a:rPr lang="en-US" altLang="zh-CN" dirty="0">
                <a:latin typeface="Arial Unicode MS" panose="020B0604020202020204" pitchFamily="34" charset="-122"/>
              </a:rPr>
              <a:t>’</a:t>
            </a:r>
            <a:r>
              <a:rPr lang="en-US" altLang="zh-CN" dirty="0"/>
              <a:t>t shift the multiplicand</a:t>
            </a:r>
          </a:p>
          <a:p>
            <a:pPr lvl="1" eaLnBrk="1" hangingPunct="1">
              <a:defRPr/>
            </a:pPr>
            <a:r>
              <a:rPr lang="en-US" altLang="zh-CN" dirty="0"/>
              <a:t>Instead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CC3300"/>
                </a:solidFill>
              </a:rPr>
              <a:t>shift </a:t>
            </a:r>
            <a:r>
              <a:rPr lang="en-US" altLang="zh-CN" b="1" dirty="0">
                <a:solidFill>
                  <a:srgbClr val="CC3300"/>
                </a:solidFill>
              </a:rPr>
              <a:t>the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3300"/>
                </a:solidFill>
              </a:rPr>
              <a:t>product</a:t>
            </a:r>
          </a:p>
          <a:p>
            <a:pPr lvl="1" eaLnBrk="1" hangingPunct="1">
              <a:defRPr/>
            </a:pPr>
            <a:r>
              <a:rPr lang="en-US" altLang="zh-CN" dirty="0"/>
              <a:t>Shift the multiplier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ALU reduced to </a:t>
            </a:r>
            <a:r>
              <a:rPr lang="en-US" altLang="zh-CN" dirty="0" smtClean="0">
                <a:solidFill>
                  <a:schemeClr val="tx1"/>
                </a:solidFill>
              </a:rPr>
              <a:t>64 </a:t>
            </a:r>
            <a:r>
              <a:rPr lang="en-US" altLang="zh-CN" dirty="0">
                <a:solidFill>
                  <a:schemeClr val="tx1"/>
                </a:solidFill>
              </a:rPr>
              <a:t>bits!</a:t>
            </a:r>
          </a:p>
        </p:txBody>
      </p:sp>
      <p:graphicFrame>
        <p:nvGraphicFramePr>
          <p:cNvPr id="4" name="Group 2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864483"/>
              </p:ext>
            </p:extLst>
          </p:nvPr>
        </p:nvGraphicFramePr>
        <p:xfrm>
          <a:off x="7824192" y="2492896"/>
          <a:ext cx="2914650" cy="3182935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×</a:t>
                      </a:r>
                    </a:p>
                  </a:txBody>
                  <a:tcPr marL="90488" marR="90488" marT="44454" marB="4445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4" marB="4445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6753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352" y="188640"/>
            <a:ext cx="8684766" cy="64827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200" dirty="0"/>
              <a:t>Multiplier V2-- Logic Diagram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51993" y="1052736"/>
            <a:ext cx="8382000" cy="2298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Diagram of the V2 multiplier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Only </a:t>
            </a:r>
            <a:r>
              <a:rPr lang="en-US" altLang="zh-CN" dirty="0">
                <a:solidFill>
                  <a:srgbClr val="CC3300"/>
                </a:solidFill>
              </a:rPr>
              <a:t>left half of product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C3300"/>
                </a:solidFill>
              </a:rPr>
              <a:t>register is changed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775520" y="2202086"/>
            <a:ext cx="9461611" cy="3917889"/>
            <a:chOff x="1775520" y="2202086"/>
            <a:chExt cx="9461611" cy="39178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5520" y="2202086"/>
              <a:ext cx="9461611" cy="3917889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 flipH="1">
              <a:off x="9011178" y="5095694"/>
              <a:ext cx="748282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9011178" y="5332738"/>
              <a:ext cx="74828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4958767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-3899"/>
            <a:ext cx="4824536" cy="6667162"/>
          </a:xfrm>
          <a:prstGeom prst="rect">
            <a:avLst/>
          </a:prstGeom>
        </p:spPr>
      </p:pic>
      <p:sp>
        <p:nvSpPr>
          <p:cNvPr id="808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352" y="116632"/>
            <a:ext cx="8878887" cy="76472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200" dirty="0"/>
              <a:t>Multiplier V2----Algorithmic rule</a:t>
            </a:r>
          </a:p>
        </p:txBody>
      </p:sp>
      <p:sp>
        <p:nvSpPr>
          <p:cNvPr id="8090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11795" y="1124744"/>
            <a:ext cx="5584205" cy="3600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Addition performed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	only on left half of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	product register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Shift of product register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31729" y="5703289"/>
            <a:ext cx="42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47388" y="509413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22212" y="5232631"/>
            <a:ext cx="1080120" cy="246221"/>
          </a:xfrm>
          <a:prstGeom prst="rect">
            <a:avLst/>
          </a:prstGeom>
          <a:solidFill>
            <a:srgbClr val="FBE2C9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/>
                </a:solidFill>
              </a:rPr>
              <a:t>64</a:t>
            </a:r>
            <a:r>
              <a:rPr lang="en-US" altLang="zh-CN" sz="1000" baseline="30000" dirty="0" smtClean="0">
                <a:solidFill>
                  <a:schemeClr val="tx1"/>
                </a:solidFill>
              </a:rPr>
              <a:t>th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repetiion</a:t>
            </a:r>
            <a:r>
              <a:rPr lang="en-US" altLang="zh-CN" sz="1000" dirty="0" smtClean="0">
                <a:solidFill>
                  <a:schemeClr val="tx1"/>
                </a:solidFill>
              </a:rPr>
              <a:t>?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5254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  <a:ea typeface="黑体" panose="02010609060101010101" pitchFamily="49" charset="-122"/>
              </a:rPr>
              <a:t>For </a:t>
            </a:r>
            <a:r>
              <a:rPr lang="en-US" smtClean="0">
                <a:solidFill>
                  <a:srgbClr val="FF3300"/>
                </a:solidFill>
                <a:ea typeface="黑体" panose="02010609060101010101" pitchFamily="49" charset="-122"/>
              </a:rPr>
              <a:t>binary integer</a:t>
            </a:r>
            <a:endParaRPr lang="en-US" altLang="zh-CN" smtClean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0" y="1268414"/>
            <a:ext cx="8229600" cy="4968875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The following 4-bit binary integer What does it mean?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spcBef>
                <a:spcPts val="300"/>
              </a:spcBef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1001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dirty="0">
                <a:latin typeface="GBK-FanTiHei39" charset="0"/>
              </a:rPr>
              <a:t>Don’t know!		</a:t>
            </a:r>
          </a:p>
          <a:p>
            <a:pPr lvl="1" eaLnBrk="1" hangingPunct="1">
              <a:spcBef>
                <a:spcPts val="300"/>
              </a:spcBef>
              <a:defRPr/>
            </a:pPr>
            <a:endParaRPr lang="en-US" altLang="zh-CN" sz="1800" dirty="0"/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Ah, still do not know for? 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600" dirty="0">
                <a:solidFill>
                  <a:srgbClr val="FF0000"/>
                </a:solidFill>
              </a:rPr>
              <a:t>Integer representation of different methods have different meaning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dirty="0"/>
              <a:t>Unsigned 			      1001</a:t>
            </a:r>
            <a:r>
              <a:rPr lang="en-US" altLang="zh-CN" baseline="-25000" dirty="0"/>
              <a:t>2</a:t>
            </a:r>
            <a:r>
              <a:rPr lang="en-US" altLang="zh-CN" dirty="0"/>
              <a:t>=9</a:t>
            </a:r>
            <a:r>
              <a:rPr lang="en-US" altLang="zh-CN" baseline="-25000" dirty="0"/>
              <a:t>10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dirty="0"/>
              <a:t>Signed				      1001</a:t>
            </a:r>
            <a:r>
              <a:rPr lang="en-US" altLang="zh-CN" baseline="-25000" dirty="0"/>
              <a:t>2</a:t>
            </a:r>
            <a:r>
              <a:rPr lang="en-US" altLang="zh-CN" dirty="0"/>
              <a:t>=-1</a:t>
            </a:r>
            <a:r>
              <a:rPr lang="en-US" altLang="zh-CN" baseline="-25000" dirty="0"/>
              <a:t>10</a:t>
            </a:r>
            <a:r>
              <a:rPr lang="en-US" altLang="zh-CN" dirty="0"/>
              <a:t> or -7</a:t>
            </a:r>
            <a:r>
              <a:rPr lang="en-US" altLang="zh-CN" baseline="-25000" dirty="0"/>
              <a:t>10 </a:t>
            </a:r>
            <a:r>
              <a:rPr lang="en-US" altLang="zh-CN" dirty="0"/>
              <a:t>?</a:t>
            </a:r>
          </a:p>
        </p:txBody>
      </p:sp>
      <p:sp>
        <p:nvSpPr>
          <p:cNvPr id="22532" name="矩形 1"/>
          <p:cNvSpPr>
            <a:spLocks noChangeArrowheads="1"/>
          </p:cNvSpPr>
          <p:nvPr/>
        </p:nvSpPr>
        <p:spPr bwMode="auto">
          <a:xfrm>
            <a:off x="4189413" y="2708276"/>
            <a:ext cx="6445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None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Do not know, is the right answer !</a:t>
            </a: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Revised 4-bit example with V2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1847850" y="1196975"/>
            <a:ext cx="83248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en-US" altLang="zh-CN" sz="2400" smtClean="0"/>
              <a:t> Multiplicand x multiplier: 0001 x 0111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2400" smtClean="0"/>
              <a:t>	</a:t>
            </a:r>
            <a:endParaRPr kumimoji="0" lang="en-US" altLang="zh-CN" sz="2400" u="sng"/>
          </a:p>
        </p:txBody>
      </p:sp>
      <p:graphicFrame>
        <p:nvGraphicFramePr>
          <p:cNvPr id="5" name="Group 307"/>
          <p:cNvGraphicFramePr>
            <a:graphicFrameLocks noGrp="1"/>
          </p:cNvGraphicFramePr>
          <p:nvPr>
            <p:ph sz="half" idx="4294967295"/>
          </p:nvPr>
        </p:nvGraphicFramePr>
        <p:xfrm>
          <a:off x="1919289" y="1768476"/>
          <a:ext cx="8320087" cy="4298955"/>
        </p:xfrm>
        <a:graphic>
          <a:graphicData uri="http://schemas.openxmlformats.org/drawingml/2006/table">
            <a:tbl>
              <a:tblPr/>
              <a:tblGrid>
                <a:gridCol w="1595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0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Multiplicand: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Multiplier:×</a:t>
                      </a:r>
                    </a:p>
                  </a:txBody>
                  <a:tcPr marL="90000" marR="9000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0111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#Initial value for the product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#After adding 0001, Multiplier=1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#After shifting right the product one 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#After adding 0001, Multiplier=1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#After shifting right the product one 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#After adding 0001, Multiplier=1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1110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#After shifting right the product one 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1110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#After adding 0001, Multiplier=0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0111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#After shifting right the product one 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Text Box 305"/>
          <p:cNvSpPr txBox="1">
            <a:spLocks noChangeArrowheads="1"/>
          </p:cNvSpPr>
          <p:nvPr/>
        </p:nvSpPr>
        <p:spPr bwMode="auto">
          <a:xfrm rot="5400000">
            <a:off x="4841081" y="2058194"/>
            <a:ext cx="12525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Shift out</a:t>
            </a:r>
          </a:p>
        </p:txBody>
      </p:sp>
    </p:spTree>
    <p:extLst>
      <p:ext uri="{BB962C8B-B14F-4D97-AF65-F5344CB8AC3E}">
        <p14:creationId xmlns:p14="http://schemas.microsoft.com/office/powerpoint/2010/main" val="38415507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1307" y="352426"/>
            <a:ext cx="8540750" cy="5159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/>
              <a:t>Multiplier V 3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91307" y="1196752"/>
            <a:ext cx="83820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Further optimization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At the initial state the product register contains only '0'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The lower </a:t>
            </a:r>
            <a:r>
              <a:rPr lang="en-US" altLang="zh-CN" sz="2400" dirty="0" smtClean="0">
                <a:solidFill>
                  <a:schemeClr val="tx1"/>
                </a:solidFill>
              </a:rPr>
              <a:t>64 </a:t>
            </a:r>
            <a:r>
              <a:rPr lang="en-US" altLang="zh-CN" sz="2400" dirty="0">
                <a:solidFill>
                  <a:schemeClr val="tx1"/>
                </a:solidFill>
              </a:rPr>
              <a:t>bits are simply shifted out</a:t>
            </a:r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Idea: use </a:t>
            </a:r>
            <a:r>
              <a:rPr lang="en-US" altLang="zh-CN" sz="2400" dirty="0">
                <a:solidFill>
                  <a:schemeClr val="tx1"/>
                </a:solidFill>
              </a:rPr>
              <a:t>these lower </a:t>
            </a:r>
            <a:r>
              <a:rPr lang="en-US" altLang="zh-CN" sz="2400" dirty="0" smtClean="0">
                <a:solidFill>
                  <a:schemeClr val="tx1"/>
                </a:solidFill>
              </a:rPr>
              <a:t>64 </a:t>
            </a:r>
            <a:r>
              <a:rPr lang="en-US" altLang="zh-CN" sz="2400" dirty="0">
                <a:solidFill>
                  <a:schemeClr val="tx1"/>
                </a:solidFill>
              </a:rPr>
              <a:t>bits for the multiplier </a:t>
            </a:r>
          </a:p>
        </p:txBody>
      </p:sp>
      <p:graphicFrame>
        <p:nvGraphicFramePr>
          <p:cNvPr id="330072" name="Group 3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39522"/>
              </p:ext>
            </p:extLst>
          </p:nvPr>
        </p:nvGraphicFramePr>
        <p:xfrm>
          <a:off x="654873" y="4001740"/>
          <a:ext cx="4170362" cy="199390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171" name="AutoShape 345"/>
          <p:cNvSpPr>
            <a:spLocks noChangeArrowheads="1"/>
          </p:cNvSpPr>
          <p:nvPr/>
        </p:nvSpPr>
        <p:spPr bwMode="auto">
          <a:xfrm>
            <a:off x="3359696" y="3353916"/>
            <a:ext cx="2601772" cy="647824"/>
          </a:xfrm>
          <a:prstGeom prst="cloudCallout">
            <a:avLst>
              <a:gd name="adj1" fmla="val -41615"/>
              <a:gd name="adj2" fmla="val 112285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 b="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multiplier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961468" y="3353916"/>
            <a:ext cx="5994981" cy="2857315"/>
            <a:chOff x="1775520" y="2202086"/>
            <a:chExt cx="9461611" cy="391788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5520" y="2202086"/>
              <a:ext cx="9461611" cy="3917889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 flipH="1">
              <a:off x="9011178" y="5095694"/>
              <a:ext cx="748282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9011178" y="5332738"/>
              <a:ext cx="74828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8708710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352" y="332656"/>
            <a:ext cx="8540750" cy="51593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/>
              <a:t>Multiplier V3 Logic Diagram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23" y="1268760"/>
            <a:ext cx="9298779" cy="481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70439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0"/>
            <a:ext cx="4934725" cy="6679793"/>
          </a:xfrm>
          <a:prstGeom prst="rect">
            <a:avLst/>
          </a:prstGeom>
        </p:spPr>
      </p:pic>
      <p:sp>
        <p:nvSpPr>
          <p:cNvPr id="849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352" y="366338"/>
            <a:ext cx="8540750" cy="51593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/>
              <a:t>Multiplier V3--Algorithmic rule</a:t>
            </a:r>
          </a:p>
        </p:txBody>
      </p:sp>
      <p:sp>
        <p:nvSpPr>
          <p:cNvPr id="8499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631950" y="1474788"/>
            <a:ext cx="83820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Set product register to '0'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Load lower bits of product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register with multiplier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Test least 	significant bit 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of product 	register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20854" y="4930658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74344" y="5631628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10248" y="5069157"/>
            <a:ext cx="1080120" cy="246221"/>
          </a:xfrm>
          <a:prstGeom prst="rect">
            <a:avLst/>
          </a:prstGeom>
          <a:solidFill>
            <a:srgbClr val="FBE2C9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/>
                </a:solidFill>
              </a:rPr>
              <a:t>64</a:t>
            </a:r>
            <a:r>
              <a:rPr lang="en-US" altLang="zh-CN" sz="1000" baseline="30000" dirty="0" smtClean="0">
                <a:solidFill>
                  <a:schemeClr val="tx1"/>
                </a:solidFill>
              </a:rPr>
              <a:t>th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repetiion</a:t>
            </a:r>
            <a:r>
              <a:rPr lang="en-US" altLang="zh-CN" sz="1000" dirty="0" smtClean="0">
                <a:solidFill>
                  <a:schemeClr val="tx1"/>
                </a:solidFill>
              </a:rPr>
              <a:t>?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568944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352" y="352144"/>
            <a:ext cx="8540750" cy="5159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Example with V3</a:t>
            </a:r>
          </a:p>
        </p:txBody>
      </p:sp>
      <p:sp>
        <p:nvSpPr>
          <p:cNvPr id="92163" name="AutoShape 4"/>
          <p:cNvSpPr>
            <a:spLocks noChangeArrowheads="1"/>
          </p:cNvSpPr>
          <p:nvPr/>
        </p:nvSpPr>
        <p:spPr bwMode="auto">
          <a:xfrm>
            <a:off x="1981200" y="838200"/>
            <a:ext cx="8382000" cy="50292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r>
              <a:rPr lang="en-US" altLang="zh-CN" sz="18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Multiplicand x multiplier: 0001 x 0111</a:t>
            </a:r>
            <a:endParaRPr lang="en-US" altLang="zh-CN" sz="1800" u="sng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331786" name="Group 10"/>
          <p:cNvGraphicFramePr>
            <a:graphicFrameLocks noGrp="1"/>
          </p:cNvGraphicFramePr>
          <p:nvPr/>
        </p:nvGraphicFramePr>
        <p:xfrm>
          <a:off x="1992314" y="1773239"/>
          <a:ext cx="8320087" cy="4298955"/>
        </p:xfrm>
        <a:graphic>
          <a:graphicData uri="http://schemas.openxmlformats.org/drawingml/2006/table">
            <a:tbl>
              <a:tblPr/>
              <a:tblGrid>
                <a:gridCol w="1595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0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Multiplicand: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Multiplier:×</a:t>
                      </a:r>
                    </a:p>
                  </a:txBody>
                  <a:tcPr marL="90000" marR="9000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0111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0111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#Initial value for the product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0111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#After adding 0001, Multiplier=1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#After shifting right the product one 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1011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#After adding 0001, Multiplier=1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#After shifting right the product one 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#After adding 0001, Multiplier=1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#After shifting right the product one 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1110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#After adding 0001, Multiplier=0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0111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#After shifting right the product one 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2243" name="Text Box 114"/>
          <p:cNvSpPr txBox="1">
            <a:spLocks noChangeArrowheads="1"/>
          </p:cNvSpPr>
          <p:nvPr/>
        </p:nvSpPr>
        <p:spPr bwMode="auto">
          <a:xfrm rot="5400000">
            <a:off x="4985544" y="2058194"/>
            <a:ext cx="12525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Shift out</a:t>
            </a:r>
          </a:p>
        </p:txBody>
      </p:sp>
    </p:spTree>
    <p:extLst>
      <p:ext uri="{BB962C8B-B14F-4D97-AF65-F5344CB8AC3E}">
        <p14:creationId xmlns:p14="http://schemas.microsoft.com/office/powerpoint/2010/main" val="38763828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79376" y="332656"/>
            <a:ext cx="8540750" cy="4429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>
                <a:ea typeface="黑体" panose="02010609060101010101" pitchFamily="49" charset="-122"/>
              </a:rPr>
              <a:t>Signed multiplication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28800" y="1057276"/>
            <a:ext cx="8839200" cy="5180013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>
                <a:solidFill>
                  <a:schemeClr val="tx1"/>
                </a:solidFill>
              </a:rPr>
              <a:t>Basic approach: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Store the signs of the operands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Convert signed numbers to unsigned numbers</a:t>
            </a:r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altLang="zh-CN"/>
              <a:t>	(most significant bit (MSB) = 0)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Perform multiplication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If sign bits of operands are equal</a:t>
            </a:r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altLang="zh-CN"/>
              <a:t>		sign bit = 0, else</a:t>
            </a:r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altLang="zh-CN"/>
              <a:t>		sign bit = 1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>
                <a:solidFill>
                  <a:schemeClr val="tx1"/>
                </a:solidFill>
              </a:rPr>
              <a:t>Improved method: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/>
              <a:t>		</a:t>
            </a:r>
            <a:r>
              <a:rPr lang="en-US" altLang="zh-CN">
                <a:solidFill>
                  <a:srgbClr val="FF0000"/>
                </a:solidFill>
              </a:rPr>
              <a:t>Booth's Algorithm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/>
              <a:t>	</a:t>
            </a:r>
            <a:r>
              <a:rPr lang="en-US" altLang="zh-CN" sz="2800">
                <a:solidFill>
                  <a:schemeClr val="tx1"/>
                </a:solidFill>
              </a:rPr>
              <a:t>Assumption: addition and subtraction are available</a:t>
            </a:r>
          </a:p>
        </p:txBody>
      </p:sp>
    </p:spTree>
    <p:extLst>
      <p:ext uri="{BB962C8B-B14F-4D97-AF65-F5344CB8AC3E}">
        <p14:creationId xmlns:p14="http://schemas.microsoft.com/office/powerpoint/2010/main" val="1170744635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7189" y="165102"/>
            <a:ext cx="8540750" cy="80327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黑体" panose="02010609060101010101" pitchFamily="49" charset="-122"/>
              </a:rPr>
              <a:t>Principle -- Decomposable multiplication</a:t>
            </a:r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20850" y="1268414"/>
            <a:ext cx="8650288" cy="4194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Assumes</a:t>
            </a:r>
            <a:r>
              <a:rPr sz="2800" dirty="0">
                <a:solidFill>
                  <a:schemeClr val="tx1"/>
                </a:solidFill>
              </a:rPr>
              <a:t>： </a:t>
            </a:r>
            <a:r>
              <a:rPr lang="en-US" altLang="zh-CN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Z</a:t>
            </a:r>
            <a:r>
              <a:rPr lang="en-US" altLang="zh-CN" sz="2800" dirty="0">
                <a:solidFill>
                  <a:schemeClr val="tx1"/>
                </a:solidFill>
              </a:rPr>
              <a:t>=y×10111100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Z</a:t>
            </a:r>
            <a:r>
              <a:rPr lang="en-US" altLang="zh-CN" sz="2800" dirty="0">
                <a:solidFill>
                  <a:schemeClr val="tx1"/>
                </a:solidFill>
              </a:rPr>
              <a:t>=y(10000000+</a:t>
            </a:r>
            <a:r>
              <a:rPr lang="en-US" altLang="zh-CN" sz="2800" dirty="0">
                <a:solidFill>
                  <a:srgbClr val="CC3300"/>
                </a:solidFill>
              </a:rPr>
              <a:t>111100+100</a:t>
            </a:r>
            <a:r>
              <a:rPr lang="en-US" altLang="zh-CN" sz="2800" dirty="0">
                <a:solidFill>
                  <a:schemeClr val="tx1"/>
                </a:solidFill>
              </a:rPr>
              <a:t>-</a:t>
            </a:r>
            <a:r>
              <a:rPr lang="en-US" altLang="zh-CN" sz="2800" i="1" dirty="0">
                <a:solidFill>
                  <a:schemeClr val="tx1"/>
                </a:solidFill>
              </a:rPr>
              <a:t>100</a:t>
            </a:r>
            <a:r>
              <a:rPr lang="en-US" altLang="zh-CN" sz="2800" dirty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	  </a:t>
            </a:r>
            <a:r>
              <a:rPr lang="en-US" altLang="zh-CN" sz="2800" dirty="0">
                <a:solidFill>
                  <a:schemeClr val="tx1"/>
                </a:solidFill>
              </a:rPr>
              <a:t>=y(1×2</a:t>
            </a:r>
            <a:r>
              <a:rPr lang="en-US" altLang="zh-CN" sz="2800" baseline="30000" dirty="0">
                <a:solidFill>
                  <a:schemeClr val="tx1"/>
                </a:solidFill>
              </a:rPr>
              <a:t>7</a:t>
            </a:r>
            <a:r>
              <a:rPr lang="en-US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800" dirty="0">
                <a:solidFill>
                  <a:srgbClr val="CC3300"/>
                </a:solidFill>
              </a:rPr>
              <a:t>1000000</a:t>
            </a:r>
            <a:r>
              <a:rPr lang="en-US" altLang="zh-CN" sz="2800" dirty="0">
                <a:solidFill>
                  <a:schemeClr val="tx1"/>
                </a:solidFill>
              </a:rPr>
              <a:t>-</a:t>
            </a:r>
            <a:r>
              <a:rPr lang="en-US" altLang="zh-CN" sz="2800" i="1" dirty="0">
                <a:solidFill>
                  <a:schemeClr val="tx1"/>
                </a:solidFill>
              </a:rPr>
              <a:t>100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	  </a:t>
            </a:r>
            <a:r>
              <a:rPr lang="en-US" altLang="zh-CN" sz="2800" dirty="0">
                <a:solidFill>
                  <a:schemeClr val="tx1"/>
                </a:solidFill>
              </a:rPr>
              <a:t>=y(1×2</a:t>
            </a:r>
            <a:r>
              <a:rPr lang="en-US" altLang="zh-CN" sz="2800" baseline="30000" dirty="0">
                <a:solidFill>
                  <a:schemeClr val="tx1"/>
                </a:solidFill>
              </a:rPr>
              <a:t>7</a:t>
            </a:r>
            <a:r>
              <a:rPr lang="en-US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800" dirty="0">
                <a:solidFill>
                  <a:srgbClr val="CC3300"/>
                </a:solidFill>
              </a:rPr>
              <a:t>1×2</a:t>
            </a:r>
            <a:r>
              <a:rPr lang="en-US" altLang="zh-CN" sz="2800" baseline="30000" dirty="0">
                <a:solidFill>
                  <a:srgbClr val="CC3300"/>
                </a:solidFill>
              </a:rPr>
              <a:t>6</a:t>
            </a:r>
            <a:r>
              <a:rPr lang="en-US" altLang="zh-CN" sz="2800" dirty="0">
                <a:solidFill>
                  <a:schemeClr val="tx1"/>
                </a:solidFill>
              </a:rPr>
              <a:t>-2</a:t>
            </a:r>
            <a:r>
              <a:rPr lang="en-US" altLang="zh-CN" sz="2800" baseline="30000" dirty="0">
                <a:solidFill>
                  <a:schemeClr val="tx1"/>
                </a:solidFill>
              </a:rPr>
              <a:t>2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	  </a:t>
            </a:r>
            <a:r>
              <a:rPr lang="en-US" altLang="zh-CN" sz="2800" dirty="0">
                <a:solidFill>
                  <a:schemeClr val="tx1"/>
                </a:solidFill>
              </a:rPr>
              <a:t>=y(1×2</a:t>
            </a:r>
            <a:r>
              <a:rPr lang="en-US" altLang="zh-CN" sz="2800" baseline="30000" dirty="0">
                <a:solidFill>
                  <a:schemeClr val="tx1"/>
                </a:solidFill>
              </a:rPr>
              <a:t>7</a:t>
            </a:r>
            <a:r>
              <a:rPr lang="en-US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800" dirty="0">
                <a:solidFill>
                  <a:srgbClr val="CC3300"/>
                </a:solidFill>
              </a:rPr>
              <a:t>1×2</a:t>
            </a:r>
            <a:r>
              <a:rPr lang="en-US" altLang="zh-CN" sz="2800" baseline="30000" dirty="0">
                <a:solidFill>
                  <a:srgbClr val="CC3300"/>
                </a:solidFill>
              </a:rPr>
              <a:t>6</a:t>
            </a:r>
            <a:r>
              <a:rPr lang="en-US" altLang="zh-CN" sz="2000" dirty="0">
                <a:solidFill>
                  <a:schemeClr val="tx1"/>
                </a:solidFill>
              </a:rPr>
              <a:t>+0×2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5</a:t>
            </a:r>
            <a:r>
              <a:rPr lang="en-US" altLang="zh-CN" sz="2000" dirty="0">
                <a:solidFill>
                  <a:schemeClr val="tx1"/>
                </a:solidFill>
              </a:rPr>
              <a:t>+0×2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4</a:t>
            </a:r>
            <a:r>
              <a:rPr lang="en-US" altLang="zh-CN" sz="2000" dirty="0">
                <a:solidFill>
                  <a:schemeClr val="tx1"/>
                </a:solidFill>
              </a:rPr>
              <a:t>+0×2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3</a:t>
            </a:r>
            <a:r>
              <a:rPr lang="en-US" altLang="zh-CN" sz="2000" dirty="0">
                <a:solidFill>
                  <a:schemeClr val="tx1"/>
                </a:solidFill>
              </a:rPr>
              <a:t>+0×2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+0×2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+0×2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0 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en-US" altLang="zh-CN" sz="2800" i="1" dirty="0">
                <a:solidFill>
                  <a:srgbClr val="000000"/>
                </a:solidFill>
                <a:latin typeface="+mn-lt"/>
                <a:ea typeface="+mn-ea"/>
              </a:rPr>
              <a:t>1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×</a:t>
            </a:r>
            <a:r>
              <a:rPr lang="en-US" altLang="zh-CN" sz="2800" i="1" dirty="0">
                <a:solidFill>
                  <a:srgbClr val="000000"/>
                </a:solidFill>
                <a:latin typeface="+mn-lt"/>
                <a:ea typeface="+mn-ea"/>
              </a:rPr>
              <a:t>2</a:t>
            </a:r>
            <a:r>
              <a:rPr lang="en-US" altLang="zh-CN" sz="2800" i="1" baseline="30000" dirty="0">
                <a:solidFill>
                  <a:srgbClr val="000000"/>
                </a:solidFill>
                <a:latin typeface="+mn-lt"/>
                <a:ea typeface="+mn-ea"/>
              </a:rPr>
              <a:t>2</a:t>
            </a:r>
            <a:r>
              <a:rPr lang="en-US" altLang="zh-CN" sz="2800" i="1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altLang="zh-CN" sz="2000" baseline="30000" dirty="0"/>
              <a:t> </a:t>
            </a:r>
            <a:r>
              <a:rPr lang="en-US" altLang="zh-CN" sz="2000" dirty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800" dirty="0">
                <a:solidFill>
                  <a:schemeClr val="tx1"/>
                </a:solidFill>
              </a:rPr>
              <a:t>= y(1×2</a:t>
            </a:r>
            <a:r>
              <a:rPr lang="en-US" altLang="zh-CN" sz="2800" baseline="30000" dirty="0">
                <a:solidFill>
                  <a:schemeClr val="tx1"/>
                </a:solidFill>
              </a:rPr>
              <a:t>7</a:t>
            </a:r>
            <a:r>
              <a:rPr lang="en-US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800" dirty="0">
                <a:solidFill>
                  <a:srgbClr val="CC3300"/>
                </a:solidFill>
              </a:rPr>
              <a:t>1×2</a:t>
            </a:r>
            <a:r>
              <a:rPr lang="en-US" altLang="zh-CN" sz="2800" baseline="30000" dirty="0">
                <a:solidFill>
                  <a:srgbClr val="CC3300"/>
                </a:solidFill>
              </a:rPr>
              <a:t>6</a:t>
            </a:r>
            <a:r>
              <a:rPr lang="en-US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000" dirty="0">
                <a:solidFill>
                  <a:schemeClr val="tx1"/>
                </a:solidFill>
              </a:rPr>
              <a:t>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5</a:t>
            </a:r>
            <a:r>
              <a:rPr lang="en-US" altLang="zh-CN" sz="2000" dirty="0">
                <a:solidFill>
                  <a:schemeClr val="tx1"/>
                </a:solidFill>
              </a:rPr>
              <a:t>+0×2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4</a:t>
            </a:r>
            <a:r>
              <a:rPr lang="en-US" altLang="zh-CN" sz="2000" dirty="0">
                <a:solidFill>
                  <a:schemeClr val="tx1"/>
                </a:solidFill>
              </a:rPr>
              <a:t>+0×2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3</a:t>
            </a:r>
            <a:r>
              <a:rPr lang="en-US" altLang="zh-CN" sz="2000" dirty="0">
                <a:solidFill>
                  <a:schemeClr val="tx1"/>
                </a:solidFill>
              </a:rPr>
              <a:t>+0×2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en-US" altLang="zh-CN" sz="2800" i="1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×</a:t>
            </a:r>
            <a:r>
              <a:rPr lang="en-US" altLang="zh-CN" sz="2800" i="1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altLang="zh-CN" sz="2800" i="1" baseline="30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altLang="zh-CN" sz="2000" baseline="30000" dirty="0"/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+0×2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+0×2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0</a:t>
            </a:r>
            <a:r>
              <a:rPr lang="en-US" altLang="zh-CN" sz="2000" dirty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	  </a:t>
            </a:r>
            <a:r>
              <a:rPr lang="en-US" altLang="zh-CN" sz="2800" dirty="0">
                <a:solidFill>
                  <a:schemeClr val="tx1"/>
                </a:solidFill>
              </a:rPr>
              <a:t>= y×2</a:t>
            </a:r>
            <a:r>
              <a:rPr lang="en-US" altLang="zh-CN" sz="2800" baseline="30000" dirty="0">
                <a:solidFill>
                  <a:schemeClr val="tx1"/>
                </a:solidFill>
              </a:rPr>
              <a:t>7</a:t>
            </a:r>
            <a:r>
              <a:rPr lang="en-US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800" dirty="0">
                <a:solidFill>
                  <a:srgbClr val="CC3300"/>
                </a:solidFill>
              </a:rPr>
              <a:t>y</a:t>
            </a:r>
            <a:r>
              <a:rPr lang="en-US" altLang="zh-CN" sz="2800" kern="0" dirty="0">
                <a:solidFill>
                  <a:srgbClr val="FF0000"/>
                </a:solidFill>
                <a:latin typeface="Arial"/>
                <a:ea typeface="Arial Unicode MS"/>
                <a:cs typeface="Arial Unicode MS"/>
              </a:rPr>
              <a:t>×</a:t>
            </a:r>
            <a:r>
              <a:rPr lang="en-US" altLang="zh-CN" sz="2800" dirty="0">
                <a:solidFill>
                  <a:srgbClr val="CC3300"/>
                </a:solidFill>
              </a:rPr>
              <a:t>1</a:t>
            </a:r>
            <a:r>
              <a:rPr lang="en-US" altLang="zh-CN" sz="2800" kern="0" dirty="0">
                <a:solidFill>
                  <a:srgbClr val="FF0000"/>
                </a:solidFill>
                <a:latin typeface="Arial"/>
                <a:ea typeface="Arial Unicode MS"/>
                <a:cs typeface="Arial Unicode MS"/>
              </a:rPr>
              <a:t>×</a:t>
            </a:r>
            <a:r>
              <a:rPr lang="en-US" altLang="zh-CN" sz="2800" dirty="0">
                <a:solidFill>
                  <a:srgbClr val="CC3300"/>
                </a:solidFill>
              </a:rPr>
              <a:t>2</a:t>
            </a:r>
            <a:r>
              <a:rPr lang="en-US" altLang="zh-CN" sz="2800" baseline="30000" dirty="0">
                <a:solidFill>
                  <a:srgbClr val="CC3300"/>
                </a:solidFill>
              </a:rPr>
              <a:t>6</a:t>
            </a:r>
            <a:r>
              <a:rPr lang="en-US" altLang="zh-CN" sz="2000" dirty="0"/>
              <a:t>+0×2</a:t>
            </a:r>
            <a:r>
              <a:rPr lang="en-US" altLang="zh-CN" sz="2000" baseline="30000" dirty="0"/>
              <a:t>5</a:t>
            </a:r>
            <a:r>
              <a:rPr lang="en-US" altLang="zh-CN" sz="2000" dirty="0"/>
              <a:t>+0×2</a:t>
            </a:r>
            <a:r>
              <a:rPr lang="en-US" altLang="zh-CN" sz="2000" baseline="30000" dirty="0"/>
              <a:t>4</a:t>
            </a:r>
            <a:r>
              <a:rPr lang="en-US" altLang="zh-CN" sz="2000" dirty="0"/>
              <a:t>+0×2</a:t>
            </a:r>
            <a:r>
              <a:rPr lang="en-US" altLang="zh-CN" sz="2000" baseline="30000" dirty="0"/>
              <a:t>3 </a:t>
            </a:r>
            <a:r>
              <a:rPr lang="en-US" altLang="zh-CN" sz="2000" dirty="0"/>
              <a:t>+0×2</a:t>
            </a:r>
            <a:r>
              <a:rPr lang="en-US" altLang="zh-CN" sz="2000" baseline="30000" dirty="0"/>
              <a:t>2</a:t>
            </a:r>
            <a:r>
              <a:rPr lang="en-US" altLang="zh-CN" sz="2000" i="1" dirty="0"/>
              <a:t>-</a:t>
            </a:r>
            <a:r>
              <a:rPr lang="en-US" altLang="zh-CN" sz="2800" i="1" dirty="0">
                <a:solidFill>
                  <a:schemeClr val="tx1"/>
                </a:solidFill>
              </a:rPr>
              <a:t>y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×</a:t>
            </a:r>
            <a:r>
              <a:rPr lang="en-US" altLang="zh-CN" sz="2800" i="1" dirty="0">
                <a:solidFill>
                  <a:schemeClr val="tx1"/>
                </a:solidFill>
              </a:rPr>
              <a:t>2</a:t>
            </a:r>
            <a:r>
              <a:rPr lang="en-US" altLang="zh-CN" sz="2800" i="1" baseline="30000" dirty="0">
                <a:solidFill>
                  <a:schemeClr val="tx1"/>
                </a:solidFill>
              </a:rPr>
              <a:t>2</a:t>
            </a:r>
            <a:r>
              <a:rPr lang="en-US" altLang="zh-CN" sz="2800" baseline="30000" dirty="0">
                <a:solidFill>
                  <a:schemeClr val="tx1"/>
                </a:solidFill>
              </a:rPr>
              <a:t> </a:t>
            </a:r>
            <a:r>
              <a:rPr lang="en-US" altLang="zh-CN" sz="2000" dirty="0"/>
              <a:t>+0×2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+0×2</a:t>
            </a:r>
            <a:r>
              <a:rPr lang="en-US" altLang="zh-CN" sz="2000" baseline="30000" dirty="0"/>
              <a:t>0</a:t>
            </a:r>
            <a:r>
              <a:rPr lang="en-US" altLang="zh-CN" sz="2000" dirty="0"/>
              <a:t>)</a:t>
            </a:r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>
            <a:off x="8813801" y="4851400"/>
            <a:ext cx="11525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8897939" y="4748214"/>
            <a:ext cx="10810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Only shift</a:t>
            </a:r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>
            <a:off x="5064126" y="4851400"/>
            <a:ext cx="25193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5243514" y="4868864"/>
            <a:ext cx="21605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3333CD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Only shift</a:t>
            </a:r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 flipV="1">
            <a:off x="3648076" y="4797425"/>
            <a:ext cx="1008063" cy="25400"/>
          </a:xfrm>
          <a:prstGeom prst="line">
            <a:avLst/>
          </a:prstGeom>
          <a:noFill/>
          <a:ln w="28575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3776664" y="4822825"/>
            <a:ext cx="9366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CC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add</a:t>
            </a:r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7766050" y="4845050"/>
            <a:ext cx="865188" cy="127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7583489" y="4879975"/>
            <a:ext cx="10810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sub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2279650" y="5451475"/>
            <a:ext cx="80914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1                01             11                 1          00</a:t>
            </a:r>
          </a:p>
        </p:txBody>
      </p:sp>
    </p:spTree>
    <p:extLst>
      <p:ext uri="{BB962C8B-B14F-4D97-AF65-F5344CB8AC3E}">
        <p14:creationId xmlns:p14="http://schemas.microsoft.com/office/powerpoint/2010/main" val="4141272052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352" y="260648"/>
            <a:ext cx="8540750" cy="58737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黑体" panose="02010609060101010101" pitchFamily="49" charset="-122"/>
              </a:rPr>
              <a:t>Booth's Algorithm</a:t>
            </a:r>
          </a:p>
        </p:txBody>
      </p:sp>
      <p:sp>
        <p:nvSpPr>
          <p:cNvPr id="890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74825" y="1268413"/>
            <a:ext cx="8382000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/>
              <a:t>Idea: If you have a sequence of '1's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subtract at first '1' in multiplier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shift for the sequence of '1's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add where prior step had last '1</a:t>
            </a:r>
            <a:r>
              <a:rPr lang="en-US" altLang="zh-CN">
                <a:latin typeface="Arial Unicode MS" panose="020B0604020202020204" pitchFamily="34" charset="-122"/>
              </a:rPr>
              <a:t>‘</a:t>
            </a:r>
            <a:endParaRPr lang="en-US" altLang="zh-CN"/>
          </a:p>
          <a:p>
            <a:pPr lvl="1" eaLnBrk="1" hangingPunct="1">
              <a:spcBef>
                <a:spcPts val="0"/>
              </a:spcBef>
              <a:defRPr/>
            </a:pPr>
            <a:endParaRPr lang="en-US" altLang="zh-CN"/>
          </a:p>
          <a:p>
            <a:pPr lvl="1" eaLnBrk="1" hangingPunct="1">
              <a:spcBef>
                <a:spcPts val="0"/>
              </a:spcBef>
              <a:defRPr/>
            </a:pPr>
            <a:endParaRPr lang="en-US" altLang="zh-CN"/>
          </a:p>
          <a:p>
            <a:pPr lvl="1" eaLnBrk="1" hangingPunct="1">
              <a:spcBef>
                <a:spcPts val="0"/>
              </a:spcBef>
              <a:defRPr/>
            </a:pPr>
            <a:endParaRPr lang="en-US" altLang="zh-CN"/>
          </a:p>
          <a:p>
            <a:pPr lvl="1" eaLnBrk="1" hangingPunct="1">
              <a:spcBef>
                <a:spcPts val="0"/>
              </a:spcBef>
              <a:defRPr/>
            </a:pPr>
            <a:endParaRPr lang="en-US" altLang="zh-CN"/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/>
              <a:t>Result: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Possibly less additions and more shifts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Faster, if shifts are faster than additions</a:t>
            </a:r>
          </a:p>
        </p:txBody>
      </p:sp>
      <p:pic>
        <p:nvPicPr>
          <p:cNvPr id="95236" name="Picture 4" descr="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1" y="3429000"/>
            <a:ext cx="4321175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540011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60351"/>
            <a:ext cx="8540750" cy="6588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/>
              <a:t>Example for Booth's Algorithm</a:t>
            </a: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25625" y="1341438"/>
            <a:ext cx="83820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Logic required identifying the run</a:t>
            </a:r>
          </a:p>
        </p:txBody>
      </p:sp>
      <p:pic>
        <p:nvPicPr>
          <p:cNvPr id="96260" name="Picture 4" descr="booth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2205038"/>
            <a:ext cx="87852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891709"/>
      </p:ext>
    </p:extLst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27350" y="3068639"/>
            <a:ext cx="6624638" cy="15843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1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19288" y="1063625"/>
            <a:ext cx="8540750" cy="5113338"/>
          </a:xfrm>
        </p:spPr>
        <p:txBody>
          <a:bodyPr/>
          <a:lstStyle/>
          <a:p>
            <a:pPr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en-US" altLang="zh-CN"/>
              <a:t>Analysis of two consecutive bits</a:t>
            </a:r>
          </a:p>
          <a:p>
            <a:pPr eaLnBrk="1" hangingPunct="1">
              <a:lnSpc>
                <a:spcPts val="3100"/>
              </a:lnSpc>
              <a:spcBef>
                <a:spcPts val="0"/>
              </a:spcBef>
              <a:defRPr/>
            </a:pPr>
            <a:endParaRPr lang="en-US" altLang="zh-CN"/>
          </a:p>
          <a:p>
            <a:pPr eaLnBrk="1" hangingPunct="1">
              <a:lnSpc>
                <a:spcPts val="3100"/>
              </a:lnSpc>
              <a:spcBef>
                <a:spcPts val="0"/>
              </a:spcBef>
              <a:defRPr/>
            </a:pPr>
            <a:endParaRPr lang="en-US" altLang="zh-CN"/>
          </a:p>
          <a:p>
            <a:pPr eaLnBrk="1" hangingPunct="1">
              <a:lnSpc>
                <a:spcPts val="3100"/>
              </a:lnSpc>
              <a:spcBef>
                <a:spcPts val="0"/>
              </a:spcBef>
              <a:defRPr/>
            </a:pPr>
            <a:endParaRPr lang="en-US" altLang="zh-CN"/>
          </a:p>
          <a:p>
            <a:pPr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en-US" altLang="zh-CN" sz="2400"/>
              <a:t>Action</a:t>
            </a:r>
          </a:p>
          <a:p>
            <a:pPr lvl="3" eaLnBrk="1" hangingPunct="1">
              <a:lnSpc>
                <a:spcPts val="3100"/>
              </a:lnSpc>
              <a:spcBef>
                <a:spcPts val="0"/>
              </a:spcBef>
              <a:buNone/>
              <a:defRPr/>
            </a:pPr>
            <a:r>
              <a:rPr lang="en-US" altLang="zh-CN" sz="2800"/>
              <a:t>1 0 	</a:t>
            </a:r>
            <a:r>
              <a:rPr lang="en-US" altLang="zh-CN" sz="2800">
                <a:solidFill>
                  <a:srgbClr val="FF0000"/>
                </a:solidFill>
              </a:rPr>
              <a:t>subtract</a:t>
            </a:r>
            <a:r>
              <a:rPr lang="en-US" altLang="zh-CN" sz="2800"/>
              <a:t> multiplicand from left</a:t>
            </a:r>
          </a:p>
          <a:p>
            <a:pPr lvl="3" eaLnBrk="1" hangingPunct="1">
              <a:lnSpc>
                <a:spcPts val="3100"/>
              </a:lnSpc>
              <a:spcBef>
                <a:spcPts val="0"/>
              </a:spcBef>
              <a:buNone/>
              <a:defRPr/>
            </a:pPr>
            <a:r>
              <a:rPr lang="en-US" altLang="zh-CN" sz="2800"/>
              <a:t>1 1 	no arithmetic operation-</a:t>
            </a:r>
            <a:r>
              <a:rPr lang="en-US" altLang="zh-CN" sz="2800">
                <a:solidFill>
                  <a:srgbClr val="FF0000"/>
                </a:solidFill>
              </a:rPr>
              <a:t>shift</a:t>
            </a:r>
          </a:p>
          <a:p>
            <a:pPr lvl="3" eaLnBrk="1" hangingPunct="1">
              <a:lnSpc>
                <a:spcPts val="3100"/>
              </a:lnSpc>
              <a:spcBef>
                <a:spcPts val="0"/>
              </a:spcBef>
              <a:buNone/>
              <a:defRPr/>
            </a:pPr>
            <a:r>
              <a:rPr lang="en-US" altLang="zh-CN" sz="2800"/>
              <a:t>0 1 	</a:t>
            </a:r>
            <a:r>
              <a:rPr lang="en-US" altLang="zh-CN" sz="2800">
                <a:solidFill>
                  <a:srgbClr val="FF0000"/>
                </a:solidFill>
              </a:rPr>
              <a:t>add</a:t>
            </a:r>
            <a:r>
              <a:rPr lang="en-US" altLang="zh-CN" sz="2800"/>
              <a:t> multiplicand to left half</a:t>
            </a:r>
          </a:p>
          <a:p>
            <a:pPr lvl="3" eaLnBrk="1" hangingPunct="1">
              <a:lnSpc>
                <a:spcPts val="3100"/>
              </a:lnSpc>
              <a:spcBef>
                <a:spcPts val="0"/>
              </a:spcBef>
              <a:buNone/>
              <a:defRPr/>
            </a:pPr>
            <a:r>
              <a:rPr lang="en-US" altLang="zh-CN" sz="2800"/>
              <a:t>0 0 	no arithmetic operation-</a:t>
            </a:r>
            <a:r>
              <a:rPr lang="en-US" altLang="zh-CN" sz="2800">
                <a:solidFill>
                  <a:srgbClr val="FF0000"/>
                </a:solidFill>
              </a:rPr>
              <a:t>shift</a:t>
            </a:r>
            <a:endParaRPr lang="en-US" altLang="zh-CN" sz="2800"/>
          </a:p>
          <a:p>
            <a:pPr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en-US" altLang="zh-CN" sz="2400"/>
              <a:t>Bit</a:t>
            </a:r>
            <a:r>
              <a:rPr lang="en-US" altLang="zh-CN" sz="2400" baseline="-25000"/>
              <a:t>-1</a:t>
            </a:r>
            <a:r>
              <a:rPr lang="en-US" altLang="zh-CN" sz="2400"/>
              <a:t> = '0'</a:t>
            </a:r>
          </a:p>
          <a:p>
            <a:pPr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en-US" altLang="zh-CN" sz="2400"/>
              <a:t>Arithmetic shift right:</a:t>
            </a:r>
          </a:p>
          <a:p>
            <a:pPr lvl="1" eaLnBrk="1" hangingPunct="1">
              <a:lnSpc>
                <a:spcPts val="2700"/>
              </a:lnSpc>
              <a:spcBef>
                <a:spcPts val="0"/>
              </a:spcBef>
              <a:defRPr/>
            </a:pPr>
            <a:r>
              <a:rPr lang="en-US" altLang="zh-CN"/>
              <a:t>keeps the </a:t>
            </a:r>
            <a:r>
              <a:rPr lang="en-US" altLang="zh-CN" b="1">
                <a:solidFill>
                  <a:srgbClr val="CC3300"/>
                </a:solidFill>
              </a:rPr>
              <a:t>leftmost bit constant</a:t>
            </a:r>
          </a:p>
          <a:p>
            <a:pPr lvl="1" eaLnBrk="1" hangingPunct="1">
              <a:lnSpc>
                <a:spcPts val="2700"/>
              </a:lnSpc>
              <a:spcBef>
                <a:spcPts val="0"/>
              </a:spcBef>
              <a:defRPr/>
            </a:pPr>
            <a:r>
              <a:rPr lang="en-US" altLang="zh-CN"/>
              <a:t>no change of sign bit !</a:t>
            </a:r>
          </a:p>
        </p:txBody>
      </p:sp>
      <p:sp>
        <p:nvSpPr>
          <p:cNvPr id="9728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9288" y="79375"/>
            <a:ext cx="8540750" cy="73183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Booth's Algorithm rule</a:t>
            </a:r>
          </a:p>
        </p:txBody>
      </p:sp>
      <p:pic>
        <p:nvPicPr>
          <p:cNvPr id="97285" name="Picture 4" descr="booth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4" y="1516063"/>
            <a:ext cx="68421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06725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749426" y="312739"/>
            <a:ext cx="37957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0" y="1268414"/>
            <a:ext cx="8229600" cy="4968875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Sign Magnitude:         One's Complement     </a:t>
            </a:r>
            <a:r>
              <a:rPr lang="en-US" altLang="zh-CN" sz="2000" dirty="0">
                <a:solidFill>
                  <a:srgbClr val="CC3300"/>
                </a:solidFill>
              </a:rPr>
              <a:t>Two's Complement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FF3300"/>
                </a:solidFill>
              </a:rPr>
              <a:t>000 = +0		000 = +0		000 = +0</a:t>
            </a:r>
            <a:br>
              <a:rPr lang="en-US" altLang="zh-CN" sz="2400" dirty="0">
                <a:solidFill>
                  <a:srgbClr val="FF3300"/>
                </a:solidFill>
              </a:rPr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chemeClr val="tx1"/>
                </a:solidFill>
              </a:rPr>
              <a:t>001 = +1		001 = +1		001 = +1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	010 = +2		010 = +2		010 = +2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	011 = +3		011 = +3		011 = +3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3300"/>
                </a:solidFill>
              </a:rPr>
              <a:t>100 = -0</a:t>
            </a: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chemeClr val="tx1"/>
                </a:solidFill>
              </a:rPr>
              <a:t>100 = -3		100 = -4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	101 = -1		101 = -2		101 = -3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	110 = -2		110 = -1		110 = -2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	111 = -3		</a:t>
            </a:r>
            <a:r>
              <a:rPr lang="en-US" altLang="zh-CN" sz="2400" dirty="0">
                <a:solidFill>
                  <a:srgbClr val="FF3300"/>
                </a:solidFill>
              </a:rPr>
              <a:t>111 = -0</a:t>
            </a: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chemeClr val="tx1"/>
                </a:solidFill>
              </a:rPr>
              <a:t>111 = -1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FF3300"/>
                </a:solidFill>
              </a:rPr>
              <a:t>Which </a:t>
            </a:r>
            <a:r>
              <a:rPr lang="en-US" altLang="zh-CN" dirty="0">
                <a:solidFill>
                  <a:srgbClr val="FF3300"/>
                </a:solidFill>
              </a:rPr>
              <a:t>one is best?  Why? </a:t>
            </a:r>
          </a:p>
          <a:p>
            <a:pPr lvl="1"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Issues:   number of </a:t>
            </a:r>
            <a:r>
              <a:rPr lang="en-US" altLang="zh-CN" dirty="0" err="1" smtClean="0">
                <a:solidFill>
                  <a:schemeClr val="tx1"/>
                </a:solidFill>
              </a:rPr>
              <a:t>zeros</a:t>
            </a:r>
            <a:r>
              <a:rPr lang="en-US" altLang="zh-CN" dirty="0" smtClean="0">
                <a:solidFill>
                  <a:schemeClr val="tx1"/>
                </a:solidFill>
              </a:rPr>
              <a:t>, ease of operations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55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lnSpc>
                <a:spcPts val="3500"/>
              </a:lnSpc>
              <a:defRPr/>
            </a:pPr>
            <a:r>
              <a:rPr lang="en-US" altLang="zh-CN" smtClean="0"/>
              <a:t>3.2 Signed and Unsigned Numbers </a:t>
            </a:r>
            <a:br>
              <a:rPr lang="en-US" altLang="zh-CN" smtClean="0"/>
            </a:br>
            <a:r>
              <a:rPr lang="en-US" altLang="zh-CN" smtClean="0"/>
              <a:t>  		       Possible Representations</a:t>
            </a:r>
          </a:p>
        </p:txBody>
      </p:sp>
    </p:spTree>
  </p:cSld>
  <p:clrMapOvr>
    <a:masterClrMapping/>
  </p:clrMapOvr>
  <p:transition spd="slow" advTm="2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00225" y="322264"/>
            <a:ext cx="8540750" cy="5175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>
                <a:ea typeface="黑体" panose="02010609060101010101" pitchFamily="49" charset="-122"/>
              </a:rPr>
              <a:t>Example with negative numbers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92313" y="949326"/>
            <a:ext cx="8540750" cy="1008063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400"/>
              <a:t>2 * (</a:t>
            </a:r>
            <a:r>
              <a:rPr lang="en-US" altLang="zh-CN" sz="2400" b="0"/>
              <a:t>-</a:t>
            </a:r>
            <a:r>
              <a:rPr lang="en-US" altLang="zh-CN" sz="2400"/>
              <a:t>3) = </a:t>
            </a:r>
            <a:r>
              <a:rPr lang="en-US" altLang="zh-CN" sz="2400" b="0"/>
              <a:t>-</a:t>
            </a:r>
            <a:r>
              <a:rPr lang="en-US" altLang="zh-CN" sz="2400"/>
              <a:t> 6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/>
              <a:t>0010 * 1101 = 1111 1010</a:t>
            </a:r>
          </a:p>
        </p:txBody>
      </p:sp>
      <p:graphicFrame>
        <p:nvGraphicFramePr>
          <p:cNvPr id="337086" name="Group 190"/>
          <p:cNvGraphicFramePr>
            <a:graphicFrameLocks noGrp="1"/>
          </p:cNvGraphicFramePr>
          <p:nvPr/>
        </p:nvGraphicFramePr>
        <p:xfrm>
          <a:off x="1712913" y="1708150"/>
          <a:ext cx="8955088" cy="45466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iteration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step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Multiplicand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Initial Values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0000 1101 0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316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1.c:10→Prod=Prod</a:t>
                      </a:r>
                      <a:r>
                        <a:rPr kumimoji="0" lang="en-US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-</a:t>
                      </a:r>
                      <a:r>
                        <a:rPr kumimoji="0" lang="en-US" altLang="zh-CN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Mcand</a:t>
                      </a:r>
                      <a:endParaRPr kumimoji="0" lang="en-US" altLang="zh-CN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1110 11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01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1111 011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316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1.b:01→Prod=</a:t>
                      </a:r>
                      <a:r>
                        <a:rPr kumimoji="0" lang="en-US" altLang="zh-CN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Prod</a:t>
                      </a:r>
                      <a:r>
                        <a:rPr kumimoji="0" lang="en-US" altLang="zh-CN" sz="2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0" lang="en-US" altLang="zh-CN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Mcand</a:t>
                      </a:r>
                      <a:endParaRPr kumimoji="0" lang="en-US" altLang="zh-CN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0001 01</a:t>
                      </a:r>
                      <a:r>
                        <a:rPr kumimoji="0" lang="en-US" altLang="zh-CN" sz="2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0000 101</a:t>
                      </a:r>
                      <a:r>
                        <a:rPr kumimoji="0" lang="en-US" altLang="zh-CN" sz="2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316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1.c:10→Prod=Prod</a:t>
                      </a:r>
                      <a:r>
                        <a:rPr kumimoji="0" lang="en-US" altLang="zh-CN" sz="2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-</a:t>
                      </a:r>
                      <a:r>
                        <a:rPr kumimoji="0" lang="en-US" altLang="zh-CN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Mcand</a:t>
                      </a:r>
                      <a:endParaRPr kumimoji="0" lang="en-US" altLang="zh-CN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1110 10</a:t>
                      </a:r>
                      <a:r>
                        <a:rPr kumimoji="0" lang="en-US" altLang="zh-CN" sz="2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1111 010</a:t>
                      </a:r>
                      <a:r>
                        <a:rPr kumimoji="0" lang="en-US" altLang="zh-CN" sz="2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316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1.d: 11 → </a:t>
                      </a:r>
                      <a:r>
                        <a:rPr kumimoji="0" lang="en-US" altLang="zh-CN" sz="2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no operation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1111 0101 1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1111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1010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8361" name="Oval 169"/>
          <p:cNvSpPr>
            <a:spLocks noChangeArrowheads="1"/>
          </p:cNvSpPr>
          <p:nvPr/>
        </p:nvSpPr>
        <p:spPr bwMode="auto">
          <a:xfrm>
            <a:off x="10128251" y="2133600"/>
            <a:ext cx="468313" cy="433388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362" name="Oval 170"/>
          <p:cNvSpPr>
            <a:spLocks noChangeArrowheads="1"/>
          </p:cNvSpPr>
          <p:nvPr/>
        </p:nvSpPr>
        <p:spPr bwMode="auto">
          <a:xfrm>
            <a:off x="10056813" y="3067050"/>
            <a:ext cx="468312" cy="433388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363" name="Oval 179"/>
          <p:cNvSpPr>
            <a:spLocks noChangeArrowheads="1"/>
          </p:cNvSpPr>
          <p:nvPr/>
        </p:nvSpPr>
        <p:spPr bwMode="auto">
          <a:xfrm>
            <a:off x="10128251" y="3954464"/>
            <a:ext cx="468313" cy="43338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364" name="Oval 182"/>
          <p:cNvSpPr>
            <a:spLocks noChangeArrowheads="1"/>
          </p:cNvSpPr>
          <p:nvPr/>
        </p:nvSpPr>
        <p:spPr bwMode="auto">
          <a:xfrm>
            <a:off x="10136188" y="4887914"/>
            <a:ext cx="468312" cy="43338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336458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13 * (-11) = - 143     -13= +10011</a:t>
            </a:r>
            <a:br>
              <a:rPr lang="en-US" altLang="zh-CN" sz="3200" dirty="0"/>
            </a:br>
            <a:r>
              <a:rPr lang="en-US" altLang="zh-CN" sz="2400" dirty="0"/>
              <a:t>01101 * 10101 = 11011 10001-</a:t>
            </a:r>
            <a:r>
              <a:rPr lang="en-US" altLang="zh-CN" sz="2400"/>
              <a:t>-&gt;00100 01111 </a:t>
            </a:r>
            <a:endParaRPr lang="zh-CN" altLang="en-US" sz="2400" dirty="0"/>
          </a:p>
        </p:txBody>
      </p:sp>
      <p:graphicFrame>
        <p:nvGraphicFramePr>
          <p:cNvPr id="4" name="Group 190"/>
          <p:cNvGraphicFramePr>
            <a:graphicFrameLocks noGrp="1"/>
          </p:cNvGraphicFramePr>
          <p:nvPr>
            <p:ph idx="1"/>
          </p:nvPr>
        </p:nvGraphicFramePr>
        <p:xfrm>
          <a:off x="1524000" y="1071546"/>
          <a:ext cx="8955088" cy="4357720"/>
        </p:xfrm>
        <a:graphic>
          <a:graphicData uri="http://schemas.openxmlformats.org/drawingml/2006/table">
            <a:tbl>
              <a:tblPr/>
              <a:tblGrid>
                <a:gridCol w="7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step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Multiplicand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Initial Values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00000 1010</a:t>
                      </a: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1.c:10→Prod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=Prod-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Mcand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10011 10101 0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11001 1101</a:t>
                      </a: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7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1.b:01→Prod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Prod+Mcand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00110 11010 1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00011 0110</a:t>
                      </a: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7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1.c:10→Prod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=Prod-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Mcand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10110 01101 0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11011 0011</a:t>
                      </a: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7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1.d:01→Prod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Prod+Mcand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01000 00110 1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5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00100 0001</a:t>
                      </a:r>
                      <a:r>
                        <a:rPr kumimoji="0" lang="en-US" altLang="zh-CN" sz="20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1 0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24000" y="5461276"/>
          <a:ext cx="8929720" cy="82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0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0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1.e:10→Prod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=Prod-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Mcand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10111 00011 0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11011 10001 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39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Faster Multiplication </a:t>
            </a:r>
            <a:endParaRPr lang="zh-CN" altLang="en-US" dirty="0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487488" y="1070992"/>
            <a:ext cx="82708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0" lang="en-US" dirty="0" smtClean="0"/>
              <a:t>Uses multiple adders</a:t>
            </a:r>
          </a:p>
          <a:p>
            <a:pPr lvl="1" eaLnBrk="1" hangingPunct="1"/>
            <a:r>
              <a:rPr kumimoji="0" lang="en-US" dirty="0" smtClean="0"/>
              <a:t>Cost/performance tradeoff</a:t>
            </a:r>
            <a:endParaRPr kumimoji="0"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631504" y="5301208"/>
            <a:ext cx="972108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en-US" sz="2400" dirty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</a:rPr>
              <a:t>Can be pipelined</a:t>
            </a:r>
          </a:p>
          <a:p>
            <a:pPr lvl="1" eaLnBrk="1" hangingPunct="1"/>
            <a:r>
              <a:rPr kumimoji="0" lang="en-US" altLang="en-US" sz="2400" dirty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</a:rPr>
              <a:t>Several multiplication performed in parallel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50" y="2235308"/>
            <a:ext cx="7737374" cy="299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06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Four multiply instructions:</a:t>
            </a:r>
          </a:p>
          <a:p>
            <a:pPr lvl="1" eaLnBrk="1" hangingPunct="1"/>
            <a:r>
              <a:rPr lang="en-US" altLang="en-US" sz="2400" dirty="0" err="1"/>
              <a:t>mul</a:t>
            </a:r>
            <a:r>
              <a:rPr lang="en-US" altLang="en-US" sz="2400" dirty="0"/>
              <a:t>:  multiply</a:t>
            </a:r>
          </a:p>
          <a:p>
            <a:pPr lvl="2" eaLnBrk="1" hangingPunct="1"/>
            <a:r>
              <a:rPr lang="en-US" altLang="en-US" sz="2000" dirty="0"/>
              <a:t>Gives the lower 64 bits of the product</a:t>
            </a:r>
          </a:p>
          <a:p>
            <a:pPr lvl="1" eaLnBrk="1" hangingPunct="1"/>
            <a:r>
              <a:rPr lang="en-US" altLang="en-US" sz="2400" dirty="0" err="1"/>
              <a:t>mulh</a:t>
            </a:r>
            <a:r>
              <a:rPr lang="en-US" altLang="en-US" sz="2400" dirty="0"/>
              <a:t>:  multiply high</a:t>
            </a:r>
          </a:p>
          <a:p>
            <a:pPr lvl="2" eaLnBrk="1" hangingPunct="1"/>
            <a:r>
              <a:rPr lang="en-US" altLang="en-US" sz="2000" dirty="0"/>
              <a:t>Gives the upper 64 bits of the product, assuming the operands are signed</a:t>
            </a:r>
          </a:p>
          <a:p>
            <a:pPr lvl="1" eaLnBrk="1" hangingPunct="1"/>
            <a:r>
              <a:rPr lang="en-US" altLang="en-US" sz="2400" dirty="0" err="1"/>
              <a:t>mulhu</a:t>
            </a:r>
            <a:r>
              <a:rPr lang="en-US" altLang="en-US" sz="2400" dirty="0"/>
              <a:t>:  multiply high unsigned</a:t>
            </a:r>
          </a:p>
          <a:p>
            <a:pPr lvl="2" eaLnBrk="1" hangingPunct="1"/>
            <a:r>
              <a:rPr lang="en-US" altLang="en-US" sz="2000" dirty="0"/>
              <a:t>Gives the upper 64 bits of the product, assuming the operands are unsigned</a:t>
            </a:r>
          </a:p>
          <a:p>
            <a:pPr lvl="1" eaLnBrk="1" hangingPunct="1"/>
            <a:r>
              <a:rPr lang="en-US" altLang="en-US" sz="2400" dirty="0" err="1"/>
              <a:t>mulhsu</a:t>
            </a:r>
            <a:r>
              <a:rPr lang="en-US" altLang="en-US" sz="2400" dirty="0"/>
              <a:t>:  multiply high signed/unsigned</a:t>
            </a:r>
          </a:p>
          <a:p>
            <a:pPr lvl="2" eaLnBrk="1" hangingPunct="1"/>
            <a:r>
              <a:rPr lang="en-US" altLang="en-US" sz="2000" dirty="0"/>
              <a:t>Gives the upper 64 bits of the product, assuming one operand is signed and the other unsigned</a:t>
            </a:r>
          </a:p>
          <a:p>
            <a:pPr lvl="1" eaLnBrk="1" hangingPunct="1"/>
            <a:r>
              <a:rPr lang="en-US" altLang="en-US" sz="2400" dirty="0"/>
              <a:t>Use </a:t>
            </a:r>
            <a:r>
              <a:rPr lang="en-US" altLang="en-US" sz="2400" dirty="0" err="1"/>
              <a:t>mulh</a:t>
            </a:r>
            <a:r>
              <a:rPr lang="en-US" altLang="en-US" sz="2400" dirty="0"/>
              <a:t> result to check for 64-bit overflow</a:t>
            </a:r>
          </a:p>
        </p:txBody>
      </p:sp>
    </p:spTree>
    <p:extLst>
      <p:ext uri="{BB962C8B-B14F-4D97-AF65-F5344CB8AC3E}">
        <p14:creationId xmlns:p14="http://schemas.microsoft.com/office/powerpoint/2010/main" val="42661559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88288" y="6267243"/>
            <a:ext cx="2844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dirty="0"/>
              <a:t>Chapter 3 — Arithmetic for Computers — </a:t>
            </a:r>
            <a:fld id="{D67329A0-6007-41B7-A702-DA16CC29E87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AU" altLang="en-US" sz="1400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 Division</a:t>
            </a:r>
            <a:endParaRPr lang="en-AU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8438" y="1125538"/>
            <a:ext cx="52006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Check for 0 divisor</a:t>
            </a:r>
            <a:endParaRPr lang="en-AU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Long division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divisor ≤ dividend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1 bit in quotient, subtract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Restoring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Signed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Divide using absolute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Adjust sign of quotient and remainder as required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116263" y="2565401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1000 1001010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  10</a:t>
            </a:r>
            <a:endParaRPr lang="en-AU" altLang="en-US" sz="2000" dirty="0">
              <a:latin typeface="Lucida Console" panose="020B0609040504020204" pitchFamily="49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 flipH="1">
            <a:off x="3863976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 flipH="1">
            <a:off x="3935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2351089" y="5376864"/>
            <a:ext cx="29418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n</a:t>
            </a:r>
            <a:r>
              <a:rPr lang="en-US" altLang="en-US" sz="1800"/>
              <a:t>-bit operands yield </a:t>
            </a:r>
            <a:r>
              <a:rPr lang="en-US" altLang="en-US" sz="1800" i="1"/>
              <a:t>n</a:t>
            </a:r>
            <a:r>
              <a:rPr lang="en-US" altLang="en-US" sz="1800"/>
              <a:t>-bit</a:t>
            </a:r>
            <a:br>
              <a:rPr lang="en-US" altLang="en-US" sz="1800"/>
            </a:br>
            <a:r>
              <a:rPr lang="en-US" altLang="en-US" sz="1800"/>
              <a:t>quotient and remainder</a:t>
            </a:r>
            <a:endParaRPr lang="en-AU" altLang="en-US" sz="1800"/>
          </a:p>
        </p:txBody>
      </p:sp>
      <p:sp>
        <p:nvSpPr>
          <p:cNvPr id="25609" name="AutoShape 8"/>
          <p:cNvSpPr>
            <a:spLocks/>
          </p:cNvSpPr>
          <p:nvPr/>
        </p:nvSpPr>
        <p:spPr bwMode="auto">
          <a:xfrm>
            <a:off x="2208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quotient</a:t>
            </a:r>
            <a:endParaRPr lang="en-AU" altLang="en-US" sz="1600"/>
          </a:p>
        </p:txBody>
      </p:sp>
      <p:sp>
        <p:nvSpPr>
          <p:cNvPr id="25610" name="AutoShape 9"/>
          <p:cNvSpPr>
            <a:spLocks/>
          </p:cNvSpPr>
          <p:nvPr/>
        </p:nvSpPr>
        <p:spPr bwMode="auto">
          <a:xfrm>
            <a:off x="2208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dividend</a:t>
            </a:r>
            <a:endParaRPr lang="en-AU" altLang="en-US" sz="1600"/>
          </a:p>
        </p:txBody>
      </p:sp>
      <p:sp>
        <p:nvSpPr>
          <p:cNvPr id="25611" name="AutoShape 10"/>
          <p:cNvSpPr>
            <a:spLocks/>
          </p:cNvSpPr>
          <p:nvPr/>
        </p:nvSpPr>
        <p:spPr bwMode="auto">
          <a:xfrm>
            <a:off x="2566989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remainder</a:t>
            </a:r>
            <a:endParaRPr lang="en-AU" altLang="en-US" sz="1600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 flipH="1">
            <a:off x="4367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Arc 12"/>
          <p:cNvSpPr>
            <a:spLocks/>
          </p:cNvSpPr>
          <p:nvPr/>
        </p:nvSpPr>
        <p:spPr bwMode="auto">
          <a:xfrm>
            <a:off x="3863976" y="2924176"/>
            <a:ext cx="73025" cy="1444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Arc 13"/>
          <p:cNvSpPr>
            <a:spLocks/>
          </p:cNvSpPr>
          <p:nvPr/>
        </p:nvSpPr>
        <p:spPr bwMode="auto">
          <a:xfrm flipV="1">
            <a:off x="3863976" y="3068638"/>
            <a:ext cx="73025" cy="1444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AutoShape 14"/>
          <p:cNvSpPr>
            <a:spLocks/>
          </p:cNvSpPr>
          <p:nvPr/>
        </p:nvSpPr>
        <p:spPr bwMode="auto">
          <a:xfrm>
            <a:off x="1774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divisor</a:t>
            </a:r>
            <a:endParaRPr lang="en-AU" altLang="en-US" sz="1600"/>
          </a:p>
        </p:txBody>
      </p:sp>
    </p:spTree>
    <p:extLst>
      <p:ext uri="{BB962C8B-B14F-4D97-AF65-F5344CB8AC3E}">
        <p14:creationId xmlns:p14="http://schemas.microsoft.com/office/powerpoint/2010/main" val="31563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352" y="410189"/>
            <a:ext cx="8540750" cy="4429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200" dirty="0"/>
              <a:t>Division V1 --Logic Diagram</a:t>
            </a:r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43582" y="1100820"/>
            <a:ext cx="8540750" cy="903287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At first, the divisor is in the </a:t>
            </a:r>
            <a:r>
              <a:rPr lang="en-US" altLang="zh-CN" sz="2400" dirty="0">
                <a:solidFill>
                  <a:srgbClr val="FF0000"/>
                </a:solidFill>
              </a:rPr>
              <a:t>left half </a:t>
            </a:r>
            <a:r>
              <a:rPr lang="en-US" altLang="zh-CN" sz="2400" dirty="0">
                <a:solidFill>
                  <a:schemeClr val="tx1"/>
                </a:solidFill>
              </a:rPr>
              <a:t>of the divisor register,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the dividend is in the </a:t>
            </a:r>
            <a:r>
              <a:rPr lang="en-US" altLang="zh-CN" sz="2400" dirty="0">
                <a:solidFill>
                  <a:srgbClr val="FF0000"/>
                </a:solidFill>
              </a:rPr>
              <a:t>right half </a:t>
            </a:r>
            <a:r>
              <a:rPr lang="en-US" altLang="zh-CN" sz="2400" dirty="0">
                <a:solidFill>
                  <a:schemeClr val="tx1"/>
                </a:solidFill>
              </a:rPr>
              <a:t>of the remainder register.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Shift right the divisor register each step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55840" y="2044073"/>
            <a:ext cx="7272808" cy="4382336"/>
            <a:chOff x="4655840" y="2044073"/>
            <a:chExt cx="7272808" cy="4382336"/>
          </a:xfrm>
        </p:grpSpPr>
        <p:pic>
          <p:nvPicPr>
            <p:cNvPr id="8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840" y="2235050"/>
              <a:ext cx="6727044" cy="3895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AutoShape 5"/>
            <p:cNvSpPr>
              <a:spLocks/>
            </p:cNvSpPr>
            <p:nvPr/>
          </p:nvSpPr>
          <p:spPr bwMode="auto">
            <a:xfrm>
              <a:off x="9654096" y="5932505"/>
              <a:ext cx="1842504" cy="493904"/>
            </a:xfrm>
            <a:prstGeom prst="borderCallout1">
              <a:avLst>
                <a:gd name="adj1" fmla="val 34616"/>
                <a:gd name="adj2" fmla="val -4407"/>
                <a:gd name="adj3" fmla="val -43948"/>
                <a:gd name="adj4" fmla="val -12272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Initially dividend</a:t>
              </a:r>
              <a:endParaRPr lang="en-AU" altLang="en-US" sz="1600"/>
            </a:p>
          </p:txBody>
        </p:sp>
        <p:sp>
          <p:nvSpPr>
            <p:cNvPr id="7" name="AutoShape 6"/>
            <p:cNvSpPr>
              <a:spLocks/>
            </p:cNvSpPr>
            <p:nvPr/>
          </p:nvSpPr>
          <p:spPr bwMode="auto">
            <a:xfrm>
              <a:off x="10128448" y="2044073"/>
              <a:ext cx="1800200" cy="648072"/>
            </a:xfrm>
            <a:prstGeom prst="borderCallout1">
              <a:avLst>
                <a:gd name="adj1" fmla="val 19833"/>
                <a:gd name="adj2" fmla="val -4810"/>
                <a:gd name="adj3" fmla="val 47422"/>
                <a:gd name="adj4" fmla="val -113255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Initially divisor in left half</a:t>
              </a:r>
              <a:endParaRPr lang="en-AU" altLang="en-US" sz="1600" dirty="0"/>
            </a:p>
          </p:txBody>
        </p:sp>
      </p:grpSp>
      <p:sp>
        <p:nvSpPr>
          <p:cNvPr id="9" name="Rectangle 3"/>
          <p:cNvSpPr txBox="1">
            <a:spLocks noRot="1" noChangeArrowheads="1"/>
          </p:cNvSpPr>
          <p:nvPr/>
        </p:nvSpPr>
        <p:spPr bwMode="auto">
          <a:xfrm>
            <a:off x="520098" y="2368109"/>
            <a:ext cx="3919718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en-US" altLang="zh-CN" sz="2400" dirty="0" smtClean="0">
                <a:solidFill>
                  <a:schemeClr val="tx1"/>
                </a:solidFill>
              </a:rPr>
              <a:t>Dividend = quotient × divisor + remainder</a:t>
            </a:r>
          </a:p>
          <a:p>
            <a:pPr lvl="1" eaLnBrk="1" hangingPunct="1">
              <a:defRPr/>
            </a:pPr>
            <a:r>
              <a:rPr kumimoji="0" lang="en-US" altLang="zh-CN" sz="2400" dirty="0" smtClean="0"/>
              <a:t>Remainder &lt; divisor</a:t>
            </a:r>
          </a:p>
          <a:p>
            <a:pPr lvl="1" eaLnBrk="1" hangingPunct="1">
              <a:defRPr/>
            </a:pPr>
            <a:r>
              <a:rPr kumimoji="0" lang="en-US" altLang="zh-CN" sz="2400" dirty="0" smtClean="0"/>
              <a:t>Iterative subtraction</a:t>
            </a:r>
          </a:p>
          <a:p>
            <a:pPr eaLnBrk="1" hangingPunct="1">
              <a:defRPr/>
            </a:pPr>
            <a:r>
              <a:rPr kumimoji="0" lang="en-US" altLang="zh-CN" sz="2400" dirty="0" smtClean="0">
                <a:solidFill>
                  <a:schemeClr val="tx1"/>
                </a:solidFill>
              </a:rPr>
              <a:t>Result:</a:t>
            </a:r>
          </a:p>
          <a:p>
            <a:pPr lvl="1" eaLnBrk="1" hangingPunct="1">
              <a:defRPr/>
            </a:pPr>
            <a:r>
              <a:rPr kumimoji="0" lang="en-US" altLang="zh-CN" sz="2400" dirty="0" smtClean="0"/>
              <a:t>Greater than 0: then we get a 1</a:t>
            </a:r>
          </a:p>
          <a:p>
            <a:pPr lvl="1" eaLnBrk="1" hangingPunct="1">
              <a:defRPr/>
            </a:pPr>
            <a:r>
              <a:rPr kumimoji="0" lang="en-US" altLang="zh-CN" sz="2400" dirty="0" smtClean="0"/>
              <a:t>Smaller than 0: then we get a 0</a:t>
            </a:r>
            <a:endParaRPr kumimoji="0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345935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5360" y="195474"/>
            <a:ext cx="8540750" cy="660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Algorithm V 1</a:t>
            </a:r>
          </a:p>
        </p:txBody>
      </p:sp>
      <p:sp>
        <p:nvSpPr>
          <p:cNvPr id="952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199456" y="1274165"/>
            <a:ext cx="8540750" cy="4194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Each step:</a:t>
            </a:r>
          </a:p>
          <a:p>
            <a:pPr lvl="1" eaLnBrk="1" hangingPunct="1">
              <a:defRPr/>
            </a:pPr>
            <a:r>
              <a:rPr lang="en-US" altLang="zh-CN" dirty="0"/>
              <a:t>Subtract divisor</a:t>
            </a:r>
          </a:p>
          <a:p>
            <a:pPr lvl="1" eaLnBrk="1" hangingPunct="1">
              <a:defRPr/>
            </a:pPr>
            <a:r>
              <a:rPr lang="en-US" altLang="zh-CN" dirty="0"/>
              <a:t>Depending on Result</a:t>
            </a:r>
          </a:p>
          <a:p>
            <a:pPr lvl="2" eaLnBrk="1" hangingPunct="1">
              <a:defRPr/>
            </a:pPr>
            <a:r>
              <a:rPr lang="en-US" altLang="zh-CN" dirty="0"/>
              <a:t>Leave or</a:t>
            </a:r>
          </a:p>
          <a:p>
            <a:pPr lvl="2" eaLnBrk="1" hangingPunct="1">
              <a:defRPr/>
            </a:pPr>
            <a:r>
              <a:rPr lang="en-US" altLang="zh-CN" dirty="0"/>
              <a:t>Restore</a:t>
            </a:r>
          </a:p>
          <a:p>
            <a:pPr lvl="1" eaLnBrk="1" hangingPunct="1">
              <a:defRPr/>
            </a:pPr>
            <a:r>
              <a:rPr lang="en-US" altLang="zh-CN" dirty="0"/>
              <a:t>Depending on Result</a:t>
            </a:r>
          </a:p>
          <a:p>
            <a:pPr lvl="2" eaLnBrk="1" hangingPunct="1">
              <a:defRPr/>
            </a:pPr>
            <a:r>
              <a:rPr lang="en-US" altLang="zh-CN" dirty="0"/>
              <a:t>Write '1' or</a:t>
            </a:r>
          </a:p>
          <a:p>
            <a:pPr lvl="2" eaLnBrk="1" hangingPunct="1">
              <a:defRPr/>
            </a:pPr>
            <a:r>
              <a:rPr lang="en-US" altLang="zh-CN" dirty="0"/>
              <a:t>Write '0'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88640"/>
            <a:ext cx="4824536" cy="636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751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6" y="124443"/>
            <a:ext cx="11188824" cy="9543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Example (7÷ 2) for division v1 00000111 ÷0010</a:t>
            </a:r>
            <a:endParaRPr lang="en-US" altLang="zh-CN" dirty="0"/>
          </a:p>
        </p:txBody>
      </p:sp>
      <p:pic>
        <p:nvPicPr>
          <p:cNvPr id="61443" name="Picture 4" descr="05_arithmetic_79_0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786" y="1214422"/>
            <a:ext cx="7620000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667504" y="2100706"/>
            <a:ext cx="642942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0000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496864" y="1485660"/>
            <a:ext cx="57150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268300" y="1485660"/>
            <a:ext cx="57150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3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7"/>
          <p:cNvSpPr>
            <a:spLocks noChangeArrowheads="1"/>
          </p:cNvSpPr>
          <p:nvPr/>
        </p:nvSpPr>
        <p:spPr bwMode="auto">
          <a:xfrm>
            <a:off x="2926755" y="3140968"/>
            <a:ext cx="4897437" cy="2663825"/>
          </a:xfrm>
          <a:prstGeom prst="rect">
            <a:avLst/>
          </a:prstGeom>
          <a:solidFill>
            <a:srgbClr val="FBFED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 b="0">
              <a:solidFill>
                <a:srgbClr val="3333CD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5360" y="202847"/>
            <a:ext cx="8540750" cy="73183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黑体" panose="02010609060101010101" pitchFamily="49" charset="-122"/>
              </a:rPr>
              <a:t>Two questions</a:t>
            </a:r>
          </a:p>
        </p:txBody>
      </p:sp>
      <p:sp>
        <p:nvSpPr>
          <p:cNvPr id="9728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51384" y="1135064"/>
            <a:ext cx="9607029" cy="4194175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800" dirty="0"/>
              <a:t>		</a:t>
            </a:r>
            <a:r>
              <a:rPr lang="en-US" altLang="zh-CN" sz="2800" b="0" dirty="0">
                <a:solidFill>
                  <a:schemeClr val="tx1"/>
                </a:solidFill>
              </a:rPr>
              <a:t>1.Why should the divisor be shifted right one bit each time?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800" b="0" dirty="0">
                <a:solidFill>
                  <a:schemeClr val="tx1"/>
                </a:solidFill>
              </a:rPr>
              <a:t>		2.Why should the divisor be placed in the </a:t>
            </a:r>
            <a:r>
              <a:rPr lang="en-US" altLang="zh-CN" sz="2800" dirty="0">
                <a:solidFill>
                  <a:srgbClr val="FF0000"/>
                </a:solidFill>
              </a:rPr>
              <a:t>left half</a:t>
            </a:r>
            <a:r>
              <a:rPr lang="en-US" altLang="zh-CN" sz="2800" dirty="0"/>
              <a:t> </a:t>
            </a:r>
            <a:r>
              <a:rPr lang="en-US" altLang="zh-CN" sz="2800" b="0" dirty="0">
                <a:solidFill>
                  <a:schemeClr val="tx1"/>
                </a:solidFill>
              </a:rPr>
              <a:t>of the divisor register , and the dividend be placed in the </a:t>
            </a:r>
            <a:r>
              <a:rPr lang="en-US" altLang="zh-CN" sz="2800" dirty="0">
                <a:solidFill>
                  <a:srgbClr val="FF0000"/>
                </a:solidFill>
              </a:rPr>
              <a:t>right half </a:t>
            </a:r>
            <a:r>
              <a:rPr lang="en-US" altLang="zh-CN" sz="2800" b="0" dirty="0">
                <a:solidFill>
                  <a:schemeClr val="tx1"/>
                </a:solidFill>
              </a:rPr>
              <a:t>of the remainder register at first ?</a:t>
            </a:r>
          </a:p>
        </p:txBody>
      </p:sp>
      <p:grpSp>
        <p:nvGrpSpPr>
          <p:cNvPr id="104453" name="Group 18"/>
          <p:cNvGrpSpPr>
            <a:grpSpLocks/>
          </p:cNvGrpSpPr>
          <p:nvPr/>
        </p:nvGrpSpPr>
        <p:grpSpPr bwMode="auto">
          <a:xfrm>
            <a:off x="2999779" y="3211935"/>
            <a:ext cx="4608512" cy="2400300"/>
            <a:chOff x="1882" y="2289"/>
            <a:chExt cx="2903" cy="1512"/>
          </a:xfrm>
        </p:grpSpPr>
        <p:sp>
          <p:nvSpPr>
            <p:cNvPr id="104455" name="Freeform 4"/>
            <p:cNvSpPr>
              <a:spLocks/>
            </p:cNvSpPr>
            <p:nvPr/>
          </p:nvSpPr>
          <p:spPr bwMode="auto">
            <a:xfrm>
              <a:off x="2587" y="2562"/>
              <a:ext cx="1059" cy="455"/>
            </a:xfrm>
            <a:custGeom>
              <a:avLst/>
              <a:gdLst>
                <a:gd name="T0" fmla="*/ 2738 w 953"/>
                <a:gd name="T1" fmla="*/ 39 h 431"/>
                <a:gd name="T2" fmla="*/ 521 w 953"/>
                <a:gd name="T3" fmla="*/ 39 h 431"/>
                <a:gd name="T4" fmla="*/ 259 w 953"/>
                <a:gd name="T5" fmla="*/ 39 h 431"/>
                <a:gd name="T6" fmla="*/ 521 w 953"/>
                <a:gd name="T7" fmla="*/ 273 h 431"/>
                <a:gd name="T8" fmla="*/ 0 w 953"/>
                <a:gd name="T9" fmla="*/ 740 h 4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3"/>
                <a:gd name="T16" fmla="*/ 0 h 431"/>
                <a:gd name="T17" fmla="*/ 953 w 953"/>
                <a:gd name="T18" fmla="*/ 431 h 4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3" h="431">
                  <a:moveTo>
                    <a:pt x="953" y="23"/>
                  </a:moveTo>
                  <a:cubicBezTo>
                    <a:pt x="639" y="23"/>
                    <a:pt x="326" y="23"/>
                    <a:pt x="182" y="23"/>
                  </a:cubicBezTo>
                  <a:cubicBezTo>
                    <a:pt x="38" y="23"/>
                    <a:pt x="91" y="0"/>
                    <a:pt x="91" y="23"/>
                  </a:cubicBezTo>
                  <a:cubicBezTo>
                    <a:pt x="91" y="46"/>
                    <a:pt x="197" y="91"/>
                    <a:pt x="182" y="159"/>
                  </a:cubicBezTo>
                  <a:cubicBezTo>
                    <a:pt x="167" y="227"/>
                    <a:pt x="83" y="329"/>
                    <a:pt x="0" y="431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104456" name="Rectangle 5"/>
            <p:cNvSpPr>
              <a:spLocks noChangeArrowheads="1"/>
            </p:cNvSpPr>
            <p:nvPr/>
          </p:nvSpPr>
          <p:spPr bwMode="auto">
            <a:xfrm>
              <a:off x="1882" y="2634"/>
              <a:ext cx="74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divisor</a:t>
              </a:r>
            </a:p>
          </p:txBody>
        </p:sp>
        <p:sp>
          <p:nvSpPr>
            <p:cNvPr id="104457" name="Rectangle 7"/>
            <p:cNvSpPr>
              <a:spLocks noChangeArrowheads="1"/>
            </p:cNvSpPr>
            <p:nvPr/>
          </p:nvSpPr>
          <p:spPr bwMode="auto">
            <a:xfrm>
              <a:off x="2689" y="2289"/>
              <a:ext cx="1014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quotient</a:t>
              </a:r>
            </a:p>
          </p:txBody>
        </p:sp>
        <p:sp>
          <p:nvSpPr>
            <p:cNvPr id="104458" name="Rectangle 9"/>
            <p:cNvSpPr>
              <a:spLocks noChangeArrowheads="1"/>
            </p:cNvSpPr>
            <p:nvPr/>
          </p:nvSpPr>
          <p:spPr bwMode="auto">
            <a:xfrm>
              <a:off x="2790" y="2554"/>
              <a:ext cx="99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dividend</a:t>
              </a:r>
            </a:p>
          </p:txBody>
        </p:sp>
        <p:sp>
          <p:nvSpPr>
            <p:cNvPr id="104459" name="Rectangle 10"/>
            <p:cNvSpPr>
              <a:spLocks noChangeArrowheads="1"/>
            </p:cNvSpPr>
            <p:nvPr/>
          </p:nvSpPr>
          <p:spPr bwMode="auto">
            <a:xfrm>
              <a:off x="2799" y="2931"/>
              <a:ext cx="103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remainder</a:t>
              </a:r>
            </a:p>
          </p:txBody>
        </p:sp>
        <p:sp>
          <p:nvSpPr>
            <p:cNvPr id="104460" name="Rectangle 11"/>
            <p:cNvSpPr>
              <a:spLocks noChangeArrowheads="1"/>
            </p:cNvSpPr>
            <p:nvPr/>
          </p:nvSpPr>
          <p:spPr bwMode="auto">
            <a:xfrm>
              <a:off x="2653" y="2704"/>
              <a:ext cx="1000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- divisor</a:t>
              </a:r>
            </a:p>
          </p:txBody>
        </p:sp>
        <p:sp>
          <p:nvSpPr>
            <p:cNvPr id="104461" name="Line 12"/>
            <p:cNvSpPr>
              <a:spLocks noChangeShapeType="1"/>
            </p:cNvSpPr>
            <p:nvPr/>
          </p:nvSpPr>
          <p:spPr bwMode="auto">
            <a:xfrm>
              <a:off x="2739" y="3022"/>
              <a:ext cx="1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104462" name="Rectangle 13"/>
            <p:cNvSpPr>
              <a:spLocks noChangeArrowheads="1"/>
            </p:cNvSpPr>
            <p:nvPr/>
          </p:nvSpPr>
          <p:spPr bwMode="auto">
            <a:xfrm>
              <a:off x="2941" y="3150"/>
              <a:ext cx="87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- divisor</a:t>
              </a:r>
            </a:p>
          </p:txBody>
        </p:sp>
        <p:sp>
          <p:nvSpPr>
            <p:cNvPr id="104463" name="Line 14"/>
            <p:cNvSpPr>
              <a:spLocks noChangeShapeType="1"/>
            </p:cNvSpPr>
            <p:nvPr/>
          </p:nvSpPr>
          <p:spPr bwMode="auto">
            <a:xfrm>
              <a:off x="2925" y="3430"/>
              <a:ext cx="1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104464" name="Rectangle 15"/>
            <p:cNvSpPr>
              <a:spLocks noChangeArrowheads="1"/>
            </p:cNvSpPr>
            <p:nvPr/>
          </p:nvSpPr>
          <p:spPr bwMode="auto">
            <a:xfrm>
              <a:off x="3210" y="3475"/>
              <a:ext cx="157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remainder</a:t>
              </a:r>
            </a:p>
            <a:p>
              <a:pPr algn="r">
                <a:lnSpc>
                  <a:spcPct val="5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…………</a:t>
              </a:r>
            </a:p>
          </p:txBody>
        </p:sp>
      </p:grpSp>
      <p:sp>
        <p:nvSpPr>
          <p:cNvPr id="104454" name="矩形 15"/>
          <p:cNvSpPr>
            <a:spLocks noChangeArrowheads="1"/>
          </p:cNvSpPr>
          <p:nvPr/>
        </p:nvSpPr>
        <p:spPr bwMode="auto">
          <a:xfrm>
            <a:off x="4800004" y="5023273"/>
            <a:ext cx="360362" cy="3603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800" b="0" i="1">
              <a:solidFill>
                <a:schemeClr val="bg1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725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352" y="422705"/>
            <a:ext cx="8540750" cy="4429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Modified Division</a:t>
            </a:r>
            <a:endParaRPr lang="en-US" altLang="zh-CN" sz="3600" dirty="0"/>
          </a:p>
        </p:txBody>
      </p:sp>
      <p:sp>
        <p:nvSpPr>
          <p:cNvPr id="9933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63352" y="1052512"/>
            <a:ext cx="8540750" cy="1008063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Reduction of Divisor and ALU width by half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Shifting of the remainder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Saving 1 </a:t>
            </a:r>
            <a:r>
              <a:rPr lang="en-US" altLang="zh-CN" sz="2400" dirty="0" smtClean="0">
                <a:solidFill>
                  <a:schemeClr val="tx1"/>
                </a:solidFill>
              </a:rPr>
              <a:t>iteration</a:t>
            </a:r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Remainder </a:t>
            </a:r>
            <a:r>
              <a:rPr lang="en-US" altLang="zh-CN" sz="2400" dirty="0">
                <a:solidFill>
                  <a:schemeClr val="tx1"/>
                </a:solidFill>
              </a:rPr>
              <a:t>register keeps quotient 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No quotient register </a:t>
            </a:r>
            <a:r>
              <a:rPr lang="en-US" altLang="zh-CN" sz="2400" dirty="0">
                <a:solidFill>
                  <a:schemeClr val="tx1"/>
                </a:solidFill>
              </a:rPr>
              <a:t>required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6744072" y="3717032"/>
            <a:ext cx="133209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solidFill>
                  <a:srgbClr val="CC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dividend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426302"/>
            <a:ext cx="6311930" cy="322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89619" y="4725144"/>
            <a:ext cx="827087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0" lang="en-US" sz="2400" dirty="0" smtClean="0"/>
              <a:t>One cycle per partial-remainder subtraction</a:t>
            </a:r>
          </a:p>
          <a:p>
            <a:pPr eaLnBrk="1" hangingPunct="1"/>
            <a:r>
              <a:rPr kumimoji="0" lang="en-US" sz="2400" dirty="0" smtClean="0"/>
              <a:t>Looks a lot like a multiplier!</a:t>
            </a:r>
          </a:p>
          <a:p>
            <a:pPr lvl="1" eaLnBrk="1" hangingPunct="1"/>
            <a:r>
              <a:rPr kumimoji="0" lang="en-US" sz="2400" dirty="0" smtClean="0"/>
              <a:t>Same hardware can be used for both</a:t>
            </a:r>
            <a:endParaRPr kumimoji="0" lang="en-AU" sz="2400" dirty="0"/>
          </a:p>
        </p:txBody>
      </p:sp>
    </p:spTree>
    <p:extLst>
      <p:ext uri="{BB962C8B-B14F-4D97-AF65-F5344CB8AC3E}">
        <p14:creationId xmlns:p14="http://schemas.microsoft.com/office/powerpoint/2010/main" val="21499479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  <a:ea typeface="黑体" panose="02010609060101010101" pitchFamily="49" charset="-122"/>
              </a:rPr>
              <a:t>Numbers and their representation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52625" y="1141413"/>
            <a:ext cx="8540750" cy="495141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Number systems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Radix based systems are dominating</a:t>
            </a:r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altLang="zh-CN" dirty="0"/>
              <a:t>  decimal, octal, binary,</a:t>
            </a:r>
            <a:r>
              <a:rPr lang="en-US" altLang="zh-CN" dirty="0">
                <a:latin typeface="Arial Unicode MS" panose="020B0604020202020204" pitchFamily="34" charset="-122"/>
              </a:rPr>
              <a:t>…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altLang="zh-CN" dirty="0"/>
              <a:t>           </a:t>
            </a:r>
            <a:endParaRPr lang="en-US" altLang="zh-CN" sz="3600" dirty="0"/>
          </a:p>
          <a:p>
            <a:pPr lvl="1" eaLnBrk="1" hangingPunct="1">
              <a:spcBef>
                <a:spcPts val="0"/>
              </a:spcBef>
              <a:buNone/>
              <a:defRPr/>
            </a:pPr>
            <a:endParaRPr lang="en-US" altLang="zh-CN" sz="3600" dirty="0"/>
          </a:p>
          <a:p>
            <a:pPr lvl="1" eaLnBrk="1" hangingPunct="1">
              <a:spcBef>
                <a:spcPts val="0"/>
              </a:spcBef>
              <a:buNone/>
              <a:defRPr/>
            </a:pPr>
            <a:endParaRPr lang="en-US" altLang="zh-CN" sz="3600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b="1" i="1" dirty="0"/>
              <a:t>A</a:t>
            </a:r>
            <a:r>
              <a:rPr lang="en-US" altLang="zh-CN" dirty="0" smtClean="0"/>
              <a:t>: </a:t>
            </a:r>
            <a:r>
              <a:rPr lang="en-US" altLang="zh-CN" dirty="0"/>
              <a:t>value of the digit, </a:t>
            </a:r>
            <a:r>
              <a:rPr lang="en-US" altLang="zh-CN" b="1" i="1" dirty="0"/>
              <a:t>k</a:t>
            </a:r>
            <a:r>
              <a:rPr lang="en-US" altLang="zh-CN" dirty="0"/>
              <a:t>: radix, </a:t>
            </a:r>
            <a:r>
              <a:rPr lang="en-US" altLang="zh-CN" b="1" i="1" dirty="0"/>
              <a:t>n</a:t>
            </a:r>
            <a:r>
              <a:rPr lang="en-US" altLang="zh-CN" dirty="0"/>
              <a:t>: digits left of radix point, </a:t>
            </a:r>
            <a:r>
              <a:rPr lang="en-US" altLang="zh-CN" b="1" i="1" dirty="0"/>
              <a:t>m</a:t>
            </a:r>
            <a:r>
              <a:rPr lang="en-US" altLang="zh-CN" dirty="0"/>
              <a:t>: digits right of radix point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Alternatives, e.g. Roman numbers (or Letter)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Decimal (k=10) </a:t>
            </a:r>
            <a:r>
              <a:rPr sz="2400" dirty="0">
                <a:solidFill>
                  <a:schemeClr val="tx1"/>
                </a:solidFill>
              </a:rPr>
              <a:t>→</a:t>
            </a:r>
            <a:r>
              <a:rPr lang="en-US" altLang="zh-CN" sz="2400" dirty="0">
                <a:solidFill>
                  <a:schemeClr val="tx1"/>
                </a:solidFill>
              </a:rPr>
              <a:t> used by humans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Binary   (k=2)   </a:t>
            </a:r>
            <a:r>
              <a:rPr sz="2400" dirty="0">
                <a:solidFill>
                  <a:schemeClr val="tx1"/>
                </a:solidFill>
              </a:rPr>
              <a:t>→</a:t>
            </a:r>
            <a:r>
              <a:rPr lang="en-US" altLang="zh-CN" sz="2400" dirty="0">
                <a:solidFill>
                  <a:schemeClr val="tx1"/>
                </a:solidFill>
              </a:rPr>
              <a:t> used by computers</a:t>
            </a:r>
          </a:p>
        </p:txBody>
      </p:sp>
      <p:graphicFrame>
        <p:nvGraphicFramePr>
          <p:cNvPr id="406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835588"/>
              </p:ext>
            </p:extLst>
          </p:nvPr>
        </p:nvGraphicFramePr>
        <p:xfrm>
          <a:off x="4637088" y="3043238"/>
          <a:ext cx="31734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name="公式" r:id="rId4" imgW="1562040" imgH="533160" progId="Equation.3">
                  <p:embed/>
                </p:oleObj>
              </mc:Choice>
              <mc:Fallback>
                <p:oleObj name="公式" r:id="rId4" imgW="156204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3043238"/>
                        <a:ext cx="3173412" cy="1073150"/>
                      </a:xfrm>
                      <a:prstGeom prst="rect">
                        <a:avLst/>
                      </a:prstGeom>
                      <a:solidFill>
                        <a:srgbClr val="E6B9B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2109788" y="2060576"/>
            <a:ext cx="8228012" cy="889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</a:rPr>
              <a:t>0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≤A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</a:rPr>
              <a:t>≤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</a:rPr>
              <a:t>K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Arial Unicode MS" pitchFamily="34" charset="-122"/>
            </a:endParaRPr>
          </a:p>
          <a:p>
            <a:pPr algn="ctr"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(N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)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n</a:t>
            </a:r>
            <a:r>
              <a:rPr lang="zh-CN" altLang="en-US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－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 n</a:t>
            </a:r>
            <a:r>
              <a:rPr lang="zh-CN" altLang="en-US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－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 n</a:t>
            </a:r>
            <a:r>
              <a:rPr lang="zh-CN" altLang="en-US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－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…A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 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 0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  </a:t>
            </a:r>
            <a:r>
              <a:rPr lang="en-US" altLang="zh-CN" sz="2400" dirty="0">
                <a:solidFill>
                  <a:srgbClr val="FF3300"/>
                </a:solidFill>
                <a:latin typeface="Times New Roman" pitchFamily="18" charset="0"/>
                <a:ea typeface="GungsuhChe" pitchFamily="49" charset="-127"/>
              </a:rPr>
              <a:t>•</a:t>
            </a:r>
            <a:r>
              <a:rPr lang="en-US" altLang="zh-CN" sz="2400" baseline="-30000" dirty="0">
                <a:solidFill>
                  <a:srgbClr val="FF3300"/>
                </a:solidFill>
                <a:latin typeface="宋体" pitchFamily="2" charset="-122"/>
                <a:ea typeface="Arial Unicode MS" pitchFamily="3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-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 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-</a:t>
            </a:r>
            <a:r>
              <a:rPr lang="zh-CN" altLang="en-US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２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A…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A 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–m+1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</a:rPr>
              <a:t> – m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)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k</a:t>
            </a:r>
          </a:p>
        </p:txBody>
      </p:sp>
      <p:sp>
        <p:nvSpPr>
          <p:cNvPr id="25606" name="Text Box 11"/>
          <p:cNvSpPr txBox="1">
            <a:spLocks noChangeArrowheads="1"/>
          </p:cNvSpPr>
          <p:nvPr/>
        </p:nvSpPr>
        <p:spPr bwMode="auto">
          <a:xfrm>
            <a:off x="3359151" y="2976564"/>
            <a:ext cx="773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MSD</a:t>
            </a:r>
          </a:p>
        </p:txBody>
      </p:sp>
      <p:sp>
        <p:nvSpPr>
          <p:cNvPr id="25607" name="Text Box 12"/>
          <p:cNvSpPr txBox="1">
            <a:spLocks noChangeArrowheads="1"/>
          </p:cNvSpPr>
          <p:nvPr/>
        </p:nvSpPr>
        <p:spPr bwMode="auto">
          <a:xfrm>
            <a:off x="9564688" y="2995614"/>
            <a:ext cx="77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LSD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5360" y="299244"/>
            <a:ext cx="8540750" cy="6588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Algorithm V 3</a:t>
            </a:r>
          </a:p>
        </p:txBody>
      </p:sp>
      <p:pic>
        <p:nvPicPr>
          <p:cNvPr id="1075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0"/>
            <a:ext cx="529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51384" y="1257301"/>
            <a:ext cx="8540750" cy="41941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Much the same </a:t>
            </a:r>
            <a:r>
              <a:rPr lang="en-US" altLang="zh-CN" b="0" dirty="0" smtClean="0">
                <a:solidFill>
                  <a:schemeClr val="tx1"/>
                </a:solidFill>
              </a:rPr>
              <a:t>as</a:t>
            </a:r>
            <a:endParaRPr lang="en-US" altLang="zh-CN" b="0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	the last one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Except change of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	register 	usage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92144" y="5582844"/>
            <a:ext cx="1224136" cy="261610"/>
          </a:xfrm>
          <a:prstGeom prst="rect">
            <a:avLst/>
          </a:prstGeom>
          <a:solidFill>
            <a:srgbClr val="FBE2C9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64</a:t>
            </a:r>
            <a:r>
              <a:rPr lang="en-US" altLang="zh-CN" sz="1100" baseline="30000" dirty="0" smtClean="0">
                <a:solidFill>
                  <a:schemeClr val="tx1"/>
                </a:solidFill>
              </a:rPr>
              <a:t>th</a:t>
            </a:r>
            <a:r>
              <a:rPr lang="en-US" altLang="zh-CN" sz="1100" dirty="0" smtClean="0">
                <a:solidFill>
                  <a:schemeClr val="tx1"/>
                </a:solidFill>
              </a:rPr>
              <a:t> repetition?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08611" y="5406927"/>
            <a:ext cx="15946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No: &lt; 64</a:t>
            </a:r>
            <a:r>
              <a:rPr lang="en-US" altLang="zh-CN" sz="1100" baseline="30000" dirty="0" smtClean="0">
                <a:solidFill>
                  <a:schemeClr val="tx1"/>
                </a:solidFill>
              </a:rPr>
              <a:t>th</a:t>
            </a:r>
            <a:r>
              <a:rPr lang="en-US" altLang="zh-CN" sz="1100" dirty="0" smtClean="0">
                <a:solidFill>
                  <a:schemeClr val="tx1"/>
                </a:solidFill>
              </a:rPr>
              <a:t> repetition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0110" y="6082208"/>
            <a:ext cx="16306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Yes: 64</a:t>
            </a:r>
            <a:r>
              <a:rPr lang="en-US" altLang="zh-CN" sz="1100" baseline="30000" dirty="0" smtClean="0">
                <a:solidFill>
                  <a:schemeClr val="tx1"/>
                </a:solidFill>
              </a:rPr>
              <a:t>th</a:t>
            </a:r>
            <a:r>
              <a:rPr lang="en-US" altLang="zh-CN" sz="1100" dirty="0" smtClean="0">
                <a:solidFill>
                  <a:schemeClr val="tx1"/>
                </a:solidFill>
              </a:rPr>
              <a:t> repetition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057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31963" y="185738"/>
            <a:ext cx="8540750" cy="5762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200" dirty="0"/>
              <a:t>Example 7/2 for </a:t>
            </a:r>
            <a:r>
              <a:rPr lang="en-US" altLang="zh-CN" sz="3200" dirty="0" smtClean="0"/>
              <a:t>Modified Division </a:t>
            </a:r>
            <a:endParaRPr lang="en-US" altLang="zh-CN" sz="3200" dirty="0"/>
          </a:p>
        </p:txBody>
      </p:sp>
      <p:sp>
        <p:nvSpPr>
          <p:cNvPr id="1013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351088" y="574675"/>
            <a:ext cx="85407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/>
              <a:t>Well known numbers: 0000 0111/0010</a:t>
            </a:r>
          </a:p>
        </p:txBody>
      </p:sp>
      <p:graphicFrame>
        <p:nvGraphicFramePr>
          <p:cNvPr id="356449" name="Group 97"/>
          <p:cNvGraphicFramePr>
            <a:graphicFrameLocks noGrp="1"/>
          </p:cNvGraphicFramePr>
          <p:nvPr/>
        </p:nvGraphicFramePr>
        <p:xfrm>
          <a:off x="2063750" y="1125538"/>
          <a:ext cx="8140700" cy="5089656"/>
        </p:xfrm>
        <a:graphic>
          <a:graphicData uri="http://schemas.openxmlformats.org/drawingml/2006/table">
            <a:tbl>
              <a:tblPr/>
              <a:tblGrid>
                <a:gridCol w="126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1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iteration</a:t>
                      </a:r>
                    </a:p>
                  </a:txBody>
                  <a:tcPr marL="90488" marR="90488" marT="44429" marB="44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step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Divisor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Remainder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2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29" marB="444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Initial Values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0000 0111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Shift Rem left 1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0000 1110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12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29" marB="444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1.Rem=Rem-Div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1110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 1110 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2b: Rem&lt;0 →+Div,sll R,R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=0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0001 110</a:t>
                      </a: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12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marL="90488" marR="90488" marT="44429" marB="444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1.Rem=Rem-Div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1111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 1100 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2b: Rem&lt;0 →+Div,sll R,R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=0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0011 10</a:t>
                      </a: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12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L="90488" marR="90488" marT="44429" marB="444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1.Rem=Rem-Div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0001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1000 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2a: Rem&gt;0 →sll R,R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=1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0011 0</a:t>
                      </a: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12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L="90488" marR="90488" marT="44429" marB="444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1.Rem=Rem-Div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0001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 0001 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4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2a: Rem&gt;0 →sll R,R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=1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0010 </a:t>
                      </a: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0011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41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29" marB="444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Shift left half of Rem right 1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0001 </a:t>
                      </a:r>
                      <a:r>
                        <a:rPr kumimoji="0" lang="en-US" altLang="zh-CN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0011</a:t>
                      </a:r>
                    </a:p>
                  </a:txBody>
                  <a:tcPr marL="90488" marR="90488" marT="44429" marB="44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8610" name="Oval 75"/>
          <p:cNvSpPr>
            <a:spLocks noChangeArrowheads="1"/>
          </p:cNvSpPr>
          <p:nvPr/>
        </p:nvSpPr>
        <p:spPr bwMode="auto">
          <a:xfrm>
            <a:off x="8545514" y="2493964"/>
            <a:ext cx="287337" cy="26987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611" name="Oval 78"/>
          <p:cNvSpPr>
            <a:spLocks noChangeArrowheads="1"/>
          </p:cNvSpPr>
          <p:nvPr/>
        </p:nvSpPr>
        <p:spPr bwMode="auto">
          <a:xfrm>
            <a:off x="8545514" y="3303589"/>
            <a:ext cx="287337" cy="26987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612" name="Oval 79"/>
          <p:cNvSpPr>
            <a:spLocks noChangeArrowheads="1"/>
          </p:cNvSpPr>
          <p:nvPr/>
        </p:nvSpPr>
        <p:spPr bwMode="auto">
          <a:xfrm>
            <a:off x="8516939" y="4148139"/>
            <a:ext cx="287337" cy="26987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613" name="Freeform 82"/>
          <p:cNvSpPr>
            <a:spLocks/>
          </p:cNvSpPr>
          <p:nvPr/>
        </p:nvSpPr>
        <p:spPr bwMode="auto">
          <a:xfrm>
            <a:off x="6384925" y="4148138"/>
            <a:ext cx="3816350" cy="571500"/>
          </a:xfrm>
          <a:custGeom>
            <a:avLst/>
            <a:gdLst>
              <a:gd name="T0" fmla="*/ 0 w 2911"/>
              <a:gd name="T1" fmla="*/ 2147483646 h 386"/>
              <a:gd name="T2" fmla="*/ 2147483646 w 2911"/>
              <a:gd name="T3" fmla="*/ 2147483646 h 386"/>
              <a:gd name="T4" fmla="*/ 2147483646 w 2911"/>
              <a:gd name="T5" fmla="*/ 2147483646 h 386"/>
              <a:gd name="T6" fmla="*/ 2147483646 w 2911"/>
              <a:gd name="T7" fmla="*/ 2147483646 h 386"/>
              <a:gd name="T8" fmla="*/ 0 60000 65536"/>
              <a:gd name="T9" fmla="*/ 0 60000 65536"/>
              <a:gd name="T10" fmla="*/ 0 60000 65536"/>
              <a:gd name="T11" fmla="*/ 0 60000 65536"/>
              <a:gd name="T12" fmla="*/ 0 w 2911"/>
              <a:gd name="T13" fmla="*/ 0 h 386"/>
              <a:gd name="T14" fmla="*/ 2911 w 2911"/>
              <a:gd name="T15" fmla="*/ 386 h 3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11" h="386">
                <a:moveTo>
                  <a:pt x="0" y="386"/>
                </a:moveTo>
                <a:cubicBezTo>
                  <a:pt x="170" y="216"/>
                  <a:pt x="340" y="46"/>
                  <a:pt x="771" y="23"/>
                </a:cubicBezTo>
                <a:cubicBezTo>
                  <a:pt x="1202" y="0"/>
                  <a:pt x="2261" y="188"/>
                  <a:pt x="2586" y="249"/>
                </a:cubicBezTo>
                <a:cubicBezTo>
                  <a:pt x="2911" y="310"/>
                  <a:pt x="2816" y="348"/>
                  <a:pt x="2722" y="38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108614" name="Oval 83"/>
          <p:cNvSpPr>
            <a:spLocks noChangeArrowheads="1"/>
          </p:cNvSpPr>
          <p:nvPr/>
        </p:nvSpPr>
        <p:spPr bwMode="auto">
          <a:xfrm>
            <a:off x="8486775" y="5014914"/>
            <a:ext cx="287338" cy="26987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615" name="Freeform 84"/>
          <p:cNvSpPr>
            <a:spLocks/>
          </p:cNvSpPr>
          <p:nvPr/>
        </p:nvSpPr>
        <p:spPr bwMode="auto">
          <a:xfrm>
            <a:off x="6384925" y="5014913"/>
            <a:ext cx="3816350" cy="571500"/>
          </a:xfrm>
          <a:custGeom>
            <a:avLst/>
            <a:gdLst>
              <a:gd name="T0" fmla="*/ 0 w 2911"/>
              <a:gd name="T1" fmla="*/ 2147483646 h 386"/>
              <a:gd name="T2" fmla="*/ 2147483646 w 2911"/>
              <a:gd name="T3" fmla="*/ 2147483646 h 386"/>
              <a:gd name="T4" fmla="*/ 2147483646 w 2911"/>
              <a:gd name="T5" fmla="*/ 2147483646 h 386"/>
              <a:gd name="T6" fmla="*/ 2147483646 w 2911"/>
              <a:gd name="T7" fmla="*/ 2147483646 h 386"/>
              <a:gd name="T8" fmla="*/ 0 60000 65536"/>
              <a:gd name="T9" fmla="*/ 0 60000 65536"/>
              <a:gd name="T10" fmla="*/ 0 60000 65536"/>
              <a:gd name="T11" fmla="*/ 0 60000 65536"/>
              <a:gd name="T12" fmla="*/ 0 w 2911"/>
              <a:gd name="T13" fmla="*/ 0 h 386"/>
              <a:gd name="T14" fmla="*/ 2911 w 2911"/>
              <a:gd name="T15" fmla="*/ 386 h 3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11" h="386">
                <a:moveTo>
                  <a:pt x="0" y="386"/>
                </a:moveTo>
                <a:cubicBezTo>
                  <a:pt x="170" y="216"/>
                  <a:pt x="340" y="46"/>
                  <a:pt x="771" y="23"/>
                </a:cubicBezTo>
                <a:cubicBezTo>
                  <a:pt x="1202" y="0"/>
                  <a:pt x="2261" y="188"/>
                  <a:pt x="2586" y="249"/>
                </a:cubicBezTo>
                <a:cubicBezTo>
                  <a:pt x="2911" y="310"/>
                  <a:pt x="2816" y="348"/>
                  <a:pt x="2722" y="38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108616" name="Freeform 85"/>
          <p:cNvSpPr>
            <a:spLocks/>
          </p:cNvSpPr>
          <p:nvPr/>
        </p:nvSpPr>
        <p:spPr bwMode="auto">
          <a:xfrm>
            <a:off x="7032625" y="2347913"/>
            <a:ext cx="3168650" cy="571500"/>
          </a:xfrm>
          <a:custGeom>
            <a:avLst/>
            <a:gdLst>
              <a:gd name="T0" fmla="*/ 0 w 2911"/>
              <a:gd name="T1" fmla="*/ 2147483646 h 386"/>
              <a:gd name="T2" fmla="*/ 2147483646 w 2911"/>
              <a:gd name="T3" fmla="*/ 2147483646 h 386"/>
              <a:gd name="T4" fmla="*/ 2147483646 w 2911"/>
              <a:gd name="T5" fmla="*/ 2147483646 h 386"/>
              <a:gd name="T6" fmla="*/ 2147483646 w 2911"/>
              <a:gd name="T7" fmla="*/ 2147483646 h 386"/>
              <a:gd name="T8" fmla="*/ 0 60000 65536"/>
              <a:gd name="T9" fmla="*/ 0 60000 65536"/>
              <a:gd name="T10" fmla="*/ 0 60000 65536"/>
              <a:gd name="T11" fmla="*/ 0 60000 65536"/>
              <a:gd name="T12" fmla="*/ 0 w 2911"/>
              <a:gd name="T13" fmla="*/ 0 h 386"/>
              <a:gd name="T14" fmla="*/ 2911 w 2911"/>
              <a:gd name="T15" fmla="*/ 386 h 3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11" h="386">
                <a:moveTo>
                  <a:pt x="0" y="386"/>
                </a:moveTo>
                <a:cubicBezTo>
                  <a:pt x="170" y="216"/>
                  <a:pt x="340" y="46"/>
                  <a:pt x="771" y="23"/>
                </a:cubicBezTo>
                <a:cubicBezTo>
                  <a:pt x="1202" y="0"/>
                  <a:pt x="2261" y="188"/>
                  <a:pt x="2586" y="249"/>
                </a:cubicBezTo>
                <a:cubicBezTo>
                  <a:pt x="2911" y="310"/>
                  <a:pt x="2816" y="348"/>
                  <a:pt x="2722" y="38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108617" name="Freeform 86"/>
          <p:cNvSpPr>
            <a:spLocks/>
          </p:cNvSpPr>
          <p:nvPr/>
        </p:nvSpPr>
        <p:spPr bwMode="auto">
          <a:xfrm>
            <a:off x="7032625" y="3214688"/>
            <a:ext cx="3168650" cy="571500"/>
          </a:xfrm>
          <a:custGeom>
            <a:avLst/>
            <a:gdLst>
              <a:gd name="T0" fmla="*/ 0 w 2911"/>
              <a:gd name="T1" fmla="*/ 2147483646 h 386"/>
              <a:gd name="T2" fmla="*/ 2147483646 w 2911"/>
              <a:gd name="T3" fmla="*/ 2147483646 h 386"/>
              <a:gd name="T4" fmla="*/ 2147483646 w 2911"/>
              <a:gd name="T5" fmla="*/ 2147483646 h 386"/>
              <a:gd name="T6" fmla="*/ 2147483646 w 2911"/>
              <a:gd name="T7" fmla="*/ 2147483646 h 386"/>
              <a:gd name="T8" fmla="*/ 0 60000 65536"/>
              <a:gd name="T9" fmla="*/ 0 60000 65536"/>
              <a:gd name="T10" fmla="*/ 0 60000 65536"/>
              <a:gd name="T11" fmla="*/ 0 60000 65536"/>
              <a:gd name="T12" fmla="*/ 0 w 2911"/>
              <a:gd name="T13" fmla="*/ 0 h 386"/>
              <a:gd name="T14" fmla="*/ 2911 w 2911"/>
              <a:gd name="T15" fmla="*/ 386 h 3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11" h="386">
                <a:moveTo>
                  <a:pt x="0" y="386"/>
                </a:moveTo>
                <a:cubicBezTo>
                  <a:pt x="170" y="216"/>
                  <a:pt x="340" y="46"/>
                  <a:pt x="771" y="23"/>
                </a:cubicBezTo>
                <a:cubicBezTo>
                  <a:pt x="1202" y="0"/>
                  <a:pt x="2261" y="188"/>
                  <a:pt x="2586" y="249"/>
                </a:cubicBezTo>
                <a:cubicBezTo>
                  <a:pt x="2911" y="310"/>
                  <a:pt x="2816" y="348"/>
                  <a:pt x="2722" y="38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127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5" y="333376"/>
            <a:ext cx="8540750" cy="6588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/>
              <a:t>Signed division</a:t>
            </a:r>
          </a:p>
        </p:txBody>
      </p:sp>
      <p:sp>
        <p:nvSpPr>
          <p:cNvPr id="1024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063750" y="1341439"/>
            <a:ext cx="8540750" cy="41941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400"/>
              <a:t>Keep the signs in mind for Dividend and Remainder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/>
              <a:t>(</a:t>
            </a:r>
            <a:r>
              <a:rPr lang="en-US" altLang="zh-CN">
                <a:solidFill>
                  <a:srgbClr val="CC3300"/>
                </a:solidFill>
              </a:rPr>
              <a:t>+</a:t>
            </a:r>
            <a:r>
              <a:rPr lang="en-US" altLang="zh-CN"/>
              <a:t> 7) ÷( + 2) = + 3 	Remainder = </a:t>
            </a:r>
            <a:r>
              <a:rPr lang="en-US" altLang="zh-CN">
                <a:solidFill>
                  <a:srgbClr val="CC3300"/>
                </a:solidFill>
              </a:rPr>
              <a:t>+</a:t>
            </a:r>
            <a:r>
              <a:rPr lang="en-US" altLang="zh-CN"/>
              <a:t>1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/>
              <a:t>	7 = 3 × 2 + (+1) = 6 + 1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/>
              <a:t>(</a:t>
            </a:r>
            <a:r>
              <a:rPr lang="en-US" altLang="zh-CN">
                <a:solidFill>
                  <a:srgbClr val="CC3300"/>
                </a:solidFill>
              </a:rPr>
              <a:t>- </a:t>
            </a:r>
            <a:r>
              <a:rPr lang="en-US" altLang="zh-CN"/>
              <a:t>7 ) ÷(+ 2) = - 3 	Remainder = </a:t>
            </a:r>
            <a:r>
              <a:rPr lang="en-US" altLang="zh-CN">
                <a:solidFill>
                  <a:srgbClr val="CC3300"/>
                </a:solidFill>
              </a:rPr>
              <a:t>-</a:t>
            </a:r>
            <a:r>
              <a:rPr lang="en-US" altLang="zh-CN"/>
              <a:t>1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/>
              <a:t>	-7 = -3 ×  2 + (-1) = - 6 - 1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/>
              <a:t>(</a:t>
            </a:r>
            <a:r>
              <a:rPr lang="en-US" altLang="zh-CN">
                <a:solidFill>
                  <a:srgbClr val="CC3300"/>
                </a:solidFill>
              </a:rPr>
              <a:t>+</a:t>
            </a:r>
            <a:r>
              <a:rPr lang="en-US" altLang="zh-CN"/>
              <a:t> 7 ) ÷( - 2) = - 3 	Remainder = </a:t>
            </a:r>
            <a:r>
              <a:rPr lang="en-US" altLang="zh-CN">
                <a:solidFill>
                  <a:srgbClr val="CC3300"/>
                </a:solidFill>
              </a:rPr>
              <a:t>+</a:t>
            </a:r>
            <a:r>
              <a:rPr lang="en-US" altLang="zh-CN"/>
              <a:t>1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/>
              <a:t>(</a:t>
            </a:r>
            <a:r>
              <a:rPr lang="en-US" altLang="zh-CN">
                <a:solidFill>
                  <a:srgbClr val="CC3300"/>
                </a:solidFill>
              </a:rPr>
              <a:t>-</a:t>
            </a:r>
            <a:r>
              <a:rPr lang="en-US" altLang="zh-CN"/>
              <a:t> 7 ) ÷( - 2) = + 3 	Remainder = </a:t>
            </a:r>
            <a:r>
              <a:rPr lang="en-US" altLang="zh-CN">
                <a:solidFill>
                  <a:srgbClr val="CC3300"/>
                </a:solidFill>
              </a:rPr>
              <a:t>-</a:t>
            </a:r>
            <a:r>
              <a:rPr lang="en-US" altLang="zh-CN"/>
              <a:t>1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/>
              <a:t>One 64 bit register : Hi &amp; Lo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Hi: Remainder, Lo: Quotient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/>
              <a:t>Instructions: div, </a:t>
            </a:r>
            <a:r>
              <a:rPr lang="en-US" altLang="zh-CN" sz="2400" err="1"/>
              <a:t>divu</a:t>
            </a:r>
            <a:endParaRPr lang="en-US" altLang="zh-CN" sz="2400"/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/>
              <a:t>Divide by 0 </a:t>
            </a:r>
            <a:r>
              <a:rPr lang="en-US" altLang="zh-CN"/>
              <a:t>→</a:t>
            </a:r>
            <a:r>
              <a:rPr lang="en-US" altLang="zh-CN" sz="2400"/>
              <a:t> overflow : Check by software</a:t>
            </a:r>
          </a:p>
        </p:txBody>
      </p:sp>
    </p:spTree>
    <p:extLst>
      <p:ext uri="{BB962C8B-B14F-4D97-AF65-F5344CB8AC3E}">
        <p14:creationId xmlns:p14="http://schemas.microsoft.com/office/powerpoint/2010/main" val="27125142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Faster Division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Can’t use parallel hardware as in multiplier</a:t>
            </a:r>
          </a:p>
          <a:p>
            <a:pPr lvl="1" eaLnBrk="1" hangingPunct="1"/>
            <a:r>
              <a:rPr lang="en-US" altLang="en-US" dirty="0"/>
              <a:t>Subtraction is conditional on sign of remainder</a:t>
            </a:r>
          </a:p>
          <a:p>
            <a:pPr eaLnBrk="1" hangingPunct="1"/>
            <a:r>
              <a:rPr lang="en-US" altLang="en-US" dirty="0"/>
              <a:t>Faster dividers (e.g. SRT </a:t>
            </a:r>
            <a:r>
              <a:rPr lang="en-US" altLang="en-US" dirty="0" smtClean="0"/>
              <a:t>division</a:t>
            </a:r>
            <a:r>
              <a:rPr lang="en-US" altLang="en-US" dirty="0"/>
              <a:t>) generate multiple quotient bits per step</a:t>
            </a:r>
          </a:p>
          <a:p>
            <a:pPr lvl="1" eaLnBrk="1" hangingPunct="1"/>
            <a:r>
              <a:rPr lang="en-US" altLang="en-US" dirty="0"/>
              <a:t>Still require multiple steps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1116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Division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078511"/>
            <a:ext cx="10972800" cy="4968552"/>
          </a:xfrm>
        </p:spPr>
        <p:txBody>
          <a:bodyPr/>
          <a:lstStyle/>
          <a:p>
            <a:pPr eaLnBrk="1" hangingPunct="1"/>
            <a:r>
              <a:rPr lang="en-US" altLang="en-US" dirty="0"/>
              <a:t>Four instructions:</a:t>
            </a:r>
          </a:p>
          <a:p>
            <a:pPr lvl="1" eaLnBrk="1" hangingPunct="1"/>
            <a:r>
              <a:rPr lang="en-US" altLang="en-US" dirty="0"/>
              <a:t>div, rem: signed divide, remainder</a:t>
            </a:r>
          </a:p>
          <a:p>
            <a:pPr lvl="1" eaLnBrk="1" hangingPunct="1"/>
            <a:r>
              <a:rPr lang="en-US" altLang="en-US" dirty="0" err="1"/>
              <a:t>divu</a:t>
            </a:r>
            <a:r>
              <a:rPr lang="en-US" altLang="en-US" dirty="0"/>
              <a:t>, </a:t>
            </a:r>
            <a:r>
              <a:rPr lang="en-US" altLang="en-US" dirty="0" err="1"/>
              <a:t>remu</a:t>
            </a:r>
            <a:r>
              <a:rPr lang="en-US" altLang="en-US" dirty="0"/>
              <a:t>: unsigned divide, remainder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Overflow and division-by-zero don’t produce errors</a:t>
            </a:r>
          </a:p>
          <a:p>
            <a:pPr lvl="1" eaLnBrk="1" hangingPunct="1"/>
            <a:r>
              <a:rPr lang="en-US" altLang="en-US" dirty="0"/>
              <a:t>Just return defined results</a:t>
            </a:r>
          </a:p>
          <a:p>
            <a:pPr lvl="1" eaLnBrk="1" hangingPunct="1"/>
            <a:r>
              <a:rPr lang="en-US" altLang="en-US" dirty="0"/>
              <a:t>Faster for the common case of no error</a:t>
            </a:r>
          </a:p>
        </p:txBody>
      </p:sp>
    </p:spTree>
    <p:extLst>
      <p:ext uri="{BB962C8B-B14F-4D97-AF65-F5344CB8AC3E}">
        <p14:creationId xmlns:p14="http://schemas.microsoft.com/office/powerpoint/2010/main" val="22072976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79376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黑体" panose="02010609060101010101" pitchFamily="49" charset="-122"/>
              </a:rPr>
              <a:t>3.6 Floating point numbers</a:t>
            </a:r>
          </a:p>
        </p:txBody>
      </p:sp>
      <p:sp>
        <p:nvSpPr>
          <p:cNvPr id="1034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19288" y="1071564"/>
            <a:ext cx="8540750" cy="41941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Reasoning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dirty="0"/>
              <a:t>Larger number range than integer rage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dirty="0"/>
              <a:t>Fractions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dirty="0"/>
              <a:t>Numbers like e (2.71828) and </a:t>
            </a:r>
            <a:r>
              <a:rPr lang="en-US" altLang="zh-CN" dirty="0">
                <a:latin typeface="宋体" panose="02010600030101010101" pitchFamily="2" charset="-122"/>
              </a:rPr>
              <a:t>π</a:t>
            </a:r>
            <a:r>
              <a:rPr lang="en-US" altLang="zh-CN" dirty="0"/>
              <a:t>(3.14159265....)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Representation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dirty="0"/>
              <a:t>Sign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dirty="0" smtClean="0"/>
              <a:t>Fraction </a:t>
            </a:r>
            <a:endParaRPr lang="en-US" altLang="zh-CN" dirty="0"/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dirty="0"/>
              <a:t>Exponent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dirty="0"/>
              <a:t>More bits for </a:t>
            </a:r>
            <a:r>
              <a:rPr lang="en-US" altLang="zh-CN" dirty="0" smtClean="0"/>
              <a:t>fraction: </a:t>
            </a:r>
            <a:r>
              <a:rPr lang="en-US" altLang="zh-CN" dirty="0"/>
              <a:t>more accuracy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dirty="0"/>
              <a:t>More bits for exponent: increases the range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Floating 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Representation for non-integral </a:t>
            </a:r>
            <a:r>
              <a:rPr lang="en-US" altLang="en-US" dirty="0" smtClean="0"/>
              <a:t>numbers</a:t>
            </a:r>
          </a:p>
          <a:p>
            <a:pPr lvl="1" eaLnBrk="1" hangingPunct="1"/>
            <a:r>
              <a:rPr lang="en-US" altLang="en-US" dirty="0"/>
              <a:t>Including very small and very large </a:t>
            </a:r>
            <a:r>
              <a:rPr lang="en-US" altLang="en-US" dirty="0" smtClean="0"/>
              <a:t>numbers</a:t>
            </a:r>
          </a:p>
          <a:p>
            <a:pPr eaLnBrk="1" hangingPunct="1"/>
            <a:r>
              <a:rPr lang="en-US" altLang="en-US" dirty="0"/>
              <a:t>Like scientific notation</a:t>
            </a:r>
          </a:p>
          <a:p>
            <a:pPr lvl="1" eaLnBrk="1" hangingPunct="1"/>
            <a:r>
              <a:rPr lang="en-US" altLang="en-US" dirty="0"/>
              <a:t>–2.34 × 10</a:t>
            </a:r>
            <a:r>
              <a:rPr lang="en-US" altLang="en-US" baseline="30000" dirty="0"/>
              <a:t>56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+0.002 × 10</a:t>
            </a:r>
            <a:r>
              <a:rPr lang="en-US" altLang="en-US" baseline="30000" dirty="0"/>
              <a:t>–4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+987.02 × 10</a:t>
            </a:r>
            <a:r>
              <a:rPr lang="en-US" altLang="en-US" baseline="30000" dirty="0"/>
              <a:t>9</a:t>
            </a:r>
            <a:endParaRPr lang="en-US" altLang="en-US" dirty="0"/>
          </a:p>
          <a:p>
            <a:pPr eaLnBrk="1" hangingPunct="1"/>
            <a:r>
              <a:rPr lang="en-US" altLang="en-US" dirty="0"/>
              <a:t>In binary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±1.</a:t>
            </a:r>
            <a:r>
              <a:rPr lang="en-US" altLang="en-US" i="1" dirty="0">
                <a:cs typeface="Arial" panose="020B0604020202020204" pitchFamily="34" charset="0"/>
              </a:rPr>
              <a:t>xxxxxxx</a:t>
            </a:r>
            <a:r>
              <a:rPr lang="en-US" altLang="en-US" baseline="-25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 × 2</a:t>
            </a:r>
            <a:r>
              <a:rPr lang="en-US" altLang="en-US" i="1" baseline="30000" dirty="0">
                <a:cs typeface="Arial" panose="020B0604020202020204" pitchFamily="34" charset="0"/>
              </a:rPr>
              <a:t>yyyy</a:t>
            </a:r>
          </a:p>
          <a:p>
            <a:pPr eaLnBrk="1" hangingPunct="1"/>
            <a:r>
              <a:rPr lang="en-US" altLang="en-US" dirty="0"/>
              <a:t>Types float and double in C</a:t>
            </a:r>
            <a:endParaRPr lang="en-AU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5952382" y="306640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normalized</a:t>
            </a:r>
            <a:endParaRPr lang="en-AU" altLang="en-US" sz="1800" dirty="0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6384181" y="3715694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not normalized</a:t>
            </a:r>
            <a:endParaRPr lang="en-AU" altLang="en-US" sz="1800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4799856" y="3933180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0095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Floating Point Standard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Defined by IEEE </a:t>
            </a:r>
            <a:r>
              <a:rPr lang="en-US" altLang="en-US" dirty="0" err="1"/>
              <a:t>Std</a:t>
            </a:r>
            <a:r>
              <a:rPr lang="en-US" altLang="en-US" dirty="0"/>
              <a:t> 754-1985</a:t>
            </a:r>
          </a:p>
          <a:p>
            <a:pPr eaLnBrk="1" hangingPunct="1"/>
            <a:r>
              <a:rPr lang="en-US" altLang="en-US" dirty="0"/>
              <a:t>Developed in response to divergence of representations</a:t>
            </a:r>
          </a:p>
          <a:p>
            <a:pPr lvl="1" eaLnBrk="1" hangingPunct="1"/>
            <a:r>
              <a:rPr lang="en-US" altLang="en-US" dirty="0"/>
              <a:t>Portability issues for scientific code</a:t>
            </a:r>
          </a:p>
          <a:p>
            <a:pPr eaLnBrk="1" hangingPunct="1"/>
            <a:r>
              <a:rPr lang="en-US" altLang="en-US" dirty="0"/>
              <a:t>Now almost universally adopted</a:t>
            </a:r>
          </a:p>
          <a:p>
            <a:pPr eaLnBrk="1" hangingPunct="1"/>
            <a:r>
              <a:rPr lang="en-US" altLang="en-US" dirty="0"/>
              <a:t>Two representations</a:t>
            </a:r>
          </a:p>
          <a:p>
            <a:pPr lvl="1" eaLnBrk="1" hangingPunct="1"/>
            <a:r>
              <a:rPr lang="en-US" altLang="en-US" dirty="0"/>
              <a:t>Single precision (32-bit)</a:t>
            </a:r>
          </a:p>
          <a:p>
            <a:pPr lvl="1" eaLnBrk="1" hangingPunct="1"/>
            <a:r>
              <a:rPr lang="en-US" altLang="en-US" dirty="0"/>
              <a:t>Double precision (64-bit) </a:t>
            </a:r>
            <a:endParaRPr lang="en-AU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8758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IEEE Floating-Point 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3212976"/>
            <a:ext cx="10382944" cy="27363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S: sign bit (0 </a:t>
            </a:r>
            <a:r>
              <a:rPr lang="en-US" altLang="en-US" sz="2400" dirty="0">
                <a:sym typeface="Symbol" panose="05050102010706020507" pitchFamily="18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Significand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Single: Bias = 127; </a:t>
            </a:r>
            <a:r>
              <a:rPr lang="en-US" altLang="en-US" sz="2400" dirty="0" smtClean="0">
                <a:sym typeface="Symbol" panose="05050102010706020507" pitchFamily="18" charset="2"/>
              </a:rPr>
              <a:t>  Double</a:t>
            </a:r>
            <a:r>
              <a:rPr lang="en-US" altLang="en-US" sz="2400" dirty="0">
                <a:sym typeface="Symbol" panose="05050102010706020507" pitchFamily="18" charset="2"/>
              </a:rPr>
              <a:t>: Bias = 1203</a:t>
            </a:r>
          </a:p>
          <a:p>
            <a:endParaRPr lang="zh-CN" alt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73401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32176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Exponent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018089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Fraction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360739" y="1196975"/>
            <a:ext cx="21066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single: 8 bits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double: 11 bits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951539" y="1196975"/>
            <a:ext cx="21066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single: 23 bits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double: 52 bits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36679"/>
              </p:ext>
            </p:extLst>
          </p:nvPr>
        </p:nvGraphicFramePr>
        <p:xfrm>
          <a:off x="3000375" y="252286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3994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52286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8901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Floating-Point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980728"/>
            <a:ext cx="10972800" cy="4968552"/>
          </a:xfrm>
        </p:spPr>
        <p:txBody>
          <a:bodyPr/>
          <a:lstStyle/>
          <a:p>
            <a:pPr eaLnBrk="1" hangingPunct="1"/>
            <a:r>
              <a:rPr lang="en-US" altLang="en-US" dirty="0"/>
              <a:t>Represent –0.75</a:t>
            </a:r>
          </a:p>
          <a:p>
            <a:pPr lvl="1" eaLnBrk="1" hangingPunct="1"/>
            <a:r>
              <a:rPr lang="en-US" altLang="en-US" sz="2200" dirty="0"/>
              <a:t>–0.75 = (–1)</a:t>
            </a:r>
            <a:r>
              <a:rPr lang="en-US" altLang="en-US" sz="2200" baseline="30000" dirty="0"/>
              <a:t>1</a:t>
            </a:r>
            <a:r>
              <a:rPr lang="en-US" altLang="en-US" sz="2200" dirty="0"/>
              <a:t> × 1.1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 × 2</a:t>
            </a:r>
            <a:r>
              <a:rPr lang="en-US" altLang="en-US" sz="2200" baseline="30000" dirty="0"/>
              <a:t>–1</a:t>
            </a:r>
          </a:p>
          <a:p>
            <a:pPr lvl="1" eaLnBrk="1" hangingPunct="1"/>
            <a:r>
              <a:rPr lang="en-US" altLang="en-US" sz="2200" dirty="0"/>
              <a:t>S = </a:t>
            </a:r>
            <a:r>
              <a:rPr lang="en-US" altLang="en-US" sz="2200" dirty="0">
                <a:solidFill>
                  <a:schemeClr val="hlink"/>
                </a:solidFill>
              </a:rPr>
              <a:t>1</a:t>
            </a:r>
          </a:p>
          <a:p>
            <a:pPr lvl="1" eaLnBrk="1" hangingPunct="1"/>
            <a:r>
              <a:rPr lang="en-US" altLang="en-US" sz="2200" dirty="0"/>
              <a:t>Fraction = </a:t>
            </a:r>
            <a:r>
              <a:rPr lang="en-US" altLang="en-US" sz="2200" dirty="0">
                <a:solidFill>
                  <a:schemeClr val="tx2"/>
                </a:solidFill>
              </a:rPr>
              <a:t>1000…00</a:t>
            </a:r>
            <a:r>
              <a:rPr lang="en-US" altLang="en-US" sz="2200" baseline="-25000" dirty="0"/>
              <a:t>2</a:t>
            </a:r>
            <a:endParaRPr lang="en-US" altLang="en-US" sz="2200" dirty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 sz="2200" dirty="0"/>
              <a:t>Exponent = –1 + Bias</a:t>
            </a:r>
          </a:p>
          <a:p>
            <a:pPr lvl="2" eaLnBrk="1" hangingPunct="1"/>
            <a:r>
              <a:rPr lang="en-US" altLang="en-US" sz="2200" dirty="0"/>
              <a:t>Single: –1 + 127 = 126 = </a:t>
            </a:r>
            <a:r>
              <a:rPr lang="en-US" altLang="en-US" sz="2200" dirty="0">
                <a:solidFill>
                  <a:srgbClr val="008000"/>
                </a:solidFill>
              </a:rPr>
              <a:t>01111110</a:t>
            </a:r>
            <a:r>
              <a:rPr lang="en-US" altLang="en-US" sz="2200" baseline="-25000" dirty="0"/>
              <a:t>2</a:t>
            </a:r>
            <a:endParaRPr lang="en-US" altLang="en-US" sz="2200" dirty="0"/>
          </a:p>
          <a:p>
            <a:pPr lvl="2" eaLnBrk="1" hangingPunct="1"/>
            <a:r>
              <a:rPr lang="en-US" altLang="en-US" sz="2200" dirty="0"/>
              <a:t>Double: –1 + 1023 = 1022 = </a:t>
            </a:r>
            <a:r>
              <a:rPr lang="en-US" altLang="en-US" sz="2200" dirty="0">
                <a:solidFill>
                  <a:srgbClr val="008000"/>
                </a:solidFill>
              </a:rPr>
              <a:t>01111111110</a:t>
            </a:r>
            <a:r>
              <a:rPr lang="en-US" altLang="en-US" sz="2200" baseline="-25000" dirty="0"/>
              <a:t>2</a:t>
            </a:r>
            <a:endParaRPr lang="en-US" altLang="en-US" sz="2200" dirty="0"/>
          </a:p>
          <a:p>
            <a:endParaRPr lang="zh-CN" altLang="en-US" sz="2200" dirty="0"/>
          </a:p>
        </p:txBody>
      </p:sp>
      <p:graphicFrame>
        <p:nvGraphicFramePr>
          <p:cNvPr id="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63450"/>
              </p:ext>
            </p:extLst>
          </p:nvPr>
        </p:nvGraphicFramePr>
        <p:xfrm>
          <a:off x="3575720" y="4077072"/>
          <a:ext cx="6629400" cy="1081088"/>
        </p:xfrm>
        <a:graphic>
          <a:graphicData uri="http://schemas.openxmlformats.org/drawingml/2006/table">
            <a:tbl>
              <a:tblPr/>
              <a:tblGrid>
                <a:gridCol w="66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30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      23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22      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                    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0111 1110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100 0000 0000 0000 0000 0000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 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8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23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5418"/>
              </p:ext>
            </p:extLst>
          </p:nvPr>
        </p:nvGraphicFramePr>
        <p:xfrm>
          <a:off x="3591595" y="5301035"/>
          <a:ext cx="6559550" cy="1222376"/>
        </p:xfrm>
        <a:graphic>
          <a:graphicData uri="http://schemas.openxmlformats.org/drawingml/2006/table">
            <a:tbl>
              <a:tblPr/>
              <a:tblGrid>
                <a:gridCol w="59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30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     20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19   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                      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011 1111 1110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1000 0000 0000 0000 0000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11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20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0000   0000   0000    0000    0000    0000    0000    0000                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4"/>
          <p:cNvSpPr>
            <a:spLocks noChangeArrowheads="1"/>
          </p:cNvSpPr>
          <p:nvPr/>
        </p:nvSpPr>
        <p:spPr bwMode="auto">
          <a:xfrm>
            <a:off x="1411958" y="5656636"/>
            <a:ext cx="2055051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Double precision</a:t>
            </a:r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1396083" y="4289798"/>
            <a:ext cx="196528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Single precision</a:t>
            </a:r>
          </a:p>
        </p:txBody>
      </p:sp>
    </p:spTree>
    <p:extLst>
      <p:ext uri="{BB962C8B-B14F-4D97-AF65-F5344CB8AC3E}">
        <p14:creationId xmlns:p14="http://schemas.microsoft.com/office/powerpoint/2010/main" val="95402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  <a:ea typeface="黑体" panose="02010609060101010101" pitchFamily="49" charset="-122"/>
              </a:rPr>
              <a:t>Numbers and their representation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063750" y="1196976"/>
            <a:ext cx="7785100" cy="50403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Representation</a:t>
            </a:r>
          </a:p>
          <a:p>
            <a:pPr lvl="1" eaLnBrk="1" hangingPunct="1">
              <a:defRPr/>
            </a:pPr>
            <a:r>
              <a:rPr lang="en-US" altLang="zh-CN" dirty="0"/>
              <a:t>ASCII - text characters</a:t>
            </a:r>
          </a:p>
          <a:p>
            <a:pPr lvl="2" eaLnBrk="1" hangingPunct="1">
              <a:defRPr/>
            </a:pPr>
            <a:r>
              <a:rPr lang="en-US" altLang="zh-CN" dirty="0"/>
              <a:t>Easy read and write of numbers</a:t>
            </a:r>
          </a:p>
          <a:p>
            <a:pPr lvl="2" eaLnBrk="1" hangingPunct="1">
              <a:defRPr/>
            </a:pPr>
            <a:r>
              <a:rPr lang="en-US" altLang="zh-CN" dirty="0"/>
              <a:t>Complex arithmetic (character wise)</a:t>
            </a:r>
          </a:p>
          <a:p>
            <a:pPr lvl="1" eaLnBrk="1" hangingPunct="1">
              <a:defRPr/>
            </a:pPr>
            <a:r>
              <a:rPr lang="en-US" altLang="zh-CN" dirty="0"/>
              <a:t>Binary number</a:t>
            </a:r>
          </a:p>
          <a:p>
            <a:pPr lvl="2" eaLnBrk="1" hangingPunct="1">
              <a:defRPr/>
            </a:pPr>
            <a:r>
              <a:rPr lang="en-US" altLang="zh-CN" dirty="0"/>
              <a:t>Natural form for computers</a:t>
            </a:r>
          </a:p>
          <a:p>
            <a:pPr lvl="2" eaLnBrk="1" hangingPunct="1">
              <a:defRPr/>
            </a:pPr>
            <a:r>
              <a:rPr lang="en-US" altLang="zh-CN" dirty="0"/>
              <a:t>Requires formatting routines for </a:t>
            </a:r>
            <a:r>
              <a:rPr lang="en-US" altLang="zh-CN" dirty="0" smtClean="0"/>
              <a:t>I/O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/>
              <a:t>Converting Binary to Decimal Floating Point</a:t>
            </a:r>
            <a:endParaRPr lang="zh-CN" altLang="en-US" sz="3200" dirty="0"/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graphicFrame>
        <p:nvGraphicFramePr>
          <p:cNvPr id="4" name="Group 68"/>
          <p:cNvGraphicFramePr>
            <a:graphicFrameLocks noGrp="1"/>
          </p:cNvGraphicFramePr>
          <p:nvPr/>
        </p:nvGraphicFramePr>
        <p:xfrm>
          <a:off x="2495550" y="1700213"/>
          <a:ext cx="6629400" cy="1082676"/>
        </p:xfrm>
        <a:graphic>
          <a:graphicData uri="http://schemas.openxmlformats.org/drawingml/2006/table">
            <a:tbl>
              <a:tblPr/>
              <a:tblGrid>
                <a:gridCol w="66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30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23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22      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              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1000 0001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010 0000 0000 0000 0000 0000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 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8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23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398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850" y="3713164"/>
            <a:ext cx="8680450" cy="1455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83990" name="下箭头 4"/>
          <p:cNvSpPr>
            <a:spLocks noChangeArrowheads="1"/>
          </p:cNvSpPr>
          <p:nvPr/>
        </p:nvSpPr>
        <p:spPr bwMode="auto">
          <a:xfrm>
            <a:off x="4872039" y="2924176"/>
            <a:ext cx="719137" cy="504825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1430" tIns="45715" rIns="91430" bIns="45715"/>
          <a:lstStyle/>
          <a:p>
            <a:pPr marL="342900" indent="-342900"/>
            <a:endParaRPr lang="zh-CN" altLang="en-US"/>
          </a:p>
        </p:txBody>
      </p:sp>
      <p:sp>
        <p:nvSpPr>
          <p:cNvPr id="7" name="椭圆 6"/>
          <p:cNvSpPr/>
          <p:nvPr/>
        </p:nvSpPr>
        <p:spPr bwMode="auto">
          <a:xfrm>
            <a:off x="7953388" y="3714752"/>
            <a:ext cx="214314" cy="50006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0" lang="zh-CN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Single-Precision Range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Exponents 00000000 and 11111111 reserved</a:t>
            </a:r>
          </a:p>
          <a:p>
            <a:pPr eaLnBrk="1" hangingPunct="1"/>
            <a:r>
              <a:rPr lang="en-US" altLang="en-US" sz="2800" dirty="0"/>
              <a:t>Smallest value</a:t>
            </a:r>
          </a:p>
          <a:p>
            <a:pPr lvl="1" eaLnBrk="1" hangingPunct="1"/>
            <a:r>
              <a:rPr lang="en-US" altLang="en-US" sz="2400" dirty="0"/>
              <a:t>Exponent: 00000001</a:t>
            </a:r>
            <a:br>
              <a:rPr lang="en-US" altLang="en-US" sz="2400" dirty="0"/>
            </a:br>
            <a:r>
              <a:rPr lang="en-US" altLang="en-US" sz="2400" dirty="0">
                <a:sym typeface="Symbol" panose="05050102010706020507" pitchFamily="18" charset="2"/>
              </a:rPr>
              <a:t> actual exponent = 1 – 127 = –126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Fraction: 000…00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±1.0 × 2</a:t>
            </a:r>
            <a:r>
              <a:rPr lang="en-US" altLang="en-US" sz="2400" baseline="30000" dirty="0">
                <a:sym typeface="Symbol" panose="05050102010706020507" pitchFamily="18" charset="2"/>
              </a:rPr>
              <a:t>–126</a:t>
            </a:r>
            <a:r>
              <a:rPr lang="en-US" altLang="en-US" sz="2400" dirty="0">
                <a:sym typeface="Symbol" panose="05050102010706020507" pitchFamily="18" charset="2"/>
              </a:rPr>
              <a:t> ≈ ±1.2 × 10</a:t>
            </a:r>
            <a:r>
              <a:rPr lang="en-US" altLang="en-US" sz="2400" baseline="30000" dirty="0">
                <a:sym typeface="Symbol" panose="05050102010706020507" pitchFamily="18" charset="2"/>
              </a:rPr>
              <a:t>–38</a:t>
            </a: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Largest value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exponent: 11111110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 actual exponent = 254 – 127 = +127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Fraction: 111…11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±2.0 × 2</a:t>
            </a:r>
            <a:r>
              <a:rPr lang="en-US" altLang="en-US" sz="2400" baseline="30000" dirty="0">
                <a:sym typeface="Symbol" panose="05050102010706020507" pitchFamily="18" charset="2"/>
              </a:rPr>
              <a:t>+127</a:t>
            </a:r>
            <a:r>
              <a:rPr lang="en-US" altLang="en-US" sz="2400" dirty="0">
                <a:sym typeface="Symbol" panose="05050102010706020507" pitchFamily="18" charset="2"/>
              </a:rPr>
              <a:t> ≈ ±3.4 × 10</a:t>
            </a:r>
            <a:r>
              <a:rPr lang="en-US" altLang="en-US" sz="2400" baseline="30000" dirty="0">
                <a:sym typeface="Symbol" panose="05050102010706020507" pitchFamily="18" charset="2"/>
              </a:rPr>
              <a:t>+38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8801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Double-Precision Range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Exponents 0000…00 and 1111…11 reserved</a:t>
            </a:r>
          </a:p>
          <a:p>
            <a:pPr eaLnBrk="1" hangingPunct="1"/>
            <a:r>
              <a:rPr lang="en-US" altLang="en-US" sz="2800" dirty="0"/>
              <a:t>Smallest value</a:t>
            </a:r>
          </a:p>
          <a:p>
            <a:pPr lvl="1" eaLnBrk="1" hangingPunct="1"/>
            <a:r>
              <a:rPr lang="en-US" altLang="en-US" sz="2400" dirty="0"/>
              <a:t>Exponent: 00000000001</a:t>
            </a:r>
            <a:br>
              <a:rPr lang="en-US" altLang="en-US" sz="2400" dirty="0"/>
            </a:br>
            <a:r>
              <a:rPr lang="en-US" altLang="en-US" sz="2400" dirty="0">
                <a:sym typeface="Symbol" panose="05050102010706020507" pitchFamily="18" charset="2"/>
              </a:rPr>
              <a:t> actual exponent = 1 – 1023 = –1022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Fraction: 000…00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±1.0 × 2</a:t>
            </a:r>
            <a:r>
              <a:rPr lang="en-US" altLang="en-US" sz="2400" baseline="30000" dirty="0">
                <a:sym typeface="Symbol" panose="05050102010706020507" pitchFamily="18" charset="2"/>
              </a:rPr>
              <a:t>–1022</a:t>
            </a:r>
            <a:r>
              <a:rPr lang="en-US" altLang="en-US" sz="2400" dirty="0">
                <a:sym typeface="Symbol" panose="05050102010706020507" pitchFamily="18" charset="2"/>
              </a:rPr>
              <a:t> ≈ ±2.2 × 10</a:t>
            </a:r>
            <a:r>
              <a:rPr lang="en-US" altLang="en-US" sz="2400" baseline="30000" dirty="0">
                <a:sym typeface="Symbol" panose="05050102010706020507" pitchFamily="18" charset="2"/>
              </a:rPr>
              <a:t>–308</a:t>
            </a: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Largest value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Exponent: 11111111110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 actual exponent = 2046 – 1023 = +1023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Fraction: 111…11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±2.0 × 2</a:t>
            </a:r>
            <a:r>
              <a:rPr lang="en-US" altLang="en-US" sz="2400" baseline="30000" dirty="0">
                <a:sym typeface="Symbol" panose="05050102010706020507" pitchFamily="18" charset="2"/>
              </a:rPr>
              <a:t>+1023</a:t>
            </a:r>
            <a:r>
              <a:rPr lang="en-US" altLang="en-US" sz="2400" dirty="0">
                <a:sym typeface="Symbol" panose="05050102010706020507" pitchFamily="18" charset="2"/>
              </a:rPr>
              <a:t> ≈ ±1.8 × 10</a:t>
            </a:r>
            <a:r>
              <a:rPr lang="en-US" altLang="en-US" sz="2400" baseline="30000" dirty="0">
                <a:sym typeface="Symbol" panose="05050102010706020507" pitchFamily="18" charset="2"/>
              </a:rPr>
              <a:t>+308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4955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Floating-Point Precision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Relative precision</a:t>
            </a:r>
          </a:p>
          <a:p>
            <a:pPr lvl="1" eaLnBrk="1" hangingPunct="1"/>
            <a:r>
              <a:rPr lang="en-US" altLang="en-US" dirty="0"/>
              <a:t>all fraction bits are significant</a:t>
            </a:r>
          </a:p>
          <a:p>
            <a:pPr lvl="1" eaLnBrk="1" hangingPunct="1"/>
            <a:r>
              <a:rPr lang="en-US" altLang="en-US" dirty="0"/>
              <a:t>Single: </a:t>
            </a:r>
            <a:r>
              <a:rPr lang="en-US" altLang="en-US" dirty="0" err="1"/>
              <a:t>approx</a:t>
            </a:r>
            <a:r>
              <a:rPr lang="en-US" altLang="en-US" dirty="0"/>
              <a:t> 2</a:t>
            </a:r>
            <a:r>
              <a:rPr lang="en-US" altLang="en-US" baseline="30000" dirty="0"/>
              <a:t>–23</a:t>
            </a:r>
          </a:p>
          <a:p>
            <a:pPr lvl="2" eaLnBrk="1" hangingPunct="1"/>
            <a:r>
              <a:rPr lang="en-US" altLang="en-US" dirty="0"/>
              <a:t>Equivalent to 23 × log</a:t>
            </a:r>
            <a:r>
              <a:rPr lang="en-US" altLang="en-US" baseline="-25000" dirty="0"/>
              <a:t>10</a:t>
            </a:r>
            <a:r>
              <a:rPr lang="en-US" altLang="en-US" dirty="0"/>
              <a:t>2 ≈ 23 × 0.3 ≈ 6 decimal digits of precision</a:t>
            </a:r>
          </a:p>
          <a:p>
            <a:pPr lvl="1" eaLnBrk="1" hangingPunct="1"/>
            <a:r>
              <a:rPr lang="en-US" altLang="en-US" dirty="0"/>
              <a:t>Double: </a:t>
            </a:r>
            <a:r>
              <a:rPr lang="en-US" altLang="en-US" dirty="0" err="1"/>
              <a:t>approx</a:t>
            </a:r>
            <a:r>
              <a:rPr lang="en-US" altLang="en-US" dirty="0"/>
              <a:t> 2</a:t>
            </a:r>
            <a:r>
              <a:rPr lang="en-US" altLang="en-US" baseline="30000" dirty="0"/>
              <a:t>–52</a:t>
            </a:r>
          </a:p>
          <a:p>
            <a:pPr lvl="2" eaLnBrk="1" hangingPunct="1"/>
            <a:r>
              <a:rPr lang="en-US" altLang="en-US" dirty="0"/>
              <a:t>Equivalent to 52 × log</a:t>
            </a:r>
            <a:r>
              <a:rPr lang="en-US" altLang="en-US" baseline="-25000" dirty="0"/>
              <a:t>10</a:t>
            </a:r>
            <a:r>
              <a:rPr lang="en-US" altLang="en-US" dirty="0"/>
              <a:t>2 ≈ 52 × 0.3 ≈ 16 decimal digits of precision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537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cs typeface="Times New Roman" panose="02020603050405020304" pitchFamily="18" charset="0"/>
              </a:rPr>
              <a:t>Denormal</a:t>
            </a:r>
            <a:r>
              <a:rPr lang="en-US" altLang="en-US" dirty="0">
                <a:cs typeface="Times New Roman" panose="02020603050405020304" pitchFamily="18" charset="0"/>
              </a:rPr>
              <a:t> Numbers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Exponent = 000...0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dirty="0"/>
              <a:t>hidden bit is 0</a:t>
            </a:r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08213" y="2565401"/>
            <a:ext cx="859231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than normal numbers</a:t>
            </a:r>
          </a:p>
          <a:p>
            <a:pPr lvl="1" eaLnBrk="1" hangingPunct="1"/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for gradual underflow, with diminishing precision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Denormal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fraction = 000...0</a:t>
            </a:r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4295801" y="5517877"/>
            <a:ext cx="2647926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Two representations of 0.0!</a:t>
            </a:r>
            <a:endParaRPr lang="en-AU" altLang="en-US" sz="1800" dirty="0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558223"/>
              </p:ext>
            </p:extLst>
          </p:nvPr>
        </p:nvGraphicFramePr>
        <p:xfrm>
          <a:off x="3359150" y="1916113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3" imgW="2032000" imgH="228600" progId="Equation.3">
                  <p:embed/>
                </p:oleObj>
              </mc:Choice>
              <mc:Fallback>
                <p:oleObj name="Equation" r:id="rId3" imgW="2032000" imgH="228600" progId="Equation.3">
                  <p:embed/>
                  <p:pic>
                    <p:nvPicPr>
                      <p:cNvPr id="5223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916113"/>
                        <a:ext cx="4864100" cy="5461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729999"/>
              </p:ext>
            </p:extLst>
          </p:nvPr>
        </p:nvGraphicFramePr>
        <p:xfrm>
          <a:off x="3359150" y="4797152"/>
          <a:ext cx="4833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5" imgW="2019300" imgH="228600" progId="Equation.3">
                  <p:embed/>
                </p:oleObj>
              </mc:Choice>
              <mc:Fallback>
                <p:oleObj name="Equation" r:id="rId5" imgW="2019300" imgH="228600" progId="Equation.3">
                  <p:embed/>
                  <p:pic>
                    <p:nvPicPr>
                      <p:cNvPr id="5223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4797152"/>
                        <a:ext cx="4833938" cy="5461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92126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Infinities and </a:t>
            </a:r>
            <a:r>
              <a:rPr lang="en-US" altLang="en-US" dirty="0" err="1"/>
              <a:t>NaNs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Exponent = 111...1, Fraction = 000...0</a:t>
            </a:r>
          </a:p>
          <a:p>
            <a:pPr lvl="1" eaLnBrk="1" hangingPunct="1"/>
            <a:r>
              <a:rPr lang="en-US" altLang="en-US" dirty="0"/>
              <a:t>±Infinity</a:t>
            </a:r>
          </a:p>
          <a:p>
            <a:pPr lvl="1" eaLnBrk="1" hangingPunct="1"/>
            <a:r>
              <a:rPr lang="en-US" altLang="en-US" dirty="0"/>
              <a:t>Can be used in subsequent calculations, avoiding need for overflow check</a:t>
            </a:r>
          </a:p>
          <a:p>
            <a:pPr eaLnBrk="1" hangingPunct="1"/>
            <a:r>
              <a:rPr lang="en-US" altLang="en-US" dirty="0"/>
              <a:t>Exponent = 111...1, Fraction ≠ 000...0</a:t>
            </a:r>
          </a:p>
          <a:p>
            <a:pPr lvl="1" eaLnBrk="1" hangingPunct="1"/>
            <a:r>
              <a:rPr lang="en-US" altLang="en-US" dirty="0"/>
              <a:t>Not-a-Number (</a:t>
            </a:r>
            <a:r>
              <a:rPr lang="en-US" altLang="en-US" dirty="0" err="1"/>
              <a:t>NaN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Indicates illegal or undefined result</a:t>
            </a:r>
          </a:p>
          <a:p>
            <a:pPr lvl="2" eaLnBrk="1" hangingPunct="1"/>
            <a:r>
              <a:rPr lang="en-US" altLang="en-US" dirty="0"/>
              <a:t>e.g., 0.0 / 0.0</a:t>
            </a:r>
          </a:p>
          <a:p>
            <a:pPr lvl="1" eaLnBrk="1" hangingPunct="1"/>
            <a:r>
              <a:rPr lang="en-US" altLang="en-US" dirty="0"/>
              <a:t>Can be used in subsequent calculations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686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Limitations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0" y="1268414"/>
            <a:ext cx="8229600" cy="4968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chemeClr val="tx1"/>
                </a:solidFill>
              </a:rPr>
              <a:t>Overflow: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b="0">
                <a:solidFill>
                  <a:schemeClr val="tx1"/>
                </a:solidFill>
              </a:rPr>
              <a:t>The number is too big to be represented</a:t>
            </a:r>
          </a:p>
          <a:p>
            <a:pPr eaLnBrk="1" hangingPunct="1">
              <a:defRPr/>
            </a:pPr>
            <a:r>
              <a:rPr lang="en-US" altLang="zh-CN">
                <a:solidFill>
                  <a:schemeClr val="tx1"/>
                </a:solidFill>
              </a:rPr>
              <a:t>Underflow: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b="0">
                <a:solidFill>
                  <a:schemeClr val="tx1"/>
                </a:solidFill>
              </a:rPr>
              <a:t>The number is too small to be represented</a:t>
            </a:r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IEEE 754 standard</a:t>
            </a:r>
            <a:endParaRPr lang="zh-CN" altLang="en-US" dirty="0"/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1703512" y="1124744"/>
            <a:ext cx="8208912" cy="2160240"/>
          </a:xfrm>
          <a:solidFill>
            <a:schemeClr val="bg1"/>
          </a:solidFill>
        </p:spPr>
        <p:txBody>
          <a:bodyPr/>
          <a:lstStyle/>
          <a:p>
            <a:r>
              <a:rPr lang="pt-BR" altLang="zh-CN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00... 00</a:t>
            </a:r>
            <a:r>
              <a:rPr lang="en-US" altLang="zh-CN" sz="1800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tw</a:t>
            </a:r>
            <a:r>
              <a:rPr lang="pt-BR" altLang="zh-CN" sz="18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pt-BR" altLang="zh-CN" sz="1800" dirty="0">
                <a:solidFill>
                  <a:srgbClr val="00B0F0"/>
                </a:solidFill>
              </a:rPr>
              <a:t> </a:t>
            </a:r>
            <a:r>
              <a:rPr lang="pt-BR" altLang="zh-CN" sz="1800" dirty="0"/>
              <a:t>represents 0; </a:t>
            </a:r>
          </a:p>
          <a:p>
            <a:r>
              <a:rPr lang="en-US" altLang="zh-CN" sz="1800" dirty="0"/>
              <a:t>instead of interrupting on a divide by 0, software can set the result to a bit pattern representing +</a:t>
            </a:r>
            <a:r>
              <a:rPr lang="zh-CN" altLang="en-US" sz="1800" dirty="0"/>
              <a:t>∞</a:t>
            </a:r>
            <a:r>
              <a:rPr lang="en-US" altLang="zh-CN" sz="1800" dirty="0"/>
              <a:t> or -</a:t>
            </a:r>
            <a:r>
              <a:rPr lang="zh-CN" altLang="en-US" sz="1800" dirty="0"/>
              <a:t>∞</a:t>
            </a:r>
            <a:r>
              <a:rPr lang="en-US" altLang="zh-CN" sz="1800" dirty="0"/>
              <a:t>; </a:t>
            </a:r>
          </a:p>
          <a:p>
            <a:r>
              <a:rPr lang="en-US" altLang="zh-CN" sz="1800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NaN</a:t>
            </a:r>
            <a:r>
              <a:rPr lang="en-US" altLang="zh-CN" sz="1800" dirty="0"/>
              <a:t>: Not a Number. </a:t>
            </a:r>
          </a:p>
          <a:p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</a:t>
            </a:r>
            <a:r>
              <a:rPr lang="en-US" altLang="zh-CN" sz="1800" dirty="0">
                <a:ea typeface="宋体" pitchFamily="2" charset="-122"/>
              </a:rPr>
              <a:t> - represented by </a:t>
            </a:r>
            <a:r>
              <a:rPr lang="en-US" altLang="zh-CN" sz="1800" dirty="0">
                <a:solidFill>
                  <a:srgbClr val="0033CC"/>
                </a:solidFill>
                <a:ea typeface="宋体" pitchFamily="2" charset="-122"/>
              </a:rPr>
              <a:t>f=0, E=255, S=0,1 -</a:t>
            </a:r>
            <a:r>
              <a:rPr lang="en-US" altLang="zh-CN" sz="1800" dirty="0">
                <a:ea typeface="宋体" pitchFamily="2" charset="-122"/>
              </a:rPr>
              <a:t> must obey all mathematical conventions: </a:t>
            </a:r>
            <a:r>
              <a:rPr lang="en-US" altLang="zh-CN" sz="1800" dirty="0">
                <a:solidFill>
                  <a:srgbClr val="0033CC"/>
                </a:solidFill>
                <a:ea typeface="宋体" pitchFamily="2" charset="-122"/>
              </a:rPr>
              <a:t>F+</a:t>
            </a:r>
            <a:r>
              <a:rPr lang="en-US" altLang="zh-CN" sz="1800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=, </a:t>
            </a:r>
            <a:r>
              <a:rPr lang="en-US" altLang="zh-CN" sz="1800" dirty="0">
                <a:solidFill>
                  <a:srgbClr val="0033CC"/>
                </a:solidFill>
                <a:ea typeface="宋体" pitchFamily="2" charset="-122"/>
              </a:rPr>
              <a:t>F/</a:t>
            </a:r>
            <a:r>
              <a:rPr lang="en-US" altLang="zh-CN" sz="1800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=0</a:t>
            </a:r>
            <a:r>
              <a:rPr lang="en-US" altLang="zh-CN" sz="1800" dirty="0">
                <a:ea typeface="宋体" pitchFamily="2" charset="-122"/>
              </a:rPr>
              <a:t>  </a:t>
            </a:r>
          </a:p>
          <a:p>
            <a:r>
              <a:rPr lang="en-US" altLang="zh-CN" sz="1800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宋体" pitchFamily="2" charset="-122"/>
              </a:rPr>
              <a:t>denormalized</a:t>
            </a:r>
            <a:r>
              <a:rPr lang="en-US" altLang="zh-CN" sz="1800" dirty="0">
                <a:solidFill>
                  <a:schemeClr val="accent2">
                    <a:lumMod val="60000"/>
                    <a:lumOff val="40000"/>
                  </a:schemeClr>
                </a:solidFill>
                <a:ea typeface="宋体" pitchFamily="2" charset="-122"/>
              </a:rPr>
              <a:t>  numbers </a:t>
            </a:r>
            <a:r>
              <a:rPr lang="en-US" altLang="zh-CN" sz="1800" dirty="0">
                <a:ea typeface="宋体" pitchFamily="2" charset="-122"/>
              </a:rPr>
              <a:t>- represented by </a:t>
            </a:r>
            <a:r>
              <a:rPr lang="en-US" altLang="zh-CN" sz="1800" dirty="0">
                <a:solidFill>
                  <a:srgbClr val="0033CC"/>
                </a:solidFill>
                <a:ea typeface="宋体" pitchFamily="2" charset="-122"/>
              </a:rPr>
              <a:t>E=0</a:t>
            </a:r>
            <a:r>
              <a:rPr lang="en-US" altLang="zh-CN" sz="1800" dirty="0">
                <a:ea typeface="宋体" pitchFamily="2" charset="-122"/>
              </a:rPr>
              <a:t> -values smaller than smallest normalized number - lowering probability of exponent underflow</a:t>
            </a:r>
            <a:endParaRPr lang="en-US" altLang="zh-CN" sz="1800" dirty="0"/>
          </a:p>
          <a:p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76224"/>
              </p:ext>
            </p:extLst>
          </p:nvPr>
        </p:nvGraphicFramePr>
        <p:xfrm>
          <a:off x="1847529" y="3676992"/>
          <a:ext cx="857256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607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Single precision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r>
                        <a:rPr lang="en-US" altLang="zh-CN" baseline="0" dirty="0" smtClean="0"/>
                        <a:t> precision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Object represented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07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Exponent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Fraction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Exponent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Fraction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07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07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Nonzero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Nonzero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denormalized</a:t>
                      </a:r>
                      <a:r>
                        <a:rPr lang="en-US" altLang="zh-CN" b="1" baseline="0" dirty="0" smtClean="0"/>
                        <a:t> number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07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1-254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Anything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1-2046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Anything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Floating-point number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607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255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2047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infinity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607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255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Nonzero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2047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Nonzero</a:t>
                      </a:r>
                      <a:r>
                        <a:rPr lang="en-US" altLang="zh-CN" b="1" baseline="0" dirty="0" smtClean="0"/>
                        <a:t>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NaN</a:t>
                      </a:r>
                      <a:r>
                        <a:rPr lang="en-US" altLang="zh-CN" b="1" dirty="0" smtClean="0"/>
                        <a:t> (Not a Number)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5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Floating point addition</a:t>
            </a:r>
          </a:p>
        </p:txBody>
      </p:sp>
      <p:sp>
        <p:nvSpPr>
          <p:cNvPr id="1095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066925" y="1268414"/>
            <a:ext cx="7245350" cy="4194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Alignment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The proper digits have to be added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Addition of significands</a:t>
            </a:r>
          </a:p>
          <a:p>
            <a:pPr eaLnBrk="1" hangingPunct="1">
              <a:defRPr/>
            </a:pPr>
            <a:r>
              <a:rPr lang="en-US" altLang="zh-CN" b="0" dirty="0" smtClean="0">
                <a:solidFill>
                  <a:schemeClr val="tx1"/>
                </a:solidFill>
              </a:rPr>
              <a:t>Normalization </a:t>
            </a:r>
            <a:r>
              <a:rPr lang="en-US" altLang="zh-CN" b="0" dirty="0">
                <a:solidFill>
                  <a:schemeClr val="tx1"/>
                </a:solidFill>
              </a:rPr>
              <a:t>of the result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Rounding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Example in decimal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		system precision 4 digits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	What is 9.999 </a:t>
            </a:r>
            <a:r>
              <a:rPr lang="en-US" altLang="zh-CN" b="0" dirty="0">
                <a:solidFill>
                  <a:schemeClr val="tx1"/>
                </a:solidFill>
                <a:latin typeface="Arial Unicode MS" panose="020B0604020202020204" pitchFamily="34" charset="-122"/>
              </a:rPr>
              <a:t>•</a:t>
            </a:r>
            <a:r>
              <a:rPr lang="en-US" altLang="zh-CN" b="0" dirty="0">
                <a:solidFill>
                  <a:schemeClr val="tx1"/>
                </a:solidFill>
              </a:rPr>
              <a:t> 10</a:t>
            </a:r>
            <a:r>
              <a:rPr lang="en-US" altLang="zh-CN" b="0" baseline="30000" dirty="0">
                <a:solidFill>
                  <a:schemeClr val="tx1"/>
                </a:solidFill>
              </a:rPr>
              <a:t>1</a:t>
            </a:r>
            <a:r>
              <a:rPr lang="en-US" altLang="zh-CN" b="0" dirty="0">
                <a:solidFill>
                  <a:schemeClr val="tx1"/>
                </a:solidFill>
              </a:rPr>
              <a:t> + 1.610 </a:t>
            </a:r>
            <a:r>
              <a:rPr lang="en-US" altLang="zh-CN" b="0" dirty="0">
                <a:solidFill>
                  <a:schemeClr val="tx1"/>
                </a:solidFill>
                <a:latin typeface="Arial Unicode MS" panose="020B0604020202020204" pitchFamily="34" charset="-122"/>
              </a:rPr>
              <a:t>•</a:t>
            </a:r>
            <a:r>
              <a:rPr lang="en-US" altLang="zh-CN" b="0" dirty="0">
                <a:solidFill>
                  <a:schemeClr val="tx1"/>
                </a:solidFill>
              </a:rPr>
              <a:t> 10</a:t>
            </a:r>
            <a:r>
              <a:rPr lang="en-US" altLang="zh-CN" b="0" baseline="30000" dirty="0">
                <a:solidFill>
                  <a:schemeClr val="tx1"/>
                </a:solidFill>
              </a:rPr>
              <a:t>-1</a:t>
            </a:r>
            <a:r>
              <a:rPr lang="en-US" altLang="zh-CN" b="0" dirty="0">
                <a:solidFill>
                  <a:schemeClr val="tx1"/>
                </a:solidFill>
              </a:rPr>
              <a:t> ?</a:t>
            </a:r>
          </a:p>
        </p:txBody>
      </p:sp>
    </p:spTree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0" y="333375"/>
            <a:ext cx="8540750" cy="5159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600">
                <a:ea typeface="黑体" panose="02010609060101010101" pitchFamily="49" charset="-122"/>
              </a:rPr>
              <a:t>Example for Decimal</a:t>
            </a: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27250" y="1125538"/>
            <a:ext cx="8540750" cy="511175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Aligning the two numbers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		9.999 </a:t>
            </a:r>
            <a:r>
              <a:rPr lang="en-US" altLang="zh-CN" sz="2400" b="0" dirty="0">
                <a:solidFill>
                  <a:schemeClr val="tx1"/>
                </a:solidFill>
                <a:latin typeface="Arial Unicode MS" panose="020B0604020202020204" pitchFamily="34" charset="-122"/>
              </a:rPr>
              <a:t>•</a:t>
            </a:r>
            <a:r>
              <a:rPr lang="en-US" altLang="zh-CN" sz="2400" b="0" dirty="0">
                <a:solidFill>
                  <a:schemeClr val="tx1"/>
                </a:solidFill>
              </a:rPr>
              <a:t>10</a:t>
            </a:r>
            <a:r>
              <a:rPr lang="en-US" altLang="zh-CN" sz="2400" b="0" baseline="30000" dirty="0">
                <a:solidFill>
                  <a:schemeClr val="tx1"/>
                </a:solidFill>
              </a:rPr>
              <a:t>1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		0.016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en-US" altLang="zh-CN" sz="2400" b="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Arial Unicode MS" panose="020B0604020202020204" pitchFamily="34" charset="-122"/>
              </a:rPr>
              <a:t>•</a:t>
            </a:r>
            <a:r>
              <a:rPr lang="en-US" altLang="zh-CN" sz="2400" b="0" dirty="0">
                <a:solidFill>
                  <a:schemeClr val="tx1"/>
                </a:solidFill>
              </a:rPr>
              <a:t>10</a:t>
            </a:r>
            <a:r>
              <a:rPr lang="en-US" altLang="zh-CN" sz="2400" b="0" baseline="30000" dirty="0">
                <a:solidFill>
                  <a:schemeClr val="tx1"/>
                </a:solidFill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</a:rPr>
              <a:t> → 0.016 </a:t>
            </a:r>
            <a:r>
              <a:rPr lang="en-US" altLang="zh-CN" sz="2400" b="0" dirty="0">
                <a:solidFill>
                  <a:schemeClr val="tx1"/>
                </a:solidFill>
                <a:latin typeface="Arial Unicode MS" panose="020B0604020202020204" pitchFamily="34" charset="-122"/>
              </a:rPr>
              <a:t>•</a:t>
            </a:r>
            <a:r>
              <a:rPr lang="en-US" altLang="zh-CN" sz="2400" b="0" dirty="0">
                <a:solidFill>
                  <a:schemeClr val="tx1"/>
                </a:solidFill>
              </a:rPr>
              <a:t>10</a:t>
            </a:r>
            <a:r>
              <a:rPr lang="en-US" altLang="zh-CN" sz="2400" b="0" baseline="30000" dirty="0">
                <a:solidFill>
                  <a:schemeClr val="tx1"/>
                </a:solidFill>
              </a:rPr>
              <a:t>1 	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</a:rPr>
              <a:t>Truncation</a:t>
            </a:r>
            <a:r>
              <a:rPr lang="en-US" altLang="zh-CN" sz="2400" b="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Addition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		   9.999     </a:t>
            </a:r>
            <a:r>
              <a:rPr lang="en-US" altLang="zh-CN" sz="2400" b="0" dirty="0">
                <a:solidFill>
                  <a:schemeClr val="tx1"/>
                </a:solidFill>
                <a:latin typeface="Arial Unicode MS" panose="020B0604020202020204" pitchFamily="34" charset="-122"/>
              </a:rPr>
              <a:t>•</a:t>
            </a:r>
            <a:r>
              <a:rPr lang="en-US" altLang="zh-CN" sz="2400" b="0" dirty="0">
                <a:solidFill>
                  <a:schemeClr val="tx1"/>
                </a:solidFill>
              </a:rPr>
              <a:t> 10</a:t>
            </a:r>
            <a:r>
              <a:rPr lang="en-US" altLang="zh-CN" sz="2400" b="0" baseline="30000" dirty="0">
                <a:solidFill>
                  <a:schemeClr val="tx1"/>
                </a:solidFill>
              </a:rPr>
              <a:t>1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u="sng" dirty="0">
                <a:solidFill>
                  <a:schemeClr val="tx1"/>
                </a:solidFill>
              </a:rPr>
              <a:t>+ 0.016     </a:t>
            </a:r>
            <a:r>
              <a:rPr lang="en-US" altLang="zh-CN" sz="2400" b="0" u="sng" dirty="0">
                <a:solidFill>
                  <a:schemeClr val="tx1"/>
                </a:solidFill>
                <a:latin typeface="Arial Unicode MS" panose="020B0604020202020204" pitchFamily="34" charset="-122"/>
              </a:rPr>
              <a:t>•</a:t>
            </a:r>
            <a:r>
              <a:rPr lang="en-US" altLang="zh-CN" sz="2400" b="0" u="sng" dirty="0">
                <a:solidFill>
                  <a:schemeClr val="tx1"/>
                </a:solidFill>
              </a:rPr>
              <a:t> 10</a:t>
            </a:r>
            <a:r>
              <a:rPr lang="en-US" altLang="zh-CN" sz="2400" b="0" u="sng" baseline="30000" dirty="0">
                <a:solidFill>
                  <a:schemeClr val="tx1"/>
                </a:solidFill>
              </a:rPr>
              <a:t>1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		 10.015     </a:t>
            </a:r>
            <a:r>
              <a:rPr lang="en-US" altLang="zh-CN" sz="2400" b="0" dirty="0">
                <a:solidFill>
                  <a:schemeClr val="tx1"/>
                </a:solidFill>
                <a:latin typeface="Arial Unicode MS" panose="020B0604020202020204" pitchFamily="34" charset="-122"/>
              </a:rPr>
              <a:t>•</a:t>
            </a:r>
            <a:r>
              <a:rPr lang="en-US" altLang="zh-CN" sz="2400" b="0" dirty="0">
                <a:solidFill>
                  <a:schemeClr val="tx1"/>
                </a:solidFill>
              </a:rPr>
              <a:t> 10</a:t>
            </a:r>
            <a:r>
              <a:rPr lang="en-US" altLang="zh-CN" sz="2400" b="0" baseline="30000" dirty="0">
                <a:solidFill>
                  <a:schemeClr val="tx1"/>
                </a:solidFill>
              </a:rPr>
              <a:t>1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b="0" dirty="0" smtClean="0">
                <a:solidFill>
                  <a:schemeClr val="tx1"/>
                </a:solidFill>
              </a:rPr>
              <a:t>Normalization</a:t>
            </a:r>
            <a:endParaRPr lang="en-US" altLang="zh-CN" b="0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		1.0015     </a:t>
            </a:r>
            <a:r>
              <a:rPr lang="en-US" altLang="zh-CN" sz="2400" b="0" dirty="0">
                <a:solidFill>
                  <a:schemeClr val="tx1"/>
                </a:solidFill>
                <a:latin typeface="Arial Unicode MS" panose="020B0604020202020204" pitchFamily="34" charset="-122"/>
              </a:rPr>
              <a:t>•</a:t>
            </a:r>
            <a:r>
              <a:rPr lang="en-US" altLang="zh-CN" sz="2400" b="0" dirty="0">
                <a:solidFill>
                  <a:schemeClr val="tx1"/>
                </a:solidFill>
              </a:rPr>
              <a:t> 10</a:t>
            </a:r>
            <a:r>
              <a:rPr lang="en-US" altLang="zh-CN" sz="2400" b="0" baseline="30000" dirty="0">
                <a:solidFill>
                  <a:schemeClr val="tx1"/>
                </a:solidFill>
              </a:rPr>
              <a:t>2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Rounding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>
                <a:solidFill>
                  <a:schemeClr val="tx1"/>
                </a:solidFill>
              </a:rPr>
              <a:t>1.002     </a:t>
            </a:r>
            <a:r>
              <a:rPr lang="en-US" altLang="zh-CN" sz="2400" b="0" dirty="0">
                <a:solidFill>
                  <a:schemeClr val="tx1"/>
                </a:solidFill>
                <a:latin typeface="Arial Unicode MS" panose="020B0604020202020204" pitchFamily="34" charset="-122"/>
              </a:rPr>
              <a:t>•</a:t>
            </a:r>
            <a:r>
              <a:rPr lang="en-US" altLang="zh-CN" sz="2400" b="0" dirty="0">
                <a:solidFill>
                  <a:schemeClr val="tx1"/>
                </a:solidFill>
              </a:rPr>
              <a:t> 10</a:t>
            </a:r>
            <a:r>
              <a:rPr lang="en-US" altLang="zh-CN" sz="2400" b="0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4035426" y="2387601"/>
            <a:ext cx="3070225" cy="219075"/>
          </a:xfrm>
          <a:custGeom>
            <a:avLst/>
            <a:gdLst>
              <a:gd name="connsiteX0" fmla="*/ 0 w 3070746"/>
              <a:gd name="connsiteY0" fmla="*/ 0 h 218364"/>
              <a:gd name="connsiteX1" fmla="*/ 1296537 w 3070746"/>
              <a:gd name="connsiteY1" fmla="*/ 218364 h 218364"/>
              <a:gd name="connsiteX2" fmla="*/ 3070746 w 3070746"/>
              <a:gd name="connsiteY2" fmla="*/ 0 h 21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0746" h="218364">
                <a:moveTo>
                  <a:pt x="0" y="0"/>
                </a:moveTo>
                <a:cubicBezTo>
                  <a:pt x="392373" y="109182"/>
                  <a:pt x="784746" y="218364"/>
                  <a:pt x="1296537" y="218364"/>
                </a:cubicBezTo>
                <a:cubicBezTo>
                  <a:pt x="1808328" y="218364"/>
                  <a:pt x="2439537" y="109182"/>
                  <a:pt x="3070746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17127</TotalTime>
  <Pages>48</Pages>
  <Words>7204</Words>
  <Application>Microsoft Office PowerPoint</Application>
  <PresentationFormat>宽屏</PresentationFormat>
  <Paragraphs>1839</Paragraphs>
  <Slides>116</Slides>
  <Notes>59</Notes>
  <HiddenSlides>0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116</vt:i4>
      </vt:variant>
    </vt:vector>
  </HeadingPairs>
  <TitlesOfParts>
    <vt:vector size="148" baseType="lpstr">
      <vt:lpstr>Arial Unicode MS</vt:lpstr>
      <vt:lpstr>AvantGarde-Book-8r</vt:lpstr>
      <vt:lpstr>DotumChe</vt:lpstr>
      <vt:lpstr>GBK-FanTiHei36</vt:lpstr>
      <vt:lpstr>GBK-FanTiHei39</vt:lpstr>
      <vt:lpstr>GBK-FanTiHei61</vt:lpstr>
      <vt:lpstr>GungsuhChe</vt:lpstr>
      <vt:lpstr>SWISS</vt:lpstr>
      <vt:lpstr>仿宋</vt:lpstr>
      <vt:lpstr>黑体</vt:lpstr>
      <vt:lpstr>华文行楷</vt:lpstr>
      <vt:lpstr>华文隶书</vt:lpstr>
      <vt:lpstr>楷体_GB2312</vt:lpstr>
      <vt:lpstr>宋体</vt:lpstr>
      <vt:lpstr>微软雅黑</vt:lpstr>
      <vt:lpstr>Algerian</vt:lpstr>
      <vt:lpstr>Arial</vt:lpstr>
      <vt:lpstr>Calibri</vt:lpstr>
      <vt:lpstr>Comic Sans MS</vt:lpstr>
      <vt:lpstr>Courier New</vt:lpstr>
      <vt:lpstr>Ebrima</vt:lpstr>
      <vt:lpstr>Lucida Console</vt:lpstr>
      <vt:lpstr>Symbol</vt:lpstr>
      <vt:lpstr>Tahoma</vt:lpstr>
      <vt:lpstr>Times New Roman</vt:lpstr>
      <vt:lpstr>Verdana</vt:lpstr>
      <vt:lpstr>Wingdings</vt:lpstr>
      <vt:lpstr>Office 主题</vt:lpstr>
      <vt:lpstr>Clip</vt:lpstr>
      <vt:lpstr>公式</vt:lpstr>
      <vt:lpstr>Visio</vt:lpstr>
      <vt:lpstr>Equation</vt:lpstr>
      <vt:lpstr>Computer Organization &amp; Design             The Hardware/Software Interface</vt:lpstr>
      <vt:lpstr>Contents of Chapter 3</vt:lpstr>
      <vt:lpstr>3.1 Introduction</vt:lpstr>
      <vt:lpstr>Numbers</vt:lpstr>
      <vt:lpstr>Do you Know?</vt:lpstr>
      <vt:lpstr>For binary integer</vt:lpstr>
      <vt:lpstr>3.2 Signed and Unsigned Numbers             Possible Representations</vt:lpstr>
      <vt:lpstr>Numbers and their representation</vt:lpstr>
      <vt:lpstr>Numbers and their representation</vt:lpstr>
      <vt:lpstr>Number types</vt:lpstr>
      <vt:lpstr>Number formats</vt:lpstr>
      <vt:lpstr>Signed number representation</vt:lpstr>
      <vt:lpstr>Two's Complement Operations</vt:lpstr>
      <vt:lpstr>2's complement for n=3</vt:lpstr>
      <vt:lpstr>More common: use of 2's complement              ---- negatives have one additional number</vt:lpstr>
      <vt:lpstr>Two's Biased notation</vt:lpstr>
      <vt:lpstr>sign extension    (lbu  vs.  lb)</vt:lpstr>
      <vt:lpstr>3.3 Arithmetic</vt:lpstr>
      <vt:lpstr>Addition &amp; subtraction</vt:lpstr>
      <vt:lpstr>Overflow</vt:lpstr>
      <vt:lpstr>Overflow conditions</vt:lpstr>
      <vt:lpstr>Reaction of Overflow</vt:lpstr>
      <vt:lpstr>Overflow process</vt:lpstr>
      <vt:lpstr>Arithmetic for Multimedia</vt:lpstr>
      <vt:lpstr>Logical operations    </vt:lpstr>
      <vt:lpstr>Logical operations    skip</vt:lpstr>
      <vt:lpstr>Constructing an ALU</vt:lpstr>
      <vt:lpstr>A half adder</vt:lpstr>
      <vt:lpstr>A full adder      </vt:lpstr>
      <vt:lpstr>Full adder Logic circuit</vt:lpstr>
      <vt:lpstr>1 bit ALU</vt:lpstr>
      <vt:lpstr>Basic 32 bit ALU</vt:lpstr>
      <vt:lpstr>Extended 1 bit ALU-- Subtraction</vt:lpstr>
      <vt:lpstr>Extended 1 bit ALU-- comparison</vt:lpstr>
      <vt:lpstr>PowerPoint 演示文稿</vt:lpstr>
      <vt:lpstr>Complete ALU</vt:lpstr>
      <vt:lpstr>Complete ALU      —with Zero detector</vt:lpstr>
      <vt:lpstr>ALU symbol &amp; Control</vt:lpstr>
      <vt:lpstr>ALU Hardware Code</vt:lpstr>
      <vt:lpstr>Speed considerations   </vt:lpstr>
      <vt:lpstr>Speed considerations</vt:lpstr>
      <vt:lpstr>Fast adders</vt:lpstr>
      <vt:lpstr>Fast adders</vt:lpstr>
      <vt:lpstr>Carry Lookahead Adder (CLA) </vt:lpstr>
      <vt:lpstr>Addition formula in CLA </vt:lpstr>
      <vt:lpstr>Carry Lookahead Development</vt:lpstr>
      <vt:lpstr>Carry Lookahead Adder</vt:lpstr>
      <vt:lpstr>Group Carry Lookahead Logic</vt:lpstr>
      <vt:lpstr>Extended Example:     16 carry lookahead adder</vt:lpstr>
      <vt:lpstr>Carry skip adder</vt:lpstr>
      <vt:lpstr>Carry skip adder</vt:lpstr>
      <vt:lpstr>Carry select adder (CSA)</vt:lpstr>
      <vt:lpstr>Carry select adder</vt:lpstr>
      <vt:lpstr>3.4 Multiplication</vt:lpstr>
      <vt:lpstr>Multiplier V1– Logic Diagram</vt:lpstr>
      <vt:lpstr>Multiplier V1--Algorithmic rule</vt:lpstr>
      <vt:lpstr>Multiplier V2</vt:lpstr>
      <vt:lpstr>Multiplier V2-- Logic Diagram</vt:lpstr>
      <vt:lpstr>Multiplier V2----Algorithmic rule</vt:lpstr>
      <vt:lpstr>Revised 4-bit example with V2</vt:lpstr>
      <vt:lpstr>Multiplier V 3</vt:lpstr>
      <vt:lpstr>Multiplier V3 Logic Diagram</vt:lpstr>
      <vt:lpstr>Multiplier V3--Algorithmic rule</vt:lpstr>
      <vt:lpstr>Example with V3</vt:lpstr>
      <vt:lpstr>Signed multiplication</vt:lpstr>
      <vt:lpstr>Principle -- Decomposable multiplication</vt:lpstr>
      <vt:lpstr>Booth's Algorithm</vt:lpstr>
      <vt:lpstr>Example for Booth's Algorithm</vt:lpstr>
      <vt:lpstr>Booth's Algorithm rule</vt:lpstr>
      <vt:lpstr>Example with negative numbers</vt:lpstr>
      <vt:lpstr>13 * (-11) = - 143     -13= +10011 01101 * 10101 = 11011 10001--&gt;00100 01111 </vt:lpstr>
      <vt:lpstr>Faster Multiplication </vt:lpstr>
      <vt:lpstr>RISC-V Multiplication</vt:lpstr>
      <vt:lpstr>3.5 Division</vt:lpstr>
      <vt:lpstr>Division V1 --Logic Diagram</vt:lpstr>
      <vt:lpstr>Algorithm V 1</vt:lpstr>
      <vt:lpstr>Example (7÷ 2) for division v1 00000111 ÷0010</vt:lpstr>
      <vt:lpstr>Two questions</vt:lpstr>
      <vt:lpstr>Modified Division</vt:lpstr>
      <vt:lpstr>Algorithm V 3</vt:lpstr>
      <vt:lpstr>Example 7/2 for Modified Division </vt:lpstr>
      <vt:lpstr>Signed division</vt:lpstr>
      <vt:lpstr>Faster Division</vt:lpstr>
      <vt:lpstr>RISC-V Division</vt:lpstr>
      <vt:lpstr>3.6 Floating point numbers</vt:lpstr>
      <vt:lpstr>Floating Point</vt:lpstr>
      <vt:lpstr>Floating Point Standard</vt:lpstr>
      <vt:lpstr>IEEE Floating-Point Format</vt:lpstr>
      <vt:lpstr>Floating-Point Example</vt:lpstr>
      <vt:lpstr>Converting Binary to Decimal Floating Point</vt:lpstr>
      <vt:lpstr>Single-Precision Range</vt:lpstr>
      <vt:lpstr>Double-Precision Range</vt:lpstr>
      <vt:lpstr>Floating-Point Precision</vt:lpstr>
      <vt:lpstr>Denormal Numbers</vt:lpstr>
      <vt:lpstr>Infinities and NaNs</vt:lpstr>
      <vt:lpstr>Limitations</vt:lpstr>
      <vt:lpstr>IEEE 754 standard</vt:lpstr>
      <vt:lpstr>Floating point addition</vt:lpstr>
      <vt:lpstr>Example for Decimal</vt:lpstr>
      <vt:lpstr>Algorithm</vt:lpstr>
      <vt:lpstr>Example  y=0.5+(-0.4375) in binary</vt:lpstr>
      <vt:lpstr>Algorithm</vt:lpstr>
      <vt:lpstr>Multiplication</vt:lpstr>
      <vt:lpstr>Multiplication</vt:lpstr>
      <vt:lpstr>Data Flow</vt:lpstr>
      <vt:lpstr>multiplying the numbers  0.5ten and -0.4375ten →1.000twox 2-1 by -1.110twox 2-2 </vt:lpstr>
      <vt:lpstr>Division-- Brief</vt:lpstr>
      <vt:lpstr>Parallelism and Computer Arithmetic: Associativity </vt:lpstr>
      <vt:lpstr>IEEE 754 standard</vt:lpstr>
      <vt:lpstr>Round modes</vt:lpstr>
      <vt:lpstr>Accurate Arithmetic </vt:lpstr>
      <vt:lpstr>sticky bit</vt:lpstr>
      <vt:lpstr>Examples for guard, round, and sticky bit</vt:lpstr>
      <vt:lpstr>Concluding Remarks</vt:lpstr>
      <vt:lpstr>Concluding Remarks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three</dc:title>
  <dc:subject/>
  <dc:creator>SQS</dc:creator>
  <cp:keywords/>
  <dc:description/>
  <cp:lastModifiedBy>2270547904@qq.com</cp:lastModifiedBy>
  <cp:revision>508</cp:revision>
  <cp:lastPrinted>1997-09-04T16:36:12Z</cp:lastPrinted>
  <dcterms:created xsi:type="dcterms:W3CDTF">1997-08-29T18:22:54Z</dcterms:created>
  <dcterms:modified xsi:type="dcterms:W3CDTF">2021-03-25T06:35:12Z</dcterms:modified>
</cp:coreProperties>
</file>