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48" r:id="rId1"/>
    <p:sldMasterId id="2147485003" r:id="rId2"/>
    <p:sldMasterId id="2147485017" r:id="rId3"/>
    <p:sldMasterId id="2147485058" r:id="rId4"/>
  </p:sldMasterIdLst>
  <p:notesMasterIdLst>
    <p:notesMasterId r:id="rId73"/>
  </p:notesMasterIdLst>
  <p:handoutMasterIdLst>
    <p:handoutMasterId r:id="rId74"/>
  </p:handoutMasterIdLst>
  <p:sldIdLst>
    <p:sldId id="544" r:id="rId5"/>
    <p:sldId id="794" r:id="rId6"/>
    <p:sldId id="851" r:id="rId7"/>
    <p:sldId id="834" r:id="rId8"/>
    <p:sldId id="835" r:id="rId9"/>
    <p:sldId id="839" r:id="rId10"/>
    <p:sldId id="840" r:id="rId11"/>
    <p:sldId id="841" r:id="rId12"/>
    <p:sldId id="842" r:id="rId13"/>
    <p:sldId id="843" r:id="rId14"/>
    <p:sldId id="844" r:id="rId15"/>
    <p:sldId id="867" r:id="rId16"/>
    <p:sldId id="868" r:id="rId17"/>
    <p:sldId id="869" r:id="rId18"/>
    <p:sldId id="870" r:id="rId19"/>
    <p:sldId id="850" r:id="rId20"/>
    <p:sldId id="836" r:id="rId21"/>
    <p:sldId id="837" r:id="rId22"/>
    <p:sldId id="838" r:id="rId23"/>
    <p:sldId id="852" r:id="rId24"/>
    <p:sldId id="854" r:id="rId25"/>
    <p:sldId id="855" r:id="rId26"/>
    <p:sldId id="857" r:id="rId27"/>
    <p:sldId id="577" r:id="rId28"/>
    <p:sldId id="578" r:id="rId29"/>
    <p:sldId id="580" r:id="rId30"/>
    <p:sldId id="871" r:id="rId31"/>
    <p:sldId id="588" r:id="rId32"/>
    <p:sldId id="589" r:id="rId33"/>
    <p:sldId id="590" r:id="rId34"/>
    <p:sldId id="591" r:id="rId35"/>
    <p:sldId id="592" r:id="rId36"/>
    <p:sldId id="594" r:id="rId37"/>
    <p:sldId id="595" r:id="rId38"/>
    <p:sldId id="872" r:id="rId39"/>
    <p:sldId id="596" r:id="rId40"/>
    <p:sldId id="754" r:id="rId41"/>
    <p:sldId id="873" r:id="rId42"/>
    <p:sldId id="876" r:id="rId43"/>
    <p:sldId id="877" r:id="rId44"/>
    <p:sldId id="600" r:id="rId45"/>
    <p:sldId id="658" r:id="rId46"/>
    <p:sldId id="659" r:id="rId47"/>
    <p:sldId id="660" r:id="rId48"/>
    <p:sldId id="891" r:id="rId49"/>
    <p:sldId id="605" r:id="rId50"/>
    <p:sldId id="636" r:id="rId51"/>
    <p:sldId id="639" r:id="rId52"/>
    <p:sldId id="640" r:id="rId53"/>
    <p:sldId id="641" r:id="rId54"/>
    <p:sldId id="642" r:id="rId55"/>
    <p:sldId id="748" r:id="rId56"/>
    <p:sldId id="746" r:id="rId57"/>
    <p:sldId id="643" r:id="rId58"/>
    <p:sldId id="878" r:id="rId59"/>
    <p:sldId id="879" r:id="rId60"/>
    <p:sldId id="645" r:id="rId61"/>
    <p:sldId id="646" r:id="rId62"/>
    <p:sldId id="649" r:id="rId63"/>
    <p:sldId id="884" r:id="rId64"/>
    <p:sldId id="885" r:id="rId65"/>
    <p:sldId id="886" r:id="rId66"/>
    <p:sldId id="650" r:id="rId67"/>
    <p:sldId id="651" r:id="rId68"/>
    <p:sldId id="890" r:id="rId69"/>
    <p:sldId id="793" r:id="rId70"/>
    <p:sldId id="887" r:id="rId71"/>
    <p:sldId id="888" r:id="rId72"/>
  </p:sldIdLst>
  <p:sldSz cx="12192000" cy="6858000"/>
  <p:notesSz cx="6797675" cy="9928225"/>
  <p:kinsoku lang="zh-CN" invalStChars="!),.:;?]}、。—ˇ¨〃々—～‖…’”〕〉》」』〗】∶！＂＇），．：；？］｀｜｝·" invalEndChars="([{‘“〔〈《「『〖【（［｛．·"/>
  <p:defaultTextStyle>
    <a:defPPr>
      <a:defRPr lang="zh-CN"/>
    </a:defPPr>
    <a:lvl1pPr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SzPct val="100000"/>
      <a:buChar char="•"/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0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E795E"/>
    <a:srgbClr val="003399"/>
    <a:srgbClr val="3333CC"/>
    <a:srgbClr val="FFAFAF"/>
    <a:srgbClr val="5757D5"/>
    <a:srgbClr val="5151D3"/>
    <a:srgbClr val="99CCFF"/>
    <a:srgbClr val="FF99FF"/>
    <a:srgbClr val="FF66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1749" autoAdjust="0"/>
  </p:normalViewPr>
  <p:slideViewPr>
    <p:cSldViewPr>
      <p:cViewPr varScale="1">
        <p:scale>
          <a:sx n="88" d="100"/>
          <a:sy n="88" d="100"/>
        </p:scale>
        <p:origin x="72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553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viewProps" Target="view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8.xml"/><Relationship Id="rId7" Type="http://schemas.openxmlformats.org/officeDocument/2006/relationships/slide" Target="slides/slide16.xml"/><Relationship Id="rId2" Type="http://schemas.openxmlformats.org/officeDocument/2006/relationships/slide" Target="slides/slide7.xml"/><Relationship Id="rId1" Type="http://schemas.openxmlformats.org/officeDocument/2006/relationships/slide" Target="slides/slide6.xml"/><Relationship Id="rId6" Type="http://schemas.openxmlformats.org/officeDocument/2006/relationships/slide" Target="slides/slide11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46134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7" y="4715907"/>
            <a:ext cx="4984962" cy="446770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242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1600" y="750888"/>
            <a:ext cx="6594475" cy="37099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508204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90798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3668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20377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326417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4067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8566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846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334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5513" y="750888"/>
            <a:ext cx="4946650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1688295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6148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9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4281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2235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99183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665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0518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91A264-B6F7-4653-A6F2-4B3370E65046}" type="datetime3">
              <a:rPr lang="en-AU" altLang="en-US" sz="1300" smtClean="0">
                <a:latin typeface="Times New Roman" panose="02020603050405020304" pitchFamily="18" charset="0"/>
              </a:rPr>
              <a:pPr/>
              <a:t>4 March, 2021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C16B29-2E5E-4AE9-8824-C80E61597D4D}" type="slidenum">
              <a:rPr lang="en-AU" altLang="en-US" sz="1300" smtClean="0">
                <a:latin typeface="Times New Roman" panose="02020603050405020304" pitchFamily="18" charset="0"/>
              </a:rPr>
              <a:pPr/>
              <a:t>38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59911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11455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3895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8847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1165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1945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19771313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B2BC6E-EF1D-4E72-9081-3C7DFAF5F9CC}" type="datetime3">
              <a:rPr lang="en-AU" altLang="zh-CN" sz="1300" smtClean="0">
                <a:latin typeface="Times New Roman" panose="02020603050405020304" pitchFamily="18" charset="0"/>
              </a:rPr>
              <a:pPr/>
              <a:t>4 March, 2021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4E24AD-8704-4073-93D5-F15B27B3B7A3}" type="slidenum">
              <a:rPr lang="en-AU" altLang="zh-CN" sz="1300" smtClean="0">
                <a:latin typeface="Times New Roman" panose="02020603050405020304" pitchFamily="18" charset="0"/>
              </a:rPr>
              <a:pPr/>
              <a:t>55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08187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873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4224899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3A75AD-6BA9-413D-837B-3331C7B1C225}" type="datetime3">
              <a:rPr lang="en-AU" altLang="zh-CN" sz="1300" smtClean="0">
                <a:latin typeface="Times New Roman" panose="02020603050405020304" pitchFamily="18" charset="0"/>
              </a:rPr>
              <a:pPr/>
              <a:t>4 March, 2021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zh-CN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491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05A2DC-01BE-4533-A333-651D4E3F72C9}" type="slidenum">
              <a:rPr lang="en-AU" altLang="zh-CN" sz="1300" smtClean="0">
                <a:latin typeface="Times New Roman" panose="02020603050405020304" pitchFamily="18" charset="0"/>
              </a:rPr>
              <a:pPr/>
              <a:t>56</a:t>
            </a:fld>
            <a:endParaRPr lang="en-AU" altLang="zh-CN" sz="1300" smtClean="0">
              <a:latin typeface="Times New Roman" panose="02020603050405020304" pitchFamily="18" charset="0"/>
            </a:endParaRPr>
          </a:p>
        </p:txBody>
      </p:sp>
      <p:sp>
        <p:nvSpPr>
          <p:cNvPr id="491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4502932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25513" y="750888"/>
            <a:ext cx="4946650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25201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2EB409-FC4F-44FB-8713-5E28869F1E1B}" type="datetime3">
              <a:rPr lang="en-AU" altLang="en-US" sz="1300" smtClean="0">
                <a:latin typeface="Times New Roman" panose="02020603050405020304" pitchFamily="18" charset="0"/>
              </a:rPr>
              <a:pPr/>
              <a:t>4 March, 2021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 sz="1300" smtClean="0">
                <a:latin typeface="Times New Roman" panose="02020603050405020304" pitchFamily="18" charset="0"/>
              </a:rPr>
              <a:t>Chapter 4 — The Processor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5D4B8B-9F24-4F53-B3C3-0C1AB94F0B1A}" type="slidenum">
              <a:rPr lang="en-AU" altLang="en-US" sz="1300" smtClean="0">
                <a:latin typeface="Times New Roman" panose="02020603050405020304" pitchFamily="18" charset="0"/>
              </a:rPr>
              <a:pPr/>
              <a:t>65</a:t>
            </a:fld>
            <a:endParaRPr lang="en-AU" altLang="en-US" sz="1300" smtClean="0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0271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428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702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1771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2389919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zh-CN" altLang="zh-CN"/>
          </a:p>
        </p:txBody>
      </p:sp>
      <p:sp>
        <p:nvSpPr>
          <p:cNvPr id="2017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0813" y="774700"/>
            <a:ext cx="6797675" cy="3824288"/>
          </a:xfrm>
          <a:ln cap="flat"/>
        </p:spPr>
      </p:sp>
    </p:spTree>
    <p:extLst>
      <p:ext uri="{BB962C8B-B14F-4D97-AF65-F5344CB8AC3E}">
        <p14:creationId xmlns:p14="http://schemas.microsoft.com/office/powerpoint/2010/main" val="126532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01600" y="750888"/>
            <a:ext cx="6594475" cy="37099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838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314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600" y="750888"/>
            <a:ext cx="6594475" cy="3709987"/>
          </a:xfrm>
          <a:ln cap="flat"/>
        </p:spPr>
      </p:sp>
    </p:spTree>
    <p:extLst>
      <p:ext uri="{BB962C8B-B14F-4D97-AF65-F5344CB8AC3E}">
        <p14:creationId xmlns:p14="http://schemas.microsoft.com/office/powerpoint/2010/main" val="199839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" y="0"/>
            <a:ext cx="121369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188913"/>
            <a:ext cx="163406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8" y="581025"/>
            <a:ext cx="182456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308725"/>
            <a:ext cx="1051771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72BA648-48AB-4403-9BF0-61F93D5CEED0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C203025-0ECF-49EF-9DFC-8262687EFF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54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4A3B6F-6C65-4BD9-8EB8-697AC716A859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17BB44-DF9E-46EA-AEDA-56426F8E98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CC1633E-3C46-482F-94BA-9D414BD9FCAD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C130ED-417F-4616-B979-FEC0759D32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85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A4B0A71-F37E-4125-A770-864A87490CEA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B8AB66-C365-4A01-B435-9ABA0A1FA3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340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" y="0"/>
            <a:ext cx="121369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188913"/>
            <a:ext cx="163406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8" y="581025"/>
            <a:ext cx="182456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308725"/>
            <a:ext cx="1051771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645E3F-1DFD-412D-B39C-D5946E118CFB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8F29397-F781-40CE-B65D-6CD5657FD0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3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968501" y="6207126"/>
            <a:ext cx="6432551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zh-CN" altLang="en-US" sz="2400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9340619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85A26EF-7C72-4490-9C29-443B568D3883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FE8B3C-59C9-46E2-B330-89764864C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756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2159000" y="6237288"/>
            <a:ext cx="88328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kumimoji="0" lang="zh-CN" altLang="en-US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kumimoji="0" lang="en-US" altLang="zh-CN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kumimoji="0" lang="zh-CN" altLang="en-US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10492747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49867C-BDE0-4378-BC9A-F8F2E86D4C0A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A0F7F7-311B-40CE-B3CC-756CD8B1C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326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5F35CA3-DD05-49F0-970F-3EBFBA8B4A3E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64A4BE-DAAD-4FED-9BF9-F4B855603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2759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943ABCE-0B41-47B7-B8A3-8D94675D6E0C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1EE47D-2967-4454-8E4E-F211E25DE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40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07EF6D-7A35-445B-94CA-B24E545D54FA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62FA7F-5CC1-4A3D-A48D-790350632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42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62EEFDD-94B1-4813-9A4B-69BAF8F4E408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4A4618-4150-4054-952C-1C321D08E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15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968501" y="6207126"/>
            <a:ext cx="6432551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zh-CN" altLang="en-US" sz="2400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9340619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6AE7F96-84BF-4586-AF0C-4B4E4F6118F4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911E4C-2DC4-459B-AF2F-7A55A3AFF8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95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EA9C1EC-02D7-4DB6-8DE6-8F5E6312726C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C284B7-7194-4682-85A8-6B775E5C0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250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EAA414C-25E0-49FC-BC49-8A5008142B67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546EE0-F151-458C-BBAC-1A76B5DDF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753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C58A374-772A-44D0-A71C-E5E0F196FCD8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89FDE5-6A91-458F-A92F-869F4FA17D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810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133B0C7-118D-4FCE-A2D7-FBAD4F9FCC33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BDB98FF-8854-4CC9-B15B-75C7236F9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424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6F1C97-56A7-450C-88D4-2D9D2AAD8CEE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C36850-ADF3-439E-8D2D-F5F92239D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2837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19200"/>
            <a:ext cx="10972800" cy="51054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DA76DF5-FF90-40D6-9068-31AC7F82F254}" type="datetime3">
              <a:rPr lang="zh-CN" altLang="en-US"/>
              <a:pPr>
                <a:defRPr/>
              </a:pPr>
              <a:t>2021年3月4日星期四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02F441-9682-4B8F-8060-352C30F1E3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91568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" y="0"/>
            <a:ext cx="121369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188913"/>
            <a:ext cx="163406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8" y="581025"/>
            <a:ext cx="182456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308725"/>
            <a:ext cx="1051771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95B7174-C2C3-425A-8BBE-C78D5E286300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525D64D-F604-4DCF-B2A4-DAB4CDF715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5472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968501" y="6207126"/>
            <a:ext cx="6432551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zh-CN" altLang="en-US" sz="2400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9340619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E127B1C-F677-4156-B9A0-3802DFC44158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EFF9C44-2717-445B-8E50-0551D6089AA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071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2159000" y="6237288"/>
            <a:ext cx="88328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kumimoji="0" lang="zh-CN" altLang="en-US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kumimoji="0" lang="en-US" altLang="zh-CN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kumimoji="0" lang="zh-CN" altLang="en-US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10492747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7933568-9B2B-4F5B-9575-79B4EB456856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3EF05B-8639-4FE9-B5BA-9F53661235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66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EB6C86C-9A94-421E-A700-EF97EC6CF820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9E140FB-141A-4CCF-8507-3792122C80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48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2159000" y="6237288"/>
            <a:ext cx="88328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kumimoji="0" lang="zh-CN" altLang="en-US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kumimoji="0" lang="en-US" altLang="zh-CN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kumimoji="0" lang="zh-CN" altLang="en-US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10492747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4255816-0B08-43CC-BEAA-E8F5D428BA8B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70A7DCE-50A9-44DB-83A6-F34B2A3EA1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687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2B29AD8-397B-4D78-B3E2-755FF16CCDF4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89AEDC-D3D3-4DBB-BBA2-8B7161F7C3A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4181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3594DD80-F762-4403-A010-DC74C13F4B1B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4C5F8C-6E3D-467D-9FC2-E7CCF036B3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8096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937E3E95-D537-41A5-AB7D-37C3F996CA06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283D02-5253-467D-850F-BA9A4F4D52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779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13927FA-659A-4DAE-BCA9-E0832D0B9DBA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38DDFB-04FB-44F8-9165-C53C3A10B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932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279F629-1CF4-4608-A3B4-D45C037A9B7C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A54D8FB-A35A-41F9-AA00-5C5913D1CB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845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6E44264C-6E92-4E38-AA7A-D2A0FFE725DC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A2EDA18-D56D-46DB-971E-97CB433528D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92754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C3858BE-BE71-4A47-83E7-8D781710CB1D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3028CA-A9AB-4212-B5AE-F28E321DCA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836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D731559-8C4D-4705-B982-F5F17EE69F86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F13FB90-42D3-43D3-B324-4F13B94078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803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615005" y="857244"/>
            <a:ext cx="10967395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79B3DD-6428-4485-86A6-4EACA275AD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30846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"/>
          <p:cNvSpPr>
            <a:spLocks noGrp="1"/>
          </p:cNvSpPr>
          <p:nvPr>
            <p:ph type="body" sz="quarter" idx="14"/>
          </p:nvPr>
        </p:nvSpPr>
        <p:spPr>
          <a:xfrm>
            <a:off x="615005" y="857244"/>
            <a:ext cx="10967395" cy="1142996"/>
          </a:xfrm>
        </p:spPr>
        <p:txBody>
          <a:bodyPr/>
          <a:lstStyle>
            <a:lvl1pPr>
              <a:buNone/>
              <a:defRPr sz="240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灯片编号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E811-ED2D-4C45-AF2B-25BED6BD4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5" name="日期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28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CF7FE5D4-287B-4C3F-98A7-9DC5295844F3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09F0A10-2E56-4F49-8DE4-DD677C1343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7779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8" y="0"/>
            <a:ext cx="1213696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1" y="188913"/>
            <a:ext cx="1634067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18" y="581025"/>
            <a:ext cx="1824567" cy="55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308725"/>
            <a:ext cx="1051771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24748" y="1950516"/>
            <a:ext cx="10846229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293096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itchFamily="49" charset="-122"/>
                <a:ea typeface="黑体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5645E3F-1DFD-412D-B39C-D5946E118CFB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8F29397-F781-40CE-B65D-6CD5657FD0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8067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/>
          <p:nvPr userDrawn="1"/>
        </p:nvSpPr>
        <p:spPr>
          <a:xfrm>
            <a:off x="1968501" y="6207126"/>
            <a:ext cx="6432551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SzTx/>
              <a:buFontTx/>
              <a:buNone/>
              <a:defRPr/>
            </a:pPr>
            <a:r>
              <a:rPr kumimoji="0" lang="zh-CN" altLang="en-US" sz="2400" dirty="0">
                <a:solidFill>
                  <a:srgbClr val="4F81BD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/>
                <a:ea typeface="华文隶书"/>
                <a:cs typeface="华文隶书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9340619" cy="954360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rgbClr val="3E3EFC"/>
                </a:solidFill>
                <a:effectLst/>
                <a:latin typeface="黑体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268760"/>
            <a:ext cx="10972800" cy="4896544"/>
          </a:xfrm>
        </p:spPr>
        <p:txBody>
          <a:bodyPr/>
          <a:lstStyle>
            <a:lvl1pPr marL="342900" indent="-342900">
              <a:buClr>
                <a:srgbClr val="FF1515"/>
              </a:buClr>
              <a:buSzPct val="80000"/>
              <a:buFont typeface="黑体" panose="02010609060101010101" pitchFamily="49" charset="-122"/>
              <a:buChar char="◎"/>
              <a:defRPr b="1">
                <a:solidFill>
                  <a:srgbClr val="24279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  <a:defRPr b="0">
                <a:solidFill>
                  <a:schemeClr val="tx1"/>
                </a:solidFill>
                <a:latin typeface="+mn-ea"/>
                <a:ea typeface="+mn-ea"/>
              </a:defRPr>
            </a:lvl2pPr>
            <a:lvl3pPr marL="1143000" indent="-228600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  <a:defRPr>
                <a:latin typeface="+mn-ea"/>
                <a:ea typeface="+mn-ea"/>
              </a:defRPr>
            </a:lvl3pPr>
            <a:lvl4pPr marL="1600200" indent="-228600">
              <a:buClr>
                <a:srgbClr val="002060"/>
              </a:buClr>
              <a:buSzPct val="60000"/>
              <a:buFont typeface="黑体" panose="02010609060101010101" pitchFamily="49" charset="-122"/>
              <a:buChar char="◆"/>
              <a:defRPr>
                <a:latin typeface="+mn-ea"/>
                <a:ea typeface="+mn-ea"/>
              </a:defRPr>
            </a:lvl4pPr>
            <a:lvl5pPr marL="2057400" indent="-228600">
              <a:buClr>
                <a:srgbClr val="FF0000"/>
              </a:buClr>
              <a:buFont typeface="Arial" panose="020B0604020202020204" pitchFamily="34" charset="0"/>
              <a:buChar char="●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85A26EF-7C72-4490-9C29-443B568D3883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3FE8B3C-59C9-46E2-B330-89764864C4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5313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1" y="0"/>
            <a:ext cx="120777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7"/>
          <p:cNvSpPr txBox="1">
            <a:spLocks noChangeArrowheads="1"/>
          </p:cNvSpPr>
          <p:nvPr userDrawn="1"/>
        </p:nvSpPr>
        <p:spPr bwMode="auto">
          <a:xfrm>
            <a:off x="2159000" y="6237288"/>
            <a:ext cx="883285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  <a:defRPr/>
            </a:pPr>
            <a:r>
              <a:rPr kumimoji="0" lang="zh-CN" altLang="en-US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计算机学院</a:t>
            </a:r>
            <a:r>
              <a:rPr kumimoji="0" lang="en-US" altLang="zh-CN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    </a:t>
            </a:r>
            <a:r>
              <a:rPr kumimoji="0" lang="zh-CN" altLang="en-US" sz="2000">
                <a:solidFill>
                  <a:srgbClr val="31859C"/>
                </a:solidFill>
                <a:latin typeface="华文行楷" pitchFamily="2" charset="-122"/>
                <a:ea typeface="华文行楷" pitchFamily="2" charset="-122"/>
              </a:rPr>
              <a:t>系统结构与系统软件实验室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116632"/>
            <a:ext cx="10492747" cy="954360"/>
          </a:xfrm>
        </p:spPr>
        <p:txBody>
          <a:bodyPr>
            <a:normAutofit/>
          </a:bodyPr>
          <a:lstStyle>
            <a:lvl1pPr algn="l">
              <a:defRPr lang="zh-CN" altLang="en-US" sz="4000" b="1" kern="1200" baseline="0" dirty="0">
                <a:solidFill>
                  <a:srgbClr val="3E3EFC"/>
                </a:solidFill>
                <a:effectLst/>
                <a:latin typeface="Times New Roman" panose="02020603050405020304" pitchFamily="18" charset="0"/>
                <a:ea typeface="黑体"/>
                <a:cs typeface="黑体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968552"/>
          </a:xfrm>
        </p:spPr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0849867C-BDE0-4378-BC9A-F8F2E86D4C0A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A0F7F7-311B-40CE-B3CC-756CD8B1C7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187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5F35CA3-DD05-49F0-970F-3EBFBA8B4A3E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564A4BE-DAAD-4FED-9BF9-F4B8556036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5928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943ABCE-0B41-47B7-B8A3-8D94675D6E0C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1EE47D-2967-4454-8E4E-F211E25DE2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556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2407EF6D-7A35-445B-94CA-B24E545D54FA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62FA7F-5CC1-4A3D-A48D-790350632E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76433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D62EEFDD-94B1-4813-9A4B-69BAF8F4E408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4A4618-4150-4054-952C-1C321D08EC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8352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EA9C1EC-02D7-4DB6-8DE6-8F5E6312726C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CC284B7-7194-4682-85A8-6B775E5C09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6132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EEAA414C-25E0-49FC-BC49-8A5008142B67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3546EE0-F151-458C-BBAC-1A76B5DDF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0225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C58A374-772A-44D0-A71C-E5E0F196FCD8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089FDE5-6A91-458F-A92F-869F4FA17D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163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BC5739B6-6A2D-44E5-AC64-BAC890593F24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23AE7FC-C71B-4ABD-9317-60F5A4B793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1468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1133B0C7-118D-4FCE-A2D7-FBAD4F9FCC33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BDB98FF-8854-4CC9-B15B-75C7236F92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7061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86F1C97-56A7-450C-88D4-2D9D2AAD8CEE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6C36850-ADF3-439E-8D2D-F5F92239D8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0008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176000" cy="457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09600" y="1219200"/>
            <a:ext cx="10972800" cy="5105400"/>
          </a:xfrm>
        </p:spPr>
        <p:txBody>
          <a:bodyPr rtlCol="0">
            <a:normAutofit/>
          </a:bodyPr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DA76DF5-FF90-40D6-9068-31AC7F82F254}" type="datetime3">
              <a:rPr lang="zh-CN" altLang="en-US"/>
              <a:pPr>
                <a:defRPr/>
              </a:pPr>
              <a:t>2021年3月4日星期四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prstClr val="black">
                    <a:tint val="75000"/>
                  </a:prstClr>
                </a:solidFill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402F441-9682-4B8F-8060-352C30F1E3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15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6061B6C-0BD2-4EEB-8D41-40BD26507994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AD327D8-3EEE-4BE0-91DB-02B05A3757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005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F93534B2-D882-4318-8427-98B44535E3FD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C84CEF-FECE-477C-9248-1E4AB6DE3B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6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586EE1-6923-407D-9207-728CAA37D890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6888C0-1B28-4974-B4E1-0F50C4D1B3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77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7E109DB9-EEE1-41BC-855E-D919FF9C0807}" type="datetimeFigureOut">
              <a:rPr lang="zh-CN" altLang="en-US"/>
              <a:pPr>
                <a:defRPr/>
              </a:pPr>
              <a:t>2021/3/4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 b="1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kumimoji="1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33DB43D-261C-42F5-BB3C-6B3C316159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255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fld id="{A58C9828-9A07-475A-A59A-724E28249E05}" type="datetimeFigureOut">
              <a:rPr lang="zh-CN" altLang="en-US"/>
              <a:pPr>
                <a:buSzTx/>
                <a:buFontTx/>
                <a:buNone/>
                <a:defRPr/>
              </a:pPr>
              <a:t>2021/3/4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0" sz="1200" b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00394B52-8C59-432A-87E7-46F4BB92AB47}" type="slidenum">
              <a:rPr lang="zh-CN" altLang="en-US"/>
              <a:pPr>
                <a:spcBef>
                  <a:spcPct val="0"/>
                </a:spcBef>
                <a:buSzTx/>
                <a:buFontTx/>
                <a:buNone/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49" r:id="rId1"/>
    <p:sldLayoutId id="2147484950" r:id="rId2"/>
    <p:sldLayoutId id="2147484951" r:id="rId3"/>
    <p:sldLayoutId id="2147484952" r:id="rId4"/>
    <p:sldLayoutId id="2147484953" r:id="rId5"/>
    <p:sldLayoutId id="2147484954" r:id="rId6"/>
    <p:sldLayoutId id="2147484955" r:id="rId7"/>
    <p:sldLayoutId id="2147484956" r:id="rId8"/>
    <p:sldLayoutId id="2147484957" r:id="rId9"/>
    <p:sldLayoutId id="2147484958" r:id="rId10"/>
    <p:sldLayoutId id="2147484959" r:id="rId11"/>
    <p:sldLayoutId id="21474849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fld id="{6E95F80A-DBFB-4A96-8A6E-B10A2078EC9F}" type="datetimeFigureOut">
              <a:rPr kumimoji="0" lang="zh-CN" altLang="en-US" b="0"/>
              <a:pPr>
                <a:buSzTx/>
                <a:buFontTx/>
                <a:buNone/>
                <a:defRPr/>
              </a:pPr>
              <a:t>2021/3/4</a:t>
            </a:fld>
            <a:endParaRPr kumimoji="0" lang="zh-CN" altLang="en-US" b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endParaRPr kumimoji="0" lang="zh-CN" altLang="en-US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1AA3E21B-55E6-43D7-8E37-175A483AB513}" type="slidenum">
              <a:rPr kumimoji="0" lang="zh-CN" altLang="en-US" b="0"/>
              <a:pPr>
                <a:spcBef>
                  <a:spcPct val="0"/>
                </a:spcBef>
                <a:buSzTx/>
                <a:buFontTx/>
                <a:buNone/>
                <a:defRPr/>
              </a:pPr>
              <a:t>‹#›</a:t>
            </a:fld>
            <a:endParaRPr kumimoji="0" lang="zh-CN" altLang="en-US" b="0"/>
          </a:p>
        </p:txBody>
      </p:sp>
    </p:spTree>
    <p:extLst>
      <p:ext uri="{BB962C8B-B14F-4D97-AF65-F5344CB8AC3E}">
        <p14:creationId xmlns:p14="http://schemas.microsoft.com/office/powerpoint/2010/main" val="1050709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04" r:id="rId1"/>
    <p:sldLayoutId id="2147485005" r:id="rId2"/>
    <p:sldLayoutId id="2147485006" r:id="rId3"/>
    <p:sldLayoutId id="2147485007" r:id="rId4"/>
    <p:sldLayoutId id="2147485008" r:id="rId5"/>
    <p:sldLayoutId id="2147485009" r:id="rId6"/>
    <p:sldLayoutId id="2147485010" r:id="rId7"/>
    <p:sldLayoutId id="2147485011" r:id="rId8"/>
    <p:sldLayoutId id="2147485012" r:id="rId9"/>
    <p:sldLayoutId id="2147485013" r:id="rId10"/>
    <p:sldLayoutId id="2147485014" r:id="rId11"/>
    <p:sldLayoutId id="2147485015" r:id="rId12"/>
    <p:sldLayoutId id="2147485016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fld id="{E5334FB8-C6FC-4FA5-9E0F-BE49D337F7AC}" type="datetimeFigureOut">
              <a:rPr kumimoji="0" lang="zh-CN" altLang="en-US" b="0"/>
              <a:pPr>
                <a:buSzTx/>
                <a:buFontTx/>
                <a:buNone/>
                <a:defRPr/>
              </a:pPr>
              <a:t>2021/3/4</a:t>
            </a:fld>
            <a:endParaRPr kumimoji="0" lang="zh-CN" altLang="en-US" b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endParaRPr kumimoji="0" lang="zh-CN" altLang="en-US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C4618060-C51E-443B-A932-64B79725C7E3}" type="slidenum">
              <a:rPr kumimoji="0" lang="zh-CN" altLang="en-US" b="0"/>
              <a:pPr>
                <a:spcBef>
                  <a:spcPct val="0"/>
                </a:spcBef>
                <a:buSzTx/>
                <a:buFontTx/>
                <a:buNone/>
                <a:defRPr/>
              </a:pPr>
              <a:t>‹#›</a:t>
            </a:fld>
            <a:endParaRPr kumimoji="0" lang="zh-CN" altLang="en-US" b="0"/>
          </a:p>
        </p:txBody>
      </p:sp>
    </p:spTree>
    <p:extLst>
      <p:ext uri="{BB962C8B-B14F-4D97-AF65-F5344CB8AC3E}">
        <p14:creationId xmlns:p14="http://schemas.microsoft.com/office/powerpoint/2010/main" val="346182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18" r:id="rId1"/>
    <p:sldLayoutId id="2147485019" r:id="rId2"/>
    <p:sldLayoutId id="2147485020" r:id="rId3"/>
    <p:sldLayoutId id="2147485021" r:id="rId4"/>
    <p:sldLayoutId id="2147485022" r:id="rId5"/>
    <p:sldLayoutId id="2147485023" r:id="rId6"/>
    <p:sldLayoutId id="2147485024" r:id="rId7"/>
    <p:sldLayoutId id="2147485025" r:id="rId8"/>
    <p:sldLayoutId id="2147485026" r:id="rId9"/>
    <p:sldLayoutId id="2147485027" r:id="rId10"/>
    <p:sldLayoutId id="2147485028" r:id="rId11"/>
    <p:sldLayoutId id="2147485029" r:id="rId12"/>
    <p:sldLayoutId id="2147485030" r:id="rId13"/>
    <p:sldLayoutId id="2147485031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fld id="{6E95F80A-DBFB-4A96-8A6E-B10A2078EC9F}" type="datetimeFigureOut">
              <a:rPr kumimoji="0" lang="zh-CN" altLang="en-US" b="0"/>
              <a:pPr>
                <a:buSzTx/>
                <a:buFontTx/>
                <a:buNone/>
                <a:defRPr/>
              </a:pPr>
              <a:t>2021/3/4</a:t>
            </a:fld>
            <a:endParaRPr kumimoji="0" lang="zh-CN" altLang="en-US" b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defRPr>
            </a:lvl1pPr>
          </a:lstStyle>
          <a:p>
            <a:pPr>
              <a:buSzTx/>
              <a:buFontTx/>
              <a:buNone/>
              <a:defRPr/>
            </a:pPr>
            <a:endParaRPr kumimoji="0" lang="zh-CN" altLang="en-US" b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spcBef>
                <a:spcPct val="0"/>
              </a:spcBef>
              <a:buSzTx/>
              <a:buFontTx/>
              <a:buNone/>
              <a:defRPr/>
            </a:pPr>
            <a:fld id="{1AA3E21B-55E6-43D7-8E37-175A483AB513}" type="slidenum">
              <a:rPr kumimoji="0" lang="zh-CN" altLang="en-US" b="0"/>
              <a:pPr>
                <a:spcBef>
                  <a:spcPct val="0"/>
                </a:spcBef>
                <a:buSzTx/>
                <a:buFontTx/>
                <a:buNone/>
                <a:defRPr/>
              </a:pPr>
              <a:t>‹#›</a:t>
            </a:fld>
            <a:endParaRPr kumimoji="0" lang="zh-CN" altLang="en-US" b="0"/>
          </a:p>
        </p:txBody>
      </p:sp>
    </p:spTree>
    <p:extLst>
      <p:ext uri="{BB962C8B-B14F-4D97-AF65-F5344CB8AC3E}">
        <p14:creationId xmlns:p14="http://schemas.microsoft.com/office/powerpoint/2010/main" val="1470143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59" r:id="rId1"/>
    <p:sldLayoutId id="2147485060" r:id="rId2"/>
    <p:sldLayoutId id="2147485061" r:id="rId3"/>
    <p:sldLayoutId id="2147485062" r:id="rId4"/>
    <p:sldLayoutId id="2147485063" r:id="rId5"/>
    <p:sldLayoutId id="2147485064" r:id="rId6"/>
    <p:sldLayoutId id="2147485065" r:id="rId7"/>
    <p:sldLayoutId id="2147485066" r:id="rId8"/>
    <p:sldLayoutId id="2147485067" r:id="rId9"/>
    <p:sldLayoutId id="2147485068" r:id="rId10"/>
    <p:sldLayoutId id="2147485069" r:id="rId11"/>
    <p:sldLayoutId id="2147485070" r:id="rId12"/>
    <p:sldLayoutId id="214748507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3.png"/><Relationship Id="rId4" Type="http://schemas.openxmlformats.org/officeDocument/2006/relationships/image" Target="../media/image31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ctrTitle"/>
          </p:nvPr>
        </p:nvSpPr>
        <p:spPr>
          <a:xfrm>
            <a:off x="1631951" y="1844675"/>
            <a:ext cx="9001125" cy="1371600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defRPr/>
            </a:pPr>
            <a:r>
              <a:rPr lang="en-US" altLang="zh-CN" sz="4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Organization &amp; Design </a:t>
            </a:r>
            <a:br>
              <a:rPr lang="en-US" altLang="zh-CN" sz="4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6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3600" b="1" dirty="0">
                <a:solidFill>
                  <a:srgbClr val="003399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The Hardware/Software Interface</a:t>
            </a:r>
            <a:endParaRPr lang="en-US" altLang="zh-CN" sz="4600" b="1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17725" y="5029200"/>
            <a:ext cx="7924800" cy="1371600"/>
          </a:xfrm>
        </p:spPr>
        <p:txBody>
          <a:bodyPr rtlCol="0">
            <a:no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000" b="1" dirty="0">
              <a:latin typeface="Times New Roman" panose="02020603050405020304" pitchFamily="18" charset="0"/>
              <a:ea typeface="仿宋"/>
              <a:cs typeface="Times New Roman" panose="02020603050405020304" pitchFamily="18" charset="0"/>
            </a:endParaRPr>
          </a:p>
        </p:txBody>
      </p:sp>
      <p:sp>
        <p:nvSpPr>
          <p:cNvPr id="17412" name="TextBox 9"/>
          <p:cNvSpPr txBox="1">
            <a:spLocks noChangeArrowheads="1"/>
          </p:cNvSpPr>
          <p:nvPr/>
        </p:nvSpPr>
        <p:spPr bwMode="auto">
          <a:xfrm>
            <a:off x="4656139" y="581025"/>
            <a:ext cx="5976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kumimoji="0" lang="zh-CN" altLang="en-US" sz="2000">
                <a:solidFill>
                  <a:srgbClr val="0070C0"/>
                </a:solidFill>
              </a:rPr>
              <a:t>计算机组成与设计</a:t>
            </a:r>
          </a:p>
        </p:txBody>
      </p:sp>
      <p:sp>
        <p:nvSpPr>
          <p:cNvPr id="5" name="Rectangle 8" descr="棕色大理石"/>
          <p:cNvSpPr>
            <a:spLocks noChangeArrowheads="1"/>
          </p:cNvSpPr>
          <p:nvPr/>
        </p:nvSpPr>
        <p:spPr bwMode="auto">
          <a:xfrm>
            <a:off x="1822451" y="3429001"/>
            <a:ext cx="88106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Chapter  4 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 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processor</a:t>
            </a:r>
          </a:p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3600" smtClean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Part 1</a:t>
            </a:r>
            <a:endParaRPr lang="en-US" altLang="zh-CN" sz="6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14" name="对象 3">
            <a:hlinkClick r:id="" action="ppaction://hlinkshowjump?jump=nextslide" highlightClick="1"/>
          </p:cNvPr>
          <p:cNvGraphicFramePr>
            <a:graphicFrameLocks noChangeAspect="1"/>
          </p:cNvGraphicFramePr>
          <p:nvPr/>
        </p:nvGraphicFramePr>
        <p:xfrm>
          <a:off x="4392613" y="171450"/>
          <a:ext cx="3376612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6" name="Clip" r:id="rId4" imgW="4006850" imgH="2857500" progId="MS_ClipArt_Gallery.5">
                  <p:embed/>
                </p:oleObj>
              </mc:Choice>
              <mc:Fallback>
                <p:oleObj name="Clip" r:id="rId4" imgW="4006850" imgH="285750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2613" y="171450"/>
                        <a:ext cx="3376612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671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2836071" y="1091805"/>
            <a:ext cx="3907631" cy="358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/>
              <a:t>REGISTER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Register</a:t>
            </a:r>
          </a:p>
          <a:p>
            <a:pPr lvl="1"/>
            <a:r>
              <a:rPr lang="en-US" altLang="zh-CN" dirty="0"/>
              <a:t>State element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>
                <a:solidFill>
                  <a:srgbClr val="000000"/>
                </a:solidFill>
              </a:rPr>
              <a:t>Can be </a:t>
            </a:r>
            <a:r>
              <a:rPr lang="en-US" altLang="zh-CN" dirty="0" err="1">
                <a:solidFill>
                  <a:srgbClr val="000000"/>
                </a:solidFill>
              </a:rPr>
              <a:t>controled</a:t>
            </a:r>
            <a:r>
              <a:rPr lang="en-US" altLang="zh-CN" dirty="0">
                <a:solidFill>
                  <a:srgbClr val="000000"/>
                </a:solidFill>
              </a:rPr>
              <a:t> by </a:t>
            </a:r>
            <a:r>
              <a:rPr lang="en-US" altLang="zh-CN" dirty="0">
                <a:solidFill>
                  <a:srgbClr val="FF6600"/>
                </a:solidFill>
              </a:rPr>
              <a:t>Write</a:t>
            </a:r>
            <a:r>
              <a:rPr lang="en-US" altLang="zh-CN" dirty="0">
                <a:solidFill>
                  <a:srgbClr val="000000"/>
                </a:solidFill>
              </a:rPr>
              <a:t> signal.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2772" y="3755231"/>
            <a:ext cx="1500188" cy="1213247"/>
            <a:chOff x="1750" y="2592"/>
            <a:chExt cx="1260" cy="1019"/>
          </a:xfrm>
        </p:grpSpPr>
        <p:sp useBgFill="1">
          <p:nvSpPr>
            <p:cNvPr id="176134" name="Rectangle 6"/>
            <p:cNvSpPr>
              <a:spLocks noChangeArrowheads="1"/>
            </p:cNvSpPr>
            <p:nvPr/>
          </p:nvSpPr>
          <p:spPr bwMode="auto">
            <a:xfrm>
              <a:off x="2160" y="2592"/>
              <a:ext cx="336" cy="76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76135" name="Line 7"/>
            <p:cNvSpPr>
              <a:spLocks noChangeShapeType="1"/>
            </p:cNvSpPr>
            <p:nvPr/>
          </p:nvSpPr>
          <p:spPr bwMode="auto">
            <a:xfrm>
              <a:off x="2496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36" name="Line 8"/>
            <p:cNvSpPr>
              <a:spLocks noChangeShapeType="1"/>
            </p:cNvSpPr>
            <p:nvPr/>
          </p:nvSpPr>
          <p:spPr bwMode="auto">
            <a:xfrm>
              <a:off x="1776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37" name="Text Box 9"/>
            <p:cNvSpPr txBox="1">
              <a:spLocks noChangeArrowheads="1"/>
            </p:cNvSpPr>
            <p:nvPr/>
          </p:nvSpPr>
          <p:spPr bwMode="auto">
            <a:xfrm>
              <a:off x="2064" y="3398"/>
              <a:ext cx="676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/>
                <a:t>Register</a:t>
              </a:r>
            </a:p>
          </p:txBody>
        </p:sp>
        <p:sp>
          <p:nvSpPr>
            <p:cNvPr id="176138" name="Text Box 10"/>
            <p:cNvSpPr txBox="1">
              <a:spLocks noChangeArrowheads="1"/>
            </p:cNvSpPr>
            <p:nvPr/>
          </p:nvSpPr>
          <p:spPr bwMode="auto">
            <a:xfrm>
              <a:off x="1750" y="2813"/>
              <a:ext cx="362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/>
                <a:t>In</a:t>
              </a:r>
            </a:p>
          </p:txBody>
        </p:sp>
        <p:sp>
          <p:nvSpPr>
            <p:cNvPr id="176139" name="Text Box 11"/>
            <p:cNvSpPr txBox="1">
              <a:spLocks noChangeArrowheads="1"/>
            </p:cNvSpPr>
            <p:nvPr/>
          </p:nvSpPr>
          <p:spPr bwMode="auto">
            <a:xfrm>
              <a:off x="2496" y="2813"/>
              <a:ext cx="51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/>
                <a:t>Out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4863696" y="3214688"/>
            <a:ext cx="1446610" cy="1969294"/>
            <a:chOff x="443" y="2112"/>
            <a:chExt cx="1215" cy="1654"/>
          </a:xfrm>
        </p:grpSpPr>
        <p:sp useBgFill="1">
          <p:nvSpPr>
            <p:cNvPr id="176141" name="Rectangle 13"/>
            <p:cNvSpPr>
              <a:spLocks noChangeArrowheads="1"/>
            </p:cNvSpPr>
            <p:nvPr/>
          </p:nvSpPr>
          <p:spPr bwMode="auto">
            <a:xfrm>
              <a:off x="864" y="2592"/>
              <a:ext cx="336" cy="768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76142" name="Line 14"/>
            <p:cNvSpPr>
              <a:spLocks noChangeShapeType="1"/>
            </p:cNvSpPr>
            <p:nvPr/>
          </p:nvSpPr>
          <p:spPr bwMode="auto">
            <a:xfrm>
              <a:off x="1200" y="2976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43" name="Line 15"/>
            <p:cNvSpPr>
              <a:spLocks noChangeShapeType="1"/>
            </p:cNvSpPr>
            <p:nvPr/>
          </p:nvSpPr>
          <p:spPr bwMode="auto">
            <a:xfrm>
              <a:off x="480" y="297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 dirty="0"/>
            </a:p>
          </p:txBody>
        </p:sp>
        <p:sp>
          <p:nvSpPr>
            <p:cNvPr id="176144" name="Text Box 16"/>
            <p:cNvSpPr txBox="1">
              <a:spLocks noChangeArrowheads="1"/>
            </p:cNvSpPr>
            <p:nvPr/>
          </p:nvSpPr>
          <p:spPr bwMode="auto">
            <a:xfrm>
              <a:off x="768" y="3417"/>
              <a:ext cx="620" cy="34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/>
                <a:t>Register</a:t>
              </a:r>
            </a:p>
          </p:txBody>
        </p:sp>
        <p:sp>
          <p:nvSpPr>
            <p:cNvPr id="176145" name="Text Box 17"/>
            <p:cNvSpPr txBox="1">
              <a:spLocks noChangeArrowheads="1"/>
            </p:cNvSpPr>
            <p:nvPr/>
          </p:nvSpPr>
          <p:spPr bwMode="auto">
            <a:xfrm>
              <a:off x="443" y="2832"/>
              <a:ext cx="37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/>
                <a:t>In</a:t>
              </a:r>
            </a:p>
          </p:txBody>
        </p:sp>
        <p:sp>
          <p:nvSpPr>
            <p:cNvPr id="176146" name="Text Box 18"/>
            <p:cNvSpPr txBox="1">
              <a:spLocks noChangeArrowheads="1"/>
            </p:cNvSpPr>
            <p:nvPr/>
          </p:nvSpPr>
          <p:spPr bwMode="auto">
            <a:xfrm>
              <a:off x="1200" y="2832"/>
              <a:ext cx="45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/>
                <a:t>Out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816" y="2112"/>
              <a:ext cx="442" cy="480"/>
              <a:chOff x="816" y="2112"/>
              <a:chExt cx="442" cy="480"/>
            </a:xfrm>
          </p:grpSpPr>
          <p:sp>
            <p:nvSpPr>
              <p:cNvPr id="176148" name="Line 20"/>
              <p:cNvSpPr>
                <a:spLocks noChangeShapeType="1"/>
              </p:cNvSpPr>
              <p:nvPr/>
            </p:nvSpPr>
            <p:spPr bwMode="auto">
              <a:xfrm>
                <a:off x="1008" y="2256"/>
                <a:ext cx="0" cy="336"/>
              </a:xfrm>
              <a:prstGeom prst="line">
                <a:avLst/>
              </a:prstGeom>
              <a:noFill/>
              <a:ln w="12700">
                <a:solidFill>
                  <a:srgbClr val="FF66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176149" name="Text Box 21"/>
              <p:cNvSpPr txBox="1">
                <a:spLocks noChangeArrowheads="1"/>
              </p:cNvSpPr>
              <p:nvPr/>
            </p:nvSpPr>
            <p:spPr bwMode="auto">
              <a:xfrm>
                <a:off x="816" y="2112"/>
                <a:ext cx="442" cy="349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l"/>
                <a:r>
                  <a:rPr lang="en-US" altLang="zh-CN" sz="1050">
                    <a:solidFill>
                      <a:srgbClr val="FF6600"/>
                    </a:solidFill>
                  </a:rPr>
                  <a:t>Write</a:t>
                </a:r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203468" y="3589737"/>
            <a:ext cx="2946508" cy="1412559"/>
            <a:chOff x="2975" y="2640"/>
            <a:chExt cx="2065" cy="914"/>
          </a:xfrm>
        </p:grpSpPr>
        <p:sp>
          <p:nvSpPr>
            <p:cNvPr id="176151" name="Line 23"/>
            <p:cNvSpPr>
              <a:spLocks noChangeShapeType="1"/>
            </p:cNvSpPr>
            <p:nvPr/>
          </p:nvSpPr>
          <p:spPr bwMode="auto">
            <a:xfrm>
              <a:off x="3168" y="3216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52" name="Line 24"/>
            <p:cNvSpPr>
              <a:spLocks noChangeShapeType="1"/>
            </p:cNvSpPr>
            <p:nvPr/>
          </p:nvSpPr>
          <p:spPr bwMode="auto">
            <a:xfrm flipV="1">
              <a:off x="3552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53" name="Line 25"/>
            <p:cNvSpPr>
              <a:spLocks noChangeShapeType="1"/>
            </p:cNvSpPr>
            <p:nvPr/>
          </p:nvSpPr>
          <p:spPr bwMode="auto">
            <a:xfrm>
              <a:off x="3552" y="292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54" name="Line 26"/>
            <p:cNvSpPr>
              <a:spLocks noChangeShapeType="1"/>
            </p:cNvSpPr>
            <p:nvPr/>
          </p:nvSpPr>
          <p:spPr bwMode="auto">
            <a:xfrm>
              <a:off x="4176" y="3216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55" name="Line 27"/>
            <p:cNvSpPr>
              <a:spLocks noChangeShapeType="1"/>
            </p:cNvSpPr>
            <p:nvPr/>
          </p:nvSpPr>
          <p:spPr bwMode="auto">
            <a:xfrm flipV="1">
              <a:off x="4176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56" name="Line 28"/>
            <p:cNvSpPr>
              <a:spLocks noChangeShapeType="1"/>
            </p:cNvSpPr>
            <p:nvPr/>
          </p:nvSpPr>
          <p:spPr bwMode="auto">
            <a:xfrm flipV="1">
              <a:off x="4800" y="2928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57" name="Line 29"/>
            <p:cNvSpPr>
              <a:spLocks noChangeShapeType="1"/>
            </p:cNvSpPr>
            <p:nvPr/>
          </p:nvSpPr>
          <p:spPr bwMode="auto">
            <a:xfrm>
              <a:off x="4800" y="292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58" name="Line 30"/>
            <p:cNvSpPr>
              <a:spLocks noChangeShapeType="1"/>
            </p:cNvSpPr>
            <p:nvPr/>
          </p:nvSpPr>
          <p:spPr bwMode="auto">
            <a:xfrm flipH="1">
              <a:off x="3552" y="2784"/>
              <a:ext cx="528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59" name="Text Box 31"/>
            <p:cNvSpPr txBox="1">
              <a:spLocks noChangeArrowheads="1"/>
            </p:cNvSpPr>
            <p:nvPr/>
          </p:nvSpPr>
          <p:spPr bwMode="auto">
            <a:xfrm>
              <a:off x="3936" y="2640"/>
              <a:ext cx="912" cy="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050">
                  <a:solidFill>
                    <a:srgbClr val="FF0000"/>
                  </a:solidFill>
                </a:rPr>
                <a:t>Read</a:t>
              </a:r>
              <a:r>
                <a:rPr lang="zh-CN" altLang="en-US" sz="1050">
                  <a:solidFill>
                    <a:srgbClr val="FF0000"/>
                  </a:solidFill>
                </a:rPr>
                <a:t>：</a:t>
              </a:r>
            </a:p>
            <a:p>
              <a:pPr algn="l"/>
              <a:r>
                <a:rPr lang="en-US" altLang="zh-CN" sz="1050">
                  <a:solidFill>
                    <a:srgbClr val="FF0000"/>
                  </a:solidFill>
                </a:rPr>
                <a:t>Out=Register</a:t>
              </a:r>
            </a:p>
          </p:txBody>
        </p:sp>
        <p:sp>
          <p:nvSpPr>
            <p:cNvPr id="176160" name="Text Box 32"/>
            <p:cNvSpPr txBox="1">
              <a:spLocks noChangeArrowheads="1"/>
            </p:cNvSpPr>
            <p:nvPr/>
          </p:nvSpPr>
          <p:spPr bwMode="auto">
            <a:xfrm>
              <a:off x="3840" y="3264"/>
              <a:ext cx="864" cy="2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050">
                  <a:solidFill>
                    <a:srgbClr val="FF0000"/>
                  </a:solidFill>
                </a:rPr>
                <a:t>Write</a:t>
              </a:r>
              <a:r>
                <a:rPr lang="zh-CN" altLang="en-US" sz="1050">
                  <a:solidFill>
                    <a:srgbClr val="FF0000"/>
                  </a:solidFill>
                </a:rPr>
                <a:t>：</a:t>
              </a:r>
            </a:p>
            <a:p>
              <a:pPr algn="l"/>
              <a:r>
                <a:rPr lang="en-US" altLang="zh-CN" sz="1050">
                  <a:solidFill>
                    <a:srgbClr val="FF0000"/>
                  </a:solidFill>
                </a:rPr>
                <a:t>Register=In</a:t>
              </a:r>
            </a:p>
          </p:txBody>
        </p:sp>
        <p:sp>
          <p:nvSpPr>
            <p:cNvPr id="176161" name="Line 33"/>
            <p:cNvSpPr>
              <a:spLocks noChangeShapeType="1"/>
            </p:cNvSpPr>
            <p:nvPr/>
          </p:nvSpPr>
          <p:spPr bwMode="auto">
            <a:xfrm flipV="1">
              <a:off x="3936" y="3072"/>
              <a:ext cx="240" cy="192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62" name="Line 34"/>
            <p:cNvSpPr>
              <a:spLocks noChangeShapeType="1"/>
            </p:cNvSpPr>
            <p:nvPr/>
          </p:nvSpPr>
          <p:spPr bwMode="auto">
            <a:xfrm>
              <a:off x="4128" y="2784"/>
              <a:ext cx="672" cy="288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76163" name="Line 35"/>
            <p:cNvSpPr>
              <a:spLocks noChangeShapeType="1"/>
            </p:cNvSpPr>
            <p:nvPr/>
          </p:nvSpPr>
          <p:spPr bwMode="auto">
            <a:xfrm>
              <a:off x="3360" y="3312"/>
              <a:ext cx="240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76164" name="Text Box 36"/>
            <p:cNvSpPr txBox="1">
              <a:spLocks noChangeArrowheads="1"/>
            </p:cNvSpPr>
            <p:nvPr/>
          </p:nvSpPr>
          <p:spPr bwMode="auto">
            <a:xfrm>
              <a:off x="2975" y="3072"/>
              <a:ext cx="481" cy="2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rgbClr val="FF6600"/>
                  </a:solidFill>
                </a:rPr>
                <a:t>Clock cycle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00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ChangeArrowheads="1"/>
          </p:cNvSpPr>
          <p:nvPr/>
        </p:nvSpPr>
        <p:spPr bwMode="auto">
          <a:xfrm>
            <a:off x="2836070" y="1091805"/>
            <a:ext cx="1569244" cy="358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/>
              <a:t>Memory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/>
              <a:t>存储器：</a:t>
            </a:r>
          </a:p>
          <a:p>
            <a:pPr lvl="1"/>
            <a:r>
              <a:rPr lang="zh-CN" altLang="en-US" sz="1500" dirty="0"/>
              <a:t>可分为指令存储器与数据存储器；</a:t>
            </a:r>
          </a:p>
          <a:p>
            <a:pPr lvl="1"/>
            <a:r>
              <a:rPr lang="zh-CN" altLang="en-US" sz="1500" dirty="0"/>
              <a:t>指令存储器设为只读；输入指令地址，输出指令。</a:t>
            </a:r>
          </a:p>
          <a:p>
            <a:pPr lvl="1"/>
            <a:r>
              <a:rPr lang="zh-CN" altLang="en-US" sz="1500" dirty="0"/>
              <a:t>数据存储器可以读写，由</a:t>
            </a:r>
            <a:r>
              <a:rPr lang="en-US" altLang="zh-CN" sz="1500" dirty="0" err="1"/>
              <a:t>MemRead</a:t>
            </a:r>
            <a:r>
              <a:rPr lang="zh-CN" altLang="en-US" sz="1500" dirty="0"/>
              <a:t>和</a:t>
            </a:r>
            <a:r>
              <a:rPr lang="en-US" altLang="zh-CN" sz="1500" dirty="0" err="1"/>
              <a:t>MemWrite</a:t>
            </a:r>
            <a:r>
              <a:rPr lang="zh-CN" altLang="en-US" sz="1500" dirty="0"/>
              <a:t>控制。按地址读出数据输出，或将写数据写入地址所指存储器单元。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3233682" y="3537012"/>
            <a:ext cx="2462268" cy="1680230"/>
            <a:chOff x="1008" y="2400"/>
            <a:chExt cx="1536" cy="1056"/>
          </a:xfrm>
        </p:grpSpPr>
        <p:sp>
          <p:nvSpPr>
            <p:cNvPr id="200710" name="Rectangle 6"/>
            <p:cNvSpPr>
              <a:spLocks noChangeArrowheads="1"/>
            </p:cNvSpPr>
            <p:nvPr/>
          </p:nvSpPr>
          <p:spPr bwMode="auto">
            <a:xfrm>
              <a:off x="1392" y="2400"/>
              <a:ext cx="768" cy="1056"/>
            </a:xfrm>
            <a:prstGeom prst="rect">
              <a:avLst/>
            </a:prstGeom>
            <a:solidFill>
              <a:schemeClr val="folHlink">
                <a:alpha val="39999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0711" name="Line 7"/>
            <p:cNvSpPr>
              <a:spLocks noChangeShapeType="1"/>
            </p:cNvSpPr>
            <p:nvPr/>
          </p:nvSpPr>
          <p:spPr bwMode="auto">
            <a:xfrm>
              <a:off x="1008" y="268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0712" name="Line 8"/>
            <p:cNvSpPr>
              <a:spLocks noChangeShapeType="1"/>
            </p:cNvSpPr>
            <p:nvPr/>
          </p:nvSpPr>
          <p:spPr bwMode="auto">
            <a:xfrm>
              <a:off x="2160" y="2928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0713" name="Text Box 9"/>
            <p:cNvSpPr txBox="1">
              <a:spLocks noChangeArrowheads="1"/>
            </p:cNvSpPr>
            <p:nvPr/>
          </p:nvSpPr>
          <p:spPr bwMode="auto">
            <a:xfrm>
              <a:off x="1575" y="2835"/>
              <a:ext cx="711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/>
                <a:t>Instruction</a:t>
              </a:r>
            </a:p>
          </p:txBody>
        </p:sp>
        <p:sp>
          <p:nvSpPr>
            <p:cNvPr id="200714" name="Text Box 10"/>
            <p:cNvSpPr txBox="1">
              <a:spLocks noChangeArrowheads="1"/>
            </p:cNvSpPr>
            <p:nvPr/>
          </p:nvSpPr>
          <p:spPr bwMode="auto">
            <a:xfrm>
              <a:off x="1344" y="2496"/>
              <a:ext cx="726" cy="2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/>
                <a:t>Instruction</a:t>
              </a:r>
            </a:p>
            <a:p>
              <a:pPr algn="l"/>
              <a:r>
                <a:rPr lang="en-US" altLang="zh-CN" sz="1050" dirty="0"/>
                <a:t>Address</a:t>
              </a:r>
            </a:p>
          </p:txBody>
        </p:sp>
        <p:sp>
          <p:nvSpPr>
            <p:cNvPr id="200715" name="Text Box 11"/>
            <p:cNvSpPr txBox="1">
              <a:spLocks noChangeArrowheads="1"/>
            </p:cNvSpPr>
            <p:nvPr/>
          </p:nvSpPr>
          <p:spPr bwMode="auto">
            <a:xfrm>
              <a:off x="1395" y="3120"/>
              <a:ext cx="717" cy="28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050" dirty="0">
                  <a:solidFill>
                    <a:srgbClr val="0000FF"/>
                  </a:solidFill>
                </a:rPr>
                <a:t>Instruction</a:t>
              </a:r>
            </a:p>
            <a:p>
              <a:pPr algn="l">
                <a:buNone/>
              </a:pPr>
              <a:r>
                <a:rPr lang="en-US" altLang="zh-CN" sz="1050" dirty="0">
                  <a:solidFill>
                    <a:srgbClr val="0000FF"/>
                  </a:solidFill>
                </a:rPr>
                <a:t>memory</a:t>
              </a:r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20036" y="3104966"/>
            <a:ext cx="2538282" cy="2532949"/>
            <a:chOff x="3216" y="1969"/>
            <a:chExt cx="1536" cy="1900"/>
          </a:xfrm>
        </p:grpSpPr>
        <p:sp>
          <p:nvSpPr>
            <p:cNvPr id="200717" name="Rectangle 13"/>
            <p:cNvSpPr>
              <a:spLocks noChangeArrowheads="1"/>
            </p:cNvSpPr>
            <p:nvPr/>
          </p:nvSpPr>
          <p:spPr bwMode="auto">
            <a:xfrm>
              <a:off x="3600" y="2400"/>
              <a:ext cx="768" cy="1056"/>
            </a:xfrm>
            <a:prstGeom prst="rect">
              <a:avLst/>
            </a:prstGeom>
            <a:solidFill>
              <a:schemeClr val="folHlink">
                <a:alpha val="2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0718" name="Line 14"/>
            <p:cNvSpPr>
              <a:spLocks noChangeShapeType="1"/>
            </p:cNvSpPr>
            <p:nvPr/>
          </p:nvSpPr>
          <p:spPr bwMode="auto">
            <a:xfrm>
              <a:off x="3216" y="259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0719" name="Line 15"/>
            <p:cNvSpPr>
              <a:spLocks noChangeShapeType="1"/>
            </p:cNvSpPr>
            <p:nvPr/>
          </p:nvSpPr>
          <p:spPr bwMode="auto">
            <a:xfrm>
              <a:off x="4368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0720" name="Line 16"/>
            <p:cNvSpPr>
              <a:spLocks noChangeShapeType="1"/>
            </p:cNvSpPr>
            <p:nvPr/>
          </p:nvSpPr>
          <p:spPr bwMode="auto">
            <a:xfrm>
              <a:off x="3936" y="2160"/>
              <a:ext cx="0" cy="24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200721" name="Text Box 17"/>
            <p:cNvSpPr txBox="1">
              <a:spLocks noChangeArrowheads="1"/>
            </p:cNvSpPr>
            <p:nvPr/>
          </p:nvSpPr>
          <p:spPr bwMode="auto">
            <a:xfrm>
              <a:off x="3696" y="1969"/>
              <a:ext cx="821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 err="1">
                  <a:solidFill>
                    <a:srgbClr val="FF6600"/>
                  </a:solidFill>
                </a:rPr>
                <a:t>MemWrite</a:t>
              </a:r>
              <a:endParaRPr lang="en-US" altLang="zh-CN" sz="1050" dirty="0">
                <a:solidFill>
                  <a:srgbClr val="FF6600"/>
                </a:solidFill>
              </a:endParaRPr>
            </a:p>
          </p:txBody>
        </p:sp>
        <p:sp>
          <p:nvSpPr>
            <p:cNvPr id="200722" name="Text Box 18"/>
            <p:cNvSpPr txBox="1">
              <a:spLocks noChangeArrowheads="1"/>
            </p:cNvSpPr>
            <p:nvPr/>
          </p:nvSpPr>
          <p:spPr bwMode="auto">
            <a:xfrm>
              <a:off x="3887" y="2689"/>
              <a:ext cx="53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050" dirty="0"/>
                <a:t>Read</a:t>
              </a:r>
            </a:p>
            <a:p>
              <a:pPr algn="r"/>
              <a:r>
                <a:rPr lang="en-US" altLang="zh-CN" sz="1050" dirty="0"/>
                <a:t>data</a:t>
              </a:r>
            </a:p>
          </p:txBody>
        </p:sp>
        <p:sp>
          <p:nvSpPr>
            <p:cNvPr id="200723" name="Text Box 19"/>
            <p:cNvSpPr txBox="1">
              <a:spLocks noChangeArrowheads="1"/>
            </p:cNvSpPr>
            <p:nvPr/>
          </p:nvSpPr>
          <p:spPr bwMode="auto">
            <a:xfrm>
              <a:off x="3552" y="2496"/>
              <a:ext cx="624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l"/>
              <a:r>
                <a:rPr lang="en-US" altLang="zh-CN" sz="1050" dirty="0"/>
                <a:t>Address</a:t>
              </a:r>
            </a:p>
          </p:txBody>
        </p:sp>
        <p:sp>
          <p:nvSpPr>
            <p:cNvPr id="200724" name="Text Box 20"/>
            <p:cNvSpPr txBox="1">
              <a:spLocks noChangeArrowheads="1"/>
            </p:cNvSpPr>
            <p:nvPr/>
          </p:nvSpPr>
          <p:spPr bwMode="auto">
            <a:xfrm>
              <a:off x="3887" y="3094"/>
              <a:ext cx="680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en-US" altLang="zh-CN" sz="1050" dirty="0">
                  <a:solidFill>
                    <a:srgbClr val="0000FF"/>
                  </a:solidFill>
                </a:rPr>
                <a:t>Data</a:t>
              </a:r>
            </a:p>
            <a:p>
              <a:pPr algn="l">
                <a:buNone/>
              </a:pPr>
              <a:r>
                <a:rPr lang="en-US" altLang="zh-CN" sz="1050" dirty="0">
                  <a:solidFill>
                    <a:srgbClr val="0000FF"/>
                  </a:solidFill>
                </a:rPr>
                <a:t>memory</a:t>
              </a:r>
            </a:p>
          </p:txBody>
        </p:sp>
        <p:sp>
          <p:nvSpPr>
            <p:cNvPr id="200725" name="Line 21"/>
            <p:cNvSpPr>
              <a:spLocks noChangeShapeType="1"/>
            </p:cNvSpPr>
            <p:nvPr/>
          </p:nvSpPr>
          <p:spPr bwMode="auto">
            <a:xfrm>
              <a:off x="3216" y="3120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0726" name="Text Box 22"/>
            <p:cNvSpPr txBox="1">
              <a:spLocks noChangeArrowheads="1"/>
            </p:cNvSpPr>
            <p:nvPr/>
          </p:nvSpPr>
          <p:spPr bwMode="auto">
            <a:xfrm>
              <a:off x="3552" y="2976"/>
              <a:ext cx="515" cy="33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/>
                <a:t>Write</a:t>
              </a:r>
            </a:p>
            <a:p>
              <a:pPr algn="l"/>
              <a:r>
                <a:rPr lang="en-US" altLang="zh-CN" sz="1050" dirty="0"/>
                <a:t>data</a:t>
              </a:r>
            </a:p>
          </p:txBody>
        </p:sp>
        <p:sp>
          <p:nvSpPr>
            <p:cNvPr id="200727" name="Line 23"/>
            <p:cNvSpPr>
              <a:spLocks noChangeShapeType="1"/>
            </p:cNvSpPr>
            <p:nvPr/>
          </p:nvSpPr>
          <p:spPr bwMode="auto">
            <a:xfrm flipH="1" flipV="1">
              <a:off x="3984" y="3456"/>
              <a:ext cx="0" cy="288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200728" name="Text Box 24"/>
            <p:cNvSpPr txBox="1">
              <a:spLocks noChangeArrowheads="1"/>
            </p:cNvSpPr>
            <p:nvPr/>
          </p:nvSpPr>
          <p:spPr bwMode="auto">
            <a:xfrm>
              <a:off x="3696" y="3679"/>
              <a:ext cx="776" cy="19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 err="1">
                  <a:solidFill>
                    <a:srgbClr val="FF6600"/>
                  </a:solidFill>
                </a:rPr>
                <a:t>MemRead</a:t>
              </a:r>
              <a:endParaRPr lang="en-US" altLang="zh-CN" sz="1050" dirty="0">
                <a:solidFill>
                  <a:srgbClr val="FF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4996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1524000" y="-200055"/>
            <a:ext cx="274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79376" y="1052736"/>
            <a:ext cx="9901287" cy="1584176"/>
          </a:xfrm>
          <a:noFill/>
        </p:spPr>
        <p:txBody>
          <a:bodyPr/>
          <a:lstStyle/>
          <a:p>
            <a:pPr lvl="1"/>
            <a:r>
              <a:rPr lang="en-US" altLang="zh-CN" sz="2000" dirty="0" smtClean="0"/>
              <a:t>32 64-bit </a:t>
            </a:r>
            <a:r>
              <a:rPr lang="en-US" altLang="zh-CN" sz="2000" dirty="0"/>
              <a:t>Registers</a:t>
            </a:r>
            <a:r>
              <a:rPr lang="zh-CN" altLang="en-US" sz="2000" dirty="0"/>
              <a:t>；</a:t>
            </a:r>
          </a:p>
          <a:p>
            <a:pPr lvl="1"/>
            <a:r>
              <a:rPr lang="en-US" altLang="zh-CN" sz="2000" dirty="0"/>
              <a:t>Input: 2 </a:t>
            </a:r>
            <a:r>
              <a:rPr lang="en-US" altLang="zh-CN" sz="2000" dirty="0" smtClean="0"/>
              <a:t>64-bit</a:t>
            </a:r>
            <a:r>
              <a:rPr lang="en-US" altLang="zh-CN" sz="2000" dirty="0"/>
              <a:t>;</a:t>
            </a:r>
          </a:p>
          <a:p>
            <a:pPr lvl="1"/>
            <a:r>
              <a:rPr lang="en-US" altLang="zh-CN" sz="2000" dirty="0"/>
              <a:t>Output: </a:t>
            </a:r>
            <a:r>
              <a:rPr lang="en-US" altLang="zh-CN" sz="2000" dirty="0" smtClean="0"/>
              <a:t>64-bit </a:t>
            </a:r>
            <a:r>
              <a:rPr lang="en-US" altLang="zh-CN" sz="2000" dirty="0"/>
              <a:t>data, 32-bit register number;</a:t>
            </a:r>
          </a:p>
          <a:p>
            <a:pPr lvl="1"/>
            <a:r>
              <a:rPr lang="en-US" altLang="zh-CN" sz="2000" dirty="0"/>
              <a:t>Register write control</a:t>
            </a:r>
            <a:r>
              <a:rPr lang="zh-CN" altLang="en-US" sz="2000" dirty="0"/>
              <a:t>。</a:t>
            </a:r>
          </a:p>
          <a:p>
            <a:pPr marL="990600" lvl="1" indent="-533400" eaLnBrk="1" hangingPunct="1">
              <a:spcBef>
                <a:spcPts val="0"/>
              </a:spcBef>
            </a:pP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1524000" y="3086070"/>
            <a:ext cx="274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pic>
        <p:nvPicPr>
          <p:cNvPr id="1269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708920"/>
            <a:ext cx="6480720" cy="383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729608" y="182880"/>
            <a:ext cx="8540750" cy="73183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</a:rPr>
              <a:t>Register </a:t>
            </a:r>
            <a:r>
              <a:rPr lang="en-US" altLang="zh-CN" sz="3600" dirty="0" smtClean="0">
                <a:solidFill>
                  <a:srgbClr val="FF0000"/>
                </a:solidFill>
              </a:rPr>
              <a:t>Files-</a:t>
            </a:r>
            <a:r>
              <a:rPr lang="en-US" altLang="zh-CN" sz="3600" dirty="0">
                <a:solidFill>
                  <a:srgbClr val="FF0000"/>
                </a:solidFill>
              </a:rPr>
              <a:t>-Built using D flip-flops</a:t>
            </a:r>
          </a:p>
        </p:txBody>
      </p:sp>
    </p:spTree>
    <p:extLst>
      <p:ext uri="{BB962C8B-B14F-4D97-AF65-F5344CB8AC3E}">
        <p14:creationId xmlns:p14="http://schemas.microsoft.com/office/powerpoint/2010/main" val="155268265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ChangeArrowheads="1"/>
          </p:cNvSpPr>
          <p:nvPr/>
        </p:nvSpPr>
        <p:spPr bwMode="auto">
          <a:xfrm>
            <a:off x="1749426" y="312739"/>
            <a:ext cx="2092325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850" y="1268414"/>
            <a:ext cx="8540750" cy="4194175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altLang="zh-CN" dirty="0"/>
              <a:t>Output from the register </a:t>
            </a:r>
          </a:p>
        </p:txBody>
      </p:sp>
      <p:sp>
        <p:nvSpPr>
          <p:cNvPr id="12493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729608" y="182880"/>
            <a:ext cx="8540750" cy="731838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US" altLang="zh-CN" sz="3600" dirty="0">
                <a:solidFill>
                  <a:srgbClr val="FF0000"/>
                </a:solidFill>
              </a:rPr>
              <a:t>Register File: </a:t>
            </a:r>
            <a:r>
              <a:rPr lang="en-US" altLang="zh-CN" sz="3600" dirty="0"/>
              <a:t>Read-Output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pic>
        <p:nvPicPr>
          <p:cNvPr id="124933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026" y="2420939"/>
            <a:ext cx="4498975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24934" name="Group 14"/>
          <p:cNvGrpSpPr>
            <a:grpSpLocks/>
          </p:cNvGrpSpPr>
          <p:nvPr/>
        </p:nvGrpSpPr>
        <p:grpSpPr bwMode="auto">
          <a:xfrm>
            <a:off x="1524001" y="2636839"/>
            <a:ext cx="4824413" cy="3279775"/>
            <a:chOff x="68" y="1389"/>
            <a:chExt cx="2761" cy="2066"/>
          </a:xfrm>
        </p:grpSpPr>
        <p:grpSp>
          <p:nvGrpSpPr>
            <p:cNvPr id="124938" name="Group 13"/>
            <p:cNvGrpSpPr>
              <a:grpSpLocks/>
            </p:cNvGrpSpPr>
            <p:nvPr/>
          </p:nvGrpSpPr>
          <p:grpSpPr bwMode="auto">
            <a:xfrm>
              <a:off x="68" y="1389"/>
              <a:ext cx="2352" cy="2066"/>
              <a:chOff x="3024" y="1392"/>
              <a:chExt cx="2352" cy="2066"/>
            </a:xfrm>
          </p:grpSpPr>
          <p:pic>
            <p:nvPicPr>
              <p:cNvPr id="124941" name="Picture 6"/>
              <p:cNvPicPr>
                <a:picLocks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4" y="1392"/>
                <a:ext cx="1872" cy="20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4942" name="Text Box 7"/>
              <p:cNvSpPr txBox="1">
                <a:spLocks noChangeArrowheads="1"/>
              </p:cNvSpPr>
              <p:nvPr/>
            </p:nvSpPr>
            <p:spPr bwMode="auto">
              <a:xfrm>
                <a:off x="3168" y="1392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5 bits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943" name="Text Box 8"/>
              <p:cNvSpPr txBox="1">
                <a:spLocks noChangeArrowheads="1"/>
              </p:cNvSpPr>
              <p:nvPr/>
            </p:nvSpPr>
            <p:spPr bwMode="auto">
              <a:xfrm>
                <a:off x="3216" y="177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5 bits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944" name="Text Box 9"/>
              <p:cNvSpPr txBox="1">
                <a:spLocks noChangeArrowheads="1"/>
              </p:cNvSpPr>
              <p:nvPr/>
            </p:nvSpPr>
            <p:spPr bwMode="auto">
              <a:xfrm>
                <a:off x="3216" y="2184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3366CC"/>
                    </a:solidFill>
                    <a:latin typeface="Times New Roman" panose="02020603050405020304" pitchFamily="18" charset="0"/>
                  </a:rPr>
                  <a:t>5 bits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945" name="Text Box 10"/>
              <p:cNvSpPr txBox="1">
                <a:spLocks noChangeArrowheads="1"/>
              </p:cNvSpPr>
              <p:nvPr/>
            </p:nvSpPr>
            <p:spPr bwMode="auto">
              <a:xfrm>
                <a:off x="3024" y="2592"/>
                <a:ext cx="72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buSzTx/>
                  <a:buFontTx/>
                  <a:buNone/>
                </a:pPr>
                <a:r>
                  <a:rPr lang="en-US" altLang="zh-CN" sz="2400" b="0">
                    <a:solidFill>
                      <a:srgbClr val="FF3300"/>
                    </a:solidFill>
                    <a:latin typeface="Times New Roman" panose="02020603050405020304" pitchFamily="18" charset="0"/>
                  </a:rPr>
                  <a:t>32 bits</a:t>
                </a:r>
                <a:endParaRPr lang="en-US" altLang="zh-CN" sz="2400" b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2109" y="1480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64 </a:t>
              </a: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bits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24940" name="Text Box 12"/>
            <p:cNvSpPr txBox="1">
              <a:spLocks noChangeArrowheads="1"/>
            </p:cNvSpPr>
            <p:nvPr/>
          </p:nvSpPr>
          <p:spPr bwMode="auto">
            <a:xfrm>
              <a:off x="2109" y="2389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64 </a:t>
              </a: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bits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4935" name="AutoShape 1028"/>
          <p:cNvSpPr>
            <a:spLocks noChangeArrowheads="1"/>
          </p:cNvSpPr>
          <p:nvPr/>
        </p:nvSpPr>
        <p:spPr bwMode="auto">
          <a:xfrm>
            <a:off x="5639223" y="1067021"/>
            <a:ext cx="2233612" cy="503237"/>
          </a:xfrm>
          <a:prstGeom prst="wedgeEllipseCallout">
            <a:avLst>
              <a:gd name="adj1" fmla="val -26805"/>
              <a:gd name="adj2" fmla="val 213540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6" name="AutoShape 1029"/>
          <p:cNvSpPr>
            <a:spLocks noChangeArrowheads="1"/>
          </p:cNvSpPr>
          <p:nvPr/>
        </p:nvSpPr>
        <p:spPr bwMode="auto">
          <a:xfrm>
            <a:off x="4367213" y="5516564"/>
            <a:ext cx="2233612" cy="503237"/>
          </a:xfrm>
          <a:prstGeom prst="wedgeEllipseCallout">
            <a:avLst>
              <a:gd name="adj1" fmla="val 44528"/>
              <a:gd name="adj2" fmla="val -199528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4937" name="AutoShape 1030"/>
          <p:cNvSpPr>
            <a:spLocks noChangeArrowheads="1"/>
          </p:cNvSpPr>
          <p:nvPr/>
        </p:nvSpPr>
        <p:spPr bwMode="auto">
          <a:xfrm>
            <a:off x="8434388" y="1412875"/>
            <a:ext cx="2233612" cy="503238"/>
          </a:xfrm>
          <a:prstGeom prst="wedgeEllipseCallout">
            <a:avLst>
              <a:gd name="adj1" fmla="val 31093"/>
              <a:gd name="adj2" fmla="val 350630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Data output</a:t>
            </a:r>
          </a:p>
        </p:txBody>
      </p:sp>
    </p:spTree>
    <p:extLst>
      <p:ext uri="{BB962C8B-B14F-4D97-AF65-F5344CB8AC3E}">
        <p14:creationId xmlns:p14="http://schemas.microsoft.com/office/powerpoint/2010/main" val="1331425747"/>
      </p:ext>
    </p:extLst>
  </p:cSld>
  <p:clrMapOvr>
    <a:masterClrMapping/>
  </p:clrMapOvr>
  <p:transition advTm="2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41899" y="266700"/>
            <a:ext cx="8540750" cy="476250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Register File: </a:t>
            </a:r>
            <a:r>
              <a:rPr lang="en-US" altLang="zh-CN" dirty="0"/>
              <a:t>Write-Input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41899" y="1002517"/>
            <a:ext cx="8540750" cy="1150938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1" eaLnBrk="1" hangingPunct="1"/>
            <a:r>
              <a:rPr lang="en-US" altLang="zh-CN" dirty="0"/>
              <a:t>Written to the register </a:t>
            </a:r>
          </a:p>
        </p:txBody>
      </p:sp>
      <p:pic>
        <p:nvPicPr>
          <p:cNvPr id="125956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64" y="1989139"/>
            <a:ext cx="5394325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3216392" y="5564188"/>
            <a:ext cx="10919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</a:rPr>
              <a:t>64 </a:t>
            </a:r>
            <a:r>
              <a:rPr lang="en-US" altLang="zh-CN" sz="2400" b="0" dirty="0">
                <a:solidFill>
                  <a:srgbClr val="FF3300"/>
                </a:solidFill>
              </a:rPr>
              <a:t>bits</a:t>
            </a:r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2207568" y="3140076"/>
            <a:ext cx="192628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b="0" dirty="0" err="1">
                <a:solidFill>
                  <a:srgbClr val="3366CC"/>
                </a:solidFill>
              </a:rPr>
              <a:t>rd</a:t>
            </a:r>
            <a:r>
              <a:rPr lang="en-US" altLang="zh-CN" sz="2400" b="0" dirty="0">
                <a:solidFill>
                  <a:srgbClr val="3366CC"/>
                </a:solidFill>
              </a:rPr>
              <a:t> </a:t>
            </a:r>
            <a:r>
              <a:rPr lang="en-US" altLang="zh-CN" sz="2400" b="0" dirty="0" smtClean="0">
                <a:solidFill>
                  <a:srgbClr val="3366CC"/>
                </a:solidFill>
              </a:rPr>
              <a:t> </a:t>
            </a:r>
            <a:endParaRPr lang="en-US" altLang="zh-CN" sz="2400" b="0" dirty="0">
              <a:solidFill>
                <a:srgbClr val="3366CC"/>
              </a:solidFill>
            </a:endParaRPr>
          </a:p>
          <a:p>
            <a:pPr algn="ctr">
              <a:buFontTx/>
              <a:buNone/>
            </a:pPr>
            <a:r>
              <a:rPr lang="en-US" altLang="zh-CN" sz="2400" b="0" dirty="0">
                <a:solidFill>
                  <a:srgbClr val="3366CC"/>
                </a:solidFill>
              </a:rPr>
              <a:t>5 bits</a:t>
            </a:r>
          </a:p>
        </p:txBody>
      </p:sp>
      <p:sp>
        <p:nvSpPr>
          <p:cNvPr id="125959" name="AutoShape 9"/>
          <p:cNvSpPr>
            <a:spLocks noChangeArrowheads="1"/>
          </p:cNvSpPr>
          <p:nvPr/>
        </p:nvSpPr>
        <p:spPr bwMode="auto">
          <a:xfrm>
            <a:off x="1919288" y="4579939"/>
            <a:ext cx="2233612" cy="503237"/>
          </a:xfrm>
          <a:prstGeom prst="wedgeEllipseCallout">
            <a:avLst>
              <a:gd name="adj1" fmla="val 78644"/>
              <a:gd name="adj2" fmla="val -255995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Reg. address</a:t>
            </a:r>
          </a:p>
        </p:txBody>
      </p:sp>
      <p:sp>
        <p:nvSpPr>
          <p:cNvPr id="125960" name="AutoShape 10"/>
          <p:cNvSpPr>
            <a:spLocks noChangeArrowheads="1"/>
          </p:cNvSpPr>
          <p:nvPr/>
        </p:nvSpPr>
        <p:spPr bwMode="auto">
          <a:xfrm>
            <a:off x="1774826" y="2349500"/>
            <a:ext cx="2233613" cy="503238"/>
          </a:xfrm>
          <a:prstGeom prst="wedgeEllipseCallout">
            <a:avLst>
              <a:gd name="adj1" fmla="val 89588"/>
              <a:gd name="adj2" fmla="val -61671"/>
            </a:avLst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solidFill>
                  <a:srgbClr val="3366CC"/>
                </a:solidFill>
              </a:rPr>
              <a:t>Write signals</a:t>
            </a:r>
          </a:p>
        </p:txBody>
      </p:sp>
    </p:spTree>
    <p:extLst>
      <p:ext uri="{BB962C8B-B14F-4D97-AF65-F5344CB8AC3E}">
        <p14:creationId xmlns:p14="http://schemas.microsoft.com/office/powerpoint/2010/main" val="168897352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1524000" y="-200055"/>
            <a:ext cx="274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50029" y="382476"/>
            <a:ext cx="8540750" cy="431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Description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: </a:t>
            </a:r>
            <a:r>
              <a:rPr lang="en-US" altLang="zh-CN" sz="28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32×64bits </a:t>
            </a:r>
            <a:r>
              <a:rPr lang="en-US" altLang="zh-CN" sz="2800" dirty="0">
                <a:solidFill>
                  <a:srgbClr val="FF0000"/>
                </a:solidFill>
                <a:cs typeface="Times New Roman" panose="02020603050405020304" pitchFamily="18" charset="0"/>
              </a:rPr>
              <a:t>Register files</a:t>
            </a:r>
            <a:r>
              <a:rPr lang="en-US" altLang="zh-CN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endParaRPr lang="en-US" altLang="zh-CN" sz="2800" dirty="0">
              <a:solidFill>
                <a:srgbClr val="080808"/>
              </a:solidFill>
            </a:endParaRPr>
          </a:p>
        </p:txBody>
      </p:sp>
      <p:sp>
        <p:nvSpPr>
          <p:cNvPr id="128004" name="Rectangle 7"/>
          <p:cNvSpPr>
            <a:spLocks noChangeArrowheads="1"/>
          </p:cNvSpPr>
          <p:nvPr/>
        </p:nvSpPr>
        <p:spPr bwMode="auto">
          <a:xfrm>
            <a:off x="1750029" y="1196752"/>
            <a:ext cx="8642350" cy="501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Module </a:t>
            </a:r>
            <a:r>
              <a:rPr lang="en-US" altLang="zh-CN" sz="1600" dirty="0" err="1"/>
              <a:t>regs</a:t>
            </a:r>
            <a:r>
              <a:rPr lang="en-US" altLang="zh-CN" sz="1600" dirty="0"/>
              <a:t>(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rst,reg_Rd_addr_A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reg_Rt_addr_B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reg_Wt_addr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wdata</a:t>
            </a:r>
            <a:r>
              <a:rPr lang="en-US" altLang="zh-CN" sz="1600" dirty="0"/>
              <a:t>, we, </a:t>
            </a:r>
            <a:r>
              <a:rPr lang="en-US" altLang="zh-CN" sz="1600" dirty="0" err="1"/>
              <a:t>rdata_A</a:t>
            </a:r>
            <a:r>
              <a:rPr lang="en-US" altLang="zh-CN" sz="1600" dirty="0"/>
              <a:t>,    	       </a:t>
            </a:r>
            <a:r>
              <a:rPr lang="en-US" altLang="zh-CN" sz="1600" dirty="0" err="1"/>
              <a:t>rdata_B</a:t>
            </a:r>
            <a:r>
              <a:rPr lang="en-US" altLang="zh-CN" sz="1600" dirty="0"/>
              <a:t>);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endParaRPr lang="en-US" altLang="zh-CN" sz="800" dirty="0"/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    </a:t>
            </a:r>
            <a:r>
              <a:rPr lang="en-US" altLang="zh-CN" sz="1600" b="0" dirty="0"/>
              <a:t>input </a:t>
            </a:r>
            <a:r>
              <a:rPr lang="en-US" altLang="zh-CN" sz="1600" b="0" dirty="0" err="1"/>
              <a:t>clk</a:t>
            </a:r>
            <a:r>
              <a:rPr lang="en-US" altLang="zh-CN" sz="1600" b="0" dirty="0"/>
              <a:t>, </a:t>
            </a:r>
            <a:r>
              <a:rPr lang="en-US" altLang="zh-CN" sz="1600" b="0" dirty="0" err="1"/>
              <a:t>rst</a:t>
            </a:r>
            <a:r>
              <a:rPr lang="en-US" altLang="zh-CN" sz="1600" b="0" dirty="0"/>
              <a:t>, we;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b="0" dirty="0"/>
              <a:t>    input [4:0] </a:t>
            </a:r>
            <a:r>
              <a:rPr lang="en-US" altLang="zh-CN" sz="1600" b="0" dirty="0" err="1"/>
              <a:t>reg_Rd_addr_A</a:t>
            </a:r>
            <a:r>
              <a:rPr lang="en-US" altLang="zh-CN" sz="1600" b="0" dirty="0"/>
              <a:t>, </a:t>
            </a:r>
            <a:r>
              <a:rPr lang="en-US" altLang="zh-CN" sz="1600" b="0" dirty="0" err="1"/>
              <a:t>reg_Rt_addr_B</a:t>
            </a:r>
            <a:r>
              <a:rPr lang="en-US" altLang="zh-CN" sz="1600" b="0" dirty="0"/>
              <a:t>, </a:t>
            </a:r>
            <a:r>
              <a:rPr lang="en-US" altLang="zh-CN" sz="1600" b="0" dirty="0" err="1"/>
              <a:t>reg_Wt_addr</a:t>
            </a:r>
            <a:r>
              <a:rPr lang="en-US" altLang="zh-CN" sz="1600" b="0" dirty="0"/>
              <a:t>;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b="0" dirty="0"/>
              <a:t>    input [31:0] </a:t>
            </a:r>
            <a:r>
              <a:rPr lang="en-US" altLang="zh-CN" sz="1600" b="0" dirty="0" err="1"/>
              <a:t>wdata</a:t>
            </a:r>
            <a:r>
              <a:rPr lang="en-US" altLang="zh-CN" sz="1600" b="0" dirty="0"/>
              <a:t>;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b="0" dirty="0"/>
              <a:t>    output [31:0] </a:t>
            </a:r>
            <a:r>
              <a:rPr lang="en-US" altLang="zh-CN" sz="1600" b="0" dirty="0" err="1"/>
              <a:t>rdata_A</a:t>
            </a:r>
            <a:r>
              <a:rPr lang="en-US" altLang="zh-CN" sz="1600" b="0" dirty="0"/>
              <a:t>, </a:t>
            </a:r>
            <a:r>
              <a:rPr lang="en-US" altLang="zh-CN" sz="1600" b="0" dirty="0" err="1"/>
              <a:t>rdata_B</a:t>
            </a:r>
            <a:r>
              <a:rPr lang="en-US" altLang="zh-CN" sz="1600" b="0" dirty="0"/>
              <a:t>;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b="0" dirty="0"/>
              <a:t>    </a:t>
            </a:r>
            <a:r>
              <a:rPr lang="en-US" altLang="zh-CN" sz="1600" b="0" dirty="0" err="1"/>
              <a:t>reg</a:t>
            </a:r>
            <a:r>
              <a:rPr lang="en-US" altLang="zh-CN" sz="1600" b="0" dirty="0"/>
              <a:t> [31:0] register [1:31]; 				// r1 - r31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b="0" dirty="0"/>
              <a:t>     integer </a:t>
            </a:r>
            <a:r>
              <a:rPr lang="en-US" altLang="zh-CN" sz="1600" b="0" dirty="0" err="1"/>
              <a:t>i</a:t>
            </a:r>
            <a:r>
              <a:rPr lang="en-US" altLang="zh-CN" sz="1600" b="0" dirty="0"/>
              <a:t>;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endParaRPr lang="en-US" altLang="zh-CN" sz="1600" b="0" dirty="0"/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assign </a:t>
            </a:r>
            <a:r>
              <a:rPr lang="en-US" altLang="zh-CN" sz="1600" dirty="0" err="1"/>
              <a:t>rdata_A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reg_Rd_addr_A</a:t>
            </a:r>
            <a:r>
              <a:rPr lang="en-US" altLang="zh-CN" sz="1600" dirty="0"/>
              <a:t> == 0)? 0 : register[</a:t>
            </a:r>
            <a:r>
              <a:rPr lang="en-US" altLang="zh-CN" sz="1600" dirty="0" err="1"/>
              <a:t>reg_Rd_addr_A</a:t>
            </a:r>
            <a:r>
              <a:rPr lang="en-US" altLang="zh-CN" sz="1600" dirty="0"/>
              <a:t>]; // read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assign </a:t>
            </a:r>
            <a:r>
              <a:rPr lang="en-US" altLang="zh-CN" sz="1600" dirty="0" err="1"/>
              <a:t>rdata_B</a:t>
            </a:r>
            <a:r>
              <a:rPr lang="en-US" altLang="zh-CN" sz="1600" dirty="0"/>
              <a:t> = (</a:t>
            </a:r>
            <a:r>
              <a:rPr lang="en-US" altLang="zh-CN" sz="1600" dirty="0" err="1"/>
              <a:t>reg_Rt_addr_B</a:t>
            </a:r>
            <a:r>
              <a:rPr lang="en-US" altLang="zh-CN" sz="1600" dirty="0"/>
              <a:t> == 0)? 0 : register[</a:t>
            </a:r>
            <a:r>
              <a:rPr lang="en-US" altLang="zh-CN" sz="1600" dirty="0" err="1"/>
              <a:t>reg_Rt_addr_B</a:t>
            </a:r>
            <a:r>
              <a:rPr lang="en-US" altLang="zh-CN" sz="1600" dirty="0"/>
              <a:t>];   // read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always @(</a:t>
            </a:r>
            <a:r>
              <a:rPr lang="en-US" altLang="zh-CN" sz="1600" dirty="0" err="1"/>
              <a:t>posedge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clk</a:t>
            </a:r>
            <a:r>
              <a:rPr lang="en-US" altLang="zh-CN" sz="1600" dirty="0"/>
              <a:t> or </a:t>
            </a:r>
            <a:r>
              <a:rPr lang="en-US" altLang="zh-CN" sz="1600" dirty="0" err="1"/>
              <a:t>posedge</a:t>
            </a:r>
            <a:r>
              <a:rPr lang="en-US" altLang="zh-CN" sz="1600" dirty="0"/>
              <a:t> </a:t>
            </a:r>
            <a:r>
              <a:rPr lang="en-US" altLang="zh-CN" sz="1600" dirty="0" err="1"/>
              <a:t>rst</a:t>
            </a:r>
            <a:r>
              <a:rPr lang="en-US" altLang="zh-CN" sz="1600" dirty="0"/>
              <a:t>) 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      begin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	if (</a:t>
            </a:r>
            <a:r>
              <a:rPr lang="en-US" altLang="zh-CN" sz="1600" dirty="0" err="1"/>
              <a:t>rst</a:t>
            </a:r>
            <a:r>
              <a:rPr lang="en-US" altLang="zh-CN" sz="1600" dirty="0"/>
              <a:t>==1) 	 begin 			// reset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	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&lt;32;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=i+1)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	    register[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&lt;= 0;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	end 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	else begin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	     if ((</a:t>
            </a:r>
            <a:r>
              <a:rPr lang="en-US" altLang="zh-CN" sz="1600" dirty="0" err="1"/>
              <a:t>reg_Wt_addr</a:t>
            </a:r>
            <a:r>
              <a:rPr lang="en-US" altLang="zh-CN" sz="1600" dirty="0"/>
              <a:t> != 0) &amp;&amp; (we == 1)) 	// write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	     register[</a:t>
            </a:r>
            <a:r>
              <a:rPr lang="en-US" altLang="zh-CN" sz="1600" dirty="0" err="1"/>
              <a:t>reg_Wt_addr</a:t>
            </a:r>
            <a:r>
              <a:rPr lang="en-US" altLang="zh-CN" sz="1600" dirty="0"/>
              <a:t>] &lt;= </a:t>
            </a:r>
            <a:r>
              <a:rPr lang="en-US" altLang="zh-CN" sz="1600" dirty="0" err="1"/>
              <a:t>wdata</a:t>
            </a:r>
            <a:r>
              <a:rPr lang="en-US" altLang="zh-CN" sz="1600" dirty="0"/>
              <a:t>;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	end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/>
              <a:t>	end</a:t>
            </a:r>
          </a:p>
          <a:p>
            <a:pPr>
              <a:lnSpc>
                <a:spcPts val="1600"/>
              </a:lnSpc>
              <a:spcBef>
                <a:spcPct val="0"/>
              </a:spcBef>
              <a:buNone/>
            </a:pPr>
            <a:r>
              <a:rPr lang="en-US" altLang="zh-CN" sz="1600" dirty="0" err="1"/>
              <a:t>endmodule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3805941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ChangeArrowheads="1"/>
          </p:cNvSpPr>
          <p:nvPr/>
        </p:nvSpPr>
        <p:spPr bwMode="auto">
          <a:xfrm>
            <a:off x="2836070" y="1091805"/>
            <a:ext cx="1569244" cy="358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20275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/>
              <a:t>The other elements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/>
              <a:t>Sign Extend</a:t>
            </a:r>
            <a:r>
              <a:rPr lang="zh-CN" altLang="en-US" sz="1800" dirty="0"/>
              <a:t>：</a:t>
            </a:r>
          </a:p>
          <a:p>
            <a:pPr lvl="1"/>
            <a:r>
              <a:rPr lang="zh-CN" altLang="en-US" sz="1500" dirty="0"/>
              <a:t>将</a:t>
            </a:r>
            <a:r>
              <a:rPr lang="en-US" altLang="zh-CN" sz="1500" dirty="0"/>
              <a:t>16</a:t>
            </a:r>
            <a:r>
              <a:rPr lang="zh-CN" altLang="en-US" sz="1500" dirty="0"/>
              <a:t>位的补码表示的有符号立即数，扩展为</a:t>
            </a:r>
            <a:r>
              <a:rPr lang="en-US" altLang="zh-CN" sz="1500" dirty="0"/>
              <a:t>32</a:t>
            </a:r>
            <a:r>
              <a:rPr lang="zh-CN" altLang="en-US" sz="1500" dirty="0"/>
              <a:t>位。</a:t>
            </a:r>
          </a:p>
          <a:p>
            <a:pPr lvl="1"/>
            <a:r>
              <a:rPr lang="zh-CN" altLang="en-US" sz="1500" dirty="0"/>
              <a:t>方法：只需重复符号位即可。</a:t>
            </a:r>
          </a:p>
          <a:p>
            <a:r>
              <a:rPr lang="en-US" altLang="zh-CN" sz="1800" dirty="0"/>
              <a:t>Shift</a:t>
            </a:r>
            <a:r>
              <a:rPr lang="zh-CN" altLang="en-US" sz="1800" dirty="0"/>
              <a:t>：</a:t>
            </a:r>
          </a:p>
          <a:p>
            <a:pPr lvl="1"/>
            <a:r>
              <a:rPr lang="en-US" altLang="zh-CN" sz="1500" dirty="0"/>
              <a:t>Shift 2 bits left</a:t>
            </a:r>
            <a:r>
              <a:rPr lang="zh-CN" altLang="en-US" sz="1500" dirty="0"/>
              <a:t>。</a:t>
            </a:r>
          </a:p>
          <a:p>
            <a:pPr lvl="1"/>
            <a:r>
              <a:rPr lang="zh-CN" altLang="en-US" sz="1500" dirty="0"/>
              <a:t>方法：将输入高移</a:t>
            </a:r>
            <a:r>
              <a:rPr lang="en-US" altLang="zh-CN" sz="1500" dirty="0"/>
              <a:t>2</a:t>
            </a:r>
            <a:r>
              <a:rPr lang="zh-CN" altLang="en-US" sz="1500" dirty="0"/>
              <a:t>位接输出，输出的低两位接</a:t>
            </a:r>
            <a:r>
              <a:rPr lang="en-US" altLang="zh-CN" sz="1500" dirty="0"/>
              <a:t>0</a:t>
            </a:r>
            <a:r>
              <a:rPr lang="zh-CN" altLang="en-US" sz="1500" dirty="0"/>
              <a:t>。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27712" y="3429000"/>
            <a:ext cx="1714500" cy="1143000"/>
            <a:chOff x="890" y="2352"/>
            <a:chExt cx="1440" cy="960"/>
          </a:xfrm>
        </p:grpSpPr>
        <p:sp useBgFill="1">
          <p:nvSpPr>
            <p:cNvPr id="202758" name="Oval 6"/>
            <p:cNvSpPr>
              <a:spLocks noChangeArrowheads="1"/>
            </p:cNvSpPr>
            <p:nvPr/>
          </p:nvSpPr>
          <p:spPr bwMode="auto">
            <a:xfrm>
              <a:off x="1344" y="2352"/>
              <a:ext cx="480" cy="96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59" name="Line 7"/>
            <p:cNvSpPr>
              <a:spLocks noChangeShapeType="1"/>
            </p:cNvSpPr>
            <p:nvPr/>
          </p:nvSpPr>
          <p:spPr bwMode="auto">
            <a:xfrm>
              <a:off x="1008" y="2832"/>
              <a:ext cx="3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60" name="Line 8"/>
            <p:cNvSpPr>
              <a:spLocks noChangeShapeType="1"/>
            </p:cNvSpPr>
            <p:nvPr/>
          </p:nvSpPr>
          <p:spPr bwMode="auto">
            <a:xfrm>
              <a:off x="1824" y="2832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61" name="Line 9"/>
            <p:cNvSpPr>
              <a:spLocks noChangeShapeType="1"/>
            </p:cNvSpPr>
            <p:nvPr/>
          </p:nvSpPr>
          <p:spPr bwMode="auto">
            <a:xfrm>
              <a:off x="1104" y="2784"/>
              <a:ext cx="96" cy="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62" name="Text Box 10"/>
            <p:cNvSpPr txBox="1">
              <a:spLocks noChangeArrowheads="1"/>
            </p:cNvSpPr>
            <p:nvPr/>
          </p:nvSpPr>
          <p:spPr bwMode="auto">
            <a:xfrm>
              <a:off x="890" y="2622"/>
              <a:ext cx="454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rgbClr val="FF6600"/>
                  </a:solidFill>
                </a:rPr>
                <a:t>16</a:t>
              </a:r>
            </a:p>
          </p:txBody>
        </p:sp>
        <p:sp>
          <p:nvSpPr>
            <p:cNvPr id="202763" name="Line 11"/>
            <p:cNvSpPr>
              <a:spLocks noChangeShapeType="1"/>
            </p:cNvSpPr>
            <p:nvPr/>
          </p:nvSpPr>
          <p:spPr bwMode="auto">
            <a:xfrm>
              <a:off x="1920" y="2784"/>
              <a:ext cx="96" cy="96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64" name="Text Box 12"/>
            <p:cNvSpPr txBox="1">
              <a:spLocks noChangeArrowheads="1"/>
            </p:cNvSpPr>
            <p:nvPr/>
          </p:nvSpPr>
          <p:spPr bwMode="auto">
            <a:xfrm>
              <a:off x="1872" y="2622"/>
              <a:ext cx="458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050" dirty="0">
                  <a:solidFill>
                    <a:srgbClr val="FF6600"/>
                  </a:solidFill>
                </a:rPr>
                <a:t>32</a:t>
              </a:r>
            </a:p>
          </p:txBody>
        </p:sp>
        <p:sp>
          <p:nvSpPr>
            <p:cNvPr id="202765" name="Text Box 13"/>
            <p:cNvSpPr txBox="1">
              <a:spLocks noChangeArrowheads="1"/>
            </p:cNvSpPr>
            <p:nvPr/>
          </p:nvSpPr>
          <p:spPr bwMode="auto">
            <a:xfrm>
              <a:off x="1344" y="2688"/>
              <a:ext cx="581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050" dirty="0"/>
                <a:t>Sign</a:t>
              </a:r>
            </a:p>
            <a:p>
              <a:r>
                <a:rPr lang="en-US" altLang="zh-CN" sz="1050" dirty="0"/>
                <a:t>extend</a:t>
              </a:r>
            </a:p>
          </p:txBody>
        </p:sp>
      </p:grpSp>
      <p:grpSp>
        <p:nvGrpSpPr>
          <p:cNvPr id="4" name="Group 140"/>
          <p:cNvGrpSpPr>
            <a:grpSpLocks/>
          </p:cNvGrpSpPr>
          <p:nvPr/>
        </p:nvGrpSpPr>
        <p:grpSpPr bwMode="auto">
          <a:xfrm>
            <a:off x="4274332" y="3857630"/>
            <a:ext cx="1495425" cy="1976438"/>
            <a:chOff x="1170" y="2795"/>
            <a:chExt cx="1256" cy="1660"/>
          </a:xfrm>
        </p:grpSpPr>
        <p:sp>
          <p:nvSpPr>
            <p:cNvPr id="202811" name="Line 59"/>
            <p:cNvSpPr>
              <a:spLocks noChangeShapeType="1"/>
            </p:cNvSpPr>
            <p:nvPr/>
          </p:nvSpPr>
          <p:spPr bwMode="auto">
            <a:xfrm>
              <a:off x="1474" y="3521"/>
              <a:ext cx="2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12" name="Line 60"/>
            <p:cNvSpPr>
              <a:spLocks noChangeShapeType="1"/>
            </p:cNvSpPr>
            <p:nvPr/>
          </p:nvSpPr>
          <p:spPr bwMode="auto">
            <a:xfrm>
              <a:off x="1474" y="3612"/>
              <a:ext cx="22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13" name="Line 61"/>
            <p:cNvSpPr>
              <a:spLocks noChangeShapeType="1"/>
            </p:cNvSpPr>
            <p:nvPr/>
          </p:nvSpPr>
          <p:spPr bwMode="auto">
            <a:xfrm>
              <a:off x="1474" y="3748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14" name="Line 62"/>
            <p:cNvSpPr>
              <a:spLocks noChangeShapeType="1"/>
            </p:cNvSpPr>
            <p:nvPr/>
          </p:nvSpPr>
          <p:spPr bwMode="auto">
            <a:xfrm>
              <a:off x="1474" y="3838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15" name="Line 63"/>
            <p:cNvSpPr>
              <a:spLocks noChangeShapeType="1"/>
            </p:cNvSpPr>
            <p:nvPr/>
          </p:nvSpPr>
          <p:spPr bwMode="auto">
            <a:xfrm>
              <a:off x="1474" y="3929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16" name="Line 64"/>
            <p:cNvSpPr>
              <a:spLocks noChangeShapeType="1"/>
            </p:cNvSpPr>
            <p:nvPr/>
          </p:nvSpPr>
          <p:spPr bwMode="auto">
            <a:xfrm>
              <a:off x="1474" y="4020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17" name="Text Box 65"/>
            <p:cNvSpPr txBox="1">
              <a:spLocks noChangeArrowheads="1"/>
            </p:cNvSpPr>
            <p:nvPr/>
          </p:nvSpPr>
          <p:spPr bwMode="auto">
            <a:xfrm>
              <a:off x="1170" y="3475"/>
              <a:ext cx="349" cy="688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675" dirty="0" err="1"/>
                <a:t>D15</a:t>
              </a:r>
              <a:endParaRPr lang="en-US" altLang="zh-CN" sz="675" dirty="0"/>
            </a:p>
            <a:p>
              <a:r>
                <a:rPr lang="en-US" altLang="zh-CN" sz="675" dirty="0" err="1"/>
                <a:t>D14</a:t>
              </a:r>
              <a:endParaRPr lang="en-US" altLang="zh-CN" sz="675" dirty="0"/>
            </a:p>
            <a:p>
              <a:r>
                <a:rPr lang="en-US" altLang="zh-CN" sz="675" dirty="0"/>
                <a:t>.</a:t>
              </a:r>
            </a:p>
            <a:p>
              <a:r>
                <a:rPr lang="en-US" altLang="zh-CN" sz="675" dirty="0"/>
                <a:t>.</a:t>
              </a:r>
            </a:p>
            <a:p>
              <a:r>
                <a:rPr lang="en-US" altLang="zh-CN" sz="675" dirty="0"/>
                <a:t>.</a:t>
              </a:r>
            </a:p>
            <a:p>
              <a:r>
                <a:rPr lang="en-US" altLang="zh-CN" sz="675" dirty="0" err="1"/>
                <a:t>D00</a:t>
              </a:r>
              <a:endParaRPr lang="en-US" altLang="zh-CN" sz="675" dirty="0"/>
            </a:p>
          </p:txBody>
        </p:sp>
        <p:sp>
          <p:nvSpPr>
            <p:cNvPr id="202818" name="Text Box 66"/>
            <p:cNvSpPr txBox="1">
              <a:spLocks noChangeArrowheads="1"/>
            </p:cNvSpPr>
            <p:nvPr/>
          </p:nvSpPr>
          <p:spPr bwMode="auto">
            <a:xfrm>
              <a:off x="2154" y="2795"/>
              <a:ext cx="272" cy="166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600" dirty="0" err="1"/>
                <a:t>D31</a:t>
              </a:r>
              <a:endParaRPr lang="en-US" altLang="zh-CN" sz="600" dirty="0"/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endParaRPr lang="en-US" altLang="zh-CN" sz="600" dirty="0"/>
            </a:p>
            <a:p>
              <a:r>
                <a:rPr lang="en-US" altLang="zh-CN" sz="600" dirty="0"/>
                <a:t>.</a:t>
              </a:r>
            </a:p>
            <a:p>
              <a:endParaRPr lang="en-US" altLang="zh-CN" sz="600" dirty="0"/>
            </a:p>
            <a:p>
              <a:r>
                <a:rPr lang="en-US" altLang="zh-CN" sz="600" dirty="0" err="1"/>
                <a:t>D16</a:t>
              </a:r>
              <a:endParaRPr lang="en-US" altLang="zh-CN" sz="600" dirty="0"/>
            </a:p>
            <a:p>
              <a:r>
                <a:rPr lang="en-US" altLang="zh-CN" sz="600" dirty="0" err="1"/>
                <a:t>D15</a:t>
              </a:r>
              <a:endParaRPr lang="en-US" altLang="zh-CN" sz="600" dirty="0"/>
            </a:p>
            <a:p>
              <a:r>
                <a:rPr lang="en-US" altLang="zh-CN" sz="600" dirty="0" err="1"/>
                <a:t>D14</a:t>
              </a:r>
              <a:endParaRPr lang="en-US" altLang="zh-CN" sz="600" dirty="0"/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 err="1"/>
                <a:t>D00</a:t>
              </a:r>
              <a:endParaRPr lang="en-US" altLang="zh-CN" sz="600" dirty="0"/>
            </a:p>
          </p:txBody>
        </p:sp>
        <p:sp>
          <p:nvSpPr>
            <p:cNvPr id="202819" name="Rectangle 67"/>
            <p:cNvSpPr>
              <a:spLocks noChangeArrowheads="1"/>
            </p:cNvSpPr>
            <p:nvPr/>
          </p:nvSpPr>
          <p:spPr bwMode="auto">
            <a:xfrm>
              <a:off x="1700" y="2795"/>
              <a:ext cx="318" cy="1315"/>
            </a:xfrm>
            <a:prstGeom prst="rect">
              <a:avLst/>
            </a:prstGeom>
            <a:solidFill>
              <a:srgbClr val="CCFFCC">
                <a:alpha val="60001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0" name="Line 68"/>
            <p:cNvSpPr>
              <a:spLocks noChangeShapeType="1"/>
            </p:cNvSpPr>
            <p:nvPr/>
          </p:nvSpPr>
          <p:spPr bwMode="auto">
            <a:xfrm>
              <a:off x="2018" y="3521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1" name="Line 69"/>
            <p:cNvSpPr>
              <a:spLocks noChangeShapeType="1"/>
            </p:cNvSpPr>
            <p:nvPr/>
          </p:nvSpPr>
          <p:spPr bwMode="auto">
            <a:xfrm>
              <a:off x="2018" y="3612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2" name="Line 70"/>
            <p:cNvSpPr>
              <a:spLocks noChangeShapeType="1"/>
            </p:cNvSpPr>
            <p:nvPr/>
          </p:nvSpPr>
          <p:spPr bwMode="auto">
            <a:xfrm flipV="1">
              <a:off x="2018" y="3748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3" name="Line 71"/>
            <p:cNvSpPr>
              <a:spLocks noChangeShapeType="1"/>
            </p:cNvSpPr>
            <p:nvPr/>
          </p:nvSpPr>
          <p:spPr bwMode="auto">
            <a:xfrm flipV="1">
              <a:off x="2018" y="3838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4" name="Line 72"/>
            <p:cNvSpPr>
              <a:spLocks noChangeShapeType="1"/>
            </p:cNvSpPr>
            <p:nvPr/>
          </p:nvSpPr>
          <p:spPr bwMode="auto">
            <a:xfrm flipV="1">
              <a:off x="2018" y="3929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5" name="Line 73"/>
            <p:cNvSpPr>
              <a:spLocks noChangeShapeType="1"/>
            </p:cNvSpPr>
            <p:nvPr/>
          </p:nvSpPr>
          <p:spPr bwMode="auto">
            <a:xfrm flipV="1">
              <a:off x="2018" y="4020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6" name="Line 74"/>
            <p:cNvSpPr>
              <a:spLocks noChangeShapeType="1"/>
            </p:cNvSpPr>
            <p:nvPr/>
          </p:nvSpPr>
          <p:spPr bwMode="auto">
            <a:xfrm>
              <a:off x="2018" y="2885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7" name="Line 75"/>
            <p:cNvSpPr>
              <a:spLocks noChangeShapeType="1"/>
            </p:cNvSpPr>
            <p:nvPr/>
          </p:nvSpPr>
          <p:spPr bwMode="auto">
            <a:xfrm>
              <a:off x="2018" y="2976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8" name="Line 76"/>
            <p:cNvSpPr>
              <a:spLocks noChangeShapeType="1"/>
            </p:cNvSpPr>
            <p:nvPr/>
          </p:nvSpPr>
          <p:spPr bwMode="auto">
            <a:xfrm>
              <a:off x="2018" y="3158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29" name="Line 77"/>
            <p:cNvSpPr>
              <a:spLocks noChangeShapeType="1"/>
            </p:cNvSpPr>
            <p:nvPr/>
          </p:nvSpPr>
          <p:spPr bwMode="auto">
            <a:xfrm>
              <a:off x="2018" y="3249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0" name="Line 78"/>
            <p:cNvSpPr>
              <a:spLocks noChangeShapeType="1"/>
            </p:cNvSpPr>
            <p:nvPr/>
          </p:nvSpPr>
          <p:spPr bwMode="auto">
            <a:xfrm>
              <a:off x="2018" y="3339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1" name="Line 79"/>
            <p:cNvSpPr>
              <a:spLocks noChangeShapeType="1"/>
            </p:cNvSpPr>
            <p:nvPr/>
          </p:nvSpPr>
          <p:spPr bwMode="auto">
            <a:xfrm>
              <a:off x="2018" y="343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2" name="Line 80"/>
            <p:cNvSpPr>
              <a:spLocks noChangeShapeType="1"/>
            </p:cNvSpPr>
            <p:nvPr/>
          </p:nvSpPr>
          <p:spPr bwMode="auto">
            <a:xfrm>
              <a:off x="1700" y="361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3" name="Line 81"/>
            <p:cNvSpPr>
              <a:spLocks noChangeShapeType="1"/>
            </p:cNvSpPr>
            <p:nvPr/>
          </p:nvSpPr>
          <p:spPr bwMode="auto">
            <a:xfrm flipV="1">
              <a:off x="1836" y="2886"/>
              <a:ext cx="0" cy="6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4" name="Line 82"/>
            <p:cNvSpPr>
              <a:spLocks noChangeShapeType="1"/>
            </p:cNvSpPr>
            <p:nvPr/>
          </p:nvSpPr>
          <p:spPr bwMode="auto">
            <a:xfrm>
              <a:off x="1836" y="2886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5" name="Line 83"/>
            <p:cNvSpPr>
              <a:spLocks noChangeShapeType="1"/>
            </p:cNvSpPr>
            <p:nvPr/>
          </p:nvSpPr>
          <p:spPr bwMode="auto">
            <a:xfrm>
              <a:off x="1836" y="2976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6" name="Line 84"/>
            <p:cNvSpPr>
              <a:spLocks noChangeShapeType="1"/>
            </p:cNvSpPr>
            <p:nvPr/>
          </p:nvSpPr>
          <p:spPr bwMode="auto">
            <a:xfrm>
              <a:off x="1836" y="3158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7" name="Line 85"/>
            <p:cNvSpPr>
              <a:spLocks noChangeShapeType="1"/>
            </p:cNvSpPr>
            <p:nvPr/>
          </p:nvSpPr>
          <p:spPr bwMode="auto">
            <a:xfrm>
              <a:off x="1836" y="3249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8" name="Line 86"/>
            <p:cNvSpPr>
              <a:spLocks noChangeShapeType="1"/>
            </p:cNvSpPr>
            <p:nvPr/>
          </p:nvSpPr>
          <p:spPr bwMode="auto">
            <a:xfrm>
              <a:off x="1836" y="3339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39" name="Line 87"/>
            <p:cNvSpPr>
              <a:spLocks noChangeShapeType="1"/>
            </p:cNvSpPr>
            <p:nvPr/>
          </p:nvSpPr>
          <p:spPr bwMode="auto">
            <a:xfrm>
              <a:off x="1836" y="343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40" name="Line 88"/>
            <p:cNvSpPr>
              <a:spLocks noChangeShapeType="1"/>
            </p:cNvSpPr>
            <p:nvPr/>
          </p:nvSpPr>
          <p:spPr bwMode="auto">
            <a:xfrm>
              <a:off x="1701" y="3748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41" name="Line 89"/>
            <p:cNvSpPr>
              <a:spLocks noChangeShapeType="1"/>
            </p:cNvSpPr>
            <p:nvPr/>
          </p:nvSpPr>
          <p:spPr bwMode="auto">
            <a:xfrm>
              <a:off x="1701" y="3838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42" name="Line 90"/>
            <p:cNvSpPr>
              <a:spLocks noChangeShapeType="1"/>
            </p:cNvSpPr>
            <p:nvPr/>
          </p:nvSpPr>
          <p:spPr bwMode="auto">
            <a:xfrm>
              <a:off x="1701" y="3929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43" name="Line 91"/>
            <p:cNvSpPr>
              <a:spLocks noChangeShapeType="1"/>
            </p:cNvSpPr>
            <p:nvPr/>
          </p:nvSpPr>
          <p:spPr bwMode="auto">
            <a:xfrm>
              <a:off x="1701" y="4020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44" name="Line 92"/>
            <p:cNvSpPr>
              <a:spLocks noChangeShapeType="1"/>
            </p:cNvSpPr>
            <p:nvPr/>
          </p:nvSpPr>
          <p:spPr bwMode="auto">
            <a:xfrm>
              <a:off x="1700" y="3521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03157" y="3429000"/>
            <a:ext cx="1143000" cy="1143000"/>
            <a:chOff x="3216" y="2400"/>
            <a:chExt cx="960" cy="960"/>
          </a:xfrm>
        </p:grpSpPr>
        <p:sp useBgFill="1">
          <p:nvSpPr>
            <p:cNvPr id="202767" name="Oval 15"/>
            <p:cNvSpPr>
              <a:spLocks noChangeArrowheads="1"/>
            </p:cNvSpPr>
            <p:nvPr/>
          </p:nvSpPr>
          <p:spPr bwMode="auto">
            <a:xfrm>
              <a:off x="3504" y="2400"/>
              <a:ext cx="384" cy="960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68" name="Line 16"/>
            <p:cNvSpPr>
              <a:spLocks noChangeShapeType="1"/>
            </p:cNvSpPr>
            <p:nvPr/>
          </p:nvSpPr>
          <p:spPr bwMode="auto">
            <a:xfrm>
              <a:off x="3216" y="28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69" name="Line 17"/>
            <p:cNvSpPr>
              <a:spLocks noChangeShapeType="1"/>
            </p:cNvSpPr>
            <p:nvPr/>
          </p:nvSpPr>
          <p:spPr bwMode="auto">
            <a:xfrm>
              <a:off x="3888" y="288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70" name="Text Box 18"/>
            <p:cNvSpPr txBox="1">
              <a:spLocks noChangeArrowheads="1"/>
            </p:cNvSpPr>
            <p:nvPr/>
          </p:nvSpPr>
          <p:spPr bwMode="auto">
            <a:xfrm>
              <a:off x="3504" y="2736"/>
              <a:ext cx="566" cy="37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050" dirty="0"/>
                <a:t>Shift</a:t>
              </a:r>
            </a:p>
            <a:p>
              <a:r>
                <a:rPr lang="en-US" altLang="zh-CN" sz="1050" dirty="0"/>
                <a:t>left 2</a:t>
              </a:r>
            </a:p>
          </p:txBody>
        </p:sp>
      </p:grpSp>
      <p:grpSp>
        <p:nvGrpSpPr>
          <p:cNvPr id="7" name="Group 138"/>
          <p:cNvGrpSpPr>
            <a:grpSpLocks/>
          </p:cNvGrpSpPr>
          <p:nvPr/>
        </p:nvGrpSpPr>
        <p:grpSpPr bwMode="auto">
          <a:xfrm>
            <a:off x="7487848" y="3918347"/>
            <a:ext cx="1608535" cy="2119313"/>
            <a:chOff x="3781" y="2750"/>
            <a:chExt cx="1351" cy="1780"/>
          </a:xfrm>
        </p:grpSpPr>
        <p:sp>
          <p:nvSpPr>
            <p:cNvPr id="202780" name="Text Box 28"/>
            <p:cNvSpPr txBox="1">
              <a:spLocks noChangeArrowheads="1"/>
            </p:cNvSpPr>
            <p:nvPr/>
          </p:nvSpPr>
          <p:spPr bwMode="auto">
            <a:xfrm>
              <a:off x="4740" y="2750"/>
              <a:ext cx="392" cy="127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600" dirty="0" err="1"/>
                <a:t>D31</a:t>
              </a:r>
              <a:endParaRPr lang="en-US" altLang="zh-CN" sz="600" dirty="0"/>
            </a:p>
            <a:p>
              <a:r>
                <a:rPr lang="en-US" altLang="zh-CN" sz="600" dirty="0" err="1"/>
                <a:t>D30</a:t>
              </a:r>
              <a:endParaRPr lang="en-US" altLang="zh-CN" sz="600" dirty="0"/>
            </a:p>
            <a:p>
              <a:r>
                <a:rPr lang="en-US" altLang="zh-CN" sz="600" dirty="0" err="1"/>
                <a:t>D29</a:t>
              </a:r>
              <a:endParaRPr lang="en-US" altLang="zh-CN" sz="600" dirty="0"/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endParaRPr lang="en-US" altLang="zh-CN" sz="600" dirty="0"/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 err="1"/>
                <a:t>D02</a:t>
              </a:r>
              <a:endParaRPr lang="en-US" altLang="zh-CN" sz="600" dirty="0"/>
            </a:p>
            <a:p>
              <a:r>
                <a:rPr lang="en-US" altLang="zh-CN" sz="600" dirty="0" err="1"/>
                <a:t>D01</a:t>
              </a:r>
              <a:endParaRPr lang="en-US" altLang="zh-CN" sz="600" dirty="0"/>
            </a:p>
            <a:p>
              <a:r>
                <a:rPr lang="en-US" altLang="zh-CN" sz="600" dirty="0" err="1"/>
                <a:t>D00</a:t>
              </a:r>
              <a:endParaRPr lang="en-US" altLang="zh-CN" sz="600" dirty="0"/>
            </a:p>
          </p:txBody>
        </p:sp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4285" y="2750"/>
              <a:ext cx="318" cy="1315"/>
            </a:xfrm>
            <a:prstGeom prst="rect">
              <a:avLst/>
            </a:prstGeom>
            <a:solidFill>
              <a:srgbClr val="CCFFCC">
                <a:alpha val="60001"/>
              </a:srgbClr>
            </a:solidFill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82" name="Line 30"/>
            <p:cNvSpPr>
              <a:spLocks noChangeShapeType="1"/>
            </p:cNvSpPr>
            <p:nvPr/>
          </p:nvSpPr>
          <p:spPr bwMode="auto">
            <a:xfrm flipV="1">
              <a:off x="4603" y="3475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83" name="Line 31"/>
            <p:cNvSpPr>
              <a:spLocks noChangeShapeType="1"/>
            </p:cNvSpPr>
            <p:nvPr/>
          </p:nvSpPr>
          <p:spPr bwMode="auto">
            <a:xfrm flipV="1">
              <a:off x="4603" y="3566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84" name="Line 32"/>
            <p:cNvSpPr>
              <a:spLocks noChangeShapeType="1"/>
            </p:cNvSpPr>
            <p:nvPr/>
          </p:nvSpPr>
          <p:spPr bwMode="auto">
            <a:xfrm>
              <a:off x="4604" y="3702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85" name="Line 33"/>
            <p:cNvSpPr>
              <a:spLocks noChangeShapeType="1"/>
            </p:cNvSpPr>
            <p:nvPr/>
          </p:nvSpPr>
          <p:spPr bwMode="auto">
            <a:xfrm>
              <a:off x="4604" y="3793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86" name="Line 34"/>
            <p:cNvSpPr>
              <a:spLocks noChangeShapeType="1"/>
            </p:cNvSpPr>
            <p:nvPr/>
          </p:nvSpPr>
          <p:spPr bwMode="auto">
            <a:xfrm>
              <a:off x="4604" y="3884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87" name="Line 35"/>
            <p:cNvSpPr>
              <a:spLocks noChangeShapeType="1"/>
            </p:cNvSpPr>
            <p:nvPr/>
          </p:nvSpPr>
          <p:spPr bwMode="auto">
            <a:xfrm>
              <a:off x="4604" y="3974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 dirty="0"/>
            </a:p>
          </p:txBody>
        </p:sp>
        <p:sp>
          <p:nvSpPr>
            <p:cNvPr id="202788" name="Line 36"/>
            <p:cNvSpPr>
              <a:spLocks noChangeShapeType="1"/>
            </p:cNvSpPr>
            <p:nvPr/>
          </p:nvSpPr>
          <p:spPr bwMode="auto">
            <a:xfrm>
              <a:off x="4603" y="2840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89" name="Line 37"/>
            <p:cNvSpPr>
              <a:spLocks noChangeShapeType="1"/>
            </p:cNvSpPr>
            <p:nvPr/>
          </p:nvSpPr>
          <p:spPr bwMode="auto">
            <a:xfrm>
              <a:off x="4603" y="2931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90" name="Line 38"/>
            <p:cNvSpPr>
              <a:spLocks noChangeShapeType="1"/>
            </p:cNvSpPr>
            <p:nvPr/>
          </p:nvSpPr>
          <p:spPr bwMode="auto">
            <a:xfrm>
              <a:off x="4604" y="3022"/>
              <a:ext cx="1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91" name="Line 39"/>
            <p:cNvSpPr>
              <a:spLocks noChangeShapeType="1"/>
            </p:cNvSpPr>
            <p:nvPr/>
          </p:nvSpPr>
          <p:spPr bwMode="auto">
            <a:xfrm flipV="1">
              <a:off x="4603" y="3203"/>
              <a:ext cx="1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92" name="Line 40"/>
            <p:cNvSpPr>
              <a:spLocks noChangeShapeType="1"/>
            </p:cNvSpPr>
            <p:nvPr/>
          </p:nvSpPr>
          <p:spPr bwMode="auto">
            <a:xfrm>
              <a:off x="4603" y="329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793" name="Line 41"/>
            <p:cNvSpPr>
              <a:spLocks noChangeShapeType="1"/>
            </p:cNvSpPr>
            <p:nvPr/>
          </p:nvSpPr>
          <p:spPr bwMode="auto">
            <a:xfrm>
              <a:off x="4603" y="3385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0" name="Line 118"/>
            <p:cNvSpPr>
              <a:spLocks noChangeShapeType="1"/>
            </p:cNvSpPr>
            <p:nvPr/>
          </p:nvSpPr>
          <p:spPr bwMode="auto">
            <a:xfrm>
              <a:off x="4014" y="3475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1" name="Line 119"/>
            <p:cNvSpPr>
              <a:spLocks noChangeShapeType="1"/>
            </p:cNvSpPr>
            <p:nvPr/>
          </p:nvSpPr>
          <p:spPr bwMode="auto">
            <a:xfrm>
              <a:off x="4014" y="3566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2" name="Line 120"/>
            <p:cNvSpPr>
              <a:spLocks noChangeShapeType="1"/>
            </p:cNvSpPr>
            <p:nvPr/>
          </p:nvSpPr>
          <p:spPr bwMode="auto">
            <a:xfrm flipV="1">
              <a:off x="4014" y="3701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3" name="Line 121"/>
            <p:cNvSpPr>
              <a:spLocks noChangeShapeType="1"/>
            </p:cNvSpPr>
            <p:nvPr/>
          </p:nvSpPr>
          <p:spPr bwMode="auto">
            <a:xfrm flipV="1">
              <a:off x="4014" y="3792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4" name="Line 122"/>
            <p:cNvSpPr>
              <a:spLocks noChangeShapeType="1"/>
            </p:cNvSpPr>
            <p:nvPr/>
          </p:nvSpPr>
          <p:spPr bwMode="auto">
            <a:xfrm flipV="1">
              <a:off x="4014" y="3883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5" name="Line 123"/>
            <p:cNvSpPr>
              <a:spLocks noChangeShapeType="1"/>
            </p:cNvSpPr>
            <p:nvPr/>
          </p:nvSpPr>
          <p:spPr bwMode="auto">
            <a:xfrm flipV="1">
              <a:off x="4014" y="3973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6" name="Line 124"/>
            <p:cNvSpPr>
              <a:spLocks noChangeShapeType="1"/>
            </p:cNvSpPr>
            <p:nvPr/>
          </p:nvSpPr>
          <p:spPr bwMode="auto">
            <a:xfrm flipV="1">
              <a:off x="4014" y="2839"/>
              <a:ext cx="2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7" name="Line 125"/>
            <p:cNvSpPr>
              <a:spLocks noChangeShapeType="1"/>
            </p:cNvSpPr>
            <p:nvPr/>
          </p:nvSpPr>
          <p:spPr bwMode="auto">
            <a:xfrm flipV="1">
              <a:off x="4014" y="2930"/>
              <a:ext cx="2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8" name="Line 126"/>
            <p:cNvSpPr>
              <a:spLocks noChangeShapeType="1"/>
            </p:cNvSpPr>
            <p:nvPr/>
          </p:nvSpPr>
          <p:spPr bwMode="auto">
            <a:xfrm flipV="1">
              <a:off x="4014" y="3021"/>
              <a:ext cx="27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79" name="Line 127"/>
            <p:cNvSpPr>
              <a:spLocks noChangeShapeType="1"/>
            </p:cNvSpPr>
            <p:nvPr/>
          </p:nvSpPr>
          <p:spPr bwMode="auto">
            <a:xfrm>
              <a:off x="4014" y="3203"/>
              <a:ext cx="2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80" name="Line 128"/>
            <p:cNvSpPr>
              <a:spLocks noChangeShapeType="1"/>
            </p:cNvSpPr>
            <p:nvPr/>
          </p:nvSpPr>
          <p:spPr bwMode="auto">
            <a:xfrm flipV="1">
              <a:off x="4014" y="3293"/>
              <a:ext cx="2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81" name="Line 129"/>
            <p:cNvSpPr>
              <a:spLocks noChangeShapeType="1"/>
            </p:cNvSpPr>
            <p:nvPr/>
          </p:nvSpPr>
          <p:spPr bwMode="auto">
            <a:xfrm flipV="1">
              <a:off x="4014" y="3384"/>
              <a:ext cx="27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82" name="Text Box 130"/>
            <p:cNvSpPr txBox="1">
              <a:spLocks noChangeArrowheads="1"/>
            </p:cNvSpPr>
            <p:nvPr/>
          </p:nvSpPr>
          <p:spPr bwMode="auto">
            <a:xfrm>
              <a:off x="3781" y="2750"/>
              <a:ext cx="278" cy="1780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600" dirty="0" err="1"/>
                <a:t>D31</a:t>
              </a:r>
              <a:endParaRPr lang="en-US" altLang="zh-CN" sz="600" dirty="0"/>
            </a:p>
            <a:p>
              <a:r>
                <a:rPr lang="en-US" altLang="zh-CN" sz="600" dirty="0" err="1"/>
                <a:t>D30</a:t>
              </a:r>
              <a:endParaRPr lang="en-US" altLang="zh-CN" sz="600" dirty="0"/>
            </a:p>
            <a:p>
              <a:r>
                <a:rPr lang="en-US" altLang="zh-CN" sz="600" dirty="0" err="1"/>
                <a:t>D29</a:t>
              </a:r>
              <a:endParaRPr lang="en-US" altLang="zh-CN" sz="600" dirty="0"/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endParaRPr lang="en-US" altLang="zh-CN" sz="600" dirty="0"/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/>
                <a:t>.</a:t>
              </a:r>
            </a:p>
            <a:p>
              <a:r>
                <a:rPr lang="en-US" altLang="zh-CN" sz="600" dirty="0" err="1"/>
                <a:t>D02</a:t>
              </a:r>
              <a:endParaRPr lang="en-US" altLang="zh-CN" sz="600" dirty="0"/>
            </a:p>
            <a:p>
              <a:r>
                <a:rPr lang="en-US" altLang="zh-CN" sz="600" dirty="0" err="1"/>
                <a:t>D01</a:t>
              </a:r>
              <a:endParaRPr lang="en-US" altLang="zh-CN" sz="600" dirty="0"/>
            </a:p>
            <a:p>
              <a:r>
                <a:rPr lang="en-US" altLang="zh-CN" sz="750" dirty="0" err="1"/>
                <a:t>D00</a:t>
              </a:r>
              <a:endParaRPr lang="en-US" altLang="zh-CN" sz="750" dirty="0"/>
            </a:p>
          </p:txBody>
        </p:sp>
        <p:sp>
          <p:nvSpPr>
            <p:cNvPr id="202883" name="Line 131"/>
            <p:cNvSpPr>
              <a:spLocks noChangeShapeType="1"/>
            </p:cNvSpPr>
            <p:nvPr/>
          </p:nvSpPr>
          <p:spPr bwMode="auto">
            <a:xfrm flipV="1">
              <a:off x="4286" y="3793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84" name="Line 132"/>
            <p:cNvSpPr>
              <a:spLocks noChangeShapeType="1"/>
            </p:cNvSpPr>
            <p:nvPr/>
          </p:nvSpPr>
          <p:spPr bwMode="auto">
            <a:xfrm flipV="1">
              <a:off x="4286" y="3702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85" name="Line 133"/>
            <p:cNvSpPr>
              <a:spLocks noChangeShapeType="1"/>
            </p:cNvSpPr>
            <p:nvPr/>
          </p:nvSpPr>
          <p:spPr bwMode="auto">
            <a:xfrm flipV="1">
              <a:off x="4286" y="2931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86" name="Line 134"/>
            <p:cNvSpPr>
              <a:spLocks noChangeShapeType="1"/>
            </p:cNvSpPr>
            <p:nvPr/>
          </p:nvSpPr>
          <p:spPr bwMode="auto">
            <a:xfrm flipV="1">
              <a:off x="4286" y="2840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 dirty="0"/>
            </a:p>
          </p:txBody>
        </p:sp>
        <p:sp>
          <p:nvSpPr>
            <p:cNvPr id="202887" name="Line 135"/>
            <p:cNvSpPr>
              <a:spLocks noChangeShapeType="1"/>
            </p:cNvSpPr>
            <p:nvPr/>
          </p:nvSpPr>
          <p:spPr bwMode="auto">
            <a:xfrm flipV="1">
              <a:off x="4286" y="3294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88" name="Line 136"/>
            <p:cNvSpPr>
              <a:spLocks noChangeShapeType="1"/>
            </p:cNvSpPr>
            <p:nvPr/>
          </p:nvSpPr>
          <p:spPr bwMode="auto">
            <a:xfrm flipV="1">
              <a:off x="4286" y="3203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202889" name="Line 137"/>
            <p:cNvSpPr>
              <a:spLocks noChangeShapeType="1"/>
            </p:cNvSpPr>
            <p:nvPr/>
          </p:nvSpPr>
          <p:spPr bwMode="auto">
            <a:xfrm flipV="1">
              <a:off x="4286" y="3385"/>
              <a:ext cx="318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387244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CPU Overview</a:t>
            </a:r>
            <a:endParaRPr lang="zh-CN" alt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525589"/>
            <a:ext cx="802798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26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776" y="82342"/>
            <a:ext cx="10492747" cy="954360"/>
          </a:xfrm>
        </p:spPr>
        <p:txBody>
          <a:bodyPr/>
          <a:lstStyle/>
          <a:p>
            <a:r>
              <a:rPr lang="en-US" altLang="zh-CN" dirty="0" smtClean="0"/>
              <a:t>Multiplexers</a:t>
            </a:r>
            <a:endParaRPr lang="zh-CN" altLang="en-US" dirty="0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8400256" y="1195957"/>
            <a:ext cx="3647406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/>
              <a:t>Can’t just join wires together</a:t>
            </a:r>
          </a:p>
          <a:p>
            <a:pPr lvl="1" eaLnBrk="1" hangingPunct="1"/>
            <a:r>
              <a:rPr lang="en-AU" altLang="en-US" sz="2400" dirty="0"/>
              <a:t>Use multiplexers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2063552" y="1195957"/>
            <a:ext cx="8027987" cy="4671347"/>
            <a:chOff x="2109272" y="1195957"/>
            <a:chExt cx="8027987" cy="4671347"/>
          </a:xfrm>
        </p:grpSpPr>
        <p:grpSp>
          <p:nvGrpSpPr>
            <p:cNvPr id="15" name="组合 14"/>
            <p:cNvGrpSpPr/>
            <p:nvPr/>
          </p:nvGrpSpPr>
          <p:grpSpPr>
            <a:xfrm>
              <a:off x="3575720" y="1195957"/>
              <a:ext cx="936625" cy="865187"/>
              <a:chOff x="3575720" y="1195957"/>
              <a:chExt cx="936625" cy="865187"/>
            </a:xfrm>
          </p:grpSpPr>
          <p:sp>
            <p:nvSpPr>
              <p:cNvPr id="5" name="Oval 4"/>
              <p:cNvSpPr>
                <a:spLocks noChangeArrowheads="1"/>
              </p:cNvSpPr>
              <p:nvPr/>
            </p:nvSpPr>
            <p:spPr bwMode="auto">
              <a:xfrm>
                <a:off x="3575720" y="1195957"/>
                <a:ext cx="936625" cy="86518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6" name="Line 6"/>
              <p:cNvSpPr>
                <a:spLocks noChangeShapeType="1"/>
              </p:cNvSpPr>
              <p:nvPr/>
            </p:nvSpPr>
            <p:spPr bwMode="auto">
              <a:xfrm flipH="1">
                <a:off x="3755901" y="1412776"/>
                <a:ext cx="57626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" name="Arc 7"/>
              <p:cNvSpPr>
                <a:spLocks/>
              </p:cNvSpPr>
              <p:nvPr/>
            </p:nvSpPr>
            <p:spPr bwMode="auto">
              <a:xfrm rot="10800000" flipH="1" flipV="1">
                <a:off x="3773954" y="1657508"/>
                <a:ext cx="287337" cy="215900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7536160" y="2996952"/>
              <a:ext cx="936625" cy="865187"/>
              <a:chOff x="7714729" y="2995390"/>
              <a:chExt cx="936625" cy="865187"/>
            </a:xfrm>
          </p:grpSpPr>
          <p:sp>
            <p:nvSpPr>
              <p:cNvPr id="4" name="Oval 3"/>
              <p:cNvSpPr>
                <a:spLocks noChangeArrowheads="1"/>
              </p:cNvSpPr>
              <p:nvPr/>
            </p:nvSpPr>
            <p:spPr bwMode="auto">
              <a:xfrm>
                <a:off x="7714729" y="2995390"/>
                <a:ext cx="936625" cy="865187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 flipH="1">
                <a:off x="7895704" y="3284314"/>
                <a:ext cx="57626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" name="Arc 9"/>
              <p:cNvSpPr>
                <a:spLocks/>
              </p:cNvSpPr>
              <p:nvPr/>
            </p:nvSpPr>
            <p:spPr bwMode="auto">
              <a:xfrm rot="10800000" flipH="1" flipV="1">
                <a:off x="7895703" y="3500214"/>
                <a:ext cx="287338" cy="215900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831053" y="4641754"/>
              <a:ext cx="936625" cy="865188"/>
              <a:chOff x="6886054" y="4651151"/>
              <a:chExt cx="936625" cy="865188"/>
            </a:xfrm>
          </p:grpSpPr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6886054" y="4651151"/>
                <a:ext cx="936625" cy="86518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/>
              </a:p>
            </p:txBody>
          </p:sp>
          <p:sp>
            <p:nvSpPr>
              <p:cNvPr id="11" name="Line 11"/>
              <p:cNvSpPr>
                <a:spLocks noChangeShapeType="1"/>
              </p:cNvSpPr>
              <p:nvPr/>
            </p:nvSpPr>
            <p:spPr bwMode="auto">
              <a:xfrm>
                <a:off x="7174979" y="4867051"/>
                <a:ext cx="358775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Arc 12"/>
              <p:cNvSpPr>
                <a:spLocks/>
              </p:cNvSpPr>
              <p:nvPr/>
            </p:nvSpPr>
            <p:spPr bwMode="auto">
              <a:xfrm rot="10800000" flipV="1">
                <a:off x="7370354" y="5075427"/>
                <a:ext cx="144463" cy="288925"/>
              </a:xfrm>
              <a:custGeom>
                <a:avLst/>
                <a:gdLst>
                  <a:gd name="T0" fmla="*/ 0 w 21600"/>
                  <a:gd name="T1" fmla="*/ 0 h 21600"/>
                  <a:gd name="T2" fmla="*/ 2147483646 w 21600"/>
                  <a:gd name="T3" fmla="*/ 2147483646 h 21600"/>
                  <a:gd name="T4" fmla="*/ 0 w 21600"/>
                  <a:gd name="T5" fmla="*/ 2147483646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19050">
                <a:solidFill>
                  <a:srgbClr val="FF00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pic>
          <p:nvPicPr>
            <p:cNvPr id="14" name="Picture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9272" y="1515967"/>
              <a:ext cx="8027987" cy="435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68529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Control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1070992"/>
            <a:ext cx="6916737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12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 eaLnBrk="1" hangingPunct="1"/>
            <a:r>
              <a:rPr lang="en-US" altLang="zh-CN" sz="3225" dirty="0">
                <a:latin typeface="Comic Sans MS" panose="030F0702030302020204" pitchFamily="66" charset="0"/>
              </a:rPr>
              <a:t>Computer Organization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2855119" y="1951751"/>
            <a:ext cx="6156722" cy="2817525"/>
            <a:chOff x="1774826" y="1459334"/>
            <a:chExt cx="8208962" cy="3756700"/>
          </a:xfrm>
        </p:grpSpPr>
        <p:sp>
          <p:nvSpPr>
            <p:cNvPr id="114692" name="Text Box 4"/>
            <p:cNvSpPr txBox="1">
              <a:spLocks noChangeArrowheads="1"/>
            </p:cNvSpPr>
            <p:nvPr/>
          </p:nvSpPr>
          <p:spPr bwMode="auto">
            <a:xfrm>
              <a:off x="1774826" y="3475460"/>
              <a:ext cx="18002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Computer</a:t>
              </a:r>
              <a:endParaRPr lang="zh-CN" altLang="en-US" sz="1800"/>
            </a:p>
          </p:txBody>
        </p:sp>
        <p:sp>
          <p:nvSpPr>
            <p:cNvPr id="114693" name="Text Box 5"/>
            <p:cNvSpPr txBox="1">
              <a:spLocks noChangeArrowheads="1"/>
            </p:cNvSpPr>
            <p:nvPr/>
          </p:nvSpPr>
          <p:spPr bwMode="auto">
            <a:xfrm>
              <a:off x="3719513" y="2394372"/>
              <a:ext cx="1295400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CPU</a:t>
              </a:r>
            </a:p>
          </p:txBody>
        </p:sp>
        <p:sp>
          <p:nvSpPr>
            <p:cNvPr id="114694" name="Text Box 6"/>
            <p:cNvSpPr txBox="1">
              <a:spLocks noChangeArrowheads="1"/>
            </p:cNvSpPr>
            <p:nvPr/>
          </p:nvSpPr>
          <p:spPr bwMode="auto">
            <a:xfrm>
              <a:off x="3648077" y="3402434"/>
              <a:ext cx="16557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Memory </a:t>
              </a:r>
            </a:p>
          </p:txBody>
        </p:sp>
        <p:sp>
          <p:nvSpPr>
            <p:cNvPr id="114695" name="Text Box 7"/>
            <p:cNvSpPr txBox="1">
              <a:spLocks noChangeArrowheads="1"/>
            </p:cNvSpPr>
            <p:nvPr/>
          </p:nvSpPr>
          <p:spPr bwMode="auto">
            <a:xfrm>
              <a:off x="3719514" y="4627984"/>
              <a:ext cx="201612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I/O interface</a:t>
              </a:r>
            </a:p>
          </p:txBody>
        </p:sp>
        <p:sp>
          <p:nvSpPr>
            <p:cNvPr id="114696" name="Text Box 8"/>
            <p:cNvSpPr txBox="1">
              <a:spLocks noChangeArrowheads="1"/>
            </p:cNvSpPr>
            <p:nvPr/>
          </p:nvSpPr>
          <p:spPr bwMode="auto">
            <a:xfrm>
              <a:off x="5735639" y="1459334"/>
              <a:ext cx="216058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Control unit  </a:t>
              </a:r>
            </a:p>
          </p:txBody>
        </p:sp>
        <p:sp>
          <p:nvSpPr>
            <p:cNvPr id="114697" name="Text Box 9"/>
            <p:cNvSpPr txBox="1">
              <a:spLocks noChangeArrowheads="1"/>
            </p:cNvSpPr>
            <p:nvPr/>
          </p:nvSpPr>
          <p:spPr bwMode="auto">
            <a:xfrm>
              <a:off x="5807075" y="3259559"/>
              <a:ext cx="1582739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Datapath  </a:t>
              </a:r>
            </a:p>
          </p:txBody>
        </p:sp>
        <p:sp>
          <p:nvSpPr>
            <p:cNvPr id="114698" name="Text Box 10"/>
            <p:cNvSpPr txBox="1">
              <a:spLocks noChangeArrowheads="1"/>
            </p:cNvSpPr>
            <p:nvPr/>
          </p:nvSpPr>
          <p:spPr bwMode="auto">
            <a:xfrm>
              <a:off x="7823200" y="2322934"/>
              <a:ext cx="2160588" cy="2893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Path: </a:t>
              </a:r>
              <a:r>
                <a:rPr kumimoji="0" lang="en-US" altLang="zh-CN" sz="1800" b="0"/>
                <a:t>multiplexors</a:t>
              </a:r>
              <a:endParaRPr lang="en-US" altLang="zh-CN" sz="1800"/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ALU</a:t>
              </a:r>
            </a:p>
            <a:p>
              <a:pPr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Registers</a:t>
              </a:r>
            </a:p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zh-CN" sz="1800"/>
                <a:t>……</a:t>
              </a:r>
            </a:p>
          </p:txBody>
        </p:sp>
        <p:sp>
          <p:nvSpPr>
            <p:cNvPr id="114699" name="AutoShape 11"/>
            <p:cNvSpPr>
              <a:spLocks/>
            </p:cNvSpPr>
            <p:nvPr/>
          </p:nvSpPr>
          <p:spPr bwMode="auto">
            <a:xfrm>
              <a:off x="3359151" y="2465809"/>
              <a:ext cx="288925" cy="2520950"/>
            </a:xfrm>
            <a:prstGeom prst="leftBrace">
              <a:avLst>
                <a:gd name="adj1" fmla="val 72711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500"/>
            </a:p>
          </p:txBody>
        </p:sp>
        <p:sp>
          <p:nvSpPr>
            <p:cNvPr id="114700" name="AutoShape 12"/>
            <p:cNvSpPr>
              <a:spLocks/>
            </p:cNvSpPr>
            <p:nvPr/>
          </p:nvSpPr>
          <p:spPr bwMode="auto">
            <a:xfrm>
              <a:off x="5303839" y="1530772"/>
              <a:ext cx="287337" cy="2233612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500"/>
            </a:p>
          </p:txBody>
        </p:sp>
        <p:sp>
          <p:nvSpPr>
            <p:cNvPr id="114701" name="AutoShape 13"/>
            <p:cNvSpPr>
              <a:spLocks/>
            </p:cNvSpPr>
            <p:nvPr/>
          </p:nvSpPr>
          <p:spPr bwMode="auto">
            <a:xfrm>
              <a:off x="7319964" y="2322935"/>
              <a:ext cx="287337" cy="2233613"/>
            </a:xfrm>
            <a:prstGeom prst="leftBrace">
              <a:avLst>
                <a:gd name="adj1" fmla="val 64779"/>
                <a:gd name="adj2" fmla="val 50000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143309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Logic Design 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96752"/>
            <a:ext cx="10972800" cy="4968552"/>
          </a:xfrm>
        </p:spPr>
        <p:txBody>
          <a:bodyPr/>
          <a:lstStyle/>
          <a:p>
            <a:pPr eaLnBrk="1" hangingPunct="1"/>
            <a:r>
              <a:rPr lang="en-US" altLang="en-US" dirty="0"/>
              <a:t>Information encoded in binary</a:t>
            </a:r>
          </a:p>
          <a:p>
            <a:pPr lvl="1" eaLnBrk="1" hangingPunct="1"/>
            <a:r>
              <a:rPr lang="en-US" altLang="en-US" dirty="0"/>
              <a:t>Low voltage = 0, High voltage = 1</a:t>
            </a:r>
          </a:p>
          <a:p>
            <a:pPr lvl="1" eaLnBrk="1" hangingPunct="1"/>
            <a:r>
              <a:rPr lang="en-US" altLang="en-US" dirty="0"/>
              <a:t>One wire per bit</a:t>
            </a:r>
          </a:p>
          <a:p>
            <a:pPr lvl="1" eaLnBrk="1" hangingPunct="1"/>
            <a:r>
              <a:rPr lang="en-US" altLang="en-US" dirty="0"/>
              <a:t>Multi-bit data encoded on multi-wire buses</a:t>
            </a:r>
          </a:p>
          <a:p>
            <a:pPr eaLnBrk="1" hangingPunct="1"/>
            <a:r>
              <a:rPr lang="en-US" altLang="en-US" dirty="0"/>
              <a:t>Combinational element</a:t>
            </a:r>
          </a:p>
          <a:p>
            <a:pPr lvl="1" eaLnBrk="1" hangingPunct="1"/>
            <a:r>
              <a:rPr lang="en-US" altLang="en-US" dirty="0"/>
              <a:t>Operate on data</a:t>
            </a:r>
          </a:p>
          <a:p>
            <a:pPr lvl="1" eaLnBrk="1" hangingPunct="1"/>
            <a:r>
              <a:rPr lang="en-US" altLang="en-US" dirty="0"/>
              <a:t>Output is a function of input</a:t>
            </a:r>
          </a:p>
          <a:p>
            <a:pPr eaLnBrk="1" hangingPunct="1"/>
            <a:r>
              <a:rPr lang="en-US" altLang="en-US" dirty="0"/>
              <a:t>State (sequential) elements</a:t>
            </a:r>
          </a:p>
          <a:p>
            <a:pPr lvl="1" eaLnBrk="1" hangingPunct="1"/>
            <a:r>
              <a:rPr lang="en-US" altLang="en-US" dirty="0"/>
              <a:t>Store information</a:t>
            </a:r>
          </a:p>
        </p:txBody>
      </p:sp>
    </p:spTree>
    <p:extLst>
      <p:ext uri="{BB962C8B-B14F-4D97-AF65-F5344CB8AC3E}">
        <p14:creationId xmlns:p14="http://schemas.microsoft.com/office/powerpoint/2010/main" val="379810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Clocking Methodology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50"/>
              </a:spcBef>
            </a:pPr>
            <a:r>
              <a:rPr lang="en-US" altLang="zh-CN" sz="1950" dirty="0">
                <a:solidFill>
                  <a:schemeClr val="tx1"/>
                </a:solidFill>
                <a:latin typeface="Arial (正文)"/>
              </a:rPr>
              <a:t>An edge triggered methodology</a:t>
            </a:r>
          </a:p>
          <a:p>
            <a:pPr>
              <a:spcBef>
                <a:spcPts val="450"/>
              </a:spcBef>
            </a:pPr>
            <a:r>
              <a:rPr lang="en-US" altLang="zh-CN" sz="1950" dirty="0">
                <a:solidFill>
                  <a:schemeClr val="tx1"/>
                </a:solidFill>
                <a:latin typeface="Arial (正文)"/>
              </a:rPr>
              <a:t>Typical execution:</a:t>
            </a:r>
          </a:p>
          <a:p>
            <a:pPr lvl="1">
              <a:spcBef>
                <a:spcPts val="450"/>
              </a:spcBef>
            </a:pPr>
            <a:r>
              <a:rPr lang="en-US" altLang="zh-CN" sz="1950" dirty="0">
                <a:latin typeface="Arial (正文)"/>
              </a:rPr>
              <a:t>read contents of some state elements, </a:t>
            </a:r>
          </a:p>
          <a:p>
            <a:pPr lvl="1">
              <a:spcBef>
                <a:spcPts val="450"/>
              </a:spcBef>
            </a:pPr>
            <a:r>
              <a:rPr lang="en-US" altLang="zh-CN" sz="1950" dirty="0">
                <a:latin typeface="Arial (正文)"/>
              </a:rPr>
              <a:t>send values through some combinational logic</a:t>
            </a:r>
          </a:p>
          <a:p>
            <a:pPr lvl="1">
              <a:spcBef>
                <a:spcPts val="450"/>
              </a:spcBef>
            </a:pPr>
            <a:r>
              <a:rPr lang="en-US" altLang="zh-CN" sz="1950" dirty="0">
                <a:latin typeface="Arial (正文)"/>
              </a:rPr>
              <a:t>write results to one or more state elements</a:t>
            </a:r>
          </a:p>
        </p:txBody>
      </p:sp>
      <p:pic>
        <p:nvPicPr>
          <p:cNvPr id="4" name="Picture 6" descr="f04-04-P37449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526" y="4005511"/>
            <a:ext cx="28654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f04-03-P37449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3861048"/>
            <a:ext cx="3851275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3455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solidFill>
                  <a:srgbClr val="003399"/>
                </a:solidFill>
                <a:cs typeface="Times New Roman" panose="02020603050405020304" pitchFamily="18" charset="0"/>
              </a:rPr>
              <a:t>Introduction </a:t>
            </a:r>
            <a:r>
              <a:rPr lang="en-US" altLang="zh-CN" b="0" dirty="0">
                <a:solidFill>
                  <a:srgbClr val="003399"/>
                </a:solidFill>
                <a:cs typeface="Times New Roman" panose="02020603050405020304" pitchFamily="18" charset="0"/>
              </a:rPr>
              <a:t>&amp; Logic Design Conventions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Building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dirty="0" err="1">
                <a:solidFill>
                  <a:srgbClr val="FF0000"/>
                </a:solidFill>
                <a:cs typeface="Times New Roman" panose="02020603050405020304" pitchFamily="18" charset="0"/>
              </a:rPr>
              <a:t>datapath</a:t>
            </a:r>
            <a:endParaRPr lang="en-US" altLang="zh-CN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A </a:t>
            </a:r>
            <a:r>
              <a:rPr lang="en-US" altLang="zh-CN" b="0" dirty="0">
                <a:cs typeface="Times New Roman" panose="02020603050405020304" pitchFamily="18" charset="0"/>
              </a:rPr>
              <a:t>Simple </a:t>
            </a:r>
            <a:r>
              <a:rPr lang="en-US" altLang="zh-CN" b="0" dirty="0" smtClean="0">
                <a:cs typeface="Times New Roman" panose="02020603050405020304" pitchFamily="18" charset="0"/>
              </a:rPr>
              <a:t>Implementation </a:t>
            </a:r>
            <a:r>
              <a:rPr lang="en-US" altLang="zh-CN" b="0" dirty="0">
                <a:cs typeface="Times New Roman" panose="02020603050405020304" pitchFamily="18" charset="0"/>
              </a:rPr>
              <a:t>Scheme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Pipelining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Exceptions</a:t>
            </a:r>
            <a:endParaRPr lang="en-US" altLang="zh-CN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977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4.3 Building a </a:t>
            </a:r>
            <a:r>
              <a:rPr lang="en-US" altLang="zh-CN" dirty="0" err="1" smtClean="0"/>
              <a:t>datapath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Datapath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Elements that process data and addresses</a:t>
            </a:r>
            <a:br>
              <a:rPr lang="en-US" altLang="en-US" dirty="0"/>
            </a:br>
            <a:r>
              <a:rPr lang="en-US" altLang="en-US" dirty="0"/>
              <a:t>in the CPU</a:t>
            </a:r>
          </a:p>
          <a:p>
            <a:pPr lvl="2" eaLnBrk="1" hangingPunct="1"/>
            <a:r>
              <a:rPr lang="en-US" altLang="en-US" dirty="0"/>
              <a:t>Registers, ALUs, mux’s, memories, …</a:t>
            </a:r>
          </a:p>
          <a:p>
            <a:pPr eaLnBrk="1" hangingPunct="1"/>
            <a:r>
              <a:rPr lang="en-US" altLang="en-US" dirty="0"/>
              <a:t>We will build a RISC-V </a:t>
            </a:r>
            <a:r>
              <a:rPr lang="en-US" altLang="en-US" dirty="0" err="1"/>
              <a:t>datapath</a:t>
            </a:r>
            <a:r>
              <a:rPr lang="en-US" altLang="en-US" dirty="0"/>
              <a:t> incrementally</a:t>
            </a:r>
          </a:p>
          <a:p>
            <a:pPr lvl="1" eaLnBrk="1" hangingPunct="1"/>
            <a:r>
              <a:rPr lang="en-US" altLang="en-US" dirty="0"/>
              <a:t>Refining the overview design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729871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95400" y="3271044"/>
            <a:ext cx="11262146" cy="27320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opcode</a:t>
            </a:r>
            <a:r>
              <a:rPr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200" b="0" i="1" dirty="0">
                <a:cs typeface="Times New Roman" panose="02020603050405020304" pitchFamily="18" charset="0"/>
              </a:rPr>
              <a:t>basic operation of the </a:t>
            </a:r>
            <a:r>
              <a:rPr lang="en-US" altLang="zh-CN" sz="2200" b="0" i="1" dirty="0" smtClean="0">
                <a:cs typeface="Times New Roman" panose="02020603050405020304" pitchFamily="18" charset="0"/>
              </a:rPr>
              <a:t>instruction.</a:t>
            </a:r>
            <a:endParaRPr lang="en-US" altLang="zh-CN" sz="2200" b="0" i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rs1</a:t>
            </a:r>
            <a:r>
              <a:rPr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       </a:t>
            </a:r>
            <a:r>
              <a:rPr lang="en-US" altLang="zh-CN" sz="2400" b="0" i="1" dirty="0">
                <a:cs typeface="Times New Roman" panose="02020603050405020304" pitchFamily="18" charset="0"/>
              </a:rPr>
              <a:t>the first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rs2</a:t>
            </a:r>
            <a:r>
              <a:rPr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 b="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       </a:t>
            </a:r>
            <a:r>
              <a:rPr lang="en-US" altLang="zh-CN" sz="2400" b="0" i="1" dirty="0" smtClean="0">
                <a:cs typeface="Times New Roman" panose="02020603050405020304" pitchFamily="18" charset="0"/>
              </a:rPr>
              <a:t>the </a:t>
            </a:r>
            <a:r>
              <a:rPr lang="en-US" altLang="zh-CN" sz="2400" b="0" i="1" dirty="0">
                <a:cs typeface="Times New Roman" panose="02020603050405020304" pitchFamily="18" charset="0"/>
              </a:rPr>
              <a:t>second register source operand.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anose="020B0604020202020204" pitchFamily="34" charset="-122"/>
              </a:rPr>
              <a:t>rd</a:t>
            </a:r>
            <a:r>
              <a:rPr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         </a:t>
            </a:r>
            <a:r>
              <a:rPr lang="en-US" altLang="zh-CN" sz="2400" b="0" i="1" dirty="0">
                <a:cs typeface="Times New Roman" panose="02020603050405020304" pitchFamily="18" charset="0"/>
              </a:rPr>
              <a:t>the register destination operand</a:t>
            </a:r>
            <a:r>
              <a:rPr lang="en-US" altLang="zh-CN" sz="2400" b="0" i="1" dirty="0" smtClean="0">
                <a:cs typeface="Times New Roman" panose="02020603050405020304" pitchFamily="18" charset="0"/>
              </a:rPr>
              <a:t>.</a:t>
            </a:r>
            <a:endParaRPr lang="en-US" altLang="zh-CN" sz="2400" b="0" i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err="1">
                <a:solidFill>
                  <a:srgbClr val="FF0000"/>
                </a:solidFill>
                <a:latin typeface="Arial Unicode MS" panose="020B0604020202020204" pitchFamily="34" charset="-122"/>
              </a:rPr>
              <a:t>funct</a:t>
            </a:r>
            <a:r>
              <a:rPr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Arial Unicode MS" panose="020B0604020202020204" pitchFamily="34" charset="-122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Arial Unicode MS" panose="020B0604020202020204" pitchFamily="34" charset="-122"/>
              </a:rPr>
              <a:t>   </a:t>
            </a:r>
            <a:r>
              <a:rPr lang="en-US" altLang="zh-CN" sz="2400" b="0" i="1" dirty="0" err="1" smtClean="0">
                <a:cs typeface="Times New Roman" panose="02020603050405020304" pitchFamily="18" charset="0"/>
              </a:rPr>
              <a:t>function,this</a:t>
            </a:r>
            <a:r>
              <a:rPr lang="en-US" altLang="zh-CN" sz="2400" b="0" i="1" dirty="0" smtClean="0">
                <a:cs typeface="Times New Roman" panose="02020603050405020304" pitchFamily="18" charset="0"/>
              </a:rPr>
              <a:t> </a:t>
            </a:r>
            <a:r>
              <a:rPr lang="en-US" altLang="zh-CN" sz="2400" b="0" i="1" dirty="0">
                <a:cs typeface="Times New Roman" panose="02020603050405020304" pitchFamily="18" charset="0"/>
              </a:rPr>
              <a:t>field selects the specific variant of the operation in the op field. </a:t>
            </a:r>
            <a:endParaRPr lang="en-US" altLang="zh-CN" sz="2400" b="0" i="1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sz="2400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Immediate</a:t>
            </a:r>
            <a:r>
              <a:rPr lang="en-US" altLang="zh-CN" sz="2400" b="0" i="1" dirty="0" smtClean="0">
                <a:cs typeface="Times New Roman" panose="02020603050405020304" pitchFamily="18" charset="0"/>
              </a:rPr>
              <a:t>: address or immediate</a:t>
            </a:r>
            <a:endParaRPr lang="en-US" altLang="zh-CN" sz="2400" b="0" i="1" dirty="0">
              <a:cs typeface="Times New Roman" panose="02020603050405020304" pitchFamily="18" charset="0"/>
            </a:endParaRPr>
          </a:p>
        </p:txBody>
      </p:sp>
      <p:sp>
        <p:nvSpPr>
          <p:cNvPr id="45062" name="标题 1"/>
          <p:cNvSpPr>
            <a:spLocks noGrp="1"/>
          </p:cNvSpPr>
          <p:nvPr>
            <p:ph type="title"/>
          </p:nvPr>
        </p:nvSpPr>
        <p:spPr>
          <a:xfrm>
            <a:off x="1070392" y="13762"/>
            <a:ext cx="7870825" cy="955675"/>
          </a:xfrm>
        </p:spPr>
        <p:txBody>
          <a:bodyPr/>
          <a:lstStyle/>
          <a:p>
            <a:r>
              <a:rPr lang="en-US" altLang="zh-CN" dirty="0" smtClean="0">
                <a:solidFill>
                  <a:srgbClr val="FF3300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RISC-V </a:t>
            </a:r>
            <a:r>
              <a:rPr lang="en-US" altLang="zh-CN" dirty="0">
                <a:solidFill>
                  <a:srgbClr val="FF3300"/>
                </a:solidFill>
                <a:latin typeface="Arial Unicode MS" panose="020B0604020202020204" pitchFamily="34" charset="-122"/>
                <a:ea typeface="黑体" panose="02010609060101010101" pitchFamily="49" charset="-122"/>
              </a:rPr>
              <a:t>fields (format)</a:t>
            </a:r>
            <a:endParaRPr dirty="0">
              <a:ea typeface="黑体" panose="02010609060101010101" pitchFamily="49" charset="-122"/>
            </a:endParaRPr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1052736"/>
            <a:ext cx="10093325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362228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886425"/>
              </p:ext>
            </p:extLst>
          </p:nvPr>
        </p:nvGraphicFramePr>
        <p:xfrm>
          <a:off x="1199457" y="1916832"/>
          <a:ext cx="9001000" cy="4307240"/>
        </p:xfrm>
        <a:graphic>
          <a:graphicData uri="http://schemas.openxmlformats.org/drawingml/2006/table">
            <a:tbl>
              <a:tblPr/>
              <a:tblGrid>
                <a:gridCol w="1383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1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36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971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Name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Register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name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Usage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Preserved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On call?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x0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The constant value 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n.a.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x1(ra)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Return address(link register)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x2(sp)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2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Stack pointer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x3(gp)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3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Global pointer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x4(tp)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4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Thread pointer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x5-x7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5-7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Temporaries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x8-x9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8-9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Saved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x10-x17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10-17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Arguments/results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x18-x27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18-27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Saved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yes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1607"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x28-x31</a:t>
                      </a:r>
                    </a:p>
                  </a:txBody>
                  <a:tcPr marL="90000" marR="90000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28-31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Temporaries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buClr>
                          <a:schemeClr val="bg2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楷体_GB2312" pitchFamily="49" charset="-122"/>
                        </a:defRPr>
                      </a:lvl1pPr>
                      <a:lvl2pPr marL="742950" indent="-285750" eaLnBrk="0" hangingPunct="0">
                        <a:buClr>
                          <a:schemeClr val="tx2"/>
                        </a:buClr>
                        <a:buSzPct val="75000"/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buClr>
                          <a:schemeClr val="accent1"/>
                        </a:buClr>
                        <a:buSzPct val="65000"/>
                        <a:defRPr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buClr>
                          <a:schemeClr val="bg2"/>
                        </a:buClr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buClr>
                          <a:schemeClr val="tx2"/>
                        </a:buClr>
                        <a:buSzPct val="80000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楷体_GB2312" pitchFamily="49" charset="-122"/>
                          <a:cs typeface="Arial Unicode MS" panose="020B0604020202020204" pitchFamily="34" charset="-122"/>
                        </a:rPr>
                        <a:t>no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Group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2530271"/>
              </p:ext>
            </p:extLst>
          </p:nvPr>
        </p:nvGraphicFramePr>
        <p:xfrm>
          <a:off x="191344" y="188640"/>
          <a:ext cx="11017225" cy="1585002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6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00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Name</a:t>
                      </a:r>
                    </a:p>
                  </a:txBody>
                  <a:tcPr marL="91444" marR="91444" marT="45727" marB="4572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Example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Comments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5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32 registers</a:t>
                      </a:r>
                    </a:p>
                  </a:txBody>
                  <a:tcPr marL="90004" marR="90004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x0-x31</a:t>
                      </a:r>
                    </a:p>
                  </a:txBody>
                  <a:tcPr marL="91444" marR="91444" marT="45727" marB="457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Fast locations for data. In RISC-V, data must be in registers to perform arithmetic. Register x0 always equals 0.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53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1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61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memory words</a:t>
                      </a:r>
                    </a:p>
                  </a:txBody>
                  <a:tcPr marL="90004" marR="90004" marT="46807" marB="4680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Memory[0], Memory[8] ,  …… ,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Memory[18446744073709551608] 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Accessed only by data transfer instructions. RISC-V uses byte addresses, so sequential </a:t>
                      </a: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accesses differ by 8. Memory holds data structures, arrays, and  spilled registers.</a:t>
                      </a:r>
                    </a:p>
                  </a:txBody>
                  <a:tcPr marL="91444" marR="91444" marT="45727" marB="4572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265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03512" y="260648"/>
            <a:ext cx="7869560" cy="593792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RISC-V </a:t>
            </a:r>
            <a:r>
              <a:rPr lang="en-US" altLang="zh-CN" dirty="0"/>
              <a:t>assembly language</a:t>
            </a:r>
            <a:endParaRPr lang="zh-CN" altLang="en-US" dirty="0"/>
          </a:p>
        </p:txBody>
      </p:sp>
      <p:graphicFrame>
        <p:nvGraphicFramePr>
          <p:cNvPr id="7" name="Group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224546"/>
              </p:ext>
            </p:extLst>
          </p:nvPr>
        </p:nvGraphicFramePr>
        <p:xfrm>
          <a:off x="551383" y="1037308"/>
          <a:ext cx="11233248" cy="2292456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35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Category</a:t>
                      </a:r>
                    </a:p>
                  </a:txBody>
                  <a:tcPr marL="91444" marR="91444"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Instruction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Example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Meaning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Comments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388">
                <a:tc rowSpan="3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Arithmetic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+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 two source register operands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3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subtract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sub x5,x6,x7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x5=x6 - x7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First source register subtracts second one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 immediate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addi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x5,x6,20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x5=x6+20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Used to add constants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388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Data transfer</a:t>
                      </a:r>
                    </a:p>
                  </a:txBody>
                  <a:tcPr marL="91444" marR="91444"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load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ld x5, 40(x6)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x5=Memory[x6+40]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memory to register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535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store </a:t>
                      </a: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sd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40(x6)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Memory[x6+40]=x5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doubleword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from register to memory </a:t>
                      </a:r>
                    </a:p>
                  </a:txBody>
                  <a:tcPr marL="91444" marR="91444"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375841"/>
              </p:ext>
            </p:extLst>
          </p:nvPr>
        </p:nvGraphicFramePr>
        <p:xfrm>
          <a:off x="551383" y="3329764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182161117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7581043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7258591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2673817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329840260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Logical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and x5, x6, 3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&amp; 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楷体_GB2312" pitchFamily="49" charset="-122"/>
                      </a:endParaRP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Arithmetic shift right by register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504667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inclusive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or x5,x6,x7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x5=x6 | x7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Bit-by-bit OR</a:t>
                      </a:r>
                    </a:p>
                  </a:txBody>
                  <a:tcPr marL="91444" marR="9144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045646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191999"/>
              </p:ext>
            </p:extLst>
          </p:nvPr>
        </p:nvGraphicFramePr>
        <p:xfrm>
          <a:off x="551383" y="4250680"/>
          <a:ext cx="11233249" cy="926765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182161117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7581043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7258591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2673817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329840260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beq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==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504667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branch if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bne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x5, x6, 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if(x5 != x6) go to PC+100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branch if registers not equal</a:t>
                      </a:r>
                    </a:p>
                  </a:txBody>
                  <a:tcPr marL="91444" marR="91444" marT="45721" marB="4572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045646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729484"/>
              </p:ext>
            </p:extLst>
          </p:nvPr>
        </p:nvGraphicFramePr>
        <p:xfrm>
          <a:off x="551384" y="5166531"/>
          <a:ext cx="11233249" cy="1024948"/>
        </p:xfrm>
        <a:graphic>
          <a:graphicData uri="http://schemas.openxmlformats.org/drawingml/2006/table">
            <a:tbl>
              <a:tblPr/>
              <a:tblGrid>
                <a:gridCol w="1224137">
                  <a:extLst>
                    <a:ext uri="{9D8B030D-6E8A-4147-A177-3AD203B41FA5}">
                      <a16:colId xmlns:a16="http://schemas.microsoft.com/office/drawing/2014/main" val="1821611175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3275810437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87258591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3267381701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3329840260"/>
                    </a:ext>
                  </a:extLst>
                </a:gridCol>
              </a:tblGrid>
              <a:tr h="531284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楷体_GB2312" pitchFamily="49" charset="-122"/>
                        </a:rPr>
                        <a:t>Unconditional Branch</a:t>
                      </a:r>
                    </a:p>
                  </a:txBody>
                  <a:tcPr marL="91444" marR="9144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PC+100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PC-relative procedure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504667"/>
                  </a:ext>
                </a:extLst>
              </a:tr>
              <a:tr h="39548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jump and link register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jalr</a:t>
                      </a: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 x1, 100(x5)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x1 = PC + 4;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go to x5+100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楷体_GB2312" pitchFamily="49" charset="-122"/>
                        </a:rPr>
                        <a:t>procedure return; indirect call</a:t>
                      </a:r>
                    </a:p>
                  </a:txBody>
                  <a:tcPr marL="91444" marR="91444" marT="45664" marB="4566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04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015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57690" y="260648"/>
            <a:ext cx="8540750" cy="515938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Instruction execution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in </a:t>
            </a:r>
            <a:r>
              <a:rPr lang="en-US" altLang="zh-CN" dirty="0" smtClean="0">
                <a:solidFill>
                  <a:srgbClr val="FF0000"/>
                </a:solidFill>
              </a:rPr>
              <a:t>RISC-V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圆角矩形 3"/>
          <p:cNvSpPr/>
          <p:nvPr/>
        </p:nvSpPr>
        <p:spPr bwMode="auto">
          <a:xfrm>
            <a:off x="1746252" y="1124744"/>
            <a:ext cx="8713787" cy="2160240"/>
          </a:xfrm>
          <a:prstGeom prst="roundRect">
            <a:avLst/>
          </a:prstGeom>
          <a:solidFill>
            <a:schemeClr val="tx1">
              <a:lumMod val="20000"/>
              <a:lumOff val="80000"/>
            </a:scheme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marL="342900" indent="-342900">
              <a:spcBef>
                <a:spcPts val="0"/>
              </a:spcBef>
              <a:defRPr/>
            </a:pPr>
            <a:endParaRPr lang="zh-CN" altLang="en-US" dirty="0"/>
          </a:p>
        </p:txBody>
      </p:sp>
      <p:sp>
        <p:nvSpPr>
          <p:cNvPr id="131076" name="圆角矩形 4"/>
          <p:cNvSpPr>
            <a:spLocks noChangeArrowheads="1"/>
          </p:cNvSpPr>
          <p:nvPr/>
        </p:nvSpPr>
        <p:spPr bwMode="auto">
          <a:xfrm>
            <a:off x="1757690" y="3377828"/>
            <a:ext cx="8713788" cy="2931493"/>
          </a:xfrm>
          <a:prstGeom prst="roundRect">
            <a:avLst>
              <a:gd name="adj" fmla="val 16667"/>
            </a:avLst>
          </a:prstGeom>
          <a:solidFill>
            <a:srgbClr val="FF99FF"/>
          </a:solidFill>
          <a:ln w="12700" algn="ctr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13107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57690" y="1031902"/>
            <a:ext cx="8382000" cy="5277419"/>
          </a:xfrm>
        </p:spPr>
        <p:txBody>
          <a:bodyPr/>
          <a:lstStyle/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Fetch 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Take instructions from the instruction memory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Modify PC to point the next instruction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Instruction decoding &amp; Read Operand: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Will be translated into machine control command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 Reading Register Operands, whether or not to use </a:t>
            </a:r>
            <a:endParaRPr lang="en-US" altLang="zh-CN" sz="1200" dirty="0"/>
          </a:p>
          <a:p>
            <a:pPr lvl="1" eaLnBrk="1" hangingPunct="1">
              <a:spcBef>
                <a:spcPts val="0"/>
              </a:spcBef>
            </a:pPr>
            <a:endParaRPr lang="en-US" altLang="zh-CN" sz="2000" dirty="0"/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Executive Control: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Control the implementation of the corresponding ALU operation 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Memory access: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Write or Read data from memory 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Only </a:t>
            </a:r>
            <a:r>
              <a:rPr lang="en-US" altLang="zh-CN" sz="2000" dirty="0" err="1" smtClean="0"/>
              <a:t>ld</a:t>
            </a:r>
            <a:r>
              <a:rPr lang="en-US" altLang="zh-CN" sz="2000" dirty="0" smtClean="0"/>
              <a:t>/</a:t>
            </a:r>
            <a:r>
              <a:rPr lang="en-US" altLang="zh-CN" sz="2000" dirty="0" err="1" smtClean="0"/>
              <a:t>sd</a:t>
            </a:r>
            <a:endParaRPr lang="en-US" altLang="zh-CN" sz="2000" dirty="0"/>
          </a:p>
          <a:p>
            <a:pPr eaLnBrk="1" hangingPunct="1">
              <a:spcBef>
                <a:spcPts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Write results to register:</a:t>
            </a:r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If it is R-type instructions, ALU results are written to </a:t>
            </a:r>
            <a:r>
              <a:rPr lang="en-US" altLang="zh-CN" sz="2000" dirty="0" err="1" smtClean="0"/>
              <a:t>rd</a:t>
            </a:r>
            <a:endParaRPr lang="en-US" altLang="zh-CN" sz="2000" dirty="0"/>
          </a:p>
          <a:p>
            <a:pPr lvl="1" eaLnBrk="1" hangingPunct="1">
              <a:spcBef>
                <a:spcPts val="0"/>
              </a:spcBef>
            </a:pPr>
            <a:r>
              <a:rPr lang="en-US" altLang="zh-CN" sz="2000" dirty="0"/>
              <a:t>If it is I-type instructions, </a:t>
            </a:r>
            <a:r>
              <a:rPr lang="en-US" altLang="zh-CN" sz="2000" dirty="0" smtClean="0"/>
              <a:t>memory data </a:t>
            </a:r>
            <a:r>
              <a:rPr lang="en-US" altLang="zh-CN" sz="2000" dirty="0"/>
              <a:t>are written to </a:t>
            </a:r>
            <a:r>
              <a:rPr lang="en-US" altLang="zh-CN" sz="2000" dirty="0" err="1" smtClean="0"/>
              <a:t>rd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883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0"/>
            <a:ext cx="8540750" cy="4318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</a:rPr>
              <a:t>Instruction fetching three elements</a:t>
            </a:r>
          </a:p>
        </p:txBody>
      </p:sp>
      <p:grpSp>
        <p:nvGrpSpPr>
          <p:cNvPr id="132099" name="Group 140"/>
          <p:cNvGrpSpPr>
            <a:grpSpLocks/>
          </p:cNvGrpSpPr>
          <p:nvPr/>
        </p:nvGrpSpPr>
        <p:grpSpPr bwMode="auto">
          <a:xfrm>
            <a:off x="5663952" y="2564607"/>
            <a:ext cx="620706" cy="1800225"/>
            <a:chOff x="521" y="1888"/>
            <a:chExt cx="211" cy="557"/>
          </a:xfrm>
        </p:grpSpPr>
        <p:sp>
          <p:nvSpPr>
            <p:cNvPr id="132158" name="Freeform 76"/>
            <p:cNvSpPr>
              <a:spLocks/>
            </p:cNvSpPr>
            <p:nvPr/>
          </p:nvSpPr>
          <p:spPr bwMode="auto">
            <a:xfrm>
              <a:off x="521" y="1888"/>
              <a:ext cx="200" cy="557"/>
            </a:xfrm>
            <a:custGeom>
              <a:avLst/>
              <a:gdLst>
                <a:gd name="T0" fmla="*/ 197 w 200"/>
                <a:gd name="T1" fmla="*/ 557 h 557"/>
                <a:gd name="T2" fmla="*/ 200 w 200"/>
                <a:gd name="T3" fmla="*/ 0 h 557"/>
                <a:gd name="T4" fmla="*/ 0 w 200"/>
                <a:gd name="T5" fmla="*/ 0 h 557"/>
                <a:gd name="T6" fmla="*/ 0 w 200"/>
                <a:gd name="T7" fmla="*/ 557 h 557"/>
                <a:gd name="T8" fmla="*/ 200 w 200"/>
                <a:gd name="T9" fmla="*/ 557 h 557"/>
                <a:gd name="T10" fmla="*/ 200 w 200"/>
                <a:gd name="T11" fmla="*/ 557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557"/>
                <a:gd name="T20" fmla="*/ 200 w 200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557">
                  <a:moveTo>
                    <a:pt x="197" y="55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200" y="557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59" name="Rectangle 78"/>
            <p:cNvSpPr>
              <a:spLocks noChangeArrowheads="1"/>
            </p:cNvSpPr>
            <p:nvPr/>
          </p:nvSpPr>
          <p:spPr bwMode="auto">
            <a:xfrm>
              <a:off x="555" y="2119"/>
              <a:ext cx="177" cy="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800" b="0" dirty="0">
                  <a:solidFill>
                    <a:srgbClr val="000000"/>
                  </a:solidFill>
                </a:rPr>
                <a:t>PC</a:t>
              </a:r>
              <a:endParaRPr lang="en-US" altLang="zh-CN" sz="1800" b="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2103" name="Group 145"/>
          <p:cNvGrpSpPr>
            <a:grpSpLocks/>
          </p:cNvGrpSpPr>
          <p:nvPr/>
        </p:nvGrpSpPr>
        <p:grpSpPr bwMode="auto">
          <a:xfrm>
            <a:off x="7395915" y="2348707"/>
            <a:ext cx="1839913" cy="2201863"/>
            <a:chOff x="4152" y="1480"/>
            <a:chExt cx="1159" cy="1387"/>
          </a:xfrm>
        </p:grpSpPr>
        <p:sp>
          <p:nvSpPr>
            <p:cNvPr id="132111" name="Line 123"/>
            <p:cNvSpPr>
              <a:spLocks noChangeShapeType="1"/>
            </p:cNvSpPr>
            <p:nvPr/>
          </p:nvSpPr>
          <p:spPr bwMode="auto">
            <a:xfrm flipH="1">
              <a:off x="4152" y="2550"/>
              <a:ext cx="428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2" name="Freeform 131"/>
            <p:cNvSpPr>
              <a:spLocks/>
            </p:cNvSpPr>
            <p:nvPr/>
          </p:nvSpPr>
          <p:spPr bwMode="auto">
            <a:xfrm>
              <a:off x="4584" y="1480"/>
              <a:ext cx="727" cy="1387"/>
            </a:xfrm>
            <a:custGeom>
              <a:avLst/>
              <a:gdLst>
                <a:gd name="T0" fmla="*/ 0 w 347"/>
                <a:gd name="T1" fmla="*/ 0 h 1070"/>
                <a:gd name="T2" fmla="*/ 0 w 347"/>
                <a:gd name="T3" fmla="*/ 7511 h 1070"/>
                <a:gd name="T4" fmla="*/ 379414 w 347"/>
                <a:gd name="T5" fmla="*/ 9337 h 1070"/>
                <a:gd name="T6" fmla="*/ 0 w 347"/>
                <a:gd name="T7" fmla="*/ 11118 h 1070"/>
                <a:gd name="T8" fmla="*/ 0 w 347"/>
                <a:gd name="T9" fmla="*/ 18581 h 1070"/>
                <a:gd name="T10" fmla="*/ 1184532 w 347"/>
                <a:gd name="T11" fmla="*/ 12935 h 1070"/>
                <a:gd name="T12" fmla="*/ 1184532 w 347"/>
                <a:gd name="T13" fmla="*/ 5749 h 1070"/>
                <a:gd name="T14" fmla="*/ 0 w 347"/>
                <a:gd name="T15" fmla="*/ 49 h 1070"/>
                <a:gd name="T16" fmla="*/ 0 w 347"/>
                <a:gd name="T17" fmla="*/ 49 h 10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7"/>
                <a:gd name="T28" fmla="*/ 0 h 1070"/>
                <a:gd name="T29" fmla="*/ 347 w 347"/>
                <a:gd name="T30" fmla="*/ 1070 h 10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7" h="1070">
                  <a:moveTo>
                    <a:pt x="0" y="0"/>
                  </a:moveTo>
                  <a:lnTo>
                    <a:pt x="0" y="433"/>
                  </a:lnTo>
                  <a:lnTo>
                    <a:pt x="111" y="538"/>
                  </a:lnTo>
                  <a:lnTo>
                    <a:pt x="0" y="640"/>
                  </a:lnTo>
                  <a:lnTo>
                    <a:pt x="0" y="1070"/>
                  </a:lnTo>
                  <a:lnTo>
                    <a:pt x="347" y="745"/>
                  </a:lnTo>
                  <a:lnTo>
                    <a:pt x="347" y="33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113" name="Rectangle 132"/>
            <p:cNvSpPr>
              <a:spLocks noChangeArrowheads="1"/>
            </p:cNvSpPr>
            <p:nvPr/>
          </p:nvSpPr>
          <p:spPr bwMode="auto">
            <a:xfrm>
              <a:off x="4856" y="2135"/>
              <a:ext cx="23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300" dirty="0">
                  <a:solidFill>
                    <a:srgbClr val="000000"/>
                  </a:solidFill>
                </a:rPr>
                <a:t>Add 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32114" name="Line 141"/>
            <p:cNvSpPr>
              <a:spLocks noChangeShapeType="1"/>
            </p:cNvSpPr>
            <p:nvPr/>
          </p:nvSpPr>
          <p:spPr bwMode="auto">
            <a:xfrm>
              <a:off x="4204" y="1870"/>
              <a:ext cx="376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2104" name="Line 142"/>
          <p:cNvSpPr>
            <a:spLocks noChangeShapeType="1"/>
          </p:cNvSpPr>
          <p:nvPr/>
        </p:nvSpPr>
        <p:spPr bwMode="auto">
          <a:xfrm>
            <a:off x="5089278" y="3428206"/>
            <a:ext cx="5746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5" name="Line 143"/>
          <p:cNvSpPr>
            <a:spLocks noChangeShapeType="1"/>
          </p:cNvSpPr>
          <p:nvPr/>
        </p:nvSpPr>
        <p:spPr bwMode="auto">
          <a:xfrm>
            <a:off x="6240215" y="3428206"/>
            <a:ext cx="57467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2106" name="Text Box 147"/>
          <p:cNvSpPr txBox="1">
            <a:spLocks noChangeArrowheads="1"/>
          </p:cNvSpPr>
          <p:nvPr/>
        </p:nvSpPr>
        <p:spPr bwMode="auto">
          <a:xfrm>
            <a:off x="2253966" y="5373686"/>
            <a:ext cx="287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 dirty="0"/>
              <a:t>Instruction memory</a:t>
            </a:r>
          </a:p>
        </p:txBody>
      </p:sp>
      <p:sp>
        <p:nvSpPr>
          <p:cNvPr id="132107" name="Text Box 148"/>
          <p:cNvSpPr txBox="1">
            <a:spLocks noChangeArrowheads="1"/>
          </p:cNvSpPr>
          <p:nvPr/>
        </p:nvSpPr>
        <p:spPr bwMode="auto">
          <a:xfrm>
            <a:off x="4727576" y="5404645"/>
            <a:ext cx="287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/>
              <a:t>Program counter</a:t>
            </a:r>
          </a:p>
        </p:txBody>
      </p:sp>
      <p:sp>
        <p:nvSpPr>
          <p:cNvPr id="132108" name="Text Box 149"/>
          <p:cNvSpPr txBox="1">
            <a:spLocks noChangeArrowheads="1"/>
          </p:cNvSpPr>
          <p:nvPr/>
        </p:nvSpPr>
        <p:spPr bwMode="auto">
          <a:xfrm>
            <a:off x="7680326" y="5404645"/>
            <a:ext cx="20161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sz="1800"/>
              <a:t>Adder</a:t>
            </a:r>
          </a:p>
        </p:txBody>
      </p:sp>
      <p:sp>
        <p:nvSpPr>
          <p:cNvPr id="132109" name="Rectangle 150"/>
          <p:cNvSpPr>
            <a:spLocks noChangeArrowheads="1"/>
          </p:cNvSpPr>
          <p:nvPr/>
        </p:nvSpPr>
        <p:spPr bwMode="auto">
          <a:xfrm>
            <a:off x="2135188" y="1435100"/>
            <a:ext cx="4392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How to connect? 	Who?</a:t>
            </a:r>
          </a:p>
        </p:txBody>
      </p:sp>
      <p:sp>
        <p:nvSpPr>
          <p:cNvPr id="132110" name="矩形 62"/>
          <p:cNvSpPr>
            <a:spLocks noChangeArrowheads="1"/>
          </p:cNvSpPr>
          <p:nvPr/>
        </p:nvSpPr>
        <p:spPr bwMode="auto">
          <a:xfrm>
            <a:off x="5140325" y="547728"/>
            <a:ext cx="4787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Comic Sans MS" panose="030F0702030302020204" pitchFamily="66" charset="0"/>
              </a:rPr>
              <a:t>Data Stream of </a:t>
            </a:r>
            <a:r>
              <a:rPr lang="en-US" altLang="zh-CN">
                <a:solidFill>
                  <a:srgbClr val="FF0000"/>
                </a:solidFill>
              </a:rPr>
              <a:t>Instruction fetching</a:t>
            </a:r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3015652" y="2660650"/>
            <a:ext cx="1233195" cy="1655763"/>
            <a:chOff x="2952154" y="3531393"/>
            <a:chExt cx="1233195" cy="1655763"/>
          </a:xfrm>
        </p:grpSpPr>
        <p:sp>
          <p:nvSpPr>
            <p:cNvPr id="65" name="Rectangle 98"/>
            <p:cNvSpPr>
              <a:spLocks noChangeArrowheads="1"/>
            </p:cNvSpPr>
            <p:nvPr/>
          </p:nvSpPr>
          <p:spPr bwMode="auto">
            <a:xfrm>
              <a:off x="3001297" y="3531393"/>
              <a:ext cx="1114943" cy="165576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3E3EF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20000"/>
                </a:spcBef>
                <a:buSzPct val="100000"/>
                <a:buFontTx/>
                <a:buChar char="•"/>
              </a:pPr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Text Box 99"/>
            <p:cNvSpPr txBox="1">
              <a:spLocks noChangeArrowheads="1"/>
            </p:cNvSpPr>
            <p:nvPr/>
          </p:nvSpPr>
          <p:spPr bwMode="auto">
            <a:xfrm>
              <a:off x="2952154" y="3640930"/>
              <a:ext cx="975192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1600">
                  <a:latin typeface="Times New Roman" panose="02020603050405020304" pitchFamily="18" charset="0"/>
                </a:rPr>
                <a:t>Read address</a:t>
              </a:r>
            </a:p>
          </p:txBody>
        </p:sp>
        <p:sp>
          <p:nvSpPr>
            <p:cNvPr id="67" name="Text Box 101"/>
            <p:cNvSpPr txBox="1">
              <a:spLocks noChangeArrowheads="1"/>
            </p:cNvSpPr>
            <p:nvPr/>
          </p:nvSpPr>
          <p:spPr bwMode="auto">
            <a:xfrm>
              <a:off x="2952154" y="4179093"/>
              <a:ext cx="118405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0" hangingPunct="0">
                <a:spcBef>
                  <a:spcPct val="50000"/>
                </a:spcBef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Instruction</a:t>
              </a:r>
            </a:p>
          </p:txBody>
        </p:sp>
        <p:sp>
          <p:nvSpPr>
            <p:cNvPr id="68" name="Text Box 103"/>
            <p:cNvSpPr txBox="1">
              <a:spLocks noChangeArrowheads="1"/>
            </p:cNvSpPr>
            <p:nvPr/>
          </p:nvSpPr>
          <p:spPr bwMode="auto">
            <a:xfrm>
              <a:off x="2952154" y="4610893"/>
              <a:ext cx="1233195" cy="5355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Instruction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5573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45456" y="315913"/>
            <a:ext cx="7704138" cy="360363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600" dirty="0">
                <a:solidFill>
                  <a:srgbClr val="FF0000"/>
                </a:solidFill>
              </a:rPr>
              <a:t>Instruction fetching unit</a:t>
            </a:r>
          </a:p>
        </p:txBody>
      </p:sp>
      <p:grpSp>
        <p:nvGrpSpPr>
          <p:cNvPr id="68" name="组合 67"/>
          <p:cNvGrpSpPr/>
          <p:nvPr/>
        </p:nvGrpSpPr>
        <p:grpSpPr>
          <a:xfrm>
            <a:off x="3791744" y="2352908"/>
            <a:ext cx="6408712" cy="4028420"/>
            <a:chOff x="1259632" y="1484784"/>
            <a:chExt cx="6624736" cy="4028420"/>
          </a:xfrm>
        </p:grpSpPr>
        <p:sp>
          <p:nvSpPr>
            <p:cNvPr id="69" name="圆角矩形 68"/>
            <p:cNvSpPr/>
            <p:nvPr/>
          </p:nvSpPr>
          <p:spPr>
            <a:xfrm>
              <a:off x="1259632" y="1484784"/>
              <a:ext cx="6624736" cy="388843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2889250" y="3284985"/>
              <a:ext cx="1538734" cy="2197768"/>
            </a:xfrm>
            <a:prstGeom prst="roundRect">
              <a:avLst>
                <a:gd name="adj" fmla="val 10064"/>
              </a:avLst>
            </a:prstGeom>
            <a:solidFill>
              <a:schemeClr val="bg1"/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Freeform 3"/>
            <p:cNvSpPr>
              <a:spLocks/>
            </p:cNvSpPr>
            <p:nvPr/>
          </p:nvSpPr>
          <p:spPr bwMode="auto">
            <a:xfrm>
              <a:off x="2198688" y="3475038"/>
              <a:ext cx="317500" cy="884237"/>
            </a:xfrm>
            <a:custGeom>
              <a:avLst/>
              <a:gdLst>
                <a:gd name="T0" fmla="*/ 2147483647 w 200"/>
                <a:gd name="T1" fmla="*/ 2147483647 h 557"/>
                <a:gd name="T2" fmla="*/ 2147483647 w 200"/>
                <a:gd name="T3" fmla="*/ 0 h 557"/>
                <a:gd name="T4" fmla="*/ 0 w 200"/>
                <a:gd name="T5" fmla="*/ 0 h 557"/>
                <a:gd name="T6" fmla="*/ 0 w 200"/>
                <a:gd name="T7" fmla="*/ 2147483647 h 557"/>
                <a:gd name="T8" fmla="*/ 2147483647 w 200"/>
                <a:gd name="T9" fmla="*/ 2147483647 h 557"/>
                <a:gd name="T10" fmla="*/ 2147483647 w 200"/>
                <a:gd name="T11" fmla="*/ 2147483647 h 557"/>
                <a:gd name="T12" fmla="*/ 2147483647 w 200"/>
                <a:gd name="T13" fmla="*/ 2147483647 h 5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00"/>
                <a:gd name="T22" fmla="*/ 0 h 557"/>
                <a:gd name="T23" fmla="*/ 200 w 200"/>
                <a:gd name="T24" fmla="*/ 557 h 55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00" h="557">
                  <a:moveTo>
                    <a:pt x="197" y="55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200" y="557"/>
                  </a:lnTo>
                  <a:lnTo>
                    <a:pt x="197" y="5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4"/>
            <p:cNvSpPr>
              <a:spLocks/>
            </p:cNvSpPr>
            <p:nvPr/>
          </p:nvSpPr>
          <p:spPr bwMode="auto">
            <a:xfrm>
              <a:off x="1974850" y="3212976"/>
              <a:ext cx="538451" cy="1414462"/>
            </a:xfrm>
            <a:custGeom>
              <a:avLst/>
              <a:gdLst>
                <a:gd name="T0" fmla="*/ 2147483647 w 200"/>
                <a:gd name="T1" fmla="*/ 2147483647 h 557"/>
                <a:gd name="T2" fmla="*/ 2147483647 w 200"/>
                <a:gd name="T3" fmla="*/ 0 h 557"/>
                <a:gd name="T4" fmla="*/ 0 w 200"/>
                <a:gd name="T5" fmla="*/ 0 h 557"/>
                <a:gd name="T6" fmla="*/ 0 w 200"/>
                <a:gd name="T7" fmla="*/ 2147483647 h 557"/>
                <a:gd name="T8" fmla="*/ 2147483647 w 200"/>
                <a:gd name="T9" fmla="*/ 2147483647 h 557"/>
                <a:gd name="T10" fmla="*/ 2147483647 w 200"/>
                <a:gd name="T11" fmla="*/ 2147483647 h 55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0"/>
                <a:gd name="T19" fmla="*/ 0 h 557"/>
                <a:gd name="T20" fmla="*/ 200 w 200"/>
                <a:gd name="T21" fmla="*/ 557 h 55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0" h="557">
                  <a:moveTo>
                    <a:pt x="197" y="557"/>
                  </a:moveTo>
                  <a:lnTo>
                    <a:pt x="200" y="0"/>
                  </a:lnTo>
                  <a:lnTo>
                    <a:pt x="0" y="0"/>
                  </a:lnTo>
                  <a:lnTo>
                    <a:pt x="0" y="557"/>
                  </a:lnTo>
                  <a:lnTo>
                    <a:pt x="200" y="557"/>
                  </a:lnTo>
                </a:path>
              </a:pathLst>
            </a:custGeom>
            <a:noFill/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0"/>
            <a:lstStyle/>
            <a:p>
              <a:pPr algn="ctr"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PC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3" name="Freeform 50"/>
            <p:cNvSpPr>
              <a:spLocks/>
            </p:cNvSpPr>
            <p:nvPr/>
          </p:nvSpPr>
          <p:spPr bwMode="auto">
            <a:xfrm>
              <a:off x="2703514" y="2293938"/>
              <a:ext cx="2648238" cy="1620837"/>
            </a:xfrm>
            <a:custGeom>
              <a:avLst/>
              <a:gdLst>
                <a:gd name="T0" fmla="*/ 2147483647 w 1629"/>
                <a:gd name="T1" fmla="*/ 0 h 1021"/>
                <a:gd name="T2" fmla="*/ 0 w 1629"/>
                <a:gd name="T3" fmla="*/ 2147483647 h 1021"/>
                <a:gd name="T4" fmla="*/ 0 w 1629"/>
                <a:gd name="T5" fmla="*/ 2147483647 h 1021"/>
                <a:gd name="T6" fmla="*/ 0 60000 65536"/>
                <a:gd name="T7" fmla="*/ 0 60000 65536"/>
                <a:gd name="T8" fmla="*/ 0 60000 65536"/>
                <a:gd name="T9" fmla="*/ 0 w 1629"/>
                <a:gd name="T10" fmla="*/ 0 h 1021"/>
                <a:gd name="T11" fmla="*/ 1629 w 1629"/>
                <a:gd name="T12" fmla="*/ 1021 h 10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9" h="1021">
                  <a:moveTo>
                    <a:pt x="1629" y="0"/>
                  </a:moveTo>
                  <a:lnTo>
                    <a:pt x="0" y="3"/>
                  </a:lnTo>
                  <a:lnTo>
                    <a:pt x="0" y="1021"/>
                  </a:lnTo>
                </a:path>
              </a:pathLst>
            </a:custGeom>
            <a:noFill/>
            <a:ln w="34925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51"/>
            <p:cNvSpPr>
              <a:spLocks noChangeShapeType="1"/>
            </p:cNvSpPr>
            <p:nvPr/>
          </p:nvSpPr>
          <p:spPr bwMode="auto">
            <a:xfrm flipH="1" flipV="1">
              <a:off x="5012681" y="3284984"/>
              <a:ext cx="341956" cy="0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54"/>
            <p:cNvSpPr>
              <a:spLocks noChangeShapeType="1"/>
            </p:cNvSpPr>
            <p:nvPr/>
          </p:nvSpPr>
          <p:spPr bwMode="auto">
            <a:xfrm>
              <a:off x="2511425" y="3914775"/>
              <a:ext cx="504825" cy="1588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56"/>
            <p:cNvSpPr>
              <a:spLocks/>
            </p:cNvSpPr>
            <p:nvPr/>
          </p:nvSpPr>
          <p:spPr bwMode="auto">
            <a:xfrm>
              <a:off x="1763688" y="1768475"/>
              <a:ext cx="4514875" cy="2146300"/>
            </a:xfrm>
            <a:custGeom>
              <a:avLst/>
              <a:gdLst>
                <a:gd name="T0" fmla="*/ 2147483647 w 2730"/>
                <a:gd name="T1" fmla="*/ 2147483647 h 1352"/>
                <a:gd name="T2" fmla="*/ 0 w 2730"/>
                <a:gd name="T3" fmla="*/ 2147483647 h 1352"/>
                <a:gd name="T4" fmla="*/ 0 w 2730"/>
                <a:gd name="T5" fmla="*/ 0 h 1352"/>
                <a:gd name="T6" fmla="*/ 2147483647 w 2730"/>
                <a:gd name="T7" fmla="*/ 0 h 1352"/>
                <a:gd name="T8" fmla="*/ 2147483647 w 2730"/>
                <a:gd name="T9" fmla="*/ 2147483647 h 1352"/>
                <a:gd name="T10" fmla="*/ 2147483647 w 2730"/>
                <a:gd name="T11" fmla="*/ 2147483647 h 135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30"/>
                <a:gd name="T19" fmla="*/ 0 h 1352"/>
                <a:gd name="T20" fmla="*/ 2730 w 2730"/>
                <a:gd name="T21" fmla="*/ 1352 h 135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30" h="1352">
                  <a:moveTo>
                    <a:pt x="118" y="1352"/>
                  </a:moveTo>
                  <a:lnTo>
                    <a:pt x="0" y="1352"/>
                  </a:lnTo>
                  <a:lnTo>
                    <a:pt x="0" y="0"/>
                  </a:lnTo>
                  <a:lnTo>
                    <a:pt x="2730" y="0"/>
                  </a:lnTo>
                  <a:lnTo>
                    <a:pt x="2730" y="649"/>
                  </a:lnTo>
                  <a:lnTo>
                    <a:pt x="2495" y="649"/>
                  </a:lnTo>
                </a:path>
              </a:pathLst>
            </a:custGeom>
            <a:noFill/>
            <a:ln w="34925">
              <a:solidFill>
                <a:srgbClr val="000000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Rectangle 58"/>
            <p:cNvSpPr>
              <a:spLocks noChangeArrowheads="1"/>
            </p:cNvSpPr>
            <p:nvPr/>
          </p:nvSpPr>
          <p:spPr bwMode="auto">
            <a:xfrm>
              <a:off x="4861380" y="3140968"/>
              <a:ext cx="1474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SzTx/>
                <a:buFontTx/>
                <a:buNone/>
              </a:pPr>
              <a:r>
                <a:rPr lang="en-US" altLang="zh-CN" b="0" dirty="0">
                  <a:solidFill>
                    <a:srgbClr val="FF0000"/>
                  </a:solidFill>
                </a:rPr>
                <a:t>4</a:t>
              </a:r>
              <a:endPara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" name="Freeform 59"/>
            <p:cNvSpPr>
              <a:spLocks/>
            </p:cNvSpPr>
            <p:nvPr/>
          </p:nvSpPr>
          <p:spPr bwMode="auto">
            <a:xfrm>
              <a:off x="5354638" y="1949450"/>
              <a:ext cx="550862" cy="1698625"/>
            </a:xfrm>
            <a:custGeom>
              <a:avLst/>
              <a:gdLst>
                <a:gd name="T0" fmla="*/ 0 w 347"/>
                <a:gd name="T1" fmla="*/ 0 h 1070"/>
                <a:gd name="T2" fmla="*/ 0 w 347"/>
                <a:gd name="T3" fmla="*/ 2147483647 h 1070"/>
                <a:gd name="T4" fmla="*/ 2147483647 w 347"/>
                <a:gd name="T5" fmla="*/ 2147483647 h 1070"/>
                <a:gd name="T6" fmla="*/ 0 w 347"/>
                <a:gd name="T7" fmla="*/ 2147483647 h 1070"/>
                <a:gd name="T8" fmla="*/ 0 w 347"/>
                <a:gd name="T9" fmla="*/ 2147483647 h 1070"/>
                <a:gd name="T10" fmla="*/ 2147483647 w 347"/>
                <a:gd name="T11" fmla="*/ 2147483647 h 1070"/>
                <a:gd name="T12" fmla="*/ 2147483647 w 347"/>
                <a:gd name="T13" fmla="*/ 2147483647 h 1070"/>
                <a:gd name="T14" fmla="*/ 0 w 347"/>
                <a:gd name="T15" fmla="*/ 2147483647 h 1070"/>
                <a:gd name="T16" fmla="*/ 0 w 347"/>
                <a:gd name="T17" fmla="*/ 2147483647 h 107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47"/>
                <a:gd name="T28" fmla="*/ 0 h 1070"/>
                <a:gd name="T29" fmla="*/ 347 w 347"/>
                <a:gd name="T30" fmla="*/ 1070 h 107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47" h="1070">
                  <a:moveTo>
                    <a:pt x="0" y="0"/>
                  </a:moveTo>
                  <a:lnTo>
                    <a:pt x="0" y="433"/>
                  </a:lnTo>
                  <a:lnTo>
                    <a:pt x="111" y="538"/>
                  </a:lnTo>
                  <a:lnTo>
                    <a:pt x="0" y="640"/>
                  </a:lnTo>
                  <a:lnTo>
                    <a:pt x="0" y="1070"/>
                  </a:lnTo>
                  <a:lnTo>
                    <a:pt x="347" y="745"/>
                  </a:lnTo>
                  <a:lnTo>
                    <a:pt x="347" y="331"/>
                  </a:lnTo>
                  <a:lnTo>
                    <a:pt x="0" y="3"/>
                  </a:lnTo>
                </a:path>
              </a:pathLst>
            </a:custGeom>
            <a:noFill/>
            <a:ln w="2063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63"/>
            <p:cNvSpPr>
              <a:spLocks/>
            </p:cNvSpPr>
            <p:nvPr/>
          </p:nvSpPr>
          <p:spPr bwMode="auto">
            <a:xfrm>
              <a:off x="2662238" y="3875088"/>
              <a:ext cx="80962" cy="85725"/>
            </a:xfrm>
            <a:custGeom>
              <a:avLst/>
              <a:gdLst>
                <a:gd name="T0" fmla="*/ 2147483647 w 51"/>
                <a:gd name="T1" fmla="*/ 2147483647 h 54"/>
                <a:gd name="T2" fmla="*/ 2147483647 w 51"/>
                <a:gd name="T3" fmla="*/ 2147483647 h 54"/>
                <a:gd name="T4" fmla="*/ 2147483647 w 51"/>
                <a:gd name="T5" fmla="*/ 2147483647 h 54"/>
                <a:gd name="T6" fmla="*/ 2147483647 w 51"/>
                <a:gd name="T7" fmla="*/ 2147483647 h 54"/>
                <a:gd name="T8" fmla="*/ 2147483647 w 51"/>
                <a:gd name="T9" fmla="*/ 2147483647 h 54"/>
                <a:gd name="T10" fmla="*/ 2147483647 w 51"/>
                <a:gd name="T11" fmla="*/ 2147483647 h 54"/>
                <a:gd name="T12" fmla="*/ 2147483647 w 51"/>
                <a:gd name="T13" fmla="*/ 2147483647 h 54"/>
                <a:gd name="T14" fmla="*/ 2147483647 w 51"/>
                <a:gd name="T15" fmla="*/ 2147483647 h 54"/>
                <a:gd name="T16" fmla="*/ 2147483647 w 51"/>
                <a:gd name="T17" fmla="*/ 2147483647 h 54"/>
                <a:gd name="T18" fmla="*/ 2147483647 w 51"/>
                <a:gd name="T19" fmla="*/ 2147483647 h 54"/>
                <a:gd name="T20" fmla="*/ 2147483647 w 51"/>
                <a:gd name="T21" fmla="*/ 2147483647 h 54"/>
                <a:gd name="T22" fmla="*/ 2147483647 w 51"/>
                <a:gd name="T23" fmla="*/ 2147483647 h 54"/>
                <a:gd name="T24" fmla="*/ 2147483647 w 51"/>
                <a:gd name="T25" fmla="*/ 2147483647 h 54"/>
                <a:gd name="T26" fmla="*/ 2147483647 w 51"/>
                <a:gd name="T27" fmla="*/ 2147483647 h 54"/>
                <a:gd name="T28" fmla="*/ 2147483647 w 51"/>
                <a:gd name="T29" fmla="*/ 2147483647 h 54"/>
                <a:gd name="T30" fmla="*/ 2147483647 w 51"/>
                <a:gd name="T31" fmla="*/ 2147483647 h 54"/>
                <a:gd name="T32" fmla="*/ 2147483647 w 51"/>
                <a:gd name="T33" fmla="*/ 2147483647 h 54"/>
                <a:gd name="T34" fmla="*/ 2147483647 w 51"/>
                <a:gd name="T35" fmla="*/ 2147483647 h 54"/>
                <a:gd name="T36" fmla="*/ 2147483647 w 51"/>
                <a:gd name="T37" fmla="*/ 2147483647 h 54"/>
                <a:gd name="T38" fmla="*/ 2147483647 w 51"/>
                <a:gd name="T39" fmla="*/ 0 h 54"/>
                <a:gd name="T40" fmla="*/ 2147483647 w 51"/>
                <a:gd name="T41" fmla="*/ 0 h 54"/>
                <a:gd name="T42" fmla="*/ 2147483647 w 51"/>
                <a:gd name="T43" fmla="*/ 0 h 54"/>
                <a:gd name="T44" fmla="*/ 2147483647 w 51"/>
                <a:gd name="T45" fmla="*/ 2147483647 h 54"/>
                <a:gd name="T46" fmla="*/ 2147483647 w 51"/>
                <a:gd name="T47" fmla="*/ 2147483647 h 54"/>
                <a:gd name="T48" fmla="*/ 2147483647 w 51"/>
                <a:gd name="T49" fmla="*/ 2147483647 h 54"/>
                <a:gd name="T50" fmla="*/ 2147483647 w 51"/>
                <a:gd name="T51" fmla="*/ 2147483647 h 54"/>
                <a:gd name="T52" fmla="*/ 2147483647 w 51"/>
                <a:gd name="T53" fmla="*/ 2147483647 h 54"/>
                <a:gd name="T54" fmla="*/ 2147483647 w 51"/>
                <a:gd name="T55" fmla="*/ 2147483647 h 54"/>
                <a:gd name="T56" fmla="*/ 0 w 51"/>
                <a:gd name="T57" fmla="*/ 2147483647 h 54"/>
                <a:gd name="T58" fmla="*/ 0 w 51"/>
                <a:gd name="T59" fmla="*/ 2147483647 h 54"/>
                <a:gd name="T60" fmla="*/ 0 w 51"/>
                <a:gd name="T61" fmla="*/ 2147483647 h 54"/>
                <a:gd name="T62" fmla="*/ 0 w 51"/>
                <a:gd name="T63" fmla="*/ 2147483647 h 54"/>
                <a:gd name="T64" fmla="*/ 0 w 51"/>
                <a:gd name="T65" fmla="*/ 2147483647 h 54"/>
                <a:gd name="T66" fmla="*/ 2147483647 w 51"/>
                <a:gd name="T67" fmla="*/ 2147483647 h 54"/>
                <a:gd name="T68" fmla="*/ 2147483647 w 51"/>
                <a:gd name="T69" fmla="*/ 2147483647 h 54"/>
                <a:gd name="T70" fmla="*/ 2147483647 w 51"/>
                <a:gd name="T71" fmla="*/ 2147483647 h 54"/>
                <a:gd name="T72" fmla="*/ 2147483647 w 51"/>
                <a:gd name="T73" fmla="*/ 2147483647 h 54"/>
                <a:gd name="T74" fmla="*/ 2147483647 w 51"/>
                <a:gd name="T75" fmla="*/ 2147483647 h 54"/>
                <a:gd name="T76" fmla="*/ 2147483647 w 51"/>
                <a:gd name="T77" fmla="*/ 2147483647 h 54"/>
                <a:gd name="T78" fmla="*/ 2147483647 w 51"/>
                <a:gd name="T79" fmla="*/ 2147483647 h 54"/>
                <a:gd name="T80" fmla="*/ 2147483647 w 51"/>
                <a:gd name="T81" fmla="*/ 2147483647 h 54"/>
                <a:gd name="T82" fmla="*/ 2147483647 w 51"/>
                <a:gd name="T83" fmla="*/ 2147483647 h 54"/>
                <a:gd name="T84" fmla="*/ 2147483647 w 51"/>
                <a:gd name="T85" fmla="*/ 2147483647 h 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51"/>
                <a:gd name="T130" fmla="*/ 0 h 54"/>
                <a:gd name="T131" fmla="*/ 51 w 51"/>
                <a:gd name="T132" fmla="*/ 54 h 5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51" h="54">
                  <a:moveTo>
                    <a:pt x="26" y="51"/>
                  </a:moveTo>
                  <a:lnTo>
                    <a:pt x="29" y="54"/>
                  </a:lnTo>
                  <a:lnTo>
                    <a:pt x="35" y="51"/>
                  </a:lnTo>
                  <a:lnTo>
                    <a:pt x="38" y="51"/>
                  </a:lnTo>
                  <a:lnTo>
                    <a:pt x="42" y="47"/>
                  </a:lnTo>
                  <a:lnTo>
                    <a:pt x="45" y="44"/>
                  </a:lnTo>
                  <a:lnTo>
                    <a:pt x="48" y="41"/>
                  </a:lnTo>
                  <a:lnTo>
                    <a:pt x="48" y="38"/>
                  </a:lnTo>
                  <a:lnTo>
                    <a:pt x="51" y="35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48" y="16"/>
                  </a:lnTo>
                  <a:lnTo>
                    <a:pt x="48" y="12"/>
                  </a:lnTo>
                  <a:lnTo>
                    <a:pt x="45" y="9"/>
                  </a:lnTo>
                  <a:lnTo>
                    <a:pt x="42" y="6"/>
                  </a:lnTo>
                  <a:lnTo>
                    <a:pt x="38" y="3"/>
                  </a:lnTo>
                  <a:lnTo>
                    <a:pt x="35" y="3"/>
                  </a:lnTo>
                  <a:lnTo>
                    <a:pt x="29" y="0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6" y="3"/>
                  </a:lnTo>
                  <a:lnTo>
                    <a:pt x="13" y="3"/>
                  </a:lnTo>
                  <a:lnTo>
                    <a:pt x="10" y="6"/>
                  </a:lnTo>
                  <a:lnTo>
                    <a:pt x="7" y="9"/>
                  </a:lnTo>
                  <a:lnTo>
                    <a:pt x="3" y="12"/>
                  </a:lnTo>
                  <a:lnTo>
                    <a:pt x="3" y="16"/>
                  </a:lnTo>
                  <a:lnTo>
                    <a:pt x="0" y="19"/>
                  </a:lnTo>
                  <a:lnTo>
                    <a:pt x="0" y="22"/>
                  </a:lnTo>
                  <a:lnTo>
                    <a:pt x="0" y="25"/>
                  </a:lnTo>
                  <a:lnTo>
                    <a:pt x="0" y="32"/>
                  </a:lnTo>
                  <a:lnTo>
                    <a:pt x="0" y="35"/>
                  </a:lnTo>
                  <a:lnTo>
                    <a:pt x="3" y="38"/>
                  </a:lnTo>
                  <a:lnTo>
                    <a:pt x="3" y="41"/>
                  </a:lnTo>
                  <a:lnTo>
                    <a:pt x="7" y="44"/>
                  </a:lnTo>
                  <a:lnTo>
                    <a:pt x="10" y="47"/>
                  </a:lnTo>
                  <a:lnTo>
                    <a:pt x="13" y="51"/>
                  </a:lnTo>
                  <a:lnTo>
                    <a:pt x="16" y="51"/>
                  </a:lnTo>
                  <a:lnTo>
                    <a:pt x="23" y="54"/>
                  </a:lnTo>
                  <a:lnTo>
                    <a:pt x="26" y="54"/>
                  </a:lnTo>
                  <a:lnTo>
                    <a:pt x="26" y="5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65"/>
            <p:cNvSpPr>
              <a:spLocks noChangeShapeType="1"/>
            </p:cNvSpPr>
            <p:nvPr/>
          </p:nvSpPr>
          <p:spPr bwMode="auto">
            <a:xfrm flipV="1">
              <a:off x="4211960" y="4365103"/>
              <a:ext cx="760532" cy="1"/>
            </a:xfrm>
            <a:prstGeom prst="line">
              <a:avLst/>
            </a:prstGeom>
            <a:noFill/>
            <a:ln w="34925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Rectangle 66"/>
            <p:cNvSpPr>
              <a:spLocks noChangeArrowheads="1"/>
            </p:cNvSpPr>
            <p:nvPr/>
          </p:nvSpPr>
          <p:spPr bwMode="auto">
            <a:xfrm>
              <a:off x="6015183" y="3203451"/>
              <a:ext cx="1593036" cy="7604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4000" dirty="0">
                  <a:solidFill>
                    <a:srgbClr val="FF3300"/>
                  </a:solidFill>
                </a:rPr>
                <a:t>CPU</a:t>
              </a:r>
            </a:p>
          </p:txBody>
        </p:sp>
        <p:grpSp>
          <p:nvGrpSpPr>
            <p:cNvPr id="82" name="组合 81"/>
            <p:cNvGrpSpPr/>
            <p:nvPr/>
          </p:nvGrpSpPr>
          <p:grpSpPr>
            <a:xfrm>
              <a:off x="3009205" y="3531393"/>
              <a:ext cx="1274763" cy="1655763"/>
              <a:chOff x="5535160" y="3033042"/>
              <a:chExt cx="1274763" cy="1655763"/>
            </a:xfrm>
          </p:grpSpPr>
          <p:sp>
            <p:nvSpPr>
              <p:cNvPr id="86" name="Rectangle 98"/>
              <p:cNvSpPr>
                <a:spLocks noChangeArrowheads="1"/>
              </p:cNvSpPr>
              <p:nvPr/>
            </p:nvSpPr>
            <p:spPr bwMode="auto">
              <a:xfrm>
                <a:off x="5585960" y="3033042"/>
                <a:ext cx="1152525" cy="1655763"/>
              </a:xfrm>
              <a:prstGeom prst="rect">
                <a:avLst/>
              </a:prstGeom>
              <a:solidFill>
                <a:srgbClr val="FFFFFF"/>
              </a:solidFill>
              <a:ln w="28575">
                <a:solidFill>
                  <a:srgbClr val="3E3EF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20000"/>
                  </a:spcBef>
                  <a:buSzPct val="100000"/>
                  <a:buFontTx/>
                  <a:buChar char="•"/>
                </a:pPr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Text Box 99"/>
              <p:cNvSpPr txBox="1">
                <a:spLocks noChangeArrowheads="1"/>
              </p:cNvSpPr>
              <p:nvPr/>
            </p:nvSpPr>
            <p:spPr bwMode="auto">
              <a:xfrm>
                <a:off x="5535160" y="3142579"/>
                <a:ext cx="1008063" cy="5810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</a:rPr>
                  <a:t>Read address</a:t>
                </a:r>
              </a:p>
            </p:txBody>
          </p:sp>
          <p:sp>
            <p:nvSpPr>
              <p:cNvPr id="88" name="Text Box 101"/>
              <p:cNvSpPr txBox="1">
                <a:spLocks noChangeArrowheads="1"/>
              </p:cNvSpPr>
              <p:nvPr/>
            </p:nvSpPr>
            <p:spPr bwMode="auto">
              <a:xfrm>
                <a:off x="5535160" y="3680742"/>
                <a:ext cx="1223963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r" eaLnBrk="0" hangingPunct="0">
                  <a:spcBef>
                    <a:spcPct val="50000"/>
                  </a:spcBef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Instruction</a:t>
                </a:r>
              </a:p>
            </p:txBody>
          </p:sp>
          <p:sp>
            <p:nvSpPr>
              <p:cNvPr id="89" name="Text Box 103"/>
              <p:cNvSpPr txBox="1">
                <a:spLocks noChangeArrowheads="1"/>
              </p:cNvSpPr>
              <p:nvPr/>
            </p:nvSpPr>
            <p:spPr bwMode="auto">
              <a:xfrm>
                <a:off x="5535160" y="4112542"/>
                <a:ext cx="1274763" cy="5355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00000"/>
                  <a:buChar char="•"/>
                  <a:defRPr kumimoji="1" sz="20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0" hangingPunct="0">
                  <a:lnSpc>
                    <a:spcPct val="80000"/>
                  </a:lnSpc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Instruction</a:t>
                </a:r>
              </a:p>
              <a:p>
                <a:pPr algn="ctr" eaLnBrk="0" hangingPunct="0">
                  <a:lnSpc>
                    <a:spcPct val="80000"/>
                  </a:lnSpc>
                  <a:buNone/>
                </a:pP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Memory</a:t>
                </a:r>
              </a:p>
            </p:txBody>
          </p:sp>
        </p:grpSp>
        <p:sp>
          <p:nvSpPr>
            <p:cNvPr id="83" name="Text Box 250"/>
            <p:cNvSpPr txBox="1">
              <a:spLocks noChangeArrowheads="1"/>
            </p:cNvSpPr>
            <p:nvPr/>
          </p:nvSpPr>
          <p:spPr bwMode="auto">
            <a:xfrm>
              <a:off x="5397916" y="2450347"/>
              <a:ext cx="572672" cy="654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84" name="Rectangle 113"/>
            <p:cNvSpPr>
              <a:spLocks noChangeArrowheads="1"/>
            </p:cNvSpPr>
            <p:nvPr/>
          </p:nvSpPr>
          <p:spPr bwMode="auto">
            <a:xfrm>
              <a:off x="4932039" y="3645024"/>
              <a:ext cx="359346" cy="13684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lIns="0" tIns="0" rIns="0" bIns="0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indent="0" algn="ctr">
                <a:buNone/>
              </a:pPr>
              <a:r>
                <a:rPr lang="en-US" altLang="zh-CN" dirty="0">
                  <a:solidFill>
                    <a:prstClr val="white"/>
                  </a:solidFill>
                </a:rPr>
                <a:t>Instruction</a:t>
              </a:r>
            </a:p>
          </p:txBody>
        </p:sp>
        <p:sp>
          <p:nvSpPr>
            <p:cNvPr id="85" name="矩形 84"/>
            <p:cNvSpPr/>
            <p:nvPr/>
          </p:nvSpPr>
          <p:spPr>
            <a:xfrm>
              <a:off x="2743200" y="5394430"/>
              <a:ext cx="1828800" cy="118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内容占位符 2"/>
          <p:cNvSpPr>
            <a:spLocks noGrp="1"/>
          </p:cNvSpPr>
          <p:nvPr>
            <p:ph idx="1"/>
          </p:nvPr>
        </p:nvSpPr>
        <p:spPr>
          <a:xfrm>
            <a:off x="1991545" y="1088814"/>
            <a:ext cx="7775575" cy="381635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dirty="0"/>
              <a:t>Instruction Register</a:t>
            </a:r>
          </a:p>
          <a:p>
            <a:pPr lvl="1">
              <a:spcBef>
                <a:spcPts val="0"/>
              </a:spcBef>
            </a:pPr>
            <a:r>
              <a:rPr lang="en-US" altLang="zh-CN" dirty="0">
                <a:solidFill>
                  <a:srgbClr val="FF0000"/>
                </a:solidFill>
              </a:rPr>
              <a:t>Can you omit it?</a:t>
            </a:r>
          </a:p>
          <a:p>
            <a:pPr lvl="1"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415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Introduction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&amp; Logic Design Conventions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Building </a:t>
            </a:r>
            <a:r>
              <a:rPr lang="en-US" altLang="zh-CN" b="0" dirty="0">
                <a:cs typeface="Times New Roman" panose="02020603050405020304" pitchFamily="18" charset="0"/>
              </a:rPr>
              <a:t>a </a:t>
            </a:r>
            <a:r>
              <a:rPr lang="en-US" altLang="zh-CN" b="0" dirty="0" err="1">
                <a:cs typeface="Times New Roman" panose="02020603050405020304" pitchFamily="18" charset="0"/>
              </a:rPr>
              <a:t>datapath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A </a:t>
            </a:r>
            <a:r>
              <a:rPr lang="en-US" altLang="zh-CN" b="0" dirty="0">
                <a:cs typeface="Times New Roman" panose="02020603050405020304" pitchFamily="18" charset="0"/>
              </a:rPr>
              <a:t>Simple </a:t>
            </a:r>
            <a:r>
              <a:rPr lang="en-US" altLang="zh-CN" b="0" dirty="0" smtClean="0">
                <a:cs typeface="Times New Roman" panose="02020603050405020304" pitchFamily="18" charset="0"/>
              </a:rPr>
              <a:t>Implementation </a:t>
            </a:r>
            <a:r>
              <a:rPr lang="en-US" altLang="zh-CN" b="0" dirty="0">
                <a:cs typeface="Times New Roman" panose="02020603050405020304" pitchFamily="18" charset="0"/>
              </a:rPr>
              <a:t>Scheme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Pipelining</a:t>
            </a:r>
            <a:endParaRPr lang="en-US" altLang="zh-CN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059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69"/>
          <p:cNvSpPr>
            <a:spLocks noGrp="1"/>
          </p:cNvSpPr>
          <p:nvPr>
            <p:ph type="title"/>
          </p:nvPr>
        </p:nvSpPr>
        <p:spPr>
          <a:xfrm>
            <a:off x="1731963" y="260649"/>
            <a:ext cx="8540750" cy="720725"/>
          </a:xfrm>
        </p:spPr>
        <p:txBody>
          <a:bodyPr/>
          <a:lstStyle/>
          <a:p>
            <a:pPr algn="l"/>
            <a:r>
              <a:rPr kumimoji="1" lang="en-US" altLang="zh-CN" dirty="0">
                <a:solidFill>
                  <a:srgbClr val="0000FF"/>
                </a:solidFill>
                <a:latin typeface="Tahoma" panose="020B0604030504040204" pitchFamily="34" charset="0"/>
              </a:rPr>
              <a:t>How simple is!</a:t>
            </a:r>
            <a:endParaRPr kumimoji="1" lang="zh-CN" altLang="en-US" dirty="0">
              <a:solidFill>
                <a:srgbClr val="0000FF"/>
              </a:solidFill>
              <a:latin typeface="Tahoma" panose="020B0604030504040204" pitchFamily="34" charset="0"/>
            </a:endParaRPr>
          </a:p>
        </p:txBody>
      </p:sp>
      <p:pic>
        <p:nvPicPr>
          <p:cNvPr id="134147" name="图片 7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1" y="2233541"/>
            <a:ext cx="7993063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4148" name="内容占位符 2"/>
          <p:cNvSpPr>
            <a:spLocks noGrp="1"/>
          </p:cNvSpPr>
          <p:nvPr>
            <p:ph idx="1"/>
          </p:nvPr>
        </p:nvSpPr>
        <p:spPr>
          <a:xfrm>
            <a:off x="2114551" y="1340768"/>
            <a:ext cx="7775575" cy="3816350"/>
          </a:xfrm>
        </p:spPr>
        <p:txBody>
          <a:bodyPr/>
          <a:lstStyle/>
          <a:p>
            <a:r>
              <a:rPr lang="en-US" altLang="zh-CN" dirty="0"/>
              <a:t>Why PC+4?</a:t>
            </a:r>
            <a:endParaRPr lang="zh-CN" altLang="en-US" dirty="0"/>
          </a:p>
        </p:txBody>
      </p:sp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2357856"/>
            <a:ext cx="5544616" cy="3692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9687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ChangeArrowheads="1"/>
          </p:cNvSpPr>
          <p:nvPr/>
        </p:nvSpPr>
        <p:spPr bwMode="auto">
          <a:xfrm>
            <a:off x="1749426" y="312739"/>
            <a:ext cx="4208463" cy="477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752600" y="1066800"/>
            <a:ext cx="8382000" cy="4114800"/>
          </a:xfrm>
          <a:noFill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4000"/>
              <a:t>Abstract / Simplified View:</a:t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r>
              <a:rPr lang="en-US" altLang="zh-CN" sz="4000"/>
              <a:t/>
            </a:r>
            <a:br>
              <a:rPr lang="en-US" altLang="zh-CN" sz="4000"/>
            </a:br>
            <a:endParaRPr lang="en-US" altLang="zh-CN"/>
          </a:p>
        </p:txBody>
      </p:sp>
      <p:sp>
        <p:nvSpPr>
          <p:cNvPr id="135172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1753940" y="312739"/>
            <a:ext cx="8540750" cy="487363"/>
          </a:xfrm>
          <a:noFill/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  <a:normAutofit fontScale="90000"/>
          </a:bodyPr>
          <a:lstStyle/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More Implementation Details</a:t>
            </a:r>
          </a:p>
        </p:txBody>
      </p:sp>
      <p:pic>
        <p:nvPicPr>
          <p:cNvPr id="135173" name="Picture 5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90" y="2636913"/>
            <a:ext cx="8280400" cy="302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4" name="Oval 6"/>
          <p:cNvSpPr>
            <a:spLocks noChangeArrowheads="1"/>
          </p:cNvSpPr>
          <p:nvPr/>
        </p:nvSpPr>
        <p:spPr bwMode="auto">
          <a:xfrm>
            <a:off x="4390778" y="2636912"/>
            <a:ext cx="3429000" cy="2743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4621"/>
      </p:ext>
    </p:extLst>
  </p:cSld>
  <p:clrMapOvr>
    <a:masterClrMapping/>
  </p:clrMapOvr>
  <p:transition advTm="2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03388" y="0"/>
            <a:ext cx="8540750" cy="47625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>
                <a:solidFill>
                  <a:srgbClr val="FF0000"/>
                </a:solidFill>
              </a:rPr>
              <a:t>Path Built using Multiplexer</a:t>
            </a:r>
          </a:p>
        </p:txBody>
      </p:sp>
      <p:sp>
        <p:nvSpPr>
          <p:cNvPr id="13619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847528" y="1352550"/>
            <a:ext cx="8591550" cy="45910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R-type instruction </a:t>
            </a:r>
            <a:r>
              <a:rPr lang="en-US" altLang="zh-CN" dirty="0" err="1">
                <a:solidFill>
                  <a:schemeClr val="tx2"/>
                </a:solidFill>
              </a:rPr>
              <a:t>Datapath</a:t>
            </a:r>
            <a:endParaRPr lang="en-US" altLang="zh-CN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I-type instruction </a:t>
            </a:r>
            <a:r>
              <a:rPr lang="en-US" altLang="zh-CN" dirty="0" err="1">
                <a:solidFill>
                  <a:schemeClr val="tx2"/>
                </a:solidFill>
              </a:rPr>
              <a:t>Datapath</a:t>
            </a:r>
            <a:endParaRPr lang="en-US" altLang="zh-CN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For ALU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For </a:t>
            </a:r>
            <a:r>
              <a:rPr lang="en-US" altLang="zh-CN" dirty="0" smtClean="0">
                <a:solidFill>
                  <a:schemeClr val="tx2"/>
                </a:solidFill>
              </a:rPr>
              <a:t>load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S-type (store) instruction </a:t>
            </a:r>
            <a:r>
              <a:rPr lang="en-US" altLang="zh-CN" dirty="0" err="1" smtClean="0">
                <a:solidFill>
                  <a:schemeClr val="tx2"/>
                </a:solidFill>
              </a:rPr>
              <a:t>Datapath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SB-type (branch) </a:t>
            </a:r>
            <a:r>
              <a:rPr lang="en-US" altLang="zh-CN" dirty="0">
                <a:solidFill>
                  <a:schemeClr val="tx2"/>
                </a:solidFill>
              </a:rPr>
              <a:t>instruction </a:t>
            </a:r>
            <a:r>
              <a:rPr lang="en-US" altLang="zh-CN" dirty="0" err="1" smtClean="0">
                <a:solidFill>
                  <a:schemeClr val="tx2"/>
                </a:solidFill>
              </a:rPr>
              <a:t>Datapath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 smtClean="0">
                <a:solidFill>
                  <a:schemeClr val="tx2"/>
                </a:solidFill>
              </a:rPr>
              <a:t>UJ-type </a:t>
            </a:r>
            <a:r>
              <a:rPr lang="en-US" altLang="zh-CN" dirty="0">
                <a:solidFill>
                  <a:schemeClr val="tx2"/>
                </a:solidFill>
              </a:rPr>
              <a:t>instruction </a:t>
            </a:r>
            <a:r>
              <a:rPr lang="en-US" altLang="zh-CN" dirty="0" err="1">
                <a:solidFill>
                  <a:schemeClr val="tx2"/>
                </a:solidFill>
              </a:rPr>
              <a:t>Datapath</a:t>
            </a:r>
            <a:endParaRPr lang="en-US" altLang="zh-CN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For Jump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solidFill>
                  <a:schemeClr val="tx2"/>
                </a:solidFill>
              </a:rPr>
              <a:t>First, Look at the data flow within instruction execution</a:t>
            </a:r>
          </a:p>
        </p:txBody>
      </p:sp>
      <p:sp>
        <p:nvSpPr>
          <p:cNvPr id="136196" name="矩形 3"/>
          <p:cNvSpPr>
            <a:spLocks noChangeArrowheads="1"/>
          </p:cNvSpPr>
          <p:nvPr/>
        </p:nvSpPr>
        <p:spPr bwMode="auto">
          <a:xfrm>
            <a:off x="5772151" y="476250"/>
            <a:ext cx="4860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Comic Sans MS" panose="030F0702030302020204" pitchFamily="66" charset="0"/>
              </a:rPr>
              <a:t>Data Stream of </a:t>
            </a:r>
            <a:r>
              <a:rPr lang="en-US" altLang="zh-CN">
                <a:solidFill>
                  <a:srgbClr val="FF0000"/>
                </a:solidFill>
              </a:rPr>
              <a:t>Instruction executing 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92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74825" y="188913"/>
            <a:ext cx="8540750" cy="2270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/>
              <a:t>R type Instruction &amp; Data stream</a:t>
            </a:r>
          </a:p>
        </p:txBody>
      </p:sp>
      <p:grpSp>
        <p:nvGrpSpPr>
          <p:cNvPr id="137220" name="Group 297"/>
          <p:cNvGrpSpPr>
            <a:grpSpLocks/>
          </p:cNvGrpSpPr>
          <p:nvPr/>
        </p:nvGrpSpPr>
        <p:grpSpPr bwMode="auto">
          <a:xfrm>
            <a:off x="911425" y="755627"/>
            <a:ext cx="400050" cy="5625701"/>
            <a:chOff x="190" y="512"/>
            <a:chExt cx="252" cy="3364"/>
          </a:xfrm>
        </p:grpSpPr>
        <p:sp>
          <p:nvSpPr>
            <p:cNvPr id="137288" name="Text Box 7"/>
            <p:cNvSpPr txBox="1">
              <a:spLocks noChangeArrowheads="1"/>
            </p:cNvSpPr>
            <p:nvPr/>
          </p:nvSpPr>
          <p:spPr bwMode="auto">
            <a:xfrm rot="16200000" flipH="1">
              <a:off x="76" y="626"/>
              <a:ext cx="47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op(7)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37289" name="Text Box 8"/>
            <p:cNvSpPr txBox="1">
              <a:spLocks noChangeArrowheads="1"/>
            </p:cNvSpPr>
            <p:nvPr/>
          </p:nvSpPr>
          <p:spPr bwMode="auto">
            <a:xfrm rot="16200000" flipH="1">
              <a:off x="31" y="1123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err="1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rd</a:t>
              </a: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7290" name="Text Box 9"/>
            <p:cNvSpPr txBox="1">
              <a:spLocks noChangeArrowheads="1"/>
            </p:cNvSpPr>
            <p:nvPr/>
          </p:nvSpPr>
          <p:spPr bwMode="auto">
            <a:xfrm rot="16200000" flipH="1">
              <a:off x="31" y="1684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37291" name="Text Box 10"/>
            <p:cNvSpPr txBox="1">
              <a:spLocks noChangeArrowheads="1"/>
            </p:cNvSpPr>
            <p:nvPr/>
          </p:nvSpPr>
          <p:spPr bwMode="auto">
            <a:xfrm rot="16200000" flipH="1">
              <a:off x="31" y="2253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rs1(5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7292" name="Text Box 11"/>
            <p:cNvSpPr txBox="1">
              <a:spLocks noChangeArrowheads="1"/>
            </p:cNvSpPr>
            <p:nvPr/>
          </p:nvSpPr>
          <p:spPr bwMode="auto">
            <a:xfrm rot="16200000" flipH="1">
              <a:off x="32" y="2825"/>
              <a:ext cx="568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rs2(5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37293" name="Text Box 12"/>
            <p:cNvSpPr txBox="1">
              <a:spLocks noChangeArrowheads="1"/>
            </p:cNvSpPr>
            <p:nvPr/>
          </p:nvSpPr>
          <p:spPr bwMode="auto">
            <a:xfrm rot="16200000" flipH="1">
              <a:off x="-2" y="3433"/>
              <a:ext cx="635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func7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37221" name="Text Box 18"/>
          <p:cNvSpPr txBox="1">
            <a:spLocks noChangeArrowheads="1"/>
          </p:cNvSpPr>
          <p:nvPr/>
        </p:nvSpPr>
        <p:spPr bwMode="auto">
          <a:xfrm>
            <a:off x="2769246" y="2979733"/>
            <a:ext cx="6937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rs1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2" name="Text Box 19"/>
          <p:cNvSpPr txBox="1">
            <a:spLocks noChangeArrowheads="1"/>
          </p:cNvSpPr>
          <p:nvPr/>
        </p:nvSpPr>
        <p:spPr bwMode="auto">
          <a:xfrm>
            <a:off x="2742258" y="3660061"/>
            <a:ext cx="7254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rs2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3" name="Text Box 20"/>
          <p:cNvSpPr txBox="1">
            <a:spLocks noChangeArrowheads="1"/>
          </p:cNvSpPr>
          <p:nvPr/>
        </p:nvSpPr>
        <p:spPr bwMode="auto">
          <a:xfrm>
            <a:off x="2751763" y="42672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rd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4" name="Text Box 21"/>
          <p:cNvSpPr txBox="1">
            <a:spLocks noChangeArrowheads="1"/>
          </p:cNvSpPr>
          <p:nvPr/>
        </p:nvSpPr>
        <p:spPr bwMode="auto">
          <a:xfrm rot="19462581">
            <a:off x="1323943" y="4372811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25" name="Text Box 22"/>
          <p:cNvSpPr txBox="1">
            <a:spLocks noChangeArrowheads="1"/>
          </p:cNvSpPr>
          <p:nvPr/>
        </p:nvSpPr>
        <p:spPr bwMode="auto">
          <a:xfrm rot="19687455">
            <a:off x="1247934" y="3506095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7257" name="Rectangle 239"/>
          <p:cNvSpPr>
            <a:spLocks noChangeArrowheads="1"/>
          </p:cNvSpPr>
          <p:nvPr/>
        </p:nvSpPr>
        <p:spPr bwMode="auto">
          <a:xfrm>
            <a:off x="3288358" y="2997200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37258" name="Text Box 240"/>
          <p:cNvSpPr txBox="1">
            <a:spLocks noChangeArrowheads="1"/>
          </p:cNvSpPr>
          <p:nvPr/>
        </p:nvSpPr>
        <p:spPr bwMode="auto">
          <a:xfrm>
            <a:off x="3215332" y="306863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7259" name="Text Box 242"/>
          <p:cNvSpPr txBox="1">
            <a:spLocks noChangeArrowheads="1"/>
          </p:cNvSpPr>
          <p:nvPr/>
        </p:nvSpPr>
        <p:spPr bwMode="auto">
          <a:xfrm>
            <a:off x="3215332" y="37179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7260" name="Text Box 243"/>
          <p:cNvSpPr txBox="1">
            <a:spLocks noChangeArrowheads="1"/>
          </p:cNvSpPr>
          <p:nvPr/>
        </p:nvSpPr>
        <p:spPr bwMode="auto">
          <a:xfrm>
            <a:off x="3215332" y="4292600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7261" name="Text Box 244"/>
          <p:cNvSpPr txBox="1">
            <a:spLocks noChangeArrowheads="1"/>
          </p:cNvSpPr>
          <p:nvPr/>
        </p:nvSpPr>
        <p:spPr bwMode="auto">
          <a:xfrm>
            <a:off x="3215332" y="4868863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7262" name="Text Box 245"/>
          <p:cNvSpPr txBox="1">
            <a:spLocks noChangeArrowheads="1"/>
          </p:cNvSpPr>
          <p:nvPr/>
        </p:nvSpPr>
        <p:spPr bwMode="auto">
          <a:xfrm>
            <a:off x="4151957" y="3429000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7263" name="Text Box 246"/>
          <p:cNvSpPr txBox="1">
            <a:spLocks noChangeArrowheads="1"/>
          </p:cNvSpPr>
          <p:nvPr/>
        </p:nvSpPr>
        <p:spPr bwMode="auto">
          <a:xfrm>
            <a:off x="4007495" y="4605338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7264" name="Freeform 247"/>
          <p:cNvSpPr>
            <a:spLocks/>
          </p:cNvSpPr>
          <p:nvPr/>
        </p:nvSpPr>
        <p:spPr bwMode="auto">
          <a:xfrm>
            <a:off x="6168083" y="3213100"/>
            <a:ext cx="11525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65" name="Text Box 248"/>
          <p:cNvSpPr txBox="1">
            <a:spLocks noChangeArrowheads="1"/>
          </p:cNvSpPr>
          <p:nvPr/>
        </p:nvSpPr>
        <p:spPr bwMode="auto">
          <a:xfrm>
            <a:off x="6295082" y="4278313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7266" name="Text Box 249"/>
          <p:cNvSpPr txBox="1">
            <a:spLocks noChangeArrowheads="1"/>
          </p:cNvSpPr>
          <p:nvPr/>
        </p:nvSpPr>
        <p:spPr bwMode="auto">
          <a:xfrm>
            <a:off x="6815782" y="3705225"/>
            <a:ext cx="5762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7267" name="Text Box 250"/>
          <p:cNvSpPr txBox="1">
            <a:spLocks noChangeArrowheads="1"/>
          </p:cNvSpPr>
          <p:nvPr/>
        </p:nvSpPr>
        <p:spPr bwMode="auto">
          <a:xfrm>
            <a:off x="6307821" y="3644900"/>
            <a:ext cx="55399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7268" name="Line 251"/>
          <p:cNvSpPr>
            <a:spLocks noChangeShapeType="1"/>
          </p:cNvSpPr>
          <p:nvPr/>
        </p:nvSpPr>
        <p:spPr bwMode="auto">
          <a:xfrm>
            <a:off x="6744344" y="2636838"/>
            <a:ext cx="0" cy="86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69" name="Line 252"/>
          <p:cNvSpPr>
            <a:spLocks noChangeShapeType="1"/>
          </p:cNvSpPr>
          <p:nvPr/>
        </p:nvSpPr>
        <p:spPr bwMode="auto">
          <a:xfrm>
            <a:off x="6599882" y="2925764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0" name="Text Box 253"/>
          <p:cNvSpPr txBox="1">
            <a:spLocks noChangeArrowheads="1"/>
          </p:cNvSpPr>
          <p:nvPr/>
        </p:nvSpPr>
        <p:spPr bwMode="auto">
          <a:xfrm>
            <a:off x="6383982" y="2924175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7271" name="Line 254"/>
          <p:cNvSpPr>
            <a:spLocks noChangeShapeType="1"/>
          </p:cNvSpPr>
          <p:nvPr/>
        </p:nvSpPr>
        <p:spPr bwMode="auto">
          <a:xfrm>
            <a:off x="7320608" y="3860800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2" name="Freeform 256"/>
          <p:cNvSpPr>
            <a:spLocks/>
          </p:cNvSpPr>
          <p:nvPr/>
        </p:nvSpPr>
        <p:spPr bwMode="auto">
          <a:xfrm>
            <a:off x="2854969" y="4437063"/>
            <a:ext cx="4897438" cy="1439862"/>
          </a:xfrm>
          <a:custGeom>
            <a:avLst/>
            <a:gdLst>
              <a:gd name="T0" fmla="*/ 2147483647 w 3085"/>
              <a:gd name="T1" fmla="*/ 0 h 907"/>
              <a:gd name="T2" fmla="*/ 2147483647 w 3085"/>
              <a:gd name="T3" fmla="*/ 0 h 907"/>
              <a:gd name="T4" fmla="*/ 2147483647 w 3085"/>
              <a:gd name="T5" fmla="*/ 2147483647 h 907"/>
              <a:gd name="T6" fmla="*/ 0 w 3085"/>
              <a:gd name="T7" fmla="*/ 2147483647 h 907"/>
              <a:gd name="T8" fmla="*/ 0 w 3085"/>
              <a:gd name="T9" fmla="*/ 2147483647 h 907"/>
              <a:gd name="T10" fmla="*/ 2147483647 w 3085"/>
              <a:gd name="T11" fmla="*/ 2147483647 h 9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085"/>
              <a:gd name="T19" fmla="*/ 0 h 907"/>
              <a:gd name="T20" fmla="*/ 3085 w 3085"/>
              <a:gd name="T21" fmla="*/ 907 h 9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085" h="907">
                <a:moveTo>
                  <a:pt x="2813" y="0"/>
                </a:moveTo>
                <a:lnTo>
                  <a:pt x="3085" y="0"/>
                </a:lnTo>
                <a:lnTo>
                  <a:pt x="3085" y="907"/>
                </a:lnTo>
                <a:lnTo>
                  <a:pt x="0" y="907"/>
                </a:lnTo>
                <a:lnTo>
                  <a:pt x="0" y="408"/>
                </a:lnTo>
                <a:lnTo>
                  <a:pt x="273" y="408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3" name="Line 257"/>
          <p:cNvSpPr>
            <a:spLocks noChangeShapeType="1"/>
          </p:cNvSpPr>
          <p:nvPr/>
        </p:nvSpPr>
        <p:spPr bwMode="auto">
          <a:xfrm>
            <a:off x="5304482" y="36449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4" name="Line 258"/>
          <p:cNvSpPr>
            <a:spLocks noChangeShapeType="1"/>
          </p:cNvSpPr>
          <p:nvPr/>
        </p:nvSpPr>
        <p:spPr bwMode="auto">
          <a:xfrm>
            <a:off x="5304482" y="4797425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5" name="Line 259"/>
          <p:cNvSpPr>
            <a:spLocks noChangeShapeType="1"/>
          </p:cNvSpPr>
          <p:nvPr/>
        </p:nvSpPr>
        <p:spPr bwMode="auto">
          <a:xfrm flipV="1">
            <a:off x="4296419" y="242093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76" name="Text Box 260"/>
          <p:cNvSpPr txBox="1">
            <a:spLocks noChangeArrowheads="1"/>
          </p:cNvSpPr>
          <p:nvPr/>
        </p:nvSpPr>
        <p:spPr bwMode="auto">
          <a:xfrm>
            <a:off x="4296419" y="256540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37277" name="Text Box 261"/>
          <p:cNvSpPr txBox="1">
            <a:spLocks noChangeArrowheads="1"/>
          </p:cNvSpPr>
          <p:nvPr/>
        </p:nvSpPr>
        <p:spPr bwMode="auto">
          <a:xfrm>
            <a:off x="5375920" y="1557339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7278" name="Freeform 262"/>
          <p:cNvSpPr>
            <a:spLocks/>
          </p:cNvSpPr>
          <p:nvPr/>
        </p:nvSpPr>
        <p:spPr bwMode="auto">
          <a:xfrm flipV="1">
            <a:off x="1386531" y="3278170"/>
            <a:ext cx="1382714" cy="528546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386532" y="2060576"/>
            <a:ext cx="1489074" cy="2520949"/>
            <a:chOff x="2106613" y="2060576"/>
            <a:chExt cx="1489074" cy="2520949"/>
          </a:xfrm>
        </p:grpSpPr>
        <p:sp>
          <p:nvSpPr>
            <p:cNvPr id="137226" name="Text Box 23"/>
            <p:cNvSpPr txBox="1">
              <a:spLocks noChangeArrowheads="1"/>
            </p:cNvSpPr>
            <p:nvPr/>
          </p:nvSpPr>
          <p:spPr bwMode="auto">
            <a:xfrm rot="3736607">
              <a:off x="2093001" y="2623403"/>
              <a:ext cx="1143000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6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ins</a:t>
              </a:r>
              <a:r>
                <a:rPr lang="en-US" altLang="zh-CN" sz="2600" baseline="-250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7-11</a:t>
              </a:r>
              <a:endParaRPr lang="en-US" altLang="zh-CN" sz="26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7279" name="Freeform 263"/>
            <p:cNvSpPr>
              <a:spLocks/>
            </p:cNvSpPr>
            <p:nvPr/>
          </p:nvSpPr>
          <p:spPr bwMode="auto">
            <a:xfrm>
              <a:off x="2106613" y="2060576"/>
              <a:ext cx="1489074" cy="2520949"/>
            </a:xfrm>
            <a:custGeom>
              <a:avLst/>
              <a:gdLst>
                <a:gd name="T0" fmla="*/ 0 w 862"/>
                <a:gd name="T1" fmla="*/ 0 h 363"/>
                <a:gd name="T2" fmla="*/ 2147483647 w 862"/>
                <a:gd name="T3" fmla="*/ 2147483647 h 363"/>
                <a:gd name="T4" fmla="*/ 2147483647 w 862"/>
                <a:gd name="T5" fmla="*/ 2147483647 h 363"/>
                <a:gd name="T6" fmla="*/ 2147483647 w 862"/>
                <a:gd name="T7" fmla="*/ 2147483647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2"/>
                <a:gd name="T13" fmla="*/ 0 h 363"/>
                <a:gd name="T14" fmla="*/ 862 w 862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2" h="363">
                  <a:moveTo>
                    <a:pt x="0" y="0"/>
                  </a:moveTo>
                  <a:cubicBezTo>
                    <a:pt x="41" y="41"/>
                    <a:pt x="83" y="83"/>
                    <a:pt x="181" y="136"/>
                  </a:cubicBezTo>
                  <a:cubicBezTo>
                    <a:pt x="279" y="189"/>
                    <a:pt x="476" y="279"/>
                    <a:pt x="590" y="317"/>
                  </a:cubicBezTo>
                  <a:cubicBezTo>
                    <a:pt x="704" y="355"/>
                    <a:pt x="783" y="359"/>
                    <a:pt x="862" y="363"/>
                  </a:cubicBezTo>
                </a:path>
              </a:pathLst>
            </a:cu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7280" name="Freeform 267"/>
          <p:cNvSpPr>
            <a:spLocks/>
          </p:cNvSpPr>
          <p:nvPr/>
        </p:nvSpPr>
        <p:spPr bwMode="auto">
          <a:xfrm>
            <a:off x="5232201" y="1916832"/>
            <a:ext cx="1367681" cy="419970"/>
          </a:xfrm>
          <a:custGeom>
            <a:avLst/>
            <a:gdLst>
              <a:gd name="T0" fmla="*/ 0 w 1134"/>
              <a:gd name="T1" fmla="*/ 2147483647 h 242"/>
              <a:gd name="T2" fmla="*/ 2147483647 w 1134"/>
              <a:gd name="T3" fmla="*/ 2147483647 h 242"/>
              <a:gd name="T4" fmla="*/ 2147483647 w 1134"/>
              <a:gd name="T5" fmla="*/ 2147483647 h 242"/>
              <a:gd name="T6" fmla="*/ 2147483647 w 1134"/>
              <a:gd name="T7" fmla="*/ 2147483647 h 242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242"/>
              <a:gd name="T14" fmla="*/ 1134 w 1134"/>
              <a:gd name="T15" fmla="*/ 242 h 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242">
                <a:moveTo>
                  <a:pt x="0" y="15"/>
                </a:moveTo>
                <a:cubicBezTo>
                  <a:pt x="321" y="7"/>
                  <a:pt x="642" y="0"/>
                  <a:pt x="816" y="15"/>
                </a:cubicBezTo>
                <a:cubicBezTo>
                  <a:pt x="990" y="30"/>
                  <a:pt x="990" y="68"/>
                  <a:pt x="1043" y="106"/>
                </a:cubicBezTo>
                <a:cubicBezTo>
                  <a:pt x="1096" y="144"/>
                  <a:pt x="1115" y="193"/>
                  <a:pt x="1134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81" name="Oval 13"/>
          <p:cNvSpPr>
            <a:spLocks noChangeArrowheads="1"/>
          </p:cNvSpPr>
          <p:nvPr/>
        </p:nvSpPr>
        <p:spPr bwMode="auto">
          <a:xfrm>
            <a:off x="3504258" y="155733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137282" name="Freeform 290"/>
          <p:cNvSpPr>
            <a:spLocks/>
          </p:cNvSpPr>
          <p:nvPr/>
        </p:nvSpPr>
        <p:spPr bwMode="auto">
          <a:xfrm>
            <a:off x="1386532" y="1039814"/>
            <a:ext cx="2909887" cy="517525"/>
          </a:xfrm>
          <a:custGeom>
            <a:avLst/>
            <a:gdLst>
              <a:gd name="T0" fmla="*/ 0 w 1724"/>
              <a:gd name="T1" fmla="*/ 2147483647 h 326"/>
              <a:gd name="T2" fmla="*/ 2147483647 w 1724"/>
              <a:gd name="T3" fmla="*/ 2147483647 h 326"/>
              <a:gd name="T4" fmla="*/ 2147483647 w 1724"/>
              <a:gd name="T5" fmla="*/ 2147483647 h 326"/>
              <a:gd name="T6" fmla="*/ 2147483647 w 1724"/>
              <a:gd name="T7" fmla="*/ 2147483647 h 326"/>
              <a:gd name="T8" fmla="*/ 2147483647 w 1724"/>
              <a:gd name="T9" fmla="*/ 2147483647 h 3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724"/>
              <a:gd name="T16" fmla="*/ 0 h 326"/>
              <a:gd name="T17" fmla="*/ 1724 w 1724"/>
              <a:gd name="T18" fmla="*/ 326 h 3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724" h="326">
                <a:moveTo>
                  <a:pt x="0" y="8"/>
                </a:moveTo>
                <a:cubicBezTo>
                  <a:pt x="242" y="4"/>
                  <a:pt x="484" y="0"/>
                  <a:pt x="680" y="8"/>
                </a:cubicBezTo>
                <a:cubicBezTo>
                  <a:pt x="876" y="16"/>
                  <a:pt x="1035" y="31"/>
                  <a:pt x="1179" y="54"/>
                </a:cubicBezTo>
                <a:cubicBezTo>
                  <a:pt x="1323" y="77"/>
                  <a:pt x="1451" y="99"/>
                  <a:pt x="1542" y="144"/>
                </a:cubicBezTo>
                <a:cubicBezTo>
                  <a:pt x="1633" y="189"/>
                  <a:pt x="1678" y="257"/>
                  <a:pt x="1724" y="326"/>
                </a:cubicBezTo>
              </a:path>
            </a:pathLst>
          </a:custGeom>
          <a:noFill/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7285" name="Text Box 301"/>
          <p:cNvSpPr txBox="1">
            <a:spLocks noChangeArrowheads="1"/>
          </p:cNvSpPr>
          <p:nvPr/>
        </p:nvSpPr>
        <p:spPr bwMode="auto">
          <a:xfrm>
            <a:off x="4499619" y="548779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49" name="Oval 63"/>
          <p:cNvSpPr>
            <a:spLocks noChangeArrowheads="1"/>
          </p:cNvSpPr>
          <p:nvPr/>
        </p:nvSpPr>
        <p:spPr bwMode="auto">
          <a:xfrm>
            <a:off x="6312544" y="2340782"/>
            <a:ext cx="755576" cy="44014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ALUC</a:t>
            </a:r>
          </a:p>
        </p:txBody>
      </p:sp>
      <p:sp>
        <p:nvSpPr>
          <p:cNvPr id="53" name="Freeform 262"/>
          <p:cNvSpPr>
            <a:spLocks/>
          </p:cNvSpPr>
          <p:nvPr/>
        </p:nvSpPr>
        <p:spPr bwMode="auto">
          <a:xfrm flipV="1">
            <a:off x="1365219" y="3933826"/>
            <a:ext cx="1365925" cy="915568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343472" y="2354456"/>
            <a:ext cx="7265255" cy="3954864"/>
          </a:xfrm>
          <a:custGeom>
            <a:avLst/>
            <a:gdLst>
              <a:gd name="connsiteX0" fmla="*/ 0 w 7470809"/>
              <a:gd name="connsiteY0" fmla="*/ 3801712 h 4177294"/>
              <a:gd name="connsiteX1" fmla="*/ 6908800 w 7470809"/>
              <a:gd name="connsiteY1" fmla="*/ 3852512 h 4177294"/>
              <a:gd name="connsiteX2" fmla="*/ 6934200 w 7470809"/>
              <a:gd name="connsiteY2" fmla="*/ 309212 h 4177294"/>
              <a:gd name="connsiteX3" fmla="*/ 5867400 w 7470809"/>
              <a:gd name="connsiteY3" fmla="*/ 182212 h 4177294"/>
              <a:gd name="connsiteX4" fmla="*/ 5867400 w 7470809"/>
              <a:gd name="connsiteY4" fmla="*/ 182212 h 4177294"/>
              <a:gd name="connsiteX5" fmla="*/ 5867400 w 7470809"/>
              <a:gd name="connsiteY5" fmla="*/ 182212 h 417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70809" h="4177294">
                <a:moveTo>
                  <a:pt x="0" y="3801712"/>
                </a:moveTo>
                <a:cubicBezTo>
                  <a:pt x="2876550" y="4118153"/>
                  <a:pt x="5753100" y="4434595"/>
                  <a:pt x="6908800" y="3852512"/>
                </a:cubicBezTo>
                <a:cubicBezTo>
                  <a:pt x="8064500" y="3270429"/>
                  <a:pt x="7107767" y="920929"/>
                  <a:pt x="6934200" y="309212"/>
                </a:cubicBezTo>
                <a:cubicBezTo>
                  <a:pt x="6760633" y="-302505"/>
                  <a:pt x="5867400" y="182212"/>
                  <a:pt x="5867400" y="182212"/>
                </a:cubicBezTo>
                <a:lnTo>
                  <a:pt x="5867400" y="182212"/>
                </a:lnTo>
                <a:lnTo>
                  <a:pt x="5867400" y="182212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1362719" y="1118484"/>
            <a:ext cx="5453063" cy="1827916"/>
          </a:xfrm>
          <a:custGeom>
            <a:avLst/>
            <a:gdLst>
              <a:gd name="connsiteX0" fmla="*/ 0 w 5600700"/>
              <a:gd name="connsiteY0" fmla="*/ 1827916 h 1827916"/>
              <a:gd name="connsiteX1" fmla="*/ 1409700 w 5600700"/>
              <a:gd name="connsiteY1" fmla="*/ 303916 h 1827916"/>
              <a:gd name="connsiteX2" fmla="*/ 4889500 w 5600700"/>
              <a:gd name="connsiteY2" fmla="*/ 75316 h 1827916"/>
              <a:gd name="connsiteX3" fmla="*/ 5600700 w 5600700"/>
              <a:gd name="connsiteY3" fmla="*/ 1243716 h 1827916"/>
              <a:gd name="connsiteX4" fmla="*/ 5600700 w 5600700"/>
              <a:gd name="connsiteY4" fmla="*/ 1243716 h 1827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0700" h="1827916">
                <a:moveTo>
                  <a:pt x="0" y="1827916"/>
                </a:moveTo>
                <a:cubicBezTo>
                  <a:pt x="297391" y="1211966"/>
                  <a:pt x="594783" y="596016"/>
                  <a:pt x="1409700" y="303916"/>
                </a:cubicBezTo>
                <a:cubicBezTo>
                  <a:pt x="2224617" y="11816"/>
                  <a:pt x="4191000" y="-81317"/>
                  <a:pt x="4889500" y="75316"/>
                </a:cubicBezTo>
                <a:cubicBezTo>
                  <a:pt x="5588000" y="231949"/>
                  <a:pt x="5600700" y="1243716"/>
                  <a:pt x="5600700" y="1243716"/>
                </a:cubicBezTo>
                <a:lnTo>
                  <a:pt x="5600700" y="1243716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8659451" y="1121255"/>
            <a:ext cx="3354636" cy="1878641"/>
            <a:chOff x="9192344" y="1098521"/>
            <a:chExt cx="3354636" cy="1878641"/>
          </a:xfrm>
        </p:grpSpPr>
        <p:sp>
          <p:nvSpPr>
            <p:cNvPr id="51" name="Rectangle 105"/>
            <p:cNvSpPr>
              <a:spLocks noChangeArrowheads="1"/>
            </p:cNvSpPr>
            <p:nvPr/>
          </p:nvSpPr>
          <p:spPr bwMode="auto">
            <a:xfrm>
              <a:off x="9218539" y="1098521"/>
              <a:ext cx="220605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dirty="0" smtClean="0">
                  <a:solidFill>
                    <a:srgbClr val="993300"/>
                  </a:solidFill>
                </a:rPr>
                <a:t>add  x9, x20, x21</a:t>
              </a:r>
              <a:endParaRPr lang="en-US" altLang="zh-CN" dirty="0">
                <a:solidFill>
                  <a:srgbClr val="993300"/>
                </a:solidFill>
              </a:endParaRPr>
            </a:p>
          </p:txBody>
        </p:sp>
        <p:sp>
          <p:nvSpPr>
            <p:cNvPr id="61" name="Rectangle 3"/>
            <p:cNvSpPr txBox="1">
              <a:spLocks noChangeArrowheads="1"/>
            </p:cNvSpPr>
            <p:nvPr/>
          </p:nvSpPr>
          <p:spPr bwMode="auto">
            <a:xfrm>
              <a:off x="9192344" y="1628800"/>
              <a:ext cx="3354636" cy="1348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80000"/>
                <a:buFont typeface="Wingdings" pitchFamily="2" charset="2"/>
                <a:buChar char="p"/>
                <a:defRPr lang="zh-CN" altLang="en-US" sz="3200" b="1" kern="1200" baseline="0" dirty="0" smtClean="0">
                  <a:solidFill>
                    <a:srgbClr val="242790"/>
                  </a:solidFill>
                  <a:latin typeface="Times New Roman" panose="02020603050405020304" pitchFamily="18" charset="0"/>
                  <a:ea typeface="+mj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70000"/>
                <a:buFont typeface="Wingdings" pitchFamily="2" charset="2"/>
                <a:buChar char="n"/>
                <a:defRPr lang="zh-CN" altLang="en-US" sz="2800" b="0" kern="1200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70000"/>
                <a:buFont typeface="Wingdings" pitchFamily="2" charset="2"/>
                <a:buChar char="p"/>
                <a:defRPr lang="zh-CN" altLang="en-US" sz="2400" kern="1200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5">
                    <a:lumMod val="75000"/>
                  </a:schemeClr>
                </a:buClr>
                <a:buSzPct val="60000"/>
                <a:buFont typeface="Wingdings" pitchFamily="2" charset="2"/>
                <a:buChar char="n"/>
                <a:defRPr lang="zh-CN" altLang="en-US" sz="2000" kern="1200" baseline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lang="zh-CN" altLang="en-US" sz="2000" kern="1200" baseline="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457200" indent="-457200" eaLnBrk="1" hangingPunct="1">
                <a:buFont typeface="+mj-lt"/>
                <a:buAutoNum type="arabicPeriod"/>
              </a:pPr>
              <a:r>
                <a:rPr kumimoji="0" lang="en-US" sz="2000" dirty="0" smtClean="0"/>
                <a:t>Read two register operands</a:t>
              </a:r>
            </a:p>
            <a:p>
              <a:pPr marL="457200" indent="-457200" eaLnBrk="1" hangingPunct="1">
                <a:buFont typeface="+mj-lt"/>
                <a:buAutoNum type="arabicPeriod"/>
              </a:pPr>
              <a:r>
                <a:rPr kumimoji="0" lang="en-US" sz="2000" dirty="0" smtClean="0"/>
                <a:t>Perform arithmetic/logical operation</a:t>
              </a:r>
            </a:p>
            <a:p>
              <a:pPr marL="457200" indent="-457200" eaLnBrk="1" hangingPunct="1">
                <a:buFont typeface="+mj-lt"/>
                <a:buAutoNum type="arabicPeriod"/>
              </a:pPr>
              <a:r>
                <a:rPr kumimoji="0" lang="en-US" sz="2000" dirty="0" smtClean="0"/>
                <a:t>Write register result</a:t>
              </a:r>
              <a:endParaRPr kumimoji="0" lang="en-A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282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232253" y="201614"/>
            <a:ext cx="8540750" cy="2270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I type (load) </a:t>
            </a:r>
            <a:r>
              <a:rPr lang="en-US" altLang="zh-CN" dirty="0"/>
              <a:t>Instruction &amp; Data stream</a:t>
            </a:r>
          </a:p>
        </p:txBody>
      </p:sp>
      <p:sp>
        <p:nvSpPr>
          <p:cNvPr id="138243" name="Text Box 11"/>
          <p:cNvSpPr txBox="1">
            <a:spLocks noChangeArrowheads="1"/>
          </p:cNvSpPr>
          <p:nvPr/>
        </p:nvSpPr>
        <p:spPr bwMode="auto">
          <a:xfrm>
            <a:off x="2647212" y="2348880"/>
            <a:ext cx="624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rs1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4" name="Text Box 12"/>
          <p:cNvSpPr txBox="1">
            <a:spLocks noChangeArrowheads="1"/>
          </p:cNvSpPr>
          <p:nvPr/>
        </p:nvSpPr>
        <p:spPr bwMode="auto">
          <a:xfrm>
            <a:off x="2634015" y="2987824"/>
            <a:ext cx="574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rs2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5" name="Text Box 13"/>
          <p:cNvSpPr txBox="1">
            <a:spLocks noChangeArrowheads="1"/>
          </p:cNvSpPr>
          <p:nvPr/>
        </p:nvSpPr>
        <p:spPr bwMode="auto">
          <a:xfrm>
            <a:off x="2788003" y="3573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rd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6" name="Rectangle 47"/>
          <p:cNvSpPr>
            <a:spLocks noChangeArrowheads="1"/>
          </p:cNvSpPr>
          <p:nvPr/>
        </p:nvSpPr>
        <p:spPr bwMode="auto">
          <a:xfrm>
            <a:off x="3200754" y="2362200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38247" name="Text Box 48"/>
          <p:cNvSpPr txBox="1">
            <a:spLocks noChangeArrowheads="1"/>
          </p:cNvSpPr>
          <p:nvPr/>
        </p:nvSpPr>
        <p:spPr bwMode="auto">
          <a:xfrm>
            <a:off x="3127728" y="243363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8248" name="Text Box 49"/>
          <p:cNvSpPr txBox="1">
            <a:spLocks noChangeArrowheads="1"/>
          </p:cNvSpPr>
          <p:nvPr/>
        </p:nvSpPr>
        <p:spPr bwMode="auto">
          <a:xfrm>
            <a:off x="3127728" y="30829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8249" name="Text Box 50"/>
          <p:cNvSpPr txBox="1">
            <a:spLocks noChangeArrowheads="1"/>
          </p:cNvSpPr>
          <p:nvPr/>
        </p:nvSpPr>
        <p:spPr bwMode="auto">
          <a:xfrm>
            <a:off x="3127728" y="3657600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8250" name="Text Box 51"/>
          <p:cNvSpPr txBox="1">
            <a:spLocks noChangeArrowheads="1"/>
          </p:cNvSpPr>
          <p:nvPr/>
        </p:nvSpPr>
        <p:spPr bwMode="auto">
          <a:xfrm>
            <a:off x="3127729" y="4233863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8251" name="Text Box 52"/>
          <p:cNvSpPr txBox="1">
            <a:spLocks noChangeArrowheads="1"/>
          </p:cNvSpPr>
          <p:nvPr/>
        </p:nvSpPr>
        <p:spPr bwMode="auto">
          <a:xfrm>
            <a:off x="4064354" y="2794000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8252" name="Text Box 53"/>
          <p:cNvSpPr txBox="1">
            <a:spLocks noChangeArrowheads="1"/>
          </p:cNvSpPr>
          <p:nvPr/>
        </p:nvSpPr>
        <p:spPr bwMode="auto">
          <a:xfrm>
            <a:off x="3919892" y="3970338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8253" name="Freeform 54"/>
          <p:cNvSpPr>
            <a:spLocks/>
          </p:cNvSpPr>
          <p:nvPr/>
        </p:nvSpPr>
        <p:spPr bwMode="auto">
          <a:xfrm>
            <a:off x="6080479" y="2578100"/>
            <a:ext cx="11525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4" name="Text Box 55"/>
          <p:cNvSpPr txBox="1">
            <a:spLocks noChangeArrowheads="1"/>
          </p:cNvSpPr>
          <p:nvPr/>
        </p:nvSpPr>
        <p:spPr bwMode="auto">
          <a:xfrm>
            <a:off x="6207478" y="3643313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8255" name="Text Box 56"/>
          <p:cNvSpPr txBox="1">
            <a:spLocks noChangeArrowheads="1"/>
          </p:cNvSpPr>
          <p:nvPr/>
        </p:nvSpPr>
        <p:spPr bwMode="auto">
          <a:xfrm>
            <a:off x="6728179" y="30702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8256" name="Text Box 57"/>
          <p:cNvSpPr txBox="1">
            <a:spLocks noChangeArrowheads="1"/>
          </p:cNvSpPr>
          <p:nvPr/>
        </p:nvSpPr>
        <p:spPr bwMode="auto">
          <a:xfrm>
            <a:off x="6220218" y="3009900"/>
            <a:ext cx="55399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8257" name="Line 58"/>
          <p:cNvSpPr>
            <a:spLocks noChangeShapeType="1"/>
          </p:cNvSpPr>
          <p:nvPr/>
        </p:nvSpPr>
        <p:spPr bwMode="auto">
          <a:xfrm>
            <a:off x="6656741" y="2001838"/>
            <a:ext cx="0" cy="86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8" name="Line 59"/>
          <p:cNvSpPr>
            <a:spLocks noChangeShapeType="1"/>
          </p:cNvSpPr>
          <p:nvPr/>
        </p:nvSpPr>
        <p:spPr bwMode="auto">
          <a:xfrm>
            <a:off x="6584013" y="2494038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9" name="Text Box 60"/>
          <p:cNvSpPr txBox="1">
            <a:spLocks noChangeArrowheads="1"/>
          </p:cNvSpPr>
          <p:nvPr/>
        </p:nvSpPr>
        <p:spPr bwMode="auto">
          <a:xfrm>
            <a:off x="6342713" y="227687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8260" name="Line 61"/>
          <p:cNvSpPr>
            <a:spLocks noChangeShapeType="1"/>
          </p:cNvSpPr>
          <p:nvPr/>
        </p:nvSpPr>
        <p:spPr bwMode="auto">
          <a:xfrm>
            <a:off x="7233003" y="3802063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1" name="Line 63"/>
          <p:cNvSpPr>
            <a:spLocks noChangeShapeType="1"/>
          </p:cNvSpPr>
          <p:nvPr/>
        </p:nvSpPr>
        <p:spPr bwMode="auto">
          <a:xfrm>
            <a:off x="5216878" y="30099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2" name="Line 65"/>
          <p:cNvSpPr>
            <a:spLocks noChangeShapeType="1"/>
          </p:cNvSpPr>
          <p:nvPr/>
        </p:nvSpPr>
        <p:spPr bwMode="auto">
          <a:xfrm flipV="1">
            <a:off x="4208816" y="178593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3" name="Text Box 66"/>
          <p:cNvSpPr txBox="1">
            <a:spLocks noChangeArrowheads="1"/>
          </p:cNvSpPr>
          <p:nvPr/>
        </p:nvSpPr>
        <p:spPr bwMode="auto">
          <a:xfrm>
            <a:off x="4207228" y="198913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38264" name="Text Box 67"/>
          <p:cNvSpPr txBox="1">
            <a:spLocks noChangeArrowheads="1"/>
          </p:cNvSpPr>
          <p:nvPr/>
        </p:nvSpPr>
        <p:spPr bwMode="auto">
          <a:xfrm>
            <a:off x="6799617" y="2205039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8266" name="Freeform 69"/>
          <p:cNvSpPr>
            <a:spLocks/>
          </p:cNvSpPr>
          <p:nvPr/>
        </p:nvSpPr>
        <p:spPr bwMode="auto">
          <a:xfrm flipV="1">
            <a:off x="1419579" y="2601913"/>
            <a:ext cx="1296986" cy="1258885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7" name="Freeform 70"/>
          <p:cNvSpPr>
            <a:spLocks/>
          </p:cNvSpPr>
          <p:nvPr/>
        </p:nvSpPr>
        <p:spPr bwMode="auto">
          <a:xfrm>
            <a:off x="5072417" y="1354138"/>
            <a:ext cx="1584325" cy="671512"/>
          </a:xfrm>
          <a:custGeom>
            <a:avLst/>
            <a:gdLst>
              <a:gd name="T0" fmla="*/ 0 w 1134"/>
              <a:gd name="T1" fmla="*/ 2147483647 h 242"/>
              <a:gd name="T2" fmla="*/ 2147483647 w 1134"/>
              <a:gd name="T3" fmla="*/ 2147483647 h 242"/>
              <a:gd name="T4" fmla="*/ 2147483647 w 1134"/>
              <a:gd name="T5" fmla="*/ 2147483647 h 242"/>
              <a:gd name="T6" fmla="*/ 2147483647 w 1134"/>
              <a:gd name="T7" fmla="*/ 2147483647 h 242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242"/>
              <a:gd name="T14" fmla="*/ 1134 w 1134"/>
              <a:gd name="T15" fmla="*/ 242 h 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242">
                <a:moveTo>
                  <a:pt x="0" y="15"/>
                </a:moveTo>
                <a:cubicBezTo>
                  <a:pt x="321" y="7"/>
                  <a:pt x="642" y="0"/>
                  <a:pt x="816" y="15"/>
                </a:cubicBezTo>
                <a:cubicBezTo>
                  <a:pt x="990" y="30"/>
                  <a:pt x="990" y="68"/>
                  <a:pt x="1043" y="106"/>
                </a:cubicBezTo>
                <a:cubicBezTo>
                  <a:pt x="1096" y="144"/>
                  <a:pt x="1115" y="193"/>
                  <a:pt x="1134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8" name="Oval 71"/>
          <p:cNvSpPr>
            <a:spLocks noChangeArrowheads="1"/>
          </p:cNvSpPr>
          <p:nvPr/>
        </p:nvSpPr>
        <p:spPr bwMode="auto">
          <a:xfrm>
            <a:off x="3416654" y="92233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138269" name="Freeform 72"/>
          <p:cNvSpPr>
            <a:spLocks/>
          </p:cNvSpPr>
          <p:nvPr/>
        </p:nvSpPr>
        <p:spPr bwMode="auto">
          <a:xfrm>
            <a:off x="1468205" y="5002212"/>
            <a:ext cx="2302833" cy="325756"/>
          </a:xfrm>
          <a:custGeom>
            <a:avLst/>
            <a:gdLst>
              <a:gd name="T0" fmla="*/ 0 w 862"/>
              <a:gd name="T1" fmla="*/ 0 h 408"/>
              <a:gd name="T2" fmla="*/ 2147483647 w 862"/>
              <a:gd name="T3" fmla="*/ 2147483647 h 408"/>
              <a:gd name="T4" fmla="*/ 2147483647 w 862"/>
              <a:gd name="T5" fmla="*/ 2147483647 h 408"/>
              <a:gd name="T6" fmla="*/ 2147483647 w 862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408"/>
              <a:gd name="T14" fmla="*/ 862 w 86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0" name="Rectangle 74"/>
          <p:cNvSpPr>
            <a:spLocks noChangeArrowheads="1"/>
          </p:cNvSpPr>
          <p:nvPr/>
        </p:nvSpPr>
        <p:spPr bwMode="auto">
          <a:xfrm>
            <a:off x="7736242" y="3500438"/>
            <a:ext cx="1152525" cy="16557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8271" name="Text Box 75"/>
          <p:cNvSpPr txBox="1">
            <a:spLocks noChangeArrowheads="1"/>
          </p:cNvSpPr>
          <p:nvPr/>
        </p:nvSpPr>
        <p:spPr bwMode="auto">
          <a:xfrm>
            <a:off x="7685441" y="360997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38272" name="Text Box 76"/>
          <p:cNvSpPr txBox="1">
            <a:spLocks noChangeArrowheads="1"/>
          </p:cNvSpPr>
          <p:nvPr/>
        </p:nvSpPr>
        <p:spPr bwMode="auto">
          <a:xfrm>
            <a:off x="7685442" y="473868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8274" name="Text Box 79"/>
          <p:cNvSpPr txBox="1">
            <a:spLocks noChangeArrowheads="1"/>
          </p:cNvSpPr>
          <p:nvPr/>
        </p:nvSpPr>
        <p:spPr bwMode="auto">
          <a:xfrm>
            <a:off x="7736241" y="4149725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38275" name="Oval 80"/>
          <p:cNvSpPr>
            <a:spLocks noChangeArrowheads="1"/>
          </p:cNvSpPr>
          <p:nvPr/>
        </p:nvSpPr>
        <p:spPr bwMode="auto">
          <a:xfrm>
            <a:off x="3775429" y="4797425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Sign </a:t>
            </a:r>
            <a:b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extend</a:t>
            </a:r>
          </a:p>
        </p:txBody>
      </p:sp>
      <p:sp>
        <p:nvSpPr>
          <p:cNvPr id="138277" name="Freeform 86"/>
          <p:cNvSpPr>
            <a:spLocks/>
          </p:cNvSpPr>
          <p:nvPr/>
        </p:nvSpPr>
        <p:spPr bwMode="auto">
          <a:xfrm>
            <a:off x="4567592" y="4149726"/>
            <a:ext cx="1512887" cy="1223963"/>
          </a:xfrm>
          <a:custGeom>
            <a:avLst/>
            <a:gdLst>
              <a:gd name="T0" fmla="*/ 0 w 953"/>
              <a:gd name="T1" fmla="*/ 2147483647 h 861"/>
              <a:gd name="T2" fmla="*/ 2147483647 w 953"/>
              <a:gd name="T3" fmla="*/ 2147483647 h 861"/>
              <a:gd name="T4" fmla="*/ 2147483647 w 953"/>
              <a:gd name="T5" fmla="*/ 0 h 861"/>
              <a:gd name="T6" fmla="*/ 2147483647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8" name="Text Box 87"/>
          <p:cNvSpPr txBox="1">
            <a:spLocks noChangeArrowheads="1"/>
          </p:cNvSpPr>
          <p:nvPr/>
        </p:nvSpPr>
        <p:spPr bwMode="auto">
          <a:xfrm rot="3923679">
            <a:off x="1316094" y="2050512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0" name="Text Box 89"/>
          <p:cNvSpPr txBox="1">
            <a:spLocks noChangeArrowheads="1"/>
          </p:cNvSpPr>
          <p:nvPr/>
        </p:nvSpPr>
        <p:spPr bwMode="auto">
          <a:xfrm>
            <a:off x="1606060" y="4580155"/>
            <a:ext cx="114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1" name="Freeform 91"/>
          <p:cNvSpPr>
            <a:spLocks/>
          </p:cNvSpPr>
          <p:nvPr/>
        </p:nvSpPr>
        <p:spPr bwMode="auto">
          <a:xfrm>
            <a:off x="1468205" y="2047875"/>
            <a:ext cx="1370599" cy="1812925"/>
          </a:xfrm>
          <a:custGeom>
            <a:avLst/>
            <a:gdLst>
              <a:gd name="T0" fmla="*/ 0 w 589"/>
              <a:gd name="T1" fmla="*/ 0 h 545"/>
              <a:gd name="T2" fmla="*/ 2147483647 w 589"/>
              <a:gd name="T3" fmla="*/ 2147483647 h 545"/>
              <a:gd name="T4" fmla="*/ 2147483647 w 589"/>
              <a:gd name="T5" fmla="*/ 2147483647 h 545"/>
              <a:gd name="T6" fmla="*/ 2147483647 w 589"/>
              <a:gd name="T7" fmla="*/ 2147483647 h 545"/>
              <a:gd name="T8" fmla="*/ 2147483647 w 589"/>
              <a:gd name="T9" fmla="*/ 2147483647 h 54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89"/>
              <a:gd name="T16" fmla="*/ 0 h 545"/>
              <a:gd name="T17" fmla="*/ 589 w 589"/>
              <a:gd name="T18" fmla="*/ 545 h 54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89" h="545">
                <a:moveTo>
                  <a:pt x="0" y="0"/>
                </a:moveTo>
                <a:cubicBezTo>
                  <a:pt x="7" y="0"/>
                  <a:pt x="15" y="1"/>
                  <a:pt x="45" y="46"/>
                </a:cubicBezTo>
                <a:cubicBezTo>
                  <a:pt x="75" y="91"/>
                  <a:pt x="128" y="204"/>
                  <a:pt x="181" y="272"/>
                </a:cubicBezTo>
                <a:cubicBezTo>
                  <a:pt x="234" y="340"/>
                  <a:pt x="295" y="409"/>
                  <a:pt x="363" y="454"/>
                </a:cubicBezTo>
                <a:cubicBezTo>
                  <a:pt x="431" y="499"/>
                  <a:pt x="510" y="522"/>
                  <a:pt x="589" y="545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2" name="Line 93"/>
          <p:cNvSpPr>
            <a:spLocks noChangeShapeType="1"/>
          </p:cNvSpPr>
          <p:nvPr/>
        </p:nvSpPr>
        <p:spPr bwMode="auto">
          <a:xfrm flipV="1">
            <a:off x="8455378" y="297180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3" name="Text Box 94"/>
          <p:cNvSpPr txBox="1">
            <a:spLocks noChangeArrowheads="1"/>
          </p:cNvSpPr>
          <p:nvPr/>
        </p:nvSpPr>
        <p:spPr bwMode="auto">
          <a:xfrm>
            <a:off x="8455378" y="3141664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MemWrite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4" name="Line 95"/>
          <p:cNvSpPr>
            <a:spLocks noChangeShapeType="1"/>
          </p:cNvSpPr>
          <p:nvPr/>
        </p:nvSpPr>
        <p:spPr bwMode="auto">
          <a:xfrm>
            <a:off x="8455378" y="515778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5" name="Text Box 96"/>
          <p:cNvSpPr txBox="1">
            <a:spLocks noChangeArrowheads="1"/>
          </p:cNvSpPr>
          <p:nvPr/>
        </p:nvSpPr>
        <p:spPr bwMode="auto">
          <a:xfrm>
            <a:off x="8455378" y="515778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MemRead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6" name="Freeform 97"/>
          <p:cNvSpPr>
            <a:spLocks/>
          </p:cNvSpPr>
          <p:nvPr/>
        </p:nvSpPr>
        <p:spPr bwMode="auto">
          <a:xfrm>
            <a:off x="1398942" y="1028701"/>
            <a:ext cx="2016125" cy="384175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"/>
              <a:gd name="T16" fmla="*/ 0 h 242"/>
              <a:gd name="T17" fmla="*/ 1270 w 1270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" h="242">
                <a:moveTo>
                  <a:pt x="0" y="15"/>
                </a:moveTo>
                <a:cubicBezTo>
                  <a:pt x="136" y="7"/>
                  <a:pt x="272" y="0"/>
                  <a:pt x="363" y="15"/>
                </a:cubicBezTo>
                <a:cubicBezTo>
                  <a:pt x="454" y="30"/>
                  <a:pt x="477" y="76"/>
                  <a:pt x="545" y="106"/>
                </a:cubicBezTo>
                <a:cubicBezTo>
                  <a:pt x="613" y="136"/>
                  <a:pt x="650" y="174"/>
                  <a:pt x="771" y="197"/>
                </a:cubicBezTo>
                <a:cubicBezTo>
                  <a:pt x="892" y="220"/>
                  <a:pt x="1081" y="231"/>
                  <a:pt x="1270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7" name="Line 98"/>
          <p:cNvSpPr>
            <a:spLocks noChangeShapeType="1"/>
          </p:cNvSpPr>
          <p:nvPr/>
        </p:nvSpPr>
        <p:spPr bwMode="auto">
          <a:xfrm>
            <a:off x="3199166" y="5157192"/>
            <a:ext cx="144462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8" name="Text Box 99"/>
          <p:cNvSpPr txBox="1">
            <a:spLocks noChangeArrowheads="1"/>
          </p:cNvSpPr>
          <p:nvPr/>
        </p:nvSpPr>
        <p:spPr bwMode="auto">
          <a:xfrm>
            <a:off x="3211890" y="4987257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9" name="Text Box 100"/>
          <p:cNvSpPr txBox="1">
            <a:spLocks noChangeArrowheads="1"/>
          </p:cNvSpPr>
          <p:nvPr/>
        </p:nvSpPr>
        <p:spPr bwMode="auto">
          <a:xfrm>
            <a:off x="4783491" y="5013325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90" name="Line 101"/>
          <p:cNvSpPr>
            <a:spLocks noChangeShapeType="1"/>
          </p:cNvSpPr>
          <p:nvPr/>
        </p:nvSpPr>
        <p:spPr bwMode="auto">
          <a:xfrm>
            <a:off x="5143854" y="5229225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91" name="Text Box 102"/>
          <p:cNvSpPr txBox="1">
            <a:spLocks noChangeArrowheads="1"/>
          </p:cNvSpPr>
          <p:nvPr/>
        </p:nvSpPr>
        <p:spPr bwMode="auto">
          <a:xfrm>
            <a:off x="5864578" y="56610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38294" name="Rectangle 105"/>
          <p:cNvSpPr>
            <a:spLocks noChangeArrowheads="1"/>
          </p:cNvSpPr>
          <p:nvPr/>
        </p:nvSpPr>
        <p:spPr bwMode="auto">
          <a:xfrm>
            <a:off x="8888767" y="580313"/>
            <a:ext cx="18630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ld</a:t>
            </a:r>
            <a:r>
              <a:rPr lang="en-US" altLang="zh-CN" dirty="0" smtClean="0">
                <a:solidFill>
                  <a:srgbClr val="993300"/>
                </a:solidFill>
              </a:rPr>
              <a:t>  x1, 200(x2</a:t>
            </a:r>
            <a:r>
              <a:rPr lang="en-US" altLang="zh-CN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138296" name="Freeform 107"/>
          <p:cNvSpPr>
            <a:spLocks/>
          </p:cNvSpPr>
          <p:nvPr/>
        </p:nvSpPr>
        <p:spPr bwMode="auto">
          <a:xfrm>
            <a:off x="2767366" y="4365626"/>
            <a:ext cx="6769100" cy="1655763"/>
          </a:xfrm>
          <a:custGeom>
            <a:avLst/>
            <a:gdLst>
              <a:gd name="T0" fmla="*/ 2147483647 w 4309"/>
              <a:gd name="T1" fmla="*/ 0 h 1043"/>
              <a:gd name="T2" fmla="*/ 2147483647 w 4309"/>
              <a:gd name="T3" fmla="*/ 0 h 1043"/>
              <a:gd name="T4" fmla="*/ 2147483647 w 4309"/>
              <a:gd name="T5" fmla="*/ 2147483647 h 1043"/>
              <a:gd name="T6" fmla="*/ 0 w 4309"/>
              <a:gd name="T7" fmla="*/ 2147483647 h 1043"/>
              <a:gd name="T8" fmla="*/ 0 w 4309"/>
              <a:gd name="T9" fmla="*/ 2147483647 h 1043"/>
              <a:gd name="T10" fmla="*/ 2147483647 w 4309"/>
              <a:gd name="T11" fmla="*/ 2147483647 h 10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309"/>
              <a:gd name="T19" fmla="*/ 0 h 1043"/>
              <a:gd name="T20" fmla="*/ 4309 w 4309"/>
              <a:gd name="T21" fmla="*/ 1043 h 10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309" h="1043">
                <a:moveTo>
                  <a:pt x="3901" y="0"/>
                </a:moveTo>
                <a:lnTo>
                  <a:pt x="4309" y="0"/>
                </a:lnTo>
                <a:lnTo>
                  <a:pt x="4309" y="1043"/>
                </a:lnTo>
                <a:lnTo>
                  <a:pt x="0" y="1043"/>
                </a:lnTo>
                <a:lnTo>
                  <a:pt x="0" y="45"/>
                </a:lnTo>
                <a:lnTo>
                  <a:pt x="272" y="45"/>
                </a:lnTo>
              </a:path>
            </a:pathLst>
          </a:custGeom>
          <a:noFill/>
          <a:ln w="38100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98" name="Text Box 109"/>
          <p:cNvSpPr txBox="1">
            <a:spLocks noChangeArrowheads="1"/>
          </p:cNvSpPr>
          <p:nvPr/>
        </p:nvSpPr>
        <p:spPr bwMode="auto">
          <a:xfrm>
            <a:off x="7879117" y="4365625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6296378" y="1849029"/>
            <a:ext cx="755576" cy="44014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ALUC</a:t>
            </a:r>
          </a:p>
        </p:txBody>
      </p: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5431761" y="1012666"/>
            <a:ext cx="1080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ALUop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 rot="10800000">
            <a:off x="998469" y="548680"/>
            <a:ext cx="400843" cy="5694318"/>
            <a:chOff x="615369" y="622301"/>
            <a:chExt cx="400843" cy="5694318"/>
          </a:xfrm>
        </p:grpSpPr>
        <p:sp>
          <p:nvSpPr>
            <p:cNvPr id="66" name="Text Box 7"/>
            <p:cNvSpPr txBox="1">
              <a:spLocks noChangeArrowheads="1"/>
            </p:cNvSpPr>
            <p:nvPr/>
          </p:nvSpPr>
          <p:spPr bwMode="auto">
            <a:xfrm rot="5400000" flipH="1">
              <a:off x="340409" y="5640818"/>
              <a:ext cx="951553" cy="4000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op(7)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7" name="Text Box 8"/>
            <p:cNvSpPr txBox="1">
              <a:spLocks noChangeArrowheads="1"/>
            </p:cNvSpPr>
            <p:nvPr/>
          </p:nvSpPr>
          <p:spPr bwMode="auto">
            <a:xfrm rot="5400000" flipH="1">
              <a:off x="340410" y="4689266"/>
              <a:ext cx="951553" cy="4000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err="1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rd</a:t>
              </a: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 rot="5400000" flipH="1">
              <a:off x="338781" y="3751091"/>
              <a:ext cx="953225" cy="4000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10"/>
            <p:cNvSpPr txBox="1">
              <a:spLocks noChangeArrowheads="1"/>
            </p:cNvSpPr>
            <p:nvPr/>
          </p:nvSpPr>
          <p:spPr bwMode="auto">
            <a:xfrm rot="5400000" flipH="1">
              <a:off x="338781" y="2799538"/>
              <a:ext cx="953225" cy="40005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rs1(5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0" name="Text Box 11"/>
            <p:cNvSpPr txBox="1">
              <a:spLocks noChangeArrowheads="1"/>
            </p:cNvSpPr>
            <p:nvPr/>
          </p:nvSpPr>
          <p:spPr bwMode="auto">
            <a:xfrm rot="5400000" flipH="1">
              <a:off x="-130835" y="1371680"/>
              <a:ext cx="1895633" cy="39687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Immediate(12)</a:t>
              </a:r>
              <a:endParaRPr lang="en-US" altLang="zh-CN" dirty="0">
                <a:solidFill>
                  <a:srgbClr val="FF66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80" name="Text Box 22"/>
          <p:cNvSpPr txBox="1">
            <a:spLocks noChangeArrowheads="1"/>
          </p:cNvSpPr>
          <p:nvPr/>
        </p:nvSpPr>
        <p:spPr bwMode="auto">
          <a:xfrm rot="18309248">
            <a:off x="1184323" y="3353435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8887533" y="1031715"/>
            <a:ext cx="3298117" cy="229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Read register operands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Calculate address using 12-bit offset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Use ALU, but sign-extend offset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Read memory and update register</a:t>
            </a:r>
          </a:p>
        </p:txBody>
      </p:sp>
      <p:sp>
        <p:nvSpPr>
          <p:cNvPr id="83" name="Rectangle 105"/>
          <p:cNvSpPr>
            <a:spLocks noChangeArrowheads="1"/>
          </p:cNvSpPr>
          <p:nvPr/>
        </p:nvSpPr>
        <p:spPr bwMode="auto">
          <a:xfrm>
            <a:off x="9993629" y="3748970"/>
            <a:ext cx="22236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addi</a:t>
            </a:r>
            <a:r>
              <a:rPr lang="en-US" altLang="zh-CN" dirty="0" smtClean="0">
                <a:solidFill>
                  <a:srgbClr val="993300"/>
                </a:solidFill>
              </a:rPr>
              <a:t>  x1, x2</a:t>
            </a:r>
            <a:r>
              <a:rPr lang="zh-CN" altLang="en-US" dirty="0" smtClean="0">
                <a:solidFill>
                  <a:srgbClr val="993300"/>
                </a:solidFill>
              </a:rPr>
              <a:t>，</a:t>
            </a:r>
            <a:r>
              <a:rPr lang="en-US" altLang="zh-CN" dirty="0" smtClean="0">
                <a:solidFill>
                  <a:srgbClr val="993300"/>
                </a:solidFill>
              </a:rPr>
              <a:t>4</a:t>
            </a:r>
            <a:r>
              <a:rPr lang="zh-CN" altLang="en-US" dirty="0" smtClean="0">
                <a:solidFill>
                  <a:srgbClr val="993300"/>
                </a:solidFill>
              </a:rPr>
              <a:t>？</a:t>
            </a:r>
            <a:endParaRPr lang="en-US" altLang="zh-CN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23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Rot="1" noChangeArrowheads="1"/>
          </p:cNvSpPr>
          <p:nvPr>
            <p:ph type="title"/>
          </p:nvPr>
        </p:nvSpPr>
        <p:spPr>
          <a:xfrm>
            <a:off x="1449742" y="252414"/>
            <a:ext cx="8540750" cy="22701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S-type (store) </a:t>
            </a:r>
            <a:r>
              <a:rPr lang="en-US" altLang="zh-CN" dirty="0"/>
              <a:t>Instruction &amp; Data stream</a:t>
            </a:r>
          </a:p>
        </p:txBody>
      </p:sp>
      <p:sp>
        <p:nvSpPr>
          <p:cNvPr id="138243" name="Text Box 11"/>
          <p:cNvSpPr txBox="1">
            <a:spLocks noChangeArrowheads="1"/>
          </p:cNvSpPr>
          <p:nvPr/>
        </p:nvSpPr>
        <p:spPr bwMode="auto">
          <a:xfrm>
            <a:off x="2647212" y="2348880"/>
            <a:ext cx="6243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rs1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4" name="Text Box 12"/>
          <p:cNvSpPr txBox="1">
            <a:spLocks noChangeArrowheads="1"/>
          </p:cNvSpPr>
          <p:nvPr/>
        </p:nvSpPr>
        <p:spPr bwMode="auto">
          <a:xfrm>
            <a:off x="2634015" y="2987824"/>
            <a:ext cx="574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rs2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5" name="Text Box 13"/>
          <p:cNvSpPr txBox="1">
            <a:spLocks noChangeArrowheads="1"/>
          </p:cNvSpPr>
          <p:nvPr/>
        </p:nvSpPr>
        <p:spPr bwMode="auto">
          <a:xfrm>
            <a:off x="2788003" y="35730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err="1" smtClean="0">
                <a:solidFill>
                  <a:schemeClr val="tx2"/>
                </a:solidFill>
                <a:latin typeface="Times New Roman" panose="02020603050405020304" pitchFamily="18" charset="0"/>
              </a:rPr>
              <a:t>rd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46" name="Rectangle 47"/>
          <p:cNvSpPr>
            <a:spLocks noChangeArrowheads="1"/>
          </p:cNvSpPr>
          <p:nvPr/>
        </p:nvSpPr>
        <p:spPr bwMode="auto">
          <a:xfrm>
            <a:off x="3200754" y="2362200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38247" name="Text Box 48"/>
          <p:cNvSpPr txBox="1">
            <a:spLocks noChangeArrowheads="1"/>
          </p:cNvSpPr>
          <p:nvPr/>
        </p:nvSpPr>
        <p:spPr bwMode="auto">
          <a:xfrm>
            <a:off x="3127728" y="243363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8248" name="Text Box 49"/>
          <p:cNvSpPr txBox="1">
            <a:spLocks noChangeArrowheads="1"/>
          </p:cNvSpPr>
          <p:nvPr/>
        </p:nvSpPr>
        <p:spPr bwMode="auto">
          <a:xfrm>
            <a:off x="3127728" y="3082925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8249" name="Text Box 50"/>
          <p:cNvSpPr txBox="1">
            <a:spLocks noChangeArrowheads="1"/>
          </p:cNvSpPr>
          <p:nvPr/>
        </p:nvSpPr>
        <p:spPr bwMode="auto">
          <a:xfrm>
            <a:off x="3127728" y="3657600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8250" name="Text Box 51"/>
          <p:cNvSpPr txBox="1">
            <a:spLocks noChangeArrowheads="1"/>
          </p:cNvSpPr>
          <p:nvPr/>
        </p:nvSpPr>
        <p:spPr bwMode="auto">
          <a:xfrm>
            <a:off x="3127729" y="4233863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8251" name="Text Box 52"/>
          <p:cNvSpPr txBox="1">
            <a:spLocks noChangeArrowheads="1"/>
          </p:cNvSpPr>
          <p:nvPr/>
        </p:nvSpPr>
        <p:spPr bwMode="auto">
          <a:xfrm>
            <a:off x="4064354" y="2794000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8252" name="Text Box 53"/>
          <p:cNvSpPr txBox="1">
            <a:spLocks noChangeArrowheads="1"/>
          </p:cNvSpPr>
          <p:nvPr/>
        </p:nvSpPr>
        <p:spPr bwMode="auto">
          <a:xfrm>
            <a:off x="3919892" y="3970338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8253" name="Freeform 54"/>
          <p:cNvSpPr>
            <a:spLocks/>
          </p:cNvSpPr>
          <p:nvPr/>
        </p:nvSpPr>
        <p:spPr bwMode="auto">
          <a:xfrm>
            <a:off x="6080479" y="2578100"/>
            <a:ext cx="11525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4" name="Text Box 55"/>
          <p:cNvSpPr txBox="1">
            <a:spLocks noChangeArrowheads="1"/>
          </p:cNvSpPr>
          <p:nvPr/>
        </p:nvSpPr>
        <p:spPr bwMode="auto">
          <a:xfrm>
            <a:off x="6207478" y="3643313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8255" name="Text Box 56"/>
          <p:cNvSpPr txBox="1">
            <a:spLocks noChangeArrowheads="1"/>
          </p:cNvSpPr>
          <p:nvPr/>
        </p:nvSpPr>
        <p:spPr bwMode="auto">
          <a:xfrm>
            <a:off x="6728179" y="307022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38256" name="Text Box 57"/>
          <p:cNvSpPr txBox="1">
            <a:spLocks noChangeArrowheads="1"/>
          </p:cNvSpPr>
          <p:nvPr/>
        </p:nvSpPr>
        <p:spPr bwMode="auto">
          <a:xfrm>
            <a:off x="6220218" y="3009900"/>
            <a:ext cx="55399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8257" name="Line 58"/>
          <p:cNvSpPr>
            <a:spLocks noChangeShapeType="1"/>
          </p:cNvSpPr>
          <p:nvPr/>
        </p:nvSpPr>
        <p:spPr bwMode="auto">
          <a:xfrm>
            <a:off x="6656741" y="2001838"/>
            <a:ext cx="0" cy="863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8" name="Line 59"/>
          <p:cNvSpPr>
            <a:spLocks noChangeShapeType="1"/>
          </p:cNvSpPr>
          <p:nvPr/>
        </p:nvSpPr>
        <p:spPr bwMode="auto">
          <a:xfrm>
            <a:off x="6584013" y="2494038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59" name="Text Box 60"/>
          <p:cNvSpPr txBox="1">
            <a:spLocks noChangeArrowheads="1"/>
          </p:cNvSpPr>
          <p:nvPr/>
        </p:nvSpPr>
        <p:spPr bwMode="auto">
          <a:xfrm>
            <a:off x="6342713" y="2276872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8260" name="Line 61"/>
          <p:cNvSpPr>
            <a:spLocks noChangeShapeType="1"/>
          </p:cNvSpPr>
          <p:nvPr/>
        </p:nvSpPr>
        <p:spPr bwMode="auto">
          <a:xfrm>
            <a:off x="7233003" y="3802063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1" name="Line 63"/>
          <p:cNvSpPr>
            <a:spLocks noChangeShapeType="1"/>
          </p:cNvSpPr>
          <p:nvPr/>
        </p:nvSpPr>
        <p:spPr bwMode="auto">
          <a:xfrm>
            <a:off x="5216878" y="3009900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2" name="Line 65"/>
          <p:cNvSpPr>
            <a:spLocks noChangeShapeType="1"/>
          </p:cNvSpPr>
          <p:nvPr/>
        </p:nvSpPr>
        <p:spPr bwMode="auto">
          <a:xfrm flipV="1">
            <a:off x="4208816" y="178593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3" name="Text Box 66"/>
          <p:cNvSpPr txBox="1">
            <a:spLocks noChangeArrowheads="1"/>
          </p:cNvSpPr>
          <p:nvPr/>
        </p:nvSpPr>
        <p:spPr bwMode="auto">
          <a:xfrm>
            <a:off x="4207228" y="198913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38264" name="Text Box 67"/>
          <p:cNvSpPr txBox="1">
            <a:spLocks noChangeArrowheads="1"/>
          </p:cNvSpPr>
          <p:nvPr/>
        </p:nvSpPr>
        <p:spPr bwMode="auto">
          <a:xfrm>
            <a:off x="6799617" y="2205039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8266" name="Freeform 69"/>
          <p:cNvSpPr>
            <a:spLocks/>
          </p:cNvSpPr>
          <p:nvPr/>
        </p:nvSpPr>
        <p:spPr bwMode="auto">
          <a:xfrm flipV="1">
            <a:off x="1419579" y="2601913"/>
            <a:ext cx="1296986" cy="1258885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7" name="Freeform 70"/>
          <p:cNvSpPr>
            <a:spLocks/>
          </p:cNvSpPr>
          <p:nvPr/>
        </p:nvSpPr>
        <p:spPr bwMode="auto">
          <a:xfrm>
            <a:off x="5072417" y="1354138"/>
            <a:ext cx="1584325" cy="671512"/>
          </a:xfrm>
          <a:custGeom>
            <a:avLst/>
            <a:gdLst>
              <a:gd name="T0" fmla="*/ 0 w 1134"/>
              <a:gd name="T1" fmla="*/ 2147483647 h 242"/>
              <a:gd name="T2" fmla="*/ 2147483647 w 1134"/>
              <a:gd name="T3" fmla="*/ 2147483647 h 242"/>
              <a:gd name="T4" fmla="*/ 2147483647 w 1134"/>
              <a:gd name="T5" fmla="*/ 2147483647 h 242"/>
              <a:gd name="T6" fmla="*/ 2147483647 w 1134"/>
              <a:gd name="T7" fmla="*/ 2147483647 h 242"/>
              <a:gd name="T8" fmla="*/ 0 60000 65536"/>
              <a:gd name="T9" fmla="*/ 0 60000 65536"/>
              <a:gd name="T10" fmla="*/ 0 60000 65536"/>
              <a:gd name="T11" fmla="*/ 0 60000 65536"/>
              <a:gd name="T12" fmla="*/ 0 w 1134"/>
              <a:gd name="T13" fmla="*/ 0 h 242"/>
              <a:gd name="T14" fmla="*/ 1134 w 1134"/>
              <a:gd name="T15" fmla="*/ 242 h 24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34" h="242">
                <a:moveTo>
                  <a:pt x="0" y="15"/>
                </a:moveTo>
                <a:cubicBezTo>
                  <a:pt x="321" y="7"/>
                  <a:pt x="642" y="0"/>
                  <a:pt x="816" y="15"/>
                </a:cubicBezTo>
                <a:cubicBezTo>
                  <a:pt x="990" y="30"/>
                  <a:pt x="990" y="68"/>
                  <a:pt x="1043" y="106"/>
                </a:cubicBezTo>
                <a:cubicBezTo>
                  <a:pt x="1096" y="144"/>
                  <a:pt x="1115" y="193"/>
                  <a:pt x="1134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68" name="Oval 71"/>
          <p:cNvSpPr>
            <a:spLocks noChangeArrowheads="1"/>
          </p:cNvSpPr>
          <p:nvPr/>
        </p:nvSpPr>
        <p:spPr bwMode="auto">
          <a:xfrm>
            <a:off x="3416654" y="92233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138269" name="Freeform 72"/>
          <p:cNvSpPr>
            <a:spLocks/>
          </p:cNvSpPr>
          <p:nvPr/>
        </p:nvSpPr>
        <p:spPr bwMode="auto">
          <a:xfrm flipV="1">
            <a:off x="1432995" y="5327967"/>
            <a:ext cx="2338044" cy="414343"/>
          </a:xfrm>
          <a:custGeom>
            <a:avLst/>
            <a:gdLst>
              <a:gd name="T0" fmla="*/ 0 w 862"/>
              <a:gd name="T1" fmla="*/ 0 h 408"/>
              <a:gd name="T2" fmla="*/ 2147483647 w 862"/>
              <a:gd name="T3" fmla="*/ 2147483647 h 408"/>
              <a:gd name="T4" fmla="*/ 2147483647 w 862"/>
              <a:gd name="T5" fmla="*/ 2147483647 h 408"/>
              <a:gd name="T6" fmla="*/ 2147483647 w 862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408"/>
              <a:gd name="T14" fmla="*/ 862 w 86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0" name="Rectangle 74"/>
          <p:cNvSpPr>
            <a:spLocks noChangeArrowheads="1"/>
          </p:cNvSpPr>
          <p:nvPr/>
        </p:nvSpPr>
        <p:spPr bwMode="auto">
          <a:xfrm>
            <a:off x="7736242" y="3500438"/>
            <a:ext cx="1152525" cy="1655762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8271" name="Text Box 75"/>
          <p:cNvSpPr txBox="1">
            <a:spLocks noChangeArrowheads="1"/>
          </p:cNvSpPr>
          <p:nvPr/>
        </p:nvSpPr>
        <p:spPr bwMode="auto">
          <a:xfrm>
            <a:off x="7685441" y="3609975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38272" name="Text Box 76"/>
          <p:cNvSpPr txBox="1">
            <a:spLocks noChangeArrowheads="1"/>
          </p:cNvSpPr>
          <p:nvPr/>
        </p:nvSpPr>
        <p:spPr bwMode="auto">
          <a:xfrm>
            <a:off x="7685442" y="4738688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8273" name="Freeform 78"/>
          <p:cNvSpPr>
            <a:spLocks/>
          </p:cNvSpPr>
          <p:nvPr/>
        </p:nvSpPr>
        <p:spPr bwMode="auto">
          <a:xfrm>
            <a:off x="5215291" y="4149726"/>
            <a:ext cx="2519362" cy="792163"/>
          </a:xfrm>
          <a:custGeom>
            <a:avLst/>
            <a:gdLst>
              <a:gd name="T0" fmla="*/ 0 w 1587"/>
              <a:gd name="T1" fmla="*/ 0 h 499"/>
              <a:gd name="T2" fmla="*/ 2147483647 w 1587"/>
              <a:gd name="T3" fmla="*/ 0 h 499"/>
              <a:gd name="T4" fmla="*/ 2147483647 w 1587"/>
              <a:gd name="T5" fmla="*/ 2147483647 h 499"/>
              <a:gd name="T6" fmla="*/ 2147483647 w 1587"/>
              <a:gd name="T7" fmla="*/ 2147483647 h 499"/>
              <a:gd name="T8" fmla="*/ 0 60000 65536"/>
              <a:gd name="T9" fmla="*/ 0 60000 65536"/>
              <a:gd name="T10" fmla="*/ 0 60000 65536"/>
              <a:gd name="T11" fmla="*/ 0 60000 65536"/>
              <a:gd name="T12" fmla="*/ 0 w 1587"/>
              <a:gd name="T13" fmla="*/ 0 h 499"/>
              <a:gd name="T14" fmla="*/ 1587 w 1587"/>
              <a:gd name="T15" fmla="*/ 499 h 49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87" h="499">
                <a:moveTo>
                  <a:pt x="0" y="0"/>
                </a:moveTo>
                <a:lnTo>
                  <a:pt x="136" y="0"/>
                </a:lnTo>
                <a:lnTo>
                  <a:pt x="136" y="499"/>
                </a:lnTo>
                <a:lnTo>
                  <a:pt x="1587" y="499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74" name="Text Box 79"/>
          <p:cNvSpPr txBox="1">
            <a:spLocks noChangeArrowheads="1"/>
          </p:cNvSpPr>
          <p:nvPr/>
        </p:nvSpPr>
        <p:spPr bwMode="auto">
          <a:xfrm>
            <a:off x="7736241" y="4149725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38275" name="Oval 80"/>
          <p:cNvSpPr>
            <a:spLocks noChangeArrowheads="1"/>
          </p:cNvSpPr>
          <p:nvPr/>
        </p:nvSpPr>
        <p:spPr bwMode="auto">
          <a:xfrm>
            <a:off x="3775429" y="4797425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Sign </a:t>
            </a:r>
            <a:b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extend</a:t>
            </a:r>
          </a:p>
        </p:txBody>
      </p:sp>
      <p:sp>
        <p:nvSpPr>
          <p:cNvPr id="138277" name="Freeform 86"/>
          <p:cNvSpPr>
            <a:spLocks/>
          </p:cNvSpPr>
          <p:nvPr/>
        </p:nvSpPr>
        <p:spPr bwMode="auto">
          <a:xfrm>
            <a:off x="4567592" y="4149726"/>
            <a:ext cx="1512887" cy="1223963"/>
          </a:xfrm>
          <a:custGeom>
            <a:avLst/>
            <a:gdLst>
              <a:gd name="T0" fmla="*/ 0 w 953"/>
              <a:gd name="T1" fmla="*/ 2147483647 h 861"/>
              <a:gd name="T2" fmla="*/ 2147483647 w 953"/>
              <a:gd name="T3" fmla="*/ 2147483647 h 861"/>
              <a:gd name="T4" fmla="*/ 2147483647 w 953"/>
              <a:gd name="T5" fmla="*/ 0 h 861"/>
              <a:gd name="T6" fmla="*/ 2147483647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0" name="Text Box 89"/>
          <p:cNvSpPr txBox="1">
            <a:spLocks noChangeArrowheads="1"/>
          </p:cNvSpPr>
          <p:nvPr/>
        </p:nvSpPr>
        <p:spPr bwMode="auto">
          <a:xfrm>
            <a:off x="1606059" y="5102702"/>
            <a:ext cx="114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2" name="Line 93"/>
          <p:cNvSpPr>
            <a:spLocks noChangeShapeType="1"/>
          </p:cNvSpPr>
          <p:nvPr/>
        </p:nvSpPr>
        <p:spPr bwMode="auto">
          <a:xfrm flipV="1">
            <a:off x="8455378" y="297180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3" name="Text Box 94"/>
          <p:cNvSpPr txBox="1">
            <a:spLocks noChangeArrowheads="1"/>
          </p:cNvSpPr>
          <p:nvPr/>
        </p:nvSpPr>
        <p:spPr bwMode="auto">
          <a:xfrm>
            <a:off x="8455378" y="3141664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MemWrite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4" name="Line 95"/>
          <p:cNvSpPr>
            <a:spLocks noChangeShapeType="1"/>
          </p:cNvSpPr>
          <p:nvPr/>
        </p:nvSpPr>
        <p:spPr bwMode="auto">
          <a:xfrm>
            <a:off x="8455378" y="5157788"/>
            <a:ext cx="0" cy="57626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5" name="Text Box 96"/>
          <p:cNvSpPr txBox="1">
            <a:spLocks noChangeArrowheads="1"/>
          </p:cNvSpPr>
          <p:nvPr/>
        </p:nvSpPr>
        <p:spPr bwMode="auto">
          <a:xfrm>
            <a:off x="8455378" y="5157789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MemRead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6" name="Freeform 97"/>
          <p:cNvSpPr>
            <a:spLocks/>
          </p:cNvSpPr>
          <p:nvPr/>
        </p:nvSpPr>
        <p:spPr bwMode="auto">
          <a:xfrm>
            <a:off x="1398942" y="1028701"/>
            <a:ext cx="2016125" cy="384175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"/>
              <a:gd name="T16" fmla="*/ 0 h 242"/>
              <a:gd name="T17" fmla="*/ 1270 w 1270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" h="242">
                <a:moveTo>
                  <a:pt x="0" y="15"/>
                </a:moveTo>
                <a:cubicBezTo>
                  <a:pt x="136" y="7"/>
                  <a:pt x="272" y="0"/>
                  <a:pt x="363" y="15"/>
                </a:cubicBezTo>
                <a:cubicBezTo>
                  <a:pt x="454" y="30"/>
                  <a:pt x="477" y="76"/>
                  <a:pt x="545" y="106"/>
                </a:cubicBezTo>
                <a:cubicBezTo>
                  <a:pt x="613" y="136"/>
                  <a:pt x="650" y="174"/>
                  <a:pt x="771" y="197"/>
                </a:cubicBezTo>
                <a:cubicBezTo>
                  <a:pt x="892" y="220"/>
                  <a:pt x="1081" y="231"/>
                  <a:pt x="1270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7" name="Line 98"/>
          <p:cNvSpPr>
            <a:spLocks noChangeShapeType="1"/>
          </p:cNvSpPr>
          <p:nvPr/>
        </p:nvSpPr>
        <p:spPr bwMode="auto">
          <a:xfrm>
            <a:off x="3199166" y="5157192"/>
            <a:ext cx="144462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88" name="Text Box 99"/>
          <p:cNvSpPr txBox="1">
            <a:spLocks noChangeArrowheads="1"/>
          </p:cNvSpPr>
          <p:nvPr/>
        </p:nvSpPr>
        <p:spPr bwMode="auto">
          <a:xfrm>
            <a:off x="3211890" y="4987257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33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89" name="Text Box 100"/>
          <p:cNvSpPr txBox="1">
            <a:spLocks noChangeArrowheads="1"/>
          </p:cNvSpPr>
          <p:nvPr/>
        </p:nvSpPr>
        <p:spPr bwMode="auto">
          <a:xfrm>
            <a:off x="4783491" y="5013325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8290" name="Line 101"/>
          <p:cNvSpPr>
            <a:spLocks noChangeShapeType="1"/>
          </p:cNvSpPr>
          <p:nvPr/>
        </p:nvSpPr>
        <p:spPr bwMode="auto">
          <a:xfrm>
            <a:off x="5143854" y="5229225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8294" name="Rectangle 105"/>
          <p:cNvSpPr>
            <a:spLocks noChangeArrowheads="1"/>
          </p:cNvSpPr>
          <p:nvPr/>
        </p:nvSpPr>
        <p:spPr bwMode="auto">
          <a:xfrm>
            <a:off x="8888767" y="580313"/>
            <a:ext cx="19351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sd</a:t>
            </a:r>
            <a:r>
              <a:rPr lang="en-US" altLang="zh-CN" dirty="0" smtClean="0">
                <a:solidFill>
                  <a:srgbClr val="993300"/>
                </a:solidFill>
              </a:rPr>
              <a:t>  x1, 200(x2</a:t>
            </a:r>
            <a:r>
              <a:rPr lang="en-US" altLang="zh-CN" dirty="0">
                <a:solidFill>
                  <a:srgbClr val="993300"/>
                </a:solidFill>
              </a:rPr>
              <a:t>)</a:t>
            </a:r>
          </a:p>
        </p:txBody>
      </p:sp>
      <p:sp>
        <p:nvSpPr>
          <p:cNvPr id="138298" name="Text Box 109"/>
          <p:cNvSpPr txBox="1">
            <a:spLocks noChangeArrowheads="1"/>
          </p:cNvSpPr>
          <p:nvPr/>
        </p:nvSpPr>
        <p:spPr bwMode="auto">
          <a:xfrm>
            <a:off x="7879117" y="4365625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63" name="Oval 63"/>
          <p:cNvSpPr>
            <a:spLocks noChangeArrowheads="1"/>
          </p:cNvSpPr>
          <p:nvPr/>
        </p:nvSpPr>
        <p:spPr bwMode="auto">
          <a:xfrm>
            <a:off x="6296378" y="1849029"/>
            <a:ext cx="755576" cy="440147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ALUC</a:t>
            </a:r>
          </a:p>
        </p:txBody>
      </p:sp>
      <p:sp>
        <p:nvSpPr>
          <p:cNvPr id="64" name="Text Box 23"/>
          <p:cNvSpPr txBox="1">
            <a:spLocks noChangeArrowheads="1"/>
          </p:cNvSpPr>
          <p:nvPr/>
        </p:nvSpPr>
        <p:spPr bwMode="auto">
          <a:xfrm>
            <a:off x="5431761" y="1012666"/>
            <a:ext cx="1080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ALUop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Text Box 22"/>
          <p:cNvSpPr txBox="1">
            <a:spLocks noChangeArrowheads="1"/>
          </p:cNvSpPr>
          <p:nvPr/>
        </p:nvSpPr>
        <p:spPr bwMode="auto">
          <a:xfrm rot="18309248">
            <a:off x="1425152" y="2959745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Rectangle 3"/>
          <p:cNvSpPr txBox="1">
            <a:spLocks noChangeArrowheads="1"/>
          </p:cNvSpPr>
          <p:nvPr/>
        </p:nvSpPr>
        <p:spPr bwMode="auto">
          <a:xfrm>
            <a:off x="8887533" y="1031715"/>
            <a:ext cx="3298117" cy="2295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Read register operands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Calculate address using 12-bit offset</a:t>
            </a:r>
          </a:p>
          <a:p>
            <a:pPr marL="914400" lvl="1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kumimoji="0" lang="en-US" sz="2000" dirty="0" smtClean="0"/>
              <a:t>Use ALU, but sign-extend offset</a:t>
            </a:r>
          </a:p>
          <a:p>
            <a:pPr marL="457200" indent="-45720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Write register value to memory</a:t>
            </a:r>
            <a:endParaRPr kumimoji="0" lang="en-US" sz="2000" dirty="0" smtClean="0"/>
          </a:p>
        </p:txBody>
      </p:sp>
      <p:grpSp>
        <p:nvGrpSpPr>
          <p:cNvPr id="65" name="Group 297"/>
          <p:cNvGrpSpPr>
            <a:grpSpLocks/>
          </p:cNvGrpSpPr>
          <p:nvPr/>
        </p:nvGrpSpPr>
        <p:grpSpPr bwMode="auto">
          <a:xfrm>
            <a:off x="1015432" y="559965"/>
            <a:ext cx="400050" cy="5821363"/>
            <a:chOff x="190" y="395"/>
            <a:chExt cx="252" cy="3481"/>
          </a:xfrm>
        </p:grpSpPr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 rot="16200000" flipH="1">
              <a:off x="31" y="554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op(7)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8"/>
            <p:cNvSpPr txBox="1">
              <a:spLocks noChangeArrowheads="1"/>
            </p:cNvSpPr>
            <p:nvPr/>
          </p:nvSpPr>
          <p:spPr bwMode="auto">
            <a:xfrm rot="16200000" flipH="1">
              <a:off x="31" y="1123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imm5</a:t>
              </a:r>
              <a:endParaRPr lang="en-US" altLang="zh-CN" dirty="0">
                <a:solidFill>
                  <a:srgbClr val="FF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 rot="16200000" flipH="1">
              <a:off x="31" y="1684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4" name="Text Box 10"/>
            <p:cNvSpPr txBox="1">
              <a:spLocks noChangeArrowheads="1"/>
            </p:cNvSpPr>
            <p:nvPr/>
          </p:nvSpPr>
          <p:spPr bwMode="auto">
            <a:xfrm rot="16200000" flipH="1">
              <a:off x="31" y="2253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rs1(5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5" name="Text Box 11"/>
            <p:cNvSpPr txBox="1">
              <a:spLocks noChangeArrowheads="1"/>
            </p:cNvSpPr>
            <p:nvPr/>
          </p:nvSpPr>
          <p:spPr bwMode="auto">
            <a:xfrm rot="16200000" flipH="1">
              <a:off x="32" y="2825"/>
              <a:ext cx="568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rs2(5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 rot="16200000" flipH="1">
              <a:off x="-2" y="3433"/>
              <a:ext cx="635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None/>
              </a:pP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imm7</a:t>
              </a:r>
            </a:p>
          </p:txBody>
        </p:sp>
      </p:grpSp>
      <p:sp>
        <p:nvSpPr>
          <p:cNvPr id="77" name="Text Box 21"/>
          <p:cNvSpPr txBox="1">
            <a:spLocks noChangeArrowheads="1"/>
          </p:cNvSpPr>
          <p:nvPr/>
        </p:nvSpPr>
        <p:spPr bwMode="auto">
          <a:xfrm rot="18242220">
            <a:off x="1415784" y="3784659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" name="Freeform 262"/>
          <p:cNvSpPr>
            <a:spLocks/>
          </p:cNvSpPr>
          <p:nvPr/>
        </p:nvSpPr>
        <p:spPr bwMode="auto">
          <a:xfrm flipV="1">
            <a:off x="1417707" y="3291354"/>
            <a:ext cx="1297271" cy="1413254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2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596232" y="158878"/>
            <a:ext cx="8856663" cy="433388"/>
          </a:xfrm>
        </p:spPr>
        <p:txBody>
          <a:bodyPr>
            <a:normAutofit fontScale="90000"/>
          </a:bodyPr>
          <a:lstStyle/>
          <a:p>
            <a:pPr algn="l" eaLnBrk="1" hangingPunct="1">
              <a:lnSpc>
                <a:spcPct val="65000"/>
              </a:lnSpc>
            </a:pPr>
            <a:r>
              <a:rPr lang="en-US" altLang="zh-CN" sz="3600" dirty="0"/>
              <a:t>SB</a:t>
            </a:r>
            <a:r>
              <a:rPr lang="en-US" altLang="zh-CN" sz="3600" dirty="0" smtClean="0"/>
              <a:t> </a:t>
            </a:r>
            <a:r>
              <a:rPr lang="en-US" altLang="zh-CN" sz="3600" dirty="0"/>
              <a:t>type Instruction &amp; Data stream of  </a:t>
            </a:r>
            <a:r>
              <a:rPr lang="en-US" altLang="zh-CN" sz="3600" i="1" dirty="0" err="1"/>
              <a:t>beq</a:t>
            </a:r>
            <a:endParaRPr lang="en-US" altLang="zh-CN" sz="3600" i="1" dirty="0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2095616" y="2674788"/>
            <a:ext cx="863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rs1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2080940" y="3305999"/>
            <a:ext cx="80816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chemeClr val="tx2"/>
                </a:solidFill>
                <a:latin typeface="Times New Roman" panose="02020603050405020304" pitchFamily="18" charset="0"/>
              </a:rPr>
              <a:t>rs2</a:t>
            </a:r>
            <a:endParaRPr lang="en-US" altLang="zh-CN" sz="2400" b="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69" name="Rectangle 6"/>
          <p:cNvSpPr>
            <a:spLocks noChangeArrowheads="1"/>
          </p:cNvSpPr>
          <p:nvPr/>
        </p:nvSpPr>
        <p:spPr bwMode="auto">
          <a:xfrm>
            <a:off x="2634878" y="2636688"/>
            <a:ext cx="2016125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39270" name="Text Box 7"/>
          <p:cNvSpPr txBox="1">
            <a:spLocks noChangeArrowheads="1"/>
          </p:cNvSpPr>
          <p:nvPr/>
        </p:nvSpPr>
        <p:spPr bwMode="auto">
          <a:xfrm>
            <a:off x="2561852" y="2708126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9271" name="Text Box 8"/>
          <p:cNvSpPr txBox="1">
            <a:spLocks noChangeArrowheads="1"/>
          </p:cNvSpPr>
          <p:nvPr/>
        </p:nvSpPr>
        <p:spPr bwMode="auto">
          <a:xfrm>
            <a:off x="2561852" y="3357413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9272" name="Text Box 9"/>
          <p:cNvSpPr txBox="1">
            <a:spLocks noChangeArrowheads="1"/>
          </p:cNvSpPr>
          <p:nvPr/>
        </p:nvSpPr>
        <p:spPr bwMode="auto">
          <a:xfrm>
            <a:off x="2561852" y="3919388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9273" name="Text Box 10"/>
          <p:cNvSpPr txBox="1">
            <a:spLocks noChangeArrowheads="1"/>
          </p:cNvSpPr>
          <p:nvPr/>
        </p:nvSpPr>
        <p:spPr bwMode="auto">
          <a:xfrm>
            <a:off x="2561853" y="4508351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9274" name="Text Box 11"/>
          <p:cNvSpPr txBox="1">
            <a:spLocks noChangeArrowheads="1"/>
          </p:cNvSpPr>
          <p:nvPr/>
        </p:nvSpPr>
        <p:spPr bwMode="auto">
          <a:xfrm>
            <a:off x="3498478" y="3068488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9275" name="Text Box 12"/>
          <p:cNvSpPr txBox="1">
            <a:spLocks noChangeArrowheads="1"/>
          </p:cNvSpPr>
          <p:nvPr/>
        </p:nvSpPr>
        <p:spPr bwMode="auto">
          <a:xfrm>
            <a:off x="3354016" y="4244826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9276" name="Freeform 13"/>
          <p:cNvSpPr>
            <a:spLocks/>
          </p:cNvSpPr>
          <p:nvPr/>
        </p:nvSpPr>
        <p:spPr bwMode="auto">
          <a:xfrm>
            <a:off x="6003553" y="3574902"/>
            <a:ext cx="1152525" cy="1944687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77" name="Text Box 14"/>
          <p:cNvSpPr txBox="1">
            <a:spLocks noChangeArrowheads="1"/>
          </p:cNvSpPr>
          <p:nvPr/>
        </p:nvSpPr>
        <p:spPr bwMode="auto">
          <a:xfrm>
            <a:off x="6130552" y="4581376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9278" name="Text Box 15"/>
          <p:cNvSpPr txBox="1">
            <a:spLocks noChangeArrowheads="1"/>
          </p:cNvSpPr>
          <p:nvPr/>
        </p:nvSpPr>
        <p:spPr bwMode="auto">
          <a:xfrm>
            <a:off x="6651253" y="4174529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 dirty="0">
              <a:latin typeface="Times New Roman" panose="02020603050405020304" pitchFamily="18" charset="0"/>
            </a:endParaRPr>
          </a:p>
        </p:txBody>
      </p:sp>
      <p:sp>
        <p:nvSpPr>
          <p:cNvPr id="139279" name="Text Box 16"/>
          <p:cNvSpPr txBox="1">
            <a:spLocks noChangeArrowheads="1"/>
          </p:cNvSpPr>
          <p:nvPr/>
        </p:nvSpPr>
        <p:spPr bwMode="auto">
          <a:xfrm>
            <a:off x="6143292" y="3947963"/>
            <a:ext cx="553998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9280" name="Line 17"/>
          <p:cNvSpPr>
            <a:spLocks noChangeShapeType="1"/>
          </p:cNvSpPr>
          <p:nvPr/>
        </p:nvSpPr>
        <p:spPr bwMode="auto">
          <a:xfrm>
            <a:off x="6578227" y="3287564"/>
            <a:ext cx="0" cy="574675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1" name="Line 18"/>
          <p:cNvSpPr>
            <a:spLocks noChangeShapeType="1"/>
          </p:cNvSpPr>
          <p:nvPr/>
        </p:nvSpPr>
        <p:spPr bwMode="auto">
          <a:xfrm>
            <a:off x="6473452" y="3430439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2" name="Text Box 19"/>
          <p:cNvSpPr txBox="1">
            <a:spLocks noChangeArrowheads="1"/>
          </p:cNvSpPr>
          <p:nvPr/>
        </p:nvSpPr>
        <p:spPr bwMode="auto">
          <a:xfrm>
            <a:off x="6219452" y="3359001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283" name="Line 20"/>
          <p:cNvSpPr>
            <a:spLocks noChangeShapeType="1"/>
          </p:cNvSpPr>
          <p:nvPr/>
        </p:nvSpPr>
        <p:spPr bwMode="auto">
          <a:xfrm>
            <a:off x="5801941" y="2060575"/>
            <a:ext cx="2873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5" name="Line 22"/>
          <p:cNvSpPr>
            <a:spLocks noChangeShapeType="1"/>
          </p:cNvSpPr>
          <p:nvPr/>
        </p:nvSpPr>
        <p:spPr bwMode="auto">
          <a:xfrm flipH="1" flipV="1">
            <a:off x="3641352" y="2298551"/>
            <a:ext cx="1588" cy="3381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86" name="Text Box 23"/>
          <p:cNvSpPr txBox="1">
            <a:spLocks noChangeArrowheads="1"/>
          </p:cNvSpPr>
          <p:nvPr/>
        </p:nvSpPr>
        <p:spPr bwMode="auto">
          <a:xfrm>
            <a:off x="3641352" y="2263627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87" name="Text Box 24"/>
          <p:cNvSpPr txBox="1">
            <a:spLocks noChangeArrowheads="1"/>
          </p:cNvSpPr>
          <p:nvPr/>
        </p:nvSpPr>
        <p:spPr bwMode="auto">
          <a:xfrm>
            <a:off x="6578798" y="3564705"/>
            <a:ext cx="1439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9290" name="Freeform 29"/>
          <p:cNvSpPr>
            <a:spLocks/>
          </p:cNvSpPr>
          <p:nvPr/>
        </p:nvSpPr>
        <p:spPr bwMode="auto">
          <a:xfrm flipV="1">
            <a:off x="886527" y="5637757"/>
            <a:ext cx="2322231" cy="107565"/>
          </a:xfrm>
          <a:custGeom>
            <a:avLst/>
            <a:gdLst>
              <a:gd name="T0" fmla="*/ 0 w 862"/>
              <a:gd name="T1" fmla="*/ 0 h 408"/>
              <a:gd name="T2" fmla="*/ 2147483647 w 862"/>
              <a:gd name="T3" fmla="*/ 2147483647 h 408"/>
              <a:gd name="T4" fmla="*/ 2147483647 w 862"/>
              <a:gd name="T5" fmla="*/ 2147483647 h 408"/>
              <a:gd name="T6" fmla="*/ 2147483647 w 862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408"/>
              <a:gd name="T14" fmla="*/ 862 w 86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1" name="Oval 35"/>
          <p:cNvSpPr>
            <a:spLocks noChangeArrowheads="1"/>
          </p:cNvSpPr>
          <p:nvPr/>
        </p:nvSpPr>
        <p:spPr bwMode="auto">
          <a:xfrm>
            <a:off x="3209553" y="5085184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Sign </a:t>
            </a:r>
            <a:b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extend</a:t>
            </a:r>
          </a:p>
        </p:txBody>
      </p:sp>
      <p:sp>
        <p:nvSpPr>
          <p:cNvPr id="139296" name="Line 51"/>
          <p:cNvSpPr>
            <a:spLocks noChangeShapeType="1"/>
          </p:cNvSpPr>
          <p:nvPr/>
        </p:nvSpPr>
        <p:spPr bwMode="auto">
          <a:xfrm>
            <a:off x="2633290" y="5517926"/>
            <a:ext cx="144462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297" name="Text Box 52"/>
          <p:cNvSpPr txBox="1">
            <a:spLocks noChangeArrowheads="1"/>
          </p:cNvSpPr>
          <p:nvPr/>
        </p:nvSpPr>
        <p:spPr bwMode="auto">
          <a:xfrm>
            <a:off x="2633885" y="5229200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8" name="Text Box 53"/>
          <p:cNvSpPr txBox="1">
            <a:spLocks noChangeArrowheads="1"/>
          </p:cNvSpPr>
          <p:nvPr/>
        </p:nvSpPr>
        <p:spPr bwMode="auto">
          <a:xfrm>
            <a:off x="4217615" y="5302026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9" name="Line 54"/>
          <p:cNvSpPr>
            <a:spLocks noChangeShapeType="1"/>
          </p:cNvSpPr>
          <p:nvPr/>
        </p:nvSpPr>
        <p:spPr bwMode="auto">
          <a:xfrm>
            <a:off x="4577978" y="5517926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1" name="Freeform 61"/>
          <p:cNvSpPr>
            <a:spLocks/>
          </p:cNvSpPr>
          <p:nvPr/>
        </p:nvSpPr>
        <p:spPr bwMode="auto">
          <a:xfrm>
            <a:off x="6089277" y="836613"/>
            <a:ext cx="863600" cy="1439862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2" name="Freeform 62"/>
          <p:cNvSpPr>
            <a:spLocks/>
          </p:cNvSpPr>
          <p:nvPr/>
        </p:nvSpPr>
        <p:spPr bwMode="auto">
          <a:xfrm>
            <a:off x="4001715" y="2060576"/>
            <a:ext cx="1223962" cy="3600673"/>
          </a:xfrm>
          <a:custGeom>
            <a:avLst/>
            <a:gdLst>
              <a:gd name="T0" fmla="*/ 0 w 771"/>
              <a:gd name="T1" fmla="*/ 2147483647 h 2087"/>
              <a:gd name="T2" fmla="*/ 2147483647 w 771"/>
              <a:gd name="T3" fmla="*/ 2147483647 h 2087"/>
              <a:gd name="T4" fmla="*/ 2147483647 w 771"/>
              <a:gd name="T5" fmla="*/ 0 h 2087"/>
              <a:gd name="T6" fmla="*/ 2147483647 w 771"/>
              <a:gd name="T7" fmla="*/ 0 h 2087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2087"/>
              <a:gd name="T14" fmla="*/ 771 w 771"/>
              <a:gd name="T15" fmla="*/ 2087 h 20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2087">
                <a:moveTo>
                  <a:pt x="0" y="2087"/>
                </a:moveTo>
                <a:lnTo>
                  <a:pt x="680" y="2087"/>
                </a:lnTo>
                <a:lnTo>
                  <a:pt x="680" y="0"/>
                </a:lnTo>
                <a:lnTo>
                  <a:pt x="77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3" name="Oval 63"/>
          <p:cNvSpPr>
            <a:spLocks noChangeArrowheads="1"/>
          </p:cNvSpPr>
          <p:nvPr/>
        </p:nvSpPr>
        <p:spPr bwMode="auto">
          <a:xfrm>
            <a:off x="5225678" y="1484313"/>
            <a:ext cx="5762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Shift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left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304" name="Line 64"/>
          <p:cNvSpPr>
            <a:spLocks noChangeShapeType="1"/>
          </p:cNvSpPr>
          <p:nvPr/>
        </p:nvSpPr>
        <p:spPr bwMode="auto">
          <a:xfrm>
            <a:off x="4793877" y="1125538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5" name="Text Box 65"/>
          <p:cNvSpPr txBox="1">
            <a:spLocks noChangeArrowheads="1"/>
          </p:cNvSpPr>
          <p:nvPr/>
        </p:nvSpPr>
        <p:spPr bwMode="auto">
          <a:xfrm>
            <a:off x="2352675" y="649457"/>
            <a:ext cx="3671888" cy="3968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PC+4 from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instruction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9306" name="AutoShape 66"/>
          <p:cNvSpPr>
            <a:spLocks noChangeArrowheads="1"/>
          </p:cNvSpPr>
          <p:nvPr/>
        </p:nvSpPr>
        <p:spPr bwMode="auto">
          <a:xfrm>
            <a:off x="7674198" y="981076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9307" name="Text Box 67"/>
          <p:cNvSpPr txBox="1">
            <a:spLocks noChangeArrowheads="1"/>
          </p:cNvSpPr>
          <p:nvPr/>
        </p:nvSpPr>
        <p:spPr bwMode="auto">
          <a:xfrm>
            <a:off x="6157579" y="1196976"/>
            <a:ext cx="55399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39308" name="Freeform 68"/>
          <p:cNvSpPr>
            <a:spLocks/>
          </p:cNvSpPr>
          <p:nvPr/>
        </p:nvSpPr>
        <p:spPr bwMode="auto">
          <a:xfrm>
            <a:off x="5730502" y="755651"/>
            <a:ext cx="1943100" cy="504825"/>
          </a:xfrm>
          <a:custGeom>
            <a:avLst/>
            <a:gdLst>
              <a:gd name="T0" fmla="*/ 0 w 1224"/>
              <a:gd name="T1" fmla="*/ 2147483647 h 454"/>
              <a:gd name="T2" fmla="*/ 0 w 1224"/>
              <a:gd name="T3" fmla="*/ 0 h 454"/>
              <a:gd name="T4" fmla="*/ 2147483647 w 1224"/>
              <a:gd name="T5" fmla="*/ 0 h 454"/>
              <a:gd name="T6" fmla="*/ 2147483647 w 1224"/>
              <a:gd name="T7" fmla="*/ 2147483647 h 454"/>
              <a:gd name="T8" fmla="*/ 2147483647 w 1224"/>
              <a:gd name="T9" fmla="*/ 2147483647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454"/>
              <a:gd name="T17" fmla="*/ 1224 w 1224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454">
                <a:moveTo>
                  <a:pt x="0" y="318"/>
                </a:moveTo>
                <a:lnTo>
                  <a:pt x="0" y="0"/>
                </a:lnTo>
                <a:lnTo>
                  <a:pt x="952" y="0"/>
                </a:lnTo>
                <a:lnTo>
                  <a:pt x="952" y="454"/>
                </a:lnTo>
                <a:lnTo>
                  <a:pt x="1224" y="45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09" name="Line 70"/>
          <p:cNvSpPr>
            <a:spLocks noChangeShapeType="1"/>
          </p:cNvSpPr>
          <p:nvPr/>
        </p:nvSpPr>
        <p:spPr bwMode="auto">
          <a:xfrm>
            <a:off x="6954466" y="1557338"/>
            <a:ext cx="71913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10" name="Oval 71"/>
          <p:cNvSpPr>
            <a:spLocks noChangeArrowheads="1"/>
          </p:cNvSpPr>
          <p:nvPr/>
        </p:nvSpPr>
        <p:spPr bwMode="auto">
          <a:xfrm>
            <a:off x="5695578" y="1085851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9311" name="Line 72"/>
          <p:cNvSpPr>
            <a:spLocks noChangeShapeType="1"/>
          </p:cNvSpPr>
          <p:nvPr/>
        </p:nvSpPr>
        <p:spPr bwMode="auto">
          <a:xfrm>
            <a:off x="7962528" y="1354138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9312" name="Text Box 73"/>
          <p:cNvSpPr txBox="1">
            <a:spLocks noChangeArrowheads="1"/>
          </p:cNvSpPr>
          <p:nvPr/>
        </p:nvSpPr>
        <p:spPr bwMode="auto">
          <a:xfrm>
            <a:off x="7962528" y="1341439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To PC</a:t>
            </a:r>
          </a:p>
        </p:txBody>
      </p:sp>
      <p:sp>
        <p:nvSpPr>
          <p:cNvPr id="139313" name="Freeform 74"/>
          <p:cNvSpPr>
            <a:spLocks/>
          </p:cNvSpPr>
          <p:nvPr/>
        </p:nvSpPr>
        <p:spPr bwMode="auto">
          <a:xfrm>
            <a:off x="7156078" y="2386183"/>
            <a:ext cx="806450" cy="1958655"/>
          </a:xfrm>
          <a:custGeom>
            <a:avLst/>
            <a:gdLst>
              <a:gd name="T0" fmla="*/ 0 w 681"/>
              <a:gd name="T1" fmla="*/ 2147483647 h 952"/>
              <a:gd name="T2" fmla="*/ 2147483647 w 681"/>
              <a:gd name="T3" fmla="*/ 2147483647 h 952"/>
              <a:gd name="T4" fmla="*/ 2147483647 w 681"/>
              <a:gd name="T5" fmla="*/ 0 h 952"/>
              <a:gd name="T6" fmla="*/ 0 60000 65536"/>
              <a:gd name="T7" fmla="*/ 0 60000 65536"/>
              <a:gd name="T8" fmla="*/ 0 60000 65536"/>
              <a:gd name="T9" fmla="*/ 0 w 681"/>
              <a:gd name="T10" fmla="*/ 0 h 952"/>
              <a:gd name="T11" fmla="*/ 681 w 681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952">
                <a:moveTo>
                  <a:pt x="0" y="952"/>
                </a:moveTo>
                <a:lnTo>
                  <a:pt x="681" y="952"/>
                </a:lnTo>
                <a:lnTo>
                  <a:pt x="681" y="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 rot="16200000">
            <a:off x="7591175" y="2049835"/>
            <a:ext cx="503238" cy="382885"/>
            <a:chOff x="6948264" y="2758083"/>
            <a:chExt cx="503238" cy="382885"/>
          </a:xfrm>
        </p:grpSpPr>
        <p:sp>
          <p:nvSpPr>
            <p:cNvPr id="54" name="Oval 94"/>
            <p:cNvSpPr>
              <a:spLocks noChangeArrowheads="1"/>
            </p:cNvSpPr>
            <p:nvPr/>
          </p:nvSpPr>
          <p:spPr bwMode="auto">
            <a:xfrm>
              <a:off x="7018114" y="2758083"/>
              <a:ext cx="433388" cy="382885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Freeform 95"/>
            <p:cNvSpPr>
              <a:spLocks/>
            </p:cNvSpPr>
            <p:nvPr/>
          </p:nvSpPr>
          <p:spPr bwMode="auto">
            <a:xfrm>
              <a:off x="6948264" y="2758083"/>
              <a:ext cx="285750" cy="382885"/>
            </a:xfrm>
            <a:custGeom>
              <a:avLst/>
              <a:gdLst>
                <a:gd name="T0" fmla="*/ 173 w 181"/>
                <a:gd name="T1" fmla="*/ 0 h 363"/>
                <a:gd name="T2" fmla="*/ 0 w 181"/>
                <a:gd name="T3" fmla="*/ 0 h 363"/>
                <a:gd name="T4" fmla="*/ 0 w 181"/>
                <a:gd name="T5" fmla="*/ 123 h 363"/>
                <a:gd name="T6" fmla="*/ 173 w 181"/>
                <a:gd name="T7" fmla="*/ 123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363"/>
                <a:gd name="T14" fmla="*/ 181 w 181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57" name="Oval 71"/>
          <p:cNvSpPr>
            <a:spLocks noChangeArrowheads="1"/>
          </p:cNvSpPr>
          <p:nvPr/>
        </p:nvSpPr>
        <p:spPr bwMode="auto">
          <a:xfrm>
            <a:off x="2813571" y="1123654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58" name="Freeform 97"/>
          <p:cNvSpPr>
            <a:spLocks/>
          </p:cNvSpPr>
          <p:nvPr/>
        </p:nvSpPr>
        <p:spPr bwMode="auto">
          <a:xfrm>
            <a:off x="839416" y="1012826"/>
            <a:ext cx="2016125" cy="544513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"/>
              <a:gd name="T16" fmla="*/ 0 h 242"/>
              <a:gd name="T17" fmla="*/ 1270 w 1270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" h="242">
                <a:moveTo>
                  <a:pt x="0" y="15"/>
                </a:moveTo>
                <a:cubicBezTo>
                  <a:pt x="136" y="7"/>
                  <a:pt x="272" y="0"/>
                  <a:pt x="363" y="15"/>
                </a:cubicBezTo>
                <a:cubicBezTo>
                  <a:pt x="454" y="30"/>
                  <a:pt x="477" y="76"/>
                  <a:pt x="545" y="106"/>
                </a:cubicBezTo>
                <a:cubicBezTo>
                  <a:pt x="613" y="136"/>
                  <a:pt x="650" y="174"/>
                  <a:pt x="771" y="197"/>
                </a:cubicBezTo>
                <a:cubicBezTo>
                  <a:pt x="892" y="220"/>
                  <a:pt x="1081" y="231"/>
                  <a:pt x="1270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4508128" y="1484314"/>
            <a:ext cx="3238078" cy="1280853"/>
            <a:chOff x="4286250" y="1376945"/>
            <a:chExt cx="3318434" cy="1388221"/>
          </a:xfrm>
        </p:grpSpPr>
        <p:sp>
          <p:nvSpPr>
            <p:cNvPr id="5" name="任意多边形 4"/>
            <p:cNvSpPr/>
            <p:nvPr/>
          </p:nvSpPr>
          <p:spPr bwMode="auto">
            <a:xfrm>
              <a:off x="4286250" y="1376945"/>
              <a:ext cx="3314700" cy="1388219"/>
            </a:xfrm>
            <a:custGeom>
              <a:avLst/>
              <a:gdLst>
                <a:gd name="connsiteX0" fmla="*/ 0 w 3314700"/>
                <a:gd name="connsiteY0" fmla="*/ 37518 h 1388219"/>
                <a:gd name="connsiteX1" fmla="*/ 271463 w 3314700"/>
                <a:gd name="connsiteY1" fmla="*/ 80380 h 1388219"/>
                <a:gd name="connsiteX2" fmla="*/ 414338 w 3314700"/>
                <a:gd name="connsiteY2" fmla="*/ 751893 h 1388219"/>
                <a:gd name="connsiteX3" fmla="*/ 742950 w 3314700"/>
                <a:gd name="connsiteY3" fmla="*/ 1194805 h 1388219"/>
                <a:gd name="connsiteX4" fmla="*/ 1257300 w 3314700"/>
                <a:gd name="connsiteY4" fmla="*/ 1366255 h 1388219"/>
                <a:gd name="connsiteX5" fmla="*/ 3314700 w 3314700"/>
                <a:gd name="connsiteY5" fmla="*/ 1380543 h 13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1388219">
                  <a:moveTo>
                    <a:pt x="0" y="37518"/>
                  </a:moveTo>
                  <a:cubicBezTo>
                    <a:pt x="101203" y="-582"/>
                    <a:pt x="202407" y="-38682"/>
                    <a:pt x="271463" y="80380"/>
                  </a:cubicBezTo>
                  <a:cubicBezTo>
                    <a:pt x="340519" y="199442"/>
                    <a:pt x="335757" y="566156"/>
                    <a:pt x="414338" y="751893"/>
                  </a:cubicBezTo>
                  <a:cubicBezTo>
                    <a:pt x="492919" y="937630"/>
                    <a:pt x="602456" y="1092411"/>
                    <a:pt x="742950" y="1194805"/>
                  </a:cubicBezTo>
                  <a:cubicBezTo>
                    <a:pt x="883444" y="1297199"/>
                    <a:pt x="828675" y="1335299"/>
                    <a:pt x="1257300" y="1366255"/>
                  </a:cubicBezTo>
                  <a:cubicBezTo>
                    <a:pt x="1685925" y="1397211"/>
                    <a:pt x="2500312" y="1388877"/>
                    <a:pt x="3314700" y="1380543"/>
                  </a:cubicBezTo>
                </a:path>
              </a:pathLst>
            </a:cu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/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 flipH="1" flipV="1">
              <a:off x="7604683" y="2470073"/>
              <a:ext cx="1" cy="295093"/>
            </a:xfrm>
            <a:prstGeom prst="line">
              <a:avLst/>
            </a:prstGeom>
            <a:noFill/>
            <a:ln w="127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肘形连接符 22"/>
          <p:cNvCxnSpPr/>
          <p:nvPr/>
        </p:nvCxnSpPr>
        <p:spPr bwMode="auto">
          <a:xfrm>
            <a:off x="4649862" y="3236763"/>
            <a:ext cx="1353691" cy="850904"/>
          </a:xfrm>
          <a:prstGeom prst="bentConnector3">
            <a:avLst>
              <a:gd name="adj1" fmla="val 18102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Oval 63"/>
          <p:cNvSpPr>
            <a:spLocks noChangeArrowheads="1"/>
          </p:cNvSpPr>
          <p:nvPr/>
        </p:nvSpPr>
        <p:spPr bwMode="auto">
          <a:xfrm>
            <a:off x="6198541" y="2844838"/>
            <a:ext cx="755576" cy="44014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ALUC</a:t>
            </a:r>
          </a:p>
        </p:txBody>
      </p:sp>
      <p:sp>
        <p:nvSpPr>
          <p:cNvPr id="31" name="任意多边形 30"/>
          <p:cNvSpPr/>
          <p:nvPr/>
        </p:nvSpPr>
        <p:spPr bwMode="auto">
          <a:xfrm>
            <a:off x="4489077" y="1678148"/>
            <a:ext cx="1657350" cy="1388902"/>
          </a:xfrm>
          <a:custGeom>
            <a:avLst/>
            <a:gdLst>
              <a:gd name="connsiteX0" fmla="*/ 0 w 1657350"/>
              <a:gd name="connsiteY0" fmla="*/ 7777 h 1388902"/>
              <a:gd name="connsiteX1" fmla="*/ 152400 w 1657350"/>
              <a:gd name="connsiteY1" fmla="*/ 36352 h 1388902"/>
              <a:gd name="connsiteX2" fmla="*/ 238125 w 1657350"/>
              <a:gd name="connsiteY2" fmla="*/ 293527 h 1388902"/>
              <a:gd name="connsiteX3" fmla="*/ 409575 w 1657350"/>
              <a:gd name="connsiteY3" fmla="*/ 703102 h 1388902"/>
              <a:gd name="connsiteX4" fmla="*/ 838200 w 1657350"/>
              <a:gd name="connsiteY4" fmla="*/ 1226977 h 1388902"/>
              <a:gd name="connsiteX5" fmla="*/ 1657350 w 1657350"/>
              <a:gd name="connsiteY5" fmla="*/ 1388902 h 1388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7350" h="1388902">
                <a:moveTo>
                  <a:pt x="0" y="7777"/>
                </a:moveTo>
                <a:cubicBezTo>
                  <a:pt x="56356" y="-1748"/>
                  <a:pt x="112713" y="-11273"/>
                  <a:pt x="152400" y="36352"/>
                </a:cubicBezTo>
                <a:cubicBezTo>
                  <a:pt x="192087" y="83977"/>
                  <a:pt x="195263" y="182402"/>
                  <a:pt x="238125" y="293527"/>
                </a:cubicBezTo>
                <a:cubicBezTo>
                  <a:pt x="280988" y="404652"/>
                  <a:pt x="309563" y="547527"/>
                  <a:pt x="409575" y="703102"/>
                </a:cubicBezTo>
                <a:cubicBezTo>
                  <a:pt x="509587" y="858677"/>
                  <a:pt x="630237" y="1112677"/>
                  <a:pt x="838200" y="1226977"/>
                </a:cubicBezTo>
                <a:cubicBezTo>
                  <a:pt x="1046163" y="1341277"/>
                  <a:pt x="1351756" y="1365089"/>
                  <a:pt x="1657350" y="1388902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/>
          </a:p>
        </p:txBody>
      </p:sp>
      <p:cxnSp>
        <p:nvCxnSpPr>
          <p:cNvPr id="36" name="直接箭头连接符 35"/>
          <p:cNvCxnSpPr>
            <a:stCxn id="54" idx="6"/>
          </p:cNvCxnSpPr>
          <p:nvPr/>
        </p:nvCxnSpPr>
        <p:spPr bwMode="auto">
          <a:xfrm flipV="1">
            <a:off x="7842795" y="1772816"/>
            <a:ext cx="0" cy="21684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6219452" y="240195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Branch</a:t>
            </a:r>
          </a:p>
        </p:txBody>
      </p:sp>
      <p:sp>
        <p:nvSpPr>
          <p:cNvPr id="96" name="Text Box 23"/>
          <p:cNvSpPr txBox="1">
            <a:spLocks noChangeArrowheads="1"/>
          </p:cNvSpPr>
          <p:nvPr/>
        </p:nvSpPr>
        <p:spPr bwMode="auto">
          <a:xfrm>
            <a:off x="5225851" y="2996952"/>
            <a:ext cx="108019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ALUop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" name="肘形连接符 8"/>
          <p:cNvCxnSpPr/>
          <p:nvPr/>
        </p:nvCxnSpPr>
        <p:spPr>
          <a:xfrm>
            <a:off x="4649416" y="4581128"/>
            <a:ext cx="1354137" cy="576064"/>
          </a:xfrm>
          <a:prstGeom prst="bentConnector3">
            <a:avLst>
              <a:gd name="adj1" fmla="val 6612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297"/>
          <p:cNvGrpSpPr>
            <a:grpSpLocks/>
          </p:cNvGrpSpPr>
          <p:nvPr/>
        </p:nvGrpSpPr>
        <p:grpSpPr bwMode="auto">
          <a:xfrm>
            <a:off x="479376" y="476672"/>
            <a:ext cx="400050" cy="5821363"/>
            <a:chOff x="190" y="395"/>
            <a:chExt cx="252" cy="3481"/>
          </a:xfrm>
        </p:grpSpPr>
        <p:sp>
          <p:nvSpPr>
            <p:cNvPr id="69" name="Text Box 7"/>
            <p:cNvSpPr txBox="1">
              <a:spLocks noChangeArrowheads="1"/>
            </p:cNvSpPr>
            <p:nvPr/>
          </p:nvSpPr>
          <p:spPr bwMode="auto">
            <a:xfrm rot="16200000" flipH="1">
              <a:off x="31" y="554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op(7)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0" name="Text Box 8"/>
            <p:cNvSpPr txBox="1">
              <a:spLocks noChangeArrowheads="1"/>
            </p:cNvSpPr>
            <p:nvPr/>
          </p:nvSpPr>
          <p:spPr bwMode="auto">
            <a:xfrm rot="16200000" flipH="1">
              <a:off x="31" y="1123"/>
              <a:ext cx="569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imm5</a:t>
              </a:r>
              <a:endParaRPr lang="en-US" altLang="zh-CN" dirty="0">
                <a:solidFill>
                  <a:srgbClr val="FF66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 rot="16200000" flipH="1">
              <a:off x="31" y="1684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 dirty="0" smtClean="0">
                  <a:latin typeface="Times New Roman" panose="02020603050405020304" pitchFamily="18" charset="0"/>
                </a:rPr>
                <a:t>func3</a:t>
              </a:r>
              <a:endParaRPr lang="en-US" altLang="zh-CN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10"/>
            <p:cNvSpPr txBox="1">
              <a:spLocks noChangeArrowheads="1"/>
            </p:cNvSpPr>
            <p:nvPr/>
          </p:nvSpPr>
          <p:spPr bwMode="auto">
            <a:xfrm rot="16200000" flipH="1">
              <a:off x="31" y="2253"/>
              <a:ext cx="570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rs1(5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 rot="16200000" flipH="1">
              <a:off x="32" y="2825"/>
              <a:ext cx="568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dirty="0" smtClean="0">
                  <a:solidFill>
                    <a:srgbClr val="FF6600"/>
                  </a:solidFill>
                  <a:latin typeface="Times New Roman" panose="02020603050405020304" pitchFamily="18" charset="0"/>
                </a:rPr>
                <a:t>rs2(5</a:t>
              </a: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74" name="Text Box 12"/>
            <p:cNvSpPr txBox="1">
              <a:spLocks noChangeArrowheads="1"/>
            </p:cNvSpPr>
            <p:nvPr/>
          </p:nvSpPr>
          <p:spPr bwMode="auto">
            <a:xfrm rot="16200000" flipH="1">
              <a:off x="-2" y="3433"/>
              <a:ext cx="635" cy="252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None/>
              </a:pPr>
              <a:r>
                <a:rPr lang="en-US" altLang="zh-CN" dirty="0">
                  <a:solidFill>
                    <a:srgbClr val="FF6600"/>
                  </a:solidFill>
                  <a:latin typeface="Times New Roman" panose="02020603050405020304" pitchFamily="18" charset="0"/>
                </a:rPr>
                <a:t>imm7</a:t>
              </a:r>
            </a:p>
          </p:txBody>
        </p:sp>
      </p:grpSp>
      <p:sp>
        <p:nvSpPr>
          <p:cNvPr id="75" name="Rectangle 3"/>
          <p:cNvSpPr txBox="1">
            <a:spLocks noChangeArrowheads="1"/>
          </p:cNvSpPr>
          <p:nvPr/>
        </p:nvSpPr>
        <p:spPr bwMode="auto">
          <a:xfrm>
            <a:off x="8429254" y="3259763"/>
            <a:ext cx="3803478" cy="2908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kumimoji="0" lang="en-US" sz="2000" dirty="0" smtClean="0"/>
              <a:t>Read register operands</a:t>
            </a:r>
          </a:p>
          <a:p>
            <a:pPr eaLnBrk="1" hangingPunct="1"/>
            <a:r>
              <a:rPr kumimoji="0" lang="en-US" sz="2000" dirty="0" smtClean="0"/>
              <a:t>Compare operands</a:t>
            </a:r>
          </a:p>
          <a:p>
            <a:pPr lvl="1" eaLnBrk="1" hangingPunct="1"/>
            <a:r>
              <a:rPr kumimoji="0" lang="en-US" sz="2000" dirty="0" smtClean="0"/>
              <a:t>Use ALU, subtract and check Zero output</a:t>
            </a:r>
          </a:p>
          <a:p>
            <a:pPr eaLnBrk="1" hangingPunct="1"/>
            <a:r>
              <a:rPr kumimoji="0" lang="en-US" sz="2000" dirty="0" smtClean="0"/>
              <a:t>Calculate target address</a:t>
            </a:r>
          </a:p>
          <a:p>
            <a:pPr lvl="1" eaLnBrk="1" hangingPunct="1"/>
            <a:r>
              <a:rPr kumimoji="0" lang="en-US" sz="2000" dirty="0" smtClean="0"/>
              <a:t>Sign-extend displacement</a:t>
            </a:r>
          </a:p>
          <a:p>
            <a:pPr lvl="1" eaLnBrk="1" hangingPunct="1"/>
            <a:r>
              <a:rPr kumimoji="0" lang="en-US" sz="2000" dirty="0" smtClean="0"/>
              <a:t>Shift left 1 place (</a:t>
            </a:r>
            <a:r>
              <a:rPr kumimoji="0" lang="en-US" sz="2000" dirty="0" err="1" smtClean="0"/>
              <a:t>halfword</a:t>
            </a:r>
            <a:r>
              <a:rPr kumimoji="0" lang="en-US" sz="2000" dirty="0" smtClean="0"/>
              <a:t> displacement)</a:t>
            </a:r>
          </a:p>
          <a:p>
            <a:pPr lvl="1" eaLnBrk="1" hangingPunct="1"/>
            <a:r>
              <a:rPr kumimoji="0" lang="en-US" sz="2000" dirty="0" smtClean="0"/>
              <a:t>Add to PC value</a:t>
            </a:r>
            <a:endParaRPr kumimoji="0" lang="en-US" sz="2000" dirty="0"/>
          </a:p>
        </p:txBody>
      </p:sp>
      <p:sp>
        <p:nvSpPr>
          <p:cNvPr id="76" name="Rectangle 105"/>
          <p:cNvSpPr>
            <a:spLocks noChangeArrowheads="1"/>
          </p:cNvSpPr>
          <p:nvPr/>
        </p:nvSpPr>
        <p:spPr bwMode="auto">
          <a:xfrm>
            <a:off x="8472264" y="2668850"/>
            <a:ext cx="218040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dirty="0" err="1" smtClean="0">
                <a:solidFill>
                  <a:srgbClr val="993300"/>
                </a:solidFill>
              </a:rPr>
              <a:t>beq</a:t>
            </a:r>
            <a:r>
              <a:rPr lang="en-US" altLang="zh-CN" dirty="0" smtClean="0">
                <a:solidFill>
                  <a:srgbClr val="993300"/>
                </a:solidFill>
              </a:rPr>
              <a:t>  x1, x2</a:t>
            </a:r>
            <a:r>
              <a:rPr lang="zh-CN" altLang="en-US" dirty="0" smtClean="0">
                <a:solidFill>
                  <a:srgbClr val="993300"/>
                </a:solidFill>
              </a:rPr>
              <a:t>，</a:t>
            </a:r>
            <a:r>
              <a:rPr lang="en-US" altLang="zh-CN" dirty="0" smtClean="0">
                <a:solidFill>
                  <a:srgbClr val="993300"/>
                </a:solidFill>
              </a:rPr>
              <a:t>200</a:t>
            </a:r>
            <a:endParaRPr lang="en-US" altLang="zh-CN" dirty="0">
              <a:solidFill>
                <a:srgbClr val="993300"/>
              </a:solidFill>
            </a:endParaRPr>
          </a:p>
        </p:txBody>
      </p:sp>
      <p:sp>
        <p:nvSpPr>
          <p:cNvPr id="77" name="Freeform 69"/>
          <p:cNvSpPr>
            <a:spLocks/>
          </p:cNvSpPr>
          <p:nvPr/>
        </p:nvSpPr>
        <p:spPr bwMode="auto">
          <a:xfrm flipV="1">
            <a:off x="886527" y="2996951"/>
            <a:ext cx="1238615" cy="876128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8" name="Freeform 262"/>
          <p:cNvSpPr>
            <a:spLocks/>
          </p:cNvSpPr>
          <p:nvPr/>
        </p:nvSpPr>
        <p:spPr bwMode="auto">
          <a:xfrm flipV="1">
            <a:off x="884655" y="3608700"/>
            <a:ext cx="1283497" cy="1108190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9" name="Text Box 22"/>
          <p:cNvSpPr txBox="1">
            <a:spLocks noChangeArrowheads="1"/>
          </p:cNvSpPr>
          <p:nvPr/>
        </p:nvSpPr>
        <p:spPr bwMode="auto">
          <a:xfrm rot="18309248">
            <a:off x="841519" y="3257786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" name="Text Box 21"/>
          <p:cNvSpPr txBox="1">
            <a:spLocks noChangeArrowheads="1"/>
          </p:cNvSpPr>
          <p:nvPr/>
        </p:nvSpPr>
        <p:spPr bwMode="auto">
          <a:xfrm rot="18242220">
            <a:off x="832151" y="4082700"/>
            <a:ext cx="1143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" name="Text Box 89"/>
          <p:cNvSpPr txBox="1">
            <a:spLocks noChangeArrowheads="1"/>
          </p:cNvSpPr>
          <p:nvPr/>
        </p:nvSpPr>
        <p:spPr bwMode="auto">
          <a:xfrm>
            <a:off x="1415480" y="5157192"/>
            <a:ext cx="114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30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2783633" y="832558"/>
            <a:ext cx="6907721" cy="21602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endParaRPr kumimoji="0" lang="zh-CN" altLang="en-US" sz="1800" b="0">
              <a:solidFill>
                <a:prstClr val="white"/>
              </a:solidFill>
            </a:endParaRPr>
          </a:p>
        </p:txBody>
      </p:sp>
      <p:sp>
        <p:nvSpPr>
          <p:cNvPr id="139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57327" y="161780"/>
            <a:ext cx="6913463" cy="716389"/>
          </a:xfrm>
        </p:spPr>
        <p:txBody>
          <a:bodyPr>
            <a:normAutofit/>
          </a:bodyPr>
          <a:lstStyle/>
          <a:p>
            <a:pPr eaLnBrk="1" hangingPunct="1">
              <a:lnSpc>
                <a:spcPct val="65000"/>
              </a:lnSpc>
            </a:pPr>
            <a:r>
              <a:rPr lang="en-US" altLang="zh-CN" sz="3600" dirty="0" smtClean="0"/>
              <a:t>UJ </a:t>
            </a:r>
            <a:r>
              <a:rPr lang="en-US" altLang="zh-CN" sz="3600" dirty="0"/>
              <a:t>type Instruction</a:t>
            </a:r>
            <a:endParaRPr lang="en-US" altLang="zh-CN" sz="3600" i="1" dirty="0"/>
          </a:p>
        </p:txBody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3375420" y="314158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rs</a:t>
            </a:r>
          </a:p>
        </p:txBody>
      </p:sp>
      <p:sp>
        <p:nvSpPr>
          <p:cNvPr id="139268" name="Text Box 4"/>
          <p:cNvSpPr txBox="1">
            <a:spLocks noChangeArrowheads="1"/>
          </p:cNvSpPr>
          <p:nvPr/>
        </p:nvSpPr>
        <p:spPr bwMode="auto">
          <a:xfrm>
            <a:off x="3356370" y="3784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rt</a:t>
            </a:r>
          </a:p>
        </p:txBody>
      </p:sp>
      <p:sp>
        <p:nvSpPr>
          <p:cNvPr id="139269" name="Rectangle 6"/>
          <p:cNvSpPr>
            <a:spLocks noChangeArrowheads="1"/>
          </p:cNvSpPr>
          <p:nvPr/>
        </p:nvSpPr>
        <p:spPr bwMode="auto">
          <a:xfrm>
            <a:off x="3788170" y="3141364"/>
            <a:ext cx="2016125" cy="2376488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prstClr val="white">
                    <a:lumMod val="95000"/>
                  </a:prstClr>
                </a:solidFill>
              </a:rPr>
              <a:t>Registers</a:t>
            </a:r>
          </a:p>
        </p:txBody>
      </p:sp>
      <p:sp>
        <p:nvSpPr>
          <p:cNvPr id="139270" name="Text Box 7"/>
          <p:cNvSpPr txBox="1">
            <a:spLocks noChangeArrowheads="1"/>
          </p:cNvSpPr>
          <p:nvPr/>
        </p:nvSpPr>
        <p:spPr bwMode="auto">
          <a:xfrm>
            <a:off x="3715145" y="3212802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Read reg. address1</a:t>
            </a:r>
          </a:p>
        </p:txBody>
      </p:sp>
      <p:sp>
        <p:nvSpPr>
          <p:cNvPr id="139271" name="Text Box 8"/>
          <p:cNvSpPr txBox="1">
            <a:spLocks noChangeArrowheads="1"/>
          </p:cNvSpPr>
          <p:nvPr/>
        </p:nvSpPr>
        <p:spPr bwMode="auto">
          <a:xfrm>
            <a:off x="3715145" y="3862089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Read reg. address2</a:t>
            </a:r>
          </a:p>
        </p:txBody>
      </p:sp>
      <p:sp>
        <p:nvSpPr>
          <p:cNvPr id="139272" name="Text Box 9"/>
          <p:cNvSpPr txBox="1">
            <a:spLocks noChangeArrowheads="1"/>
          </p:cNvSpPr>
          <p:nvPr/>
        </p:nvSpPr>
        <p:spPr bwMode="auto">
          <a:xfrm>
            <a:off x="3715145" y="4424064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Write reg. address</a:t>
            </a:r>
          </a:p>
        </p:txBody>
      </p:sp>
      <p:sp>
        <p:nvSpPr>
          <p:cNvPr id="139273" name="Text Box 10"/>
          <p:cNvSpPr txBox="1">
            <a:spLocks noChangeArrowheads="1"/>
          </p:cNvSpPr>
          <p:nvPr/>
        </p:nvSpPr>
        <p:spPr bwMode="auto">
          <a:xfrm>
            <a:off x="3715145" y="5013027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39274" name="Text Box 11"/>
          <p:cNvSpPr txBox="1">
            <a:spLocks noChangeArrowheads="1"/>
          </p:cNvSpPr>
          <p:nvPr/>
        </p:nvSpPr>
        <p:spPr bwMode="auto">
          <a:xfrm>
            <a:off x="4651770" y="3573164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39275" name="Text Box 12"/>
          <p:cNvSpPr txBox="1">
            <a:spLocks noChangeArrowheads="1"/>
          </p:cNvSpPr>
          <p:nvPr/>
        </p:nvSpPr>
        <p:spPr bwMode="auto">
          <a:xfrm>
            <a:off x="4507308" y="4749502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39276" name="Freeform 13"/>
          <p:cNvSpPr>
            <a:spLocks/>
          </p:cNvSpPr>
          <p:nvPr/>
        </p:nvSpPr>
        <p:spPr bwMode="auto">
          <a:xfrm>
            <a:off x="7156845" y="4079577"/>
            <a:ext cx="1152525" cy="1944687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277" name="Text Box 14"/>
          <p:cNvSpPr txBox="1">
            <a:spLocks noChangeArrowheads="1"/>
          </p:cNvSpPr>
          <p:nvPr/>
        </p:nvSpPr>
        <p:spPr bwMode="auto">
          <a:xfrm>
            <a:off x="7283845" y="5086052"/>
            <a:ext cx="1143000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ALU result</a:t>
            </a:r>
          </a:p>
        </p:txBody>
      </p:sp>
      <p:sp>
        <p:nvSpPr>
          <p:cNvPr id="139278" name="Text Box 15"/>
          <p:cNvSpPr txBox="1">
            <a:spLocks noChangeArrowheads="1"/>
          </p:cNvSpPr>
          <p:nvPr/>
        </p:nvSpPr>
        <p:spPr bwMode="auto">
          <a:xfrm>
            <a:off x="7804545" y="4679205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Zero   </a:t>
            </a:r>
          </a:p>
        </p:txBody>
      </p:sp>
      <p:sp>
        <p:nvSpPr>
          <p:cNvPr id="139279" name="Text Box 16"/>
          <p:cNvSpPr txBox="1">
            <a:spLocks noChangeArrowheads="1"/>
          </p:cNvSpPr>
          <p:nvPr/>
        </p:nvSpPr>
        <p:spPr bwMode="auto">
          <a:xfrm>
            <a:off x="7296585" y="4452639"/>
            <a:ext cx="553998" cy="107950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39280" name="Line 17"/>
          <p:cNvSpPr>
            <a:spLocks noChangeShapeType="1"/>
          </p:cNvSpPr>
          <p:nvPr/>
        </p:nvSpPr>
        <p:spPr bwMode="auto">
          <a:xfrm>
            <a:off x="7731520" y="3792239"/>
            <a:ext cx="0" cy="574675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281" name="Line 18"/>
          <p:cNvSpPr>
            <a:spLocks noChangeShapeType="1"/>
          </p:cNvSpPr>
          <p:nvPr/>
        </p:nvSpPr>
        <p:spPr bwMode="auto">
          <a:xfrm>
            <a:off x="7626745" y="3935114"/>
            <a:ext cx="215900" cy="142875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282" name="Text Box 19"/>
          <p:cNvSpPr txBox="1">
            <a:spLocks noChangeArrowheads="1"/>
          </p:cNvSpPr>
          <p:nvPr/>
        </p:nvSpPr>
        <p:spPr bwMode="auto">
          <a:xfrm>
            <a:off x="7372745" y="3863677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9283" name="Line 20"/>
          <p:cNvSpPr>
            <a:spLocks noChangeShapeType="1"/>
          </p:cNvSpPr>
          <p:nvPr/>
        </p:nvSpPr>
        <p:spPr bwMode="auto">
          <a:xfrm>
            <a:off x="6955233" y="2565251"/>
            <a:ext cx="287337" cy="0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285" name="Line 22"/>
          <p:cNvSpPr>
            <a:spLocks noChangeShapeType="1"/>
          </p:cNvSpPr>
          <p:nvPr/>
        </p:nvSpPr>
        <p:spPr bwMode="auto">
          <a:xfrm flipH="1" flipV="1">
            <a:off x="4794645" y="2803226"/>
            <a:ext cx="1588" cy="33813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286" name="Text Box 23"/>
          <p:cNvSpPr txBox="1">
            <a:spLocks noChangeArrowheads="1"/>
          </p:cNvSpPr>
          <p:nvPr/>
        </p:nvSpPr>
        <p:spPr bwMode="auto">
          <a:xfrm>
            <a:off x="4794645" y="2768302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 err="1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RegWrite</a:t>
            </a:r>
            <a:endParaRPr lang="en-US" altLang="zh-CN" b="0" dirty="0"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87" name="Text Box 24"/>
          <p:cNvSpPr txBox="1">
            <a:spLocks noChangeArrowheads="1"/>
          </p:cNvSpPr>
          <p:nvPr/>
        </p:nvSpPr>
        <p:spPr bwMode="auto">
          <a:xfrm>
            <a:off x="7732091" y="4069381"/>
            <a:ext cx="1439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39288" name="Freeform 25"/>
          <p:cNvSpPr>
            <a:spLocks/>
          </p:cNvSpPr>
          <p:nvPr/>
        </p:nvSpPr>
        <p:spPr bwMode="auto">
          <a:xfrm>
            <a:off x="2208459" y="2277914"/>
            <a:ext cx="1368425" cy="1103163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289" name="Freeform 26"/>
          <p:cNvSpPr>
            <a:spLocks/>
          </p:cNvSpPr>
          <p:nvPr/>
        </p:nvSpPr>
        <p:spPr bwMode="auto">
          <a:xfrm>
            <a:off x="2208459" y="3165177"/>
            <a:ext cx="1368425" cy="865187"/>
          </a:xfrm>
          <a:custGeom>
            <a:avLst/>
            <a:gdLst>
              <a:gd name="T0" fmla="*/ 0 w 862"/>
              <a:gd name="T1" fmla="*/ 0 h 363"/>
              <a:gd name="T2" fmla="*/ 2147483647 w 862"/>
              <a:gd name="T3" fmla="*/ 2147483647 h 363"/>
              <a:gd name="T4" fmla="*/ 2147483647 w 862"/>
              <a:gd name="T5" fmla="*/ 2147483647 h 363"/>
              <a:gd name="T6" fmla="*/ 2147483647 w 862"/>
              <a:gd name="T7" fmla="*/ 2147483647 h 363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363"/>
              <a:gd name="T14" fmla="*/ 862 w 862"/>
              <a:gd name="T15" fmla="*/ 363 h 3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363">
                <a:moveTo>
                  <a:pt x="0" y="0"/>
                </a:moveTo>
                <a:cubicBezTo>
                  <a:pt x="41" y="41"/>
                  <a:pt x="83" y="83"/>
                  <a:pt x="181" y="136"/>
                </a:cubicBezTo>
                <a:cubicBezTo>
                  <a:pt x="279" y="189"/>
                  <a:pt x="476" y="279"/>
                  <a:pt x="590" y="317"/>
                </a:cubicBezTo>
                <a:cubicBezTo>
                  <a:pt x="704" y="355"/>
                  <a:pt x="783" y="359"/>
                  <a:pt x="862" y="363"/>
                </a:cubicBezTo>
              </a:path>
            </a:pathLst>
          </a:cu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290" name="Freeform 29"/>
          <p:cNvSpPr>
            <a:spLocks/>
          </p:cNvSpPr>
          <p:nvPr/>
        </p:nvSpPr>
        <p:spPr bwMode="auto">
          <a:xfrm>
            <a:off x="2208459" y="5302101"/>
            <a:ext cx="2154386" cy="827509"/>
          </a:xfrm>
          <a:custGeom>
            <a:avLst/>
            <a:gdLst>
              <a:gd name="T0" fmla="*/ 0 w 862"/>
              <a:gd name="T1" fmla="*/ 0 h 408"/>
              <a:gd name="T2" fmla="*/ 2147483647 w 862"/>
              <a:gd name="T3" fmla="*/ 2147483647 h 408"/>
              <a:gd name="T4" fmla="*/ 2147483647 w 862"/>
              <a:gd name="T5" fmla="*/ 2147483647 h 408"/>
              <a:gd name="T6" fmla="*/ 2147483647 w 862"/>
              <a:gd name="T7" fmla="*/ 2147483647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862"/>
              <a:gd name="T13" fmla="*/ 0 h 408"/>
              <a:gd name="T14" fmla="*/ 862 w 862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2" h="408">
                <a:moveTo>
                  <a:pt x="0" y="0"/>
                </a:moveTo>
                <a:cubicBezTo>
                  <a:pt x="155" y="64"/>
                  <a:pt x="310" y="129"/>
                  <a:pt x="408" y="182"/>
                </a:cubicBezTo>
                <a:cubicBezTo>
                  <a:pt x="506" y="235"/>
                  <a:pt x="514" y="280"/>
                  <a:pt x="590" y="318"/>
                </a:cubicBezTo>
                <a:cubicBezTo>
                  <a:pt x="666" y="356"/>
                  <a:pt x="764" y="382"/>
                  <a:pt x="862" y="408"/>
                </a:cubicBezTo>
              </a:path>
            </a:pathLst>
          </a:custGeom>
          <a:noFill/>
          <a:ln w="1905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291" name="Oval 35"/>
          <p:cNvSpPr>
            <a:spLocks noChangeArrowheads="1"/>
          </p:cNvSpPr>
          <p:nvPr/>
        </p:nvSpPr>
        <p:spPr bwMode="auto">
          <a:xfrm>
            <a:off x="4362845" y="5589860"/>
            <a:ext cx="792163" cy="1079500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Sign </a:t>
            </a:r>
            <a:br>
              <a:rPr lang="en-US" altLang="zh-CN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extend</a:t>
            </a:r>
          </a:p>
        </p:txBody>
      </p:sp>
      <p:sp>
        <p:nvSpPr>
          <p:cNvPr id="139293" name="Text Box 42"/>
          <p:cNvSpPr txBox="1">
            <a:spLocks noChangeArrowheads="1"/>
          </p:cNvSpPr>
          <p:nvPr/>
        </p:nvSpPr>
        <p:spPr bwMode="auto">
          <a:xfrm>
            <a:off x="2801986" y="5797500"/>
            <a:ext cx="106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bit</a:t>
            </a:r>
            <a:r>
              <a:rPr lang="en-US" altLang="zh-CN" sz="2600" baseline="-250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0-15</a:t>
            </a:r>
          </a:p>
        </p:txBody>
      </p:sp>
      <p:sp>
        <p:nvSpPr>
          <p:cNvPr id="139294" name="Text Box 43"/>
          <p:cNvSpPr txBox="1">
            <a:spLocks noChangeArrowheads="1"/>
          </p:cNvSpPr>
          <p:nvPr/>
        </p:nvSpPr>
        <p:spPr bwMode="auto">
          <a:xfrm rot="1496058">
            <a:off x="2491183" y="2609701"/>
            <a:ext cx="114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bit</a:t>
            </a:r>
            <a:r>
              <a:rPr lang="en-US" altLang="zh-CN" sz="2600" baseline="-250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21-25</a:t>
            </a:r>
          </a:p>
        </p:txBody>
      </p:sp>
      <p:sp>
        <p:nvSpPr>
          <p:cNvPr id="139295" name="Text Box 44"/>
          <p:cNvSpPr txBox="1">
            <a:spLocks noChangeArrowheads="1"/>
          </p:cNvSpPr>
          <p:nvPr/>
        </p:nvSpPr>
        <p:spPr bwMode="auto">
          <a:xfrm rot="1201325">
            <a:off x="2450751" y="3306460"/>
            <a:ext cx="114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bit</a:t>
            </a:r>
            <a:r>
              <a:rPr lang="en-US" altLang="zh-CN" sz="2600" baseline="-250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16-20</a:t>
            </a:r>
          </a:p>
        </p:txBody>
      </p:sp>
      <p:sp>
        <p:nvSpPr>
          <p:cNvPr id="139296" name="Line 51"/>
          <p:cNvSpPr>
            <a:spLocks noChangeShapeType="1"/>
          </p:cNvSpPr>
          <p:nvPr/>
        </p:nvSpPr>
        <p:spPr bwMode="auto">
          <a:xfrm>
            <a:off x="3786583" y="5878586"/>
            <a:ext cx="144462" cy="287338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297" name="Text Box 52"/>
          <p:cNvSpPr txBox="1">
            <a:spLocks noChangeArrowheads="1"/>
          </p:cNvSpPr>
          <p:nvPr/>
        </p:nvSpPr>
        <p:spPr bwMode="auto">
          <a:xfrm>
            <a:off x="3787178" y="5733876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16</a:t>
            </a:r>
            <a:endParaRPr lang="en-US" altLang="zh-CN" sz="1600" baseline="-25000" dirty="0"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8" name="Text Box 53"/>
          <p:cNvSpPr txBox="1">
            <a:spLocks noChangeArrowheads="1"/>
          </p:cNvSpPr>
          <p:nvPr/>
        </p:nvSpPr>
        <p:spPr bwMode="auto">
          <a:xfrm>
            <a:off x="5370908" y="5806702"/>
            <a:ext cx="43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>
              <a:solidFill>
                <a:prstClr val="white">
                  <a:lumMod val="95000"/>
                </a:prst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9299" name="Line 54"/>
          <p:cNvSpPr>
            <a:spLocks noChangeShapeType="1"/>
          </p:cNvSpPr>
          <p:nvPr/>
        </p:nvSpPr>
        <p:spPr bwMode="auto">
          <a:xfrm>
            <a:off x="5731270" y="6022602"/>
            <a:ext cx="144463" cy="287338"/>
          </a:xfrm>
          <a:prstGeom prst="line">
            <a:avLst/>
          </a:prstGeom>
          <a:noFill/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300" name="AutoShape 56"/>
          <p:cNvSpPr>
            <a:spLocks noChangeArrowheads="1"/>
          </p:cNvSpPr>
          <p:nvPr/>
        </p:nvSpPr>
        <p:spPr bwMode="auto">
          <a:xfrm>
            <a:off x="2851545" y="4293642"/>
            <a:ext cx="287338" cy="792162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301" name="Freeform 61"/>
          <p:cNvSpPr>
            <a:spLocks/>
          </p:cNvSpPr>
          <p:nvPr/>
        </p:nvSpPr>
        <p:spPr bwMode="auto">
          <a:xfrm>
            <a:off x="7242570" y="1341289"/>
            <a:ext cx="863600" cy="1439862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2147483647 h 1225"/>
              <a:gd name="T4" fmla="*/ 2147483647 w 726"/>
              <a:gd name="T5" fmla="*/ 2147483647 h 1225"/>
              <a:gd name="T6" fmla="*/ 0 w 726"/>
              <a:gd name="T7" fmla="*/ 2147483647 h 1225"/>
              <a:gd name="T8" fmla="*/ 0 w 726"/>
              <a:gd name="T9" fmla="*/ 2147483647 h 1225"/>
              <a:gd name="T10" fmla="*/ 2147483647 w 726"/>
              <a:gd name="T11" fmla="*/ 2147483647 h 1225"/>
              <a:gd name="T12" fmla="*/ 2147483647 w 726"/>
              <a:gd name="T13" fmla="*/ 2147483647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chemeClr val="bg1">
                <a:lumMod val="85000"/>
              </a:schemeClr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02" name="Freeform 62"/>
          <p:cNvSpPr>
            <a:spLocks/>
          </p:cNvSpPr>
          <p:nvPr/>
        </p:nvSpPr>
        <p:spPr bwMode="auto">
          <a:xfrm>
            <a:off x="5155008" y="2565251"/>
            <a:ext cx="1223962" cy="3600673"/>
          </a:xfrm>
          <a:custGeom>
            <a:avLst/>
            <a:gdLst>
              <a:gd name="T0" fmla="*/ 0 w 771"/>
              <a:gd name="T1" fmla="*/ 2147483647 h 2087"/>
              <a:gd name="T2" fmla="*/ 2147483647 w 771"/>
              <a:gd name="T3" fmla="*/ 2147483647 h 2087"/>
              <a:gd name="T4" fmla="*/ 2147483647 w 771"/>
              <a:gd name="T5" fmla="*/ 0 h 2087"/>
              <a:gd name="T6" fmla="*/ 2147483647 w 771"/>
              <a:gd name="T7" fmla="*/ 0 h 2087"/>
              <a:gd name="T8" fmla="*/ 0 60000 65536"/>
              <a:gd name="T9" fmla="*/ 0 60000 65536"/>
              <a:gd name="T10" fmla="*/ 0 60000 65536"/>
              <a:gd name="T11" fmla="*/ 0 60000 65536"/>
              <a:gd name="T12" fmla="*/ 0 w 771"/>
              <a:gd name="T13" fmla="*/ 0 h 2087"/>
              <a:gd name="T14" fmla="*/ 771 w 771"/>
              <a:gd name="T15" fmla="*/ 2087 h 20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71" h="2087">
                <a:moveTo>
                  <a:pt x="0" y="2087"/>
                </a:moveTo>
                <a:lnTo>
                  <a:pt x="680" y="2087"/>
                </a:lnTo>
                <a:lnTo>
                  <a:pt x="680" y="0"/>
                </a:lnTo>
                <a:lnTo>
                  <a:pt x="771" y="0"/>
                </a:lnTo>
              </a:path>
            </a:pathLst>
          </a:custGeom>
          <a:noFill/>
          <a:ln w="2857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39303" name="Oval 63"/>
          <p:cNvSpPr>
            <a:spLocks noChangeArrowheads="1"/>
          </p:cNvSpPr>
          <p:nvPr/>
        </p:nvSpPr>
        <p:spPr bwMode="auto">
          <a:xfrm>
            <a:off x="6378970" y="1988989"/>
            <a:ext cx="576263" cy="1079500"/>
          </a:xfrm>
          <a:prstGeom prst="ellips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Shift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left 2</a:t>
            </a:r>
          </a:p>
        </p:txBody>
      </p:sp>
      <p:sp>
        <p:nvSpPr>
          <p:cNvPr id="139304" name="Line 64"/>
          <p:cNvSpPr>
            <a:spLocks noChangeShapeType="1"/>
          </p:cNvSpPr>
          <p:nvPr/>
        </p:nvSpPr>
        <p:spPr bwMode="auto">
          <a:xfrm>
            <a:off x="5947170" y="1630214"/>
            <a:ext cx="12954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06" name="AutoShape 66"/>
          <p:cNvSpPr>
            <a:spLocks noChangeArrowheads="1"/>
          </p:cNvSpPr>
          <p:nvPr/>
        </p:nvSpPr>
        <p:spPr bwMode="auto">
          <a:xfrm>
            <a:off x="8827490" y="1485751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07" name="Text Box 67"/>
          <p:cNvSpPr txBox="1">
            <a:spLocks noChangeArrowheads="1"/>
          </p:cNvSpPr>
          <p:nvPr/>
        </p:nvSpPr>
        <p:spPr bwMode="auto">
          <a:xfrm>
            <a:off x="7310872" y="1701651"/>
            <a:ext cx="55399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39308" name="Freeform 68"/>
          <p:cNvSpPr>
            <a:spLocks/>
          </p:cNvSpPr>
          <p:nvPr/>
        </p:nvSpPr>
        <p:spPr bwMode="auto">
          <a:xfrm>
            <a:off x="6990777" y="1260326"/>
            <a:ext cx="1836118" cy="504825"/>
          </a:xfrm>
          <a:custGeom>
            <a:avLst/>
            <a:gdLst>
              <a:gd name="T0" fmla="*/ 0 w 1224"/>
              <a:gd name="T1" fmla="*/ 2147483647 h 454"/>
              <a:gd name="T2" fmla="*/ 0 w 1224"/>
              <a:gd name="T3" fmla="*/ 0 h 454"/>
              <a:gd name="T4" fmla="*/ 2147483647 w 1224"/>
              <a:gd name="T5" fmla="*/ 0 h 454"/>
              <a:gd name="T6" fmla="*/ 2147483647 w 1224"/>
              <a:gd name="T7" fmla="*/ 2147483647 h 454"/>
              <a:gd name="T8" fmla="*/ 2147483647 w 1224"/>
              <a:gd name="T9" fmla="*/ 2147483647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454"/>
              <a:gd name="T17" fmla="*/ 1224 w 1224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454">
                <a:moveTo>
                  <a:pt x="0" y="318"/>
                </a:moveTo>
                <a:lnTo>
                  <a:pt x="0" y="0"/>
                </a:lnTo>
                <a:lnTo>
                  <a:pt x="952" y="0"/>
                </a:lnTo>
                <a:lnTo>
                  <a:pt x="952" y="454"/>
                </a:lnTo>
                <a:lnTo>
                  <a:pt x="1224" y="454"/>
                </a:lnTo>
              </a:path>
            </a:pathLst>
          </a:custGeom>
          <a:noFill/>
          <a:ln w="28575" cap="flat" cmpd="sng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09" name="Line 70"/>
          <p:cNvSpPr>
            <a:spLocks noChangeShapeType="1"/>
          </p:cNvSpPr>
          <p:nvPr/>
        </p:nvSpPr>
        <p:spPr bwMode="auto">
          <a:xfrm>
            <a:off x="8107758" y="2062014"/>
            <a:ext cx="719137" cy="0"/>
          </a:xfrm>
          <a:prstGeom prst="line">
            <a:avLst/>
          </a:prstGeom>
          <a:noFill/>
          <a:ln w="2857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10" name="Oval 71"/>
          <p:cNvSpPr>
            <a:spLocks noChangeArrowheads="1"/>
          </p:cNvSpPr>
          <p:nvPr/>
        </p:nvSpPr>
        <p:spPr bwMode="auto">
          <a:xfrm>
            <a:off x="6954265" y="1590526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11" name="Line 72"/>
          <p:cNvSpPr>
            <a:spLocks noChangeShapeType="1"/>
          </p:cNvSpPr>
          <p:nvPr/>
        </p:nvSpPr>
        <p:spPr bwMode="auto">
          <a:xfrm>
            <a:off x="9691586" y="1517477"/>
            <a:ext cx="5762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139312" name="Text Box 73"/>
          <p:cNvSpPr txBox="1">
            <a:spLocks noChangeArrowheads="1"/>
          </p:cNvSpPr>
          <p:nvPr/>
        </p:nvSpPr>
        <p:spPr bwMode="auto">
          <a:xfrm>
            <a:off x="9691586" y="1504777"/>
            <a:ext cx="936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To PC</a:t>
            </a:r>
          </a:p>
        </p:txBody>
      </p:sp>
      <p:sp>
        <p:nvSpPr>
          <p:cNvPr id="139313" name="Freeform 74"/>
          <p:cNvSpPr>
            <a:spLocks/>
          </p:cNvSpPr>
          <p:nvPr/>
        </p:nvSpPr>
        <p:spPr bwMode="auto">
          <a:xfrm>
            <a:off x="8309371" y="2890858"/>
            <a:ext cx="806450" cy="1958655"/>
          </a:xfrm>
          <a:custGeom>
            <a:avLst/>
            <a:gdLst>
              <a:gd name="T0" fmla="*/ 0 w 681"/>
              <a:gd name="T1" fmla="*/ 2147483647 h 952"/>
              <a:gd name="T2" fmla="*/ 2147483647 w 681"/>
              <a:gd name="T3" fmla="*/ 2147483647 h 952"/>
              <a:gd name="T4" fmla="*/ 2147483647 w 681"/>
              <a:gd name="T5" fmla="*/ 0 h 952"/>
              <a:gd name="T6" fmla="*/ 0 60000 65536"/>
              <a:gd name="T7" fmla="*/ 0 60000 65536"/>
              <a:gd name="T8" fmla="*/ 0 60000 65536"/>
              <a:gd name="T9" fmla="*/ 0 w 681"/>
              <a:gd name="T10" fmla="*/ 0 h 952"/>
              <a:gd name="T11" fmla="*/ 681 w 681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81" h="952">
                <a:moveTo>
                  <a:pt x="0" y="952"/>
                </a:moveTo>
                <a:lnTo>
                  <a:pt x="681" y="952"/>
                </a:lnTo>
                <a:lnTo>
                  <a:pt x="681" y="0"/>
                </a:lnTo>
              </a:path>
            </a:pathLst>
          </a:custGeom>
          <a:noFill/>
          <a:ln w="12700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 rot="16200000">
            <a:off x="8744468" y="2554510"/>
            <a:ext cx="503238" cy="382885"/>
            <a:chOff x="6948264" y="2758083"/>
            <a:chExt cx="503238" cy="382885"/>
          </a:xfrm>
        </p:grpSpPr>
        <p:sp>
          <p:nvSpPr>
            <p:cNvPr id="54" name="Oval 94"/>
            <p:cNvSpPr>
              <a:spLocks noChangeArrowheads="1"/>
            </p:cNvSpPr>
            <p:nvPr/>
          </p:nvSpPr>
          <p:spPr bwMode="auto">
            <a:xfrm>
              <a:off x="7018114" y="2758083"/>
              <a:ext cx="433388" cy="382885"/>
            </a:xfrm>
            <a:prstGeom prst="ellipse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95"/>
            <p:cNvSpPr>
              <a:spLocks/>
            </p:cNvSpPr>
            <p:nvPr/>
          </p:nvSpPr>
          <p:spPr bwMode="auto">
            <a:xfrm>
              <a:off x="6948264" y="2758083"/>
              <a:ext cx="285750" cy="382885"/>
            </a:xfrm>
            <a:custGeom>
              <a:avLst/>
              <a:gdLst>
                <a:gd name="T0" fmla="*/ 173 w 181"/>
                <a:gd name="T1" fmla="*/ 0 h 363"/>
                <a:gd name="T2" fmla="*/ 0 w 181"/>
                <a:gd name="T3" fmla="*/ 0 h 363"/>
                <a:gd name="T4" fmla="*/ 0 w 181"/>
                <a:gd name="T5" fmla="*/ 123 h 363"/>
                <a:gd name="T6" fmla="*/ 173 w 181"/>
                <a:gd name="T7" fmla="*/ 123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363"/>
                <a:gd name="T14" fmla="*/ 181 w 181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chemeClr val="bg1">
                  <a:lumMod val="85000"/>
                </a:schemeClr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umimoji="1" sz="2000" b="1" kern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7" name="Oval 71"/>
          <p:cNvSpPr>
            <a:spLocks noChangeArrowheads="1"/>
          </p:cNvSpPr>
          <p:nvPr/>
        </p:nvSpPr>
        <p:spPr bwMode="auto">
          <a:xfrm>
            <a:off x="3966863" y="1628329"/>
            <a:ext cx="1692275" cy="865187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control</a:t>
            </a:r>
          </a:p>
        </p:txBody>
      </p:sp>
      <p:sp>
        <p:nvSpPr>
          <p:cNvPr id="58" name="Freeform 97"/>
          <p:cNvSpPr>
            <a:spLocks/>
          </p:cNvSpPr>
          <p:nvPr/>
        </p:nvSpPr>
        <p:spPr bwMode="auto">
          <a:xfrm>
            <a:off x="2207568" y="1383199"/>
            <a:ext cx="1801265" cy="678815"/>
          </a:xfrm>
          <a:custGeom>
            <a:avLst/>
            <a:gdLst>
              <a:gd name="T0" fmla="*/ 0 w 1270"/>
              <a:gd name="T1" fmla="*/ 2147483647 h 242"/>
              <a:gd name="T2" fmla="*/ 2147483647 w 1270"/>
              <a:gd name="T3" fmla="*/ 2147483647 h 242"/>
              <a:gd name="T4" fmla="*/ 2147483647 w 1270"/>
              <a:gd name="T5" fmla="*/ 2147483647 h 242"/>
              <a:gd name="T6" fmla="*/ 2147483647 w 1270"/>
              <a:gd name="T7" fmla="*/ 2147483647 h 242"/>
              <a:gd name="T8" fmla="*/ 2147483647 w 1270"/>
              <a:gd name="T9" fmla="*/ 2147483647 h 2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70"/>
              <a:gd name="T16" fmla="*/ 0 h 242"/>
              <a:gd name="T17" fmla="*/ 1270 w 1270"/>
              <a:gd name="T18" fmla="*/ 242 h 2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70" h="242">
                <a:moveTo>
                  <a:pt x="0" y="15"/>
                </a:moveTo>
                <a:cubicBezTo>
                  <a:pt x="136" y="7"/>
                  <a:pt x="272" y="0"/>
                  <a:pt x="363" y="15"/>
                </a:cubicBezTo>
                <a:cubicBezTo>
                  <a:pt x="454" y="30"/>
                  <a:pt x="477" y="76"/>
                  <a:pt x="545" y="106"/>
                </a:cubicBezTo>
                <a:cubicBezTo>
                  <a:pt x="613" y="136"/>
                  <a:pt x="650" y="174"/>
                  <a:pt x="771" y="197"/>
                </a:cubicBezTo>
                <a:cubicBezTo>
                  <a:pt x="892" y="220"/>
                  <a:pt x="1081" y="231"/>
                  <a:pt x="1270" y="242"/>
                </a:cubicBezTo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661421" y="1988989"/>
            <a:ext cx="3238078" cy="1280853"/>
            <a:chOff x="4286250" y="1376945"/>
            <a:chExt cx="3318434" cy="1388221"/>
          </a:xfrm>
        </p:grpSpPr>
        <p:sp>
          <p:nvSpPr>
            <p:cNvPr id="5" name="任意多边形 4"/>
            <p:cNvSpPr/>
            <p:nvPr/>
          </p:nvSpPr>
          <p:spPr bwMode="auto">
            <a:xfrm>
              <a:off x="4286250" y="1376945"/>
              <a:ext cx="3314700" cy="1388219"/>
            </a:xfrm>
            <a:custGeom>
              <a:avLst/>
              <a:gdLst>
                <a:gd name="connsiteX0" fmla="*/ 0 w 3314700"/>
                <a:gd name="connsiteY0" fmla="*/ 37518 h 1388219"/>
                <a:gd name="connsiteX1" fmla="*/ 271463 w 3314700"/>
                <a:gd name="connsiteY1" fmla="*/ 80380 h 1388219"/>
                <a:gd name="connsiteX2" fmla="*/ 414338 w 3314700"/>
                <a:gd name="connsiteY2" fmla="*/ 751893 h 1388219"/>
                <a:gd name="connsiteX3" fmla="*/ 742950 w 3314700"/>
                <a:gd name="connsiteY3" fmla="*/ 1194805 h 1388219"/>
                <a:gd name="connsiteX4" fmla="*/ 1257300 w 3314700"/>
                <a:gd name="connsiteY4" fmla="*/ 1366255 h 1388219"/>
                <a:gd name="connsiteX5" fmla="*/ 3314700 w 3314700"/>
                <a:gd name="connsiteY5" fmla="*/ 1380543 h 138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14700" h="1388219">
                  <a:moveTo>
                    <a:pt x="0" y="37518"/>
                  </a:moveTo>
                  <a:cubicBezTo>
                    <a:pt x="101203" y="-582"/>
                    <a:pt x="202407" y="-38682"/>
                    <a:pt x="271463" y="80380"/>
                  </a:cubicBezTo>
                  <a:cubicBezTo>
                    <a:pt x="340519" y="199442"/>
                    <a:pt x="335757" y="566156"/>
                    <a:pt x="414338" y="751893"/>
                  </a:cubicBezTo>
                  <a:cubicBezTo>
                    <a:pt x="492919" y="937630"/>
                    <a:pt x="602456" y="1092411"/>
                    <a:pt x="742950" y="1194805"/>
                  </a:cubicBezTo>
                  <a:cubicBezTo>
                    <a:pt x="883444" y="1297199"/>
                    <a:pt x="828675" y="1335299"/>
                    <a:pt x="1257300" y="1366255"/>
                  </a:cubicBezTo>
                  <a:cubicBezTo>
                    <a:pt x="1685925" y="1397211"/>
                    <a:pt x="2500312" y="1388877"/>
                    <a:pt x="3314700" y="1380543"/>
                  </a:cubicBezTo>
                </a:path>
              </a:pathLst>
            </a:cu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342900" indent="-342900"/>
              <a:endParaRPr lang="zh-CN" altLang="en-US">
                <a:solidFill>
                  <a:prstClr val="black"/>
                </a:solidFill>
              </a:endParaRPr>
            </a:p>
          </p:txBody>
        </p:sp>
        <p:cxnSp>
          <p:nvCxnSpPr>
            <p:cNvPr id="7" name="直接连接符 6"/>
            <p:cNvCxnSpPr/>
            <p:nvPr/>
          </p:nvCxnSpPr>
          <p:spPr bwMode="auto">
            <a:xfrm flipH="1" flipV="1">
              <a:off x="7604683" y="2470073"/>
              <a:ext cx="1" cy="295093"/>
            </a:xfrm>
            <a:prstGeom prst="line">
              <a:avLst/>
            </a:prstGeom>
            <a:noFill/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23" name="肘形连接符 22"/>
          <p:cNvCxnSpPr/>
          <p:nvPr/>
        </p:nvCxnSpPr>
        <p:spPr bwMode="auto">
          <a:xfrm>
            <a:off x="5803154" y="3741439"/>
            <a:ext cx="1353691" cy="850904"/>
          </a:xfrm>
          <a:prstGeom prst="bentConnector3">
            <a:avLst>
              <a:gd name="adj1" fmla="val 18102"/>
            </a:avLst>
          </a:prstGeom>
          <a:noFill/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接箭头连接符 35"/>
          <p:cNvCxnSpPr>
            <a:stCxn id="54" idx="6"/>
          </p:cNvCxnSpPr>
          <p:nvPr/>
        </p:nvCxnSpPr>
        <p:spPr bwMode="auto">
          <a:xfrm flipV="1">
            <a:off x="8996088" y="2277492"/>
            <a:ext cx="0" cy="216842"/>
          </a:xfrm>
          <a:prstGeom prst="straightConnector1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Text Box 23"/>
          <p:cNvSpPr txBox="1">
            <a:spLocks noChangeArrowheads="1"/>
          </p:cNvSpPr>
          <p:nvPr/>
        </p:nvSpPr>
        <p:spPr bwMode="auto">
          <a:xfrm>
            <a:off x="7372745" y="2906626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>
                <a:solidFill>
                  <a:prstClr val="white">
                    <a:lumMod val="95000"/>
                  </a:prstClr>
                </a:solidFill>
                <a:latin typeface="Times New Roman" panose="02020603050405020304" pitchFamily="18" charset="0"/>
              </a:rPr>
              <a:t>Branch</a:t>
            </a:r>
          </a:p>
        </p:txBody>
      </p:sp>
      <p:sp>
        <p:nvSpPr>
          <p:cNvPr id="67" name="AutoShape 66"/>
          <p:cNvSpPr>
            <a:spLocks noChangeArrowheads="1"/>
          </p:cNvSpPr>
          <p:nvPr/>
        </p:nvSpPr>
        <p:spPr bwMode="auto">
          <a:xfrm>
            <a:off x="9403158" y="1125364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cxnSp>
        <p:nvCxnSpPr>
          <p:cNvPr id="9" name="肘形连接符 8"/>
          <p:cNvCxnSpPr>
            <a:stCxn id="139306" idx="3"/>
          </p:cNvCxnSpPr>
          <p:nvPr/>
        </p:nvCxnSpPr>
        <p:spPr bwMode="auto">
          <a:xfrm flipV="1">
            <a:off x="9116415" y="1663551"/>
            <a:ext cx="286743" cy="21828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3333CC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6" name="Text Box 65"/>
          <p:cNvSpPr txBox="1">
            <a:spLocks noChangeArrowheads="1"/>
          </p:cNvSpPr>
          <p:nvPr/>
        </p:nvSpPr>
        <p:spPr bwMode="auto">
          <a:xfrm>
            <a:off x="6436814" y="765324"/>
            <a:ext cx="275071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</a:rPr>
              <a:t>PC+4[31:28]##</a:t>
            </a:r>
            <a:r>
              <a:rPr lang="en-US" altLang="zh-CN" sz="1600" dirty="0">
                <a:solidFill>
                  <a:srgbClr val="FF3300"/>
                </a:solidFill>
                <a:latin typeface="Times New Roman" panose="02020603050405020304" pitchFamily="18" charset="0"/>
              </a:rPr>
              <a:t>bit</a:t>
            </a:r>
            <a:r>
              <a:rPr lang="en-US" altLang="zh-CN" sz="1600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25-00</a:t>
            </a:r>
            <a:r>
              <a:rPr lang="en-US" altLang="zh-CN" sz="1600" dirty="0">
                <a:solidFill>
                  <a:srgbClr val="8064A2">
                    <a:lumMod val="50000"/>
                  </a:srgbClr>
                </a:solidFill>
                <a:latin typeface="Times New Roman" panose="02020603050405020304" pitchFamily="18" charset="0"/>
              </a:rPr>
              <a:t>##00</a:t>
            </a:r>
          </a:p>
        </p:txBody>
      </p:sp>
      <p:cxnSp>
        <p:nvCxnSpPr>
          <p:cNvPr id="16" name="肘形连接符 15"/>
          <p:cNvCxnSpPr/>
          <p:nvPr/>
        </p:nvCxnSpPr>
        <p:spPr bwMode="auto">
          <a:xfrm>
            <a:off x="6378970" y="1126977"/>
            <a:ext cx="3024188" cy="214312"/>
          </a:xfrm>
          <a:prstGeom prst="bentConnector3">
            <a:avLst>
              <a:gd name="adj1" fmla="val 80236"/>
            </a:avLst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9" name="任意多边形 18"/>
          <p:cNvSpPr/>
          <p:nvPr/>
        </p:nvSpPr>
        <p:spPr bwMode="auto">
          <a:xfrm>
            <a:off x="5613341" y="1927076"/>
            <a:ext cx="3962400" cy="1633365"/>
          </a:xfrm>
          <a:custGeom>
            <a:avLst/>
            <a:gdLst>
              <a:gd name="connsiteX0" fmla="*/ 0 w 3962400"/>
              <a:gd name="connsiteY0" fmla="*/ 261257 h 1633365"/>
              <a:gd name="connsiteX1" fmla="*/ 217715 w 3962400"/>
              <a:gd name="connsiteY1" fmla="*/ 348343 h 1633365"/>
              <a:gd name="connsiteX2" fmla="*/ 290286 w 3962400"/>
              <a:gd name="connsiteY2" fmla="*/ 899886 h 1633365"/>
              <a:gd name="connsiteX3" fmla="*/ 870858 w 3962400"/>
              <a:gd name="connsiteY3" fmla="*/ 1509486 h 1633365"/>
              <a:gd name="connsiteX4" fmla="*/ 2409372 w 3962400"/>
              <a:gd name="connsiteY4" fmla="*/ 1596571 h 1633365"/>
              <a:gd name="connsiteX5" fmla="*/ 3425372 w 3962400"/>
              <a:gd name="connsiteY5" fmla="*/ 1596571 h 1633365"/>
              <a:gd name="connsiteX6" fmla="*/ 3846286 w 3962400"/>
              <a:gd name="connsiteY6" fmla="*/ 1146629 h 1633365"/>
              <a:gd name="connsiteX7" fmla="*/ 3962400 w 3962400"/>
              <a:gd name="connsiteY7" fmla="*/ 0 h 163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2400" h="1633365">
                <a:moveTo>
                  <a:pt x="0" y="261257"/>
                </a:moveTo>
                <a:cubicBezTo>
                  <a:pt x="84667" y="251581"/>
                  <a:pt x="169334" y="241905"/>
                  <a:pt x="217715" y="348343"/>
                </a:cubicBezTo>
                <a:cubicBezTo>
                  <a:pt x="266096" y="454781"/>
                  <a:pt x="181429" y="706362"/>
                  <a:pt x="290286" y="899886"/>
                </a:cubicBezTo>
                <a:cubicBezTo>
                  <a:pt x="399143" y="1093410"/>
                  <a:pt x="517677" y="1393372"/>
                  <a:pt x="870858" y="1509486"/>
                </a:cubicBezTo>
                <a:cubicBezTo>
                  <a:pt x="1224039" y="1625600"/>
                  <a:pt x="1983620" y="1582057"/>
                  <a:pt x="2409372" y="1596571"/>
                </a:cubicBezTo>
                <a:cubicBezTo>
                  <a:pt x="2835124" y="1611085"/>
                  <a:pt x="3185886" y="1671561"/>
                  <a:pt x="3425372" y="1596571"/>
                </a:cubicBezTo>
                <a:cubicBezTo>
                  <a:pt x="3664858" y="1521581"/>
                  <a:pt x="3756781" y="1412724"/>
                  <a:pt x="3846286" y="1146629"/>
                </a:cubicBezTo>
                <a:cubicBezTo>
                  <a:pt x="3935791" y="880534"/>
                  <a:pt x="3949095" y="440267"/>
                  <a:pt x="3962400" y="0"/>
                </a:cubicBezTo>
              </a:path>
            </a:pathLst>
          </a:cu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3" name="Text Box 23"/>
          <p:cNvSpPr txBox="1">
            <a:spLocks noChangeArrowheads="1"/>
          </p:cNvSpPr>
          <p:nvPr/>
        </p:nvSpPr>
        <p:spPr bwMode="auto">
          <a:xfrm rot="16411052">
            <a:off x="9219965" y="2218898"/>
            <a:ext cx="97006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Jump</a:t>
            </a:r>
          </a:p>
        </p:txBody>
      </p:sp>
      <p:sp>
        <p:nvSpPr>
          <p:cNvPr id="21" name="任意多边形 20"/>
          <p:cNvSpPr/>
          <p:nvPr/>
        </p:nvSpPr>
        <p:spPr bwMode="auto">
          <a:xfrm>
            <a:off x="2211411" y="1209457"/>
            <a:ext cx="1719633" cy="3514720"/>
          </a:xfrm>
          <a:custGeom>
            <a:avLst/>
            <a:gdLst>
              <a:gd name="connsiteX0" fmla="*/ 0 w 2699657"/>
              <a:gd name="connsiteY0" fmla="*/ 823238 h 862705"/>
              <a:gd name="connsiteX1" fmla="*/ 406400 w 2699657"/>
              <a:gd name="connsiteY1" fmla="*/ 779695 h 862705"/>
              <a:gd name="connsiteX2" fmla="*/ 1204685 w 2699657"/>
              <a:gd name="connsiteY2" fmla="*/ 83010 h 862705"/>
              <a:gd name="connsiteX3" fmla="*/ 2699657 w 2699657"/>
              <a:gd name="connsiteY3" fmla="*/ 39467 h 862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9657" h="862705">
                <a:moveTo>
                  <a:pt x="0" y="823238"/>
                </a:moveTo>
                <a:cubicBezTo>
                  <a:pt x="102809" y="863152"/>
                  <a:pt x="205619" y="903066"/>
                  <a:pt x="406400" y="779695"/>
                </a:cubicBezTo>
                <a:cubicBezTo>
                  <a:pt x="607181" y="656324"/>
                  <a:pt x="822476" y="206381"/>
                  <a:pt x="1204685" y="83010"/>
                </a:cubicBezTo>
                <a:cubicBezTo>
                  <a:pt x="1586894" y="-40361"/>
                  <a:pt x="2143275" y="-447"/>
                  <a:pt x="2699657" y="39467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indent="-3429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86" name="Text Box 43"/>
          <p:cNvSpPr txBox="1">
            <a:spLocks noChangeArrowheads="1"/>
          </p:cNvSpPr>
          <p:nvPr/>
        </p:nvSpPr>
        <p:spPr bwMode="auto">
          <a:xfrm>
            <a:off x="3147986" y="1269380"/>
            <a:ext cx="11430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>
                <a:solidFill>
                  <a:srgbClr val="FF3300"/>
                </a:solidFill>
                <a:latin typeface="Times New Roman" panose="02020603050405020304" pitchFamily="18" charset="0"/>
              </a:rPr>
              <a:t>bit</a:t>
            </a:r>
            <a:r>
              <a:rPr lang="en-US" altLang="zh-CN" sz="2600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25-00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" name="Oval 37"/>
          <p:cNvSpPr>
            <a:spLocks noChangeArrowheads="1"/>
          </p:cNvSpPr>
          <p:nvPr/>
        </p:nvSpPr>
        <p:spPr bwMode="auto">
          <a:xfrm>
            <a:off x="3930947" y="1053356"/>
            <a:ext cx="1224062" cy="43239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Shift  left 2</a:t>
            </a:r>
          </a:p>
        </p:txBody>
      </p:sp>
      <p:sp>
        <p:nvSpPr>
          <p:cNvPr id="89" name="Oval 37"/>
          <p:cNvSpPr>
            <a:spLocks noChangeArrowheads="1"/>
          </p:cNvSpPr>
          <p:nvPr/>
        </p:nvSpPr>
        <p:spPr bwMode="auto">
          <a:xfrm>
            <a:off x="5862353" y="894606"/>
            <a:ext cx="504825" cy="432395"/>
          </a:xfrm>
          <a:prstGeom prst="ellipse">
            <a:avLst/>
          </a:prstGeom>
          <a:noFill/>
          <a:ln w="28575">
            <a:solidFill>
              <a:schemeClr val="accent4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##</a:t>
            </a:r>
          </a:p>
        </p:txBody>
      </p:sp>
      <p:cxnSp>
        <p:nvCxnSpPr>
          <p:cNvPr id="30" name="直接箭头连接符 29"/>
          <p:cNvCxnSpPr>
            <a:endCxn id="89" idx="4"/>
          </p:cNvCxnSpPr>
          <p:nvPr/>
        </p:nvCxnSpPr>
        <p:spPr bwMode="auto">
          <a:xfrm flipV="1">
            <a:off x="6114765" y="1327001"/>
            <a:ext cx="1" cy="303213"/>
          </a:xfrm>
          <a:prstGeom prst="straightConnector1">
            <a:avLst/>
          </a:prstGeom>
          <a:noFill/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3" name="直接连接符 32"/>
          <p:cNvCxnSpPr>
            <a:stCxn id="88" idx="6"/>
            <a:endCxn id="89" idx="2"/>
          </p:cNvCxnSpPr>
          <p:nvPr/>
        </p:nvCxnSpPr>
        <p:spPr bwMode="auto">
          <a:xfrm flipV="1">
            <a:off x="5155009" y="1110804"/>
            <a:ext cx="707344" cy="158750"/>
          </a:xfrm>
          <a:prstGeom prst="lin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接连接符 34"/>
          <p:cNvCxnSpPr/>
          <p:nvPr/>
        </p:nvCxnSpPr>
        <p:spPr bwMode="auto">
          <a:xfrm flipH="1">
            <a:off x="5299099" y="1126977"/>
            <a:ext cx="143246" cy="214411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Text Box 23"/>
          <p:cNvSpPr txBox="1">
            <a:spLocks noChangeArrowheads="1"/>
          </p:cNvSpPr>
          <p:nvPr/>
        </p:nvSpPr>
        <p:spPr bwMode="auto">
          <a:xfrm>
            <a:off x="5276927" y="1188501"/>
            <a:ext cx="4302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2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28</a:t>
            </a:r>
          </a:p>
        </p:txBody>
      </p:sp>
      <p:sp>
        <p:nvSpPr>
          <p:cNvPr id="103" name="Text Box 23"/>
          <p:cNvSpPr txBox="1">
            <a:spLocks noChangeArrowheads="1"/>
          </p:cNvSpPr>
          <p:nvPr/>
        </p:nvSpPr>
        <p:spPr bwMode="auto">
          <a:xfrm>
            <a:off x="6095427" y="1383199"/>
            <a:ext cx="93186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000" dirty="0">
                <a:solidFill>
                  <a:srgbClr val="FF0000"/>
                </a:solidFill>
                <a:latin typeface="Times New Roman" panose="02020603050405020304" pitchFamily="18" charset="0"/>
              </a:rPr>
              <a:t>PC+4[31:28]</a:t>
            </a:r>
          </a:p>
        </p:txBody>
      </p:sp>
      <p:sp>
        <p:nvSpPr>
          <p:cNvPr id="104" name="Text Box 23"/>
          <p:cNvSpPr txBox="1">
            <a:spLocks noChangeArrowheads="1"/>
          </p:cNvSpPr>
          <p:nvPr/>
        </p:nvSpPr>
        <p:spPr bwMode="auto">
          <a:xfrm>
            <a:off x="4751991" y="717954"/>
            <a:ext cx="12671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3300"/>
                </a:solidFill>
                <a:latin typeface="Times New Roman" panose="02020603050405020304" pitchFamily="18" charset="0"/>
              </a:rPr>
              <a:t>bit</a:t>
            </a:r>
            <a:r>
              <a:rPr lang="en-US" altLang="zh-CN" sz="1600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25-00</a:t>
            </a:r>
            <a:r>
              <a:rPr lang="en-US" altLang="zh-CN" sz="1600" dirty="0">
                <a:solidFill>
                  <a:srgbClr val="8064A2">
                    <a:lumMod val="50000"/>
                  </a:srgbClr>
                </a:solidFill>
                <a:latin typeface="Times New Roman" panose="02020603050405020304" pitchFamily="18" charset="0"/>
              </a:rPr>
              <a:t>##00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593831"/>
              </p:ext>
            </p:extLst>
          </p:nvPr>
        </p:nvGraphicFramePr>
        <p:xfrm>
          <a:off x="1743486" y="849178"/>
          <a:ext cx="420687" cy="5447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310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charset="-122"/>
                          <a:cs typeface="+mn-cs"/>
                        </a:rPr>
                        <a:t>Op(7)</a:t>
                      </a:r>
                      <a:endPara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charset="-122"/>
                        <a:cs typeface="+mn-cs"/>
                      </a:endParaRPr>
                    </a:p>
                  </a:txBody>
                  <a:tcPr marL="46800" marR="4680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296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 smtClean="0">
                          <a:solidFill>
                            <a:srgbClr val="FF0000"/>
                          </a:solidFill>
                        </a:rPr>
                        <a:t>rd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(5)</a:t>
                      </a:r>
                      <a:endParaRPr lang="en-US" altLang="zh-C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46800" marR="4680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369449"/>
                  </a:ext>
                </a:extLst>
              </a:tr>
              <a:tr h="34239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Target </a:t>
                      </a:r>
                      <a:r>
                        <a:rPr lang="en-US" altLang="zh-CN" sz="2000" dirty="0" smtClean="0">
                          <a:solidFill>
                            <a:srgbClr val="FF0000"/>
                          </a:solidFill>
                        </a:rPr>
                        <a:t>address(20) </a:t>
                      </a:r>
                      <a:endParaRPr lang="en-US" altLang="zh-CN" sz="2000" dirty="0">
                        <a:solidFill>
                          <a:srgbClr val="FF0000"/>
                        </a:solidFill>
                      </a:endParaRPr>
                    </a:p>
                  </a:txBody>
                  <a:tcPr marL="46800" marR="46800" vert="vert27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9" name="Rectangle 105"/>
          <p:cNvSpPr>
            <a:spLocks noChangeArrowheads="1"/>
          </p:cNvSpPr>
          <p:nvPr/>
        </p:nvSpPr>
        <p:spPr bwMode="auto">
          <a:xfrm>
            <a:off x="9907194" y="3330726"/>
            <a:ext cx="22374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 dirty="0" err="1" smtClean="0">
                <a:solidFill>
                  <a:srgbClr val="993300"/>
                </a:solidFill>
              </a:rPr>
              <a:t>jal</a:t>
            </a:r>
            <a:r>
              <a:rPr lang="en-US" altLang="zh-CN" sz="1800" dirty="0" smtClean="0">
                <a:solidFill>
                  <a:srgbClr val="993300"/>
                </a:solidFill>
              </a:rPr>
              <a:t>  x1, procedure</a:t>
            </a:r>
            <a:endParaRPr lang="en-US" altLang="zh-CN" sz="1800" dirty="0">
              <a:solidFill>
                <a:srgbClr val="99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20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21D5F01B-9668-4361-9055-FB6B14F69C5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AU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Composing the Elements</a:t>
            </a:r>
            <a:endParaRPr lang="en-AU" altLang="en-US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/>
              <a:t>First-cut data path does an instruction in one clock cycle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/>
              <a:t>Each </a:t>
            </a:r>
            <a:r>
              <a:rPr lang="en-US" altLang="en-US" dirty="0" err="1" smtClean="0"/>
              <a:t>datapath</a:t>
            </a:r>
            <a:r>
              <a:rPr lang="en-US" altLang="en-US" dirty="0" smtClean="0"/>
              <a:t> element can only do one function at a time</a:t>
            </a:r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/>
              <a:t>Hence, we need separate instruction and data memories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dirty="0" smtClean="0"/>
              <a:t>Use multiplexers where alternate data sources are used for different instructions</a:t>
            </a:r>
            <a:endParaRPr lang="en-AU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79346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R-Type/Load/Store </a:t>
            </a:r>
            <a:r>
              <a:rPr lang="en-US" altLang="en-US" dirty="0" err="1"/>
              <a:t>Datapath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557339"/>
            <a:ext cx="812165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02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4.1  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92" y="1093882"/>
            <a:ext cx="10972800" cy="496855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en-US" sz="2800" dirty="0">
                <a:cs typeface="Times New Roman" panose="02020603050405020304" pitchFamily="18" charset="0"/>
              </a:rPr>
              <a:t>CPU performance factors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Instruction count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en-US" sz="2000" dirty="0">
                <a:cs typeface="Times New Roman" panose="02020603050405020304" pitchFamily="18" charset="0"/>
              </a:rPr>
              <a:t>Determined by ISA and compiler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CPI and Cycle time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en-US" sz="2000" dirty="0">
                <a:cs typeface="Times New Roman" panose="02020603050405020304" pitchFamily="18" charset="0"/>
              </a:rPr>
              <a:t>Determined by CPU hardware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en-US" sz="2800" dirty="0">
                <a:cs typeface="Times New Roman" panose="02020603050405020304" pitchFamily="18" charset="0"/>
              </a:rPr>
              <a:t>We will examine two RISC-V implementations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 simplified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 more realistic pipelined version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en-US" sz="2800" dirty="0">
                <a:cs typeface="Times New Roman" panose="02020603050405020304" pitchFamily="18" charset="0"/>
              </a:rPr>
              <a:t>Simple subset, shows most aspects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Memory reference: </a:t>
            </a:r>
            <a:r>
              <a:rPr lang="en-US" altLang="en-US" sz="2400" dirty="0" err="1">
                <a:cs typeface="Times New Roman" panose="02020603050405020304" pitchFamily="18" charset="0"/>
              </a:rPr>
              <a:t>ld</a:t>
            </a:r>
            <a:r>
              <a:rPr lang="en-US" altLang="en-US" sz="2400" dirty="0">
                <a:cs typeface="Times New Roman" panose="02020603050405020304" pitchFamily="18" charset="0"/>
              </a:rPr>
              <a:t>, </a:t>
            </a:r>
            <a:r>
              <a:rPr lang="en-US" altLang="en-US" sz="2400" dirty="0" err="1">
                <a:cs typeface="Times New Roman" panose="02020603050405020304" pitchFamily="18" charset="0"/>
              </a:rPr>
              <a:t>sd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Arithmetic/logical: add, sub, and,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>
                <a:cs typeface="Times New Roman" panose="02020603050405020304" pitchFamily="18" charset="0"/>
              </a:rPr>
              <a:t>Control transfer: </a:t>
            </a:r>
            <a:r>
              <a:rPr lang="en-US" altLang="en-US" sz="2400" dirty="0" err="1">
                <a:cs typeface="Times New Roman" panose="02020603050405020304" pitchFamily="18" charset="0"/>
              </a:rPr>
              <a:t>beq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28970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Full </a:t>
            </a:r>
            <a:r>
              <a:rPr lang="en-US" altLang="zh-CN" dirty="0" err="1"/>
              <a:t>D</a:t>
            </a:r>
            <a:r>
              <a:rPr lang="en-US" altLang="zh-CN" dirty="0" err="1" smtClean="0"/>
              <a:t>atapath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8" y="1090067"/>
            <a:ext cx="7632700" cy="507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484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69073" y="332582"/>
            <a:ext cx="9332143" cy="457202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dirty="0" smtClean="0"/>
              <a:t>Full </a:t>
            </a:r>
            <a:r>
              <a:rPr lang="en-US" altLang="zh-CN" dirty="0" err="1" smtClean="0"/>
              <a:t>datapath</a:t>
            </a:r>
            <a:endParaRPr lang="en-US" altLang="zh-CN" dirty="0"/>
          </a:p>
        </p:txBody>
      </p:sp>
      <p:sp>
        <p:nvSpPr>
          <p:cNvPr id="142357" name="Freeform 4"/>
          <p:cNvSpPr>
            <a:spLocks/>
          </p:cNvSpPr>
          <p:nvPr/>
        </p:nvSpPr>
        <p:spPr bwMode="auto">
          <a:xfrm>
            <a:off x="6218239" y="4437064"/>
            <a:ext cx="2305050" cy="863600"/>
          </a:xfrm>
          <a:custGeom>
            <a:avLst/>
            <a:gdLst>
              <a:gd name="T0" fmla="*/ 0 w 1452"/>
              <a:gd name="T1" fmla="*/ 0 h 544"/>
              <a:gd name="T2" fmla="*/ 182 w 1452"/>
              <a:gd name="T3" fmla="*/ 0 h 544"/>
              <a:gd name="T4" fmla="*/ 182 w 1452"/>
              <a:gd name="T5" fmla="*/ 544 h 544"/>
              <a:gd name="T6" fmla="*/ 1452 w 1452"/>
              <a:gd name="T7" fmla="*/ 544 h 544"/>
              <a:gd name="T8" fmla="*/ 0 60000 65536"/>
              <a:gd name="T9" fmla="*/ 0 60000 65536"/>
              <a:gd name="T10" fmla="*/ 0 60000 65536"/>
              <a:gd name="T11" fmla="*/ 0 60000 65536"/>
              <a:gd name="T12" fmla="*/ 0 w 1452"/>
              <a:gd name="T13" fmla="*/ 0 h 544"/>
              <a:gd name="T14" fmla="*/ 1452 w 1452"/>
              <a:gd name="T15" fmla="*/ 544 h 5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2" h="544">
                <a:moveTo>
                  <a:pt x="0" y="0"/>
                </a:moveTo>
                <a:lnTo>
                  <a:pt x="182" y="0"/>
                </a:lnTo>
                <a:lnTo>
                  <a:pt x="182" y="544"/>
                </a:lnTo>
                <a:lnTo>
                  <a:pt x="1452" y="544"/>
                </a:lnTo>
              </a:path>
            </a:pathLst>
          </a:custGeom>
          <a:noFill/>
          <a:ln w="38100" cap="flat" cmpd="sng">
            <a:solidFill>
              <a:srgbClr val="9933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58" name="Rectangle 5"/>
          <p:cNvSpPr>
            <a:spLocks noChangeArrowheads="1"/>
          </p:cNvSpPr>
          <p:nvPr/>
        </p:nvSpPr>
        <p:spPr bwMode="auto">
          <a:xfrm>
            <a:off x="4587877" y="2636839"/>
            <a:ext cx="1657350" cy="2376488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Registers</a:t>
            </a:r>
          </a:p>
        </p:txBody>
      </p:sp>
      <p:sp>
        <p:nvSpPr>
          <p:cNvPr id="142359" name="Text Box 6"/>
          <p:cNvSpPr txBox="1">
            <a:spLocks noChangeArrowheads="1"/>
          </p:cNvSpPr>
          <p:nvPr/>
        </p:nvSpPr>
        <p:spPr bwMode="auto">
          <a:xfrm>
            <a:off x="4518027" y="2717801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solidFill>
                  <a:schemeClr val="tx2"/>
                </a:solidFill>
                <a:latin typeface="Times New Roman" panose="02020603050405020304" pitchFamily="18" charset="0"/>
              </a:rPr>
              <a:t>Read address1</a:t>
            </a:r>
          </a:p>
        </p:txBody>
      </p:sp>
      <p:sp>
        <p:nvSpPr>
          <p:cNvPr id="142360" name="Text Box 7"/>
          <p:cNvSpPr txBox="1">
            <a:spLocks noChangeArrowheads="1"/>
          </p:cNvSpPr>
          <p:nvPr/>
        </p:nvSpPr>
        <p:spPr bwMode="auto">
          <a:xfrm>
            <a:off x="4516439" y="3355976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address2</a:t>
            </a:r>
          </a:p>
        </p:txBody>
      </p:sp>
      <p:sp>
        <p:nvSpPr>
          <p:cNvPr id="142361" name="Text Box 8"/>
          <p:cNvSpPr txBox="1">
            <a:spLocks noChangeArrowheads="1"/>
          </p:cNvSpPr>
          <p:nvPr/>
        </p:nvSpPr>
        <p:spPr bwMode="auto">
          <a:xfrm>
            <a:off x="4518027" y="3941764"/>
            <a:ext cx="1873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address</a:t>
            </a:r>
          </a:p>
        </p:txBody>
      </p:sp>
      <p:sp>
        <p:nvSpPr>
          <p:cNvPr id="142362" name="Text Box 9"/>
          <p:cNvSpPr txBox="1">
            <a:spLocks noChangeArrowheads="1"/>
          </p:cNvSpPr>
          <p:nvPr/>
        </p:nvSpPr>
        <p:spPr bwMode="auto">
          <a:xfrm>
            <a:off x="4518027" y="4518026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63" name="Text Box 10"/>
          <p:cNvSpPr txBox="1">
            <a:spLocks noChangeArrowheads="1"/>
          </p:cNvSpPr>
          <p:nvPr/>
        </p:nvSpPr>
        <p:spPr bwMode="auto">
          <a:xfrm>
            <a:off x="5094289" y="3078164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data1</a:t>
            </a:r>
          </a:p>
        </p:txBody>
      </p:sp>
      <p:sp>
        <p:nvSpPr>
          <p:cNvPr id="142364" name="Text Box 11"/>
          <p:cNvSpPr txBox="1">
            <a:spLocks noChangeArrowheads="1"/>
          </p:cNvSpPr>
          <p:nvPr/>
        </p:nvSpPr>
        <p:spPr bwMode="auto">
          <a:xfrm>
            <a:off x="4910139" y="4292601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data2</a:t>
            </a:r>
          </a:p>
        </p:txBody>
      </p:sp>
      <p:sp>
        <p:nvSpPr>
          <p:cNvPr id="142365" name="Freeform 12"/>
          <p:cNvSpPr>
            <a:spLocks/>
          </p:cNvSpPr>
          <p:nvPr/>
        </p:nvSpPr>
        <p:spPr bwMode="auto">
          <a:xfrm>
            <a:off x="7108827" y="2852739"/>
            <a:ext cx="936625" cy="1944688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499 h 1225"/>
              <a:gd name="T4" fmla="*/ 10 w 726"/>
              <a:gd name="T5" fmla="*/ 590 h 1225"/>
              <a:gd name="T6" fmla="*/ 0 w 726"/>
              <a:gd name="T7" fmla="*/ 726 h 1225"/>
              <a:gd name="T8" fmla="*/ 0 w 726"/>
              <a:gd name="T9" fmla="*/ 1225 h 1225"/>
              <a:gd name="T10" fmla="*/ 74 w 726"/>
              <a:gd name="T11" fmla="*/ 862 h 1225"/>
              <a:gd name="T12" fmla="*/ 74 w 726"/>
              <a:gd name="T13" fmla="*/ 36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66" name="Text Box 13"/>
          <p:cNvSpPr txBox="1">
            <a:spLocks noChangeArrowheads="1"/>
          </p:cNvSpPr>
          <p:nvPr/>
        </p:nvSpPr>
        <p:spPr bwMode="auto">
          <a:xfrm>
            <a:off x="7469189" y="3884614"/>
            <a:ext cx="682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ALU </a:t>
            </a:r>
          </a:p>
          <a:p>
            <a:pPr>
              <a:lnSpc>
                <a:spcPct val="5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 b="0">
                <a:solidFill>
                  <a:schemeClr val="tx2"/>
                </a:solidFill>
                <a:latin typeface="Times New Roman" panose="02020603050405020304" pitchFamily="18" charset="0"/>
              </a:rPr>
              <a:t>result</a:t>
            </a:r>
          </a:p>
        </p:txBody>
      </p:sp>
      <p:sp>
        <p:nvSpPr>
          <p:cNvPr id="142367" name="Text Box 14"/>
          <p:cNvSpPr txBox="1">
            <a:spLocks noChangeArrowheads="1"/>
          </p:cNvSpPr>
          <p:nvPr/>
        </p:nvSpPr>
        <p:spPr bwMode="auto">
          <a:xfrm>
            <a:off x="7540627" y="3354389"/>
            <a:ext cx="5762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3366CC"/>
                </a:solidFill>
                <a:latin typeface="Times New Roman" panose="02020603050405020304" pitchFamily="18" charset="0"/>
              </a:rPr>
              <a:t>Zero   </a:t>
            </a:r>
            <a:endParaRPr lang="en-US" altLang="zh-CN" sz="1600" b="0">
              <a:latin typeface="Times New Roman" panose="02020603050405020304" pitchFamily="18" charset="0"/>
            </a:endParaRPr>
          </a:p>
        </p:txBody>
      </p:sp>
      <p:sp>
        <p:nvSpPr>
          <p:cNvPr id="142368" name="Text Box 15"/>
          <p:cNvSpPr txBox="1">
            <a:spLocks noChangeArrowheads="1"/>
          </p:cNvSpPr>
          <p:nvPr/>
        </p:nvSpPr>
        <p:spPr bwMode="auto">
          <a:xfrm>
            <a:off x="7104064" y="3284539"/>
            <a:ext cx="554038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ALU</a:t>
            </a:r>
          </a:p>
        </p:txBody>
      </p:sp>
      <p:sp>
        <p:nvSpPr>
          <p:cNvPr id="142369" name="Line 16"/>
          <p:cNvSpPr>
            <a:spLocks noChangeShapeType="1"/>
          </p:cNvSpPr>
          <p:nvPr/>
        </p:nvSpPr>
        <p:spPr bwMode="auto">
          <a:xfrm>
            <a:off x="7685089" y="2636839"/>
            <a:ext cx="0" cy="576263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0" name="Line 17"/>
          <p:cNvSpPr>
            <a:spLocks noChangeShapeType="1"/>
          </p:cNvSpPr>
          <p:nvPr/>
        </p:nvSpPr>
        <p:spPr bwMode="auto">
          <a:xfrm>
            <a:off x="7554914" y="2711451"/>
            <a:ext cx="215900" cy="142875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1" name="Text Box 18"/>
          <p:cNvSpPr txBox="1">
            <a:spLocks noChangeArrowheads="1"/>
          </p:cNvSpPr>
          <p:nvPr/>
        </p:nvSpPr>
        <p:spPr bwMode="auto">
          <a:xfrm>
            <a:off x="7469189" y="2709864"/>
            <a:ext cx="45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2372" name="Line 19"/>
          <p:cNvSpPr>
            <a:spLocks noChangeShapeType="1"/>
          </p:cNvSpPr>
          <p:nvPr/>
        </p:nvSpPr>
        <p:spPr bwMode="auto">
          <a:xfrm>
            <a:off x="8045452" y="4086226"/>
            <a:ext cx="5032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3" name="Line 20"/>
          <p:cNvSpPr>
            <a:spLocks noChangeShapeType="1"/>
          </p:cNvSpPr>
          <p:nvPr/>
        </p:nvSpPr>
        <p:spPr bwMode="auto">
          <a:xfrm>
            <a:off x="6246814" y="3294064"/>
            <a:ext cx="863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4" name="Line 21"/>
          <p:cNvSpPr>
            <a:spLocks noChangeShapeType="1"/>
          </p:cNvSpPr>
          <p:nvPr/>
        </p:nvSpPr>
        <p:spPr bwMode="auto">
          <a:xfrm flipV="1">
            <a:off x="5238752" y="207010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5" name="Text Box 22"/>
          <p:cNvSpPr txBox="1">
            <a:spLocks noChangeArrowheads="1"/>
          </p:cNvSpPr>
          <p:nvPr/>
        </p:nvSpPr>
        <p:spPr bwMode="auto">
          <a:xfrm>
            <a:off x="5237164" y="227330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RegWrite</a:t>
            </a:r>
          </a:p>
        </p:txBody>
      </p:sp>
      <p:sp>
        <p:nvSpPr>
          <p:cNvPr id="142376" name="Rectangle 23"/>
          <p:cNvSpPr>
            <a:spLocks noChangeArrowheads="1"/>
          </p:cNvSpPr>
          <p:nvPr/>
        </p:nvSpPr>
        <p:spPr bwMode="auto">
          <a:xfrm>
            <a:off x="8548689" y="3784601"/>
            <a:ext cx="1152525" cy="1655763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377" name="Text Box 24"/>
          <p:cNvSpPr txBox="1">
            <a:spLocks noChangeArrowheads="1"/>
          </p:cNvSpPr>
          <p:nvPr/>
        </p:nvSpPr>
        <p:spPr bwMode="auto">
          <a:xfrm>
            <a:off x="8497889" y="3894139"/>
            <a:ext cx="1008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address</a:t>
            </a:r>
          </a:p>
        </p:txBody>
      </p:sp>
      <p:sp>
        <p:nvSpPr>
          <p:cNvPr id="142378" name="Text Box 25"/>
          <p:cNvSpPr txBox="1">
            <a:spLocks noChangeArrowheads="1"/>
          </p:cNvSpPr>
          <p:nvPr/>
        </p:nvSpPr>
        <p:spPr bwMode="auto">
          <a:xfrm>
            <a:off x="8497889" y="5022851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Write data</a:t>
            </a:r>
          </a:p>
        </p:txBody>
      </p:sp>
      <p:sp>
        <p:nvSpPr>
          <p:cNvPr id="142379" name="Text Box 26"/>
          <p:cNvSpPr txBox="1">
            <a:spLocks noChangeArrowheads="1"/>
          </p:cNvSpPr>
          <p:nvPr/>
        </p:nvSpPr>
        <p:spPr bwMode="auto">
          <a:xfrm>
            <a:off x="8548689" y="4433889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latin typeface="Times New Roman" panose="02020603050405020304" pitchFamily="18" charset="0"/>
              </a:rPr>
              <a:t>Read data</a:t>
            </a:r>
          </a:p>
        </p:txBody>
      </p:sp>
      <p:sp>
        <p:nvSpPr>
          <p:cNvPr id="142380" name="Oval 27"/>
          <p:cNvSpPr>
            <a:spLocks noChangeArrowheads="1"/>
          </p:cNvSpPr>
          <p:nvPr/>
        </p:nvSpPr>
        <p:spPr bwMode="auto">
          <a:xfrm>
            <a:off x="4805364" y="5081589"/>
            <a:ext cx="7921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Sign </a:t>
            </a:r>
            <a:b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extend</a:t>
            </a:r>
          </a:p>
        </p:txBody>
      </p:sp>
      <p:sp>
        <p:nvSpPr>
          <p:cNvPr id="142381" name="Freeform 28"/>
          <p:cNvSpPr>
            <a:spLocks/>
          </p:cNvSpPr>
          <p:nvPr/>
        </p:nvSpPr>
        <p:spPr bwMode="auto">
          <a:xfrm>
            <a:off x="5597527" y="4792664"/>
            <a:ext cx="1079500" cy="865188"/>
          </a:xfrm>
          <a:custGeom>
            <a:avLst/>
            <a:gdLst>
              <a:gd name="T0" fmla="*/ 0 w 953"/>
              <a:gd name="T1" fmla="*/ 6 h 861"/>
              <a:gd name="T2" fmla="*/ 17 w 953"/>
              <a:gd name="T3" fmla="*/ 6 h 861"/>
              <a:gd name="T4" fmla="*/ 17 w 953"/>
              <a:gd name="T5" fmla="*/ 0 h 861"/>
              <a:gd name="T6" fmla="*/ 24 w 953"/>
              <a:gd name="T7" fmla="*/ 0 h 861"/>
              <a:gd name="T8" fmla="*/ 0 60000 65536"/>
              <a:gd name="T9" fmla="*/ 0 60000 65536"/>
              <a:gd name="T10" fmla="*/ 0 60000 65536"/>
              <a:gd name="T11" fmla="*/ 0 60000 65536"/>
              <a:gd name="T12" fmla="*/ 0 w 953"/>
              <a:gd name="T13" fmla="*/ 0 h 861"/>
              <a:gd name="T14" fmla="*/ 953 w 953"/>
              <a:gd name="T15" fmla="*/ 861 h 8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53" h="861">
                <a:moveTo>
                  <a:pt x="0" y="861"/>
                </a:moveTo>
                <a:lnTo>
                  <a:pt x="680" y="861"/>
                </a:lnTo>
                <a:lnTo>
                  <a:pt x="680" y="0"/>
                </a:lnTo>
                <a:lnTo>
                  <a:pt x="953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2" name="Text Box 29"/>
          <p:cNvSpPr txBox="1">
            <a:spLocks noChangeArrowheads="1"/>
          </p:cNvSpPr>
          <p:nvPr/>
        </p:nvSpPr>
        <p:spPr bwMode="auto">
          <a:xfrm>
            <a:off x="3221039" y="5084764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3" name="Text Box 30"/>
          <p:cNvSpPr txBox="1">
            <a:spLocks noChangeArrowheads="1"/>
          </p:cNvSpPr>
          <p:nvPr/>
        </p:nvSpPr>
        <p:spPr bwMode="auto">
          <a:xfrm>
            <a:off x="3459164" y="2563814"/>
            <a:ext cx="1057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4" name="Text Box 31"/>
          <p:cNvSpPr txBox="1">
            <a:spLocks noChangeArrowheads="1"/>
          </p:cNvSpPr>
          <p:nvPr/>
        </p:nvSpPr>
        <p:spPr bwMode="auto">
          <a:xfrm>
            <a:off x="3431508" y="3101976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85" name="Line 32"/>
          <p:cNvSpPr>
            <a:spLocks noChangeShapeType="1"/>
          </p:cNvSpPr>
          <p:nvPr/>
        </p:nvSpPr>
        <p:spPr bwMode="auto">
          <a:xfrm flipV="1">
            <a:off x="9053514" y="3424239"/>
            <a:ext cx="0" cy="3603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6" name="Text Box 33"/>
          <p:cNvSpPr txBox="1">
            <a:spLocks noChangeArrowheads="1"/>
          </p:cNvSpPr>
          <p:nvPr/>
        </p:nvSpPr>
        <p:spPr bwMode="auto">
          <a:xfrm>
            <a:off x="8980489" y="3352801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MenWrite</a:t>
            </a:r>
          </a:p>
        </p:txBody>
      </p:sp>
      <p:sp>
        <p:nvSpPr>
          <p:cNvPr id="142387" name="Line 34"/>
          <p:cNvSpPr>
            <a:spLocks noChangeShapeType="1"/>
          </p:cNvSpPr>
          <p:nvPr/>
        </p:nvSpPr>
        <p:spPr bwMode="auto">
          <a:xfrm>
            <a:off x="9267827" y="5441951"/>
            <a:ext cx="0" cy="57626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88" name="Text Box 35"/>
          <p:cNvSpPr txBox="1">
            <a:spLocks noChangeArrowheads="1"/>
          </p:cNvSpPr>
          <p:nvPr/>
        </p:nvSpPr>
        <p:spPr bwMode="auto">
          <a:xfrm>
            <a:off x="8332789" y="5368926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MenRead</a:t>
            </a:r>
          </a:p>
        </p:txBody>
      </p:sp>
      <p:sp>
        <p:nvSpPr>
          <p:cNvPr id="142389" name="Line 36"/>
          <p:cNvSpPr>
            <a:spLocks noChangeShapeType="1"/>
          </p:cNvSpPr>
          <p:nvPr/>
        </p:nvSpPr>
        <p:spPr bwMode="auto">
          <a:xfrm>
            <a:off x="4445002" y="5445126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0" name="Text Box 37"/>
          <p:cNvSpPr txBox="1">
            <a:spLocks noChangeArrowheads="1"/>
          </p:cNvSpPr>
          <p:nvPr/>
        </p:nvSpPr>
        <p:spPr bwMode="auto">
          <a:xfrm>
            <a:off x="4229102" y="5589589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32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1" name="Text Box 38"/>
          <p:cNvSpPr txBox="1">
            <a:spLocks noChangeArrowheads="1"/>
          </p:cNvSpPr>
          <p:nvPr/>
        </p:nvSpPr>
        <p:spPr bwMode="auto">
          <a:xfrm>
            <a:off x="5813427" y="5297489"/>
            <a:ext cx="4318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</a:t>
            </a:r>
            <a:endParaRPr lang="en-US" altLang="zh-CN" sz="1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392" name="Line 39"/>
          <p:cNvSpPr>
            <a:spLocks noChangeShapeType="1"/>
          </p:cNvSpPr>
          <p:nvPr/>
        </p:nvSpPr>
        <p:spPr bwMode="auto">
          <a:xfrm>
            <a:off x="6173789" y="5513389"/>
            <a:ext cx="144463" cy="287338"/>
          </a:xfrm>
          <a:prstGeom prst="line">
            <a:avLst/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3" name="Text Box 40"/>
          <p:cNvSpPr txBox="1">
            <a:spLocks noChangeArrowheads="1"/>
          </p:cNvSpPr>
          <p:nvPr/>
        </p:nvSpPr>
        <p:spPr bwMode="auto">
          <a:xfrm>
            <a:off x="6894514" y="5945189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64bits </a:t>
            </a:r>
            <a:r>
              <a:rPr lang="en-US" altLang="zh-CN" sz="2400" b="0" dirty="0">
                <a:solidFill>
                  <a:srgbClr val="FF3300"/>
                </a:solidFill>
                <a:latin typeface="Times New Roman" panose="02020603050405020304" pitchFamily="18" charset="0"/>
              </a:rPr>
              <a:t>data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42395" name="AutoShape 42"/>
          <p:cNvSpPr>
            <a:spLocks noChangeArrowheads="1"/>
          </p:cNvSpPr>
          <p:nvPr/>
        </p:nvSpPr>
        <p:spPr bwMode="auto">
          <a:xfrm>
            <a:off x="6677027" y="4217989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397" name="Line 44"/>
          <p:cNvSpPr>
            <a:spLocks noChangeShapeType="1"/>
          </p:cNvSpPr>
          <p:nvPr/>
        </p:nvSpPr>
        <p:spPr bwMode="auto">
          <a:xfrm flipV="1">
            <a:off x="3076577" y="4149080"/>
            <a:ext cx="1435101" cy="1478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98" name="Text Box 45"/>
          <p:cNvSpPr txBox="1">
            <a:spLocks noChangeArrowheads="1"/>
          </p:cNvSpPr>
          <p:nvPr/>
        </p:nvSpPr>
        <p:spPr bwMode="auto">
          <a:xfrm>
            <a:off x="3460753" y="3814763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401" name="Line 48"/>
          <p:cNvSpPr>
            <a:spLocks noChangeShapeType="1"/>
          </p:cNvSpPr>
          <p:nvPr/>
        </p:nvSpPr>
        <p:spPr bwMode="auto">
          <a:xfrm>
            <a:off x="3221039" y="5588001"/>
            <a:ext cx="15827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2" name="Line 49"/>
          <p:cNvSpPr>
            <a:spLocks noChangeShapeType="1"/>
          </p:cNvSpPr>
          <p:nvPr/>
        </p:nvSpPr>
        <p:spPr bwMode="auto">
          <a:xfrm>
            <a:off x="6461127" y="4433889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3" name="Oval 50"/>
          <p:cNvSpPr>
            <a:spLocks noChangeArrowheads="1"/>
          </p:cNvSpPr>
          <p:nvPr/>
        </p:nvSpPr>
        <p:spPr bwMode="auto">
          <a:xfrm>
            <a:off x="6473827" y="4389439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04" name="Line 51"/>
          <p:cNvSpPr>
            <a:spLocks noChangeShapeType="1"/>
          </p:cNvSpPr>
          <p:nvPr/>
        </p:nvSpPr>
        <p:spPr bwMode="auto">
          <a:xfrm>
            <a:off x="6965952" y="4505326"/>
            <a:ext cx="144463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5" name="AutoShape 52"/>
          <p:cNvSpPr>
            <a:spLocks noChangeArrowheads="1"/>
          </p:cNvSpPr>
          <p:nvPr/>
        </p:nvSpPr>
        <p:spPr bwMode="auto">
          <a:xfrm>
            <a:off x="10059989" y="4360864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07" name="Line 54"/>
          <p:cNvSpPr>
            <a:spLocks noChangeShapeType="1"/>
          </p:cNvSpPr>
          <p:nvPr/>
        </p:nvSpPr>
        <p:spPr bwMode="auto">
          <a:xfrm>
            <a:off x="9701214" y="4576764"/>
            <a:ext cx="358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8" name="Freeform 55"/>
          <p:cNvSpPr>
            <a:spLocks/>
          </p:cNvSpPr>
          <p:nvPr/>
        </p:nvSpPr>
        <p:spPr bwMode="auto">
          <a:xfrm>
            <a:off x="8259764" y="4073526"/>
            <a:ext cx="1800225" cy="1727200"/>
          </a:xfrm>
          <a:custGeom>
            <a:avLst/>
            <a:gdLst>
              <a:gd name="T0" fmla="*/ 0 w 1134"/>
              <a:gd name="T1" fmla="*/ 0 h 1088"/>
              <a:gd name="T2" fmla="*/ 0 w 1134"/>
              <a:gd name="T3" fmla="*/ 1088 h 1088"/>
              <a:gd name="T4" fmla="*/ 998 w 1134"/>
              <a:gd name="T5" fmla="*/ 1088 h 1088"/>
              <a:gd name="T6" fmla="*/ 998 w 1134"/>
              <a:gd name="T7" fmla="*/ 589 h 1088"/>
              <a:gd name="T8" fmla="*/ 1134 w 1134"/>
              <a:gd name="T9" fmla="*/ 589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34"/>
              <a:gd name="T16" fmla="*/ 0 h 1088"/>
              <a:gd name="T17" fmla="*/ 1134 w 1134"/>
              <a:gd name="T18" fmla="*/ 1088 h 10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34" h="1088">
                <a:moveTo>
                  <a:pt x="0" y="0"/>
                </a:moveTo>
                <a:lnTo>
                  <a:pt x="0" y="1088"/>
                </a:lnTo>
                <a:lnTo>
                  <a:pt x="998" y="1088"/>
                </a:lnTo>
                <a:lnTo>
                  <a:pt x="998" y="589"/>
                </a:lnTo>
                <a:lnTo>
                  <a:pt x="1134" y="589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09" name="Oval 56"/>
          <p:cNvSpPr>
            <a:spLocks noChangeArrowheads="1"/>
          </p:cNvSpPr>
          <p:nvPr/>
        </p:nvSpPr>
        <p:spPr bwMode="auto">
          <a:xfrm>
            <a:off x="8226427" y="4048126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10" name="Line 57"/>
          <p:cNvSpPr>
            <a:spLocks noChangeShapeType="1"/>
          </p:cNvSpPr>
          <p:nvPr/>
        </p:nvSpPr>
        <p:spPr bwMode="auto">
          <a:xfrm>
            <a:off x="7396164" y="2128839"/>
            <a:ext cx="2873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1" name="Text Box 58"/>
          <p:cNvSpPr txBox="1">
            <a:spLocks noChangeArrowheads="1"/>
          </p:cNvSpPr>
          <p:nvPr/>
        </p:nvSpPr>
        <p:spPr bwMode="auto">
          <a:xfrm>
            <a:off x="7612064" y="2784476"/>
            <a:ext cx="1439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 b="0">
                <a:solidFill>
                  <a:srgbClr val="FF0000"/>
                </a:solidFill>
                <a:latin typeface="Times New Roman" panose="02020603050405020304" pitchFamily="18" charset="0"/>
              </a:rPr>
              <a:t>ALU operation</a:t>
            </a:r>
          </a:p>
        </p:txBody>
      </p:sp>
      <p:sp>
        <p:nvSpPr>
          <p:cNvPr id="142412" name="Freeform 59"/>
          <p:cNvSpPr>
            <a:spLocks/>
          </p:cNvSpPr>
          <p:nvPr/>
        </p:nvSpPr>
        <p:spPr bwMode="auto">
          <a:xfrm>
            <a:off x="7683502" y="904876"/>
            <a:ext cx="863600" cy="14398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18 h 1225"/>
              <a:gd name="T4" fmla="*/ 4 w 726"/>
              <a:gd name="T5" fmla="*/ 22 h 1225"/>
              <a:gd name="T6" fmla="*/ 0 w 726"/>
              <a:gd name="T7" fmla="*/ 27 h 1225"/>
              <a:gd name="T8" fmla="*/ 0 w 726"/>
              <a:gd name="T9" fmla="*/ 45 h 1225"/>
              <a:gd name="T10" fmla="*/ 31 w 726"/>
              <a:gd name="T11" fmla="*/ 31 h 1225"/>
              <a:gd name="T12" fmla="*/ 31 w 726"/>
              <a:gd name="T13" fmla="*/ 1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3" name="Oval 60"/>
          <p:cNvSpPr>
            <a:spLocks noChangeArrowheads="1"/>
          </p:cNvSpPr>
          <p:nvPr/>
        </p:nvSpPr>
        <p:spPr bwMode="auto">
          <a:xfrm>
            <a:off x="6819902" y="1552576"/>
            <a:ext cx="576263" cy="1079500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Shift </a:t>
            </a:r>
          </a:p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left </a:t>
            </a:r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2414" name="Line 61"/>
          <p:cNvSpPr>
            <a:spLocks noChangeShapeType="1"/>
          </p:cNvSpPr>
          <p:nvPr/>
        </p:nvSpPr>
        <p:spPr bwMode="auto">
          <a:xfrm>
            <a:off x="6388102" y="1193801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5" name="AutoShape 62"/>
          <p:cNvSpPr>
            <a:spLocks noChangeArrowheads="1"/>
          </p:cNvSpPr>
          <p:nvPr/>
        </p:nvSpPr>
        <p:spPr bwMode="auto">
          <a:xfrm>
            <a:off x="9269414" y="1049339"/>
            <a:ext cx="288925" cy="792163"/>
          </a:xfrm>
          <a:prstGeom prst="roundRect">
            <a:avLst>
              <a:gd name="adj" fmla="val 16667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MUX</a:t>
            </a:r>
          </a:p>
        </p:txBody>
      </p:sp>
      <p:sp>
        <p:nvSpPr>
          <p:cNvPr id="142416" name="Text Box 63"/>
          <p:cNvSpPr txBox="1">
            <a:spLocks noChangeArrowheads="1"/>
          </p:cNvSpPr>
          <p:nvPr/>
        </p:nvSpPr>
        <p:spPr bwMode="auto">
          <a:xfrm>
            <a:off x="7751764" y="1265239"/>
            <a:ext cx="554038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17" name="Freeform 64"/>
          <p:cNvSpPr>
            <a:spLocks/>
          </p:cNvSpPr>
          <p:nvPr/>
        </p:nvSpPr>
        <p:spPr bwMode="auto">
          <a:xfrm>
            <a:off x="7324727" y="823914"/>
            <a:ext cx="1943100" cy="504825"/>
          </a:xfrm>
          <a:custGeom>
            <a:avLst/>
            <a:gdLst>
              <a:gd name="T0" fmla="*/ 0 w 1224"/>
              <a:gd name="T1" fmla="*/ 6 h 454"/>
              <a:gd name="T2" fmla="*/ 0 w 1224"/>
              <a:gd name="T3" fmla="*/ 0 h 454"/>
              <a:gd name="T4" fmla="*/ 952 w 1224"/>
              <a:gd name="T5" fmla="*/ 0 h 454"/>
              <a:gd name="T6" fmla="*/ 952 w 1224"/>
              <a:gd name="T7" fmla="*/ 9 h 454"/>
              <a:gd name="T8" fmla="*/ 1224 w 1224"/>
              <a:gd name="T9" fmla="*/ 9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24"/>
              <a:gd name="T16" fmla="*/ 0 h 454"/>
              <a:gd name="T17" fmla="*/ 1224 w 1224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24" h="454">
                <a:moveTo>
                  <a:pt x="0" y="318"/>
                </a:moveTo>
                <a:lnTo>
                  <a:pt x="0" y="0"/>
                </a:lnTo>
                <a:lnTo>
                  <a:pt x="952" y="0"/>
                </a:lnTo>
                <a:lnTo>
                  <a:pt x="952" y="454"/>
                </a:lnTo>
                <a:lnTo>
                  <a:pt x="1224" y="454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8" name="Line 65"/>
          <p:cNvSpPr>
            <a:spLocks noChangeShapeType="1"/>
          </p:cNvSpPr>
          <p:nvPr/>
        </p:nvSpPr>
        <p:spPr bwMode="auto">
          <a:xfrm>
            <a:off x="8548689" y="1625601"/>
            <a:ext cx="7191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19" name="Oval 66"/>
          <p:cNvSpPr>
            <a:spLocks noChangeArrowheads="1"/>
          </p:cNvSpPr>
          <p:nvPr/>
        </p:nvSpPr>
        <p:spPr bwMode="auto">
          <a:xfrm>
            <a:off x="7289802" y="1154114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0" name="Freeform 67"/>
          <p:cNvSpPr>
            <a:spLocks/>
          </p:cNvSpPr>
          <p:nvPr/>
        </p:nvSpPr>
        <p:spPr bwMode="auto">
          <a:xfrm>
            <a:off x="6389689" y="2128839"/>
            <a:ext cx="431800" cy="2663825"/>
          </a:xfrm>
          <a:custGeom>
            <a:avLst/>
            <a:gdLst>
              <a:gd name="T0" fmla="*/ 0 w 272"/>
              <a:gd name="T1" fmla="*/ 1678 h 1678"/>
              <a:gd name="T2" fmla="*/ 0 w 272"/>
              <a:gd name="T3" fmla="*/ 907 h 1678"/>
              <a:gd name="T4" fmla="*/ 91 w 272"/>
              <a:gd name="T5" fmla="*/ 454 h 1678"/>
              <a:gd name="T6" fmla="*/ 91 w 272"/>
              <a:gd name="T7" fmla="*/ 0 h 1678"/>
              <a:gd name="T8" fmla="*/ 272 w 272"/>
              <a:gd name="T9" fmla="*/ 0 h 16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72"/>
              <a:gd name="T16" fmla="*/ 0 h 1678"/>
              <a:gd name="T17" fmla="*/ 272 w 272"/>
              <a:gd name="T18" fmla="*/ 1678 h 16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72" h="1678">
                <a:moveTo>
                  <a:pt x="0" y="1678"/>
                </a:moveTo>
                <a:lnTo>
                  <a:pt x="0" y="907"/>
                </a:lnTo>
                <a:lnTo>
                  <a:pt x="91" y="454"/>
                </a:lnTo>
                <a:lnTo>
                  <a:pt x="91" y="0"/>
                </a:lnTo>
                <a:lnTo>
                  <a:pt x="272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1" name="Oval 68"/>
          <p:cNvSpPr>
            <a:spLocks noChangeArrowheads="1"/>
          </p:cNvSpPr>
          <p:nvPr/>
        </p:nvSpPr>
        <p:spPr bwMode="auto">
          <a:xfrm>
            <a:off x="6330952" y="4746626"/>
            <a:ext cx="71438" cy="71438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2" name="Freeform 69"/>
          <p:cNvSpPr>
            <a:spLocks/>
          </p:cNvSpPr>
          <p:nvPr/>
        </p:nvSpPr>
        <p:spPr bwMode="auto">
          <a:xfrm>
            <a:off x="5611814" y="692151"/>
            <a:ext cx="431800" cy="1223963"/>
          </a:xfrm>
          <a:custGeom>
            <a:avLst/>
            <a:gdLst>
              <a:gd name="T0" fmla="*/ 0 w 726"/>
              <a:gd name="T1" fmla="*/ 0 h 1225"/>
              <a:gd name="T2" fmla="*/ 0 w 726"/>
              <a:gd name="T3" fmla="*/ 3 h 1225"/>
              <a:gd name="T4" fmla="*/ 0 w 726"/>
              <a:gd name="T5" fmla="*/ 4 h 1225"/>
              <a:gd name="T6" fmla="*/ 0 w 726"/>
              <a:gd name="T7" fmla="*/ 4 h 1225"/>
              <a:gd name="T8" fmla="*/ 0 w 726"/>
              <a:gd name="T9" fmla="*/ 8 h 1225"/>
              <a:gd name="T10" fmla="*/ 0 w 726"/>
              <a:gd name="T11" fmla="*/ 5 h 1225"/>
              <a:gd name="T12" fmla="*/ 0 w 726"/>
              <a:gd name="T13" fmla="*/ 3 h 1225"/>
              <a:gd name="T14" fmla="*/ 0 w 726"/>
              <a:gd name="T15" fmla="*/ 0 h 1225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26"/>
              <a:gd name="T25" fmla="*/ 0 h 1225"/>
              <a:gd name="T26" fmla="*/ 726 w 726"/>
              <a:gd name="T27" fmla="*/ 1225 h 1225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26" h="1225">
                <a:moveTo>
                  <a:pt x="0" y="0"/>
                </a:moveTo>
                <a:lnTo>
                  <a:pt x="0" y="499"/>
                </a:lnTo>
                <a:lnTo>
                  <a:pt x="91" y="590"/>
                </a:lnTo>
                <a:lnTo>
                  <a:pt x="0" y="726"/>
                </a:lnTo>
                <a:lnTo>
                  <a:pt x="0" y="1225"/>
                </a:lnTo>
                <a:lnTo>
                  <a:pt x="726" y="862"/>
                </a:lnTo>
                <a:lnTo>
                  <a:pt x="726" y="363"/>
                </a:lnTo>
                <a:lnTo>
                  <a:pt x="0" y="0"/>
                </a:lnTo>
                <a:close/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23" name="Text Box 70"/>
          <p:cNvSpPr txBox="1">
            <a:spLocks noChangeArrowheads="1"/>
          </p:cNvSpPr>
          <p:nvPr/>
        </p:nvSpPr>
        <p:spPr bwMode="auto">
          <a:xfrm>
            <a:off x="5608639" y="979489"/>
            <a:ext cx="492125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>
                <a:solidFill>
                  <a:srgbClr val="FF3300"/>
                </a:solidFill>
                <a:latin typeface="Times New Roman" panose="02020603050405020304" pitchFamily="18" charset="0"/>
              </a:rPr>
              <a:t>ADD</a:t>
            </a:r>
          </a:p>
        </p:txBody>
      </p:sp>
      <p:sp>
        <p:nvSpPr>
          <p:cNvPr id="142424" name="Rectangle 71"/>
          <p:cNvSpPr>
            <a:spLocks noChangeArrowheads="1"/>
          </p:cNvSpPr>
          <p:nvPr/>
        </p:nvSpPr>
        <p:spPr bwMode="auto">
          <a:xfrm>
            <a:off x="2573339" y="979489"/>
            <a:ext cx="360363" cy="79216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>
                <a:solidFill>
                  <a:srgbClr val="FF0000"/>
                </a:solidFill>
              </a:rPr>
              <a:t>PC</a:t>
            </a:r>
          </a:p>
        </p:txBody>
      </p:sp>
      <p:sp>
        <p:nvSpPr>
          <p:cNvPr id="142425" name="Text Box 72"/>
          <p:cNvSpPr txBox="1">
            <a:spLocks noChangeArrowheads="1"/>
          </p:cNvSpPr>
          <p:nvPr/>
        </p:nvSpPr>
        <p:spPr bwMode="auto">
          <a:xfrm>
            <a:off x="8691564" y="4673601"/>
            <a:ext cx="936625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Data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26" name="Rectangle 73"/>
          <p:cNvSpPr>
            <a:spLocks noChangeArrowheads="1"/>
          </p:cNvSpPr>
          <p:nvPr/>
        </p:nvSpPr>
        <p:spPr bwMode="auto">
          <a:xfrm>
            <a:off x="1825627" y="2492376"/>
            <a:ext cx="1079500" cy="266382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27" name="Text Box 74"/>
          <p:cNvSpPr txBox="1">
            <a:spLocks noChangeArrowheads="1"/>
          </p:cNvSpPr>
          <p:nvPr/>
        </p:nvSpPr>
        <p:spPr bwMode="auto">
          <a:xfrm>
            <a:off x="1774827" y="2779714"/>
            <a:ext cx="10080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1600">
                <a:solidFill>
                  <a:schemeClr val="tx2"/>
                </a:solidFill>
                <a:latin typeface="Times New Roman" panose="02020603050405020304" pitchFamily="18" charset="0"/>
              </a:rPr>
              <a:t>Read address</a:t>
            </a:r>
          </a:p>
        </p:txBody>
      </p:sp>
      <p:sp>
        <p:nvSpPr>
          <p:cNvPr id="142428" name="Text Box 75"/>
          <p:cNvSpPr txBox="1">
            <a:spLocks noChangeArrowheads="1"/>
          </p:cNvSpPr>
          <p:nvPr/>
        </p:nvSpPr>
        <p:spPr bwMode="auto">
          <a:xfrm>
            <a:off x="1754189" y="3644901"/>
            <a:ext cx="12239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50000"/>
              </a:spcBef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Instruction</a:t>
            </a:r>
          </a:p>
        </p:txBody>
      </p:sp>
      <p:sp>
        <p:nvSpPr>
          <p:cNvPr id="142429" name="Text Box 76"/>
          <p:cNvSpPr txBox="1">
            <a:spLocks noChangeArrowheads="1"/>
          </p:cNvSpPr>
          <p:nvPr/>
        </p:nvSpPr>
        <p:spPr bwMode="auto">
          <a:xfrm>
            <a:off x="1754189" y="4508501"/>
            <a:ext cx="127476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Instruction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1600">
                <a:solidFill>
                  <a:srgbClr val="FF0000"/>
                </a:solidFill>
                <a:latin typeface="Times New Roman" panose="02020603050405020304" pitchFamily="18" charset="0"/>
              </a:rPr>
              <a:t>Memory</a:t>
            </a:r>
          </a:p>
        </p:txBody>
      </p:sp>
      <p:sp>
        <p:nvSpPr>
          <p:cNvPr id="142430" name="Freeform 77"/>
          <p:cNvSpPr>
            <a:spLocks/>
          </p:cNvSpPr>
          <p:nvPr/>
        </p:nvSpPr>
        <p:spPr bwMode="auto">
          <a:xfrm>
            <a:off x="3076577" y="836614"/>
            <a:ext cx="2519363" cy="576263"/>
          </a:xfrm>
          <a:custGeom>
            <a:avLst/>
            <a:gdLst>
              <a:gd name="T0" fmla="*/ 0 w 1407"/>
              <a:gd name="T1" fmla="*/ 363 h 363"/>
              <a:gd name="T2" fmla="*/ 0 w 1407"/>
              <a:gd name="T3" fmla="*/ 0 h 363"/>
              <a:gd name="T4" fmla="*/ 4437 w 1407"/>
              <a:gd name="T5" fmla="*/ 0 h 363"/>
              <a:gd name="T6" fmla="*/ 4606 w 1407"/>
              <a:gd name="T7" fmla="*/ 90 h 363"/>
              <a:gd name="T8" fmla="*/ 5290 w 1407"/>
              <a:gd name="T9" fmla="*/ 9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07"/>
              <a:gd name="T16" fmla="*/ 0 h 363"/>
              <a:gd name="T17" fmla="*/ 1407 w 1407"/>
              <a:gd name="T18" fmla="*/ 363 h 3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07" h="363">
                <a:moveTo>
                  <a:pt x="0" y="363"/>
                </a:moveTo>
                <a:lnTo>
                  <a:pt x="0" y="0"/>
                </a:lnTo>
                <a:lnTo>
                  <a:pt x="1180" y="0"/>
                </a:lnTo>
                <a:lnTo>
                  <a:pt x="1225" y="90"/>
                </a:lnTo>
                <a:lnTo>
                  <a:pt x="1407" y="9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1" name="Line 78"/>
          <p:cNvSpPr>
            <a:spLocks noChangeShapeType="1"/>
          </p:cNvSpPr>
          <p:nvPr/>
        </p:nvSpPr>
        <p:spPr bwMode="auto">
          <a:xfrm>
            <a:off x="5235577" y="1628776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2" name="Text Box 79"/>
          <p:cNvSpPr txBox="1">
            <a:spLocks noChangeArrowheads="1"/>
          </p:cNvSpPr>
          <p:nvPr/>
        </p:nvSpPr>
        <p:spPr bwMode="auto">
          <a:xfrm>
            <a:off x="5018089" y="1412876"/>
            <a:ext cx="360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b="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2433" name="Freeform 80"/>
          <p:cNvSpPr>
            <a:spLocks/>
          </p:cNvSpPr>
          <p:nvPr/>
        </p:nvSpPr>
        <p:spPr bwMode="auto">
          <a:xfrm>
            <a:off x="6029327" y="1196976"/>
            <a:ext cx="358775" cy="142875"/>
          </a:xfrm>
          <a:custGeom>
            <a:avLst/>
            <a:gdLst>
              <a:gd name="T0" fmla="*/ 0 w 408"/>
              <a:gd name="T1" fmla="*/ 90 h 90"/>
              <a:gd name="T2" fmla="*/ 1 w 408"/>
              <a:gd name="T3" fmla="*/ 90 h 90"/>
              <a:gd name="T4" fmla="*/ 1 w 408"/>
              <a:gd name="T5" fmla="*/ 0 h 90"/>
              <a:gd name="T6" fmla="*/ 0 60000 65536"/>
              <a:gd name="T7" fmla="*/ 0 60000 65536"/>
              <a:gd name="T8" fmla="*/ 0 60000 65536"/>
              <a:gd name="T9" fmla="*/ 0 w 408"/>
              <a:gd name="T10" fmla="*/ 0 h 90"/>
              <a:gd name="T11" fmla="*/ 408 w 408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8" h="90">
                <a:moveTo>
                  <a:pt x="0" y="90"/>
                </a:moveTo>
                <a:lnTo>
                  <a:pt x="363" y="90"/>
                </a:lnTo>
                <a:lnTo>
                  <a:pt x="408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4" name="Line 81"/>
          <p:cNvSpPr>
            <a:spLocks noChangeShapeType="1"/>
          </p:cNvSpPr>
          <p:nvPr/>
        </p:nvSpPr>
        <p:spPr bwMode="auto">
          <a:xfrm flipV="1">
            <a:off x="6821489" y="4991101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5" name="Line 82"/>
          <p:cNvSpPr>
            <a:spLocks noChangeShapeType="1"/>
          </p:cNvSpPr>
          <p:nvPr/>
        </p:nvSpPr>
        <p:spPr bwMode="auto">
          <a:xfrm flipV="1">
            <a:off x="10202864" y="5135564"/>
            <a:ext cx="0" cy="3603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6" name="Line 83"/>
          <p:cNvSpPr>
            <a:spLocks noChangeShapeType="1"/>
          </p:cNvSpPr>
          <p:nvPr/>
        </p:nvSpPr>
        <p:spPr bwMode="auto">
          <a:xfrm>
            <a:off x="3071814" y="2997201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7" name="Rectangle 84"/>
          <p:cNvSpPr>
            <a:spLocks noChangeArrowheads="1"/>
          </p:cNvSpPr>
          <p:nvPr/>
        </p:nvSpPr>
        <p:spPr bwMode="auto">
          <a:xfrm>
            <a:off x="3038477" y="2420939"/>
            <a:ext cx="215900" cy="3816350"/>
          </a:xfrm>
          <a:prstGeom prst="rect">
            <a:avLst/>
          </a:prstGeom>
          <a:solidFill>
            <a:srgbClr val="FF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eaVert"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solidFill>
                  <a:schemeClr val="bg1"/>
                </a:solidFill>
              </a:rPr>
              <a:t>Instruction</a:t>
            </a:r>
          </a:p>
        </p:txBody>
      </p:sp>
      <p:sp>
        <p:nvSpPr>
          <p:cNvPr id="142438" name="Freeform 85"/>
          <p:cNvSpPr>
            <a:spLocks/>
          </p:cNvSpPr>
          <p:nvPr/>
        </p:nvSpPr>
        <p:spPr bwMode="auto">
          <a:xfrm>
            <a:off x="1703389" y="1412876"/>
            <a:ext cx="1368425" cy="1655763"/>
          </a:xfrm>
          <a:custGeom>
            <a:avLst/>
            <a:gdLst>
              <a:gd name="T0" fmla="*/ 1309 w 817"/>
              <a:gd name="T1" fmla="*/ 0 h 1043"/>
              <a:gd name="T2" fmla="*/ 1473 w 817"/>
              <a:gd name="T3" fmla="*/ 0 h 1043"/>
              <a:gd name="T4" fmla="*/ 1473 w 817"/>
              <a:gd name="T5" fmla="*/ 408 h 1043"/>
              <a:gd name="T6" fmla="*/ 0 w 817"/>
              <a:gd name="T7" fmla="*/ 408 h 1043"/>
              <a:gd name="T8" fmla="*/ 0 w 817"/>
              <a:gd name="T9" fmla="*/ 1043 h 1043"/>
              <a:gd name="T10" fmla="*/ 165 w 817"/>
              <a:gd name="T11" fmla="*/ 1043 h 10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17"/>
              <a:gd name="T19" fmla="*/ 0 h 1043"/>
              <a:gd name="T20" fmla="*/ 817 w 817"/>
              <a:gd name="T21" fmla="*/ 1043 h 10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17" h="1043">
                <a:moveTo>
                  <a:pt x="726" y="0"/>
                </a:moveTo>
                <a:lnTo>
                  <a:pt x="817" y="0"/>
                </a:lnTo>
                <a:lnTo>
                  <a:pt x="817" y="408"/>
                </a:lnTo>
                <a:lnTo>
                  <a:pt x="0" y="408"/>
                </a:lnTo>
                <a:lnTo>
                  <a:pt x="0" y="1043"/>
                </a:lnTo>
                <a:lnTo>
                  <a:pt x="91" y="1043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39" name="Oval 86"/>
          <p:cNvSpPr>
            <a:spLocks noChangeArrowheads="1"/>
          </p:cNvSpPr>
          <p:nvPr/>
        </p:nvSpPr>
        <p:spPr bwMode="auto">
          <a:xfrm>
            <a:off x="3044827" y="1366839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2440" name="Freeform 87"/>
          <p:cNvSpPr>
            <a:spLocks/>
          </p:cNvSpPr>
          <p:nvPr/>
        </p:nvSpPr>
        <p:spPr bwMode="auto">
          <a:xfrm>
            <a:off x="8045452" y="1844676"/>
            <a:ext cx="1366838" cy="1655763"/>
          </a:xfrm>
          <a:custGeom>
            <a:avLst/>
            <a:gdLst>
              <a:gd name="T0" fmla="*/ 0 w 861"/>
              <a:gd name="T1" fmla="*/ 1043 h 1043"/>
              <a:gd name="T2" fmla="*/ 408 w 861"/>
              <a:gd name="T3" fmla="*/ 1043 h 1043"/>
              <a:gd name="T4" fmla="*/ 861 w 861"/>
              <a:gd name="T5" fmla="*/ 680 h 1043"/>
              <a:gd name="T6" fmla="*/ 861 w 861"/>
              <a:gd name="T7" fmla="*/ 0 h 1043"/>
              <a:gd name="T8" fmla="*/ 0 60000 65536"/>
              <a:gd name="T9" fmla="*/ 0 60000 65536"/>
              <a:gd name="T10" fmla="*/ 0 60000 65536"/>
              <a:gd name="T11" fmla="*/ 0 60000 65536"/>
              <a:gd name="T12" fmla="*/ 0 w 861"/>
              <a:gd name="T13" fmla="*/ 0 h 1043"/>
              <a:gd name="T14" fmla="*/ 861 w 861"/>
              <a:gd name="T15" fmla="*/ 1043 h 104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1" h="1043">
                <a:moveTo>
                  <a:pt x="0" y="1043"/>
                </a:moveTo>
                <a:lnTo>
                  <a:pt x="408" y="1043"/>
                </a:lnTo>
                <a:lnTo>
                  <a:pt x="861" y="680"/>
                </a:lnTo>
                <a:lnTo>
                  <a:pt x="861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1" name="Line 88"/>
          <p:cNvSpPr>
            <a:spLocks noChangeShapeType="1"/>
          </p:cNvSpPr>
          <p:nvPr/>
        </p:nvSpPr>
        <p:spPr bwMode="auto">
          <a:xfrm>
            <a:off x="2927352" y="3860801"/>
            <a:ext cx="1444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3" name="Line 90"/>
          <p:cNvSpPr>
            <a:spLocks noChangeShapeType="1"/>
          </p:cNvSpPr>
          <p:nvPr/>
        </p:nvSpPr>
        <p:spPr bwMode="auto">
          <a:xfrm>
            <a:off x="3071814" y="3500439"/>
            <a:ext cx="15113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444" name="Oval 91"/>
          <p:cNvSpPr>
            <a:spLocks noChangeArrowheads="1"/>
          </p:cNvSpPr>
          <p:nvPr/>
        </p:nvSpPr>
        <p:spPr bwMode="auto">
          <a:xfrm>
            <a:off x="3406777" y="3467101"/>
            <a:ext cx="73025" cy="73025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99804" name="Freeform 92"/>
          <p:cNvSpPr>
            <a:spLocks/>
          </p:cNvSpPr>
          <p:nvPr/>
        </p:nvSpPr>
        <p:spPr bwMode="auto">
          <a:xfrm>
            <a:off x="2936876" y="2924176"/>
            <a:ext cx="7585075" cy="3395663"/>
          </a:xfrm>
          <a:custGeom>
            <a:avLst/>
            <a:gdLst>
              <a:gd name="T0" fmla="*/ 0 w 4778"/>
              <a:gd name="T1" fmla="*/ 2147483647 h 2139"/>
              <a:gd name="T2" fmla="*/ 2147483647 w 4778"/>
              <a:gd name="T3" fmla="*/ 2147483647 h 2139"/>
              <a:gd name="T4" fmla="*/ 2147483647 w 4778"/>
              <a:gd name="T5" fmla="*/ 2147483647 h 2139"/>
              <a:gd name="T6" fmla="*/ 2147483647 w 4778"/>
              <a:gd name="T7" fmla="*/ 2147483647 h 2139"/>
              <a:gd name="T8" fmla="*/ 2147483647 w 4778"/>
              <a:gd name="T9" fmla="*/ 2147483647 h 2139"/>
              <a:gd name="T10" fmla="*/ 2147483647 w 4778"/>
              <a:gd name="T11" fmla="*/ 2147483647 h 2139"/>
              <a:gd name="T12" fmla="*/ 2147483647 w 4778"/>
              <a:gd name="T13" fmla="*/ 2147483647 h 2139"/>
              <a:gd name="T14" fmla="*/ 2147483647 w 4778"/>
              <a:gd name="T15" fmla="*/ 2147483647 h 2139"/>
              <a:gd name="T16" fmla="*/ 2147483647 w 4778"/>
              <a:gd name="T17" fmla="*/ 2147483647 h 2139"/>
              <a:gd name="T18" fmla="*/ 2147483647 w 4778"/>
              <a:gd name="T19" fmla="*/ 2147483647 h 2139"/>
              <a:gd name="T20" fmla="*/ 2147483647 w 4778"/>
              <a:gd name="T21" fmla="*/ 2147483647 h 2139"/>
              <a:gd name="T22" fmla="*/ 2147483647 w 4778"/>
              <a:gd name="T23" fmla="*/ 2147483647 h 2139"/>
              <a:gd name="T24" fmla="*/ 2147483647 w 4778"/>
              <a:gd name="T25" fmla="*/ 2147483647 h 2139"/>
              <a:gd name="T26" fmla="*/ 2147483647 w 4778"/>
              <a:gd name="T27" fmla="*/ 2147483647 h 2139"/>
              <a:gd name="T28" fmla="*/ 2147483647 w 4778"/>
              <a:gd name="T29" fmla="*/ 2147483647 h 2139"/>
              <a:gd name="T30" fmla="*/ 2147483647 w 4778"/>
              <a:gd name="T31" fmla="*/ 2147483647 h 2139"/>
              <a:gd name="T32" fmla="*/ 2147483647 w 4778"/>
              <a:gd name="T33" fmla="*/ 2147483647 h 2139"/>
              <a:gd name="T34" fmla="*/ 2147483647 w 4778"/>
              <a:gd name="T35" fmla="*/ 2147483647 h 2139"/>
              <a:gd name="T36" fmla="*/ 2147483647 w 4778"/>
              <a:gd name="T37" fmla="*/ 2147483647 h 2139"/>
              <a:gd name="T38" fmla="*/ 2147483647 w 4778"/>
              <a:gd name="T39" fmla="*/ 2147483647 h 2139"/>
              <a:gd name="T40" fmla="*/ 2147483647 w 4778"/>
              <a:gd name="T41" fmla="*/ 2147483647 h 2139"/>
              <a:gd name="T42" fmla="*/ 2147483647 w 4778"/>
              <a:gd name="T43" fmla="*/ 2147483647 h 2139"/>
              <a:gd name="T44" fmla="*/ 2147483647 w 4778"/>
              <a:gd name="T45" fmla="*/ 2147483647 h 2139"/>
              <a:gd name="T46" fmla="*/ 2147483647 w 4778"/>
              <a:gd name="T47" fmla="*/ 2147483647 h 2139"/>
              <a:gd name="T48" fmla="*/ 2147483647 w 4778"/>
              <a:gd name="T49" fmla="*/ 2147483647 h 2139"/>
              <a:gd name="T50" fmla="*/ 2147483647 w 4778"/>
              <a:gd name="T51" fmla="*/ 2147483647 h 2139"/>
              <a:gd name="T52" fmla="*/ 2147483647 w 4778"/>
              <a:gd name="T53" fmla="*/ 2147483647 h 2139"/>
              <a:gd name="T54" fmla="*/ 2147483647 w 4778"/>
              <a:gd name="T55" fmla="*/ 2147483647 h 213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4778"/>
              <a:gd name="T85" fmla="*/ 0 h 2139"/>
              <a:gd name="T86" fmla="*/ 4778 w 4778"/>
              <a:gd name="T87" fmla="*/ 2139 h 213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4778" h="2139">
                <a:moveTo>
                  <a:pt x="0" y="30"/>
                </a:moveTo>
                <a:cubicBezTo>
                  <a:pt x="363" y="15"/>
                  <a:pt x="726" y="0"/>
                  <a:pt x="998" y="30"/>
                </a:cubicBezTo>
                <a:cubicBezTo>
                  <a:pt x="1270" y="60"/>
                  <a:pt x="1429" y="181"/>
                  <a:pt x="1633" y="211"/>
                </a:cubicBezTo>
                <a:cubicBezTo>
                  <a:pt x="1837" y="241"/>
                  <a:pt x="2057" y="211"/>
                  <a:pt x="2223" y="211"/>
                </a:cubicBezTo>
                <a:cubicBezTo>
                  <a:pt x="2389" y="211"/>
                  <a:pt x="2518" y="173"/>
                  <a:pt x="2631" y="211"/>
                </a:cubicBezTo>
                <a:cubicBezTo>
                  <a:pt x="2744" y="249"/>
                  <a:pt x="2805" y="355"/>
                  <a:pt x="2903" y="438"/>
                </a:cubicBezTo>
                <a:cubicBezTo>
                  <a:pt x="3001" y="521"/>
                  <a:pt x="3153" y="665"/>
                  <a:pt x="3221" y="710"/>
                </a:cubicBezTo>
                <a:cubicBezTo>
                  <a:pt x="3289" y="755"/>
                  <a:pt x="3288" y="650"/>
                  <a:pt x="3311" y="710"/>
                </a:cubicBezTo>
                <a:cubicBezTo>
                  <a:pt x="3334" y="770"/>
                  <a:pt x="3349" y="899"/>
                  <a:pt x="3357" y="1073"/>
                </a:cubicBezTo>
                <a:cubicBezTo>
                  <a:pt x="3365" y="1247"/>
                  <a:pt x="3289" y="1626"/>
                  <a:pt x="3357" y="1754"/>
                </a:cubicBezTo>
                <a:cubicBezTo>
                  <a:pt x="3425" y="1882"/>
                  <a:pt x="3621" y="1829"/>
                  <a:pt x="3765" y="1844"/>
                </a:cubicBezTo>
                <a:cubicBezTo>
                  <a:pt x="3909" y="1859"/>
                  <a:pt x="4128" y="1874"/>
                  <a:pt x="4219" y="1844"/>
                </a:cubicBezTo>
                <a:cubicBezTo>
                  <a:pt x="4310" y="1814"/>
                  <a:pt x="4286" y="1746"/>
                  <a:pt x="4309" y="1663"/>
                </a:cubicBezTo>
                <a:cubicBezTo>
                  <a:pt x="4332" y="1580"/>
                  <a:pt x="4317" y="1413"/>
                  <a:pt x="4355" y="1345"/>
                </a:cubicBezTo>
                <a:cubicBezTo>
                  <a:pt x="4393" y="1277"/>
                  <a:pt x="4483" y="1262"/>
                  <a:pt x="4536" y="1255"/>
                </a:cubicBezTo>
                <a:cubicBezTo>
                  <a:pt x="4589" y="1248"/>
                  <a:pt x="4634" y="1270"/>
                  <a:pt x="4672" y="1300"/>
                </a:cubicBezTo>
                <a:cubicBezTo>
                  <a:pt x="4710" y="1330"/>
                  <a:pt x="4748" y="1353"/>
                  <a:pt x="4763" y="1436"/>
                </a:cubicBezTo>
                <a:cubicBezTo>
                  <a:pt x="4778" y="1519"/>
                  <a:pt x="4770" y="1701"/>
                  <a:pt x="4763" y="1799"/>
                </a:cubicBezTo>
                <a:cubicBezTo>
                  <a:pt x="4756" y="1897"/>
                  <a:pt x="4748" y="1973"/>
                  <a:pt x="4718" y="2026"/>
                </a:cubicBezTo>
                <a:cubicBezTo>
                  <a:pt x="4688" y="2079"/>
                  <a:pt x="4656" y="2101"/>
                  <a:pt x="4581" y="2116"/>
                </a:cubicBezTo>
                <a:cubicBezTo>
                  <a:pt x="4506" y="2131"/>
                  <a:pt x="4755" y="2116"/>
                  <a:pt x="4264" y="2116"/>
                </a:cubicBezTo>
                <a:cubicBezTo>
                  <a:pt x="3773" y="2116"/>
                  <a:pt x="2185" y="2116"/>
                  <a:pt x="1633" y="2116"/>
                </a:cubicBezTo>
                <a:cubicBezTo>
                  <a:pt x="1081" y="2116"/>
                  <a:pt x="1097" y="2139"/>
                  <a:pt x="953" y="2116"/>
                </a:cubicBezTo>
                <a:cubicBezTo>
                  <a:pt x="809" y="2093"/>
                  <a:pt x="801" y="2063"/>
                  <a:pt x="771" y="1980"/>
                </a:cubicBezTo>
                <a:cubicBezTo>
                  <a:pt x="741" y="1897"/>
                  <a:pt x="771" y="1738"/>
                  <a:pt x="771" y="1617"/>
                </a:cubicBezTo>
                <a:cubicBezTo>
                  <a:pt x="771" y="1496"/>
                  <a:pt x="748" y="1338"/>
                  <a:pt x="771" y="1255"/>
                </a:cubicBezTo>
                <a:cubicBezTo>
                  <a:pt x="794" y="1172"/>
                  <a:pt x="846" y="1141"/>
                  <a:pt x="907" y="1118"/>
                </a:cubicBezTo>
                <a:cubicBezTo>
                  <a:pt x="968" y="1095"/>
                  <a:pt x="1051" y="1106"/>
                  <a:pt x="1134" y="1118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05" name="Freeform 93"/>
          <p:cNvSpPr>
            <a:spLocks/>
          </p:cNvSpPr>
          <p:nvPr/>
        </p:nvSpPr>
        <p:spPr bwMode="auto">
          <a:xfrm>
            <a:off x="3214690" y="3462340"/>
            <a:ext cx="4824413" cy="1068388"/>
          </a:xfrm>
          <a:custGeom>
            <a:avLst/>
            <a:gdLst>
              <a:gd name="T0" fmla="*/ 0 w 3039"/>
              <a:gd name="T1" fmla="*/ 2147483647 h 673"/>
              <a:gd name="T2" fmla="*/ 2147483647 w 3039"/>
              <a:gd name="T3" fmla="*/ 2147483647 h 673"/>
              <a:gd name="T4" fmla="*/ 2147483647 w 3039"/>
              <a:gd name="T5" fmla="*/ 2147483647 h 673"/>
              <a:gd name="T6" fmla="*/ 2147483647 w 3039"/>
              <a:gd name="T7" fmla="*/ 2147483647 h 673"/>
              <a:gd name="T8" fmla="*/ 2147483647 w 3039"/>
              <a:gd name="T9" fmla="*/ 2147483647 h 673"/>
              <a:gd name="T10" fmla="*/ 2147483647 w 3039"/>
              <a:gd name="T11" fmla="*/ 2147483647 h 673"/>
              <a:gd name="T12" fmla="*/ 2147483647 w 3039"/>
              <a:gd name="T13" fmla="*/ 2147483647 h 673"/>
              <a:gd name="T14" fmla="*/ 2147483647 w 3039"/>
              <a:gd name="T15" fmla="*/ 2147483647 h 67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3039"/>
              <a:gd name="T25" fmla="*/ 0 h 673"/>
              <a:gd name="T26" fmla="*/ 3039 w 3039"/>
              <a:gd name="T27" fmla="*/ 673 h 67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3039" h="673">
                <a:moveTo>
                  <a:pt x="0" y="23"/>
                </a:moveTo>
                <a:cubicBezTo>
                  <a:pt x="324" y="11"/>
                  <a:pt x="649" y="0"/>
                  <a:pt x="861" y="23"/>
                </a:cubicBezTo>
                <a:cubicBezTo>
                  <a:pt x="1073" y="46"/>
                  <a:pt x="1179" y="114"/>
                  <a:pt x="1270" y="159"/>
                </a:cubicBezTo>
                <a:cubicBezTo>
                  <a:pt x="1361" y="204"/>
                  <a:pt x="1323" y="243"/>
                  <a:pt x="1406" y="296"/>
                </a:cubicBezTo>
                <a:cubicBezTo>
                  <a:pt x="1489" y="349"/>
                  <a:pt x="1633" y="417"/>
                  <a:pt x="1769" y="477"/>
                </a:cubicBezTo>
                <a:cubicBezTo>
                  <a:pt x="1905" y="537"/>
                  <a:pt x="2071" y="643"/>
                  <a:pt x="2222" y="658"/>
                </a:cubicBezTo>
                <a:cubicBezTo>
                  <a:pt x="2373" y="673"/>
                  <a:pt x="2540" y="613"/>
                  <a:pt x="2676" y="568"/>
                </a:cubicBezTo>
                <a:cubicBezTo>
                  <a:pt x="2812" y="523"/>
                  <a:pt x="2925" y="454"/>
                  <a:pt x="3039" y="386"/>
                </a:cubicBez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06" name="Freeform 94"/>
          <p:cNvSpPr>
            <a:spLocks/>
          </p:cNvSpPr>
          <p:nvPr/>
        </p:nvSpPr>
        <p:spPr bwMode="auto">
          <a:xfrm>
            <a:off x="3151188" y="4149725"/>
            <a:ext cx="1649411" cy="45719"/>
          </a:xfrm>
          <a:custGeom>
            <a:avLst/>
            <a:gdLst>
              <a:gd name="T0" fmla="*/ 0 w 1044"/>
              <a:gd name="T1" fmla="*/ 2147483647 h 181"/>
              <a:gd name="T2" fmla="*/ 2147483647 w 1044"/>
              <a:gd name="T3" fmla="*/ 2147483647 h 181"/>
              <a:gd name="T4" fmla="*/ 2147483647 w 1044"/>
              <a:gd name="T5" fmla="*/ 2147483647 h 181"/>
              <a:gd name="T6" fmla="*/ 2147483647 w 1044"/>
              <a:gd name="T7" fmla="*/ 0 h 181"/>
              <a:gd name="T8" fmla="*/ 2147483647 w 1044"/>
              <a:gd name="T9" fmla="*/ 0 h 1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44"/>
              <a:gd name="T16" fmla="*/ 0 h 181"/>
              <a:gd name="T17" fmla="*/ 1044 w 1044"/>
              <a:gd name="T18" fmla="*/ 181 h 1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44" h="181">
                <a:moveTo>
                  <a:pt x="0" y="181"/>
                </a:moveTo>
                <a:lnTo>
                  <a:pt x="318" y="181"/>
                </a:lnTo>
                <a:lnTo>
                  <a:pt x="590" y="90"/>
                </a:lnTo>
                <a:lnTo>
                  <a:pt x="771" y="0"/>
                </a:lnTo>
                <a:lnTo>
                  <a:pt x="1044" y="0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07" name="Text Box 95"/>
          <p:cNvSpPr txBox="1">
            <a:spLocks noChangeArrowheads="1"/>
          </p:cNvSpPr>
          <p:nvPr/>
        </p:nvSpPr>
        <p:spPr bwMode="auto">
          <a:xfrm>
            <a:off x="3503613" y="1219201"/>
            <a:ext cx="7921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6000">
                <a:solidFill>
                  <a:srgbClr val="000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376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4998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9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9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99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9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9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9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9" dur="500"/>
                                        <p:tgtEl>
                                          <p:spTgt spid="499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4998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5" dur="500"/>
                                        <p:tgtEl>
                                          <p:spTgt spid="499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99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04" grpId="0" animBg="1"/>
      <p:bldP spid="499804" grpId="1" animBg="1"/>
      <p:bldP spid="499805" grpId="0" animBg="1"/>
      <p:bldP spid="499805" grpId="1" animBg="1"/>
      <p:bldP spid="499806" grpId="0" animBg="1"/>
      <p:bldP spid="499806" grpId="1" animBg="1"/>
      <p:bldP spid="499807" grpId="0"/>
      <p:bldP spid="499807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6023" y="146052"/>
            <a:ext cx="9980215" cy="2889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Full </a:t>
            </a:r>
            <a:r>
              <a:rPr lang="en-US" altLang="zh-CN" dirty="0" err="1"/>
              <a:t>datapath</a:t>
            </a:r>
            <a:endParaRPr lang="en-US" altLang="zh-CN" dirty="0"/>
          </a:p>
        </p:txBody>
      </p:sp>
      <p:grpSp>
        <p:nvGrpSpPr>
          <p:cNvPr id="142339" name="Group 3"/>
          <p:cNvGrpSpPr>
            <a:grpSpLocks/>
          </p:cNvGrpSpPr>
          <p:nvPr/>
        </p:nvGrpSpPr>
        <p:grpSpPr bwMode="auto">
          <a:xfrm>
            <a:off x="1703389" y="620714"/>
            <a:ext cx="8823325" cy="5781675"/>
            <a:chOff x="113" y="391"/>
            <a:chExt cx="5558" cy="3642"/>
          </a:xfrm>
        </p:grpSpPr>
        <p:sp>
          <p:nvSpPr>
            <p:cNvPr id="142357" name="Freeform 4"/>
            <p:cNvSpPr>
              <a:spLocks/>
            </p:cNvSpPr>
            <p:nvPr/>
          </p:nvSpPr>
          <p:spPr bwMode="auto">
            <a:xfrm>
              <a:off x="2957" y="2795"/>
              <a:ext cx="1452" cy="544"/>
            </a:xfrm>
            <a:custGeom>
              <a:avLst/>
              <a:gdLst>
                <a:gd name="T0" fmla="*/ 0 w 1452"/>
                <a:gd name="T1" fmla="*/ 0 h 544"/>
                <a:gd name="T2" fmla="*/ 182 w 1452"/>
                <a:gd name="T3" fmla="*/ 0 h 544"/>
                <a:gd name="T4" fmla="*/ 182 w 1452"/>
                <a:gd name="T5" fmla="*/ 544 h 544"/>
                <a:gd name="T6" fmla="*/ 1452 w 1452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544"/>
                <a:gd name="T14" fmla="*/ 1452 w 1452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544">
                  <a:moveTo>
                    <a:pt x="0" y="0"/>
                  </a:moveTo>
                  <a:lnTo>
                    <a:pt x="182" y="0"/>
                  </a:lnTo>
                  <a:lnTo>
                    <a:pt x="182" y="544"/>
                  </a:lnTo>
                  <a:lnTo>
                    <a:pt x="1452" y="544"/>
                  </a:lnTo>
                </a:path>
              </a:pathLst>
            </a:custGeom>
            <a:noFill/>
            <a:ln w="38100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8" name="Rectangle 5"/>
            <p:cNvSpPr>
              <a:spLocks noChangeArrowheads="1"/>
            </p:cNvSpPr>
            <p:nvPr/>
          </p:nvSpPr>
          <p:spPr bwMode="auto">
            <a:xfrm>
              <a:off x="1930" y="1661"/>
              <a:ext cx="1044" cy="14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Registers</a:t>
              </a:r>
            </a:p>
          </p:txBody>
        </p:sp>
        <p:sp>
          <p:nvSpPr>
            <p:cNvPr id="142359" name="Text Box 6"/>
            <p:cNvSpPr txBox="1">
              <a:spLocks noChangeArrowheads="1"/>
            </p:cNvSpPr>
            <p:nvPr/>
          </p:nvSpPr>
          <p:spPr bwMode="auto">
            <a:xfrm>
              <a:off x="1886" y="1712"/>
              <a:ext cx="1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Read address1</a:t>
              </a:r>
            </a:p>
          </p:txBody>
        </p:sp>
        <p:sp>
          <p:nvSpPr>
            <p:cNvPr id="142360" name="Text Box 7"/>
            <p:cNvSpPr txBox="1">
              <a:spLocks noChangeArrowheads="1"/>
            </p:cNvSpPr>
            <p:nvPr/>
          </p:nvSpPr>
          <p:spPr bwMode="auto">
            <a:xfrm>
              <a:off x="1885" y="2114"/>
              <a:ext cx="1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Read address2</a:t>
              </a:r>
            </a:p>
          </p:txBody>
        </p:sp>
        <p:sp>
          <p:nvSpPr>
            <p:cNvPr id="142361" name="Text Box 8"/>
            <p:cNvSpPr txBox="1">
              <a:spLocks noChangeArrowheads="1"/>
            </p:cNvSpPr>
            <p:nvPr/>
          </p:nvSpPr>
          <p:spPr bwMode="auto">
            <a:xfrm>
              <a:off x="1886" y="2483"/>
              <a:ext cx="1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Write address</a:t>
              </a:r>
            </a:p>
          </p:txBody>
        </p:sp>
        <p:sp>
          <p:nvSpPr>
            <p:cNvPr id="142362" name="Text Box 9"/>
            <p:cNvSpPr txBox="1">
              <a:spLocks noChangeArrowheads="1"/>
            </p:cNvSpPr>
            <p:nvPr/>
          </p:nvSpPr>
          <p:spPr bwMode="auto">
            <a:xfrm>
              <a:off x="1886" y="2846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Write data</a:t>
              </a:r>
            </a:p>
          </p:txBody>
        </p:sp>
        <p:sp>
          <p:nvSpPr>
            <p:cNvPr id="142363" name="Text Box 10"/>
            <p:cNvSpPr txBox="1">
              <a:spLocks noChangeArrowheads="1"/>
            </p:cNvSpPr>
            <p:nvPr/>
          </p:nvSpPr>
          <p:spPr bwMode="auto">
            <a:xfrm>
              <a:off x="2249" y="1939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Read data1</a:t>
              </a:r>
            </a:p>
          </p:txBody>
        </p:sp>
        <p:sp>
          <p:nvSpPr>
            <p:cNvPr id="142364" name="Text Box 11"/>
            <p:cNvSpPr txBox="1">
              <a:spLocks noChangeArrowheads="1"/>
            </p:cNvSpPr>
            <p:nvPr/>
          </p:nvSpPr>
          <p:spPr bwMode="auto">
            <a:xfrm>
              <a:off x="2133" y="2704"/>
              <a:ext cx="8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Read data2</a:t>
              </a:r>
            </a:p>
          </p:txBody>
        </p:sp>
        <p:sp>
          <p:nvSpPr>
            <p:cNvPr id="142365" name="Freeform 12"/>
            <p:cNvSpPr>
              <a:spLocks/>
            </p:cNvSpPr>
            <p:nvPr/>
          </p:nvSpPr>
          <p:spPr bwMode="auto">
            <a:xfrm>
              <a:off x="3518" y="1797"/>
              <a:ext cx="590" cy="1225"/>
            </a:xfrm>
            <a:custGeom>
              <a:avLst/>
              <a:gdLst>
                <a:gd name="T0" fmla="*/ 0 w 726"/>
                <a:gd name="T1" fmla="*/ 0 h 1225"/>
                <a:gd name="T2" fmla="*/ 0 w 726"/>
                <a:gd name="T3" fmla="*/ 499 h 1225"/>
                <a:gd name="T4" fmla="*/ 10 w 726"/>
                <a:gd name="T5" fmla="*/ 590 h 1225"/>
                <a:gd name="T6" fmla="*/ 0 w 726"/>
                <a:gd name="T7" fmla="*/ 726 h 1225"/>
                <a:gd name="T8" fmla="*/ 0 w 726"/>
                <a:gd name="T9" fmla="*/ 1225 h 1225"/>
                <a:gd name="T10" fmla="*/ 74 w 726"/>
                <a:gd name="T11" fmla="*/ 862 h 1225"/>
                <a:gd name="T12" fmla="*/ 74 w 726"/>
                <a:gd name="T13" fmla="*/ 363 h 1225"/>
                <a:gd name="T14" fmla="*/ 0 w 726"/>
                <a:gd name="T15" fmla="*/ 0 h 1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6"/>
                <a:gd name="T25" fmla="*/ 0 h 1225"/>
                <a:gd name="T26" fmla="*/ 726 w 726"/>
                <a:gd name="T27" fmla="*/ 1225 h 1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6" h="1225">
                  <a:moveTo>
                    <a:pt x="0" y="0"/>
                  </a:moveTo>
                  <a:lnTo>
                    <a:pt x="0" y="499"/>
                  </a:lnTo>
                  <a:lnTo>
                    <a:pt x="91" y="590"/>
                  </a:lnTo>
                  <a:lnTo>
                    <a:pt x="0" y="726"/>
                  </a:lnTo>
                  <a:lnTo>
                    <a:pt x="0" y="1225"/>
                  </a:lnTo>
                  <a:lnTo>
                    <a:pt x="726" y="862"/>
                  </a:lnTo>
                  <a:lnTo>
                    <a:pt x="726" y="3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6" name="Text Box 13"/>
            <p:cNvSpPr txBox="1">
              <a:spLocks noChangeArrowheads="1"/>
            </p:cNvSpPr>
            <p:nvPr/>
          </p:nvSpPr>
          <p:spPr bwMode="auto">
            <a:xfrm>
              <a:off x="3745" y="2447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ALU </a:t>
              </a:r>
            </a:p>
            <a:p>
              <a:pPr>
                <a:lnSpc>
                  <a:spcPct val="5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result</a:t>
              </a:r>
            </a:p>
          </p:txBody>
        </p:sp>
        <p:sp>
          <p:nvSpPr>
            <p:cNvPr id="142367" name="Text Box 14"/>
            <p:cNvSpPr txBox="1">
              <a:spLocks noChangeArrowheads="1"/>
            </p:cNvSpPr>
            <p:nvPr/>
          </p:nvSpPr>
          <p:spPr bwMode="auto">
            <a:xfrm>
              <a:off x="3790" y="2113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3366CC"/>
                  </a:solidFill>
                  <a:latin typeface="Times New Roman" panose="02020603050405020304" pitchFamily="18" charset="0"/>
                </a:rPr>
                <a:t>Zero   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142368" name="Text Box 15"/>
            <p:cNvSpPr txBox="1">
              <a:spLocks noChangeArrowheads="1"/>
            </p:cNvSpPr>
            <p:nvPr/>
          </p:nvSpPr>
          <p:spPr bwMode="auto">
            <a:xfrm>
              <a:off x="3515" y="2069"/>
              <a:ext cx="349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42369" name="Line 16"/>
            <p:cNvSpPr>
              <a:spLocks noChangeShapeType="1"/>
            </p:cNvSpPr>
            <p:nvPr/>
          </p:nvSpPr>
          <p:spPr bwMode="auto">
            <a:xfrm>
              <a:off x="3881" y="1661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0" name="Line 17"/>
            <p:cNvSpPr>
              <a:spLocks noChangeShapeType="1"/>
            </p:cNvSpPr>
            <p:nvPr/>
          </p:nvSpPr>
          <p:spPr bwMode="auto">
            <a:xfrm>
              <a:off x="3799" y="1708"/>
              <a:ext cx="136" cy="9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1" name="Text Box 18"/>
            <p:cNvSpPr txBox="1">
              <a:spLocks noChangeArrowheads="1"/>
            </p:cNvSpPr>
            <p:nvPr/>
          </p:nvSpPr>
          <p:spPr bwMode="auto">
            <a:xfrm>
              <a:off x="3745" y="1707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2372" name="Line 19"/>
            <p:cNvSpPr>
              <a:spLocks noChangeShapeType="1"/>
            </p:cNvSpPr>
            <p:nvPr/>
          </p:nvSpPr>
          <p:spPr bwMode="auto">
            <a:xfrm>
              <a:off x="4108" y="2574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3" name="Line 20"/>
            <p:cNvSpPr>
              <a:spLocks noChangeShapeType="1"/>
            </p:cNvSpPr>
            <p:nvPr/>
          </p:nvSpPr>
          <p:spPr bwMode="auto">
            <a:xfrm>
              <a:off x="2975" y="2075"/>
              <a:ext cx="5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4" name="Line 21"/>
            <p:cNvSpPr>
              <a:spLocks noChangeShapeType="1"/>
            </p:cNvSpPr>
            <p:nvPr/>
          </p:nvSpPr>
          <p:spPr bwMode="auto">
            <a:xfrm flipV="1">
              <a:off x="2340" y="1304"/>
              <a:ext cx="0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5" name="Text Box 22"/>
            <p:cNvSpPr txBox="1">
              <a:spLocks noChangeArrowheads="1"/>
            </p:cNvSpPr>
            <p:nvPr/>
          </p:nvSpPr>
          <p:spPr bwMode="auto">
            <a:xfrm>
              <a:off x="2339" y="143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RegWrite</a:t>
              </a:r>
            </a:p>
          </p:txBody>
        </p:sp>
        <p:sp>
          <p:nvSpPr>
            <p:cNvPr id="142376" name="Rectangle 23"/>
            <p:cNvSpPr>
              <a:spLocks noChangeArrowheads="1"/>
            </p:cNvSpPr>
            <p:nvPr/>
          </p:nvSpPr>
          <p:spPr bwMode="auto">
            <a:xfrm>
              <a:off x="4425" y="2384"/>
              <a:ext cx="726" cy="104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377" name="Text Box 24"/>
            <p:cNvSpPr txBox="1">
              <a:spLocks noChangeArrowheads="1"/>
            </p:cNvSpPr>
            <p:nvPr/>
          </p:nvSpPr>
          <p:spPr bwMode="auto">
            <a:xfrm>
              <a:off x="4393" y="2453"/>
              <a:ext cx="6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142378" name="Text Box 25"/>
            <p:cNvSpPr txBox="1">
              <a:spLocks noChangeArrowheads="1"/>
            </p:cNvSpPr>
            <p:nvPr/>
          </p:nvSpPr>
          <p:spPr bwMode="auto">
            <a:xfrm>
              <a:off x="4393" y="3164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Write data</a:t>
              </a:r>
            </a:p>
          </p:txBody>
        </p:sp>
        <p:sp>
          <p:nvSpPr>
            <p:cNvPr id="142379" name="Text Box 26"/>
            <p:cNvSpPr txBox="1">
              <a:spLocks noChangeArrowheads="1"/>
            </p:cNvSpPr>
            <p:nvPr/>
          </p:nvSpPr>
          <p:spPr bwMode="auto">
            <a:xfrm>
              <a:off x="4425" y="2793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Read data</a:t>
              </a:r>
            </a:p>
          </p:txBody>
        </p:sp>
        <p:sp>
          <p:nvSpPr>
            <p:cNvPr id="142380" name="Oval 27"/>
            <p:cNvSpPr>
              <a:spLocks noChangeArrowheads="1"/>
            </p:cNvSpPr>
            <p:nvPr/>
          </p:nvSpPr>
          <p:spPr bwMode="auto">
            <a:xfrm>
              <a:off x="2067" y="3201"/>
              <a:ext cx="499" cy="68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Sign </a:t>
              </a:r>
              <a:b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</a:b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extend</a:t>
              </a:r>
            </a:p>
          </p:txBody>
        </p:sp>
        <p:sp>
          <p:nvSpPr>
            <p:cNvPr id="142381" name="Freeform 28"/>
            <p:cNvSpPr>
              <a:spLocks/>
            </p:cNvSpPr>
            <p:nvPr/>
          </p:nvSpPr>
          <p:spPr bwMode="auto">
            <a:xfrm>
              <a:off x="2566" y="3019"/>
              <a:ext cx="680" cy="545"/>
            </a:xfrm>
            <a:custGeom>
              <a:avLst/>
              <a:gdLst>
                <a:gd name="T0" fmla="*/ 0 w 953"/>
                <a:gd name="T1" fmla="*/ 6 h 861"/>
                <a:gd name="T2" fmla="*/ 17 w 953"/>
                <a:gd name="T3" fmla="*/ 6 h 861"/>
                <a:gd name="T4" fmla="*/ 17 w 953"/>
                <a:gd name="T5" fmla="*/ 0 h 861"/>
                <a:gd name="T6" fmla="*/ 24 w 953"/>
                <a:gd name="T7" fmla="*/ 0 h 8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861"/>
                <a:gd name="T14" fmla="*/ 953 w 953"/>
                <a:gd name="T15" fmla="*/ 861 h 8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861">
                  <a:moveTo>
                    <a:pt x="0" y="861"/>
                  </a:moveTo>
                  <a:lnTo>
                    <a:pt x="680" y="861"/>
                  </a:lnTo>
                  <a:lnTo>
                    <a:pt x="680" y="0"/>
                  </a:lnTo>
                  <a:lnTo>
                    <a:pt x="953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5" name="Line 32"/>
            <p:cNvSpPr>
              <a:spLocks noChangeShapeType="1"/>
            </p:cNvSpPr>
            <p:nvPr/>
          </p:nvSpPr>
          <p:spPr bwMode="auto">
            <a:xfrm flipV="1">
              <a:off x="4743" y="2157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6" name="Text Box 33"/>
            <p:cNvSpPr txBox="1">
              <a:spLocks noChangeArrowheads="1"/>
            </p:cNvSpPr>
            <p:nvPr/>
          </p:nvSpPr>
          <p:spPr bwMode="auto">
            <a:xfrm>
              <a:off x="4697" y="211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MenWrite</a:t>
              </a:r>
            </a:p>
          </p:txBody>
        </p:sp>
        <p:sp>
          <p:nvSpPr>
            <p:cNvPr id="142387" name="Line 34"/>
            <p:cNvSpPr>
              <a:spLocks noChangeShapeType="1"/>
            </p:cNvSpPr>
            <p:nvPr/>
          </p:nvSpPr>
          <p:spPr bwMode="auto">
            <a:xfrm>
              <a:off x="4878" y="3428"/>
              <a:ext cx="0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8" name="Text Box 35"/>
            <p:cNvSpPr txBox="1">
              <a:spLocks noChangeArrowheads="1"/>
            </p:cNvSpPr>
            <p:nvPr/>
          </p:nvSpPr>
          <p:spPr bwMode="auto">
            <a:xfrm>
              <a:off x="4289" y="3382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MenRead</a:t>
              </a:r>
            </a:p>
          </p:txBody>
        </p:sp>
        <p:sp>
          <p:nvSpPr>
            <p:cNvPr id="142389" name="Line 36"/>
            <p:cNvSpPr>
              <a:spLocks noChangeShapeType="1"/>
            </p:cNvSpPr>
            <p:nvPr/>
          </p:nvSpPr>
          <p:spPr bwMode="auto">
            <a:xfrm>
              <a:off x="1840" y="3430"/>
              <a:ext cx="91" cy="18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0" name="Text Box 37"/>
            <p:cNvSpPr txBox="1">
              <a:spLocks noChangeArrowheads="1"/>
            </p:cNvSpPr>
            <p:nvPr/>
          </p:nvSpPr>
          <p:spPr bwMode="auto">
            <a:xfrm>
              <a:off x="1704" y="3521"/>
              <a:ext cx="2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16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91" name="Text Box 38"/>
            <p:cNvSpPr txBox="1">
              <a:spLocks noChangeArrowheads="1"/>
            </p:cNvSpPr>
            <p:nvPr/>
          </p:nvSpPr>
          <p:spPr bwMode="auto">
            <a:xfrm>
              <a:off x="2702" y="3337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64</a:t>
              </a:r>
              <a:endParaRPr lang="en-US" altLang="zh-CN" sz="16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92" name="Line 39"/>
            <p:cNvSpPr>
              <a:spLocks noChangeShapeType="1"/>
            </p:cNvSpPr>
            <p:nvPr/>
          </p:nvSpPr>
          <p:spPr bwMode="auto">
            <a:xfrm>
              <a:off x="2929" y="3473"/>
              <a:ext cx="91" cy="18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3" name="Text Box 40"/>
            <p:cNvSpPr txBox="1">
              <a:spLocks noChangeArrowheads="1"/>
            </p:cNvSpPr>
            <p:nvPr/>
          </p:nvSpPr>
          <p:spPr bwMode="auto">
            <a:xfrm>
              <a:off x="3383" y="3745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64bits </a:t>
              </a: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data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42395" name="AutoShape 42"/>
            <p:cNvSpPr>
              <a:spLocks noChangeArrowheads="1"/>
            </p:cNvSpPr>
            <p:nvPr/>
          </p:nvSpPr>
          <p:spPr bwMode="auto">
            <a:xfrm>
              <a:off x="3246" y="2657"/>
              <a:ext cx="182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MUX</a:t>
              </a:r>
            </a:p>
          </p:txBody>
        </p:sp>
        <p:sp>
          <p:nvSpPr>
            <p:cNvPr id="142397" name="Line 44"/>
            <p:cNvSpPr>
              <a:spLocks noChangeShapeType="1"/>
            </p:cNvSpPr>
            <p:nvPr/>
          </p:nvSpPr>
          <p:spPr bwMode="auto">
            <a:xfrm flipV="1">
              <a:off x="1120" y="2601"/>
              <a:ext cx="785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0" name="Line 47"/>
            <p:cNvSpPr>
              <a:spLocks noChangeShapeType="1"/>
            </p:cNvSpPr>
            <p:nvPr/>
          </p:nvSpPr>
          <p:spPr bwMode="auto">
            <a:xfrm flipV="1">
              <a:off x="1589" y="2883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1" name="Line 48"/>
            <p:cNvSpPr>
              <a:spLocks noChangeShapeType="1"/>
            </p:cNvSpPr>
            <p:nvPr/>
          </p:nvSpPr>
          <p:spPr bwMode="auto">
            <a:xfrm>
              <a:off x="1069" y="3520"/>
              <a:ext cx="9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2" name="Line 49"/>
            <p:cNvSpPr>
              <a:spLocks noChangeShapeType="1"/>
            </p:cNvSpPr>
            <p:nvPr/>
          </p:nvSpPr>
          <p:spPr bwMode="auto">
            <a:xfrm>
              <a:off x="3110" y="2793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3" name="Oval 50"/>
            <p:cNvSpPr>
              <a:spLocks noChangeArrowheads="1"/>
            </p:cNvSpPr>
            <p:nvPr/>
          </p:nvSpPr>
          <p:spPr bwMode="auto">
            <a:xfrm>
              <a:off x="3118" y="2765"/>
              <a:ext cx="45" cy="4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04" name="Line 51"/>
            <p:cNvSpPr>
              <a:spLocks noChangeShapeType="1"/>
            </p:cNvSpPr>
            <p:nvPr/>
          </p:nvSpPr>
          <p:spPr bwMode="auto">
            <a:xfrm>
              <a:off x="3428" y="2838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5" name="AutoShape 52"/>
            <p:cNvSpPr>
              <a:spLocks noChangeArrowheads="1"/>
            </p:cNvSpPr>
            <p:nvPr/>
          </p:nvSpPr>
          <p:spPr bwMode="auto">
            <a:xfrm>
              <a:off x="5377" y="2747"/>
              <a:ext cx="182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MUX</a:t>
              </a:r>
            </a:p>
          </p:txBody>
        </p:sp>
        <p:sp>
          <p:nvSpPr>
            <p:cNvPr id="142406" name="Freeform 53"/>
            <p:cNvSpPr>
              <a:spLocks/>
            </p:cNvSpPr>
            <p:nvPr/>
          </p:nvSpPr>
          <p:spPr bwMode="auto">
            <a:xfrm>
              <a:off x="1733" y="2976"/>
              <a:ext cx="3938" cy="998"/>
            </a:xfrm>
            <a:custGeom>
              <a:avLst/>
              <a:gdLst>
                <a:gd name="T0" fmla="*/ 1258 w 4400"/>
                <a:gd name="T1" fmla="*/ 45 h 998"/>
                <a:gd name="T2" fmla="*/ 1299 w 4400"/>
                <a:gd name="T3" fmla="*/ 45 h 998"/>
                <a:gd name="T4" fmla="*/ 1299 w 4400"/>
                <a:gd name="T5" fmla="*/ 998 h 998"/>
                <a:gd name="T6" fmla="*/ 0 w 4400"/>
                <a:gd name="T7" fmla="*/ 998 h 998"/>
                <a:gd name="T8" fmla="*/ 0 w 4400"/>
                <a:gd name="T9" fmla="*/ 0 h 998"/>
                <a:gd name="T10" fmla="*/ 67 w 4400"/>
                <a:gd name="T11" fmla="*/ 0 h 9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00"/>
                <a:gd name="T19" fmla="*/ 0 h 998"/>
                <a:gd name="T20" fmla="*/ 4400 w 4400"/>
                <a:gd name="T21" fmla="*/ 998 h 9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00" h="998">
                  <a:moveTo>
                    <a:pt x="4264" y="45"/>
                  </a:moveTo>
                  <a:lnTo>
                    <a:pt x="4400" y="45"/>
                  </a:lnTo>
                  <a:lnTo>
                    <a:pt x="4400" y="998"/>
                  </a:lnTo>
                  <a:lnTo>
                    <a:pt x="0" y="998"/>
                  </a:ln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7" name="Line 54"/>
            <p:cNvSpPr>
              <a:spLocks noChangeShapeType="1"/>
            </p:cNvSpPr>
            <p:nvPr/>
          </p:nvSpPr>
          <p:spPr bwMode="auto">
            <a:xfrm>
              <a:off x="5151" y="288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8" name="Freeform 55"/>
            <p:cNvSpPr>
              <a:spLocks/>
            </p:cNvSpPr>
            <p:nvPr/>
          </p:nvSpPr>
          <p:spPr bwMode="auto">
            <a:xfrm>
              <a:off x="4243" y="2566"/>
              <a:ext cx="1134" cy="1088"/>
            </a:xfrm>
            <a:custGeom>
              <a:avLst/>
              <a:gdLst>
                <a:gd name="T0" fmla="*/ 0 w 1134"/>
                <a:gd name="T1" fmla="*/ 0 h 1088"/>
                <a:gd name="T2" fmla="*/ 0 w 1134"/>
                <a:gd name="T3" fmla="*/ 1088 h 1088"/>
                <a:gd name="T4" fmla="*/ 998 w 1134"/>
                <a:gd name="T5" fmla="*/ 1088 h 1088"/>
                <a:gd name="T6" fmla="*/ 998 w 1134"/>
                <a:gd name="T7" fmla="*/ 589 h 1088"/>
                <a:gd name="T8" fmla="*/ 1134 w 1134"/>
                <a:gd name="T9" fmla="*/ 589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4"/>
                <a:gd name="T16" fmla="*/ 0 h 1088"/>
                <a:gd name="T17" fmla="*/ 1134 w 1134"/>
                <a:gd name="T18" fmla="*/ 1088 h 10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4" h="1088">
                  <a:moveTo>
                    <a:pt x="0" y="0"/>
                  </a:moveTo>
                  <a:lnTo>
                    <a:pt x="0" y="1088"/>
                  </a:lnTo>
                  <a:lnTo>
                    <a:pt x="998" y="1088"/>
                  </a:lnTo>
                  <a:lnTo>
                    <a:pt x="998" y="589"/>
                  </a:lnTo>
                  <a:lnTo>
                    <a:pt x="1134" y="58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9" name="Oval 56"/>
            <p:cNvSpPr>
              <a:spLocks noChangeArrowheads="1"/>
            </p:cNvSpPr>
            <p:nvPr/>
          </p:nvSpPr>
          <p:spPr bwMode="auto">
            <a:xfrm>
              <a:off x="4222" y="2550"/>
              <a:ext cx="45" cy="4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10" name="Line 57"/>
            <p:cNvSpPr>
              <a:spLocks noChangeShapeType="1"/>
            </p:cNvSpPr>
            <p:nvPr/>
          </p:nvSpPr>
          <p:spPr bwMode="auto">
            <a:xfrm>
              <a:off x="3699" y="1341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1" name="Text Box 58"/>
            <p:cNvSpPr txBox="1">
              <a:spLocks noChangeArrowheads="1"/>
            </p:cNvSpPr>
            <p:nvPr/>
          </p:nvSpPr>
          <p:spPr bwMode="auto">
            <a:xfrm>
              <a:off x="3835" y="1754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ALU operation</a:t>
              </a:r>
            </a:p>
          </p:txBody>
        </p:sp>
        <p:sp>
          <p:nvSpPr>
            <p:cNvPr id="142412" name="Freeform 59"/>
            <p:cNvSpPr>
              <a:spLocks/>
            </p:cNvSpPr>
            <p:nvPr/>
          </p:nvSpPr>
          <p:spPr bwMode="auto">
            <a:xfrm>
              <a:off x="3880" y="570"/>
              <a:ext cx="544" cy="907"/>
            </a:xfrm>
            <a:custGeom>
              <a:avLst/>
              <a:gdLst>
                <a:gd name="T0" fmla="*/ 0 w 726"/>
                <a:gd name="T1" fmla="*/ 0 h 1225"/>
                <a:gd name="T2" fmla="*/ 0 w 726"/>
                <a:gd name="T3" fmla="*/ 18 h 1225"/>
                <a:gd name="T4" fmla="*/ 4 w 726"/>
                <a:gd name="T5" fmla="*/ 22 h 1225"/>
                <a:gd name="T6" fmla="*/ 0 w 726"/>
                <a:gd name="T7" fmla="*/ 27 h 1225"/>
                <a:gd name="T8" fmla="*/ 0 w 726"/>
                <a:gd name="T9" fmla="*/ 45 h 1225"/>
                <a:gd name="T10" fmla="*/ 31 w 726"/>
                <a:gd name="T11" fmla="*/ 31 h 1225"/>
                <a:gd name="T12" fmla="*/ 31 w 726"/>
                <a:gd name="T13" fmla="*/ 13 h 1225"/>
                <a:gd name="T14" fmla="*/ 0 w 726"/>
                <a:gd name="T15" fmla="*/ 0 h 1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6"/>
                <a:gd name="T25" fmla="*/ 0 h 1225"/>
                <a:gd name="T26" fmla="*/ 726 w 726"/>
                <a:gd name="T27" fmla="*/ 1225 h 1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6" h="1225">
                  <a:moveTo>
                    <a:pt x="0" y="0"/>
                  </a:moveTo>
                  <a:lnTo>
                    <a:pt x="0" y="499"/>
                  </a:lnTo>
                  <a:lnTo>
                    <a:pt x="91" y="590"/>
                  </a:lnTo>
                  <a:lnTo>
                    <a:pt x="0" y="726"/>
                  </a:lnTo>
                  <a:lnTo>
                    <a:pt x="0" y="1225"/>
                  </a:lnTo>
                  <a:lnTo>
                    <a:pt x="726" y="862"/>
                  </a:lnTo>
                  <a:lnTo>
                    <a:pt x="726" y="3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3" name="Oval 60"/>
            <p:cNvSpPr>
              <a:spLocks noChangeArrowheads="1"/>
            </p:cNvSpPr>
            <p:nvPr/>
          </p:nvSpPr>
          <p:spPr bwMode="auto">
            <a:xfrm>
              <a:off x="3336" y="978"/>
              <a:ext cx="363" cy="68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Shift 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left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414" name="Line 61"/>
            <p:cNvSpPr>
              <a:spLocks noChangeShapeType="1"/>
            </p:cNvSpPr>
            <p:nvPr/>
          </p:nvSpPr>
          <p:spPr bwMode="auto">
            <a:xfrm>
              <a:off x="3064" y="752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5" name="AutoShape 62"/>
            <p:cNvSpPr>
              <a:spLocks noChangeArrowheads="1"/>
            </p:cNvSpPr>
            <p:nvPr/>
          </p:nvSpPr>
          <p:spPr bwMode="auto">
            <a:xfrm>
              <a:off x="4879" y="661"/>
              <a:ext cx="182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MUX</a:t>
              </a:r>
            </a:p>
          </p:txBody>
        </p:sp>
        <p:sp>
          <p:nvSpPr>
            <p:cNvPr id="142416" name="Text Box 63"/>
            <p:cNvSpPr txBox="1">
              <a:spLocks noChangeArrowheads="1"/>
            </p:cNvSpPr>
            <p:nvPr/>
          </p:nvSpPr>
          <p:spPr bwMode="auto">
            <a:xfrm>
              <a:off x="3923" y="797"/>
              <a:ext cx="34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142417" name="Freeform 64"/>
            <p:cNvSpPr>
              <a:spLocks/>
            </p:cNvSpPr>
            <p:nvPr/>
          </p:nvSpPr>
          <p:spPr bwMode="auto">
            <a:xfrm>
              <a:off x="3654" y="519"/>
              <a:ext cx="1224" cy="318"/>
            </a:xfrm>
            <a:custGeom>
              <a:avLst/>
              <a:gdLst>
                <a:gd name="T0" fmla="*/ 0 w 1224"/>
                <a:gd name="T1" fmla="*/ 6 h 454"/>
                <a:gd name="T2" fmla="*/ 0 w 1224"/>
                <a:gd name="T3" fmla="*/ 0 h 454"/>
                <a:gd name="T4" fmla="*/ 952 w 1224"/>
                <a:gd name="T5" fmla="*/ 0 h 454"/>
                <a:gd name="T6" fmla="*/ 952 w 1224"/>
                <a:gd name="T7" fmla="*/ 9 h 454"/>
                <a:gd name="T8" fmla="*/ 1224 w 1224"/>
                <a:gd name="T9" fmla="*/ 9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4"/>
                <a:gd name="T16" fmla="*/ 0 h 454"/>
                <a:gd name="T17" fmla="*/ 1224 w 1224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4" h="454">
                  <a:moveTo>
                    <a:pt x="0" y="318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952" y="454"/>
                  </a:lnTo>
                  <a:lnTo>
                    <a:pt x="1224" y="4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8" name="Line 65"/>
            <p:cNvSpPr>
              <a:spLocks noChangeShapeType="1"/>
            </p:cNvSpPr>
            <p:nvPr/>
          </p:nvSpPr>
          <p:spPr bwMode="auto">
            <a:xfrm>
              <a:off x="4425" y="1024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9" name="Oval 66"/>
            <p:cNvSpPr>
              <a:spLocks noChangeArrowheads="1"/>
            </p:cNvSpPr>
            <p:nvPr/>
          </p:nvSpPr>
          <p:spPr bwMode="auto">
            <a:xfrm>
              <a:off x="3632" y="727"/>
              <a:ext cx="46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20" name="Freeform 67"/>
            <p:cNvSpPr>
              <a:spLocks/>
            </p:cNvSpPr>
            <p:nvPr/>
          </p:nvSpPr>
          <p:spPr bwMode="auto">
            <a:xfrm>
              <a:off x="3065" y="1341"/>
              <a:ext cx="272" cy="1678"/>
            </a:xfrm>
            <a:custGeom>
              <a:avLst/>
              <a:gdLst>
                <a:gd name="T0" fmla="*/ 0 w 272"/>
                <a:gd name="T1" fmla="*/ 1678 h 1678"/>
                <a:gd name="T2" fmla="*/ 0 w 272"/>
                <a:gd name="T3" fmla="*/ 907 h 1678"/>
                <a:gd name="T4" fmla="*/ 91 w 272"/>
                <a:gd name="T5" fmla="*/ 454 h 1678"/>
                <a:gd name="T6" fmla="*/ 91 w 272"/>
                <a:gd name="T7" fmla="*/ 0 h 1678"/>
                <a:gd name="T8" fmla="*/ 272 w 272"/>
                <a:gd name="T9" fmla="*/ 0 h 16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678"/>
                <a:gd name="T17" fmla="*/ 272 w 272"/>
                <a:gd name="T18" fmla="*/ 1678 h 16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678">
                  <a:moveTo>
                    <a:pt x="0" y="1678"/>
                  </a:moveTo>
                  <a:lnTo>
                    <a:pt x="0" y="907"/>
                  </a:lnTo>
                  <a:lnTo>
                    <a:pt x="91" y="454"/>
                  </a:lnTo>
                  <a:lnTo>
                    <a:pt x="91" y="0"/>
                  </a:lnTo>
                  <a:lnTo>
                    <a:pt x="27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1" name="Oval 68"/>
            <p:cNvSpPr>
              <a:spLocks noChangeArrowheads="1"/>
            </p:cNvSpPr>
            <p:nvPr/>
          </p:nvSpPr>
          <p:spPr bwMode="auto">
            <a:xfrm>
              <a:off x="3028" y="2990"/>
              <a:ext cx="45" cy="4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22" name="Freeform 69"/>
            <p:cNvSpPr>
              <a:spLocks/>
            </p:cNvSpPr>
            <p:nvPr/>
          </p:nvSpPr>
          <p:spPr bwMode="auto">
            <a:xfrm>
              <a:off x="2575" y="436"/>
              <a:ext cx="272" cy="771"/>
            </a:xfrm>
            <a:custGeom>
              <a:avLst/>
              <a:gdLst>
                <a:gd name="T0" fmla="*/ 0 w 726"/>
                <a:gd name="T1" fmla="*/ 0 h 1225"/>
                <a:gd name="T2" fmla="*/ 0 w 726"/>
                <a:gd name="T3" fmla="*/ 3 h 1225"/>
                <a:gd name="T4" fmla="*/ 0 w 726"/>
                <a:gd name="T5" fmla="*/ 4 h 1225"/>
                <a:gd name="T6" fmla="*/ 0 w 726"/>
                <a:gd name="T7" fmla="*/ 4 h 1225"/>
                <a:gd name="T8" fmla="*/ 0 w 726"/>
                <a:gd name="T9" fmla="*/ 8 h 1225"/>
                <a:gd name="T10" fmla="*/ 0 w 726"/>
                <a:gd name="T11" fmla="*/ 5 h 1225"/>
                <a:gd name="T12" fmla="*/ 0 w 726"/>
                <a:gd name="T13" fmla="*/ 3 h 1225"/>
                <a:gd name="T14" fmla="*/ 0 w 726"/>
                <a:gd name="T15" fmla="*/ 0 h 1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6"/>
                <a:gd name="T25" fmla="*/ 0 h 1225"/>
                <a:gd name="T26" fmla="*/ 726 w 726"/>
                <a:gd name="T27" fmla="*/ 1225 h 1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6" h="1225">
                  <a:moveTo>
                    <a:pt x="0" y="0"/>
                  </a:moveTo>
                  <a:lnTo>
                    <a:pt x="0" y="499"/>
                  </a:lnTo>
                  <a:lnTo>
                    <a:pt x="91" y="590"/>
                  </a:lnTo>
                  <a:lnTo>
                    <a:pt x="0" y="726"/>
                  </a:lnTo>
                  <a:lnTo>
                    <a:pt x="0" y="1225"/>
                  </a:lnTo>
                  <a:lnTo>
                    <a:pt x="726" y="862"/>
                  </a:lnTo>
                  <a:lnTo>
                    <a:pt x="726" y="3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3" name="Text Box 70"/>
            <p:cNvSpPr txBox="1">
              <a:spLocks noChangeArrowheads="1"/>
            </p:cNvSpPr>
            <p:nvPr/>
          </p:nvSpPr>
          <p:spPr bwMode="auto">
            <a:xfrm>
              <a:off x="2573" y="617"/>
              <a:ext cx="31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142424" name="Rectangle 71"/>
            <p:cNvSpPr>
              <a:spLocks noChangeArrowheads="1"/>
            </p:cNvSpPr>
            <p:nvPr/>
          </p:nvSpPr>
          <p:spPr bwMode="auto">
            <a:xfrm>
              <a:off x="661" y="617"/>
              <a:ext cx="227" cy="49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PC</a:t>
              </a:r>
            </a:p>
          </p:txBody>
        </p:sp>
        <p:sp>
          <p:nvSpPr>
            <p:cNvPr id="142425" name="Text Box 72"/>
            <p:cNvSpPr txBox="1">
              <a:spLocks noChangeArrowheads="1"/>
            </p:cNvSpPr>
            <p:nvPr/>
          </p:nvSpPr>
          <p:spPr bwMode="auto">
            <a:xfrm>
              <a:off x="4515" y="2944"/>
              <a:ext cx="59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Data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42426" name="Rectangle 73"/>
            <p:cNvSpPr>
              <a:spLocks noChangeArrowheads="1"/>
            </p:cNvSpPr>
            <p:nvPr/>
          </p:nvSpPr>
          <p:spPr bwMode="auto">
            <a:xfrm>
              <a:off x="190" y="1570"/>
              <a:ext cx="680" cy="16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27" name="Text Box 74"/>
            <p:cNvSpPr txBox="1">
              <a:spLocks noChangeArrowheads="1"/>
            </p:cNvSpPr>
            <p:nvPr/>
          </p:nvSpPr>
          <p:spPr bwMode="auto">
            <a:xfrm>
              <a:off x="158" y="1751"/>
              <a:ext cx="63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Read address</a:t>
              </a:r>
            </a:p>
          </p:txBody>
        </p:sp>
        <p:sp>
          <p:nvSpPr>
            <p:cNvPr id="142428" name="Text Box 75"/>
            <p:cNvSpPr txBox="1">
              <a:spLocks noChangeArrowheads="1"/>
            </p:cNvSpPr>
            <p:nvPr/>
          </p:nvSpPr>
          <p:spPr bwMode="auto">
            <a:xfrm>
              <a:off x="145" y="2296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Instruction</a:t>
              </a:r>
            </a:p>
          </p:txBody>
        </p:sp>
        <p:sp>
          <p:nvSpPr>
            <p:cNvPr id="142429" name="Text Box 76"/>
            <p:cNvSpPr txBox="1">
              <a:spLocks noChangeArrowheads="1"/>
            </p:cNvSpPr>
            <p:nvPr/>
          </p:nvSpPr>
          <p:spPr bwMode="auto">
            <a:xfrm>
              <a:off x="145" y="2840"/>
              <a:ext cx="80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Instruction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42430" name="Freeform 77"/>
            <p:cNvSpPr>
              <a:spLocks/>
            </p:cNvSpPr>
            <p:nvPr/>
          </p:nvSpPr>
          <p:spPr bwMode="auto">
            <a:xfrm>
              <a:off x="978" y="527"/>
              <a:ext cx="1587" cy="363"/>
            </a:xfrm>
            <a:custGeom>
              <a:avLst/>
              <a:gdLst>
                <a:gd name="T0" fmla="*/ 0 w 1407"/>
                <a:gd name="T1" fmla="*/ 363 h 363"/>
                <a:gd name="T2" fmla="*/ 0 w 1407"/>
                <a:gd name="T3" fmla="*/ 0 h 363"/>
                <a:gd name="T4" fmla="*/ 4437 w 1407"/>
                <a:gd name="T5" fmla="*/ 0 h 363"/>
                <a:gd name="T6" fmla="*/ 4606 w 1407"/>
                <a:gd name="T7" fmla="*/ 90 h 363"/>
                <a:gd name="T8" fmla="*/ 5290 w 1407"/>
                <a:gd name="T9" fmla="*/ 9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7"/>
                <a:gd name="T16" fmla="*/ 0 h 363"/>
                <a:gd name="T17" fmla="*/ 1407 w 1407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7" h="363">
                  <a:moveTo>
                    <a:pt x="0" y="363"/>
                  </a:moveTo>
                  <a:lnTo>
                    <a:pt x="0" y="0"/>
                  </a:lnTo>
                  <a:lnTo>
                    <a:pt x="1180" y="0"/>
                  </a:lnTo>
                  <a:lnTo>
                    <a:pt x="1225" y="90"/>
                  </a:lnTo>
                  <a:lnTo>
                    <a:pt x="1407" y="9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1" name="Line 78"/>
            <p:cNvSpPr>
              <a:spLocks noChangeShapeType="1"/>
            </p:cNvSpPr>
            <p:nvPr/>
          </p:nvSpPr>
          <p:spPr bwMode="auto">
            <a:xfrm>
              <a:off x="2338" y="1026"/>
              <a:ext cx="2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2" name="Text Box 79"/>
            <p:cNvSpPr txBox="1">
              <a:spLocks noChangeArrowheads="1"/>
            </p:cNvSpPr>
            <p:nvPr/>
          </p:nvSpPr>
          <p:spPr bwMode="auto">
            <a:xfrm>
              <a:off x="2201" y="89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2433" name="Freeform 80"/>
            <p:cNvSpPr>
              <a:spLocks/>
            </p:cNvSpPr>
            <p:nvPr/>
          </p:nvSpPr>
          <p:spPr bwMode="auto">
            <a:xfrm>
              <a:off x="2838" y="754"/>
              <a:ext cx="226" cy="90"/>
            </a:xfrm>
            <a:custGeom>
              <a:avLst/>
              <a:gdLst>
                <a:gd name="T0" fmla="*/ 0 w 408"/>
                <a:gd name="T1" fmla="*/ 90 h 90"/>
                <a:gd name="T2" fmla="*/ 1 w 408"/>
                <a:gd name="T3" fmla="*/ 90 h 90"/>
                <a:gd name="T4" fmla="*/ 1 w 408"/>
                <a:gd name="T5" fmla="*/ 0 h 90"/>
                <a:gd name="T6" fmla="*/ 0 60000 65536"/>
                <a:gd name="T7" fmla="*/ 0 60000 65536"/>
                <a:gd name="T8" fmla="*/ 0 60000 65536"/>
                <a:gd name="T9" fmla="*/ 0 w 408"/>
                <a:gd name="T10" fmla="*/ 0 h 90"/>
                <a:gd name="T11" fmla="*/ 408 w 408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90">
                  <a:moveTo>
                    <a:pt x="0" y="90"/>
                  </a:moveTo>
                  <a:lnTo>
                    <a:pt x="363" y="90"/>
                  </a:lnTo>
                  <a:lnTo>
                    <a:pt x="40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4" name="Line 81"/>
            <p:cNvSpPr>
              <a:spLocks noChangeShapeType="1"/>
            </p:cNvSpPr>
            <p:nvPr/>
          </p:nvSpPr>
          <p:spPr bwMode="auto">
            <a:xfrm flipV="1">
              <a:off x="3337" y="314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5" name="Line 82"/>
            <p:cNvSpPr>
              <a:spLocks noChangeShapeType="1"/>
            </p:cNvSpPr>
            <p:nvPr/>
          </p:nvSpPr>
          <p:spPr bwMode="auto">
            <a:xfrm flipV="1">
              <a:off x="5467" y="3235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6" name="Line 83"/>
            <p:cNvSpPr>
              <a:spLocks noChangeShapeType="1"/>
            </p:cNvSpPr>
            <p:nvPr/>
          </p:nvSpPr>
          <p:spPr bwMode="auto">
            <a:xfrm>
              <a:off x="975" y="1888"/>
              <a:ext cx="9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7" name="Rectangle 84"/>
            <p:cNvSpPr>
              <a:spLocks noChangeArrowheads="1"/>
            </p:cNvSpPr>
            <p:nvPr/>
          </p:nvSpPr>
          <p:spPr bwMode="auto">
            <a:xfrm>
              <a:off x="954" y="1525"/>
              <a:ext cx="136" cy="240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</a:rPr>
                <a:t>Instruction</a:t>
              </a:r>
            </a:p>
          </p:txBody>
        </p:sp>
        <p:sp>
          <p:nvSpPr>
            <p:cNvPr id="142438" name="Freeform 85"/>
            <p:cNvSpPr>
              <a:spLocks/>
            </p:cNvSpPr>
            <p:nvPr/>
          </p:nvSpPr>
          <p:spPr bwMode="auto">
            <a:xfrm>
              <a:off x="113" y="890"/>
              <a:ext cx="862" cy="1043"/>
            </a:xfrm>
            <a:custGeom>
              <a:avLst/>
              <a:gdLst>
                <a:gd name="T0" fmla="*/ 1309 w 817"/>
                <a:gd name="T1" fmla="*/ 0 h 1043"/>
                <a:gd name="T2" fmla="*/ 1473 w 817"/>
                <a:gd name="T3" fmla="*/ 0 h 1043"/>
                <a:gd name="T4" fmla="*/ 1473 w 817"/>
                <a:gd name="T5" fmla="*/ 408 h 1043"/>
                <a:gd name="T6" fmla="*/ 0 w 817"/>
                <a:gd name="T7" fmla="*/ 408 h 1043"/>
                <a:gd name="T8" fmla="*/ 0 w 817"/>
                <a:gd name="T9" fmla="*/ 1043 h 1043"/>
                <a:gd name="T10" fmla="*/ 165 w 817"/>
                <a:gd name="T11" fmla="*/ 1043 h 10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043"/>
                <a:gd name="T20" fmla="*/ 817 w 817"/>
                <a:gd name="T21" fmla="*/ 1043 h 10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043">
                  <a:moveTo>
                    <a:pt x="726" y="0"/>
                  </a:moveTo>
                  <a:lnTo>
                    <a:pt x="817" y="0"/>
                  </a:lnTo>
                  <a:lnTo>
                    <a:pt x="817" y="408"/>
                  </a:lnTo>
                  <a:lnTo>
                    <a:pt x="0" y="408"/>
                  </a:lnTo>
                  <a:lnTo>
                    <a:pt x="0" y="1043"/>
                  </a:lnTo>
                  <a:lnTo>
                    <a:pt x="91" y="104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9" name="Oval 86"/>
            <p:cNvSpPr>
              <a:spLocks noChangeArrowheads="1"/>
            </p:cNvSpPr>
            <p:nvPr/>
          </p:nvSpPr>
          <p:spPr bwMode="auto">
            <a:xfrm>
              <a:off x="958" y="861"/>
              <a:ext cx="46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40" name="Freeform 87"/>
            <p:cNvSpPr>
              <a:spLocks/>
            </p:cNvSpPr>
            <p:nvPr/>
          </p:nvSpPr>
          <p:spPr bwMode="auto">
            <a:xfrm>
              <a:off x="4108" y="1162"/>
              <a:ext cx="861" cy="1043"/>
            </a:xfrm>
            <a:custGeom>
              <a:avLst/>
              <a:gdLst>
                <a:gd name="T0" fmla="*/ 0 w 861"/>
                <a:gd name="T1" fmla="*/ 1043 h 1043"/>
                <a:gd name="T2" fmla="*/ 408 w 861"/>
                <a:gd name="T3" fmla="*/ 1043 h 1043"/>
                <a:gd name="T4" fmla="*/ 861 w 861"/>
                <a:gd name="T5" fmla="*/ 680 h 1043"/>
                <a:gd name="T6" fmla="*/ 861 w 861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1"/>
                <a:gd name="T13" fmla="*/ 0 h 1043"/>
                <a:gd name="T14" fmla="*/ 861 w 861"/>
                <a:gd name="T15" fmla="*/ 1043 h 10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1" h="1043">
                  <a:moveTo>
                    <a:pt x="0" y="1043"/>
                  </a:moveTo>
                  <a:lnTo>
                    <a:pt x="408" y="1043"/>
                  </a:lnTo>
                  <a:lnTo>
                    <a:pt x="861" y="680"/>
                  </a:lnTo>
                  <a:lnTo>
                    <a:pt x="86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1" name="Line 88"/>
            <p:cNvSpPr>
              <a:spLocks noChangeShapeType="1"/>
            </p:cNvSpPr>
            <p:nvPr/>
          </p:nvSpPr>
          <p:spPr bwMode="auto">
            <a:xfrm>
              <a:off x="884" y="2432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2" name="Freeform 89"/>
            <p:cNvSpPr>
              <a:spLocks/>
            </p:cNvSpPr>
            <p:nvPr/>
          </p:nvSpPr>
          <p:spPr bwMode="auto">
            <a:xfrm>
              <a:off x="566" y="391"/>
              <a:ext cx="4718" cy="544"/>
            </a:xfrm>
            <a:custGeom>
              <a:avLst/>
              <a:gdLst>
                <a:gd name="T0" fmla="*/ 4087 w 4763"/>
                <a:gd name="T1" fmla="*/ 544 h 544"/>
                <a:gd name="T2" fmla="*/ 4290 w 4763"/>
                <a:gd name="T3" fmla="*/ 544 h 544"/>
                <a:gd name="T4" fmla="*/ 4290 w 4763"/>
                <a:gd name="T5" fmla="*/ 0 h 544"/>
                <a:gd name="T6" fmla="*/ 0 w 4763"/>
                <a:gd name="T7" fmla="*/ 0 h 544"/>
                <a:gd name="T8" fmla="*/ 0 w 4763"/>
                <a:gd name="T9" fmla="*/ 453 h 544"/>
                <a:gd name="T10" fmla="*/ 80 w 4763"/>
                <a:gd name="T11" fmla="*/ 453 h 5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3"/>
                <a:gd name="T19" fmla="*/ 0 h 544"/>
                <a:gd name="T20" fmla="*/ 4763 w 4763"/>
                <a:gd name="T21" fmla="*/ 544 h 5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3" h="544">
                  <a:moveTo>
                    <a:pt x="4536" y="544"/>
                  </a:moveTo>
                  <a:lnTo>
                    <a:pt x="4763" y="544"/>
                  </a:lnTo>
                  <a:lnTo>
                    <a:pt x="4763" y="0"/>
                  </a:lnTo>
                  <a:lnTo>
                    <a:pt x="0" y="0"/>
                  </a:lnTo>
                  <a:lnTo>
                    <a:pt x="0" y="453"/>
                  </a:lnTo>
                  <a:lnTo>
                    <a:pt x="91" y="45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3" name="Line 90"/>
            <p:cNvSpPr>
              <a:spLocks noChangeShapeType="1"/>
            </p:cNvSpPr>
            <p:nvPr/>
          </p:nvSpPr>
          <p:spPr bwMode="auto">
            <a:xfrm>
              <a:off x="975" y="2205"/>
              <a:ext cx="9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4" name="Oval 91"/>
            <p:cNvSpPr>
              <a:spLocks noChangeArrowheads="1"/>
            </p:cNvSpPr>
            <p:nvPr/>
          </p:nvSpPr>
          <p:spPr bwMode="auto">
            <a:xfrm>
              <a:off x="1186" y="2184"/>
              <a:ext cx="46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99808" name="Text Box 96"/>
          <p:cNvSpPr txBox="1">
            <a:spLocks noChangeArrowheads="1"/>
          </p:cNvSpPr>
          <p:nvPr/>
        </p:nvSpPr>
        <p:spPr bwMode="auto">
          <a:xfrm>
            <a:off x="3294371" y="1282702"/>
            <a:ext cx="20161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6000" dirty="0">
                <a:solidFill>
                  <a:srgbClr val="FF0000"/>
                </a:solidFill>
              </a:rPr>
              <a:t>I-LW</a:t>
            </a:r>
          </a:p>
        </p:txBody>
      </p:sp>
      <p:sp>
        <p:nvSpPr>
          <p:cNvPr id="499809" name="Freeform 97"/>
          <p:cNvSpPr>
            <a:spLocks/>
          </p:cNvSpPr>
          <p:nvPr/>
        </p:nvSpPr>
        <p:spPr bwMode="auto">
          <a:xfrm>
            <a:off x="3143251" y="2852738"/>
            <a:ext cx="4752975" cy="1022350"/>
          </a:xfrm>
          <a:custGeom>
            <a:avLst/>
            <a:gdLst>
              <a:gd name="T0" fmla="*/ 0 w 2994"/>
              <a:gd name="T1" fmla="*/ 2147483647 h 644"/>
              <a:gd name="T2" fmla="*/ 2147483647 w 2994"/>
              <a:gd name="T3" fmla="*/ 2147483647 h 644"/>
              <a:gd name="T4" fmla="*/ 2147483647 w 2994"/>
              <a:gd name="T5" fmla="*/ 2147483647 h 644"/>
              <a:gd name="T6" fmla="*/ 2147483647 w 2994"/>
              <a:gd name="T7" fmla="*/ 2147483647 h 644"/>
              <a:gd name="T8" fmla="*/ 2147483647 w 2994"/>
              <a:gd name="T9" fmla="*/ 2147483647 h 644"/>
              <a:gd name="T10" fmla="*/ 2147483647 w 2994"/>
              <a:gd name="T11" fmla="*/ 2147483647 h 644"/>
              <a:gd name="T12" fmla="*/ 2147483647 w 2994"/>
              <a:gd name="T13" fmla="*/ 2147483647 h 6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94"/>
              <a:gd name="T22" fmla="*/ 0 h 644"/>
              <a:gd name="T23" fmla="*/ 2994 w 2994"/>
              <a:gd name="T24" fmla="*/ 644 h 6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94" h="644">
                <a:moveTo>
                  <a:pt x="0" y="8"/>
                </a:moveTo>
                <a:cubicBezTo>
                  <a:pt x="200" y="4"/>
                  <a:pt x="401" y="0"/>
                  <a:pt x="590" y="8"/>
                </a:cubicBezTo>
                <a:cubicBezTo>
                  <a:pt x="779" y="16"/>
                  <a:pt x="983" y="24"/>
                  <a:pt x="1134" y="54"/>
                </a:cubicBezTo>
                <a:cubicBezTo>
                  <a:pt x="1285" y="84"/>
                  <a:pt x="1353" y="167"/>
                  <a:pt x="1497" y="190"/>
                </a:cubicBezTo>
                <a:cubicBezTo>
                  <a:pt x="1641" y="213"/>
                  <a:pt x="1815" y="183"/>
                  <a:pt x="1996" y="190"/>
                </a:cubicBezTo>
                <a:cubicBezTo>
                  <a:pt x="2177" y="197"/>
                  <a:pt x="2420" y="159"/>
                  <a:pt x="2586" y="235"/>
                </a:cubicBezTo>
                <a:cubicBezTo>
                  <a:pt x="2752" y="311"/>
                  <a:pt x="2926" y="576"/>
                  <a:pt x="2994" y="644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10" name="Freeform 98"/>
          <p:cNvSpPr>
            <a:spLocks/>
          </p:cNvSpPr>
          <p:nvPr/>
        </p:nvSpPr>
        <p:spPr bwMode="auto">
          <a:xfrm>
            <a:off x="3143250" y="3981451"/>
            <a:ext cx="7392988" cy="2316163"/>
          </a:xfrm>
          <a:custGeom>
            <a:avLst/>
            <a:gdLst>
              <a:gd name="T0" fmla="*/ 0 w 4657"/>
              <a:gd name="T1" fmla="*/ 2147483647 h 1459"/>
              <a:gd name="T2" fmla="*/ 2147483647 w 4657"/>
              <a:gd name="T3" fmla="*/ 2147483647 h 1459"/>
              <a:gd name="T4" fmla="*/ 2147483647 w 4657"/>
              <a:gd name="T5" fmla="*/ 2147483647 h 1459"/>
              <a:gd name="T6" fmla="*/ 2147483647 w 4657"/>
              <a:gd name="T7" fmla="*/ 2147483647 h 1459"/>
              <a:gd name="T8" fmla="*/ 2147483647 w 4657"/>
              <a:gd name="T9" fmla="*/ 2147483647 h 1459"/>
              <a:gd name="T10" fmla="*/ 2147483647 w 4657"/>
              <a:gd name="T11" fmla="*/ 2147483647 h 1459"/>
              <a:gd name="T12" fmla="*/ 2147483647 w 4657"/>
              <a:gd name="T13" fmla="*/ 2147483647 h 1459"/>
              <a:gd name="T14" fmla="*/ 2147483647 w 4657"/>
              <a:gd name="T15" fmla="*/ 2147483647 h 1459"/>
              <a:gd name="T16" fmla="*/ 2147483647 w 4657"/>
              <a:gd name="T17" fmla="*/ 2147483647 h 1459"/>
              <a:gd name="T18" fmla="*/ 2147483647 w 4657"/>
              <a:gd name="T19" fmla="*/ 2147483647 h 1459"/>
              <a:gd name="T20" fmla="*/ 2147483647 w 4657"/>
              <a:gd name="T21" fmla="*/ 2147483647 h 1459"/>
              <a:gd name="T22" fmla="*/ 2147483647 w 4657"/>
              <a:gd name="T23" fmla="*/ 2147483647 h 1459"/>
              <a:gd name="T24" fmla="*/ 2147483647 w 4657"/>
              <a:gd name="T25" fmla="*/ 2147483647 h 1459"/>
              <a:gd name="T26" fmla="*/ 2147483647 w 4657"/>
              <a:gd name="T27" fmla="*/ 2147483647 h 1459"/>
              <a:gd name="T28" fmla="*/ 2147483647 w 4657"/>
              <a:gd name="T29" fmla="*/ 2147483647 h 1459"/>
              <a:gd name="T30" fmla="*/ 2147483647 w 4657"/>
              <a:gd name="T31" fmla="*/ 2147483647 h 1459"/>
              <a:gd name="T32" fmla="*/ 2147483647 w 4657"/>
              <a:gd name="T33" fmla="*/ 2147483647 h 1459"/>
              <a:gd name="T34" fmla="*/ 2147483647 w 4657"/>
              <a:gd name="T35" fmla="*/ 2147483647 h 1459"/>
              <a:gd name="T36" fmla="*/ 2147483647 w 4657"/>
              <a:gd name="T37" fmla="*/ 2147483647 h 1459"/>
              <a:gd name="T38" fmla="*/ 2147483647 w 4657"/>
              <a:gd name="T39" fmla="*/ 2147483647 h 1459"/>
              <a:gd name="T40" fmla="*/ 2147483647 w 4657"/>
              <a:gd name="T41" fmla="*/ 2147483647 h 1459"/>
              <a:gd name="T42" fmla="*/ 2147483647 w 4657"/>
              <a:gd name="T43" fmla="*/ 2147483647 h 1459"/>
              <a:gd name="T44" fmla="*/ 2147483647 w 4657"/>
              <a:gd name="T45" fmla="*/ 2147483647 h 1459"/>
              <a:gd name="T46" fmla="*/ 2147483647 w 4657"/>
              <a:gd name="T47" fmla="*/ 2147483647 h 1459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w 4657"/>
              <a:gd name="T73" fmla="*/ 0 h 1459"/>
              <a:gd name="T74" fmla="*/ 4657 w 4657"/>
              <a:gd name="T75" fmla="*/ 1459 h 1459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T72" t="T73" r="T74" b="T75"/>
            <a:pathLst>
              <a:path w="4657" h="1459">
                <a:moveTo>
                  <a:pt x="0" y="975"/>
                </a:moveTo>
                <a:cubicBezTo>
                  <a:pt x="612" y="998"/>
                  <a:pt x="1225" y="1021"/>
                  <a:pt x="1542" y="1021"/>
                </a:cubicBezTo>
                <a:cubicBezTo>
                  <a:pt x="1859" y="1021"/>
                  <a:pt x="1829" y="998"/>
                  <a:pt x="1905" y="975"/>
                </a:cubicBezTo>
                <a:cubicBezTo>
                  <a:pt x="1981" y="952"/>
                  <a:pt x="1966" y="961"/>
                  <a:pt x="1996" y="885"/>
                </a:cubicBezTo>
                <a:cubicBezTo>
                  <a:pt x="2026" y="809"/>
                  <a:pt x="2011" y="590"/>
                  <a:pt x="2087" y="522"/>
                </a:cubicBezTo>
                <a:cubicBezTo>
                  <a:pt x="2163" y="454"/>
                  <a:pt x="2314" y="544"/>
                  <a:pt x="2450" y="476"/>
                </a:cubicBezTo>
                <a:cubicBezTo>
                  <a:pt x="2586" y="408"/>
                  <a:pt x="2790" y="182"/>
                  <a:pt x="2903" y="114"/>
                </a:cubicBezTo>
                <a:cubicBezTo>
                  <a:pt x="3016" y="46"/>
                  <a:pt x="3032" y="83"/>
                  <a:pt x="3130" y="68"/>
                </a:cubicBezTo>
                <a:cubicBezTo>
                  <a:pt x="3228" y="53"/>
                  <a:pt x="3349" y="0"/>
                  <a:pt x="3493" y="23"/>
                </a:cubicBezTo>
                <a:cubicBezTo>
                  <a:pt x="3637" y="46"/>
                  <a:pt x="3871" y="144"/>
                  <a:pt x="3992" y="204"/>
                </a:cubicBezTo>
                <a:cubicBezTo>
                  <a:pt x="4113" y="264"/>
                  <a:pt x="4128" y="356"/>
                  <a:pt x="4219" y="386"/>
                </a:cubicBezTo>
                <a:cubicBezTo>
                  <a:pt x="4310" y="416"/>
                  <a:pt x="4468" y="363"/>
                  <a:pt x="4536" y="386"/>
                </a:cubicBezTo>
                <a:cubicBezTo>
                  <a:pt x="4604" y="409"/>
                  <a:pt x="4612" y="439"/>
                  <a:pt x="4627" y="522"/>
                </a:cubicBezTo>
                <a:cubicBezTo>
                  <a:pt x="4642" y="605"/>
                  <a:pt x="4634" y="764"/>
                  <a:pt x="4627" y="885"/>
                </a:cubicBezTo>
                <a:cubicBezTo>
                  <a:pt x="4620" y="1006"/>
                  <a:pt x="4605" y="1157"/>
                  <a:pt x="4582" y="1248"/>
                </a:cubicBezTo>
                <a:cubicBezTo>
                  <a:pt x="4559" y="1339"/>
                  <a:pt x="4657" y="1399"/>
                  <a:pt x="4491" y="1429"/>
                </a:cubicBezTo>
                <a:cubicBezTo>
                  <a:pt x="4325" y="1459"/>
                  <a:pt x="4151" y="1429"/>
                  <a:pt x="3584" y="1429"/>
                </a:cubicBezTo>
                <a:cubicBezTo>
                  <a:pt x="3017" y="1429"/>
                  <a:pt x="1543" y="1429"/>
                  <a:pt x="1089" y="1429"/>
                </a:cubicBezTo>
                <a:cubicBezTo>
                  <a:pt x="635" y="1429"/>
                  <a:pt x="930" y="1459"/>
                  <a:pt x="862" y="1429"/>
                </a:cubicBezTo>
                <a:cubicBezTo>
                  <a:pt x="794" y="1399"/>
                  <a:pt x="719" y="1354"/>
                  <a:pt x="681" y="1248"/>
                </a:cubicBezTo>
                <a:cubicBezTo>
                  <a:pt x="643" y="1142"/>
                  <a:pt x="643" y="907"/>
                  <a:pt x="635" y="794"/>
                </a:cubicBezTo>
                <a:cubicBezTo>
                  <a:pt x="627" y="681"/>
                  <a:pt x="605" y="620"/>
                  <a:pt x="635" y="567"/>
                </a:cubicBezTo>
                <a:cubicBezTo>
                  <a:pt x="665" y="514"/>
                  <a:pt x="757" y="491"/>
                  <a:pt x="817" y="476"/>
                </a:cubicBezTo>
                <a:cubicBezTo>
                  <a:pt x="877" y="461"/>
                  <a:pt x="937" y="468"/>
                  <a:pt x="998" y="476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11" name="Freeform 99"/>
          <p:cNvSpPr>
            <a:spLocks/>
          </p:cNvSpPr>
          <p:nvPr/>
        </p:nvSpPr>
        <p:spPr bwMode="auto">
          <a:xfrm flipV="1">
            <a:off x="3236917" y="4111787"/>
            <a:ext cx="1419222" cy="45719"/>
          </a:xfrm>
          <a:custGeom>
            <a:avLst/>
            <a:gdLst>
              <a:gd name="T0" fmla="*/ 0 w 907"/>
              <a:gd name="T1" fmla="*/ 0 h 454"/>
              <a:gd name="T2" fmla="*/ 2147483647 w 907"/>
              <a:gd name="T3" fmla="*/ 2147483647 h 454"/>
              <a:gd name="T4" fmla="*/ 2147483647 w 907"/>
              <a:gd name="T5" fmla="*/ 2147483647 h 454"/>
              <a:gd name="T6" fmla="*/ 2147483647 w 907"/>
              <a:gd name="T7" fmla="*/ 2147483647 h 454"/>
              <a:gd name="T8" fmla="*/ 2147483647 w 907"/>
              <a:gd name="T9" fmla="*/ 2147483647 h 45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07"/>
              <a:gd name="T16" fmla="*/ 0 h 454"/>
              <a:gd name="T17" fmla="*/ 907 w 907"/>
              <a:gd name="T18" fmla="*/ 454 h 45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07" h="454">
                <a:moveTo>
                  <a:pt x="0" y="0"/>
                </a:moveTo>
                <a:cubicBezTo>
                  <a:pt x="56" y="3"/>
                  <a:pt x="113" y="7"/>
                  <a:pt x="136" y="45"/>
                </a:cubicBezTo>
                <a:cubicBezTo>
                  <a:pt x="159" y="83"/>
                  <a:pt x="106" y="182"/>
                  <a:pt x="136" y="227"/>
                </a:cubicBezTo>
                <a:cubicBezTo>
                  <a:pt x="166" y="272"/>
                  <a:pt x="189" y="280"/>
                  <a:pt x="317" y="318"/>
                </a:cubicBezTo>
                <a:cubicBezTo>
                  <a:pt x="445" y="356"/>
                  <a:pt x="676" y="405"/>
                  <a:pt x="907" y="454"/>
                </a:cubicBez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3459164" y="2492896"/>
            <a:ext cx="1057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503712" y="314096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>
            <a:off x="3525842" y="3713164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221039" y="5084764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914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"/>
                                        <p:tgtEl>
                                          <p:spTgt spid="4998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00" decel="500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9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9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9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9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99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499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99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499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08" grpId="0"/>
      <p:bldP spid="499808" grpId="1"/>
      <p:bldP spid="499809" grpId="0" animBg="1"/>
      <p:bldP spid="499809" grpId="1" animBg="1"/>
      <p:bldP spid="499810" grpId="0" animBg="1"/>
      <p:bldP spid="499810" grpId="1" animBg="1"/>
      <p:bldP spid="499811" grpId="0" animBg="1"/>
      <p:bldP spid="499811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08001" y="65834"/>
            <a:ext cx="9620175" cy="42862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Full </a:t>
            </a:r>
            <a:r>
              <a:rPr lang="en-US" altLang="zh-CN" dirty="0" err="1"/>
              <a:t>datapath</a:t>
            </a:r>
            <a:endParaRPr lang="en-US" altLang="zh-CN" dirty="0"/>
          </a:p>
        </p:txBody>
      </p:sp>
      <p:grpSp>
        <p:nvGrpSpPr>
          <p:cNvPr id="142339" name="Group 3"/>
          <p:cNvGrpSpPr>
            <a:grpSpLocks/>
          </p:cNvGrpSpPr>
          <p:nvPr/>
        </p:nvGrpSpPr>
        <p:grpSpPr bwMode="auto">
          <a:xfrm>
            <a:off x="1703389" y="620714"/>
            <a:ext cx="8823325" cy="5781675"/>
            <a:chOff x="113" y="391"/>
            <a:chExt cx="5558" cy="3642"/>
          </a:xfrm>
        </p:grpSpPr>
        <p:sp>
          <p:nvSpPr>
            <p:cNvPr id="142357" name="Freeform 4"/>
            <p:cNvSpPr>
              <a:spLocks/>
            </p:cNvSpPr>
            <p:nvPr/>
          </p:nvSpPr>
          <p:spPr bwMode="auto">
            <a:xfrm>
              <a:off x="2957" y="2795"/>
              <a:ext cx="1452" cy="544"/>
            </a:xfrm>
            <a:custGeom>
              <a:avLst/>
              <a:gdLst>
                <a:gd name="T0" fmla="*/ 0 w 1452"/>
                <a:gd name="T1" fmla="*/ 0 h 544"/>
                <a:gd name="T2" fmla="*/ 182 w 1452"/>
                <a:gd name="T3" fmla="*/ 0 h 544"/>
                <a:gd name="T4" fmla="*/ 182 w 1452"/>
                <a:gd name="T5" fmla="*/ 544 h 544"/>
                <a:gd name="T6" fmla="*/ 1452 w 1452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544"/>
                <a:gd name="T14" fmla="*/ 1452 w 1452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544">
                  <a:moveTo>
                    <a:pt x="0" y="0"/>
                  </a:moveTo>
                  <a:lnTo>
                    <a:pt x="182" y="0"/>
                  </a:lnTo>
                  <a:lnTo>
                    <a:pt x="182" y="544"/>
                  </a:lnTo>
                  <a:lnTo>
                    <a:pt x="1452" y="544"/>
                  </a:lnTo>
                </a:path>
              </a:pathLst>
            </a:custGeom>
            <a:noFill/>
            <a:ln w="38100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8" name="Rectangle 5"/>
            <p:cNvSpPr>
              <a:spLocks noChangeArrowheads="1"/>
            </p:cNvSpPr>
            <p:nvPr/>
          </p:nvSpPr>
          <p:spPr bwMode="auto">
            <a:xfrm>
              <a:off x="1930" y="1661"/>
              <a:ext cx="1044" cy="14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Registers</a:t>
              </a:r>
            </a:p>
          </p:txBody>
        </p:sp>
        <p:sp>
          <p:nvSpPr>
            <p:cNvPr id="142359" name="Text Box 6"/>
            <p:cNvSpPr txBox="1">
              <a:spLocks noChangeArrowheads="1"/>
            </p:cNvSpPr>
            <p:nvPr/>
          </p:nvSpPr>
          <p:spPr bwMode="auto">
            <a:xfrm>
              <a:off x="1886" y="1712"/>
              <a:ext cx="1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Read address1</a:t>
              </a:r>
            </a:p>
          </p:txBody>
        </p:sp>
        <p:sp>
          <p:nvSpPr>
            <p:cNvPr id="142360" name="Text Box 7"/>
            <p:cNvSpPr txBox="1">
              <a:spLocks noChangeArrowheads="1"/>
            </p:cNvSpPr>
            <p:nvPr/>
          </p:nvSpPr>
          <p:spPr bwMode="auto">
            <a:xfrm>
              <a:off x="1885" y="2114"/>
              <a:ext cx="1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Read address2</a:t>
              </a:r>
            </a:p>
          </p:txBody>
        </p:sp>
        <p:sp>
          <p:nvSpPr>
            <p:cNvPr id="142361" name="Text Box 8"/>
            <p:cNvSpPr txBox="1">
              <a:spLocks noChangeArrowheads="1"/>
            </p:cNvSpPr>
            <p:nvPr/>
          </p:nvSpPr>
          <p:spPr bwMode="auto">
            <a:xfrm>
              <a:off x="1886" y="2483"/>
              <a:ext cx="1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Write address</a:t>
              </a:r>
            </a:p>
          </p:txBody>
        </p:sp>
        <p:sp>
          <p:nvSpPr>
            <p:cNvPr id="142362" name="Text Box 9"/>
            <p:cNvSpPr txBox="1">
              <a:spLocks noChangeArrowheads="1"/>
            </p:cNvSpPr>
            <p:nvPr/>
          </p:nvSpPr>
          <p:spPr bwMode="auto">
            <a:xfrm>
              <a:off x="1886" y="2846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Write data</a:t>
              </a:r>
            </a:p>
          </p:txBody>
        </p:sp>
        <p:sp>
          <p:nvSpPr>
            <p:cNvPr id="142363" name="Text Box 10"/>
            <p:cNvSpPr txBox="1">
              <a:spLocks noChangeArrowheads="1"/>
            </p:cNvSpPr>
            <p:nvPr/>
          </p:nvSpPr>
          <p:spPr bwMode="auto">
            <a:xfrm>
              <a:off x="2249" y="1939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Read data1</a:t>
              </a:r>
            </a:p>
          </p:txBody>
        </p:sp>
        <p:sp>
          <p:nvSpPr>
            <p:cNvPr id="142364" name="Text Box 11"/>
            <p:cNvSpPr txBox="1">
              <a:spLocks noChangeArrowheads="1"/>
            </p:cNvSpPr>
            <p:nvPr/>
          </p:nvSpPr>
          <p:spPr bwMode="auto">
            <a:xfrm>
              <a:off x="2133" y="2704"/>
              <a:ext cx="8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Read data2</a:t>
              </a:r>
            </a:p>
          </p:txBody>
        </p:sp>
        <p:sp>
          <p:nvSpPr>
            <p:cNvPr id="142365" name="Freeform 12"/>
            <p:cNvSpPr>
              <a:spLocks/>
            </p:cNvSpPr>
            <p:nvPr/>
          </p:nvSpPr>
          <p:spPr bwMode="auto">
            <a:xfrm>
              <a:off x="3518" y="1797"/>
              <a:ext cx="590" cy="1225"/>
            </a:xfrm>
            <a:custGeom>
              <a:avLst/>
              <a:gdLst>
                <a:gd name="T0" fmla="*/ 0 w 726"/>
                <a:gd name="T1" fmla="*/ 0 h 1225"/>
                <a:gd name="T2" fmla="*/ 0 w 726"/>
                <a:gd name="T3" fmla="*/ 499 h 1225"/>
                <a:gd name="T4" fmla="*/ 10 w 726"/>
                <a:gd name="T5" fmla="*/ 590 h 1225"/>
                <a:gd name="T6" fmla="*/ 0 w 726"/>
                <a:gd name="T7" fmla="*/ 726 h 1225"/>
                <a:gd name="T8" fmla="*/ 0 w 726"/>
                <a:gd name="T9" fmla="*/ 1225 h 1225"/>
                <a:gd name="T10" fmla="*/ 74 w 726"/>
                <a:gd name="T11" fmla="*/ 862 h 1225"/>
                <a:gd name="T12" fmla="*/ 74 w 726"/>
                <a:gd name="T13" fmla="*/ 363 h 1225"/>
                <a:gd name="T14" fmla="*/ 0 w 726"/>
                <a:gd name="T15" fmla="*/ 0 h 1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6"/>
                <a:gd name="T25" fmla="*/ 0 h 1225"/>
                <a:gd name="T26" fmla="*/ 726 w 726"/>
                <a:gd name="T27" fmla="*/ 1225 h 1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6" h="1225">
                  <a:moveTo>
                    <a:pt x="0" y="0"/>
                  </a:moveTo>
                  <a:lnTo>
                    <a:pt x="0" y="499"/>
                  </a:lnTo>
                  <a:lnTo>
                    <a:pt x="91" y="590"/>
                  </a:lnTo>
                  <a:lnTo>
                    <a:pt x="0" y="726"/>
                  </a:lnTo>
                  <a:lnTo>
                    <a:pt x="0" y="1225"/>
                  </a:lnTo>
                  <a:lnTo>
                    <a:pt x="726" y="862"/>
                  </a:lnTo>
                  <a:lnTo>
                    <a:pt x="726" y="3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6" name="Text Box 13"/>
            <p:cNvSpPr txBox="1">
              <a:spLocks noChangeArrowheads="1"/>
            </p:cNvSpPr>
            <p:nvPr/>
          </p:nvSpPr>
          <p:spPr bwMode="auto">
            <a:xfrm>
              <a:off x="3745" y="2447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ALU </a:t>
              </a:r>
            </a:p>
            <a:p>
              <a:pPr>
                <a:lnSpc>
                  <a:spcPct val="5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result</a:t>
              </a:r>
            </a:p>
          </p:txBody>
        </p:sp>
        <p:sp>
          <p:nvSpPr>
            <p:cNvPr id="142367" name="Text Box 14"/>
            <p:cNvSpPr txBox="1">
              <a:spLocks noChangeArrowheads="1"/>
            </p:cNvSpPr>
            <p:nvPr/>
          </p:nvSpPr>
          <p:spPr bwMode="auto">
            <a:xfrm>
              <a:off x="3790" y="2113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3366CC"/>
                  </a:solidFill>
                  <a:latin typeface="Times New Roman" panose="02020603050405020304" pitchFamily="18" charset="0"/>
                </a:rPr>
                <a:t>Zero   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142368" name="Text Box 15"/>
            <p:cNvSpPr txBox="1">
              <a:spLocks noChangeArrowheads="1"/>
            </p:cNvSpPr>
            <p:nvPr/>
          </p:nvSpPr>
          <p:spPr bwMode="auto">
            <a:xfrm>
              <a:off x="3515" y="2069"/>
              <a:ext cx="349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42369" name="Line 16"/>
            <p:cNvSpPr>
              <a:spLocks noChangeShapeType="1"/>
            </p:cNvSpPr>
            <p:nvPr/>
          </p:nvSpPr>
          <p:spPr bwMode="auto">
            <a:xfrm>
              <a:off x="3881" y="1661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0" name="Line 17"/>
            <p:cNvSpPr>
              <a:spLocks noChangeShapeType="1"/>
            </p:cNvSpPr>
            <p:nvPr/>
          </p:nvSpPr>
          <p:spPr bwMode="auto">
            <a:xfrm>
              <a:off x="3799" y="1708"/>
              <a:ext cx="136" cy="9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1" name="Text Box 18"/>
            <p:cNvSpPr txBox="1">
              <a:spLocks noChangeArrowheads="1"/>
            </p:cNvSpPr>
            <p:nvPr/>
          </p:nvSpPr>
          <p:spPr bwMode="auto">
            <a:xfrm>
              <a:off x="3745" y="1707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2372" name="Line 19"/>
            <p:cNvSpPr>
              <a:spLocks noChangeShapeType="1"/>
            </p:cNvSpPr>
            <p:nvPr/>
          </p:nvSpPr>
          <p:spPr bwMode="auto">
            <a:xfrm>
              <a:off x="4108" y="2574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3" name="Line 20"/>
            <p:cNvSpPr>
              <a:spLocks noChangeShapeType="1"/>
            </p:cNvSpPr>
            <p:nvPr/>
          </p:nvSpPr>
          <p:spPr bwMode="auto">
            <a:xfrm>
              <a:off x="2975" y="2075"/>
              <a:ext cx="5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4" name="Line 21"/>
            <p:cNvSpPr>
              <a:spLocks noChangeShapeType="1"/>
            </p:cNvSpPr>
            <p:nvPr/>
          </p:nvSpPr>
          <p:spPr bwMode="auto">
            <a:xfrm flipV="1">
              <a:off x="2340" y="1304"/>
              <a:ext cx="0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5" name="Text Box 22"/>
            <p:cNvSpPr txBox="1">
              <a:spLocks noChangeArrowheads="1"/>
            </p:cNvSpPr>
            <p:nvPr/>
          </p:nvSpPr>
          <p:spPr bwMode="auto">
            <a:xfrm>
              <a:off x="2339" y="143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RegWrite</a:t>
              </a:r>
            </a:p>
          </p:txBody>
        </p:sp>
        <p:sp>
          <p:nvSpPr>
            <p:cNvPr id="142376" name="Rectangle 23"/>
            <p:cNvSpPr>
              <a:spLocks noChangeArrowheads="1"/>
            </p:cNvSpPr>
            <p:nvPr/>
          </p:nvSpPr>
          <p:spPr bwMode="auto">
            <a:xfrm>
              <a:off x="4425" y="2384"/>
              <a:ext cx="726" cy="104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377" name="Text Box 24"/>
            <p:cNvSpPr txBox="1">
              <a:spLocks noChangeArrowheads="1"/>
            </p:cNvSpPr>
            <p:nvPr/>
          </p:nvSpPr>
          <p:spPr bwMode="auto">
            <a:xfrm>
              <a:off x="4393" y="2453"/>
              <a:ext cx="6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142378" name="Text Box 25"/>
            <p:cNvSpPr txBox="1">
              <a:spLocks noChangeArrowheads="1"/>
            </p:cNvSpPr>
            <p:nvPr/>
          </p:nvSpPr>
          <p:spPr bwMode="auto">
            <a:xfrm>
              <a:off x="4393" y="3164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Write data</a:t>
              </a:r>
            </a:p>
          </p:txBody>
        </p:sp>
        <p:sp>
          <p:nvSpPr>
            <p:cNvPr id="142379" name="Text Box 26"/>
            <p:cNvSpPr txBox="1">
              <a:spLocks noChangeArrowheads="1"/>
            </p:cNvSpPr>
            <p:nvPr/>
          </p:nvSpPr>
          <p:spPr bwMode="auto">
            <a:xfrm>
              <a:off x="4425" y="2793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Read data</a:t>
              </a:r>
            </a:p>
          </p:txBody>
        </p:sp>
        <p:sp>
          <p:nvSpPr>
            <p:cNvPr id="142380" name="Oval 27"/>
            <p:cNvSpPr>
              <a:spLocks noChangeArrowheads="1"/>
            </p:cNvSpPr>
            <p:nvPr/>
          </p:nvSpPr>
          <p:spPr bwMode="auto">
            <a:xfrm>
              <a:off x="2067" y="3201"/>
              <a:ext cx="499" cy="68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Sign </a:t>
              </a:r>
              <a:b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</a:b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extend</a:t>
              </a:r>
            </a:p>
          </p:txBody>
        </p:sp>
        <p:sp>
          <p:nvSpPr>
            <p:cNvPr id="142381" name="Freeform 28"/>
            <p:cNvSpPr>
              <a:spLocks/>
            </p:cNvSpPr>
            <p:nvPr/>
          </p:nvSpPr>
          <p:spPr bwMode="auto">
            <a:xfrm>
              <a:off x="2566" y="3019"/>
              <a:ext cx="680" cy="545"/>
            </a:xfrm>
            <a:custGeom>
              <a:avLst/>
              <a:gdLst>
                <a:gd name="T0" fmla="*/ 0 w 953"/>
                <a:gd name="T1" fmla="*/ 6 h 861"/>
                <a:gd name="T2" fmla="*/ 17 w 953"/>
                <a:gd name="T3" fmla="*/ 6 h 861"/>
                <a:gd name="T4" fmla="*/ 17 w 953"/>
                <a:gd name="T5" fmla="*/ 0 h 861"/>
                <a:gd name="T6" fmla="*/ 24 w 953"/>
                <a:gd name="T7" fmla="*/ 0 h 8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861"/>
                <a:gd name="T14" fmla="*/ 953 w 953"/>
                <a:gd name="T15" fmla="*/ 861 h 8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861">
                  <a:moveTo>
                    <a:pt x="0" y="861"/>
                  </a:moveTo>
                  <a:lnTo>
                    <a:pt x="680" y="861"/>
                  </a:lnTo>
                  <a:lnTo>
                    <a:pt x="680" y="0"/>
                  </a:lnTo>
                  <a:lnTo>
                    <a:pt x="953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5" name="Line 32"/>
            <p:cNvSpPr>
              <a:spLocks noChangeShapeType="1"/>
            </p:cNvSpPr>
            <p:nvPr/>
          </p:nvSpPr>
          <p:spPr bwMode="auto">
            <a:xfrm flipV="1">
              <a:off x="4743" y="2157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6" name="Text Box 33"/>
            <p:cNvSpPr txBox="1">
              <a:spLocks noChangeArrowheads="1"/>
            </p:cNvSpPr>
            <p:nvPr/>
          </p:nvSpPr>
          <p:spPr bwMode="auto">
            <a:xfrm>
              <a:off x="4697" y="211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MenWrite</a:t>
              </a:r>
            </a:p>
          </p:txBody>
        </p:sp>
        <p:sp>
          <p:nvSpPr>
            <p:cNvPr id="142387" name="Line 34"/>
            <p:cNvSpPr>
              <a:spLocks noChangeShapeType="1"/>
            </p:cNvSpPr>
            <p:nvPr/>
          </p:nvSpPr>
          <p:spPr bwMode="auto">
            <a:xfrm>
              <a:off x="4878" y="3428"/>
              <a:ext cx="0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8" name="Text Box 35"/>
            <p:cNvSpPr txBox="1">
              <a:spLocks noChangeArrowheads="1"/>
            </p:cNvSpPr>
            <p:nvPr/>
          </p:nvSpPr>
          <p:spPr bwMode="auto">
            <a:xfrm>
              <a:off x="4289" y="3382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MenRead</a:t>
              </a:r>
            </a:p>
          </p:txBody>
        </p:sp>
        <p:sp>
          <p:nvSpPr>
            <p:cNvPr id="142389" name="Line 36"/>
            <p:cNvSpPr>
              <a:spLocks noChangeShapeType="1"/>
            </p:cNvSpPr>
            <p:nvPr/>
          </p:nvSpPr>
          <p:spPr bwMode="auto">
            <a:xfrm>
              <a:off x="1840" y="3430"/>
              <a:ext cx="91" cy="18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0" name="Text Box 37"/>
            <p:cNvSpPr txBox="1">
              <a:spLocks noChangeArrowheads="1"/>
            </p:cNvSpPr>
            <p:nvPr/>
          </p:nvSpPr>
          <p:spPr bwMode="auto">
            <a:xfrm>
              <a:off x="1704" y="3521"/>
              <a:ext cx="2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16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91" name="Text Box 38"/>
            <p:cNvSpPr txBox="1">
              <a:spLocks noChangeArrowheads="1"/>
            </p:cNvSpPr>
            <p:nvPr/>
          </p:nvSpPr>
          <p:spPr bwMode="auto">
            <a:xfrm>
              <a:off x="2702" y="3337"/>
              <a:ext cx="2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64</a:t>
              </a:r>
              <a:endParaRPr lang="en-US" altLang="zh-CN" sz="16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92" name="Line 39"/>
            <p:cNvSpPr>
              <a:spLocks noChangeShapeType="1"/>
            </p:cNvSpPr>
            <p:nvPr/>
          </p:nvSpPr>
          <p:spPr bwMode="auto">
            <a:xfrm>
              <a:off x="2929" y="3473"/>
              <a:ext cx="91" cy="18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3" name="Text Box 40"/>
            <p:cNvSpPr txBox="1">
              <a:spLocks noChangeArrowheads="1"/>
            </p:cNvSpPr>
            <p:nvPr/>
          </p:nvSpPr>
          <p:spPr bwMode="auto">
            <a:xfrm>
              <a:off x="3383" y="3745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</a:t>
              </a: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4</a:t>
              </a:r>
              <a:r>
                <a:rPr lang="en-US" altLang="zh-CN" sz="2400" b="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bits </a:t>
              </a: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data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42395" name="AutoShape 42"/>
            <p:cNvSpPr>
              <a:spLocks noChangeArrowheads="1"/>
            </p:cNvSpPr>
            <p:nvPr/>
          </p:nvSpPr>
          <p:spPr bwMode="auto">
            <a:xfrm>
              <a:off x="3246" y="2657"/>
              <a:ext cx="182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MUX</a:t>
              </a:r>
            </a:p>
          </p:txBody>
        </p:sp>
        <p:sp>
          <p:nvSpPr>
            <p:cNvPr id="142399" name="Line 46"/>
            <p:cNvSpPr>
              <a:spLocks noChangeShapeType="1"/>
            </p:cNvSpPr>
            <p:nvPr/>
          </p:nvSpPr>
          <p:spPr bwMode="auto">
            <a:xfrm>
              <a:off x="1095" y="2607"/>
              <a:ext cx="836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1" name="Line 48"/>
            <p:cNvSpPr>
              <a:spLocks noChangeShapeType="1"/>
            </p:cNvSpPr>
            <p:nvPr/>
          </p:nvSpPr>
          <p:spPr bwMode="auto">
            <a:xfrm>
              <a:off x="1069" y="3520"/>
              <a:ext cx="9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2" name="Line 49"/>
            <p:cNvSpPr>
              <a:spLocks noChangeShapeType="1"/>
            </p:cNvSpPr>
            <p:nvPr/>
          </p:nvSpPr>
          <p:spPr bwMode="auto">
            <a:xfrm>
              <a:off x="3110" y="2793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3" name="Oval 50"/>
            <p:cNvSpPr>
              <a:spLocks noChangeArrowheads="1"/>
            </p:cNvSpPr>
            <p:nvPr/>
          </p:nvSpPr>
          <p:spPr bwMode="auto">
            <a:xfrm>
              <a:off x="3118" y="2765"/>
              <a:ext cx="45" cy="4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04" name="Line 51"/>
            <p:cNvSpPr>
              <a:spLocks noChangeShapeType="1"/>
            </p:cNvSpPr>
            <p:nvPr/>
          </p:nvSpPr>
          <p:spPr bwMode="auto">
            <a:xfrm>
              <a:off x="3428" y="2838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5" name="AutoShape 52"/>
            <p:cNvSpPr>
              <a:spLocks noChangeArrowheads="1"/>
            </p:cNvSpPr>
            <p:nvPr/>
          </p:nvSpPr>
          <p:spPr bwMode="auto">
            <a:xfrm>
              <a:off x="5377" y="2747"/>
              <a:ext cx="182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MUX</a:t>
              </a:r>
            </a:p>
          </p:txBody>
        </p:sp>
        <p:sp>
          <p:nvSpPr>
            <p:cNvPr id="142406" name="Freeform 53"/>
            <p:cNvSpPr>
              <a:spLocks/>
            </p:cNvSpPr>
            <p:nvPr/>
          </p:nvSpPr>
          <p:spPr bwMode="auto">
            <a:xfrm>
              <a:off x="1733" y="2976"/>
              <a:ext cx="3938" cy="998"/>
            </a:xfrm>
            <a:custGeom>
              <a:avLst/>
              <a:gdLst>
                <a:gd name="T0" fmla="*/ 1258 w 4400"/>
                <a:gd name="T1" fmla="*/ 45 h 998"/>
                <a:gd name="T2" fmla="*/ 1299 w 4400"/>
                <a:gd name="T3" fmla="*/ 45 h 998"/>
                <a:gd name="T4" fmla="*/ 1299 w 4400"/>
                <a:gd name="T5" fmla="*/ 998 h 998"/>
                <a:gd name="T6" fmla="*/ 0 w 4400"/>
                <a:gd name="T7" fmla="*/ 998 h 998"/>
                <a:gd name="T8" fmla="*/ 0 w 4400"/>
                <a:gd name="T9" fmla="*/ 0 h 998"/>
                <a:gd name="T10" fmla="*/ 67 w 4400"/>
                <a:gd name="T11" fmla="*/ 0 h 9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00"/>
                <a:gd name="T19" fmla="*/ 0 h 998"/>
                <a:gd name="T20" fmla="*/ 4400 w 4400"/>
                <a:gd name="T21" fmla="*/ 998 h 9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00" h="998">
                  <a:moveTo>
                    <a:pt x="4264" y="45"/>
                  </a:moveTo>
                  <a:lnTo>
                    <a:pt x="4400" y="45"/>
                  </a:lnTo>
                  <a:lnTo>
                    <a:pt x="4400" y="998"/>
                  </a:lnTo>
                  <a:lnTo>
                    <a:pt x="0" y="998"/>
                  </a:ln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7" name="Line 54"/>
            <p:cNvSpPr>
              <a:spLocks noChangeShapeType="1"/>
            </p:cNvSpPr>
            <p:nvPr/>
          </p:nvSpPr>
          <p:spPr bwMode="auto">
            <a:xfrm>
              <a:off x="5151" y="288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8" name="Freeform 55"/>
            <p:cNvSpPr>
              <a:spLocks/>
            </p:cNvSpPr>
            <p:nvPr/>
          </p:nvSpPr>
          <p:spPr bwMode="auto">
            <a:xfrm>
              <a:off x="4243" y="2566"/>
              <a:ext cx="1134" cy="1088"/>
            </a:xfrm>
            <a:custGeom>
              <a:avLst/>
              <a:gdLst>
                <a:gd name="T0" fmla="*/ 0 w 1134"/>
                <a:gd name="T1" fmla="*/ 0 h 1088"/>
                <a:gd name="T2" fmla="*/ 0 w 1134"/>
                <a:gd name="T3" fmla="*/ 1088 h 1088"/>
                <a:gd name="T4" fmla="*/ 998 w 1134"/>
                <a:gd name="T5" fmla="*/ 1088 h 1088"/>
                <a:gd name="T6" fmla="*/ 998 w 1134"/>
                <a:gd name="T7" fmla="*/ 589 h 1088"/>
                <a:gd name="T8" fmla="*/ 1134 w 1134"/>
                <a:gd name="T9" fmla="*/ 589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4"/>
                <a:gd name="T16" fmla="*/ 0 h 1088"/>
                <a:gd name="T17" fmla="*/ 1134 w 1134"/>
                <a:gd name="T18" fmla="*/ 1088 h 10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4" h="1088">
                  <a:moveTo>
                    <a:pt x="0" y="0"/>
                  </a:moveTo>
                  <a:lnTo>
                    <a:pt x="0" y="1088"/>
                  </a:lnTo>
                  <a:lnTo>
                    <a:pt x="998" y="1088"/>
                  </a:lnTo>
                  <a:lnTo>
                    <a:pt x="998" y="589"/>
                  </a:lnTo>
                  <a:lnTo>
                    <a:pt x="1134" y="58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9" name="Oval 56"/>
            <p:cNvSpPr>
              <a:spLocks noChangeArrowheads="1"/>
            </p:cNvSpPr>
            <p:nvPr/>
          </p:nvSpPr>
          <p:spPr bwMode="auto">
            <a:xfrm>
              <a:off x="4222" y="2550"/>
              <a:ext cx="45" cy="4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10" name="Line 57"/>
            <p:cNvSpPr>
              <a:spLocks noChangeShapeType="1"/>
            </p:cNvSpPr>
            <p:nvPr/>
          </p:nvSpPr>
          <p:spPr bwMode="auto">
            <a:xfrm>
              <a:off x="3699" y="1341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1" name="Text Box 58"/>
            <p:cNvSpPr txBox="1">
              <a:spLocks noChangeArrowheads="1"/>
            </p:cNvSpPr>
            <p:nvPr/>
          </p:nvSpPr>
          <p:spPr bwMode="auto">
            <a:xfrm>
              <a:off x="3835" y="1754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ALU operation</a:t>
              </a:r>
            </a:p>
          </p:txBody>
        </p:sp>
        <p:sp>
          <p:nvSpPr>
            <p:cNvPr id="142412" name="Freeform 59"/>
            <p:cNvSpPr>
              <a:spLocks/>
            </p:cNvSpPr>
            <p:nvPr/>
          </p:nvSpPr>
          <p:spPr bwMode="auto">
            <a:xfrm>
              <a:off x="3880" y="570"/>
              <a:ext cx="544" cy="907"/>
            </a:xfrm>
            <a:custGeom>
              <a:avLst/>
              <a:gdLst>
                <a:gd name="T0" fmla="*/ 0 w 726"/>
                <a:gd name="T1" fmla="*/ 0 h 1225"/>
                <a:gd name="T2" fmla="*/ 0 w 726"/>
                <a:gd name="T3" fmla="*/ 18 h 1225"/>
                <a:gd name="T4" fmla="*/ 4 w 726"/>
                <a:gd name="T5" fmla="*/ 22 h 1225"/>
                <a:gd name="T6" fmla="*/ 0 w 726"/>
                <a:gd name="T7" fmla="*/ 27 h 1225"/>
                <a:gd name="T8" fmla="*/ 0 w 726"/>
                <a:gd name="T9" fmla="*/ 45 h 1225"/>
                <a:gd name="T10" fmla="*/ 31 w 726"/>
                <a:gd name="T11" fmla="*/ 31 h 1225"/>
                <a:gd name="T12" fmla="*/ 31 w 726"/>
                <a:gd name="T13" fmla="*/ 13 h 1225"/>
                <a:gd name="T14" fmla="*/ 0 w 726"/>
                <a:gd name="T15" fmla="*/ 0 h 1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6"/>
                <a:gd name="T25" fmla="*/ 0 h 1225"/>
                <a:gd name="T26" fmla="*/ 726 w 726"/>
                <a:gd name="T27" fmla="*/ 1225 h 1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6" h="1225">
                  <a:moveTo>
                    <a:pt x="0" y="0"/>
                  </a:moveTo>
                  <a:lnTo>
                    <a:pt x="0" y="499"/>
                  </a:lnTo>
                  <a:lnTo>
                    <a:pt x="91" y="590"/>
                  </a:lnTo>
                  <a:lnTo>
                    <a:pt x="0" y="726"/>
                  </a:lnTo>
                  <a:lnTo>
                    <a:pt x="0" y="1225"/>
                  </a:lnTo>
                  <a:lnTo>
                    <a:pt x="726" y="862"/>
                  </a:lnTo>
                  <a:lnTo>
                    <a:pt x="726" y="3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3" name="Oval 60"/>
            <p:cNvSpPr>
              <a:spLocks noChangeArrowheads="1"/>
            </p:cNvSpPr>
            <p:nvPr/>
          </p:nvSpPr>
          <p:spPr bwMode="auto">
            <a:xfrm>
              <a:off x="3336" y="978"/>
              <a:ext cx="363" cy="68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Shift 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left </a:t>
              </a:r>
              <a:r>
                <a:rPr lang="en-US" altLang="zh-CN" sz="16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414" name="Line 61"/>
            <p:cNvSpPr>
              <a:spLocks noChangeShapeType="1"/>
            </p:cNvSpPr>
            <p:nvPr/>
          </p:nvSpPr>
          <p:spPr bwMode="auto">
            <a:xfrm>
              <a:off x="3064" y="752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5" name="AutoShape 62"/>
            <p:cNvSpPr>
              <a:spLocks noChangeArrowheads="1"/>
            </p:cNvSpPr>
            <p:nvPr/>
          </p:nvSpPr>
          <p:spPr bwMode="auto">
            <a:xfrm>
              <a:off x="4879" y="661"/>
              <a:ext cx="182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MUX</a:t>
              </a:r>
            </a:p>
          </p:txBody>
        </p:sp>
        <p:sp>
          <p:nvSpPr>
            <p:cNvPr id="142416" name="Text Box 63"/>
            <p:cNvSpPr txBox="1">
              <a:spLocks noChangeArrowheads="1"/>
            </p:cNvSpPr>
            <p:nvPr/>
          </p:nvSpPr>
          <p:spPr bwMode="auto">
            <a:xfrm>
              <a:off x="3923" y="797"/>
              <a:ext cx="34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142417" name="Freeform 64"/>
            <p:cNvSpPr>
              <a:spLocks/>
            </p:cNvSpPr>
            <p:nvPr/>
          </p:nvSpPr>
          <p:spPr bwMode="auto">
            <a:xfrm>
              <a:off x="3654" y="519"/>
              <a:ext cx="1224" cy="318"/>
            </a:xfrm>
            <a:custGeom>
              <a:avLst/>
              <a:gdLst>
                <a:gd name="T0" fmla="*/ 0 w 1224"/>
                <a:gd name="T1" fmla="*/ 6 h 454"/>
                <a:gd name="T2" fmla="*/ 0 w 1224"/>
                <a:gd name="T3" fmla="*/ 0 h 454"/>
                <a:gd name="T4" fmla="*/ 952 w 1224"/>
                <a:gd name="T5" fmla="*/ 0 h 454"/>
                <a:gd name="T6" fmla="*/ 952 w 1224"/>
                <a:gd name="T7" fmla="*/ 9 h 454"/>
                <a:gd name="T8" fmla="*/ 1224 w 1224"/>
                <a:gd name="T9" fmla="*/ 9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4"/>
                <a:gd name="T16" fmla="*/ 0 h 454"/>
                <a:gd name="T17" fmla="*/ 1224 w 1224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4" h="454">
                  <a:moveTo>
                    <a:pt x="0" y="318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952" y="454"/>
                  </a:lnTo>
                  <a:lnTo>
                    <a:pt x="1224" y="4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8" name="Line 65"/>
            <p:cNvSpPr>
              <a:spLocks noChangeShapeType="1"/>
            </p:cNvSpPr>
            <p:nvPr/>
          </p:nvSpPr>
          <p:spPr bwMode="auto">
            <a:xfrm>
              <a:off x="4425" y="1024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9" name="Oval 66"/>
            <p:cNvSpPr>
              <a:spLocks noChangeArrowheads="1"/>
            </p:cNvSpPr>
            <p:nvPr/>
          </p:nvSpPr>
          <p:spPr bwMode="auto">
            <a:xfrm>
              <a:off x="3632" y="727"/>
              <a:ext cx="46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20" name="Freeform 67"/>
            <p:cNvSpPr>
              <a:spLocks/>
            </p:cNvSpPr>
            <p:nvPr/>
          </p:nvSpPr>
          <p:spPr bwMode="auto">
            <a:xfrm>
              <a:off x="3065" y="1341"/>
              <a:ext cx="272" cy="1678"/>
            </a:xfrm>
            <a:custGeom>
              <a:avLst/>
              <a:gdLst>
                <a:gd name="T0" fmla="*/ 0 w 272"/>
                <a:gd name="T1" fmla="*/ 1678 h 1678"/>
                <a:gd name="T2" fmla="*/ 0 w 272"/>
                <a:gd name="T3" fmla="*/ 907 h 1678"/>
                <a:gd name="T4" fmla="*/ 91 w 272"/>
                <a:gd name="T5" fmla="*/ 454 h 1678"/>
                <a:gd name="T6" fmla="*/ 91 w 272"/>
                <a:gd name="T7" fmla="*/ 0 h 1678"/>
                <a:gd name="T8" fmla="*/ 272 w 272"/>
                <a:gd name="T9" fmla="*/ 0 h 16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678"/>
                <a:gd name="T17" fmla="*/ 272 w 272"/>
                <a:gd name="T18" fmla="*/ 1678 h 16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678">
                  <a:moveTo>
                    <a:pt x="0" y="1678"/>
                  </a:moveTo>
                  <a:lnTo>
                    <a:pt x="0" y="907"/>
                  </a:lnTo>
                  <a:lnTo>
                    <a:pt x="91" y="454"/>
                  </a:lnTo>
                  <a:lnTo>
                    <a:pt x="91" y="0"/>
                  </a:lnTo>
                  <a:lnTo>
                    <a:pt x="27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1" name="Oval 68"/>
            <p:cNvSpPr>
              <a:spLocks noChangeArrowheads="1"/>
            </p:cNvSpPr>
            <p:nvPr/>
          </p:nvSpPr>
          <p:spPr bwMode="auto">
            <a:xfrm>
              <a:off x="3028" y="2990"/>
              <a:ext cx="45" cy="4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22" name="Freeform 69"/>
            <p:cNvSpPr>
              <a:spLocks/>
            </p:cNvSpPr>
            <p:nvPr/>
          </p:nvSpPr>
          <p:spPr bwMode="auto">
            <a:xfrm>
              <a:off x="2575" y="436"/>
              <a:ext cx="272" cy="771"/>
            </a:xfrm>
            <a:custGeom>
              <a:avLst/>
              <a:gdLst>
                <a:gd name="T0" fmla="*/ 0 w 726"/>
                <a:gd name="T1" fmla="*/ 0 h 1225"/>
                <a:gd name="T2" fmla="*/ 0 w 726"/>
                <a:gd name="T3" fmla="*/ 3 h 1225"/>
                <a:gd name="T4" fmla="*/ 0 w 726"/>
                <a:gd name="T5" fmla="*/ 4 h 1225"/>
                <a:gd name="T6" fmla="*/ 0 w 726"/>
                <a:gd name="T7" fmla="*/ 4 h 1225"/>
                <a:gd name="T8" fmla="*/ 0 w 726"/>
                <a:gd name="T9" fmla="*/ 8 h 1225"/>
                <a:gd name="T10" fmla="*/ 0 w 726"/>
                <a:gd name="T11" fmla="*/ 5 h 1225"/>
                <a:gd name="T12" fmla="*/ 0 w 726"/>
                <a:gd name="T13" fmla="*/ 3 h 1225"/>
                <a:gd name="T14" fmla="*/ 0 w 726"/>
                <a:gd name="T15" fmla="*/ 0 h 1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6"/>
                <a:gd name="T25" fmla="*/ 0 h 1225"/>
                <a:gd name="T26" fmla="*/ 726 w 726"/>
                <a:gd name="T27" fmla="*/ 1225 h 1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6" h="1225">
                  <a:moveTo>
                    <a:pt x="0" y="0"/>
                  </a:moveTo>
                  <a:lnTo>
                    <a:pt x="0" y="499"/>
                  </a:lnTo>
                  <a:lnTo>
                    <a:pt x="91" y="590"/>
                  </a:lnTo>
                  <a:lnTo>
                    <a:pt x="0" y="726"/>
                  </a:lnTo>
                  <a:lnTo>
                    <a:pt x="0" y="1225"/>
                  </a:lnTo>
                  <a:lnTo>
                    <a:pt x="726" y="862"/>
                  </a:lnTo>
                  <a:lnTo>
                    <a:pt x="726" y="3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3" name="Text Box 70"/>
            <p:cNvSpPr txBox="1">
              <a:spLocks noChangeArrowheads="1"/>
            </p:cNvSpPr>
            <p:nvPr/>
          </p:nvSpPr>
          <p:spPr bwMode="auto">
            <a:xfrm>
              <a:off x="2573" y="617"/>
              <a:ext cx="31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142424" name="Rectangle 71"/>
            <p:cNvSpPr>
              <a:spLocks noChangeArrowheads="1"/>
            </p:cNvSpPr>
            <p:nvPr/>
          </p:nvSpPr>
          <p:spPr bwMode="auto">
            <a:xfrm>
              <a:off x="661" y="617"/>
              <a:ext cx="227" cy="49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PC</a:t>
              </a:r>
            </a:p>
          </p:txBody>
        </p:sp>
        <p:sp>
          <p:nvSpPr>
            <p:cNvPr id="142425" name="Text Box 72"/>
            <p:cNvSpPr txBox="1">
              <a:spLocks noChangeArrowheads="1"/>
            </p:cNvSpPr>
            <p:nvPr/>
          </p:nvSpPr>
          <p:spPr bwMode="auto">
            <a:xfrm>
              <a:off x="4515" y="2944"/>
              <a:ext cx="59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Data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42426" name="Rectangle 73"/>
            <p:cNvSpPr>
              <a:spLocks noChangeArrowheads="1"/>
            </p:cNvSpPr>
            <p:nvPr/>
          </p:nvSpPr>
          <p:spPr bwMode="auto">
            <a:xfrm>
              <a:off x="190" y="1570"/>
              <a:ext cx="680" cy="16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27" name="Text Box 74"/>
            <p:cNvSpPr txBox="1">
              <a:spLocks noChangeArrowheads="1"/>
            </p:cNvSpPr>
            <p:nvPr/>
          </p:nvSpPr>
          <p:spPr bwMode="auto">
            <a:xfrm>
              <a:off x="158" y="1751"/>
              <a:ext cx="63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Read address</a:t>
              </a:r>
            </a:p>
          </p:txBody>
        </p:sp>
        <p:sp>
          <p:nvSpPr>
            <p:cNvPr id="142428" name="Text Box 75"/>
            <p:cNvSpPr txBox="1">
              <a:spLocks noChangeArrowheads="1"/>
            </p:cNvSpPr>
            <p:nvPr/>
          </p:nvSpPr>
          <p:spPr bwMode="auto">
            <a:xfrm>
              <a:off x="145" y="2296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Instruction</a:t>
              </a:r>
            </a:p>
          </p:txBody>
        </p:sp>
        <p:sp>
          <p:nvSpPr>
            <p:cNvPr id="142429" name="Text Box 76"/>
            <p:cNvSpPr txBox="1">
              <a:spLocks noChangeArrowheads="1"/>
            </p:cNvSpPr>
            <p:nvPr/>
          </p:nvSpPr>
          <p:spPr bwMode="auto">
            <a:xfrm>
              <a:off x="145" y="2840"/>
              <a:ext cx="80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Instruction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42430" name="Freeform 77"/>
            <p:cNvSpPr>
              <a:spLocks/>
            </p:cNvSpPr>
            <p:nvPr/>
          </p:nvSpPr>
          <p:spPr bwMode="auto">
            <a:xfrm>
              <a:off x="978" y="527"/>
              <a:ext cx="1587" cy="363"/>
            </a:xfrm>
            <a:custGeom>
              <a:avLst/>
              <a:gdLst>
                <a:gd name="T0" fmla="*/ 0 w 1407"/>
                <a:gd name="T1" fmla="*/ 363 h 363"/>
                <a:gd name="T2" fmla="*/ 0 w 1407"/>
                <a:gd name="T3" fmla="*/ 0 h 363"/>
                <a:gd name="T4" fmla="*/ 4437 w 1407"/>
                <a:gd name="T5" fmla="*/ 0 h 363"/>
                <a:gd name="T6" fmla="*/ 4606 w 1407"/>
                <a:gd name="T7" fmla="*/ 90 h 363"/>
                <a:gd name="T8" fmla="*/ 5290 w 1407"/>
                <a:gd name="T9" fmla="*/ 9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7"/>
                <a:gd name="T16" fmla="*/ 0 h 363"/>
                <a:gd name="T17" fmla="*/ 1407 w 1407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7" h="363">
                  <a:moveTo>
                    <a:pt x="0" y="363"/>
                  </a:moveTo>
                  <a:lnTo>
                    <a:pt x="0" y="0"/>
                  </a:lnTo>
                  <a:lnTo>
                    <a:pt x="1180" y="0"/>
                  </a:lnTo>
                  <a:lnTo>
                    <a:pt x="1225" y="90"/>
                  </a:lnTo>
                  <a:lnTo>
                    <a:pt x="1407" y="9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1" name="Line 78"/>
            <p:cNvSpPr>
              <a:spLocks noChangeShapeType="1"/>
            </p:cNvSpPr>
            <p:nvPr/>
          </p:nvSpPr>
          <p:spPr bwMode="auto">
            <a:xfrm>
              <a:off x="2338" y="1026"/>
              <a:ext cx="2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2" name="Text Box 79"/>
            <p:cNvSpPr txBox="1">
              <a:spLocks noChangeArrowheads="1"/>
            </p:cNvSpPr>
            <p:nvPr/>
          </p:nvSpPr>
          <p:spPr bwMode="auto">
            <a:xfrm>
              <a:off x="2201" y="89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2433" name="Freeform 80"/>
            <p:cNvSpPr>
              <a:spLocks/>
            </p:cNvSpPr>
            <p:nvPr/>
          </p:nvSpPr>
          <p:spPr bwMode="auto">
            <a:xfrm>
              <a:off x="2838" y="754"/>
              <a:ext cx="226" cy="90"/>
            </a:xfrm>
            <a:custGeom>
              <a:avLst/>
              <a:gdLst>
                <a:gd name="T0" fmla="*/ 0 w 408"/>
                <a:gd name="T1" fmla="*/ 90 h 90"/>
                <a:gd name="T2" fmla="*/ 1 w 408"/>
                <a:gd name="T3" fmla="*/ 90 h 90"/>
                <a:gd name="T4" fmla="*/ 1 w 408"/>
                <a:gd name="T5" fmla="*/ 0 h 90"/>
                <a:gd name="T6" fmla="*/ 0 60000 65536"/>
                <a:gd name="T7" fmla="*/ 0 60000 65536"/>
                <a:gd name="T8" fmla="*/ 0 60000 65536"/>
                <a:gd name="T9" fmla="*/ 0 w 408"/>
                <a:gd name="T10" fmla="*/ 0 h 90"/>
                <a:gd name="T11" fmla="*/ 408 w 408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90">
                  <a:moveTo>
                    <a:pt x="0" y="90"/>
                  </a:moveTo>
                  <a:lnTo>
                    <a:pt x="363" y="90"/>
                  </a:lnTo>
                  <a:lnTo>
                    <a:pt x="40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4" name="Line 81"/>
            <p:cNvSpPr>
              <a:spLocks noChangeShapeType="1"/>
            </p:cNvSpPr>
            <p:nvPr/>
          </p:nvSpPr>
          <p:spPr bwMode="auto">
            <a:xfrm flipV="1">
              <a:off x="3337" y="314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5" name="Line 82"/>
            <p:cNvSpPr>
              <a:spLocks noChangeShapeType="1"/>
            </p:cNvSpPr>
            <p:nvPr/>
          </p:nvSpPr>
          <p:spPr bwMode="auto">
            <a:xfrm flipV="1">
              <a:off x="5467" y="3235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6" name="Line 83"/>
            <p:cNvSpPr>
              <a:spLocks noChangeShapeType="1"/>
            </p:cNvSpPr>
            <p:nvPr/>
          </p:nvSpPr>
          <p:spPr bwMode="auto">
            <a:xfrm>
              <a:off x="975" y="1888"/>
              <a:ext cx="9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7" name="Rectangle 84"/>
            <p:cNvSpPr>
              <a:spLocks noChangeArrowheads="1"/>
            </p:cNvSpPr>
            <p:nvPr/>
          </p:nvSpPr>
          <p:spPr bwMode="auto">
            <a:xfrm>
              <a:off x="954" y="1525"/>
              <a:ext cx="136" cy="240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</a:rPr>
                <a:t>Instruction</a:t>
              </a:r>
            </a:p>
          </p:txBody>
        </p:sp>
        <p:sp>
          <p:nvSpPr>
            <p:cNvPr id="142438" name="Freeform 85"/>
            <p:cNvSpPr>
              <a:spLocks/>
            </p:cNvSpPr>
            <p:nvPr/>
          </p:nvSpPr>
          <p:spPr bwMode="auto">
            <a:xfrm>
              <a:off x="113" y="890"/>
              <a:ext cx="862" cy="1043"/>
            </a:xfrm>
            <a:custGeom>
              <a:avLst/>
              <a:gdLst>
                <a:gd name="T0" fmla="*/ 1309 w 817"/>
                <a:gd name="T1" fmla="*/ 0 h 1043"/>
                <a:gd name="T2" fmla="*/ 1473 w 817"/>
                <a:gd name="T3" fmla="*/ 0 h 1043"/>
                <a:gd name="T4" fmla="*/ 1473 w 817"/>
                <a:gd name="T5" fmla="*/ 408 h 1043"/>
                <a:gd name="T6" fmla="*/ 0 w 817"/>
                <a:gd name="T7" fmla="*/ 408 h 1043"/>
                <a:gd name="T8" fmla="*/ 0 w 817"/>
                <a:gd name="T9" fmla="*/ 1043 h 1043"/>
                <a:gd name="T10" fmla="*/ 165 w 817"/>
                <a:gd name="T11" fmla="*/ 1043 h 10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043"/>
                <a:gd name="T20" fmla="*/ 817 w 817"/>
                <a:gd name="T21" fmla="*/ 1043 h 10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043">
                  <a:moveTo>
                    <a:pt x="726" y="0"/>
                  </a:moveTo>
                  <a:lnTo>
                    <a:pt x="817" y="0"/>
                  </a:lnTo>
                  <a:lnTo>
                    <a:pt x="817" y="408"/>
                  </a:lnTo>
                  <a:lnTo>
                    <a:pt x="0" y="408"/>
                  </a:lnTo>
                  <a:lnTo>
                    <a:pt x="0" y="1043"/>
                  </a:lnTo>
                  <a:lnTo>
                    <a:pt x="91" y="104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9" name="Oval 86"/>
            <p:cNvSpPr>
              <a:spLocks noChangeArrowheads="1"/>
            </p:cNvSpPr>
            <p:nvPr/>
          </p:nvSpPr>
          <p:spPr bwMode="auto">
            <a:xfrm>
              <a:off x="958" y="861"/>
              <a:ext cx="46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40" name="Freeform 87"/>
            <p:cNvSpPr>
              <a:spLocks/>
            </p:cNvSpPr>
            <p:nvPr/>
          </p:nvSpPr>
          <p:spPr bwMode="auto">
            <a:xfrm>
              <a:off x="4108" y="1162"/>
              <a:ext cx="861" cy="1043"/>
            </a:xfrm>
            <a:custGeom>
              <a:avLst/>
              <a:gdLst>
                <a:gd name="T0" fmla="*/ 0 w 861"/>
                <a:gd name="T1" fmla="*/ 1043 h 1043"/>
                <a:gd name="T2" fmla="*/ 408 w 861"/>
                <a:gd name="T3" fmla="*/ 1043 h 1043"/>
                <a:gd name="T4" fmla="*/ 861 w 861"/>
                <a:gd name="T5" fmla="*/ 680 h 1043"/>
                <a:gd name="T6" fmla="*/ 861 w 861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1"/>
                <a:gd name="T13" fmla="*/ 0 h 1043"/>
                <a:gd name="T14" fmla="*/ 861 w 861"/>
                <a:gd name="T15" fmla="*/ 1043 h 10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1" h="1043">
                  <a:moveTo>
                    <a:pt x="0" y="1043"/>
                  </a:moveTo>
                  <a:lnTo>
                    <a:pt x="408" y="1043"/>
                  </a:lnTo>
                  <a:lnTo>
                    <a:pt x="861" y="680"/>
                  </a:lnTo>
                  <a:lnTo>
                    <a:pt x="86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1" name="Line 88"/>
            <p:cNvSpPr>
              <a:spLocks noChangeShapeType="1"/>
            </p:cNvSpPr>
            <p:nvPr/>
          </p:nvSpPr>
          <p:spPr bwMode="auto">
            <a:xfrm>
              <a:off x="884" y="2432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2" name="Freeform 89"/>
            <p:cNvSpPr>
              <a:spLocks/>
            </p:cNvSpPr>
            <p:nvPr/>
          </p:nvSpPr>
          <p:spPr bwMode="auto">
            <a:xfrm>
              <a:off x="566" y="391"/>
              <a:ext cx="4718" cy="544"/>
            </a:xfrm>
            <a:custGeom>
              <a:avLst/>
              <a:gdLst>
                <a:gd name="T0" fmla="*/ 4087 w 4763"/>
                <a:gd name="T1" fmla="*/ 544 h 544"/>
                <a:gd name="T2" fmla="*/ 4290 w 4763"/>
                <a:gd name="T3" fmla="*/ 544 h 544"/>
                <a:gd name="T4" fmla="*/ 4290 w 4763"/>
                <a:gd name="T5" fmla="*/ 0 h 544"/>
                <a:gd name="T6" fmla="*/ 0 w 4763"/>
                <a:gd name="T7" fmla="*/ 0 h 544"/>
                <a:gd name="T8" fmla="*/ 0 w 4763"/>
                <a:gd name="T9" fmla="*/ 453 h 544"/>
                <a:gd name="T10" fmla="*/ 80 w 4763"/>
                <a:gd name="T11" fmla="*/ 453 h 5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3"/>
                <a:gd name="T19" fmla="*/ 0 h 544"/>
                <a:gd name="T20" fmla="*/ 4763 w 4763"/>
                <a:gd name="T21" fmla="*/ 544 h 5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3" h="544">
                  <a:moveTo>
                    <a:pt x="4536" y="544"/>
                  </a:moveTo>
                  <a:lnTo>
                    <a:pt x="4763" y="544"/>
                  </a:lnTo>
                  <a:lnTo>
                    <a:pt x="4763" y="0"/>
                  </a:lnTo>
                  <a:lnTo>
                    <a:pt x="0" y="0"/>
                  </a:lnTo>
                  <a:lnTo>
                    <a:pt x="0" y="453"/>
                  </a:lnTo>
                  <a:lnTo>
                    <a:pt x="91" y="45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3" name="Line 90"/>
            <p:cNvSpPr>
              <a:spLocks noChangeShapeType="1"/>
            </p:cNvSpPr>
            <p:nvPr/>
          </p:nvSpPr>
          <p:spPr bwMode="auto">
            <a:xfrm>
              <a:off x="975" y="2205"/>
              <a:ext cx="9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4" name="Oval 91"/>
            <p:cNvSpPr>
              <a:spLocks noChangeArrowheads="1"/>
            </p:cNvSpPr>
            <p:nvPr/>
          </p:nvSpPr>
          <p:spPr bwMode="auto">
            <a:xfrm>
              <a:off x="1186" y="2184"/>
              <a:ext cx="46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99812" name="Text Box 100"/>
          <p:cNvSpPr txBox="1">
            <a:spLocks noChangeArrowheads="1"/>
          </p:cNvSpPr>
          <p:nvPr/>
        </p:nvSpPr>
        <p:spPr bwMode="auto">
          <a:xfrm>
            <a:off x="2999656" y="1213182"/>
            <a:ext cx="252174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6000" dirty="0">
                <a:solidFill>
                  <a:srgbClr val="FF3399"/>
                </a:solidFill>
              </a:rPr>
              <a:t>S</a:t>
            </a:r>
            <a:r>
              <a:rPr lang="en-US" altLang="zh-CN" sz="6000" dirty="0" smtClean="0">
                <a:solidFill>
                  <a:srgbClr val="FF3399"/>
                </a:solidFill>
              </a:rPr>
              <a:t>-SW</a:t>
            </a:r>
            <a:endParaRPr lang="en-US" altLang="zh-CN" sz="6000" dirty="0">
              <a:solidFill>
                <a:srgbClr val="FF3399"/>
              </a:solidFill>
            </a:endParaRPr>
          </a:p>
        </p:txBody>
      </p:sp>
      <p:sp>
        <p:nvSpPr>
          <p:cNvPr id="499813" name="Freeform 101"/>
          <p:cNvSpPr>
            <a:spLocks/>
          </p:cNvSpPr>
          <p:nvPr/>
        </p:nvSpPr>
        <p:spPr bwMode="auto">
          <a:xfrm>
            <a:off x="3133726" y="2986088"/>
            <a:ext cx="4752975" cy="1022350"/>
          </a:xfrm>
          <a:custGeom>
            <a:avLst/>
            <a:gdLst>
              <a:gd name="T0" fmla="*/ 0 w 2994"/>
              <a:gd name="T1" fmla="*/ 2147483647 h 644"/>
              <a:gd name="T2" fmla="*/ 2147483647 w 2994"/>
              <a:gd name="T3" fmla="*/ 2147483647 h 644"/>
              <a:gd name="T4" fmla="*/ 2147483647 w 2994"/>
              <a:gd name="T5" fmla="*/ 2147483647 h 644"/>
              <a:gd name="T6" fmla="*/ 2147483647 w 2994"/>
              <a:gd name="T7" fmla="*/ 2147483647 h 644"/>
              <a:gd name="T8" fmla="*/ 2147483647 w 2994"/>
              <a:gd name="T9" fmla="*/ 2147483647 h 644"/>
              <a:gd name="T10" fmla="*/ 2147483647 w 2994"/>
              <a:gd name="T11" fmla="*/ 2147483647 h 644"/>
              <a:gd name="T12" fmla="*/ 2147483647 w 2994"/>
              <a:gd name="T13" fmla="*/ 2147483647 h 6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994"/>
              <a:gd name="T22" fmla="*/ 0 h 644"/>
              <a:gd name="T23" fmla="*/ 2994 w 2994"/>
              <a:gd name="T24" fmla="*/ 644 h 6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994" h="644">
                <a:moveTo>
                  <a:pt x="0" y="8"/>
                </a:moveTo>
                <a:cubicBezTo>
                  <a:pt x="200" y="4"/>
                  <a:pt x="401" y="0"/>
                  <a:pt x="590" y="8"/>
                </a:cubicBezTo>
                <a:cubicBezTo>
                  <a:pt x="779" y="16"/>
                  <a:pt x="983" y="24"/>
                  <a:pt x="1134" y="54"/>
                </a:cubicBezTo>
                <a:cubicBezTo>
                  <a:pt x="1285" y="84"/>
                  <a:pt x="1353" y="167"/>
                  <a:pt x="1497" y="190"/>
                </a:cubicBezTo>
                <a:cubicBezTo>
                  <a:pt x="1641" y="213"/>
                  <a:pt x="1815" y="183"/>
                  <a:pt x="1996" y="190"/>
                </a:cubicBezTo>
                <a:cubicBezTo>
                  <a:pt x="2177" y="197"/>
                  <a:pt x="2420" y="159"/>
                  <a:pt x="2586" y="235"/>
                </a:cubicBezTo>
                <a:cubicBezTo>
                  <a:pt x="2752" y="311"/>
                  <a:pt x="2926" y="576"/>
                  <a:pt x="2994" y="644"/>
                </a:cubicBezTo>
              </a:path>
            </a:pathLst>
          </a:custGeom>
          <a:noFill/>
          <a:ln w="76200" cap="flat" cmpd="sng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14" name="Freeform 102"/>
          <p:cNvSpPr>
            <a:spLocks/>
          </p:cNvSpPr>
          <p:nvPr/>
        </p:nvSpPr>
        <p:spPr bwMode="auto">
          <a:xfrm>
            <a:off x="3162302" y="3502027"/>
            <a:ext cx="5327649" cy="1931987"/>
          </a:xfrm>
          <a:custGeom>
            <a:avLst/>
            <a:gdLst>
              <a:gd name="T0" fmla="*/ 0 w 3221"/>
              <a:gd name="T1" fmla="*/ 2147483647 h 1270"/>
              <a:gd name="T2" fmla="*/ 2147483647 w 3221"/>
              <a:gd name="T3" fmla="*/ 2147483647 h 1270"/>
              <a:gd name="T4" fmla="*/ 2147483647 w 3221"/>
              <a:gd name="T5" fmla="*/ 2147483647 h 1270"/>
              <a:gd name="T6" fmla="*/ 2147483647 w 3221"/>
              <a:gd name="T7" fmla="*/ 2147483647 h 1270"/>
              <a:gd name="T8" fmla="*/ 2147483647 w 3221"/>
              <a:gd name="T9" fmla="*/ 2147483647 h 1270"/>
              <a:gd name="T10" fmla="*/ 2147483647 w 3221"/>
              <a:gd name="T11" fmla="*/ 2147483647 h 1270"/>
              <a:gd name="T12" fmla="*/ 2147483647 w 3221"/>
              <a:gd name="T13" fmla="*/ 2147483647 h 1270"/>
              <a:gd name="T14" fmla="*/ 2147483647 w 3221"/>
              <a:gd name="T15" fmla="*/ 2147483647 h 1270"/>
              <a:gd name="T16" fmla="*/ 2147483647 w 3221"/>
              <a:gd name="T17" fmla="*/ 2147483647 h 1270"/>
              <a:gd name="T18" fmla="*/ 2147483647 w 3221"/>
              <a:gd name="T19" fmla="*/ 2147483647 h 12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221"/>
              <a:gd name="T31" fmla="*/ 0 h 1270"/>
              <a:gd name="T32" fmla="*/ 3221 w 3221"/>
              <a:gd name="T33" fmla="*/ 1270 h 127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221" h="1270">
                <a:moveTo>
                  <a:pt x="0" y="45"/>
                </a:moveTo>
                <a:cubicBezTo>
                  <a:pt x="132" y="45"/>
                  <a:pt x="265" y="45"/>
                  <a:pt x="409" y="45"/>
                </a:cubicBezTo>
                <a:cubicBezTo>
                  <a:pt x="553" y="45"/>
                  <a:pt x="703" y="0"/>
                  <a:pt x="862" y="45"/>
                </a:cubicBezTo>
                <a:cubicBezTo>
                  <a:pt x="1021" y="90"/>
                  <a:pt x="1195" y="235"/>
                  <a:pt x="1361" y="318"/>
                </a:cubicBezTo>
                <a:cubicBezTo>
                  <a:pt x="1527" y="401"/>
                  <a:pt x="1754" y="491"/>
                  <a:pt x="1860" y="544"/>
                </a:cubicBezTo>
                <a:cubicBezTo>
                  <a:pt x="1966" y="597"/>
                  <a:pt x="1973" y="567"/>
                  <a:pt x="1996" y="635"/>
                </a:cubicBezTo>
                <a:cubicBezTo>
                  <a:pt x="2019" y="703"/>
                  <a:pt x="1981" y="855"/>
                  <a:pt x="1996" y="953"/>
                </a:cubicBezTo>
                <a:cubicBezTo>
                  <a:pt x="2011" y="1051"/>
                  <a:pt x="1974" y="1180"/>
                  <a:pt x="2087" y="1225"/>
                </a:cubicBezTo>
                <a:cubicBezTo>
                  <a:pt x="2200" y="1270"/>
                  <a:pt x="2488" y="1233"/>
                  <a:pt x="2677" y="1225"/>
                </a:cubicBezTo>
                <a:cubicBezTo>
                  <a:pt x="2866" y="1217"/>
                  <a:pt x="3043" y="1198"/>
                  <a:pt x="3221" y="1179"/>
                </a:cubicBezTo>
              </a:path>
            </a:pathLst>
          </a:custGeom>
          <a:noFill/>
          <a:ln w="76200" cap="flat" cmpd="sng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15" name="Freeform 103"/>
          <p:cNvSpPr>
            <a:spLocks/>
          </p:cNvSpPr>
          <p:nvPr/>
        </p:nvSpPr>
        <p:spPr bwMode="auto">
          <a:xfrm>
            <a:off x="3278188" y="3994150"/>
            <a:ext cx="5256212" cy="1595438"/>
          </a:xfrm>
          <a:custGeom>
            <a:avLst/>
            <a:gdLst>
              <a:gd name="T0" fmla="*/ 0 w 3311"/>
              <a:gd name="T1" fmla="*/ 2147483647 h 1005"/>
              <a:gd name="T2" fmla="*/ 2147483647 w 3311"/>
              <a:gd name="T3" fmla="*/ 2147483647 h 1005"/>
              <a:gd name="T4" fmla="*/ 2147483647 w 3311"/>
              <a:gd name="T5" fmla="*/ 2147483647 h 1005"/>
              <a:gd name="T6" fmla="*/ 2147483647 w 3311"/>
              <a:gd name="T7" fmla="*/ 2147483647 h 1005"/>
              <a:gd name="T8" fmla="*/ 2147483647 w 3311"/>
              <a:gd name="T9" fmla="*/ 2147483647 h 1005"/>
              <a:gd name="T10" fmla="*/ 2147483647 w 3311"/>
              <a:gd name="T11" fmla="*/ 2147483647 h 1005"/>
              <a:gd name="T12" fmla="*/ 2147483647 w 3311"/>
              <a:gd name="T13" fmla="*/ 2147483647 h 1005"/>
              <a:gd name="T14" fmla="*/ 2147483647 w 3311"/>
              <a:gd name="T15" fmla="*/ 2147483647 h 1005"/>
              <a:gd name="T16" fmla="*/ 2147483647 w 3311"/>
              <a:gd name="T17" fmla="*/ 2147483647 h 1005"/>
              <a:gd name="T18" fmla="*/ 2147483647 w 3311"/>
              <a:gd name="T19" fmla="*/ 2147483647 h 1005"/>
              <a:gd name="T20" fmla="*/ 2147483647 w 3311"/>
              <a:gd name="T21" fmla="*/ 2147483647 h 1005"/>
              <a:gd name="T22" fmla="*/ 2147483647 w 3311"/>
              <a:gd name="T23" fmla="*/ 2147483647 h 1005"/>
              <a:gd name="T24" fmla="*/ 2147483647 w 3311"/>
              <a:gd name="T25" fmla="*/ 0 h 100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1"/>
              <a:gd name="T40" fmla="*/ 0 h 1005"/>
              <a:gd name="T41" fmla="*/ 3311 w 3311"/>
              <a:gd name="T42" fmla="*/ 1005 h 100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1" h="1005">
                <a:moveTo>
                  <a:pt x="0" y="952"/>
                </a:moveTo>
                <a:cubicBezTo>
                  <a:pt x="170" y="975"/>
                  <a:pt x="340" y="998"/>
                  <a:pt x="544" y="998"/>
                </a:cubicBezTo>
                <a:cubicBezTo>
                  <a:pt x="748" y="998"/>
                  <a:pt x="1051" y="952"/>
                  <a:pt x="1225" y="952"/>
                </a:cubicBezTo>
                <a:cubicBezTo>
                  <a:pt x="1399" y="952"/>
                  <a:pt x="1490" y="1005"/>
                  <a:pt x="1588" y="998"/>
                </a:cubicBezTo>
                <a:cubicBezTo>
                  <a:pt x="1686" y="991"/>
                  <a:pt x="1754" y="945"/>
                  <a:pt x="1814" y="907"/>
                </a:cubicBezTo>
                <a:cubicBezTo>
                  <a:pt x="1874" y="869"/>
                  <a:pt x="1920" y="839"/>
                  <a:pt x="1950" y="771"/>
                </a:cubicBezTo>
                <a:cubicBezTo>
                  <a:pt x="1980" y="703"/>
                  <a:pt x="1951" y="544"/>
                  <a:pt x="1996" y="499"/>
                </a:cubicBezTo>
                <a:cubicBezTo>
                  <a:pt x="2041" y="454"/>
                  <a:pt x="2140" y="522"/>
                  <a:pt x="2223" y="499"/>
                </a:cubicBezTo>
                <a:cubicBezTo>
                  <a:pt x="2306" y="476"/>
                  <a:pt x="2412" y="416"/>
                  <a:pt x="2495" y="363"/>
                </a:cubicBezTo>
                <a:cubicBezTo>
                  <a:pt x="2578" y="310"/>
                  <a:pt x="2654" y="226"/>
                  <a:pt x="2722" y="181"/>
                </a:cubicBezTo>
                <a:cubicBezTo>
                  <a:pt x="2790" y="136"/>
                  <a:pt x="2843" y="114"/>
                  <a:pt x="2903" y="91"/>
                </a:cubicBezTo>
                <a:cubicBezTo>
                  <a:pt x="2963" y="68"/>
                  <a:pt x="3016" y="60"/>
                  <a:pt x="3084" y="45"/>
                </a:cubicBezTo>
                <a:cubicBezTo>
                  <a:pt x="3152" y="30"/>
                  <a:pt x="3231" y="15"/>
                  <a:pt x="3311" y="0"/>
                </a:cubicBezTo>
              </a:path>
            </a:pathLst>
          </a:custGeom>
          <a:noFill/>
          <a:ln w="76200" cap="flat" cmpd="sng">
            <a:solidFill>
              <a:srgbClr val="FF33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6" name="Text Box 30"/>
          <p:cNvSpPr txBox="1">
            <a:spLocks noChangeArrowheads="1"/>
          </p:cNvSpPr>
          <p:nvPr/>
        </p:nvSpPr>
        <p:spPr bwMode="auto">
          <a:xfrm>
            <a:off x="3381797" y="2504929"/>
            <a:ext cx="1057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" name="Text Box 31"/>
          <p:cNvSpPr txBox="1">
            <a:spLocks noChangeArrowheads="1"/>
          </p:cNvSpPr>
          <p:nvPr/>
        </p:nvSpPr>
        <p:spPr bwMode="auto">
          <a:xfrm>
            <a:off x="3426345" y="3153001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 Box 45"/>
          <p:cNvSpPr txBox="1">
            <a:spLocks noChangeArrowheads="1"/>
          </p:cNvSpPr>
          <p:nvPr/>
        </p:nvSpPr>
        <p:spPr bwMode="auto">
          <a:xfrm>
            <a:off x="3448475" y="3725197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29"/>
          <p:cNvSpPr txBox="1">
            <a:spLocks noChangeArrowheads="1"/>
          </p:cNvSpPr>
          <p:nvPr/>
        </p:nvSpPr>
        <p:spPr bwMode="auto">
          <a:xfrm>
            <a:off x="3143672" y="5096797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998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98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9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9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49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99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499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4998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99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4998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0" dur="500"/>
                                        <p:tgtEl>
                                          <p:spTgt spid="499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12" grpId="0"/>
      <p:bldP spid="499813" grpId="0" animBg="1"/>
      <p:bldP spid="499813" grpId="1" animBg="1"/>
      <p:bldP spid="499814" grpId="0" animBg="1"/>
      <p:bldP spid="499814" grpId="1" animBg="1"/>
      <p:bldP spid="499815" grpId="0" animBg="1"/>
      <p:bldP spid="499815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6064" y="127746"/>
            <a:ext cx="8540750" cy="2270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dirty="0"/>
              <a:t>Full </a:t>
            </a:r>
            <a:r>
              <a:rPr lang="en-US" altLang="zh-CN" dirty="0" err="1"/>
              <a:t>datapath</a:t>
            </a:r>
            <a:endParaRPr lang="en-US" altLang="zh-CN" dirty="0"/>
          </a:p>
        </p:txBody>
      </p:sp>
      <p:grpSp>
        <p:nvGrpSpPr>
          <p:cNvPr id="142339" name="Group 3"/>
          <p:cNvGrpSpPr>
            <a:grpSpLocks/>
          </p:cNvGrpSpPr>
          <p:nvPr/>
        </p:nvGrpSpPr>
        <p:grpSpPr bwMode="auto">
          <a:xfrm>
            <a:off x="1684337" y="596902"/>
            <a:ext cx="8823325" cy="5781675"/>
            <a:chOff x="113" y="391"/>
            <a:chExt cx="5558" cy="3642"/>
          </a:xfrm>
        </p:grpSpPr>
        <p:sp>
          <p:nvSpPr>
            <p:cNvPr id="142357" name="Freeform 4"/>
            <p:cNvSpPr>
              <a:spLocks/>
            </p:cNvSpPr>
            <p:nvPr/>
          </p:nvSpPr>
          <p:spPr bwMode="auto">
            <a:xfrm>
              <a:off x="2957" y="2795"/>
              <a:ext cx="1452" cy="544"/>
            </a:xfrm>
            <a:custGeom>
              <a:avLst/>
              <a:gdLst>
                <a:gd name="T0" fmla="*/ 0 w 1452"/>
                <a:gd name="T1" fmla="*/ 0 h 544"/>
                <a:gd name="T2" fmla="*/ 182 w 1452"/>
                <a:gd name="T3" fmla="*/ 0 h 544"/>
                <a:gd name="T4" fmla="*/ 182 w 1452"/>
                <a:gd name="T5" fmla="*/ 544 h 544"/>
                <a:gd name="T6" fmla="*/ 1452 w 1452"/>
                <a:gd name="T7" fmla="*/ 544 h 5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52"/>
                <a:gd name="T13" fmla="*/ 0 h 544"/>
                <a:gd name="T14" fmla="*/ 1452 w 1452"/>
                <a:gd name="T15" fmla="*/ 544 h 5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52" h="544">
                  <a:moveTo>
                    <a:pt x="0" y="0"/>
                  </a:moveTo>
                  <a:lnTo>
                    <a:pt x="182" y="0"/>
                  </a:lnTo>
                  <a:lnTo>
                    <a:pt x="182" y="544"/>
                  </a:lnTo>
                  <a:lnTo>
                    <a:pt x="1452" y="544"/>
                  </a:lnTo>
                </a:path>
              </a:pathLst>
            </a:custGeom>
            <a:noFill/>
            <a:ln w="38100" cap="flat" cmpd="sng">
              <a:solidFill>
                <a:srgbClr val="99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58" name="Rectangle 5"/>
            <p:cNvSpPr>
              <a:spLocks noChangeArrowheads="1"/>
            </p:cNvSpPr>
            <p:nvPr/>
          </p:nvSpPr>
          <p:spPr bwMode="auto">
            <a:xfrm>
              <a:off x="1930" y="1661"/>
              <a:ext cx="1044" cy="1497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Registers</a:t>
              </a:r>
            </a:p>
          </p:txBody>
        </p:sp>
        <p:sp>
          <p:nvSpPr>
            <p:cNvPr id="142359" name="Text Box 6"/>
            <p:cNvSpPr txBox="1">
              <a:spLocks noChangeArrowheads="1"/>
            </p:cNvSpPr>
            <p:nvPr/>
          </p:nvSpPr>
          <p:spPr bwMode="auto">
            <a:xfrm>
              <a:off x="1886" y="1712"/>
              <a:ext cx="1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Read address1</a:t>
              </a:r>
            </a:p>
          </p:txBody>
        </p:sp>
        <p:sp>
          <p:nvSpPr>
            <p:cNvPr id="142360" name="Text Box 7"/>
            <p:cNvSpPr txBox="1">
              <a:spLocks noChangeArrowheads="1"/>
            </p:cNvSpPr>
            <p:nvPr/>
          </p:nvSpPr>
          <p:spPr bwMode="auto">
            <a:xfrm>
              <a:off x="1885" y="2114"/>
              <a:ext cx="1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Read address2</a:t>
              </a:r>
            </a:p>
          </p:txBody>
        </p:sp>
        <p:sp>
          <p:nvSpPr>
            <p:cNvPr id="142361" name="Text Box 8"/>
            <p:cNvSpPr txBox="1">
              <a:spLocks noChangeArrowheads="1"/>
            </p:cNvSpPr>
            <p:nvPr/>
          </p:nvSpPr>
          <p:spPr bwMode="auto">
            <a:xfrm>
              <a:off x="1886" y="2483"/>
              <a:ext cx="1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Write address</a:t>
              </a:r>
            </a:p>
          </p:txBody>
        </p:sp>
        <p:sp>
          <p:nvSpPr>
            <p:cNvPr id="142362" name="Text Box 9"/>
            <p:cNvSpPr txBox="1">
              <a:spLocks noChangeArrowheads="1"/>
            </p:cNvSpPr>
            <p:nvPr/>
          </p:nvSpPr>
          <p:spPr bwMode="auto">
            <a:xfrm>
              <a:off x="1886" y="2846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Write data</a:t>
              </a:r>
            </a:p>
          </p:txBody>
        </p:sp>
        <p:sp>
          <p:nvSpPr>
            <p:cNvPr id="142363" name="Text Box 10"/>
            <p:cNvSpPr txBox="1">
              <a:spLocks noChangeArrowheads="1"/>
            </p:cNvSpPr>
            <p:nvPr/>
          </p:nvSpPr>
          <p:spPr bwMode="auto">
            <a:xfrm>
              <a:off x="2249" y="1939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Read data1</a:t>
              </a:r>
            </a:p>
          </p:txBody>
        </p:sp>
        <p:sp>
          <p:nvSpPr>
            <p:cNvPr id="142364" name="Text Box 11"/>
            <p:cNvSpPr txBox="1">
              <a:spLocks noChangeArrowheads="1"/>
            </p:cNvSpPr>
            <p:nvPr/>
          </p:nvSpPr>
          <p:spPr bwMode="auto">
            <a:xfrm>
              <a:off x="2133" y="2704"/>
              <a:ext cx="8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Read data2</a:t>
              </a:r>
            </a:p>
          </p:txBody>
        </p:sp>
        <p:sp>
          <p:nvSpPr>
            <p:cNvPr id="142365" name="Freeform 12"/>
            <p:cNvSpPr>
              <a:spLocks/>
            </p:cNvSpPr>
            <p:nvPr/>
          </p:nvSpPr>
          <p:spPr bwMode="auto">
            <a:xfrm>
              <a:off x="3518" y="1797"/>
              <a:ext cx="590" cy="1225"/>
            </a:xfrm>
            <a:custGeom>
              <a:avLst/>
              <a:gdLst>
                <a:gd name="T0" fmla="*/ 0 w 726"/>
                <a:gd name="T1" fmla="*/ 0 h 1225"/>
                <a:gd name="T2" fmla="*/ 0 w 726"/>
                <a:gd name="T3" fmla="*/ 499 h 1225"/>
                <a:gd name="T4" fmla="*/ 10 w 726"/>
                <a:gd name="T5" fmla="*/ 590 h 1225"/>
                <a:gd name="T6" fmla="*/ 0 w 726"/>
                <a:gd name="T7" fmla="*/ 726 h 1225"/>
                <a:gd name="T8" fmla="*/ 0 w 726"/>
                <a:gd name="T9" fmla="*/ 1225 h 1225"/>
                <a:gd name="T10" fmla="*/ 74 w 726"/>
                <a:gd name="T11" fmla="*/ 862 h 1225"/>
                <a:gd name="T12" fmla="*/ 74 w 726"/>
                <a:gd name="T13" fmla="*/ 363 h 1225"/>
                <a:gd name="T14" fmla="*/ 0 w 726"/>
                <a:gd name="T15" fmla="*/ 0 h 1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6"/>
                <a:gd name="T25" fmla="*/ 0 h 1225"/>
                <a:gd name="T26" fmla="*/ 726 w 726"/>
                <a:gd name="T27" fmla="*/ 1225 h 1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6" h="1225">
                  <a:moveTo>
                    <a:pt x="0" y="0"/>
                  </a:moveTo>
                  <a:lnTo>
                    <a:pt x="0" y="499"/>
                  </a:lnTo>
                  <a:lnTo>
                    <a:pt x="91" y="590"/>
                  </a:lnTo>
                  <a:lnTo>
                    <a:pt x="0" y="726"/>
                  </a:lnTo>
                  <a:lnTo>
                    <a:pt x="0" y="1225"/>
                  </a:lnTo>
                  <a:lnTo>
                    <a:pt x="726" y="862"/>
                  </a:lnTo>
                  <a:lnTo>
                    <a:pt x="726" y="3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66" name="Text Box 13"/>
            <p:cNvSpPr txBox="1">
              <a:spLocks noChangeArrowheads="1"/>
            </p:cNvSpPr>
            <p:nvPr/>
          </p:nvSpPr>
          <p:spPr bwMode="auto">
            <a:xfrm>
              <a:off x="3745" y="2447"/>
              <a:ext cx="43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ALU </a:t>
              </a:r>
            </a:p>
            <a:p>
              <a:pPr>
                <a:lnSpc>
                  <a:spcPct val="5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chemeClr val="tx2"/>
                  </a:solidFill>
                  <a:latin typeface="Times New Roman" panose="02020603050405020304" pitchFamily="18" charset="0"/>
                </a:rPr>
                <a:t>result</a:t>
              </a:r>
            </a:p>
          </p:txBody>
        </p:sp>
        <p:sp>
          <p:nvSpPr>
            <p:cNvPr id="142367" name="Text Box 14"/>
            <p:cNvSpPr txBox="1">
              <a:spLocks noChangeArrowheads="1"/>
            </p:cNvSpPr>
            <p:nvPr/>
          </p:nvSpPr>
          <p:spPr bwMode="auto">
            <a:xfrm>
              <a:off x="3790" y="2113"/>
              <a:ext cx="363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3366CC"/>
                  </a:solidFill>
                  <a:latin typeface="Times New Roman" panose="02020603050405020304" pitchFamily="18" charset="0"/>
                </a:rPr>
                <a:t>Zero   </a:t>
              </a:r>
              <a:endParaRPr lang="en-US" altLang="zh-CN" sz="1600" b="0">
                <a:latin typeface="Times New Roman" panose="02020603050405020304" pitchFamily="18" charset="0"/>
              </a:endParaRPr>
            </a:p>
          </p:txBody>
        </p:sp>
        <p:sp>
          <p:nvSpPr>
            <p:cNvPr id="142368" name="Text Box 15"/>
            <p:cNvSpPr txBox="1">
              <a:spLocks noChangeArrowheads="1"/>
            </p:cNvSpPr>
            <p:nvPr/>
          </p:nvSpPr>
          <p:spPr bwMode="auto">
            <a:xfrm>
              <a:off x="3515" y="2069"/>
              <a:ext cx="349" cy="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ALU</a:t>
              </a:r>
            </a:p>
          </p:txBody>
        </p:sp>
        <p:sp>
          <p:nvSpPr>
            <p:cNvPr id="142369" name="Line 16"/>
            <p:cNvSpPr>
              <a:spLocks noChangeShapeType="1"/>
            </p:cNvSpPr>
            <p:nvPr/>
          </p:nvSpPr>
          <p:spPr bwMode="auto">
            <a:xfrm>
              <a:off x="3881" y="1661"/>
              <a:ext cx="0" cy="36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0" name="Line 17"/>
            <p:cNvSpPr>
              <a:spLocks noChangeShapeType="1"/>
            </p:cNvSpPr>
            <p:nvPr/>
          </p:nvSpPr>
          <p:spPr bwMode="auto">
            <a:xfrm>
              <a:off x="3799" y="1708"/>
              <a:ext cx="136" cy="9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1" name="Text Box 18"/>
            <p:cNvSpPr txBox="1">
              <a:spLocks noChangeArrowheads="1"/>
            </p:cNvSpPr>
            <p:nvPr/>
          </p:nvSpPr>
          <p:spPr bwMode="auto">
            <a:xfrm>
              <a:off x="3745" y="1707"/>
              <a:ext cx="28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42372" name="Line 19"/>
            <p:cNvSpPr>
              <a:spLocks noChangeShapeType="1"/>
            </p:cNvSpPr>
            <p:nvPr/>
          </p:nvSpPr>
          <p:spPr bwMode="auto">
            <a:xfrm>
              <a:off x="4108" y="2574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3" name="Line 20"/>
            <p:cNvSpPr>
              <a:spLocks noChangeShapeType="1"/>
            </p:cNvSpPr>
            <p:nvPr/>
          </p:nvSpPr>
          <p:spPr bwMode="auto">
            <a:xfrm>
              <a:off x="2975" y="2075"/>
              <a:ext cx="5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4" name="Line 21"/>
            <p:cNvSpPr>
              <a:spLocks noChangeShapeType="1"/>
            </p:cNvSpPr>
            <p:nvPr/>
          </p:nvSpPr>
          <p:spPr bwMode="auto">
            <a:xfrm flipV="1">
              <a:off x="2340" y="1304"/>
              <a:ext cx="0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75" name="Text Box 22"/>
            <p:cNvSpPr txBox="1">
              <a:spLocks noChangeArrowheads="1"/>
            </p:cNvSpPr>
            <p:nvPr/>
          </p:nvSpPr>
          <p:spPr bwMode="auto">
            <a:xfrm>
              <a:off x="2339" y="143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RegWrite</a:t>
              </a:r>
            </a:p>
          </p:txBody>
        </p:sp>
        <p:sp>
          <p:nvSpPr>
            <p:cNvPr id="142376" name="Rectangle 23"/>
            <p:cNvSpPr>
              <a:spLocks noChangeArrowheads="1"/>
            </p:cNvSpPr>
            <p:nvPr/>
          </p:nvSpPr>
          <p:spPr bwMode="auto">
            <a:xfrm>
              <a:off x="4425" y="2384"/>
              <a:ext cx="726" cy="1043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377" name="Text Box 24"/>
            <p:cNvSpPr txBox="1">
              <a:spLocks noChangeArrowheads="1"/>
            </p:cNvSpPr>
            <p:nvPr/>
          </p:nvSpPr>
          <p:spPr bwMode="auto">
            <a:xfrm>
              <a:off x="4393" y="2453"/>
              <a:ext cx="63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address</a:t>
              </a:r>
            </a:p>
          </p:txBody>
        </p:sp>
        <p:sp>
          <p:nvSpPr>
            <p:cNvPr id="142378" name="Text Box 25"/>
            <p:cNvSpPr txBox="1">
              <a:spLocks noChangeArrowheads="1"/>
            </p:cNvSpPr>
            <p:nvPr/>
          </p:nvSpPr>
          <p:spPr bwMode="auto">
            <a:xfrm>
              <a:off x="4393" y="3164"/>
              <a:ext cx="72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Write data</a:t>
              </a:r>
            </a:p>
          </p:txBody>
        </p:sp>
        <p:sp>
          <p:nvSpPr>
            <p:cNvPr id="142379" name="Text Box 26"/>
            <p:cNvSpPr txBox="1">
              <a:spLocks noChangeArrowheads="1"/>
            </p:cNvSpPr>
            <p:nvPr/>
          </p:nvSpPr>
          <p:spPr bwMode="auto">
            <a:xfrm>
              <a:off x="4425" y="2793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Read data</a:t>
              </a:r>
            </a:p>
          </p:txBody>
        </p:sp>
        <p:sp>
          <p:nvSpPr>
            <p:cNvPr id="142380" name="Oval 27"/>
            <p:cNvSpPr>
              <a:spLocks noChangeArrowheads="1"/>
            </p:cNvSpPr>
            <p:nvPr/>
          </p:nvSpPr>
          <p:spPr bwMode="auto">
            <a:xfrm>
              <a:off x="2067" y="3201"/>
              <a:ext cx="499" cy="68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Sign </a:t>
              </a:r>
              <a:b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</a:b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</a:rPr>
                <a:t>extend</a:t>
              </a:r>
            </a:p>
          </p:txBody>
        </p:sp>
        <p:sp>
          <p:nvSpPr>
            <p:cNvPr id="142381" name="Freeform 28"/>
            <p:cNvSpPr>
              <a:spLocks/>
            </p:cNvSpPr>
            <p:nvPr/>
          </p:nvSpPr>
          <p:spPr bwMode="auto">
            <a:xfrm>
              <a:off x="2566" y="3019"/>
              <a:ext cx="680" cy="545"/>
            </a:xfrm>
            <a:custGeom>
              <a:avLst/>
              <a:gdLst>
                <a:gd name="T0" fmla="*/ 0 w 953"/>
                <a:gd name="T1" fmla="*/ 6 h 861"/>
                <a:gd name="T2" fmla="*/ 17 w 953"/>
                <a:gd name="T3" fmla="*/ 6 h 861"/>
                <a:gd name="T4" fmla="*/ 17 w 953"/>
                <a:gd name="T5" fmla="*/ 0 h 861"/>
                <a:gd name="T6" fmla="*/ 24 w 953"/>
                <a:gd name="T7" fmla="*/ 0 h 8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3"/>
                <a:gd name="T13" fmla="*/ 0 h 861"/>
                <a:gd name="T14" fmla="*/ 953 w 953"/>
                <a:gd name="T15" fmla="*/ 861 h 8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3" h="861">
                  <a:moveTo>
                    <a:pt x="0" y="861"/>
                  </a:moveTo>
                  <a:lnTo>
                    <a:pt x="680" y="861"/>
                  </a:lnTo>
                  <a:lnTo>
                    <a:pt x="680" y="0"/>
                  </a:lnTo>
                  <a:lnTo>
                    <a:pt x="953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5" name="Line 32"/>
            <p:cNvSpPr>
              <a:spLocks noChangeShapeType="1"/>
            </p:cNvSpPr>
            <p:nvPr/>
          </p:nvSpPr>
          <p:spPr bwMode="auto">
            <a:xfrm flipV="1">
              <a:off x="4743" y="2157"/>
              <a:ext cx="0" cy="22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6" name="Text Box 33"/>
            <p:cNvSpPr txBox="1">
              <a:spLocks noChangeArrowheads="1"/>
            </p:cNvSpPr>
            <p:nvPr/>
          </p:nvSpPr>
          <p:spPr bwMode="auto">
            <a:xfrm>
              <a:off x="4697" y="2112"/>
              <a:ext cx="8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MenWrite</a:t>
              </a:r>
            </a:p>
          </p:txBody>
        </p:sp>
        <p:sp>
          <p:nvSpPr>
            <p:cNvPr id="142387" name="Line 34"/>
            <p:cNvSpPr>
              <a:spLocks noChangeShapeType="1"/>
            </p:cNvSpPr>
            <p:nvPr/>
          </p:nvSpPr>
          <p:spPr bwMode="auto">
            <a:xfrm>
              <a:off x="4878" y="3428"/>
              <a:ext cx="0" cy="36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88" name="Text Box 35"/>
            <p:cNvSpPr txBox="1">
              <a:spLocks noChangeArrowheads="1"/>
            </p:cNvSpPr>
            <p:nvPr/>
          </p:nvSpPr>
          <p:spPr bwMode="auto">
            <a:xfrm>
              <a:off x="4289" y="3382"/>
              <a:ext cx="8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MenRead</a:t>
              </a:r>
            </a:p>
          </p:txBody>
        </p:sp>
        <p:sp>
          <p:nvSpPr>
            <p:cNvPr id="142389" name="Line 36"/>
            <p:cNvSpPr>
              <a:spLocks noChangeShapeType="1"/>
            </p:cNvSpPr>
            <p:nvPr/>
          </p:nvSpPr>
          <p:spPr bwMode="auto">
            <a:xfrm>
              <a:off x="1840" y="3430"/>
              <a:ext cx="91" cy="18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0" name="Text Box 37"/>
            <p:cNvSpPr txBox="1">
              <a:spLocks noChangeArrowheads="1"/>
            </p:cNvSpPr>
            <p:nvPr/>
          </p:nvSpPr>
          <p:spPr bwMode="auto">
            <a:xfrm>
              <a:off x="1704" y="3521"/>
              <a:ext cx="27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32</a:t>
              </a:r>
              <a:endParaRPr lang="en-US" altLang="zh-CN" sz="16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91" name="Text Box 38"/>
            <p:cNvSpPr txBox="1">
              <a:spLocks noChangeArrowheads="1"/>
            </p:cNvSpPr>
            <p:nvPr/>
          </p:nvSpPr>
          <p:spPr bwMode="auto">
            <a:xfrm>
              <a:off x="2702" y="3337"/>
              <a:ext cx="2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64</a:t>
              </a:r>
              <a:endParaRPr lang="en-US" altLang="zh-CN" sz="1600" baseline="-25000" dirty="0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392" name="Line 39"/>
            <p:cNvSpPr>
              <a:spLocks noChangeShapeType="1"/>
            </p:cNvSpPr>
            <p:nvPr/>
          </p:nvSpPr>
          <p:spPr bwMode="auto">
            <a:xfrm>
              <a:off x="2929" y="3473"/>
              <a:ext cx="91" cy="181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393" name="Text Box 40"/>
            <p:cNvSpPr txBox="1">
              <a:spLocks noChangeArrowheads="1"/>
            </p:cNvSpPr>
            <p:nvPr/>
          </p:nvSpPr>
          <p:spPr bwMode="auto">
            <a:xfrm>
              <a:off x="3383" y="3745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solidFill>
                    <a:srgbClr val="FF3300"/>
                  </a:solidFill>
                  <a:latin typeface="Times New Roman" panose="02020603050405020304" pitchFamily="18" charset="0"/>
                </a:rPr>
                <a:t>64bits </a:t>
              </a:r>
              <a:r>
                <a:rPr lang="en-US" altLang="zh-CN" sz="2400" b="0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data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42395" name="AutoShape 42"/>
            <p:cNvSpPr>
              <a:spLocks noChangeArrowheads="1"/>
            </p:cNvSpPr>
            <p:nvPr/>
          </p:nvSpPr>
          <p:spPr bwMode="auto">
            <a:xfrm>
              <a:off x="3246" y="2657"/>
              <a:ext cx="182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MUX</a:t>
              </a:r>
            </a:p>
          </p:txBody>
        </p:sp>
        <p:sp>
          <p:nvSpPr>
            <p:cNvPr id="142399" name="Line 46"/>
            <p:cNvSpPr>
              <a:spLocks noChangeShapeType="1"/>
            </p:cNvSpPr>
            <p:nvPr/>
          </p:nvSpPr>
          <p:spPr bwMode="auto">
            <a:xfrm flipV="1">
              <a:off x="1106" y="2611"/>
              <a:ext cx="825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1" name="Line 48"/>
            <p:cNvSpPr>
              <a:spLocks noChangeShapeType="1"/>
            </p:cNvSpPr>
            <p:nvPr/>
          </p:nvSpPr>
          <p:spPr bwMode="auto">
            <a:xfrm>
              <a:off x="1069" y="3520"/>
              <a:ext cx="9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2" name="Line 49"/>
            <p:cNvSpPr>
              <a:spLocks noChangeShapeType="1"/>
            </p:cNvSpPr>
            <p:nvPr/>
          </p:nvSpPr>
          <p:spPr bwMode="auto">
            <a:xfrm>
              <a:off x="3110" y="2793"/>
              <a:ext cx="1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3" name="Oval 50"/>
            <p:cNvSpPr>
              <a:spLocks noChangeArrowheads="1"/>
            </p:cNvSpPr>
            <p:nvPr/>
          </p:nvSpPr>
          <p:spPr bwMode="auto">
            <a:xfrm>
              <a:off x="3118" y="2765"/>
              <a:ext cx="45" cy="4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04" name="Line 51"/>
            <p:cNvSpPr>
              <a:spLocks noChangeShapeType="1"/>
            </p:cNvSpPr>
            <p:nvPr/>
          </p:nvSpPr>
          <p:spPr bwMode="auto">
            <a:xfrm>
              <a:off x="3428" y="2838"/>
              <a:ext cx="91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5" name="AutoShape 52"/>
            <p:cNvSpPr>
              <a:spLocks noChangeArrowheads="1"/>
            </p:cNvSpPr>
            <p:nvPr/>
          </p:nvSpPr>
          <p:spPr bwMode="auto">
            <a:xfrm>
              <a:off x="5377" y="2747"/>
              <a:ext cx="182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MUX</a:t>
              </a:r>
            </a:p>
          </p:txBody>
        </p:sp>
        <p:sp>
          <p:nvSpPr>
            <p:cNvPr id="142406" name="Freeform 53"/>
            <p:cNvSpPr>
              <a:spLocks/>
            </p:cNvSpPr>
            <p:nvPr/>
          </p:nvSpPr>
          <p:spPr bwMode="auto">
            <a:xfrm>
              <a:off x="1733" y="2976"/>
              <a:ext cx="3938" cy="998"/>
            </a:xfrm>
            <a:custGeom>
              <a:avLst/>
              <a:gdLst>
                <a:gd name="T0" fmla="*/ 1258 w 4400"/>
                <a:gd name="T1" fmla="*/ 45 h 998"/>
                <a:gd name="T2" fmla="*/ 1299 w 4400"/>
                <a:gd name="T3" fmla="*/ 45 h 998"/>
                <a:gd name="T4" fmla="*/ 1299 w 4400"/>
                <a:gd name="T5" fmla="*/ 998 h 998"/>
                <a:gd name="T6" fmla="*/ 0 w 4400"/>
                <a:gd name="T7" fmla="*/ 998 h 998"/>
                <a:gd name="T8" fmla="*/ 0 w 4400"/>
                <a:gd name="T9" fmla="*/ 0 h 998"/>
                <a:gd name="T10" fmla="*/ 67 w 4400"/>
                <a:gd name="T11" fmla="*/ 0 h 99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00"/>
                <a:gd name="T19" fmla="*/ 0 h 998"/>
                <a:gd name="T20" fmla="*/ 4400 w 4400"/>
                <a:gd name="T21" fmla="*/ 998 h 99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00" h="998">
                  <a:moveTo>
                    <a:pt x="4264" y="45"/>
                  </a:moveTo>
                  <a:lnTo>
                    <a:pt x="4400" y="45"/>
                  </a:lnTo>
                  <a:lnTo>
                    <a:pt x="4400" y="998"/>
                  </a:lnTo>
                  <a:lnTo>
                    <a:pt x="0" y="998"/>
                  </a:ln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7" name="Line 54"/>
            <p:cNvSpPr>
              <a:spLocks noChangeShapeType="1"/>
            </p:cNvSpPr>
            <p:nvPr/>
          </p:nvSpPr>
          <p:spPr bwMode="auto">
            <a:xfrm>
              <a:off x="5151" y="2883"/>
              <a:ext cx="22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8" name="Freeform 55"/>
            <p:cNvSpPr>
              <a:spLocks/>
            </p:cNvSpPr>
            <p:nvPr/>
          </p:nvSpPr>
          <p:spPr bwMode="auto">
            <a:xfrm>
              <a:off x="4243" y="2566"/>
              <a:ext cx="1134" cy="1088"/>
            </a:xfrm>
            <a:custGeom>
              <a:avLst/>
              <a:gdLst>
                <a:gd name="T0" fmla="*/ 0 w 1134"/>
                <a:gd name="T1" fmla="*/ 0 h 1088"/>
                <a:gd name="T2" fmla="*/ 0 w 1134"/>
                <a:gd name="T3" fmla="*/ 1088 h 1088"/>
                <a:gd name="T4" fmla="*/ 998 w 1134"/>
                <a:gd name="T5" fmla="*/ 1088 h 1088"/>
                <a:gd name="T6" fmla="*/ 998 w 1134"/>
                <a:gd name="T7" fmla="*/ 589 h 1088"/>
                <a:gd name="T8" fmla="*/ 1134 w 1134"/>
                <a:gd name="T9" fmla="*/ 589 h 10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34"/>
                <a:gd name="T16" fmla="*/ 0 h 1088"/>
                <a:gd name="T17" fmla="*/ 1134 w 1134"/>
                <a:gd name="T18" fmla="*/ 1088 h 10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34" h="1088">
                  <a:moveTo>
                    <a:pt x="0" y="0"/>
                  </a:moveTo>
                  <a:lnTo>
                    <a:pt x="0" y="1088"/>
                  </a:lnTo>
                  <a:lnTo>
                    <a:pt x="998" y="1088"/>
                  </a:lnTo>
                  <a:lnTo>
                    <a:pt x="998" y="589"/>
                  </a:lnTo>
                  <a:lnTo>
                    <a:pt x="1134" y="589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09" name="Oval 56"/>
            <p:cNvSpPr>
              <a:spLocks noChangeArrowheads="1"/>
            </p:cNvSpPr>
            <p:nvPr/>
          </p:nvSpPr>
          <p:spPr bwMode="auto">
            <a:xfrm>
              <a:off x="4222" y="2550"/>
              <a:ext cx="45" cy="4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10" name="Line 57"/>
            <p:cNvSpPr>
              <a:spLocks noChangeShapeType="1"/>
            </p:cNvSpPr>
            <p:nvPr/>
          </p:nvSpPr>
          <p:spPr bwMode="auto">
            <a:xfrm>
              <a:off x="3699" y="1341"/>
              <a:ext cx="18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1" name="Text Box 58"/>
            <p:cNvSpPr txBox="1">
              <a:spLocks noChangeArrowheads="1"/>
            </p:cNvSpPr>
            <p:nvPr/>
          </p:nvSpPr>
          <p:spPr bwMode="auto">
            <a:xfrm>
              <a:off x="3835" y="1754"/>
              <a:ext cx="90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ALU operation</a:t>
              </a:r>
            </a:p>
          </p:txBody>
        </p:sp>
        <p:sp>
          <p:nvSpPr>
            <p:cNvPr id="142412" name="Freeform 59"/>
            <p:cNvSpPr>
              <a:spLocks/>
            </p:cNvSpPr>
            <p:nvPr/>
          </p:nvSpPr>
          <p:spPr bwMode="auto">
            <a:xfrm>
              <a:off x="3880" y="570"/>
              <a:ext cx="544" cy="907"/>
            </a:xfrm>
            <a:custGeom>
              <a:avLst/>
              <a:gdLst>
                <a:gd name="T0" fmla="*/ 0 w 726"/>
                <a:gd name="T1" fmla="*/ 0 h 1225"/>
                <a:gd name="T2" fmla="*/ 0 w 726"/>
                <a:gd name="T3" fmla="*/ 18 h 1225"/>
                <a:gd name="T4" fmla="*/ 4 w 726"/>
                <a:gd name="T5" fmla="*/ 22 h 1225"/>
                <a:gd name="T6" fmla="*/ 0 w 726"/>
                <a:gd name="T7" fmla="*/ 27 h 1225"/>
                <a:gd name="T8" fmla="*/ 0 w 726"/>
                <a:gd name="T9" fmla="*/ 45 h 1225"/>
                <a:gd name="T10" fmla="*/ 31 w 726"/>
                <a:gd name="T11" fmla="*/ 31 h 1225"/>
                <a:gd name="T12" fmla="*/ 31 w 726"/>
                <a:gd name="T13" fmla="*/ 13 h 1225"/>
                <a:gd name="T14" fmla="*/ 0 w 726"/>
                <a:gd name="T15" fmla="*/ 0 h 1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6"/>
                <a:gd name="T25" fmla="*/ 0 h 1225"/>
                <a:gd name="T26" fmla="*/ 726 w 726"/>
                <a:gd name="T27" fmla="*/ 1225 h 1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6" h="1225">
                  <a:moveTo>
                    <a:pt x="0" y="0"/>
                  </a:moveTo>
                  <a:lnTo>
                    <a:pt x="0" y="499"/>
                  </a:lnTo>
                  <a:lnTo>
                    <a:pt x="91" y="590"/>
                  </a:lnTo>
                  <a:lnTo>
                    <a:pt x="0" y="726"/>
                  </a:lnTo>
                  <a:lnTo>
                    <a:pt x="0" y="1225"/>
                  </a:lnTo>
                  <a:lnTo>
                    <a:pt x="726" y="862"/>
                  </a:lnTo>
                  <a:lnTo>
                    <a:pt x="726" y="3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3" name="Oval 60"/>
            <p:cNvSpPr>
              <a:spLocks noChangeArrowheads="1"/>
            </p:cNvSpPr>
            <p:nvPr/>
          </p:nvSpPr>
          <p:spPr bwMode="auto">
            <a:xfrm>
              <a:off x="3336" y="978"/>
              <a:ext cx="363" cy="68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Shift </a:t>
              </a:r>
            </a:p>
            <a:p>
              <a:pPr algn="ctr"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left 2</a:t>
              </a:r>
            </a:p>
          </p:txBody>
        </p:sp>
        <p:sp>
          <p:nvSpPr>
            <p:cNvPr id="142414" name="Line 61"/>
            <p:cNvSpPr>
              <a:spLocks noChangeShapeType="1"/>
            </p:cNvSpPr>
            <p:nvPr/>
          </p:nvSpPr>
          <p:spPr bwMode="auto">
            <a:xfrm>
              <a:off x="3064" y="752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5" name="AutoShape 62"/>
            <p:cNvSpPr>
              <a:spLocks noChangeArrowheads="1"/>
            </p:cNvSpPr>
            <p:nvPr/>
          </p:nvSpPr>
          <p:spPr bwMode="auto">
            <a:xfrm>
              <a:off x="4879" y="661"/>
              <a:ext cx="182" cy="499"/>
            </a:xfrm>
            <a:prstGeom prst="roundRect">
              <a:avLst>
                <a:gd name="adj" fmla="val 16667"/>
              </a:avLst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MUX</a:t>
              </a:r>
            </a:p>
          </p:txBody>
        </p:sp>
        <p:sp>
          <p:nvSpPr>
            <p:cNvPr id="142416" name="Text Box 63"/>
            <p:cNvSpPr txBox="1">
              <a:spLocks noChangeArrowheads="1"/>
            </p:cNvSpPr>
            <p:nvPr/>
          </p:nvSpPr>
          <p:spPr bwMode="auto">
            <a:xfrm>
              <a:off x="3923" y="797"/>
              <a:ext cx="349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>
                  <a:solidFill>
                    <a:srgbClr val="FF3300"/>
                  </a:solidFill>
                  <a:latin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142417" name="Freeform 64"/>
            <p:cNvSpPr>
              <a:spLocks/>
            </p:cNvSpPr>
            <p:nvPr/>
          </p:nvSpPr>
          <p:spPr bwMode="auto">
            <a:xfrm>
              <a:off x="3654" y="519"/>
              <a:ext cx="1224" cy="318"/>
            </a:xfrm>
            <a:custGeom>
              <a:avLst/>
              <a:gdLst>
                <a:gd name="T0" fmla="*/ 0 w 1224"/>
                <a:gd name="T1" fmla="*/ 6 h 454"/>
                <a:gd name="T2" fmla="*/ 0 w 1224"/>
                <a:gd name="T3" fmla="*/ 0 h 454"/>
                <a:gd name="T4" fmla="*/ 952 w 1224"/>
                <a:gd name="T5" fmla="*/ 0 h 454"/>
                <a:gd name="T6" fmla="*/ 952 w 1224"/>
                <a:gd name="T7" fmla="*/ 9 h 454"/>
                <a:gd name="T8" fmla="*/ 1224 w 1224"/>
                <a:gd name="T9" fmla="*/ 9 h 4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24"/>
                <a:gd name="T16" fmla="*/ 0 h 454"/>
                <a:gd name="T17" fmla="*/ 1224 w 1224"/>
                <a:gd name="T18" fmla="*/ 454 h 4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24" h="454">
                  <a:moveTo>
                    <a:pt x="0" y="318"/>
                  </a:moveTo>
                  <a:lnTo>
                    <a:pt x="0" y="0"/>
                  </a:lnTo>
                  <a:lnTo>
                    <a:pt x="952" y="0"/>
                  </a:lnTo>
                  <a:lnTo>
                    <a:pt x="952" y="454"/>
                  </a:lnTo>
                  <a:lnTo>
                    <a:pt x="1224" y="454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8" name="Line 65"/>
            <p:cNvSpPr>
              <a:spLocks noChangeShapeType="1"/>
            </p:cNvSpPr>
            <p:nvPr/>
          </p:nvSpPr>
          <p:spPr bwMode="auto">
            <a:xfrm>
              <a:off x="4425" y="1024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19" name="Oval 66"/>
            <p:cNvSpPr>
              <a:spLocks noChangeArrowheads="1"/>
            </p:cNvSpPr>
            <p:nvPr/>
          </p:nvSpPr>
          <p:spPr bwMode="auto">
            <a:xfrm>
              <a:off x="3632" y="727"/>
              <a:ext cx="46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20" name="Freeform 67"/>
            <p:cNvSpPr>
              <a:spLocks/>
            </p:cNvSpPr>
            <p:nvPr/>
          </p:nvSpPr>
          <p:spPr bwMode="auto">
            <a:xfrm>
              <a:off x="3065" y="1341"/>
              <a:ext cx="272" cy="1678"/>
            </a:xfrm>
            <a:custGeom>
              <a:avLst/>
              <a:gdLst>
                <a:gd name="T0" fmla="*/ 0 w 272"/>
                <a:gd name="T1" fmla="*/ 1678 h 1678"/>
                <a:gd name="T2" fmla="*/ 0 w 272"/>
                <a:gd name="T3" fmla="*/ 907 h 1678"/>
                <a:gd name="T4" fmla="*/ 91 w 272"/>
                <a:gd name="T5" fmla="*/ 454 h 1678"/>
                <a:gd name="T6" fmla="*/ 91 w 272"/>
                <a:gd name="T7" fmla="*/ 0 h 1678"/>
                <a:gd name="T8" fmla="*/ 272 w 272"/>
                <a:gd name="T9" fmla="*/ 0 h 16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2"/>
                <a:gd name="T16" fmla="*/ 0 h 1678"/>
                <a:gd name="T17" fmla="*/ 272 w 272"/>
                <a:gd name="T18" fmla="*/ 1678 h 167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2" h="1678">
                  <a:moveTo>
                    <a:pt x="0" y="1678"/>
                  </a:moveTo>
                  <a:lnTo>
                    <a:pt x="0" y="907"/>
                  </a:lnTo>
                  <a:lnTo>
                    <a:pt x="91" y="454"/>
                  </a:lnTo>
                  <a:lnTo>
                    <a:pt x="91" y="0"/>
                  </a:lnTo>
                  <a:lnTo>
                    <a:pt x="272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1" name="Oval 68"/>
            <p:cNvSpPr>
              <a:spLocks noChangeArrowheads="1"/>
            </p:cNvSpPr>
            <p:nvPr/>
          </p:nvSpPr>
          <p:spPr bwMode="auto">
            <a:xfrm>
              <a:off x="3028" y="2990"/>
              <a:ext cx="45" cy="45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22" name="Freeform 69"/>
            <p:cNvSpPr>
              <a:spLocks/>
            </p:cNvSpPr>
            <p:nvPr/>
          </p:nvSpPr>
          <p:spPr bwMode="auto">
            <a:xfrm>
              <a:off x="2575" y="436"/>
              <a:ext cx="272" cy="771"/>
            </a:xfrm>
            <a:custGeom>
              <a:avLst/>
              <a:gdLst>
                <a:gd name="T0" fmla="*/ 0 w 726"/>
                <a:gd name="T1" fmla="*/ 0 h 1225"/>
                <a:gd name="T2" fmla="*/ 0 w 726"/>
                <a:gd name="T3" fmla="*/ 3 h 1225"/>
                <a:gd name="T4" fmla="*/ 0 w 726"/>
                <a:gd name="T5" fmla="*/ 4 h 1225"/>
                <a:gd name="T6" fmla="*/ 0 w 726"/>
                <a:gd name="T7" fmla="*/ 4 h 1225"/>
                <a:gd name="T8" fmla="*/ 0 w 726"/>
                <a:gd name="T9" fmla="*/ 8 h 1225"/>
                <a:gd name="T10" fmla="*/ 0 w 726"/>
                <a:gd name="T11" fmla="*/ 5 h 1225"/>
                <a:gd name="T12" fmla="*/ 0 w 726"/>
                <a:gd name="T13" fmla="*/ 3 h 1225"/>
                <a:gd name="T14" fmla="*/ 0 w 726"/>
                <a:gd name="T15" fmla="*/ 0 h 122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6"/>
                <a:gd name="T25" fmla="*/ 0 h 1225"/>
                <a:gd name="T26" fmla="*/ 726 w 726"/>
                <a:gd name="T27" fmla="*/ 1225 h 122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6" h="1225">
                  <a:moveTo>
                    <a:pt x="0" y="0"/>
                  </a:moveTo>
                  <a:lnTo>
                    <a:pt x="0" y="499"/>
                  </a:lnTo>
                  <a:lnTo>
                    <a:pt x="91" y="590"/>
                  </a:lnTo>
                  <a:lnTo>
                    <a:pt x="0" y="726"/>
                  </a:lnTo>
                  <a:lnTo>
                    <a:pt x="0" y="1225"/>
                  </a:lnTo>
                  <a:lnTo>
                    <a:pt x="726" y="862"/>
                  </a:lnTo>
                  <a:lnTo>
                    <a:pt x="726" y="36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23" name="Text Box 70"/>
            <p:cNvSpPr txBox="1">
              <a:spLocks noChangeArrowheads="1"/>
            </p:cNvSpPr>
            <p:nvPr/>
          </p:nvSpPr>
          <p:spPr bwMode="auto">
            <a:xfrm>
              <a:off x="2573" y="617"/>
              <a:ext cx="310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>
                  <a:solidFill>
                    <a:srgbClr val="FF3300"/>
                  </a:solidFill>
                  <a:latin typeface="Times New Roman" panose="02020603050405020304" pitchFamily="18" charset="0"/>
                </a:rPr>
                <a:t>ADD</a:t>
              </a:r>
            </a:p>
          </p:txBody>
        </p:sp>
        <p:sp>
          <p:nvSpPr>
            <p:cNvPr id="142424" name="Rectangle 71"/>
            <p:cNvSpPr>
              <a:spLocks noChangeArrowheads="1"/>
            </p:cNvSpPr>
            <p:nvPr/>
          </p:nvSpPr>
          <p:spPr bwMode="auto">
            <a:xfrm>
              <a:off x="661" y="617"/>
              <a:ext cx="227" cy="49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>
                  <a:solidFill>
                    <a:srgbClr val="FF0000"/>
                  </a:solidFill>
                </a:rPr>
                <a:t>PC</a:t>
              </a:r>
            </a:p>
          </p:txBody>
        </p:sp>
        <p:sp>
          <p:nvSpPr>
            <p:cNvPr id="142425" name="Text Box 72"/>
            <p:cNvSpPr txBox="1">
              <a:spLocks noChangeArrowheads="1"/>
            </p:cNvSpPr>
            <p:nvPr/>
          </p:nvSpPr>
          <p:spPr bwMode="auto">
            <a:xfrm>
              <a:off x="4515" y="2944"/>
              <a:ext cx="590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Data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42426" name="Rectangle 73"/>
            <p:cNvSpPr>
              <a:spLocks noChangeArrowheads="1"/>
            </p:cNvSpPr>
            <p:nvPr/>
          </p:nvSpPr>
          <p:spPr bwMode="auto">
            <a:xfrm>
              <a:off x="190" y="1570"/>
              <a:ext cx="680" cy="1678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27" name="Text Box 74"/>
            <p:cNvSpPr txBox="1">
              <a:spLocks noChangeArrowheads="1"/>
            </p:cNvSpPr>
            <p:nvPr/>
          </p:nvSpPr>
          <p:spPr bwMode="auto">
            <a:xfrm>
              <a:off x="158" y="1751"/>
              <a:ext cx="635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chemeClr val="tx2"/>
                  </a:solidFill>
                  <a:latin typeface="Times New Roman" panose="02020603050405020304" pitchFamily="18" charset="0"/>
                </a:rPr>
                <a:t>Read address</a:t>
              </a:r>
            </a:p>
          </p:txBody>
        </p:sp>
        <p:sp>
          <p:nvSpPr>
            <p:cNvPr id="142428" name="Text Box 75"/>
            <p:cNvSpPr txBox="1">
              <a:spLocks noChangeArrowheads="1"/>
            </p:cNvSpPr>
            <p:nvPr/>
          </p:nvSpPr>
          <p:spPr bwMode="auto">
            <a:xfrm>
              <a:off x="145" y="2296"/>
              <a:ext cx="77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1600">
                  <a:latin typeface="Times New Roman" panose="02020603050405020304" pitchFamily="18" charset="0"/>
                </a:rPr>
                <a:t>Instruction</a:t>
              </a:r>
            </a:p>
          </p:txBody>
        </p:sp>
        <p:sp>
          <p:nvSpPr>
            <p:cNvPr id="142429" name="Text Box 76"/>
            <p:cNvSpPr txBox="1">
              <a:spLocks noChangeArrowheads="1"/>
            </p:cNvSpPr>
            <p:nvPr/>
          </p:nvSpPr>
          <p:spPr bwMode="auto">
            <a:xfrm>
              <a:off x="145" y="2840"/>
              <a:ext cx="803" cy="3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Instruction</a:t>
              </a:r>
            </a:p>
            <a:p>
              <a:pPr algn="ctr">
                <a:lnSpc>
                  <a:spcPct val="8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zh-CN" sz="1600">
                  <a:solidFill>
                    <a:srgbClr val="FF0000"/>
                  </a:solidFill>
                  <a:latin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142430" name="Freeform 77"/>
            <p:cNvSpPr>
              <a:spLocks/>
            </p:cNvSpPr>
            <p:nvPr/>
          </p:nvSpPr>
          <p:spPr bwMode="auto">
            <a:xfrm>
              <a:off x="978" y="527"/>
              <a:ext cx="1587" cy="363"/>
            </a:xfrm>
            <a:custGeom>
              <a:avLst/>
              <a:gdLst>
                <a:gd name="T0" fmla="*/ 0 w 1407"/>
                <a:gd name="T1" fmla="*/ 363 h 363"/>
                <a:gd name="T2" fmla="*/ 0 w 1407"/>
                <a:gd name="T3" fmla="*/ 0 h 363"/>
                <a:gd name="T4" fmla="*/ 4437 w 1407"/>
                <a:gd name="T5" fmla="*/ 0 h 363"/>
                <a:gd name="T6" fmla="*/ 4606 w 1407"/>
                <a:gd name="T7" fmla="*/ 90 h 363"/>
                <a:gd name="T8" fmla="*/ 5290 w 1407"/>
                <a:gd name="T9" fmla="*/ 90 h 3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07"/>
                <a:gd name="T16" fmla="*/ 0 h 363"/>
                <a:gd name="T17" fmla="*/ 1407 w 1407"/>
                <a:gd name="T18" fmla="*/ 363 h 3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07" h="363">
                  <a:moveTo>
                    <a:pt x="0" y="363"/>
                  </a:moveTo>
                  <a:lnTo>
                    <a:pt x="0" y="0"/>
                  </a:lnTo>
                  <a:lnTo>
                    <a:pt x="1180" y="0"/>
                  </a:lnTo>
                  <a:lnTo>
                    <a:pt x="1225" y="90"/>
                  </a:lnTo>
                  <a:lnTo>
                    <a:pt x="1407" y="90"/>
                  </a:ln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1" name="Line 78"/>
            <p:cNvSpPr>
              <a:spLocks noChangeShapeType="1"/>
            </p:cNvSpPr>
            <p:nvPr/>
          </p:nvSpPr>
          <p:spPr bwMode="auto">
            <a:xfrm>
              <a:off x="2338" y="1026"/>
              <a:ext cx="22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2" name="Text Box 79"/>
            <p:cNvSpPr txBox="1">
              <a:spLocks noChangeArrowheads="1"/>
            </p:cNvSpPr>
            <p:nvPr/>
          </p:nvSpPr>
          <p:spPr bwMode="auto">
            <a:xfrm>
              <a:off x="2201" y="890"/>
              <a:ext cx="2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b="0">
                  <a:solidFill>
                    <a:srgbClr val="FF0000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42433" name="Freeform 80"/>
            <p:cNvSpPr>
              <a:spLocks/>
            </p:cNvSpPr>
            <p:nvPr/>
          </p:nvSpPr>
          <p:spPr bwMode="auto">
            <a:xfrm>
              <a:off x="2838" y="754"/>
              <a:ext cx="226" cy="90"/>
            </a:xfrm>
            <a:custGeom>
              <a:avLst/>
              <a:gdLst>
                <a:gd name="T0" fmla="*/ 0 w 408"/>
                <a:gd name="T1" fmla="*/ 90 h 90"/>
                <a:gd name="T2" fmla="*/ 1 w 408"/>
                <a:gd name="T3" fmla="*/ 90 h 90"/>
                <a:gd name="T4" fmla="*/ 1 w 408"/>
                <a:gd name="T5" fmla="*/ 0 h 90"/>
                <a:gd name="T6" fmla="*/ 0 60000 65536"/>
                <a:gd name="T7" fmla="*/ 0 60000 65536"/>
                <a:gd name="T8" fmla="*/ 0 60000 65536"/>
                <a:gd name="T9" fmla="*/ 0 w 408"/>
                <a:gd name="T10" fmla="*/ 0 h 90"/>
                <a:gd name="T11" fmla="*/ 408 w 408"/>
                <a:gd name="T12" fmla="*/ 90 h 9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08" h="90">
                  <a:moveTo>
                    <a:pt x="0" y="90"/>
                  </a:moveTo>
                  <a:lnTo>
                    <a:pt x="363" y="90"/>
                  </a:lnTo>
                  <a:lnTo>
                    <a:pt x="408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4" name="Line 81"/>
            <p:cNvSpPr>
              <a:spLocks noChangeShapeType="1"/>
            </p:cNvSpPr>
            <p:nvPr/>
          </p:nvSpPr>
          <p:spPr bwMode="auto">
            <a:xfrm flipV="1">
              <a:off x="3337" y="3144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5" name="Line 82"/>
            <p:cNvSpPr>
              <a:spLocks noChangeShapeType="1"/>
            </p:cNvSpPr>
            <p:nvPr/>
          </p:nvSpPr>
          <p:spPr bwMode="auto">
            <a:xfrm flipV="1">
              <a:off x="5467" y="3235"/>
              <a:ext cx="0" cy="22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6" name="Line 83"/>
            <p:cNvSpPr>
              <a:spLocks noChangeShapeType="1"/>
            </p:cNvSpPr>
            <p:nvPr/>
          </p:nvSpPr>
          <p:spPr bwMode="auto">
            <a:xfrm>
              <a:off x="975" y="1888"/>
              <a:ext cx="9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7" name="Rectangle 84"/>
            <p:cNvSpPr>
              <a:spLocks noChangeArrowheads="1"/>
            </p:cNvSpPr>
            <p:nvPr/>
          </p:nvSpPr>
          <p:spPr bwMode="auto">
            <a:xfrm>
              <a:off x="954" y="1525"/>
              <a:ext cx="136" cy="240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</a:rPr>
                <a:t>Instruction</a:t>
              </a:r>
            </a:p>
          </p:txBody>
        </p:sp>
        <p:sp>
          <p:nvSpPr>
            <p:cNvPr id="142438" name="Freeform 85"/>
            <p:cNvSpPr>
              <a:spLocks/>
            </p:cNvSpPr>
            <p:nvPr/>
          </p:nvSpPr>
          <p:spPr bwMode="auto">
            <a:xfrm>
              <a:off x="113" y="890"/>
              <a:ext cx="862" cy="1043"/>
            </a:xfrm>
            <a:custGeom>
              <a:avLst/>
              <a:gdLst>
                <a:gd name="T0" fmla="*/ 1309 w 817"/>
                <a:gd name="T1" fmla="*/ 0 h 1043"/>
                <a:gd name="T2" fmla="*/ 1473 w 817"/>
                <a:gd name="T3" fmla="*/ 0 h 1043"/>
                <a:gd name="T4" fmla="*/ 1473 w 817"/>
                <a:gd name="T5" fmla="*/ 408 h 1043"/>
                <a:gd name="T6" fmla="*/ 0 w 817"/>
                <a:gd name="T7" fmla="*/ 408 h 1043"/>
                <a:gd name="T8" fmla="*/ 0 w 817"/>
                <a:gd name="T9" fmla="*/ 1043 h 1043"/>
                <a:gd name="T10" fmla="*/ 165 w 817"/>
                <a:gd name="T11" fmla="*/ 1043 h 10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17"/>
                <a:gd name="T19" fmla="*/ 0 h 1043"/>
                <a:gd name="T20" fmla="*/ 817 w 817"/>
                <a:gd name="T21" fmla="*/ 1043 h 10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17" h="1043">
                  <a:moveTo>
                    <a:pt x="726" y="0"/>
                  </a:moveTo>
                  <a:lnTo>
                    <a:pt x="817" y="0"/>
                  </a:lnTo>
                  <a:lnTo>
                    <a:pt x="817" y="408"/>
                  </a:lnTo>
                  <a:lnTo>
                    <a:pt x="0" y="408"/>
                  </a:lnTo>
                  <a:lnTo>
                    <a:pt x="0" y="1043"/>
                  </a:lnTo>
                  <a:lnTo>
                    <a:pt x="91" y="104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39" name="Oval 86"/>
            <p:cNvSpPr>
              <a:spLocks noChangeArrowheads="1"/>
            </p:cNvSpPr>
            <p:nvPr/>
          </p:nvSpPr>
          <p:spPr bwMode="auto">
            <a:xfrm>
              <a:off x="958" y="861"/>
              <a:ext cx="46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42440" name="Freeform 87"/>
            <p:cNvSpPr>
              <a:spLocks/>
            </p:cNvSpPr>
            <p:nvPr/>
          </p:nvSpPr>
          <p:spPr bwMode="auto">
            <a:xfrm>
              <a:off x="4108" y="1162"/>
              <a:ext cx="861" cy="1043"/>
            </a:xfrm>
            <a:custGeom>
              <a:avLst/>
              <a:gdLst>
                <a:gd name="T0" fmla="*/ 0 w 861"/>
                <a:gd name="T1" fmla="*/ 1043 h 1043"/>
                <a:gd name="T2" fmla="*/ 408 w 861"/>
                <a:gd name="T3" fmla="*/ 1043 h 1043"/>
                <a:gd name="T4" fmla="*/ 861 w 861"/>
                <a:gd name="T5" fmla="*/ 680 h 1043"/>
                <a:gd name="T6" fmla="*/ 861 w 861"/>
                <a:gd name="T7" fmla="*/ 0 h 10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61"/>
                <a:gd name="T13" fmla="*/ 0 h 1043"/>
                <a:gd name="T14" fmla="*/ 861 w 861"/>
                <a:gd name="T15" fmla="*/ 1043 h 10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61" h="1043">
                  <a:moveTo>
                    <a:pt x="0" y="1043"/>
                  </a:moveTo>
                  <a:lnTo>
                    <a:pt x="408" y="1043"/>
                  </a:lnTo>
                  <a:lnTo>
                    <a:pt x="861" y="680"/>
                  </a:lnTo>
                  <a:lnTo>
                    <a:pt x="861" y="0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1" name="Line 88"/>
            <p:cNvSpPr>
              <a:spLocks noChangeShapeType="1"/>
            </p:cNvSpPr>
            <p:nvPr/>
          </p:nvSpPr>
          <p:spPr bwMode="auto">
            <a:xfrm>
              <a:off x="884" y="2432"/>
              <a:ext cx="9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2" name="Freeform 89"/>
            <p:cNvSpPr>
              <a:spLocks/>
            </p:cNvSpPr>
            <p:nvPr/>
          </p:nvSpPr>
          <p:spPr bwMode="auto">
            <a:xfrm>
              <a:off x="566" y="391"/>
              <a:ext cx="4718" cy="544"/>
            </a:xfrm>
            <a:custGeom>
              <a:avLst/>
              <a:gdLst>
                <a:gd name="T0" fmla="*/ 4087 w 4763"/>
                <a:gd name="T1" fmla="*/ 544 h 544"/>
                <a:gd name="T2" fmla="*/ 4290 w 4763"/>
                <a:gd name="T3" fmla="*/ 544 h 544"/>
                <a:gd name="T4" fmla="*/ 4290 w 4763"/>
                <a:gd name="T5" fmla="*/ 0 h 544"/>
                <a:gd name="T6" fmla="*/ 0 w 4763"/>
                <a:gd name="T7" fmla="*/ 0 h 544"/>
                <a:gd name="T8" fmla="*/ 0 w 4763"/>
                <a:gd name="T9" fmla="*/ 453 h 544"/>
                <a:gd name="T10" fmla="*/ 80 w 4763"/>
                <a:gd name="T11" fmla="*/ 453 h 5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763"/>
                <a:gd name="T19" fmla="*/ 0 h 544"/>
                <a:gd name="T20" fmla="*/ 4763 w 4763"/>
                <a:gd name="T21" fmla="*/ 544 h 5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763" h="544">
                  <a:moveTo>
                    <a:pt x="4536" y="544"/>
                  </a:moveTo>
                  <a:lnTo>
                    <a:pt x="4763" y="544"/>
                  </a:lnTo>
                  <a:lnTo>
                    <a:pt x="4763" y="0"/>
                  </a:lnTo>
                  <a:lnTo>
                    <a:pt x="0" y="0"/>
                  </a:lnTo>
                  <a:lnTo>
                    <a:pt x="0" y="453"/>
                  </a:lnTo>
                  <a:lnTo>
                    <a:pt x="91" y="453"/>
                  </a:ln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3" name="Line 90"/>
            <p:cNvSpPr>
              <a:spLocks noChangeShapeType="1"/>
            </p:cNvSpPr>
            <p:nvPr/>
          </p:nvSpPr>
          <p:spPr bwMode="auto">
            <a:xfrm>
              <a:off x="975" y="2205"/>
              <a:ext cx="95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2444" name="Oval 91"/>
            <p:cNvSpPr>
              <a:spLocks noChangeArrowheads="1"/>
            </p:cNvSpPr>
            <p:nvPr/>
          </p:nvSpPr>
          <p:spPr bwMode="auto">
            <a:xfrm>
              <a:off x="1186" y="2184"/>
              <a:ext cx="46" cy="46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499816" name="Text Box 104"/>
          <p:cNvSpPr txBox="1">
            <a:spLocks noChangeArrowheads="1"/>
          </p:cNvSpPr>
          <p:nvPr/>
        </p:nvSpPr>
        <p:spPr bwMode="auto">
          <a:xfrm>
            <a:off x="2921003" y="1343990"/>
            <a:ext cx="26384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CN" sz="6000" dirty="0" smtClean="0">
                <a:solidFill>
                  <a:srgbClr val="3333CC"/>
                </a:solidFill>
              </a:rPr>
              <a:t>B-</a:t>
            </a:r>
            <a:r>
              <a:rPr lang="en-US" altLang="zh-CN" sz="6000" dirty="0" err="1" smtClean="0">
                <a:solidFill>
                  <a:srgbClr val="3333CC"/>
                </a:solidFill>
              </a:rPr>
              <a:t>beq</a:t>
            </a:r>
            <a:endParaRPr lang="en-US" altLang="zh-CN" sz="6000" dirty="0">
              <a:solidFill>
                <a:srgbClr val="3333CC"/>
              </a:solidFill>
            </a:endParaRPr>
          </a:p>
        </p:txBody>
      </p:sp>
      <p:sp>
        <p:nvSpPr>
          <p:cNvPr id="499820" name="Freeform 108"/>
          <p:cNvSpPr>
            <a:spLocks/>
          </p:cNvSpPr>
          <p:nvPr/>
        </p:nvSpPr>
        <p:spPr bwMode="auto">
          <a:xfrm>
            <a:off x="3359151" y="1916113"/>
            <a:ext cx="6170613" cy="1693862"/>
          </a:xfrm>
          <a:custGeom>
            <a:avLst/>
            <a:gdLst>
              <a:gd name="T0" fmla="*/ 0 w 3887"/>
              <a:gd name="T1" fmla="*/ 2147483647 h 1067"/>
              <a:gd name="T2" fmla="*/ 2147483647 w 3887"/>
              <a:gd name="T3" fmla="*/ 2147483647 h 1067"/>
              <a:gd name="T4" fmla="*/ 2147483647 w 3887"/>
              <a:gd name="T5" fmla="*/ 2147483647 h 1067"/>
              <a:gd name="T6" fmla="*/ 2147483647 w 3887"/>
              <a:gd name="T7" fmla="*/ 2147483647 h 1067"/>
              <a:gd name="T8" fmla="*/ 2147483647 w 3887"/>
              <a:gd name="T9" fmla="*/ 2147483647 h 1067"/>
              <a:gd name="T10" fmla="*/ 2147483647 w 3887"/>
              <a:gd name="T11" fmla="*/ 2147483647 h 1067"/>
              <a:gd name="T12" fmla="*/ 2147483647 w 3887"/>
              <a:gd name="T13" fmla="*/ 2147483647 h 1067"/>
              <a:gd name="T14" fmla="*/ 2147483647 w 3887"/>
              <a:gd name="T15" fmla="*/ 2147483647 h 1067"/>
              <a:gd name="T16" fmla="*/ 2147483647 w 3887"/>
              <a:gd name="T17" fmla="*/ 0 h 106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887"/>
              <a:gd name="T28" fmla="*/ 0 h 1067"/>
              <a:gd name="T29" fmla="*/ 3887 w 3887"/>
              <a:gd name="T30" fmla="*/ 1067 h 106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887" h="1067">
                <a:moveTo>
                  <a:pt x="0" y="635"/>
                </a:moveTo>
                <a:cubicBezTo>
                  <a:pt x="431" y="661"/>
                  <a:pt x="862" y="688"/>
                  <a:pt x="1134" y="726"/>
                </a:cubicBezTo>
                <a:cubicBezTo>
                  <a:pt x="1406" y="764"/>
                  <a:pt x="1429" y="839"/>
                  <a:pt x="1633" y="862"/>
                </a:cubicBezTo>
                <a:cubicBezTo>
                  <a:pt x="1837" y="885"/>
                  <a:pt x="2178" y="832"/>
                  <a:pt x="2359" y="862"/>
                </a:cubicBezTo>
                <a:cubicBezTo>
                  <a:pt x="2540" y="892"/>
                  <a:pt x="2631" y="1021"/>
                  <a:pt x="2722" y="1044"/>
                </a:cubicBezTo>
                <a:cubicBezTo>
                  <a:pt x="2813" y="1067"/>
                  <a:pt x="2790" y="1013"/>
                  <a:pt x="2903" y="998"/>
                </a:cubicBezTo>
                <a:cubicBezTo>
                  <a:pt x="3016" y="983"/>
                  <a:pt x="3251" y="1013"/>
                  <a:pt x="3402" y="953"/>
                </a:cubicBezTo>
                <a:cubicBezTo>
                  <a:pt x="3553" y="893"/>
                  <a:pt x="3735" y="794"/>
                  <a:pt x="3811" y="635"/>
                </a:cubicBezTo>
                <a:cubicBezTo>
                  <a:pt x="3887" y="476"/>
                  <a:pt x="3871" y="238"/>
                  <a:pt x="3856" y="0"/>
                </a:cubicBezTo>
              </a:path>
            </a:pathLst>
          </a:custGeom>
          <a:noFill/>
          <a:ln w="762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21" name="Freeform 109"/>
          <p:cNvSpPr>
            <a:spLocks/>
          </p:cNvSpPr>
          <p:nvPr/>
        </p:nvSpPr>
        <p:spPr bwMode="auto">
          <a:xfrm>
            <a:off x="3201987" y="3514102"/>
            <a:ext cx="4622801" cy="1043612"/>
          </a:xfrm>
          <a:custGeom>
            <a:avLst/>
            <a:gdLst>
              <a:gd name="T0" fmla="*/ 0 w 2813"/>
              <a:gd name="T1" fmla="*/ 2147483647 h 734"/>
              <a:gd name="T2" fmla="*/ 2147483647 w 2813"/>
              <a:gd name="T3" fmla="*/ 2147483647 h 734"/>
              <a:gd name="T4" fmla="*/ 2147483647 w 2813"/>
              <a:gd name="T5" fmla="*/ 2147483647 h 734"/>
              <a:gd name="T6" fmla="*/ 2147483647 w 2813"/>
              <a:gd name="T7" fmla="*/ 2147483647 h 734"/>
              <a:gd name="T8" fmla="*/ 2147483647 w 2813"/>
              <a:gd name="T9" fmla="*/ 2147483647 h 734"/>
              <a:gd name="T10" fmla="*/ 2147483647 w 2813"/>
              <a:gd name="T11" fmla="*/ 2147483647 h 734"/>
              <a:gd name="T12" fmla="*/ 2147483647 w 2813"/>
              <a:gd name="T13" fmla="*/ 2147483647 h 7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813"/>
              <a:gd name="T22" fmla="*/ 0 h 734"/>
              <a:gd name="T23" fmla="*/ 2813 w 2813"/>
              <a:gd name="T24" fmla="*/ 734 h 73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813" h="734">
                <a:moveTo>
                  <a:pt x="0" y="23"/>
                </a:moveTo>
                <a:cubicBezTo>
                  <a:pt x="234" y="42"/>
                  <a:pt x="469" y="61"/>
                  <a:pt x="635" y="68"/>
                </a:cubicBezTo>
                <a:cubicBezTo>
                  <a:pt x="801" y="75"/>
                  <a:pt x="786" y="0"/>
                  <a:pt x="998" y="68"/>
                </a:cubicBezTo>
                <a:cubicBezTo>
                  <a:pt x="1210" y="136"/>
                  <a:pt x="1731" y="386"/>
                  <a:pt x="1905" y="477"/>
                </a:cubicBezTo>
                <a:cubicBezTo>
                  <a:pt x="2079" y="568"/>
                  <a:pt x="1966" y="583"/>
                  <a:pt x="2042" y="613"/>
                </a:cubicBezTo>
                <a:cubicBezTo>
                  <a:pt x="2118" y="643"/>
                  <a:pt x="2231" y="734"/>
                  <a:pt x="2359" y="658"/>
                </a:cubicBezTo>
                <a:cubicBezTo>
                  <a:pt x="2487" y="582"/>
                  <a:pt x="2650" y="370"/>
                  <a:pt x="2813" y="159"/>
                </a:cubicBezTo>
              </a:path>
            </a:pathLst>
          </a:custGeom>
          <a:noFill/>
          <a:ln w="762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23" name="Freeform 111"/>
          <p:cNvSpPr>
            <a:spLocks/>
          </p:cNvSpPr>
          <p:nvPr/>
        </p:nvSpPr>
        <p:spPr bwMode="auto">
          <a:xfrm>
            <a:off x="6096000" y="1173164"/>
            <a:ext cx="2376488" cy="384175"/>
          </a:xfrm>
          <a:custGeom>
            <a:avLst/>
            <a:gdLst>
              <a:gd name="T0" fmla="*/ 0 w 1497"/>
              <a:gd name="T1" fmla="*/ 2147483647 h 242"/>
              <a:gd name="T2" fmla="*/ 2147483647 w 1497"/>
              <a:gd name="T3" fmla="*/ 2147483647 h 242"/>
              <a:gd name="T4" fmla="*/ 2147483647 w 1497"/>
              <a:gd name="T5" fmla="*/ 2147483647 h 242"/>
              <a:gd name="T6" fmla="*/ 2147483647 w 1497"/>
              <a:gd name="T7" fmla="*/ 2147483647 h 242"/>
              <a:gd name="T8" fmla="*/ 2147483647 w 1497"/>
              <a:gd name="T9" fmla="*/ 2147483647 h 242"/>
              <a:gd name="T10" fmla="*/ 2147483647 w 1497"/>
              <a:gd name="T11" fmla="*/ 2147483647 h 24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7"/>
              <a:gd name="T19" fmla="*/ 0 h 242"/>
              <a:gd name="T20" fmla="*/ 1497 w 1497"/>
              <a:gd name="T21" fmla="*/ 242 h 24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7" h="242">
                <a:moveTo>
                  <a:pt x="0" y="106"/>
                </a:moveTo>
                <a:cubicBezTo>
                  <a:pt x="94" y="113"/>
                  <a:pt x="189" y="121"/>
                  <a:pt x="272" y="106"/>
                </a:cubicBezTo>
                <a:cubicBezTo>
                  <a:pt x="355" y="91"/>
                  <a:pt x="401" y="30"/>
                  <a:pt x="499" y="15"/>
                </a:cubicBezTo>
                <a:cubicBezTo>
                  <a:pt x="597" y="0"/>
                  <a:pt x="756" y="0"/>
                  <a:pt x="862" y="15"/>
                </a:cubicBezTo>
                <a:cubicBezTo>
                  <a:pt x="968" y="30"/>
                  <a:pt x="1028" y="68"/>
                  <a:pt x="1134" y="106"/>
                </a:cubicBezTo>
                <a:cubicBezTo>
                  <a:pt x="1240" y="144"/>
                  <a:pt x="1436" y="219"/>
                  <a:pt x="1497" y="242"/>
                </a:cubicBezTo>
              </a:path>
            </a:pathLst>
          </a:custGeom>
          <a:noFill/>
          <a:ln w="762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9824" name="Freeform 112"/>
          <p:cNvSpPr>
            <a:spLocks/>
          </p:cNvSpPr>
          <p:nvPr/>
        </p:nvSpPr>
        <p:spPr bwMode="auto">
          <a:xfrm>
            <a:off x="2339975" y="584201"/>
            <a:ext cx="7704138" cy="5089525"/>
          </a:xfrm>
          <a:custGeom>
            <a:avLst/>
            <a:gdLst>
              <a:gd name="T0" fmla="*/ 2147483647 w 4853"/>
              <a:gd name="T1" fmla="*/ 2147483647 h 3206"/>
              <a:gd name="T2" fmla="*/ 2147483647 w 4853"/>
              <a:gd name="T3" fmla="*/ 2147483647 h 3206"/>
              <a:gd name="T4" fmla="*/ 2147483647 w 4853"/>
              <a:gd name="T5" fmla="*/ 2147483647 h 3206"/>
              <a:gd name="T6" fmla="*/ 2147483647 w 4853"/>
              <a:gd name="T7" fmla="*/ 2147483647 h 3206"/>
              <a:gd name="T8" fmla="*/ 2147483647 w 4853"/>
              <a:gd name="T9" fmla="*/ 2147483647 h 3206"/>
              <a:gd name="T10" fmla="*/ 2147483647 w 4853"/>
              <a:gd name="T11" fmla="*/ 2147483647 h 3206"/>
              <a:gd name="T12" fmla="*/ 2147483647 w 4853"/>
              <a:gd name="T13" fmla="*/ 2147483647 h 3206"/>
              <a:gd name="T14" fmla="*/ 2147483647 w 4853"/>
              <a:gd name="T15" fmla="*/ 2147483647 h 3206"/>
              <a:gd name="T16" fmla="*/ 2147483647 w 4853"/>
              <a:gd name="T17" fmla="*/ 2147483647 h 3206"/>
              <a:gd name="T18" fmla="*/ 2147483647 w 4853"/>
              <a:gd name="T19" fmla="*/ 2147483647 h 3206"/>
              <a:gd name="T20" fmla="*/ 2147483647 w 4853"/>
              <a:gd name="T21" fmla="*/ 2147483647 h 3206"/>
              <a:gd name="T22" fmla="*/ 2147483647 w 4853"/>
              <a:gd name="T23" fmla="*/ 2147483647 h 3206"/>
              <a:gd name="T24" fmla="*/ 2147483647 w 4853"/>
              <a:gd name="T25" fmla="*/ 2147483647 h 3206"/>
              <a:gd name="T26" fmla="*/ 2147483647 w 4853"/>
              <a:gd name="T27" fmla="*/ 2147483647 h 3206"/>
              <a:gd name="T28" fmla="*/ 2147483647 w 4853"/>
              <a:gd name="T29" fmla="*/ 2147483647 h 3206"/>
              <a:gd name="T30" fmla="*/ 2147483647 w 4853"/>
              <a:gd name="T31" fmla="*/ 2147483647 h 3206"/>
              <a:gd name="T32" fmla="*/ 2147483647 w 4853"/>
              <a:gd name="T33" fmla="*/ 2147483647 h 3206"/>
              <a:gd name="T34" fmla="*/ 2147483647 w 4853"/>
              <a:gd name="T35" fmla="*/ 2147483647 h 3206"/>
              <a:gd name="T36" fmla="*/ 2147483647 w 4853"/>
              <a:gd name="T37" fmla="*/ 2147483647 h 3206"/>
              <a:gd name="T38" fmla="*/ 2147483647 w 4853"/>
              <a:gd name="T39" fmla="*/ 2147483647 h 3206"/>
              <a:gd name="T40" fmla="*/ 2147483647 w 4853"/>
              <a:gd name="T41" fmla="*/ 2147483647 h 3206"/>
              <a:gd name="T42" fmla="*/ 2147483647 w 4853"/>
              <a:gd name="T43" fmla="*/ 2147483647 h 3206"/>
              <a:gd name="T44" fmla="*/ 2147483647 w 4853"/>
              <a:gd name="T45" fmla="*/ 2147483647 h 320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4853"/>
              <a:gd name="T70" fmla="*/ 0 h 3206"/>
              <a:gd name="T71" fmla="*/ 4853 w 4853"/>
              <a:gd name="T72" fmla="*/ 3206 h 320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4853" h="3206">
                <a:moveTo>
                  <a:pt x="597" y="3107"/>
                </a:moveTo>
                <a:cubicBezTo>
                  <a:pt x="1156" y="3126"/>
                  <a:pt x="1716" y="3145"/>
                  <a:pt x="2003" y="3153"/>
                </a:cubicBezTo>
                <a:cubicBezTo>
                  <a:pt x="2290" y="3161"/>
                  <a:pt x="2223" y="3206"/>
                  <a:pt x="2321" y="3153"/>
                </a:cubicBezTo>
                <a:cubicBezTo>
                  <a:pt x="2419" y="3100"/>
                  <a:pt x="2548" y="3137"/>
                  <a:pt x="2593" y="2835"/>
                </a:cubicBezTo>
                <a:cubicBezTo>
                  <a:pt x="2638" y="2533"/>
                  <a:pt x="2586" y="1625"/>
                  <a:pt x="2593" y="1338"/>
                </a:cubicBezTo>
                <a:cubicBezTo>
                  <a:pt x="2600" y="1051"/>
                  <a:pt x="2608" y="1165"/>
                  <a:pt x="2638" y="1112"/>
                </a:cubicBezTo>
                <a:cubicBezTo>
                  <a:pt x="2668" y="1059"/>
                  <a:pt x="2683" y="1044"/>
                  <a:pt x="2774" y="1021"/>
                </a:cubicBezTo>
                <a:cubicBezTo>
                  <a:pt x="2865" y="998"/>
                  <a:pt x="3069" y="983"/>
                  <a:pt x="3182" y="976"/>
                </a:cubicBezTo>
                <a:cubicBezTo>
                  <a:pt x="3295" y="969"/>
                  <a:pt x="3349" y="1021"/>
                  <a:pt x="3455" y="976"/>
                </a:cubicBezTo>
                <a:cubicBezTo>
                  <a:pt x="3561" y="931"/>
                  <a:pt x="3727" y="763"/>
                  <a:pt x="3818" y="703"/>
                </a:cubicBezTo>
                <a:cubicBezTo>
                  <a:pt x="3909" y="643"/>
                  <a:pt x="3916" y="628"/>
                  <a:pt x="3999" y="613"/>
                </a:cubicBezTo>
                <a:cubicBezTo>
                  <a:pt x="4082" y="598"/>
                  <a:pt x="4203" y="621"/>
                  <a:pt x="4316" y="613"/>
                </a:cubicBezTo>
                <a:cubicBezTo>
                  <a:pt x="4429" y="605"/>
                  <a:pt x="4604" y="605"/>
                  <a:pt x="4679" y="567"/>
                </a:cubicBezTo>
                <a:cubicBezTo>
                  <a:pt x="4754" y="529"/>
                  <a:pt x="4755" y="454"/>
                  <a:pt x="4770" y="386"/>
                </a:cubicBezTo>
                <a:cubicBezTo>
                  <a:pt x="4785" y="318"/>
                  <a:pt x="4785" y="219"/>
                  <a:pt x="4770" y="159"/>
                </a:cubicBezTo>
                <a:cubicBezTo>
                  <a:pt x="4755" y="99"/>
                  <a:pt x="4853" y="46"/>
                  <a:pt x="4679" y="23"/>
                </a:cubicBezTo>
                <a:cubicBezTo>
                  <a:pt x="4505" y="0"/>
                  <a:pt x="4407" y="23"/>
                  <a:pt x="3727" y="23"/>
                </a:cubicBezTo>
                <a:cubicBezTo>
                  <a:pt x="3047" y="23"/>
                  <a:pt x="1194" y="23"/>
                  <a:pt x="597" y="23"/>
                </a:cubicBezTo>
                <a:cubicBezTo>
                  <a:pt x="0" y="23"/>
                  <a:pt x="234" y="0"/>
                  <a:pt x="143" y="23"/>
                </a:cubicBezTo>
                <a:cubicBezTo>
                  <a:pt x="52" y="46"/>
                  <a:pt x="68" y="106"/>
                  <a:pt x="53" y="159"/>
                </a:cubicBezTo>
                <a:cubicBezTo>
                  <a:pt x="38" y="212"/>
                  <a:pt x="53" y="288"/>
                  <a:pt x="53" y="341"/>
                </a:cubicBezTo>
                <a:cubicBezTo>
                  <a:pt x="53" y="394"/>
                  <a:pt x="23" y="454"/>
                  <a:pt x="53" y="477"/>
                </a:cubicBezTo>
                <a:cubicBezTo>
                  <a:pt x="83" y="500"/>
                  <a:pt x="158" y="488"/>
                  <a:pt x="234" y="477"/>
                </a:cubicBezTo>
              </a:path>
            </a:pathLst>
          </a:custGeom>
          <a:noFill/>
          <a:ln w="76200" cap="flat" cmpd="sng">
            <a:solidFill>
              <a:srgbClr val="000099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7" name="Text Box 30"/>
          <p:cNvSpPr txBox="1">
            <a:spLocks noChangeArrowheads="1"/>
          </p:cNvSpPr>
          <p:nvPr/>
        </p:nvSpPr>
        <p:spPr bwMode="auto">
          <a:xfrm>
            <a:off x="3459164" y="2492896"/>
            <a:ext cx="10572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15-19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" name="Text Box 31"/>
          <p:cNvSpPr txBox="1">
            <a:spLocks noChangeArrowheads="1"/>
          </p:cNvSpPr>
          <p:nvPr/>
        </p:nvSpPr>
        <p:spPr bwMode="auto">
          <a:xfrm>
            <a:off x="3503712" y="3140968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20-24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" name="Text Box 45"/>
          <p:cNvSpPr txBox="1">
            <a:spLocks noChangeArrowheads="1"/>
          </p:cNvSpPr>
          <p:nvPr/>
        </p:nvSpPr>
        <p:spPr bwMode="auto">
          <a:xfrm>
            <a:off x="3525842" y="3713164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7-11</a:t>
            </a:r>
            <a:endParaRPr lang="en-US" altLang="zh-CN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" name="Text Box 29"/>
          <p:cNvSpPr txBox="1">
            <a:spLocks noChangeArrowheads="1"/>
          </p:cNvSpPr>
          <p:nvPr/>
        </p:nvSpPr>
        <p:spPr bwMode="auto">
          <a:xfrm>
            <a:off x="3221039" y="5084764"/>
            <a:ext cx="1066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6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ins</a:t>
            </a:r>
            <a:r>
              <a:rPr lang="en-US" altLang="zh-CN" sz="2600" baseline="-25000" dirty="0" smtClean="0">
                <a:solidFill>
                  <a:srgbClr val="FF3300"/>
                </a:solidFill>
                <a:latin typeface="Times New Roman" panose="02020603050405020304" pitchFamily="18" charset="0"/>
              </a:rPr>
              <a:t>0-31</a:t>
            </a:r>
            <a:endParaRPr lang="en-US" altLang="zh-CN" sz="2600" baseline="-25000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91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4998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fill="hold"/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00" decel="5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99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99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99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9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9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9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9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99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499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820" grpId="0" animBg="1"/>
      <p:bldP spid="499821" grpId="0" animBg="1"/>
      <p:bldP spid="499823" grpId="0" animBg="1"/>
      <p:bldP spid="49982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>
                <a:cs typeface="Times New Roman" panose="02020603050405020304" pitchFamily="18" charset="0"/>
              </a:rPr>
              <a:t>Introduction &amp; Logic Design Conventions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Building </a:t>
            </a:r>
            <a:r>
              <a:rPr lang="en-US" altLang="zh-CN" b="0" dirty="0">
                <a:cs typeface="Times New Roman" panose="02020603050405020304" pitchFamily="18" charset="0"/>
              </a:rPr>
              <a:t>a </a:t>
            </a:r>
            <a:r>
              <a:rPr lang="en-US" altLang="zh-CN" b="0" dirty="0" err="1">
                <a:cs typeface="Times New Roman" panose="02020603050405020304" pitchFamily="18" charset="0"/>
              </a:rPr>
              <a:t>datapath</a:t>
            </a:r>
            <a:endParaRPr lang="en-US" altLang="zh-CN" b="0" dirty="0">
              <a:cs typeface="Times New Roman" panose="02020603050405020304" pitchFamily="18" charset="0"/>
            </a:endParaRP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Simple </a:t>
            </a:r>
            <a:r>
              <a:rPr lang="en-US" altLang="zh-CN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Implementation </a:t>
            </a:r>
            <a:r>
              <a:rPr lang="en-US" altLang="zh-CN" dirty="0">
                <a:solidFill>
                  <a:srgbClr val="FF0000"/>
                </a:solidFill>
                <a:cs typeface="Times New Roman" panose="02020603050405020304" pitchFamily="18" charset="0"/>
              </a:rPr>
              <a:t>Scheme</a:t>
            </a:r>
          </a:p>
          <a:p>
            <a:pPr eaLnBrk="1" hangingPunct="1">
              <a:spcBef>
                <a:spcPts val="450"/>
              </a:spcBef>
              <a:buFont typeface="Wingdings" panose="05000000000000000000" pitchFamily="2" charset="2"/>
              <a:buChar char="n"/>
            </a:pPr>
            <a:r>
              <a:rPr lang="en-US" altLang="zh-CN" b="0" dirty="0" smtClean="0">
                <a:cs typeface="Times New Roman" panose="02020603050405020304" pitchFamily="18" charset="0"/>
              </a:rPr>
              <a:t>Pipelining</a:t>
            </a:r>
            <a:endParaRPr lang="en-US" altLang="zh-CN" b="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8326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96" y="173956"/>
            <a:ext cx="8013576" cy="954360"/>
          </a:xfrm>
        </p:spPr>
        <p:txBody>
          <a:bodyPr>
            <a:normAutofit/>
          </a:bodyPr>
          <a:lstStyle/>
          <a:p>
            <a:r>
              <a:rPr lang="en-US" altLang="zh-CN" dirty="0"/>
              <a:t>Building the </a:t>
            </a:r>
            <a:r>
              <a:rPr lang="en-US" altLang="zh-CN" dirty="0" err="1"/>
              <a:t>Datapath</a:t>
            </a:r>
            <a:r>
              <a:rPr lang="en-US" altLang="zh-CN" dirty="0"/>
              <a:t> &amp; </a:t>
            </a:r>
            <a:r>
              <a:rPr lang="en-US" altLang="zh-CN" dirty="0">
                <a:solidFill>
                  <a:srgbClr val="FF0000"/>
                </a:solidFill>
              </a:rPr>
              <a:t>Controller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362260" y="3349446"/>
            <a:ext cx="936104" cy="15634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5458814" y="3347981"/>
            <a:ext cx="558062" cy="181046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6992754" y="1650572"/>
            <a:ext cx="432048" cy="15634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097208" y="3763036"/>
            <a:ext cx="810824" cy="15634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842572" y="4901818"/>
            <a:ext cx="810824" cy="15634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6905782" y="5265786"/>
            <a:ext cx="785164" cy="15634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7608168" y="3568754"/>
            <a:ext cx="747362" cy="147290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7266" y="1128316"/>
            <a:ext cx="8229600" cy="428476"/>
          </a:xfrm>
        </p:spPr>
        <p:txBody>
          <a:bodyPr/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dirty="0" smtClean="0"/>
              <a:t>There are 6+4 signals</a:t>
            </a:r>
            <a:endParaRPr lang="en-US" altLang="zh-CN" dirty="0"/>
          </a:p>
        </p:txBody>
      </p:sp>
      <p:pic>
        <p:nvPicPr>
          <p:cNvPr id="1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696" y="1521751"/>
            <a:ext cx="6918150" cy="460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633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495599" y="4725144"/>
            <a:ext cx="4105541" cy="47481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498755" y="3979034"/>
            <a:ext cx="2369342" cy="24376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55570" y="3749690"/>
            <a:ext cx="1123413" cy="2437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506485" y="3744686"/>
            <a:ext cx="1249085" cy="24877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506486" y="4222795"/>
            <a:ext cx="2372497" cy="50405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871514" y="3749690"/>
            <a:ext cx="1120257" cy="9754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621391" y="3749690"/>
            <a:ext cx="1148371" cy="145026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984302" y="3749690"/>
            <a:ext cx="633672" cy="9754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763070" y="3749690"/>
            <a:ext cx="1296144" cy="14502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217774"/>
            <a:ext cx="7869560" cy="954360"/>
          </a:xfrm>
        </p:spPr>
        <p:txBody>
          <a:bodyPr/>
          <a:lstStyle/>
          <a:p>
            <a:r>
              <a:rPr lang="en-US" altLang="zh-CN" dirty="0"/>
              <a:t>Building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1078176"/>
            <a:ext cx="8229600" cy="4968552"/>
          </a:xfrm>
        </p:spPr>
        <p:txBody>
          <a:bodyPr/>
          <a:lstStyle/>
          <a:p>
            <a:pPr eaLnBrk="1" hangingPunct="1">
              <a:spcBef>
                <a:spcPts val="0"/>
              </a:spcBef>
              <a:buClrTx/>
              <a:buSzTx/>
              <a:buNone/>
            </a:pPr>
            <a:r>
              <a:rPr lang="en-US" altLang="zh-CN" sz="2200" b="0" dirty="0" err="1">
                <a:solidFill>
                  <a:prstClr val="black"/>
                </a:solidFill>
              </a:rPr>
              <a:t>Analyse</a:t>
            </a:r>
            <a:r>
              <a:rPr lang="en-US" altLang="zh-CN" sz="2200" b="0" dirty="0">
                <a:solidFill>
                  <a:prstClr val="black"/>
                </a:solidFill>
              </a:rPr>
              <a:t> for cause and effect</a:t>
            </a:r>
          </a:p>
          <a:p>
            <a:pPr eaLnBrk="1" hangingPunct="1">
              <a:spcBef>
                <a:spcPts val="0"/>
              </a:spcBef>
              <a:buClrTx/>
              <a:buSzTx/>
            </a:pPr>
            <a:r>
              <a:rPr lang="en-US" altLang="zh-CN" sz="2200" b="0" dirty="0">
                <a:solidFill>
                  <a:schemeClr val="tx1"/>
                </a:solidFill>
                <a:latin typeface="Calibri"/>
              </a:rPr>
              <a:t>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Information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comes from the 32 bits of the instruction  </a:t>
            </a:r>
          </a:p>
          <a:p>
            <a:pPr eaLnBrk="1" hangingPunct="1">
              <a:spcBef>
                <a:spcPts val="0"/>
              </a:spcBef>
              <a:buClrTx/>
              <a:buSzTx/>
            </a:pP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Selecting the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operations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to perform (ALU, read/write, etc.)</a:t>
            </a:r>
          </a:p>
          <a:p>
            <a:pPr eaLnBrk="1" hangingPunct="1">
              <a:spcBef>
                <a:spcPts val="0"/>
              </a:spcBef>
              <a:buClrTx/>
              <a:buSzTx/>
            </a:pP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Controlling the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flow of data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(multiplexor inputs)</a:t>
            </a:r>
          </a:p>
          <a:p>
            <a:pPr eaLnBrk="1" hangingPunct="1">
              <a:spcBef>
                <a:spcPts val="0"/>
              </a:spcBef>
              <a:buClrTx/>
              <a:buSzTx/>
            </a:pP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ALU's operation based on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instruction type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altLang="zh-CN" sz="2200" b="0" dirty="0">
                <a:solidFill>
                  <a:srgbClr val="FF0000"/>
                </a:solidFill>
                <a:latin typeface="Calibri"/>
              </a:rPr>
              <a:t>function</a:t>
            </a:r>
            <a:r>
              <a:rPr lang="en-US" altLang="zh-CN" sz="2200" b="0" dirty="0">
                <a:solidFill>
                  <a:prstClr val="black"/>
                </a:solidFill>
                <a:latin typeface="Calibri"/>
              </a:rPr>
              <a:t> code</a:t>
            </a:r>
            <a:br>
              <a:rPr lang="en-US" altLang="zh-CN" sz="2200" b="0" dirty="0">
                <a:solidFill>
                  <a:prstClr val="black"/>
                </a:solidFill>
                <a:latin typeface="Calibri"/>
              </a:rPr>
            </a:b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967" y="3148440"/>
            <a:ext cx="10093325" cy="205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88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Scheme of Controller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7776" y="1041694"/>
            <a:ext cx="8229600" cy="561806"/>
          </a:xfrm>
        </p:spPr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2-level decoder</a:t>
            </a:r>
          </a:p>
        </p:txBody>
      </p:sp>
      <p:sp>
        <p:nvSpPr>
          <p:cNvPr id="5" name="Rectangle 40"/>
          <p:cNvSpPr>
            <a:spLocks noChangeArrowheads="1"/>
          </p:cNvSpPr>
          <p:nvPr/>
        </p:nvSpPr>
        <p:spPr bwMode="auto">
          <a:xfrm flipH="1">
            <a:off x="6466258" y="3032720"/>
            <a:ext cx="1836737" cy="32766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First</a:t>
            </a:r>
          </a:p>
          <a:p>
            <a:pPr algn="ctr">
              <a:buFontTx/>
              <a:buNone/>
            </a:pPr>
            <a:r>
              <a:rPr lang="en-US" altLang="zh-CN" sz="2400" dirty="0"/>
              <a:t>Main </a:t>
            </a:r>
          </a:p>
          <a:p>
            <a:pPr algn="ctr">
              <a:buFontTx/>
              <a:buNone/>
            </a:pPr>
            <a:r>
              <a:rPr lang="en-US" altLang="zh-CN" sz="2400" dirty="0"/>
              <a:t>decoder</a:t>
            </a:r>
          </a:p>
        </p:txBody>
      </p:sp>
      <p:sp>
        <p:nvSpPr>
          <p:cNvPr id="6" name="Rectangle 41"/>
          <p:cNvSpPr>
            <a:spLocks noChangeArrowheads="1"/>
          </p:cNvSpPr>
          <p:nvPr/>
        </p:nvSpPr>
        <p:spPr bwMode="auto">
          <a:xfrm flipH="1">
            <a:off x="3023741" y="2935883"/>
            <a:ext cx="1800225" cy="15843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/>
              <a:t>ALU </a:t>
            </a:r>
          </a:p>
          <a:p>
            <a:pPr algn="ctr">
              <a:buFontTx/>
              <a:buNone/>
            </a:pPr>
            <a:r>
              <a:rPr lang="en-US" altLang="zh-CN" sz="2400"/>
              <a:t>Decoder</a:t>
            </a:r>
          </a:p>
          <a:p>
            <a:pPr algn="ctr"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Second</a:t>
            </a:r>
          </a:p>
        </p:txBody>
      </p:sp>
      <p:sp>
        <p:nvSpPr>
          <p:cNvPr id="7" name="Line 42"/>
          <p:cNvSpPr>
            <a:spLocks noChangeShapeType="1"/>
          </p:cNvSpPr>
          <p:nvPr/>
        </p:nvSpPr>
        <p:spPr bwMode="auto">
          <a:xfrm flipH="1" flipV="1">
            <a:off x="4840650" y="4174230"/>
            <a:ext cx="1625607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Line 43"/>
          <p:cNvSpPr>
            <a:spLocks noChangeShapeType="1"/>
          </p:cNvSpPr>
          <p:nvPr/>
        </p:nvSpPr>
        <p:spPr bwMode="auto">
          <a:xfrm flipH="1">
            <a:off x="3863752" y="5636566"/>
            <a:ext cx="2602504" cy="25152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44"/>
          <p:cNvSpPr>
            <a:spLocks noChangeArrowheads="1"/>
          </p:cNvSpPr>
          <p:nvPr/>
        </p:nvSpPr>
        <p:spPr bwMode="auto">
          <a:xfrm flipH="1">
            <a:off x="3926694" y="4990454"/>
            <a:ext cx="2446645" cy="563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dirty="0" smtClean="0"/>
              <a:t> Control Signals (6)</a:t>
            </a:r>
            <a:endParaRPr lang="en-US" altLang="zh-CN" dirty="0"/>
          </a:p>
        </p:txBody>
      </p:sp>
      <p:sp>
        <p:nvSpPr>
          <p:cNvPr id="10" name="Freeform 52"/>
          <p:cNvSpPr>
            <a:spLocks/>
          </p:cNvSpPr>
          <p:nvPr/>
        </p:nvSpPr>
        <p:spPr bwMode="auto">
          <a:xfrm flipH="1">
            <a:off x="4427091" y="2143720"/>
            <a:ext cx="1081087" cy="1152525"/>
          </a:xfrm>
          <a:custGeom>
            <a:avLst/>
            <a:gdLst>
              <a:gd name="T0" fmla="*/ 2856 w 590"/>
              <a:gd name="T1" fmla="*/ 0 h 589"/>
              <a:gd name="T2" fmla="*/ 2856 w 590"/>
              <a:gd name="T3" fmla="*/ 2264 h 589"/>
              <a:gd name="T4" fmla="*/ 0 w 590"/>
              <a:gd name="T5" fmla="*/ 2264 h 589"/>
              <a:gd name="T6" fmla="*/ 0 w 590"/>
              <a:gd name="T7" fmla="*/ 5878 h 589"/>
              <a:gd name="T8" fmla="*/ 1759 w 590"/>
              <a:gd name="T9" fmla="*/ 5878 h 5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90"/>
              <a:gd name="T16" fmla="*/ 0 h 589"/>
              <a:gd name="T17" fmla="*/ 590 w 590"/>
              <a:gd name="T18" fmla="*/ 589 h 5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90" h="589">
                <a:moveTo>
                  <a:pt x="590" y="0"/>
                </a:moveTo>
                <a:lnTo>
                  <a:pt x="590" y="227"/>
                </a:lnTo>
                <a:lnTo>
                  <a:pt x="0" y="227"/>
                </a:lnTo>
                <a:lnTo>
                  <a:pt x="0" y="589"/>
                </a:lnTo>
                <a:lnTo>
                  <a:pt x="363" y="589"/>
                </a:lnTo>
              </a:path>
            </a:pathLst>
          </a:custGeom>
          <a:noFill/>
          <a:ln w="571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Freeform 54"/>
          <p:cNvSpPr>
            <a:spLocks/>
          </p:cNvSpPr>
          <p:nvPr/>
        </p:nvSpPr>
        <p:spPr bwMode="auto">
          <a:xfrm flipH="1">
            <a:off x="8291066" y="2216745"/>
            <a:ext cx="1657350" cy="2303463"/>
          </a:xfrm>
          <a:custGeom>
            <a:avLst/>
            <a:gdLst>
              <a:gd name="T0" fmla="*/ 0 w 1044"/>
              <a:gd name="T1" fmla="*/ 0 h 1587"/>
              <a:gd name="T2" fmla="*/ 0 w 1044"/>
              <a:gd name="T3" fmla="*/ 1587 h 1587"/>
              <a:gd name="T4" fmla="*/ 1044 w 1044"/>
              <a:gd name="T5" fmla="*/ 1587 h 1587"/>
              <a:gd name="T6" fmla="*/ 0 60000 65536"/>
              <a:gd name="T7" fmla="*/ 0 60000 65536"/>
              <a:gd name="T8" fmla="*/ 0 60000 65536"/>
              <a:gd name="T9" fmla="*/ 0 w 1044"/>
              <a:gd name="T10" fmla="*/ 0 h 1587"/>
              <a:gd name="T11" fmla="*/ 1044 w 1044"/>
              <a:gd name="T12" fmla="*/ 1587 h 15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4" h="1587">
                <a:moveTo>
                  <a:pt x="0" y="0"/>
                </a:moveTo>
                <a:lnTo>
                  <a:pt x="0" y="1587"/>
                </a:lnTo>
                <a:lnTo>
                  <a:pt x="1044" y="1587"/>
                </a:lnTo>
              </a:path>
            </a:pathLst>
          </a:custGeom>
          <a:noFill/>
          <a:ln w="762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" name="Group 45"/>
          <p:cNvGrpSpPr>
            <a:grpSpLocks/>
          </p:cNvGrpSpPr>
          <p:nvPr/>
        </p:nvGrpSpPr>
        <p:grpSpPr bwMode="auto">
          <a:xfrm flipH="1">
            <a:off x="3652391" y="1778595"/>
            <a:ext cx="7196137" cy="481013"/>
            <a:chOff x="-309" y="904"/>
            <a:chExt cx="4533" cy="303"/>
          </a:xfrm>
        </p:grpSpPr>
        <p:sp>
          <p:nvSpPr>
            <p:cNvPr id="13" name="Text Box 46"/>
            <p:cNvSpPr txBox="1">
              <a:spLocks noChangeArrowheads="1"/>
            </p:cNvSpPr>
            <p:nvPr/>
          </p:nvSpPr>
          <p:spPr bwMode="auto">
            <a:xfrm>
              <a:off x="-309" y="904"/>
              <a:ext cx="1221" cy="296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opcode(7)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Text Box 47"/>
            <p:cNvSpPr txBox="1">
              <a:spLocks noChangeArrowheads="1"/>
            </p:cNvSpPr>
            <p:nvPr/>
          </p:nvSpPr>
          <p:spPr bwMode="auto">
            <a:xfrm>
              <a:off x="911" y="908"/>
              <a:ext cx="430" cy="296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err="1" smtClean="0">
                  <a:latin typeface="Times New Roman" panose="02020603050405020304" pitchFamily="18" charset="0"/>
                </a:rPr>
                <a:t>rd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5" name="Text Box 48"/>
            <p:cNvSpPr txBox="1">
              <a:spLocks noChangeArrowheads="1"/>
            </p:cNvSpPr>
            <p:nvPr/>
          </p:nvSpPr>
          <p:spPr bwMode="auto">
            <a:xfrm>
              <a:off x="1341" y="908"/>
              <a:ext cx="819" cy="291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dirty="0" err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funct</a:t>
              </a:r>
              <a:r>
                <a:rPr lang="en-US" altLang="zh-CN" sz="2400" b="0" dirty="0" smtClean="0">
                  <a:latin typeface="Times New Roman" panose="02020603050405020304" pitchFamily="18" charset="0"/>
                </a:rPr>
                <a:t>(3)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6" name="Text Box 49"/>
            <p:cNvSpPr txBox="1">
              <a:spLocks noChangeArrowheads="1"/>
            </p:cNvSpPr>
            <p:nvPr/>
          </p:nvSpPr>
          <p:spPr bwMode="auto">
            <a:xfrm>
              <a:off x="2160" y="908"/>
              <a:ext cx="624" cy="296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latin typeface="Times New Roman" panose="02020603050405020304" pitchFamily="18" charset="0"/>
                </a:rPr>
                <a:t>rs1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7" name="Text Box 50"/>
            <p:cNvSpPr txBox="1">
              <a:spLocks noChangeArrowheads="1"/>
            </p:cNvSpPr>
            <p:nvPr/>
          </p:nvSpPr>
          <p:spPr bwMode="auto">
            <a:xfrm>
              <a:off x="2784" y="911"/>
              <a:ext cx="528" cy="291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b="0" dirty="0" smtClean="0">
                  <a:latin typeface="Times New Roman" panose="02020603050405020304" pitchFamily="18" charset="0"/>
                </a:rPr>
                <a:t>rs2</a:t>
              </a:r>
              <a:endParaRPr lang="en-US" altLang="zh-CN" sz="2400" b="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51"/>
            <p:cNvSpPr txBox="1">
              <a:spLocks noChangeArrowheads="1"/>
            </p:cNvSpPr>
            <p:nvPr/>
          </p:nvSpPr>
          <p:spPr bwMode="auto">
            <a:xfrm>
              <a:off x="3312" y="911"/>
              <a:ext cx="912" cy="296"/>
            </a:xfrm>
            <a:prstGeom prst="rect">
              <a:avLst/>
            </a:prstGeom>
            <a:solidFill>
              <a:srgbClr val="FFE5E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buSzTx/>
                <a:buFontTx/>
                <a:buNone/>
              </a:pPr>
              <a:r>
                <a:rPr lang="en-US" altLang="zh-CN" sz="2400" dirty="0" err="1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funct</a:t>
              </a:r>
              <a:r>
                <a:rPr lang="en-US" altLang="zh-CN" sz="2400" dirty="0" smtClean="0">
                  <a:solidFill>
                    <a:srgbClr val="FF0000"/>
                  </a:solidFill>
                  <a:latin typeface="Times New Roman" panose="02020603050405020304" pitchFamily="18" charset="0"/>
                </a:rPr>
                <a:t>(7)</a:t>
              </a:r>
              <a:endPara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" name="Rectangle 56"/>
          <p:cNvSpPr>
            <a:spLocks noChangeArrowheads="1"/>
          </p:cNvSpPr>
          <p:nvPr/>
        </p:nvSpPr>
        <p:spPr bwMode="auto">
          <a:xfrm>
            <a:off x="761571" y="2894357"/>
            <a:ext cx="222221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ALU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operation(4)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21" name="Rectangle 59"/>
          <p:cNvSpPr>
            <a:spLocks noChangeArrowheads="1"/>
          </p:cNvSpPr>
          <p:nvPr/>
        </p:nvSpPr>
        <p:spPr bwMode="auto">
          <a:xfrm>
            <a:off x="5141439" y="3791794"/>
            <a:ext cx="1231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800">
                <a:latin typeface="Times New Roman" panose="02020603050405020304" pitchFamily="18" charset="0"/>
              </a:rPr>
              <a:t>ALU op(2)</a:t>
            </a:r>
          </a:p>
        </p:txBody>
      </p:sp>
      <p:sp>
        <p:nvSpPr>
          <p:cNvPr id="23" name="Rectangle 62"/>
          <p:cNvSpPr>
            <a:spLocks noChangeArrowheads="1"/>
          </p:cNvSpPr>
          <p:nvPr/>
        </p:nvSpPr>
        <p:spPr bwMode="auto">
          <a:xfrm>
            <a:off x="5236690" y="4158506"/>
            <a:ext cx="9286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24" name="Rectangle 63"/>
          <p:cNvSpPr>
            <a:spLocks noChangeArrowheads="1"/>
          </p:cNvSpPr>
          <p:nvPr/>
        </p:nvSpPr>
        <p:spPr bwMode="auto">
          <a:xfrm>
            <a:off x="9156702" y="5401296"/>
            <a:ext cx="9286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600" dirty="0">
                <a:solidFill>
                  <a:srgbClr val="FF0000"/>
                </a:solidFill>
              </a:rPr>
              <a:t>Defined</a:t>
            </a:r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 flipH="1">
            <a:off x="1051686" y="3764820"/>
            <a:ext cx="1972053" cy="26974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4823793" y="2246908"/>
            <a:ext cx="2755107" cy="1481138"/>
            <a:chOff x="3373415" y="2135560"/>
            <a:chExt cx="2755107" cy="1481138"/>
          </a:xfrm>
        </p:grpSpPr>
        <p:cxnSp>
          <p:nvCxnSpPr>
            <p:cNvPr id="29" name="肘形连接符 28"/>
            <p:cNvCxnSpPr/>
            <p:nvPr/>
          </p:nvCxnSpPr>
          <p:spPr>
            <a:xfrm rot="5400000">
              <a:off x="5177856" y="1524523"/>
              <a:ext cx="339629" cy="1561703"/>
            </a:xfrm>
            <a:prstGeom prst="bentConnector2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/>
            <p:nvPr/>
          </p:nvCxnSpPr>
          <p:spPr>
            <a:xfrm rot="10800000" flipV="1">
              <a:off x="3373415" y="2465934"/>
              <a:ext cx="1212212" cy="1150764"/>
            </a:xfrm>
            <a:prstGeom prst="bentConnector3">
              <a:avLst>
                <a:gd name="adj1" fmla="val 3304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088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282" y="1051862"/>
            <a:ext cx="7672660" cy="48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4832" y="116633"/>
            <a:ext cx="7869560" cy="489335"/>
          </a:xfrm>
        </p:spPr>
        <p:txBody>
          <a:bodyPr>
            <a:normAutofit fontScale="90000"/>
          </a:bodyPr>
          <a:lstStyle/>
          <a:p>
            <a:r>
              <a:rPr lang="en-US" altLang="zh-CN" sz="3000" dirty="0"/>
              <a:t>The ALU control is where and other </a:t>
            </a:r>
            <a:r>
              <a:rPr lang="en-US" altLang="zh-CN" sz="3000" dirty="0" smtClean="0"/>
              <a:t>signals(6)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6312023" y="3284983"/>
            <a:ext cx="526267" cy="233761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6"/>
          <p:cNvSpPr>
            <a:spLocks noChangeArrowheads="1"/>
          </p:cNvSpPr>
          <p:nvPr/>
        </p:nvSpPr>
        <p:spPr bwMode="auto">
          <a:xfrm>
            <a:off x="6990365" y="541567"/>
            <a:ext cx="27368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Output signals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928858" y="5002290"/>
            <a:ext cx="720080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8760296" y="3284984"/>
            <a:ext cx="747362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7928858" y="2924944"/>
            <a:ext cx="748544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5159896" y="2420888"/>
            <a:ext cx="675354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7968208" y="1124744"/>
            <a:ext cx="504056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567398" y="5517232"/>
            <a:ext cx="504056" cy="216024"/>
          </a:xfrm>
          <a:prstGeom prst="round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肘形连接符 26"/>
          <p:cNvCxnSpPr/>
          <p:nvPr/>
        </p:nvCxnSpPr>
        <p:spPr>
          <a:xfrm rot="16200000" flipH="1">
            <a:off x="2861990" y="3723382"/>
            <a:ext cx="2513930" cy="1217786"/>
          </a:xfrm>
          <a:prstGeom prst="bentConnector3">
            <a:avLst>
              <a:gd name="adj1" fmla="val 7424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肘形连接符 32"/>
          <p:cNvCxnSpPr/>
          <p:nvPr/>
        </p:nvCxnSpPr>
        <p:spPr>
          <a:xfrm flipV="1">
            <a:off x="4727848" y="5002290"/>
            <a:ext cx="1839550" cy="658958"/>
          </a:xfrm>
          <a:prstGeom prst="bentConnector3">
            <a:avLst>
              <a:gd name="adj1" fmla="val 8728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/>
        </p:nvSpPr>
        <p:spPr>
          <a:xfrm>
            <a:off x="6567398" y="4581127"/>
            <a:ext cx="504056" cy="81418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肘形连接符 38"/>
          <p:cNvCxnSpPr/>
          <p:nvPr/>
        </p:nvCxnSpPr>
        <p:spPr>
          <a:xfrm rot="5400000" flipH="1" flipV="1">
            <a:off x="6640746" y="4434259"/>
            <a:ext cx="959391" cy="176674"/>
          </a:xfrm>
          <a:prstGeom prst="bentConnector3">
            <a:avLst>
              <a:gd name="adj1" fmla="val 234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9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Instruction Execution 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496855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>
                <a:cs typeface="Times New Roman" panose="02020603050405020304" pitchFamily="18" charset="0"/>
              </a:rPr>
              <a:t>For every instruction, the first two step are identical</a:t>
            </a:r>
          </a:p>
          <a:p>
            <a:pPr marL="1028700" lvl="2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b="1" dirty="0">
                <a:ea typeface="黑体" pitchFamily="49" charset="-122"/>
                <a:cs typeface="Times New Roman" panose="02020603050405020304" pitchFamily="18" charset="0"/>
              </a:rPr>
              <a:t>Fetch the instruction from the memory</a:t>
            </a:r>
          </a:p>
          <a:p>
            <a:pPr marL="1028700" lvl="2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b="1" dirty="0">
                <a:ea typeface="黑体" pitchFamily="49" charset="-122"/>
                <a:cs typeface="Times New Roman" panose="02020603050405020304" pitchFamily="18" charset="0"/>
              </a:rPr>
              <a:t>Decode and read the registers</a:t>
            </a:r>
          </a:p>
          <a:p>
            <a:pPr marL="354013" lvl="1" indent="-354013" eaLnBrk="1" hangingPunct="1"/>
            <a:r>
              <a:rPr lang="en-US" altLang="zh-CN" b="1" dirty="0" smtClean="0">
                <a:solidFill>
                  <a:srgbClr val="242790"/>
                </a:solidFill>
                <a:ea typeface="黑体" pitchFamily="49" charset="-122"/>
                <a:cs typeface="Times New Roman" panose="02020603050405020304" pitchFamily="18" charset="0"/>
              </a:rPr>
              <a:t>Next </a:t>
            </a:r>
            <a:r>
              <a:rPr lang="en-US" altLang="zh-CN" b="1" dirty="0">
                <a:solidFill>
                  <a:srgbClr val="242790"/>
                </a:solidFill>
                <a:ea typeface="黑体" pitchFamily="49" charset="-122"/>
                <a:cs typeface="Times New Roman" panose="02020603050405020304" pitchFamily="18" charset="0"/>
              </a:rPr>
              <a:t>steps depend on the instruction class</a:t>
            </a:r>
          </a:p>
          <a:p>
            <a:pPr marL="1028700" lvl="2" indent="-342900" eaLnBrk="1" hangingPunct="1">
              <a:buFont typeface="Wingdings" panose="05000000000000000000" pitchFamily="2" charset="2"/>
              <a:buChar char="n"/>
            </a:pPr>
            <a:r>
              <a:rPr lang="en-US" altLang="zh-CN" sz="2000" b="1" dirty="0">
                <a:ea typeface="黑体" pitchFamily="49" charset="-122"/>
                <a:cs typeface="Times New Roman" panose="02020603050405020304" pitchFamily="18" charset="0"/>
              </a:rPr>
              <a:t>Memory-reference	Arithmetic-logical	branches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en-US" sz="2800" dirty="0">
                <a:cs typeface="Times New Roman" panose="02020603050405020304" pitchFamily="18" charset="0"/>
                <a:sym typeface="Symbol" panose="05050102010706020507" pitchFamily="18" charset="2"/>
              </a:rPr>
              <a:t>Depending on instruction class</a:t>
            </a: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Use ALU to calculate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Arithmetic result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Memory address for load/store</a:t>
            </a:r>
          </a:p>
          <a:p>
            <a:pPr lvl="2" eaLnBrk="1" hangingPunct="1">
              <a:buFont typeface="Wingdings" panose="05000000000000000000" pitchFamily="2" charset="2"/>
              <a:buChar char="n"/>
            </a:pPr>
            <a:r>
              <a:rPr lang="en-US" altLang="en-US" sz="2000" dirty="0">
                <a:cs typeface="Times New Roman" panose="02020603050405020304" pitchFamily="18" charset="0"/>
                <a:sym typeface="Symbol" panose="05050102010706020507" pitchFamily="18" charset="2"/>
              </a:rPr>
              <a:t>Branch comparison</a:t>
            </a: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Access data memory for load/store</a:t>
            </a:r>
          </a:p>
          <a:p>
            <a:pPr lvl="1" eaLnBrk="1" hangingPunct="1"/>
            <a:r>
              <a:rPr lang="en-US" altLang="en-US" sz="2400" dirty="0">
                <a:cs typeface="Times New Roman" panose="02020603050405020304" pitchFamily="18" charset="0"/>
                <a:sym typeface="Symbol" panose="05050102010706020507" pitchFamily="18" charset="2"/>
              </a:rPr>
              <a:t>PC  target address or PC + 4</a:t>
            </a:r>
          </a:p>
        </p:txBody>
      </p:sp>
    </p:spTree>
    <p:extLst>
      <p:ext uri="{BB962C8B-B14F-4D97-AF65-F5344CB8AC3E}">
        <p14:creationId xmlns:p14="http://schemas.microsoft.com/office/powerpoint/2010/main" val="40978749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Signals for </a:t>
            </a:r>
            <a:r>
              <a:rPr lang="en-US" altLang="zh-CN" dirty="0" err="1">
                <a:solidFill>
                  <a:srgbClr val="FF0000"/>
                </a:solidFill>
              </a:rPr>
              <a:t>datapath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sz="3600" dirty="0">
                <a:solidFill>
                  <a:srgbClr val="FF0000"/>
                </a:solidFill>
              </a:rPr>
              <a:t>	</a:t>
            </a:r>
            <a:r>
              <a:rPr lang="en-US" altLang="zh-CN" sz="2200" dirty="0">
                <a:solidFill>
                  <a:prstClr val="black"/>
                </a:solidFill>
              </a:rPr>
              <a:t>Defined </a:t>
            </a:r>
            <a:r>
              <a:rPr lang="en-US" altLang="zh-CN" sz="2200" dirty="0" smtClean="0">
                <a:solidFill>
                  <a:prstClr val="black"/>
                </a:solidFill>
              </a:rPr>
              <a:t>6 control signals</a:t>
            </a:r>
            <a:endParaRPr lang="zh-CN" alt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192425"/>
            <a:ext cx="9519989" cy="470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822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ts val="3600"/>
              </a:lnSpc>
            </a:pPr>
            <a:r>
              <a:rPr lang="en-US" altLang="zh-CN" dirty="0"/>
              <a:t>Designing the Main Control Unit</a:t>
            </a:r>
            <a:br>
              <a:rPr lang="en-US" altLang="zh-CN" dirty="0"/>
            </a:br>
            <a:r>
              <a:rPr lang="en-US" altLang="zh-CN" dirty="0"/>
              <a:t>					         </a:t>
            </a:r>
            <a:r>
              <a:rPr lang="en-US" altLang="zh-CN" dirty="0">
                <a:solidFill>
                  <a:srgbClr val="FF0000"/>
                </a:solidFill>
              </a:rPr>
              <a:t>First level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Main Control Unit function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ALU op (2)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Divided </a:t>
            </a:r>
            <a:r>
              <a:rPr lang="en-US" altLang="zh-CN" sz="2000" dirty="0" smtClean="0">
                <a:solidFill>
                  <a:prstClr val="black"/>
                </a:solidFill>
              </a:rPr>
              <a:t>6 </a:t>
            </a:r>
            <a:r>
              <a:rPr lang="en-US" altLang="zh-CN" sz="2000" dirty="0">
                <a:solidFill>
                  <a:prstClr val="black"/>
                </a:solidFill>
              </a:rPr>
              <a:t>control signals into 2 groups</a:t>
            </a:r>
          </a:p>
          <a:p>
            <a:pPr lvl="2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3</a:t>
            </a:r>
            <a:r>
              <a:rPr lang="en-US" altLang="zh-CN" sz="2000" dirty="0" smtClean="0">
                <a:solidFill>
                  <a:prstClr val="black"/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</a:rPr>
              <a:t>Mux</a:t>
            </a:r>
          </a:p>
          <a:p>
            <a:pPr lvl="2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3 R/W</a:t>
            </a:r>
          </a:p>
          <a:p>
            <a:endParaRPr lang="zh-CN" altLang="en-U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841032" y="3626915"/>
            <a:ext cx="1219200" cy="1905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 smtClean="0">
                <a:latin typeface="Times New Roman" panose="02020603050405020304" pitchFamily="18" charset="0"/>
              </a:rPr>
              <a:t>control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4252070" y="4557190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783632" y="4023791"/>
            <a:ext cx="1676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Instruction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opcode (7)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>
            <a:off x="5984032" y="4007915"/>
            <a:ext cx="609600" cy="0"/>
          </a:xfrm>
          <a:prstGeom prst="line">
            <a:avLst/>
          </a:prstGeom>
          <a:noFill/>
          <a:ln w="38100" cmpd="dbl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6669832" y="370311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ALU op (2)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6060232" y="4541315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5984032" y="5150915"/>
            <a:ext cx="6096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6669832" y="431271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Mux </a:t>
            </a:r>
            <a:r>
              <a:rPr lang="en-US" altLang="zh-CN" sz="2400" b="0" dirty="0" smtClean="0">
                <a:latin typeface="Times New Roman" panose="02020603050405020304" pitchFamily="18" charset="0"/>
              </a:rPr>
              <a:t>(3)</a:t>
            </a:r>
            <a:endParaRPr lang="en-US" altLang="zh-CN" sz="2400" b="0" dirty="0">
              <a:latin typeface="Times New Roman" panose="02020603050405020304" pitchFamily="18" charset="0"/>
            </a:endParaRP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593632" y="4998515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SzTx/>
              <a:buFontTx/>
              <a:buNone/>
            </a:pPr>
            <a:r>
              <a:rPr lang="en-US" altLang="zh-CN" sz="2400" b="0">
                <a:latin typeface="Times New Roman" panose="02020603050405020304" pitchFamily="18" charset="0"/>
              </a:rPr>
              <a:t>R/W (3)</a:t>
            </a:r>
          </a:p>
        </p:txBody>
      </p:sp>
      <p:graphicFrame>
        <p:nvGraphicFramePr>
          <p:cNvPr id="13" name="Group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15405"/>
              </p:ext>
            </p:extLst>
          </p:nvPr>
        </p:nvGraphicFramePr>
        <p:xfrm>
          <a:off x="9046225" y="3599960"/>
          <a:ext cx="1298247" cy="1341208"/>
        </p:xfrm>
        <a:graphic>
          <a:graphicData uri="http://schemas.openxmlformats.org/drawingml/2006/table">
            <a:tbl>
              <a:tblPr/>
              <a:tblGrid>
                <a:gridCol w="1298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1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1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ALUScr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1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PCSrc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147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MemtoReg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Group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904016"/>
              </p:ext>
            </p:extLst>
          </p:nvPr>
        </p:nvGraphicFramePr>
        <p:xfrm>
          <a:off x="7723933" y="4769916"/>
          <a:ext cx="1279525" cy="1035349"/>
        </p:xfrm>
        <a:graphic>
          <a:graphicData uri="http://schemas.openxmlformats.org/drawingml/2006/table">
            <a:tbl>
              <a:tblPr/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50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MemRead</a:t>
                      </a:r>
                    </a:p>
                  </a:txBody>
                  <a:tcPr marT="45692" marB="4569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074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MemWrite</a:t>
                      </a:r>
                    </a:p>
                  </a:txBody>
                  <a:tcPr marT="45692" marB="45692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0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RegWrite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692" marB="45692" anchor="ctr" horzOverflow="overflow">
                    <a:lnL cap="flat"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AutoShape 91"/>
          <p:cNvSpPr>
            <a:spLocks/>
          </p:cNvSpPr>
          <p:nvPr/>
        </p:nvSpPr>
        <p:spPr bwMode="auto">
          <a:xfrm>
            <a:off x="7709646" y="4842940"/>
            <a:ext cx="142875" cy="863600"/>
          </a:xfrm>
          <a:prstGeom prst="leftBrace">
            <a:avLst>
              <a:gd name="adj1" fmla="val 50370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AutoShape 97"/>
          <p:cNvSpPr>
            <a:spLocks/>
          </p:cNvSpPr>
          <p:nvPr/>
        </p:nvSpPr>
        <p:spPr bwMode="auto">
          <a:xfrm>
            <a:off x="8906622" y="4007915"/>
            <a:ext cx="128588" cy="846873"/>
          </a:xfrm>
          <a:prstGeom prst="leftBrace">
            <a:avLst>
              <a:gd name="adj1" fmla="val 67222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7" name="Freeform 99"/>
          <p:cNvSpPr>
            <a:spLocks/>
          </p:cNvSpPr>
          <p:nvPr/>
        </p:nvSpPr>
        <p:spPr bwMode="auto">
          <a:xfrm>
            <a:off x="7852521" y="4411140"/>
            <a:ext cx="935037" cy="215900"/>
          </a:xfrm>
          <a:custGeom>
            <a:avLst/>
            <a:gdLst>
              <a:gd name="T0" fmla="*/ 0 w 544"/>
              <a:gd name="T1" fmla="*/ 2147483647 h 53"/>
              <a:gd name="T2" fmla="*/ 2147483647 w 544"/>
              <a:gd name="T3" fmla="*/ 2147483647 h 53"/>
              <a:gd name="T4" fmla="*/ 2147483647 w 544"/>
              <a:gd name="T5" fmla="*/ 0 h 53"/>
              <a:gd name="T6" fmla="*/ 0 60000 65536"/>
              <a:gd name="T7" fmla="*/ 0 60000 65536"/>
              <a:gd name="T8" fmla="*/ 0 60000 65536"/>
              <a:gd name="T9" fmla="*/ 0 w 544"/>
              <a:gd name="T10" fmla="*/ 0 h 53"/>
              <a:gd name="T11" fmla="*/ 544 w 544"/>
              <a:gd name="T12" fmla="*/ 53 h 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53">
                <a:moveTo>
                  <a:pt x="0" y="45"/>
                </a:moveTo>
                <a:cubicBezTo>
                  <a:pt x="90" y="49"/>
                  <a:pt x="181" y="53"/>
                  <a:pt x="272" y="45"/>
                </a:cubicBezTo>
                <a:cubicBezTo>
                  <a:pt x="363" y="37"/>
                  <a:pt x="453" y="18"/>
                  <a:pt x="544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" name="Group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443163"/>
              </p:ext>
            </p:extLst>
          </p:nvPr>
        </p:nvGraphicFramePr>
        <p:xfrm>
          <a:off x="8571657" y="2034653"/>
          <a:ext cx="1225550" cy="1341436"/>
        </p:xfrm>
        <a:graphic>
          <a:graphicData uri="http://schemas.openxmlformats.org/drawingml/2006/table">
            <a:tbl>
              <a:tblPr/>
              <a:tblGrid>
                <a:gridCol w="8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ld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31" marB="45731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sd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45731" marB="4573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</a:t>
                      </a:r>
                    </a:p>
                  </a:txBody>
                  <a:tcPr marT="45731" marB="4573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Beq</a:t>
                      </a:r>
                    </a:p>
                  </a:txBody>
                  <a:tcPr marT="45731" marB="4573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</a:t>
                      </a:r>
                    </a:p>
                  </a:txBody>
                  <a:tcPr marT="45731" marB="4573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3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T="45731" marB="45731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10</a:t>
                      </a:r>
                    </a:p>
                  </a:txBody>
                  <a:tcPr marT="45731" marB="4573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AutoShape 170"/>
          <p:cNvSpPr>
            <a:spLocks/>
          </p:cNvSpPr>
          <p:nvPr/>
        </p:nvSpPr>
        <p:spPr bwMode="auto">
          <a:xfrm>
            <a:off x="8355758" y="2179116"/>
            <a:ext cx="142875" cy="1152525"/>
          </a:xfrm>
          <a:prstGeom prst="leftBrace">
            <a:avLst>
              <a:gd name="adj1" fmla="val 67222"/>
              <a:gd name="adj2" fmla="val 50000"/>
            </a:avLst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" name="Freeform 171"/>
          <p:cNvSpPr>
            <a:spLocks/>
          </p:cNvSpPr>
          <p:nvPr/>
        </p:nvSpPr>
        <p:spPr bwMode="auto">
          <a:xfrm rot="-992753">
            <a:off x="7420720" y="2898254"/>
            <a:ext cx="1008062" cy="731837"/>
          </a:xfrm>
          <a:custGeom>
            <a:avLst/>
            <a:gdLst>
              <a:gd name="T0" fmla="*/ 0 w 544"/>
              <a:gd name="T1" fmla="*/ 2147483647 h 53"/>
              <a:gd name="T2" fmla="*/ 2147483647 w 544"/>
              <a:gd name="T3" fmla="*/ 2147483647 h 53"/>
              <a:gd name="T4" fmla="*/ 2147483647 w 544"/>
              <a:gd name="T5" fmla="*/ 0 h 53"/>
              <a:gd name="T6" fmla="*/ 0 60000 65536"/>
              <a:gd name="T7" fmla="*/ 0 60000 65536"/>
              <a:gd name="T8" fmla="*/ 0 60000 65536"/>
              <a:gd name="T9" fmla="*/ 0 w 544"/>
              <a:gd name="T10" fmla="*/ 0 h 53"/>
              <a:gd name="T11" fmla="*/ 544 w 544"/>
              <a:gd name="T12" fmla="*/ 53 h 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44" h="53">
                <a:moveTo>
                  <a:pt x="0" y="45"/>
                </a:moveTo>
                <a:cubicBezTo>
                  <a:pt x="90" y="49"/>
                  <a:pt x="181" y="53"/>
                  <a:pt x="272" y="45"/>
                </a:cubicBezTo>
                <a:cubicBezTo>
                  <a:pt x="363" y="37"/>
                  <a:pt x="453" y="18"/>
                  <a:pt x="544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362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5" descr="f4.1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766" y="10074"/>
            <a:ext cx="8169275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9336" y="64503"/>
            <a:ext cx="4341168" cy="288032"/>
          </a:xfrm>
        </p:spPr>
        <p:txBody>
          <a:bodyPr>
            <a:normAutofit fontScale="90000"/>
          </a:bodyPr>
          <a:lstStyle/>
          <a:p>
            <a:pPr lvl="0">
              <a:spcBef>
                <a:spcPct val="50000"/>
              </a:spcBef>
              <a:buSzPct val="100000"/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Truth Table for Main decoder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6" y="4797152"/>
            <a:ext cx="6598773" cy="177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917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4832" y="116632"/>
            <a:ext cx="8913168" cy="954360"/>
          </a:xfrm>
        </p:spPr>
        <p:txBody>
          <a:bodyPr>
            <a:normAutofit/>
          </a:bodyPr>
          <a:lstStyle/>
          <a:p>
            <a:r>
              <a:rPr lang="en-US" altLang="zh-CN" sz="3000" dirty="0"/>
              <a:t>Truth tables </a:t>
            </a:r>
            <a:r>
              <a:rPr lang="en-US" altLang="zh-CN" sz="2200" dirty="0"/>
              <a:t>&amp;</a:t>
            </a:r>
            <a:r>
              <a:rPr lang="en-US" altLang="zh-CN" dirty="0"/>
              <a:t> </a:t>
            </a:r>
            <a:r>
              <a:rPr lang="en-US" altLang="zh-CN" sz="3000" dirty="0"/>
              <a:t>Circuitry of </a:t>
            </a:r>
            <a:r>
              <a:rPr lang="en-US" altLang="zh-CN" sz="3600" dirty="0">
                <a:solidFill>
                  <a:srgbClr val="FF0000"/>
                </a:solidFill>
              </a:rPr>
              <a:t>main Controller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12" name="内容占位符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055646"/>
              </p:ext>
            </p:extLst>
          </p:nvPr>
        </p:nvGraphicFramePr>
        <p:xfrm>
          <a:off x="1559497" y="1052736"/>
          <a:ext cx="8044013" cy="2010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2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2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4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43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1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57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57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19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742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711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78544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  <a:cs typeface="+mn-cs"/>
                        </a:rPr>
                        <a:t>输入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rgbClr val="99CCF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zh-CN" altLang="en-US" sz="1400" b="1" dirty="0">
                          <a:solidFill>
                            <a:schemeClr val="tx1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输出</a:t>
                      </a: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9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Instruction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OPCode</a:t>
                      </a:r>
                      <a:r>
                        <a:rPr lang="zh-CN" alt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ALUSrcB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Memto-Reg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Reg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Write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Read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Mem</a:t>
                      </a: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Write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Branch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Jump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000"/>
                        </a:lnSpc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</a:t>
                      </a:r>
                      <a:r>
                        <a:rPr lang="en-US" sz="1400" b="1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000"/>
                        </a:lnSpc>
                      </a:pPr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ALU</a:t>
                      </a:r>
                      <a:b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1" i="0" u="none" strike="noStrike" baseline="-25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R-format</a:t>
                      </a: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0110011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7200" marB="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Lw</a:t>
                      </a: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I-Type</a:t>
                      </a:r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7200" marB="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sw</a:t>
                      </a:r>
                      <a:r>
                        <a:rPr lang="en-US" altLang="zh-CN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(S-Type</a:t>
                      </a:r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</a:t>
                      </a:r>
                      <a:r>
                        <a:rPr kumimoji="0" lang="en-US" altLang="zh-CN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</a:t>
                      </a: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7200" marB="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kern="1200" dirty="0" err="1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beq</a:t>
                      </a:r>
                      <a:r>
                        <a:rPr lang="en-US" altLang="zh-CN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(B-Type</a:t>
                      </a:r>
                      <a:r>
                        <a:rPr lang="en-US" altLang="zh-CN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1100111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T="7200" marB="72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6350" marR="635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Jal</a:t>
                      </a:r>
                      <a:endParaRPr lang="zh-CN" altLang="en-US" sz="1400" b="1" i="0" u="none" strike="noStrike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36000" marR="3600"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ea typeface="宋体" pitchFamily="2" charset="-122"/>
                          <a:cs typeface="+mn-cs"/>
                        </a:rPr>
                        <a:t>1101111</a:t>
                      </a:r>
                      <a:endParaRPr kumimoji="0" lang="zh-CN" alt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宋体" pitchFamily="2" charset="-122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" marB="7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1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Controller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72" y="1124744"/>
            <a:ext cx="873365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2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/>
              <a:t>Chapter 4 — The Processor — </a:t>
            </a:r>
            <a:fld id="{70785E25-5535-436C-8405-32985A6555CB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AU" altLang="zh-CN" sz="1400"/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8214" y="1125538"/>
            <a:ext cx="8270875" cy="238125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ALU used for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Load/Store: F = add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Branch: F = subtract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R-type: F depends on </a:t>
            </a:r>
            <a:r>
              <a:rPr lang="en-US" altLang="zh-CN" dirty="0" err="1" smtClean="0">
                <a:ea typeface="宋体" panose="02010600030101010101" pitchFamily="2" charset="-122"/>
              </a:rPr>
              <a:t>funct</a:t>
            </a:r>
            <a:r>
              <a:rPr lang="en-US" altLang="zh-CN" dirty="0" smtClean="0">
                <a:ea typeface="宋体" panose="02010600030101010101" pitchFamily="2" charset="-122"/>
              </a:rPr>
              <a:t> field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/>
        </p:nvGraphicFramePr>
        <p:xfrm>
          <a:off x="2711450" y="3500438"/>
          <a:ext cx="6096000" cy="1828800"/>
        </p:xfrm>
        <a:graphic>
          <a:graphicData uri="http://schemas.openxmlformats.org/drawingml/2006/table">
            <a:tbl>
              <a:tblPr/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 lines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Function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 the ALU Decoder         </a:t>
            </a:r>
            <a:r>
              <a:rPr lang="en-US" altLang="zh-CN" dirty="0" smtClean="0">
                <a:solidFill>
                  <a:srgbClr val="FF0000"/>
                </a:solidFill>
              </a:rPr>
              <a:t>second level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49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页脚占位符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zh-CN" sz="1400"/>
              <a:t>Chapter 4 — The Processor — </a:t>
            </a:r>
            <a:fld id="{E66E2F8B-A53D-49D9-9904-1232B0DA59F2}" type="slidenum">
              <a:rPr lang="en-AU" altLang="zh-CN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AU" altLang="zh-CN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ALU Control</a:t>
            </a:r>
            <a:endParaRPr lang="en-AU" altLang="zh-CN" smtClean="0">
              <a:ea typeface="宋体" panose="02010600030101010101" pitchFamily="2" charset="-122"/>
            </a:endParaRP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052736"/>
            <a:ext cx="10972800" cy="496855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anose="02010600030101010101" pitchFamily="2" charset="-122"/>
              </a:rPr>
              <a:t>ALU operation is decided by 2-bit </a:t>
            </a:r>
            <a:r>
              <a:rPr lang="en-US" altLang="zh-CN" dirty="0" err="1" smtClean="0">
                <a:ea typeface="宋体" panose="02010600030101010101" pitchFamily="2" charset="-122"/>
              </a:rPr>
              <a:t>ALUOp</a:t>
            </a:r>
            <a:r>
              <a:rPr lang="en-US" altLang="zh-CN" dirty="0" smtClean="0">
                <a:ea typeface="宋体" panose="02010600030101010101" pitchFamily="2" charset="-122"/>
              </a:rPr>
              <a:t> derived from opcode, and funct7 &amp; funct3 fields of the instruction</a:t>
            </a:r>
          </a:p>
          <a:p>
            <a:pPr lvl="1" eaLnBrk="1" hangingPunct="1"/>
            <a:r>
              <a:rPr lang="en-US" altLang="zh-CN" dirty="0" smtClean="0">
                <a:ea typeface="宋体" panose="02010600030101010101" pitchFamily="2" charset="-122"/>
              </a:rPr>
              <a:t>Combinational logic derives ALU control</a:t>
            </a:r>
            <a:endParaRPr lang="en-AU" altLang="zh-CN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300101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933968"/>
              </p:ext>
            </p:extLst>
          </p:nvPr>
        </p:nvGraphicFramePr>
        <p:xfrm>
          <a:off x="2207568" y="2781199"/>
          <a:ext cx="8064500" cy="3240089"/>
        </p:xfrm>
        <a:graphic>
          <a:graphicData uri="http://schemas.openxmlformats.org/drawingml/2006/table">
            <a:tbl>
              <a:tblPr/>
              <a:tblGrid>
                <a:gridCol w="841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0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7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19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24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819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opcode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ALUOp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Operation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Funct7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field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Funct3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field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action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ALU control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26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load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doubleword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XXX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store 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doubleword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XXX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54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beq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branch if equal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XXXXXXX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XXX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163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R-type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add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5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000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subtract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1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111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AND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0000000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110</a:t>
                      </a: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</a:t>
                      </a:r>
                      <a:endParaRPr kumimoji="0" lang="en-AU" altLang="zh-CN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  <a:endParaRPr kumimoji="0" lang="en-AU" altLang="zh-CN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5" marB="4571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60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Truth Table for ALU decoder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052736"/>
            <a:ext cx="8229600" cy="4968552"/>
          </a:xfrm>
        </p:spPr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600" dirty="0"/>
              <a:t>Describe it using a truth table (can turn into gates):</a:t>
            </a:r>
          </a:p>
          <a:p>
            <a:endParaRPr lang="zh-CN" altLang="en-US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1516838"/>
            <a:ext cx="7776864" cy="2385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3947214"/>
            <a:ext cx="7776864" cy="2520721"/>
          </a:xfrm>
          <a:prstGeom prst="rect">
            <a:avLst/>
          </a:prstGeom>
        </p:spPr>
      </p:pic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4655840" y="4525970"/>
            <a:ext cx="1080120" cy="2020833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25900" y="3568560"/>
            <a:ext cx="433388" cy="1655763"/>
          </a:xfrm>
          <a:prstGeom prst="wedgeRectCallout">
            <a:avLst>
              <a:gd name="adj1" fmla="val 356228"/>
              <a:gd name="adj2" fmla="val 38658"/>
            </a:avLst>
          </a:prstGeom>
          <a:noFill/>
          <a:ln w="127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SzTx/>
              <a:buFontTx/>
              <a:buNone/>
            </a:pPr>
            <a:r>
              <a:rPr lang="en-US" altLang="zh-CN" sz="2400" b="0" dirty="0">
                <a:latin typeface="Times New Roman" panose="02020603050405020304" pitchFamily="18" charset="0"/>
              </a:rPr>
              <a:t>don’t care</a:t>
            </a:r>
          </a:p>
        </p:txBody>
      </p:sp>
    </p:spTree>
    <p:extLst>
      <p:ext uri="{BB962C8B-B14F-4D97-AF65-F5344CB8AC3E}">
        <p14:creationId xmlns:p14="http://schemas.microsoft.com/office/powerpoint/2010/main" val="53728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54832" y="116633"/>
            <a:ext cx="7869560" cy="57413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The ALU control signals -- logic circuit</a:t>
            </a:r>
            <a:endParaRPr lang="zh-CN" altLang="en-US" dirty="0"/>
          </a:p>
        </p:txBody>
      </p:sp>
      <p:graphicFrame>
        <p:nvGraphicFramePr>
          <p:cNvPr id="8" name="Group 4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143446"/>
              </p:ext>
            </p:extLst>
          </p:nvPr>
        </p:nvGraphicFramePr>
        <p:xfrm>
          <a:off x="6166842" y="1485206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1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Oval 33"/>
          <p:cNvSpPr>
            <a:spLocks noChangeArrowheads="1"/>
          </p:cNvSpPr>
          <p:nvPr/>
        </p:nvSpPr>
        <p:spPr bwMode="auto">
          <a:xfrm>
            <a:off x="6816130" y="1413768"/>
            <a:ext cx="792163" cy="1727200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" name="Text Box 393"/>
          <p:cNvSpPr txBox="1">
            <a:spLocks noChangeArrowheads="1"/>
          </p:cNvSpPr>
          <p:nvPr/>
        </p:nvSpPr>
        <p:spPr bwMode="auto">
          <a:xfrm>
            <a:off x="5376268" y="1048644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" name="Line 394"/>
          <p:cNvSpPr>
            <a:spLocks noChangeShapeType="1"/>
          </p:cNvSpPr>
          <p:nvPr/>
        </p:nvSpPr>
        <p:spPr bwMode="auto">
          <a:xfrm>
            <a:off x="5808068" y="1269306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395"/>
          <p:cNvSpPr txBox="1">
            <a:spLocks noChangeArrowheads="1"/>
          </p:cNvSpPr>
          <p:nvPr/>
        </p:nvSpPr>
        <p:spPr bwMode="auto">
          <a:xfrm>
            <a:off x="7680487" y="1296528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3" name="Line 396"/>
          <p:cNvSpPr>
            <a:spLocks noChangeShapeType="1"/>
          </p:cNvSpPr>
          <p:nvPr/>
        </p:nvSpPr>
        <p:spPr bwMode="auto">
          <a:xfrm flipV="1">
            <a:off x="7680486" y="1603534"/>
            <a:ext cx="215900" cy="431800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" name="Group 4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978118"/>
              </p:ext>
            </p:extLst>
          </p:nvPr>
        </p:nvGraphicFramePr>
        <p:xfrm>
          <a:off x="8542412" y="2434911"/>
          <a:ext cx="1370012" cy="1584960"/>
        </p:xfrm>
        <a:graphic>
          <a:graphicData uri="http://schemas.openxmlformats.org/drawingml/2006/table">
            <a:tbl>
              <a:tblPr/>
              <a:tblGrid>
                <a:gridCol w="354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388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Oval 426"/>
          <p:cNvSpPr>
            <a:spLocks noChangeArrowheads="1"/>
          </p:cNvSpPr>
          <p:nvPr/>
        </p:nvSpPr>
        <p:spPr bwMode="auto">
          <a:xfrm>
            <a:off x="8379532" y="2795274"/>
            <a:ext cx="1658179" cy="792162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" name="Text Box 427"/>
          <p:cNvSpPr txBox="1">
            <a:spLocks noChangeArrowheads="1"/>
          </p:cNvSpPr>
          <p:nvPr/>
        </p:nvSpPr>
        <p:spPr bwMode="auto">
          <a:xfrm>
            <a:off x="7731832" y="1998350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Line 428"/>
          <p:cNvSpPr>
            <a:spLocks noChangeShapeType="1"/>
          </p:cNvSpPr>
          <p:nvPr/>
        </p:nvSpPr>
        <p:spPr bwMode="auto">
          <a:xfrm>
            <a:off x="8163632" y="2219011"/>
            <a:ext cx="287337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429"/>
          <p:cNvSpPr txBox="1">
            <a:spLocks noChangeArrowheads="1"/>
          </p:cNvSpPr>
          <p:nvPr/>
        </p:nvSpPr>
        <p:spPr bwMode="auto">
          <a:xfrm>
            <a:off x="10035022" y="2273348"/>
            <a:ext cx="525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9" name="Line 430"/>
          <p:cNvSpPr>
            <a:spLocks noChangeShapeType="1"/>
          </p:cNvSpPr>
          <p:nvPr/>
        </p:nvSpPr>
        <p:spPr bwMode="auto">
          <a:xfrm flipV="1">
            <a:off x="9802521" y="2670223"/>
            <a:ext cx="410852" cy="241622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" name="Group 4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754680"/>
              </p:ext>
            </p:extLst>
          </p:nvPr>
        </p:nvGraphicFramePr>
        <p:xfrm>
          <a:off x="8398818" y="4723987"/>
          <a:ext cx="1370013" cy="1584960"/>
        </p:xfrm>
        <a:graphic>
          <a:graphicData uri="http://schemas.openxmlformats.org/drawingml/2006/table">
            <a:tbl>
              <a:tblPr/>
              <a:tblGrid>
                <a:gridCol w="354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03"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buClr>
                          <a:schemeClr val="accent2"/>
                        </a:buClr>
                        <a:buSzPct val="9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8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val 471"/>
          <p:cNvSpPr>
            <a:spLocks noChangeArrowheads="1"/>
          </p:cNvSpPr>
          <p:nvPr/>
        </p:nvSpPr>
        <p:spPr bwMode="auto">
          <a:xfrm>
            <a:off x="8760767" y="4723988"/>
            <a:ext cx="267248" cy="1557337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3" name="Text Box 472"/>
          <p:cNvSpPr txBox="1">
            <a:spLocks noChangeArrowheads="1"/>
          </p:cNvSpPr>
          <p:nvPr/>
        </p:nvSpPr>
        <p:spPr bwMode="auto">
          <a:xfrm>
            <a:off x="7608243" y="4287425"/>
            <a:ext cx="1800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       F</a:t>
            </a:r>
            <a:r>
              <a:rPr lang="en-US" altLang="zh-CN" b="0" baseline="-25000">
                <a:solidFill>
                  <a:srgbClr val="000000"/>
                </a:solidFill>
              </a:rPr>
              <a:t>1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0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3</a:t>
            </a:r>
            <a:r>
              <a:rPr lang="en-US" altLang="zh-CN" b="0">
                <a:solidFill>
                  <a:srgbClr val="000000"/>
                </a:solidFill>
              </a:rPr>
              <a:t>F</a:t>
            </a:r>
            <a:r>
              <a:rPr lang="en-US" altLang="zh-CN" b="0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4" name="Line 473"/>
          <p:cNvSpPr>
            <a:spLocks noChangeShapeType="1"/>
          </p:cNvSpPr>
          <p:nvPr/>
        </p:nvSpPr>
        <p:spPr bwMode="auto">
          <a:xfrm>
            <a:off x="8040042" y="4508087"/>
            <a:ext cx="287338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474"/>
          <p:cNvSpPr txBox="1">
            <a:spLocks noChangeArrowheads="1"/>
          </p:cNvSpPr>
          <p:nvPr/>
        </p:nvSpPr>
        <p:spPr bwMode="auto">
          <a:xfrm>
            <a:off x="9265592" y="4149080"/>
            <a:ext cx="698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</a:rPr>
              <a:t>0</a:t>
            </a:r>
            <a:r>
              <a:rPr lang="en-US" altLang="zh-CN" dirty="0">
                <a:solidFill>
                  <a:srgbClr val="000000"/>
                </a:solidFill>
              </a:rPr>
              <a:t>F</a:t>
            </a:r>
            <a:r>
              <a:rPr lang="en-US" altLang="zh-CN" baseline="-25000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6" name="Line 475"/>
          <p:cNvSpPr>
            <a:spLocks noChangeShapeType="1"/>
          </p:cNvSpPr>
          <p:nvPr/>
        </p:nvSpPr>
        <p:spPr bwMode="auto">
          <a:xfrm flipV="1">
            <a:off x="8975081" y="4436648"/>
            <a:ext cx="433387" cy="287338"/>
          </a:xfrm>
          <a:prstGeom prst="line">
            <a:avLst/>
          </a:prstGeom>
          <a:noFill/>
          <a:ln w="127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Oval 477"/>
          <p:cNvSpPr>
            <a:spLocks noChangeArrowheads="1"/>
          </p:cNvSpPr>
          <p:nvPr/>
        </p:nvSpPr>
        <p:spPr bwMode="auto">
          <a:xfrm>
            <a:off x="8113067" y="5444712"/>
            <a:ext cx="1943100" cy="836612"/>
          </a:xfrm>
          <a:prstGeom prst="ellipse">
            <a:avLst/>
          </a:prstGeom>
          <a:noFill/>
          <a:ln w="12700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" name="Text Box 478"/>
          <p:cNvSpPr txBox="1">
            <a:spLocks noChangeArrowheads="1"/>
          </p:cNvSpPr>
          <p:nvPr/>
        </p:nvSpPr>
        <p:spPr bwMode="auto">
          <a:xfrm>
            <a:off x="9802522" y="4778498"/>
            <a:ext cx="574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>
                <a:solidFill>
                  <a:srgbClr val="000000"/>
                </a:solidFill>
              </a:rPr>
              <a:t>F</a:t>
            </a:r>
            <a:r>
              <a:rPr lang="en-US" altLang="zh-CN" baseline="-25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Line 479"/>
          <p:cNvSpPr>
            <a:spLocks noChangeShapeType="1"/>
          </p:cNvSpPr>
          <p:nvPr/>
        </p:nvSpPr>
        <p:spPr bwMode="auto">
          <a:xfrm flipV="1">
            <a:off x="9913293" y="5157374"/>
            <a:ext cx="142875" cy="431800"/>
          </a:xfrm>
          <a:prstGeom prst="line">
            <a:avLst/>
          </a:prstGeom>
          <a:noFill/>
          <a:ln w="12700">
            <a:solidFill>
              <a:srgbClr val="3366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313184"/>
              </p:ext>
            </p:extLst>
          </p:nvPr>
        </p:nvGraphicFramePr>
        <p:xfrm>
          <a:off x="7202566" y="3581368"/>
          <a:ext cx="1211661" cy="31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6" name="公式" r:id="rId3" imgW="736560" imgH="190440" progId="Equation.3">
                  <p:embed/>
                </p:oleObj>
              </mc:Choice>
              <mc:Fallback>
                <p:oleObj name="公式" r:id="rId3" imgW="736560" imgH="1904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02566" y="3581368"/>
                        <a:ext cx="1211661" cy="31336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122" y="3343773"/>
            <a:ext cx="5502668" cy="2957381"/>
          </a:xfrm>
          <a:prstGeom prst="rect">
            <a:avLst/>
          </a:prstGeom>
        </p:spPr>
      </p:pic>
      <p:graphicFrame>
        <p:nvGraphicFramePr>
          <p:cNvPr id="3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4080526"/>
              </p:ext>
            </p:extLst>
          </p:nvPr>
        </p:nvGraphicFramePr>
        <p:xfrm>
          <a:off x="1754833" y="1684962"/>
          <a:ext cx="4109219" cy="105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07" name="公式" r:id="rId6" imgW="2514600" imgH="672840" progId="Equation.3">
                  <p:embed/>
                </p:oleObj>
              </mc:Choice>
              <mc:Fallback>
                <p:oleObj name="公式" r:id="rId6" imgW="251460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833" y="1684962"/>
                        <a:ext cx="4109219" cy="105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9624392" y="4208760"/>
            <a:ext cx="1440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433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 Controller Code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060" y="1268760"/>
            <a:ext cx="788737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0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/>
              <a:t>Simple Implementation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800" dirty="0"/>
              <a:t>Include the functional units we need for each instruction</a:t>
            </a: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7944383" y="5721701"/>
            <a:ext cx="3296994" cy="2750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7866" tIns="33338" rIns="67866" bIns="33338">
            <a:spAutoFit/>
          </a:bodyPr>
          <a:lstStyle/>
          <a:p>
            <a:pPr algn="l"/>
            <a:r>
              <a:rPr lang="en-US" altLang="zh-CN" sz="1350" i="1"/>
              <a:t>Why do we need this stuff?</a:t>
            </a:r>
          </a:p>
        </p:txBody>
      </p:sp>
      <p:pic>
        <p:nvPicPr>
          <p:cNvPr id="204805" name="Picture 5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365" y="1844427"/>
            <a:ext cx="4563938" cy="196070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204806" name="Picture 6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48221" y="1484784"/>
            <a:ext cx="3364966" cy="24731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925702" y="4034710"/>
            <a:ext cx="6119559" cy="2765259"/>
            <a:chOff x="255" y="2393"/>
            <a:chExt cx="2944" cy="1382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55" y="2393"/>
              <a:ext cx="2944" cy="1382"/>
              <a:chOff x="255" y="2393"/>
              <a:chExt cx="2944" cy="1382"/>
            </a:xfrm>
          </p:grpSpPr>
          <p:sp>
            <p:nvSpPr>
              <p:cNvPr id="204809" name="Line 9"/>
              <p:cNvSpPr>
                <a:spLocks noChangeShapeType="1"/>
              </p:cNvSpPr>
              <p:nvPr/>
            </p:nvSpPr>
            <p:spPr bwMode="auto">
              <a:xfrm flipV="1">
                <a:off x="2739" y="2422"/>
                <a:ext cx="2" cy="179"/>
              </a:xfrm>
              <a:prstGeom prst="line">
                <a:avLst/>
              </a:prstGeom>
              <a:noFill/>
              <a:ln w="20638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10" name="Rectangle 10"/>
              <p:cNvSpPr>
                <a:spLocks noChangeArrowheads="1"/>
              </p:cNvSpPr>
              <p:nvPr/>
            </p:nvSpPr>
            <p:spPr bwMode="auto">
              <a:xfrm>
                <a:off x="2794" y="2393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811" name="Rectangle 11"/>
              <p:cNvSpPr>
                <a:spLocks noChangeArrowheads="1"/>
              </p:cNvSpPr>
              <p:nvPr/>
            </p:nvSpPr>
            <p:spPr bwMode="auto">
              <a:xfrm>
                <a:off x="2844" y="2393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L</a:t>
                </a:r>
                <a:endParaRPr lang="en-US" altLang="zh-CN" sz="900"/>
              </a:p>
            </p:txBody>
          </p:sp>
          <p:sp>
            <p:nvSpPr>
              <p:cNvPr id="204812" name="Rectangle 12"/>
              <p:cNvSpPr>
                <a:spLocks noChangeArrowheads="1"/>
              </p:cNvSpPr>
              <p:nvPr/>
            </p:nvSpPr>
            <p:spPr bwMode="auto">
              <a:xfrm>
                <a:off x="2883" y="2393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U</a:t>
                </a:r>
                <a:endParaRPr lang="en-US" altLang="zh-CN" sz="900"/>
              </a:p>
            </p:txBody>
          </p:sp>
          <p:sp>
            <p:nvSpPr>
              <p:cNvPr id="204813" name="Rectangle 13"/>
              <p:cNvSpPr>
                <a:spLocks noChangeArrowheads="1"/>
              </p:cNvSpPr>
              <p:nvPr/>
            </p:nvSpPr>
            <p:spPr bwMode="auto">
              <a:xfrm>
                <a:off x="2937" y="2393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 </a:t>
                </a:r>
                <a:endParaRPr lang="en-US" altLang="zh-CN" sz="900"/>
              </a:p>
            </p:txBody>
          </p:sp>
          <p:sp>
            <p:nvSpPr>
              <p:cNvPr id="204814" name="Rectangle 14"/>
              <p:cNvSpPr>
                <a:spLocks noChangeArrowheads="1"/>
              </p:cNvSpPr>
              <p:nvPr/>
            </p:nvSpPr>
            <p:spPr bwMode="auto">
              <a:xfrm>
                <a:off x="2959" y="2393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c</a:t>
                </a:r>
                <a:endParaRPr lang="en-US" altLang="zh-CN" sz="900"/>
              </a:p>
            </p:txBody>
          </p:sp>
          <p:sp>
            <p:nvSpPr>
              <p:cNvPr id="204815" name="Rectangle 15"/>
              <p:cNvSpPr>
                <a:spLocks noChangeArrowheads="1"/>
              </p:cNvSpPr>
              <p:nvPr/>
            </p:nvSpPr>
            <p:spPr bwMode="auto">
              <a:xfrm>
                <a:off x="2991" y="2393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o</a:t>
                </a:r>
                <a:endParaRPr lang="en-US" altLang="zh-CN" sz="900"/>
              </a:p>
            </p:txBody>
          </p:sp>
          <p:sp>
            <p:nvSpPr>
              <p:cNvPr id="204816" name="Rectangle 16"/>
              <p:cNvSpPr>
                <a:spLocks noChangeArrowheads="1"/>
              </p:cNvSpPr>
              <p:nvPr/>
            </p:nvSpPr>
            <p:spPr bwMode="auto">
              <a:xfrm>
                <a:off x="3034" y="2393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n</a:t>
                </a:r>
                <a:endParaRPr lang="en-US" altLang="zh-CN" sz="900"/>
              </a:p>
            </p:txBody>
          </p:sp>
          <p:sp>
            <p:nvSpPr>
              <p:cNvPr id="204817" name="Rectangle 17"/>
              <p:cNvSpPr>
                <a:spLocks noChangeArrowheads="1"/>
              </p:cNvSpPr>
              <p:nvPr/>
            </p:nvSpPr>
            <p:spPr bwMode="auto">
              <a:xfrm>
                <a:off x="3074" y="2393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818" name="Rectangle 18"/>
              <p:cNvSpPr>
                <a:spLocks noChangeArrowheads="1"/>
              </p:cNvSpPr>
              <p:nvPr/>
            </p:nvSpPr>
            <p:spPr bwMode="auto">
              <a:xfrm>
                <a:off x="3094" y="2393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19" name="Rectangle 19"/>
              <p:cNvSpPr>
                <a:spLocks noChangeArrowheads="1"/>
              </p:cNvSpPr>
              <p:nvPr/>
            </p:nvSpPr>
            <p:spPr bwMode="auto">
              <a:xfrm>
                <a:off x="3118" y="2393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o</a:t>
                </a:r>
                <a:endParaRPr lang="en-US" altLang="zh-CN" sz="900"/>
              </a:p>
            </p:txBody>
          </p:sp>
          <p:sp>
            <p:nvSpPr>
              <p:cNvPr id="204820" name="Rectangle 20"/>
              <p:cNvSpPr>
                <a:spLocks noChangeArrowheads="1"/>
              </p:cNvSpPr>
              <p:nvPr/>
            </p:nvSpPr>
            <p:spPr bwMode="auto">
              <a:xfrm>
                <a:off x="3159" y="2393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l</a:t>
                </a:r>
                <a:endParaRPr lang="en-US" altLang="zh-CN" sz="900"/>
              </a:p>
            </p:txBody>
          </p:sp>
          <p:sp>
            <p:nvSpPr>
              <p:cNvPr id="204821" name="Line 21"/>
              <p:cNvSpPr>
                <a:spLocks noChangeShapeType="1"/>
              </p:cNvSpPr>
              <p:nvPr/>
            </p:nvSpPr>
            <p:spPr bwMode="auto">
              <a:xfrm flipV="1">
                <a:off x="1228" y="3395"/>
                <a:ext cx="1" cy="181"/>
              </a:xfrm>
              <a:prstGeom prst="line">
                <a:avLst/>
              </a:prstGeom>
              <a:noFill/>
              <a:ln w="11113">
                <a:solidFill>
                  <a:srgbClr val="EB75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22" name="Rectangle 22"/>
              <p:cNvSpPr>
                <a:spLocks noChangeArrowheads="1"/>
              </p:cNvSpPr>
              <p:nvPr/>
            </p:nvSpPr>
            <p:spPr bwMode="auto">
              <a:xfrm>
                <a:off x="1278" y="3438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23" name="Rectangle 23"/>
              <p:cNvSpPr>
                <a:spLocks noChangeArrowheads="1"/>
              </p:cNvSpPr>
              <p:nvPr/>
            </p:nvSpPr>
            <p:spPr bwMode="auto">
              <a:xfrm>
                <a:off x="1331" y="3438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24" name="Rectangle 24"/>
              <p:cNvSpPr>
                <a:spLocks noChangeArrowheads="1"/>
              </p:cNvSpPr>
              <p:nvPr/>
            </p:nvSpPr>
            <p:spPr bwMode="auto">
              <a:xfrm>
                <a:off x="1371" y="3438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g</a:t>
                </a:r>
                <a:endParaRPr lang="en-US" altLang="zh-CN" sz="900"/>
              </a:p>
            </p:txBody>
          </p:sp>
          <p:sp>
            <p:nvSpPr>
              <p:cNvPr id="204825" name="Rectangle 25"/>
              <p:cNvSpPr>
                <a:spLocks noChangeArrowheads="1"/>
              </p:cNvSpPr>
              <p:nvPr/>
            </p:nvSpPr>
            <p:spPr bwMode="auto">
              <a:xfrm>
                <a:off x="1413" y="3438"/>
                <a:ext cx="8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W</a:t>
                </a:r>
                <a:endParaRPr lang="en-US" altLang="zh-CN" sz="900"/>
              </a:p>
            </p:txBody>
          </p:sp>
          <p:sp>
            <p:nvSpPr>
              <p:cNvPr id="204826" name="Rectangle 26"/>
              <p:cNvSpPr>
                <a:spLocks noChangeArrowheads="1"/>
              </p:cNvSpPr>
              <p:nvPr/>
            </p:nvSpPr>
            <p:spPr bwMode="auto">
              <a:xfrm>
                <a:off x="1481" y="3438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27" name="Rectangle 27"/>
              <p:cNvSpPr>
                <a:spLocks noChangeArrowheads="1"/>
              </p:cNvSpPr>
              <p:nvPr/>
            </p:nvSpPr>
            <p:spPr bwMode="auto">
              <a:xfrm>
                <a:off x="1504" y="3438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i</a:t>
                </a:r>
                <a:endParaRPr lang="en-US" altLang="zh-CN" sz="900"/>
              </a:p>
            </p:txBody>
          </p:sp>
          <p:sp>
            <p:nvSpPr>
              <p:cNvPr id="204828" name="Rectangle 28"/>
              <p:cNvSpPr>
                <a:spLocks noChangeArrowheads="1"/>
              </p:cNvSpPr>
              <p:nvPr/>
            </p:nvSpPr>
            <p:spPr bwMode="auto">
              <a:xfrm>
                <a:off x="1522" y="3438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829" name="Rectangle 29"/>
              <p:cNvSpPr>
                <a:spLocks noChangeArrowheads="1"/>
              </p:cNvSpPr>
              <p:nvPr/>
            </p:nvSpPr>
            <p:spPr bwMode="auto">
              <a:xfrm>
                <a:off x="1539" y="3438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EB75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30" name="Line 30"/>
              <p:cNvSpPr>
                <a:spLocks noChangeShapeType="1"/>
              </p:cNvSpPr>
              <p:nvPr/>
            </p:nvSpPr>
            <p:spPr bwMode="auto">
              <a:xfrm flipH="1">
                <a:off x="1638" y="2678"/>
                <a:ext cx="139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31" name="Freeform 31"/>
              <p:cNvSpPr>
                <a:spLocks/>
              </p:cNvSpPr>
              <p:nvPr/>
            </p:nvSpPr>
            <p:spPr bwMode="auto">
              <a:xfrm>
                <a:off x="778" y="3022"/>
                <a:ext cx="39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1"/>
                  </a:cxn>
                  <a:cxn ang="0">
                    <a:pos x="39" y="2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41">
                    <a:moveTo>
                      <a:pt x="0" y="0"/>
                    </a:moveTo>
                    <a:lnTo>
                      <a:pt x="2" y="41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32" name="Freeform 32"/>
              <p:cNvSpPr>
                <a:spLocks/>
              </p:cNvSpPr>
              <p:nvPr/>
            </p:nvSpPr>
            <p:spPr bwMode="auto">
              <a:xfrm>
                <a:off x="778" y="2538"/>
                <a:ext cx="39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1"/>
                  </a:cxn>
                  <a:cxn ang="0">
                    <a:pos x="39" y="2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41">
                    <a:moveTo>
                      <a:pt x="0" y="0"/>
                    </a:moveTo>
                    <a:lnTo>
                      <a:pt x="2" y="41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33" name="Freeform 33"/>
              <p:cNvSpPr>
                <a:spLocks/>
              </p:cNvSpPr>
              <p:nvPr/>
            </p:nvSpPr>
            <p:spPr bwMode="auto">
              <a:xfrm>
                <a:off x="778" y="3264"/>
                <a:ext cx="39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1"/>
                  </a:cxn>
                  <a:cxn ang="0">
                    <a:pos x="39" y="2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41">
                    <a:moveTo>
                      <a:pt x="0" y="0"/>
                    </a:moveTo>
                    <a:lnTo>
                      <a:pt x="2" y="41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34" name="Freeform 34"/>
              <p:cNvSpPr>
                <a:spLocks/>
              </p:cNvSpPr>
              <p:nvPr/>
            </p:nvSpPr>
            <p:spPr bwMode="auto">
              <a:xfrm>
                <a:off x="1764" y="3143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35" name="Freeform 35"/>
              <p:cNvSpPr>
                <a:spLocks/>
              </p:cNvSpPr>
              <p:nvPr/>
            </p:nvSpPr>
            <p:spPr bwMode="auto">
              <a:xfrm>
                <a:off x="1764" y="2659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36" name="Freeform 36"/>
              <p:cNvSpPr>
                <a:spLocks/>
              </p:cNvSpPr>
              <p:nvPr/>
            </p:nvSpPr>
            <p:spPr bwMode="auto">
              <a:xfrm>
                <a:off x="778" y="2780"/>
                <a:ext cx="39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41"/>
                  </a:cxn>
                  <a:cxn ang="0">
                    <a:pos x="39" y="22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39" h="41">
                    <a:moveTo>
                      <a:pt x="0" y="0"/>
                    </a:moveTo>
                    <a:lnTo>
                      <a:pt x="2" y="41"/>
                    </a:lnTo>
                    <a:lnTo>
                      <a:pt x="39" y="22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37" name="Freeform 37"/>
              <p:cNvSpPr>
                <a:spLocks/>
              </p:cNvSpPr>
              <p:nvPr/>
            </p:nvSpPr>
            <p:spPr bwMode="auto">
              <a:xfrm>
                <a:off x="821" y="2448"/>
                <a:ext cx="817" cy="949"/>
              </a:xfrm>
              <a:custGeom>
                <a:avLst/>
                <a:gdLst/>
                <a:ahLst/>
                <a:cxnLst>
                  <a:cxn ang="0">
                    <a:pos x="814" y="947"/>
                  </a:cxn>
                  <a:cxn ang="0">
                    <a:pos x="817" y="0"/>
                  </a:cxn>
                  <a:cxn ang="0">
                    <a:pos x="0" y="0"/>
                  </a:cxn>
                  <a:cxn ang="0">
                    <a:pos x="0" y="949"/>
                  </a:cxn>
                  <a:cxn ang="0">
                    <a:pos x="817" y="949"/>
                  </a:cxn>
                  <a:cxn ang="0">
                    <a:pos x="817" y="949"/>
                  </a:cxn>
                  <a:cxn ang="0">
                    <a:pos x="814" y="947"/>
                  </a:cxn>
                </a:cxnLst>
                <a:rect l="0" t="0" r="r" b="b"/>
                <a:pathLst>
                  <a:path w="817" h="949">
                    <a:moveTo>
                      <a:pt x="814" y="947"/>
                    </a:moveTo>
                    <a:lnTo>
                      <a:pt x="817" y="0"/>
                    </a:lnTo>
                    <a:lnTo>
                      <a:pt x="0" y="0"/>
                    </a:lnTo>
                    <a:lnTo>
                      <a:pt x="0" y="949"/>
                    </a:lnTo>
                    <a:lnTo>
                      <a:pt x="817" y="949"/>
                    </a:lnTo>
                    <a:lnTo>
                      <a:pt x="817" y="949"/>
                    </a:lnTo>
                    <a:lnTo>
                      <a:pt x="814" y="947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38" name="Freeform 38"/>
              <p:cNvSpPr>
                <a:spLocks/>
              </p:cNvSpPr>
              <p:nvPr/>
            </p:nvSpPr>
            <p:spPr bwMode="auto">
              <a:xfrm>
                <a:off x="821" y="2448"/>
                <a:ext cx="817" cy="949"/>
              </a:xfrm>
              <a:custGeom>
                <a:avLst/>
                <a:gdLst/>
                <a:ahLst/>
                <a:cxnLst>
                  <a:cxn ang="0">
                    <a:pos x="814" y="947"/>
                  </a:cxn>
                  <a:cxn ang="0">
                    <a:pos x="817" y="0"/>
                  </a:cxn>
                  <a:cxn ang="0">
                    <a:pos x="0" y="0"/>
                  </a:cxn>
                  <a:cxn ang="0">
                    <a:pos x="0" y="949"/>
                  </a:cxn>
                  <a:cxn ang="0">
                    <a:pos x="817" y="949"/>
                  </a:cxn>
                  <a:cxn ang="0">
                    <a:pos x="817" y="949"/>
                  </a:cxn>
                </a:cxnLst>
                <a:rect l="0" t="0" r="r" b="b"/>
                <a:pathLst>
                  <a:path w="817" h="949">
                    <a:moveTo>
                      <a:pt x="814" y="947"/>
                    </a:moveTo>
                    <a:lnTo>
                      <a:pt x="817" y="0"/>
                    </a:lnTo>
                    <a:lnTo>
                      <a:pt x="0" y="0"/>
                    </a:lnTo>
                    <a:lnTo>
                      <a:pt x="0" y="949"/>
                    </a:lnTo>
                    <a:lnTo>
                      <a:pt x="817" y="949"/>
                    </a:lnTo>
                    <a:lnTo>
                      <a:pt x="817" y="949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839" name="Rectangle 39"/>
              <p:cNvSpPr>
                <a:spLocks noChangeArrowheads="1"/>
              </p:cNvSpPr>
              <p:nvPr/>
            </p:nvSpPr>
            <p:spPr bwMode="auto">
              <a:xfrm>
                <a:off x="1087" y="2874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40" name="Rectangle 40"/>
              <p:cNvSpPr>
                <a:spLocks noChangeArrowheads="1"/>
              </p:cNvSpPr>
              <p:nvPr/>
            </p:nvSpPr>
            <p:spPr bwMode="auto">
              <a:xfrm>
                <a:off x="1139" y="287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41" name="Rectangle 41"/>
              <p:cNvSpPr>
                <a:spLocks noChangeArrowheads="1"/>
              </p:cNvSpPr>
              <p:nvPr/>
            </p:nvSpPr>
            <p:spPr bwMode="auto">
              <a:xfrm>
                <a:off x="1179" y="2874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g</a:t>
                </a:r>
                <a:endParaRPr lang="en-US" altLang="zh-CN" sz="900"/>
              </a:p>
            </p:txBody>
          </p:sp>
          <p:sp>
            <p:nvSpPr>
              <p:cNvPr id="204842" name="Rectangle 42"/>
              <p:cNvSpPr>
                <a:spLocks noChangeArrowheads="1"/>
              </p:cNvSpPr>
              <p:nvPr/>
            </p:nvSpPr>
            <p:spPr bwMode="auto">
              <a:xfrm>
                <a:off x="1222" y="2874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i</a:t>
                </a:r>
                <a:endParaRPr lang="en-US" altLang="zh-CN" sz="900"/>
              </a:p>
            </p:txBody>
          </p:sp>
          <p:sp>
            <p:nvSpPr>
              <p:cNvPr id="204843" name="Rectangle 43"/>
              <p:cNvSpPr>
                <a:spLocks noChangeArrowheads="1"/>
              </p:cNvSpPr>
              <p:nvPr/>
            </p:nvSpPr>
            <p:spPr bwMode="auto">
              <a:xfrm>
                <a:off x="1237" y="287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844" name="Rectangle 44"/>
              <p:cNvSpPr>
                <a:spLocks noChangeArrowheads="1"/>
              </p:cNvSpPr>
              <p:nvPr/>
            </p:nvSpPr>
            <p:spPr bwMode="auto">
              <a:xfrm>
                <a:off x="1274" y="2874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845" name="Rectangle 45"/>
              <p:cNvSpPr>
                <a:spLocks noChangeArrowheads="1"/>
              </p:cNvSpPr>
              <p:nvPr/>
            </p:nvSpPr>
            <p:spPr bwMode="auto">
              <a:xfrm>
                <a:off x="1291" y="287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46" name="Rectangle 46"/>
              <p:cNvSpPr>
                <a:spLocks noChangeArrowheads="1"/>
              </p:cNvSpPr>
              <p:nvPr/>
            </p:nvSpPr>
            <p:spPr bwMode="auto">
              <a:xfrm>
                <a:off x="1335" y="2874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47" name="Rectangle 47"/>
              <p:cNvSpPr>
                <a:spLocks noChangeArrowheads="1"/>
              </p:cNvSpPr>
              <p:nvPr/>
            </p:nvSpPr>
            <p:spPr bwMode="auto">
              <a:xfrm>
                <a:off x="1359" y="287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848" name="Rectangle 48"/>
              <p:cNvSpPr>
                <a:spLocks noChangeArrowheads="1"/>
              </p:cNvSpPr>
              <p:nvPr/>
            </p:nvSpPr>
            <p:spPr bwMode="auto">
              <a:xfrm>
                <a:off x="867" y="2954"/>
                <a:ext cx="8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W</a:t>
                </a:r>
                <a:endParaRPr lang="en-US" altLang="zh-CN" sz="900"/>
              </a:p>
            </p:txBody>
          </p:sp>
          <p:sp>
            <p:nvSpPr>
              <p:cNvPr id="204849" name="Rectangle 49"/>
              <p:cNvSpPr>
                <a:spLocks noChangeArrowheads="1"/>
              </p:cNvSpPr>
              <p:nvPr/>
            </p:nvSpPr>
            <p:spPr bwMode="auto">
              <a:xfrm>
                <a:off x="936" y="2954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50" name="Rectangle 50"/>
              <p:cNvSpPr>
                <a:spLocks noChangeArrowheads="1"/>
              </p:cNvSpPr>
              <p:nvPr/>
            </p:nvSpPr>
            <p:spPr bwMode="auto">
              <a:xfrm>
                <a:off x="960" y="2954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i</a:t>
                </a:r>
                <a:endParaRPr lang="en-US" altLang="zh-CN" sz="900"/>
              </a:p>
            </p:txBody>
          </p:sp>
          <p:sp>
            <p:nvSpPr>
              <p:cNvPr id="204851" name="Rectangle 51"/>
              <p:cNvSpPr>
                <a:spLocks noChangeArrowheads="1"/>
              </p:cNvSpPr>
              <p:nvPr/>
            </p:nvSpPr>
            <p:spPr bwMode="auto">
              <a:xfrm>
                <a:off x="976" y="2954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852" name="Rectangle 52"/>
              <p:cNvSpPr>
                <a:spLocks noChangeArrowheads="1"/>
              </p:cNvSpPr>
              <p:nvPr/>
            </p:nvSpPr>
            <p:spPr bwMode="auto">
              <a:xfrm>
                <a:off x="993" y="295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53" name="Rectangle 53"/>
              <p:cNvSpPr>
                <a:spLocks noChangeArrowheads="1"/>
              </p:cNvSpPr>
              <p:nvPr/>
            </p:nvSpPr>
            <p:spPr bwMode="auto">
              <a:xfrm>
                <a:off x="1064" y="2954"/>
                <a:ext cx="2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900"/>
              </a:p>
            </p:txBody>
          </p:sp>
          <p:sp>
            <p:nvSpPr>
              <p:cNvPr id="204854" name="Rectangle 54"/>
              <p:cNvSpPr>
                <a:spLocks noChangeArrowheads="1"/>
              </p:cNvSpPr>
              <p:nvPr/>
            </p:nvSpPr>
            <p:spPr bwMode="auto">
              <a:xfrm>
                <a:off x="867" y="3034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55" name="Rectangle 55"/>
              <p:cNvSpPr>
                <a:spLocks noChangeArrowheads="1"/>
              </p:cNvSpPr>
              <p:nvPr/>
            </p:nvSpPr>
            <p:spPr bwMode="auto">
              <a:xfrm>
                <a:off x="889" y="303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56" name="Rectangle 56"/>
              <p:cNvSpPr>
                <a:spLocks noChangeArrowheads="1"/>
              </p:cNvSpPr>
              <p:nvPr/>
            </p:nvSpPr>
            <p:spPr bwMode="auto">
              <a:xfrm>
                <a:off x="931" y="3034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 dirty="0">
                    <a:solidFill>
                      <a:srgbClr val="000000"/>
                    </a:solidFill>
                  </a:rPr>
                  <a:t>g</a:t>
                </a:r>
                <a:endParaRPr lang="en-US" altLang="zh-CN" sz="900" dirty="0"/>
              </a:p>
            </p:txBody>
          </p:sp>
          <p:sp>
            <p:nvSpPr>
              <p:cNvPr id="204857" name="Rectangle 57"/>
              <p:cNvSpPr>
                <a:spLocks noChangeArrowheads="1"/>
              </p:cNvSpPr>
              <p:nvPr/>
            </p:nvSpPr>
            <p:spPr bwMode="auto">
              <a:xfrm>
                <a:off x="971" y="3034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i</a:t>
                </a:r>
                <a:endParaRPr lang="en-US" altLang="zh-CN" sz="900"/>
              </a:p>
            </p:txBody>
          </p:sp>
          <p:sp>
            <p:nvSpPr>
              <p:cNvPr id="204858" name="Rectangle 58"/>
              <p:cNvSpPr>
                <a:spLocks noChangeArrowheads="1"/>
              </p:cNvSpPr>
              <p:nvPr/>
            </p:nvSpPr>
            <p:spPr bwMode="auto">
              <a:xfrm>
                <a:off x="989" y="303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859" name="Rectangle 59"/>
              <p:cNvSpPr>
                <a:spLocks noChangeArrowheads="1"/>
              </p:cNvSpPr>
              <p:nvPr/>
            </p:nvSpPr>
            <p:spPr bwMode="auto">
              <a:xfrm>
                <a:off x="1023" y="3034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860" name="Rectangle 60"/>
              <p:cNvSpPr>
                <a:spLocks noChangeArrowheads="1"/>
              </p:cNvSpPr>
              <p:nvPr/>
            </p:nvSpPr>
            <p:spPr bwMode="auto">
              <a:xfrm>
                <a:off x="1043" y="303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61" name="Rectangle 61"/>
              <p:cNvSpPr>
                <a:spLocks noChangeArrowheads="1"/>
              </p:cNvSpPr>
              <p:nvPr/>
            </p:nvSpPr>
            <p:spPr bwMode="auto">
              <a:xfrm>
                <a:off x="1084" y="3034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62" name="Rectangle 62"/>
              <p:cNvSpPr>
                <a:spLocks noChangeArrowheads="1"/>
              </p:cNvSpPr>
              <p:nvPr/>
            </p:nvSpPr>
            <p:spPr bwMode="auto">
              <a:xfrm>
                <a:off x="1455" y="2591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63" name="Rectangle 63"/>
              <p:cNvSpPr>
                <a:spLocks noChangeArrowheads="1"/>
              </p:cNvSpPr>
              <p:nvPr/>
            </p:nvSpPr>
            <p:spPr bwMode="auto">
              <a:xfrm>
                <a:off x="1507" y="2591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64" name="Rectangle 64"/>
              <p:cNvSpPr>
                <a:spLocks noChangeArrowheads="1"/>
              </p:cNvSpPr>
              <p:nvPr/>
            </p:nvSpPr>
            <p:spPr bwMode="auto">
              <a:xfrm>
                <a:off x="1548" y="2591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865" name="Rectangle 65"/>
              <p:cNvSpPr>
                <a:spLocks noChangeArrowheads="1"/>
              </p:cNvSpPr>
              <p:nvPr/>
            </p:nvSpPr>
            <p:spPr bwMode="auto">
              <a:xfrm>
                <a:off x="1588" y="2591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d</a:t>
                </a:r>
                <a:endParaRPr lang="en-US" altLang="zh-CN" sz="900"/>
              </a:p>
            </p:txBody>
          </p:sp>
          <p:sp>
            <p:nvSpPr>
              <p:cNvPr id="204866" name="Rectangle 66"/>
              <p:cNvSpPr>
                <a:spLocks noChangeArrowheads="1"/>
              </p:cNvSpPr>
              <p:nvPr/>
            </p:nvSpPr>
            <p:spPr bwMode="auto">
              <a:xfrm>
                <a:off x="1659" y="2591"/>
                <a:ext cx="2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900"/>
              </a:p>
            </p:txBody>
          </p:sp>
          <p:sp>
            <p:nvSpPr>
              <p:cNvPr id="204867" name="Rectangle 67"/>
              <p:cNvSpPr>
                <a:spLocks noChangeArrowheads="1"/>
              </p:cNvSpPr>
              <p:nvPr/>
            </p:nvSpPr>
            <p:spPr bwMode="auto">
              <a:xfrm>
                <a:off x="1412" y="2671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d</a:t>
                </a:r>
                <a:endParaRPr lang="en-US" altLang="zh-CN" sz="900"/>
              </a:p>
            </p:txBody>
          </p:sp>
          <p:sp>
            <p:nvSpPr>
              <p:cNvPr id="204868" name="Rectangle 68"/>
              <p:cNvSpPr>
                <a:spLocks noChangeArrowheads="1"/>
              </p:cNvSpPr>
              <p:nvPr/>
            </p:nvSpPr>
            <p:spPr bwMode="auto">
              <a:xfrm>
                <a:off x="1452" y="2671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869" name="Rectangle 69"/>
              <p:cNvSpPr>
                <a:spLocks noChangeArrowheads="1"/>
              </p:cNvSpPr>
              <p:nvPr/>
            </p:nvSpPr>
            <p:spPr bwMode="auto">
              <a:xfrm>
                <a:off x="1494" y="2671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870" name="Rectangle 70"/>
              <p:cNvSpPr>
                <a:spLocks noChangeArrowheads="1"/>
              </p:cNvSpPr>
              <p:nvPr/>
            </p:nvSpPr>
            <p:spPr bwMode="auto">
              <a:xfrm>
                <a:off x="1513" y="2671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871" name="Rectangle 71"/>
              <p:cNvSpPr>
                <a:spLocks noChangeArrowheads="1"/>
              </p:cNvSpPr>
              <p:nvPr/>
            </p:nvSpPr>
            <p:spPr bwMode="auto">
              <a:xfrm>
                <a:off x="1555" y="2671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 </a:t>
                </a:r>
                <a:endParaRPr lang="en-US" altLang="zh-CN" sz="900"/>
              </a:p>
            </p:txBody>
          </p:sp>
          <p:sp>
            <p:nvSpPr>
              <p:cNvPr id="204872" name="Rectangle 72"/>
              <p:cNvSpPr>
                <a:spLocks noChangeArrowheads="1"/>
              </p:cNvSpPr>
              <p:nvPr/>
            </p:nvSpPr>
            <p:spPr bwMode="auto">
              <a:xfrm>
                <a:off x="1573" y="2671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1</a:t>
                </a:r>
                <a:endParaRPr lang="en-US" altLang="zh-CN" sz="900"/>
              </a:p>
            </p:txBody>
          </p:sp>
          <p:sp>
            <p:nvSpPr>
              <p:cNvPr id="204873" name="Rectangle 73"/>
              <p:cNvSpPr>
                <a:spLocks noChangeArrowheads="1"/>
              </p:cNvSpPr>
              <p:nvPr/>
            </p:nvSpPr>
            <p:spPr bwMode="auto">
              <a:xfrm>
                <a:off x="1455" y="3075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74" name="Rectangle 74"/>
              <p:cNvSpPr>
                <a:spLocks noChangeArrowheads="1"/>
              </p:cNvSpPr>
              <p:nvPr/>
            </p:nvSpPr>
            <p:spPr bwMode="auto">
              <a:xfrm>
                <a:off x="1507" y="307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75" name="Rectangle 75"/>
              <p:cNvSpPr>
                <a:spLocks noChangeArrowheads="1"/>
              </p:cNvSpPr>
              <p:nvPr/>
            </p:nvSpPr>
            <p:spPr bwMode="auto">
              <a:xfrm>
                <a:off x="1548" y="307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876" name="Rectangle 76"/>
              <p:cNvSpPr>
                <a:spLocks noChangeArrowheads="1"/>
              </p:cNvSpPr>
              <p:nvPr/>
            </p:nvSpPr>
            <p:spPr bwMode="auto">
              <a:xfrm>
                <a:off x="1588" y="3075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d</a:t>
                </a:r>
                <a:endParaRPr lang="en-US" altLang="zh-CN" sz="900"/>
              </a:p>
            </p:txBody>
          </p:sp>
          <p:sp>
            <p:nvSpPr>
              <p:cNvPr id="204877" name="Rectangle 77"/>
              <p:cNvSpPr>
                <a:spLocks noChangeArrowheads="1"/>
              </p:cNvSpPr>
              <p:nvPr/>
            </p:nvSpPr>
            <p:spPr bwMode="auto">
              <a:xfrm>
                <a:off x="1659" y="3075"/>
                <a:ext cx="2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900"/>
              </a:p>
            </p:txBody>
          </p:sp>
          <p:sp>
            <p:nvSpPr>
              <p:cNvPr id="204878" name="Rectangle 78"/>
              <p:cNvSpPr>
                <a:spLocks noChangeArrowheads="1"/>
              </p:cNvSpPr>
              <p:nvPr/>
            </p:nvSpPr>
            <p:spPr bwMode="auto">
              <a:xfrm>
                <a:off x="1412" y="3158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d</a:t>
                </a:r>
                <a:endParaRPr lang="en-US" altLang="zh-CN" sz="900"/>
              </a:p>
            </p:txBody>
          </p:sp>
          <p:sp>
            <p:nvSpPr>
              <p:cNvPr id="204879" name="Rectangle 79"/>
              <p:cNvSpPr>
                <a:spLocks noChangeArrowheads="1"/>
              </p:cNvSpPr>
              <p:nvPr/>
            </p:nvSpPr>
            <p:spPr bwMode="auto">
              <a:xfrm>
                <a:off x="1452" y="3158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880" name="Rectangle 80"/>
              <p:cNvSpPr>
                <a:spLocks noChangeArrowheads="1"/>
              </p:cNvSpPr>
              <p:nvPr/>
            </p:nvSpPr>
            <p:spPr bwMode="auto">
              <a:xfrm>
                <a:off x="1494" y="3158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881" name="Rectangle 81"/>
              <p:cNvSpPr>
                <a:spLocks noChangeArrowheads="1"/>
              </p:cNvSpPr>
              <p:nvPr/>
            </p:nvSpPr>
            <p:spPr bwMode="auto">
              <a:xfrm>
                <a:off x="1513" y="3158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882" name="Rectangle 82"/>
              <p:cNvSpPr>
                <a:spLocks noChangeArrowheads="1"/>
              </p:cNvSpPr>
              <p:nvPr/>
            </p:nvSpPr>
            <p:spPr bwMode="auto">
              <a:xfrm>
                <a:off x="1555" y="3158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 </a:t>
                </a:r>
                <a:endParaRPr lang="en-US" altLang="zh-CN" sz="900"/>
              </a:p>
            </p:txBody>
          </p:sp>
          <p:sp>
            <p:nvSpPr>
              <p:cNvPr id="204883" name="Rectangle 83"/>
              <p:cNvSpPr>
                <a:spLocks noChangeArrowheads="1"/>
              </p:cNvSpPr>
              <p:nvPr/>
            </p:nvSpPr>
            <p:spPr bwMode="auto">
              <a:xfrm>
                <a:off x="1573" y="3158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2</a:t>
                </a:r>
                <a:endParaRPr lang="en-US" altLang="zh-CN" sz="900"/>
              </a:p>
            </p:txBody>
          </p:sp>
          <p:sp>
            <p:nvSpPr>
              <p:cNvPr id="204884" name="Rectangle 84"/>
              <p:cNvSpPr>
                <a:spLocks noChangeArrowheads="1"/>
              </p:cNvSpPr>
              <p:nvPr/>
            </p:nvSpPr>
            <p:spPr bwMode="auto">
              <a:xfrm>
                <a:off x="865" y="2470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85" name="Rectangle 85"/>
              <p:cNvSpPr>
                <a:spLocks noChangeArrowheads="1"/>
              </p:cNvSpPr>
              <p:nvPr/>
            </p:nvSpPr>
            <p:spPr bwMode="auto">
              <a:xfrm>
                <a:off x="917" y="2470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86" name="Rectangle 86"/>
              <p:cNvSpPr>
                <a:spLocks noChangeArrowheads="1"/>
              </p:cNvSpPr>
              <p:nvPr/>
            </p:nvSpPr>
            <p:spPr bwMode="auto">
              <a:xfrm>
                <a:off x="958" y="2470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887" name="Rectangle 87"/>
              <p:cNvSpPr>
                <a:spLocks noChangeArrowheads="1"/>
              </p:cNvSpPr>
              <p:nvPr/>
            </p:nvSpPr>
            <p:spPr bwMode="auto">
              <a:xfrm>
                <a:off x="998" y="2470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d</a:t>
                </a:r>
                <a:endParaRPr lang="en-US" altLang="zh-CN" sz="900"/>
              </a:p>
            </p:txBody>
          </p:sp>
          <p:sp>
            <p:nvSpPr>
              <p:cNvPr id="204888" name="Rectangle 88"/>
              <p:cNvSpPr>
                <a:spLocks noChangeArrowheads="1"/>
              </p:cNvSpPr>
              <p:nvPr/>
            </p:nvSpPr>
            <p:spPr bwMode="auto">
              <a:xfrm>
                <a:off x="1069" y="2470"/>
                <a:ext cx="2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900"/>
              </a:p>
            </p:txBody>
          </p:sp>
          <p:sp>
            <p:nvSpPr>
              <p:cNvPr id="204889" name="Rectangle 89"/>
              <p:cNvSpPr>
                <a:spLocks noChangeArrowheads="1"/>
              </p:cNvSpPr>
              <p:nvPr/>
            </p:nvSpPr>
            <p:spPr bwMode="auto">
              <a:xfrm>
                <a:off x="867" y="2550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90" name="Rectangle 90"/>
              <p:cNvSpPr>
                <a:spLocks noChangeArrowheads="1"/>
              </p:cNvSpPr>
              <p:nvPr/>
            </p:nvSpPr>
            <p:spPr bwMode="auto">
              <a:xfrm>
                <a:off x="889" y="2550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91" name="Rectangle 91"/>
              <p:cNvSpPr>
                <a:spLocks noChangeArrowheads="1"/>
              </p:cNvSpPr>
              <p:nvPr/>
            </p:nvSpPr>
            <p:spPr bwMode="auto">
              <a:xfrm>
                <a:off x="931" y="2550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g</a:t>
                </a:r>
                <a:endParaRPr lang="en-US" altLang="zh-CN" sz="900"/>
              </a:p>
            </p:txBody>
          </p:sp>
          <p:sp>
            <p:nvSpPr>
              <p:cNvPr id="204892" name="Rectangle 92"/>
              <p:cNvSpPr>
                <a:spLocks noChangeArrowheads="1"/>
              </p:cNvSpPr>
              <p:nvPr/>
            </p:nvSpPr>
            <p:spPr bwMode="auto">
              <a:xfrm>
                <a:off x="971" y="2550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i</a:t>
                </a:r>
                <a:endParaRPr lang="en-US" altLang="zh-CN" sz="900"/>
              </a:p>
            </p:txBody>
          </p:sp>
          <p:sp>
            <p:nvSpPr>
              <p:cNvPr id="204893" name="Rectangle 93"/>
              <p:cNvSpPr>
                <a:spLocks noChangeArrowheads="1"/>
              </p:cNvSpPr>
              <p:nvPr/>
            </p:nvSpPr>
            <p:spPr bwMode="auto">
              <a:xfrm>
                <a:off x="989" y="2550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894" name="Rectangle 94"/>
              <p:cNvSpPr>
                <a:spLocks noChangeArrowheads="1"/>
              </p:cNvSpPr>
              <p:nvPr/>
            </p:nvSpPr>
            <p:spPr bwMode="auto">
              <a:xfrm>
                <a:off x="1023" y="2550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895" name="Rectangle 95"/>
              <p:cNvSpPr>
                <a:spLocks noChangeArrowheads="1"/>
              </p:cNvSpPr>
              <p:nvPr/>
            </p:nvSpPr>
            <p:spPr bwMode="auto">
              <a:xfrm>
                <a:off x="1043" y="2550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896" name="Rectangle 96"/>
              <p:cNvSpPr>
                <a:spLocks noChangeArrowheads="1"/>
              </p:cNvSpPr>
              <p:nvPr/>
            </p:nvSpPr>
            <p:spPr bwMode="auto">
              <a:xfrm>
                <a:off x="1084" y="2550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897" name="Rectangle 97"/>
              <p:cNvSpPr>
                <a:spLocks noChangeArrowheads="1"/>
              </p:cNvSpPr>
              <p:nvPr/>
            </p:nvSpPr>
            <p:spPr bwMode="auto">
              <a:xfrm>
                <a:off x="1108" y="2550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 </a:t>
                </a:r>
                <a:endParaRPr lang="en-US" altLang="zh-CN" sz="900"/>
              </a:p>
            </p:txBody>
          </p:sp>
          <p:sp>
            <p:nvSpPr>
              <p:cNvPr id="204898" name="Rectangle 98"/>
              <p:cNvSpPr>
                <a:spLocks noChangeArrowheads="1"/>
              </p:cNvSpPr>
              <p:nvPr/>
            </p:nvSpPr>
            <p:spPr bwMode="auto">
              <a:xfrm>
                <a:off x="1127" y="2550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1</a:t>
                </a:r>
                <a:endParaRPr lang="en-US" altLang="zh-CN" sz="900"/>
              </a:p>
            </p:txBody>
          </p:sp>
          <p:sp>
            <p:nvSpPr>
              <p:cNvPr id="204899" name="Rectangle 99"/>
              <p:cNvSpPr>
                <a:spLocks noChangeArrowheads="1"/>
              </p:cNvSpPr>
              <p:nvPr/>
            </p:nvSpPr>
            <p:spPr bwMode="auto">
              <a:xfrm>
                <a:off x="865" y="2712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00" name="Rectangle 100"/>
              <p:cNvSpPr>
                <a:spLocks noChangeArrowheads="1"/>
              </p:cNvSpPr>
              <p:nvPr/>
            </p:nvSpPr>
            <p:spPr bwMode="auto">
              <a:xfrm>
                <a:off x="917" y="2712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01" name="Rectangle 101"/>
              <p:cNvSpPr>
                <a:spLocks noChangeArrowheads="1"/>
              </p:cNvSpPr>
              <p:nvPr/>
            </p:nvSpPr>
            <p:spPr bwMode="auto">
              <a:xfrm>
                <a:off x="958" y="2712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02" name="Rectangle 102"/>
              <p:cNvSpPr>
                <a:spLocks noChangeArrowheads="1"/>
              </p:cNvSpPr>
              <p:nvPr/>
            </p:nvSpPr>
            <p:spPr bwMode="auto">
              <a:xfrm>
                <a:off x="998" y="2712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d</a:t>
                </a:r>
                <a:endParaRPr lang="en-US" altLang="zh-CN" sz="900"/>
              </a:p>
            </p:txBody>
          </p:sp>
          <p:sp>
            <p:nvSpPr>
              <p:cNvPr id="204903" name="Rectangle 103"/>
              <p:cNvSpPr>
                <a:spLocks noChangeArrowheads="1"/>
              </p:cNvSpPr>
              <p:nvPr/>
            </p:nvSpPr>
            <p:spPr bwMode="auto">
              <a:xfrm>
                <a:off x="1069" y="2712"/>
                <a:ext cx="2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900"/>
              </a:p>
            </p:txBody>
          </p:sp>
          <p:sp>
            <p:nvSpPr>
              <p:cNvPr id="204904" name="Rectangle 104"/>
              <p:cNvSpPr>
                <a:spLocks noChangeArrowheads="1"/>
              </p:cNvSpPr>
              <p:nvPr/>
            </p:nvSpPr>
            <p:spPr bwMode="auto">
              <a:xfrm>
                <a:off x="867" y="2792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05" name="Rectangle 105"/>
              <p:cNvSpPr>
                <a:spLocks noChangeArrowheads="1"/>
              </p:cNvSpPr>
              <p:nvPr/>
            </p:nvSpPr>
            <p:spPr bwMode="auto">
              <a:xfrm>
                <a:off x="889" y="2792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06" name="Rectangle 106"/>
              <p:cNvSpPr>
                <a:spLocks noChangeArrowheads="1"/>
              </p:cNvSpPr>
              <p:nvPr/>
            </p:nvSpPr>
            <p:spPr bwMode="auto">
              <a:xfrm>
                <a:off x="931" y="2792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g</a:t>
                </a:r>
                <a:endParaRPr lang="en-US" altLang="zh-CN" sz="900"/>
              </a:p>
            </p:txBody>
          </p:sp>
          <p:sp>
            <p:nvSpPr>
              <p:cNvPr id="204907" name="Rectangle 107"/>
              <p:cNvSpPr>
                <a:spLocks noChangeArrowheads="1"/>
              </p:cNvSpPr>
              <p:nvPr/>
            </p:nvSpPr>
            <p:spPr bwMode="auto">
              <a:xfrm>
                <a:off x="971" y="2792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i</a:t>
                </a:r>
                <a:endParaRPr lang="en-US" altLang="zh-CN" sz="900"/>
              </a:p>
            </p:txBody>
          </p:sp>
          <p:sp>
            <p:nvSpPr>
              <p:cNvPr id="204908" name="Rectangle 108"/>
              <p:cNvSpPr>
                <a:spLocks noChangeArrowheads="1"/>
              </p:cNvSpPr>
              <p:nvPr/>
            </p:nvSpPr>
            <p:spPr bwMode="auto">
              <a:xfrm>
                <a:off x="989" y="2792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909" name="Rectangle 109"/>
              <p:cNvSpPr>
                <a:spLocks noChangeArrowheads="1"/>
              </p:cNvSpPr>
              <p:nvPr/>
            </p:nvSpPr>
            <p:spPr bwMode="auto">
              <a:xfrm>
                <a:off x="1023" y="2792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910" name="Rectangle 110"/>
              <p:cNvSpPr>
                <a:spLocks noChangeArrowheads="1"/>
              </p:cNvSpPr>
              <p:nvPr/>
            </p:nvSpPr>
            <p:spPr bwMode="auto">
              <a:xfrm>
                <a:off x="1043" y="2792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11" name="Rectangle 111"/>
              <p:cNvSpPr>
                <a:spLocks noChangeArrowheads="1"/>
              </p:cNvSpPr>
              <p:nvPr/>
            </p:nvSpPr>
            <p:spPr bwMode="auto">
              <a:xfrm>
                <a:off x="1084" y="2792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12" name="Rectangle 112"/>
              <p:cNvSpPr>
                <a:spLocks noChangeArrowheads="1"/>
              </p:cNvSpPr>
              <p:nvPr/>
            </p:nvSpPr>
            <p:spPr bwMode="auto">
              <a:xfrm>
                <a:off x="1108" y="2792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 </a:t>
                </a:r>
                <a:endParaRPr lang="en-US" altLang="zh-CN" sz="900"/>
              </a:p>
            </p:txBody>
          </p:sp>
          <p:sp>
            <p:nvSpPr>
              <p:cNvPr id="204913" name="Rectangle 113"/>
              <p:cNvSpPr>
                <a:spLocks noChangeArrowheads="1"/>
              </p:cNvSpPr>
              <p:nvPr/>
            </p:nvSpPr>
            <p:spPr bwMode="auto">
              <a:xfrm>
                <a:off x="1127" y="2792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2</a:t>
                </a:r>
                <a:endParaRPr lang="en-US" altLang="zh-CN" sz="900"/>
              </a:p>
            </p:txBody>
          </p:sp>
          <p:sp>
            <p:nvSpPr>
              <p:cNvPr id="204914" name="Line 114"/>
              <p:cNvSpPr>
                <a:spLocks noChangeShapeType="1"/>
              </p:cNvSpPr>
              <p:nvPr/>
            </p:nvSpPr>
            <p:spPr bwMode="auto">
              <a:xfrm flipH="1">
                <a:off x="654" y="3041"/>
                <a:ext cx="139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15" name="Line 115"/>
              <p:cNvSpPr>
                <a:spLocks noChangeShapeType="1"/>
              </p:cNvSpPr>
              <p:nvPr/>
            </p:nvSpPr>
            <p:spPr bwMode="auto">
              <a:xfrm>
                <a:off x="651" y="2557"/>
                <a:ext cx="138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16" name="Line 116"/>
              <p:cNvSpPr>
                <a:spLocks noChangeShapeType="1"/>
              </p:cNvSpPr>
              <p:nvPr/>
            </p:nvSpPr>
            <p:spPr bwMode="auto">
              <a:xfrm>
                <a:off x="651" y="2799"/>
                <a:ext cx="142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17" name="Line 117"/>
              <p:cNvSpPr>
                <a:spLocks noChangeShapeType="1"/>
              </p:cNvSpPr>
              <p:nvPr/>
            </p:nvSpPr>
            <p:spPr bwMode="auto">
              <a:xfrm>
                <a:off x="651" y="3283"/>
                <a:ext cx="142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18" name="Rectangle 118"/>
              <p:cNvSpPr>
                <a:spLocks noChangeArrowheads="1"/>
              </p:cNvSpPr>
              <p:nvPr/>
            </p:nvSpPr>
            <p:spPr bwMode="auto">
              <a:xfrm>
                <a:off x="867" y="3196"/>
                <a:ext cx="8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W</a:t>
                </a:r>
                <a:endParaRPr lang="en-US" altLang="zh-CN" sz="900"/>
              </a:p>
            </p:txBody>
          </p:sp>
          <p:sp>
            <p:nvSpPr>
              <p:cNvPr id="204919" name="Rectangle 119"/>
              <p:cNvSpPr>
                <a:spLocks noChangeArrowheads="1"/>
              </p:cNvSpPr>
              <p:nvPr/>
            </p:nvSpPr>
            <p:spPr bwMode="auto">
              <a:xfrm>
                <a:off x="936" y="3196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20" name="Rectangle 120"/>
              <p:cNvSpPr>
                <a:spLocks noChangeArrowheads="1"/>
              </p:cNvSpPr>
              <p:nvPr/>
            </p:nvSpPr>
            <p:spPr bwMode="auto">
              <a:xfrm>
                <a:off x="960" y="3196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i</a:t>
                </a:r>
                <a:endParaRPr lang="en-US" altLang="zh-CN" sz="900"/>
              </a:p>
            </p:txBody>
          </p:sp>
          <p:sp>
            <p:nvSpPr>
              <p:cNvPr id="204921" name="Rectangle 121"/>
              <p:cNvSpPr>
                <a:spLocks noChangeArrowheads="1"/>
              </p:cNvSpPr>
              <p:nvPr/>
            </p:nvSpPr>
            <p:spPr bwMode="auto">
              <a:xfrm>
                <a:off x="976" y="3196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922" name="Rectangle 122"/>
              <p:cNvSpPr>
                <a:spLocks noChangeArrowheads="1"/>
              </p:cNvSpPr>
              <p:nvPr/>
            </p:nvSpPr>
            <p:spPr bwMode="auto">
              <a:xfrm>
                <a:off x="993" y="3196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23" name="Rectangle 123"/>
              <p:cNvSpPr>
                <a:spLocks noChangeArrowheads="1"/>
              </p:cNvSpPr>
              <p:nvPr/>
            </p:nvSpPr>
            <p:spPr bwMode="auto">
              <a:xfrm>
                <a:off x="1064" y="3196"/>
                <a:ext cx="2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900"/>
              </a:p>
            </p:txBody>
          </p:sp>
          <p:sp>
            <p:nvSpPr>
              <p:cNvPr id="204924" name="Rectangle 124"/>
              <p:cNvSpPr>
                <a:spLocks noChangeArrowheads="1"/>
              </p:cNvSpPr>
              <p:nvPr/>
            </p:nvSpPr>
            <p:spPr bwMode="auto">
              <a:xfrm>
                <a:off x="866" y="3276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d</a:t>
                </a:r>
                <a:endParaRPr lang="en-US" altLang="zh-CN" sz="900"/>
              </a:p>
            </p:txBody>
          </p:sp>
          <p:sp>
            <p:nvSpPr>
              <p:cNvPr id="204925" name="Rectangle 125"/>
              <p:cNvSpPr>
                <a:spLocks noChangeArrowheads="1"/>
              </p:cNvSpPr>
              <p:nvPr/>
            </p:nvSpPr>
            <p:spPr bwMode="auto">
              <a:xfrm>
                <a:off x="906" y="3276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26" name="Rectangle 126"/>
              <p:cNvSpPr>
                <a:spLocks noChangeArrowheads="1"/>
              </p:cNvSpPr>
              <p:nvPr/>
            </p:nvSpPr>
            <p:spPr bwMode="auto">
              <a:xfrm>
                <a:off x="947" y="3276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927" name="Rectangle 127"/>
              <p:cNvSpPr>
                <a:spLocks noChangeArrowheads="1"/>
              </p:cNvSpPr>
              <p:nvPr/>
            </p:nvSpPr>
            <p:spPr bwMode="auto">
              <a:xfrm>
                <a:off x="965" y="3276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28" name="Freeform 128"/>
              <p:cNvSpPr>
                <a:spLocks/>
              </p:cNvSpPr>
              <p:nvPr/>
            </p:nvSpPr>
            <p:spPr bwMode="auto">
              <a:xfrm>
                <a:off x="1638" y="3162"/>
                <a:ext cx="134" cy="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3"/>
                  </a:cxn>
                  <a:cxn ang="0">
                    <a:pos x="15" y="3"/>
                  </a:cxn>
                  <a:cxn ang="0">
                    <a:pos x="30" y="3"/>
                  </a:cxn>
                  <a:cxn ang="0">
                    <a:pos x="47" y="3"/>
                  </a:cxn>
                  <a:cxn ang="0">
                    <a:pos x="67" y="3"/>
                  </a:cxn>
                  <a:cxn ang="0">
                    <a:pos x="87" y="3"/>
                  </a:cxn>
                  <a:cxn ang="0">
                    <a:pos x="106" y="3"/>
                  </a:cxn>
                  <a:cxn ang="0">
                    <a:pos x="121" y="3"/>
                  </a:cxn>
                  <a:cxn ang="0">
                    <a:pos x="130" y="3"/>
                  </a:cxn>
                  <a:cxn ang="0">
                    <a:pos x="134" y="3"/>
                  </a:cxn>
                </a:cxnLst>
                <a:rect l="0" t="0" r="r" b="b"/>
                <a:pathLst>
                  <a:path w="134" h="3">
                    <a:moveTo>
                      <a:pt x="0" y="0"/>
                    </a:moveTo>
                    <a:lnTo>
                      <a:pt x="4" y="3"/>
                    </a:lnTo>
                    <a:lnTo>
                      <a:pt x="15" y="3"/>
                    </a:lnTo>
                    <a:lnTo>
                      <a:pt x="30" y="3"/>
                    </a:lnTo>
                    <a:lnTo>
                      <a:pt x="47" y="3"/>
                    </a:lnTo>
                    <a:lnTo>
                      <a:pt x="67" y="3"/>
                    </a:lnTo>
                    <a:lnTo>
                      <a:pt x="87" y="3"/>
                    </a:lnTo>
                    <a:lnTo>
                      <a:pt x="106" y="3"/>
                    </a:lnTo>
                    <a:lnTo>
                      <a:pt x="121" y="3"/>
                    </a:lnTo>
                    <a:lnTo>
                      <a:pt x="130" y="3"/>
                    </a:lnTo>
                    <a:lnTo>
                      <a:pt x="134" y="3"/>
                    </a:lnTo>
                  </a:path>
                </a:pathLst>
              </a:custGeom>
              <a:noFill/>
              <a:ln w="238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29" name="Line 129"/>
              <p:cNvSpPr>
                <a:spLocks noChangeShapeType="1"/>
              </p:cNvSpPr>
              <p:nvPr/>
            </p:nvSpPr>
            <p:spPr bwMode="auto">
              <a:xfrm flipH="1">
                <a:off x="2415" y="2678"/>
                <a:ext cx="137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30" name="Freeform 130"/>
              <p:cNvSpPr>
                <a:spLocks/>
              </p:cNvSpPr>
              <p:nvPr/>
            </p:nvSpPr>
            <p:spPr bwMode="auto">
              <a:xfrm>
                <a:off x="2541" y="3143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31" name="Freeform 131"/>
              <p:cNvSpPr>
                <a:spLocks/>
              </p:cNvSpPr>
              <p:nvPr/>
            </p:nvSpPr>
            <p:spPr bwMode="auto">
              <a:xfrm>
                <a:off x="2541" y="2659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32" name="Freeform 132"/>
              <p:cNvSpPr>
                <a:spLocks/>
              </p:cNvSpPr>
              <p:nvPr/>
            </p:nvSpPr>
            <p:spPr bwMode="auto">
              <a:xfrm>
                <a:off x="3159" y="2954"/>
                <a:ext cx="37" cy="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41"/>
                  </a:cxn>
                  <a:cxn ang="0">
                    <a:pos x="37" y="22"/>
                  </a:cxn>
                  <a:cxn ang="0">
                    <a:pos x="0" y="3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7" h="41">
                    <a:moveTo>
                      <a:pt x="0" y="0"/>
                    </a:moveTo>
                    <a:lnTo>
                      <a:pt x="0" y="41"/>
                    </a:lnTo>
                    <a:lnTo>
                      <a:pt x="37" y="22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33" name="Line 133"/>
              <p:cNvSpPr>
                <a:spLocks noChangeShapeType="1"/>
              </p:cNvSpPr>
              <p:nvPr/>
            </p:nvSpPr>
            <p:spPr bwMode="auto">
              <a:xfrm>
                <a:off x="3031" y="2974"/>
                <a:ext cx="139" cy="2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34" name="Freeform 134"/>
              <p:cNvSpPr>
                <a:spLocks/>
              </p:cNvSpPr>
              <p:nvPr/>
            </p:nvSpPr>
            <p:spPr bwMode="auto">
              <a:xfrm>
                <a:off x="2580" y="2516"/>
                <a:ext cx="455" cy="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29"/>
                  </a:cxn>
                  <a:cxn ang="0">
                    <a:pos x="76" y="407"/>
                  </a:cxn>
                  <a:cxn ang="0">
                    <a:pos x="2" y="484"/>
                  </a:cxn>
                  <a:cxn ang="0">
                    <a:pos x="2" y="813"/>
                  </a:cxn>
                  <a:cxn ang="0">
                    <a:pos x="455" y="564"/>
                  </a:cxn>
                  <a:cxn ang="0">
                    <a:pos x="455" y="249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0" y="0"/>
                  </a:cxn>
                </a:cxnLst>
                <a:rect l="0" t="0" r="r" b="b"/>
                <a:pathLst>
                  <a:path w="455" h="813">
                    <a:moveTo>
                      <a:pt x="0" y="0"/>
                    </a:moveTo>
                    <a:lnTo>
                      <a:pt x="2" y="329"/>
                    </a:lnTo>
                    <a:lnTo>
                      <a:pt x="76" y="407"/>
                    </a:lnTo>
                    <a:lnTo>
                      <a:pt x="2" y="484"/>
                    </a:lnTo>
                    <a:lnTo>
                      <a:pt x="2" y="813"/>
                    </a:lnTo>
                    <a:lnTo>
                      <a:pt x="455" y="564"/>
                    </a:lnTo>
                    <a:lnTo>
                      <a:pt x="455" y="249"/>
                    </a:lnTo>
                    <a:lnTo>
                      <a:pt x="2" y="0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35" name="Freeform 135"/>
              <p:cNvSpPr>
                <a:spLocks/>
              </p:cNvSpPr>
              <p:nvPr/>
            </p:nvSpPr>
            <p:spPr bwMode="auto">
              <a:xfrm>
                <a:off x="2580" y="2516"/>
                <a:ext cx="455" cy="8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329"/>
                  </a:cxn>
                  <a:cxn ang="0">
                    <a:pos x="76" y="407"/>
                  </a:cxn>
                  <a:cxn ang="0">
                    <a:pos x="2" y="484"/>
                  </a:cxn>
                  <a:cxn ang="0">
                    <a:pos x="2" y="813"/>
                  </a:cxn>
                  <a:cxn ang="0">
                    <a:pos x="455" y="564"/>
                  </a:cxn>
                  <a:cxn ang="0">
                    <a:pos x="455" y="249"/>
                  </a:cxn>
                  <a:cxn ang="0">
                    <a:pos x="2" y="0"/>
                  </a:cxn>
                  <a:cxn ang="0">
                    <a:pos x="2" y="0"/>
                  </a:cxn>
                </a:cxnLst>
                <a:rect l="0" t="0" r="r" b="b"/>
                <a:pathLst>
                  <a:path w="455" h="813">
                    <a:moveTo>
                      <a:pt x="0" y="0"/>
                    </a:moveTo>
                    <a:lnTo>
                      <a:pt x="2" y="329"/>
                    </a:lnTo>
                    <a:lnTo>
                      <a:pt x="76" y="407"/>
                    </a:lnTo>
                    <a:lnTo>
                      <a:pt x="2" y="484"/>
                    </a:lnTo>
                    <a:lnTo>
                      <a:pt x="2" y="813"/>
                    </a:lnTo>
                    <a:lnTo>
                      <a:pt x="455" y="564"/>
                    </a:lnTo>
                    <a:lnTo>
                      <a:pt x="455" y="249"/>
                    </a:lnTo>
                    <a:lnTo>
                      <a:pt x="2" y="0"/>
                    </a:lnTo>
                    <a:lnTo>
                      <a:pt x="2" y="0"/>
                    </a:lnTo>
                  </a:path>
                </a:pathLst>
              </a:custGeom>
              <a:noFill/>
              <a:ln w="142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36" name="Rectangle 136"/>
              <p:cNvSpPr>
                <a:spLocks noChangeArrowheads="1"/>
              </p:cNvSpPr>
              <p:nvPr/>
            </p:nvSpPr>
            <p:spPr bwMode="auto">
              <a:xfrm>
                <a:off x="2901" y="2894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37" name="Rectangle 137"/>
              <p:cNvSpPr>
                <a:spLocks noChangeArrowheads="1"/>
              </p:cNvSpPr>
              <p:nvPr/>
            </p:nvSpPr>
            <p:spPr bwMode="auto">
              <a:xfrm>
                <a:off x="2949" y="2894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L</a:t>
                </a:r>
                <a:endParaRPr lang="en-US" altLang="zh-CN" sz="900"/>
              </a:p>
            </p:txBody>
          </p:sp>
          <p:sp>
            <p:nvSpPr>
              <p:cNvPr id="204938" name="Rectangle 138"/>
              <p:cNvSpPr>
                <a:spLocks noChangeArrowheads="1"/>
              </p:cNvSpPr>
              <p:nvPr/>
            </p:nvSpPr>
            <p:spPr bwMode="auto">
              <a:xfrm>
                <a:off x="2989" y="2894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U</a:t>
                </a:r>
                <a:endParaRPr lang="en-US" altLang="zh-CN" sz="900"/>
              </a:p>
            </p:txBody>
          </p:sp>
          <p:sp>
            <p:nvSpPr>
              <p:cNvPr id="204939" name="Rectangle 139"/>
              <p:cNvSpPr>
                <a:spLocks noChangeArrowheads="1"/>
              </p:cNvSpPr>
              <p:nvPr/>
            </p:nvSpPr>
            <p:spPr bwMode="auto">
              <a:xfrm>
                <a:off x="3072" y="2894"/>
                <a:ext cx="2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900"/>
              </a:p>
            </p:txBody>
          </p:sp>
          <p:sp>
            <p:nvSpPr>
              <p:cNvPr id="204940" name="Rectangle 140"/>
              <p:cNvSpPr>
                <a:spLocks noChangeArrowheads="1"/>
              </p:cNvSpPr>
              <p:nvPr/>
            </p:nvSpPr>
            <p:spPr bwMode="auto">
              <a:xfrm>
                <a:off x="2845" y="2974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41" name="Rectangle 141"/>
              <p:cNvSpPr>
                <a:spLocks noChangeArrowheads="1"/>
              </p:cNvSpPr>
              <p:nvPr/>
            </p:nvSpPr>
            <p:spPr bwMode="auto">
              <a:xfrm>
                <a:off x="2867" y="297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42" name="Rectangle 142"/>
              <p:cNvSpPr>
                <a:spLocks noChangeArrowheads="1"/>
              </p:cNvSpPr>
              <p:nvPr/>
            </p:nvSpPr>
            <p:spPr bwMode="auto">
              <a:xfrm>
                <a:off x="2911" y="297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943" name="Rectangle 143"/>
              <p:cNvSpPr>
                <a:spLocks noChangeArrowheads="1"/>
              </p:cNvSpPr>
              <p:nvPr/>
            </p:nvSpPr>
            <p:spPr bwMode="auto">
              <a:xfrm>
                <a:off x="2945" y="2974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u</a:t>
                </a:r>
                <a:endParaRPr lang="en-US" altLang="zh-CN" sz="900"/>
              </a:p>
            </p:txBody>
          </p:sp>
          <p:sp>
            <p:nvSpPr>
              <p:cNvPr id="204944" name="Rectangle 144"/>
              <p:cNvSpPr>
                <a:spLocks noChangeArrowheads="1"/>
              </p:cNvSpPr>
              <p:nvPr/>
            </p:nvSpPr>
            <p:spPr bwMode="auto">
              <a:xfrm>
                <a:off x="2987" y="2974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l</a:t>
                </a:r>
                <a:endParaRPr lang="en-US" altLang="zh-CN" sz="900"/>
              </a:p>
            </p:txBody>
          </p:sp>
          <p:sp>
            <p:nvSpPr>
              <p:cNvPr id="204945" name="Rectangle 145"/>
              <p:cNvSpPr>
                <a:spLocks noChangeArrowheads="1"/>
              </p:cNvSpPr>
              <p:nvPr/>
            </p:nvSpPr>
            <p:spPr bwMode="auto">
              <a:xfrm>
                <a:off x="3002" y="2974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946" name="Rectangle 146"/>
              <p:cNvSpPr>
                <a:spLocks noChangeArrowheads="1"/>
              </p:cNvSpPr>
              <p:nvPr/>
            </p:nvSpPr>
            <p:spPr bwMode="auto">
              <a:xfrm>
                <a:off x="2688" y="2874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47" name="Rectangle 147"/>
              <p:cNvSpPr>
                <a:spLocks noChangeArrowheads="1"/>
              </p:cNvSpPr>
              <p:nvPr/>
            </p:nvSpPr>
            <p:spPr bwMode="auto">
              <a:xfrm>
                <a:off x="2736" y="2874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L</a:t>
                </a:r>
                <a:endParaRPr lang="en-US" altLang="zh-CN" sz="900"/>
              </a:p>
            </p:txBody>
          </p:sp>
          <p:sp>
            <p:nvSpPr>
              <p:cNvPr id="204948" name="Rectangle 148"/>
              <p:cNvSpPr>
                <a:spLocks noChangeArrowheads="1"/>
              </p:cNvSpPr>
              <p:nvPr/>
            </p:nvSpPr>
            <p:spPr bwMode="auto">
              <a:xfrm>
                <a:off x="2776" y="2874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U</a:t>
                </a:r>
                <a:endParaRPr lang="en-US" altLang="zh-CN" sz="900"/>
              </a:p>
            </p:txBody>
          </p:sp>
          <p:sp>
            <p:nvSpPr>
              <p:cNvPr id="204949" name="Freeform 149"/>
              <p:cNvSpPr>
                <a:spLocks/>
              </p:cNvSpPr>
              <p:nvPr/>
            </p:nvSpPr>
            <p:spPr bwMode="auto">
              <a:xfrm>
                <a:off x="556" y="2468"/>
                <a:ext cx="74" cy="665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69" y="0"/>
                  </a:cxn>
                  <a:cxn ang="0">
                    <a:pos x="63" y="2"/>
                  </a:cxn>
                  <a:cxn ang="0">
                    <a:pos x="58" y="5"/>
                  </a:cxn>
                  <a:cxn ang="0">
                    <a:pos x="52" y="7"/>
                  </a:cxn>
                  <a:cxn ang="0">
                    <a:pos x="48" y="12"/>
                  </a:cxn>
                  <a:cxn ang="0">
                    <a:pos x="45" y="17"/>
                  </a:cxn>
                  <a:cxn ang="0">
                    <a:pos x="41" y="22"/>
                  </a:cxn>
                  <a:cxn ang="0">
                    <a:pos x="39" y="29"/>
                  </a:cxn>
                  <a:cxn ang="0">
                    <a:pos x="39" y="34"/>
                  </a:cxn>
                  <a:cxn ang="0">
                    <a:pos x="37" y="41"/>
                  </a:cxn>
                  <a:cxn ang="0">
                    <a:pos x="37" y="293"/>
                  </a:cxn>
                  <a:cxn ang="0">
                    <a:pos x="37" y="297"/>
                  </a:cxn>
                  <a:cxn ang="0">
                    <a:pos x="34" y="305"/>
                  </a:cxn>
                  <a:cxn ang="0">
                    <a:pos x="32" y="312"/>
                  </a:cxn>
                  <a:cxn ang="0">
                    <a:pos x="30" y="317"/>
                  </a:cxn>
                  <a:cxn ang="0">
                    <a:pos x="26" y="322"/>
                  </a:cxn>
                  <a:cxn ang="0">
                    <a:pos x="21" y="324"/>
                  </a:cxn>
                  <a:cxn ang="0">
                    <a:pos x="17" y="329"/>
                  </a:cxn>
                  <a:cxn ang="0">
                    <a:pos x="13" y="331"/>
                  </a:cxn>
                  <a:cxn ang="0">
                    <a:pos x="6" y="334"/>
                  </a:cxn>
                  <a:cxn ang="0">
                    <a:pos x="0" y="334"/>
                  </a:cxn>
                  <a:cxn ang="0">
                    <a:pos x="6" y="334"/>
                  </a:cxn>
                  <a:cxn ang="0">
                    <a:pos x="13" y="336"/>
                  </a:cxn>
                  <a:cxn ang="0">
                    <a:pos x="17" y="339"/>
                  </a:cxn>
                  <a:cxn ang="0">
                    <a:pos x="21" y="341"/>
                  </a:cxn>
                  <a:cxn ang="0">
                    <a:pos x="26" y="346"/>
                  </a:cxn>
                  <a:cxn ang="0">
                    <a:pos x="30" y="351"/>
                  </a:cxn>
                  <a:cxn ang="0">
                    <a:pos x="32" y="356"/>
                  </a:cxn>
                  <a:cxn ang="0">
                    <a:pos x="34" y="360"/>
                  </a:cxn>
                  <a:cxn ang="0">
                    <a:pos x="37" y="368"/>
                  </a:cxn>
                  <a:cxn ang="0">
                    <a:pos x="37" y="375"/>
                  </a:cxn>
                  <a:cxn ang="0">
                    <a:pos x="37" y="624"/>
                  </a:cxn>
                  <a:cxn ang="0">
                    <a:pos x="39" y="631"/>
                  </a:cxn>
                  <a:cxn ang="0">
                    <a:pos x="39" y="639"/>
                  </a:cxn>
                  <a:cxn ang="0">
                    <a:pos x="41" y="644"/>
                  </a:cxn>
                  <a:cxn ang="0">
                    <a:pos x="45" y="648"/>
                  </a:cxn>
                  <a:cxn ang="0">
                    <a:pos x="48" y="653"/>
                  </a:cxn>
                  <a:cxn ang="0">
                    <a:pos x="52" y="658"/>
                  </a:cxn>
                  <a:cxn ang="0">
                    <a:pos x="58" y="661"/>
                  </a:cxn>
                  <a:cxn ang="0">
                    <a:pos x="63" y="663"/>
                  </a:cxn>
                  <a:cxn ang="0">
                    <a:pos x="69" y="665"/>
                  </a:cxn>
                  <a:cxn ang="0">
                    <a:pos x="74" y="665"/>
                  </a:cxn>
                </a:cxnLst>
                <a:rect l="0" t="0" r="r" b="b"/>
                <a:pathLst>
                  <a:path w="74" h="665">
                    <a:moveTo>
                      <a:pt x="74" y="0"/>
                    </a:moveTo>
                    <a:lnTo>
                      <a:pt x="69" y="0"/>
                    </a:lnTo>
                    <a:lnTo>
                      <a:pt x="63" y="2"/>
                    </a:lnTo>
                    <a:lnTo>
                      <a:pt x="58" y="5"/>
                    </a:lnTo>
                    <a:lnTo>
                      <a:pt x="52" y="7"/>
                    </a:lnTo>
                    <a:lnTo>
                      <a:pt x="48" y="12"/>
                    </a:lnTo>
                    <a:lnTo>
                      <a:pt x="45" y="17"/>
                    </a:lnTo>
                    <a:lnTo>
                      <a:pt x="41" y="22"/>
                    </a:lnTo>
                    <a:lnTo>
                      <a:pt x="39" y="29"/>
                    </a:lnTo>
                    <a:lnTo>
                      <a:pt x="39" y="34"/>
                    </a:lnTo>
                    <a:lnTo>
                      <a:pt x="37" y="41"/>
                    </a:lnTo>
                    <a:lnTo>
                      <a:pt x="37" y="293"/>
                    </a:lnTo>
                    <a:lnTo>
                      <a:pt x="37" y="297"/>
                    </a:lnTo>
                    <a:lnTo>
                      <a:pt x="34" y="305"/>
                    </a:lnTo>
                    <a:lnTo>
                      <a:pt x="32" y="312"/>
                    </a:lnTo>
                    <a:lnTo>
                      <a:pt x="30" y="317"/>
                    </a:lnTo>
                    <a:lnTo>
                      <a:pt x="26" y="322"/>
                    </a:lnTo>
                    <a:lnTo>
                      <a:pt x="21" y="324"/>
                    </a:lnTo>
                    <a:lnTo>
                      <a:pt x="17" y="329"/>
                    </a:lnTo>
                    <a:lnTo>
                      <a:pt x="13" y="331"/>
                    </a:lnTo>
                    <a:lnTo>
                      <a:pt x="6" y="334"/>
                    </a:lnTo>
                    <a:lnTo>
                      <a:pt x="0" y="334"/>
                    </a:lnTo>
                    <a:lnTo>
                      <a:pt x="6" y="334"/>
                    </a:lnTo>
                    <a:lnTo>
                      <a:pt x="13" y="336"/>
                    </a:lnTo>
                    <a:lnTo>
                      <a:pt x="17" y="339"/>
                    </a:lnTo>
                    <a:lnTo>
                      <a:pt x="21" y="341"/>
                    </a:lnTo>
                    <a:lnTo>
                      <a:pt x="26" y="346"/>
                    </a:lnTo>
                    <a:lnTo>
                      <a:pt x="30" y="351"/>
                    </a:lnTo>
                    <a:lnTo>
                      <a:pt x="32" y="356"/>
                    </a:lnTo>
                    <a:lnTo>
                      <a:pt x="34" y="360"/>
                    </a:lnTo>
                    <a:lnTo>
                      <a:pt x="37" y="368"/>
                    </a:lnTo>
                    <a:lnTo>
                      <a:pt x="37" y="375"/>
                    </a:lnTo>
                    <a:lnTo>
                      <a:pt x="37" y="624"/>
                    </a:lnTo>
                    <a:lnTo>
                      <a:pt x="39" y="631"/>
                    </a:lnTo>
                    <a:lnTo>
                      <a:pt x="39" y="639"/>
                    </a:lnTo>
                    <a:lnTo>
                      <a:pt x="41" y="644"/>
                    </a:lnTo>
                    <a:lnTo>
                      <a:pt x="45" y="648"/>
                    </a:lnTo>
                    <a:lnTo>
                      <a:pt x="48" y="653"/>
                    </a:lnTo>
                    <a:lnTo>
                      <a:pt x="52" y="658"/>
                    </a:lnTo>
                    <a:lnTo>
                      <a:pt x="58" y="661"/>
                    </a:lnTo>
                    <a:lnTo>
                      <a:pt x="63" y="663"/>
                    </a:lnTo>
                    <a:lnTo>
                      <a:pt x="69" y="665"/>
                    </a:lnTo>
                    <a:lnTo>
                      <a:pt x="74" y="66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50" name="Freeform 150"/>
              <p:cNvSpPr>
                <a:spLocks/>
              </p:cNvSpPr>
              <p:nvPr/>
            </p:nvSpPr>
            <p:spPr bwMode="auto">
              <a:xfrm>
                <a:off x="556" y="3162"/>
                <a:ext cx="74" cy="245"/>
              </a:xfrm>
              <a:custGeom>
                <a:avLst/>
                <a:gdLst/>
                <a:ahLst/>
                <a:cxnLst>
                  <a:cxn ang="0">
                    <a:pos x="74" y="0"/>
                  </a:cxn>
                  <a:cxn ang="0">
                    <a:pos x="69" y="3"/>
                  </a:cxn>
                  <a:cxn ang="0">
                    <a:pos x="63" y="3"/>
                  </a:cxn>
                  <a:cxn ang="0">
                    <a:pos x="58" y="5"/>
                  </a:cxn>
                  <a:cxn ang="0">
                    <a:pos x="52" y="10"/>
                  </a:cxn>
                  <a:cxn ang="0">
                    <a:pos x="48" y="15"/>
                  </a:cxn>
                  <a:cxn ang="0">
                    <a:pos x="45" y="20"/>
                  </a:cxn>
                  <a:cxn ang="0">
                    <a:pos x="41" y="25"/>
                  </a:cxn>
                  <a:cxn ang="0">
                    <a:pos x="39" y="29"/>
                  </a:cxn>
                  <a:cxn ang="0">
                    <a:pos x="39" y="37"/>
                  </a:cxn>
                  <a:cxn ang="0">
                    <a:pos x="37" y="44"/>
                  </a:cxn>
                  <a:cxn ang="0">
                    <a:pos x="37" y="83"/>
                  </a:cxn>
                  <a:cxn ang="0">
                    <a:pos x="37" y="88"/>
                  </a:cxn>
                  <a:cxn ang="0">
                    <a:pos x="34" y="95"/>
                  </a:cxn>
                  <a:cxn ang="0">
                    <a:pos x="32" y="102"/>
                  </a:cxn>
                  <a:cxn ang="0">
                    <a:pos x="30" y="107"/>
                  </a:cxn>
                  <a:cxn ang="0">
                    <a:pos x="26" y="112"/>
                  </a:cxn>
                  <a:cxn ang="0">
                    <a:pos x="21" y="114"/>
                  </a:cxn>
                  <a:cxn ang="0">
                    <a:pos x="17" y="119"/>
                  </a:cxn>
                  <a:cxn ang="0">
                    <a:pos x="13" y="121"/>
                  </a:cxn>
                  <a:cxn ang="0">
                    <a:pos x="6" y="124"/>
                  </a:cxn>
                  <a:cxn ang="0">
                    <a:pos x="0" y="124"/>
                  </a:cxn>
                  <a:cxn ang="0">
                    <a:pos x="6" y="124"/>
                  </a:cxn>
                  <a:cxn ang="0">
                    <a:pos x="13" y="126"/>
                  </a:cxn>
                  <a:cxn ang="0">
                    <a:pos x="17" y="129"/>
                  </a:cxn>
                  <a:cxn ang="0">
                    <a:pos x="21" y="131"/>
                  </a:cxn>
                  <a:cxn ang="0">
                    <a:pos x="26" y="136"/>
                  </a:cxn>
                  <a:cxn ang="0">
                    <a:pos x="30" y="141"/>
                  </a:cxn>
                  <a:cxn ang="0">
                    <a:pos x="32" y="146"/>
                  </a:cxn>
                  <a:cxn ang="0">
                    <a:pos x="34" y="150"/>
                  </a:cxn>
                  <a:cxn ang="0">
                    <a:pos x="37" y="158"/>
                  </a:cxn>
                  <a:cxn ang="0">
                    <a:pos x="37" y="165"/>
                  </a:cxn>
                  <a:cxn ang="0">
                    <a:pos x="37" y="204"/>
                  </a:cxn>
                  <a:cxn ang="0">
                    <a:pos x="39" y="209"/>
                  </a:cxn>
                  <a:cxn ang="0">
                    <a:pos x="39" y="216"/>
                  </a:cxn>
                  <a:cxn ang="0">
                    <a:pos x="41" y="223"/>
                  </a:cxn>
                  <a:cxn ang="0">
                    <a:pos x="45" y="228"/>
                  </a:cxn>
                  <a:cxn ang="0">
                    <a:pos x="48" y="233"/>
                  </a:cxn>
                  <a:cxn ang="0">
                    <a:pos x="52" y="235"/>
                  </a:cxn>
                  <a:cxn ang="0">
                    <a:pos x="58" y="240"/>
                  </a:cxn>
                  <a:cxn ang="0">
                    <a:pos x="63" y="242"/>
                  </a:cxn>
                  <a:cxn ang="0">
                    <a:pos x="69" y="245"/>
                  </a:cxn>
                  <a:cxn ang="0">
                    <a:pos x="74" y="245"/>
                  </a:cxn>
                </a:cxnLst>
                <a:rect l="0" t="0" r="r" b="b"/>
                <a:pathLst>
                  <a:path w="74" h="245">
                    <a:moveTo>
                      <a:pt x="74" y="0"/>
                    </a:moveTo>
                    <a:lnTo>
                      <a:pt x="69" y="3"/>
                    </a:lnTo>
                    <a:lnTo>
                      <a:pt x="63" y="3"/>
                    </a:lnTo>
                    <a:lnTo>
                      <a:pt x="58" y="5"/>
                    </a:lnTo>
                    <a:lnTo>
                      <a:pt x="52" y="10"/>
                    </a:lnTo>
                    <a:lnTo>
                      <a:pt x="48" y="15"/>
                    </a:lnTo>
                    <a:lnTo>
                      <a:pt x="45" y="20"/>
                    </a:lnTo>
                    <a:lnTo>
                      <a:pt x="41" y="25"/>
                    </a:lnTo>
                    <a:lnTo>
                      <a:pt x="39" y="29"/>
                    </a:lnTo>
                    <a:lnTo>
                      <a:pt x="39" y="37"/>
                    </a:lnTo>
                    <a:lnTo>
                      <a:pt x="37" y="44"/>
                    </a:lnTo>
                    <a:lnTo>
                      <a:pt x="37" y="83"/>
                    </a:lnTo>
                    <a:lnTo>
                      <a:pt x="37" y="88"/>
                    </a:lnTo>
                    <a:lnTo>
                      <a:pt x="34" y="95"/>
                    </a:lnTo>
                    <a:lnTo>
                      <a:pt x="32" y="102"/>
                    </a:lnTo>
                    <a:lnTo>
                      <a:pt x="30" y="107"/>
                    </a:lnTo>
                    <a:lnTo>
                      <a:pt x="26" y="112"/>
                    </a:lnTo>
                    <a:lnTo>
                      <a:pt x="21" y="114"/>
                    </a:lnTo>
                    <a:lnTo>
                      <a:pt x="17" y="119"/>
                    </a:lnTo>
                    <a:lnTo>
                      <a:pt x="13" y="121"/>
                    </a:lnTo>
                    <a:lnTo>
                      <a:pt x="6" y="124"/>
                    </a:lnTo>
                    <a:lnTo>
                      <a:pt x="0" y="124"/>
                    </a:lnTo>
                    <a:lnTo>
                      <a:pt x="6" y="124"/>
                    </a:lnTo>
                    <a:lnTo>
                      <a:pt x="13" y="126"/>
                    </a:lnTo>
                    <a:lnTo>
                      <a:pt x="17" y="129"/>
                    </a:lnTo>
                    <a:lnTo>
                      <a:pt x="21" y="131"/>
                    </a:lnTo>
                    <a:lnTo>
                      <a:pt x="26" y="136"/>
                    </a:lnTo>
                    <a:lnTo>
                      <a:pt x="30" y="141"/>
                    </a:lnTo>
                    <a:lnTo>
                      <a:pt x="32" y="146"/>
                    </a:lnTo>
                    <a:lnTo>
                      <a:pt x="34" y="150"/>
                    </a:lnTo>
                    <a:lnTo>
                      <a:pt x="37" y="158"/>
                    </a:lnTo>
                    <a:lnTo>
                      <a:pt x="37" y="165"/>
                    </a:lnTo>
                    <a:lnTo>
                      <a:pt x="37" y="204"/>
                    </a:lnTo>
                    <a:lnTo>
                      <a:pt x="39" y="209"/>
                    </a:lnTo>
                    <a:lnTo>
                      <a:pt x="39" y="216"/>
                    </a:lnTo>
                    <a:lnTo>
                      <a:pt x="41" y="223"/>
                    </a:lnTo>
                    <a:lnTo>
                      <a:pt x="45" y="228"/>
                    </a:lnTo>
                    <a:lnTo>
                      <a:pt x="48" y="233"/>
                    </a:lnTo>
                    <a:lnTo>
                      <a:pt x="52" y="235"/>
                    </a:lnTo>
                    <a:lnTo>
                      <a:pt x="58" y="240"/>
                    </a:lnTo>
                    <a:lnTo>
                      <a:pt x="63" y="242"/>
                    </a:lnTo>
                    <a:lnTo>
                      <a:pt x="69" y="245"/>
                    </a:lnTo>
                    <a:lnTo>
                      <a:pt x="74" y="24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51" name="Rectangle 151"/>
              <p:cNvSpPr>
                <a:spLocks noChangeArrowheads="1"/>
              </p:cNvSpPr>
              <p:nvPr/>
            </p:nvSpPr>
            <p:spPr bwMode="auto">
              <a:xfrm>
                <a:off x="384" y="3237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D</a:t>
                </a:r>
                <a:endParaRPr lang="en-US" altLang="zh-CN" sz="900"/>
              </a:p>
            </p:txBody>
          </p:sp>
          <p:sp>
            <p:nvSpPr>
              <p:cNvPr id="204952" name="Rectangle 152"/>
              <p:cNvSpPr>
                <a:spLocks noChangeArrowheads="1"/>
              </p:cNvSpPr>
              <p:nvPr/>
            </p:nvSpPr>
            <p:spPr bwMode="auto">
              <a:xfrm>
                <a:off x="436" y="3237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53" name="Rectangle 153"/>
              <p:cNvSpPr>
                <a:spLocks noChangeArrowheads="1"/>
              </p:cNvSpPr>
              <p:nvPr/>
            </p:nvSpPr>
            <p:spPr bwMode="auto">
              <a:xfrm>
                <a:off x="477" y="3237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954" name="Rectangle 154"/>
              <p:cNvSpPr>
                <a:spLocks noChangeArrowheads="1"/>
              </p:cNvSpPr>
              <p:nvPr/>
            </p:nvSpPr>
            <p:spPr bwMode="auto">
              <a:xfrm>
                <a:off x="495" y="3237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55" name="Freeform 155"/>
              <p:cNvSpPr>
                <a:spLocks/>
              </p:cNvSpPr>
              <p:nvPr/>
            </p:nvSpPr>
            <p:spPr bwMode="auto">
              <a:xfrm>
                <a:off x="1827" y="2589"/>
                <a:ext cx="74" cy="66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3" y="2"/>
                  </a:cxn>
                  <a:cxn ang="0">
                    <a:pos x="17" y="5"/>
                  </a:cxn>
                  <a:cxn ang="0">
                    <a:pos x="22" y="7"/>
                  </a:cxn>
                  <a:cxn ang="0">
                    <a:pos x="26" y="12"/>
                  </a:cxn>
                  <a:cxn ang="0">
                    <a:pos x="30" y="17"/>
                  </a:cxn>
                  <a:cxn ang="0">
                    <a:pos x="33" y="22"/>
                  </a:cxn>
                  <a:cxn ang="0">
                    <a:pos x="35" y="29"/>
                  </a:cxn>
                  <a:cxn ang="0">
                    <a:pos x="37" y="34"/>
                  </a:cxn>
                  <a:cxn ang="0">
                    <a:pos x="37" y="41"/>
                  </a:cxn>
                  <a:cxn ang="0">
                    <a:pos x="37" y="293"/>
                  </a:cxn>
                  <a:cxn ang="0">
                    <a:pos x="39" y="297"/>
                  </a:cxn>
                  <a:cxn ang="0">
                    <a:pos x="39" y="305"/>
                  </a:cxn>
                  <a:cxn ang="0">
                    <a:pos x="41" y="312"/>
                  </a:cxn>
                  <a:cxn ang="0">
                    <a:pos x="46" y="317"/>
                  </a:cxn>
                  <a:cxn ang="0">
                    <a:pos x="48" y="322"/>
                  </a:cxn>
                  <a:cxn ang="0">
                    <a:pos x="52" y="324"/>
                  </a:cxn>
                  <a:cxn ang="0">
                    <a:pos x="59" y="329"/>
                  </a:cxn>
                  <a:cxn ang="0">
                    <a:pos x="63" y="331"/>
                  </a:cxn>
                  <a:cxn ang="0">
                    <a:pos x="70" y="334"/>
                  </a:cxn>
                  <a:cxn ang="0">
                    <a:pos x="74" y="334"/>
                  </a:cxn>
                  <a:cxn ang="0">
                    <a:pos x="70" y="334"/>
                  </a:cxn>
                  <a:cxn ang="0">
                    <a:pos x="63" y="336"/>
                  </a:cxn>
                  <a:cxn ang="0">
                    <a:pos x="59" y="339"/>
                  </a:cxn>
                  <a:cxn ang="0">
                    <a:pos x="52" y="341"/>
                  </a:cxn>
                  <a:cxn ang="0">
                    <a:pos x="48" y="346"/>
                  </a:cxn>
                  <a:cxn ang="0">
                    <a:pos x="46" y="351"/>
                  </a:cxn>
                  <a:cxn ang="0">
                    <a:pos x="41" y="356"/>
                  </a:cxn>
                  <a:cxn ang="0">
                    <a:pos x="39" y="360"/>
                  </a:cxn>
                  <a:cxn ang="0">
                    <a:pos x="39" y="368"/>
                  </a:cxn>
                  <a:cxn ang="0">
                    <a:pos x="37" y="375"/>
                  </a:cxn>
                  <a:cxn ang="0">
                    <a:pos x="37" y="624"/>
                  </a:cxn>
                  <a:cxn ang="0">
                    <a:pos x="37" y="631"/>
                  </a:cxn>
                  <a:cxn ang="0">
                    <a:pos x="35" y="639"/>
                  </a:cxn>
                  <a:cxn ang="0">
                    <a:pos x="33" y="644"/>
                  </a:cxn>
                  <a:cxn ang="0">
                    <a:pos x="30" y="648"/>
                  </a:cxn>
                  <a:cxn ang="0">
                    <a:pos x="26" y="653"/>
                  </a:cxn>
                  <a:cxn ang="0">
                    <a:pos x="22" y="658"/>
                  </a:cxn>
                  <a:cxn ang="0">
                    <a:pos x="17" y="661"/>
                  </a:cxn>
                  <a:cxn ang="0">
                    <a:pos x="13" y="663"/>
                  </a:cxn>
                  <a:cxn ang="0">
                    <a:pos x="6" y="665"/>
                  </a:cxn>
                  <a:cxn ang="0">
                    <a:pos x="0" y="665"/>
                  </a:cxn>
                </a:cxnLst>
                <a:rect l="0" t="0" r="r" b="b"/>
                <a:pathLst>
                  <a:path w="74" h="665">
                    <a:moveTo>
                      <a:pt x="0" y="0"/>
                    </a:moveTo>
                    <a:lnTo>
                      <a:pt x="6" y="0"/>
                    </a:lnTo>
                    <a:lnTo>
                      <a:pt x="13" y="2"/>
                    </a:lnTo>
                    <a:lnTo>
                      <a:pt x="17" y="5"/>
                    </a:lnTo>
                    <a:lnTo>
                      <a:pt x="22" y="7"/>
                    </a:lnTo>
                    <a:lnTo>
                      <a:pt x="26" y="12"/>
                    </a:lnTo>
                    <a:lnTo>
                      <a:pt x="30" y="17"/>
                    </a:lnTo>
                    <a:lnTo>
                      <a:pt x="33" y="22"/>
                    </a:lnTo>
                    <a:lnTo>
                      <a:pt x="35" y="29"/>
                    </a:lnTo>
                    <a:lnTo>
                      <a:pt x="37" y="34"/>
                    </a:lnTo>
                    <a:lnTo>
                      <a:pt x="37" y="41"/>
                    </a:lnTo>
                    <a:lnTo>
                      <a:pt x="37" y="293"/>
                    </a:lnTo>
                    <a:lnTo>
                      <a:pt x="39" y="297"/>
                    </a:lnTo>
                    <a:lnTo>
                      <a:pt x="39" y="305"/>
                    </a:lnTo>
                    <a:lnTo>
                      <a:pt x="41" y="312"/>
                    </a:lnTo>
                    <a:lnTo>
                      <a:pt x="46" y="317"/>
                    </a:lnTo>
                    <a:lnTo>
                      <a:pt x="48" y="322"/>
                    </a:lnTo>
                    <a:lnTo>
                      <a:pt x="52" y="324"/>
                    </a:lnTo>
                    <a:lnTo>
                      <a:pt x="59" y="329"/>
                    </a:lnTo>
                    <a:lnTo>
                      <a:pt x="63" y="331"/>
                    </a:lnTo>
                    <a:lnTo>
                      <a:pt x="70" y="334"/>
                    </a:lnTo>
                    <a:lnTo>
                      <a:pt x="74" y="334"/>
                    </a:lnTo>
                    <a:lnTo>
                      <a:pt x="70" y="334"/>
                    </a:lnTo>
                    <a:lnTo>
                      <a:pt x="63" y="336"/>
                    </a:lnTo>
                    <a:lnTo>
                      <a:pt x="59" y="339"/>
                    </a:lnTo>
                    <a:lnTo>
                      <a:pt x="52" y="341"/>
                    </a:lnTo>
                    <a:lnTo>
                      <a:pt x="48" y="346"/>
                    </a:lnTo>
                    <a:lnTo>
                      <a:pt x="46" y="351"/>
                    </a:lnTo>
                    <a:lnTo>
                      <a:pt x="41" y="356"/>
                    </a:lnTo>
                    <a:lnTo>
                      <a:pt x="39" y="360"/>
                    </a:lnTo>
                    <a:lnTo>
                      <a:pt x="39" y="368"/>
                    </a:lnTo>
                    <a:lnTo>
                      <a:pt x="37" y="375"/>
                    </a:lnTo>
                    <a:lnTo>
                      <a:pt x="37" y="624"/>
                    </a:lnTo>
                    <a:lnTo>
                      <a:pt x="37" y="631"/>
                    </a:lnTo>
                    <a:lnTo>
                      <a:pt x="35" y="639"/>
                    </a:lnTo>
                    <a:lnTo>
                      <a:pt x="33" y="644"/>
                    </a:lnTo>
                    <a:lnTo>
                      <a:pt x="30" y="648"/>
                    </a:lnTo>
                    <a:lnTo>
                      <a:pt x="26" y="653"/>
                    </a:lnTo>
                    <a:lnTo>
                      <a:pt x="22" y="658"/>
                    </a:lnTo>
                    <a:lnTo>
                      <a:pt x="17" y="661"/>
                    </a:lnTo>
                    <a:lnTo>
                      <a:pt x="13" y="663"/>
                    </a:lnTo>
                    <a:lnTo>
                      <a:pt x="6" y="665"/>
                    </a:lnTo>
                    <a:lnTo>
                      <a:pt x="0" y="665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56" name="Rectangle 156"/>
              <p:cNvSpPr>
                <a:spLocks noChangeArrowheads="1"/>
              </p:cNvSpPr>
              <p:nvPr/>
            </p:nvSpPr>
            <p:spPr bwMode="auto">
              <a:xfrm>
                <a:off x="1951" y="2874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D</a:t>
                </a:r>
                <a:endParaRPr lang="en-US" altLang="zh-CN" sz="900"/>
              </a:p>
            </p:txBody>
          </p:sp>
          <p:sp>
            <p:nvSpPr>
              <p:cNvPr id="204957" name="Rectangle 157"/>
              <p:cNvSpPr>
                <a:spLocks noChangeArrowheads="1"/>
              </p:cNvSpPr>
              <p:nvPr/>
            </p:nvSpPr>
            <p:spPr bwMode="auto">
              <a:xfrm>
                <a:off x="2003" y="287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58" name="Rectangle 158"/>
              <p:cNvSpPr>
                <a:spLocks noChangeArrowheads="1"/>
              </p:cNvSpPr>
              <p:nvPr/>
            </p:nvSpPr>
            <p:spPr bwMode="auto">
              <a:xfrm>
                <a:off x="2044" y="2874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959" name="Rectangle 159"/>
              <p:cNvSpPr>
                <a:spLocks noChangeArrowheads="1"/>
              </p:cNvSpPr>
              <p:nvPr/>
            </p:nvSpPr>
            <p:spPr bwMode="auto">
              <a:xfrm>
                <a:off x="2064" y="2874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60" name="Rectangle 160"/>
              <p:cNvSpPr>
                <a:spLocks noChangeArrowheads="1"/>
              </p:cNvSpPr>
              <p:nvPr/>
            </p:nvSpPr>
            <p:spPr bwMode="auto">
              <a:xfrm>
                <a:off x="255" y="2705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61" name="Rectangle 161"/>
              <p:cNvSpPr>
                <a:spLocks noChangeArrowheads="1"/>
              </p:cNvSpPr>
              <p:nvPr/>
            </p:nvSpPr>
            <p:spPr bwMode="auto">
              <a:xfrm>
                <a:off x="307" y="270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62" name="Rectangle 162"/>
              <p:cNvSpPr>
                <a:spLocks noChangeArrowheads="1"/>
              </p:cNvSpPr>
              <p:nvPr/>
            </p:nvSpPr>
            <p:spPr bwMode="auto">
              <a:xfrm>
                <a:off x="348" y="2705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g</a:t>
                </a:r>
                <a:endParaRPr lang="en-US" altLang="zh-CN" sz="900"/>
              </a:p>
            </p:txBody>
          </p:sp>
          <p:sp>
            <p:nvSpPr>
              <p:cNvPr id="204963" name="Rectangle 163"/>
              <p:cNvSpPr>
                <a:spLocks noChangeArrowheads="1"/>
              </p:cNvSpPr>
              <p:nvPr/>
            </p:nvSpPr>
            <p:spPr bwMode="auto">
              <a:xfrm>
                <a:off x="390" y="2705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i</a:t>
                </a:r>
                <a:endParaRPr lang="en-US" altLang="zh-CN" sz="900"/>
              </a:p>
            </p:txBody>
          </p:sp>
          <p:sp>
            <p:nvSpPr>
              <p:cNvPr id="204964" name="Rectangle 164"/>
              <p:cNvSpPr>
                <a:spLocks noChangeArrowheads="1"/>
              </p:cNvSpPr>
              <p:nvPr/>
            </p:nvSpPr>
            <p:spPr bwMode="auto">
              <a:xfrm>
                <a:off x="405" y="270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965" name="Rectangle 165"/>
              <p:cNvSpPr>
                <a:spLocks noChangeArrowheads="1"/>
              </p:cNvSpPr>
              <p:nvPr/>
            </p:nvSpPr>
            <p:spPr bwMode="auto">
              <a:xfrm>
                <a:off x="442" y="2705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966" name="Rectangle 166"/>
              <p:cNvSpPr>
                <a:spLocks noChangeArrowheads="1"/>
              </p:cNvSpPr>
              <p:nvPr/>
            </p:nvSpPr>
            <p:spPr bwMode="auto">
              <a:xfrm>
                <a:off x="460" y="270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67" name="Rectangle 167"/>
              <p:cNvSpPr>
                <a:spLocks noChangeArrowheads="1"/>
              </p:cNvSpPr>
              <p:nvPr/>
            </p:nvSpPr>
            <p:spPr bwMode="auto">
              <a:xfrm>
                <a:off x="503" y="2705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68" name="Rectangle 168"/>
              <p:cNvSpPr>
                <a:spLocks noChangeArrowheads="1"/>
              </p:cNvSpPr>
              <p:nvPr/>
            </p:nvSpPr>
            <p:spPr bwMode="auto">
              <a:xfrm>
                <a:off x="555" y="2705"/>
                <a:ext cx="26" cy="1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endParaRPr lang="zh-CN" altLang="zh-CN" sz="900"/>
              </a:p>
            </p:txBody>
          </p:sp>
          <p:sp>
            <p:nvSpPr>
              <p:cNvPr id="204969" name="Rectangle 169"/>
              <p:cNvSpPr>
                <a:spLocks noChangeArrowheads="1"/>
              </p:cNvSpPr>
              <p:nvPr/>
            </p:nvSpPr>
            <p:spPr bwMode="auto">
              <a:xfrm>
                <a:off x="256" y="2799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n</a:t>
                </a:r>
                <a:endParaRPr lang="en-US" altLang="zh-CN" sz="900"/>
              </a:p>
            </p:txBody>
          </p:sp>
          <p:sp>
            <p:nvSpPr>
              <p:cNvPr id="204970" name="Rectangle 170"/>
              <p:cNvSpPr>
                <a:spLocks noChangeArrowheads="1"/>
              </p:cNvSpPr>
              <p:nvPr/>
            </p:nvSpPr>
            <p:spPr bwMode="auto">
              <a:xfrm>
                <a:off x="295" y="2799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u</a:t>
                </a:r>
                <a:endParaRPr lang="en-US" altLang="zh-CN" sz="900"/>
              </a:p>
            </p:txBody>
          </p:sp>
          <p:sp>
            <p:nvSpPr>
              <p:cNvPr id="204971" name="Rectangle 171"/>
              <p:cNvSpPr>
                <a:spLocks noChangeArrowheads="1"/>
              </p:cNvSpPr>
              <p:nvPr/>
            </p:nvSpPr>
            <p:spPr bwMode="auto">
              <a:xfrm>
                <a:off x="335" y="2799"/>
                <a:ext cx="7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m</a:t>
                </a:r>
                <a:endParaRPr lang="en-US" altLang="zh-CN" sz="900"/>
              </a:p>
            </p:txBody>
          </p:sp>
          <p:sp>
            <p:nvSpPr>
              <p:cNvPr id="204972" name="Rectangle 172"/>
              <p:cNvSpPr>
                <a:spLocks noChangeArrowheads="1"/>
              </p:cNvSpPr>
              <p:nvPr/>
            </p:nvSpPr>
            <p:spPr bwMode="auto">
              <a:xfrm>
                <a:off x="398" y="2799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b</a:t>
                </a:r>
                <a:endParaRPr lang="en-US" altLang="zh-CN" sz="900"/>
              </a:p>
            </p:txBody>
          </p:sp>
          <p:sp>
            <p:nvSpPr>
              <p:cNvPr id="204973" name="Rectangle 173"/>
              <p:cNvSpPr>
                <a:spLocks noChangeArrowheads="1"/>
              </p:cNvSpPr>
              <p:nvPr/>
            </p:nvSpPr>
            <p:spPr bwMode="auto">
              <a:xfrm>
                <a:off x="436" y="2799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74" name="Rectangle 174"/>
              <p:cNvSpPr>
                <a:spLocks noChangeArrowheads="1"/>
              </p:cNvSpPr>
              <p:nvPr/>
            </p:nvSpPr>
            <p:spPr bwMode="auto">
              <a:xfrm>
                <a:off x="479" y="2799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75" name="Rectangle 175"/>
              <p:cNvSpPr>
                <a:spLocks noChangeArrowheads="1"/>
              </p:cNvSpPr>
              <p:nvPr/>
            </p:nvSpPr>
            <p:spPr bwMode="auto">
              <a:xfrm>
                <a:off x="503" y="2799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976" name="Rectangle 176"/>
              <p:cNvSpPr>
                <a:spLocks noChangeArrowheads="1"/>
              </p:cNvSpPr>
              <p:nvPr/>
            </p:nvSpPr>
            <p:spPr bwMode="auto">
              <a:xfrm>
                <a:off x="1050" y="368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77" name="Rectangle 177"/>
              <p:cNvSpPr>
                <a:spLocks noChangeArrowheads="1"/>
              </p:cNvSpPr>
              <p:nvPr/>
            </p:nvSpPr>
            <p:spPr bwMode="auto">
              <a:xfrm>
                <a:off x="1093" y="3685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.</a:t>
                </a:r>
                <a:endParaRPr lang="en-US" altLang="zh-CN" sz="900"/>
              </a:p>
            </p:txBody>
          </p:sp>
          <p:sp>
            <p:nvSpPr>
              <p:cNvPr id="204978" name="Rectangle 178"/>
              <p:cNvSpPr>
                <a:spLocks noChangeArrowheads="1"/>
              </p:cNvSpPr>
              <p:nvPr/>
            </p:nvSpPr>
            <p:spPr bwMode="auto">
              <a:xfrm>
                <a:off x="1113" y="3685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 </a:t>
                </a:r>
                <a:endParaRPr lang="en-US" altLang="zh-CN" sz="900"/>
              </a:p>
            </p:txBody>
          </p:sp>
          <p:sp>
            <p:nvSpPr>
              <p:cNvPr id="204979" name="Rectangle 179"/>
              <p:cNvSpPr>
                <a:spLocks noChangeArrowheads="1"/>
              </p:cNvSpPr>
              <p:nvPr/>
            </p:nvSpPr>
            <p:spPr bwMode="auto">
              <a:xfrm>
                <a:off x="1130" y="3685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80" name="Rectangle 180"/>
              <p:cNvSpPr>
                <a:spLocks noChangeArrowheads="1"/>
              </p:cNvSpPr>
              <p:nvPr/>
            </p:nvSpPr>
            <p:spPr bwMode="auto">
              <a:xfrm>
                <a:off x="1183" y="368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81" name="Rectangle 181"/>
              <p:cNvSpPr>
                <a:spLocks noChangeArrowheads="1"/>
              </p:cNvSpPr>
              <p:nvPr/>
            </p:nvSpPr>
            <p:spPr bwMode="auto">
              <a:xfrm>
                <a:off x="1225" y="3685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g</a:t>
                </a:r>
                <a:endParaRPr lang="en-US" altLang="zh-CN" sz="900"/>
              </a:p>
            </p:txBody>
          </p:sp>
          <p:sp>
            <p:nvSpPr>
              <p:cNvPr id="204982" name="Rectangle 182"/>
              <p:cNvSpPr>
                <a:spLocks noChangeArrowheads="1"/>
              </p:cNvSpPr>
              <p:nvPr/>
            </p:nvSpPr>
            <p:spPr bwMode="auto">
              <a:xfrm>
                <a:off x="1265" y="3685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i</a:t>
                </a:r>
                <a:endParaRPr lang="en-US" altLang="zh-CN" sz="900"/>
              </a:p>
            </p:txBody>
          </p:sp>
          <p:sp>
            <p:nvSpPr>
              <p:cNvPr id="204983" name="Rectangle 183"/>
              <p:cNvSpPr>
                <a:spLocks noChangeArrowheads="1"/>
              </p:cNvSpPr>
              <p:nvPr/>
            </p:nvSpPr>
            <p:spPr bwMode="auto">
              <a:xfrm>
                <a:off x="1282" y="368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984" name="Rectangle 184"/>
              <p:cNvSpPr>
                <a:spLocks noChangeArrowheads="1"/>
              </p:cNvSpPr>
              <p:nvPr/>
            </p:nvSpPr>
            <p:spPr bwMode="auto">
              <a:xfrm>
                <a:off x="1317" y="3685"/>
                <a:ext cx="43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t</a:t>
                </a:r>
                <a:endParaRPr lang="en-US" altLang="zh-CN" sz="900"/>
              </a:p>
            </p:txBody>
          </p:sp>
          <p:sp>
            <p:nvSpPr>
              <p:cNvPr id="204985" name="Rectangle 185"/>
              <p:cNvSpPr>
                <a:spLocks noChangeArrowheads="1"/>
              </p:cNvSpPr>
              <p:nvPr/>
            </p:nvSpPr>
            <p:spPr bwMode="auto">
              <a:xfrm>
                <a:off x="1337" y="368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4986" name="Rectangle 186"/>
              <p:cNvSpPr>
                <a:spLocks noChangeArrowheads="1"/>
              </p:cNvSpPr>
              <p:nvPr/>
            </p:nvSpPr>
            <p:spPr bwMode="auto">
              <a:xfrm>
                <a:off x="1378" y="3685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4987" name="Rectangle 187"/>
              <p:cNvSpPr>
                <a:spLocks noChangeArrowheads="1"/>
              </p:cNvSpPr>
              <p:nvPr/>
            </p:nvSpPr>
            <p:spPr bwMode="auto">
              <a:xfrm>
                <a:off x="1402" y="368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s</a:t>
                </a:r>
                <a:endParaRPr lang="en-US" altLang="zh-CN" sz="900"/>
              </a:p>
            </p:txBody>
          </p:sp>
          <p:sp>
            <p:nvSpPr>
              <p:cNvPr id="204988" name="Line 188"/>
              <p:cNvSpPr>
                <a:spLocks noChangeShapeType="1"/>
              </p:cNvSpPr>
              <p:nvPr/>
            </p:nvSpPr>
            <p:spPr bwMode="auto">
              <a:xfrm flipH="1">
                <a:off x="2415" y="3162"/>
                <a:ext cx="137" cy="3"/>
              </a:xfrm>
              <a:prstGeom prst="line">
                <a:avLst/>
              </a:prstGeom>
              <a:noFill/>
              <a:ln w="238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89" name="Rectangle 189"/>
              <p:cNvSpPr>
                <a:spLocks noChangeArrowheads="1"/>
              </p:cNvSpPr>
              <p:nvPr/>
            </p:nvSpPr>
            <p:spPr bwMode="auto">
              <a:xfrm>
                <a:off x="2716" y="3685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b</a:t>
                </a:r>
                <a:endParaRPr lang="en-US" altLang="zh-CN" sz="900"/>
              </a:p>
            </p:txBody>
          </p:sp>
          <p:sp>
            <p:nvSpPr>
              <p:cNvPr id="204990" name="Rectangle 190"/>
              <p:cNvSpPr>
                <a:spLocks noChangeArrowheads="1"/>
              </p:cNvSpPr>
              <p:nvPr/>
            </p:nvSpPr>
            <p:spPr bwMode="auto">
              <a:xfrm>
                <a:off x="2758" y="3685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.</a:t>
                </a:r>
                <a:endParaRPr lang="en-US" altLang="zh-CN" sz="900"/>
              </a:p>
            </p:txBody>
          </p:sp>
          <p:sp>
            <p:nvSpPr>
              <p:cNvPr id="204991" name="Rectangle 191"/>
              <p:cNvSpPr>
                <a:spLocks noChangeArrowheads="1"/>
              </p:cNvSpPr>
              <p:nvPr/>
            </p:nvSpPr>
            <p:spPr bwMode="auto">
              <a:xfrm>
                <a:off x="2778" y="3685"/>
                <a:ext cx="40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 </a:t>
                </a:r>
                <a:endParaRPr lang="en-US" altLang="zh-CN" sz="900"/>
              </a:p>
            </p:txBody>
          </p:sp>
          <p:sp>
            <p:nvSpPr>
              <p:cNvPr id="204992" name="Rectangle 192"/>
              <p:cNvSpPr>
                <a:spLocks noChangeArrowheads="1"/>
              </p:cNvSpPr>
              <p:nvPr/>
            </p:nvSpPr>
            <p:spPr bwMode="auto">
              <a:xfrm>
                <a:off x="2797" y="3685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A</a:t>
                </a:r>
                <a:endParaRPr lang="en-US" altLang="zh-CN" sz="900"/>
              </a:p>
            </p:txBody>
          </p:sp>
          <p:sp>
            <p:nvSpPr>
              <p:cNvPr id="204993" name="Rectangle 193"/>
              <p:cNvSpPr>
                <a:spLocks noChangeArrowheads="1"/>
              </p:cNvSpPr>
              <p:nvPr/>
            </p:nvSpPr>
            <p:spPr bwMode="auto">
              <a:xfrm>
                <a:off x="2844" y="3685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L</a:t>
                </a:r>
                <a:endParaRPr lang="en-US" altLang="zh-CN" sz="900"/>
              </a:p>
            </p:txBody>
          </p:sp>
          <p:sp>
            <p:nvSpPr>
              <p:cNvPr id="204994" name="Rectangle 194"/>
              <p:cNvSpPr>
                <a:spLocks noChangeArrowheads="1"/>
              </p:cNvSpPr>
              <p:nvPr/>
            </p:nvSpPr>
            <p:spPr bwMode="auto">
              <a:xfrm>
                <a:off x="2885" y="3685"/>
                <a:ext cx="67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U</a:t>
                </a:r>
                <a:endParaRPr lang="en-US" altLang="zh-CN" sz="900"/>
              </a:p>
            </p:txBody>
          </p:sp>
          <p:sp>
            <p:nvSpPr>
              <p:cNvPr id="204995" name="Freeform 195"/>
              <p:cNvSpPr>
                <a:spLocks/>
              </p:cNvSpPr>
              <p:nvPr/>
            </p:nvSpPr>
            <p:spPr bwMode="auto">
              <a:xfrm>
                <a:off x="3039" y="2840"/>
                <a:ext cx="107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7" y="0"/>
                  </a:cxn>
                  <a:cxn ang="0">
                    <a:pos x="0" y="0"/>
                  </a:cxn>
                </a:cxnLst>
                <a:rect l="0" t="0" r="r" b="b"/>
                <a:pathLst>
                  <a:path w="107">
                    <a:moveTo>
                      <a:pt x="0" y="0"/>
                    </a:moveTo>
                    <a:lnTo>
                      <a:pt x="1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96" name="Line 196"/>
              <p:cNvSpPr>
                <a:spLocks noChangeShapeType="1"/>
              </p:cNvSpPr>
              <p:nvPr/>
            </p:nvSpPr>
            <p:spPr bwMode="auto">
              <a:xfrm>
                <a:off x="3039" y="2840"/>
                <a:ext cx="107" cy="1"/>
              </a:xfrm>
              <a:prstGeom prst="line">
                <a:avLst/>
              </a:prstGeom>
              <a:noFill/>
              <a:ln w="14288">
                <a:solidFill>
                  <a:srgbClr val="6666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97" name="Freeform 197"/>
              <p:cNvSpPr>
                <a:spLocks/>
              </p:cNvSpPr>
              <p:nvPr/>
            </p:nvSpPr>
            <p:spPr bwMode="auto">
              <a:xfrm>
                <a:off x="3137" y="2824"/>
                <a:ext cx="33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"/>
                  </a:cxn>
                  <a:cxn ang="0">
                    <a:pos x="33" y="1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3" h="36">
                    <a:moveTo>
                      <a:pt x="0" y="0"/>
                    </a:moveTo>
                    <a:lnTo>
                      <a:pt x="0" y="36"/>
                    </a:lnTo>
                    <a:lnTo>
                      <a:pt x="33" y="16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66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98" name="Freeform 198"/>
              <p:cNvSpPr>
                <a:spLocks/>
              </p:cNvSpPr>
              <p:nvPr/>
            </p:nvSpPr>
            <p:spPr bwMode="auto">
              <a:xfrm>
                <a:off x="3137" y="2824"/>
                <a:ext cx="33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36"/>
                  </a:cxn>
                  <a:cxn ang="0">
                    <a:pos x="33" y="16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33" h="36">
                    <a:moveTo>
                      <a:pt x="0" y="0"/>
                    </a:moveTo>
                    <a:lnTo>
                      <a:pt x="0" y="36"/>
                    </a:lnTo>
                    <a:lnTo>
                      <a:pt x="33" y="16"/>
                    </a:lnTo>
                    <a:lnTo>
                      <a:pt x="0" y="0"/>
                    </a:lnTo>
                    <a:lnTo>
                      <a:pt x="0" y="0"/>
                    </a:lnTo>
                  </a:path>
                </a:pathLst>
              </a:custGeom>
              <a:noFill/>
              <a:ln w="14288">
                <a:solidFill>
                  <a:srgbClr val="666666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4999" name="Rectangle 199"/>
              <p:cNvSpPr>
                <a:spLocks noChangeArrowheads="1"/>
              </p:cNvSpPr>
              <p:nvPr/>
            </p:nvSpPr>
            <p:spPr bwMode="auto">
              <a:xfrm>
                <a:off x="2887" y="2780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666666"/>
                    </a:solidFill>
                  </a:rPr>
                  <a:t>Z</a:t>
                </a:r>
                <a:endParaRPr lang="en-US" altLang="zh-CN" sz="900"/>
              </a:p>
            </p:txBody>
          </p:sp>
          <p:sp>
            <p:nvSpPr>
              <p:cNvPr id="205000" name="Rectangle 200"/>
              <p:cNvSpPr>
                <a:spLocks noChangeArrowheads="1"/>
              </p:cNvSpPr>
              <p:nvPr/>
            </p:nvSpPr>
            <p:spPr bwMode="auto">
              <a:xfrm>
                <a:off x="2930" y="2780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666666"/>
                    </a:solidFill>
                  </a:rPr>
                  <a:t>e</a:t>
                </a:r>
                <a:endParaRPr lang="en-US" altLang="zh-CN" sz="900"/>
              </a:p>
            </p:txBody>
          </p:sp>
          <p:sp>
            <p:nvSpPr>
              <p:cNvPr id="205001" name="Rectangle 201"/>
              <p:cNvSpPr>
                <a:spLocks noChangeArrowheads="1"/>
              </p:cNvSpPr>
              <p:nvPr/>
            </p:nvSpPr>
            <p:spPr bwMode="auto">
              <a:xfrm>
                <a:off x="2974" y="2780"/>
                <a:ext cx="4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666666"/>
                    </a:solidFill>
                  </a:rPr>
                  <a:t>r</a:t>
                </a:r>
                <a:endParaRPr lang="en-US" altLang="zh-CN" sz="900"/>
              </a:p>
            </p:txBody>
          </p:sp>
          <p:sp>
            <p:nvSpPr>
              <p:cNvPr id="205002" name="Rectangle 202"/>
              <p:cNvSpPr>
                <a:spLocks noChangeArrowheads="1"/>
              </p:cNvSpPr>
              <p:nvPr/>
            </p:nvSpPr>
            <p:spPr bwMode="auto">
              <a:xfrm>
                <a:off x="2996" y="2780"/>
                <a:ext cx="61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666666"/>
                    </a:solidFill>
                  </a:rPr>
                  <a:t>o</a:t>
                </a:r>
                <a:endParaRPr lang="en-US" altLang="zh-CN" sz="900"/>
              </a:p>
            </p:txBody>
          </p:sp>
          <p:sp>
            <p:nvSpPr>
              <p:cNvPr id="205003" name="Line 203"/>
              <p:cNvSpPr>
                <a:spLocks noChangeShapeType="1"/>
              </p:cNvSpPr>
              <p:nvPr/>
            </p:nvSpPr>
            <p:spPr bwMode="auto">
              <a:xfrm>
                <a:off x="695" y="2765"/>
                <a:ext cx="61" cy="68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5004" name="Rectangle 204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5</a:t>
                </a:r>
                <a:endParaRPr lang="en-US" altLang="zh-CN" sz="900"/>
              </a:p>
            </p:txBody>
          </p:sp>
          <p:sp>
            <p:nvSpPr>
              <p:cNvPr id="205005" name="Line 205"/>
              <p:cNvSpPr>
                <a:spLocks noChangeShapeType="1"/>
              </p:cNvSpPr>
              <p:nvPr/>
            </p:nvSpPr>
            <p:spPr bwMode="auto">
              <a:xfrm>
                <a:off x="693" y="3010"/>
                <a:ext cx="59" cy="65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5006" name="Rectangle 206"/>
              <p:cNvSpPr>
                <a:spLocks noChangeArrowheads="1"/>
              </p:cNvSpPr>
              <p:nvPr/>
            </p:nvSpPr>
            <p:spPr bwMode="auto">
              <a:xfrm>
                <a:off x="720" y="2935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5</a:t>
                </a:r>
                <a:endParaRPr lang="en-US" altLang="zh-CN" sz="900"/>
              </a:p>
            </p:txBody>
          </p:sp>
          <p:sp>
            <p:nvSpPr>
              <p:cNvPr id="205007" name="Line 207"/>
              <p:cNvSpPr>
                <a:spLocks noChangeShapeType="1"/>
              </p:cNvSpPr>
              <p:nvPr/>
            </p:nvSpPr>
            <p:spPr bwMode="auto">
              <a:xfrm>
                <a:off x="695" y="2523"/>
                <a:ext cx="59" cy="66"/>
              </a:xfrm>
              <a:prstGeom prst="line">
                <a:avLst/>
              </a:prstGeom>
              <a:noFill/>
              <a:ln w="142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205008" name="Rectangle 208"/>
              <p:cNvSpPr>
                <a:spLocks noChangeArrowheads="1"/>
              </p:cNvSpPr>
              <p:nvPr/>
            </p:nvSpPr>
            <p:spPr bwMode="auto">
              <a:xfrm>
                <a:off x="720" y="2448"/>
                <a:ext cx="56" cy="9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750">
                    <a:solidFill>
                      <a:srgbClr val="000000"/>
                    </a:solidFill>
                  </a:rPr>
                  <a:t>5</a:t>
                </a:r>
                <a:endParaRPr lang="en-US" altLang="zh-CN" sz="900"/>
              </a:p>
            </p:txBody>
          </p:sp>
        </p:grpSp>
        <p:sp>
          <p:nvSpPr>
            <p:cNvPr id="205009" name="Rectangle 209"/>
            <p:cNvSpPr>
              <a:spLocks noChangeArrowheads="1"/>
            </p:cNvSpPr>
            <p:nvPr/>
          </p:nvSpPr>
          <p:spPr bwMode="auto">
            <a:xfrm>
              <a:off x="2670" y="2453"/>
              <a:ext cx="56" cy="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750">
                  <a:solidFill>
                    <a:srgbClr val="EB7500"/>
                  </a:solidFill>
                </a:rPr>
                <a:t>3</a:t>
              </a:r>
              <a:endParaRPr lang="en-US" altLang="zh-CN" sz="900"/>
            </a:p>
          </p:txBody>
        </p:sp>
        <p:sp>
          <p:nvSpPr>
            <p:cNvPr id="205010" name="Line 210"/>
            <p:cNvSpPr>
              <a:spLocks noChangeShapeType="1"/>
            </p:cNvSpPr>
            <p:nvPr/>
          </p:nvSpPr>
          <p:spPr bwMode="auto">
            <a:xfrm>
              <a:off x="2711" y="2480"/>
              <a:ext cx="61" cy="65"/>
            </a:xfrm>
            <a:prstGeom prst="line">
              <a:avLst/>
            </a:prstGeom>
            <a:noFill/>
            <a:ln w="14288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582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zh-CN" dirty="0">
                <a:ea typeface="宋体" panose="02010600030101010101" pitchFamily="2" charset="-122"/>
              </a:rPr>
              <a:t>R-Type Instruction</a:t>
            </a:r>
            <a:endParaRPr lang="zh-CN" altLang="en-US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084447"/>
            <a:ext cx="6552728" cy="5099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2955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Load Instruction</a:t>
            </a:r>
            <a:endParaRPr lang="zh-CN" alt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664" y="1108782"/>
            <a:ext cx="6408712" cy="499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125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BEQ Instruction</a:t>
            </a:r>
            <a:endParaRPr lang="zh-CN" altLang="en-US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070992"/>
            <a:ext cx="6435725" cy="501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696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520" y="11727"/>
            <a:ext cx="7869560" cy="954360"/>
          </a:xfrm>
        </p:spPr>
        <p:txBody>
          <a:bodyPr>
            <a:normAutofit fontScale="90000"/>
          </a:bodyPr>
          <a:lstStyle/>
          <a:p>
            <a:pPr>
              <a:lnSpc>
                <a:spcPts val="3400"/>
              </a:lnSpc>
            </a:pPr>
            <a:r>
              <a:rPr lang="en-US" altLang="zh-CN" dirty="0"/>
              <a:t>Single Cycle Implementation </a:t>
            </a:r>
            <a:r>
              <a:rPr lang="en-US" altLang="zh-CN" sz="3400" dirty="0"/>
              <a:t>						  </a:t>
            </a:r>
            <a:r>
              <a:rPr lang="en-US" altLang="zh-CN" dirty="0">
                <a:solidFill>
                  <a:srgbClr val="FF0000"/>
                </a:solidFill>
              </a:rPr>
              <a:t>performance </a:t>
            </a:r>
            <a:r>
              <a:rPr lang="en-US" altLang="zh-CN" dirty="0"/>
              <a:t>for </a:t>
            </a:r>
            <a:r>
              <a:rPr lang="en-US" altLang="zh-CN" dirty="0" err="1"/>
              <a:t>lw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48129" y="1196752"/>
            <a:ext cx="4176464" cy="2533341"/>
          </a:xfrm>
        </p:spPr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/>
              <a:t>Calculate cycle time assuming negligible delays except: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000" dirty="0">
                <a:solidFill>
                  <a:prstClr val="black"/>
                </a:solidFill>
              </a:rPr>
              <a:t>memory (</a:t>
            </a:r>
            <a:r>
              <a:rPr lang="en-US" altLang="zh-CN" sz="2000" dirty="0" smtClean="0">
                <a:solidFill>
                  <a:prstClr val="black"/>
                </a:solidFill>
              </a:rPr>
              <a:t>200ps</a:t>
            </a:r>
            <a:r>
              <a:rPr lang="en-US" altLang="zh-CN" sz="2000" dirty="0">
                <a:solidFill>
                  <a:prstClr val="black"/>
                </a:solidFill>
              </a:rPr>
              <a:t>), ALU and adders </a:t>
            </a:r>
            <a:r>
              <a:rPr lang="en-US" altLang="zh-CN" sz="2000" dirty="0" smtClean="0">
                <a:solidFill>
                  <a:prstClr val="black"/>
                </a:solidFill>
              </a:rPr>
              <a:t>(200ps</a:t>
            </a:r>
            <a:r>
              <a:rPr lang="en-US" altLang="zh-CN" sz="2000" dirty="0">
                <a:solidFill>
                  <a:prstClr val="black"/>
                </a:solidFill>
              </a:rPr>
              <a:t>), register file access (</a:t>
            </a:r>
            <a:r>
              <a:rPr lang="en-US" altLang="zh-CN" sz="2000" dirty="0" smtClean="0">
                <a:solidFill>
                  <a:prstClr val="black"/>
                </a:solidFill>
              </a:rPr>
              <a:t>100ps</a:t>
            </a:r>
            <a:r>
              <a:rPr lang="en-US" altLang="zh-CN" sz="2000" dirty="0">
                <a:solidFill>
                  <a:prstClr val="black"/>
                </a:solidFill>
              </a:rPr>
              <a:t>)</a:t>
            </a:r>
          </a:p>
          <a:p>
            <a:endParaRPr lang="zh-CN" alt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88609" y="5753973"/>
            <a:ext cx="1126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200ps</a:t>
            </a:r>
            <a:endParaRPr lang="en-US" altLang="zh-CN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5710300" y="5756681"/>
            <a:ext cx="1202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200ps</a:t>
            </a:r>
            <a:endParaRPr lang="en-US" altLang="zh-CN" dirty="0"/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824353" y="5762156"/>
            <a:ext cx="10556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200ps</a:t>
            </a:r>
            <a:endParaRPr lang="en-US" altLang="zh-CN" dirty="0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2783632" y="5772973"/>
            <a:ext cx="208823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CN" dirty="0" smtClean="0"/>
              <a:t>100+100=200ps</a:t>
            </a:r>
            <a:endParaRPr lang="en-US" altLang="zh-CN" dirty="0"/>
          </a:p>
        </p:txBody>
      </p:sp>
      <p:pic>
        <p:nvPicPr>
          <p:cNvPr id="11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1052736"/>
            <a:ext cx="5976664" cy="465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7165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000" dirty="0"/>
              <a:t>Performance  in Single Cycle Implementation</a:t>
            </a:r>
            <a:endParaRPr lang="zh-CN" altLang="en-US" sz="3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600" dirty="0"/>
              <a:t>Let’s see the following table:</a:t>
            </a:r>
          </a:p>
          <a:p>
            <a:endParaRPr lang="zh-CN" altLang="en-US" dirty="0"/>
          </a:p>
        </p:txBody>
      </p:sp>
      <p:sp>
        <p:nvSpPr>
          <p:cNvPr id="5" name="AutoShape 62"/>
          <p:cNvSpPr>
            <a:spLocks noChangeArrowheads="1"/>
          </p:cNvSpPr>
          <p:nvPr/>
        </p:nvSpPr>
        <p:spPr bwMode="auto">
          <a:xfrm>
            <a:off x="695399" y="4272880"/>
            <a:ext cx="10105123" cy="1676400"/>
          </a:xfrm>
          <a:prstGeom prst="roundRect">
            <a:avLst>
              <a:gd name="adj" fmla="val 12486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/>
              <a:t>The conclusion:</a:t>
            </a:r>
          </a:p>
          <a:p>
            <a:pPr lvl="1">
              <a:buFontTx/>
              <a:buNone/>
            </a:pPr>
            <a:r>
              <a:rPr lang="en-US" altLang="zh-CN" sz="2400" dirty="0"/>
              <a:t>Different instructions needs different time.</a:t>
            </a:r>
          </a:p>
          <a:p>
            <a:pPr marL="447675" lvl="1" indent="9525"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</a:rPr>
              <a:t>The clock cycle must meet the need of the slowest </a:t>
            </a:r>
            <a:r>
              <a:rPr lang="en-US" altLang="zh-CN" sz="2400" dirty="0" smtClean="0">
                <a:solidFill>
                  <a:srgbClr val="FF3300"/>
                </a:solidFill>
              </a:rPr>
              <a:t>instruction</a:t>
            </a:r>
            <a:r>
              <a:rPr lang="en-US" altLang="zh-CN" sz="1800" dirty="0" smtClean="0">
                <a:solidFill>
                  <a:srgbClr val="FF3300"/>
                </a:solidFill>
              </a:rPr>
              <a:t>. </a:t>
            </a:r>
            <a:r>
              <a:rPr lang="en-US" altLang="zh-CN" sz="2400" dirty="0" smtClean="0"/>
              <a:t>So</a:t>
            </a:r>
            <a:r>
              <a:rPr lang="en-US" altLang="zh-CN" sz="2400" dirty="0"/>
              <a:t>, some time will be wasted.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623392" y="1268760"/>
            <a:ext cx="10972800" cy="3004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80000"/>
              <a:buFont typeface="Wingdings" pitchFamily="2" charset="2"/>
              <a:buChar char="p"/>
              <a:defRPr lang="zh-CN" altLang="en-US" sz="3200" b="1" kern="1200" baseline="0" dirty="0" smtClean="0">
                <a:solidFill>
                  <a:srgbClr val="242790"/>
                </a:solidFill>
                <a:latin typeface="Times New Roman" panose="02020603050405020304" pitchFamily="18" charset="0"/>
                <a:ea typeface="+mj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n"/>
              <a:defRPr lang="zh-CN" altLang="en-US" sz="2800" b="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70000"/>
              <a:buFont typeface="Wingdings" pitchFamily="2" charset="2"/>
              <a:buChar char="p"/>
              <a:defRPr lang="zh-CN" altLang="en-US" sz="24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>
                  <a:lumMod val="75000"/>
                </a:schemeClr>
              </a:buClr>
              <a:buSzPct val="60000"/>
              <a:buFont typeface="Wingdings" pitchFamily="2" charset="2"/>
              <a:buChar char="n"/>
              <a:defRPr lang="zh-CN" altLang="en-US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>
                <a:srgbClr val="4BACC6">
                  <a:lumMod val="75000"/>
                </a:srgbClr>
              </a:buClr>
            </a:pPr>
            <a:r>
              <a:rPr kumimoji="0" lang="en-US" altLang="zh-CN" sz="2600" smtClean="0"/>
              <a:t>Let’s see the following table:</a:t>
            </a:r>
          </a:p>
          <a:p>
            <a:endParaRPr kumimoji="0" lang="en-US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284041"/>
              </p:ext>
            </p:extLst>
          </p:nvPr>
        </p:nvGraphicFramePr>
        <p:xfrm>
          <a:off x="1919536" y="1844824"/>
          <a:ext cx="8353425" cy="2246311"/>
        </p:xfrm>
        <a:graphic>
          <a:graphicData uri="http://schemas.openxmlformats.org/drawingml/2006/table">
            <a:tbl>
              <a:tblPr/>
              <a:tblGrid>
                <a:gridCol w="11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5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00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Instr fetch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read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ALU op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Memory access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Register write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Total time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ld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800ps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7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sd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700ps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9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R-format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600ps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5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beq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100 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200ps</a:t>
                      </a:r>
                      <a:endParaRPr kumimoji="0" lang="en-AU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-122"/>
                        </a:rPr>
                        <a:t>500ps</a:t>
                      </a:r>
                      <a:endParaRPr kumimoji="0" lang="en-AU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-122"/>
                      </a:endParaRP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6990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4 — The Processor — </a:t>
            </a:r>
            <a:fld id="{60309F3A-9C50-4F49-83DB-692557206D1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AU" altLang="en-US" sz="140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Issues</a:t>
            </a:r>
            <a:endParaRPr lang="en-AU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80728"/>
            <a:ext cx="10972800" cy="4896544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Longest delay determines clock period</a:t>
            </a:r>
          </a:p>
          <a:p>
            <a:pPr lvl="1" eaLnBrk="1" hangingPunct="1"/>
            <a:r>
              <a:rPr lang="en-US" altLang="en-US" sz="2000" dirty="0" smtClean="0">
                <a:latin typeface="Arial (正文)"/>
              </a:rPr>
              <a:t>Critical path: load instruction</a:t>
            </a:r>
          </a:p>
          <a:p>
            <a:pPr lvl="1" eaLnBrk="1" hangingPunct="1"/>
            <a:r>
              <a:rPr lang="en-US" altLang="en-US" sz="2000" dirty="0" smtClean="0">
                <a:latin typeface="Arial (正文)"/>
              </a:rPr>
              <a:t>Instruction memory </a:t>
            </a:r>
            <a:r>
              <a:rPr lang="en-US" altLang="en-US" sz="2000" dirty="0" smtClean="0">
                <a:latin typeface="Arial (正文)"/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latin typeface="Arial (正文)"/>
              </a:rPr>
              <a:t> register file </a:t>
            </a:r>
            <a:r>
              <a:rPr lang="en-US" altLang="en-US" sz="2000" dirty="0" smtClean="0">
                <a:latin typeface="Arial (正文)"/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latin typeface="Arial (正文)"/>
              </a:rPr>
              <a:t> ALU </a:t>
            </a:r>
            <a:r>
              <a:rPr lang="en-US" altLang="en-US" sz="2000" dirty="0" smtClean="0">
                <a:latin typeface="Arial (正文)"/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latin typeface="Arial (正文)"/>
              </a:rPr>
              <a:t> data memory </a:t>
            </a:r>
            <a:r>
              <a:rPr lang="en-US" altLang="en-US" sz="2000" dirty="0" smtClean="0">
                <a:latin typeface="Arial (正文)"/>
                <a:sym typeface="Symbol" panose="05050102010706020507" pitchFamily="18" charset="2"/>
              </a:rPr>
              <a:t></a:t>
            </a:r>
            <a:r>
              <a:rPr lang="en-US" altLang="en-US" sz="2000" dirty="0" smtClean="0">
                <a:latin typeface="Arial (正文)"/>
              </a:rPr>
              <a:t> register file</a:t>
            </a:r>
          </a:p>
          <a:p>
            <a:pPr eaLnBrk="1" hangingPunct="1">
              <a:spcBef>
                <a:spcPts val="600"/>
              </a:spcBef>
              <a:buClr>
                <a:srgbClr val="FF0000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asteful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area. If the instruction needs to use some functional unit multiple times. </a:t>
            </a:r>
          </a:p>
          <a:p>
            <a:pPr lvl="1" eaLnBrk="1" hangingPunct="1">
              <a:spcBef>
                <a:spcPts val="600"/>
              </a:spcBef>
              <a:buClr>
                <a:srgbClr val="4BACC6">
                  <a:lumMod val="75000"/>
                </a:srgbClr>
              </a:buClr>
            </a:pPr>
            <a:r>
              <a:rPr lang="en-US" altLang="zh-CN" sz="2000" dirty="0" smtClean="0">
                <a:solidFill>
                  <a:prstClr val="black"/>
                </a:solidFill>
                <a:latin typeface="Arial (正文)"/>
              </a:rPr>
              <a:t>E.g., the </a:t>
            </a:r>
            <a:r>
              <a:rPr lang="en-US" altLang="zh-CN" sz="2000" dirty="0">
                <a:solidFill>
                  <a:prstClr val="black"/>
                </a:solidFill>
                <a:latin typeface="Arial (正文)"/>
              </a:rPr>
              <a:t>instruction ‘</a:t>
            </a:r>
            <a:r>
              <a:rPr lang="en-US" altLang="zh-CN" sz="2000" dirty="0" err="1" smtClean="0">
                <a:solidFill>
                  <a:prstClr val="black"/>
                </a:solidFill>
                <a:latin typeface="Arial (正文)"/>
              </a:rPr>
              <a:t>mult’needs</a:t>
            </a:r>
            <a:r>
              <a:rPr lang="en-US" altLang="zh-CN" sz="2000" dirty="0" smtClean="0">
                <a:solidFill>
                  <a:prstClr val="black"/>
                </a:solidFill>
                <a:latin typeface="Arial (正文)"/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latin typeface="Arial (正文)"/>
              </a:rPr>
              <a:t>to use the ALU </a:t>
            </a:r>
            <a:r>
              <a:rPr lang="en-US" altLang="zh-CN" sz="2000" dirty="0" smtClean="0">
                <a:solidFill>
                  <a:prstClr val="black"/>
                </a:solidFill>
                <a:latin typeface="Arial (正文)"/>
              </a:rPr>
              <a:t>repeatedly. So, the </a:t>
            </a:r>
            <a:r>
              <a:rPr lang="en-US" altLang="zh-CN" sz="2000" dirty="0">
                <a:solidFill>
                  <a:prstClr val="black"/>
                </a:solidFill>
                <a:latin typeface="Arial (正文)"/>
              </a:rPr>
              <a:t>CPU will be very large</a:t>
            </a:r>
            <a:r>
              <a:rPr lang="en-US" altLang="zh-CN" sz="2000" dirty="0" smtClean="0">
                <a:solidFill>
                  <a:prstClr val="black"/>
                </a:solidFill>
                <a:latin typeface="Arial (正文)"/>
              </a:rPr>
              <a:t>.</a:t>
            </a:r>
            <a:endParaRPr lang="zh-CN" altLang="en-US" sz="2000" b="0" dirty="0">
              <a:latin typeface="Arial (正文)"/>
            </a:endParaRP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Violates design principle</a:t>
            </a:r>
          </a:p>
          <a:p>
            <a:pPr lvl="1" eaLnBrk="1" hangingPunct="1"/>
            <a:r>
              <a:rPr lang="en-US" altLang="en-US" sz="2000" dirty="0" smtClean="0">
                <a:latin typeface="Arial (正文)"/>
              </a:rPr>
              <a:t>Making the common case fast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improve performance by pipelining</a:t>
            </a:r>
          </a:p>
        </p:txBody>
      </p:sp>
    </p:spTree>
    <p:extLst>
      <p:ext uri="{BB962C8B-B14F-4D97-AF65-F5344CB8AC3E}">
        <p14:creationId xmlns:p14="http://schemas.microsoft.com/office/powerpoint/2010/main" val="213969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标题 1"/>
          <p:cNvSpPr>
            <a:spLocks noGrp="1"/>
          </p:cNvSpPr>
          <p:nvPr>
            <p:ph type="title"/>
          </p:nvPr>
        </p:nvSpPr>
        <p:spPr>
          <a:xfrm>
            <a:off x="1754189" y="115889"/>
            <a:ext cx="7870825" cy="955675"/>
          </a:xfrm>
        </p:spPr>
        <p:txBody>
          <a:bodyPr/>
          <a:lstStyle/>
          <a:p>
            <a:endParaRPr>
              <a:ea typeface="黑体" panose="02010609060101010101" pitchFamily="49" charset="-122"/>
            </a:endParaRPr>
          </a:p>
        </p:txBody>
      </p:sp>
      <p:sp>
        <p:nvSpPr>
          <p:cNvPr id="84995" name="内容占位符 2"/>
          <p:cNvSpPr>
            <a:spLocks noGrp="1"/>
          </p:cNvSpPr>
          <p:nvPr>
            <p:ph idx="1"/>
          </p:nvPr>
        </p:nvSpPr>
        <p:spPr>
          <a:xfrm>
            <a:off x="3071814" y="2852738"/>
            <a:ext cx="6021387" cy="2525712"/>
          </a:xfrm>
        </p:spPr>
        <p:txBody>
          <a:bodyPr/>
          <a:lstStyle/>
          <a:p>
            <a:pPr algn="ctr">
              <a:buClr>
                <a:srgbClr val="FF3300"/>
              </a:buClr>
              <a:buSzPct val="95000"/>
              <a:buFont typeface="Wingdings" pitchFamily="2" charset="2"/>
              <a:buChar char="¤"/>
              <a:defRPr/>
            </a:pPr>
            <a:r>
              <a:rPr lang="en-US" altLang="zh-CN" sz="8800">
                <a:solidFill>
                  <a:srgbClr val="000000"/>
                </a:solidFill>
                <a:latin typeface="Algerian" panose="04020705040A02060702" pitchFamily="82" charset="0"/>
              </a:rPr>
              <a:t>END</a:t>
            </a:r>
            <a:endParaRPr sz="8800">
              <a:solidFill>
                <a:srgbClr val="000000"/>
              </a:solidFill>
              <a:latin typeface="Algerian" panose="04020705040A02060702" pitchFamily="82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797899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 instruction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instruction format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j  Label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  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  <a:buNone/>
            </a:pPr>
            <a:endParaRPr lang="en-US" altLang="zh-CN" sz="2400" dirty="0">
              <a:solidFill>
                <a:prstClr val="black"/>
              </a:solidFill>
            </a:endParaRPr>
          </a:p>
          <a:p>
            <a:pPr lvl="0" eaLnBrk="1" hangingPunct="1">
              <a:buClr>
                <a:srgbClr val="4BACC6">
                  <a:lumMod val="75000"/>
                </a:srgbClr>
              </a:buClr>
            </a:pPr>
            <a:r>
              <a:rPr lang="en-US" altLang="zh-CN" sz="2400" dirty="0"/>
              <a:t>Implementation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	</a:t>
            </a:r>
            <a:r>
              <a:rPr lang="en-US" altLang="zh-CN" sz="3600" dirty="0">
                <a:solidFill>
                  <a:prstClr val="black"/>
                </a:solidFill>
              </a:rPr>
              <a:t>pc = pc</a:t>
            </a:r>
            <a:r>
              <a:rPr lang="en-US" altLang="zh-CN" sz="3600" baseline="-25000" dirty="0">
                <a:solidFill>
                  <a:prstClr val="black"/>
                </a:solidFill>
              </a:rPr>
              <a:t>28~31</a:t>
            </a:r>
            <a:r>
              <a:rPr lang="en-US" altLang="zh-CN" sz="3600" dirty="0">
                <a:solidFill>
                  <a:prstClr val="black"/>
                </a:solidFill>
              </a:rPr>
              <a:t> ## 26bits-address × 4</a:t>
            </a:r>
          </a:p>
          <a:p>
            <a:pPr lvl="1" eaLnBrk="1" hangingPunct="1">
              <a:buClr>
                <a:srgbClr val="4BACC6">
                  <a:lumMod val="75000"/>
                </a:srgbClr>
              </a:buClr>
            </a:pP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2420938" y="2349128"/>
            <a:ext cx="7778750" cy="431800"/>
            <a:chOff x="385" y="2568"/>
            <a:chExt cx="4900" cy="214"/>
          </a:xfrm>
        </p:grpSpPr>
        <p:sp>
          <p:nvSpPr>
            <p:cNvPr id="5" name="Rectangle 7"/>
            <p:cNvSpPr>
              <a:spLocks noChangeArrowheads="1"/>
            </p:cNvSpPr>
            <p:nvPr/>
          </p:nvSpPr>
          <p:spPr bwMode="auto">
            <a:xfrm>
              <a:off x="385" y="2568"/>
              <a:ext cx="816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 dirty="0">
                  <a:solidFill>
                    <a:srgbClr val="FF0000"/>
                  </a:solidFill>
                </a:rPr>
                <a:t>000010/2</a:t>
              </a:r>
            </a:p>
          </p:txBody>
        </p:sp>
        <p:sp>
          <p:nvSpPr>
            <p:cNvPr id="6" name="Rectangle 10"/>
            <p:cNvSpPr>
              <a:spLocks noChangeArrowheads="1"/>
            </p:cNvSpPr>
            <p:nvPr/>
          </p:nvSpPr>
          <p:spPr bwMode="auto">
            <a:xfrm>
              <a:off x="1202" y="2568"/>
              <a:ext cx="4083" cy="21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buFontTx/>
                <a:buNone/>
              </a:pPr>
              <a:r>
                <a:rPr lang="en-US" altLang="zh-CN"/>
                <a:t>26 bits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10267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Oval 162"/>
          <p:cNvSpPr>
            <a:spLocks noChangeArrowheads="1"/>
          </p:cNvSpPr>
          <p:nvPr/>
        </p:nvSpPr>
        <p:spPr bwMode="auto">
          <a:xfrm flipH="1">
            <a:off x="6805614" y="513238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819" name="Line 161"/>
          <p:cNvSpPr>
            <a:spLocks noChangeShapeType="1"/>
          </p:cNvSpPr>
          <p:nvPr/>
        </p:nvSpPr>
        <p:spPr bwMode="auto">
          <a:xfrm>
            <a:off x="6816725" y="5157788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0" name="Rectangle 83"/>
          <p:cNvSpPr>
            <a:spLocks noChangeArrowheads="1"/>
          </p:cNvSpPr>
          <p:nvPr/>
        </p:nvSpPr>
        <p:spPr bwMode="auto">
          <a:xfrm>
            <a:off x="5807075" y="5013325"/>
            <a:ext cx="8651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3300"/>
                </a:solidFill>
              </a:rPr>
              <a:t>Registers</a:t>
            </a:r>
          </a:p>
        </p:txBody>
      </p:sp>
      <p:sp>
        <p:nvSpPr>
          <p:cNvPr id="162821" name="Freeform 109"/>
          <p:cNvSpPr>
            <a:spLocks/>
          </p:cNvSpPr>
          <p:nvPr/>
        </p:nvSpPr>
        <p:spPr bwMode="auto">
          <a:xfrm>
            <a:off x="5232401" y="2420938"/>
            <a:ext cx="2447925" cy="4176712"/>
          </a:xfrm>
          <a:custGeom>
            <a:avLst/>
            <a:gdLst>
              <a:gd name="T0" fmla="*/ 2147483647 w 1542"/>
              <a:gd name="T1" fmla="*/ 2147483647 h 2722"/>
              <a:gd name="T2" fmla="*/ 2147483647 w 1542"/>
              <a:gd name="T3" fmla="*/ 2147483647 h 2722"/>
              <a:gd name="T4" fmla="*/ 2147483647 w 1542"/>
              <a:gd name="T5" fmla="*/ 2147483647 h 2722"/>
              <a:gd name="T6" fmla="*/ 2147483647 w 1542"/>
              <a:gd name="T7" fmla="*/ 0 h 2722"/>
              <a:gd name="T8" fmla="*/ 0 w 1542"/>
              <a:gd name="T9" fmla="*/ 0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2"/>
              <a:gd name="T16" fmla="*/ 0 h 2722"/>
              <a:gd name="T17" fmla="*/ 1542 w 1542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2" h="2722">
                <a:moveTo>
                  <a:pt x="1542" y="2540"/>
                </a:moveTo>
                <a:lnTo>
                  <a:pt x="1542" y="2722"/>
                </a:lnTo>
                <a:lnTo>
                  <a:pt x="952" y="2722"/>
                </a:lnTo>
                <a:lnTo>
                  <a:pt x="952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2" name="Freeform 144"/>
          <p:cNvSpPr>
            <a:spLocks/>
          </p:cNvSpPr>
          <p:nvPr/>
        </p:nvSpPr>
        <p:spPr bwMode="auto">
          <a:xfrm>
            <a:off x="6096001" y="5157789"/>
            <a:ext cx="720725" cy="719137"/>
          </a:xfrm>
          <a:custGeom>
            <a:avLst/>
            <a:gdLst>
              <a:gd name="T0" fmla="*/ 0 w 454"/>
              <a:gd name="T1" fmla="*/ 2147483647 h 453"/>
              <a:gd name="T2" fmla="*/ 2147483647 w 454"/>
              <a:gd name="T3" fmla="*/ 2147483647 h 453"/>
              <a:gd name="T4" fmla="*/ 2147483647 w 454"/>
              <a:gd name="T5" fmla="*/ 0 h 453"/>
              <a:gd name="T6" fmla="*/ 0 60000 65536"/>
              <a:gd name="T7" fmla="*/ 0 60000 65536"/>
              <a:gd name="T8" fmla="*/ 0 60000 65536"/>
              <a:gd name="T9" fmla="*/ 0 w 454"/>
              <a:gd name="T10" fmla="*/ 0 h 453"/>
              <a:gd name="T11" fmla="*/ 454 w 454"/>
              <a:gd name="T12" fmla="*/ 453 h 45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4" h="453">
                <a:moveTo>
                  <a:pt x="0" y="453"/>
                </a:moveTo>
                <a:lnTo>
                  <a:pt x="454" y="453"/>
                </a:lnTo>
                <a:lnTo>
                  <a:pt x="454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2823" name="Group 154"/>
          <p:cNvGrpSpPr>
            <a:grpSpLocks/>
          </p:cNvGrpSpPr>
          <p:nvPr/>
        </p:nvGrpSpPr>
        <p:grpSpPr bwMode="auto">
          <a:xfrm>
            <a:off x="7031038" y="4294188"/>
            <a:ext cx="360362" cy="1008062"/>
            <a:chOff x="2064" y="2886"/>
            <a:chExt cx="227" cy="635"/>
          </a:xfrm>
        </p:grpSpPr>
        <p:sp>
          <p:nvSpPr>
            <p:cNvPr id="162987" name="Freeform 155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2 w 302"/>
                <a:gd name="T1" fmla="*/ 11 h 900"/>
                <a:gd name="T2" fmla="*/ 2 w 302"/>
                <a:gd name="T3" fmla="*/ 4 h 900"/>
                <a:gd name="T4" fmla="*/ 5 w 302"/>
                <a:gd name="T5" fmla="*/ 1 h 900"/>
                <a:gd name="T6" fmla="*/ 8 w 302"/>
                <a:gd name="T7" fmla="*/ 1 h 900"/>
                <a:gd name="T8" fmla="*/ 13 w 302"/>
                <a:gd name="T9" fmla="*/ 3 h 900"/>
                <a:gd name="T10" fmla="*/ 13 w 302"/>
                <a:gd name="T11" fmla="*/ 4 h 900"/>
                <a:gd name="T12" fmla="*/ 13 w 302"/>
                <a:gd name="T13" fmla="*/ 9 h 900"/>
                <a:gd name="T14" fmla="*/ 13 w 302"/>
                <a:gd name="T15" fmla="*/ 18 h 900"/>
                <a:gd name="T16" fmla="*/ 8 w 302"/>
                <a:gd name="T17" fmla="*/ 19 h 900"/>
                <a:gd name="T18" fmla="*/ 5 w 302"/>
                <a:gd name="T19" fmla="*/ 19 h 900"/>
                <a:gd name="T20" fmla="*/ 2 w 302"/>
                <a:gd name="T21" fmla="*/ 18 h 900"/>
                <a:gd name="T22" fmla="*/ 2 w 302"/>
                <a:gd name="T23" fmla="*/ 16 h 900"/>
                <a:gd name="T24" fmla="*/ 2 w 302"/>
                <a:gd name="T25" fmla="*/ 11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2"/>
                <a:gd name="T40" fmla="*/ 0 h 900"/>
                <a:gd name="T41" fmla="*/ 302 w 302"/>
                <a:gd name="T42" fmla="*/ 900 h 9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988" name="Rectangle 156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X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162824" name="Line 108"/>
          <p:cNvSpPr>
            <a:spLocks noChangeShapeType="1"/>
          </p:cNvSpPr>
          <p:nvPr/>
        </p:nvSpPr>
        <p:spPr bwMode="auto">
          <a:xfrm>
            <a:off x="6600826" y="3644900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5" name="Freeform 111"/>
          <p:cNvSpPr>
            <a:spLocks/>
          </p:cNvSpPr>
          <p:nvPr/>
        </p:nvSpPr>
        <p:spPr bwMode="auto">
          <a:xfrm>
            <a:off x="5087938" y="2997200"/>
            <a:ext cx="792162" cy="215900"/>
          </a:xfrm>
          <a:custGeom>
            <a:avLst/>
            <a:gdLst>
              <a:gd name="T0" fmla="*/ 0 w 499"/>
              <a:gd name="T1" fmla="*/ 0 h 136"/>
              <a:gd name="T2" fmla="*/ 2147483647 w 499"/>
              <a:gd name="T3" fmla="*/ 0 h 136"/>
              <a:gd name="T4" fmla="*/ 2147483647 w 499"/>
              <a:gd name="T5" fmla="*/ 2147483647 h 136"/>
              <a:gd name="T6" fmla="*/ 0 60000 65536"/>
              <a:gd name="T7" fmla="*/ 0 60000 65536"/>
              <a:gd name="T8" fmla="*/ 0 60000 65536"/>
              <a:gd name="T9" fmla="*/ 0 w 499"/>
              <a:gd name="T10" fmla="*/ 0 h 136"/>
              <a:gd name="T11" fmla="*/ 499 w 499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9" h="136">
                <a:moveTo>
                  <a:pt x="0" y="0"/>
                </a:moveTo>
                <a:lnTo>
                  <a:pt x="499" y="0"/>
                </a:lnTo>
                <a:lnTo>
                  <a:pt x="499" y="136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6" name="Freeform 112"/>
          <p:cNvSpPr>
            <a:spLocks/>
          </p:cNvSpPr>
          <p:nvPr/>
        </p:nvSpPr>
        <p:spPr bwMode="auto">
          <a:xfrm>
            <a:off x="5159376" y="2781300"/>
            <a:ext cx="2016125" cy="1511300"/>
          </a:xfrm>
          <a:custGeom>
            <a:avLst/>
            <a:gdLst>
              <a:gd name="T0" fmla="*/ 0 w 1270"/>
              <a:gd name="T1" fmla="*/ 0 h 952"/>
              <a:gd name="T2" fmla="*/ 2147483647 w 1270"/>
              <a:gd name="T3" fmla="*/ 0 h 952"/>
              <a:gd name="T4" fmla="*/ 2147483647 w 1270"/>
              <a:gd name="T5" fmla="*/ 2147483647 h 952"/>
              <a:gd name="T6" fmla="*/ 0 60000 65536"/>
              <a:gd name="T7" fmla="*/ 0 60000 65536"/>
              <a:gd name="T8" fmla="*/ 0 60000 65536"/>
              <a:gd name="T9" fmla="*/ 0 w 1270"/>
              <a:gd name="T10" fmla="*/ 0 h 952"/>
              <a:gd name="T11" fmla="*/ 1270 w 1270"/>
              <a:gd name="T12" fmla="*/ 952 h 9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70" h="952">
                <a:moveTo>
                  <a:pt x="0" y="0"/>
                </a:moveTo>
                <a:lnTo>
                  <a:pt x="1270" y="0"/>
                </a:lnTo>
                <a:lnTo>
                  <a:pt x="1270" y="952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7" name="Line 113"/>
          <p:cNvSpPr>
            <a:spLocks noChangeShapeType="1"/>
          </p:cNvSpPr>
          <p:nvPr/>
        </p:nvSpPr>
        <p:spPr bwMode="auto">
          <a:xfrm>
            <a:off x="5159376" y="1844675"/>
            <a:ext cx="3673475" cy="0"/>
          </a:xfrm>
          <a:prstGeom prst="lin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8" name="Freeform 114"/>
          <p:cNvSpPr>
            <a:spLocks/>
          </p:cNvSpPr>
          <p:nvPr/>
        </p:nvSpPr>
        <p:spPr bwMode="auto">
          <a:xfrm>
            <a:off x="8472488" y="1628775"/>
            <a:ext cx="360362" cy="2160588"/>
          </a:xfrm>
          <a:custGeom>
            <a:avLst/>
            <a:gdLst>
              <a:gd name="T0" fmla="*/ 0 w 363"/>
              <a:gd name="T1" fmla="*/ 2147483647 h 1361"/>
              <a:gd name="T2" fmla="*/ 2147483647 w 363"/>
              <a:gd name="T3" fmla="*/ 2147483647 h 1361"/>
              <a:gd name="T4" fmla="*/ 2147483647 w 363"/>
              <a:gd name="T5" fmla="*/ 0 h 1361"/>
              <a:gd name="T6" fmla="*/ 2147483647 w 363"/>
              <a:gd name="T7" fmla="*/ 0 h 1361"/>
              <a:gd name="T8" fmla="*/ 0 60000 65536"/>
              <a:gd name="T9" fmla="*/ 0 60000 65536"/>
              <a:gd name="T10" fmla="*/ 0 60000 65536"/>
              <a:gd name="T11" fmla="*/ 0 60000 65536"/>
              <a:gd name="T12" fmla="*/ 0 w 363"/>
              <a:gd name="T13" fmla="*/ 0 h 1361"/>
              <a:gd name="T14" fmla="*/ 363 w 363"/>
              <a:gd name="T15" fmla="*/ 1361 h 1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63" h="1361">
                <a:moveTo>
                  <a:pt x="0" y="1361"/>
                </a:moveTo>
                <a:lnTo>
                  <a:pt x="272" y="1361"/>
                </a:lnTo>
                <a:lnTo>
                  <a:pt x="272" y="0"/>
                </a:lnTo>
                <a:lnTo>
                  <a:pt x="363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29" name="Oval 158"/>
          <p:cNvSpPr>
            <a:spLocks noChangeArrowheads="1"/>
          </p:cNvSpPr>
          <p:nvPr/>
        </p:nvSpPr>
        <p:spPr bwMode="auto">
          <a:xfrm>
            <a:off x="7319963" y="5445125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>
                <a:solidFill>
                  <a:srgbClr val="3366CC"/>
                </a:solidFill>
              </a:rPr>
              <a:t>ALU</a:t>
            </a:r>
          </a:p>
          <a:p>
            <a:pPr algn="ctr">
              <a:buFontTx/>
              <a:buNone/>
            </a:pPr>
            <a:r>
              <a:rPr lang="en-US" altLang="zh-CN" sz="12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162830" name="Line 159"/>
          <p:cNvSpPr>
            <a:spLocks noChangeShapeType="1"/>
          </p:cNvSpPr>
          <p:nvPr/>
        </p:nvSpPr>
        <p:spPr bwMode="auto">
          <a:xfrm>
            <a:off x="7391401" y="4724400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1" name="Freeform 160"/>
          <p:cNvSpPr>
            <a:spLocks/>
          </p:cNvSpPr>
          <p:nvPr/>
        </p:nvSpPr>
        <p:spPr bwMode="auto">
          <a:xfrm>
            <a:off x="7967663" y="4652963"/>
            <a:ext cx="360362" cy="1223962"/>
          </a:xfrm>
          <a:custGeom>
            <a:avLst/>
            <a:gdLst>
              <a:gd name="T0" fmla="*/ 0 w 91"/>
              <a:gd name="T1" fmla="*/ 2147483647 h 635"/>
              <a:gd name="T2" fmla="*/ 2147483647 w 91"/>
              <a:gd name="T3" fmla="*/ 2147483647 h 635"/>
              <a:gd name="T4" fmla="*/ 2147483647 w 91"/>
              <a:gd name="T5" fmla="*/ 0 h 635"/>
              <a:gd name="T6" fmla="*/ 0 60000 65536"/>
              <a:gd name="T7" fmla="*/ 0 60000 65536"/>
              <a:gd name="T8" fmla="*/ 0 60000 65536"/>
              <a:gd name="T9" fmla="*/ 0 w 91"/>
              <a:gd name="T10" fmla="*/ 0 h 635"/>
              <a:gd name="T11" fmla="*/ 91 w 91"/>
              <a:gd name="T12" fmla="*/ 635 h 63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635">
                <a:moveTo>
                  <a:pt x="0" y="635"/>
                </a:moveTo>
                <a:lnTo>
                  <a:pt x="91" y="635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2832" name="Group 170"/>
          <p:cNvGrpSpPr>
            <a:grpSpLocks/>
          </p:cNvGrpSpPr>
          <p:nvPr/>
        </p:nvGrpSpPr>
        <p:grpSpPr bwMode="auto">
          <a:xfrm>
            <a:off x="9264651" y="403225"/>
            <a:ext cx="360363" cy="1081088"/>
            <a:chOff x="2064" y="2886"/>
            <a:chExt cx="227" cy="635"/>
          </a:xfrm>
        </p:grpSpPr>
        <p:sp>
          <p:nvSpPr>
            <p:cNvPr id="162985" name="Freeform 171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2 w 302"/>
                <a:gd name="T1" fmla="*/ 11 h 900"/>
                <a:gd name="T2" fmla="*/ 2 w 302"/>
                <a:gd name="T3" fmla="*/ 4 h 900"/>
                <a:gd name="T4" fmla="*/ 5 w 302"/>
                <a:gd name="T5" fmla="*/ 1 h 900"/>
                <a:gd name="T6" fmla="*/ 8 w 302"/>
                <a:gd name="T7" fmla="*/ 1 h 900"/>
                <a:gd name="T8" fmla="*/ 13 w 302"/>
                <a:gd name="T9" fmla="*/ 3 h 900"/>
                <a:gd name="T10" fmla="*/ 13 w 302"/>
                <a:gd name="T11" fmla="*/ 4 h 900"/>
                <a:gd name="T12" fmla="*/ 13 w 302"/>
                <a:gd name="T13" fmla="*/ 9 h 900"/>
                <a:gd name="T14" fmla="*/ 13 w 302"/>
                <a:gd name="T15" fmla="*/ 18 h 900"/>
                <a:gd name="T16" fmla="*/ 8 w 302"/>
                <a:gd name="T17" fmla="*/ 19 h 900"/>
                <a:gd name="T18" fmla="*/ 5 w 302"/>
                <a:gd name="T19" fmla="*/ 19 h 900"/>
                <a:gd name="T20" fmla="*/ 2 w 302"/>
                <a:gd name="T21" fmla="*/ 18 h 900"/>
                <a:gd name="T22" fmla="*/ 2 w 302"/>
                <a:gd name="T23" fmla="*/ 16 h 900"/>
                <a:gd name="T24" fmla="*/ 2 w 302"/>
                <a:gd name="T25" fmla="*/ 11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2"/>
                <a:gd name="T40" fmla="*/ 0 h 900"/>
                <a:gd name="T41" fmla="*/ 302 w 302"/>
                <a:gd name="T42" fmla="*/ 900 h 9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986" name="Rectangle 172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0</a:t>
              </a:r>
              <a:endParaRPr lang="en-US" altLang="zh-CN" sz="600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162833" name="Oval 173"/>
          <p:cNvSpPr>
            <a:spLocks noChangeArrowheads="1"/>
          </p:cNvSpPr>
          <p:nvPr/>
        </p:nvSpPr>
        <p:spPr bwMode="auto">
          <a:xfrm flipH="1">
            <a:off x="6718301" y="5921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grpSp>
        <p:nvGrpSpPr>
          <p:cNvPr id="162834" name="Group 174"/>
          <p:cNvGrpSpPr>
            <a:grpSpLocks/>
          </p:cNvGrpSpPr>
          <p:nvPr/>
        </p:nvGrpSpPr>
        <p:grpSpPr bwMode="auto">
          <a:xfrm>
            <a:off x="8832850" y="1485900"/>
            <a:ext cx="503238" cy="503238"/>
            <a:chOff x="4740" y="981"/>
            <a:chExt cx="317" cy="317"/>
          </a:xfrm>
        </p:grpSpPr>
        <p:sp>
          <p:nvSpPr>
            <p:cNvPr id="162983" name="Oval 175"/>
            <p:cNvSpPr>
              <a:spLocks noChangeArrowheads="1"/>
            </p:cNvSpPr>
            <p:nvPr/>
          </p:nvSpPr>
          <p:spPr bwMode="auto">
            <a:xfrm>
              <a:off x="4784" y="981"/>
              <a:ext cx="273" cy="317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62984" name="Freeform 176"/>
            <p:cNvSpPr>
              <a:spLocks/>
            </p:cNvSpPr>
            <p:nvPr/>
          </p:nvSpPr>
          <p:spPr bwMode="auto">
            <a:xfrm>
              <a:off x="4740" y="981"/>
              <a:ext cx="180" cy="317"/>
            </a:xfrm>
            <a:custGeom>
              <a:avLst/>
              <a:gdLst>
                <a:gd name="T0" fmla="*/ 170 w 181"/>
                <a:gd name="T1" fmla="*/ 0 h 363"/>
                <a:gd name="T2" fmla="*/ 0 w 181"/>
                <a:gd name="T3" fmla="*/ 0 h 363"/>
                <a:gd name="T4" fmla="*/ 0 w 181"/>
                <a:gd name="T5" fmla="*/ 81 h 363"/>
                <a:gd name="T6" fmla="*/ 170 w 181"/>
                <a:gd name="T7" fmla="*/ 81 h 36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1"/>
                <a:gd name="T13" fmla="*/ 0 h 363"/>
                <a:gd name="T14" fmla="*/ 181 w 181"/>
                <a:gd name="T15" fmla="*/ 363 h 36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1" h="363">
                  <a:moveTo>
                    <a:pt x="181" y="0"/>
                  </a:moveTo>
                  <a:lnTo>
                    <a:pt x="0" y="0"/>
                  </a:lnTo>
                  <a:lnTo>
                    <a:pt x="0" y="363"/>
                  </a:lnTo>
                  <a:lnTo>
                    <a:pt x="181" y="363"/>
                  </a:lnTo>
                </a:path>
              </a:pathLst>
            </a:custGeom>
            <a:solidFill>
              <a:schemeClr val="bg1"/>
            </a:solidFill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2835" name="Freeform 177"/>
          <p:cNvSpPr>
            <a:spLocks/>
          </p:cNvSpPr>
          <p:nvPr/>
        </p:nvSpPr>
        <p:spPr bwMode="auto">
          <a:xfrm>
            <a:off x="9336088" y="1484313"/>
            <a:ext cx="144462" cy="215900"/>
          </a:xfrm>
          <a:custGeom>
            <a:avLst/>
            <a:gdLst>
              <a:gd name="T0" fmla="*/ 0 w 91"/>
              <a:gd name="T1" fmla="*/ 2147483647 h 226"/>
              <a:gd name="T2" fmla="*/ 2147483647 w 91"/>
              <a:gd name="T3" fmla="*/ 2147483647 h 226"/>
              <a:gd name="T4" fmla="*/ 2147483647 w 91"/>
              <a:gd name="T5" fmla="*/ 0 h 226"/>
              <a:gd name="T6" fmla="*/ 0 60000 65536"/>
              <a:gd name="T7" fmla="*/ 0 60000 65536"/>
              <a:gd name="T8" fmla="*/ 0 60000 65536"/>
              <a:gd name="T9" fmla="*/ 0 w 91"/>
              <a:gd name="T10" fmla="*/ 0 h 226"/>
              <a:gd name="T11" fmla="*/ 91 w 91"/>
              <a:gd name="T12" fmla="*/ 226 h 2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226">
                <a:moveTo>
                  <a:pt x="0" y="226"/>
                </a:moveTo>
                <a:lnTo>
                  <a:pt x="91" y="226"/>
                </a:lnTo>
                <a:lnTo>
                  <a:pt x="91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6" name="Line 180"/>
          <p:cNvSpPr>
            <a:spLocks noChangeShapeType="1"/>
          </p:cNvSpPr>
          <p:nvPr/>
        </p:nvSpPr>
        <p:spPr bwMode="auto">
          <a:xfrm>
            <a:off x="6600825" y="4508500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37" name="Rectangle 181"/>
          <p:cNvSpPr>
            <a:spLocks noChangeArrowheads="1"/>
          </p:cNvSpPr>
          <p:nvPr/>
        </p:nvSpPr>
        <p:spPr bwMode="auto">
          <a:xfrm>
            <a:off x="6096001" y="4365625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 b="0"/>
              <a:t>Read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 b="0"/>
              <a:t>data 2</a:t>
            </a:r>
          </a:p>
        </p:txBody>
      </p:sp>
      <p:sp>
        <p:nvSpPr>
          <p:cNvPr id="162838" name="Rectangle 182"/>
          <p:cNvSpPr>
            <a:spLocks noChangeArrowheads="1"/>
          </p:cNvSpPr>
          <p:nvPr/>
        </p:nvSpPr>
        <p:spPr bwMode="auto">
          <a:xfrm>
            <a:off x="7967663" y="3717925"/>
            <a:ext cx="5762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/>
              <a:t>Zero</a:t>
            </a:r>
          </a:p>
        </p:txBody>
      </p:sp>
      <p:sp>
        <p:nvSpPr>
          <p:cNvPr id="162839" name="Line 163"/>
          <p:cNvSpPr>
            <a:spLocks noChangeShapeType="1"/>
          </p:cNvSpPr>
          <p:nvPr/>
        </p:nvSpPr>
        <p:spPr bwMode="auto">
          <a:xfrm>
            <a:off x="7535864" y="1412875"/>
            <a:ext cx="288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40" name="Rectangle 80"/>
          <p:cNvSpPr>
            <a:spLocks noChangeArrowheads="1"/>
          </p:cNvSpPr>
          <p:nvPr/>
        </p:nvSpPr>
        <p:spPr bwMode="auto">
          <a:xfrm>
            <a:off x="5303839" y="3213100"/>
            <a:ext cx="1296987" cy="208915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841" name="Rectangle 81"/>
          <p:cNvSpPr>
            <a:spLocks noChangeArrowheads="1"/>
          </p:cNvSpPr>
          <p:nvPr/>
        </p:nvSpPr>
        <p:spPr bwMode="auto">
          <a:xfrm>
            <a:off x="5232401" y="3241675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register 1</a:t>
            </a:r>
          </a:p>
        </p:txBody>
      </p:sp>
      <p:sp>
        <p:nvSpPr>
          <p:cNvPr id="162842" name="Rectangle 82"/>
          <p:cNvSpPr>
            <a:spLocks noChangeArrowheads="1"/>
          </p:cNvSpPr>
          <p:nvPr/>
        </p:nvSpPr>
        <p:spPr bwMode="auto">
          <a:xfrm>
            <a:off x="6096001" y="3502025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 b="0"/>
              <a:t>Read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 b="0"/>
              <a:t>data 1</a:t>
            </a:r>
          </a:p>
        </p:txBody>
      </p:sp>
      <p:sp>
        <p:nvSpPr>
          <p:cNvPr id="162843" name="Oval 97"/>
          <p:cNvSpPr>
            <a:spLocks noChangeArrowheads="1"/>
          </p:cNvSpPr>
          <p:nvPr/>
        </p:nvSpPr>
        <p:spPr bwMode="auto">
          <a:xfrm flipH="1">
            <a:off x="3768726" y="4733927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844" name="Oval 99"/>
          <p:cNvSpPr>
            <a:spLocks noChangeArrowheads="1"/>
          </p:cNvSpPr>
          <p:nvPr/>
        </p:nvSpPr>
        <p:spPr bwMode="auto">
          <a:xfrm flipH="1">
            <a:off x="4832351" y="585311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845" name="Line 106"/>
          <p:cNvSpPr>
            <a:spLocks noChangeShapeType="1"/>
          </p:cNvSpPr>
          <p:nvPr/>
        </p:nvSpPr>
        <p:spPr bwMode="auto">
          <a:xfrm>
            <a:off x="6240463" y="5734050"/>
            <a:ext cx="144462" cy="2159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46" name="Rectangle 147"/>
          <p:cNvSpPr>
            <a:spLocks noChangeArrowheads="1"/>
          </p:cNvSpPr>
          <p:nvPr/>
        </p:nvSpPr>
        <p:spPr bwMode="auto">
          <a:xfrm>
            <a:off x="5232401" y="3789364"/>
            <a:ext cx="5762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register 2</a:t>
            </a:r>
          </a:p>
        </p:txBody>
      </p:sp>
      <p:sp>
        <p:nvSpPr>
          <p:cNvPr id="162847" name="Oval 151"/>
          <p:cNvSpPr>
            <a:spLocks noChangeArrowheads="1"/>
          </p:cNvSpPr>
          <p:nvPr/>
        </p:nvSpPr>
        <p:spPr bwMode="auto">
          <a:xfrm flipH="1">
            <a:off x="3767139" y="3905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848" name="Oval 153"/>
          <p:cNvSpPr>
            <a:spLocks noChangeArrowheads="1"/>
          </p:cNvSpPr>
          <p:nvPr/>
        </p:nvSpPr>
        <p:spPr bwMode="auto">
          <a:xfrm flipH="1">
            <a:off x="4270376" y="39195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849" name="Rectangle 165"/>
          <p:cNvSpPr>
            <a:spLocks noChangeArrowheads="1"/>
          </p:cNvSpPr>
          <p:nvPr/>
        </p:nvSpPr>
        <p:spPr bwMode="auto">
          <a:xfrm>
            <a:off x="7896226" y="835025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162850" name="Rectangle 166"/>
          <p:cNvSpPr>
            <a:spLocks noChangeArrowheads="1"/>
          </p:cNvSpPr>
          <p:nvPr/>
        </p:nvSpPr>
        <p:spPr bwMode="auto">
          <a:xfrm>
            <a:off x="8328026" y="908050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/>
              <a:t>ALU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162851" name="Line 167"/>
          <p:cNvSpPr>
            <a:spLocks noChangeShapeType="1"/>
          </p:cNvSpPr>
          <p:nvPr/>
        </p:nvSpPr>
        <p:spPr bwMode="auto">
          <a:xfrm>
            <a:off x="6743701" y="620713"/>
            <a:ext cx="1008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52" name="Rectangle 179"/>
          <p:cNvSpPr>
            <a:spLocks noChangeArrowheads="1"/>
          </p:cNvSpPr>
          <p:nvPr/>
        </p:nvSpPr>
        <p:spPr bwMode="auto">
          <a:xfrm>
            <a:off x="8905875" y="4797425"/>
            <a:ext cx="865188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3300"/>
                </a:solidFill>
              </a:rPr>
              <a:t>Data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sp>
        <p:nvSpPr>
          <p:cNvPr id="162853" name="Oval 98"/>
          <p:cNvSpPr>
            <a:spLocks noChangeArrowheads="1"/>
          </p:cNvSpPr>
          <p:nvPr/>
        </p:nvSpPr>
        <p:spPr bwMode="auto">
          <a:xfrm flipH="1">
            <a:off x="3762376" y="3400426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854" name="Freeform 84"/>
          <p:cNvSpPr>
            <a:spLocks/>
          </p:cNvSpPr>
          <p:nvPr/>
        </p:nvSpPr>
        <p:spPr bwMode="auto">
          <a:xfrm>
            <a:off x="7608888" y="3284539"/>
            <a:ext cx="863600" cy="1728787"/>
          </a:xfrm>
          <a:custGeom>
            <a:avLst/>
            <a:gdLst>
              <a:gd name="T0" fmla="*/ 0 w 635"/>
              <a:gd name="T1" fmla="*/ 2147483647 h 1179"/>
              <a:gd name="T2" fmla="*/ 0 w 635"/>
              <a:gd name="T3" fmla="*/ 2147483647 h 1179"/>
              <a:gd name="T4" fmla="*/ 2147483647 w 635"/>
              <a:gd name="T5" fmla="*/ 2147483647 h 1179"/>
              <a:gd name="T6" fmla="*/ 2147483647 w 635"/>
              <a:gd name="T7" fmla="*/ 2147483647 h 1179"/>
              <a:gd name="T8" fmla="*/ 2147483647 w 635"/>
              <a:gd name="T9" fmla="*/ 2147483647 h 1179"/>
              <a:gd name="T10" fmla="*/ 2147483647 w 635"/>
              <a:gd name="T11" fmla="*/ 2147483647 h 1179"/>
              <a:gd name="T12" fmla="*/ 2147483647 w 635"/>
              <a:gd name="T13" fmla="*/ 2147483647 h 1179"/>
              <a:gd name="T14" fmla="*/ 2147483647 w 635"/>
              <a:gd name="T15" fmla="*/ 2147483647 h 1179"/>
              <a:gd name="T16" fmla="*/ 0 w 635"/>
              <a:gd name="T17" fmla="*/ 0 h 1179"/>
              <a:gd name="T18" fmla="*/ 0 w 635"/>
              <a:gd name="T19" fmla="*/ 2147483647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35"/>
              <a:gd name="T31" fmla="*/ 0 h 1179"/>
              <a:gd name="T32" fmla="*/ 635 w 635"/>
              <a:gd name="T33" fmla="*/ 1179 h 11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55" name="Oval 93"/>
          <p:cNvSpPr>
            <a:spLocks noChangeArrowheads="1"/>
          </p:cNvSpPr>
          <p:nvPr/>
        </p:nvSpPr>
        <p:spPr bwMode="auto">
          <a:xfrm>
            <a:off x="5448300" y="5446713"/>
            <a:ext cx="647700" cy="8636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200"/>
              <a:t>Sign</a:t>
            </a:r>
          </a:p>
          <a:p>
            <a:pPr algn="ctr">
              <a:buFontTx/>
              <a:buNone/>
            </a:pPr>
            <a:r>
              <a:rPr lang="en-US" altLang="zh-CN" sz="1200"/>
              <a:t>extend</a:t>
            </a:r>
          </a:p>
        </p:txBody>
      </p:sp>
      <p:sp>
        <p:nvSpPr>
          <p:cNvPr id="162856" name="Freeform 94"/>
          <p:cNvSpPr>
            <a:spLocks/>
          </p:cNvSpPr>
          <p:nvPr/>
        </p:nvSpPr>
        <p:spPr bwMode="auto">
          <a:xfrm>
            <a:off x="3792538" y="2349501"/>
            <a:ext cx="1655762" cy="3529013"/>
          </a:xfrm>
          <a:custGeom>
            <a:avLst/>
            <a:gdLst>
              <a:gd name="T0" fmla="*/ 2147483647 w 1089"/>
              <a:gd name="T1" fmla="*/ 0 h 2223"/>
              <a:gd name="T2" fmla="*/ 0 w 1089"/>
              <a:gd name="T3" fmla="*/ 0 h 2223"/>
              <a:gd name="T4" fmla="*/ 0 w 1089"/>
              <a:gd name="T5" fmla="*/ 2147483647 h 2223"/>
              <a:gd name="T6" fmla="*/ 2147483647 w 1089"/>
              <a:gd name="T7" fmla="*/ 2147483647 h 2223"/>
              <a:gd name="T8" fmla="*/ 0 60000 65536"/>
              <a:gd name="T9" fmla="*/ 0 60000 65536"/>
              <a:gd name="T10" fmla="*/ 0 60000 65536"/>
              <a:gd name="T11" fmla="*/ 0 60000 65536"/>
              <a:gd name="T12" fmla="*/ 0 w 1089"/>
              <a:gd name="T13" fmla="*/ 0 h 2223"/>
              <a:gd name="T14" fmla="*/ 1089 w 1089"/>
              <a:gd name="T15" fmla="*/ 2223 h 222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9" h="2223">
                <a:moveTo>
                  <a:pt x="408" y="0"/>
                </a:moveTo>
                <a:lnTo>
                  <a:pt x="0" y="0"/>
                </a:lnTo>
                <a:lnTo>
                  <a:pt x="0" y="2223"/>
                </a:lnTo>
                <a:lnTo>
                  <a:pt x="1089" y="222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57" name="Rectangle 101"/>
          <p:cNvSpPr>
            <a:spLocks noChangeArrowheads="1"/>
          </p:cNvSpPr>
          <p:nvPr/>
        </p:nvSpPr>
        <p:spPr bwMode="auto">
          <a:xfrm>
            <a:off x="3789363" y="3170239"/>
            <a:ext cx="137001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Instruction [25-21] </a:t>
            </a:r>
          </a:p>
        </p:txBody>
      </p:sp>
      <p:sp>
        <p:nvSpPr>
          <p:cNvPr id="162858" name="Rectangle 102"/>
          <p:cNvSpPr>
            <a:spLocks noChangeArrowheads="1"/>
          </p:cNvSpPr>
          <p:nvPr/>
        </p:nvSpPr>
        <p:spPr bwMode="auto">
          <a:xfrm>
            <a:off x="3717926" y="5632450"/>
            <a:ext cx="13700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Instruction [15-0] </a:t>
            </a:r>
          </a:p>
        </p:txBody>
      </p:sp>
      <p:sp>
        <p:nvSpPr>
          <p:cNvPr id="162859" name="Line 103"/>
          <p:cNvSpPr>
            <a:spLocks noChangeShapeType="1"/>
          </p:cNvSpPr>
          <p:nvPr/>
        </p:nvSpPr>
        <p:spPr bwMode="auto">
          <a:xfrm>
            <a:off x="5230814" y="5734050"/>
            <a:ext cx="73025" cy="2873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0" name="Rectangle 104"/>
          <p:cNvSpPr>
            <a:spLocks noChangeArrowheads="1"/>
          </p:cNvSpPr>
          <p:nvPr/>
        </p:nvSpPr>
        <p:spPr bwMode="auto">
          <a:xfrm>
            <a:off x="5159376" y="5518150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16</a:t>
            </a:r>
          </a:p>
        </p:txBody>
      </p:sp>
      <p:sp>
        <p:nvSpPr>
          <p:cNvPr id="162861" name="Rectangle 105"/>
          <p:cNvSpPr>
            <a:spLocks noChangeArrowheads="1"/>
          </p:cNvSpPr>
          <p:nvPr/>
        </p:nvSpPr>
        <p:spPr bwMode="auto">
          <a:xfrm>
            <a:off x="6167438" y="5516564"/>
            <a:ext cx="57626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32</a:t>
            </a:r>
          </a:p>
        </p:txBody>
      </p:sp>
      <p:sp>
        <p:nvSpPr>
          <p:cNvPr id="162862" name="Freeform 133"/>
          <p:cNvSpPr>
            <a:spLocks/>
          </p:cNvSpPr>
          <p:nvPr/>
        </p:nvSpPr>
        <p:spPr bwMode="auto">
          <a:xfrm>
            <a:off x="3432176" y="404814"/>
            <a:ext cx="5832475" cy="936625"/>
          </a:xfrm>
          <a:custGeom>
            <a:avLst/>
            <a:gdLst>
              <a:gd name="T0" fmla="*/ 0 w 3674"/>
              <a:gd name="T1" fmla="*/ 2147483647 h 590"/>
              <a:gd name="T2" fmla="*/ 2147483647 w 3674"/>
              <a:gd name="T3" fmla="*/ 2147483647 h 590"/>
              <a:gd name="T4" fmla="*/ 2147483647 w 3674"/>
              <a:gd name="T5" fmla="*/ 0 h 590"/>
              <a:gd name="T6" fmla="*/ 2147483647 w 3674"/>
              <a:gd name="T7" fmla="*/ 0 h 590"/>
              <a:gd name="T8" fmla="*/ 2147483647 w 3674"/>
              <a:gd name="T9" fmla="*/ 2147483647 h 590"/>
              <a:gd name="T10" fmla="*/ 2147483647 w 3674"/>
              <a:gd name="T11" fmla="*/ 2147483647 h 59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674"/>
              <a:gd name="T19" fmla="*/ 0 h 590"/>
              <a:gd name="T20" fmla="*/ 3674 w 3674"/>
              <a:gd name="T21" fmla="*/ 590 h 59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674" h="590">
                <a:moveTo>
                  <a:pt x="0" y="590"/>
                </a:moveTo>
                <a:lnTo>
                  <a:pt x="2086" y="590"/>
                </a:lnTo>
                <a:lnTo>
                  <a:pt x="2086" y="0"/>
                </a:lnTo>
                <a:lnTo>
                  <a:pt x="3538" y="0"/>
                </a:lnTo>
                <a:lnTo>
                  <a:pt x="3538" y="136"/>
                </a:lnTo>
                <a:lnTo>
                  <a:pt x="3674" y="136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3" name="Freeform 145"/>
          <p:cNvSpPr>
            <a:spLocks/>
          </p:cNvSpPr>
          <p:nvPr/>
        </p:nvSpPr>
        <p:spPr bwMode="auto">
          <a:xfrm>
            <a:off x="9625014" y="981076"/>
            <a:ext cx="287337" cy="360363"/>
          </a:xfrm>
          <a:custGeom>
            <a:avLst/>
            <a:gdLst>
              <a:gd name="T0" fmla="*/ 0 w 181"/>
              <a:gd name="T1" fmla="*/ 0 h 227"/>
              <a:gd name="T2" fmla="*/ 2147483647 w 181"/>
              <a:gd name="T3" fmla="*/ 0 h 227"/>
              <a:gd name="T4" fmla="*/ 2147483647 w 181"/>
              <a:gd name="T5" fmla="*/ 2147483647 h 227"/>
              <a:gd name="T6" fmla="*/ 2147483647 w 181"/>
              <a:gd name="T7" fmla="*/ 2147483647 h 227"/>
              <a:gd name="T8" fmla="*/ 0 60000 65536"/>
              <a:gd name="T9" fmla="*/ 0 60000 65536"/>
              <a:gd name="T10" fmla="*/ 0 60000 65536"/>
              <a:gd name="T11" fmla="*/ 0 60000 65536"/>
              <a:gd name="T12" fmla="*/ 0 w 181"/>
              <a:gd name="T13" fmla="*/ 0 h 227"/>
              <a:gd name="T14" fmla="*/ 181 w 181"/>
              <a:gd name="T15" fmla="*/ 227 h 2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1" h="227">
                <a:moveTo>
                  <a:pt x="0" y="0"/>
                </a:moveTo>
                <a:lnTo>
                  <a:pt x="90" y="0"/>
                </a:lnTo>
                <a:lnTo>
                  <a:pt x="90" y="227"/>
                </a:lnTo>
                <a:lnTo>
                  <a:pt x="181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4" name="Line 148"/>
          <p:cNvSpPr>
            <a:spLocks noChangeShapeType="1"/>
          </p:cNvSpPr>
          <p:nvPr/>
        </p:nvSpPr>
        <p:spPr bwMode="auto">
          <a:xfrm>
            <a:off x="3792538" y="3948113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5" name="Rectangle 149"/>
          <p:cNvSpPr>
            <a:spLocks noChangeArrowheads="1"/>
          </p:cNvSpPr>
          <p:nvPr/>
        </p:nvSpPr>
        <p:spPr bwMode="auto">
          <a:xfrm>
            <a:off x="3719513" y="3673475"/>
            <a:ext cx="13700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Instruction [20-16] </a:t>
            </a:r>
          </a:p>
        </p:txBody>
      </p:sp>
      <p:sp>
        <p:nvSpPr>
          <p:cNvPr id="162866" name="Line 152"/>
          <p:cNvSpPr>
            <a:spLocks noChangeShapeType="1"/>
          </p:cNvSpPr>
          <p:nvPr/>
        </p:nvSpPr>
        <p:spPr bwMode="auto">
          <a:xfrm>
            <a:off x="3792538" y="3429000"/>
            <a:ext cx="15113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7" name="Rectangle 157"/>
          <p:cNvSpPr>
            <a:spLocks noChangeArrowheads="1"/>
          </p:cNvSpPr>
          <p:nvPr/>
        </p:nvSpPr>
        <p:spPr bwMode="auto">
          <a:xfrm>
            <a:off x="7751763" y="3933825"/>
            <a:ext cx="5762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3300"/>
                </a:solidFill>
              </a:rPr>
              <a:t>ALU</a:t>
            </a:r>
          </a:p>
        </p:txBody>
      </p:sp>
      <p:sp>
        <p:nvSpPr>
          <p:cNvPr id="162868" name="Freeform 164"/>
          <p:cNvSpPr>
            <a:spLocks/>
          </p:cNvSpPr>
          <p:nvPr/>
        </p:nvSpPr>
        <p:spPr bwMode="auto">
          <a:xfrm>
            <a:off x="7751763" y="474663"/>
            <a:ext cx="1079500" cy="1154112"/>
          </a:xfrm>
          <a:custGeom>
            <a:avLst/>
            <a:gdLst>
              <a:gd name="T0" fmla="*/ 0 w 635"/>
              <a:gd name="T1" fmla="*/ 2147483647 h 1179"/>
              <a:gd name="T2" fmla="*/ 0 w 635"/>
              <a:gd name="T3" fmla="*/ 2147483647 h 1179"/>
              <a:gd name="T4" fmla="*/ 2147483647 w 635"/>
              <a:gd name="T5" fmla="*/ 2147483647 h 1179"/>
              <a:gd name="T6" fmla="*/ 2147483647 w 635"/>
              <a:gd name="T7" fmla="*/ 2147483647 h 1179"/>
              <a:gd name="T8" fmla="*/ 2147483647 w 635"/>
              <a:gd name="T9" fmla="*/ 2147483647 h 1179"/>
              <a:gd name="T10" fmla="*/ 2147483647 w 635"/>
              <a:gd name="T11" fmla="*/ 2147483647 h 1179"/>
              <a:gd name="T12" fmla="*/ 2147483647 w 635"/>
              <a:gd name="T13" fmla="*/ 2147483647 h 1179"/>
              <a:gd name="T14" fmla="*/ 2147483647 w 635"/>
              <a:gd name="T15" fmla="*/ 2147483647 h 1179"/>
              <a:gd name="T16" fmla="*/ 0 w 635"/>
              <a:gd name="T17" fmla="*/ 0 h 1179"/>
              <a:gd name="T18" fmla="*/ 0 w 635"/>
              <a:gd name="T19" fmla="*/ 2147483647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35"/>
              <a:gd name="T31" fmla="*/ 0 h 1179"/>
              <a:gd name="T32" fmla="*/ 635 w 635"/>
              <a:gd name="T33" fmla="*/ 1179 h 11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9" name="Oval 168"/>
          <p:cNvSpPr>
            <a:spLocks noChangeArrowheads="1"/>
          </p:cNvSpPr>
          <p:nvPr/>
        </p:nvSpPr>
        <p:spPr bwMode="auto">
          <a:xfrm>
            <a:off x="7177089" y="981075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000"/>
              <a:t>Shift</a:t>
            </a:r>
          </a:p>
          <a:p>
            <a:pPr algn="ctr">
              <a:buFontTx/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162870" name="Freeform 169"/>
          <p:cNvSpPr>
            <a:spLocks/>
          </p:cNvSpPr>
          <p:nvPr/>
        </p:nvSpPr>
        <p:spPr bwMode="auto">
          <a:xfrm>
            <a:off x="8832850" y="1052514"/>
            <a:ext cx="503238" cy="288925"/>
          </a:xfrm>
          <a:custGeom>
            <a:avLst/>
            <a:gdLst>
              <a:gd name="T0" fmla="*/ 0 w 317"/>
              <a:gd name="T1" fmla="*/ 0 h 182"/>
              <a:gd name="T2" fmla="*/ 2147483647 w 317"/>
              <a:gd name="T3" fmla="*/ 0 h 182"/>
              <a:gd name="T4" fmla="*/ 2147483647 w 317"/>
              <a:gd name="T5" fmla="*/ 2147483647 h 182"/>
              <a:gd name="T6" fmla="*/ 2147483647 w 317"/>
              <a:gd name="T7" fmla="*/ 2147483647 h 182"/>
              <a:gd name="T8" fmla="*/ 0 60000 65536"/>
              <a:gd name="T9" fmla="*/ 0 60000 65536"/>
              <a:gd name="T10" fmla="*/ 0 60000 65536"/>
              <a:gd name="T11" fmla="*/ 0 60000 65536"/>
              <a:gd name="T12" fmla="*/ 0 w 317"/>
              <a:gd name="T13" fmla="*/ 0 h 182"/>
              <a:gd name="T14" fmla="*/ 317 w 317"/>
              <a:gd name="T15" fmla="*/ 182 h 18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7" h="182">
                <a:moveTo>
                  <a:pt x="0" y="0"/>
                </a:moveTo>
                <a:lnTo>
                  <a:pt x="136" y="0"/>
                </a:lnTo>
                <a:lnTo>
                  <a:pt x="136" y="182"/>
                </a:lnTo>
                <a:lnTo>
                  <a:pt x="317" y="182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71" name="Freeform 178"/>
          <p:cNvSpPr>
            <a:spLocks/>
          </p:cNvSpPr>
          <p:nvPr/>
        </p:nvSpPr>
        <p:spPr bwMode="auto">
          <a:xfrm>
            <a:off x="6096000" y="1341439"/>
            <a:ext cx="1079500" cy="4535487"/>
          </a:xfrm>
          <a:custGeom>
            <a:avLst/>
            <a:gdLst>
              <a:gd name="T0" fmla="*/ 0 w 680"/>
              <a:gd name="T1" fmla="*/ 2147483647 h 2857"/>
              <a:gd name="T2" fmla="*/ 2147483647 w 680"/>
              <a:gd name="T3" fmla="*/ 2147483647 h 2857"/>
              <a:gd name="T4" fmla="*/ 2147483647 w 680"/>
              <a:gd name="T5" fmla="*/ 0 h 2857"/>
              <a:gd name="T6" fmla="*/ 2147483647 w 680"/>
              <a:gd name="T7" fmla="*/ 0 h 2857"/>
              <a:gd name="T8" fmla="*/ 0 60000 65536"/>
              <a:gd name="T9" fmla="*/ 0 60000 65536"/>
              <a:gd name="T10" fmla="*/ 0 60000 65536"/>
              <a:gd name="T11" fmla="*/ 0 60000 65536"/>
              <a:gd name="T12" fmla="*/ 0 w 680"/>
              <a:gd name="T13" fmla="*/ 0 h 2857"/>
              <a:gd name="T14" fmla="*/ 680 w 680"/>
              <a:gd name="T15" fmla="*/ 2857 h 285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80" h="2857">
                <a:moveTo>
                  <a:pt x="0" y="2857"/>
                </a:moveTo>
                <a:lnTo>
                  <a:pt x="454" y="2857"/>
                </a:lnTo>
                <a:lnTo>
                  <a:pt x="454" y="0"/>
                </a:lnTo>
                <a:lnTo>
                  <a:pt x="680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35635" name="Group 115"/>
          <p:cNvGraphicFramePr>
            <a:graphicFrameLocks noGrp="1"/>
          </p:cNvGraphicFramePr>
          <p:nvPr/>
        </p:nvGraphicFramePr>
        <p:xfrm>
          <a:off x="1570831" y="5269127"/>
          <a:ext cx="2139950" cy="766292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6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I-type</a:t>
                      </a:r>
                    </a:p>
                  </a:txBody>
                  <a:tcPr marL="0" marR="0" marT="46793" marB="46793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793" marB="46793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793" marB="467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Immediate</a:t>
                      </a:r>
                    </a:p>
                  </a:txBody>
                  <a:tcPr marL="0" marR="0" marT="46793" marB="467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886" name="Oval 2"/>
          <p:cNvSpPr>
            <a:spLocks noChangeArrowheads="1"/>
          </p:cNvSpPr>
          <p:nvPr/>
        </p:nvSpPr>
        <p:spPr bwMode="auto">
          <a:xfrm flipH="1">
            <a:off x="8586789" y="41211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887" name="Freeform 3"/>
          <p:cNvSpPr>
            <a:spLocks/>
          </p:cNvSpPr>
          <p:nvPr/>
        </p:nvSpPr>
        <p:spPr bwMode="auto">
          <a:xfrm>
            <a:off x="5232401" y="2060576"/>
            <a:ext cx="5400675" cy="3960813"/>
          </a:xfrm>
          <a:custGeom>
            <a:avLst/>
            <a:gdLst>
              <a:gd name="T0" fmla="*/ 0 w 3402"/>
              <a:gd name="T1" fmla="*/ 0 h 2495"/>
              <a:gd name="T2" fmla="*/ 2147483647 w 3402"/>
              <a:gd name="T3" fmla="*/ 0 h 2495"/>
              <a:gd name="T4" fmla="*/ 2147483647 w 3402"/>
              <a:gd name="T5" fmla="*/ 2147483647 h 2495"/>
              <a:gd name="T6" fmla="*/ 2147483647 w 3402"/>
              <a:gd name="T7" fmla="*/ 2147483647 h 2495"/>
              <a:gd name="T8" fmla="*/ 2147483647 w 3402"/>
              <a:gd name="T9" fmla="*/ 2147483647 h 24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402"/>
              <a:gd name="T16" fmla="*/ 0 h 2495"/>
              <a:gd name="T17" fmla="*/ 3402 w 3402"/>
              <a:gd name="T18" fmla="*/ 2495 h 24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402" h="2495">
                <a:moveTo>
                  <a:pt x="0" y="0"/>
                </a:moveTo>
                <a:lnTo>
                  <a:pt x="3402" y="0"/>
                </a:lnTo>
                <a:lnTo>
                  <a:pt x="3402" y="2495"/>
                </a:lnTo>
                <a:lnTo>
                  <a:pt x="2585" y="2495"/>
                </a:lnTo>
                <a:lnTo>
                  <a:pt x="2585" y="217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88" name="Freeform 4"/>
          <p:cNvSpPr>
            <a:spLocks/>
          </p:cNvSpPr>
          <p:nvPr/>
        </p:nvSpPr>
        <p:spPr bwMode="auto">
          <a:xfrm>
            <a:off x="6672264" y="4508500"/>
            <a:ext cx="2160587" cy="865188"/>
          </a:xfrm>
          <a:custGeom>
            <a:avLst/>
            <a:gdLst>
              <a:gd name="T0" fmla="*/ 0 w 1315"/>
              <a:gd name="T1" fmla="*/ 0 h 545"/>
              <a:gd name="T2" fmla="*/ 0 w 1315"/>
              <a:gd name="T3" fmla="*/ 2147483647 h 545"/>
              <a:gd name="T4" fmla="*/ 2147483647 w 1315"/>
              <a:gd name="T5" fmla="*/ 2147483647 h 545"/>
              <a:gd name="T6" fmla="*/ 0 60000 65536"/>
              <a:gd name="T7" fmla="*/ 0 60000 65536"/>
              <a:gd name="T8" fmla="*/ 0 60000 65536"/>
              <a:gd name="T9" fmla="*/ 0 w 1315"/>
              <a:gd name="T10" fmla="*/ 0 h 545"/>
              <a:gd name="T11" fmla="*/ 1315 w 1315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15" h="545">
                <a:moveTo>
                  <a:pt x="0" y="0"/>
                </a:moveTo>
                <a:lnTo>
                  <a:pt x="0" y="545"/>
                </a:lnTo>
                <a:lnTo>
                  <a:pt x="1315" y="545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89" name="Freeform 5"/>
          <p:cNvSpPr>
            <a:spLocks/>
          </p:cNvSpPr>
          <p:nvPr/>
        </p:nvSpPr>
        <p:spPr bwMode="auto">
          <a:xfrm>
            <a:off x="5232400" y="2636839"/>
            <a:ext cx="4032250" cy="1296987"/>
          </a:xfrm>
          <a:custGeom>
            <a:avLst/>
            <a:gdLst>
              <a:gd name="T0" fmla="*/ 0 w 2585"/>
              <a:gd name="T1" fmla="*/ 0 h 817"/>
              <a:gd name="T2" fmla="*/ 2147483647 w 2585"/>
              <a:gd name="T3" fmla="*/ 0 h 817"/>
              <a:gd name="T4" fmla="*/ 2147483647 w 2585"/>
              <a:gd name="T5" fmla="*/ 2147483647 h 817"/>
              <a:gd name="T6" fmla="*/ 0 60000 65536"/>
              <a:gd name="T7" fmla="*/ 0 60000 65536"/>
              <a:gd name="T8" fmla="*/ 0 60000 65536"/>
              <a:gd name="T9" fmla="*/ 0 w 2585"/>
              <a:gd name="T10" fmla="*/ 0 h 817"/>
              <a:gd name="T11" fmla="*/ 2585 w 2585"/>
              <a:gd name="T12" fmla="*/ 817 h 8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85" h="817">
                <a:moveTo>
                  <a:pt x="0" y="0"/>
                </a:moveTo>
                <a:lnTo>
                  <a:pt x="2585" y="0"/>
                </a:lnTo>
                <a:lnTo>
                  <a:pt x="2585" y="817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90" name="Rectangle 6"/>
          <p:cNvSpPr>
            <a:spLocks noChangeArrowheads="1"/>
          </p:cNvSpPr>
          <p:nvPr/>
        </p:nvSpPr>
        <p:spPr bwMode="auto">
          <a:xfrm>
            <a:off x="8832851" y="3933825"/>
            <a:ext cx="938213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891" name="Line 7"/>
          <p:cNvSpPr>
            <a:spLocks noChangeShapeType="1"/>
          </p:cNvSpPr>
          <p:nvPr/>
        </p:nvSpPr>
        <p:spPr bwMode="auto">
          <a:xfrm>
            <a:off x="9767888" y="4292600"/>
            <a:ext cx="2159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92" name="Rectangle 8"/>
          <p:cNvSpPr>
            <a:spLocks noChangeArrowheads="1"/>
          </p:cNvSpPr>
          <p:nvPr/>
        </p:nvSpPr>
        <p:spPr bwMode="auto">
          <a:xfrm>
            <a:off x="8832851" y="5157789"/>
            <a:ext cx="5762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Write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data</a:t>
            </a:r>
          </a:p>
        </p:txBody>
      </p:sp>
      <p:sp>
        <p:nvSpPr>
          <p:cNvPr id="162893" name="Rectangle 9"/>
          <p:cNvSpPr>
            <a:spLocks noChangeArrowheads="1"/>
          </p:cNvSpPr>
          <p:nvPr/>
        </p:nvSpPr>
        <p:spPr bwMode="auto">
          <a:xfrm>
            <a:off x="8759826" y="4005264"/>
            <a:ext cx="5762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Address</a:t>
            </a:r>
          </a:p>
        </p:txBody>
      </p:sp>
      <p:sp>
        <p:nvSpPr>
          <p:cNvPr id="162894" name="Line 10"/>
          <p:cNvSpPr>
            <a:spLocks noChangeShapeType="1"/>
          </p:cNvSpPr>
          <p:nvPr/>
        </p:nvSpPr>
        <p:spPr bwMode="auto">
          <a:xfrm>
            <a:off x="8472488" y="4149725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95" name="Rectangle 11"/>
          <p:cNvSpPr>
            <a:spLocks noChangeArrowheads="1"/>
          </p:cNvSpPr>
          <p:nvPr/>
        </p:nvSpPr>
        <p:spPr bwMode="auto">
          <a:xfrm>
            <a:off x="7967663" y="4149725"/>
            <a:ext cx="5762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/>
              <a:t>ALU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/>
              <a:t>result</a:t>
            </a:r>
          </a:p>
        </p:txBody>
      </p:sp>
      <p:sp>
        <p:nvSpPr>
          <p:cNvPr id="162896" name="Rectangle 12"/>
          <p:cNvSpPr>
            <a:spLocks noChangeArrowheads="1"/>
          </p:cNvSpPr>
          <p:nvPr/>
        </p:nvSpPr>
        <p:spPr bwMode="auto">
          <a:xfrm>
            <a:off x="9266238" y="4221164"/>
            <a:ext cx="57626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 data</a:t>
            </a:r>
          </a:p>
        </p:txBody>
      </p:sp>
      <p:grpSp>
        <p:nvGrpSpPr>
          <p:cNvPr id="162897" name="Group 13"/>
          <p:cNvGrpSpPr>
            <a:grpSpLocks/>
          </p:cNvGrpSpPr>
          <p:nvPr/>
        </p:nvGrpSpPr>
        <p:grpSpPr bwMode="auto">
          <a:xfrm>
            <a:off x="9983788" y="3933826"/>
            <a:ext cx="360362" cy="1008063"/>
            <a:chOff x="2064" y="2886"/>
            <a:chExt cx="227" cy="635"/>
          </a:xfrm>
        </p:grpSpPr>
        <p:sp>
          <p:nvSpPr>
            <p:cNvPr id="162981" name="Freeform 14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2 w 302"/>
                <a:gd name="T1" fmla="*/ 11 h 900"/>
                <a:gd name="T2" fmla="*/ 2 w 302"/>
                <a:gd name="T3" fmla="*/ 4 h 900"/>
                <a:gd name="T4" fmla="*/ 5 w 302"/>
                <a:gd name="T5" fmla="*/ 1 h 900"/>
                <a:gd name="T6" fmla="*/ 8 w 302"/>
                <a:gd name="T7" fmla="*/ 1 h 900"/>
                <a:gd name="T8" fmla="*/ 13 w 302"/>
                <a:gd name="T9" fmla="*/ 3 h 900"/>
                <a:gd name="T10" fmla="*/ 13 w 302"/>
                <a:gd name="T11" fmla="*/ 4 h 900"/>
                <a:gd name="T12" fmla="*/ 13 w 302"/>
                <a:gd name="T13" fmla="*/ 9 h 900"/>
                <a:gd name="T14" fmla="*/ 13 w 302"/>
                <a:gd name="T15" fmla="*/ 18 h 900"/>
                <a:gd name="T16" fmla="*/ 8 w 302"/>
                <a:gd name="T17" fmla="*/ 19 h 900"/>
                <a:gd name="T18" fmla="*/ 5 w 302"/>
                <a:gd name="T19" fmla="*/ 19 h 900"/>
                <a:gd name="T20" fmla="*/ 2 w 302"/>
                <a:gd name="T21" fmla="*/ 18 h 900"/>
                <a:gd name="T22" fmla="*/ 2 w 302"/>
                <a:gd name="T23" fmla="*/ 16 h 900"/>
                <a:gd name="T24" fmla="*/ 2 w 302"/>
                <a:gd name="T25" fmla="*/ 11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2"/>
                <a:gd name="T40" fmla="*/ 0 h 900"/>
                <a:gd name="T41" fmla="*/ 302 w 302"/>
                <a:gd name="T42" fmla="*/ 900 h 9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982" name="Rectangle 15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X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162898" name="Freeform 16"/>
          <p:cNvSpPr>
            <a:spLocks/>
          </p:cNvSpPr>
          <p:nvPr/>
        </p:nvSpPr>
        <p:spPr bwMode="auto">
          <a:xfrm>
            <a:off x="5232400" y="2276475"/>
            <a:ext cx="4967288" cy="1657350"/>
          </a:xfrm>
          <a:custGeom>
            <a:avLst/>
            <a:gdLst>
              <a:gd name="T0" fmla="*/ 0 w 3129"/>
              <a:gd name="T1" fmla="*/ 0 h 1044"/>
              <a:gd name="T2" fmla="*/ 2147483647 w 3129"/>
              <a:gd name="T3" fmla="*/ 0 h 1044"/>
              <a:gd name="T4" fmla="*/ 2147483647 w 3129"/>
              <a:gd name="T5" fmla="*/ 2147483647 h 1044"/>
              <a:gd name="T6" fmla="*/ 0 60000 65536"/>
              <a:gd name="T7" fmla="*/ 0 60000 65536"/>
              <a:gd name="T8" fmla="*/ 0 60000 65536"/>
              <a:gd name="T9" fmla="*/ 0 w 3129"/>
              <a:gd name="T10" fmla="*/ 0 h 1044"/>
              <a:gd name="T11" fmla="*/ 3129 w 3129"/>
              <a:gd name="T12" fmla="*/ 1044 h 10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29" h="1044">
                <a:moveTo>
                  <a:pt x="0" y="0"/>
                </a:moveTo>
                <a:lnTo>
                  <a:pt x="3129" y="0"/>
                </a:lnTo>
                <a:lnTo>
                  <a:pt x="3129" y="1044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99" name="Rectangle 17"/>
          <p:cNvSpPr>
            <a:spLocks noChangeArrowheads="1"/>
          </p:cNvSpPr>
          <p:nvPr/>
        </p:nvSpPr>
        <p:spPr bwMode="auto">
          <a:xfrm>
            <a:off x="5232401" y="4437064"/>
            <a:ext cx="5762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Write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register</a:t>
            </a:r>
          </a:p>
        </p:txBody>
      </p:sp>
      <p:sp>
        <p:nvSpPr>
          <p:cNvPr id="162900" name="Rectangle 18"/>
          <p:cNvSpPr>
            <a:spLocks noChangeArrowheads="1"/>
          </p:cNvSpPr>
          <p:nvPr/>
        </p:nvSpPr>
        <p:spPr bwMode="auto">
          <a:xfrm>
            <a:off x="5232401" y="4870450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Write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data</a:t>
            </a:r>
          </a:p>
        </p:txBody>
      </p:sp>
      <p:sp>
        <p:nvSpPr>
          <p:cNvPr id="162901" name="Line 19"/>
          <p:cNvSpPr>
            <a:spLocks noChangeShapeType="1"/>
          </p:cNvSpPr>
          <p:nvPr/>
        </p:nvSpPr>
        <p:spPr bwMode="auto">
          <a:xfrm flipH="1">
            <a:off x="5016500" y="4581525"/>
            <a:ext cx="287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02" name="Freeform 20"/>
          <p:cNvSpPr>
            <a:spLocks/>
          </p:cNvSpPr>
          <p:nvPr/>
        </p:nvSpPr>
        <p:spPr bwMode="auto">
          <a:xfrm>
            <a:off x="5159375" y="4365626"/>
            <a:ext cx="5329238" cy="2303463"/>
          </a:xfrm>
          <a:custGeom>
            <a:avLst/>
            <a:gdLst>
              <a:gd name="T0" fmla="*/ 2147483647 w 3357"/>
              <a:gd name="T1" fmla="*/ 0 h 1451"/>
              <a:gd name="T2" fmla="*/ 2147483647 w 3357"/>
              <a:gd name="T3" fmla="*/ 0 h 1451"/>
              <a:gd name="T4" fmla="*/ 2147483647 w 3357"/>
              <a:gd name="T5" fmla="*/ 2147483647 h 1451"/>
              <a:gd name="T6" fmla="*/ 0 w 3357"/>
              <a:gd name="T7" fmla="*/ 2147483647 h 1451"/>
              <a:gd name="T8" fmla="*/ 0 w 3357"/>
              <a:gd name="T9" fmla="*/ 2147483647 h 1451"/>
              <a:gd name="T10" fmla="*/ 2147483647 w 3357"/>
              <a:gd name="T11" fmla="*/ 2147483647 h 1451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357"/>
              <a:gd name="T19" fmla="*/ 0 h 1451"/>
              <a:gd name="T20" fmla="*/ 3357 w 3357"/>
              <a:gd name="T21" fmla="*/ 1451 h 1451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357" h="1451">
                <a:moveTo>
                  <a:pt x="3266" y="0"/>
                </a:moveTo>
                <a:lnTo>
                  <a:pt x="3357" y="0"/>
                </a:lnTo>
                <a:lnTo>
                  <a:pt x="3357" y="1451"/>
                </a:lnTo>
                <a:lnTo>
                  <a:pt x="0" y="1451"/>
                </a:lnTo>
                <a:lnTo>
                  <a:pt x="0" y="408"/>
                </a:lnTo>
                <a:lnTo>
                  <a:pt x="9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62903" name="Group 21"/>
          <p:cNvGrpSpPr>
            <a:grpSpLocks/>
          </p:cNvGrpSpPr>
          <p:nvPr/>
        </p:nvGrpSpPr>
        <p:grpSpPr bwMode="auto">
          <a:xfrm>
            <a:off x="4656138" y="4078288"/>
            <a:ext cx="360362" cy="1008062"/>
            <a:chOff x="2064" y="2886"/>
            <a:chExt cx="227" cy="635"/>
          </a:xfrm>
        </p:grpSpPr>
        <p:sp>
          <p:nvSpPr>
            <p:cNvPr id="162979" name="Freeform 22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2 w 302"/>
                <a:gd name="T1" fmla="*/ 11 h 900"/>
                <a:gd name="T2" fmla="*/ 2 w 302"/>
                <a:gd name="T3" fmla="*/ 4 h 900"/>
                <a:gd name="T4" fmla="*/ 5 w 302"/>
                <a:gd name="T5" fmla="*/ 1 h 900"/>
                <a:gd name="T6" fmla="*/ 8 w 302"/>
                <a:gd name="T7" fmla="*/ 1 h 900"/>
                <a:gd name="T8" fmla="*/ 13 w 302"/>
                <a:gd name="T9" fmla="*/ 3 h 900"/>
                <a:gd name="T10" fmla="*/ 13 w 302"/>
                <a:gd name="T11" fmla="*/ 4 h 900"/>
                <a:gd name="T12" fmla="*/ 13 w 302"/>
                <a:gd name="T13" fmla="*/ 9 h 900"/>
                <a:gd name="T14" fmla="*/ 13 w 302"/>
                <a:gd name="T15" fmla="*/ 18 h 900"/>
                <a:gd name="T16" fmla="*/ 8 w 302"/>
                <a:gd name="T17" fmla="*/ 19 h 900"/>
                <a:gd name="T18" fmla="*/ 5 w 302"/>
                <a:gd name="T19" fmla="*/ 19 h 900"/>
                <a:gd name="T20" fmla="*/ 2 w 302"/>
                <a:gd name="T21" fmla="*/ 18 h 900"/>
                <a:gd name="T22" fmla="*/ 2 w 302"/>
                <a:gd name="T23" fmla="*/ 16 h 900"/>
                <a:gd name="T24" fmla="*/ 2 w 302"/>
                <a:gd name="T25" fmla="*/ 11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2"/>
                <a:gd name="T40" fmla="*/ 0 h 900"/>
                <a:gd name="T41" fmla="*/ 302 w 302"/>
                <a:gd name="T42" fmla="*/ 900 h 9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980" name="Rectangle 23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0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X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1</a:t>
              </a:r>
            </a:p>
          </p:txBody>
        </p:sp>
      </p:grpSp>
      <p:sp>
        <p:nvSpPr>
          <p:cNvPr id="162904" name="Freeform 24"/>
          <p:cNvSpPr>
            <a:spLocks/>
          </p:cNvSpPr>
          <p:nvPr/>
        </p:nvSpPr>
        <p:spPr bwMode="auto">
          <a:xfrm>
            <a:off x="4008439" y="1412876"/>
            <a:ext cx="1800225" cy="4176713"/>
          </a:xfrm>
          <a:custGeom>
            <a:avLst/>
            <a:gdLst>
              <a:gd name="T0" fmla="*/ 2147483647 w 1679"/>
              <a:gd name="T1" fmla="*/ 2147483647 h 2631"/>
              <a:gd name="T2" fmla="*/ 2147483647 w 1679"/>
              <a:gd name="T3" fmla="*/ 2147483647 h 2631"/>
              <a:gd name="T4" fmla="*/ 0 w 1679"/>
              <a:gd name="T5" fmla="*/ 2147483647 h 2631"/>
              <a:gd name="T6" fmla="*/ 0 w 1679"/>
              <a:gd name="T7" fmla="*/ 0 h 2631"/>
              <a:gd name="T8" fmla="*/ 2147483647 w 1679"/>
              <a:gd name="T9" fmla="*/ 0 h 2631"/>
              <a:gd name="T10" fmla="*/ 2147483647 w 1679"/>
              <a:gd name="T11" fmla="*/ 2147483647 h 2631"/>
              <a:gd name="T12" fmla="*/ 2147483647 w 1679"/>
              <a:gd name="T13" fmla="*/ 2147483647 h 26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79"/>
              <a:gd name="T22" fmla="*/ 0 h 2631"/>
              <a:gd name="T23" fmla="*/ 1679 w 1679"/>
              <a:gd name="T24" fmla="*/ 2631 h 263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79" h="2631">
                <a:moveTo>
                  <a:pt x="772" y="2313"/>
                </a:moveTo>
                <a:lnTo>
                  <a:pt x="772" y="2631"/>
                </a:lnTo>
                <a:lnTo>
                  <a:pt x="0" y="2631"/>
                </a:lnTo>
                <a:lnTo>
                  <a:pt x="0" y="0"/>
                </a:lnTo>
                <a:lnTo>
                  <a:pt x="1679" y="0"/>
                </a:lnTo>
                <a:lnTo>
                  <a:pt x="1679" y="181"/>
                </a:lnTo>
                <a:lnTo>
                  <a:pt x="953" y="181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05" name="Freeform 25"/>
          <p:cNvSpPr>
            <a:spLocks/>
          </p:cNvSpPr>
          <p:nvPr/>
        </p:nvSpPr>
        <p:spPr bwMode="auto">
          <a:xfrm>
            <a:off x="4295776" y="3933826"/>
            <a:ext cx="360363" cy="360363"/>
          </a:xfrm>
          <a:custGeom>
            <a:avLst/>
            <a:gdLst>
              <a:gd name="T0" fmla="*/ 0 w 227"/>
              <a:gd name="T1" fmla="*/ 0 h 227"/>
              <a:gd name="T2" fmla="*/ 0 w 227"/>
              <a:gd name="T3" fmla="*/ 2147483647 h 227"/>
              <a:gd name="T4" fmla="*/ 2147483647 w 227"/>
              <a:gd name="T5" fmla="*/ 2147483647 h 227"/>
              <a:gd name="T6" fmla="*/ 0 60000 65536"/>
              <a:gd name="T7" fmla="*/ 0 60000 65536"/>
              <a:gd name="T8" fmla="*/ 0 60000 65536"/>
              <a:gd name="T9" fmla="*/ 0 w 227"/>
              <a:gd name="T10" fmla="*/ 0 h 227"/>
              <a:gd name="T11" fmla="*/ 227 w 227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227">
                <a:moveTo>
                  <a:pt x="0" y="0"/>
                </a:moveTo>
                <a:lnTo>
                  <a:pt x="0" y="227"/>
                </a:lnTo>
                <a:lnTo>
                  <a:pt x="227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06" name="Line 32"/>
          <p:cNvSpPr>
            <a:spLocks noChangeShapeType="1"/>
          </p:cNvSpPr>
          <p:nvPr/>
        </p:nvSpPr>
        <p:spPr bwMode="auto">
          <a:xfrm>
            <a:off x="3792538" y="4941888"/>
            <a:ext cx="8636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07" name="Rectangle 33"/>
          <p:cNvSpPr>
            <a:spLocks noChangeArrowheads="1"/>
          </p:cNvSpPr>
          <p:nvPr/>
        </p:nvSpPr>
        <p:spPr bwMode="auto">
          <a:xfrm>
            <a:off x="3717926" y="5013325"/>
            <a:ext cx="13700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Instruction [15-11] </a:t>
            </a:r>
          </a:p>
        </p:txBody>
      </p:sp>
      <p:sp>
        <p:nvSpPr>
          <p:cNvPr id="162908" name="Freeform 34"/>
          <p:cNvSpPr>
            <a:spLocks/>
          </p:cNvSpPr>
          <p:nvPr/>
        </p:nvSpPr>
        <p:spPr bwMode="auto">
          <a:xfrm>
            <a:off x="8616950" y="4149725"/>
            <a:ext cx="1366838" cy="1727200"/>
          </a:xfrm>
          <a:custGeom>
            <a:avLst/>
            <a:gdLst>
              <a:gd name="T0" fmla="*/ 0 w 861"/>
              <a:gd name="T1" fmla="*/ 0 h 1088"/>
              <a:gd name="T2" fmla="*/ 0 w 861"/>
              <a:gd name="T3" fmla="*/ 2147483647 h 1088"/>
              <a:gd name="T4" fmla="*/ 2147483647 w 861"/>
              <a:gd name="T5" fmla="*/ 2147483647 h 1088"/>
              <a:gd name="T6" fmla="*/ 2147483647 w 861"/>
              <a:gd name="T7" fmla="*/ 2147483647 h 1088"/>
              <a:gd name="T8" fmla="*/ 2147483647 w 861"/>
              <a:gd name="T9" fmla="*/ 2147483647 h 10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61"/>
              <a:gd name="T16" fmla="*/ 0 h 1088"/>
              <a:gd name="T17" fmla="*/ 861 w 861"/>
              <a:gd name="T18" fmla="*/ 1088 h 10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61" h="1088">
                <a:moveTo>
                  <a:pt x="0" y="0"/>
                </a:moveTo>
                <a:lnTo>
                  <a:pt x="0" y="1088"/>
                </a:lnTo>
                <a:lnTo>
                  <a:pt x="771" y="1088"/>
                </a:lnTo>
                <a:lnTo>
                  <a:pt x="771" y="408"/>
                </a:lnTo>
                <a:lnTo>
                  <a:pt x="861" y="408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09" name="Freeform 35"/>
          <p:cNvSpPr>
            <a:spLocks/>
          </p:cNvSpPr>
          <p:nvPr/>
        </p:nvSpPr>
        <p:spPr bwMode="auto">
          <a:xfrm>
            <a:off x="4872039" y="5876925"/>
            <a:ext cx="2447925" cy="647700"/>
          </a:xfrm>
          <a:custGeom>
            <a:avLst/>
            <a:gdLst>
              <a:gd name="T0" fmla="*/ 0 w 1542"/>
              <a:gd name="T1" fmla="*/ 0 h 408"/>
              <a:gd name="T2" fmla="*/ 0 w 1542"/>
              <a:gd name="T3" fmla="*/ 2147483647 h 408"/>
              <a:gd name="T4" fmla="*/ 2147483647 w 1542"/>
              <a:gd name="T5" fmla="*/ 2147483647 h 408"/>
              <a:gd name="T6" fmla="*/ 2147483647 w 1542"/>
              <a:gd name="T7" fmla="*/ 0 h 408"/>
              <a:gd name="T8" fmla="*/ 2147483647 w 1542"/>
              <a:gd name="T9" fmla="*/ 0 h 4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42"/>
              <a:gd name="T16" fmla="*/ 0 h 408"/>
              <a:gd name="T17" fmla="*/ 1542 w 1542"/>
              <a:gd name="T18" fmla="*/ 408 h 4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42" h="408">
                <a:moveTo>
                  <a:pt x="0" y="0"/>
                </a:moveTo>
                <a:lnTo>
                  <a:pt x="0" y="408"/>
                </a:lnTo>
                <a:lnTo>
                  <a:pt x="1361" y="408"/>
                </a:lnTo>
                <a:lnTo>
                  <a:pt x="1361" y="0"/>
                </a:lnTo>
                <a:lnTo>
                  <a:pt x="154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10" name="Rectangle 36"/>
          <p:cNvSpPr>
            <a:spLocks noChangeArrowheads="1"/>
          </p:cNvSpPr>
          <p:nvPr/>
        </p:nvSpPr>
        <p:spPr bwMode="auto">
          <a:xfrm>
            <a:off x="5330826" y="6265864"/>
            <a:ext cx="137001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Instruction [5-0] </a:t>
            </a:r>
          </a:p>
        </p:txBody>
      </p:sp>
      <p:graphicFrame>
        <p:nvGraphicFramePr>
          <p:cNvPr id="235562" name="Group 42"/>
          <p:cNvGraphicFramePr>
            <a:graphicFrameLocks noGrp="1"/>
          </p:cNvGraphicFramePr>
          <p:nvPr/>
        </p:nvGraphicFramePr>
        <p:xfrm>
          <a:off x="1591469" y="4615552"/>
          <a:ext cx="2139950" cy="705448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3332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R-type</a:t>
                      </a:r>
                    </a:p>
                  </a:txBody>
                  <a:tcPr marL="0" marR="0" marT="46822" marB="46822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22" marB="46822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822" marB="468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rs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22" marB="4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22" marB="4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rd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22" marB="4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shamt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22" marB="4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0" marR="0" marT="46822" marB="468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929" name="Rectangle 76"/>
          <p:cNvSpPr>
            <a:spLocks noChangeArrowheads="1"/>
          </p:cNvSpPr>
          <p:nvPr/>
        </p:nvSpPr>
        <p:spPr bwMode="auto">
          <a:xfrm>
            <a:off x="1560512" y="207964"/>
            <a:ext cx="9144000" cy="6913563"/>
          </a:xfrm>
          <a:prstGeom prst="rect">
            <a:avLst/>
          </a:prstGeom>
          <a:solidFill>
            <a:srgbClr val="FFFFFF">
              <a:alpha val="8392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930" name="Rectangle 77"/>
          <p:cNvSpPr>
            <a:spLocks noChangeArrowheads="1"/>
          </p:cNvSpPr>
          <p:nvPr/>
        </p:nvSpPr>
        <p:spPr bwMode="auto">
          <a:xfrm>
            <a:off x="2495551" y="2422525"/>
            <a:ext cx="936625" cy="15827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931" name="Oval 86"/>
          <p:cNvSpPr>
            <a:spLocks noChangeArrowheads="1"/>
          </p:cNvSpPr>
          <p:nvPr/>
        </p:nvSpPr>
        <p:spPr bwMode="auto">
          <a:xfrm>
            <a:off x="4367214" y="1557339"/>
            <a:ext cx="865187" cy="1584325"/>
          </a:xfrm>
          <a:prstGeom prst="ellipse">
            <a:avLst/>
          </a:prstGeom>
          <a:noFill/>
          <a:ln w="28575">
            <a:solidFill>
              <a:srgbClr val="3366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400">
                <a:solidFill>
                  <a:srgbClr val="3366CC"/>
                </a:solidFill>
              </a:rPr>
              <a:t>Control</a:t>
            </a:r>
          </a:p>
        </p:txBody>
      </p:sp>
      <p:sp>
        <p:nvSpPr>
          <p:cNvPr id="162932" name="Rectangle 110"/>
          <p:cNvSpPr>
            <a:spLocks noChangeArrowheads="1"/>
          </p:cNvSpPr>
          <p:nvPr/>
        </p:nvSpPr>
        <p:spPr bwMode="auto">
          <a:xfrm>
            <a:off x="5305425" y="1555751"/>
            <a:ext cx="115093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</a:rPr>
              <a:t>RegDst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</a:rPr>
              <a:t>Branch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</a:rPr>
              <a:t>MemRead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</a:rPr>
              <a:t>MemtoRead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</a:rPr>
              <a:t>ALUOp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</a:rPr>
              <a:t>MemWrite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</a:rPr>
              <a:t>ALUSrc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0000"/>
                </a:solidFill>
              </a:rPr>
              <a:t>RegWrite </a:t>
            </a:r>
          </a:p>
        </p:txBody>
      </p:sp>
      <p:grpSp>
        <p:nvGrpSpPr>
          <p:cNvPr id="162933" name="Group 134"/>
          <p:cNvGrpSpPr>
            <a:grpSpLocks/>
          </p:cNvGrpSpPr>
          <p:nvPr/>
        </p:nvGrpSpPr>
        <p:grpSpPr bwMode="auto">
          <a:xfrm>
            <a:off x="9912351" y="403225"/>
            <a:ext cx="360363" cy="1081088"/>
            <a:chOff x="2064" y="2886"/>
            <a:chExt cx="227" cy="635"/>
          </a:xfrm>
        </p:grpSpPr>
        <p:sp>
          <p:nvSpPr>
            <p:cNvPr id="162977" name="Freeform 135"/>
            <p:cNvSpPr>
              <a:spLocks/>
            </p:cNvSpPr>
            <p:nvPr/>
          </p:nvSpPr>
          <p:spPr bwMode="auto">
            <a:xfrm>
              <a:off x="2064" y="2886"/>
              <a:ext cx="227" cy="635"/>
            </a:xfrm>
            <a:custGeom>
              <a:avLst/>
              <a:gdLst>
                <a:gd name="T0" fmla="*/ 2 w 302"/>
                <a:gd name="T1" fmla="*/ 11 h 900"/>
                <a:gd name="T2" fmla="*/ 2 w 302"/>
                <a:gd name="T3" fmla="*/ 4 h 900"/>
                <a:gd name="T4" fmla="*/ 5 w 302"/>
                <a:gd name="T5" fmla="*/ 1 h 900"/>
                <a:gd name="T6" fmla="*/ 8 w 302"/>
                <a:gd name="T7" fmla="*/ 1 h 900"/>
                <a:gd name="T8" fmla="*/ 13 w 302"/>
                <a:gd name="T9" fmla="*/ 3 h 900"/>
                <a:gd name="T10" fmla="*/ 13 w 302"/>
                <a:gd name="T11" fmla="*/ 4 h 900"/>
                <a:gd name="T12" fmla="*/ 13 w 302"/>
                <a:gd name="T13" fmla="*/ 9 h 900"/>
                <a:gd name="T14" fmla="*/ 13 w 302"/>
                <a:gd name="T15" fmla="*/ 18 h 900"/>
                <a:gd name="T16" fmla="*/ 8 w 302"/>
                <a:gd name="T17" fmla="*/ 19 h 900"/>
                <a:gd name="T18" fmla="*/ 5 w 302"/>
                <a:gd name="T19" fmla="*/ 19 h 900"/>
                <a:gd name="T20" fmla="*/ 2 w 302"/>
                <a:gd name="T21" fmla="*/ 18 h 900"/>
                <a:gd name="T22" fmla="*/ 2 w 302"/>
                <a:gd name="T23" fmla="*/ 16 h 900"/>
                <a:gd name="T24" fmla="*/ 2 w 302"/>
                <a:gd name="T25" fmla="*/ 11 h 90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02"/>
                <a:gd name="T40" fmla="*/ 0 h 900"/>
                <a:gd name="T41" fmla="*/ 302 w 302"/>
                <a:gd name="T42" fmla="*/ 900 h 90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02" h="900">
                  <a:moveTo>
                    <a:pt x="15" y="477"/>
                  </a:moveTo>
                  <a:cubicBezTo>
                    <a:pt x="15" y="379"/>
                    <a:pt x="0" y="235"/>
                    <a:pt x="15" y="159"/>
                  </a:cubicBezTo>
                  <a:cubicBezTo>
                    <a:pt x="30" y="83"/>
                    <a:pt x="76" y="46"/>
                    <a:pt x="106" y="23"/>
                  </a:cubicBezTo>
                  <a:cubicBezTo>
                    <a:pt x="136" y="0"/>
                    <a:pt x="167" y="8"/>
                    <a:pt x="197" y="23"/>
                  </a:cubicBezTo>
                  <a:cubicBezTo>
                    <a:pt x="227" y="38"/>
                    <a:pt x="272" y="84"/>
                    <a:pt x="287" y="114"/>
                  </a:cubicBezTo>
                  <a:cubicBezTo>
                    <a:pt x="302" y="144"/>
                    <a:pt x="287" y="152"/>
                    <a:pt x="287" y="205"/>
                  </a:cubicBezTo>
                  <a:cubicBezTo>
                    <a:pt x="287" y="258"/>
                    <a:pt x="287" y="333"/>
                    <a:pt x="287" y="431"/>
                  </a:cubicBezTo>
                  <a:cubicBezTo>
                    <a:pt x="287" y="529"/>
                    <a:pt x="302" y="719"/>
                    <a:pt x="287" y="794"/>
                  </a:cubicBezTo>
                  <a:cubicBezTo>
                    <a:pt x="272" y="869"/>
                    <a:pt x="227" y="870"/>
                    <a:pt x="197" y="885"/>
                  </a:cubicBezTo>
                  <a:cubicBezTo>
                    <a:pt x="167" y="900"/>
                    <a:pt x="136" y="892"/>
                    <a:pt x="106" y="885"/>
                  </a:cubicBezTo>
                  <a:cubicBezTo>
                    <a:pt x="76" y="878"/>
                    <a:pt x="30" y="863"/>
                    <a:pt x="15" y="840"/>
                  </a:cubicBezTo>
                  <a:cubicBezTo>
                    <a:pt x="0" y="817"/>
                    <a:pt x="15" y="817"/>
                    <a:pt x="15" y="749"/>
                  </a:cubicBezTo>
                  <a:cubicBezTo>
                    <a:pt x="15" y="681"/>
                    <a:pt x="15" y="575"/>
                    <a:pt x="15" y="477"/>
                  </a:cubicBezTo>
                  <a:close/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2978" name="Rectangle 136"/>
            <p:cNvSpPr>
              <a:spLocks noChangeArrowheads="1"/>
            </p:cNvSpPr>
            <p:nvPr/>
          </p:nvSpPr>
          <p:spPr bwMode="auto">
            <a:xfrm>
              <a:off x="2109" y="2931"/>
              <a:ext cx="13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marL="342900" indent="-3429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kumimoji="1"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1</a:t>
              </a:r>
              <a:endParaRPr lang="en-US" altLang="zh-CN" sz="600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M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U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X</a:t>
              </a:r>
              <a:endParaRPr lang="en-US" altLang="zh-CN" sz="600"/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200"/>
                <a:t>0</a:t>
              </a:r>
            </a:p>
          </p:txBody>
        </p:sp>
      </p:grpSp>
      <p:sp>
        <p:nvSpPr>
          <p:cNvPr id="162934" name="Freeform 137"/>
          <p:cNvSpPr>
            <a:spLocks/>
          </p:cNvSpPr>
          <p:nvPr/>
        </p:nvSpPr>
        <p:spPr bwMode="auto">
          <a:xfrm>
            <a:off x="1631951" y="44450"/>
            <a:ext cx="8856663" cy="2592388"/>
          </a:xfrm>
          <a:custGeom>
            <a:avLst/>
            <a:gdLst>
              <a:gd name="T0" fmla="*/ 2147483647 w 5579"/>
              <a:gd name="T1" fmla="*/ 2147483647 h 1633"/>
              <a:gd name="T2" fmla="*/ 2147483647 w 5579"/>
              <a:gd name="T3" fmla="*/ 2147483647 h 1633"/>
              <a:gd name="T4" fmla="*/ 2147483647 w 5579"/>
              <a:gd name="T5" fmla="*/ 0 h 1633"/>
              <a:gd name="T6" fmla="*/ 0 w 5579"/>
              <a:gd name="T7" fmla="*/ 0 h 1633"/>
              <a:gd name="T8" fmla="*/ 0 w 5579"/>
              <a:gd name="T9" fmla="*/ 2147483647 h 1633"/>
              <a:gd name="T10" fmla="*/ 2147483647 w 5579"/>
              <a:gd name="T11" fmla="*/ 2147483647 h 163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579"/>
              <a:gd name="T19" fmla="*/ 0 h 1633"/>
              <a:gd name="T20" fmla="*/ 5579 w 5579"/>
              <a:gd name="T21" fmla="*/ 1633 h 163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579" h="1633">
                <a:moveTo>
                  <a:pt x="5443" y="590"/>
                </a:moveTo>
                <a:lnTo>
                  <a:pt x="5579" y="590"/>
                </a:lnTo>
                <a:lnTo>
                  <a:pt x="5579" y="0"/>
                </a:lnTo>
                <a:lnTo>
                  <a:pt x="0" y="0"/>
                </a:lnTo>
                <a:lnTo>
                  <a:pt x="0" y="1633"/>
                </a:lnTo>
                <a:lnTo>
                  <a:pt x="136" y="1633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35" name="Freeform 138"/>
          <p:cNvSpPr>
            <a:spLocks/>
          </p:cNvSpPr>
          <p:nvPr/>
        </p:nvSpPr>
        <p:spPr bwMode="auto">
          <a:xfrm>
            <a:off x="4943476" y="1484314"/>
            <a:ext cx="5184775" cy="649287"/>
          </a:xfrm>
          <a:custGeom>
            <a:avLst/>
            <a:gdLst>
              <a:gd name="T0" fmla="*/ 0 w 3266"/>
              <a:gd name="T1" fmla="*/ 2147483647 h 409"/>
              <a:gd name="T2" fmla="*/ 2147483647 w 3266"/>
              <a:gd name="T3" fmla="*/ 0 h 409"/>
              <a:gd name="T4" fmla="*/ 2147483647 w 3266"/>
              <a:gd name="T5" fmla="*/ 0 h 409"/>
              <a:gd name="T6" fmla="*/ 2147483647 w 3266"/>
              <a:gd name="T7" fmla="*/ 2147483647 h 409"/>
              <a:gd name="T8" fmla="*/ 2147483647 w 3266"/>
              <a:gd name="T9" fmla="*/ 2147483647 h 409"/>
              <a:gd name="T10" fmla="*/ 2147483647 w 3266"/>
              <a:gd name="T11" fmla="*/ 0 h 40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266"/>
              <a:gd name="T19" fmla="*/ 0 h 409"/>
              <a:gd name="T20" fmla="*/ 3266 w 3266"/>
              <a:gd name="T21" fmla="*/ 409 h 40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266" h="409">
                <a:moveTo>
                  <a:pt x="0" y="91"/>
                </a:moveTo>
                <a:lnTo>
                  <a:pt x="227" y="0"/>
                </a:lnTo>
                <a:lnTo>
                  <a:pt x="1316" y="0"/>
                </a:lnTo>
                <a:lnTo>
                  <a:pt x="1316" y="409"/>
                </a:lnTo>
                <a:lnTo>
                  <a:pt x="3266" y="409"/>
                </a:lnTo>
                <a:lnTo>
                  <a:pt x="3266" y="0"/>
                </a:lnTo>
              </a:path>
            </a:pathLst>
          </a:custGeom>
          <a:noFill/>
          <a:ln w="28575" cap="flat" cmpd="sng">
            <a:solidFill>
              <a:srgbClr val="3366CC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36" name="Rectangle 139"/>
          <p:cNvSpPr>
            <a:spLocks noChangeArrowheads="1"/>
          </p:cNvSpPr>
          <p:nvPr/>
        </p:nvSpPr>
        <p:spPr bwMode="auto">
          <a:xfrm>
            <a:off x="9623426" y="1557339"/>
            <a:ext cx="576263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3366CC"/>
                </a:solidFill>
              </a:rPr>
              <a:t>jump</a:t>
            </a:r>
          </a:p>
        </p:txBody>
      </p:sp>
      <p:sp>
        <p:nvSpPr>
          <p:cNvPr id="162937" name="Rectangle 143"/>
          <p:cNvSpPr>
            <a:spLocks noChangeArrowheads="1"/>
          </p:cNvSpPr>
          <p:nvPr/>
        </p:nvSpPr>
        <p:spPr bwMode="auto">
          <a:xfrm>
            <a:off x="1560512" y="4319589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r>
              <a:rPr lang="en-US" altLang="zh-CN" sz="1800">
                <a:solidFill>
                  <a:srgbClr val="FF3300"/>
                </a:solidFill>
              </a:rPr>
              <a:t>jump instruction</a:t>
            </a:r>
          </a:p>
        </p:txBody>
      </p:sp>
      <p:sp>
        <p:nvSpPr>
          <p:cNvPr id="162938" name="Rectangle 146"/>
          <p:cNvSpPr>
            <a:spLocks noGrp="1" noRot="1" noChangeArrowheads="1"/>
          </p:cNvSpPr>
          <p:nvPr>
            <p:ph type="title"/>
          </p:nvPr>
        </p:nvSpPr>
        <p:spPr>
          <a:xfrm>
            <a:off x="1536700" y="11113"/>
            <a:ext cx="8447088" cy="3937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2400">
                <a:solidFill>
                  <a:srgbClr val="FF3300"/>
                </a:solidFill>
              </a:rPr>
              <a:t>The Datapath in operation for Jump</a:t>
            </a:r>
          </a:p>
        </p:txBody>
      </p:sp>
      <p:sp>
        <p:nvSpPr>
          <p:cNvPr id="162939" name="Rectangle 150"/>
          <p:cNvSpPr>
            <a:spLocks noChangeArrowheads="1"/>
          </p:cNvSpPr>
          <p:nvPr/>
        </p:nvSpPr>
        <p:spPr bwMode="auto">
          <a:xfrm>
            <a:off x="2495550" y="3646489"/>
            <a:ext cx="865188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3300"/>
                </a:solidFill>
              </a:rPr>
              <a:t>Instruction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3300"/>
                </a:solidFill>
              </a:rPr>
              <a:t>memory </a:t>
            </a:r>
          </a:p>
        </p:txBody>
      </p:sp>
      <p:graphicFrame>
        <p:nvGraphicFramePr>
          <p:cNvPr id="235584" name="Group 64"/>
          <p:cNvGraphicFramePr>
            <a:graphicFrameLocks noGrp="1"/>
          </p:cNvGraphicFramePr>
          <p:nvPr/>
        </p:nvGraphicFramePr>
        <p:xfrm>
          <a:off x="1581150" y="6016904"/>
          <a:ext cx="2139950" cy="721870"/>
        </p:xfrm>
        <a:graphic>
          <a:graphicData uri="http://schemas.openxmlformats.org/drawingml/2006/table">
            <a:tbl>
              <a:tblPr/>
              <a:tblGrid>
                <a:gridCol w="33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68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Jump-type </a:t>
                      </a:r>
                    </a:p>
                  </a:txBody>
                  <a:tcPr marL="0" marR="0" marT="46757" marB="46757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</a:t>
                      </a:r>
                    </a:p>
                  </a:txBody>
                  <a:tcPr marL="0" marR="0" marT="46757" marB="4675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address</a:t>
                      </a:r>
                    </a:p>
                  </a:txBody>
                  <a:tcPr marL="0" marR="0" marT="46757" marB="4675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2949" name="Line 30"/>
          <p:cNvSpPr>
            <a:spLocks noChangeShapeType="1"/>
          </p:cNvSpPr>
          <p:nvPr/>
        </p:nvSpPr>
        <p:spPr bwMode="auto">
          <a:xfrm>
            <a:off x="4654551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50" name="Rectangle 31"/>
          <p:cNvSpPr>
            <a:spLocks noChangeArrowheads="1"/>
          </p:cNvSpPr>
          <p:nvPr/>
        </p:nvSpPr>
        <p:spPr bwMode="auto">
          <a:xfrm>
            <a:off x="4583113" y="908050"/>
            <a:ext cx="5762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28</a:t>
            </a:r>
          </a:p>
        </p:txBody>
      </p:sp>
      <p:sp>
        <p:nvSpPr>
          <p:cNvPr id="162951" name="Oval 37"/>
          <p:cNvSpPr>
            <a:spLocks noChangeArrowheads="1"/>
          </p:cNvSpPr>
          <p:nvPr/>
        </p:nvSpPr>
        <p:spPr bwMode="auto">
          <a:xfrm>
            <a:off x="4008439" y="476250"/>
            <a:ext cx="503237" cy="719138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 sz="1000"/>
              <a:t>Shift</a:t>
            </a:r>
          </a:p>
          <a:p>
            <a:pPr algn="ctr">
              <a:buFontTx/>
              <a:buNone/>
            </a:pPr>
            <a:r>
              <a:rPr lang="en-US" altLang="zh-CN" sz="1000"/>
              <a:t> left 2</a:t>
            </a:r>
          </a:p>
        </p:txBody>
      </p:sp>
      <p:sp>
        <p:nvSpPr>
          <p:cNvPr id="162952" name="Rectangle 38"/>
          <p:cNvSpPr>
            <a:spLocks noChangeArrowheads="1"/>
          </p:cNvSpPr>
          <p:nvPr/>
        </p:nvSpPr>
        <p:spPr bwMode="auto">
          <a:xfrm>
            <a:off x="2640013" y="476250"/>
            <a:ext cx="137001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Instruction [25-0] </a:t>
            </a:r>
          </a:p>
        </p:txBody>
      </p:sp>
      <p:sp>
        <p:nvSpPr>
          <p:cNvPr id="162953" name="Rectangle 39"/>
          <p:cNvSpPr>
            <a:spLocks noChangeArrowheads="1"/>
          </p:cNvSpPr>
          <p:nvPr/>
        </p:nvSpPr>
        <p:spPr bwMode="auto">
          <a:xfrm>
            <a:off x="5013326" y="549275"/>
            <a:ext cx="13700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jump  address[31-0] </a:t>
            </a:r>
          </a:p>
        </p:txBody>
      </p:sp>
      <p:sp>
        <p:nvSpPr>
          <p:cNvPr id="162954" name="Freeform 40"/>
          <p:cNvSpPr>
            <a:spLocks/>
          </p:cNvSpPr>
          <p:nvPr/>
        </p:nvSpPr>
        <p:spPr bwMode="auto">
          <a:xfrm>
            <a:off x="4440238" y="836614"/>
            <a:ext cx="576262" cy="504825"/>
          </a:xfrm>
          <a:custGeom>
            <a:avLst/>
            <a:gdLst>
              <a:gd name="T0" fmla="*/ 0 w 499"/>
              <a:gd name="T1" fmla="*/ 2147483647 h 318"/>
              <a:gd name="T2" fmla="*/ 0 w 499"/>
              <a:gd name="T3" fmla="*/ 2147483647 h 318"/>
              <a:gd name="T4" fmla="*/ 2147483647 w 499"/>
              <a:gd name="T5" fmla="*/ 2147483647 h 318"/>
              <a:gd name="T6" fmla="*/ 2147483647 w 499"/>
              <a:gd name="T7" fmla="*/ 0 h 318"/>
              <a:gd name="T8" fmla="*/ 0 60000 65536"/>
              <a:gd name="T9" fmla="*/ 0 60000 65536"/>
              <a:gd name="T10" fmla="*/ 0 60000 65536"/>
              <a:gd name="T11" fmla="*/ 0 60000 65536"/>
              <a:gd name="T12" fmla="*/ 0 w 499"/>
              <a:gd name="T13" fmla="*/ 0 h 318"/>
              <a:gd name="T14" fmla="*/ 499 w 499"/>
              <a:gd name="T15" fmla="*/ 318 h 31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9" h="318">
                <a:moveTo>
                  <a:pt x="0" y="318"/>
                </a:moveTo>
                <a:lnTo>
                  <a:pt x="0" y="227"/>
                </a:lnTo>
                <a:lnTo>
                  <a:pt x="499" y="227"/>
                </a:lnTo>
                <a:lnTo>
                  <a:pt x="499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55" name="Rectangle 41"/>
          <p:cNvSpPr>
            <a:spLocks noChangeArrowheads="1"/>
          </p:cNvSpPr>
          <p:nvPr/>
        </p:nvSpPr>
        <p:spPr bwMode="auto">
          <a:xfrm>
            <a:off x="4943476" y="908050"/>
            <a:ext cx="13700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PC+4[31-28] </a:t>
            </a:r>
          </a:p>
        </p:txBody>
      </p:sp>
      <p:sp>
        <p:nvSpPr>
          <p:cNvPr id="162956" name="Oval 140"/>
          <p:cNvSpPr>
            <a:spLocks noChangeArrowheads="1"/>
          </p:cNvSpPr>
          <p:nvPr/>
        </p:nvSpPr>
        <p:spPr bwMode="auto">
          <a:xfrm flipH="1">
            <a:off x="4987926" y="808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957" name="Freeform 27"/>
          <p:cNvSpPr>
            <a:spLocks/>
          </p:cNvSpPr>
          <p:nvPr/>
        </p:nvSpPr>
        <p:spPr bwMode="auto">
          <a:xfrm>
            <a:off x="3648076" y="836614"/>
            <a:ext cx="360363" cy="2447925"/>
          </a:xfrm>
          <a:custGeom>
            <a:avLst/>
            <a:gdLst>
              <a:gd name="T0" fmla="*/ 0 w 227"/>
              <a:gd name="T1" fmla="*/ 2147483647 h 1497"/>
              <a:gd name="T2" fmla="*/ 0 w 227"/>
              <a:gd name="T3" fmla="*/ 0 h 1497"/>
              <a:gd name="T4" fmla="*/ 2147483647 w 227"/>
              <a:gd name="T5" fmla="*/ 0 h 1497"/>
              <a:gd name="T6" fmla="*/ 0 60000 65536"/>
              <a:gd name="T7" fmla="*/ 0 60000 65536"/>
              <a:gd name="T8" fmla="*/ 0 60000 65536"/>
              <a:gd name="T9" fmla="*/ 0 w 227"/>
              <a:gd name="T10" fmla="*/ 0 h 1497"/>
              <a:gd name="T11" fmla="*/ 227 w 227"/>
              <a:gd name="T12" fmla="*/ 1497 h 149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1497">
                <a:moveTo>
                  <a:pt x="0" y="1497"/>
                </a:moveTo>
                <a:lnTo>
                  <a:pt x="0" y="0"/>
                </a:lnTo>
                <a:lnTo>
                  <a:pt x="227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58" name="Rectangle 100"/>
          <p:cNvSpPr>
            <a:spLocks noChangeArrowheads="1"/>
          </p:cNvSpPr>
          <p:nvPr/>
        </p:nvSpPr>
        <p:spPr bwMode="auto">
          <a:xfrm>
            <a:off x="2927351" y="2060575"/>
            <a:ext cx="137001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/>
              <a:t>Instruction [31-26] </a:t>
            </a:r>
          </a:p>
        </p:txBody>
      </p:sp>
      <p:sp>
        <p:nvSpPr>
          <p:cNvPr id="162959" name="Rectangle 29"/>
          <p:cNvSpPr>
            <a:spLocks noChangeArrowheads="1"/>
          </p:cNvSpPr>
          <p:nvPr/>
        </p:nvSpPr>
        <p:spPr bwMode="auto">
          <a:xfrm>
            <a:off x="3648076" y="908050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26</a:t>
            </a:r>
          </a:p>
        </p:txBody>
      </p:sp>
      <p:sp>
        <p:nvSpPr>
          <p:cNvPr id="162960" name="Oval 141"/>
          <p:cNvSpPr>
            <a:spLocks noChangeArrowheads="1"/>
          </p:cNvSpPr>
          <p:nvPr/>
        </p:nvSpPr>
        <p:spPr bwMode="auto">
          <a:xfrm flipH="1">
            <a:off x="4425951" y="1316039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961" name="Rectangle 78"/>
          <p:cNvSpPr>
            <a:spLocks noChangeArrowheads="1"/>
          </p:cNvSpPr>
          <p:nvPr/>
        </p:nvSpPr>
        <p:spPr bwMode="auto">
          <a:xfrm>
            <a:off x="2424113" y="2493964"/>
            <a:ext cx="576262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Read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200" b="0"/>
              <a:t> address</a:t>
            </a:r>
          </a:p>
        </p:txBody>
      </p:sp>
      <p:sp>
        <p:nvSpPr>
          <p:cNvPr id="162962" name="Rectangle 79"/>
          <p:cNvSpPr>
            <a:spLocks noChangeArrowheads="1"/>
          </p:cNvSpPr>
          <p:nvPr/>
        </p:nvSpPr>
        <p:spPr bwMode="auto">
          <a:xfrm>
            <a:off x="2640014" y="3141664"/>
            <a:ext cx="865187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 b="0"/>
              <a:t>Instruction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zh-CN" sz="1200" b="0"/>
              <a:t>[31-0] </a:t>
            </a:r>
          </a:p>
        </p:txBody>
      </p:sp>
      <p:sp>
        <p:nvSpPr>
          <p:cNvPr id="162963" name="Freeform 85"/>
          <p:cNvSpPr>
            <a:spLocks/>
          </p:cNvSpPr>
          <p:nvPr/>
        </p:nvSpPr>
        <p:spPr bwMode="auto">
          <a:xfrm>
            <a:off x="2927350" y="908051"/>
            <a:ext cx="503238" cy="936625"/>
          </a:xfrm>
          <a:custGeom>
            <a:avLst/>
            <a:gdLst>
              <a:gd name="T0" fmla="*/ 0 w 635"/>
              <a:gd name="T1" fmla="*/ 2147483647 h 1179"/>
              <a:gd name="T2" fmla="*/ 0 w 635"/>
              <a:gd name="T3" fmla="*/ 2147483647 h 1179"/>
              <a:gd name="T4" fmla="*/ 2147483647 w 635"/>
              <a:gd name="T5" fmla="*/ 2147483647 h 1179"/>
              <a:gd name="T6" fmla="*/ 2147483647 w 635"/>
              <a:gd name="T7" fmla="*/ 2147483647 h 1179"/>
              <a:gd name="T8" fmla="*/ 2147483647 w 635"/>
              <a:gd name="T9" fmla="*/ 2147483647 h 1179"/>
              <a:gd name="T10" fmla="*/ 2147483647 w 635"/>
              <a:gd name="T11" fmla="*/ 2147483647 h 1179"/>
              <a:gd name="T12" fmla="*/ 2147483647 w 635"/>
              <a:gd name="T13" fmla="*/ 2147483647 h 1179"/>
              <a:gd name="T14" fmla="*/ 2147483647 w 635"/>
              <a:gd name="T15" fmla="*/ 2147483647 h 1179"/>
              <a:gd name="T16" fmla="*/ 0 w 635"/>
              <a:gd name="T17" fmla="*/ 0 h 1179"/>
              <a:gd name="T18" fmla="*/ 0 w 635"/>
              <a:gd name="T19" fmla="*/ 2147483647 h 117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35"/>
              <a:gd name="T31" fmla="*/ 0 h 1179"/>
              <a:gd name="T32" fmla="*/ 635 w 635"/>
              <a:gd name="T33" fmla="*/ 1179 h 117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35" h="1179">
                <a:moveTo>
                  <a:pt x="0" y="136"/>
                </a:moveTo>
                <a:lnTo>
                  <a:pt x="0" y="408"/>
                </a:lnTo>
                <a:lnTo>
                  <a:pt x="181" y="544"/>
                </a:lnTo>
                <a:lnTo>
                  <a:pt x="45" y="771"/>
                </a:lnTo>
                <a:lnTo>
                  <a:pt x="45" y="1043"/>
                </a:lnTo>
                <a:lnTo>
                  <a:pt x="45" y="1179"/>
                </a:lnTo>
                <a:lnTo>
                  <a:pt x="635" y="862"/>
                </a:lnTo>
                <a:lnTo>
                  <a:pt x="635" y="227"/>
                </a:lnTo>
                <a:lnTo>
                  <a:pt x="0" y="0"/>
                </a:lnTo>
                <a:lnTo>
                  <a:pt x="0" y="136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64" name="Rectangle 87"/>
          <p:cNvSpPr>
            <a:spLocks noChangeArrowheads="1"/>
          </p:cNvSpPr>
          <p:nvPr/>
        </p:nvSpPr>
        <p:spPr bwMode="auto">
          <a:xfrm>
            <a:off x="2998788" y="1196975"/>
            <a:ext cx="5762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200">
                <a:solidFill>
                  <a:srgbClr val="FF3300"/>
                </a:solidFill>
              </a:rPr>
              <a:t>Add</a:t>
            </a:r>
          </a:p>
        </p:txBody>
      </p:sp>
      <p:sp>
        <p:nvSpPr>
          <p:cNvPr id="162965" name="Rectangle 88"/>
          <p:cNvSpPr>
            <a:spLocks noChangeArrowheads="1"/>
          </p:cNvSpPr>
          <p:nvPr/>
        </p:nvSpPr>
        <p:spPr bwMode="auto">
          <a:xfrm>
            <a:off x="1847851" y="2205039"/>
            <a:ext cx="360363" cy="936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buFontTx/>
              <a:buNone/>
            </a:pPr>
            <a:r>
              <a:rPr lang="en-US" altLang="zh-CN"/>
              <a:t>pc</a:t>
            </a:r>
          </a:p>
        </p:txBody>
      </p:sp>
      <p:sp>
        <p:nvSpPr>
          <p:cNvPr id="162966" name="Line 89"/>
          <p:cNvSpPr>
            <a:spLocks noChangeShapeType="1"/>
          </p:cNvSpPr>
          <p:nvPr/>
        </p:nvSpPr>
        <p:spPr bwMode="auto">
          <a:xfrm>
            <a:off x="2208214" y="2638425"/>
            <a:ext cx="287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67" name="Freeform 90"/>
          <p:cNvSpPr>
            <a:spLocks/>
          </p:cNvSpPr>
          <p:nvPr/>
        </p:nvSpPr>
        <p:spPr bwMode="auto">
          <a:xfrm>
            <a:off x="2279650" y="1125538"/>
            <a:ext cx="647700" cy="1511300"/>
          </a:xfrm>
          <a:custGeom>
            <a:avLst/>
            <a:gdLst>
              <a:gd name="T0" fmla="*/ 0 w 363"/>
              <a:gd name="T1" fmla="*/ 2147483647 h 1724"/>
              <a:gd name="T2" fmla="*/ 0 w 363"/>
              <a:gd name="T3" fmla="*/ 0 h 1724"/>
              <a:gd name="T4" fmla="*/ 2147483647 w 363"/>
              <a:gd name="T5" fmla="*/ 0 h 1724"/>
              <a:gd name="T6" fmla="*/ 0 60000 65536"/>
              <a:gd name="T7" fmla="*/ 0 60000 65536"/>
              <a:gd name="T8" fmla="*/ 0 60000 65536"/>
              <a:gd name="T9" fmla="*/ 0 w 363"/>
              <a:gd name="T10" fmla="*/ 0 h 1724"/>
              <a:gd name="T11" fmla="*/ 363 w 363"/>
              <a:gd name="T12" fmla="*/ 1724 h 17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3" h="1724">
                <a:moveTo>
                  <a:pt x="0" y="1724"/>
                </a:moveTo>
                <a:lnTo>
                  <a:pt x="0" y="0"/>
                </a:lnTo>
                <a:lnTo>
                  <a:pt x="363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68" name="Line 91"/>
          <p:cNvSpPr>
            <a:spLocks noChangeShapeType="1"/>
          </p:cNvSpPr>
          <p:nvPr/>
        </p:nvSpPr>
        <p:spPr bwMode="auto">
          <a:xfrm>
            <a:off x="2566988" y="1555750"/>
            <a:ext cx="3603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69" name="Rectangle 92"/>
          <p:cNvSpPr>
            <a:spLocks noChangeArrowheads="1"/>
          </p:cNvSpPr>
          <p:nvPr/>
        </p:nvSpPr>
        <p:spPr bwMode="auto">
          <a:xfrm>
            <a:off x="2351088" y="1412875"/>
            <a:ext cx="576262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marL="342900" indent="-3429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1800"/>
              <a:t>4</a:t>
            </a:r>
          </a:p>
        </p:txBody>
      </p:sp>
      <p:sp>
        <p:nvSpPr>
          <p:cNvPr id="162970" name="Line 95"/>
          <p:cNvSpPr>
            <a:spLocks noChangeShapeType="1"/>
          </p:cNvSpPr>
          <p:nvPr/>
        </p:nvSpPr>
        <p:spPr bwMode="auto">
          <a:xfrm>
            <a:off x="3432176" y="3284538"/>
            <a:ext cx="3603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71" name="Oval 96"/>
          <p:cNvSpPr>
            <a:spLocks noChangeArrowheads="1"/>
          </p:cNvSpPr>
          <p:nvPr/>
        </p:nvSpPr>
        <p:spPr bwMode="auto">
          <a:xfrm flipH="1">
            <a:off x="3778251" y="3270251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972" name="Oval 107"/>
          <p:cNvSpPr>
            <a:spLocks noChangeArrowheads="1"/>
          </p:cNvSpPr>
          <p:nvPr/>
        </p:nvSpPr>
        <p:spPr bwMode="auto">
          <a:xfrm flipH="1">
            <a:off x="2251076" y="26082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973" name="Oval 142"/>
          <p:cNvSpPr>
            <a:spLocks noChangeArrowheads="1"/>
          </p:cNvSpPr>
          <p:nvPr/>
        </p:nvSpPr>
        <p:spPr bwMode="auto">
          <a:xfrm flipH="1">
            <a:off x="3617914" y="3255964"/>
            <a:ext cx="53975" cy="53975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2974" name="Line 28"/>
          <p:cNvSpPr>
            <a:spLocks noChangeShapeType="1"/>
          </p:cNvSpPr>
          <p:nvPr/>
        </p:nvSpPr>
        <p:spPr bwMode="auto">
          <a:xfrm>
            <a:off x="3719514" y="765176"/>
            <a:ext cx="73025" cy="142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75" name="Freeform 183"/>
          <p:cNvSpPr>
            <a:spLocks/>
          </p:cNvSpPr>
          <p:nvPr/>
        </p:nvSpPr>
        <p:spPr bwMode="auto">
          <a:xfrm>
            <a:off x="3792539" y="2349500"/>
            <a:ext cx="574675" cy="935038"/>
          </a:xfrm>
          <a:custGeom>
            <a:avLst/>
            <a:gdLst>
              <a:gd name="T0" fmla="*/ 0 w 362"/>
              <a:gd name="T1" fmla="*/ 2147483647 h 589"/>
              <a:gd name="T2" fmla="*/ 0 w 362"/>
              <a:gd name="T3" fmla="*/ 0 h 589"/>
              <a:gd name="T4" fmla="*/ 2147483647 w 362"/>
              <a:gd name="T5" fmla="*/ 0 h 589"/>
              <a:gd name="T6" fmla="*/ 0 60000 65536"/>
              <a:gd name="T7" fmla="*/ 0 60000 65536"/>
              <a:gd name="T8" fmla="*/ 0 60000 65536"/>
              <a:gd name="T9" fmla="*/ 0 w 362"/>
              <a:gd name="T10" fmla="*/ 0 h 589"/>
              <a:gd name="T11" fmla="*/ 362 w 362"/>
              <a:gd name="T12" fmla="*/ 589 h 5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2" h="589">
                <a:moveTo>
                  <a:pt x="0" y="589"/>
                </a:moveTo>
                <a:lnTo>
                  <a:pt x="0" y="0"/>
                </a:lnTo>
                <a:lnTo>
                  <a:pt x="362" y="0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976" name="Freeform 26"/>
          <p:cNvSpPr>
            <a:spLocks/>
          </p:cNvSpPr>
          <p:nvPr/>
        </p:nvSpPr>
        <p:spPr bwMode="auto">
          <a:xfrm>
            <a:off x="4511676" y="260351"/>
            <a:ext cx="5400675" cy="576263"/>
          </a:xfrm>
          <a:custGeom>
            <a:avLst/>
            <a:gdLst>
              <a:gd name="T0" fmla="*/ 0 w 3402"/>
              <a:gd name="T1" fmla="*/ 2147483647 h 363"/>
              <a:gd name="T2" fmla="*/ 2147483647 w 3402"/>
              <a:gd name="T3" fmla="*/ 2147483647 h 363"/>
              <a:gd name="T4" fmla="*/ 2147483647 w 3402"/>
              <a:gd name="T5" fmla="*/ 0 h 363"/>
              <a:gd name="T6" fmla="*/ 2147483647 w 3402"/>
              <a:gd name="T7" fmla="*/ 0 h 363"/>
              <a:gd name="T8" fmla="*/ 2147483647 w 3402"/>
              <a:gd name="T9" fmla="*/ 2147483647 h 363"/>
              <a:gd name="T10" fmla="*/ 2147483647 w 3402"/>
              <a:gd name="T11" fmla="*/ 2147483647 h 36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402"/>
              <a:gd name="T19" fmla="*/ 0 h 363"/>
              <a:gd name="T20" fmla="*/ 3402 w 3402"/>
              <a:gd name="T21" fmla="*/ 363 h 36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402" h="363">
                <a:moveTo>
                  <a:pt x="0" y="363"/>
                </a:moveTo>
                <a:lnTo>
                  <a:pt x="1316" y="363"/>
                </a:lnTo>
                <a:lnTo>
                  <a:pt x="1316" y="0"/>
                </a:lnTo>
                <a:lnTo>
                  <a:pt x="3311" y="0"/>
                </a:lnTo>
                <a:lnTo>
                  <a:pt x="3311" y="227"/>
                </a:lnTo>
                <a:lnTo>
                  <a:pt x="3402" y="227"/>
                </a:ln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29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ChangeArrowheads="1"/>
          </p:cNvSpPr>
          <p:nvPr/>
        </p:nvSpPr>
        <p:spPr bwMode="auto">
          <a:xfrm>
            <a:off x="2836071" y="1091805"/>
            <a:ext cx="3907631" cy="35837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/>
              <a:t>ALU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1800" dirty="0"/>
              <a:t>算术逻辑运算器</a:t>
            </a:r>
            <a:r>
              <a:rPr lang="en-US" altLang="zh-CN" sz="1800" dirty="0" err="1"/>
              <a:t>ALU</a:t>
            </a:r>
            <a:r>
              <a:rPr lang="zh-CN" altLang="en-US" sz="1800" dirty="0"/>
              <a:t>：即运算器</a:t>
            </a:r>
          </a:p>
          <a:p>
            <a:pPr lvl="1"/>
            <a:r>
              <a:rPr lang="en-US" altLang="zh-CN" sz="1500" dirty="0"/>
              <a:t>5 Operations</a:t>
            </a:r>
          </a:p>
          <a:p>
            <a:pPr lvl="1"/>
            <a:r>
              <a:rPr lang="en-US" altLang="zh-CN" sz="1500" dirty="0"/>
              <a:t>“Set on less than”</a:t>
            </a:r>
            <a:r>
              <a:rPr lang="zh-CN" altLang="en-US" sz="1500" dirty="0"/>
              <a:t>：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500" dirty="0"/>
              <a:t>   </a:t>
            </a:r>
            <a:r>
              <a:rPr lang="en-US" altLang="zh-CN" sz="1500" dirty="0"/>
              <a:t>if A&lt;B then Result=1</a:t>
            </a:r>
            <a:r>
              <a:rPr lang="zh-CN" altLang="en-US" sz="1500" dirty="0"/>
              <a:t>；</a:t>
            </a:r>
          </a:p>
          <a:p>
            <a:pPr lvl="1">
              <a:buFont typeface="Wingdings" pitchFamily="2" charset="2"/>
              <a:buNone/>
            </a:pPr>
            <a:r>
              <a:rPr lang="zh-CN" altLang="en-US" sz="1500" dirty="0"/>
              <a:t>   </a:t>
            </a:r>
            <a:r>
              <a:rPr lang="en-US" altLang="zh-CN" sz="1500" dirty="0"/>
              <a:t>else Result=0</a:t>
            </a:r>
            <a:r>
              <a:rPr lang="zh-CN" altLang="en-US" sz="1500" dirty="0"/>
              <a:t>。</a:t>
            </a:r>
          </a:p>
        </p:txBody>
      </p:sp>
      <p:graphicFrame>
        <p:nvGraphicFramePr>
          <p:cNvPr id="186588" name="Group 220"/>
          <p:cNvGraphicFramePr>
            <a:graphicFrameLocks noGrp="1"/>
          </p:cNvGraphicFramePr>
          <p:nvPr/>
        </p:nvGraphicFramePr>
        <p:xfrm>
          <a:off x="6685365" y="1875224"/>
          <a:ext cx="2571769" cy="1691640"/>
        </p:xfrm>
        <a:graphic>
          <a:graphicData uri="http://schemas.openxmlformats.org/drawingml/2006/table">
            <a:tbl>
              <a:tblPr/>
              <a:tblGrid>
                <a:gridCol w="1326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4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Operation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Function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3F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And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001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Or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010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Add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Sub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111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Slt</a:t>
                      </a:r>
                      <a:endParaRPr kumimoji="0" lang="en-US" altLang="zh-CN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3018236" y="3482579"/>
            <a:ext cx="3238501" cy="1974056"/>
            <a:chOff x="158" y="2387"/>
            <a:chExt cx="2359" cy="1658"/>
          </a:xfrm>
        </p:grpSpPr>
        <p:sp>
          <p:nvSpPr>
            <p:cNvPr id="186466" name="Rectangle 98"/>
            <p:cNvSpPr>
              <a:spLocks noChangeArrowheads="1"/>
            </p:cNvSpPr>
            <p:nvPr/>
          </p:nvSpPr>
          <p:spPr bwMode="auto">
            <a:xfrm>
              <a:off x="158" y="3657"/>
              <a:ext cx="34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/>
                <a:t>Less</a:t>
              </a:r>
            </a:p>
          </p:txBody>
        </p:sp>
        <p:sp>
          <p:nvSpPr>
            <p:cNvPr id="186467" name="Rectangle 99"/>
            <p:cNvSpPr>
              <a:spLocks noChangeArrowheads="1"/>
            </p:cNvSpPr>
            <p:nvPr/>
          </p:nvSpPr>
          <p:spPr bwMode="auto">
            <a:xfrm>
              <a:off x="884" y="2387"/>
              <a:ext cx="51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EB7500"/>
                  </a:solidFill>
                </a:rPr>
                <a:t>Binvert</a:t>
              </a:r>
              <a:endParaRPr lang="en-US" altLang="zh-CN" sz="900"/>
            </a:p>
          </p:txBody>
        </p:sp>
        <p:sp>
          <p:nvSpPr>
            <p:cNvPr id="186468" name="Rectangle 100"/>
            <p:cNvSpPr>
              <a:spLocks noChangeArrowheads="1"/>
            </p:cNvSpPr>
            <p:nvPr/>
          </p:nvSpPr>
          <p:spPr bwMode="auto">
            <a:xfrm>
              <a:off x="1927" y="2387"/>
              <a:ext cx="590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EB7500"/>
                  </a:solidFill>
                </a:rPr>
                <a:t>Operation</a:t>
              </a:r>
              <a:endParaRPr lang="en-US" altLang="zh-CN" sz="900"/>
            </a:p>
          </p:txBody>
        </p:sp>
        <p:sp>
          <p:nvSpPr>
            <p:cNvPr id="186469" name="Freeform 101"/>
            <p:cNvSpPr>
              <a:spLocks/>
            </p:cNvSpPr>
            <p:nvPr/>
          </p:nvSpPr>
          <p:spPr bwMode="auto">
            <a:xfrm>
              <a:off x="945" y="3228"/>
              <a:ext cx="40" cy="38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2"/>
                </a:cxn>
                <a:cxn ang="0">
                  <a:pos x="19" y="33"/>
                </a:cxn>
                <a:cxn ang="0">
                  <a:pos x="38" y="2"/>
                </a:cxn>
                <a:cxn ang="0">
                  <a:pos x="38" y="2"/>
                </a:cxn>
                <a:cxn ang="0">
                  <a:pos x="38" y="0"/>
                </a:cxn>
              </a:cxnLst>
              <a:rect l="0" t="0" r="r" b="b"/>
              <a:pathLst>
                <a:path w="38" h="33">
                  <a:moveTo>
                    <a:pt x="38" y="0"/>
                  </a:moveTo>
                  <a:lnTo>
                    <a:pt x="0" y="2"/>
                  </a:lnTo>
                  <a:lnTo>
                    <a:pt x="19" y="33"/>
                  </a:lnTo>
                  <a:lnTo>
                    <a:pt x="38" y="2"/>
                  </a:lnTo>
                  <a:lnTo>
                    <a:pt x="38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0" name="Line 102"/>
            <p:cNvSpPr>
              <a:spLocks noChangeShapeType="1"/>
            </p:cNvSpPr>
            <p:nvPr/>
          </p:nvSpPr>
          <p:spPr bwMode="auto">
            <a:xfrm flipV="1">
              <a:off x="965" y="2413"/>
              <a:ext cx="1" cy="819"/>
            </a:xfrm>
            <a:prstGeom prst="line">
              <a:avLst/>
            </a:prstGeom>
            <a:noFill/>
            <a:ln w="14288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1" name="Freeform 103"/>
            <p:cNvSpPr>
              <a:spLocks/>
            </p:cNvSpPr>
            <p:nvPr/>
          </p:nvSpPr>
          <p:spPr bwMode="auto">
            <a:xfrm>
              <a:off x="1418" y="2691"/>
              <a:ext cx="254" cy="192"/>
            </a:xfrm>
            <a:custGeom>
              <a:avLst/>
              <a:gdLst/>
              <a:ahLst/>
              <a:cxnLst>
                <a:cxn ang="0">
                  <a:pos x="147" y="167"/>
                </a:cxn>
                <a:cxn ang="0">
                  <a:pos x="166" y="167"/>
                </a:cxn>
                <a:cxn ang="0">
                  <a:pos x="180" y="163"/>
                </a:cxn>
                <a:cxn ang="0">
                  <a:pos x="194" y="157"/>
                </a:cxn>
                <a:cxn ang="0">
                  <a:pos x="208" y="152"/>
                </a:cxn>
                <a:cxn ang="0">
                  <a:pos x="220" y="142"/>
                </a:cxn>
                <a:cxn ang="0">
                  <a:pos x="229" y="133"/>
                </a:cxn>
                <a:cxn ang="0">
                  <a:pos x="239" y="123"/>
                </a:cxn>
                <a:cxn ang="0">
                  <a:pos x="244" y="110"/>
                </a:cxn>
                <a:cxn ang="0">
                  <a:pos x="248" y="98"/>
                </a:cxn>
                <a:cxn ang="0">
                  <a:pos x="248" y="85"/>
                </a:cxn>
                <a:cxn ang="0">
                  <a:pos x="248" y="71"/>
                </a:cxn>
                <a:cxn ang="0">
                  <a:pos x="244" y="58"/>
                </a:cxn>
                <a:cxn ang="0">
                  <a:pos x="239" y="46"/>
                </a:cxn>
                <a:cxn ang="0">
                  <a:pos x="229" y="35"/>
                </a:cxn>
                <a:cxn ang="0">
                  <a:pos x="220" y="25"/>
                </a:cxn>
                <a:cxn ang="0">
                  <a:pos x="208" y="16"/>
                </a:cxn>
                <a:cxn ang="0">
                  <a:pos x="194" y="10"/>
                </a:cxn>
                <a:cxn ang="0">
                  <a:pos x="180" y="4"/>
                </a:cxn>
                <a:cxn ang="0">
                  <a:pos x="166" y="2"/>
                </a:cxn>
                <a:cxn ang="0">
                  <a:pos x="149" y="0"/>
                </a:cxn>
                <a:cxn ang="0">
                  <a:pos x="0" y="0"/>
                </a:cxn>
                <a:cxn ang="0">
                  <a:pos x="0" y="167"/>
                </a:cxn>
                <a:cxn ang="0">
                  <a:pos x="149" y="167"/>
                </a:cxn>
                <a:cxn ang="0">
                  <a:pos x="149" y="167"/>
                </a:cxn>
              </a:cxnLst>
              <a:rect l="0" t="0" r="r" b="b"/>
              <a:pathLst>
                <a:path w="248" h="167">
                  <a:moveTo>
                    <a:pt x="147" y="167"/>
                  </a:moveTo>
                  <a:lnTo>
                    <a:pt x="166" y="167"/>
                  </a:lnTo>
                  <a:lnTo>
                    <a:pt x="180" y="163"/>
                  </a:lnTo>
                  <a:lnTo>
                    <a:pt x="194" y="157"/>
                  </a:lnTo>
                  <a:lnTo>
                    <a:pt x="208" y="152"/>
                  </a:lnTo>
                  <a:lnTo>
                    <a:pt x="220" y="142"/>
                  </a:lnTo>
                  <a:lnTo>
                    <a:pt x="229" y="133"/>
                  </a:lnTo>
                  <a:lnTo>
                    <a:pt x="239" y="123"/>
                  </a:lnTo>
                  <a:lnTo>
                    <a:pt x="244" y="110"/>
                  </a:lnTo>
                  <a:lnTo>
                    <a:pt x="248" y="98"/>
                  </a:lnTo>
                  <a:lnTo>
                    <a:pt x="248" y="85"/>
                  </a:lnTo>
                  <a:lnTo>
                    <a:pt x="248" y="71"/>
                  </a:lnTo>
                  <a:lnTo>
                    <a:pt x="244" y="58"/>
                  </a:lnTo>
                  <a:lnTo>
                    <a:pt x="239" y="46"/>
                  </a:lnTo>
                  <a:lnTo>
                    <a:pt x="229" y="35"/>
                  </a:lnTo>
                  <a:lnTo>
                    <a:pt x="220" y="25"/>
                  </a:lnTo>
                  <a:lnTo>
                    <a:pt x="208" y="16"/>
                  </a:lnTo>
                  <a:lnTo>
                    <a:pt x="194" y="10"/>
                  </a:lnTo>
                  <a:lnTo>
                    <a:pt x="180" y="4"/>
                  </a:lnTo>
                  <a:lnTo>
                    <a:pt x="166" y="2"/>
                  </a:lnTo>
                  <a:lnTo>
                    <a:pt x="149" y="0"/>
                  </a:lnTo>
                  <a:lnTo>
                    <a:pt x="0" y="0"/>
                  </a:lnTo>
                  <a:lnTo>
                    <a:pt x="0" y="167"/>
                  </a:lnTo>
                  <a:lnTo>
                    <a:pt x="149" y="167"/>
                  </a:lnTo>
                  <a:lnTo>
                    <a:pt x="149" y="167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2" name="Freeform 104"/>
            <p:cNvSpPr>
              <a:spLocks/>
            </p:cNvSpPr>
            <p:nvPr/>
          </p:nvSpPr>
          <p:spPr bwMode="auto">
            <a:xfrm>
              <a:off x="1391" y="2940"/>
              <a:ext cx="294" cy="191"/>
            </a:xfrm>
            <a:custGeom>
              <a:avLst/>
              <a:gdLst/>
              <a:ahLst/>
              <a:cxnLst>
                <a:cxn ang="0">
                  <a:pos x="29" y="84"/>
                </a:cxn>
                <a:cxn ang="0">
                  <a:pos x="29" y="96"/>
                </a:cxn>
                <a:cxn ang="0">
                  <a:pos x="26" y="105"/>
                </a:cxn>
                <a:cxn ang="0">
                  <a:pos x="26" y="113"/>
                </a:cxn>
                <a:cxn ang="0">
                  <a:pos x="24" y="121"/>
                </a:cxn>
                <a:cxn ang="0">
                  <a:pos x="24" y="128"/>
                </a:cxn>
                <a:cxn ang="0">
                  <a:pos x="22" y="134"/>
                </a:cxn>
                <a:cxn ang="0">
                  <a:pos x="17" y="142"/>
                </a:cxn>
                <a:cxn ang="0">
                  <a:pos x="12" y="147"/>
                </a:cxn>
                <a:cxn ang="0">
                  <a:pos x="7" y="157"/>
                </a:cxn>
                <a:cxn ang="0">
                  <a:pos x="0" y="165"/>
                </a:cxn>
                <a:cxn ang="0">
                  <a:pos x="5" y="165"/>
                </a:cxn>
                <a:cxn ang="0">
                  <a:pos x="17" y="165"/>
                </a:cxn>
                <a:cxn ang="0">
                  <a:pos x="33" y="167"/>
                </a:cxn>
                <a:cxn ang="0">
                  <a:pos x="52" y="167"/>
                </a:cxn>
                <a:cxn ang="0">
                  <a:pos x="76" y="167"/>
                </a:cxn>
                <a:cxn ang="0">
                  <a:pos x="100" y="165"/>
                </a:cxn>
                <a:cxn ang="0">
                  <a:pos x="123" y="165"/>
                </a:cxn>
                <a:cxn ang="0">
                  <a:pos x="142" y="165"/>
                </a:cxn>
                <a:cxn ang="0">
                  <a:pos x="161" y="163"/>
                </a:cxn>
                <a:cxn ang="0">
                  <a:pos x="173" y="161"/>
                </a:cxn>
                <a:cxn ang="0">
                  <a:pos x="192" y="155"/>
                </a:cxn>
                <a:cxn ang="0">
                  <a:pos x="211" y="149"/>
                </a:cxn>
                <a:cxn ang="0">
                  <a:pos x="225" y="142"/>
                </a:cxn>
                <a:cxn ang="0">
                  <a:pos x="239" y="132"/>
                </a:cxn>
                <a:cxn ang="0">
                  <a:pos x="253" y="124"/>
                </a:cxn>
                <a:cxn ang="0">
                  <a:pos x="263" y="115"/>
                </a:cxn>
                <a:cxn ang="0">
                  <a:pos x="272" y="105"/>
                </a:cxn>
                <a:cxn ang="0">
                  <a:pos x="279" y="98"/>
                </a:cxn>
                <a:cxn ang="0">
                  <a:pos x="284" y="90"/>
                </a:cxn>
                <a:cxn ang="0">
                  <a:pos x="286" y="82"/>
                </a:cxn>
                <a:cxn ang="0">
                  <a:pos x="284" y="77"/>
                </a:cxn>
                <a:cxn ang="0">
                  <a:pos x="279" y="67"/>
                </a:cxn>
                <a:cxn ang="0">
                  <a:pos x="272" y="59"/>
                </a:cxn>
                <a:cxn ang="0">
                  <a:pos x="263" y="50"/>
                </a:cxn>
                <a:cxn ang="0">
                  <a:pos x="253" y="42"/>
                </a:cxn>
                <a:cxn ang="0">
                  <a:pos x="239" y="32"/>
                </a:cxn>
                <a:cxn ang="0">
                  <a:pos x="225" y="23"/>
                </a:cxn>
                <a:cxn ang="0">
                  <a:pos x="211" y="15"/>
                </a:cxn>
                <a:cxn ang="0">
                  <a:pos x="192" y="9"/>
                </a:cxn>
                <a:cxn ang="0">
                  <a:pos x="173" y="4"/>
                </a:cxn>
                <a:cxn ang="0">
                  <a:pos x="161" y="2"/>
                </a:cxn>
                <a:cxn ang="0">
                  <a:pos x="142" y="0"/>
                </a:cxn>
                <a:cxn ang="0">
                  <a:pos x="123" y="0"/>
                </a:cxn>
                <a:cxn ang="0">
                  <a:pos x="100" y="0"/>
                </a:cxn>
                <a:cxn ang="0">
                  <a:pos x="76" y="0"/>
                </a:cxn>
                <a:cxn ang="0">
                  <a:pos x="52" y="0"/>
                </a:cxn>
                <a:cxn ang="0">
                  <a:pos x="33" y="0"/>
                </a:cxn>
                <a:cxn ang="0">
                  <a:pos x="17" y="0"/>
                </a:cxn>
                <a:cxn ang="0">
                  <a:pos x="5" y="0"/>
                </a:cxn>
                <a:cxn ang="0">
                  <a:pos x="0" y="0"/>
                </a:cxn>
                <a:cxn ang="0">
                  <a:pos x="7" y="9"/>
                </a:cxn>
                <a:cxn ang="0">
                  <a:pos x="12" y="17"/>
                </a:cxn>
                <a:cxn ang="0">
                  <a:pos x="17" y="25"/>
                </a:cxn>
                <a:cxn ang="0">
                  <a:pos x="22" y="32"/>
                </a:cxn>
                <a:cxn ang="0">
                  <a:pos x="24" y="40"/>
                </a:cxn>
                <a:cxn ang="0">
                  <a:pos x="24" y="48"/>
                </a:cxn>
                <a:cxn ang="0">
                  <a:pos x="26" y="55"/>
                </a:cxn>
                <a:cxn ang="0">
                  <a:pos x="26" y="63"/>
                </a:cxn>
                <a:cxn ang="0">
                  <a:pos x="29" y="75"/>
                </a:cxn>
                <a:cxn ang="0">
                  <a:pos x="29" y="84"/>
                </a:cxn>
                <a:cxn ang="0">
                  <a:pos x="29" y="84"/>
                </a:cxn>
              </a:cxnLst>
              <a:rect l="0" t="0" r="r" b="b"/>
              <a:pathLst>
                <a:path w="286" h="167">
                  <a:moveTo>
                    <a:pt x="29" y="84"/>
                  </a:moveTo>
                  <a:lnTo>
                    <a:pt x="29" y="96"/>
                  </a:lnTo>
                  <a:lnTo>
                    <a:pt x="26" y="105"/>
                  </a:lnTo>
                  <a:lnTo>
                    <a:pt x="26" y="113"/>
                  </a:lnTo>
                  <a:lnTo>
                    <a:pt x="24" y="121"/>
                  </a:lnTo>
                  <a:lnTo>
                    <a:pt x="24" y="128"/>
                  </a:lnTo>
                  <a:lnTo>
                    <a:pt x="22" y="134"/>
                  </a:lnTo>
                  <a:lnTo>
                    <a:pt x="17" y="142"/>
                  </a:lnTo>
                  <a:lnTo>
                    <a:pt x="12" y="147"/>
                  </a:lnTo>
                  <a:lnTo>
                    <a:pt x="7" y="157"/>
                  </a:lnTo>
                  <a:lnTo>
                    <a:pt x="0" y="165"/>
                  </a:lnTo>
                  <a:lnTo>
                    <a:pt x="5" y="165"/>
                  </a:lnTo>
                  <a:lnTo>
                    <a:pt x="17" y="165"/>
                  </a:lnTo>
                  <a:lnTo>
                    <a:pt x="33" y="167"/>
                  </a:lnTo>
                  <a:lnTo>
                    <a:pt x="52" y="167"/>
                  </a:lnTo>
                  <a:lnTo>
                    <a:pt x="76" y="167"/>
                  </a:lnTo>
                  <a:lnTo>
                    <a:pt x="100" y="165"/>
                  </a:lnTo>
                  <a:lnTo>
                    <a:pt x="123" y="165"/>
                  </a:lnTo>
                  <a:lnTo>
                    <a:pt x="142" y="165"/>
                  </a:lnTo>
                  <a:lnTo>
                    <a:pt x="161" y="163"/>
                  </a:lnTo>
                  <a:lnTo>
                    <a:pt x="173" y="161"/>
                  </a:lnTo>
                  <a:lnTo>
                    <a:pt x="192" y="155"/>
                  </a:lnTo>
                  <a:lnTo>
                    <a:pt x="211" y="149"/>
                  </a:lnTo>
                  <a:lnTo>
                    <a:pt x="225" y="142"/>
                  </a:lnTo>
                  <a:lnTo>
                    <a:pt x="239" y="132"/>
                  </a:lnTo>
                  <a:lnTo>
                    <a:pt x="253" y="124"/>
                  </a:lnTo>
                  <a:lnTo>
                    <a:pt x="263" y="115"/>
                  </a:lnTo>
                  <a:lnTo>
                    <a:pt x="272" y="105"/>
                  </a:lnTo>
                  <a:lnTo>
                    <a:pt x="279" y="98"/>
                  </a:lnTo>
                  <a:lnTo>
                    <a:pt x="284" y="90"/>
                  </a:lnTo>
                  <a:lnTo>
                    <a:pt x="286" y="82"/>
                  </a:lnTo>
                  <a:lnTo>
                    <a:pt x="284" y="77"/>
                  </a:lnTo>
                  <a:lnTo>
                    <a:pt x="279" y="67"/>
                  </a:lnTo>
                  <a:lnTo>
                    <a:pt x="272" y="59"/>
                  </a:lnTo>
                  <a:lnTo>
                    <a:pt x="263" y="50"/>
                  </a:lnTo>
                  <a:lnTo>
                    <a:pt x="253" y="42"/>
                  </a:lnTo>
                  <a:lnTo>
                    <a:pt x="239" y="32"/>
                  </a:lnTo>
                  <a:lnTo>
                    <a:pt x="225" y="23"/>
                  </a:lnTo>
                  <a:lnTo>
                    <a:pt x="211" y="15"/>
                  </a:lnTo>
                  <a:lnTo>
                    <a:pt x="192" y="9"/>
                  </a:lnTo>
                  <a:lnTo>
                    <a:pt x="173" y="4"/>
                  </a:lnTo>
                  <a:lnTo>
                    <a:pt x="161" y="2"/>
                  </a:lnTo>
                  <a:lnTo>
                    <a:pt x="142" y="0"/>
                  </a:lnTo>
                  <a:lnTo>
                    <a:pt x="123" y="0"/>
                  </a:lnTo>
                  <a:lnTo>
                    <a:pt x="100" y="0"/>
                  </a:lnTo>
                  <a:lnTo>
                    <a:pt x="76" y="0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17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7" y="9"/>
                  </a:lnTo>
                  <a:lnTo>
                    <a:pt x="12" y="17"/>
                  </a:lnTo>
                  <a:lnTo>
                    <a:pt x="17" y="25"/>
                  </a:lnTo>
                  <a:lnTo>
                    <a:pt x="22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26" y="55"/>
                  </a:lnTo>
                  <a:lnTo>
                    <a:pt x="26" y="63"/>
                  </a:lnTo>
                  <a:lnTo>
                    <a:pt x="29" y="75"/>
                  </a:lnTo>
                  <a:lnTo>
                    <a:pt x="29" y="84"/>
                  </a:lnTo>
                  <a:lnTo>
                    <a:pt x="29" y="84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3" name="Freeform 105"/>
            <p:cNvSpPr>
              <a:spLocks/>
            </p:cNvSpPr>
            <p:nvPr/>
          </p:nvSpPr>
          <p:spPr bwMode="auto">
            <a:xfrm>
              <a:off x="1372" y="2706"/>
              <a:ext cx="41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40" y="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0" y="32"/>
                  </a:lnTo>
                  <a:lnTo>
                    <a:pt x="40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4" name="Line 106"/>
            <p:cNvSpPr>
              <a:spLocks noChangeShapeType="1"/>
            </p:cNvSpPr>
            <p:nvPr/>
          </p:nvSpPr>
          <p:spPr bwMode="auto">
            <a:xfrm flipH="1">
              <a:off x="404" y="2723"/>
              <a:ext cx="983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5" name="Freeform 107"/>
            <p:cNvSpPr>
              <a:spLocks/>
            </p:cNvSpPr>
            <p:nvPr/>
          </p:nvSpPr>
          <p:spPr bwMode="auto">
            <a:xfrm>
              <a:off x="1372" y="2827"/>
              <a:ext cx="41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40" y="1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33">
                  <a:moveTo>
                    <a:pt x="0" y="0"/>
                  </a:moveTo>
                  <a:lnTo>
                    <a:pt x="0" y="33"/>
                  </a:lnTo>
                  <a:lnTo>
                    <a:pt x="4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6" name="Line 108"/>
            <p:cNvSpPr>
              <a:spLocks noChangeShapeType="1"/>
            </p:cNvSpPr>
            <p:nvPr/>
          </p:nvSpPr>
          <p:spPr bwMode="auto">
            <a:xfrm flipH="1">
              <a:off x="1676" y="2786"/>
              <a:ext cx="190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7" name="Freeform 109"/>
            <p:cNvSpPr>
              <a:spLocks/>
            </p:cNvSpPr>
            <p:nvPr/>
          </p:nvSpPr>
          <p:spPr bwMode="auto">
            <a:xfrm>
              <a:off x="1362" y="2955"/>
              <a:ext cx="40" cy="3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40" y="16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3">
                  <a:moveTo>
                    <a:pt x="0" y="0"/>
                  </a:moveTo>
                  <a:lnTo>
                    <a:pt x="0" y="33"/>
                  </a:lnTo>
                  <a:lnTo>
                    <a:pt x="4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8" name="Line 110"/>
            <p:cNvSpPr>
              <a:spLocks noChangeShapeType="1"/>
            </p:cNvSpPr>
            <p:nvPr/>
          </p:nvSpPr>
          <p:spPr bwMode="auto">
            <a:xfrm flipH="1">
              <a:off x="1166" y="2973"/>
              <a:ext cx="211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79" name="Freeform 111"/>
            <p:cNvSpPr>
              <a:spLocks/>
            </p:cNvSpPr>
            <p:nvPr/>
          </p:nvSpPr>
          <p:spPr bwMode="auto">
            <a:xfrm>
              <a:off x="1362" y="3077"/>
              <a:ext cx="40" cy="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40" y="1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0" y="32"/>
                  </a:lnTo>
                  <a:lnTo>
                    <a:pt x="40" y="1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80" name="Line 112"/>
            <p:cNvSpPr>
              <a:spLocks noChangeShapeType="1"/>
            </p:cNvSpPr>
            <p:nvPr/>
          </p:nvSpPr>
          <p:spPr bwMode="auto">
            <a:xfrm flipH="1">
              <a:off x="1226" y="3093"/>
              <a:ext cx="151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81" name="Line 113"/>
            <p:cNvSpPr>
              <a:spLocks noChangeShapeType="1"/>
            </p:cNvSpPr>
            <p:nvPr/>
          </p:nvSpPr>
          <p:spPr bwMode="auto">
            <a:xfrm flipH="1">
              <a:off x="1685" y="3034"/>
              <a:ext cx="181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82" name="Freeform 114"/>
            <p:cNvSpPr>
              <a:spLocks/>
            </p:cNvSpPr>
            <p:nvPr/>
          </p:nvSpPr>
          <p:spPr bwMode="auto">
            <a:xfrm>
              <a:off x="1814" y="2677"/>
              <a:ext cx="312" cy="1156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2" y="59"/>
                </a:cxn>
                <a:cxn ang="0">
                  <a:pos x="7" y="48"/>
                </a:cxn>
                <a:cxn ang="0">
                  <a:pos x="12" y="38"/>
                </a:cxn>
                <a:cxn ang="0">
                  <a:pos x="19" y="29"/>
                </a:cxn>
                <a:cxn ang="0">
                  <a:pos x="28" y="21"/>
                </a:cxn>
                <a:cxn ang="0">
                  <a:pos x="38" y="13"/>
                </a:cxn>
                <a:cxn ang="0">
                  <a:pos x="50" y="7"/>
                </a:cxn>
                <a:cxn ang="0">
                  <a:pos x="64" y="4"/>
                </a:cxn>
                <a:cxn ang="0">
                  <a:pos x="76" y="0"/>
                </a:cxn>
                <a:cxn ang="0">
                  <a:pos x="90" y="0"/>
                </a:cxn>
                <a:cxn ang="0">
                  <a:pos x="104" y="0"/>
                </a:cxn>
                <a:cxn ang="0">
                  <a:pos x="118" y="4"/>
                </a:cxn>
                <a:cxn ang="0">
                  <a:pos x="132" y="7"/>
                </a:cxn>
                <a:cxn ang="0">
                  <a:pos x="144" y="13"/>
                </a:cxn>
                <a:cxn ang="0">
                  <a:pos x="153" y="21"/>
                </a:cxn>
                <a:cxn ang="0">
                  <a:pos x="163" y="29"/>
                </a:cxn>
                <a:cxn ang="0">
                  <a:pos x="170" y="38"/>
                </a:cxn>
                <a:cxn ang="0">
                  <a:pos x="175" y="48"/>
                </a:cxn>
                <a:cxn ang="0">
                  <a:pos x="177" y="59"/>
                </a:cxn>
                <a:cxn ang="0">
                  <a:pos x="179" y="71"/>
                </a:cxn>
                <a:cxn ang="0">
                  <a:pos x="179" y="933"/>
                </a:cxn>
                <a:cxn ang="0">
                  <a:pos x="177" y="945"/>
                </a:cxn>
                <a:cxn ang="0">
                  <a:pos x="175" y="956"/>
                </a:cxn>
                <a:cxn ang="0">
                  <a:pos x="170" y="966"/>
                </a:cxn>
                <a:cxn ang="0">
                  <a:pos x="163" y="975"/>
                </a:cxn>
                <a:cxn ang="0">
                  <a:pos x="153" y="985"/>
                </a:cxn>
                <a:cxn ang="0">
                  <a:pos x="144" y="991"/>
                </a:cxn>
                <a:cxn ang="0">
                  <a:pos x="132" y="998"/>
                </a:cxn>
                <a:cxn ang="0">
                  <a:pos x="118" y="1002"/>
                </a:cxn>
                <a:cxn ang="0">
                  <a:pos x="104" y="1004"/>
                </a:cxn>
                <a:cxn ang="0">
                  <a:pos x="90" y="1006"/>
                </a:cxn>
                <a:cxn ang="0">
                  <a:pos x="76" y="1004"/>
                </a:cxn>
                <a:cxn ang="0">
                  <a:pos x="64" y="1002"/>
                </a:cxn>
                <a:cxn ang="0">
                  <a:pos x="50" y="998"/>
                </a:cxn>
                <a:cxn ang="0">
                  <a:pos x="38" y="991"/>
                </a:cxn>
                <a:cxn ang="0">
                  <a:pos x="28" y="985"/>
                </a:cxn>
                <a:cxn ang="0">
                  <a:pos x="19" y="975"/>
                </a:cxn>
                <a:cxn ang="0">
                  <a:pos x="12" y="966"/>
                </a:cxn>
                <a:cxn ang="0">
                  <a:pos x="7" y="956"/>
                </a:cxn>
                <a:cxn ang="0">
                  <a:pos x="2" y="945"/>
                </a:cxn>
                <a:cxn ang="0">
                  <a:pos x="2" y="933"/>
                </a:cxn>
                <a:cxn ang="0">
                  <a:pos x="2" y="71"/>
                </a:cxn>
                <a:cxn ang="0">
                  <a:pos x="2" y="71"/>
                </a:cxn>
              </a:cxnLst>
              <a:rect l="0" t="0" r="r" b="b"/>
              <a:pathLst>
                <a:path w="179" h="1006">
                  <a:moveTo>
                    <a:pt x="0" y="71"/>
                  </a:moveTo>
                  <a:lnTo>
                    <a:pt x="2" y="59"/>
                  </a:lnTo>
                  <a:lnTo>
                    <a:pt x="7" y="48"/>
                  </a:lnTo>
                  <a:lnTo>
                    <a:pt x="12" y="38"/>
                  </a:lnTo>
                  <a:lnTo>
                    <a:pt x="19" y="29"/>
                  </a:lnTo>
                  <a:lnTo>
                    <a:pt x="28" y="21"/>
                  </a:lnTo>
                  <a:lnTo>
                    <a:pt x="38" y="13"/>
                  </a:lnTo>
                  <a:lnTo>
                    <a:pt x="50" y="7"/>
                  </a:lnTo>
                  <a:lnTo>
                    <a:pt x="64" y="4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04" y="0"/>
                  </a:lnTo>
                  <a:lnTo>
                    <a:pt x="118" y="4"/>
                  </a:lnTo>
                  <a:lnTo>
                    <a:pt x="132" y="7"/>
                  </a:lnTo>
                  <a:lnTo>
                    <a:pt x="144" y="13"/>
                  </a:lnTo>
                  <a:lnTo>
                    <a:pt x="153" y="21"/>
                  </a:lnTo>
                  <a:lnTo>
                    <a:pt x="163" y="29"/>
                  </a:lnTo>
                  <a:lnTo>
                    <a:pt x="170" y="38"/>
                  </a:lnTo>
                  <a:lnTo>
                    <a:pt x="175" y="48"/>
                  </a:lnTo>
                  <a:lnTo>
                    <a:pt x="177" y="59"/>
                  </a:lnTo>
                  <a:lnTo>
                    <a:pt x="179" y="71"/>
                  </a:lnTo>
                  <a:lnTo>
                    <a:pt x="179" y="933"/>
                  </a:lnTo>
                  <a:lnTo>
                    <a:pt x="177" y="945"/>
                  </a:lnTo>
                  <a:lnTo>
                    <a:pt x="175" y="956"/>
                  </a:lnTo>
                  <a:lnTo>
                    <a:pt x="170" y="966"/>
                  </a:lnTo>
                  <a:lnTo>
                    <a:pt x="163" y="975"/>
                  </a:lnTo>
                  <a:lnTo>
                    <a:pt x="153" y="985"/>
                  </a:lnTo>
                  <a:lnTo>
                    <a:pt x="144" y="991"/>
                  </a:lnTo>
                  <a:lnTo>
                    <a:pt x="132" y="998"/>
                  </a:lnTo>
                  <a:lnTo>
                    <a:pt x="118" y="1002"/>
                  </a:lnTo>
                  <a:lnTo>
                    <a:pt x="104" y="1004"/>
                  </a:lnTo>
                  <a:lnTo>
                    <a:pt x="90" y="1006"/>
                  </a:lnTo>
                  <a:lnTo>
                    <a:pt x="76" y="1004"/>
                  </a:lnTo>
                  <a:lnTo>
                    <a:pt x="64" y="1002"/>
                  </a:lnTo>
                  <a:lnTo>
                    <a:pt x="50" y="998"/>
                  </a:lnTo>
                  <a:lnTo>
                    <a:pt x="38" y="991"/>
                  </a:lnTo>
                  <a:lnTo>
                    <a:pt x="28" y="985"/>
                  </a:lnTo>
                  <a:lnTo>
                    <a:pt x="19" y="975"/>
                  </a:lnTo>
                  <a:lnTo>
                    <a:pt x="12" y="966"/>
                  </a:lnTo>
                  <a:lnTo>
                    <a:pt x="7" y="956"/>
                  </a:lnTo>
                  <a:lnTo>
                    <a:pt x="2" y="945"/>
                  </a:lnTo>
                  <a:lnTo>
                    <a:pt x="2" y="933"/>
                  </a:lnTo>
                  <a:lnTo>
                    <a:pt x="2" y="71"/>
                  </a:lnTo>
                  <a:lnTo>
                    <a:pt x="2" y="7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84" name="Line 116"/>
            <p:cNvSpPr>
              <a:spLocks noChangeShapeType="1"/>
            </p:cNvSpPr>
            <p:nvPr/>
          </p:nvSpPr>
          <p:spPr bwMode="auto">
            <a:xfrm flipH="1">
              <a:off x="2205" y="3242"/>
              <a:ext cx="152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 type="stealth"/>
              <a:tailEnd type="none"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85" name="Line 117"/>
            <p:cNvSpPr>
              <a:spLocks noChangeShapeType="1"/>
            </p:cNvSpPr>
            <p:nvPr/>
          </p:nvSpPr>
          <p:spPr bwMode="auto">
            <a:xfrm flipV="1">
              <a:off x="1958" y="2402"/>
              <a:ext cx="1" cy="235"/>
            </a:xfrm>
            <a:prstGeom prst="line">
              <a:avLst/>
            </a:prstGeom>
            <a:noFill/>
            <a:ln w="14288">
              <a:solidFill>
                <a:srgbClr val="EB75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86" name="Freeform 118"/>
            <p:cNvSpPr>
              <a:spLocks/>
            </p:cNvSpPr>
            <p:nvPr/>
          </p:nvSpPr>
          <p:spPr bwMode="auto">
            <a:xfrm>
              <a:off x="1939" y="2634"/>
              <a:ext cx="41" cy="37"/>
            </a:xfrm>
            <a:custGeom>
              <a:avLst/>
              <a:gdLst/>
              <a:ahLst/>
              <a:cxnLst>
                <a:cxn ang="0">
                  <a:pos x="38" y="0"/>
                </a:cxn>
                <a:cxn ang="0">
                  <a:pos x="0" y="2"/>
                </a:cxn>
                <a:cxn ang="0">
                  <a:pos x="19" y="33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38" y="0"/>
                </a:cxn>
              </a:cxnLst>
              <a:rect l="0" t="0" r="r" b="b"/>
              <a:pathLst>
                <a:path w="40" h="33">
                  <a:moveTo>
                    <a:pt x="38" y="0"/>
                  </a:moveTo>
                  <a:lnTo>
                    <a:pt x="0" y="2"/>
                  </a:lnTo>
                  <a:lnTo>
                    <a:pt x="19" y="3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B75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87" name="Freeform 119"/>
            <p:cNvSpPr>
              <a:spLocks/>
            </p:cNvSpPr>
            <p:nvPr/>
          </p:nvSpPr>
          <p:spPr bwMode="auto">
            <a:xfrm>
              <a:off x="1207" y="3077"/>
              <a:ext cx="41" cy="36"/>
            </a:xfrm>
            <a:custGeom>
              <a:avLst/>
              <a:gdLst/>
              <a:ahLst/>
              <a:cxnLst>
                <a:cxn ang="0">
                  <a:pos x="19" y="32"/>
                </a:cxn>
                <a:cxn ang="0">
                  <a:pos x="24" y="32"/>
                </a:cxn>
                <a:cxn ang="0">
                  <a:pos x="26" y="32"/>
                </a:cxn>
                <a:cxn ang="0">
                  <a:pos x="28" y="30"/>
                </a:cxn>
                <a:cxn ang="0">
                  <a:pos x="31" y="30"/>
                </a:cxn>
                <a:cxn ang="0">
                  <a:pos x="33" y="28"/>
                </a:cxn>
                <a:cxn ang="0">
                  <a:pos x="35" y="27"/>
                </a:cxn>
                <a:cxn ang="0">
                  <a:pos x="38" y="25"/>
                </a:cxn>
                <a:cxn ang="0">
                  <a:pos x="38" y="21"/>
                </a:cxn>
                <a:cxn ang="0">
                  <a:pos x="38" y="19"/>
                </a:cxn>
                <a:cxn ang="0">
                  <a:pos x="40" y="17"/>
                </a:cxn>
                <a:cxn ang="0">
                  <a:pos x="38" y="13"/>
                </a:cxn>
                <a:cxn ang="0">
                  <a:pos x="38" y="11"/>
                </a:cxn>
                <a:cxn ang="0">
                  <a:pos x="38" y="9"/>
                </a:cxn>
                <a:cxn ang="0">
                  <a:pos x="35" y="7"/>
                </a:cxn>
                <a:cxn ang="0">
                  <a:pos x="33" y="5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5"/>
                </a:cxn>
                <a:cxn ang="0">
                  <a:pos x="2" y="27"/>
                </a:cxn>
                <a:cxn ang="0">
                  <a:pos x="5" y="28"/>
                </a:cxn>
                <a:cxn ang="0">
                  <a:pos x="7" y="30"/>
                </a:cxn>
                <a:cxn ang="0">
                  <a:pos x="9" y="30"/>
                </a:cxn>
                <a:cxn ang="0">
                  <a:pos x="14" y="32"/>
                </a:cxn>
                <a:cxn ang="0">
                  <a:pos x="16" y="32"/>
                </a:cxn>
                <a:cxn ang="0">
                  <a:pos x="19" y="32"/>
                </a:cxn>
                <a:cxn ang="0">
                  <a:pos x="19" y="32"/>
                </a:cxn>
              </a:cxnLst>
              <a:rect l="0" t="0" r="r" b="b"/>
              <a:pathLst>
                <a:path w="40" h="32">
                  <a:moveTo>
                    <a:pt x="19" y="32"/>
                  </a:moveTo>
                  <a:lnTo>
                    <a:pt x="24" y="32"/>
                  </a:lnTo>
                  <a:lnTo>
                    <a:pt x="26" y="32"/>
                  </a:lnTo>
                  <a:lnTo>
                    <a:pt x="28" y="30"/>
                  </a:lnTo>
                  <a:lnTo>
                    <a:pt x="31" y="30"/>
                  </a:lnTo>
                  <a:lnTo>
                    <a:pt x="33" y="28"/>
                  </a:lnTo>
                  <a:lnTo>
                    <a:pt x="35" y="27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8" y="11"/>
                  </a:lnTo>
                  <a:lnTo>
                    <a:pt x="38" y="9"/>
                  </a:lnTo>
                  <a:lnTo>
                    <a:pt x="35" y="7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5" y="28"/>
                  </a:lnTo>
                  <a:lnTo>
                    <a:pt x="7" y="30"/>
                  </a:lnTo>
                  <a:lnTo>
                    <a:pt x="9" y="30"/>
                  </a:lnTo>
                  <a:lnTo>
                    <a:pt x="14" y="32"/>
                  </a:lnTo>
                  <a:lnTo>
                    <a:pt x="16" y="32"/>
                  </a:lnTo>
                  <a:lnTo>
                    <a:pt x="19" y="32"/>
                  </a:lnTo>
                  <a:lnTo>
                    <a:pt x="19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88" name="Freeform 120"/>
            <p:cNvSpPr>
              <a:spLocks/>
            </p:cNvSpPr>
            <p:nvPr/>
          </p:nvSpPr>
          <p:spPr bwMode="auto">
            <a:xfrm>
              <a:off x="1146" y="2706"/>
              <a:ext cx="41" cy="37"/>
            </a:xfrm>
            <a:custGeom>
              <a:avLst/>
              <a:gdLst/>
              <a:ahLst/>
              <a:cxnLst>
                <a:cxn ang="0">
                  <a:pos x="19" y="30"/>
                </a:cxn>
                <a:cxn ang="0">
                  <a:pos x="23" y="32"/>
                </a:cxn>
                <a:cxn ang="0">
                  <a:pos x="26" y="30"/>
                </a:cxn>
                <a:cxn ang="0">
                  <a:pos x="28" y="30"/>
                </a:cxn>
                <a:cxn ang="0">
                  <a:pos x="31" y="28"/>
                </a:cxn>
                <a:cxn ang="0">
                  <a:pos x="33" y="27"/>
                </a:cxn>
                <a:cxn ang="0">
                  <a:pos x="35" y="25"/>
                </a:cxn>
                <a:cxn ang="0">
                  <a:pos x="38" y="23"/>
                </a:cxn>
                <a:cxn ang="0">
                  <a:pos x="38" y="21"/>
                </a:cxn>
                <a:cxn ang="0">
                  <a:pos x="38" y="19"/>
                </a:cxn>
                <a:cxn ang="0">
                  <a:pos x="40" y="17"/>
                </a:cxn>
                <a:cxn ang="0">
                  <a:pos x="38" y="13"/>
                </a:cxn>
                <a:cxn ang="0">
                  <a:pos x="38" y="11"/>
                </a:cxn>
                <a:cxn ang="0">
                  <a:pos x="38" y="9"/>
                </a:cxn>
                <a:cxn ang="0">
                  <a:pos x="35" y="7"/>
                </a:cxn>
                <a:cxn ang="0">
                  <a:pos x="33" y="5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3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5"/>
                </a:cxn>
                <a:cxn ang="0">
                  <a:pos x="2" y="7"/>
                </a:cxn>
                <a:cxn ang="0">
                  <a:pos x="2" y="9"/>
                </a:cxn>
                <a:cxn ang="0">
                  <a:pos x="0" y="11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5" y="27"/>
                </a:cxn>
                <a:cxn ang="0">
                  <a:pos x="7" y="28"/>
                </a:cxn>
                <a:cxn ang="0">
                  <a:pos x="9" y="30"/>
                </a:cxn>
                <a:cxn ang="0">
                  <a:pos x="14" y="30"/>
                </a:cxn>
                <a:cxn ang="0">
                  <a:pos x="16" y="32"/>
                </a:cxn>
                <a:cxn ang="0">
                  <a:pos x="19" y="32"/>
                </a:cxn>
                <a:cxn ang="0">
                  <a:pos x="19" y="32"/>
                </a:cxn>
                <a:cxn ang="0">
                  <a:pos x="19" y="30"/>
                </a:cxn>
              </a:cxnLst>
              <a:rect l="0" t="0" r="r" b="b"/>
              <a:pathLst>
                <a:path w="40" h="32">
                  <a:moveTo>
                    <a:pt x="19" y="30"/>
                  </a:moveTo>
                  <a:lnTo>
                    <a:pt x="23" y="32"/>
                  </a:lnTo>
                  <a:lnTo>
                    <a:pt x="26" y="30"/>
                  </a:lnTo>
                  <a:lnTo>
                    <a:pt x="28" y="30"/>
                  </a:lnTo>
                  <a:lnTo>
                    <a:pt x="31" y="28"/>
                  </a:lnTo>
                  <a:lnTo>
                    <a:pt x="33" y="27"/>
                  </a:lnTo>
                  <a:lnTo>
                    <a:pt x="35" y="25"/>
                  </a:lnTo>
                  <a:lnTo>
                    <a:pt x="38" y="23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40" y="17"/>
                  </a:lnTo>
                  <a:lnTo>
                    <a:pt x="38" y="13"/>
                  </a:lnTo>
                  <a:lnTo>
                    <a:pt x="38" y="11"/>
                  </a:lnTo>
                  <a:lnTo>
                    <a:pt x="38" y="9"/>
                  </a:lnTo>
                  <a:lnTo>
                    <a:pt x="35" y="7"/>
                  </a:lnTo>
                  <a:lnTo>
                    <a:pt x="33" y="5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5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7" y="28"/>
                  </a:lnTo>
                  <a:lnTo>
                    <a:pt x="9" y="30"/>
                  </a:lnTo>
                  <a:lnTo>
                    <a:pt x="14" y="30"/>
                  </a:lnTo>
                  <a:lnTo>
                    <a:pt x="16" y="32"/>
                  </a:lnTo>
                  <a:lnTo>
                    <a:pt x="19" y="32"/>
                  </a:lnTo>
                  <a:lnTo>
                    <a:pt x="19" y="32"/>
                  </a:lnTo>
                  <a:lnTo>
                    <a:pt x="19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89" name="Freeform 121"/>
            <p:cNvSpPr>
              <a:spLocks/>
            </p:cNvSpPr>
            <p:nvPr/>
          </p:nvSpPr>
          <p:spPr bwMode="auto">
            <a:xfrm>
              <a:off x="1492" y="3328"/>
              <a:ext cx="78" cy="8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28" y="19"/>
                </a:cxn>
                <a:cxn ang="0">
                  <a:pos x="52" y="19"/>
                </a:cxn>
                <a:cxn ang="0">
                  <a:pos x="52" y="25"/>
                </a:cxn>
                <a:cxn ang="0">
                  <a:pos x="28" y="25"/>
                </a:cxn>
                <a:cxn ang="0">
                  <a:pos x="28" y="42"/>
                </a:cxn>
                <a:cxn ang="0">
                  <a:pos x="23" y="42"/>
                </a:cxn>
                <a:cxn ang="0">
                  <a:pos x="23" y="25"/>
                </a:cxn>
                <a:cxn ang="0">
                  <a:pos x="0" y="25"/>
                </a:cxn>
                <a:cxn ang="0">
                  <a:pos x="0" y="19"/>
                </a:cxn>
                <a:cxn ang="0">
                  <a:pos x="23" y="19"/>
                </a:cxn>
                <a:cxn ang="0">
                  <a:pos x="23" y="2"/>
                </a:cxn>
                <a:cxn ang="0">
                  <a:pos x="28" y="2"/>
                </a:cxn>
                <a:cxn ang="0">
                  <a:pos x="28" y="2"/>
                </a:cxn>
                <a:cxn ang="0">
                  <a:pos x="28" y="0"/>
                </a:cxn>
              </a:cxnLst>
              <a:rect l="0" t="0" r="r" b="b"/>
              <a:pathLst>
                <a:path w="52" h="42">
                  <a:moveTo>
                    <a:pt x="28" y="0"/>
                  </a:moveTo>
                  <a:lnTo>
                    <a:pt x="28" y="19"/>
                  </a:lnTo>
                  <a:lnTo>
                    <a:pt x="52" y="19"/>
                  </a:lnTo>
                  <a:lnTo>
                    <a:pt x="52" y="25"/>
                  </a:lnTo>
                  <a:lnTo>
                    <a:pt x="28" y="25"/>
                  </a:lnTo>
                  <a:lnTo>
                    <a:pt x="28" y="42"/>
                  </a:lnTo>
                  <a:lnTo>
                    <a:pt x="23" y="42"/>
                  </a:lnTo>
                  <a:lnTo>
                    <a:pt x="23" y="25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23" y="19"/>
                  </a:lnTo>
                  <a:lnTo>
                    <a:pt x="23" y="2"/>
                  </a:lnTo>
                  <a:lnTo>
                    <a:pt x="28" y="2"/>
                  </a:lnTo>
                  <a:lnTo>
                    <a:pt x="28" y="2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90" name="Line 122"/>
            <p:cNvSpPr>
              <a:spLocks noChangeShapeType="1"/>
            </p:cNvSpPr>
            <p:nvPr/>
          </p:nvSpPr>
          <p:spPr bwMode="auto">
            <a:xfrm flipH="1" flipV="1">
              <a:off x="1649" y="3366"/>
              <a:ext cx="210" cy="0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91" name="Freeform 123"/>
            <p:cNvSpPr>
              <a:spLocks/>
            </p:cNvSpPr>
            <p:nvPr/>
          </p:nvSpPr>
          <p:spPr bwMode="auto">
            <a:xfrm>
              <a:off x="1379" y="3286"/>
              <a:ext cx="41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2"/>
                </a:cxn>
                <a:cxn ang="0">
                  <a:pos x="40" y="17"/>
                </a:cxn>
                <a:cxn ang="0">
                  <a:pos x="0" y="2"/>
                </a:cxn>
                <a:cxn ang="0">
                  <a:pos x="0" y="2"/>
                </a:cxn>
                <a:cxn ang="0">
                  <a:pos x="0" y="0"/>
                </a:cxn>
              </a:cxnLst>
              <a:rect l="0" t="0" r="r" b="b"/>
              <a:pathLst>
                <a:path w="40" h="32">
                  <a:moveTo>
                    <a:pt x="0" y="0"/>
                  </a:moveTo>
                  <a:lnTo>
                    <a:pt x="0" y="32"/>
                  </a:lnTo>
                  <a:lnTo>
                    <a:pt x="40" y="17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92" name="Freeform 124"/>
            <p:cNvSpPr>
              <a:spLocks/>
            </p:cNvSpPr>
            <p:nvPr/>
          </p:nvSpPr>
          <p:spPr bwMode="auto">
            <a:xfrm>
              <a:off x="1379" y="3433"/>
              <a:ext cx="41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3"/>
                </a:cxn>
                <a:cxn ang="0">
                  <a:pos x="40" y="1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0" h="33">
                  <a:moveTo>
                    <a:pt x="0" y="0"/>
                  </a:moveTo>
                  <a:lnTo>
                    <a:pt x="0" y="33"/>
                  </a:lnTo>
                  <a:lnTo>
                    <a:pt x="40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93" name="Line 125"/>
            <p:cNvSpPr>
              <a:spLocks noChangeShapeType="1"/>
            </p:cNvSpPr>
            <p:nvPr/>
          </p:nvSpPr>
          <p:spPr bwMode="auto">
            <a:xfrm flipH="1">
              <a:off x="1044" y="3450"/>
              <a:ext cx="350" cy="3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94" name="Freeform 126"/>
            <p:cNvSpPr>
              <a:spLocks/>
            </p:cNvSpPr>
            <p:nvPr/>
          </p:nvSpPr>
          <p:spPr bwMode="auto">
            <a:xfrm>
              <a:off x="1226" y="2846"/>
              <a:ext cx="161" cy="607"/>
            </a:xfrm>
            <a:custGeom>
              <a:avLst/>
              <a:gdLst/>
              <a:ahLst/>
              <a:cxnLst>
                <a:cxn ang="0">
                  <a:pos x="156" y="0"/>
                </a:cxn>
                <a:cxn ang="0">
                  <a:pos x="0" y="0"/>
                </a:cxn>
                <a:cxn ang="0">
                  <a:pos x="0" y="528"/>
                </a:cxn>
              </a:cxnLst>
              <a:rect l="0" t="0" r="r" b="b"/>
              <a:pathLst>
                <a:path w="156" h="528">
                  <a:moveTo>
                    <a:pt x="156" y="0"/>
                  </a:moveTo>
                  <a:lnTo>
                    <a:pt x="0" y="0"/>
                  </a:lnTo>
                  <a:lnTo>
                    <a:pt x="0" y="528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95" name="Freeform 127"/>
            <p:cNvSpPr>
              <a:spLocks/>
            </p:cNvSpPr>
            <p:nvPr/>
          </p:nvSpPr>
          <p:spPr bwMode="auto">
            <a:xfrm>
              <a:off x="1207" y="3433"/>
              <a:ext cx="41" cy="37"/>
            </a:xfrm>
            <a:custGeom>
              <a:avLst/>
              <a:gdLst/>
              <a:ahLst/>
              <a:cxnLst>
                <a:cxn ang="0">
                  <a:pos x="19" y="33"/>
                </a:cxn>
                <a:cxn ang="0">
                  <a:pos x="24" y="33"/>
                </a:cxn>
                <a:cxn ang="0">
                  <a:pos x="26" y="33"/>
                </a:cxn>
                <a:cxn ang="0">
                  <a:pos x="28" y="31"/>
                </a:cxn>
                <a:cxn ang="0">
                  <a:pos x="31" y="29"/>
                </a:cxn>
                <a:cxn ang="0">
                  <a:pos x="33" y="29"/>
                </a:cxn>
                <a:cxn ang="0">
                  <a:pos x="35" y="27"/>
                </a:cxn>
                <a:cxn ang="0">
                  <a:pos x="38" y="25"/>
                </a:cxn>
                <a:cxn ang="0">
                  <a:pos x="38" y="21"/>
                </a:cxn>
                <a:cxn ang="0">
                  <a:pos x="38" y="19"/>
                </a:cxn>
                <a:cxn ang="0">
                  <a:pos x="40" y="18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38" y="10"/>
                </a:cxn>
                <a:cxn ang="0">
                  <a:pos x="35" y="8"/>
                </a:cxn>
                <a:cxn ang="0">
                  <a:pos x="33" y="6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2"/>
                </a:cxn>
                <a:cxn ang="0">
                  <a:pos x="19" y="0"/>
                </a:cxn>
                <a:cxn ang="0">
                  <a:pos x="16" y="2"/>
                </a:cxn>
                <a:cxn ang="0">
                  <a:pos x="14" y="2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6"/>
                </a:cxn>
                <a:cxn ang="0">
                  <a:pos x="2" y="8"/>
                </a:cxn>
                <a:cxn ang="0">
                  <a:pos x="2" y="10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5"/>
                </a:cxn>
                <a:cxn ang="0">
                  <a:pos x="2" y="27"/>
                </a:cxn>
                <a:cxn ang="0">
                  <a:pos x="5" y="29"/>
                </a:cxn>
                <a:cxn ang="0">
                  <a:pos x="7" y="29"/>
                </a:cxn>
                <a:cxn ang="0">
                  <a:pos x="9" y="31"/>
                </a:cxn>
                <a:cxn ang="0">
                  <a:pos x="14" y="33"/>
                </a:cxn>
                <a:cxn ang="0">
                  <a:pos x="16" y="33"/>
                </a:cxn>
                <a:cxn ang="0">
                  <a:pos x="19" y="33"/>
                </a:cxn>
                <a:cxn ang="0">
                  <a:pos x="19" y="33"/>
                </a:cxn>
              </a:cxnLst>
              <a:rect l="0" t="0" r="r" b="b"/>
              <a:pathLst>
                <a:path w="40" h="33">
                  <a:moveTo>
                    <a:pt x="19" y="33"/>
                  </a:moveTo>
                  <a:lnTo>
                    <a:pt x="24" y="33"/>
                  </a:lnTo>
                  <a:lnTo>
                    <a:pt x="26" y="33"/>
                  </a:lnTo>
                  <a:lnTo>
                    <a:pt x="28" y="31"/>
                  </a:lnTo>
                  <a:lnTo>
                    <a:pt x="31" y="29"/>
                  </a:lnTo>
                  <a:lnTo>
                    <a:pt x="33" y="29"/>
                  </a:lnTo>
                  <a:lnTo>
                    <a:pt x="35" y="27"/>
                  </a:lnTo>
                  <a:lnTo>
                    <a:pt x="38" y="25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40" y="18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35" y="8"/>
                  </a:lnTo>
                  <a:lnTo>
                    <a:pt x="33" y="6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19" y="0"/>
                  </a:lnTo>
                  <a:lnTo>
                    <a:pt x="16" y="2"/>
                  </a:lnTo>
                  <a:lnTo>
                    <a:pt x="14" y="2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6"/>
                  </a:lnTo>
                  <a:lnTo>
                    <a:pt x="2" y="8"/>
                  </a:lnTo>
                  <a:lnTo>
                    <a:pt x="2" y="10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5"/>
                  </a:lnTo>
                  <a:lnTo>
                    <a:pt x="2" y="27"/>
                  </a:lnTo>
                  <a:lnTo>
                    <a:pt x="5" y="29"/>
                  </a:lnTo>
                  <a:lnTo>
                    <a:pt x="7" y="29"/>
                  </a:lnTo>
                  <a:lnTo>
                    <a:pt x="9" y="31"/>
                  </a:lnTo>
                  <a:lnTo>
                    <a:pt x="14" y="33"/>
                  </a:lnTo>
                  <a:lnTo>
                    <a:pt x="16" y="33"/>
                  </a:lnTo>
                  <a:lnTo>
                    <a:pt x="19" y="33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96" name="Freeform 128"/>
            <p:cNvSpPr>
              <a:spLocks/>
            </p:cNvSpPr>
            <p:nvPr/>
          </p:nvSpPr>
          <p:spPr bwMode="auto">
            <a:xfrm>
              <a:off x="1166" y="2723"/>
              <a:ext cx="221" cy="58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506"/>
                </a:cxn>
                <a:cxn ang="0">
                  <a:pos x="215" y="506"/>
                </a:cxn>
              </a:cxnLst>
              <a:rect l="0" t="0" r="r" b="b"/>
              <a:pathLst>
                <a:path w="215" h="506">
                  <a:moveTo>
                    <a:pt x="0" y="0"/>
                  </a:moveTo>
                  <a:lnTo>
                    <a:pt x="0" y="506"/>
                  </a:lnTo>
                  <a:lnTo>
                    <a:pt x="215" y="506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97" name="Freeform 129"/>
            <p:cNvSpPr>
              <a:spLocks/>
            </p:cNvSpPr>
            <p:nvPr/>
          </p:nvSpPr>
          <p:spPr bwMode="auto">
            <a:xfrm>
              <a:off x="1146" y="2955"/>
              <a:ext cx="41" cy="38"/>
            </a:xfrm>
            <a:custGeom>
              <a:avLst/>
              <a:gdLst/>
              <a:ahLst/>
              <a:cxnLst>
                <a:cxn ang="0">
                  <a:pos x="19" y="31"/>
                </a:cxn>
                <a:cxn ang="0">
                  <a:pos x="23" y="33"/>
                </a:cxn>
                <a:cxn ang="0">
                  <a:pos x="26" y="31"/>
                </a:cxn>
                <a:cxn ang="0">
                  <a:pos x="28" y="31"/>
                </a:cxn>
                <a:cxn ang="0">
                  <a:pos x="31" y="29"/>
                </a:cxn>
                <a:cxn ang="0">
                  <a:pos x="33" y="27"/>
                </a:cxn>
                <a:cxn ang="0">
                  <a:pos x="35" y="25"/>
                </a:cxn>
                <a:cxn ang="0">
                  <a:pos x="38" y="23"/>
                </a:cxn>
                <a:cxn ang="0">
                  <a:pos x="38" y="21"/>
                </a:cxn>
                <a:cxn ang="0">
                  <a:pos x="38" y="19"/>
                </a:cxn>
                <a:cxn ang="0">
                  <a:pos x="40" y="16"/>
                </a:cxn>
                <a:cxn ang="0">
                  <a:pos x="38" y="14"/>
                </a:cxn>
                <a:cxn ang="0">
                  <a:pos x="38" y="12"/>
                </a:cxn>
                <a:cxn ang="0">
                  <a:pos x="38" y="8"/>
                </a:cxn>
                <a:cxn ang="0">
                  <a:pos x="35" y="6"/>
                </a:cxn>
                <a:cxn ang="0">
                  <a:pos x="33" y="4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0"/>
                </a:cxn>
                <a:cxn ang="0">
                  <a:pos x="23" y="0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4" y="0"/>
                </a:cxn>
                <a:cxn ang="0">
                  <a:pos x="9" y="2"/>
                </a:cxn>
                <a:cxn ang="0">
                  <a:pos x="7" y="4"/>
                </a:cxn>
                <a:cxn ang="0">
                  <a:pos x="5" y="4"/>
                </a:cxn>
                <a:cxn ang="0">
                  <a:pos x="2" y="6"/>
                </a:cxn>
                <a:cxn ang="0">
                  <a:pos x="2" y="8"/>
                </a:cxn>
                <a:cxn ang="0">
                  <a:pos x="0" y="12"/>
                </a:cxn>
                <a:cxn ang="0">
                  <a:pos x="0" y="14"/>
                </a:cxn>
                <a:cxn ang="0">
                  <a:pos x="0" y="16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5" y="27"/>
                </a:cxn>
                <a:cxn ang="0">
                  <a:pos x="7" y="29"/>
                </a:cxn>
                <a:cxn ang="0">
                  <a:pos x="9" y="31"/>
                </a:cxn>
                <a:cxn ang="0">
                  <a:pos x="14" y="31"/>
                </a:cxn>
                <a:cxn ang="0">
                  <a:pos x="16" y="33"/>
                </a:cxn>
                <a:cxn ang="0">
                  <a:pos x="19" y="33"/>
                </a:cxn>
                <a:cxn ang="0">
                  <a:pos x="19" y="33"/>
                </a:cxn>
                <a:cxn ang="0">
                  <a:pos x="19" y="31"/>
                </a:cxn>
              </a:cxnLst>
              <a:rect l="0" t="0" r="r" b="b"/>
              <a:pathLst>
                <a:path w="40" h="33">
                  <a:moveTo>
                    <a:pt x="19" y="31"/>
                  </a:moveTo>
                  <a:lnTo>
                    <a:pt x="23" y="33"/>
                  </a:lnTo>
                  <a:lnTo>
                    <a:pt x="26" y="31"/>
                  </a:lnTo>
                  <a:lnTo>
                    <a:pt x="28" y="31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5" y="25"/>
                  </a:lnTo>
                  <a:lnTo>
                    <a:pt x="38" y="23"/>
                  </a:lnTo>
                  <a:lnTo>
                    <a:pt x="38" y="21"/>
                  </a:lnTo>
                  <a:lnTo>
                    <a:pt x="38" y="19"/>
                  </a:lnTo>
                  <a:lnTo>
                    <a:pt x="40" y="16"/>
                  </a:lnTo>
                  <a:lnTo>
                    <a:pt x="38" y="14"/>
                  </a:lnTo>
                  <a:lnTo>
                    <a:pt x="38" y="12"/>
                  </a:lnTo>
                  <a:lnTo>
                    <a:pt x="38" y="8"/>
                  </a:lnTo>
                  <a:lnTo>
                    <a:pt x="35" y="6"/>
                  </a:lnTo>
                  <a:lnTo>
                    <a:pt x="33" y="4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9" y="2"/>
                  </a:lnTo>
                  <a:lnTo>
                    <a:pt x="7" y="4"/>
                  </a:lnTo>
                  <a:lnTo>
                    <a:pt x="5" y="4"/>
                  </a:lnTo>
                  <a:lnTo>
                    <a:pt x="2" y="6"/>
                  </a:lnTo>
                  <a:lnTo>
                    <a:pt x="2" y="8"/>
                  </a:ln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5" y="27"/>
                  </a:lnTo>
                  <a:lnTo>
                    <a:pt x="7" y="29"/>
                  </a:lnTo>
                  <a:lnTo>
                    <a:pt x="9" y="31"/>
                  </a:lnTo>
                  <a:lnTo>
                    <a:pt x="14" y="31"/>
                  </a:lnTo>
                  <a:lnTo>
                    <a:pt x="16" y="33"/>
                  </a:lnTo>
                  <a:lnTo>
                    <a:pt x="19" y="33"/>
                  </a:lnTo>
                  <a:lnTo>
                    <a:pt x="19" y="33"/>
                  </a:lnTo>
                  <a:lnTo>
                    <a:pt x="19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498" name="Freeform 130"/>
            <p:cNvSpPr>
              <a:spLocks/>
            </p:cNvSpPr>
            <p:nvPr/>
          </p:nvSpPr>
          <p:spPr bwMode="auto">
            <a:xfrm>
              <a:off x="1547" y="2511"/>
              <a:ext cx="199" cy="724"/>
            </a:xfrm>
            <a:custGeom>
              <a:avLst/>
              <a:gdLst/>
              <a:ahLst/>
              <a:cxnLst>
                <a:cxn ang="0">
                  <a:pos x="193" y="0"/>
                </a:cxn>
                <a:cxn ang="0">
                  <a:pos x="193" y="577"/>
                </a:cxn>
                <a:cxn ang="0">
                  <a:pos x="0" y="577"/>
                </a:cxn>
                <a:cxn ang="0">
                  <a:pos x="0" y="631"/>
                </a:cxn>
              </a:cxnLst>
              <a:rect l="0" t="0" r="r" b="b"/>
              <a:pathLst>
                <a:path w="193" h="631">
                  <a:moveTo>
                    <a:pt x="193" y="0"/>
                  </a:moveTo>
                  <a:lnTo>
                    <a:pt x="193" y="577"/>
                  </a:lnTo>
                  <a:lnTo>
                    <a:pt x="0" y="577"/>
                  </a:lnTo>
                  <a:lnTo>
                    <a:pt x="0" y="63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 dirty="0"/>
            </a:p>
          </p:txBody>
        </p:sp>
        <p:sp>
          <p:nvSpPr>
            <p:cNvPr id="186499" name="Freeform 131"/>
            <p:cNvSpPr>
              <a:spLocks/>
            </p:cNvSpPr>
            <p:nvPr/>
          </p:nvSpPr>
          <p:spPr bwMode="auto">
            <a:xfrm>
              <a:off x="1525" y="3226"/>
              <a:ext cx="41" cy="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2"/>
                </a:cxn>
                <a:cxn ang="0">
                  <a:pos x="22" y="33"/>
                </a:cxn>
                <a:cxn ang="0">
                  <a:pos x="40" y="2"/>
                </a:cxn>
                <a:cxn ang="0">
                  <a:pos x="40" y="2"/>
                </a:cxn>
                <a:cxn ang="0">
                  <a:pos x="40" y="0"/>
                </a:cxn>
              </a:cxnLst>
              <a:rect l="0" t="0" r="r" b="b"/>
              <a:pathLst>
                <a:path w="40" h="33">
                  <a:moveTo>
                    <a:pt x="40" y="0"/>
                  </a:moveTo>
                  <a:lnTo>
                    <a:pt x="0" y="2"/>
                  </a:lnTo>
                  <a:lnTo>
                    <a:pt x="22" y="33"/>
                  </a:lnTo>
                  <a:lnTo>
                    <a:pt x="40" y="2"/>
                  </a:lnTo>
                  <a:lnTo>
                    <a:pt x="40" y="2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00" name="Rectangle 132"/>
            <p:cNvSpPr>
              <a:spLocks noChangeArrowheads="1"/>
            </p:cNvSpPr>
            <p:nvPr/>
          </p:nvSpPr>
          <p:spPr bwMode="auto">
            <a:xfrm>
              <a:off x="1429" y="2387"/>
              <a:ext cx="421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/>
                <a:t>CarryIn</a:t>
              </a:r>
            </a:p>
          </p:txBody>
        </p:sp>
        <p:sp>
          <p:nvSpPr>
            <p:cNvPr id="186501" name="Freeform 133"/>
            <p:cNvSpPr>
              <a:spLocks/>
            </p:cNvSpPr>
            <p:nvPr/>
          </p:nvSpPr>
          <p:spPr bwMode="auto">
            <a:xfrm>
              <a:off x="1525" y="3961"/>
              <a:ext cx="41" cy="38"/>
            </a:xfrm>
            <a:custGeom>
              <a:avLst/>
              <a:gdLst/>
              <a:ahLst/>
              <a:cxnLst>
                <a:cxn ang="0">
                  <a:pos x="40" y="0"/>
                </a:cxn>
                <a:cxn ang="0">
                  <a:pos x="0" y="0"/>
                </a:cxn>
                <a:cxn ang="0">
                  <a:pos x="22" y="33"/>
                </a:cxn>
                <a:cxn ang="0">
                  <a:pos x="40" y="0"/>
                </a:cxn>
                <a:cxn ang="0">
                  <a:pos x="40" y="0"/>
                </a:cxn>
              </a:cxnLst>
              <a:rect l="0" t="0" r="r" b="b"/>
              <a:pathLst>
                <a:path w="40" h="33">
                  <a:moveTo>
                    <a:pt x="40" y="0"/>
                  </a:moveTo>
                  <a:lnTo>
                    <a:pt x="0" y="0"/>
                  </a:lnTo>
                  <a:lnTo>
                    <a:pt x="22" y="33"/>
                  </a:lnTo>
                  <a:lnTo>
                    <a:pt x="40" y="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02" name="Line 134"/>
            <p:cNvSpPr>
              <a:spLocks noChangeShapeType="1"/>
            </p:cNvSpPr>
            <p:nvPr/>
          </p:nvSpPr>
          <p:spPr bwMode="auto">
            <a:xfrm flipV="1">
              <a:off x="1543" y="3488"/>
              <a:ext cx="4" cy="477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03" name="Freeform 135"/>
            <p:cNvSpPr>
              <a:spLocks/>
            </p:cNvSpPr>
            <p:nvPr/>
          </p:nvSpPr>
          <p:spPr bwMode="auto">
            <a:xfrm>
              <a:off x="1413" y="3258"/>
              <a:ext cx="230" cy="220"/>
            </a:xfrm>
            <a:custGeom>
              <a:avLst/>
              <a:gdLst/>
              <a:ahLst/>
              <a:cxnLst>
                <a:cxn ang="0">
                  <a:pos x="234" y="191"/>
                </a:cxn>
                <a:cxn ang="0">
                  <a:pos x="237" y="0"/>
                </a:cxn>
                <a:cxn ang="0">
                  <a:pos x="0" y="0"/>
                </a:cxn>
                <a:cxn ang="0">
                  <a:pos x="0" y="191"/>
                </a:cxn>
                <a:cxn ang="0">
                  <a:pos x="237" y="191"/>
                </a:cxn>
                <a:cxn ang="0">
                  <a:pos x="237" y="191"/>
                </a:cxn>
              </a:cxnLst>
              <a:rect l="0" t="0" r="r" b="b"/>
              <a:pathLst>
                <a:path w="237" h="191">
                  <a:moveTo>
                    <a:pt x="234" y="191"/>
                  </a:moveTo>
                  <a:lnTo>
                    <a:pt x="237" y="0"/>
                  </a:lnTo>
                  <a:lnTo>
                    <a:pt x="0" y="0"/>
                  </a:lnTo>
                  <a:lnTo>
                    <a:pt x="0" y="191"/>
                  </a:lnTo>
                  <a:lnTo>
                    <a:pt x="237" y="191"/>
                  </a:lnTo>
                  <a:lnTo>
                    <a:pt x="237" y="19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04" name="Freeform 136"/>
            <p:cNvSpPr>
              <a:spLocks/>
            </p:cNvSpPr>
            <p:nvPr/>
          </p:nvSpPr>
          <p:spPr bwMode="auto">
            <a:xfrm>
              <a:off x="612" y="3475"/>
              <a:ext cx="140" cy="143"/>
            </a:xfrm>
            <a:custGeom>
              <a:avLst/>
              <a:gdLst/>
              <a:ahLst/>
              <a:cxnLst>
                <a:cxn ang="0">
                  <a:pos x="133" y="61"/>
                </a:cxn>
                <a:cxn ang="0">
                  <a:pos x="0" y="125"/>
                </a:cxn>
                <a:cxn ang="0">
                  <a:pos x="0" y="0"/>
                </a:cxn>
                <a:cxn ang="0">
                  <a:pos x="135" y="61"/>
                </a:cxn>
                <a:cxn ang="0">
                  <a:pos x="135" y="61"/>
                </a:cxn>
              </a:cxnLst>
              <a:rect l="0" t="0" r="r" b="b"/>
              <a:pathLst>
                <a:path w="135" h="125">
                  <a:moveTo>
                    <a:pt x="133" y="61"/>
                  </a:moveTo>
                  <a:lnTo>
                    <a:pt x="0" y="125"/>
                  </a:lnTo>
                  <a:lnTo>
                    <a:pt x="0" y="0"/>
                  </a:lnTo>
                  <a:lnTo>
                    <a:pt x="135" y="61"/>
                  </a:lnTo>
                  <a:lnTo>
                    <a:pt x="135" y="6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05" name="Freeform 137"/>
            <p:cNvSpPr>
              <a:spLocks/>
            </p:cNvSpPr>
            <p:nvPr/>
          </p:nvSpPr>
          <p:spPr bwMode="auto">
            <a:xfrm>
              <a:off x="766" y="3530"/>
              <a:ext cx="37" cy="34"/>
            </a:xfrm>
            <a:custGeom>
              <a:avLst/>
              <a:gdLst/>
              <a:ahLst/>
              <a:cxnLst>
                <a:cxn ang="0">
                  <a:pos x="17" y="29"/>
                </a:cxn>
                <a:cxn ang="0">
                  <a:pos x="21" y="29"/>
                </a:cxn>
                <a:cxn ang="0">
                  <a:pos x="24" y="29"/>
                </a:cxn>
                <a:cxn ang="0">
                  <a:pos x="26" y="27"/>
                </a:cxn>
                <a:cxn ang="0">
                  <a:pos x="29" y="27"/>
                </a:cxn>
                <a:cxn ang="0">
                  <a:pos x="31" y="25"/>
                </a:cxn>
                <a:cxn ang="0">
                  <a:pos x="33" y="23"/>
                </a:cxn>
                <a:cxn ang="0">
                  <a:pos x="33" y="21"/>
                </a:cxn>
                <a:cxn ang="0">
                  <a:pos x="36" y="19"/>
                </a:cxn>
                <a:cxn ang="0">
                  <a:pos x="36" y="17"/>
                </a:cxn>
                <a:cxn ang="0">
                  <a:pos x="36" y="13"/>
                </a:cxn>
                <a:cxn ang="0">
                  <a:pos x="36" y="12"/>
                </a:cxn>
                <a:cxn ang="0">
                  <a:pos x="36" y="10"/>
                </a:cxn>
                <a:cxn ang="0">
                  <a:pos x="33" y="8"/>
                </a:cxn>
                <a:cxn ang="0">
                  <a:pos x="33" y="6"/>
                </a:cxn>
                <a:cxn ang="0">
                  <a:pos x="31" y="4"/>
                </a:cxn>
                <a:cxn ang="0">
                  <a:pos x="29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21" y="0"/>
                </a:cxn>
                <a:cxn ang="0">
                  <a:pos x="17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0" y="2"/>
                </a:cxn>
                <a:cxn ang="0">
                  <a:pos x="7" y="2"/>
                </a:cxn>
                <a:cxn ang="0">
                  <a:pos x="5" y="4"/>
                </a:cxn>
                <a:cxn ang="0">
                  <a:pos x="3" y="6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0" y="12"/>
                </a:cxn>
                <a:cxn ang="0">
                  <a:pos x="0" y="13"/>
                </a:cxn>
                <a:cxn ang="0">
                  <a:pos x="0" y="17"/>
                </a:cxn>
                <a:cxn ang="0">
                  <a:pos x="0" y="19"/>
                </a:cxn>
                <a:cxn ang="0">
                  <a:pos x="0" y="21"/>
                </a:cxn>
                <a:cxn ang="0">
                  <a:pos x="3" y="23"/>
                </a:cxn>
                <a:cxn ang="0">
                  <a:pos x="5" y="25"/>
                </a:cxn>
                <a:cxn ang="0">
                  <a:pos x="7" y="27"/>
                </a:cxn>
                <a:cxn ang="0">
                  <a:pos x="10" y="27"/>
                </a:cxn>
                <a:cxn ang="0">
                  <a:pos x="12" y="29"/>
                </a:cxn>
                <a:cxn ang="0">
                  <a:pos x="14" y="29"/>
                </a:cxn>
                <a:cxn ang="0">
                  <a:pos x="17" y="29"/>
                </a:cxn>
                <a:cxn ang="0">
                  <a:pos x="17" y="29"/>
                </a:cxn>
              </a:cxnLst>
              <a:rect l="0" t="0" r="r" b="b"/>
              <a:pathLst>
                <a:path w="36" h="29">
                  <a:moveTo>
                    <a:pt x="17" y="29"/>
                  </a:moveTo>
                  <a:lnTo>
                    <a:pt x="21" y="29"/>
                  </a:lnTo>
                  <a:lnTo>
                    <a:pt x="24" y="29"/>
                  </a:lnTo>
                  <a:lnTo>
                    <a:pt x="26" y="27"/>
                  </a:lnTo>
                  <a:lnTo>
                    <a:pt x="29" y="27"/>
                  </a:lnTo>
                  <a:lnTo>
                    <a:pt x="31" y="25"/>
                  </a:lnTo>
                  <a:lnTo>
                    <a:pt x="33" y="23"/>
                  </a:lnTo>
                  <a:lnTo>
                    <a:pt x="33" y="21"/>
                  </a:lnTo>
                  <a:lnTo>
                    <a:pt x="36" y="19"/>
                  </a:lnTo>
                  <a:lnTo>
                    <a:pt x="36" y="17"/>
                  </a:lnTo>
                  <a:lnTo>
                    <a:pt x="36" y="13"/>
                  </a:lnTo>
                  <a:lnTo>
                    <a:pt x="36" y="12"/>
                  </a:lnTo>
                  <a:lnTo>
                    <a:pt x="36" y="10"/>
                  </a:lnTo>
                  <a:lnTo>
                    <a:pt x="33" y="8"/>
                  </a:lnTo>
                  <a:lnTo>
                    <a:pt x="33" y="6"/>
                  </a:lnTo>
                  <a:lnTo>
                    <a:pt x="31" y="4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0" y="8"/>
                  </a:lnTo>
                  <a:lnTo>
                    <a:pt x="0" y="10"/>
                  </a:lnTo>
                  <a:lnTo>
                    <a:pt x="0" y="12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0" y="21"/>
                  </a:lnTo>
                  <a:lnTo>
                    <a:pt x="3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10" y="27"/>
                  </a:lnTo>
                  <a:lnTo>
                    <a:pt x="12" y="29"/>
                  </a:lnTo>
                  <a:lnTo>
                    <a:pt x="14" y="29"/>
                  </a:lnTo>
                  <a:lnTo>
                    <a:pt x="17" y="29"/>
                  </a:lnTo>
                  <a:lnTo>
                    <a:pt x="17" y="29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06" name="Freeform 138"/>
            <p:cNvSpPr>
              <a:spLocks/>
            </p:cNvSpPr>
            <p:nvPr/>
          </p:nvSpPr>
          <p:spPr bwMode="auto">
            <a:xfrm>
              <a:off x="543" y="3382"/>
              <a:ext cx="69" cy="165"/>
            </a:xfrm>
            <a:custGeom>
              <a:avLst/>
              <a:gdLst/>
              <a:ahLst/>
              <a:cxnLst>
                <a:cxn ang="0">
                  <a:pos x="68" y="141"/>
                </a:cxn>
                <a:cxn ang="0">
                  <a:pos x="0" y="143"/>
                </a:cxn>
                <a:cxn ang="0">
                  <a:pos x="0" y="0"/>
                </a:cxn>
              </a:cxnLst>
              <a:rect l="0" t="0" r="r" b="b"/>
              <a:pathLst>
                <a:path w="68" h="143">
                  <a:moveTo>
                    <a:pt x="68" y="141"/>
                  </a:moveTo>
                  <a:lnTo>
                    <a:pt x="0" y="143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07" name="Freeform 139"/>
            <p:cNvSpPr>
              <a:spLocks/>
            </p:cNvSpPr>
            <p:nvPr/>
          </p:nvSpPr>
          <p:spPr bwMode="auto">
            <a:xfrm>
              <a:off x="873" y="3272"/>
              <a:ext cx="182" cy="385"/>
            </a:xfrm>
            <a:custGeom>
              <a:avLst/>
              <a:gdLst/>
              <a:ahLst/>
              <a:cxnLst>
                <a:cxn ang="0">
                  <a:pos x="0" y="71"/>
                </a:cxn>
                <a:cxn ang="0">
                  <a:pos x="3" y="59"/>
                </a:cxn>
                <a:cxn ang="0">
                  <a:pos x="5" y="48"/>
                </a:cxn>
                <a:cxn ang="0">
                  <a:pos x="12" y="38"/>
                </a:cxn>
                <a:cxn ang="0">
                  <a:pos x="19" y="29"/>
                </a:cxn>
                <a:cxn ang="0">
                  <a:pos x="26" y="21"/>
                </a:cxn>
                <a:cxn ang="0">
                  <a:pos x="38" y="13"/>
                </a:cxn>
                <a:cxn ang="0">
                  <a:pos x="50" y="7"/>
                </a:cxn>
                <a:cxn ang="0">
                  <a:pos x="62" y="2"/>
                </a:cxn>
                <a:cxn ang="0">
                  <a:pos x="76" y="0"/>
                </a:cxn>
                <a:cxn ang="0">
                  <a:pos x="90" y="0"/>
                </a:cxn>
                <a:cxn ang="0">
                  <a:pos x="104" y="0"/>
                </a:cxn>
                <a:cxn ang="0">
                  <a:pos x="118" y="2"/>
                </a:cxn>
                <a:cxn ang="0">
                  <a:pos x="130" y="7"/>
                </a:cxn>
                <a:cxn ang="0">
                  <a:pos x="142" y="13"/>
                </a:cxn>
                <a:cxn ang="0">
                  <a:pos x="151" y="21"/>
                </a:cxn>
                <a:cxn ang="0">
                  <a:pos x="161" y="29"/>
                </a:cxn>
                <a:cxn ang="0">
                  <a:pos x="168" y="38"/>
                </a:cxn>
                <a:cxn ang="0">
                  <a:pos x="175" y="48"/>
                </a:cxn>
                <a:cxn ang="0">
                  <a:pos x="177" y="59"/>
                </a:cxn>
                <a:cxn ang="0">
                  <a:pos x="177" y="71"/>
                </a:cxn>
                <a:cxn ang="0">
                  <a:pos x="177" y="262"/>
                </a:cxn>
                <a:cxn ang="0">
                  <a:pos x="177" y="274"/>
                </a:cxn>
                <a:cxn ang="0">
                  <a:pos x="175" y="285"/>
                </a:cxn>
                <a:cxn ang="0">
                  <a:pos x="168" y="295"/>
                </a:cxn>
                <a:cxn ang="0">
                  <a:pos x="161" y="305"/>
                </a:cxn>
                <a:cxn ang="0">
                  <a:pos x="151" y="314"/>
                </a:cxn>
                <a:cxn ang="0">
                  <a:pos x="142" y="320"/>
                </a:cxn>
                <a:cxn ang="0">
                  <a:pos x="130" y="326"/>
                </a:cxn>
                <a:cxn ang="0">
                  <a:pos x="118" y="331"/>
                </a:cxn>
                <a:cxn ang="0">
                  <a:pos x="104" y="333"/>
                </a:cxn>
                <a:cxn ang="0">
                  <a:pos x="90" y="335"/>
                </a:cxn>
                <a:cxn ang="0">
                  <a:pos x="76" y="333"/>
                </a:cxn>
                <a:cxn ang="0">
                  <a:pos x="62" y="331"/>
                </a:cxn>
                <a:cxn ang="0">
                  <a:pos x="50" y="326"/>
                </a:cxn>
                <a:cxn ang="0">
                  <a:pos x="38" y="320"/>
                </a:cxn>
                <a:cxn ang="0">
                  <a:pos x="26" y="314"/>
                </a:cxn>
                <a:cxn ang="0">
                  <a:pos x="19" y="305"/>
                </a:cxn>
                <a:cxn ang="0">
                  <a:pos x="12" y="295"/>
                </a:cxn>
                <a:cxn ang="0">
                  <a:pos x="5" y="285"/>
                </a:cxn>
                <a:cxn ang="0">
                  <a:pos x="3" y="274"/>
                </a:cxn>
                <a:cxn ang="0">
                  <a:pos x="0" y="262"/>
                </a:cxn>
                <a:cxn ang="0">
                  <a:pos x="0" y="71"/>
                </a:cxn>
                <a:cxn ang="0">
                  <a:pos x="0" y="71"/>
                </a:cxn>
              </a:cxnLst>
              <a:rect l="0" t="0" r="r" b="b"/>
              <a:pathLst>
                <a:path w="177" h="335">
                  <a:moveTo>
                    <a:pt x="0" y="71"/>
                  </a:moveTo>
                  <a:lnTo>
                    <a:pt x="3" y="59"/>
                  </a:lnTo>
                  <a:lnTo>
                    <a:pt x="5" y="48"/>
                  </a:lnTo>
                  <a:lnTo>
                    <a:pt x="12" y="38"/>
                  </a:lnTo>
                  <a:lnTo>
                    <a:pt x="19" y="29"/>
                  </a:lnTo>
                  <a:lnTo>
                    <a:pt x="26" y="21"/>
                  </a:lnTo>
                  <a:lnTo>
                    <a:pt x="38" y="13"/>
                  </a:lnTo>
                  <a:lnTo>
                    <a:pt x="50" y="7"/>
                  </a:lnTo>
                  <a:lnTo>
                    <a:pt x="62" y="2"/>
                  </a:lnTo>
                  <a:lnTo>
                    <a:pt x="76" y="0"/>
                  </a:lnTo>
                  <a:lnTo>
                    <a:pt x="90" y="0"/>
                  </a:lnTo>
                  <a:lnTo>
                    <a:pt x="104" y="0"/>
                  </a:lnTo>
                  <a:lnTo>
                    <a:pt x="118" y="2"/>
                  </a:lnTo>
                  <a:lnTo>
                    <a:pt x="130" y="7"/>
                  </a:lnTo>
                  <a:lnTo>
                    <a:pt x="142" y="13"/>
                  </a:lnTo>
                  <a:lnTo>
                    <a:pt x="151" y="21"/>
                  </a:lnTo>
                  <a:lnTo>
                    <a:pt x="161" y="29"/>
                  </a:lnTo>
                  <a:lnTo>
                    <a:pt x="168" y="38"/>
                  </a:lnTo>
                  <a:lnTo>
                    <a:pt x="175" y="48"/>
                  </a:lnTo>
                  <a:lnTo>
                    <a:pt x="177" y="59"/>
                  </a:lnTo>
                  <a:lnTo>
                    <a:pt x="177" y="71"/>
                  </a:lnTo>
                  <a:lnTo>
                    <a:pt x="177" y="262"/>
                  </a:lnTo>
                  <a:lnTo>
                    <a:pt x="177" y="274"/>
                  </a:lnTo>
                  <a:lnTo>
                    <a:pt x="175" y="285"/>
                  </a:lnTo>
                  <a:lnTo>
                    <a:pt x="168" y="295"/>
                  </a:lnTo>
                  <a:lnTo>
                    <a:pt x="161" y="305"/>
                  </a:lnTo>
                  <a:lnTo>
                    <a:pt x="151" y="314"/>
                  </a:lnTo>
                  <a:lnTo>
                    <a:pt x="142" y="320"/>
                  </a:lnTo>
                  <a:lnTo>
                    <a:pt x="130" y="326"/>
                  </a:lnTo>
                  <a:lnTo>
                    <a:pt x="118" y="331"/>
                  </a:lnTo>
                  <a:lnTo>
                    <a:pt x="104" y="333"/>
                  </a:lnTo>
                  <a:lnTo>
                    <a:pt x="90" y="335"/>
                  </a:lnTo>
                  <a:lnTo>
                    <a:pt x="76" y="333"/>
                  </a:lnTo>
                  <a:lnTo>
                    <a:pt x="62" y="331"/>
                  </a:lnTo>
                  <a:lnTo>
                    <a:pt x="50" y="326"/>
                  </a:lnTo>
                  <a:lnTo>
                    <a:pt x="38" y="320"/>
                  </a:lnTo>
                  <a:lnTo>
                    <a:pt x="26" y="314"/>
                  </a:lnTo>
                  <a:lnTo>
                    <a:pt x="19" y="305"/>
                  </a:lnTo>
                  <a:lnTo>
                    <a:pt x="12" y="295"/>
                  </a:lnTo>
                  <a:lnTo>
                    <a:pt x="5" y="285"/>
                  </a:lnTo>
                  <a:lnTo>
                    <a:pt x="3" y="274"/>
                  </a:lnTo>
                  <a:lnTo>
                    <a:pt x="0" y="262"/>
                  </a:lnTo>
                  <a:lnTo>
                    <a:pt x="0" y="71"/>
                  </a:lnTo>
                  <a:lnTo>
                    <a:pt x="0" y="71"/>
                  </a:lnTo>
                </a:path>
              </a:pathLst>
            </a:custGeom>
            <a:noFill/>
            <a:ln w="142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08" name="Line 140"/>
            <p:cNvSpPr>
              <a:spLocks noChangeShapeType="1"/>
            </p:cNvSpPr>
            <p:nvPr/>
          </p:nvSpPr>
          <p:spPr bwMode="auto">
            <a:xfrm flipH="1">
              <a:off x="421" y="3380"/>
              <a:ext cx="452" cy="2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09" name="Line 141"/>
            <p:cNvSpPr>
              <a:spLocks noChangeShapeType="1"/>
            </p:cNvSpPr>
            <p:nvPr/>
          </p:nvSpPr>
          <p:spPr bwMode="auto">
            <a:xfrm>
              <a:off x="803" y="3545"/>
              <a:ext cx="7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10" name="Freeform 142"/>
            <p:cNvSpPr>
              <a:spLocks/>
            </p:cNvSpPr>
            <p:nvPr/>
          </p:nvSpPr>
          <p:spPr bwMode="auto">
            <a:xfrm>
              <a:off x="523" y="3362"/>
              <a:ext cx="42" cy="37"/>
            </a:xfrm>
            <a:custGeom>
              <a:avLst/>
              <a:gdLst/>
              <a:ahLst/>
              <a:cxnLst>
                <a:cxn ang="0">
                  <a:pos x="19" y="33"/>
                </a:cxn>
                <a:cxn ang="0">
                  <a:pos x="24" y="33"/>
                </a:cxn>
                <a:cxn ang="0">
                  <a:pos x="26" y="31"/>
                </a:cxn>
                <a:cxn ang="0">
                  <a:pos x="28" y="31"/>
                </a:cxn>
                <a:cxn ang="0">
                  <a:pos x="31" y="29"/>
                </a:cxn>
                <a:cxn ang="0">
                  <a:pos x="33" y="27"/>
                </a:cxn>
                <a:cxn ang="0">
                  <a:pos x="35" y="25"/>
                </a:cxn>
                <a:cxn ang="0">
                  <a:pos x="38" y="23"/>
                </a:cxn>
                <a:cxn ang="0">
                  <a:pos x="38" y="21"/>
                </a:cxn>
                <a:cxn ang="0">
                  <a:pos x="40" y="20"/>
                </a:cxn>
                <a:cxn ang="0">
                  <a:pos x="40" y="18"/>
                </a:cxn>
                <a:cxn ang="0">
                  <a:pos x="40" y="14"/>
                </a:cxn>
                <a:cxn ang="0">
                  <a:pos x="38" y="12"/>
                </a:cxn>
                <a:cxn ang="0">
                  <a:pos x="38" y="10"/>
                </a:cxn>
                <a:cxn ang="0">
                  <a:pos x="35" y="8"/>
                </a:cxn>
                <a:cxn ang="0">
                  <a:pos x="33" y="6"/>
                </a:cxn>
                <a:cxn ang="0">
                  <a:pos x="31" y="4"/>
                </a:cxn>
                <a:cxn ang="0">
                  <a:pos x="28" y="2"/>
                </a:cxn>
                <a:cxn ang="0">
                  <a:pos x="26" y="2"/>
                </a:cxn>
                <a:cxn ang="0">
                  <a:pos x="24" y="0"/>
                </a:cxn>
                <a:cxn ang="0">
                  <a:pos x="19" y="0"/>
                </a:cxn>
                <a:cxn ang="0">
                  <a:pos x="17" y="0"/>
                </a:cxn>
                <a:cxn ang="0">
                  <a:pos x="14" y="2"/>
                </a:cxn>
                <a:cxn ang="0">
                  <a:pos x="12" y="2"/>
                </a:cxn>
                <a:cxn ang="0">
                  <a:pos x="9" y="4"/>
                </a:cxn>
                <a:cxn ang="0">
                  <a:pos x="7" y="6"/>
                </a:cxn>
                <a:cxn ang="0">
                  <a:pos x="5" y="8"/>
                </a:cxn>
                <a:cxn ang="0">
                  <a:pos x="2" y="10"/>
                </a:cxn>
                <a:cxn ang="0">
                  <a:pos x="2" y="12"/>
                </a:cxn>
                <a:cxn ang="0">
                  <a:pos x="0" y="14"/>
                </a:cxn>
                <a:cxn ang="0">
                  <a:pos x="0" y="18"/>
                </a:cxn>
                <a:cxn ang="0">
                  <a:pos x="0" y="20"/>
                </a:cxn>
                <a:cxn ang="0">
                  <a:pos x="2" y="21"/>
                </a:cxn>
                <a:cxn ang="0">
                  <a:pos x="2" y="23"/>
                </a:cxn>
                <a:cxn ang="0">
                  <a:pos x="5" y="25"/>
                </a:cxn>
                <a:cxn ang="0">
                  <a:pos x="7" y="27"/>
                </a:cxn>
                <a:cxn ang="0">
                  <a:pos x="9" y="29"/>
                </a:cxn>
                <a:cxn ang="0">
                  <a:pos x="12" y="31"/>
                </a:cxn>
                <a:cxn ang="0">
                  <a:pos x="14" y="31"/>
                </a:cxn>
                <a:cxn ang="0">
                  <a:pos x="17" y="33"/>
                </a:cxn>
                <a:cxn ang="0">
                  <a:pos x="19" y="33"/>
                </a:cxn>
                <a:cxn ang="0">
                  <a:pos x="19" y="33"/>
                </a:cxn>
              </a:cxnLst>
              <a:rect l="0" t="0" r="r" b="b"/>
              <a:pathLst>
                <a:path w="40" h="33">
                  <a:moveTo>
                    <a:pt x="19" y="33"/>
                  </a:moveTo>
                  <a:lnTo>
                    <a:pt x="24" y="33"/>
                  </a:lnTo>
                  <a:lnTo>
                    <a:pt x="26" y="31"/>
                  </a:lnTo>
                  <a:lnTo>
                    <a:pt x="28" y="31"/>
                  </a:lnTo>
                  <a:lnTo>
                    <a:pt x="31" y="29"/>
                  </a:lnTo>
                  <a:lnTo>
                    <a:pt x="33" y="27"/>
                  </a:lnTo>
                  <a:lnTo>
                    <a:pt x="35" y="25"/>
                  </a:lnTo>
                  <a:lnTo>
                    <a:pt x="38" y="23"/>
                  </a:lnTo>
                  <a:lnTo>
                    <a:pt x="38" y="21"/>
                  </a:lnTo>
                  <a:lnTo>
                    <a:pt x="40" y="20"/>
                  </a:lnTo>
                  <a:lnTo>
                    <a:pt x="40" y="18"/>
                  </a:lnTo>
                  <a:lnTo>
                    <a:pt x="40" y="14"/>
                  </a:lnTo>
                  <a:lnTo>
                    <a:pt x="38" y="12"/>
                  </a:lnTo>
                  <a:lnTo>
                    <a:pt x="38" y="10"/>
                  </a:lnTo>
                  <a:lnTo>
                    <a:pt x="35" y="8"/>
                  </a:lnTo>
                  <a:lnTo>
                    <a:pt x="33" y="6"/>
                  </a:lnTo>
                  <a:lnTo>
                    <a:pt x="31" y="4"/>
                  </a:lnTo>
                  <a:lnTo>
                    <a:pt x="28" y="2"/>
                  </a:lnTo>
                  <a:lnTo>
                    <a:pt x="26" y="2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7" y="0"/>
                  </a:lnTo>
                  <a:lnTo>
                    <a:pt x="14" y="2"/>
                  </a:lnTo>
                  <a:lnTo>
                    <a:pt x="12" y="2"/>
                  </a:lnTo>
                  <a:lnTo>
                    <a:pt x="9" y="4"/>
                  </a:lnTo>
                  <a:lnTo>
                    <a:pt x="7" y="6"/>
                  </a:lnTo>
                  <a:lnTo>
                    <a:pt x="5" y="8"/>
                  </a:lnTo>
                  <a:lnTo>
                    <a:pt x="2" y="10"/>
                  </a:lnTo>
                  <a:lnTo>
                    <a:pt x="2" y="12"/>
                  </a:lnTo>
                  <a:lnTo>
                    <a:pt x="0" y="14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1"/>
                  </a:lnTo>
                  <a:lnTo>
                    <a:pt x="2" y="23"/>
                  </a:lnTo>
                  <a:lnTo>
                    <a:pt x="5" y="25"/>
                  </a:lnTo>
                  <a:lnTo>
                    <a:pt x="7" y="27"/>
                  </a:lnTo>
                  <a:lnTo>
                    <a:pt x="9" y="29"/>
                  </a:lnTo>
                  <a:lnTo>
                    <a:pt x="12" y="31"/>
                  </a:lnTo>
                  <a:lnTo>
                    <a:pt x="14" y="31"/>
                  </a:lnTo>
                  <a:lnTo>
                    <a:pt x="17" y="33"/>
                  </a:lnTo>
                  <a:lnTo>
                    <a:pt x="19" y="33"/>
                  </a:lnTo>
                  <a:lnTo>
                    <a:pt x="19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11" name="Freeform 143"/>
            <p:cNvSpPr>
              <a:spLocks/>
            </p:cNvSpPr>
            <p:nvPr/>
          </p:nvSpPr>
          <p:spPr bwMode="auto">
            <a:xfrm>
              <a:off x="1820" y="3704"/>
              <a:ext cx="40" cy="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" y="33"/>
                </a:cxn>
                <a:cxn ang="0">
                  <a:pos x="40" y="17"/>
                </a:cxn>
                <a:cxn ang="0">
                  <a:pos x="2" y="0"/>
                </a:cxn>
                <a:cxn ang="0">
                  <a:pos x="2" y="0"/>
                </a:cxn>
                <a:cxn ang="0">
                  <a:pos x="0" y="0"/>
                </a:cxn>
              </a:cxnLst>
              <a:rect l="0" t="0" r="r" b="b"/>
              <a:pathLst>
                <a:path w="40" h="33">
                  <a:moveTo>
                    <a:pt x="0" y="0"/>
                  </a:moveTo>
                  <a:lnTo>
                    <a:pt x="2" y="33"/>
                  </a:lnTo>
                  <a:lnTo>
                    <a:pt x="40" y="17"/>
                  </a:lnTo>
                  <a:lnTo>
                    <a:pt x="2" y="0"/>
                  </a:lnTo>
                  <a:lnTo>
                    <a:pt x="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12" name="Line 144"/>
            <p:cNvSpPr>
              <a:spLocks noChangeShapeType="1"/>
            </p:cNvSpPr>
            <p:nvPr/>
          </p:nvSpPr>
          <p:spPr bwMode="auto">
            <a:xfrm flipH="1">
              <a:off x="408" y="3720"/>
              <a:ext cx="1429" cy="4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13" name="Freeform 145"/>
            <p:cNvSpPr>
              <a:spLocks/>
            </p:cNvSpPr>
            <p:nvPr/>
          </p:nvSpPr>
          <p:spPr bwMode="auto">
            <a:xfrm>
              <a:off x="476" y="2567"/>
              <a:ext cx="1729" cy="1322"/>
            </a:xfrm>
            <a:custGeom>
              <a:avLst/>
              <a:gdLst/>
              <a:ahLst/>
              <a:cxnLst>
                <a:cxn ang="0">
                  <a:pos x="1597" y="1148"/>
                </a:cxn>
                <a:cxn ang="0">
                  <a:pos x="1597" y="0"/>
                </a:cxn>
                <a:cxn ang="0">
                  <a:pos x="0" y="0"/>
                </a:cxn>
                <a:cxn ang="0">
                  <a:pos x="0" y="1150"/>
                </a:cxn>
                <a:cxn ang="0">
                  <a:pos x="1597" y="1150"/>
                </a:cxn>
                <a:cxn ang="0">
                  <a:pos x="1597" y="1150"/>
                </a:cxn>
              </a:cxnLst>
              <a:rect l="0" t="0" r="r" b="b"/>
              <a:pathLst>
                <a:path w="1597" h="1150">
                  <a:moveTo>
                    <a:pt x="1597" y="1148"/>
                  </a:moveTo>
                  <a:lnTo>
                    <a:pt x="1597" y="0"/>
                  </a:lnTo>
                  <a:lnTo>
                    <a:pt x="0" y="0"/>
                  </a:lnTo>
                  <a:lnTo>
                    <a:pt x="0" y="1150"/>
                  </a:lnTo>
                  <a:lnTo>
                    <a:pt x="1597" y="1150"/>
                  </a:lnTo>
                  <a:lnTo>
                    <a:pt x="1597" y="1150"/>
                  </a:lnTo>
                </a:path>
              </a:pathLst>
            </a:custGeom>
            <a:noFill/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14" name="Rectangle 146"/>
            <p:cNvSpPr>
              <a:spLocks noChangeArrowheads="1"/>
            </p:cNvSpPr>
            <p:nvPr/>
          </p:nvSpPr>
          <p:spPr bwMode="auto">
            <a:xfrm>
              <a:off x="1526" y="3929"/>
              <a:ext cx="488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/>
                <a:t>CarryOut</a:t>
              </a:r>
            </a:p>
          </p:txBody>
        </p:sp>
        <p:sp>
          <p:nvSpPr>
            <p:cNvPr id="186515" name="Rectangle 147"/>
            <p:cNvSpPr>
              <a:spLocks noChangeArrowheads="1"/>
            </p:cNvSpPr>
            <p:nvPr/>
          </p:nvSpPr>
          <p:spPr bwMode="auto">
            <a:xfrm>
              <a:off x="2205" y="3107"/>
              <a:ext cx="305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900" dirty="0"/>
                <a:t>Result</a:t>
              </a:r>
            </a:p>
          </p:txBody>
        </p:sp>
        <p:sp>
          <p:nvSpPr>
            <p:cNvPr id="186516" name="Rectangle 148"/>
            <p:cNvSpPr>
              <a:spLocks noChangeArrowheads="1"/>
            </p:cNvSpPr>
            <p:nvPr/>
          </p:nvSpPr>
          <p:spPr bwMode="auto">
            <a:xfrm>
              <a:off x="245" y="2682"/>
              <a:ext cx="20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86517" name="Rectangle 149"/>
            <p:cNvSpPr>
              <a:spLocks noChangeArrowheads="1"/>
            </p:cNvSpPr>
            <p:nvPr/>
          </p:nvSpPr>
          <p:spPr bwMode="auto">
            <a:xfrm>
              <a:off x="245" y="3330"/>
              <a:ext cx="20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86518" name="Rectangle 150"/>
            <p:cNvSpPr>
              <a:spLocks noChangeArrowheads="1"/>
            </p:cNvSpPr>
            <p:nvPr/>
          </p:nvSpPr>
          <p:spPr bwMode="auto">
            <a:xfrm>
              <a:off x="1882" y="2750"/>
              <a:ext cx="16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050" dirty="0">
                  <a:solidFill>
                    <a:srgbClr val="1D01EB"/>
                  </a:solidFill>
                </a:rPr>
                <a:t>00</a:t>
              </a:r>
            </a:p>
          </p:txBody>
        </p:sp>
        <p:sp>
          <p:nvSpPr>
            <p:cNvPr id="186519" name="Rectangle 151"/>
            <p:cNvSpPr>
              <a:spLocks noChangeArrowheads="1"/>
            </p:cNvSpPr>
            <p:nvPr/>
          </p:nvSpPr>
          <p:spPr bwMode="auto">
            <a:xfrm>
              <a:off x="1891" y="2997"/>
              <a:ext cx="19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050" dirty="0">
                  <a:solidFill>
                    <a:srgbClr val="1D01EB"/>
                  </a:solidFill>
                </a:rPr>
                <a:t>01</a:t>
              </a:r>
            </a:p>
          </p:txBody>
        </p:sp>
        <p:sp>
          <p:nvSpPr>
            <p:cNvPr id="186520" name="Rectangle 152"/>
            <p:cNvSpPr>
              <a:spLocks noChangeArrowheads="1"/>
            </p:cNvSpPr>
            <p:nvPr/>
          </p:nvSpPr>
          <p:spPr bwMode="auto">
            <a:xfrm>
              <a:off x="1891" y="3319"/>
              <a:ext cx="19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050" dirty="0">
                  <a:solidFill>
                    <a:srgbClr val="1D01EB"/>
                  </a:solidFill>
                </a:rPr>
                <a:t>10</a:t>
              </a:r>
            </a:p>
          </p:txBody>
        </p:sp>
        <p:sp>
          <p:nvSpPr>
            <p:cNvPr id="186521" name="Rectangle 153"/>
            <p:cNvSpPr>
              <a:spLocks noChangeArrowheads="1"/>
            </p:cNvSpPr>
            <p:nvPr/>
          </p:nvSpPr>
          <p:spPr bwMode="auto">
            <a:xfrm>
              <a:off x="1891" y="3645"/>
              <a:ext cx="197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050" dirty="0">
                  <a:solidFill>
                    <a:srgbClr val="1D01EB"/>
                  </a:solidFill>
                </a:rPr>
                <a:t>11</a:t>
              </a:r>
            </a:p>
          </p:txBody>
        </p:sp>
        <p:sp>
          <p:nvSpPr>
            <p:cNvPr id="186522" name="Rectangle 154"/>
            <p:cNvSpPr>
              <a:spLocks noChangeArrowheads="1"/>
            </p:cNvSpPr>
            <p:nvPr/>
          </p:nvSpPr>
          <p:spPr bwMode="auto">
            <a:xfrm>
              <a:off x="903" y="3305"/>
              <a:ext cx="12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050">
                  <a:solidFill>
                    <a:srgbClr val="1D01EB"/>
                  </a:solidFill>
                </a:rPr>
                <a:t>0</a:t>
              </a:r>
            </a:p>
          </p:txBody>
        </p:sp>
        <p:sp>
          <p:nvSpPr>
            <p:cNvPr id="186523" name="Rectangle 155"/>
            <p:cNvSpPr>
              <a:spLocks noChangeArrowheads="1"/>
            </p:cNvSpPr>
            <p:nvPr/>
          </p:nvSpPr>
          <p:spPr bwMode="auto">
            <a:xfrm>
              <a:off x="903" y="3486"/>
              <a:ext cx="122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050">
                  <a:solidFill>
                    <a:srgbClr val="1D01EB"/>
                  </a:solidFill>
                </a:rPr>
                <a:t>1</a:t>
              </a:r>
            </a:p>
          </p:txBody>
        </p:sp>
      </p:grpSp>
      <p:grpSp>
        <p:nvGrpSpPr>
          <p:cNvPr id="3" name="Group 217"/>
          <p:cNvGrpSpPr>
            <a:grpSpLocks/>
          </p:cNvGrpSpPr>
          <p:nvPr/>
        </p:nvGrpSpPr>
        <p:grpSpPr bwMode="auto">
          <a:xfrm>
            <a:off x="6581777" y="3590926"/>
            <a:ext cx="2089547" cy="2121694"/>
            <a:chOff x="3107" y="2205"/>
            <a:chExt cx="1755" cy="1782"/>
          </a:xfrm>
        </p:grpSpPr>
        <p:sp>
          <p:nvSpPr>
            <p:cNvPr id="186584" name="Text Box 216"/>
            <p:cNvSpPr txBox="1">
              <a:spLocks noChangeArrowheads="1"/>
            </p:cNvSpPr>
            <p:nvPr/>
          </p:nvSpPr>
          <p:spPr bwMode="auto">
            <a:xfrm>
              <a:off x="4038" y="3475"/>
              <a:ext cx="24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>
                  <a:solidFill>
                    <a:srgbClr val="FF9966"/>
                  </a:solidFill>
                </a:rPr>
                <a:t>3</a:t>
              </a:r>
            </a:p>
          </p:txBody>
        </p:sp>
        <p:sp>
          <p:nvSpPr>
            <p:cNvPr id="186569" name="Freeform 201"/>
            <p:cNvSpPr>
              <a:spLocks/>
            </p:cNvSpPr>
            <p:nvPr/>
          </p:nvSpPr>
          <p:spPr bwMode="auto">
            <a:xfrm>
              <a:off x="3684" y="2205"/>
              <a:ext cx="618" cy="148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254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86570" name="Line 202"/>
            <p:cNvSpPr>
              <a:spLocks noChangeShapeType="1"/>
            </p:cNvSpPr>
            <p:nvPr/>
          </p:nvSpPr>
          <p:spPr bwMode="auto">
            <a:xfrm>
              <a:off x="4312" y="2962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86571" name="Line 203"/>
            <p:cNvSpPr>
              <a:spLocks noChangeShapeType="1"/>
            </p:cNvSpPr>
            <p:nvPr/>
          </p:nvSpPr>
          <p:spPr bwMode="auto">
            <a:xfrm>
              <a:off x="3134" y="2549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86572" name="Text Box 204"/>
            <p:cNvSpPr txBox="1">
              <a:spLocks noChangeArrowheads="1"/>
            </p:cNvSpPr>
            <p:nvPr/>
          </p:nvSpPr>
          <p:spPr bwMode="auto">
            <a:xfrm>
              <a:off x="3779" y="2879"/>
              <a:ext cx="585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350" dirty="0" err="1">
                  <a:solidFill>
                    <a:srgbClr val="0000FF"/>
                  </a:solidFill>
                </a:rPr>
                <a:t>ALU</a:t>
              </a:r>
              <a:endParaRPr lang="en-US" altLang="zh-CN" sz="1350" dirty="0">
                <a:solidFill>
                  <a:srgbClr val="0000FF"/>
                </a:solidFill>
              </a:endParaRPr>
            </a:p>
          </p:txBody>
        </p:sp>
        <p:sp>
          <p:nvSpPr>
            <p:cNvPr id="186573" name="Text Box 205"/>
            <p:cNvSpPr txBox="1">
              <a:spLocks noChangeArrowheads="1"/>
            </p:cNvSpPr>
            <p:nvPr/>
          </p:nvSpPr>
          <p:spPr bwMode="auto">
            <a:xfrm>
              <a:off x="4014" y="3599"/>
              <a:ext cx="800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1200" dirty="0">
                  <a:solidFill>
                    <a:srgbClr val="FF9966"/>
                  </a:solidFill>
                </a:rPr>
                <a:t>Operation</a:t>
              </a:r>
            </a:p>
          </p:txBody>
        </p:sp>
        <p:sp>
          <p:nvSpPr>
            <p:cNvPr id="186574" name="Text Box 206"/>
            <p:cNvSpPr txBox="1">
              <a:spLocks noChangeArrowheads="1"/>
            </p:cNvSpPr>
            <p:nvPr/>
          </p:nvSpPr>
          <p:spPr bwMode="auto">
            <a:xfrm>
              <a:off x="3107" y="2367"/>
              <a:ext cx="29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/>
                <a:t>A</a:t>
              </a:r>
            </a:p>
          </p:txBody>
        </p:sp>
        <p:sp>
          <p:nvSpPr>
            <p:cNvPr id="186575" name="Text Box 207"/>
            <p:cNvSpPr txBox="1">
              <a:spLocks noChangeArrowheads="1"/>
            </p:cNvSpPr>
            <p:nvPr/>
          </p:nvSpPr>
          <p:spPr bwMode="auto">
            <a:xfrm>
              <a:off x="4286" y="2781"/>
              <a:ext cx="560" cy="38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altLang="zh-CN" sz="1200"/>
                <a:t>Result</a:t>
              </a:r>
            </a:p>
          </p:txBody>
        </p:sp>
        <p:sp>
          <p:nvSpPr>
            <p:cNvPr id="186576" name="Line 208"/>
            <p:cNvSpPr>
              <a:spLocks noChangeShapeType="1"/>
            </p:cNvSpPr>
            <p:nvPr/>
          </p:nvSpPr>
          <p:spPr bwMode="auto">
            <a:xfrm>
              <a:off x="3470" y="2504"/>
              <a:ext cx="9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86577" name="Text Box 209"/>
            <p:cNvSpPr txBox="1">
              <a:spLocks noChangeArrowheads="1"/>
            </p:cNvSpPr>
            <p:nvPr/>
          </p:nvSpPr>
          <p:spPr bwMode="auto">
            <a:xfrm>
              <a:off x="3379" y="2367"/>
              <a:ext cx="29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/>
                <a:t>32</a:t>
              </a:r>
            </a:p>
          </p:txBody>
        </p:sp>
        <p:sp>
          <p:nvSpPr>
            <p:cNvPr id="186578" name="Line 210"/>
            <p:cNvSpPr>
              <a:spLocks noChangeShapeType="1"/>
            </p:cNvSpPr>
            <p:nvPr/>
          </p:nvSpPr>
          <p:spPr bwMode="auto">
            <a:xfrm>
              <a:off x="3134" y="3411"/>
              <a:ext cx="55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86579" name="Text Box 211"/>
            <p:cNvSpPr txBox="1">
              <a:spLocks noChangeArrowheads="1"/>
            </p:cNvSpPr>
            <p:nvPr/>
          </p:nvSpPr>
          <p:spPr bwMode="auto">
            <a:xfrm>
              <a:off x="3110" y="3229"/>
              <a:ext cx="294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1200" dirty="0"/>
                <a:t>B</a:t>
              </a:r>
            </a:p>
          </p:txBody>
        </p:sp>
        <p:sp>
          <p:nvSpPr>
            <p:cNvPr id="186580" name="Line 212"/>
            <p:cNvSpPr>
              <a:spLocks noChangeShapeType="1"/>
            </p:cNvSpPr>
            <p:nvPr/>
          </p:nvSpPr>
          <p:spPr bwMode="auto">
            <a:xfrm>
              <a:off x="3470" y="3366"/>
              <a:ext cx="9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86581" name="Text Box 213"/>
            <p:cNvSpPr txBox="1">
              <a:spLocks noChangeArrowheads="1"/>
            </p:cNvSpPr>
            <p:nvPr/>
          </p:nvSpPr>
          <p:spPr bwMode="auto">
            <a:xfrm>
              <a:off x="3379" y="3229"/>
              <a:ext cx="29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/>
                <a:t>32</a:t>
              </a:r>
            </a:p>
          </p:txBody>
        </p:sp>
        <p:sp>
          <p:nvSpPr>
            <p:cNvPr id="186582" name="Line 214"/>
            <p:cNvSpPr>
              <a:spLocks noChangeShapeType="1"/>
            </p:cNvSpPr>
            <p:nvPr/>
          </p:nvSpPr>
          <p:spPr bwMode="auto">
            <a:xfrm flipV="1">
              <a:off x="4059" y="3456"/>
              <a:ext cx="0" cy="499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86583" name="Line 215"/>
            <p:cNvSpPr>
              <a:spLocks noChangeShapeType="1"/>
            </p:cNvSpPr>
            <p:nvPr/>
          </p:nvSpPr>
          <p:spPr bwMode="auto">
            <a:xfrm>
              <a:off x="4014" y="3567"/>
              <a:ext cx="90" cy="90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64194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/>
              <a:t>ALU Control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/>
              <a:t>ALUop</a:t>
            </a:r>
            <a:r>
              <a:rPr lang="zh-CN" altLang="en-US"/>
              <a:t>与</a:t>
            </a:r>
            <a:r>
              <a:rPr lang="en-US" altLang="zh-CN"/>
              <a:t>Func</a:t>
            </a:r>
            <a:r>
              <a:rPr lang="zh-CN" altLang="en-US"/>
              <a:t>联合对</a:t>
            </a:r>
            <a:r>
              <a:rPr lang="en-US" altLang="zh-CN"/>
              <a:t>ALU</a:t>
            </a:r>
            <a:r>
              <a:rPr lang="zh-CN" altLang="en-US"/>
              <a:t>的控制</a:t>
            </a:r>
          </a:p>
        </p:txBody>
      </p:sp>
      <p:graphicFrame>
        <p:nvGraphicFramePr>
          <p:cNvPr id="190468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3752850" y="2743200"/>
          <a:ext cx="474345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Worksheet" r:id="rId4" imgW="5915520" imgH="2346480" progId="Excel.Sheet.8">
                  <p:embed/>
                </p:oleObj>
              </mc:Choice>
              <mc:Fallback>
                <p:oleObj name="Worksheet" r:id="rId4" imgW="5915520" imgH="2346480" progId="Excel.Sheet.8">
                  <p:embed/>
                  <p:pic>
                    <p:nvPicPr>
                      <p:cNvPr id="190468" name="Object 4">
                        <a:hlinkClick r:id="" action="ppaction://ole?verb=0"/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743200"/>
                        <a:ext cx="474345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0674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67866" tIns="33338" rIns="67866" bIns="33338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/>
              <a:t>ALU Control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vert="horz" wrap="square" lIns="67866" tIns="33338" rIns="67866" bIns="33338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CN" sz="1500" dirty="0" err="1"/>
              <a:t>ALU</a:t>
            </a:r>
            <a:r>
              <a:rPr lang="zh-CN" altLang="en-US" sz="1500" dirty="0"/>
              <a:t>控制：</a:t>
            </a:r>
          </a:p>
          <a:p>
            <a:pPr lvl="1"/>
            <a:r>
              <a:rPr lang="en-US" altLang="zh-CN" sz="1500" dirty="0" err="1"/>
              <a:t>ALU</a:t>
            </a:r>
            <a:r>
              <a:rPr lang="zh-CN" altLang="en-US" sz="1500" dirty="0"/>
              <a:t>由</a:t>
            </a:r>
            <a:r>
              <a:rPr lang="en-US" altLang="zh-CN" sz="1500" dirty="0" err="1"/>
              <a:t>ALUcontrol</a:t>
            </a:r>
            <a:r>
              <a:rPr lang="zh-CN" altLang="en-US" sz="1500" dirty="0"/>
              <a:t>控制：</a:t>
            </a:r>
            <a:r>
              <a:rPr lang="en-US" altLang="zh-CN" sz="1500" dirty="0" err="1"/>
              <a:t>ALUcontrol</a:t>
            </a:r>
            <a:r>
              <a:rPr lang="zh-CN" altLang="en-US" sz="1500" dirty="0"/>
              <a:t>由</a:t>
            </a:r>
            <a:r>
              <a:rPr lang="en-US" altLang="zh-CN" sz="1500" dirty="0" err="1"/>
              <a:t>ALUop</a:t>
            </a:r>
            <a:r>
              <a:rPr lang="zh-CN" altLang="en-US" sz="1500" dirty="0"/>
              <a:t>和指令的低</a:t>
            </a:r>
            <a:r>
              <a:rPr lang="en-US" altLang="zh-CN" sz="1500" dirty="0"/>
              <a:t>6</a:t>
            </a:r>
            <a:r>
              <a:rPr lang="zh-CN" altLang="en-US" sz="1500" dirty="0"/>
              <a:t>位</a:t>
            </a:r>
            <a:r>
              <a:rPr lang="en-US" altLang="zh-CN" sz="1500" dirty="0"/>
              <a:t>(5-0)</a:t>
            </a:r>
            <a:r>
              <a:rPr lang="zh-CN" altLang="en-US" sz="1500" dirty="0"/>
              <a:t>联合产生</a:t>
            </a:r>
            <a:r>
              <a:rPr lang="en-US" altLang="zh-CN" sz="1500" dirty="0" err="1"/>
              <a:t>ALU</a:t>
            </a:r>
            <a:r>
              <a:rPr lang="zh-CN" altLang="en-US" sz="1500" dirty="0"/>
              <a:t>控制码。</a:t>
            </a:r>
          </a:p>
          <a:p>
            <a:pPr lvl="1"/>
            <a:r>
              <a:rPr lang="zh-CN" altLang="en-US" sz="1500" dirty="0"/>
              <a:t>这样的好处在于分级控制，对于用的最多的加、减操作，系统只需给出两位的</a:t>
            </a:r>
            <a:r>
              <a:rPr lang="en-US" altLang="zh-CN" sz="1500" dirty="0" err="1"/>
              <a:t>ALUop</a:t>
            </a:r>
            <a:r>
              <a:rPr lang="zh-CN" altLang="en-US" sz="1500" dirty="0"/>
              <a:t>即可</a:t>
            </a:r>
            <a:r>
              <a:rPr lang="zh-CN" altLang="en-US" sz="1350" dirty="0"/>
              <a:t>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792521" y="2143118"/>
            <a:ext cx="1943100" cy="2733675"/>
            <a:chOff x="2112" y="1680"/>
            <a:chExt cx="1632" cy="2296"/>
          </a:xfrm>
        </p:grpSpPr>
        <p:sp>
          <p:nvSpPr>
            <p:cNvPr id="192517" name="Rectangle 5"/>
            <p:cNvSpPr>
              <a:spLocks noChangeArrowheads="1"/>
            </p:cNvSpPr>
            <p:nvPr/>
          </p:nvSpPr>
          <p:spPr bwMode="auto">
            <a:xfrm>
              <a:off x="3371" y="2312"/>
              <a:ext cx="373" cy="20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4288" tIns="20241" rIns="14288" bIns="20241"/>
            <a:lstStyle/>
            <a:p>
              <a:pPr defTabSz="678656">
                <a:lnSpc>
                  <a:spcPts val="1350"/>
                </a:lnSpc>
                <a:spcBef>
                  <a:spcPts val="450"/>
                </a:spcBef>
                <a:spcAft>
                  <a:spcPts val="450"/>
                </a:spcAft>
                <a:tabLst>
                  <a:tab pos="339329" algn="l"/>
                  <a:tab pos="678656" algn="l"/>
                  <a:tab pos="1017985" algn="l"/>
                </a:tabLst>
              </a:pPr>
              <a:r>
                <a:rPr lang="en-US" altLang="zh-CN" sz="1200">
                  <a:solidFill>
                    <a:srgbClr val="000000"/>
                  </a:solidFill>
                </a:rPr>
                <a:t>Result</a:t>
              </a:r>
            </a:p>
          </p:txBody>
        </p:sp>
        <p:sp>
          <p:nvSpPr>
            <p:cNvPr id="192518" name="Line 6"/>
            <p:cNvSpPr>
              <a:spLocks noChangeShapeType="1"/>
            </p:cNvSpPr>
            <p:nvPr/>
          </p:nvSpPr>
          <p:spPr bwMode="auto">
            <a:xfrm flipV="1">
              <a:off x="2954" y="2654"/>
              <a:ext cx="1" cy="2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92519" name="Rectangle 7"/>
            <p:cNvSpPr>
              <a:spLocks noChangeArrowheads="1"/>
            </p:cNvSpPr>
            <p:nvPr/>
          </p:nvSpPr>
          <p:spPr bwMode="auto">
            <a:xfrm>
              <a:off x="3017" y="2654"/>
              <a:ext cx="634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900">
                  <a:solidFill>
                    <a:srgbClr val="EB7500"/>
                  </a:solidFill>
                </a:rPr>
                <a:t>Operation</a:t>
              </a:r>
              <a:endParaRPr lang="en-US" altLang="zh-CN" sz="900"/>
            </a:p>
          </p:txBody>
        </p:sp>
        <p:sp>
          <p:nvSpPr>
            <p:cNvPr id="192520" name="Rectangle 8"/>
            <p:cNvSpPr>
              <a:spLocks noChangeArrowheads="1"/>
            </p:cNvSpPr>
            <p:nvPr/>
          </p:nvSpPr>
          <p:spPr bwMode="auto">
            <a:xfrm>
              <a:off x="2954" y="3821"/>
              <a:ext cx="570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altLang="zh-CN" sz="1200">
                  <a:solidFill>
                    <a:srgbClr val="FF6600"/>
                  </a:solidFill>
                </a:rPr>
                <a:t>ALUop</a:t>
              </a:r>
            </a:p>
          </p:txBody>
        </p:sp>
        <p:sp>
          <p:nvSpPr>
            <p:cNvPr id="192521" name="Freeform 9"/>
            <p:cNvSpPr>
              <a:spLocks/>
            </p:cNvSpPr>
            <p:nvPr/>
          </p:nvSpPr>
          <p:spPr bwMode="auto">
            <a:xfrm>
              <a:off x="2593" y="1680"/>
              <a:ext cx="598" cy="11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427"/>
                </a:cxn>
                <a:cxn ang="0">
                  <a:pos x="111" y="553"/>
                </a:cxn>
                <a:cxn ang="0">
                  <a:pos x="0" y="671"/>
                </a:cxn>
                <a:cxn ang="0">
                  <a:pos x="0" y="1098"/>
                </a:cxn>
                <a:cxn ang="0">
                  <a:pos x="387" y="790"/>
                </a:cxn>
                <a:cxn ang="0">
                  <a:pos x="387" y="308"/>
                </a:cxn>
                <a:cxn ang="0">
                  <a:pos x="0" y="0"/>
                </a:cxn>
              </a:cxnLst>
              <a:rect l="0" t="0" r="r" b="b"/>
              <a:pathLst>
                <a:path w="388" h="1099">
                  <a:moveTo>
                    <a:pt x="0" y="0"/>
                  </a:moveTo>
                  <a:lnTo>
                    <a:pt x="0" y="427"/>
                  </a:lnTo>
                  <a:lnTo>
                    <a:pt x="111" y="553"/>
                  </a:lnTo>
                  <a:lnTo>
                    <a:pt x="0" y="671"/>
                  </a:lnTo>
                  <a:lnTo>
                    <a:pt x="0" y="1098"/>
                  </a:lnTo>
                  <a:lnTo>
                    <a:pt x="387" y="790"/>
                  </a:lnTo>
                  <a:lnTo>
                    <a:pt x="387" y="308"/>
                  </a:lnTo>
                  <a:lnTo>
                    <a:pt x="0" y="0"/>
                  </a:lnTo>
                </a:path>
              </a:pathLst>
            </a:custGeom>
            <a:noFill/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 sz="1500" dirty="0"/>
            </a:p>
          </p:txBody>
        </p:sp>
        <p:sp useBgFill="1">
          <p:nvSpPr>
            <p:cNvPr id="192522" name="Oval 10"/>
            <p:cNvSpPr>
              <a:spLocks noChangeArrowheads="1"/>
            </p:cNvSpPr>
            <p:nvPr/>
          </p:nvSpPr>
          <p:spPr bwMode="auto">
            <a:xfrm>
              <a:off x="2701" y="2908"/>
              <a:ext cx="607" cy="716"/>
            </a:xfrm>
            <a:prstGeom prst="ellipse">
              <a:avLst/>
            </a:prstGeom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buNone/>
              </a:pPr>
              <a:r>
                <a:rPr lang="en-US" altLang="zh-CN" sz="1350" dirty="0" err="1"/>
                <a:t>ALU</a:t>
              </a:r>
              <a:endParaRPr lang="en-US" altLang="zh-CN" sz="1350" dirty="0"/>
            </a:p>
            <a:p>
              <a:pPr>
                <a:buNone/>
              </a:pPr>
              <a:r>
                <a:rPr lang="en-US" altLang="zh-CN" sz="1350" dirty="0"/>
                <a:t>control</a:t>
              </a:r>
            </a:p>
          </p:txBody>
        </p:sp>
        <p:sp>
          <p:nvSpPr>
            <p:cNvPr id="192523" name="Rectangle 11"/>
            <p:cNvSpPr>
              <a:spLocks noChangeArrowheads="1"/>
            </p:cNvSpPr>
            <p:nvPr/>
          </p:nvSpPr>
          <p:spPr bwMode="auto">
            <a:xfrm>
              <a:off x="2228" y="3125"/>
              <a:ext cx="360" cy="2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050" dirty="0" err="1">
                  <a:solidFill>
                    <a:srgbClr val="000000"/>
                  </a:solidFill>
                </a:rPr>
                <a:t>Func</a:t>
              </a:r>
              <a:endParaRPr lang="en-US" altLang="zh-CN" sz="1050" dirty="0">
                <a:solidFill>
                  <a:srgbClr val="000000"/>
                </a:solidFill>
              </a:endParaRPr>
            </a:p>
            <a:p>
              <a:r>
                <a:rPr lang="en-US" altLang="zh-CN" sz="1050" dirty="0">
                  <a:solidFill>
                    <a:srgbClr val="000000"/>
                  </a:solidFill>
                </a:rPr>
                <a:t>[5-0]</a:t>
              </a:r>
              <a:endParaRPr lang="en-US" altLang="zh-CN" sz="1050" dirty="0"/>
            </a:p>
          </p:txBody>
        </p:sp>
        <p:sp>
          <p:nvSpPr>
            <p:cNvPr id="192524" name="Line 12"/>
            <p:cNvSpPr>
              <a:spLocks noChangeShapeType="1"/>
            </p:cNvSpPr>
            <p:nvPr/>
          </p:nvSpPr>
          <p:spPr bwMode="auto">
            <a:xfrm>
              <a:off x="2269" y="3260"/>
              <a:ext cx="4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92525" name="Line 13"/>
            <p:cNvSpPr>
              <a:spLocks noChangeShapeType="1"/>
            </p:cNvSpPr>
            <p:nvPr/>
          </p:nvSpPr>
          <p:spPr bwMode="auto">
            <a:xfrm flipH="1" flipV="1">
              <a:off x="2954" y="3633"/>
              <a:ext cx="1" cy="304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sp>
          <p:nvSpPr>
            <p:cNvPr id="192526" name="Line 14"/>
            <p:cNvSpPr>
              <a:spLocks noChangeShapeType="1"/>
            </p:cNvSpPr>
            <p:nvPr/>
          </p:nvSpPr>
          <p:spPr bwMode="auto">
            <a:xfrm>
              <a:off x="2828" y="2807"/>
              <a:ext cx="245" cy="6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112" y="1725"/>
              <a:ext cx="502" cy="406"/>
              <a:chOff x="1968" y="1680"/>
              <a:chExt cx="654" cy="432"/>
            </a:xfrm>
          </p:grpSpPr>
          <p:sp>
            <p:nvSpPr>
              <p:cNvPr id="192528" name="Line 16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65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192529" name="Line 17"/>
              <p:cNvSpPr>
                <a:spLocks noChangeShapeType="1"/>
              </p:cNvSpPr>
              <p:nvPr/>
            </p:nvSpPr>
            <p:spPr bwMode="auto">
              <a:xfrm flipH="1">
                <a:off x="2304" y="1824"/>
                <a:ext cx="108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192530" name="Rectangle 18"/>
              <p:cNvSpPr>
                <a:spLocks noChangeArrowheads="1"/>
              </p:cNvSpPr>
              <p:nvPr/>
            </p:nvSpPr>
            <p:spPr bwMode="auto">
              <a:xfrm>
                <a:off x="2208" y="1931"/>
                <a:ext cx="311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4288" tIns="20241" rIns="14288" bIns="20241"/>
              <a:lstStyle/>
              <a:p>
                <a:pPr defTabSz="678656">
                  <a:lnSpc>
                    <a:spcPts val="900"/>
                  </a:lnSpc>
                  <a:tabLst>
                    <a:tab pos="339329" algn="l"/>
                    <a:tab pos="678656" algn="l"/>
                    <a:tab pos="1017985" algn="l"/>
                  </a:tabLst>
                </a:pPr>
                <a:r>
                  <a:rPr lang="en-US" altLang="zh-CN" sz="1050">
                    <a:solidFill>
                      <a:srgbClr val="000000"/>
                    </a:solidFill>
                  </a:rPr>
                  <a:t>32</a:t>
                </a:r>
              </a:p>
            </p:txBody>
          </p:sp>
          <p:sp>
            <p:nvSpPr>
              <p:cNvPr id="192531" name="Rectangle 19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32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4288" tIns="20241" rIns="14288" bIns="20241"/>
              <a:lstStyle/>
              <a:p>
                <a:pPr defTabSz="678656">
                  <a:lnSpc>
                    <a:spcPts val="1350"/>
                  </a:lnSpc>
                  <a:spcBef>
                    <a:spcPts val="450"/>
                  </a:spcBef>
                  <a:spcAft>
                    <a:spcPts val="450"/>
                  </a:spcAft>
                  <a:tabLst>
                    <a:tab pos="339329" algn="l"/>
                    <a:tab pos="678656" algn="l"/>
                    <a:tab pos="1017985" algn="l"/>
                  </a:tabLst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A</a:t>
                </a:r>
              </a:p>
            </p:txBody>
          </p:sp>
        </p:grpSp>
        <p:sp>
          <p:nvSpPr>
            <p:cNvPr id="192532" name="Rectangle 20"/>
            <p:cNvSpPr>
              <a:spLocks noChangeArrowheads="1"/>
            </p:cNvSpPr>
            <p:nvPr/>
          </p:nvSpPr>
          <p:spPr bwMode="auto">
            <a:xfrm>
              <a:off x="2803" y="2222"/>
              <a:ext cx="302" cy="22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14288" tIns="20241" rIns="14288" bIns="20241"/>
            <a:lstStyle/>
            <a:p>
              <a:pPr defTabSz="678656">
                <a:lnSpc>
                  <a:spcPts val="1200"/>
                </a:lnSpc>
                <a:buNone/>
                <a:tabLst>
                  <a:tab pos="339329" algn="l"/>
                  <a:tab pos="678656" algn="l"/>
                  <a:tab pos="1017985" algn="l"/>
                </a:tabLst>
              </a:pPr>
              <a:r>
                <a:rPr lang="en-US" altLang="zh-CN" sz="1500" dirty="0" err="1">
                  <a:solidFill>
                    <a:srgbClr val="000000"/>
                  </a:solidFill>
                </a:rPr>
                <a:t>ALU</a:t>
              </a:r>
              <a:endParaRPr lang="en-US" altLang="zh-CN" sz="1500" dirty="0">
                <a:solidFill>
                  <a:srgbClr val="000000"/>
                </a:solidFill>
              </a:endParaRPr>
            </a:p>
          </p:txBody>
        </p:sp>
        <p:sp>
          <p:nvSpPr>
            <p:cNvPr id="192533" name="Line 21"/>
            <p:cNvSpPr>
              <a:spLocks noChangeShapeType="1"/>
            </p:cNvSpPr>
            <p:nvPr/>
          </p:nvSpPr>
          <p:spPr bwMode="auto">
            <a:xfrm flipV="1">
              <a:off x="3192" y="2267"/>
              <a:ext cx="475" cy="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500"/>
            </a:p>
          </p:txBody>
        </p:sp>
        <p:grpSp>
          <p:nvGrpSpPr>
            <p:cNvPr id="4" name="Group 22"/>
            <p:cNvGrpSpPr>
              <a:grpSpLocks/>
            </p:cNvGrpSpPr>
            <p:nvPr/>
          </p:nvGrpSpPr>
          <p:grpSpPr bwMode="auto">
            <a:xfrm>
              <a:off x="3214" y="2222"/>
              <a:ext cx="432" cy="273"/>
              <a:chOff x="1093" y="3655"/>
              <a:chExt cx="371" cy="303"/>
            </a:xfrm>
          </p:grpSpPr>
          <p:sp>
            <p:nvSpPr>
              <p:cNvPr id="192535" name="Line 23"/>
              <p:cNvSpPr>
                <a:spLocks noChangeShapeType="1"/>
              </p:cNvSpPr>
              <p:nvPr/>
            </p:nvSpPr>
            <p:spPr bwMode="auto">
              <a:xfrm flipH="1">
                <a:off x="1185" y="3655"/>
                <a:ext cx="78" cy="13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192536" name="Rectangle 24"/>
              <p:cNvSpPr>
                <a:spLocks noChangeArrowheads="1"/>
              </p:cNvSpPr>
              <p:nvPr/>
            </p:nvSpPr>
            <p:spPr bwMode="auto">
              <a:xfrm>
                <a:off x="1093" y="3784"/>
                <a:ext cx="371" cy="17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4288" tIns="20241" rIns="14288" bIns="20241"/>
              <a:lstStyle/>
              <a:p>
                <a:pPr defTabSz="678656">
                  <a:lnSpc>
                    <a:spcPts val="900"/>
                  </a:lnSpc>
                  <a:tabLst>
                    <a:tab pos="339329" algn="l"/>
                    <a:tab pos="678656" algn="l"/>
                    <a:tab pos="1017985" algn="l"/>
                  </a:tabLst>
                </a:pPr>
                <a:r>
                  <a:rPr lang="en-US" altLang="zh-CN" sz="1050">
                    <a:solidFill>
                      <a:srgbClr val="000000"/>
                    </a:solidFill>
                  </a:rPr>
                  <a:t>32</a:t>
                </a:r>
              </a:p>
            </p:txBody>
          </p:sp>
        </p:grpSp>
        <p:sp>
          <p:nvSpPr>
            <p:cNvPr id="192537" name="Text Box 25"/>
            <p:cNvSpPr txBox="1">
              <a:spLocks noChangeArrowheads="1"/>
            </p:cNvSpPr>
            <p:nvPr/>
          </p:nvSpPr>
          <p:spPr bwMode="auto">
            <a:xfrm>
              <a:off x="3044" y="2756"/>
              <a:ext cx="243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altLang="zh-CN" sz="900"/>
                <a:t>3</a:t>
              </a:r>
            </a:p>
          </p:txBody>
        </p:sp>
        <p:sp>
          <p:nvSpPr>
            <p:cNvPr id="192538" name="Line 26"/>
            <p:cNvSpPr>
              <a:spLocks noChangeShapeType="1"/>
            </p:cNvSpPr>
            <p:nvPr/>
          </p:nvSpPr>
          <p:spPr bwMode="auto">
            <a:xfrm flipV="1">
              <a:off x="2890" y="3720"/>
              <a:ext cx="191" cy="152"/>
            </a:xfrm>
            <a:prstGeom prst="line">
              <a:avLst/>
            </a:prstGeom>
            <a:noFill/>
            <a:ln w="127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92539" name="Text Box 27"/>
            <p:cNvSpPr txBox="1">
              <a:spLocks noChangeArrowheads="1"/>
            </p:cNvSpPr>
            <p:nvPr/>
          </p:nvSpPr>
          <p:spPr bwMode="auto">
            <a:xfrm>
              <a:off x="2678" y="3663"/>
              <a:ext cx="285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1050" dirty="0">
                  <a:solidFill>
                    <a:srgbClr val="FF6600"/>
                  </a:solidFill>
                </a:rPr>
                <a:t>2</a:t>
              </a:r>
            </a:p>
          </p:txBody>
        </p:sp>
        <p:grpSp>
          <p:nvGrpSpPr>
            <p:cNvPr id="5" name="Group 28"/>
            <p:cNvGrpSpPr>
              <a:grpSpLocks/>
            </p:cNvGrpSpPr>
            <p:nvPr/>
          </p:nvGrpSpPr>
          <p:grpSpPr bwMode="auto">
            <a:xfrm>
              <a:off x="2112" y="2402"/>
              <a:ext cx="502" cy="407"/>
              <a:chOff x="1968" y="1680"/>
              <a:chExt cx="654" cy="432"/>
            </a:xfrm>
          </p:grpSpPr>
          <p:sp>
            <p:nvSpPr>
              <p:cNvPr id="192541" name="Line 29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654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192542" name="Line 30"/>
              <p:cNvSpPr>
                <a:spLocks noChangeShapeType="1"/>
              </p:cNvSpPr>
              <p:nvPr/>
            </p:nvSpPr>
            <p:spPr bwMode="auto">
              <a:xfrm flipH="1">
                <a:off x="2304" y="1824"/>
                <a:ext cx="108" cy="12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 sz="1500"/>
              </a:p>
            </p:txBody>
          </p:sp>
          <p:sp>
            <p:nvSpPr>
              <p:cNvPr id="192543" name="Rectangle 31"/>
              <p:cNvSpPr>
                <a:spLocks noChangeArrowheads="1"/>
              </p:cNvSpPr>
              <p:nvPr/>
            </p:nvSpPr>
            <p:spPr bwMode="auto">
              <a:xfrm>
                <a:off x="2208" y="1931"/>
                <a:ext cx="311" cy="18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4288" tIns="20241" rIns="14288" bIns="20241"/>
              <a:lstStyle/>
              <a:p>
                <a:pPr defTabSz="678656">
                  <a:lnSpc>
                    <a:spcPts val="900"/>
                  </a:lnSpc>
                  <a:tabLst>
                    <a:tab pos="339329" algn="l"/>
                    <a:tab pos="678656" algn="l"/>
                    <a:tab pos="1017985" algn="l"/>
                  </a:tabLst>
                </a:pPr>
                <a:r>
                  <a:rPr lang="en-US" altLang="zh-CN" sz="1050">
                    <a:solidFill>
                      <a:srgbClr val="000000"/>
                    </a:solidFill>
                  </a:rPr>
                  <a:t>32</a:t>
                </a:r>
              </a:p>
            </p:txBody>
          </p:sp>
          <p:sp>
            <p:nvSpPr>
              <p:cNvPr id="192544" name="Rectangle 32"/>
              <p:cNvSpPr>
                <a:spLocks noChangeArrowheads="1"/>
              </p:cNvSpPr>
              <p:nvPr/>
            </p:nvSpPr>
            <p:spPr bwMode="auto">
              <a:xfrm>
                <a:off x="2160" y="1680"/>
                <a:ext cx="324" cy="238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lIns="14288" tIns="20241" rIns="14288" bIns="20241"/>
              <a:lstStyle/>
              <a:p>
                <a:pPr defTabSz="678656">
                  <a:lnSpc>
                    <a:spcPts val="1350"/>
                  </a:lnSpc>
                  <a:spcBef>
                    <a:spcPts val="450"/>
                  </a:spcBef>
                  <a:spcAft>
                    <a:spcPts val="450"/>
                  </a:spcAft>
                  <a:tabLst>
                    <a:tab pos="339329" algn="l"/>
                    <a:tab pos="678656" algn="l"/>
                    <a:tab pos="1017985" algn="l"/>
                  </a:tabLst>
                </a:pPr>
                <a:r>
                  <a:rPr lang="en-US" altLang="zh-CN" sz="1500">
                    <a:solidFill>
                      <a:srgbClr val="000000"/>
                    </a:solidFill>
                  </a:rPr>
                  <a:t>B</a:t>
                </a:r>
              </a:p>
            </p:txBody>
          </p:sp>
        </p:grpSp>
        <p:sp>
          <p:nvSpPr>
            <p:cNvPr id="192545" name="Line 33"/>
            <p:cNvSpPr>
              <a:spLocks noChangeShapeType="1"/>
            </p:cNvSpPr>
            <p:nvPr/>
          </p:nvSpPr>
          <p:spPr bwMode="auto">
            <a:xfrm>
              <a:off x="3174" y="2086"/>
              <a:ext cx="2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 sz="1500"/>
            </a:p>
          </p:txBody>
        </p:sp>
        <p:sp>
          <p:nvSpPr>
            <p:cNvPr id="192546" name="Rectangle 34"/>
            <p:cNvSpPr>
              <a:spLocks noChangeArrowheads="1"/>
            </p:cNvSpPr>
            <p:nvPr/>
          </p:nvSpPr>
          <p:spPr bwMode="auto">
            <a:xfrm>
              <a:off x="2858" y="2043"/>
              <a:ext cx="356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050" dirty="0">
                  <a:solidFill>
                    <a:srgbClr val="000000"/>
                  </a:solidFill>
                </a:rPr>
                <a:t>zero</a:t>
              </a:r>
              <a:endParaRPr lang="en-US" altLang="zh-CN" sz="1050" dirty="0"/>
            </a:p>
          </p:txBody>
        </p:sp>
      </p:grpSp>
    </p:spTree>
    <p:extLst>
      <p:ext uri="{BB962C8B-B14F-4D97-AF65-F5344CB8AC3E}">
        <p14:creationId xmlns:p14="http://schemas.microsoft.com/office/powerpoint/2010/main" val="26560537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16110</TotalTime>
  <Pages>48</Pages>
  <Words>3365</Words>
  <Application>Microsoft Office PowerPoint</Application>
  <PresentationFormat>宽屏</PresentationFormat>
  <Paragraphs>1472</Paragraphs>
  <Slides>68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93" baseType="lpstr">
      <vt:lpstr>Arial (正文)</vt:lpstr>
      <vt:lpstr>Arial Unicode MS</vt:lpstr>
      <vt:lpstr>仿宋</vt:lpstr>
      <vt:lpstr>黑体</vt:lpstr>
      <vt:lpstr>华文行楷</vt:lpstr>
      <vt:lpstr>华文隶书</vt:lpstr>
      <vt:lpstr>楷体_GB2312</vt:lpstr>
      <vt:lpstr>宋体</vt:lpstr>
      <vt:lpstr>微软雅黑</vt:lpstr>
      <vt:lpstr>Algerian</vt:lpstr>
      <vt:lpstr>Arial</vt:lpstr>
      <vt:lpstr>Calibri</vt:lpstr>
      <vt:lpstr>Comic Sans MS</vt:lpstr>
      <vt:lpstr>Symbol</vt:lpstr>
      <vt:lpstr>Tahoma</vt:lpstr>
      <vt:lpstr>Times New Roman</vt:lpstr>
      <vt:lpstr>Verdana</vt:lpstr>
      <vt:lpstr>Wingdings</vt:lpstr>
      <vt:lpstr>Office 主题</vt:lpstr>
      <vt:lpstr>4_Office 主题</vt:lpstr>
      <vt:lpstr>5_Office 主题</vt:lpstr>
      <vt:lpstr>11_Office 主题</vt:lpstr>
      <vt:lpstr>Clip</vt:lpstr>
      <vt:lpstr>Worksheet</vt:lpstr>
      <vt:lpstr>公式</vt:lpstr>
      <vt:lpstr>Computer Organization &amp; Design             The Hardware/Software Interface</vt:lpstr>
      <vt:lpstr>Computer Organization </vt:lpstr>
      <vt:lpstr>Contents</vt:lpstr>
      <vt:lpstr>4.1  Introduction</vt:lpstr>
      <vt:lpstr>Instruction Execution Overview</vt:lpstr>
      <vt:lpstr>Simple Implementation</vt:lpstr>
      <vt:lpstr>ALU</vt:lpstr>
      <vt:lpstr>ALU Control</vt:lpstr>
      <vt:lpstr>ALU Control</vt:lpstr>
      <vt:lpstr>REGISTER</vt:lpstr>
      <vt:lpstr>Memory</vt:lpstr>
      <vt:lpstr>Register Files--Built using D flip-flops</vt:lpstr>
      <vt:lpstr>Register File: Read-Output</vt:lpstr>
      <vt:lpstr>Register File: Write-Input</vt:lpstr>
      <vt:lpstr>PowerPoint 演示文稿</vt:lpstr>
      <vt:lpstr>The other elements</vt:lpstr>
      <vt:lpstr>CPU Overview</vt:lpstr>
      <vt:lpstr>Multiplexers</vt:lpstr>
      <vt:lpstr>Control</vt:lpstr>
      <vt:lpstr>Logic Design Conventions</vt:lpstr>
      <vt:lpstr>Clocking Methodology</vt:lpstr>
      <vt:lpstr>Contents</vt:lpstr>
      <vt:lpstr>4.3 Building a datapath</vt:lpstr>
      <vt:lpstr>RISC-V fields (format)</vt:lpstr>
      <vt:lpstr>PowerPoint 演示文稿</vt:lpstr>
      <vt:lpstr>RISC-V assembly language</vt:lpstr>
      <vt:lpstr>Instruction execution in RISC-V</vt:lpstr>
      <vt:lpstr>Instruction fetching three elements</vt:lpstr>
      <vt:lpstr>Instruction fetching unit</vt:lpstr>
      <vt:lpstr>How simple is!</vt:lpstr>
      <vt:lpstr>More Implementation Details</vt:lpstr>
      <vt:lpstr>Path Built using Multiplexer</vt:lpstr>
      <vt:lpstr>R type Instruction &amp; Data stream</vt:lpstr>
      <vt:lpstr>I type (load) Instruction &amp; Data stream</vt:lpstr>
      <vt:lpstr>S-type (store) Instruction &amp; Data stream</vt:lpstr>
      <vt:lpstr>SB type Instruction &amp; Data stream of  beq</vt:lpstr>
      <vt:lpstr>UJ type Instruction</vt:lpstr>
      <vt:lpstr>Composing the Elements</vt:lpstr>
      <vt:lpstr>R-Type/Load/Store Datapath</vt:lpstr>
      <vt:lpstr>Full Datapath </vt:lpstr>
      <vt:lpstr>Full datapath</vt:lpstr>
      <vt:lpstr>Full datapath</vt:lpstr>
      <vt:lpstr>Full datapath</vt:lpstr>
      <vt:lpstr>Full datapath</vt:lpstr>
      <vt:lpstr>Contents</vt:lpstr>
      <vt:lpstr>Building the Datapath &amp; Controller</vt:lpstr>
      <vt:lpstr>Building Controller</vt:lpstr>
      <vt:lpstr>Scheme of Controller</vt:lpstr>
      <vt:lpstr>The ALU control is where and other signals(6)</vt:lpstr>
      <vt:lpstr>Signals for datapath  Defined 6 control signals</vt:lpstr>
      <vt:lpstr>Designing the Main Control Unit               First level</vt:lpstr>
      <vt:lpstr>Truth Table for Main decoder</vt:lpstr>
      <vt:lpstr>Truth tables &amp; Circuitry of main Controller</vt:lpstr>
      <vt:lpstr>Main Controller Code</vt:lpstr>
      <vt:lpstr>Design the ALU Decoder         second level </vt:lpstr>
      <vt:lpstr>ALU Control</vt:lpstr>
      <vt:lpstr>Truth Table for ALU decoder</vt:lpstr>
      <vt:lpstr>The ALU control signals -- logic circuit</vt:lpstr>
      <vt:lpstr>ALU Controller Code</vt:lpstr>
      <vt:lpstr>R-Type Instruction</vt:lpstr>
      <vt:lpstr>Load Instruction</vt:lpstr>
      <vt:lpstr>BEQ Instruction</vt:lpstr>
      <vt:lpstr>Single Cycle Implementation         performance for lw</vt:lpstr>
      <vt:lpstr>Performance  in Single Cycle Implementation</vt:lpstr>
      <vt:lpstr>Performance Issues</vt:lpstr>
      <vt:lpstr>PowerPoint 演示文稿</vt:lpstr>
      <vt:lpstr>j instruction</vt:lpstr>
      <vt:lpstr>The Datapath in operation for Jump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Five</dc:title>
  <dc:creator>sqs</dc:creator>
  <cp:lastModifiedBy>2270547904@qq.com</cp:lastModifiedBy>
  <cp:revision>687</cp:revision>
  <cp:lastPrinted>2018-04-10T06:26:04Z</cp:lastPrinted>
  <dcterms:created xsi:type="dcterms:W3CDTF">1997-08-29T18:22:54Z</dcterms:created>
  <dcterms:modified xsi:type="dcterms:W3CDTF">2021-03-04T02:33:36Z</dcterms:modified>
</cp:coreProperties>
</file>