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9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4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6"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zh-CN" sz="4400" b="0" strike="noStrike" spc="-1">
                <a:latin typeface="Arial"/>
              </a:rPr>
              <a:t>点击鼠标移动幻灯片</a:t>
            </a:r>
            <a:endParaRPr lang="en-US" sz="4400" b="0" strike="noStrike" spc="-1">
              <a:latin typeface="Arial"/>
            </a:endParaRPr>
          </a:p>
        </p:txBody>
      </p:sp>
      <p:sp>
        <p:nvSpPr>
          <p:cNvPr id="77" name="PlaceHolder 2"/>
          <p:cNvSpPr>
            <a:spLocks noGrp="1"/>
          </p:cNvSpPr>
          <p:nvPr>
            <p:ph type="body"/>
          </p:nvPr>
        </p:nvSpPr>
        <p:spPr>
          <a:xfrm>
            <a:off x="756000" y="5078520"/>
            <a:ext cx="6047640" cy="4811040"/>
          </a:xfrm>
          <a:prstGeom prst="rect">
            <a:avLst/>
          </a:prstGeom>
        </p:spPr>
        <p:txBody>
          <a:bodyPr lIns="0" tIns="0" rIns="0" bIns="0">
            <a:noAutofit/>
          </a:bodyPr>
          <a:lstStyle/>
          <a:p>
            <a:r>
              <a:rPr lang="zh-CN" sz="2000" b="0" strike="noStrike" spc="-1">
                <a:latin typeface="Arial"/>
              </a:rPr>
              <a:t>点击编辑备注格式</a:t>
            </a:r>
            <a:endParaRPr lang="en-US" sz="2000" b="0" strike="noStrike" spc="-1">
              <a:latin typeface="Arial"/>
            </a:endParaRPr>
          </a:p>
        </p:txBody>
      </p:sp>
      <p:sp>
        <p:nvSpPr>
          <p:cNvPr id="78" name="PlaceHolder 3"/>
          <p:cNvSpPr>
            <a:spLocks noGrp="1"/>
          </p:cNvSpPr>
          <p:nvPr>
            <p:ph type="hdr"/>
          </p:nvPr>
        </p:nvSpPr>
        <p:spPr>
          <a:xfrm>
            <a:off x="0" y="0"/>
            <a:ext cx="3280680" cy="534240"/>
          </a:xfrm>
          <a:prstGeom prst="rect">
            <a:avLst/>
          </a:prstGeom>
        </p:spPr>
        <p:txBody>
          <a:bodyPr lIns="0" tIns="0" rIns="0" bIns="0">
            <a:noAutofit/>
          </a:bodyPr>
          <a:lstStyle/>
          <a:p>
            <a:r>
              <a:rPr lang="en-US" sz="1400" b="0" strike="noStrike" spc="-1">
                <a:latin typeface="Times New Roman"/>
              </a:rPr>
              <a:t>&lt;页眉&gt;</a:t>
            </a:r>
          </a:p>
        </p:txBody>
      </p:sp>
      <p:sp>
        <p:nvSpPr>
          <p:cNvPr id="79"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US" sz="1400" b="0" strike="noStrike" spc="-1">
                <a:latin typeface="Times New Roman"/>
              </a:rPr>
              <a:t>&lt;日期/时间&gt;</a:t>
            </a:r>
          </a:p>
        </p:txBody>
      </p:sp>
      <p:sp>
        <p:nvSpPr>
          <p:cNvPr id="80"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US" sz="1400" b="0" strike="noStrike" spc="-1">
                <a:latin typeface="Times New Roman"/>
              </a:rPr>
              <a:t>&lt;页脚&gt;</a:t>
            </a:r>
          </a:p>
        </p:txBody>
      </p:sp>
      <p:sp>
        <p:nvSpPr>
          <p:cNvPr id="81"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9432366C-AB0B-43DC-AC65-3BC5431EE6BC}"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 name="PlaceHolder 1"/>
          <p:cNvSpPr>
            <a:spLocks noGrp="1" noRot="1" noChangeAspect="1"/>
          </p:cNvSpPr>
          <p:nvPr>
            <p:ph type="sldImg"/>
          </p:nvPr>
        </p:nvSpPr>
        <p:spPr>
          <a:xfrm>
            <a:off x="2147483520" y="0"/>
            <a:ext cx="0" cy="2147481720"/>
          </a:xfrm>
          <a:prstGeom prst="rect">
            <a:avLst/>
          </a:prstGeom>
        </p:spPr>
      </p:sp>
      <p:sp>
        <p:nvSpPr>
          <p:cNvPr id="1168" name="PlaceHolder 2"/>
          <p:cNvSpPr>
            <a:spLocks noGrp="1"/>
          </p:cNvSpPr>
          <p:nvPr>
            <p:ph type="body"/>
          </p:nvPr>
        </p:nvSpPr>
        <p:spPr>
          <a:xfrm>
            <a:off x="304920" y="1905120"/>
            <a:ext cx="4192200" cy="4192200"/>
          </a:xfrm>
          <a:prstGeom prst="rect">
            <a:avLst/>
          </a:prstGeom>
        </p:spPr>
        <p:txBody>
          <a:bodyPr lIns="0" tIns="0" rIns="0" bIns="0">
            <a:noAutofit/>
          </a:bodyPr>
          <a:lstStyle/>
          <a:p>
            <a:pPr marL="216000" indent="-214560">
              <a:lnSpc>
                <a:spcPct val="100000"/>
              </a:lnSpc>
            </a:pPr>
            <a:r>
              <a:rPr lang="en-US" sz="2000" b="0" strike="noStrike" spc="-1">
                <a:latin typeface="Arial"/>
              </a:rPr>
              <a:t>MTBF= Mean Time Between Failures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 name="PlaceHolder 1"/>
          <p:cNvSpPr>
            <a:spLocks noGrp="1" noRot="1" noChangeAspect="1"/>
          </p:cNvSpPr>
          <p:nvPr>
            <p:ph type="sldImg"/>
          </p:nvPr>
        </p:nvSpPr>
        <p:spPr>
          <a:xfrm>
            <a:off x="1143000" y="685800"/>
            <a:ext cx="4570200" cy="3427200"/>
          </a:xfrm>
          <a:prstGeom prst="rect">
            <a:avLst/>
          </a:prstGeom>
        </p:spPr>
      </p:sp>
      <p:sp>
        <p:nvSpPr>
          <p:cNvPr id="1170" name="PlaceHolder 2"/>
          <p:cNvSpPr>
            <a:spLocks noGrp="1"/>
          </p:cNvSpPr>
          <p:nvPr>
            <p:ph type="body"/>
          </p:nvPr>
        </p:nvSpPr>
        <p:spPr>
          <a:xfrm>
            <a:off x="685800" y="4343400"/>
            <a:ext cx="5484600" cy="4113000"/>
          </a:xfrm>
          <a:prstGeom prst="rect">
            <a:avLst/>
          </a:prstGeom>
        </p:spPr>
        <p:txBody>
          <a:bodyPr lIns="0" tIns="0" rIns="0" bIns="0">
            <a:noAutofit/>
          </a:bodyPr>
          <a:lstStyle/>
          <a:p>
            <a:endParaRPr lang="en-US" sz="2000" b="0" strike="noStrike" spc="-1">
              <a:latin typeface="Arial"/>
            </a:endParaRPr>
          </a:p>
        </p:txBody>
      </p:sp>
      <p:sp>
        <p:nvSpPr>
          <p:cNvPr id="1171" name="CustomShape 3"/>
          <p:cNvSpPr/>
          <p:nvPr/>
        </p:nvSpPr>
        <p:spPr>
          <a:xfrm>
            <a:off x="3884760" y="8685360"/>
            <a:ext cx="2970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CDE694E9-4ACA-4CF5-ACB3-F1D3704A41E2}" type="slidenum">
              <a:rPr lang="en-US" sz="1200" b="0" strike="noStrike" spc="-1">
                <a:solidFill>
                  <a:srgbClr val="000000"/>
                </a:solidFill>
                <a:latin typeface="+mn-lt"/>
                <a:ea typeface="+mn-ea"/>
              </a:rPr>
              <a:t>48</a:t>
            </a:fld>
            <a:endParaRPr lang="en-US"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zh-CN" sz="4400" b="0" strike="noStrike" spc="-1">
                <a:latin typeface="Arial"/>
              </a:rPr>
              <a:t>点击鼠标编辑标题文字格式</a:t>
            </a:r>
            <a:endParaRPr lang="en-US" sz="4400" b="0" strike="noStrike" spc="-1">
              <a:latin typeface="Arial"/>
            </a:endParaRPr>
          </a:p>
        </p:txBody>
      </p:sp>
      <p:sp>
        <p:nvSpPr>
          <p:cNvPr id="3"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zh-CN" sz="3200" b="0" strike="noStrike" spc="-1">
                <a:latin typeface="Arial"/>
              </a:rPr>
              <a:t>点击鼠标编辑大纲文字格式</a:t>
            </a:r>
            <a:endParaRPr lang="en-US" sz="3200" b="0" strike="noStrike" spc="-1">
              <a:latin typeface="Arial"/>
            </a:endParaRPr>
          </a:p>
          <a:p>
            <a:pPr marL="864000" lvl="1" indent="-324000">
              <a:spcBef>
                <a:spcPts val="1134"/>
              </a:spcBef>
              <a:buClr>
                <a:srgbClr val="000000"/>
              </a:buClr>
              <a:buSzPct val="75000"/>
              <a:buFont typeface="Symbol" charset="2"/>
              <a:buChar char=""/>
            </a:pPr>
            <a:r>
              <a:rPr lang="zh-CN" sz="2800" b="0" strike="noStrike" spc="-1">
                <a:latin typeface="Arial"/>
              </a:rPr>
              <a:t>第二个大纲级</a:t>
            </a:r>
            <a:endParaRPr lang="en-US" sz="2800" b="0" strike="noStrike" spc="-1">
              <a:latin typeface="Arial"/>
            </a:endParaRPr>
          </a:p>
          <a:p>
            <a:pPr marL="1296000" lvl="2" indent="-288000">
              <a:spcBef>
                <a:spcPts val="850"/>
              </a:spcBef>
              <a:buClr>
                <a:srgbClr val="000000"/>
              </a:buClr>
              <a:buSzPct val="45000"/>
              <a:buFont typeface="Wingdings" charset="2"/>
              <a:buChar char=""/>
            </a:pPr>
            <a:r>
              <a:rPr lang="zh-CN" sz="2400" b="0" strike="noStrike" spc="-1">
                <a:latin typeface="Arial"/>
              </a:rPr>
              <a:t>第三大纲级别</a:t>
            </a:r>
            <a:endParaRPr lang="en-US" sz="2400" b="0" strike="noStrike" spc="-1">
              <a:latin typeface="Arial"/>
            </a:endParaRPr>
          </a:p>
          <a:p>
            <a:pPr marL="1728000" lvl="3" indent="-216000">
              <a:spcBef>
                <a:spcPts val="567"/>
              </a:spcBef>
              <a:buClr>
                <a:srgbClr val="000000"/>
              </a:buClr>
              <a:buSzPct val="75000"/>
              <a:buFont typeface="Symbol" charset="2"/>
              <a:buChar char=""/>
            </a:pPr>
            <a:r>
              <a:rPr lang="zh-CN" sz="2000" b="0" strike="noStrike" spc="-1">
                <a:latin typeface="Arial"/>
              </a:rPr>
              <a:t>第四大纲级别</a:t>
            </a:r>
            <a:endParaRPr lang="en-US" sz="2000" b="0" strike="noStrike" spc="-1">
              <a:latin typeface="Arial"/>
            </a:endParaRPr>
          </a:p>
          <a:p>
            <a:pPr marL="2160000" lvl="4" indent="-216000">
              <a:spcBef>
                <a:spcPts val="283"/>
              </a:spcBef>
              <a:buClr>
                <a:srgbClr val="000000"/>
              </a:buClr>
              <a:buSzPct val="45000"/>
              <a:buFont typeface="Wingdings" charset="2"/>
              <a:buChar char=""/>
            </a:pPr>
            <a:r>
              <a:rPr lang="zh-CN" sz="2000" b="0" strike="noStrike" spc="-1">
                <a:latin typeface="Arial"/>
              </a:rPr>
              <a:t>第五大纲级别</a:t>
            </a:r>
            <a:endParaRPr lang="en-US" sz="2000" b="0" strike="noStrike" spc="-1">
              <a:latin typeface="Arial"/>
            </a:endParaRPr>
          </a:p>
          <a:p>
            <a:pPr marL="2592000" lvl="5" indent="-216000">
              <a:spcBef>
                <a:spcPts val="283"/>
              </a:spcBef>
              <a:buClr>
                <a:srgbClr val="000000"/>
              </a:buClr>
              <a:buSzPct val="45000"/>
              <a:buFont typeface="Wingdings" charset="2"/>
              <a:buChar char=""/>
            </a:pPr>
            <a:r>
              <a:rPr lang="zh-CN" sz="2000" b="0" strike="noStrike" spc="-1">
                <a:latin typeface="Arial"/>
              </a:rPr>
              <a:t>第六大纲级别</a:t>
            </a:r>
            <a:endParaRPr lang="en-US" sz="2000" b="0" strike="noStrike" spc="-1">
              <a:latin typeface="Arial"/>
            </a:endParaRPr>
          </a:p>
          <a:p>
            <a:pPr marL="3024000" lvl="6" indent="-216000">
              <a:spcBef>
                <a:spcPts val="283"/>
              </a:spcBef>
              <a:buClr>
                <a:srgbClr val="000000"/>
              </a:buClr>
              <a:buSzPct val="45000"/>
              <a:buFont typeface="Wingdings" charset="2"/>
              <a:buChar char=""/>
            </a:pPr>
            <a:r>
              <a:rPr lang="zh-CN" sz="2000" b="0" strike="noStrike" spc="-1">
                <a:latin typeface="Arial"/>
              </a:rPr>
              <a:t>第七大纲级别</a:t>
            </a:r>
            <a:endParaRPr lang="en-US" sz="20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zh-CN" sz="4400" b="0" strike="noStrike" spc="-1">
                <a:latin typeface="Arial"/>
              </a:rPr>
              <a:t>点击鼠标编辑标题文字格式</a:t>
            </a:r>
            <a:endParaRPr lang="en-US" sz="4400" b="0" strike="noStrike" spc="-1">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zh-CN" sz="3200" b="0" strike="noStrike" spc="-1">
                <a:latin typeface="Arial"/>
              </a:rPr>
              <a:t>点击鼠标编辑大纲文字格式</a:t>
            </a:r>
            <a:endParaRPr lang="en-US" sz="3200" b="0" strike="noStrike" spc="-1">
              <a:latin typeface="Arial"/>
            </a:endParaRPr>
          </a:p>
          <a:p>
            <a:pPr marL="864000" lvl="1" indent="-324000">
              <a:spcBef>
                <a:spcPts val="1134"/>
              </a:spcBef>
              <a:buClr>
                <a:srgbClr val="000000"/>
              </a:buClr>
              <a:buSzPct val="75000"/>
              <a:buFont typeface="Symbol" charset="2"/>
              <a:buChar char=""/>
            </a:pPr>
            <a:r>
              <a:rPr lang="zh-CN" sz="2800" b="0" strike="noStrike" spc="-1">
                <a:latin typeface="Arial"/>
              </a:rPr>
              <a:t>第二个大纲级</a:t>
            </a:r>
            <a:endParaRPr lang="en-US" sz="2800" b="0" strike="noStrike" spc="-1">
              <a:latin typeface="Arial"/>
            </a:endParaRPr>
          </a:p>
          <a:p>
            <a:pPr marL="1296000" lvl="2" indent="-288000">
              <a:spcBef>
                <a:spcPts val="850"/>
              </a:spcBef>
              <a:buClr>
                <a:srgbClr val="000000"/>
              </a:buClr>
              <a:buSzPct val="45000"/>
              <a:buFont typeface="Wingdings" charset="2"/>
              <a:buChar char=""/>
            </a:pPr>
            <a:r>
              <a:rPr lang="zh-CN" sz="2400" b="0" strike="noStrike" spc="-1">
                <a:latin typeface="Arial"/>
              </a:rPr>
              <a:t>第三大纲级别</a:t>
            </a:r>
            <a:endParaRPr lang="en-US" sz="2400" b="0" strike="noStrike" spc="-1">
              <a:latin typeface="Arial"/>
            </a:endParaRPr>
          </a:p>
          <a:p>
            <a:pPr marL="1728000" lvl="3" indent="-216000">
              <a:spcBef>
                <a:spcPts val="567"/>
              </a:spcBef>
              <a:buClr>
                <a:srgbClr val="000000"/>
              </a:buClr>
              <a:buSzPct val="75000"/>
              <a:buFont typeface="Symbol" charset="2"/>
              <a:buChar char=""/>
            </a:pPr>
            <a:r>
              <a:rPr lang="zh-CN" sz="2000" b="0" strike="noStrike" spc="-1">
                <a:latin typeface="Arial"/>
              </a:rPr>
              <a:t>第四大纲级别</a:t>
            </a:r>
            <a:endParaRPr lang="en-US" sz="2000" b="0" strike="noStrike" spc="-1">
              <a:latin typeface="Arial"/>
            </a:endParaRPr>
          </a:p>
          <a:p>
            <a:pPr marL="2160000" lvl="4" indent="-216000">
              <a:spcBef>
                <a:spcPts val="283"/>
              </a:spcBef>
              <a:buClr>
                <a:srgbClr val="000000"/>
              </a:buClr>
              <a:buSzPct val="45000"/>
              <a:buFont typeface="Wingdings" charset="2"/>
              <a:buChar char=""/>
            </a:pPr>
            <a:r>
              <a:rPr lang="zh-CN" sz="2000" b="0" strike="noStrike" spc="-1">
                <a:latin typeface="Arial"/>
              </a:rPr>
              <a:t>第五大纲级别</a:t>
            </a:r>
            <a:endParaRPr lang="en-US" sz="2000" b="0" strike="noStrike" spc="-1">
              <a:latin typeface="Arial"/>
            </a:endParaRPr>
          </a:p>
          <a:p>
            <a:pPr marL="2592000" lvl="5" indent="-216000">
              <a:spcBef>
                <a:spcPts val="283"/>
              </a:spcBef>
              <a:buClr>
                <a:srgbClr val="000000"/>
              </a:buClr>
              <a:buSzPct val="45000"/>
              <a:buFont typeface="Wingdings" charset="2"/>
              <a:buChar char=""/>
            </a:pPr>
            <a:r>
              <a:rPr lang="zh-CN" sz="2000" b="0" strike="noStrike" spc="-1">
                <a:latin typeface="Arial"/>
              </a:rPr>
              <a:t>第六大纲级别</a:t>
            </a:r>
            <a:endParaRPr lang="en-US" sz="2000" b="0" strike="noStrike" spc="-1">
              <a:latin typeface="Arial"/>
            </a:endParaRPr>
          </a:p>
          <a:p>
            <a:pPr marL="3024000" lvl="6" indent="-216000">
              <a:spcBef>
                <a:spcPts val="283"/>
              </a:spcBef>
              <a:buClr>
                <a:srgbClr val="000000"/>
              </a:buClr>
              <a:buSzPct val="45000"/>
              <a:buFont typeface="Wingdings" charset="2"/>
              <a:buChar char=""/>
            </a:pPr>
            <a:r>
              <a:rPr lang="zh-CN" sz="2000" b="0" strike="noStrike" spc="-1">
                <a:latin typeface="Arial"/>
              </a:rPr>
              <a:t>第七大纲级别</a:t>
            </a:r>
            <a:endParaRPr lang="en-US" sz="20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1.xml"/><Relationship Id="rId4" Type="http://schemas.openxmlformats.org/officeDocument/2006/relationships/image" Target="../media/image12.wmf"/></Relationships>
</file>

<file path=ppt/slides/_rels/slide3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0.w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0431C2D1-8AFD-4447-B93A-942D57A02CF1}" type="slidenum">
              <a:rPr lang="en-US" sz="1200" b="0" strike="noStrike" spc="-1">
                <a:solidFill>
                  <a:srgbClr val="8B8B8B"/>
                </a:solidFill>
                <a:latin typeface="Calibri"/>
                <a:ea typeface="DejaVu Sans"/>
              </a:rPr>
              <a:t>1</a:t>
            </a:fld>
            <a:endParaRPr lang="en-US" sz="1200" b="0" strike="noStrike" spc="-1">
              <a:latin typeface="Arial"/>
            </a:endParaRPr>
          </a:p>
        </p:txBody>
      </p:sp>
      <p:sp>
        <p:nvSpPr>
          <p:cNvPr id="83" name="CustomShape 2"/>
          <p:cNvSpPr/>
          <p:nvPr/>
        </p:nvSpPr>
        <p:spPr>
          <a:xfrm>
            <a:off x="684360" y="981000"/>
            <a:ext cx="777060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800" b="1" strike="noStrike" spc="-1">
                <a:solidFill>
                  <a:srgbClr val="000000"/>
                </a:solidFill>
                <a:latin typeface="Calibri"/>
                <a:ea typeface="DejaVu Sans"/>
              </a:rPr>
              <a:t>Chapter  6</a:t>
            </a:r>
            <a:endParaRPr lang="en-US" sz="4800" b="0" strike="noStrike" spc="-1">
              <a:latin typeface="Arial"/>
            </a:endParaRPr>
          </a:p>
        </p:txBody>
      </p:sp>
      <p:sp>
        <p:nvSpPr>
          <p:cNvPr id="84" name="CustomShape 3"/>
          <p:cNvSpPr/>
          <p:nvPr/>
        </p:nvSpPr>
        <p:spPr>
          <a:xfrm>
            <a:off x="1403280" y="2349360"/>
            <a:ext cx="6399000" cy="175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799"/>
              </a:spcBef>
            </a:pPr>
            <a:r>
              <a:rPr lang="en-US" sz="4000" b="1" strike="noStrike" spc="-1">
                <a:solidFill>
                  <a:srgbClr val="000000"/>
                </a:solidFill>
                <a:latin typeface="Calibri"/>
                <a:ea typeface="DejaVu Sans"/>
              </a:rPr>
              <a:t>Storage and </a:t>
            </a:r>
            <a:r>
              <a:rPr lang="en-US" sz="4000" b="0" strike="noStrike" spc="-1">
                <a:solidFill>
                  <a:srgbClr val="000000"/>
                </a:solidFill>
                <a:latin typeface="Calibri"/>
                <a:ea typeface="DejaVu Sans"/>
              </a:rPr>
              <a:t>other</a:t>
            </a:r>
            <a:r>
              <a:rPr lang="en-US" sz="4000" b="1" strike="noStrike" spc="-1">
                <a:solidFill>
                  <a:srgbClr val="000000"/>
                </a:solidFill>
                <a:latin typeface="Calibri"/>
                <a:ea typeface="DejaVu Sans"/>
              </a:rPr>
              <a:t> I/O Topics</a:t>
            </a:r>
            <a:endParaRPr lang="en-US" sz="40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BFA70EE5-B154-41B8-A392-B6E3FA8DFA04}" type="slidenum">
              <a:rPr lang="en-US" sz="1200" b="0" strike="noStrike" spc="-1">
                <a:solidFill>
                  <a:srgbClr val="8B8B8B"/>
                </a:solidFill>
                <a:latin typeface="Calibri"/>
                <a:ea typeface="DejaVu Sans"/>
              </a:rPr>
              <a:t>10</a:t>
            </a:fld>
            <a:endParaRPr lang="en-US" sz="1200" b="0" strike="noStrike" spc="-1">
              <a:latin typeface="Arial"/>
            </a:endParaRPr>
          </a:p>
        </p:txBody>
      </p:sp>
      <p:sp>
        <p:nvSpPr>
          <p:cNvPr id="107" name="CustomShape 2"/>
          <p:cNvSpPr/>
          <p:nvPr/>
        </p:nvSpPr>
        <p:spPr>
          <a:xfrm>
            <a:off x="301680" y="765000"/>
            <a:ext cx="8538840" cy="568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90000"/>
              </a:lnSpc>
              <a:spcBef>
                <a:spcPts val="641"/>
              </a:spcBef>
              <a:buClr>
                <a:srgbClr val="000000"/>
              </a:buClr>
              <a:buFont typeface="Wingdings" charset="2"/>
              <a:buChar char=""/>
            </a:pPr>
            <a:r>
              <a:rPr lang="en-US" sz="3200" b="0" strike="noStrike" spc="-1">
                <a:solidFill>
                  <a:srgbClr val="000000"/>
                </a:solidFill>
                <a:latin typeface="Calibri"/>
                <a:ea typeface="DejaVu Sans"/>
              </a:rPr>
              <a:t>Amdahl’s law remind us that ignoring I/O is dangerous</a:t>
            </a:r>
            <a:endParaRPr lang="en-US" sz="3200" b="0" strike="noStrike" spc="-1">
              <a:latin typeface="Arial"/>
            </a:endParaRPr>
          </a:p>
          <a:p>
            <a:pPr marL="743040" lvl="1" indent="-284040">
              <a:lnSpc>
                <a:spcPct val="90000"/>
              </a:lnSpc>
              <a:spcBef>
                <a:spcPts val="561"/>
              </a:spcBef>
              <a:buClr>
                <a:srgbClr val="000000"/>
              </a:buClr>
              <a:buFont typeface="Wingdings" charset="2"/>
              <a:buChar char=""/>
            </a:pPr>
            <a:r>
              <a:rPr lang="en-US" sz="2800" b="0" strike="noStrike" spc="-1">
                <a:solidFill>
                  <a:srgbClr val="000000"/>
                </a:solidFill>
                <a:latin typeface="Calibri"/>
                <a:ea typeface="DejaVu Sans"/>
              </a:rPr>
              <a:t> </a:t>
            </a:r>
            <a:r>
              <a:rPr lang="en-US" sz="2800" b="1" strike="noStrike" spc="-1">
                <a:solidFill>
                  <a:srgbClr val="000404"/>
                </a:solidFill>
                <a:latin typeface="Times New Roman"/>
                <a:ea typeface="DejaVu Sans"/>
              </a:rPr>
              <a:t>Assume: </a:t>
            </a:r>
            <a:endParaRPr lang="en-US" sz="2800" b="0" strike="noStrike" spc="-1">
              <a:latin typeface="Arial"/>
            </a:endParaRPr>
          </a:p>
          <a:p>
            <a:pPr marL="1143000" lvl="2" indent="-226800">
              <a:lnSpc>
                <a:spcPct val="90000"/>
              </a:lnSpc>
              <a:spcBef>
                <a:spcPts val="479"/>
              </a:spcBef>
              <a:buClr>
                <a:srgbClr val="000404"/>
              </a:buClr>
              <a:buFont typeface="Wingdings" charset="2"/>
              <a:buChar char=""/>
            </a:pPr>
            <a:r>
              <a:rPr lang="en-US" sz="2400" b="1" strike="noStrike" spc="-1">
                <a:solidFill>
                  <a:srgbClr val="000404"/>
                </a:solidFill>
                <a:latin typeface="Times New Roman"/>
                <a:ea typeface="DejaVu Sans"/>
              </a:rPr>
              <a:t>a bench mark executes in 100 seconds of elapsed time ,  where 90 seconds is for CPU and the rest is for I/O. </a:t>
            </a:r>
            <a:endParaRPr lang="en-US" sz="2400" b="0" strike="noStrike" spc="-1">
              <a:latin typeface="Arial"/>
            </a:endParaRPr>
          </a:p>
          <a:p>
            <a:pPr marL="1143000" lvl="2" indent="-226800">
              <a:lnSpc>
                <a:spcPct val="90000"/>
              </a:lnSpc>
              <a:spcBef>
                <a:spcPts val="479"/>
              </a:spcBef>
              <a:buClr>
                <a:srgbClr val="000404"/>
              </a:buClr>
              <a:buFont typeface="Wingdings" charset="2"/>
              <a:buChar char=""/>
            </a:pPr>
            <a:r>
              <a:rPr lang="en-US" sz="2400" b="1" strike="noStrike" spc="-1">
                <a:solidFill>
                  <a:srgbClr val="000404"/>
                </a:solidFill>
                <a:latin typeface="Times New Roman"/>
                <a:ea typeface="DejaVu Sans"/>
              </a:rPr>
              <a:t>CPU time improves by 50% per year, but I/O time doesn’t improve. </a:t>
            </a:r>
            <a:endParaRPr lang="en-US" sz="2400" b="0" strike="noStrike" spc="-1">
              <a:latin typeface="Arial"/>
            </a:endParaRPr>
          </a:p>
          <a:p>
            <a:pPr marL="1143000" lvl="2" indent="-226800">
              <a:lnSpc>
                <a:spcPct val="90000"/>
              </a:lnSpc>
              <a:spcBef>
                <a:spcPts val="479"/>
              </a:spcBef>
              <a:buClr>
                <a:srgbClr val="000404"/>
              </a:buClr>
              <a:buFont typeface="Wingdings" charset="2"/>
              <a:buChar char=""/>
            </a:pPr>
            <a:r>
              <a:rPr lang="en-US" sz="2400" b="1" strike="noStrike" spc="-1">
                <a:solidFill>
                  <a:srgbClr val="000404"/>
                </a:solidFill>
                <a:latin typeface="Times New Roman"/>
                <a:ea typeface="DejaVu Sans"/>
              </a:rPr>
              <a:t>After five years, the improvement in CPU performance is 7.5  times. </a:t>
            </a:r>
            <a:endParaRPr lang="en-US" sz="2400" b="0" strike="noStrike" spc="-1">
              <a:latin typeface="Arial"/>
            </a:endParaRPr>
          </a:p>
          <a:p>
            <a:pPr marL="743040" lvl="1" indent="-284040">
              <a:lnSpc>
                <a:spcPct val="90000"/>
              </a:lnSpc>
              <a:spcBef>
                <a:spcPts val="561"/>
              </a:spcBef>
              <a:buClr>
                <a:srgbClr val="000404"/>
              </a:buClr>
              <a:buFont typeface="Wingdings" charset="2"/>
              <a:buChar char=""/>
            </a:pPr>
            <a:r>
              <a:rPr lang="en-US" sz="2800" b="1" strike="noStrike" spc="-1">
                <a:solidFill>
                  <a:srgbClr val="000404"/>
                </a:solidFill>
                <a:latin typeface="Times New Roman"/>
                <a:ea typeface="DejaVu Sans"/>
              </a:rPr>
              <a:t>The elapsed time is reduced to 	90/7.5+10=12+10=22 seconds.</a:t>
            </a:r>
            <a:endParaRPr lang="en-US" sz="2800" b="0" strike="noStrike" spc="-1">
              <a:latin typeface="Arial"/>
            </a:endParaRPr>
          </a:p>
          <a:p>
            <a:pPr marL="743040" lvl="1" indent="-284040">
              <a:lnSpc>
                <a:spcPct val="90000"/>
              </a:lnSpc>
              <a:spcBef>
                <a:spcPts val="561"/>
              </a:spcBef>
              <a:buClr>
                <a:srgbClr val="000404"/>
              </a:buClr>
              <a:buFont typeface="Wingdings" charset="2"/>
              <a:buChar char=""/>
            </a:pPr>
            <a:r>
              <a:rPr lang="en-US" sz="2800" b="1" strike="noStrike" spc="-1">
                <a:solidFill>
                  <a:srgbClr val="000404"/>
                </a:solidFill>
                <a:latin typeface="Times New Roman"/>
                <a:ea typeface="DejaVu Sans"/>
              </a:rPr>
              <a:t>So, the improvement in elapsed time is only 4.5 times. </a:t>
            </a:r>
            <a:r>
              <a:rPr lang="en-US" sz="2800" b="0" strike="noStrike" spc="-1">
                <a:solidFill>
                  <a:srgbClr val="000000"/>
                </a:solidFill>
                <a:latin typeface="Times New Roman"/>
                <a:ea typeface="DejaVu Sans"/>
              </a:rPr>
              <a:t>   </a:t>
            </a:r>
            <a:endParaRPr lang="en-US" sz="28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BD64336C-FF1C-4574-899E-B0BEC63D281F}" type="slidenum">
              <a:rPr lang="en-US" sz="1200" b="0" strike="noStrike" spc="-1">
                <a:solidFill>
                  <a:srgbClr val="8B8B8B"/>
                </a:solidFill>
                <a:latin typeface="Calibri"/>
                <a:ea typeface="DejaVu Sans"/>
              </a:rPr>
              <a:t>11</a:t>
            </a:fld>
            <a:endParaRPr lang="en-US" sz="1200" b="0" strike="noStrike" spc="-1">
              <a:latin typeface="Arial"/>
            </a:endParaRPr>
          </a:p>
        </p:txBody>
      </p:sp>
      <p:sp>
        <p:nvSpPr>
          <p:cNvPr id="109" name="CustomShape 2"/>
          <p:cNvSpPr/>
          <p:nvPr/>
        </p:nvSpPr>
        <p:spPr>
          <a:xfrm>
            <a:off x="179280" y="609480"/>
            <a:ext cx="866124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3800" b="1" strike="noStrike" spc="-1">
                <a:solidFill>
                  <a:srgbClr val="000000"/>
                </a:solidFill>
                <a:latin typeface="Comic Sans MS"/>
                <a:ea typeface="DejaVu Sans"/>
              </a:rPr>
              <a:t>6.2 Disk Storage and Dependability</a:t>
            </a:r>
            <a:endParaRPr lang="en-US" sz="3800" b="0" strike="noStrike" spc="-1">
              <a:latin typeface="Arial"/>
            </a:endParaRPr>
          </a:p>
        </p:txBody>
      </p:sp>
      <p:sp>
        <p:nvSpPr>
          <p:cNvPr id="110" name="CustomShape 3"/>
          <p:cNvSpPr/>
          <p:nvPr/>
        </p:nvSpPr>
        <p:spPr>
          <a:xfrm>
            <a:off x="304920" y="1905120"/>
            <a:ext cx="8538840" cy="4192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100000"/>
              </a:lnSpc>
              <a:spcBef>
                <a:spcPts val="641"/>
              </a:spcBef>
              <a:buClr>
                <a:srgbClr val="000000"/>
              </a:buClr>
              <a:buFont typeface="Wingdings" charset="2"/>
              <a:buChar char=""/>
            </a:pPr>
            <a:r>
              <a:rPr lang="en-US" sz="3200" b="0" strike="noStrike" spc="-1">
                <a:solidFill>
                  <a:srgbClr val="000000"/>
                </a:solidFill>
                <a:latin typeface="Calibri"/>
                <a:ea typeface="DejaVu Sans"/>
              </a:rPr>
              <a:t>Two major types of magnetic disks</a:t>
            </a:r>
            <a:endParaRPr lang="en-US" sz="3200" b="0" strike="noStrike" spc="-1">
              <a:latin typeface="Arial"/>
            </a:endParaRPr>
          </a:p>
          <a:p>
            <a:pPr marL="743040" lvl="1" indent="-284040">
              <a:lnSpc>
                <a:spcPct val="100000"/>
              </a:lnSpc>
              <a:spcBef>
                <a:spcPts val="641"/>
              </a:spcBef>
              <a:buClr>
                <a:srgbClr val="000000"/>
              </a:buClr>
              <a:buFont typeface="Wingdings" charset="2"/>
              <a:buChar char=""/>
            </a:pPr>
            <a:r>
              <a:rPr lang="en-US" sz="3200" b="0" strike="noStrike" spc="-1">
                <a:solidFill>
                  <a:srgbClr val="000000"/>
                </a:solidFill>
                <a:latin typeface="Calibri"/>
                <a:ea typeface="DejaVu Sans"/>
              </a:rPr>
              <a:t> </a:t>
            </a:r>
            <a:r>
              <a:rPr lang="en-US" sz="2800" b="0" strike="noStrike" spc="-1">
                <a:solidFill>
                  <a:srgbClr val="000000"/>
                </a:solidFill>
                <a:latin typeface="Calibri"/>
                <a:ea typeface="DejaVu Sans"/>
              </a:rPr>
              <a:t>floppy disks</a:t>
            </a:r>
            <a:endParaRPr lang="en-US" sz="2800" b="0" strike="noStrike" spc="-1">
              <a:latin typeface="Arial"/>
            </a:endParaRPr>
          </a:p>
          <a:p>
            <a:pPr marL="743040" lvl="1" indent="-284040">
              <a:lnSpc>
                <a:spcPct val="100000"/>
              </a:lnSpc>
              <a:spcBef>
                <a:spcPts val="561"/>
              </a:spcBef>
              <a:buClr>
                <a:srgbClr val="000000"/>
              </a:buClr>
              <a:buFont typeface="Wingdings" charset="2"/>
              <a:buChar char=""/>
            </a:pPr>
            <a:r>
              <a:rPr lang="en-US" sz="2800" b="0" strike="noStrike" spc="-1">
                <a:solidFill>
                  <a:srgbClr val="000000"/>
                </a:solidFill>
                <a:latin typeface="Calibri"/>
                <a:ea typeface="DejaVu Sans"/>
              </a:rPr>
              <a:t> hard disks</a:t>
            </a:r>
            <a:endParaRPr lang="en-US" sz="2800" b="0" strike="noStrike" spc="-1">
              <a:latin typeface="Arial"/>
            </a:endParaRPr>
          </a:p>
          <a:p>
            <a:pPr marL="1143000" lvl="2" indent="-226800">
              <a:lnSpc>
                <a:spcPct val="100000"/>
              </a:lnSpc>
              <a:spcBef>
                <a:spcPts val="561"/>
              </a:spcBef>
              <a:buClr>
                <a:srgbClr val="000000"/>
              </a:buClr>
              <a:buFont typeface="Wingdings" charset="2"/>
              <a:buChar char=""/>
            </a:pPr>
            <a:r>
              <a:rPr lang="en-US" sz="2800" b="0" strike="noStrike" spc="-1">
                <a:solidFill>
                  <a:srgbClr val="000000"/>
                </a:solidFill>
                <a:latin typeface="Calibri"/>
                <a:ea typeface="DejaVu Sans"/>
              </a:rPr>
              <a:t> </a:t>
            </a:r>
            <a:r>
              <a:rPr lang="en-US" sz="2400" b="1" strike="noStrike" spc="-1">
                <a:solidFill>
                  <a:srgbClr val="000000"/>
                </a:solidFill>
                <a:latin typeface="Calibri"/>
                <a:ea typeface="DejaVu Sans"/>
              </a:rPr>
              <a:t>larger</a:t>
            </a:r>
            <a:endParaRPr lang="en-US" sz="2400" b="0" strike="noStrike" spc="-1">
              <a:latin typeface="Arial"/>
            </a:endParaRPr>
          </a:p>
          <a:p>
            <a:pPr marL="1143000" lvl="2" indent="-226800">
              <a:lnSpc>
                <a:spcPct val="100000"/>
              </a:lnSpc>
              <a:spcBef>
                <a:spcPts val="479"/>
              </a:spcBef>
              <a:buClr>
                <a:srgbClr val="000000"/>
              </a:buClr>
              <a:buFont typeface="Wingdings" charset="2"/>
              <a:buChar char=""/>
            </a:pPr>
            <a:r>
              <a:rPr lang="en-US" sz="2400" b="1" strike="noStrike" spc="-1">
                <a:solidFill>
                  <a:srgbClr val="000000"/>
                </a:solidFill>
                <a:latin typeface="Calibri"/>
                <a:ea typeface="DejaVu Sans"/>
              </a:rPr>
              <a:t> higher density</a:t>
            </a:r>
            <a:endParaRPr lang="en-US" sz="2400" b="0" strike="noStrike" spc="-1">
              <a:latin typeface="Arial"/>
            </a:endParaRPr>
          </a:p>
          <a:p>
            <a:pPr marL="1143000" lvl="2" indent="-226800">
              <a:lnSpc>
                <a:spcPct val="100000"/>
              </a:lnSpc>
              <a:spcBef>
                <a:spcPts val="479"/>
              </a:spcBef>
              <a:buClr>
                <a:srgbClr val="000000"/>
              </a:buClr>
              <a:buFont typeface="Wingdings" charset="2"/>
              <a:buChar char=""/>
            </a:pPr>
            <a:r>
              <a:rPr lang="en-US" sz="2400" b="1" strike="noStrike" spc="-1">
                <a:solidFill>
                  <a:srgbClr val="000000"/>
                </a:solidFill>
                <a:latin typeface="Calibri"/>
                <a:ea typeface="DejaVu Sans"/>
              </a:rPr>
              <a:t> higher data rate</a:t>
            </a:r>
            <a:endParaRPr lang="en-US" sz="2400" b="0" strike="noStrike" spc="-1">
              <a:latin typeface="Arial"/>
            </a:endParaRPr>
          </a:p>
          <a:p>
            <a:pPr marL="1143000" lvl="2" indent="-226800">
              <a:lnSpc>
                <a:spcPct val="100000"/>
              </a:lnSpc>
              <a:spcBef>
                <a:spcPts val="479"/>
              </a:spcBef>
              <a:buClr>
                <a:srgbClr val="000000"/>
              </a:buClr>
              <a:buFont typeface="Wingdings" charset="2"/>
              <a:buChar char=""/>
            </a:pPr>
            <a:r>
              <a:rPr lang="en-US" sz="2400" b="1" strike="noStrike" spc="-1">
                <a:solidFill>
                  <a:srgbClr val="000000"/>
                </a:solidFill>
                <a:latin typeface="Calibri"/>
                <a:ea typeface="DejaVu Sans"/>
              </a:rPr>
              <a:t> more than one platter</a:t>
            </a:r>
            <a:endParaRPr lang="en-US" sz="2400" b="0" strike="noStrike" spc="-1">
              <a:latin typeface="Arial"/>
            </a:endParaRPr>
          </a:p>
          <a:p>
            <a:pPr>
              <a:lnSpc>
                <a:spcPct val="100000"/>
              </a:lnSpc>
              <a:spcBef>
                <a:spcPts val="641"/>
              </a:spcBef>
            </a:pPr>
            <a:endParaRPr lang="en-US" sz="24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1CC75248-41E1-4951-9C11-86752F38A8F6}" type="slidenum">
              <a:rPr lang="en-US" sz="1200" b="0" strike="noStrike" spc="-1">
                <a:solidFill>
                  <a:srgbClr val="8B8B8B"/>
                </a:solidFill>
                <a:latin typeface="Calibri"/>
                <a:ea typeface="DejaVu Sans"/>
              </a:rPr>
              <a:t>12</a:t>
            </a:fld>
            <a:endParaRPr lang="en-US" sz="1200" b="0" strike="noStrike" spc="-1">
              <a:latin typeface="Arial"/>
            </a:endParaRPr>
          </a:p>
        </p:txBody>
      </p:sp>
      <p:sp>
        <p:nvSpPr>
          <p:cNvPr id="112" name="CustomShape 2"/>
          <p:cNvSpPr/>
          <p:nvPr/>
        </p:nvSpPr>
        <p:spPr>
          <a:xfrm>
            <a:off x="0" y="981000"/>
            <a:ext cx="8538840" cy="4192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100000"/>
              </a:lnSpc>
              <a:spcBef>
                <a:spcPts val="561"/>
              </a:spcBef>
              <a:buClr>
                <a:srgbClr val="000000"/>
              </a:buClr>
              <a:buFont typeface="Wingdings" charset="2"/>
              <a:buChar char=""/>
            </a:pPr>
            <a:r>
              <a:rPr lang="en-US" sz="2800" b="0" strike="noStrike" spc="-1">
                <a:solidFill>
                  <a:srgbClr val="000000"/>
                </a:solidFill>
                <a:latin typeface="Calibri"/>
                <a:ea typeface="DejaVu Sans"/>
              </a:rPr>
              <a:t>The organization of hard disk</a:t>
            </a:r>
            <a:endParaRPr lang="en-US" sz="2800" b="0" strike="noStrike" spc="-1">
              <a:latin typeface="Arial"/>
            </a:endParaRPr>
          </a:p>
          <a:p>
            <a:pPr marL="743040" lvl="1" indent="-284040">
              <a:lnSpc>
                <a:spcPct val="100000"/>
              </a:lnSpc>
              <a:spcBef>
                <a:spcPts val="561"/>
              </a:spcBef>
              <a:buClr>
                <a:srgbClr val="000000"/>
              </a:buClr>
              <a:buFont typeface="Wingdings" charset="2"/>
              <a:buChar char=""/>
            </a:pPr>
            <a:r>
              <a:rPr lang="en-US" sz="2800" b="0" strike="noStrike" spc="-1">
                <a:solidFill>
                  <a:srgbClr val="000000"/>
                </a:solidFill>
                <a:latin typeface="Calibri"/>
                <a:ea typeface="DejaVu Sans"/>
              </a:rPr>
              <a:t> </a:t>
            </a:r>
            <a:r>
              <a:rPr lang="en-US" sz="2400" b="0" strike="noStrike" spc="-1">
                <a:solidFill>
                  <a:srgbClr val="000000"/>
                </a:solidFill>
                <a:latin typeface="Calibri"/>
                <a:ea typeface="DejaVu Sans"/>
              </a:rPr>
              <a:t>platters</a:t>
            </a:r>
            <a:r>
              <a:rPr lang="en-US" sz="2800" b="0" strike="noStrike" spc="-1">
                <a:solidFill>
                  <a:srgbClr val="000000"/>
                </a:solidFill>
                <a:latin typeface="Calibri"/>
                <a:ea typeface="DejaVu Sans"/>
              </a:rPr>
              <a:t>:</a:t>
            </a:r>
            <a:r>
              <a:rPr lang="en-US" sz="2400" b="0" strike="noStrike" spc="-1">
                <a:solidFill>
                  <a:srgbClr val="000000"/>
                </a:solidFill>
                <a:latin typeface="Calibri"/>
                <a:ea typeface="DejaVu Sans"/>
              </a:rPr>
              <a:t> disk consists of a collection  of </a:t>
            </a:r>
            <a:r>
              <a:rPr lang="en-US" sz="2400" b="0" i="1" strike="noStrike" spc="-1">
                <a:solidFill>
                  <a:srgbClr val="000000"/>
                </a:solidFill>
                <a:latin typeface="Calibri"/>
                <a:ea typeface="DejaVu Sans"/>
              </a:rPr>
              <a:t>platters</a:t>
            </a:r>
            <a:r>
              <a:rPr lang="en-US" sz="2400" b="0" strike="noStrike" spc="-1">
                <a:solidFill>
                  <a:srgbClr val="000000"/>
                </a:solidFill>
                <a:latin typeface="Calibri"/>
                <a:ea typeface="DejaVu Sans"/>
              </a:rPr>
              <a:t>, each of which has two recordable disk surfaces</a:t>
            </a:r>
            <a:endParaRPr lang="en-US" sz="2400" b="0" strike="noStrike" spc="-1">
              <a:latin typeface="Arial"/>
            </a:endParaRPr>
          </a:p>
          <a:p>
            <a:pPr marL="743040" lvl="1" indent="-284040">
              <a:lnSpc>
                <a:spcPct val="100000"/>
              </a:lnSpc>
              <a:spcBef>
                <a:spcPts val="479"/>
              </a:spcBef>
              <a:buClr>
                <a:srgbClr val="000000"/>
              </a:buClr>
              <a:buFont typeface="Wingdings" charset="2"/>
              <a:buChar char=""/>
            </a:pPr>
            <a:r>
              <a:rPr lang="en-US" sz="2400" b="0" strike="noStrike" spc="-1">
                <a:solidFill>
                  <a:srgbClr val="000000"/>
                </a:solidFill>
                <a:latin typeface="Calibri"/>
                <a:ea typeface="DejaVu Sans"/>
              </a:rPr>
              <a:t> tracks: each disk surface is divided into concentric circles</a:t>
            </a:r>
            <a:endParaRPr lang="en-US" sz="2400" b="0" strike="noStrike" spc="-1">
              <a:latin typeface="Arial"/>
            </a:endParaRPr>
          </a:p>
          <a:p>
            <a:pPr marL="743040" lvl="1" indent="-284040">
              <a:lnSpc>
                <a:spcPct val="100000"/>
              </a:lnSpc>
              <a:spcBef>
                <a:spcPts val="479"/>
              </a:spcBef>
              <a:buClr>
                <a:srgbClr val="000000"/>
              </a:buClr>
              <a:buFont typeface="Wingdings" charset="2"/>
              <a:buChar char=""/>
            </a:pPr>
            <a:r>
              <a:rPr lang="en-US" sz="2400" b="0" strike="noStrike" spc="-1">
                <a:solidFill>
                  <a:srgbClr val="000000"/>
                </a:solidFill>
                <a:latin typeface="Calibri"/>
                <a:ea typeface="DejaVu Sans"/>
              </a:rPr>
              <a:t> sectors: each track is in turn divided into </a:t>
            </a:r>
            <a:r>
              <a:rPr lang="en-US" sz="2400" b="0" i="1" strike="noStrike" spc="-1">
                <a:solidFill>
                  <a:srgbClr val="000000"/>
                </a:solidFill>
                <a:latin typeface="Calibri"/>
                <a:ea typeface="DejaVu Sans"/>
              </a:rPr>
              <a:t>sectors</a:t>
            </a:r>
            <a:r>
              <a:rPr lang="en-US" sz="2400" b="0" strike="noStrike" spc="-1">
                <a:solidFill>
                  <a:srgbClr val="000000"/>
                </a:solidFill>
                <a:latin typeface="Calibri"/>
                <a:ea typeface="DejaVu Sans"/>
              </a:rPr>
              <a:t>, which is the smallest unit that can be read or written</a:t>
            </a:r>
            <a:endParaRPr lang="en-US" sz="2400" b="0" strike="noStrike" spc="-1">
              <a:latin typeface="Arial"/>
            </a:endParaRPr>
          </a:p>
          <a:p>
            <a:pPr>
              <a:lnSpc>
                <a:spcPct val="100000"/>
              </a:lnSpc>
              <a:spcBef>
                <a:spcPts val="641"/>
              </a:spcBef>
            </a:pPr>
            <a:endParaRPr lang="en-US" sz="24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F94631FF-3A29-46B0-87C9-AE3BB2616997}" type="slidenum">
              <a:rPr lang="en-US" sz="1200" b="0" strike="noStrike" spc="-1">
                <a:solidFill>
                  <a:srgbClr val="8B8B8B"/>
                </a:solidFill>
                <a:latin typeface="Calibri"/>
                <a:ea typeface="DejaVu Sans"/>
              </a:rPr>
              <a:t>13</a:t>
            </a:fld>
            <a:endParaRPr lang="en-US" sz="1200" b="0" strike="noStrike" spc="-1">
              <a:latin typeface="Arial"/>
            </a:endParaRPr>
          </a:p>
        </p:txBody>
      </p:sp>
      <p:sp>
        <p:nvSpPr>
          <p:cNvPr id="114" name="CustomShape 2"/>
          <p:cNvSpPr/>
          <p:nvPr/>
        </p:nvSpPr>
        <p:spPr>
          <a:xfrm>
            <a:off x="468360" y="4724280"/>
            <a:ext cx="5470200" cy="114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100000"/>
              </a:lnSpc>
              <a:spcBef>
                <a:spcPts val="561"/>
              </a:spcBef>
              <a:buClr>
                <a:srgbClr val="000000"/>
              </a:buClr>
              <a:buFont typeface="Wingdings" charset="2"/>
              <a:buChar char=""/>
            </a:pPr>
            <a:r>
              <a:rPr lang="en-US" sz="2800" b="0" strike="noStrike" spc="-1">
                <a:solidFill>
                  <a:srgbClr val="000000"/>
                </a:solidFill>
                <a:latin typeface="Calibri"/>
                <a:ea typeface="DejaVu Sans"/>
              </a:rPr>
              <a:t>Disks are organized into platters, tracks, and sectors</a:t>
            </a:r>
            <a:endParaRPr lang="en-US" sz="2800" b="0" strike="noStrike" spc="-1">
              <a:latin typeface="Arial"/>
            </a:endParaRPr>
          </a:p>
        </p:txBody>
      </p:sp>
      <p:pic>
        <p:nvPicPr>
          <p:cNvPr id="115" name="Object 3"/>
          <p:cNvPicPr/>
          <p:nvPr/>
        </p:nvPicPr>
        <p:blipFill>
          <a:blip r:embed="rId2"/>
          <a:stretch/>
        </p:blipFill>
        <p:spPr>
          <a:xfrm>
            <a:off x="2556000" y="907920"/>
            <a:ext cx="6262560" cy="476856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9" presetClass="entr"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dissolve">
                                      <p:cBhvr additive="repl">
                                        <p:cTn id="7"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16BC4EB9-CC9A-490D-9065-12876FFAFAB9}" type="slidenum">
              <a:rPr lang="en-US" sz="1200" b="0" strike="noStrike" spc="-1">
                <a:solidFill>
                  <a:srgbClr val="8B8B8B"/>
                </a:solidFill>
                <a:latin typeface="Calibri"/>
                <a:ea typeface="DejaVu Sans"/>
              </a:rPr>
              <a:t>14</a:t>
            </a:fld>
            <a:endParaRPr lang="en-US" sz="1200" b="0" strike="noStrike" spc="-1">
              <a:latin typeface="Arial"/>
            </a:endParaRPr>
          </a:p>
        </p:txBody>
      </p:sp>
      <p:sp>
        <p:nvSpPr>
          <p:cNvPr id="117" name="CustomShape 2"/>
          <p:cNvSpPr/>
          <p:nvPr/>
        </p:nvSpPr>
        <p:spPr>
          <a:xfrm>
            <a:off x="301680" y="415800"/>
            <a:ext cx="8538840" cy="707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000" b="0" strike="noStrike" spc="-1">
                <a:solidFill>
                  <a:srgbClr val="000000"/>
                </a:solidFill>
                <a:latin typeface="Calibri"/>
                <a:ea typeface="DejaVu Sans"/>
              </a:rPr>
              <a:t>What</a:t>
            </a:r>
            <a:r>
              <a:rPr lang="en-US" sz="4000" b="0" strike="noStrike" spc="-1">
                <a:solidFill>
                  <a:srgbClr val="000000"/>
                </a:solidFill>
                <a:latin typeface="Comic Sans MS"/>
                <a:ea typeface="DejaVu Sans"/>
              </a:rPr>
              <a:t>’</a:t>
            </a:r>
            <a:r>
              <a:rPr lang="en-US" sz="4000" b="0" strike="noStrike" spc="-1">
                <a:solidFill>
                  <a:srgbClr val="000000"/>
                </a:solidFill>
                <a:latin typeface="Calibri"/>
                <a:ea typeface="DejaVu Sans"/>
              </a:rPr>
              <a:t>s Inside A Disk Drive?</a:t>
            </a:r>
            <a:endParaRPr lang="en-US" sz="4000" b="0" strike="noStrike" spc="-1">
              <a:latin typeface="Arial"/>
            </a:endParaRPr>
          </a:p>
        </p:txBody>
      </p:sp>
      <p:sp>
        <p:nvSpPr>
          <p:cNvPr id="118" name="CustomShape 3"/>
          <p:cNvSpPr/>
          <p:nvPr/>
        </p:nvSpPr>
        <p:spPr>
          <a:xfrm>
            <a:off x="304920" y="1905120"/>
            <a:ext cx="8538840" cy="4192200"/>
          </a:xfrm>
          <a:prstGeom prst="rect">
            <a:avLst/>
          </a:prstGeom>
          <a:noFill/>
          <a:ln>
            <a:noFill/>
          </a:ln>
        </p:spPr>
        <p:style>
          <a:lnRef idx="0">
            <a:scrgbClr r="0" g="0" b="0"/>
          </a:lnRef>
          <a:fillRef idx="0">
            <a:scrgbClr r="0" g="0" b="0"/>
          </a:fillRef>
          <a:effectRef idx="0">
            <a:scrgbClr r="0" g="0" b="0"/>
          </a:effectRef>
          <a:fontRef idx="minor"/>
        </p:style>
      </p:sp>
      <p:pic>
        <p:nvPicPr>
          <p:cNvPr id="119" name="Picture 4"/>
          <p:cNvPicPr/>
          <p:nvPr/>
        </p:nvPicPr>
        <p:blipFill>
          <a:blip r:embed="rId2"/>
          <a:stretch/>
        </p:blipFill>
        <p:spPr>
          <a:xfrm>
            <a:off x="457200" y="1114560"/>
            <a:ext cx="8380080" cy="5408280"/>
          </a:xfrm>
          <a:prstGeom prst="rect">
            <a:avLst/>
          </a:prstGeom>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16D58B2-585A-4863-8EDB-9D95A563E0BA}" type="slidenum">
              <a:rPr lang="en-US" sz="1200" b="0" strike="noStrike" spc="-1">
                <a:solidFill>
                  <a:srgbClr val="8B8B8B"/>
                </a:solidFill>
                <a:latin typeface="Calibri"/>
                <a:ea typeface="DejaVu Sans"/>
              </a:rPr>
              <a:t>15</a:t>
            </a:fld>
            <a:endParaRPr lang="en-US" sz="1200" b="0" strike="noStrike" spc="-1">
              <a:latin typeface="Arial"/>
            </a:endParaRPr>
          </a:p>
        </p:txBody>
      </p:sp>
      <p:sp>
        <p:nvSpPr>
          <p:cNvPr id="121" name="CustomShape 2"/>
          <p:cNvSpPr/>
          <p:nvPr/>
        </p:nvSpPr>
        <p:spPr>
          <a:xfrm>
            <a:off x="250920" y="549360"/>
            <a:ext cx="8640720" cy="4192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100000"/>
              </a:lnSpc>
              <a:spcBef>
                <a:spcPts val="561"/>
              </a:spcBef>
              <a:buClr>
                <a:srgbClr val="000000"/>
              </a:buClr>
              <a:buFont typeface="Wingdings" charset="2"/>
              <a:buChar char=""/>
            </a:pPr>
            <a:r>
              <a:rPr lang="en-US" sz="2800" b="0" strike="noStrike" spc="-1">
                <a:solidFill>
                  <a:srgbClr val="000000"/>
                </a:solidFill>
                <a:latin typeface="Calibri"/>
                <a:ea typeface="DejaVu Sans"/>
              </a:rPr>
              <a:t> To access data of disk(p562):</a:t>
            </a:r>
            <a:endParaRPr lang="en-US" sz="2800" b="0" strike="noStrike" spc="-1">
              <a:latin typeface="Arial"/>
            </a:endParaRPr>
          </a:p>
          <a:p>
            <a:pPr marL="743040" lvl="1" indent="-284040">
              <a:lnSpc>
                <a:spcPct val="100000"/>
              </a:lnSpc>
              <a:spcBef>
                <a:spcPts val="479"/>
              </a:spcBef>
              <a:buClr>
                <a:srgbClr val="000000"/>
              </a:buClr>
              <a:buFont typeface="Wingdings" charset="2"/>
              <a:buChar char=""/>
            </a:pPr>
            <a:r>
              <a:rPr lang="en-US" sz="2400" b="0" strike="noStrike" spc="-1">
                <a:solidFill>
                  <a:srgbClr val="000000"/>
                </a:solidFill>
                <a:latin typeface="Calibri"/>
                <a:ea typeface="DejaVu Sans"/>
              </a:rPr>
              <a:t> </a:t>
            </a:r>
            <a:r>
              <a:rPr lang="en-US" sz="2400" b="0" strike="noStrike" spc="-1">
                <a:solidFill>
                  <a:srgbClr val="0000FF"/>
                </a:solidFill>
                <a:latin typeface="Calibri"/>
                <a:ea typeface="DejaVu Sans"/>
              </a:rPr>
              <a:t>Seek</a:t>
            </a:r>
            <a:r>
              <a:rPr lang="en-US" sz="2400" b="0" strike="noStrike" spc="-1">
                <a:solidFill>
                  <a:srgbClr val="000000"/>
                </a:solidFill>
                <a:latin typeface="Calibri"/>
                <a:ea typeface="DejaVu Sans"/>
              </a:rPr>
              <a:t>: position read/write head over the proper track</a:t>
            </a:r>
            <a:r>
              <a:rPr lang="en-US" sz="2000" b="0" strike="noStrike" spc="-1">
                <a:solidFill>
                  <a:srgbClr val="000000"/>
                </a:solidFill>
                <a:latin typeface="Calibri"/>
                <a:ea typeface="DejaVu Sans"/>
              </a:rPr>
              <a:t>  </a:t>
            </a:r>
            <a:endParaRPr lang="en-US" sz="2000" b="0" strike="noStrike" spc="-1">
              <a:latin typeface="Arial"/>
            </a:endParaRPr>
          </a:p>
          <a:p>
            <a:pPr marL="1143000" lvl="2" indent="-226800">
              <a:lnSpc>
                <a:spcPct val="100000"/>
              </a:lnSpc>
              <a:spcBef>
                <a:spcPts val="400"/>
              </a:spcBef>
              <a:buClr>
                <a:srgbClr val="000000"/>
              </a:buClr>
              <a:buFont typeface="Wingdings" charset="2"/>
              <a:buChar char=""/>
            </a:pPr>
            <a:r>
              <a:rPr lang="en-US" sz="2000" b="1" strike="noStrike" spc="-1">
                <a:solidFill>
                  <a:srgbClr val="000000"/>
                </a:solidFill>
                <a:latin typeface="Calibri"/>
                <a:ea typeface="DejaVu Sans"/>
              </a:rPr>
              <a:t> minimum seek time</a:t>
            </a:r>
            <a:endParaRPr lang="en-US" sz="2000" b="0" strike="noStrike" spc="-1">
              <a:latin typeface="Arial"/>
            </a:endParaRPr>
          </a:p>
          <a:p>
            <a:pPr marL="1143000" lvl="2" indent="-226800">
              <a:lnSpc>
                <a:spcPct val="100000"/>
              </a:lnSpc>
              <a:spcBef>
                <a:spcPts val="400"/>
              </a:spcBef>
              <a:buClr>
                <a:srgbClr val="000000"/>
              </a:buClr>
              <a:buFont typeface="Wingdings" charset="2"/>
              <a:buChar char=""/>
            </a:pPr>
            <a:r>
              <a:rPr lang="en-US" sz="2000" b="1" strike="noStrike" spc="-1">
                <a:solidFill>
                  <a:srgbClr val="000000"/>
                </a:solidFill>
                <a:latin typeface="Calibri"/>
                <a:ea typeface="DejaVu Sans"/>
              </a:rPr>
              <a:t> maximum seek time</a:t>
            </a:r>
            <a:endParaRPr lang="en-US" sz="2000" b="0" strike="noStrike" spc="-1">
              <a:latin typeface="Arial"/>
            </a:endParaRPr>
          </a:p>
          <a:p>
            <a:pPr marL="1143000" lvl="2" indent="-226800">
              <a:lnSpc>
                <a:spcPct val="100000"/>
              </a:lnSpc>
              <a:spcBef>
                <a:spcPts val="400"/>
              </a:spcBef>
              <a:buClr>
                <a:srgbClr val="000000"/>
              </a:buClr>
              <a:buFont typeface="Wingdings" charset="2"/>
              <a:buChar char=""/>
            </a:pPr>
            <a:r>
              <a:rPr lang="en-US" sz="2000" b="1" strike="noStrike" spc="-1">
                <a:solidFill>
                  <a:srgbClr val="000000"/>
                </a:solidFill>
                <a:latin typeface="Calibri"/>
                <a:ea typeface="DejaVu Sans"/>
              </a:rPr>
              <a:t> average seek time (3 to 14 ms)</a:t>
            </a:r>
            <a:endParaRPr lang="en-US" sz="2000" b="0" strike="noStrike" spc="-1">
              <a:latin typeface="Arial"/>
            </a:endParaRPr>
          </a:p>
        </p:txBody>
      </p:sp>
      <p:sp>
        <p:nvSpPr>
          <p:cNvPr id="122" name="CustomShape 3"/>
          <p:cNvSpPr/>
          <p:nvPr/>
        </p:nvSpPr>
        <p:spPr>
          <a:xfrm>
            <a:off x="179280" y="2060640"/>
            <a:ext cx="8538840" cy="1438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100000"/>
              </a:lnSpc>
              <a:spcBef>
                <a:spcPts val="561"/>
              </a:spcBef>
            </a:pPr>
            <a:endParaRPr lang="en-US" sz="1800" b="0" strike="noStrike" spc="-1">
              <a:latin typeface="Arial"/>
            </a:endParaRPr>
          </a:p>
          <a:p>
            <a:pPr marL="743040" lvl="1" indent="-284040">
              <a:lnSpc>
                <a:spcPct val="100000"/>
              </a:lnSpc>
              <a:spcBef>
                <a:spcPts val="561"/>
              </a:spcBef>
              <a:buClr>
                <a:srgbClr val="C0504D"/>
              </a:buClr>
              <a:buSzPct val="85000"/>
              <a:buFont typeface="Wingdings" charset="2"/>
              <a:buChar char=""/>
            </a:pPr>
            <a:r>
              <a:rPr lang="en-US" sz="2800" b="0" strike="noStrike" spc="-1">
                <a:solidFill>
                  <a:srgbClr val="007A77"/>
                </a:solidFill>
                <a:latin typeface="Arial"/>
                <a:ea typeface="宋体"/>
              </a:rPr>
              <a:t> </a:t>
            </a:r>
            <a:r>
              <a:rPr lang="en-US" sz="2400" b="0" strike="noStrike" spc="-1">
                <a:solidFill>
                  <a:srgbClr val="0000FF"/>
                </a:solidFill>
                <a:latin typeface="Arial"/>
                <a:ea typeface="宋体"/>
              </a:rPr>
              <a:t>Rotational latency</a:t>
            </a:r>
            <a:r>
              <a:rPr lang="en-US" sz="2400" b="0" strike="noStrike" spc="-1">
                <a:solidFill>
                  <a:srgbClr val="007A77"/>
                </a:solidFill>
                <a:latin typeface="Arial"/>
                <a:ea typeface="宋体"/>
              </a:rPr>
              <a:t>:  wait for desired sector</a:t>
            </a:r>
            <a:endParaRPr lang="en-US" sz="2400" b="0" strike="noStrike" spc="-1">
              <a:latin typeface="Arial"/>
            </a:endParaRPr>
          </a:p>
          <a:p>
            <a:pPr marL="1143000" lvl="2" indent="-226800">
              <a:lnSpc>
                <a:spcPct val="100000"/>
              </a:lnSpc>
              <a:spcBef>
                <a:spcPts val="400"/>
              </a:spcBef>
              <a:buClr>
                <a:srgbClr val="0000FF"/>
              </a:buClr>
              <a:buSzPct val="85000"/>
              <a:buFont typeface="Wingdings" charset="2"/>
              <a:buChar char=""/>
            </a:pPr>
            <a:r>
              <a:rPr lang="en-US" sz="2000" b="1" strike="noStrike" spc="-1">
                <a:solidFill>
                  <a:srgbClr val="007A77"/>
                </a:solidFill>
                <a:latin typeface="Arial"/>
                <a:ea typeface="宋体"/>
              </a:rPr>
              <a:t>average latency is the half-way round the disk.</a:t>
            </a:r>
            <a:endParaRPr lang="en-US" sz="2000" b="0" strike="noStrike" spc="-1">
              <a:latin typeface="Arial"/>
            </a:endParaRPr>
          </a:p>
        </p:txBody>
      </p:sp>
      <p:sp>
        <p:nvSpPr>
          <p:cNvPr id="123" name="CustomShape 4"/>
          <p:cNvSpPr/>
          <p:nvPr/>
        </p:nvSpPr>
        <p:spPr>
          <a:xfrm>
            <a:off x="1042920" y="3789360"/>
            <a:ext cx="4174920" cy="365040"/>
          </a:xfrm>
          <a:prstGeom prst="rect">
            <a:avLst/>
          </a:prstGeom>
          <a:noFill/>
          <a:ln>
            <a:noFill/>
          </a:ln>
        </p:spPr>
        <p:style>
          <a:lnRef idx="0">
            <a:scrgbClr r="0" g="0" b="0"/>
          </a:lnRef>
          <a:fillRef idx="0">
            <a:scrgbClr r="0" g="0" b="0"/>
          </a:fillRef>
          <a:effectRef idx="0">
            <a:scrgbClr r="0" g="0" b="0"/>
          </a:effectRef>
          <a:fontRef idx="minor"/>
        </p:style>
      </p:sp>
      <p:grpSp>
        <p:nvGrpSpPr>
          <p:cNvPr id="124" name="Group 5"/>
          <p:cNvGrpSpPr/>
          <p:nvPr/>
        </p:nvGrpSpPr>
        <p:grpSpPr>
          <a:xfrm>
            <a:off x="1187280" y="3573360"/>
            <a:ext cx="6983280" cy="1120680"/>
            <a:chOff x="1187280" y="3573360"/>
            <a:chExt cx="6983280" cy="1120680"/>
          </a:xfrm>
        </p:grpSpPr>
        <p:sp>
          <p:nvSpPr>
            <p:cNvPr id="125" name="CustomShape 6"/>
            <p:cNvSpPr/>
            <p:nvPr/>
          </p:nvSpPr>
          <p:spPr>
            <a:xfrm>
              <a:off x="1187280" y="3573360"/>
              <a:ext cx="6983280" cy="1120680"/>
            </a:xfrm>
            <a:prstGeom prst="rect">
              <a:avLst/>
            </a:prstGeom>
            <a:noFill/>
            <a:ln>
              <a:noFill/>
            </a:ln>
          </p:spPr>
          <p:style>
            <a:lnRef idx="0">
              <a:scrgbClr r="0" g="0" b="0"/>
            </a:lnRef>
            <a:fillRef idx="0">
              <a:scrgbClr r="0" g="0" b="0"/>
            </a:fillRef>
            <a:effectRef idx="0">
              <a:scrgbClr r="0" g="0" b="0"/>
            </a:effectRef>
            <a:fontRef idx="minor"/>
          </p:style>
        </p:sp>
        <p:sp>
          <p:nvSpPr>
            <p:cNvPr id="126" name="Line 7"/>
            <p:cNvSpPr/>
            <p:nvPr/>
          </p:nvSpPr>
          <p:spPr>
            <a:xfrm>
              <a:off x="4259880" y="3924000"/>
              <a:ext cx="1315800" cy="1800"/>
            </a:xfrm>
            <a:prstGeom prst="line">
              <a:avLst/>
            </a:prstGeom>
            <a:ln w="15840" cap="rnd">
              <a:solidFill>
                <a:srgbClr val="000000"/>
              </a:solidFill>
              <a:round/>
            </a:ln>
          </p:spPr>
          <p:style>
            <a:lnRef idx="0">
              <a:scrgbClr r="0" g="0" b="0"/>
            </a:lnRef>
            <a:fillRef idx="0">
              <a:scrgbClr r="0" g="0" b="0"/>
            </a:fillRef>
            <a:effectRef idx="0">
              <a:scrgbClr r="0" g="0" b="0"/>
            </a:effectRef>
            <a:fontRef idx="minor"/>
          </p:style>
        </p:sp>
        <p:sp>
          <p:nvSpPr>
            <p:cNvPr id="127" name="CustomShape 8"/>
            <p:cNvSpPr/>
            <p:nvPr/>
          </p:nvSpPr>
          <p:spPr>
            <a:xfrm>
              <a:off x="1366920" y="3773520"/>
              <a:ext cx="2384640" cy="2430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1600" b="1" i="1" strike="noStrike" spc="-1">
                  <a:solidFill>
                    <a:srgbClr val="000000"/>
                  </a:solidFill>
                  <a:latin typeface="Calibri"/>
                  <a:ea typeface="DejaVu Sans"/>
                </a:rPr>
                <a:t>Average rotational latency =</a:t>
              </a:r>
              <a:endParaRPr lang="en-US" sz="1600" b="0" strike="noStrike" spc="-1">
                <a:latin typeface="Arial"/>
              </a:endParaRPr>
            </a:p>
          </p:txBody>
        </p:sp>
        <p:sp>
          <p:nvSpPr>
            <p:cNvPr id="128" name="CustomShape 9"/>
            <p:cNvSpPr/>
            <p:nvPr/>
          </p:nvSpPr>
          <p:spPr>
            <a:xfrm>
              <a:off x="4310280" y="3619080"/>
              <a:ext cx="304560" cy="2430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1600" b="1" i="1" strike="noStrike" spc="-1">
                  <a:solidFill>
                    <a:srgbClr val="000000"/>
                  </a:solidFill>
                  <a:latin typeface="Calibri"/>
                  <a:ea typeface="DejaVu Sans"/>
                </a:rPr>
                <a:t>0.5 </a:t>
              </a:r>
              <a:endParaRPr lang="en-US" sz="1600" b="0" strike="noStrike" spc="-1">
                <a:latin typeface="Arial"/>
              </a:endParaRPr>
            </a:p>
          </p:txBody>
        </p:sp>
        <p:sp>
          <p:nvSpPr>
            <p:cNvPr id="129" name="CustomShape 10"/>
            <p:cNvSpPr/>
            <p:nvPr/>
          </p:nvSpPr>
          <p:spPr>
            <a:xfrm>
              <a:off x="4697640" y="3619080"/>
              <a:ext cx="685440" cy="2430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1600" b="1" i="1" strike="noStrike" spc="-1">
                  <a:solidFill>
                    <a:srgbClr val="000000"/>
                  </a:solidFill>
                  <a:latin typeface="Calibri"/>
                  <a:ea typeface="DejaVu Sans"/>
                </a:rPr>
                <a:t>rotation</a:t>
              </a:r>
              <a:endParaRPr lang="en-US" sz="1600" b="0" strike="noStrike" spc="-1">
                <a:latin typeface="Arial"/>
              </a:endParaRPr>
            </a:p>
          </p:txBody>
        </p:sp>
        <p:sp>
          <p:nvSpPr>
            <p:cNvPr id="130" name="CustomShape 11"/>
            <p:cNvSpPr/>
            <p:nvPr/>
          </p:nvSpPr>
          <p:spPr>
            <a:xfrm>
              <a:off x="4467240" y="3941280"/>
              <a:ext cx="807480" cy="2430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1600" b="1" i="1" strike="noStrike" spc="-1">
                  <a:solidFill>
                    <a:srgbClr val="000000"/>
                  </a:solidFill>
                  <a:latin typeface="Calibri"/>
                  <a:ea typeface="DejaVu Sans"/>
                </a:rPr>
                <a:t>5400RPM</a:t>
              </a:r>
              <a:endParaRPr lang="en-US" sz="1600" b="0" strike="noStrike" spc="-1">
                <a:latin typeface="Arial"/>
              </a:endParaRPr>
            </a:p>
          </p:txBody>
        </p:sp>
        <p:sp>
          <p:nvSpPr>
            <p:cNvPr id="131" name="CustomShape 12"/>
            <p:cNvSpPr/>
            <p:nvPr/>
          </p:nvSpPr>
          <p:spPr>
            <a:xfrm>
              <a:off x="5620320" y="3819240"/>
              <a:ext cx="82080" cy="19764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1300" b="1" i="1" strike="noStrike" spc="-1">
                  <a:solidFill>
                    <a:srgbClr val="000000"/>
                  </a:solidFill>
                  <a:latin typeface="Calibri"/>
                  <a:ea typeface="DejaVu Sans"/>
                </a:rPr>
                <a:t>=</a:t>
              </a:r>
              <a:endParaRPr lang="en-US" sz="1300" b="0" strike="noStrike" spc="-1">
                <a:latin typeface="Arial"/>
              </a:endParaRPr>
            </a:p>
          </p:txBody>
        </p:sp>
        <p:sp>
          <p:nvSpPr>
            <p:cNvPr id="132" name="Line 13"/>
            <p:cNvSpPr/>
            <p:nvPr/>
          </p:nvSpPr>
          <p:spPr>
            <a:xfrm>
              <a:off x="5801760" y="3924000"/>
              <a:ext cx="2342520" cy="1800"/>
            </a:xfrm>
            <a:prstGeom prst="line">
              <a:avLst/>
            </a:prstGeom>
            <a:ln w="15840" cap="rnd">
              <a:solidFill>
                <a:srgbClr val="000000"/>
              </a:solidFill>
              <a:round/>
            </a:ln>
          </p:spPr>
          <p:style>
            <a:lnRef idx="0">
              <a:scrgbClr r="0" g="0" b="0"/>
            </a:lnRef>
            <a:fillRef idx="0">
              <a:scrgbClr r="0" g="0" b="0"/>
            </a:fillRef>
            <a:effectRef idx="0">
              <a:scrgbClr r="0" g="0" b="0"/>
            </a:effectRef>
            <a:fontRef idx="minor"/>
          </p:style>
        </p:sp>
        <p:sp>
          <p:nvSpPr>
            <p:cNvPr id="133" name="CustomShape 14"/>
            <p:cNvSpPr/>
            <p:nvPr/>
          </p:nvSpPr>
          <p:spPr>
            <a:xfrm>
              <a:off x="5842080" y="4002120"/>
              <a:ext cx="807480" cy="2430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1600" b="1" i="1" strike="noStrike" spc="-1">
                  <a:solidFill>
                    <a:srgbClr val="000000"/>
                  </a:solidFill>
                  <a:latin typeface="Calibri"/>
                  <a:ea typeface="DejaVu Sans"/>
                </a:rPr>
                <a:t>5400RPM</a:t>
              </a:r>
              <a:endParaRPr lang="en-US" sz="1600" b="0" strike="noStrike" spc="-1">
                <a:latin typeface="Arial"/>
              </a:endParaRPr>
            </a:p>
          </p:txBody>
        </p:sp>
        <p:sp>
          <p:nvSpPr>
            <p:cNvPr id="134" name="CustomShape 15"/>
            <p:cNvSpPr/>
            <p:nvPr/>
          </p:nvSpPr>
          <p:spPr>
            <a:xfrm>
              <a:off x="4066200" y="4370040"/>
              <a:ext cx="1062360" cy="24300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ct val="100000"/>
                </a:lnSpc>
              </a:pPr>
              <a:r>
                <a:rPr lang="en-US" sz="1600" b="1" i="1" strike="noStrike" spc="-1">
                  <a:solidFill>
                    <a:srgbClr val="000000"/>
                  </a:solidFill>
                  <a:latin typeface="Calibri"/>
                  <a:ea typeface="DejaVu Sans"/>
                </a:rPr>
                <a:t>= 0.0056 </a:t>
              </a:r>
              <a:endParaRPr lang="en-US" sz="1600" b="0" strike="noStrike" spc="-1">
                <a:latin typeface="Arial"/>
              </a:endParaRPr>
            </a:p>
          </p:txBody>
        </p:sp>
        <p:sp>
          <p:nvSpPr>
            <p:cNvPr id="135" name="CustomShape 16"/>
            <p:cNvSpPr/>
            <p:nvPr/>
          </p:nvSpPr>
          <p:spPr>
            <a:xfrm>
              <a:off x="5099760" y="4370040"/>
              <a:ext cx="805680" cy="2430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1600" b="1" i="1" strike="noStrike" spc="-1">
                  <a:solidFill>
                    <a:srgbClr val="000000"/>
                  </a:solidFill>
                  <a:latin typeface="Calibri"/>
                  <a:ea typeface="DejaVu Sans"/>
                </a:rPr>
                <a:t>seconds =</a:t>
              </a:r>
              <a:endParaRPr lang="en-US" sz="1600" b="0" strike="noStrike" spc="-1">
                <a:latin typeface="Arial"/>
              </a:endParaRPr>
            </a:p>
          </p:txBody>
        </p:sp>
        <p:sp>
          <p:nvSpPr>
            <p:cNvPr id="136" name="CustomShape 17"/>
            <p:cNvSpPr/>
            <p:nvPr/>
          </p:nvSpPr>
          <p:spPr>
            <a:xfrm>
              <a:off x="6156000" y="4370040"/>
              <a:ext cx="592560" cy="2430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1600" b="1" i="1" strike="noStrike" spc="-1">
                  <a:solidFill>
                    <a:srgbClr val="000000"/>
                  </a:solidFill>
                  <a:latin typeface="Calibri"/>
                  <a:ea typeface="DejaVu Sans"/>
                </a:rPr>
                <a:t> 5.6 ms</a:t>
              </a:r>
              <a:endParaRPr lang="en-US" sz="1600" b="0" strike="noStrike" spc="-1">
                <a:latin typeface="Arial"/>
              </a:endParaRPr>
            </a:p>
          </p:txBody>
        </p:sp>
        <p:sp>
          <p:nvSpPr>
            <p:cNvPr id="137" name="CustomShape 18"/>
            <p:cNvSpPr/>
            <p:nvPr/>
          </p:nvSpPr>
          <p:spPr>
            <a:xfrm>
              <a:off x="6381000" y="3619080"/>
              <a:ext cx="304560" cy="2430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1600" b="1" i="1" strike="noStrike" spc="-1">
                  <a:solidFill>
                    <a:srgbClr val="000000"/>
                  </a:solidFill>
                  <a:latin typeface="Calibri"/>
                  <a:ea typeface="DejaVu Sans"/>
                </a:rPr>
                <a:t>0.5 </a:t>
              </a:r>
              <a:endParaRPr lang="en-US" sz="1600" b="0" strike="noStrike" spc="-1">
                <a:latin typeface="Arial"/>
              </a:endParaRPr>
            </a:p>
          </p:txBody>
        </p:sp>
        <p:sp>
          <p:nvSpPr>
            <p:cNvPr id="138" name="CustomShape 19"/>
            <p:cNvSpPr/>
            <p:nvPr/>
          </p:nvSpPr>
          <p:spPr>
            <a:xfrm>
              <a:off x="6769440" y="3619080"/>
              <a:ext cx="685440" cy="2430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1600" b="1" i="1" strike="noStrike" spc="-1">
                  <a:solidFill>
                    <a:srgbClr val="000000"/>
                  </a:solidFill>
                  <a:latin typeface="Calibri"/>
                  <a:ea typeface="DejaVu Sans"/>
                </a:rPr>
                <a:t>rotation</a:t>
              </a:r>
              <a:endParaRPr lang="en-US" sz="1600" b="0" strike="noStrike" spc="-1">
                <a:latin typeface="Arial"/>
              </a:endParaRPr>
            </a:p>
          </p:txBody>
        </p:sp>
        <p:sp>
          <p:nvSpPr>
            <p:cNvPr id="139" name="CustomShape 20"/>
            <p:cNvSpPr/>
            <p:nvPr/>
          </p:nvSpPr>
          <p:spPr>
            <a:xfrm>
              <a:off x="6804720" y="4047840"/>
              <a:ext cx="71280" cy="19764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1300" b="1" i="1" strike="noStrike" spc="-1">
                  <a:solidFill>
                    <a:srgbClr val="000000"/>
                  </a:solidFill>
                  <a:latin typeface="Calibri"/>
                  <a:ea typeface="DejaVu Sans"/>
                </a:rPr>
                <a:t>/</a:t>
              </a:r>
              <a:endParaRPr lang="en-US" sz="1300" b="0" strike="noStrike" spc="-1">
                <a:latin typeface="Arial"/>
              </a:endParaRPr>
            </a:p>
          </p:txBody>
        </p:sp>
        <p:sp>
          <p:nvSpPr>
            <p:cNvPr id="140" name="CustomShape 21"/>
            <p:cNvSpPr/>
            <p:nvPr/>
          </p:nvSpPr>
          <p:spPr>
            <a:xfrm>
              <a:off x="6911640" y="3983040"/>
              <a:ext cx="43200" cy="387000"/>
            </a:xfrm>
            <a:custGeom>
              <a:avLst/>
              <a:gdLst/>
              <a:ahLst/>
              <a:cxnLst/>
              <a:rect l="l" t="t" r="r" b="b"/>
              <a:pathLst>
                <a:path w="23" h="204">
                  <a:moveTo>
                    <a:pt x="23" y="0"/>
                  </a:moveTo>
                  <a:lnTo>
                    <a:pt x="18" y="11"/>
                  </a:lnTo>
                  <a:lnTo>
                    <a:pt x="13" y="24"/>
                  </a:lnTo>
                  <a:lnTo>
                    <a:pt x="9" y="36"/>
                  </a:lnTo>
                  <a:lnTo>
                    <a:pt x="6" y="49"/>
                  </a:lnTo>
                  <a:lnTo>
                    <a:pt x="3" y="63"/>
                  </a:lnTo>
                  <a:lnTo>
                    <a:pt x="1" y="75"/>
                  </a:lnTo>
                  <a:lnTo>
                    <a:pt x="0" y="89"/>
                  </a:lnTo>
                  <a:lnTo>
                    <a:pt x="0" y="102"/>
                  </a:lnTo>
                  <a:lnTo>
                    <a:pt x="0" y="115"/>
                  </a:lnTo>
                  <a:lnTo>
                    <a:pt x="1" y="128"/>
                  </a:lnTo>
                  <a:lnTo>
                    <a:pt x="3" y="141"/>
                  </a:lnTo>
                  <a:lnTo>
                    <a:pt x="6" y="154"/>
                  </a:lnTo>
                  <a:lnTo>
                    <a:pt x="9" y="167"/>
                  </a:lnTo>
                  <a:lnTo>
                    <a:pt x="13" y="179"/>
                  </a:lnTo>
                  <a:lnTo>
                    <a:pt x="18" y="192"/>
                  </a:lnTo>
                  <a:lnTo>
                    <a:pt x="23" y="204"/>
                  </a:lnTo>
                </a:path>
              </a:pathLst>
            </a:custGeom>
            <a:noFill/>
            <a:ln w="15840" cap="rnd">
              <a:solidFill>
                <a:srgbClr val="000000"/>
              </a:solidFill>
              <a:miter/>
            </a:ln>
          </p:spPr>
          <p:style>
            <a:lnRef idx="0">
              <a:scrgbClr r="0" g="0" b="0"/>
            </a:lnRef>
            <a:fillRef idx="0">
              <a:scrgbClr r="0" g="0" b="0"/>
            </a:fillRef>
            <a:effectRef idx="0">
              <a:scrgbClr r="0" g="0" b="0"/>
            </a:effectRef>
            <a:fontRef idx="minor"/>
          </p:style>
        </p:sp>
        <p:sp>
          <p:nvSpPr>
            <p:cNvPr id="141" name="CustomShape 22"/>
            <p:cNvSpPr/>
            <p:nvPr/>
          </p:nvSpPr>
          <p:spPr>
            <a:xfrm>
              <a:off x="7009920" y="4032720"/>
              <a:ext cx="167400" cy="19764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1300" b="1" i="1" strike="noStrike" spc="-1">
                  <a:solidFill>
                    <a:srgbClr val="000000"/>
                  </a:solidFill>
                  <a:latin typeface="Calibri"/>
                  <a:ea typeface="DejaVu Sans"/>
                </a:rPr>
                <a:t>60</a:t>
              </a:r>
              <a:endParaRPr lang="en-US" sz="1300" b="0" strike="noStrike" spc="-1">
                <a:latin typeface="Arial"/>
              </a:endParaRPr>
            </a:p>
          </p:txBody>
        </p:sp>
        <p:sp>
          <p:nvSpPr>
            <p:cNvPr id="142" name="Line 23"/>
            <p:cNvSpPr/>
            <p:nvPr/>
          </p:nvSpPr>
          <p:spPr>
            <a:xfrm>
              <a:off x="7256160" y="4175280"/>
              <a:ext cx="797400" cy="2160"/>
            </a:xfrm>
            <a:prstGeom prst="line">
              <a:avLst/>
            </a:prstGeom>
            <a:ln w="15840" cap="rnd">
              <a:solidFill>
                <a:srgbClr val="000000"/>
              </a:solidFill>
              <a:round/>
            </a:ln>
          </p:spPr>
          <p:style>
            <a:lnRef idx="0">
              <a:scrgbClr r="0" g="0" b="0"/>
            </a:lnRef>
            <a:fillRef idx="0">
              <a:scrgbClr r="0" g="0" b="0"/>
            </a:fillRef>
            <a:effectRef idx="0">
              <a:scrgbClr r="0" g="0" b="0"/>
            </a:effectRef>
            <a:fontRef idx="minor"/>
          </p:style>
        </p:sp>
        <p:sp>
          <p:nvSpPr>
            <p:cNvPr id="143" name="CustomShape 24"/>
            <p:cNvSpPr/>
            <p:nvPr/>
          </p:nvSpPr>
          <p:spPr>
            <a:xfrm>
              <a:off x="7339320" y="3910680"/>
              <a:ext cx="537480" cy="19764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1300" b="1" i="1" strike="noStrike" spc="-1">
                  <a:solidFill>
                    <a:srgbClr val="000000"/>
                  </a:solidFill>
                  <a:latin typeface="Calibri"/>
                  <a:ea typeface="DejaVu Sans"/>
                </a:rPr>
                <a:t>seconds</a:t>
              </a:r>
              <a:endParaRPr lang="en-US" sz="1300" b="0" strike="noStrike" spc="-1">
                <a:latin typeface="Arial"/>
              </a:endParaRPr>
            </a:p>
          </p:txBody>
        </p:sp>
        <p:sp>
          <p:nvSpPr>
            <p:cNvPr id="144" name="CustomShape 25"/>
            <p:cNvSpPr/>
            <p:nvPr/>
          </p:nvSpPr>
          <p:spPr>
            <a:xfrm>
              <a:off x="7372440" y="4185000"/>
              <a:ext cx="482760" cy="19764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1300" b="1" i="1" strike="noStrike" spc="-1">
                  <a:solidFill>
                    <a:srgbClr val="000000"/>
                  </a:solidFill>
                  <a:latin typeface="Calibri"/>
                  <a:ea typeface="DejaVu Sans"/>
                </a:rPr>
                <a:t>minute</a:t>
              </a:r>
              <a:endParaRPr lang="en-US" sz="1300" b="0" strike="noStrike" spc="-1">
                <a:latin typeface="Arial"/>
              </a:endParaRPr>
            </a:p>
          </p:txBody>
        </p:sp>
        <p:sp>
          <p:nvSpPr>
            <p:cNvPr id="145" name="CustomShape 26"/>
            <p:cNvSpPr/>
            <p:nvPr/>
          </p:nvSpPr>
          <p:spPr>
            <a:xfrm>
              <a:off x="8073000" y="3979440"/>
              <a:ext cx="43200" cy="388800"/>
            </a:xfrm>
            <a:custGeom>
              <a:avLst/>
              <a:gdLst/>
              <a:ahLst/>
              <a:cxnLst/>
              <a:rect l="l" t="t" r="r" b="b"/>
              <a:pathLst>
                <a:path w="23" h="205">
                  <a:moveTo>
                    <a:pt x="0" y="0"/>
                  </a:moveTo>
                  <a:lnTo>
                    <a:pt x="5" y="12"/>
                  </a:lnTo>
                  <a:lnTo>
                    <a:pt x="10" y="25"/>
                  </a:lnTo>
                  <a:lnTo>
                    <a:pt x="14" y="37"/>
                  </a:lnTo>
                  <a:lnTo>
                    <a:pt x="17" y="50"/>
                  </a:lnTo>
                  <a:lnTo>
                    <a:pt x="20" y="63"/>
                  </a:lnTo>
                  <a:lnTo>
                    <a:pt x="21" y="76"/>
                  </a:lnTo>
                  <a:lnTo>
                    <a:pt x="22" y="89"/>
                  </a:lnTo>
                  <a:lnTo>
                    <a:pt x="23" y="103"/>
                  </a:lnTo>
                  <a:lnTo>
                    <a:pt x="22" y="116"/>
                  </a:lnTo>
                  <a:lnTo>
                    <a:pt x="21" y="129"/>
                  </a:lnTo>
                  <a:lnTo>
                    <a:pt x="20" y="142"/>
                  </a:lnTo>
                  <a:lnTo>
                    <a:pt x="17" y="155"/>
                  </a:lnTo>
                  <a:lnTo>
                    <a:pt x="14" y="168"/>
                  </a:lnTo>
                  <a:lnTo>
                    <a:pt x="10" y="180"/>
                  </a:lnTo>
                  <a:lnTo>
                    <a:pt x="5" y="193"/>
                  </a:lnTo>
                  <a:lnTo>
                    <a:pt x="0" y="205"/>
                  </a:lnTo>
                </a:path>
              </a:pathLst>
            </a:custGeom>
            <a:noFill/>
            <a:ln w="15840" cap="rnd">
              <a:solidFill>
                <a:srgbClr val="000000"/>
              </a:solidFill>
              <a:miter/>
            </a:ln>
          </p:spPr>
          <p:style>
            <a:lnRef idx="0">
              <a:scrgbClr r="0" g="0" b="0"/>
            </a:lnRef>
            <a:fillRef idx="0">
              <a:scrgbClr r="0" g="0" b="0"/>
            </a:fillRef>
            <a:effectRef idx="0">
              <a:scrgbClr r="0" g="0" b="0"/>
            </a:effectRef>
            <a:fontRef idx="minor"/>
          </p:style>
        </p:sp>
      </p:grpSp>
      <p:grpSp>
        <p:nvGrpSpPr>
          <p:cNvPr id="146" name="Group 27"/>
          <p:cNvGrpSpPr/>
          <p:nvPr/>
        </p:nvGrpSpPr>
        <p:grpSpPr>
          <a:xfrm>
            <a:off x="971640" y="4797360"/>
            <a:ext cx="6983280" cy="1120680"/>
            <a:chOff x="971640" y="4797360"/>
            <a:chExt cx="6983280" cy="1120680"/>
          </a:xfrm>
        </p:grpSpPr>
        <p:sp>
          <p:nvSpPr>
            <p:cNvPr id="147" name="CustomShape 28"/>
            <p:cNvSpPr/>
            <p:nvPr/>
          </p:nvSpPr>
          <p:spPr>
            <a:xfrm>
              <a:off x="971640" y="4797360"/>
              <a:ext cx="6983280" cy="1120680"/>
            </a:xfrm>
            <a:prstGeom prst="rect">
              <a:avLst/>
            </a:prstGeom>
            <a:noFill/>
            <a:ln>
              <a:noFill/>
            </a:ln>
          </p:spPr>
          <p:style>
            <a:lnRef idx="0">
              <a:scrgbClr r="0" g="0" b="0"/>
            </a:lnRef>
            <a:fillRef idx="0">
              <a:scrgbClr r="0" g="0" b="0"/>
            </a:fillRef>
            <a:effectRef idx="0">
              <a:scrgbClr r="0" g="0" b="0"/>
            </a:effectRef>
            <a:fontRef idx="minor"/>
          </p:style>
        </p:sp>
        <p:sp>
          <p:nvSpPr>
            <p:cNvPr id="148" name="Line 29"/>
            <p:cNvSpPr/>
            <p:nvPr/>
          </p:nvSpPr>
          <p:spPr>
            <a:xfrm>
              <a:off x="4044960" y="5148000"/>
              <a:ext cx="1315440" cy="1800"/>
            </a:xfrm>
            <a:prstGeom prst="line">
              <a:avLst/>
            </a:prstGeom>
            <a:ln w="15840" cap="rnd">
              <a:solidFill>
                <a:srgbClr val="000000"/>
              </a:solidFill>
              <a:round/>
            </a:ln>
          </p:spPr>
          <p:style>
            <a:lnRef idx="0">
              <a:scrgbClr r="0" g="0" b="0"/>
            </a:lnRef>
            <a:fillRef idx="0">
              <a:scrgbClr r="0" g="0" b="0"/>
            </a:fillRef>
            <a:effectRef idx="0">
              <a:scrgbClr r="0" g="0" b="0"/>
            </a:effectRef>
            <a:fontRef idx="minor"/>
          </p:style>
        </p:sp>
        <p:sp>
          <p:nvSpPr>
            <p:cNvPr id="149" name="CustomShape 30"/>
            <p:cNvSpPr/>
            <p:nvPr/>
          </p:nvSpPr>
          <p:spPr>
            <a:xfrm>
              <a:off x="1151280" y="4997520"/>
              <a:ext cx="2384640" cy="2430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1600" b="1" i="1" strike="noStrike" spc="-1">
                  <a:solidFill>
                    <a:srgbClr val="000000"/>
                  </a:solidFill>
                  <a:latin typeface="Calibri"/>
                  <a:ea typeface="DejaVu Sans"/>
                </a:rPr>
                <a:t>Average rotational latency =</a:t>
              </a:r>
              <a:endParaRPr lang="en-US" sz="1600" b="0" strike="noStrike" spc="-1">
                <a:latin typeface="Arial"/>
              </a:endParaRPr>
            </a:p>
          </p:txBody>
        </p:sp>
        <p:sp>
          <p:nvSpPr>
            <p:cNvPr id="150" name="CustomShape 31"/>
            <p:cNvSpPr/>
            <p:nvPr/>
          </p:nvSpPr>
          <p:spPr>
            <a:xfrm>
              <a:off x="4094280" y="4843080"/>
              <a:ext cx="304560" cy="2430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1600" b="1" i="1" strike="noStrike" spc="-1">
                  <a:solidFill>
                    <a:srgbClr val="000000"/>
                  </a:solidFill>
                  <a:latin typeface="Calibri"/>
                  <a:ea typeface="DejaVu Sans"/>
                </a:rPr>
                <a:t>0.5 </a:t>
              </a:r>
              <a:endParaRPr lang="en-US" sz="1600" b="0" strike="noStrike" spc="-1">
                <a:latin typeface="Arial"/>
              </a:endParaRPr>
            </a:p>
          </p:txBody>
        </p:sp>
        <p:sp>
          <p:nvSpPr>
            <p:cNvPr id="151" name="CustomShape 32"/>
            <p:cNvSpPr/>
            <p:nvPr/>
          </p:nvSpPr>
          <p:spPr>
            <a:xfrm>
              <a:off x="4481640" y="4843080"/>
              <a:ext cx="685440" cy="2430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1600" b="1" i="1" strike="noStrike" spc="-1">
                  <a:solidFill>
                    <a:srgbClr val="000000"/>
                  </a:solidFill>
                  <a:latin typeface="Calibri"/>
                  <a:ea typeface="DejaVu Sans"/>
                </a:rPr>
                <a:t>rotation</a:t>
              </a:r>
              <a:endParaRPr lang="en-US" sz="1600" b="0" strike="noStrike" spc="-1">
                <a:latin typeface="Arial"/>
              </a:endParaRPr>
            </a:p>
          </p:txBody>
        </p:sp>
        <p:sp>
          <p:nvSpPr>
            <p:cNvPr id="152" name="CustomShape 33"/>
            <p:cNvSpPr/>
            <p:nvPr/>
          </p:nvSpPr>
          <p:spPr>
            <a:xfrm>
              <a:off x="4257000" y="5165280"/>
              <a:ext cx="909360" cy="2430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1600" b="1" i="1" strike="noStrike" spc="-1">
                  <a:solidFill>
                    <a:srgbClr val="000000"/>
                  </a:solidFill>
                  <a:latin typeface="Calibri"/>
                  <a:ea typeface="DejaVu Sans"/>
                </a:rPr>
                <a:t>15000RPM</a:t>
              </a:r>
              <a:endParaRPr lang="en-US" sz="1600" b="0" strike="noStrike" spc="-1">
                <a:latin typeface="Arial"/>
              </a:endParaRPr>
            </a:p>
          </p:txBody>
        </p:sp>
        <p:sp>
          <p:nvSpPr>
            <p:cNvPr id="153" name="CustomShape 34"/>
            <p:cNvSpPr/>
            <p:nvPr/>
          </p:nvSpPr>
          <p:spPr>
            <a:xfrm>
              <a:off x="5404320" y="5043240"/>
              <a:ext cx="82080" cy="19764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1300" b="1" i="1" strike="noStrike" spc="-1">
                  <a:solidFill>
                    <a:srgbClr val="000000"/>
                  </a:solidFill>
                  <a:latin typeface="Calibri"/>
                  <a:ea typeface="DejaVu Sans"/>
                </a:rPr>
                <a:t>=</a:t>
              </a:r>
              <a:endParaRPr lang="en-US" sz="1300" b="0" strike="noStrike" spc="-1">
                <a:latin typeface="Arial"/>
              </a:endParaRPr>
            </a:p>
          </p:txBody>
        </p:sp>
        <p:sp>
          <p:nvSpPr>
            <p:cNvPr id="154" name="Line 35"/>
            <p:cNvSpPr/>
            <p:nvPr/>
          </p:nvSpPr>
          <p:spPr>
            <a:xfrm>
              <a:off x="5586120" y="5148000"/>
              <a:ext cx="2342520" cy="1800"/>
            </a:xfrm>
            <a:prstGeom prst="line">
              <a:avLst/>
            </a:prstGeom>
            <a:ln w="15840" cap="rnd">
              <a:solidFill>
                <a:srgbClr val="000000"/>
              </a:solidFill>
              <a:round/>
            </a:ln>
          </p:spPr>
          <p:style>
            <a:lnRef idx="0">
              <a:scrgbClr r="0" g="0" b="0"/>
            </a:lnRef>
            <a:fillRef idx="0">
              <a:scrgbClr r="0" g="0" b="0"/>
            </a:fillRef>
            <a:effectRef idx="0">
              <a:scrgbClr r="0" g="0" b="0"/>
            </a:effectRef>
            <a:fontRef idx="minor"/>
          </p:style>
        </p:sp>
        <p:sp>
          <p:nvSpPr>
            <p:cNvPr id="155" name="CustomShape 36"/>
            <p:cNvSpPr/>
            <p:nvPr/>
          </p:nvSpPr>
          <p:spPr>
            <a:xfrm>
              <a:off x="5631840" y="5226120"/>
              <a:ext cx="909360" cy="2430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1600" b="1" i="1" strike="noStrike" spc="-1">
                  <a:solidFill>
                    <a:srgbClr val="000000"/>
                  </a:solidFill>
                  <a:latin typeface="Calibri"/>
                  <a:ea typeface="DejaVu Sans"/>
                </a:rPr>
                <a:t>15000RPM</a:t>
              </a:r>
              <a:endParaRPr lang="en-US" sz="1600" b="0" strike="noStrike" spc="-1">
                <a:latin typeface="Arial"/>
              </a:endParaRPr>
            </a:p>
          </p:txBody>
        </p:sp>
        <p:sp>
          <p:nvSpPr>
            <p:cNvPr id="156" name="CustomShape 37"/>
            <p:cNvSpPr/>
            <p:nvPr/>
          </p:nvSpPr>
          <p:spPr>
            <a:xfrm>
              <a:off x="3850200" y="5594040"/>
              <a:ext cx="1062360" cy="24300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ct val="100000"/>
                </a:lnSpc>
              </a:pPr>
              <a:r>
                <a:rPr lang="en-US" sz="1600" b="1" i="1" strike="noStrike" spc="-1">
                  <a:solidFill>
                    <a:srgbClr val="000000"/>
                  </a:solidFill>
                  <a:latin typeface="Calibri"/>
                  <a:ea typeface="DejaVu Sans"/>
                </a:rPr>
                <a:t>= 0.0020 </a:t>
              </a:r>
              <a:endParaRPr lang="en-US" sz="1600" b="0" strike="noStrike" spc="-1">
                <a:latin typeface="Arial"/>
              </a:endParaRPr>
            </a:p>
          </p:txBody>
        </p:sp>
        <p:sp>
          <p:nvSpPr>
            <p:cNvPr id="157" name="CustomShape 38"/>
            <p:cNvSpPr/>
            <p:nvPr/>
          </p:nvSpPr>
          <p:spPr>
            <a:xfrm>
              <a:off x="4883760" y="5594040"/>
              <a:ext cx="805680" cy="2430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1600" b="1" i="1" strike="noStrike" spc="-1">
                  <a:solidFill>
                    <a:srgbClr val="000000"/>
                  </a:solidFill>
                  <a:latin typeface="Calibri"/>
                  <a:ea typeface="DejaVu Sans"/>
                </a:rPr>
                <a:t>seconds =</a:t>
              </a:r>
              <a:endParaRPr lang="en-US" sz="1600" b="0" strike="noStrike" spc="-1">
                <a:latin typeface="Arial"/>
              </a:endParaRPr>
            </a:p>
          </p:txBody>
        </p:sp>
        <p:sp>
          <p:nvSpPr>
            <p:cNvPr id="158" name="CustomShape 39"/>
            <p:cNvSpPr/>
            <p:nvPr/>
          </p:nvSpPr>
          <p:spPr>
            <a:xfrm>
              <a:off x="5940000" y="5594040"/>
              <a:ext cx="592560" cy="2430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1600" b="1" i="1" strike="noStrike" spc="-1">
                  <a:solidFill>
                    <a:srgbClr val="000000"/>
                  </a:solidFill>
                  <a:latin typeface="Calibri"/>
                  <a:ea typeface="DejaVu Sans"/>
                </a:rPr>
                <a:t> 2.0 ms</a:t>
              </a:r>
              <a:endParaRPr lang="en-US" sz="1600" b="0" strike="noStrike" spc="-1">
                <a:latin typeface="Arial"/>
              </a:endParaRPr>
            </a:p>
          </p:txBody>
        </p:sp>
        <p:sp>
          <p:nvSpPr>
            <p:cNvPr id="159" name="CustomShape 40"/>
            <p:cNvSpPr/>
            <p:nvPr/>
          </p:nvSpPr>
          <p:spPr>
            <a:xfrm>
              <a:off x="6165360" y="4843080"/>
              <a:ext cx="304560" cy="2430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1600" b="1" i="1" strike="noStrike" spc="-1">
                  <a:solidFill>
                    <a:srgbClr val="000000"/>
                  </a:solidFill>
                  <a:latin typeface="Calibri"/>
                  <a:ea typeface="DejaVu Sans"/>
                </a:rPr>
                <a:t>0.5 </a:t>
              </a:r>
              <a:endParaRPr lang="en-US" sz="1600" b="0" strike="noStrike" spc="-1">
                <a:latin typeface="Arial"/>
              </a:endParaRPr>
            </a:p>
          </p:txBody>
        </p:sp>
        <p:sp>
          <p:nvSpPr>
            <p:cNvPr id="160" name="CustomShape 41"/>
            <p:cNvSpPr/>
            <p:nvPr/>
          </p:nvSpPr>
          <p:spPr>
            <a:xfrm>
              <a:off x="6553440" y="4843080"/>
              <a:ext cx="685440" cy="2430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1600" b="1" i="1" strike="noStrike" spc="-1">
                  <a:solidFill>
                    <a:srgbClr val="000000"/>
                  </a:solidFill>
                  <a:latin typeface="Calibri"/>
                  <a:ea typeface="DejaVu Sans"/>
                </a:rPr>
                <a:t>rotation</a:t>
              </a:r>
              <a:endParaRPr lang="en-US" sz="1600" b="0" strike="noStrike" spc="-1">
                <a:latin typeface="Arial"/>
              </a:endParaRPr>
            </a:p>
          </p:txBody>
        </p:sp>
        <p:sp>
          <p:nvSpPr>
            <p:cNvPr id="161" name="CustomShape 42"/>
            <p:cNvSpPr/>
            <p:nvPr/>
          </p:nvSpPr>
          <p:spPr>
            <a:xfrm>
              <a:off x="6588720" y="5271840"/>
              <a:ext cx="71280" cy="19764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1300" b="1" i="1" strike="noStrike" spc="-1">
                  <a:solidFill>
                    <a:srgbClr val="000000"/>
                  </a:solidFill>
                  <a:latin typeface="Calibri"/>
                  <a:ea typeface="DejaVu Sans"/>
                </a:rPr>
                <a:t>/</a:t>
              </a:r>
              <a:endParaRPr lang="en-US" sz="1300" b="0" strike="noStrike" spc="-1">
                <a:latin typeface="Arial"/>
              </a:endParaRPr>
            </a:p>
          </p:txBody>
        </p:sp>
        <p:sp>
          <p:nvSpPr>
            <p:cNvPr id="162" name="CustomShape 43"/>
            <p:cNvSpPr/>
            <p:nvPr/>
          </p:nvSpPr>
          <p:spPr>
            <a:xfrm>
              <a:off x="6695640" y="5207040"/>
              <a:ext cx="43200" cy="387000"/>
            </a:xfrm>
            <a:custGeom>
              <a:avLst/>
              <a:gdLst/>
              <a:ahLst/>
              <a:cxnLst/>
              <a:rect l="l" t="t" r="r" b="b"/>
              <a:pathLst>
                <a:path w="23" h="204">
                  <a:moveTo>
                    <a:pt x="23" y="0"/>
                  </a:moveTo>
                  <a:lnTo>
                    <a:pt x="18" y="11"/>
                  </a:lnTo>
                  <a:lnTo>
                    <a:pt x="13" y="24"/>
                  </a:lnTo>
                  <a:lnTo>
                    <a:pt x="9" y="36"/>
                  </a:lnTo>
                  <a:lnTo>
                    <a:pt x="6" y="49"/>
                  </a:lnTo>
                  <a:lnTo>
                    <a:pt x="3" y="63"/>
                  </a:lnTo>
                  <a:lnTo>
                    <a:pt x="1" y="75"/>
                  </a:lnTo>
                  <a:lnTo>
                    <a:pt x="0" y="89"/>
                  </a:lnTo>
                  <a:lnTo>
                    <a:pt x="0" y="102"/>
                  </a:lnTo>
                  <a:lnTo>
                    <a:pt x="0" y="115"/>
                  </a:lnTo>
                  <a:lnTo>
                    <a:pt x="1" y="128"/>
                  </a:lnTo>
                  <a:lnTo>
                    <a:pt x="3" y="141"/>
                  </a:lnTo>
                  <a:lnTo>
                    <a:pt x="6" y="154"/>
                  </a:lnTo>
                  <a:lnTo>
                    <a:pt x="9" y="167"/>
                  </a:lnTo>
                  <a:lnTo>
                    <a:pt x="13" y="179"/>
                  </a:lnTo>
                  <a:lnTo>
                    <a:pt x="18" y="192"/>
                  </a:lnTo>
                  <a:lnTo>
                    <a:pt x="23" y="204"/>
                  </a:lnTo>
                </a:path>
              </a:pathLst>
            </a:custGeom>
            <a:noFill/>
            <a:ln w="15840" cap="rnd">
              <a:solidFill>
                <a:srgbClr val="000000"/>
              </a:solidFill>
              <a:miter/>
            </a:ln>
          </p:spPr>
          <p:style>
            <a:lnRef idx="0">
              <a:scrgbClr r="0" g="0" b="0"/>
            </a:lnRef>
            <a:fillRef idx="0">
              <a:scrgbClr r="0" g="0" b="0"/>
            </a:fillRef>
            <a:effectRef idx="0">
              <a:scrgbClr r="0" g="0" b="0"/>
            </a:effectRef>
            <a:fontRef idx="minor"/>
          </p:style>
        </p:sp>
        <p:sp>
          <p:nvSpPr>
            <p:cNvPr id="163" name="CustomShape 44"/>
            <p:cNvSpPr/>
            <p:nvPr/>
          </p:nvSpPr>
          <p:spPr>
            <a:xfrm>
              <a:off x="6793920" y="5256720"/>
              <a:ext cx="167400" cy="19764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1300" b="1" i="1" strike="noStrike" spc="-1">
                  <a:solidFill>
                    <a:srgbClr val="000000"/>
                  </a:solidFill>
                  <a:latin typeface="Calibri"/>
                  <a:ea typeface="DejaVu Sans"/>
                </a:rPr>
                <a:t>60</a:t>
              </a:r>
              <a:endParaRPr lang="en-US" sz="1300" b="0" strike="noStrike" spc="-1">
                <a:latin typeface="Arial"/>
              </a:endParaRPr>
            </a:p>
          </p:txBody>
        </p:sp>
        <p:sp>
          <p:nvSpPr>
            <p:cNvPr id="164" name="Line 45"/>
            <p:cNvSpPr/>
            <p:nvPr/>
          </p:nvSpPr>
          <p:spPr>
            <a:xfrm>
              <a:off x="7040160" y="5399280"/>
              <a:ext cx="797040" cy="2160"/>
            </a:xfrm>
            <a:prstGeom prst="line">
              <a:avLst/>
            </a:prstGeom>
            <a:ln w="15840" cap="rnd">
              <a:solidFill>
                <a:srgbClr val="000000"/>
              </a:solidFill>
              <a:round/>
            </a:ln>
          </p:spPr>
          <p:style>
            <a:lnRef idx="0">
              <a:scrgbClr r="0" g="0" b="0"/>
            </a:lnRef>
            <a:fillRef idx="0">
              <a:scrgbClr r="0" g="0" b="0"/>
            </a:fillRef>
            <a:effectRef idx="0">
              <a:scrgbClr r="0" g="0" b="0"/>
            </a:effectRef>
            <a:fontRef idx="minor"/>
          </p:style>
        </p:sp>
        <p:sp>
          <p:nvSpPr>
            <p:cNvPr id="165" name="CustomShape 46"/>
            <p:cNvSpPr/>
            <p:nvPr/>
          </p:nvSpPr>
          <p:spPr>
            <a:xfrm>
              <a:off x="7123320" y="5134680"/>
              <a:ext cx="537480" cy="19764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1300" b="1" i="1" strike="noStrike" spc="-1">
                  <a:solidFill>
                    <a:srgbClr val="000000"/>
                  </a:solidFill>
                  <a:latin typeface="Calibri"/>
                  <a:ea typeface="DejaVu Sans"/>
                </a:rPr>
                <a:t>seconds</a:t>
              </a:r>
              <a:endParaRPr lang="en-US" sz="1300" b="0" strike="noStrike" spc="-1">
                <a:latin typeface="Arial"/>
              </a:endParaRPr>
            </a:p>
          </p:txBody>
        </p:sp>
        <p:sp>
          <p:nvSpPr>
            <p:cNvPr id="166" name="CustomShape 47"/>
            <p:cNvSpPr/>
            <p:nvPr/>
          </p:nvSpPr>
          <p:spPr>
            <a:xfrm>
              <a:off x="7156800" y="5409000"/>
              <a:ext cx="482760" cy="19764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1300" b="1" i="1" strike="noStrike" spc="-1">
                  <a:solidFill>
                    <a:srgbClr val="000000"/>
                  </a:solidFill>
                  <a:latin typeface="Calibri"/>
                  <a:ea typeface="DejaVu Sans"/>
                </a:rPr>
                <a:t>minute</a:t>
              </a:r>
              <a:endParaRPr lang="en-US" sz="1300" b="0" strike="noStrike" spc="-1">
                <a:latin typeface="Arial"/>
              </a:endParaRPr>
            </a:p>
          </p:txBody>
        </p:sp>
        <p:sp>
          <p:nvSpPr>
            <p:cNvPr id="167" name="CustomShape 48"/>
            <p:cNvSpPr/>
            <p:nvPr/>
          </p:nvSpPr>
          <p:spPr>
            <a:xfrm>
              <a:off x="7857000" y="5203440"/>
              <a:ext cx="43200" cy="388800"/>
            </a:xfrm>
            <a:custGeom>
              <a:avLst/>
              <a:gdLst/>
              <a:ahLst/>
              <a:cxnLst/>
              <a:rect l="l" t="t" r="r" b="b"/>
              <a:pathLst>
                <a:path w="23" h="205">
                  <a:moveTo>
                    <a:pt x="0" y="0"/>
                  </a:moveTo>
                  <a:lnTo>
                    <a:pt x="5" y="12"/>
                  </a:lnTo>
                  <a:lnTo>
                    <a:pt x="10" y="25"/>
                  </a:lnTo>
                  <a:lnTo>
                    <a:pt x="14" y="37"/>
                  </a:lnTo>
                  <a:lnTo>
                    <a:pt x="17" y="50"/>
                  </a:lnTo>
                  <a:lnTo>
                    <a:pt x="20" y="63"/>
                  </a:lnTo>
                  <a:lnTo>
                    <a:pt x="21" y="76"/>
                  </a:lnTo>
                  <a:lnTo>
                    <a:pt x="22" y="89"/>
                  </a:lnTo>
                  <a:lnTo>
                    <a:pt x="23" y="103"/>
                  </a:lnTo>
                  <a:lnTo>
                    <a:pt x="22" y="116"/>
                  </a:lnTo>
                  <a:lnTo>
                    <a:pt x="21" y="129"/>
                  </a:lnTo>
                  <a:lnTo>
                    <a:pt x="20" y="142"/>
                  </a:lnTo>
                  <a:lnTo>
                    <a:pt x="17" y="155"/>
                  </a:lnTo>
                  <a:lnTo>
                    <a:pt x="14" y="168"/>
                  </a:lnTo>
                  <a:lnTo>
                    <a:pt x="10" y="180"/>
                  </a:lnTo>
                  <a:lnTo>
                    <a:pt x="5" y="193"/>
                  </a:lnTo>
                  <a:lnTo>
                    <a:pt x="0" y="205"/>
                  </a:lnTo>
                </a:path>
              </a:pathLst>
            </a:custGeom>
            <a:noFill/>
            <a:ln w="15840" cap="rnd">
              <a:solidFill>
                <a:srgbClr val="000000"/>
              </a:solidFill>
              <a:miter/>
            </a:ln>
          </p:spPr>
          <p:style>
            <a:lnRef idx="0">
              <a:scrgbClr r="0" g="0" b="0"/>
            </a:lnRef>
            <a:fillRef idx="0">
              <a:scrgbClr r="0" g="0" b="0"/>
            </a:fillRef>
            <a:effectRef idx="0">
              <a:scrgbClr r="0" g="0" b="0"/>
            </a:effectRef>
            <a:fontRef idx="minor"/>
          </p:style>
        </p:sp>
      </p:gr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42" presetClass="entr" fill="hold" nodeType="clickEffect">
                                  <p:stCondLst>
                                    <p:cond delay="0"/>
                                  </p:stCondLst>
                                  <p:childTnLst>
                                    <p:set>
                                      <p:cBhvr>
                                        <p:cTn id="6" dur="1" fill="hold">
                                          <p:stCondLst>
                                            <p:cond delay="0"/>
                                          </p:stCondLst>
                                        </p:cTn>
                                        <p:tgtEl>
                                          <p:spTgt spid="122">
                                            <p:txEl>
                                              <p:pRg st="1" end="1"/>
                                            </p:txEl>
                                          </p:spTgt>
                                        </p:tgtEl>
                                        <p:attrNameLst>
                                          <p:attrName>style.visibility</p:attrName>
                                        </p:attrNameLst>
                                      </p:cBhvr>
                                      <p:to>
                                        <p:strVal val="visible"/>
                                      </p:to>
                                    </p:set>
                                    <p:animEffect transition="in" filter="dissolve">
                                      <p:cBhvr additive="repl">
                                        <p:cTn id="7" dur="500"/>
                                        <p:tgtEl>
                                          <p:spTgt spid="122">
                                            <p:txEl>
                                              <p:pRg st="1" end="1"/>
                                            </p:txEl>
                                          </p:spTgt>
                                        </p:tgtEl>
                                      </p:cBhvr>
                                    </p:animEffect>
                                    <p:anim calcmode="lin" valueType="num">
                                      <p:cBhvr additive="repl">
                                        <p:cTn id="8" dur="500" fill="hold"/>
                                        <p:tgtEl>
                                          <p:spTgt spid="122">
                                            <p:txEl>
                                              <p:pRg st="1" end="1"/>
                                            </p:txEl>
                                          </p:spTgt>
                                        </p:tgtEl>
                                        <p:attrNameLst>
                                          <p:attrName>ppt_x</p:attrName>
                                        </p:attrNameLst>
                                      </p:cBhvr>
                                      <p:tavLst>
                                        <p:tav tm="0">
                                          <p:val>
                                            <p:strVal val="#ppt_x"/>
                                          </p:val>
                                        </p:tav>
                                        <p:tav tm="100000">
                                          <p:val>
                                            <p:strVal val="#ppt_x"/>
                                          </p:val>
                                        </p:tav>
                                      </p:tavLst>
                                    </p:anim>
                                    <p:anim calcmode="lin" valueType="num">
                                      <p:cBhvr additive="repl">
                                        <p:cTn id="9" dur="500" fill="hold"/>
                                        <p:tgtEl>
                                          <p:spTgt spid="122">
                                            <p:txEl>
                                              <p:pRg st="1" end="1"/>
                                            </p:txEl>
                                          </p:spTgt>
                                        </p:tgtEl>
                                        <p:attrNameLst>
                                          <p:attrName>ppt_y</p:attrName>
                                        </p:attrNameLst>
                                      </p:cBhvr>
                                      <p:tavLst>
                                        <p:tav tm="0">
                                          <p:val>
                                            <p:strVal val="#ppt_y+.1"/>
                                          </p:val>
                                        </p:tav>
                                        <p:tav tm="100000">
                                          <p:val>
                                            <p:strVal val="#ppt_y"/>
                                          </p:val>
                                        </p:tav>
                                      </p:tavLst>
                                    </p:anim>
                                  </p:childTnLst>
                                </p:cTn>
                              </p:par>
                              <p:par>
                                <p:cTn id="10" presetID="42" presetClass="entr" fill="hold" nodeType="withEffect">
                                  <p:stCondLst>
                                    <p:cond delay="0"/>
                                  </p:stCondLst>
                                  <p:childTnLst>
                                    <p:set>
                                      <p:cBhvr>
                                        <p:cTn id="11" dur="1" fill="hold">
                                          <p:stCondLst>
                                            <p:cond delay="0"/>
                                          </p:stCondLst>
                                        </p:cTn>
                                        <p:tgtEl>
                                          <p:spTgt spid="122">
                                            <p:txEl>
                                              <p:pRg st="2" end="2"/>
                                            </p:txEl>
                                          </p:spTgt>
                                        </p:tgtEl>
                                        <p:attrNameLst>
                                          <p:attrName>style.visibility</p:attrName>
                                        </p:attrNameLst>
                                      </p:cBhvr>
                                      <p:to>
                                        <p:strVal val="visible"/>
                                      </p:to>
                                    </p:set>
                                    <p:animEffect transition="in" filter="dissolve">
                                      <p:cBhvr additive="repl">
                                        <p:cTn id="12" dur="500"/>
                                        <p:tgtEl>
                                          <p:spTgt spid="122">
                                            <p:txEl>
                                              <p:pRg st="2" end="2"/>
                                            </p:txEl>
                                          </p:spTgt>
                                        </p:tgtEl>
                                      </p:cBhvr>
                                    </p:animEffect>
                                    <p:anim calcmode="lin" valueType="num">
                                      <p:cBhvr additive="repl">
                                        <p:cTn id="13" dur="500" fill="hold"/>
                                        <p:tgtEl>
                                          <p:spTgt spid="122">
                                            <p:txEl>
                                              <p:pRg st="2" end="2"/>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12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20DE3C18-59F1-4A8B-B05A-6765F45BB4C2}" type="slidenum">
              <a:rPr lang="en-US" sz="1200" b="0" strike="noStrike" spc="-1">
                <a:solidFill>
                  <a:srgbClr val="8B8B8B"/>
                </a:solidFill>
                <a:latin typeface="Calibri"/>
                <a:ea typeface="DejaVu Sans"/>
              </a:rPr>
              <a:t>16</a:t>
            </a:fld>
            <a:endParaRPr lang="en-US" sz="1200" b="0" strike="noStrike" spc="-1">
              <a:latin typeface="Arial"/>
            </a:endParaRPr>
          </a:p>
        </p:txBody>
      </p:sp>
      <p:sp>
        <p:nvSpPr>
          <p:cNvPr id="169" name="CustomShape 2"/>
          <p:cNvSpPr/>
          <p:nvPr/>
        </p:nvSpPr>
        <p:spPr>
          <a:xfrm>
            <a:off x="179280" y="476280"/>
            <a:ext cx="8638920" cy="165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743040" lvl="1" indent="-284040">
              <a:lnSpc>
                <a:spcPct val="100000"/>
              </a:lnSpc>
              <a:spcBef>
                <a:spcPts val="561"/>
              </a:spcBef>
              <a:buClr>
                <a:srgbClr val="C0504D"/>
              </a:buClr>
              <a:buSzPct val="85000"/>
              <a:buFont typeface="Wingdings" charset="2"/>
              <a:buChar char=""/>
            </a:pPr>
            <a:r>
              <a:rPr lang="en-US" sz="2800" b="0" strike="noStrike" spc="-1">
                <a:solidFill>
                  <a:srgbClr val="007A77"/>
                </a:solidFill>
                <a:latin typeface="Arial"/>
                <a:ea typeface="宋体"/>
              </a:rPr>
              <a:t> </a:t>
            </a:r>
            <a:r>
              <a:rPr lang="en-US" sz="2400" b="0" strike="noStrike" spc="-1">
                <a:solidFill>
                  <a:srgbClr val="0000FF"/>
                </a:solidFill>
                <a:latin typeface="Arial"/>
                <a:ea typeface="宋体"/>
              </a:rPr>
              <a:t>Transfer</a:t>
            </a:r>
            <a:r>
              <a:rPr lang="en-US" sz="2400" b="0" strike="noStrike" spc="-1">
                <a:solidFill>
                  <a:srgbClr val="007A77"/>
                </a:solidFill>
                <a:latin typeface="Arial"/>
                <a:ea typeface="宋体"/>
              </a:rPr>
              <a:t>: </a:t>
            </a:r>
            <a:r>
              <a:rPr lang="en-US" sz="1800" b="1" strike="noStrike" spc="-1">
                <a:solidFill>
                  <a:srgbClr val="000000"/>
                </a:solidFill>
                <a:latin typeface="Arial"/>
                <a:ea typeface="宋体"/>
              </a:rPr>
              <a:t>time to transfer a sector (1 KB/sector):  </a:t>
            </a:r>
            <a:r>
              <a:rPr lang="en-US" sz="1600" b="1" strike="noStrike" spc="-1">
                <a:solidFill>
                  <a:srgbClr val="000000"/>
                </a:solidFill>
                <a:latin typeface="Arial"/>
                <a:ea typeface="宋体"/>
              </a:rPr>
              <a:t>function of rotation speed, Transfer rate of today</a:t>
            </a:r>
            <a:r>
              <a:rPr lang="en-US" sz="1600" b="1" strike="noStrike" spc="-1">
                <a:solidFill>
                  <a:srgbClr val="000000"/>
                </a:solidFill>
                <a:latin typeface="Comic Sans MS"/>
                <a:ea typeface="宋体"/>
              </a:rPr>
              <a:t>’</a:t>
            </a:r>
            <a:r>
              <a:rPr lang="en-US" sz="1600" b="1" strike="noStrike" spc="-1">
                <a:solidFill>
                  <a:srgbClr val="000000"/>
                </a:solidFill>
                <a:latin typeface="Arial"/>
                <a:ea typeface="宋体"/>
              </a:rPr>
              <a:t>s drives - 30 to 80 MBytes/second</a:t>
            </a:r>
            <a:r>
              <a:rPr lang="en-US" sz="2800" b="0" strike="noStrike" spc="-1">
                <a:solidFill>
                  <a:srgbClr val="007A77"/>
                </a:solidFill>
                <a:latin typeface="Arial"/>
                <a:ea typeface="宋体"/>
              </a:rPr>
              <a:t> </a:t>
            </a:r>
            <a:endParaRPr lang="en-US" sz="2800" b="0" strike="noStrike" spc="-1">
              <a:latin typeface="Arial"/>
            </a:endParaRPr>
          </a:p>
          <a:p>
            <a:pPr marL="743040" lvl="1" indent="-284040">
              <a:lnSpc>
                <a:spcPct val="100000"/>
              </a:lnSpc>
              <a:spcBef>
                <a:spcPts val="479"/>
              </a:spcBef>
              <a:buClr>
                <a:srgbClr val="C0504D"/>
              </a:buClr>
              <a:buSzPct val="85000"/>
              <a:buFont typeface="Wingdings" charset="2"/>
              <a:buChar char=""/>
            </a:pPr>
            <a:r>
              <a:rPr lang="en-US" sz="2400" b="0" strike="noStrike" spc="-1">
                <a:solidFill>
                  <a:srgbClr val="0000FF"/>
                </a:solidFill>
                <a:latin typeface="Arial"/>
                <a:ea typeface="宋体"/>
              </a:rPr>
              <a:t>Disk controller</a:t>
            </a:r>
            <a:r>
              <a:rPr lang="en-US" sz="2400" b="0" strike="noStrike" spc="-1">
                <a:solidFill>
                  <a:srgbClr val="007A77"/>
                </a:solidFill>
                <a:latin typeface="Arial"/>
                <a:ea typeface="宋体"/>
              </a:rPr>
              <a:t>, which controls the transfer between</a:t>
            </a:r>
            <a:endParaRPr lang="en-US" sz="2400" b="0" strike="noStrike" spc="-1">
              <a:latin typeface="Arial"/>
            </a:endParaRPr>
          </a:p>
          <a:p>
            <a:pPr marL="743040" indent="-284040">
              <a:lnSpc>
                <a:spcPct val="100000"/>
              </a:lnSpc>
              <a:spcBef>
                <a:spcPts val="479"/>
              </a:spcBef>
            </a:pPr>
            <a:r>
              <a:rPr lang="en-US" sz="2400" b="0" strike="noStrike" spc="-1">
                <a:solidFill>
                  <a:srgbClr val="007A77"/>
                </a:solidFill>
                <a:latin typeface="Arial"/>
                <a:ea typeface="宋体"/>
              </a:rPr>
              <a:t>     the disk and the memory</a:t>
            </a:r>
            <a:endParaRPr lang="en-US" sz="2400" b="0" strike="noStrike" spc="-1">
              <a:latin typeface="Arial"/>
            </a:endParaRPr>
          </a:p>
        </p:txBody>
      </p:sp>
      <p:grpSp>
        <p:nvGrpSpPr>
          <p:cNvPr id="170" name="Group 3"/>
          <p:cNvGrpSpPr/>
          <p:nvPr/>
        </p:nvGrpSpPr>
        <p:grpSpPr>
          <a:xfrm>
            <a:off x="1630800" y="2981160"/>
            <a:ext cx="5889600" cy="1308960"/>
            <a:chOff x="1630800" y="2981160"/>
            <a:chExt cx="5889600" cy="1308960"/>
          </a:xfrm>
        </p:grpSpPr>
        <p:sp>
          <p:nvSpPr>
            <p:cNvPr id="171" name="CustomShape 4"/>
            <p:cNvSpPr/>
            <p:nvPr/>
          </p:nvSpPr>
          <p:spPr>
            <a:xfrm>
              <a:off x="1630800" y="3209760"/>
              <a:ext cx="130716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zh-CN" sz="2000" b="1" strike="noStrike" spc="-1">
                  <a:solidFill>
                    <a:srgbClr val="000000"/>
                  </a:solidFill>
                  <a:latin typeface="Calibri"/>
                  <a:ea typeface="DejaVu Sans"/>
                </a:rPr>
                <a:t>＝</a:t>
              </a:r>
              <a:r>
                <a:rPr lang="en-US" sz="2000" b="1" strike="noStrike" spc="-1">
                  <a:solidFill>
                    <a:srgbClr val="000000"/>
                  </a:solidFill>
                  <a:latin typeface="Calibri"/>
                  <a:ea typeface="DejaVu Sans"/>
                </a:rPr>
                <a:t>6ms </a:t>
              </a:r>
              <a:r>
                <a:rPr lang="zh-CN" sz="2000" b="1" strike="noStrike" spc="-1">
                  <a:solidFill>
                    <a:srgbClr val="000000"/>
                  </a:solidFill>
                  <a:latin typeface="Calibri"/>
                  <a:ea typeface="DejaVu Sans"/>
                </a:rPr>
                <a:t>＋</a:t>
              </a:r>
              <a:endParaRPr lang="en-US" sz="2000" b="0" strike="noStrike" spc="-1">
                <a:latin typeface="Arial"/>
              </a:endParaRPr>
            </a:p>
          </p:txBody>
        </p:sp>
        <p:sp>
          <p:nvSpPr>
            <p:cNvPr id="172" name="CustomShape 5"/>
            <p:cNvSpPr/>
            <p:nvPr/>
          </p:nvSpPr>
          <p:spPr>
            <a:xfrm>
              <a:off x="3337920" y="2981160"/>
              <a:ext cx="50724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000" b="1" strike="noStrike" spc="-1">
                  <a:solidFill>
                    <a:srgbClr val="000000"/>
                  </a:solidFill>
                  <a:latin typeface="Calibri"/>
                  <a:ea typeface="DejaVu Sans"/>
                </a:rPr>
                <a:t>0.5</a:t>
              </a:r>
              <a:endParaRPr lang="en-US" sz="2000" b="0" strike="noStrike" spc="-1">
                <a:latin typeface="Arial"/>
              </a:endParaRPr>
            </a:p>
          </p:txBody>
        </p:sp>
        <p:sp>
          <p:nvSpPr>
            <p:cNvPr id="173" name="CustomShape 6"/>
            <p:cNvSpPr/>
            <p:nvPr/>
          </p:nvSpPr>
          <p:spPr>
            <a:xfrm>
              <a:off x="2931840" y="3438360"/>
              <a:ext cx="139428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000" b="1" strike="noStrike" spc="-1">
                  <a:solidFill>
                    <a:srgbClr val="000000"/>
                  </a:solidFill>
                  <a:latin typeface="Calibri"/>
                  <a:ea typeface="DejaVu Sans"/>
                </a:rPr>
                <a:t>10,000PRM</a:t>
              </a:r>
              <a:endParaRPr lang="en-US" sz="2000" b="0" strike="noStrike" spc="-1">
                <a:latin typeface="Arial"/>
              </a:endParaRPr>
            </a:p>
          </p:txBody>
        </p:sp>
        <p:sp>
          <p:nvSpPr>
            <p:cNvPr id="174" name="CustomShape 7"/>
            <p:cNvSpPr/>
            <p:nvPr/>
          </p:nvSpPr>
          <p:spPr>
            <a:xfrm>
              <a:off x="4469040" y="3209760"/>
              <a:ext cx="43416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zh-CN" sz="2000" b="1" strike="noStrike" spc="-1">
                  <a:solidFill>
                    <a:srgbClr val="000000"/>
                  </a:solidFill>
                  <a:latin typeface="Calibri"/>
                  <a:ea typeface="DejaVu Sans"/>
                </a:rPr>
                <a:t>＋</a:t>
              </a:r>
              <a:endParaRPr lang="en-US" sz="2000" b="0" strike="noStrike" spc="-1">
                <a:latin typeface="Arial"/>
              </a:endParaRPr>
            </a:p>
          </p:txBody>
        </p:sp>
        <p:sp>
          <p:nvSpPr>
            <p:cNvPr id="175" name="Line 8"/>
            <p:cNvSpPr/>
            <p:nvPr/>
          </p:nvSpPr>
          <p:spPr>
            <a:xfrm>
              <a:off x="3019320" y="3423600"/>
              <a:ext cx="1218960" cy="1800"/>
            </a:xfrm>
            <a:prstGeom prst="line">
              <a:avLst/>
            </a:prstGeom>
            <a:ln w="38160">
              <a:solidFill>
                <a:schemeClr val="tx1"/>
              </a:solidFill>
              <a:round/>
            </a:ln>
          </p:spPr>
          <p:style>
            <a:lnRef idx="0">
              <a:scrgbClr r="0" g="0" b="0"/>
            </a:lnRef>
            <a:fillRef idx="0">
              <a:scrgbClr r="0" g="0" b="0"/>
            </a:fillRef>
            <a:effectRef idx="0">
              <a:scrgbClr r="0" g="0" b="0"/>
            </a:effectRef>
            <a:fontRef idx="minor"/>
          </p:style>
        </p:sp>
        <p:sp>
          <p:nvSpPr>
            <p:cNvPr id="176" name="CustomShape 9"/>
            <p:cNvSpPr/>
            <p:nvPr/>
          </p:nvSpPr>
          <p:spPr>
            <a:xfrm>
              <a:off x="5143320" y="2981160"/>
              <a:ext cx="78912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000" b="1" strike="noStrike" spc="-1">
                  <a:solidFill>
                    <a:srgbClr val="000000"/>
                  </a:solidFill>
                  <a:latin typeface="Calibri"/>
                  <a:ea typeface="DejaVu Sans"/>
                </a:rPr>
                <a:t>0.5KB</a:t>
              </a:r>
              <a:endParaRPr lang="en-US" sz="2000" b="0" strike="noStrike" spc="-1">
                <a:latin typeface="Arial"/>
              </a:endParaRPr>
            </a:p>
          </p:txBody>
        </p:sp>
        <p:sp>
          <p:nvSpPr>
            <p:cNvPr id="177" name="CustomShape 10"/>
            <p:cNvSpPr/>
            <p:nvPr/>
          </p:nvSpPr>
          <p:spPr>
            <a:xfrm>
              <a:off x="4903200" y="3438360"/>
              <a:ext cx="124344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000" b="1" strike="noStrike" spc="-1">
                  <a:solidFill>
                    <a:srgbClr val="000000"/>
                  </a:solidFill>
                  <a:latin typeface="Calibri"/>
                  <a:ea typeface="DejaVu Sans"/>
                </a:rPr>
                <a:t>50MB/sec</a:t>
              </a:r>
              <a:endParaRPr lang="en-US" sz="2000" b="0" strike="noStrike" spc="-1">
                <a:latin typeface="Arial"/>
              </a:endParaRPr>
            </a:p>
          </p:txBody>
        </p:sp>
        <p:sp>
          <p:nvSpPr>
            <p:cNvPr id="178" name="Line 11"/>
            <p:cNvSpPr/>
            <p:nvPr/>
          </p:nvSpPr>
          <p:spPr>
            <a:xfrm>
              <a:off x="5000400" y="3423600"/>
              <a:ext cx="1219320" cy="1800"/>
            </a:xfrm>
            <a:prstGeom prst="line">
              <a:avLst/>
            </a:prstGeom>
            <a:ln w="38160">
              <a:solidFill>
                <a:schemeClr val="tx1"/>
              </a:solidFill>
              <a:round/>
            </a:ln>
          </p:spPr>
          <p:style>
            <a:lnRef idx="0">
              <a:scrgbClr r="0" g="0" b="0"/>
            </a:lnRef>
            <a:fillRef idx="0">
              <a:scrgbClr r="0" g="0" b="0"/>
            </a:fillRef>
            <a:effectRef idx="0">
              <a:scrgbClr r="0" g="0" b="0"/>
            </a:effectRef>
            <a:fontRef idx="minor"/>
          </p:style>
        </p:sp>
        <p:sp>
          <p:nvSpPr>
            <p:cNvPr id="179" name="CustomShape 12"/>
            <p:cNvSpPr/>
            <p:nvPr/>
          </p:nvSpPr>
          <p:spPr>
            <a:xfrm>
              <a:off x="6299640" y="3209760"/>
              <a:ext cx="122076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zh-CN" sz="2000" b="1" strike="noStrike" spc="-1">
                  <a:solidFill>
                    <a:srgbClr val="000000"/>
                  </a:solidFill>
                  <a:latin typeface="Calibri"/>
                  <a:ea typeface="DejaVu Sans"/>
                </a:rPr>
                <a:t>＋ </a:t>
              </a:r>
              <a:r>
                <a:rPr lang="en-US" sz="2000" b="1" strike="noStrike" spc="-1">
                  <a:solidFill>
                    <a:srgbClr val="000000"/>
                  </a:solidFill>
                  <a:latin typeface="Calibri"/>
                  <a:ea typeface="DejaVu Sans"/>
                </a:rPr>
                <a:t>0.2ms</a:t>
              </a:r>
              <a:endParaRPr lang="en-US" sz="2000" b="0" strike="noStrike" spc="-1">
                <a:latin typeface="Arial"/>
              </a:endParaRPr>
            </a:p>
          </p:txBody>
        </p:sp>
        <p:sp>
          <p:nvSpPr>
            <p:cNvPr id="180" name="CustomShape 13"/>
            <p:cNvSpPr/>
            <p:nvPr/>
          </p:nvSpPr>
          <p:spPr>
            <a:xfrm>
              <a:off x="1670040" y="3895560"/>
              <a:ext cx="49291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zh-CN" sz="2000" b="1" strike="noStrike" spc="-1">
                  <a:solidFill>
                    <a:srgbClr val="000000"/>
                  </a:solidFill>
                  <a:latin typeface="Calibri"/>
                  <a:ea typeface="DejaVu Sans"/>
                </a:rPr>
                <a:t>＝</a:t>
              </a:r>
              <a:r>
                <a:rPr lang="en-US" sz="2000" b="1" strike="noStrike" spc="-1">
                  <a:solidFill>
                    <a:srgbClr val="000000"/>
                  </a:solidFill>
                  <a:latin typeface="Calibri"/>
                  <a:ea typeface="DejaVu Sans"/>
                </a:rPr>
                <a:t>6ms </a:t>
              </a:r>
              <a:r>
                <a:rPr lang="zh-CN" sz="2000" b="1" strike="noStrike" spc="-1">
                  <a:solidFill>
                    <a:srgbClr val="000000"/>
                  </a:solidFill>
                  <a:latin typeface="Calibri"/>
                  <a:ea typeface="DejaVu Sans"/>
                </a:rPr>
                <a:t>＋ </a:t>
              </a:r>
              <a:r>
                <a:rPr lang="en-US" sz="2000" b="1" strike="noStrike" spc="-1">
                  <a:solidFill>
                    <a:srgbClr val="000000"/>
                  </a:solidFill>
                  <a:latin typeface="Calibri"/>
                  <a:ea typeface="DejaVu Sans"/>
                </a:rPr>
                <a:t>3.0 </a:t>
              </a:r>
              <a:r>
                <a:rPr lang="zh-CN" sz="2000" b="1" strike="noStrike" spc="-1">
                  <a:solidFill>
                    <a:srgbClr val="000000"/>
                  </a:solidFill>
                  <a:latin typeface="Calibri"/>
                  <a:ea typeface="DejaVu Sans"/>
                </a:rPr>
                <a:t>＋ </a:t>
              </a:r>
              <a:r>
                <a:rPr lang="en-US" sz="2000" b="1" strike="noStrike" spc="-1">
                  <a:solidFill>
                    <a:srgbClr val="000000"/>
                  </a:solidFill>
                  <a:latin typeface="Calibri"/>
                  <a:ea typeface="DejaVu Sans"/>
                </a:rPr>
                <a:t>0.01 </a:t>
              </a:r>
              <a:r>
                <a:rPr lang="zh-CN" sz="2000" b="1" strike="noStrike" spc="-1">
                  <a:solidFill>
                    <a:srgbClr val="000000"/>
                  </a:solidFill>
                  <a:latin typeface="Calibri"/>
                  <a:ea typeface="DejaVu Sans"/>
                </a:rPr>
                <a:t>＋ </a:t>
              </a:r>
              <a:r>
                <a:rPr lang="en-US" sz="2000" b="1" strike="noStrike" spc="-1">
                  <a:solidFill>
                    <a:srgbClr val="000000"/>
                  </a:solidFill>
                  <a:latin typeface="Calibri"/>
                  <a:ea typeface="DejaVu Sans"/>
                </a:rPr>
                <a:t>0.2 </a:t>
              </a:r>
              <a:r>
                <a:rPr lang="zh-CN" sz="2000" b="1" strike="noStrike" spc="-1">
                  <a:solidFill>
                    <a:srgbClr val="000000"/>
                  </a:solidFill>
                  <a:latin typeface="Calibri"/>
                  <a:ea typeface="DejaVu Sans"/>
                </a:rPr>
                <a:t>＝</a:t>
              </a:r>
              <a:r>
                <a:rPr lang="en-US" sz="2000" b="1" strike="noStrike" spc="-1">
                  <a:solidFill>
                    <a:srgbClr val="FF3300"/>
                  </a:solidFill>
                  <a:latin typeface="Calibri"/>
                  <a:ea typeface="DejaVu Sans"/>
                </a:rPr>
                <a:t>9.2ms</a:t>
              </a:r>
              <a:endParaRPr lang="en-US" sz="2000" b="0" strike="noStrike" spc="-1">
                <a:latin typeface="Arial"/>
              </a:endParaRPr>
            </a:p>
          </p:txBody>
        </p:sp>
      </p:grpSp>
      <p:sp>
        <p:nvSpPr>
          <p:cNvPr id="181" name="CustomShape 14"/>
          <p:cNvSpPr/>
          <p:nvPr/>
        </p:nvSpPr>
        <p:spPr>
          <a:xfrm>
            <a:off x="795600" y="2708280"/>
            <a:ext cx="7636680" cy="3362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90000"/>
              </a:lnSpc>
              <a:spcBef>
                <a:spcPts val="541"/>
              </a:spcBef>
            </a:pPr>
            <a:r>
              <a:rPr lang="en-US" sz="1800" b="1" strike="noStrike" spc="-1">
                <a:solidFill>
                  <a:srgbClr val="000000"/>
                </a:solidFill>
                <a:latin typeface="Calibri"/>
                <a:ea typeface="DejaVu Sans"/>
              </a:rPr>
              <a:t>Access Time = Seek time + Rotational Latency + Transfer time + Controller Time</a:t>
            </a:r>
            <a:endParaRPr lang="en-US" sz="1800" b="0" strike="noStrike" spc="-1">
              <a:latin typeface="Arial"/>
            </a:endParaRPr>
          </a:p>
        </p:txBody>
      </p:sp>
      <p:sp>
        <p:nvSpPr>
          <p:cNvPr id="182" name="CustomShape 15"/>
          <p:cNvSpPr/>
          <p:nvPr/>
        </p:nvSpPr>
        <p:spPr>
          <a:xfrm>
            <a:off x="179280" y="2276640"/>
            <a:ext cx="5975280" cy="516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800" b="0" strike="noStrike" spc="-1">
                <a:solidFill>
                  <a:srgbClr val="0000FF"/>
                </a:solidFill>
                <a:latin typeface="Calibri"/>
                <a:ea typeface="DejaVu Sans"/>
              </a:rPr>
              <a:t>Disk Read Time		</a:t>
            </a:r>
            <a:r>
              <a:rPr lang="en-US" sz="2400" b="1" strike="noStrike" spc="-1">
                <a:solidFill>
                  <a:srgbClr val="007A77"/>
                </a:solidFill>
                <a:latin typeface="Calibri"/>
                <a:ea typeface="DejaVu Sans"/>
              </a:rPr>
              <a:t>512K/sector</a:t>
            </a:r>
            <a:endParaRPr lang="en-US" sz="2400" b="0" strike="noStrike" spc="-1">
              <a:latin typeface="Arial"/>
            </a:endParaRPr>
          </a:p>
        </p:txBody>
      </p:sp>
      <p:sp>
        <p:nvSpPr>
          <p:cNvPr id="183" name="CustomShape 16"/>
          <p:cNvSpPr/>
          <p:nvPr/>
        </p:nvSpPr>
        <p:spPr>
          <a:xfrm>
            <a:off x="795960" y="4437000"/>
            <a:ext cx="722808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000" b="1" strike="noStrike" spc="-1">
                <a:solidFill>
                  <a:srgbClr val="FF3300"/>
                </a:solidFill>
                <a:latin typeface="Calibri"/>
                <a:ea typeface="DejaVu Sans"/>
              </a:rPr>
              <a:t>Assuming the measured seek time is 25% of the calculated average</a:t>
            </a:r>
            <a:endParaRPr lang="en-US" sz="2000" b="0" strike="noStrike" spc="-1">
              <a:latin typeface="Arial"/>
            </a:endParaRPr>
          </a:p>
        </p:txBody>
      </p:sp>
      <p:sp>
        <p:nvSpPr>
          <p:cNvPr id="184" name="CustomShape 17"/>
          <p:cNvSpPr/>
          <p:nvPr/>
        </p:nvSpPr>
        <p:spPr>
          <a:xfrm>
            <a:off x="395280" y="5229360"/>
            <a:ext cx="83800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000000"/>
                </a:solidFill>
                <a:latin typeface="Calibri"/>
                <a:ea typeface="DejaVu Sans"/>
              </a:rPr>
              <a:t>Access Time </a:t>
            </a:r>
            <a:r>
              <a:rPr lang="zh-CN" sz="2000" b="1" strike="noStrike" spc="-1">
                <a:solidFill>
                  <a:srgbClr val="000000"/>
                </a:solidFill>
                <a:latin typeface="Calibri"/>
                <a:ea typeface="DejaVu Sans"/>
              </a:rPr>
              <a:t>＝</a:t>
            </a:r>
            <a:r>
              <a:rPr lang="en-US" sz="2000" b="1" strike="noStrike" spc="-1">
                <a:solidFill>
                  <a:srgbClr val="000000"/>
                </a:solidFill>
                <a:latin typeface="Calibri"/>
                <a:ea typeface="DejaVu Sans"/>
              </a:rPr>
              <a:t>25%×6ms </a:t>
            </a:r>
            <a:r>
              <a:rPr lang="zh-CN" sz="2000" b="1" strike="noStrike" spc="-1">
                <a:solidFill>
                  <a:srgbClr val="000000"/>
                </a:solidFill>
                <a:latin typeface="Calibri"/>
                <a:ea typeface="DejaVu Sans"/>
              </a:rPr>
              <a:t>＋ </a:t>
            </a:r>
            <a:r>
              <a:rPr lang="en-US" sz="2000" b="1" strike="noStrike" spc="-1">
                <a:solidFill>
                  <a:srgbClr val="000000"/>
                </a:solidFill>
                <a:latin typeface="Calibri"/>
                <a:ea typeface="DejaVu Sans"/>
              </a:rPr>
              <a:t>3.0 ms</a:t>
            </a:r>
            <a:r>
              <a:rPr lang="zh-CN" sz="2000" b="1" strike="noStrike" spc="-1">
                <a:solidFill>
                  <a:srgbClr val="000000"/>
                </a:solidFill>
                <a:latin typeface="Calibri"/>
                <a:ea typeface="DejaVu Sans"/>
              </a:rPr>
              <a:t>＋ </a:t>
            </a:r>
            <a:r>
              <a:rPr lang="en-US" sz="2000" b="1" strike="noStrike" spc="-1">
                <a:solidFill>
                  <a:srgbClr val="000000"/>
                </a:solidFill>
                <a:latin typeface="Calibri"/>
                <a:ea typeface="DejaVu Sans"/>
              </a:rPr>
              <a:t>0.01ms </a:t>
            </a:r>
            <a:r>
              <a:rPr lang="zh-CN" sz="2000" b="1" strike="noStrike" spc="-1">
                <a:solidFill>
                  <a:srgbClr val="000000"/>
                </a:solidFill>
                <a:latin typeface="Calibri"/>
                <a:ea typeface="DejaVu Sans"/>
              </a:rPr>
              <a:t>＋ </a:t>
            </a:r>
            <a:r>
              <a:rPr lang="en-US" sz="2000" b="1" strike="noStrike" spc="-1">
                <a:solidFill>
                  <a:srgbClr val="000000"/>
                </a:solidFill>
                <a:latin typeface="Calibri"/>
                <a:ea typeface="DejaVu Sans"/>
              </a:rPr>
              <a:t>0.2ms </a:t>
            </a:r>
            <a:r>
              <a:rPr lang="zh-CN" sz="2000" b="1" strike="noStrike" spc="-1">
                <a:solidFill>
                  <a:srgbClr val="000000"/>
                </a:solidFill>
                <a:latin typeface="Calibri"/>
                <a:ea typeface="DejaVu Sans"/>
              </a:rPr>
              <a:t>＝</a:t>
            </a:r>
            <a:r>
              <a:rPr lang="en-US" sz="2000" b="1" strike="noStrike" spc="-1">
                <a:solidFill>
                  <a:srgbClr val="FF3300"/>
                </a:solidFill>
                <a:latin typeface="Calibri"/>
                <a:ea typeface="DejaVu Sans"/>
              </a:rPr>
              <a:t>4.7ms</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42" presetClass="entr" fill="hold" nodeType="clickEffect">
                                  <p:stCondLst>
                                    <p:cond delay="0"/>
                                  </p:stCondLst>
                                  <p:childTnLst>
                                    <p:set>
                                      <p:cBhvr>
                                        <p:cTn id="6" dur="1" fill="hold">
                                          <p:stCondLst>
                                            <p:cond delay="0"/>
                                          </p:stCondLst>
                                        </p:cTn>
                                        <p:tgtEl>
                                          <p:spTgt spid="169">
                                            <p:txEl>
                                              <p:pRg st="0" end="0"/>
                                            </p:txEl>
                                          </p:spTgt>
                                        </p:tgtEl>
                                        <p:attrNameLst>
                                          <p:attrName>style.visibility</p:attrName>
                                        </p:attrNameLst>
                                      </p:cBhvr>
                                      <p:to>
                                        <p:strVal val="visible"/>
                                      </p:to>
                                    </p:set>
                                    <p:animEffect transition="in" filter="dissolve">
                                      <p:cBhvr additive="repl">
                                        <p:cTn id="7" dur="500"/>
                                        <p:tgtEl>
                                          <p:spTgt spid="169">
                                            <p:txEl>
                                              <p:pRg st="0" end="0"/>
                                            </p:txEl>
                                          </p:spTgt>
                                        </p:tgtEl>
                                      </p:cBhvr>
                                    </p:animEffect>
                                    <p:anim calcmode="lin" valueType="num">
                                      <p:cBhvr additive="repl">
                                        <p:cTn id="8" dur="500" fill="hold"/>
                                        <p:tgtEl>
                                          <p:spTgt spid="169">
                                            <p:txEl>
                                              <p:pRg st="0" end="0"/>
                                            </p:txEl>
                                          </p:spTgt>
                                        </p:tgtEl>
                                        <p:attrNameLst>
                                          <p:attrName>ppt_x</p:attrName>
                                        </p:attrNameLst>
                                      </p:cBhvr>
                                      <p:tavLst>
                                        <p:tav tm="0">
                                          <p:val>
                                            <p:strVal val="#ppt_x"/>
                                          </p:val>
                                        </p:tav>
                                        <p:tav tm="100000">
                                          <p:val>
                                            <p:strVal val="#ppt_x"/>
                                          </p:val>
                                        </p:tav>
                                      </p:tavLst>
                                    </p:anim>
                                    <p:anim calcmode="lin" valueType="num">
                                      <p:cBhvr additive="repl">
                                        <p:cTn id="9" dur="500" fill="hold"/>
                                        <p:tgtEl>
                                          <p:spTgt spid="16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42" presetClass="entr" fill="hold" nodeType="clickEffect">
                                  <p:stCondLst>
                                    <p:cond delay="0"/>
                                  </p:stCondLst>
                                  <p:childTnLst>
                                    <p:set>
                                      <p:cBhvr>
                                        <p:cTn id="13" dur="1" fill="hold">
                                          <p:stCondLst>
                                            <p:cond delay="0"/>
                                          </p:stCondLst>
                                        </p:cTn>
                                        <p:tgtEl>
                                          <p:spTgt spid="169">
                                            <p:txEl>
                                              <p:pRg st="1" end="1"/>
                                            </p:txEl>
                                          </p:spTgt>
                                        </p:tgtEl>
                                        <p:attrNameLst>
                                          <p:attrName>style.visibility</p:attrName>
                                        </p:attrNameLst>
                                      </p:cBhvr>
                                      <p:to>
                                        <p:strVal val="visible"/>
                                      </p:to>
                                    </p:set>
                                    <p:animEffect transition="in" filter="dissolve">
                                      <p:cBhvr additive="repl">
                                        <p:cTn id="14" dur="500"/>
                                        <p:tgtEl>
                                          <p:spTgt spid="169">
                                            <p:txEl>
                                              <p:pRg st="1" end="1"/>
                                            </p:txEl>
                                          </p:spTgt>
                                        </p:tgtEl>
                                      </p:cBhvr>
                                    </p:animEffect>
                                    <p:anim calcmode="lin" valueType="num">
                                      <p:cBhvr additive="repl">
                                        <p:cTn id="15" dur="500" fill="hold"/>
                                        <p:tgtEl>
                                          <p:spTgt spid="169">
                                            <p:txEl>
                                              <p:pRg st="1" end="1"/>
                                            </p:txEl>
                                          </p:spTgt>
                                        </p:tgtEl>
                                        <p:attrNameLst>
                                          <p:attrName>ppt_x</p:attrName>
                                        </p:attrNameLst>
                                      </p:cBhvr>
                                      <p:tavLst>
                                        <p:tav tm="0">
                                          <p:val>
                                            <p:strVal val="#ppt_x"/>
                                          </p:val>
                                        </p:tav>
                                        <p:tav tm="100000">
                                          <p:val>
                                            <p:strVal val="#ppt_x"/>
                                          </p:val>
                                        </p:tav>
                                      </p:tavLst>
                                    </p:anim>
                                    <p:anim calcmode="lin" valueType="num">
                                      <p:cBhvr additive="repl">
                                        <p:cTn id="16" dur="500" fill="hold"/>
                                        <p:tgtEl>
                                          <p:spTgt spid="169">
                                            <p:txEl>
                                              <p:pRg st="1" end="1"/>
                                            </p:txEl>
                                          </p:spTgt>
                                        </p:tgtEl>
                                        <p:attrNameLst>
                                          <p:attrName>ppt_y</p:attrName>
                                        </p:attrNameLst>
                                      </p:cBhvr>
                                      <p:tavLst>
                                        <p:tav tm="0">
                                          <p:val>
                                            <p:strVal val="#ppt_y+.1"/>
                                          </p:val>
                                        </p:tav>
                                        <p:tav tm="100000">
                                          <p:val>
                                            <p:strVal val="#ppt_y"/>
                                          </p:val>
                                        </p:tav>
                                      </p:tavLst>
                                    </p:anim>
                                  </p:childTnLst>
                                </p:cTn>
                              </p:par>
                              <p:par>
                                <p:cTn id="17" presetID="42" presetClass="entr" fill="hold" nodeType="withEffect">
                                  <p:stCondLst>
                                    <p:cond delay="0"/>
                                  </p:stCondLst>
                                  <p:childTnLst>
                                    <p:set>
                                      <p:cBhvr>
                                        <p:cTn id="18" dur="1" fill="hold">
                                          <p:stCondLst>
                                            <p:cond delay="0"/>
                                          </p:stCondLst>
                                        </p:cTn>
                                        <p:tgtEl>
                                          <p:spTgt spid="169">
                                            <p:txEl>
                                              <p:pRg st="2" end="2"/>
                                            </p:txEl>
                                          </p:spTgt>
                                        </p:tgtEl>
                                        <p:attrNameLst>
                                          <p:attrName>style.visibility</p:attrName>
                                        </p:attrNameLst>
                                      </p:cBhvr>
                                      <p:to>
                                        <p:strVal val="visible"/>
                                      </p:to>
                                    </p:set>
                                    <p:animEffect transition="in" filter="dissolve">
                                      <p:cBhvr additive="repl">
                                        <p:cTn id="19" dur="500"/>
                                        <p:tgtEl>
                                          <p:spTgt spid="169">
                                            <p:txEl>
                                              <p:pRg st="2" end="2"/>
                                            </p:txEl>
                                          </p:spTgt>
                                        </p:tgtEl>
                                      </p:cBhvr>
                                    </p:animEffect>
                                    <p:anim calcmode="lin" valueType="num">
                                      <p:cBhvr additive="repl">
                                        <p:cTn id="20" dur="500" fill="hold"/>
                                        <p:tgtEl>
                                          <p:spTgt spid="169">
                                            <p:txEl>
                                              <p:pRg st="2" end="2"/>
                                            </p:txEl>
                                          </p:spTgt>
                                        </p:tgtEl>
                                        <p:attrNameLst>
                                          <p:attrName>ppt_x</p:attrName>
                                        </p:attrNameLst>
                                      </p:cBhvr>
                                      <p:tavLst>
                                        <p:tav tm="0">
                                          <p:val>
                                            <p:strVal val="#ppt_x"/>
                                          </p:val>
                                        </p:tav>
                                        <p:tav tm="100000">
                                          <p:val>
                                            <p:strVal val="#ppt_x"/>
                                          </p:val>
                                        </p:tav>
                                      </p:tavLst>
                                    </p:anim>
                                    <p:anim calcmode="lin" valueType="num">
                                      <p:cBhvr additive="repl">
                                        <p:cTn id="21" dur="500" fill="hold"/>
                                        <p:tgtEl>
                                          <p:spTgt spid="16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E861D0D5-0B01-4AE4-AD81-85B8F3EC7303}" type="slidenum">
              <a:rPr lang="en-US" sz="1200" b="0" strike="noStrike" spc="-1">
                <a:solidFill>
                  <a:srgbClr val="8B8B8B"/>
                </a:solidFill>
                <a:latin typeface="Calibri"/>
                <a:ea typeface="DejaVu Sans"/>
              </a:rPr>
              <a:t>17</a:t>
            </a:fld>
            <a:endParaRPr lang="en-US" sz="1200" b="0" strike="noStrike" spc="-1">
              <a:latin typeface="Arial"/>
            </a:endParaRPr>
          </a:p>
        </p:txBody>
      </p:sp>
      <p:sp>
        <p:nvSpPr>
          <p:cNvPr id="186" name="CustomShape 2"/>
          <p:cNvSpPr/>
          <p:nvPr/>
        </p:nvSpPr>
        <p:spPr>
          <a:xfrm>
            <a:off x="0" y="1795320"/>
            <a:ext cx="8640720" cy="4008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90000"/>
              </a:lnSpc>
              <a:spcBef>
                <a:spcPts val="479"/>
              </a:spcBef>
              <a:buClr>
                <a:srgbClr val="000000"/>
              </a:buClr>
              <a:buFont typeface="Wingdings" charset="2"/>
              <a:buChar char=""/>
            </a:pPr>
            <a:r>
              <a:rPr lang="en-US" sz="2400" b="0" i="1" strike="noStrike" spc="-1">
                <a:solidFill>
                  <a:srgbClr val="000000"/>
                </a:solidFill>
                <a:latin typeface="Calibri"/>
                <a:ea typeface="DejaVu Sans"/>
              </a:rPr>
              <a:t>   Computer system dependability is the quality of delivered service such that reliance can justifiably be placed on this service. The service delivered by a system is its observed actual behavior as perceived by other system (s) interacting with this system’s users. Each module also has an ideal specified behavior, where a service specification is an agreed  description of the expected behavior. A system failure occurs when the actual behavior deviates from the specified behavior.  (p559)</a:t>
            </a:r>
            <a:endParaRPr lang="en-US" sz="2400" b="0" strike="noStrike" spc="-1">
              <a:latin typeface="Arial"/>
            </a:endParaRPr>
          </a:p>
        </p:txBody>
      </p:sp>
      <p:sp>
        <p:nvSpPr>
          <p:cNvPr id="187" name="CustomShape 3"/>
          <p:cNvSpPr/>
          <p:nvPr/>
        </p:nvSpPr>
        <p:spPr>
          <a:xfrm>
            <a:off x="1042920" y="3789360"/>
            <a:ext cx="4174920" cy="365040"/>
          </a:xfrm>
          <a:prstGeom prst="rect">
            <a:avLst/>
          </a:prstGeom>
          <a:noFill/>
          <a:ln>
            <a:noFill/>
          </a:ln>
        </p:spPr>
        <p:style>
          <a:lnRef idx="0">
            <a:scrgbClr r="0" g="0" b="0"/>
          </a:lnRef>
          <a:fillRef idx="0">
            <a:scrgbClr r="0" g="0" b="0"/>
          </a:fillRef>
          <a:effectRef idx="0">
            <a:scrgbClr r="0" g="0" b="0"/>
          </a:effectRef>
          <a:fontRef idx="minor"/>
        </p:style>
      </p:sp>
      <p:sp>
        <p:nvSpPr>
          <p:cNvPr id="188" name="CustomShape 4"/>
          <p:cNvSpPr/>
          <p:nvPr/>
        </p:nvSpPr>
        <p:spPr>
          <a:xfrm>
            <a:off x="301680" y="609480"/>
            <a:ext cx="8538840" cy="101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3600" b="0" strike="noStrike" spc="-1">
                <a:solidFill>
                  <a:srgbClr val="000000"/>
                </a:solidFill>
                <a:latin typeface="Calibri"/>
                <a:ea typeface="DejaVu Sans"/>
              </a:rPr>
              <a:t>Dependability, Reliability, Availability</a:t>
            </a:r>
            <a:endParaRPr lang="en-US" sz="3600" b="0" strike="noStrike" spc="-1">
              <a:latin typeface="Arial"/>
            </a:endParaRPr>
          </a:p>
        </p:txBody>
      </p:sp>
      <p:sp>
        <p:nvSpPr>
          <p:cNvPr id="189" name="CustomShape 5"/>
          <p:cNvSpPr/>
          <p:nvPr/>
        </p:nvSpPr>
        <p:spPr>
          <a:xfrm>
            <a:off x="684360" y="5157720"/>
            <a:ext cx="7702200" cy="102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Bef>
                <a:spcPts val="901"/>
              </a:spcBef>
            </a:pPr>
            <a:r>
              <a:rPr lang="en-US" sz="1800" b="1" strike="noStrike" spc="-1">
                <a:solidFill>
                  <a:srgbClr val="000000"/>
                </a:solidFill>
                <a:latin typeface="Calibri"/>
                <a:ea typeface="DejaVu Sans"/>
              </a:rPr>
              <a:t>Service accomplishment</a:t>
            </a:r>
            <a:r>
              <a:rPr lang="en-US" sz="1800" b="0" strike="noStrike" spc="-1">
                <a:solidFill>
                  <a:srgbClr val="000000"/>
                </a:solidFill>
                <a:latin typeface="Calibri"/>
                <a:ea typeface="DejaVu Sans"/>
              </a:rPr>
              <a:t>, where the service is delivered as specified</a:t>
            </a:r>
            <a:endParaRPr lang="en-US" sz="1800" b="0" strike="noStrike" spc="-1">
              <a:latin typeface="Arial"/>
            </a:endParaRPr>
          </a:p>
          <a:p>
            <a:pPr>
              <a:lnSpc>
                <a:spcPct val="100000"/>
              </a:lnSpc>
              <a:spcBef>
                <a:spcPts val="901"/>
              </a:spcBef>
            </a:pPr>
            <a:r>
              <a:rPr lang="en-US" sz="1800" b="1" strike="noStrike" spc="-1">
                <a:solidFill>
                  <a:srgbClr val="000000"/>
                </a:solidFill>
                <a:latin typeface="Calibri"/>
                <a:ea typeface="DejaVu Sans"/>
              </a:rPr>
              <a:t>Service interruption</a:t>
            </a:r>
            <a:r>
              <a:rPr lang="en-US" sz="1800" b="0" strike="noStrike" spc="-1">
                <a:solidFill>
                  <a:srgbClr val="000000"/>
                </a:solidFill>
                <a:latin typeface="Calibri"/>
                <a:ea typeface="DejaVu Sans"/>
              </a:rPr>
              <a:t>, where the delivered service is different from the specified service</a:t>
            </a:r>
            <a:endParaRPr lang="en-US" sz="1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0E182B02-BCF8-4598-B143-E1F4C21254EE}" type="slidenum">
              <a:rPr lang="en-US" sz="1200" b="0" strike="noStrike" spc="-1">
                <a:solidFill>
                  <a:srgbClr val="8B8B8B"/>
                </a:solidFill>
                <a:latin typeface="Calibri"/>
                <a:ea typeface="DejaVu Sans"/>
              </a:rPr>
              <a:t>18</a:t>
            </a:fld>
            <a:endParaRPr lang="en-US" sz="1200" b="0" strike="noStrike" spc="-1">
              <a:latin typeface="Arial"/>
            </a:endParaRPr>
          </a:p>
        </p:txBody>
      </p:sp>
      <p:sp>
        <p:nvSpPr>
          <p:cNvPr id="191" name="CustomShape 2"/>
          <p:cNvSpPr/>
          <p:nvPr/>
        </p:nvSpPr>
        <p:spPr>
          <a:xfrm>
            <a:off x="0" y="1795320"/>
            <a:ext cx="8640720" cy="4008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90000"/>
              </a:lnSpc>
              <a:spcBef>
                <a:spcPts val="479"/>
              </a:spcBef>
              <a:buClr>
                <a:srgbClr val="000000"/>
              </a:buClr>
              <a:buFont typeface="Wingdings" charset="2"/>
              <a:buChar char=""/>
            </a:pPr>
            <a:r>
              <a:rPr lang="en-US" sz="2400" b="0" i="1" strike="noStrike" spc="-1">
                <a:solidFill>
                  <a:srgbClr val="000000"/>
                </a:solidFill>
                <a:latin typeface="Calibri"/>
                <a:ea typeface="DejaVu Sans"/>
              </a:rPr>
              <a:t>MTTF    mean time to failure</a:t>
            </a:r>
            <a:endParaRPr lang="en-US" sz="2400" b="0" strike="noStrike" spc="-1">
              <a:latin typeface="Arial"/>
            </a:endParaRPr>
          </a:p>
          <a:p>
            <a:pPr marL="343080" indent="-341280">
              <a:lnSpc>
                <a:spcPct val="90000"/>
              </a:lnSpc>
              <a:spcBef>
                <a:spcPts val="479"/>
              </a:spcBef>
              <a:buClr>
                <a:srgbClr val="000000"/>
              </a:buClr>
              <a:buFont typeface="Wingdings" charset="2"/>
              <a:buChar char=""/>
            </a:pPr>
            <a:r>
              <a:rPr lang="en-US" sz="2400" b="0" i="1" strike="noStrike" spc="-1">
                <a:solidFill>
                  <a:srgbClr val="000000"/>
                </a:solidFill>
                <a:latin typeface="Calibri"/>
                <a:ea typeface="DejaVu Sans"/>
              </a:rPr>
              <a:t>MTTR   mean time to repair</a:t>
            </a:r>
            <a:endParaRPr lang="en-US" sz="2400" b="0" strike="noStrike" spc="-1">
              <a:latin typeface="Arial"/>
            </a:endParaRPr>
          </a:p>
          <a:p>
            <a:pPr marL="343080" indent="-341280">
              <a:lnSpc>
                <a:spcPct val="90000"/>
              </a:lnSpc>
              <a:spcBef>
                <a:spcPts val="479"/>
              </a:spcBef>
              <a:buClr>
                <a:srgbClr val="000000"/>
              </a:buClr>
              <a:buFont typeface="Wingdings" charset="2"/>
              <a:buChar char=""/>
            </a:pPr>
            <a:r>
              <a:rPr lang="en-US" sz="2400" b="0" i="1" strike="noStrike" spc="-1">
                <a:solidFill>
                  <a:srgbClr val="000000"/>
                </a:solidFill>
                <a:latin typeface="Calibri"/>
                <a:ea typeface="DejaVu Sans"/>
              </a:rPr>
              <a:t>MTBF (</a:t>
            </a:r>
            <a:r>
              <a:rPr lang="en-US" sz="2400" b="0" strike="noStrike" spc="-1">
                <a:solidFill>
                  <a:srgbClr val="000000"/>
                </a:solidFill>
                <a:latin typeface="Calibri"/>
                <a:ea typeface="DejaVu Sans"/>
              </a:rPr>
              <a:t>Mean Time Between Failures</a:t>
            </a:r>
            <a:r>
              <a:rPr lang="en-US" sz="2400" b="0" i="1" strike="noStrike" spc="-1">
                <a:solidFill>
                  <a:srgbClr val="000000"/>
                </a:solidFill>
                <a:latin typeface="Calibri"/>
                <a:ea typeface="DejaVu Sans"/>
              </a:rPr>
              <a:t>)</a:t>
            </a:r>
            <a:br/>
            <a:r>
              <a:rPr lang="en-US" sz="2400" b="0" i="1" strike="noStrike" spc="-1">
                <a:solidFill>
                  <a:srgbClr val="000000"/>
                </a:solidFill>
                <a:latin typeface="Calibri"/>
                <a:ea typeface="DejaVu Sans"/>
              </a:rPr>
              <a:t>		= MTTF+ MTTR</a:t>
            </a:r>
            <a:endParaRPr lang="en-US" sz="2400" b="0" strike="noStrike" spc="-1">
              <a:latin typeface="Arial"/>
            </a:endParaRPr>
          </a:p>
          <a:p>
            <a:pPr>
              <a:lnSpc>
                <a:spcPct val="90000"/>
              </a:lnSpc>
              <a:spcBef>
                <a:spcPts val="479"/>
              </a:spcBef>
            </a:pPr>
            <a:endParaRPr lang="en-US" sz="2400" b="0" strike="noStrike" spc="-1">
              <a:latin typeface="Arial"/>
            </a:endParaRPr>
          </a:p>
          <a:p>
            <a:pPr marL="343080" indent="-341280">
              <a:lnSpc>
                <a:spcPct val="90000"/>
              </a:lnSpc>
              <a:spcBef>
                <a:spcPts val="479"/>
              </a:spcBef>
              <a:buClr>
                <a:srgbClr val="000000"/>
              </a:buClr>
              <a:buFont typeface="Wingdings" charset="2"/>
              <a:buChar char=""/>
            </a:pPr>
            <a:r>
              <a:rPr lang="en-US" sz="2400" b="0" i="1" strike="noStrike" spc="-1">
                <a:solidFill>
                  <a:srgbClr val="000000"/>
                </a:solidFill>
                <a:latin typeface="Calibri"/>
                <a:ea typeface="DejaVu Sans"/>
              </a:rPr>
              <a:t>Availability</a:t>
            </a:r>
            <a:endParaRPr lang="en-US" sz="2400" b="0" strike="noStrike" spc="-1">
              <a:latin typeface="Arial"/>
            </a:endParaRPr>
          </a:p>
        </p:txBody>
      </p:sp>
      <p:sp>
        <p:nvSpPr>
          <p:cNvPr id="192" name="CustomShape 3"/>
          <p:cNvSpPr/>
          <p:nvPr/>
        </p:nvSpPr>
        <p:spPr>
          <a:xfrm>
            <a:off x="1042920" y="3789360"/>
            <a:ext cx="4174920" cy="365040"/>
          </a:xfrm>
          <a:prstGeom prst="rect">
            <a:avLst/>
          </a:prstGeom>
          <a:noFill/>
          <a:ln>
            <a:noFill/>
          </a:ln>
        </p:spPr>
        <p:style>
          <a:lnRef idx="0">
            <a:scrgbClr r="0" g="0" b="0"/>
          </a:lnRef>
          <a:fillRef idx="0">
            <a:scrgbClr r="0" g="0" b="0"/>
          </a:fillRef>
          <a:effectRef idx="0">
            <a:scrgbClr r="0" g="0" b="0"/>
          </a:effectRef>
          <a:fontRef idx="minor"/>
        </p:style>
      </p:sp>
      <p:sp>
        <p:nvSpPr>
          <p:cNvPr id="193" name="CustomShape 4"/>
          <p:cNvSpPr/>
          <p:nvPr/>
        </p:nvSpPr>
        <p:spPr>
          <a:xfrm>
            <a:off x="301680" y="609480"/>
            <a:ext cx="8538840" cy="101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spc="-1">
                <a:solidFill>
                  <a:srgbClr val="000000"/>
                </a:solidFill>
                <a:latin typeface="Calibri"/>
                <a:ea typeface="DejaVu Sans"/>
              </a:rPr>
              <a:t>Measure(p559) </a:t>
            </a:r>
            <a:endParaRPr lang="en-US" sz="3600" b="0" strike="noStrike" spc="-1">
              <a:latin typeface="Arial"/>
            </a:endParaRPr>
          </a:p>
        </p:txBody>
      </p:sp>
      <p:sp>
        <p:nvSpPr>
          <p:cNvPr id="194" name="CustomShape 5"/>
          <p:cNvSpPr/>
          <p:nvPr/>
        </p:nvSpPr>
        <p:spPr>
          <a:xfrm>
            <a:off x="3708360" y="4268880"/>
            <a:ext cx="12222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Bef>
                <a:spcPts val="1199"/>
              </a:spcBef>
            </a:pPr>
            <a:r>
              <a:rPr lang="en-US" sz="2400" b="0" strike="noStrike" spc="-1">
                <a:solidFill>
                  <a:srgbClr val="007A77"/>
                </a:solidFill>
                <a:latin typeface="Calibri"/>
                <a:ea typeface="DejaVu Sans"/>
              </a:rPr>
              <a:t>MTTF</a:t>
            </a:r>
            <a:endParaRPr lang="en-US" sz="2400" b="0" strike="noStrike" spc="-1">
              <a:latin typeface="Arial"/>
            </a:endParaRPr>
          </a:p>
        </p:txBody>
      </p:sp>
      <p:sp>
        <p:nvSpPr>
          <p:cNvPr id="195" name="CustomShape 6"/>
          <p:cNvSpPr/>
          <p:nvPr/>
        </p:nvSpPr>
        <p:spPr>
          <a:xfrm>
            <a:off x="3349800" y="4700520"/>
            <a:ext cx="215712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Bef>
                <a:spcPts val="1199"/>
              </a:spcBef>
            </a:pPr>
            <a:r>
              <a:rPr lang="en-US" sz="2400" b="0" strike="noStrike" spc="-1">
                <a:solidFill>
                  <a:srgbClr val="007A77"/>
                </a:solidFill>
                <a:latin typeface="Calibri"/>
                <a:ea typeface="DejaVu Sans"/>
              </a:rPr>
              <a:t>MTTF+MTTR</a:t>
            </a:r>
            <a:endParaRPr lang="en-US" sz="2400" b="0" strike="noStrike" spc="-1">
              <a:latin typeface="Arial"/>
            </a:endParaRPr>
          </a:p>
        </p:txBody>
      </p:sp>
      <p:sp>
        <p:nvSpPr>
          <p:cNvPr id="196" name="Line 7"/>
          <p:cNvSpPr/>
          <p:nvPr/>
        </p:nvSpPr>
        <p:spPr>
          <a:xfrm>
            <a:off x="3420720" y="4700520"/>
            <a:ext cx="1656000" cy="144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197" name="CustomShape 8"/>
          <p:cNvSpPr/>
          <p:nvPr/>
        </p:nvSpPr>
        <p:spPr>
          <a:xfrm>
            <a:off x="1657440" y="4459320"/>
            <a:ext cx="215712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Bef>
                <a:spcPts val="1199"/>
              </a:spcBef>
            </a:pPr>
            <a:r>
              <a:rPr lang="en-US" sz="2400" b="0" i="1" strike="noStrike" spc="-1">
                <a:solidFill>
                  <a:srgbClr val="007A77"/>
                </a:solidFill>
                <a:latin typeface="Calibri"/>
                <a:ea typeface="DejaVu Sans"/>
              </a:rPr>
              <a:t>Availability=</a:t>
            </a:r>
            <a:endParaRPr lang="en-US" sz="24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7190F369-CF47-4CA7-860A-36C46FC08004}" type="slidenum">
              <a:rPr lang="en-US" sz="1200" b="0" strike="noStrike" spc="-1">
                <a:solidFill>
                  <a:srgbClr val="8B8B8B"/>
                </a:solidFill>
                <a:latin typeface="Calibri"/>
                <a:ea typeface="DejaVu Sans"/>
              </a:rPr>
              <a:t>19</a:t>
            </a:fld>
            <a:endParaRPr lang="en-US" sz="1200" b="0" strike="noStrike" spc="-1">
              <a:latin typeface="Arial"/>
            </a:endParaRPr>
          </a:p>
        </p:txBody>
      </p:sp>
      <p:sp>
        <p:nvSpPr>
          <p:cNvPr id="199" name="CustomShape 2"/>
          <p:cNvSpPr/>
          <p:nvPr/>
        </p:nvSpPr>
        <p:spPr>
          <a:xfrm>
            <a:off x="0" y="1795320"/>
            <a:ext cx="8962920" cy="4008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80000"/>
              </a:lnSpc>
              <a:spcBef>
                <a:spcPts val="479"/>
              </a:spcBef>
              <a:buClr>
                <a:srgbClr val="000000"/>
              </a:buClr>
              <a:buFont typeface="Arial"/>
              <a:buChar char="•"/>
            </a:pPr>
            <a:r>
              <a:rPr lang="en-US" sz="2400" b="1" i="1" strike="noStrike" spc="-1">
                <a:solidFill>
                  <a:srgbClr val="000000"/>
                </a:solidFill>
                <a:latin typeface="Calibri"/>
                <a:ea typeface="DejaVu Sans"/>
              </a:rPr>
              <a:t>   Fault avoidance:</a:t>
            </a:r>
            <a:endParaRPr lang="en-US" sz="2400" b="0" strike="noStrike" spc="-1">
              <a:latin typeface="Arial"/>
            </a:endParaRPr>
          </a:p>
          <a:p>
            <a:pPr marL="743040" lvl="1" indent="-284040">
              <a:lnSpc>
                <a:spcPct val="80000"/>
              </a:lnSpc>
              <a:spcBef>
                <a:spcPts val="479"/>
              </a:spcBef>
              <a:buClr>
                <a:srgbClr val="000000"/>
              </a:buClr>
              <a:buFont typeface="Arial"/>
              <a:buChar char="–"/>
            </a:pPr>
            <a:r>
              <a:rPr lang="en-US" sz="2000" b="0" i="1" strike="noStrike" spc="-1">
                <a:solidFill>
                  <a:srgbClr val="000000"/>
                </a:solidFill>
                <a:latin typeface="Calibri"/>
                <a:ea typeface="DejaVu Sans"/>
              </a:rPr>
              <a:t> </a:t>
            </a:r>
            <a:r>
              <a:rPr lang="en-US" sz="2400" b="0" i="1" strike="noStrike" spc="-1">
                <a:solidFill>
                  <a:srgbClr val="000000"/>
                </a:solidFill>
                <a:latin typeface="Calibri"/>
                <a:ea typeface="DejaVu Sans"/>
              </a:rPr>
              <a:t>preventing fault occurrence by  construction</a:t>
            </a:r>
            <a:endParaRPr lang="en-US" sz="2400" b="0" strike="noStrike" spc="-1">
              <a:latin typeface="Arial"/>
            </a:endParaRPr>
          </a:p>
          <a:p>
            <a:pPr marL="743040" lvl="1" indent="-284040">
              <a:lnSpc>
                <a:spcPct val="80000"/>
              </a:lnSpc>
              <a:spcBef>
                <a:spcPts val="479"/>
              </a:spcBef>
              <a:buClr>
                <a:srgbClr val="000000"/>
              </a:buClr>
              <a:buFont typeface="Arial"/>
              <a:buChar char="–"/>
            </a:pPr>
            <a:r>
              <a:rPr lang="en-US" sz="2400" b="0" i="1" strike="noStrike" spc="-1">
                <a:solidFill>
                  <a:srgbClr val="000000"/>
                </a:solidFill>
                <a:latin typeface="Calibri"/>
                <a:ea typeface="DejaVu Sans"/>
              </a:rPr>
              <a:t>  </a:t>
            </a:r>
            <a:endParaRPr lang="en-US" sz="2400" b="0" strike="noStrike" spc="-1">
              <a:latin typeface="Arial"/>
            </a:endParaRPr>
          </a:p>
          <a:p>
            <a:pPr marL="743040" lvl="1" indent="-284040">
              <a:lnSpc>
                <a:spcPct val="80000"/>
              </a:lnSpc>
              <a:spcBef>
                <a:spcPts val="479"/>
              </a:spcBef>
              <a:buClr>
                <a:srgbClr val="000000"/>
              </a:buClr>
              <a:buFont typeface="Arial"/>
              <a:buChar char="–"/>
            </a:pPr>
            <a:r>
              <a:rPr lang="en-US" sz="2400" b="1" i="1" strike="noStrike" spc="-1">
                <a:solidFill>
                  <a:srgbClr val="000000"/>
                </a:solidFill>
                <a:latin typeface="Calibri"/>
                <a:ea typeface="DejaVu Sans"/>
              </a:rPr>
              <a:t>Fault tolerance:</a:t>
            </a:r>
            <a:r>
              <a:rPr lang="en-US" sz="2400" b="0" i="1" strike="noStrike" spc="-1">
                <a:solidFill>
                  <a:srgbClr val="000000"/>
                </a:solidFill>
                <a:latin typeface="Calibri"/>
                <a:ea typeface="DejaVu Sans"/>
              </a:rPr>
              <a:t> </a:t>
            </a:r>
            <a:endParaRPr lang="en-US" sz="2400" b="0" strike="noStrike" spc="-1">
              <a:latin typeface="Arial"/>
            </a:endParaRPr>
          </a:p>
          <a:p>
            <a:pPr marL="743040" lvl="1" indent="-284040">
              <a:lnSpc>
                <a:spcPct val="80000"/>
              </a:lnSpc>
              <a:spcBef>
                <a:spcPts val="479"/>
              </a:spcBef>
              <a:buClr>
                <a:srgbClr val="000000"/>
              </a:buClr>
              <a:buFont typeface="Arial"/>
              <a:buChar char="–"/>
            </a:pPr>
            <a:r>
              <a:rPr lang="en-US" sz="2400" b="0" i="1" strike="noStrike" spc="-1">
                <a:solidFill>
                  <a:srgbClr val="000000"/>
                </a:solidFill>
                <a:latin typeface="Calibri"/>
                <a:ea typeface="DejaVu Sans"/>
              </a:rPr>
              <a:t>	using redundancy to allow the service to comply with the service specification despite faults occurring, which applies primarily to hardware faults</a:t>
            </a:r>
            <a:endParaRPr lang="en-US" sz="2400" b="0" strike="noStrike" spc="-1">
              <a:latin typeface="Arial"/>
            </a:endParaRPr>
          </a:p>
          <a:p>
            <a:pPr marL="743040" lvl="1" indent="-284040">
              <a:lnSpc>
                <a:spcPct val="80000"/>
              </a:lnSpc>
              <a:spcBef>
                <a:spcPts val="479"/>
              </a:spcBef>
              <a:buClr>
                <a:srgbClr val="000000"/>
              </a:buClr>
              <a:buFont typeface="Arial"/>
              <a:buChar char="–"/>
            </a:pPr>
            <a:r>
              <a:rPr lang="en-US" sz="2400" b="0" i="1" strike="noStrike" spc="-1">
                <a:solidFill>
                  <a:srgbClr val="000000"/>
                </a:solidFill>
                <a:latin typeface="Calibri"/>
                <a:ea typeface="DejaVu Sans"/>
              </a:rPr>
              <a:t> </a:t>
            </a:r>
            <a:endParaRPr lang="en-US" sz="2400" b="0" strike="noStrike" spc="-1">
              <a:latin typeface="Arial"/>
            </a:endParaRPr>
          </a:p>
          <a:p>
            <a:pPr marL="743040" lvl="1" indent="-284040">
              <a:lnSpc>
                <a:spcPct val="80000"/>
              </a:lnSpc>
              <a:spcBef>
                <a:spcPts val="479"/>
              </a:spcBef>
              <a:buClr>
                <a:srgbClr val="000000"/>
              </a:buClr>
              <a:buFont typeface="Arial"/>
              <a:buChar char="–"/>
            </a:pPr>
            <a:r>
              <a:rPr lang="en-US" sz="2400" b="1" i="1" strike="noStrike" spc="-1">
                <a:solidFill>
                  <a:srgbClr val="000000"/>
                </a:solidFill>
                <a:latin typeface="Calibri"/>
                <a:ea typeface="DejaVu Sans"/>
              </a:rPr>
              <a:t>Fault forecasting:</a:t>
            </a:r>
            <a:r>
              <a:rPr lang="en-US" sz="2400" b="0" i="1" strike="noStrike" spc="-1">
                <a:solidFill>
                  <a:srgbClr val="000000"/>
                </a:solidFill>
                <a:latin typeface="Calibri"/>
                <a:ea typeface="DejaVu Sans"/>
              </a:rPr>
              <a:t> </a:t>
            </a:r>
            <a:endParaRPr lang="en-US" sz="2400" b="0" strike="noStrike" spc="-1">
              <a:latin typeface="Arial"/>
            </a:endParaRPr>
          </a:p>
          <a:p>
            <a:pPr marL="743040" lvl="1" indent="-284040">
              <a:lnSpc>
                <a:spcPct val="80000"/>
              </a:lnSpc>
              <a:spcBef>
                <a:spcPts val="479"/>
              </a:spcBef>
              <a:buClr>
                <a:srgbClr val="000000"/>
              </a:buClr>
              <a:buFont typeface="Arial"/>
              <a:buChar char="–"/>
            </a:pPr>
            <a:r>
              <a:rPr lang="en-US" sz="2400" b="0" i="1" strike="noStrike" spc="-1">
                <a:solidFill>
                  <a:srgbClr val="000000"/>
                </a:solidFill>
                <a:latin typeface="Calibri"/>
                <a:ea typeface="DejaVu Sans"/>
              </a:rPr>
              <a:t>	predicting the presence and creation of faults, which applies to hardware and software faults</a:t>
            </a:r>
            <a:endParaRPr lang="en-US" sz="2400" b="0" strike="noStrike" spc="-1">
              <a:latin typeface="Arial"/>
            </a:endParaRPr>
          </a:p>
          <a:p>
            <a:pPr>
              <a:lnSpc>
                <a:spcPct val="100000"/>
              </a:lnSpc>
            </a:pPr>
            <a:endParaRPr lang="en-US" sz="2400" b="0" strike="noStrike" spc="-1">
              <a:latin typeface="Arial"/>
            </a:endParaRPr>
          </a:p>
        </p:txBody>
      </p:sp>
      <p:sp>
        <p:nvSpPr>
          <p:cNvPr id="200" name="CustomShape 3"/>
          <p:cNvSpPr/>
          <p:nvPr/>
        </p:nvSpPr>
        <p:spPr>
          <a:xfrm>
            <a:off x="1042920" y="3789360"/>
            <a:ext cx="4174920" cy="365040"/>
          </a:xfrm>
          <a:prstGeom prst="rect">
            <a:avLst/>
          </a:prstGeom>
          <a:noFill/>
          <a:ln>
            <a:noFill/>
          </a:ln>
        </p:spPr>
        <p:style>
          <a:lnRef idx="0">
            <a:scrgbClr r="0" g="0" b="0"/>
          </a:lnRef>
          <a:fillRef idx="0">
            <a:scrgbClr r="0" g="0" b="0"/>
          </a:fillRef>
          <a:effectRef idx="0">
            <a:scrgbClr r="0" g="0" b="0"/>
          </a:effectRef>
          <a:fontRef idx="minor"/>
        </p:style>
      </p:sp>
      <p:sp>
        <p:nvSpPr>
          <p:cNvPr id="201" name="CustomShape 4"/>
          <p:cNvSpPr/>
          <p:nvPr/>
        </p:nvSpPr>
        <p:spPr>
          <a:xfrm>
            <a:off x="301680" y="609480"/>
            <a:ext cx="8538840" cy="101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spc="-1">
                <a:solidFill>
                  <a:srgbClr val="000000"/>
                </a:solidFill>
                <a:latin typeface="Calibri"/>
                <a:ea typeface="DejaVu Sans"/>
              </a:rPr>
              <a:t>Three way to improve MTTF</a:t>
            </a:r>
            <a:endParaRPr lang="en-US" sz="36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9016C10-7917-45EC-9D93-7238FC3509D9}" type="slidenum">
              <a:rPr lang="en-US" sz="1200" b="0" strike="noStrike" spc="-1">
                <a:solidFill>
                  <a:srgbClr val="8B8B8B"/>
                </a:solidFill>
                <a:latin typeface="Calibri"/>
                <a:ea typeface="DejaVu Sans"/>
              </a:rPr>
              <a:t>2</a:t>
            </a:fld>
            <a:endParaRPr lang="en-US" sz="1200" b="0" strike="noStrike" spc="-1">
              <a:latin typeface="Arial"/>
            </a:endParaRPr>
          </a:p>
        </p:txBody>
      </p:sp>
      <p:sp>
        <p:nvSpPr>
          <p:cNvPr id="86" name="CustomShape 2"/>
          <p:cNvSpPr/>
          <p:nvPr/>
        </p:nvSpPr>
        <p:spPr>
          <a:xfrm>
            <a:off x="324000" y="189000"/>
            <a:ext cx="853884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1" strike="noStrike" spc="-1">
                <a:solidFill>
                  <a:srgbClr val="000000"/>
                </a:solidFill>
                <a:latin typeface="Comic Sans MS"/>
                <a:ea typeface="DejaVu Sans"/>
              </a:rPr>
              <a:t>Contents of Chapter 6</a:t>
            </a:r>
            <a:endParaRPr lang="en-US" sz="4400" b="0" strike="noStrike" spc="-1">
              <a:latin typeface="Arial"/>
            </a:endParaRPr>
          </a:p>
        </p:txBody>
      </p:sp>
      <p:sp>
        <p:nvSpPr>
          <p:cNvPr id="87" name="CustomShape 3"/>
          <p:cNvSpPr/>
          <p:nvPr/>
        </p:nvSpPr>
        <p:spPr>
          <a:xfrm>
            <a:off x="324000" y="1052640"/>
            <a:ext cx="8538840" cy="544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100000"/>
              </a:lnSpc>
              <a:spcBef>
                <a:spcPts val="561"/>
              </a:spcBef>
              <a:buClr>
                <a:srgbClr val="000000"/>
              </a:buClr>
              <a:buFont typeface="Wingdings" charset="2"/>
              <a:buChar char=""/>
            </a:pPr>
            <a:r>
              <a:rPr lang="en-US" sz="2800" b="1" strike="noStrike" spc="-1">
                <a:solidFill>
                  <a:srgbClr val="000000"/>
                </a:solidFill>
                <a:latin typeface="Comic Sans MS"/>
                <a:ea typeface="DejaVu Sans"/>
              </a:rPr>
              <a:t>6.1  Introduction</a:t>
            </a:r>
            <a:endParaRPr lang="en-US" sz="2800" b="0" strike="noStrike" spc="-1">
              <a:latin typeface="Arial"/>
            </a:endParaRPr>
          </a:p>
          <a:p>
            <a:pPr marL="343080" indent="-341280">
              <a:lnSpc>
                <a:spcPct val="100000"/>
              </a:lnSpc>
              <a:spcBef>
                <a:spcPts val="561"/>
              </a:spcBef>
              <a:buClr>
                <a:srgbClr val="000000"/>
              </a:buClr>
              <a:buFont typeface="Wingdings" charset="2"/>
              <a:buChar char=""/>
            </a:pPr>
            <a:r>
              <a:rPr lang="en-US" sz="2800" b="1" strike="noStrike" spc="-1">
                <a:solidFill>
                  <a:srgbClr val="000000"/>
                </a:solidFill>
                <a:latin typeface="Comic Sans MS"/>
                <a:ea typeface="DejaVu Sans"/>
              </a:rPr>
              <a:t>6.2  Disk Storage and Dependability</a:t>
            </a:r>
            <a:endParaRPr lang="en-US" sz="2800" b="0" strike="noStrike" spc="-1">
              <a:latin typeface="Arial"/>
            </a:endParaRPr>
          </a:p>
          <a:p>
            <a:pPr marL="343080" indent="-341280">
              <a:lnSpc>
                <a:spcPct val="100000"/>
              </a:lnSpc>
              <a:spcBef>
                <a:spcPts val="561"/>
              </a:spcBef>
              <a:buClr>
                <a:srgbClr val="000000"/>
              </a:buClr>
              <a:buFont typeface="Wingdings" charset="2"/>
              <a:buChar char=""/>
            </a:pPr>
            <a:r>
              <a:rPr lang="en-US" sz="2800" b="1" strike="noStrike" spc="-1">
                <a:solidFill>
                  <a:srgbClr val="000000"/>
                </a:solidFill>
                <a:latin typeface="Comic Sans MS"/>
                <a:ea typeface="DejaVu Sans"/>
              </a:rPr>
              <a:t>6.3  Networks </a:t>
            </a:r>
            <a:r>
              <a:rPr lang="en-US" sz="1600" b="1" strike="noStrike" spc="-1">
                <a:solidFill>
                  <a:srgbClr val="000000"/>
                </a:solidFill>
                <a:latin typeface="Comic Sans MS"/>
                <a:ea typeface="DejaVu Sans"/>
              </a:rPr>
              <a:t>(Skim)</a:t>
            </a:r>
            <a:endParaRPr lang="en-US" sz="1600" b="0" strike="noStrike" spc="-1">
              <a:latin typeface="Arial"/>
            </a:endParaRPr>
          </a:p>
          <a:p>
            <a:pPr marL="343080" indent="-341280">
              <a:lnSpc>
                <a:spcPct val="100000"/>
              </a:lnSpc>
              <a:spcBef>
                <a:spcPts val="561"/>
              </a:spcBef>
              <a:buClr>
                <a:srgbClr val="000000"/>
              </a:buClr>
              <a:buFont typeface="Wingdings" charset="2"/>
              <a:buChar char=""/>
            </a:pPr>
            <a:r>
              <a:rPr lang="en-US" sz="2800" b="1" strike="noStrike" spc="-1">
                <a:solidFill>
                  <a:srgbClr val="000000"/>
                </a:solidFill>
                <a:latin typeface="Comic Sans MS"/>
                <a:ea typeface="DejaVu Sans"/>
              </a:rPr>
              <a:t>6.4  Buses and Other Connections between</a:t>
            </a:r>
            <a:br/>
            <a:r>
              <a:rPr lang="en-US" sz="2800" b="1" strike="noStrike" spc="-1">
                <a:solidFill>
                  <a:srgbClr val="000000"/>
                </a:solidFill>
                <a:latin typeface="Comic Sans MS"/>
                <a:ea typeface="DejaVu Sans"/>
              </a:rPr>
              <a:t>	  Processors Memory, and  I/O Devices</a:t>
            </a:r>
            <a:endParaRPr lang="en-US" sz="2800" b="0" strike="noStrike" spc="-1">
              <a:latin typeface="Arial"/>
            </a:endParaRPr>
          </a:p>
          <a:p>
            <a:pPr marL="343080" indent="-341280">
              <a:lnSpc>
                <a:spcPct val="100000"/>
              </a:lnSpc>
              <a:spcBef>
                <a:spcPts val="561"/>
              </a:spcBef>
              <a:buClr>
                <a:srgbClr val="000000"/>
              </a:buClr>
              <a:buFont typeface="Wingdings" charset="2"/>
              <a:buChar char=""/>
            </a:pPr>
            <a:r>
              <a:rPr lang="en-US" sz="2800" b="1" strike="noStrike" spc="-1">
                <a:solidFill>
                  <a:srgbClr val="000000"/>
                </a:solidFill>
                <a:latin typeface="Comic Sans MS"/>
                <a:ea typeface="DejaVu Sans"/>
              </a:rPr>
              <a:t>6.5  Interfacing I/O Devices to the Memory,</a:t>
            </a:r>
            <a:br/>
            <a:r>
              <a:rPr lang="en-US" sz="2800" b="1" strike="noStrike" spc="-1">
                <a:solidFill>
                  <a:srgbClr val="000000"/>
                </a:solidFill>
                <a:latin typeface="Comic Sans MS"/>
                <a:ea typeface="DejaVu Sans"/>
              </a:rPr>
              <a:t>	  Processor, and Operating System</a:t>
            </a:r>
            <a:endParaRPr lang="en-US" sz="2800" b="0" strike="noStrike" spc="-1">
              <a:latin typeface="Arial"/>
            </a:endParaRPr>
          </a:p>
          <a:p>
            <a:pPr marL="343080" indent="-341280">
              <a:lnSpc>
                <a:spcPct val="100000"/>
              </a:lnSpc>
              <a:spcBef>
                <a:spcPts val="561"/>
              </a:spcBef>
              <a:buClr>
                <a:srgbClr val="000000"/>
              </a:buClr>
              <a:buFont typeface="Wingdings" charset="2"/>
              <a:buChar char=""/>
            </a:pPr>
            <a:r>
              <a:rPr lang="en-US" sz="2800" b="1" strike="noStrike" spc="-1">
                <a:solidFill>
                  <a:srgbClr val="000000"/>
                </a:solidFill>
                <a:latin typeface="Comic Sans MS"/>
                <a:ea typeface="DejaVu Sans"/>
              </a:rPr>
              <a:t>6.6  I/O Performance Measures: </a:t>
            </a:r>
            <a:br/>
            <a:r>
              <a:rPr lang="en-US" sz="2800" b="1" strike="noStrike" spc="-1">
                <a:solidFill>
                  <a:srgbClr val="000000"/>
                </a:solidFill>
                <a:latin typeface="Comic Sans MS"/>
                <a:ea typeface="DejaVu Sans"/>
              </a:rPr>
              <a:t>	  </a:t>
            </a:r>
            <a:r>
              <a:rPr lang="en-US" sz="2400" b="1" strike="noStrike" spc="-1">
                <a:solidFill>
                  <a:srgbClr val="000000"/>
                </a:solidFill>
                <a:latin typeface="Comic Sans MS"/>
                <a:ea typeface="DejaVu Sans"/>
              </a:rPr>
              <a:t>Examples from Disk and File Systems</a:t>
            </a:r>
            <a:endParaRPr lang="en-US" sz="2400" b="0" strike="noStrike" spc="-1">
              <a:latin typeface="Arial"/>
            </a:endParaRPr>
          </a:p>
          <a:p>
            <a:pPr marL="343080" indent="-341280">
              <a:lnSpc>
                <a:spcPct val="100000"/>
              </a:lnSpc>
              <a:spcBef>
                <a:spcPts val="561"/>
              </a:spcBef>
              <a:buClr>
                <a:srgbClr val="000000"/>
              </a:buClr>
              <a:buFont typeface="Wingdings" charset="2"/>
              <a:buChar char=""/>
            </a:pPr>
            <a:r>
              <a:rPr lang="en-US" sz="2800" b="1" strike="noStrike" spc="-1">
                <a:solidFill>
                  <a:srgbClr val="000000"/>
                </a:solidFill>
                <a:latin typeface="Comic Sans MS"/>
                <a:ea typeface="DejaVu Sans"/>
              </a:rPr>
              <a:t>6.7 Designing an I/O system</a:t>
            </a:r>
            <a:endParaRPr lang="en-US" sz="2800" b="0" strike="noStrike" spc="-1">
              <a:latin typeface="Arial"/>
            </a:endParaRPr>
          </a:p>
          <a:p>
            <a:pPr marL="343080" indent="-341280">
              <a:lnSpc>
                <a:spcPct val="100000"/>
              </a:lnSpc>
              <a:spcBef>
                <a:spcPts val="561"/>
              </a:spcBef>
              <a:buClr>
                <a:srgbClr val="000000"/>
              </a:buClr>
              <a:buFont typeface="Wingdings" charset="2"/>
              <a:buChar char=""/>
            </a:pPr>
            <a:r>
              <a:rPr lang="en-US" sz="2800" b="1" strike="noStrike" spc="-1">
                <a:solidFill>
                  <a:srgbClr val="000000"/>
                </a:solidFill>
                <a:latin typeface="Comic Sans MS"/>
                <a:ea typeface="DejaVu Sans"/>
              </a:rPr>
              <a:t>6.8 Real Stuff: </a:t>
            </a:r>
            <a:r>
              <a:rPr lang="en-US" sz="2400" b="1" strike="noStrike" spc="-1">
                <a:solidFill>
                  <a:srgbClr val="000000"/>
                </a:solidFill>
                <a:latin typeface="Comic Sans MS"/>
                <a:ea typeface="DejaVu Sans"/>
              </a:rPr>
              <a:t>A Typical Desktop I/O System</a:t>
            </a:r>
            <a:endParaRPr lang="en-US" sz="24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990720" y="304920"/>
            <a:ext cx="7999200" cy="60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22000"/>
          </a:bodyPr>
          <a:lstStyle/>
          <a:p>
            <a:pPr>
              <a:lnSpc>
                <a:spcPct val="100000"/>
              </a:lnSpc>
            </a:pPr>
            <a:r>
              <a:rPr lang="en-US" sz="5400" b="0" strike="noStrike" spc="-1">
                <a:solidFill>
                  <a:srgbClr val="000000"/>
                </a:solidFill>
                <a:latin typeface="Calibri"/>
                <a:ea typeface="DejaVu Sans"/>
              </a:rPr>
              <a:t>RAID: </a:t>
            </a:r>
            <a:br/>
            <a:r>
              <a:rPr lang="en-US" sz="5400" b="0" strike="noStrike" spc="-1">
                <a:solidFill>
                  <a:srgbClr val="000000"/>
                </a:solidFill>
                <a:latin typeface="Calibri"/>
                <a:ea typeface="DejaVu Sans"/>
              </a:rPr>
              <a:t>	</a:t>
            </a:r>
            <a:r>
              <a:rPr lang="en-US" sz="3600" b="0" strike="noStrike" spc="-1">
                <a:solidFill>
                  <a:srgbClr val="000000"/>
                </a:solidFill>
                <a:latin typeface="Calibri"/>
                <a:ea typeface="DejaVu Sans"/>
              </a:rPr>
              <a:t>Redundant Arrays of Inexpensive Disks</a:t>
            </a:r>
            <a:endParaRPr lang="en-US" sz="3600" b="0" strike="noStrike" spc="-1">
              <a:latin typeface="Arial"/>
            </a:endParaRPr>
          </a:p>
        </p:txBody>
      </p:sp>
      <p:sp>
        <p:nvSpPr>
          <p:cNvPr id="203" name="CustomShape 2"/>
          <p:cNvSpPr/>
          <p:nvPr/>
        </p:nvSpPr>
        <p:spPr>
          <a:xfrm>
            <a:off x="914400" y="1371600"/>
            <a:ext cx="7161120" cy="411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840" indent="-284040">
              <a:lnSpc>
                <a:spcPct val="100000"/>
              </a:lnSpc>
              <a:spcBef>
                <a:spcPts val="561"/>
              </a:spcBef>
              <a:buClr>
                <a:srgbClr val="000000"/>
              </a:buClr>
              <a:buFont typeface="Arial"/>
              <a:buChar char="•"/>
            </a:pPr>
            <a:r>
              <a:rPr lang="en-US" sz="2800" b="0" strike="noStrike" spc="-1">
                <a:solidFill>
                  <a:srgbClr val="000000"/>
                </a:solidFill>
                <a:latin typeface="Calibri"/>
                <a:ea typeface="DejaVu Sans"/>
              </a:rPr>
              <a:t>A disk arrays replace larger disk</a:t>
            </a:r>
            <a:endParaRPr lang="en-US" sz="2800" b="0" strike="noStrike" spc="-1">
              <a:latin typeface="Arial"/>
            </a:endParaRPr>
          </a:p>
        </p:txBody>
      </p:sp>
      <p:pic>
        <p:nvPicPr>
          <p:cNvPr id="204" name="Picture 4"/>
          <p:cNvPicPr/>
          <p:nvPr/>
        </p:nvPicPr>
        <p:blipFill>
          <a:blip r:embed="rId2"/>
          <a:stretch/>
        </p:blipFill>
        <p:spPr>
          <a:xfrm>
            <a:off x="152280" y="2209680"/>
            <a:ext cx="8837280" cy="3544560"/>
          </a:xfrm>
          <a:prstGeom prst="rect">
            <a:avLst/>
          </a:prstGeom>
          <a:ln>
            <a:noFill/>
          </a:ln>
        </p:spPr>
      </p:pic>
      <p:sp>
        <p:nvSpPr>
          <p:cNvPr id="205" name="CustomShape 3"/>
          <p:cNvSpPr/>
          <p:nvPr/>
        </p:nvSpPr>
        <p:spPr>
          <a:xfrm>
            <a:off x="6443640" y="4005720"/>
            <a:ext cx="2446200" cy="27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en-US" sz="1200" b="1" strike="noStrike" spc="-1">
                <a:solidFill>
                  <a:srgbClr val="000000"/>
                </a:solidFill>
                <a:latin typeface="Calibri"/>
                <a:ea typeface="DejaVu Sans"/>
              </a:rPr>
              <a:t>Error Checking and Correcting </a:t>
            </a:r>
            <a:endParaRPr lang="en-US" sz="1200" b="0" strike="noStrike" spc="-1">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990720" y="380880"/>
            <a:ext cx="8151480" cy="919080"/>
          </a:xfrm>
          <a:prstGeom prst="rect">
            <a:avLst/>
          </a:prstGeom>
          <a:noFill/>
          <a:ln>
            <a:noFill/>
          </a:ln>
        </p:spPr>
        <p:style>
          <a:lnRef idx="0">
            <a:scrgbClr r="0" g="0" b="0"/>
          </a:lnRef>
          <a:fillRef idx="0">
            <a:scrgbClr r="0" g="0" b="0"/>
          </a:fillRef>
          <a:effectRef idx="0">
            <a:scrgbClr r="0" g="0" b="0"/>
          </a:effectRef>
          <a:fontRef idx="minor"/>
        </p:style>
        <p:txBody>
          <a:bodyPr lIns="90360" tIns="45000" rIns="90360" bIns="45000" anchor="ctr">
            <a:noAutofit/>
          </a:bodyPr>
          <a:lstStyle/>
          <a:p>
            <a:pPr algn="ctr">
              <a:lnSpc>
                <a:spcPct val="100000"/>
              </a:lnSpc>
            </a:pPr>
            <a:r>
              <a:rPr lang="en-US" sz="4400" b="0" strike="noStrike" spc="-1">
                <a:solidFill>
                  <a:srgbClr val="000000"/>
                </a:solidFill>
                <a:latin typeface="Calibri"/>
                <a:ea typeface="DejaVu Sans"/>
              </a:rPr>
              <a:t>Use Arrays of Small Disks?</a:t>
            </a:r>
            <a:endParaRPr lang="en-US" sz="4400" b="0" strike="noStrike" spc="-1">
              <a:latin typeface="Arial"/>
            </a:endParaRPr>
          </a:p>
        </p:txBody>
      </p:sp>
      <p:grpSp>
        <p:nvGrpSpPr>
          <p:cNvPr id="207" name="Group 2"/>
          <p:cNvGrpSpPr/>
          <p:nvPr/>
        </p:nvGrpSpPr>
        <p:grpSpPr>
          <a:xfrm>
            <a:off x="2743200" y="4419360"/>
            <a:ext cx="4894200" cy="445680"/>
            <a:chOff x="2743200" y="4419360"/>
            <a:chExt cx="4894200" cy="445680"/>
          </a:xfrm>
        </p:grpSpPr>
        <p:sp>
          <p:nvSpPr>
            <p:cNvPr id="208" name="CustomShape 3"/>
            <p:cNvSpPr/>
            <p:nvPr/>
          </p:nvSpPr>
          <p:spPr>
            <a:xfrm>
              <a:off x="2826360" y="4475520"/>
              <a:ext cx="1514880" cy="38952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spAutoFit/>
            </a:bodyPr>
            <a:lstStyle/>
            <a:p>
              <a:pPr>
                <a:lnSpc>
                  <a:spcPct val="90000"/>
                </a:lnSpc>
                <a:spcBef>
                  <a:spcPts val="1100"/>
                </a:spcBef>
              </a:pPr>
              <a:r>
                <a:rPr lang="en-US" sz="2200" b="1" strike="noStrike" spc="-1">
                  <a:solidFill>
                    <a:srgbClr val="00FF00"/>
                  </a:solidFill>
                  <a:latin typeface="Calibri"/>
                  <a:ea typeface="DejaVu Sans"/>
                </a:rPr>
                <a:t>Low End</a:t>
              </a:r>
              <a:endParaRPr lang="en-US" sz="2200" b="0" strike="noStrike" spc="-1">
                <a:latin typeface="Arial"/>
              </a:endParaRPr>
            </a:p>
          </p:txBody>
        </p:sp>
        <p:sp>
          <p:nvSpPr>
            <p:cNvPr id="209" name="CustomShape 4"/>
            <p:cNvSpPr/>
            <p:nvPr/>
          </p:nvSpPr>
          <p:spPr>
            <a:xfrm>
              <a:off x="6012000" y="4465800"/>
              <a:ext cx="1516320" cy="38952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spAutoFit/>
            </a:bodyPr>
            <a:lstStyle/>
            <a:p>
              <a:pPr>
                <a:lnSpc>
                  <a:spcPct val="90000"/>
                </a:lnSpc>
                <a:spcBef>
                  <a:spcPts val="1100"/>
                </a:spcBef>
              </a:pPr>
              <a:r>
                <a:rPr lang="en-US" sz="2200" b="1" strike="noStrike" spc="-1">
                  <a:solidFill>
                    <a:srgbClr val="00FF00"/>
                  </a:solidFill>
                  <a:latin typeface="Calibri"/>
                  <a:ea typeface="DejaVu Sans"/>
                </a:rPr>
                <a:t>High End</a:t>
              </a:r>
              <a:endParaRPr lang="en-US" sz="2200" b="0" strike="noStrike" spc="-1">
                <a:latin typeface="Arial"/>
              </a:endParaRPr>
            </a:p>
          </p:txBody>
        </p:sp>
        <p:sp>
          <p:nvSpPr>
            <p:cNvPr id="210" name="Line 5"/>
            <p:cNvSpPr/>
            <p:nvPr/>
          </p:nvSpPr>
          <p:spPr>
            <a:xfrm>
              <a:off x="4333320" y="4573440"/>
              <a:ext cx="1720800" cy="720"/>
            </a:xfrm>
            <a:prstGeom prst="line">
              <a:avLst/>
            </a:prstGeom>
            <a:ln w="50760">
              <a:solidFill>
                <a:schemeClr val="tx1"/>
              </a:solidFill>
              <a:round/>
              <a:tailEnd type="triangle" w="med" len="med"/>
            </a:ln>
          </p:spPr>
          <p:style>
            <a:lnRef idx="0">
              <a:scrgbClr r="0" g="0" b="0"/>
            </a:lnRef>
            <a:fillRef idx="0">
              <a:scrgbClr r="0" g="0" b="0"/>
            </a:fillRef>
            <a:effectRef idx="0">
              <a:scrgbClr r="0" g="0" b="0"/>
            </a:effectRef>
            <a:fontRef idx="minor"/>
          </p:style>
        </p:sp>
        <p:sp>
          <p:nvSpPr>
            <p:cNvPr id="211" name="CustomShape 6"/>
            <p:cNvSpPr/>
            <p:nvPr/>
          </p:nvSpPr>
          <p:spPr>
            <a:xfrm>
              <a:off x="7601040" y="4449960"/>
              <a:ext cx="36360" cy="19440"/>
            </a:xfrm>
            <a:prstGeom prst="rect">
              <a:avLst/>
            </a:prstGeom>
            <a:solidFill>
              <a:srgbClr val="FFFFFF"/>
            </a:solidFill>
            <a:ln w="12600">
              <a:solidFill>
                <a:schemeClr val="tx1"/>
              </a:solidFill>
              <a:miter/>
            </a:ln>
          </p:spPr>
          <p:style>
            <a:lnRef idx="0">
              <a:scrgbClr r="0" g="0" b="0"/>
            </a:lnRef>
            <a:fillRef idx="0">
              <a:scrgbClr r="0" g="0" b="0"/>
            </a:fillRef>
            <a:effectRef idx="0">
              <a:scrgbClr r="0" g="0" b="0"/>
            </a:effectRef>
            <a:fontRef idx="minor"/>
          </p:style>
        </p:sp>
        <p:sp>
          <p:nvSpPr>
            <p:cNvPr id="212" name="Line 7"/>
            <p:cNvSpPr/>
            <p:nvPr/>
          </p:nvSpPr>
          <p:spPr>
            <a:xfrm>
              <a:off x="2764800" y="4419360"/>
              <a:ext cx="4825080" cy="72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213" name="Line 8"/>
            <p:cNvSpPr/>
            <p:nvPr/>
          </p:nvSpPr>
          <p:spPr>
            <a:xfrm>
              <a:off x="2743200" y="4431600"/>
              <a:ext cx="1080" cy="35604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214" name="Line 9"/>
            <p:cNvSpPr/>
            <p:nvPr/>
          </p:nvSpPr>
          <p:spPr>
            <a:xfrm>
              <a:off x="7595280" y="4422600"/>
              <a:ext cx="1440" cy="356040"/>
            </a:xfrm>
            <a:prstGeom prst="line">
              <a:avLst/>
            </a:prstGeom>
            <a:ln w="12600">
              <a:solidFill>
                <a:schemeClr val="tx1"/>
              </a:solidFill>
              <a:round/>
            </a:ln>
          </p:spPr>
          <p:style>
            <a:lnRef idx="0">
              <a:scrgbClr r="0" g="0" b="0"/>
            </a:lnRef>
            <a:fillRef idx="0">
              <a:scrgbClr r="0" g="0" b="0"/>
            </a:fillRef>
            <a:effectRef idx="0">
              <a:scrgbClr r="0" g="0" b="0"/>
            </a:effectRef>
            <a:fontRef idx="minor"/>
          </p:style>
        </p:sp>
        <p:sp>
          <p:nvSpPr>
            <p:cNvPr id="215" name="Line 10"/>
            <p:cNvSpPr/>
            <p:nvPr/>
          </p:nvSpPr>
          <p:spPr>
            <a:xfrm>
              <a:off x="2764800" y="4799880"/>
              <a:ext cx="4825080" cy="720"/>
            </a:xfrm>
            <a:prstGeom prst="line">
              <a:avLst/>
            </a:prstGeom>
            <a:ln w="12600">
              <a:solidFill>
                <a:schemeClr val="tx1"/>
              </a:solidFill>
              <a:round/>
            </a:ln>
          </p:spPr>
          <p:style>
            <a:lnRef idx="0">
              <a:scrgbClr r="0" g="0" b="0"/>
            </a:lnRef>
            <a:fillRef idx="0">
              <a:scrgbClr r="0" g="0" b="0"/>
            </a:fillRef>
            <a:effectRef idx="0">
              <a:scrgbClr r="0" g="0" b="0"/>
            </a:effectRef>
            <a:fontRef idx="minor"/>
          </p:style>
        </p:sp>
      </p:grpSp>
      <p:grpSp>
        <p:nvGrpSpPr>
          <p:cNvPr id="216" name="Group 11"/>
          <p:cNvGrpSpPr/>
          <p:nvPr/>
        </p:nvGrpSpPr>
        <p:grpSpPr>
          <a:xfrm>
            <a:off x="838080" y="5029200"/>
            <a:ext cx="7327800" cy="1503000"/>
            <a:chOff x="838080" y="5029200"/>
            <a:chExt cx="7327800" cy="1503000"/>
          </a:xfrm>
        </p:grpSpPr>
        <p:sp>
          <p:nvSpPr>
            <p:cNvPr id="217" name="CustomShape 12"/>
            <p:cNvSpPr/>
            <p:nvPr/>
          </p:nvSpPr>
          <p:spPr>
            <a:xfrm>
              <a:off x="3787920" y="6202440"/>
              <a:ext cx="763200" cy="158400"/>
            </a:xfrm>
            <a:custGeom>
              <a:avLst/>
              <a:gdLst/>
              <a:ahLst/>
              <a:cxnLst/>
              <a:rect l="l" t="t" r="r" b="b"/>
              <a:pathLst>
                <a:path w="482" h="101">
                  <a:moveTo>
                    <a:pt x="0" y="0"/>
                  </a:moveTo>
                  <a:lnTo>
                    <a:pt x="481" y="0"/>
                  </a:lnTo>
                  <a:lnTo>
                    <a:pt x="481" y="100"/>
                  </a:lnTo>
                  <a:lnTo>
                    <a:pt x="0" y="100"/>
                  </a:lnTo>
                  <a:lnTo>
                    <a:pt x="0" y="0"/>
                  </a:lnTo>
                </a:path>
              </a:pathLst>
            </a:custGeom>
            <a:solidFill>
              <a:srgbClr val="FFFFFF"/>
            </a:solidFill>
            <a:ln>
              <a:noFill/>
            </a:ln>
          </p:spPr>
          <p:style>
            <a:lnRef idx="0">
              <a:scrgbClr r="0" g="0" b="0"/>
            </a:lnRef>
            <a:fillRef idx="0">
              <a:scrgbClr r="0" g="0" b="0"/>
            </a:fillRef>
            <a:effectRef idx="0">
              <a:scrgbClr r="0" g="0" b="0"/>
            </a:effectRef>
            <a:fontRef idx="minor"/>
          </p:style>
        </p:sp>
        <p:sp>
          <p:nvSpPr>
            <p:cNvPr id="218" name="CustomShape 13"/>
            <p:cNvSpPr/>
            <p:nvPr/>
          </p:nvSpPr>
          <p:spPr>
            <a:xfrm>
              <a:off x="3778200" y="6154560"/>
              <a:ext cx="811080" cy="215640"/>
            </a:xfrm>
            <a:custGeom>
              <a:avLst/>
              <a:gdLst/>
              <a:ahLst/>
              <a:cxnLst/>
              <a:rect l="l" t="t" r="r" b="b"/>
              <a:pathLst>
                <a:path w="512" h="137">
                  <a:moveTo>
                    <a:pt x="0" y="0"/>
                  </a:moveTo>
                  <a:lnTo>
                    <a:pt x="511" y="0"/>
                  </a:lnTo>
                  <a:lnTo>
                    <a:pt x="511" y="136"/>
                  </a:lnTo>
                  <a:lnTo>
                    <a:pt x="0" y="136"/>
                  </a:lnTo>
                  <a:lnTo>
                    <a:pt x="0" y="0"/>
                  </a:lnTo>
                </a:path>
              </a:pathLst>
            </a:custGeom>
            <a:solidFill>
              <a:srgbClr val="EAEC5E"/>
            </a:solidFill>
            <a:ln w="12600" cap="rnd">
              <a:solidFill>
                <a:srgbClr val="000000"/>
              </a:solidFill>
              <a:miter/>
            </a:ln>
          </p:spPr>
          <p:style>
            <a:lnRef idx="0">
              <a:scrgbClr r="0" g="0" b="0"/>
            </a:lnRef>
            <a:fillRef idx="0">
              <a:scrgbClr r="0" g="0" b="0"/>
            </a:fillRef>
            <a:effectRef idx="0">
              <a:scrgbClr r="0" g="0" b="0"/>
            </a:effectRef>
            <a:fontRef idx="minor"/>
          </p:style>
        </p:sp>
        <p:sp>
          <p:nvSpPr>
            <p:cNvPr id="219" name="Line 14"/>
            <p:cNvSpPr/>
            <p:nvPr/>
          </p:nvSpPr>
          <p:spPr>
            <a:xfrm flipV="1">
              <a:off x="3784320" y="6014880"/>
              <a:ext cx="279360" cy="13032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220" name="Line 15"/>
            <p:cNvSpPr/>
            <p:nvPr/>
          </p:nvSpPr>
          <p:spPr>
            <a:xfrm flipV="1">
              <a:off x="4582800" y="6024240"/>
              <a:ext cx="252720" cy="13032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221" name="Line 16"/>
            <p:cNvSpPr/>
            <p:nvPr/>
          </p:nvSpPr>
          <p:spPr>
            <a:xfrm flipV="1">
              <a:off x="4563720" y="6183000"/>
              <a:ext cx="268560" cy="176400"/>
            </a:xfrm>
            <a:prstGeom prst="line">
              <a:avLst/>
            </a:prstGeom>
            <a:ln w="12600">
              <a:solidFill>
                <a:srgbClr val="000000"/>
              </a:solidFill>
              <a:round/>
            </a:ln>
          </p:spPr>
          <p:style>
            <a:lnRef idx="0">
              <a:scrgbClr r="0" g="0" b="0"/>
            </a:lnRef>
            <a:fillRef idx="0">
              <a:scrgbClr r="0" g="0" b="0"/>
            </a:fillRef>
            <a:effectRef idx="0">
              <a:scrgbClr r="0" g="0" b="0"/>
            </a:effectRef>
            <a:fontRef idx="minor"/>
          </p:style>
        </p:sp>
        <p:grpSp>
          <p:nvGrpSpPr>
            <p:cNvPr id="222" name="Group 17"/>
            <p:cNvGrpSpPr/>
            <p:nvPr/>
          </p:nvGrpSpPr>
          <p:grpSpPr>
            <a:xfrm>
              <a:off x="4070160" y="6011640"/>
              <a:ext cx="766800" cy="162000"/>
              <a:chOff x="4070160" y="6011640"/>
              <a:chExt cx="766800" cy="162000"/>
            </a:xfrm>
          </p:grpSpPr>
          <p:sp>
            <p:nvSpPr>
              <p:cNvPr id="223" name="Line 18"/>
              <p:cNvSpPr/>
              <p:nvPr/>
            </p:nvSpPr>
            <p:spPr>
              <a:xfrm>
                <a:off x="4070160" y="6011640"/>
                <a:ext cx="758880" cy="180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224" name="Line 19"/>
              <p:cNvSpPr/>
              <p:nvPr/>
            </p:nvSpPr>
            <p:spPr>
              <a:xfrm>
                <a:off x="4835520" y="6018120"/>
                <a:ext cx="1440" cy="155520"/>
              </a:xfrm>
              <a:prstGeom prst="line">
                <a:avLst/>
              </a:prstGeom>
              <a:ln w="12600">
                <a:solidFill>
                  <a:srgbClr val="000000"/>
                </a:solidFill>
                <a:round/>
              </a:ln>
            </p:spPr>
            <p:style>
              <a:lnRef idx="0">
                <a:scrgbClr r="0" g="0" b="0"/>
              </a:lnRef>
              <a:fillRef idx="0">
                <a:scrgbClr r="0" g="0" b="0"/>
              </a:fillRef>
              <a:effectRef idx="0">
                <a:scrgbClr r="0" g="0" b="0"/>
              </a:effectRef>
              <a:fontRef idx="minor"/>
            </p:style>
          </p:sp>
        </p:grpSp>
        <p:sp>
          <p:nvSpPr>
            <p:cNvPr id="225" name="CustomShape 20"/>
            <p:cNvSpPr/>
            <p:nvPr/>
          </p:nvSpPr>
          <p:spPr>
            <a:xfrm>
              <a:off x="4870440" y="5994360"/>
              <a:ext cx="1266480" cy="396720"/>
            </a:xfrm>
            <a:custGeom>
              <a:avLst/>
              <a:gdLst/>
              <a:ahLst/>
              <a:cxnLst/>
              <a:rect l="l" t="t" r="r" b="b"/>
              <a:pathLst>
                <a:path w="799" h="251">
                  <a:moveTo>
                    <a:pt x="0" y="0"/>
                  </a:moveTo>
                  <a:lnTo>
                    <a:pt x="798" y="0"/>
                  </a:lnTo>
                  <a:lnTo>
                    <a:pt x="798" y="250"/>
                  </a:lnTo>
                  <a:lnTo>
                    <a:pt x="0" y="250"/>
                  </a:lnTo>
                  <a:lnTo>
                    <a:pt x="0" y="0"/>
                  </a:lnTo>
                </a:path>
              </a:pathLst>
            </a:custGeom>
            <a:solidFill>
              <a:srgbClr val="EAEC5E"/>
            </a:solidFill>
            <a:ln w="12600" cap="rnd">
              <a:solidFill>
                <a:srgbClr val="000000"/>
              </a:solidFill>
              <a:miter/>
            </a:ln>
          </p:spPr>
          <p:style>
            <a:lnRef idx="0">
              <a:scrgbClr r="0" g="0" b="0"/>
            </a:lnRef>
            <a:fillRef idx="0">
              <a:scrgbClr r="0" g="0" b="0"/>
            </a:fillRef>
            <a:effectRef idx="0">
              <a:scrgbClr r="0" g="0" b="0"/>
            </a:effectRef>
            <a:fontRef idx="minor"/>
          </p:style>
        </p:sp>
        <p:sp>
          <p:nvSpPr>
            <p:cNvPr id="226" name="Line 21"/>
            <p:cNvSpPr/>
            <p:nvPr/>
          </p:nvSpPr>
          <p:spPr>
            <a:xfrm flipV="1">
              <a:off x="4905360" y="5875200"/>
              <a:ext cx="193680" cy="10944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227" name="Line 22"/>
            <p:cNvSpPr/>
            <p:nvPr/>
          </p:nvSpPr>
          <p:spPr>
            <a:xfrm flipV="1">
              <a:off x="6146640" y="5862600"/>
              <a:ext cx="216000" cy="147600"/>
            </a:xfrm>
            <a:prstGeom prst="line">
              <a:avLst/>
            </a:prstGeom>
            <a:ln w="12600">
              <a:solidFill>
                <a:srgbClr val="000000"/>
              </a:solidFill>
              <a:round/>
            </a:ln>
          </p:spPr>
          <p:style>
            <a:lnRef idx="0">
              <a:scrgbClr r="0" g="0" b="0"/>
            </a:lnRef>
            <a:fillRef idx="0">
              <a:scrgbClr r="0" g="0" b="0"/>
            </a:fillRef>
            <a:effectRef idx="0">
              <a:scrgbClr r="0" g="0" b="0"/>
            </a:effectRef>
            <a:fontRef idx="minor"/>
          </p:style>
        </p:sp>
        <p:grpSp>
          <p:nvGrpSpPr>
            <p:cNvPr id="228" name="Group 23"/>
            <p:cNvGrpSpPr/>
            <p:nvPr/>
          </p:nvGrpSpPr>
          <p:grpSpPr>
            <a:xfrm>
              <a:off x="5105160" y="5865120"/>
              <a:ext cx="1255680" cy="342000"/>
              <a:chOff x="5105160" y="5865120"/>
              <a:chExt cx="1255680" cy="342000"/>
            </a:xfrm>
          </p:grpSpPr>
          <p:sp>
            <p:nvSpPr>
              <p:cNvPr id="229" name="Line 24"/>
              <p:cNvSpPr/>
              <p:nvPr/>
            </p:nvSpPr>
            <p:spPr>
              <a:xfrm>
                <a:off x="5105160" y="5865120"/>
                <a:ext cx="1247760" cy="180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230" name="Line 25"/>
              <p:cNvSpPr/>
              <p:nvPr/>
            </p:nvSpPr>
            <p:spPr>
              <a:xfrm>
                <a:off x="6359400" y="5871600"/>
                <a:ext cx="1440" cy="335520"/>
              </a:xfrm>
              <a:prstGeom prst="line">
                <a:avLst/>
              </a:prstGeom>
              <a:ln w="12600">
                <a:solidFill>
                  <a:srgbClr val="000000"/>
                </a:solidFill>
                <a:round/>
              </a:ln>
            </p:spPr>
            <p:style>
              <a:lnRef idx="0">
                <a:scrgbClr r="0" g="0" b="0"/>
              </a:lnRef>
              <a:fillRef idx="0">
                <a:scrgbClr r="0" g="0" b="0"/>
              </a:fillRef>
              <a:effectRef idx="0">
                <a:scrgbClr r="0" g="0" b="0"/>
              </a:effectRef>
              <a:fontRef idx="minor"/>
            </p:style>
          </p:sp>
        </p:grpSp>
        <p:sp>
          <p:nvSpPr>
            <p:cNvPr id="231" name="Line 26"/>
            <p:cNvSpPr/>
            <p:nvPr/>
          </p:nvSpPr>
          <p:spPr>
            <a:xfrm flipV="1">
              <a:off x="6184800" y="6210000"/>
              <a:ext cx="180720" cy="162000"/>
            </a:xfrm>
            <a:prstGeom prst="line">
              <a:avLst/>
            </a:prstGeom>
            <a:ln w="12600">
              <a:solidFill>
                <a:srgbClr val="000000"/>
              </a:solidFill>
              <a:round/>
            </a:ln>
          </p:spPr>
          <p:style>
            <a:lnRef idx="0">
              <a:scrgbClr r="0" g="0" b="0"/>
            </a:lnRef>
            <a:fillRef idx="0">
              <a:scrgbClr r="0" g="0" b="0"/>
            </a:fillRef>
            <a:effectRef idx="0">
              <a:scrgbClr r="0" g="0" b="0"/>
            </a:effectRef>
            <a:fontRef idx="minor"/>
          </p:style>
        </p:sp>
        <p:grpSp>
          <p:nvGrpSpPr>
            <p:cNvPr id="232" name="Group 27"/>
            <p:cNvGrpSpPr/>
            <p:nvPr/>
          </p:nvGrpSpPr>
          <p:grpSpPr>
            <a:xfrm>
              <a:off x="2960640" y="6198840"/>
              <a:ext cx="542880" cy="133560"/>
              <a:chOff x="2960640" y="6198840"/>
              <a:chExt cx="542880" cy="133560"/>
            </a:xfrm>
          </p:grpSpPr>
          <p:sp>
            <p:nvSpPr>
              <p:cNvPr id="233" name="CustomShape 28"/>
              <p:cNvSpPr/>
              <p:nvPr/>
            </p:nvSpPr>
            <p:spPr>
              <a:xfrm>
                <a:off x="2960640" y="6292800"/>
                <a:ext cx="241200" cy="29880"/>
              </a:xfrm>
              <a:custGeom>
                <a:avLst/>
                <a:gdLst/>
                <a:ahLst/>
                <a:cxnLst/>
                <a:rect l="l" t="t" r="r" b="b"/>
                <a:pathLst>
                  <a:path w="153" h="20">
                    <a:moveTo>
                      <a:pt x="0" y="0"/>
                    </a:moveTo>
                    <a:lnTo>
                      <a:pt x="152" y="0"/>
                    </a:lnTo>
                    <a:lnTo>
                      <a:pt x="152" y="19"/>
                    </a:lnTo>
                    <a:lnTo>
                      <a:pt x="0" y="19"/>
                    </a:lnTo>
                    <a:lnTo>
                      <a:pt x="0" y="0"/>
                    </a:lnTo>
                  </a:path>
                </a:pathLst>
              </a:custGeom>
              <a:solidFill>
                <a:srgbClr val="EAEC5E"/>
              </a:solidFill>
              <a:ln w="12600" cap="rnd">
                <a:solidFill>
                  <a:srgbClr val="000000"/>
                </a:solidFill>
                <a:miter/>
              </a:ln>
            </p:spPr>
            <p:style>
              <a:lnRef idx="0">
                <a:scrgbClr r="0" g="0" b="0"/>
              </a:lnRef>
              <a:fillRef idx="0">
                <a:scrgbClr r="0" g="0" b="0"/>
              </a:fillRef>
              <a:effectRef idx="0">
                <a:scrgbClr r="0" g="0" b="0"/>
              </a:effectRef>
              <a:fontRef idx="minor"/>
            </p:style>
          </p:sp>
          <p:sp>
            <p:nvSpPr>
              <p:cNvPr id="234" name="CustomShape 29"/>
              <p:cNvSpPr/>
              <p:nvPr/>
            </p:nvSpPr>
            <p:spPr>
              <a:xfrm>
                <a:off x="2960640" y="6292800"/>
                <a:ext cx="252360" cy="39600"/>
              </a:xfrm>
              <a:custGeom>
                <a:avLst/>
                <a:gdLst/>
                <a:ahLst/>
                <a:cxnLst/>
                <a:rect l="l" t="t" r="r" b="b"/>
                <a:pathLst>
                  <a:path w="160" h="26">
                    <a:moveTo>
                      <a:pt x="0" y="0"/>
                    </a:moveTo>
                    <a:lnTo>
                      <a:pt x="159" y="0"/>
                    </a:lnTo>
                    <a:lnTo>
                      <a:pt x="159" y="25"/>
                    </a:lnTo>
                    <a:lnTo>
                      <a:pt x="0" y="25"/>
                    </a:lnTo>
                    <a:lnTo>
                      <a:pt x="0" y="0"/>
                    </a:lnTo>
                  </a:path>
                </a:pathLst>
              </a:custGeom>
              <a:solidFill>
                <a:srgbClr val="EAEC5E"/>
              </a:solidFill>
              <a:ln w="12600" cap="rnd">
                <a:solidFill>
                  <a:srgbClr val="000000"/>
                </a:solidFill>
                <a:miter/>
              </a:ln>
            </p:spPr>
            <p:style>
              <a:lnRef idx="0">
                <a:scrgbClr r="0" g="0" b="0"/>
              </a:lnRef>
              <a:fillRef idx="0">
                <a:scrgbClr r="0" g="0" b="0"/>
              </a:fillRef>
              <a:effectRef idx="0">
                <a:scrgbClr r="0" g="0" b="0"/>
              </a:effectRef>
              <a:fontRef idx="minor"/>
            </p:style>
          </p:sp>
          <p:sp>
            <p:nvSpPr>
              <p:cNvPr id="235" name="Line 30"/>
              <p:cNvSpPr/>
              <p:nvPr/>
            </p:nvSpPr>
            <p:spPr>
              <a:xfrm flipV="1">
                <a:off x="2966760" y="6198840"/>
                <a:ext cx="279360" cy="9396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236" name="Line 31"/>
              <p:cNvSpPr/>
              <p:nvPr/>
            </p:nvSpPr>
            <p:spPr>
              <a:xfrm flipV="1">
                <a:off x="3219120" y="6198840"/>
                <a:ext cx="276480" cy="9396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237" name="Line 32"/>
              <p:cNvSpPr/>
              <p:nvPr/>
            </p:nvSpPr>
            <p:spPr>
              <a:xfrm flipV="1">
                <a:off x="3219120" y="6238800"/>
                <a:ext cx="276480" cy="9360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238" name="Line 33"/>
              <p:cNvSpPr/>
              <p:nvPr/>
            </p:nvSpPr>
            <p:spPr>
              <a:xfrm>
                <a:off x="3259080" y="6198840"/>
                <a:ext cx="236520" cy="180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239" name="Line 34"/>
              <p:cNvSpPr/>
              <p:nvPr/>
            </p:nvSpPr>
            <p:spPr>
              <a:xfrm>
                <a:off x="3501720" y="6205320"/>
                <a:ext cx="1800" cy="27000"/>
              </a:xfrm>
              <a:prstGeom prst="line">
                <a:avLst/>
              </a:prstGeom>
              <a:ln w="12600">
                <a:solidFill>
                  <a:srgbClr val="000000"/>
                </a:solidFill>
                <a:round/>
              </a:ln>
            </p:spPr>
            <p:style>
              <a:lnRef idx="0">
                <a:scrgbClr r="0" g="0" b="0"/>
              </a:lnRef>
              <a:fillRef idx="0">
                <a:scrgbClr r="0" g="0" b="0"/>
              </a:fillRef>
              <a:effectRef idx="0">
                <a:scrgbClr r="0" g="0" b="0"/>
              </a:effectRef>
              <a:fontRef idx="minor"/>
            </p:style>
          </p:sp>
        </p:grpSp>
        <p:sp>
          <p:nvSpPr>
            <p:cNvPr id="240" name="CustomShape 35"/>
            <p:cNvSpPr/>
            <p:nvPr/>
          </p:nvSpPr>
          <p:spPr>
            <a:xfrm>
              <a:off x="6532560" y="5230800"/>
              <a:ext cx="1284120" cy="1301400"/>
            </a:xfrm>
            <a:custGeom>
              <a:avLst/>
              <a:gdLst/>
              <a:ahLst/>
              <a:cxnLst/>
              <a:rect l="l" t="t" r="r" b="b"/>
              <a:pathLst>
                <a:path w="810" h="821">
                  <a:moveTo>
                    <a:pt x="0" y="0"/>
                  </a:moveTo>
                  <a:lnTo>
                    <a:pt x="809" y="0"/>
                  </a:lnTo>
                  <a:lnTo>
                    <a:pt x="809" y="820"/>
                  </a:lnTo>
                  <a:lnTo>
                    <a:pt x="0" y="820"/>
                  </a:lnTo>
                  <a:lnTo>
                    <a:pt x="0" y="0"/>
                  </a:lnTo>
                </a:path>
              </a:pathLst>
            </a:custGeom>
            <a:solidFill>
              <a:srgbClr val="EAEC5E"/>
            </a:solidFill>
            <a:ln w="12600" cap="rnd">
              <a:solidFill>
                <a:srgbClr val="000000"/>
              </a:solidFill>
              <a:miter/>
            </a:ln>
          </p:spPr>
          <p:style>
            <a:lnRef idx="0">
              <a:scrgbClr r="0" g="0" b="0"/>
            </a:lnRef>
            <a:fillRef idx="0">
              <a:scrgbClr r="0" g="0" b="0"/>
            </a:fillRef>
            <a:effectRef idx="0">
              <a:scrgbClr r="0" g="0" b="0"/>
            </a:effectRef>
            <a:fontRef idx="minor"/>
          </p:style>
        </p:sp>
        <p:sp>
          <p:nvSpPr>
            <p:cNvPr id="241" name="Line 36"/>
            <p:cNvSpPr/>
            <p:nvPr/>
          </p:nvSpPr>
          <p:spPr>
            <a:xfrm>
              <a:off x="6891120" y="5035320"/>
              <a:ext cx="1266840" cy="180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242" name="Line 37"/>
            <p:cNvSpPr/>
            <p:nvPr/>
          </p:nvSpPr>
          <p:spPr>
            <a:xfrm>
              <a:off x="8164440" y="5041800"/>
              <a:ext cx="1440" cy="125892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243" name="Line 38"/>
            <p:cNvSpPr/>
            <p:nvPr/>
          </p:nvSpPr>
          <p:spPr>
            <a:xfrm flipV="1">
              <a:off x="7791120" y="5049720"/>
              <a:ext cx="354240" cy="18720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244" name="Line 39"/>
            <p:cNvSpPr/>
            <p:nvPr/>
          </p:nvSpPr>
          <p:spPr>
            <a:xfrm flipV="1">
              <a:off x="7839000" y="6316560"/>
              <a:ext cx="325440" cy="17784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245" name="Line 40"/>
            <p:cNvSpPr/>
            <p:nvPr/>
          </p:nvSpPr>
          <p:spPr>
            <a:xfrm flipV="1">
              <a:off x="6499080" y="5029200"/>
              <a:ext cx="379440" cy="20772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246" name="CustomShape 41"/>
            <p:cNvSpPr/>
            <p:nvPr/>
          </p:nvSpPr>
          <p:spPr>
            <a:xfrm>
              <a:off x="1380960" y="6016680"/>
              <a:ext cx="1247400" cy="41724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spAutoFit/>
            </a:bodyPr>
            <a:lstStyle/>
            <a:p>
              <a:pPr>
                <a:lnSpc>
                  <a:spcPct val="90000"/>
                </a:lnSpc>
                <a:spcBef>
                  <a:spcPts val="1199"/>
                </a:spcBef>
              </a:pPr>
              <a:r>
                <a:rPr lang="en-US" sz="2400" b="1" strike="noStrike" spc="-1">
                  <a:solidFill>
                    <a:srgbClr val="414141"/>
                  </a:solidFill>
                  <a:latin typeface="Calibri"/>
                  <a:ea typeface="DejaVu Sans"/>
                </a:rPr>
                <a:t>3.5”</a:t>
              </a:r>
              <a:endParaRPr lang="en-US" sz="2400" b="0" strike="noStrike" spc="-1">
                <a:latin typeface="Arial"/>
              </a:endParaRPr>
            </a:p>
          </p:txBody>
        </p:sp>
        <p:sp>
          <p:nvSpPr>
            <p:cNvPr id="247" name="CustomShape 42"/>
            <p:cNvSpPr/>
            <p:nvPr/>
          </p:nvSpPr>
          <p:spPr>
            <a:xfrm>
              <a:off x="838080" y="5102280"/>
              <a:ext cx="2643120" cy="85572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spAutoFit/>
            </a:bodyPr>
            <a:lstStyle/>
            <a:p>
              <a:pPr>
                <a:lnSpc>
                  <a:spcPct val="90000"/>
                </a:lnSpc>
                <a:spcBef>
                  <a:spcPts val="1400"/>
                </a:spcBef>
              </a:pPr>
              <a:r>
                <a:rPr lang="en-US" sz="2800" b="1" strike="noStrike" spc="-1">
                  <a:solidFill>
                    <a:srgbClr val="114FFB"/>
                  </a:solidFill>
                  <a:latin typeface="Calibri"/>
                  <a:ea typeface="DejaVu Sans"/>
                </a:rPr>
                <a:t>Disk Array:    1 disk design</a:t>
              </a:r>
              <a:endParaRPr lang="en-US" sz="2800" b="0" strike="noStrike" spc="-1">
                <a:latin typeface="Arial"/>
              </a:endParaRPr>
            </a:p>
          </p:txBody>
        </p:sp>
        <p:sp>
          <p:nvSpPr>
            <p:cNvPr id="248" name="Line 43"/>
            <p:cNvSpPr/>
            <p:nvPr/>
          </p:nvSpPr>
          <p:spPr>
            <a:xfrm flipV="1">
              <a:off x="2284200" y="6243480"/>
              <a:ext cx="552600" cy="19080"/>
            </a:xfrm>
            <a:prstGeom prst="line">
              <a:avLst/>
            </a:prstGeom>
            <a:ln w="76320">
              <a:solidFill>
                <a:schemeClr val="tx1"/>
              </a:solidFill>
              <a:round/>
              <a:tailEnd type="triangle" w="med" len="med"/>
            </a:ln>
          </p:spPr>
          <p:style>
            <a:lnRef idx="0">
              <a:scrgbClr r="0" g="0" b="0"/>
            </a:lnRef>
            <a:fillRef idx="0">
              <a:scrgbClr r="0" g="0" b="0"/>
            </a:fillRef>
            <a:effectRef idx="0">
              <a:scrgbClr r="0" g="0" b="0"/>
            </a:effectRef>
            <a:fontRef idx="minor"/>
          </p:style>
        </p:sp>
        <p:sp>
          <p:nvSpPr>
            <p:cNvPr id="249" name="Line 44"/>
            <p:cNvSpPr/>
            <p:nvPr/>
          </p:nvSpPr>
          <p:spPr>
            <a:xfrm>
              <a:off x="6588000" y="5270400"/>
              <a:ext cx="228600" cy="1440"/>
            </a:xfrm>
            <a:prstGeom prst="line">
              <a:avLst/>
            </a:prstGeom>
            <a:ln w="76320">
              <a:solidFill>
                <a:schemeClr val="tx1"/>
              </a:solidFill>
              <a:round/>
            </a:ln>
          </p:spPr>
          <p:style>
            <a:lnRef idx="0">
              <a:scrgbClr r="0" g="0" b="0"/>
            </a:lnRef>
            <a:fillRef idx="0">
              <a:scrgbClr r="0" g="0" b="0"/>
            </a:fillRef>
            <a:effectRef idx="0">
              <a:scrgbClr r="0" g="0" b="0"/>
            </a:effectRef>
            <a:fontRef idx="minor"/>
          </p:style>
        </p:sp>
        <p:sp>
          <p:nvSpPr>
            <p:cNvPr id="250" name="Line 45"/>
            <p:cNvSpPr/>
            <p:nvPr/>
          </p:nvSpPr>
          <p:spPr>
            <a:xfrm>
              <a:off x="6589440" y="5424480"/>
              <a:ext cx="223920" cy="1440"/>
            </a:xfrm>
            <a:prstGeom prst="line">
              <a:avLst/>
            </a:prstGeom>
            <a:ln w="76320">
              <a:solidFill>
                <a:schemeClr val="tx1"/>
              </a:solidFill>
              <a:round/>
            </a:ln>
          </p:spPr>
          <p:style>
            <a:lnRef idx="0">
              <a:scrgbClr r="0" g="0" b="0"/>
            </a:lnRef>
            <a:fillRef idx="0">
              <a:scrgbClr r="0" g="0" b="0"/>
            </a:fillRef>
            <a:effectRef idx="0">
              <a:scrgbClr r="0" g="0" b="0"/>
            </a:effectRef>
            <a:fontRef idx="minor"/>
          </p:style>
        </p:sp>
        <p:sp>
          <p:nvSpPr>
            <p:cNvPr id="251" name="Line 46"/>
            <p:cNvSpPr/>
            <p:nvPr/>
          </p:nvSpPr>
          <p:spPr>
            <a:xfrm>
              <a:off x="6589440" y="5576760"/>
              <a:ext cx="222480" cy="1440"/>
            </a:xfrm>
            <a:prstGeom prst="line">
              <a:avLst/>
            </a:prstGeom>
            <a:ln w="76320">
              <a:solidFill>
                <a:schemeClr val="tx1"/>
              </a:solidFill>
              <a:round/>
            </a:ln>
          </p:spPr>
          <p:style>
            <a:lnRef idx="0">
              <a:scrgbClr r="0" g="0" b="0"/>
            </a:lnRef>
            <a:fillRef idx="0">
              <a:scrgbClr r="0" g="0" b="0"/>
            </a:fillRef>
            <a:effectRef idx="0">
              <a:scrgbClr r="0" g="0" b="0"/>
            </a:effectRef>
            <a:fontRef idx="minor"/>
          </p:style>
        </p:sp>
        <p:sp>
          <p:nvSpPr>
            <p:cNvPr id="252" name="Line 47"/>
            <p:cNvSpPr/>
            <p:nvPr/>
          </p:nvSpPr>
          <p:spPr>
            <a:xfrm>
              <a:off x="6583320" y="5713200"/>
              <a:ext cx="228600" cy="1800"/>
            </a:xfrm>
            <a:prstGeom prst="line">
              <a:avLst/>
            </a:prstGeom>
            <a:ln w="76320">
              <a:solidFill>
                <a:schemeClr val="tx1"/>
              </a:solidFill>
              <a:round/>
            </a:ln>
          </p:spPr>
          <p:style>
            <a:lnRef idx="0">
              <a:scrgbClr r="0" g="0" b="0"/>
            </a:lnRef>
            <a:fillRef idx="0">
              <a:scrgbClr r="0" g="0" b="0"/>
            </a:fillRef>
            <a:effectRef idx="0">
              <a:scrgbClr r="0" g="0" b="0"/>
            </a:effectRef>
            <a:fontRef idx="minor"/>
          </p:style>
        </p:sp>
        <p:sp>
          <p:nvSpPr>
            <p:cNvPr id="253" name="Line 48"/>
            <p:cNvSpPr/>
            <p:nvPr/>
          </p:nvSpPr>
          <p:spPr>
            <a:xfrm>
              <a:off x="6584760" y="5848200"/>
              <a:ext cx="223920" cy="1440"/>
            </a:xfrm>
            <a:prstGeom prst="line">
              <a:avLst/>
            </a:prstGeom>
            <a:ln w="76320">
              <a:solidFill>
                <a:schemeClr val="tx1"/>
              </a:solidFill>
              <a:round/>
            </a:ln>
          </p:spPr>
          <p:style>
            <a:lnRef idx="0">
              <a:scrgbClr r="0" g="0" b="0"/>
            </a:lnRef>
            <a:fillRef idx="0">
              <a:scrgbClr r="0" g="0" b="0"/>
            </a:fillRef>
            <a:effectRef idx="0">
              <a:scrgbClr r="0" g="0" b="0"/>
            </a:effectRef>
            <a:fontRef idx="minor"/>
          </p:style>
        </p:sp>
        <p:sp>
          <p:nvSpPr>
            <p:cNvPr id="254" name="Line 49"/>
            <p:cNvSpPr/>
            <p:nvPr/>
          </p:nvSpPr>
          <p:spPr>
            <a:xfrm>
              <a:off x="6584760" y="6019560"/>
              <a:ext cx="222120" cy="1800"/>
            </a:xfrm>
            <a:prstGeom prst="line">
              <a:avLst/>
            </a:prstGeom>
            <a:ln w="76320">
              <a:solidFill>
                <a:schemeClr val="tx1"/>
              </a:solidFill>
              <a:round/>
            </a:ln>
          </p:spPr>
          <p:style>
            <a:lnRef idx="0">
              <a:scrgbClr r="0" g="0" b="0"/>
            </a:lnRef>
            <a:fillRef idx="0">
              <a:scrgbClr r="0" g="0" b="0"/>
            </a:fillRef>
            <a:effectRef idx="0">
              <a:scrgbClr r="0" g="0" b="0"/>
            </a:effectRef>
            <a:fontRef idx="minor"/>
          </p:style>
        </p:sp>
        <p:sp>
          <p:nvSpPr>
            <p:cNvPr id="255" name="Line 50"/>
            <p:cNvSpPr/>
            <p:nvPr/>
          </p:nvSpPr>
          <p:spPr>
            <a:xfrm>
              <a:off x="6583320" y="6184800"/>
              <a:ext cx="228600" cy="1440"/>
            </a:xfrm>
            <a:prstGeom prst="line">
              <a:avLst/>
            </a:prstGeom>
            <a:ln w="76320">
              <a:solidFill>
                <a:schemeClr val="tx1"/>
              </a:solidFill>
              <a:round/>
            </a:ln>
          </p:spPr>
          <p:style>
            <a:lnRef idx="0">
              <a:scrgbClr r="0" g="0" b="0"/>
            </a:lnRef>
            <a:fillRef idx="0">
              <a:scrgbClr r="0" g="0" b="0"/>
            </a:fillRef>
            <a:effectRef idx="0">
              <a:scrgbClr r="0" g="0" b="0"/>
            </a:effectRef>
            <a:fontRef idx="minor"/>
          </p:style>
        </p:sp>
        <p:sp>
          <p:nvSpPr>
            <p:cNvPr id="256" name="Line 51"/>
            <p:cNvSpPr/>
            <p:nvPr/>
          </p:nvSpPr>
          <p:spPr>
            <a:xfrm>
              <a:off x="6584760" y="6338880"/>
              <a:ext cx="223920" cy="1440"/>
            </a:xfrm>
            <a:prstGeom prst="line">
              <a:avLst/>
            </a:prstGeom>
            <a:ln w="76320">
              <a:solidFill>
                <a:schemeClr val="tx1"/>
              </a:solidFill>
              <a:round/>
            </a:ln>
          </p:spPr>
          <p:style>
            <a:lnRef idx="0">
              <a:scrgbClr r="0" g="0" b="0"/>
            </a:lnRef>
            <a:fillRef idx="0">
              <a:scrgbClr r="0" g="0" b="0"/>
            </a:fillRef>
            <a:effectRef idx="0">
              <a:scrgbClr r="0" g="0" b="0"/>
            </a:effectRef>
            <a:fontRef idx="minor"/>
          </p:style>
        </p:sp>
        <p:sp>
          <p:nvSpPr>
            <p:cNvPr id="257" name="Line 52"/>
            <p:cNvSpPr/>
            <p:nvPr/>
          </p:nvSpPr>
          <p:spPr>
            <a:xfrm>
              <a:off x="6584760" y="6491160"/>
              <a:ext cx="222120" cy="1440"/>
            </a:xfrm>
            <a:prstGeom prst="line">
              <a:avLst/>
            </a:prstGeom>
            <a:ln w="76320">
              <a:solidFill>
                <a:schemeClr val="tx1"/>
              </a:solidFill>
              <a:round/>
            </a:ln>
          </p:spPr>
          <p:style>
            <a:lnRef idx="0">
              <a:scrgbClr r="0" g="0" b="0"/>
            </a:lnRef>
            <a:fillRef idx="0">
              <a:scrgbClr r="0" g="0" b="0"/>
            </a:fillRef>
            <a:effectRef idx="0">
              <a:scrgbClr r="0" g="0" b="0"/>
            </a:effectRef>
            <a:fontRef idx="minor"/>
          </p:style>
        </p:sp>
        <p:sp>
          <p:nvSpPr>
            <p:cNvPr id="258" name="Line 53"/>
            <p:cNvSpPr/>
            <p:nvPr/>
          </p:nvSpPr>
          <p:spPr>
            <a:xfrm>
              <a:off x="7078320" y="5275080"/>
              <a:ext cx="228600" cy="1440"/>
            </a:xfrm>
            <a:prstGeom prst="line">
              <a:avLst/>
            </a:prstGeom>
            <a:ln w="76320">
              <a:solidFill>
                <a:schemeClr val="tx1"/>
              </a:solidFill>
              <a:round/>
            </a:ln>
          </p:spPr>
          <p:style>
            <a:lnRef idx="0">
              <a:scrgbClr r="0" g="0" b="0"/>
            </a:lnRef>
            <a:fillRef idx="0">
              <a:scrgbClr r="0" g="0" b="0"/>
            </a:fillRef>
            <a:effectRef idx="0">
              <a:scrgbClr r="0" g="0" b="0"/>
            </a:effectRef>
            <a:fontRef idx="minor"/>
          </p:style>
        </p:sp>
        <p:sp>
          <p:nvSpPr>
            <p:cNvPr id="259" name="Line 54"/>
            <p:cNvSpPr/>
            <p:nvPr/>
          </p:nvSpPr>
          <p:spPr>
            <a:xfrm>
              <a:off x="7080120" y="5429160"/>
              <a:ext cx="223920" cy="1440"/>
            </a:xfrm>
            <a:prstGeom prst="line">
              <a:avLst/>
            </a:prstGeom>
            <a:ln w="76320">
              <a:solidFill>
                <a:schemeClr val="tx1"/>
              </a:solidFill>
              <a:round/>
            </a:ln>
          </p:spPr>
          <p:style>
            <a:lnRef idx="0">
              <a:scrgbClr r="0" g="0" b="0"/>
            </a:lnRef>
            <a:fillRef idx="0">
              <a:scrgbClr r="0" g="0" b="0"/>
            </a:fillRef>
            <a:effectRef idx="0">
              <a:scrgbClr r="0" g="0" b="0"/>
            </a:effectRef>
            <a:fontRef idx="minor"/>
          </p:style>
        </p:sp>
        <p:sp>
          <p:nvSpPr>
            <p:cNvPr id="260" name="Line 55"/>
            <p:cNvSpPr/>
            <p:nvPr/>
          </p:nvSpPr>
          <p:spPr>
            <a:xfrm>
              <a:off x="7080120" y="5581440"/>
              <a:ext cx="222120" cy="1440"/>
            </a:xfrm>
            <a:prstGeom prst="line">
              <a:avLst/>
            </a:prstGeom>
            <a:ln w="76320">
              <a:solidFill>
                <a:schemeClr val="tx1"/>
              </a:solidFill>
              <a:round/>
            </a:ln>
          </p:spPr>
          <p:style>
            <a:lnRef idx="0">
              <a:scrgbClr r="0" g="0" b="0"/>
            </a:lnRef>
            <a:fillRef idx="0">
              <a:scrgbClr r="0" g="0" b="0"/>
            </a:fillRef>
            <a:effectRef idx="0">
              <a:scrgbClr r="0" g="0" b="0"/>
            </a:effectRef>
            <a:fontRef idx="minor"/>
          </p:style>
        </p:sp>
        <p:sp>
          <p:nvSpPr>
            <p:cNvPr id="261" name="Line 56"/>
            <p:cNvSpPr/>
            <p:nvPr/>
          </p:nvSpPr>
          <p:spPr>
            <a:xfrm>
              <a:off x="7073640" y="5717880"/>
              <a:ext cx="228600" cy="1800"/>
            </a:xfrm>
            <a:prstGeom prst="line">
              <a:avLst/>
            </a:prstGeom>
            <a:ln w="76320">
              <a:solidFill>
                <a:schemeClr val="tx1"/>
              </a:solidFill>
              <a:round/>
            </a:ln>
          </p:spPr>
          <p:style>
            <a:lnRef idx="0">
              <a:scrgbClr r="0" g="0" b="0"/>
            </a:lnRef>
            <a:fillRef idx="0">
              <a:scrgbClr r="0" g="0" b="0"/>
            </a:fillRef>
            <a:effectRef idx="0">
              <a:scrgbClr r="0" g="0" b="0"/>
            </a:effectRef>
            <a:fontRef idx="minor"/>
          </p:style>
        </p:sp>
        <p:sp>
          <p:nvSpPr>
            <p:cNvPr id="262" name="Line 57"/>
            <p:cNvSpPr/>
            <p:nvPr/>
          </p:nvSpPr>
          <p:spPr>
            <a:xfrm>
              <a:off x="7075440" y="5852880"/>
              <a:ext cx="223560" cy="1800"/>
            </a:xfrm>
            <a:prstGeom prst="line">
              <a:avLst/>
            </a:prstGeom>
            <a:ln w="76320">
              <a:solidFill>
                <a:schemeClr val="tx1"/>
              </a:solidFill>
              <a:round/>
            </a:ln>
          </p:spPr>
          <p:style>
            <a:lnRef idx="0">
              <a:scrgbClr r="0" g="0" b="0"/>
            </a:lnRef>
            <a:fillRef idx="0">
              <a:scrgbClr r="0" g="0" b="0"/>
            </a:fillRef>
            <a:effectRef idx="0">
              <a:scrgbClr r="0" g="0" b="0"/>
            </a:effectRef>
            <a:fontRef idx="minor"/>
          </p:style>
        </p:sp>
        <p:sp>
          <p:nvSpPr>
            <p:cNvPr id="263" name="Line 58"/>
            <p:cNvSpPr/>
            <p:nvPr/>
          </p:nvSpPr>
          <p:spPr>
            <a:xfrm>
              <a:off x="7075440" y="6024240"/>
              <a:ext cx="222120" cy="1800"/>
            </a:xfrm>
            <a:prstGeom prst="line">
              <a:avLst/>
            </a:prstGeom>
            <a:ln w="76320">
              <a:solidFill>
                <a:schemeClr val="tx1"/>
              </a:solidFill>
              <a:round/>
            </a:ln>
          </p:spPr>
          <p:style>
            <a:lnRef idx="0">
              <a:scrgbClr r="0" g="0" b="0"/>
            </a:lnRef>
            <a:fillRef idx="0">
              <a:scrgbClr r="0" g="0" b="0"/>
            </a:fillRef>
            <a:effectRef idx="0">
              <a:scrgbClr r="0" g="0" b="0"/>
            </a:effectRef>
            <a:fontRef idx="minor"/>
          </p:style>
        </p:sp>
        <p:sp>
          <p:nvSpPr>
            <p:cNvPr id="264" name="Line 59"/>
            <p:cNvSpPr/>
            <p:nvPr/>
          </p:nvSpPr>
          <p:spPr>
            <a:xfrm>
              <a:off x="7073640" y="6189480"/>
              <a:ext cx="228600" cy="1440"/>
            </a:xfrm>
            <a:prstGeom prst="line">
              <a:avLst/>
            </a:prstGeom>
            <a:ln w="76320">
              <a:solidFill>
                <a:schemeClr val="tx1"/>
              </a:solidFill>
              <a:round/>
            </a:ln>
          </p:spPr>
          <p:style>
            <a:lnRef idx="0">
              <a:scrgbClr r="0" g="0" b="0"/>
            </a:lnRef>
            <a:fillRef idx="0">
              <a:scrgbClr r="0" g="0" b="0"/>
            </a:fillRef>
            <a:effectRef idx="0">
              <a:scrgbClr r="0" g="0" b="0"/>
            </a:effectRef>
            <a:fontRef idx="minor"/>
          </p:style>
        </p:sp>
        <p:sp>
          <p:nvSpPr>
            <p:cNvPr id="265" name="Line 60"/>
            <p:cNvSpPr/>
            <p:nvPr/>
          </p:nvSpPr>
          <p:spPr>
            <a:xfrm>
              <a:off x="7075440" y="6333840"/>
              <a:ext cx="223560" cy="1800"/>
            </a:xfrm>
            <a:prstGeom prst="line">
              <a:avLst/>
            </a:prstGeom>
            <a:ln w="76320">
              <a:solidFill>
                <a:schemeClr val="tx1"/>
              </a:solidFill>
              <a:round/>
            </a:ln>
          </p:spPr>
          <p:style>
            <a:lnRef idx="0">
              <a:scrgbClr r="0" g="0" b="0"/>
            </a:lnRef>
            <a:fillRef idx="0">
              <a:scrgbClr r="0" g="0" b="0"/>
            </a:fillRef>
            <a:effectRef idx="0">
              <a:scrgbClr r="0" g="0" b="0"/>
            </a:effectRef>
            <a:fontRef idx="minor"/>
          </p:style>
        </p:sp>
        <p:sp>
          <p:nvSpPr>
            <p:cNvPr id="266" name="Line 61"/>
            <p:cNvSpPr/>
            <p:nvPr/>
          </p:nvSpPr>
          <p:spPr>
            <a:xfrm>
              <a:off x="7075440" y="6486480"/>
              <a:ext cx="222120" cy="1440"/>
            </a:xfrm>
            <a:prstGeom prst="line">
              <a:avLst/>
            </a:prstGeom>
            <a:ln w="76320">
              <a:solidFill>
                <a:schemeClr val="tx1"/>
              </a:solidFill>
              <a:round/>
            </a:ln>
          </p:spPr>
          <p:style>
            <a:lnRef idx="0">
              <a:scrgbClr r="0" g="0" b="0"/>
            </a:lnRef>
            <a:fillRef idx="0">
              <a:scrgbClr r="0" g="0" b="0"/>
            </a:fillRef>
            <a:effectRef idx="0">
              <a:scrgbClr r="0" g="0" b="0"/>
            </a:effectRef>
            <a:fontRef idx="minor"/>
          </p:style>
        </p:sp>
        <p:sp>
          <p:nvSpPr>
            <p:cNvPr id="267" name="Line 62"/>
            <p:cNvSpPr/>
            <p:nvPr/>
          </p:nvSpPr>
          <p:spPr>
            <a:xfrm>
              <a:off x="7564320" y="5275080"/>
              <a:ext cx="228600" cy="1440"/>
            </a:xfrm>
            <a:prstGeom prst="line">
              <a:avLst/>
            </a:prstGeom>
            <a:ln w="76320">
              <a:solidFill>
                <a:schemeClr val="tx1"/>
              </a:solidFill>
              <a:round/>
            </a:ln>
          </p:spPr>
          <p:style>
            <a:lnRef idx="0">
              <a:scrgbClr r="0" g="0" b="0"/>
            </a:lnRef>
            <a:fillRef idx="0">
              <a:scrgbClr r="0" g="0" b="0"/>
            </a:fillRef>
            <a:effectRef idx="0">
              <a:scrgbClr r="0" g="0" b="0"/>
            </a:effectRef>
            <a:fontRef idx="minor"/>
          </p:style>
        </p:sp>
        <p:sp>
          <p:nvSpPr>
            <p:cNvPr id="268" name="Line 63"/>
            <p:cNvSpPr/>
            <p:nvPr/>
          </p:nvSpPr>
          <p:spPr>
            <a:xfrm>
              <a:off x="7546680" y="5429160"/>
              <a:ext cx="223920" cy="1440"/>
            </a:xfrm>
            <a:prstGeom prst="line">
              <a:avLst/>
            </a:prstGeom>
            <a:ln w="76320">
              <a:solidFill>
                <a:schemeClr val="tx1"/>
              </a:solidFill>
              <a:round/>
            </a:ln>
          </p:spPr>
          <p:style>
            <a:lnRef idx="0">
              <a:scrgbClr r="0" g="0" b="0"/>
            </a:lnRef>
            <a:fillRef idx="0">
              <a:scrgbClr r="0" g="0" b="0"/>
            </a:fillRef>
            <a:effectRef idx="0">
              <a:scrgbClr r="0" g="0" b="0"/>
            </a:effectRef>
            <a:fontRef idx="minor"/>
          </p:style>
        </p:sp>
        <p:sp>
          <p:nvSpPr>
            <p:cNvPr id="269" name="Line 64"/>
            <p:cNvSpPr/>
            <p:nvPr/>
          </p:nvSpPr>
          <p:spPr>
            <a:xfrm>
              <a:off x="7565760" y="5581440"/>
              <a:ext cx="222480" cy="1440"/>
            </a:xfrm>
            <a:prstGeom prst="line">
              <a:avLst/>
            </a:prstGeom>
            <a:ln w="76320">
              <a:solidFill>
                <a:schemeClr val="tx1"/>
              </a:solidFill>
              <a:round/>
            </a:ln>
          </p:spPr>
          <p:style>
            <a:lnRef idx="0">
              <a:scrgbClr r="0" g="0" b="0"/>
            </a:lnRef>
            <a:fillRef idx="0">
              <a:scrgbClr r="0" g="0" b="0"/>
            </a:fillRef>
            <a:effectRef idx="0">
              <a:scrgbClr r="0" g="0" b="0"/>
            </a:effectRef>
            <a:fontRef idx="minor"/>
          </p:style>
        </p:sp>
        <p:sp>
          <p:nvSpPr>
            <p:cNvPr id="270" name="Line 65"/>
            <p:cNvSpPr/>
            <p:nvPr/>
          </p:nvSpPr>
          <p:spPr>
            <a:xfrm>
              <a:off x="7559640" y="5717880"/>
              <a:ext cx="228600" cy="1800"/>
            </a:xfrm>
            <a:prstGeom prst="line">
              <a:avLst/>
            </a:prstGeom>
            <a:ln w="76320">
              <a:solidFill>
                <a:schemeClr val="tx1"/>
              </a:solidFill>
              <a:round/>
            </a:ln>
          </p:spPr>
          <p:style>
            <a:lnRef idx="0">
              <a:scrgbClr r="0" g="0" b="0"/>
            </a:lnRef>
            <a:fillRef idx="0">
              <a:scrgbClr r="0" g="0" b="0"/>
            </a:fillRef>
            <a:effectRef idx="0">
              <a:scrgbClr r="0" g="0" b="0"/>
            </a:effectRef>
            <a:fontRef idx="minor"/>
          </p:style>
        </p:sp>
        <p:sp>
          <p:nvSpPr>
            <p:cNvPr id="271" name="Line 66"/>
            <p:cNvSpPr/>
            <p:nvPr/>
          </p:nvSpPr>
          <p:spPr>
            <a:xfrm>
              <a:off x="7561080" y="5852880"/>
              <a:ext cx="223920" cy="1800"/>
            </a:xfrm>
            <a:prstGeom prst="line">
              <a:avLst/>
            </a:prstGeom>
            <a:ln w="76320">
              <a:solidFill>
                <a:schemeClr val="tx1"/>
              </a:solidFill>
              <a:round/>
            </a:ln>
          </p:spPr>
          <p:style>
            <a:lnRef idx="0">
              <a:scrgbClr r="0" g="0" b="0"/>
            </a:lnRef>
            <a:fillRef idx="0">
              <a:scrgbClr r="0" g="0" b="0"/>
            </a:fillRef>
            <a:effectRef idx="0">
              <a:scrgbClr r="0" g="0" b="0"/>
            </a:effectRef>
            <a:fontRef idx="minor"/>
          </p:style>
        </p:sp>
        <p:sp>
          <p:nvSpPr>
            <p:cNvPr id="272" name="Line 67"/>
            <p:cNvSpPr/>
            <p:nvPr/>
          </p:nvSpPr>
          <p:spPr>
            <a:xfrm>
              <a:off x="7561080" y="6024240"/>
              <a:ext cx="222120" cy="1800"/>
            </a:xfrm>
            <a:prstGeom prst="line">
              <a:avLst/>
            </a:prstGeom>
            <a:ln w="76320">
              <a:solidFill>
                <a:schemeClr val="tx1"/>
              </a:solidFill>
              <a:round/>
            </a:ln>
          </p:spPr>
          <p:style>
            <a:lnRef idx="0">
              <a:scrgbClr r="0" g="0" b="0"/>
            </a:lnRef>
            <a:fillRef idx="0">
              <a:scrgbClr r="0" g="0" b="0"/>
            </a:fillRef>
            <a:effectRef idx="0">
              <a:scrgbClr r="0" g="0" b="0"/>
            </a:effectRef>
            <a:fontRef idx="minor"/>
          </p:style>
        </p:sp>
        <p:sp>
          <p:nvSpPr>
            <p:cNvPr id="273" name="Line 68"/>
            <p:cNvSpPr/>
            <p:nvPr/>
          </p:nvSpPr>
          <p:spPr>
            <a:xfrm>
              <a:off x="7559640" y="6189480"/>
              <a:ext cx="228600" cy="1440"/>
            </a:xfrm>
            <a:prstGeom prst="line">
              <a:avLst/>
            </a:prstGeom>
            <a:ln w="76320">
              <a:solidFill>
                <a:schemeClr val="tx1"/>
              </a:solidFill>
              <a:round/>
            </a:ln>
          </p:spPr>
          <p:style>
            <a:lnRef idx="0">
              <a:scrgbClr r="0" g="0" b="0"/>
            </a:lnRef>
            <a:fillRef idx="0">
              <a:scrgbClr r="0" g="0" b="0"/>
            </a:fillRef>
            <a:effectRef idx="0">
              <a:scrgbClr r="0" g="0" b="0"/>
            </a:effectRef>
            <a:fontRef idx="minor"/>
          </p:style>
        </p:sp>
        <p:sp>
          <p:nvSpPr>
            <p:cNvPr id="274" name="Line 69"/>
            <p:cNvSpPr/>
            <p:nvPr/>
          </p:nvSpPr>
          <p:spPr>
            <a:xfrm>
              <a:off x="7561080" y="6343560"/>
              <a:ext cx="223920" cy="1440"/>
            </a:xfrm>
            <a:prstGeom prst="line">
              <a:avLst/>
            </a:prstGeom>
            <a:ln w="76320">
              <a:solidFill>
                <a:schemeClr val="tx1"/>
              </a:solidFill>
              <a:round/>
            </a:ln>
          </p:spPr>
          <p:style>
            <a:lnRef idx="0">
              <a:scrgbClr r="0" g="0" b="0"/>
            </a:lnRef>
            <a:fillRef idx="0">
              <a:scrgbClr r="0" g="0" b="0"/>
            </a:fillRef>
            <a:effectRef idx="0">
              <a:scrgbClr r="0" g="0" b="0"/>
            </a:effectRef>
            <a:fontRef idx="minor"/>
          </p:style>
        </p:sp>
        <p:sp>
          <p:nvSpPr>
            <p:cNvPr id="275" name="Line 70"/>
            <p:cNvSpPr/>
            <p:nvPr/>
          </p:nvSpPr>
          <p:spPr>
            <a:xfrm>
              <a:off x="7561080" y="6486480"/>
              <a:ext cx="222120" cy="1440"/>
            </a:xfrm>
            <a:prstGeom prst="line">
              <a:avLst/>
            </a:prstGeom>
            <a:ln w="76320">
              <a:solidFill>
                <a:schemeClr val="tx1"/>
              </a:solidFill>
              <a:round/>
            </a:ln>
          </p:spPr>
          <p:style>
            <a:lnRef idx="0">
              <a:scrgbClr r="0" g="0" b="0"/>
            </a:lnRef>
            <a:fillRef idx="0">
              <a:scrgbClr r="0" g="0" b="0"/>
            </a:fillRef>
            <a:effectRef idx="0">
              <a:scrgbClr r="0" g="0" b="0"/>
            </a:effectRef>
            <a:fontRef idx="minor"/>
          </p:style>
        </p:sp>
        <p:sp>
          <p:nvSpPr>
            <p:cNvPr id="276" name="Line 71"/>
            <p:cNvSpPr/>
            <p:nvPr/>
          </p:nvSpPr>
          <p:spPr>
            <a:xfrm>
              <a:off x="4935240" y="6056280"/>
              <a:ext cx="228600" cy="1440"/>
            </a:xfrm>
            <a:prstGeom prst="line">
              <a:avLst/>
            </a:prstGeom>
            <a:ln w="76320">
              <a:solidFill>
                <a:schemeClr val="tx1"/>
              </a:solidFill>
              <a:round/>
            </a:ln>
          </p:spPr>
          <p:style>
            <a:lnRef idx="0">
              <a:scrgbClr r="0" g="0" b="0"/>
            </a:lnRef>
            <a:fillRef idx="0">
              <a:scrgbClr r="0" g="0" b="0"/>
            </a:fillRef>
            <a:effectRef idx="0">
              <a:scrgbClr r="0" g="0" b="0"/>
            </a:effectRef>
            <a:fontRef idx="minor"/>
          </p:style>
        </p:sp>
        <p:sp>
          <p:nvSpPr>
            <p:cNvPr id="277" name="Line 72"/>
            <p:cNvSpPr/>
            <p:nvPr/>
          </p:nvSpPr>
          <p:spPr>
            <a:xfrm>
              <a:off x="4927320" y="6210000"/>
              <a:ext cx="223920" cy="1800"/>
            </a:xfrm>
            <a:prstGeom prst="line">
              <a:avLst/>
            </a:prstGeom>
            <a:ln w="76320">
              <a:solidFill>
                <a:schemeClr val="tx1"/>
              </a:solidFill>
              <a:round/>
            </a:ln>
          </p:spPr>
          <p:style>
            <a:lnRef idx="0">
              <a:scrgbClr r="0" g="0" b="0"/>
            </a:lnRef>
            <a:fillRef idx="0">
              <a:scrgbClr r="0" g="0" b="0"/>
            </a:fillRef>
            <a:effectRef idx="0">
              <a:scrgbClr r="0" g="0" b="0"/>
            </a:effectRef>
            <a:fontRef idx="minor"/>
          </p:style>
        </p:sp>
        <p:sp>
          <p:nvSpPr>
            <p:cNvPr id="278" name="Line 73"/>
            <p:cNvSpPr/>
            <p:nvPr/>
          </p:nvSpPr>
          <p:spPr>
            <a:xfrm>
              <a:off x="4937040" y="6372000"/>
              <a:ext cx="222120" cy="1800"/>
            </a:xfrm>
            <a:prstGeom prst="line">
              <a:avLst/>
            </a:prstGeom>
            <a:ln w="76320">
              <a:solidFill>
                <a:schemeClr val="tx1"/>
              </a:solidFill>
              <a:round/>
            </a:ln>
          </p:spPr>
          <p:style>
            <a:lnRef idx="0">
              <a:scrgbClr r="0" g="0" b="0"/>
            </a:lnRef>
            <a:fillRef idx="0">
              <a:scrgbClr r="0" g="0" b="0"/>
            </a:fillRef>
            <a:effectRef idx="0">
              <a:scrgbClr r="0" g="0" b="0"/>
            </a:effectRef>
            <a:fontRef idx="minor"/>
          </p:style>
        </p:sp>
        <p:sp>
          <p:nvSpPr>
            <p:cNvPr id="279" name="Line 74"/>
            <p:cNvSpPr/>
            <p:nvPr/>
          </p:nvSpPr>
          <p:spPr>
            <a:xfrm>
              <a:off x="5397480" y="6051240"/>
              <a:ext cx="228600" cy="1800"/>
            </a:xfrm>
            <a:prstGeom prst="line">
              <a:avLst/>
            </a:prstGeom>
            <a:ln w="76320">
              <a:solidFill>
                <a:schemeClr val="tx1"/>
              </a:solidFill>
              <a:round/>
            </a:ln>
          </p:spPr>
          <p:style>
            <a:lnRef idx="0">
              <a:scrgbClr r="0" g="0" b="0"/>
            </a:lnRef>
            <a:fillRef idx="0">
              <a:scrgbClr r="0" g="0" b="0"/>
            </a:fillRef>
            <a:effectRef idx="0">
              <a:scrgbClr r="0" g="0" b="0"/>
            </a:effectRef>
            <a:fontRef idx="minor"/>
          </p:style>
        </p:sp>
        <p:sp>
          <p:nvSpPr>
            <p:cNvPr id="280" name="Line 75"/>
            <p:cNvSpPr/>
            <p:nvPr/>
          </p:nvSpPr>
          <p:spPr>
            <a:xfrm>
              <a:off x="5398920" y="6205320"/>
              <a:ext cx="223920" cy="1800"/>
            </a:xfrm>
            <a:prstGeom prst="line">
              <a:avLst/>
            </a:prstGeom>
            <a:ln w="76320">
              <a:solidFill>
                <a:schemeClr val="tx1"/>
              </a:solidFill>
              <a:round/>
            </a:ln>
          </p:spPr>
          <p:style>
            <a:lnRef idx="0">
              <a:scrgbClr r="0" g="0" b="0"/>
            </a:lnRef>
            <a:fillRef idx="0">
              <a:scrgbClr r="0" g="0" b="0"/>
            </a:fillRef>
            <a:effectRef idx="0">
              <a:scrgbClr r="0" g="0" b="0"/>
            </a:effectRef>
            <a:fontRef idx="minor"/>
          </p:style>
        </p:sp>
        <p:sp>
          <p:nvSpPr>
            <p:cNvPr id="281" name="Line 76"/>
            <p:cNvSpPr/>
            <p:nvPr/>
          </p:nvSpPr>
          <p:spPr>
            <a:xfrm>
              <a:off x="5418000" y="6376680"/>
              <a:ext cx="222120" cy="1800"/>
            </a:xfrm>
            <a:prstGeom prst="line">
              <a:avLst/>
            </a:prstGeom>
            <a:ln w="76320">
              <a:solidFill>
                <a:schemeClr val="tx1"/>
              </a:solidFill>
              <a:round/>
            </a:ln>
          </p:spPr>
          <p:style>
            <a:lnRef idx="0">
              <a:scrgbClr r="0" g="0" b="0"/>
            </a:lnRef>
            <a:fillRef idx="0">
              <a:scrgbClr r="0" g="0" b="0"/>
            </a:fillRef>
            <a:effectRef idx="0">
              <a:scrgbClr r="0" g="0" b="0"/>
            </a:effectRef>
            <a:fontRef idx="minor"/>
          </p:style>
        </p:sp>
        <p:sp>
          <p:nvSpPr>
            <p:cNvPr id="282" name="Line 77"/>
            <p:cNvSpPr/>
            <p:nvPr/>
          </p:nvSpPr>
          <p:spPr>
            <a:xfrm>
              <a:off x="5864040" y="6032160"/>
              <a:ext cx="228600" cy="1800"/>
            </a:xfrm>
            <a:prstGeom prst="line">
              <a:avLst/>
            </a:prstGeom>
            <a:ln w="76320">
              <a:solidFill>
                <a:schemeClr val="tx1"/>
              </a:solidFill>
              <a:round/>
            </a:ln>
          </p:spPr>
          <p:style>
            <a:lnRef idx="0">
              <a:scrgbClr r="0" g="0" b="0"/>
            </a:lnRef>
            <a:fillRef idx="0">
              <a:scrgbClr r="0" g="0" b="0"/>
            </a:fillRef>
            <a:effectRef idx="0">
              <a:scrgbClr r="0" g="0" b="0"/>
            </a:effectRef>
            <a:fontRef idx="minor"/>
          </p:style>
        </p:sp>
        <p:sp>
          <p:nvSpPr>
            <p:cNvPr id="283" name="Line 78"/>
            <p:cNvSpPr/>
            <p:nvPr/>
          </p:nvSpPr>
          <p:spPr>
            <a:xfrm>
              <a:off x="5865480" y="6195960"/>
              <a:ext cx="223920" cy="1440"/>
            </a:xfrm>
            <a:prstGeom prst="line">
              <a:avLst/>
            </a:prstGeom>
            <a:ln w="76320">
              <a:solidFill>
                <a:schemeClr val="tx1"/>
              </a:solidFill>
              <a:round/>
            </a:ln>
          </p:spPr>
          <p:style>
            <a:lnRef idx="0">
              <a:scrgbClr r="0" g="0" b="0"/>
            </a:lnRef>
            <a:fillRef idx="0">
              <a:scrgbClr r="0" g="0" b="0"/>
            </a:fillRef>
            <a:effectRef idx="0">
              <a:scrgbClr r="0" g="0" b="0"/>
            </a:effectRef>
            <a:fontRef idx="minor"/>
          </p:style>
        </p:sp>
        <p:sp>
          <p:nvSpPr>
            <p:cNvPr id="284" name="Line 79"/>
            <p:cNvSpPr/>
            <p:nvPr/>
          </p:nvSpPr>
          <p:spPr>
            <a:xfrm>
              <a:off x="5884560" y="6376680"/>
              <a:ext cx="222480" cy="1800"/>
            </a:xfrm>
            <a:prstGeom prst="line">
              <a:avLst/>
            </a:prstGeom>
            <a:ln w="76320">
              <a:solidFill>
                <a:schemeClr val="tx1"/>
              </a:solidFill>
              <a:round/>
            </a:ln>
          </p:spPr>
          <p:style>
            <a:lnRef idx="0">
              <a:scrgbClr r="0" g="0" b="0"/>
            </a:lnRef>
            <a:fillRef idx="0">
              <a:scrgbClr r="0" g="0" b="0"/>
            </a:fillRef>
            <a:effectRef idx="0">
              <a:scrgbClr r="0" g="0" b="0"/>
            </a:effectRef>
            <a:fontRef idx="minor"/>
          </p:style>
        </p:sp>
        <p:sp>
          <p:nvSpPr>
            <p:cNvPr id="285" name="Line 80"/>
            <p:cNvSpPr/>
            <p:nvPr/>
          </p:nvSpPr>
          <p:spPr>
            <a:xfrm>
              <a:off x="3850920" y="6190920"/>
              <a:ext cx="223920" cy="1800"/>
            </a:xfrm>
            <a:prstGeom prst="line">
              <a:avLst/>
            </a:prstGeom>
            <a:ln w="76320">
              <a:solidFill>
                <a:schemeClr val="tx1"/>
              </a:solidFill>
              <a:round/>
            </a:ln>
          </p:spPr>
          <p:style>
            <a:lnRef idx="0">
              <a:scrgbClr r="0" g="0" b="0"/>
            </a:lnRef>
            <a:fillRef idx="0">
              <a:scrgbClr r="0" g="0" b="0"/>
            </a:fillRef>
            <a:effectRef idx="0">
              <a:scrgbClr r="0" g="0" b="0"/>
            </a:effectRef>
            <a:fontRef idx="minor"/>
          </p:style>
        </p:sp>
        <p:sp>
          <p:nvSpPr>
            <p:cNvPr id="286" name="Line 81"/>
            <p:cNvSpPr/>
            <p:nvPr/>
          </p:nvSpPr>
          <p:spPr>
            <a:xfrm>
              <a:off x="3841560" y="6333840"/>
              <a:ext cx="222120" cy="1800"/>
            </a:xfrm>
            <a:prstGeom prst="line">
              <a:avLst/>
            </a:prstGeom>
            <a:ln w="76320">
              <a:solidFill>
                <a:schemeClr val="tx1"/>
              </a:solidFill>
              <a:round/>
            </a:ln>
          </p:spPr>
          <p:style>
            <a:lnRef idx="0">
              <a:scrgbClr r="0" g="0" b="0"/>
            </a:lnRef>
            <a:fillRef idx="0">
              <a:scrgbClr r="0" g="0" b="0"/>
            </a:fillRef>
            <a:effectRef idx="0">
              <a:scrgbClr r="0" g="0" b="0"/>
            </a:effectRef>
            <a:fontRef idx="minor"/>
          </p:style>
        </p:sp>
        <p:sp>
          <p:nvSpPr>
            <p:cNvPr id="287" name="Line 82"/>
            <p:cNvSpPr/>
            <p:nvPr/>
          </p:nvSpPr>
          <p:spPr>
            <a:xfrm>
              <a:off x="4308120" y="6181560"/>
              <a:ext cx="223920" cy="1440"/>
            </a:xfrm>
            <a:prstGeom prst="line">
              <a:avLst/>
            </a:prstGeom>
            <a:ln w="76320">
              <a:solidFill>
                <a:schemeClr val="tx1"/>
              </a:solidFill>
              <a:round/>
            </a:ln>
          </p:spPr>
          <p:style>
            <a:lnRef idx="0">
              <a:scrgbClr r="0" g="0" b="0"/>
            </a:lnRef>
            <a:fillRef idx="0">
              <a:scrgbClr r="0" g="0" b="0"/>
            </a:fillRef>
            <a:effectRef idx="0">
              <a:scrgbClr r="0" g="0" b="0"/>
            </a:effectRef>
            <a:fontRef idx="minor"/>
          </p:style>
        </p:sp>
        <p:sp>
          <p:nvSpPr>
            <p:cNvPr id="288" name="Line 83"/>
            <p:cNvSpPr/>
            <p:nvPr/>
          </p:nvSpPr>
          <p:spPr>
            <a:xfrm>
              <a:off x="4327200" y="6333840"/>
              <a:ext cx="222480" cy="1800"/>
            </a:xfrm>
            <a:prstGeom prst="line">
              <a:avLst/>
            </a:prstGeom>
            <a:ln w="76320">
              <a:solidFill>
                <a:schemeClr val="tx1"/>
              </a:solidFill>
              <a:round/>
            </a:ln>
          </p:spPr>
          <p:style>
            <a:lnRef idx="0">
              <a:scrgbClr r="0" g="0" b="0"/>
            </a:lnRef>
            <a:fillRef idx="0">
              <a:scrgbClr r="0" g="0" b="0"/>
            </a:fillRef>
            <a:effectRef idx="0">
              <a:scrgbClr r="0" g="0" b="0"/>
            </a:effectRef>
            <a:fontRef idx="minor"/>
          </p:style>
        </p:sp>
        <p:sp>
          <p:nvSpPr>
            <p:cNvPr id="289" name="Line 84"/>
            <p:cNvSpPr/>
            <p:nvPr/>
          </p:nvSpPr>
          <p:spPr>
            <a:xfrm>
              <a:off x="2946240" y="6314760"/>
              <a:ext cx="222120" cy="1800"/>
            </a:xfrm>
            <a:prstGeom prst="line">
              <a:avLst/>
            </a:prstGeom>
            <a:ln w="76320">
              <a:solidFill>
                <a:schemeClr val="tx1"/>
              </a:solidFill>
              <a:round/>
            </a:ln>
          </p:spPr>
          <p:style>
            <a:lnRef idx="0">
              <a:scrgbClr r="0" g="0" b="0"/>
            </a:lnRef>
            <a:fillRef idx="0">
              <a:scrgbClr r="0" g="0" b="0"/>
            </a:fillRef>
            <a:effectRef idx="0">
              <a:scrgbClr r="0" g="0" b="0"/>
            </a:effectRef>
            <a:fontRef idx="minor"/>
          </p:style>
        </p:sp>
      </p:grpSp>
      <p:grpSp>
        <p:nvGrpSpPr>
          <p:cNvPr id="290" name="Group 85"/>
          <p:cNvGrpSpPr/>
          <p:nvPr/>
        </p:nvGrpSpPr>
        <p:grpSpPr>
          <a:xfrm>
            <a:off x="762120" y="2743200"/>
            <a:ext cx="7389360" cy="1684080"/>
            <a:chOff x="762120" y="2743200"/>
            <a:chExt cx="7389360" cy="1684080"/>
          </a:xfrm>
        </p:grpSpPr>
        <p:sp>
          <p:nvSpPr>
            <p:cNvPr id="291" name="CustomShape 86"/>
            <p:cNvSpPr/>
            <p:nvPr/>
          </p:nvSpPr>
          <p:spPr>
            <a:xfrm>
              <a:off x="4838760" y="3403440"/>
              <a:ext cx="1257120" cy="320400"/>
            </a:xfrm>
            <a:custGeom>
              <a:avLst/>
              <a:gdLst/>
              <a:ahLst/>
              <a:cxnLst/>
              <a:rect l="l" t="t" r="r" b="b"/>
              <a:pathLst>
                <a:path w="793" h="203">
                  <a:moveTo>
                    <a:pt x="0" y="0"/>
                  </a:moveTo>
                  <a:lnTo>
                    <a:pt x="792" y="0"/>
                  </a:lnTo>
                  <a:lnTo>
                    <a:pt x="792" y="202"/>
                  </a:lnTo>
                  <a:lnTo>
                    <a:pt x="0" y="202"/>
                  </a:lnTo>
                  <a:lnTo>
                    <a:pt x="0" y="0"/>
                  </a:lnTo>
                </a:path>
              </a:pathLst>
            </a:custGeom>
            <a:noFill/>
            <a:ln>
              <a:noFill/>
            </a:ln>
          </p:spPr>
          <p:style>
            <a:lnRef idx="0">
              <a:scrgbClr r="0" g="0" b="0"/>
            </a:lnRef>
            <a:fillRef idx="0">
              <a:scrgbClr r="0" g="0" b="0"/>
            </a:fillRef>
            <a:effectRef idx="0">
              <a:scrgbClr r="0" g="0" b="0"/>
            </a:effectRef>
            <a:fontRef idx="minor"/>
          </p:style>
        </p:sp>
        <p:sp>
          <p:nvSpPr>
            <p:cNvPr id="292" name="CustomShape 87"/>
            <p:cNvSpPr/>
            <p:nvPr/>
          </p:nvSpPr>
          <p:spPr>
            <a:xfrm>
              <a:off x="4838760" y="3403440"/>
              <a:ext cx="1266480" cy="330120"/>
            </a:xfrm>
            <a:custGeom>
              <a:avLst/>
              <a:gdLst/>
              <a:ahLst/>
              <a:cxnLst/>
              <a:rect l="l" t="t" r="r" b="b"/>
              <a:pathLst>
                <a:path w="799" h="209">
                  <a:moveTo>
                    <a:pt x="0" y="0"/>
                  </a:moveTo>
                  <a:lnTo>
                    <a:pt x="798" y="0"/>
                  </a:lnTo>
                  <a:lnTo>
                    <a:pt x="798" y="208"/>
                  </a:lnTo>
                  <a:lnTo>
                    <a:pt x="0" y="208"/>
                  </a:lnTo>
                  <a:lnTo>
                    <a:pt x="0" y="0"/>
                  </a:lnTo>
                </a:path>
              </a:pathLst>
            </a:custGeom>
            <a:solidFill>
              <a:srgbClr val="EAEC5E"/>
            </a:solidFill>
            <a:ln w="12600" cap="rnd">
              <a:solidFill>
                <a:srgbClr val="000000"/>
              </a:solidFill>
              <a:miter/>
            </a:ln>
          </p:spPr>
          <p:style>
            <a:lnRef idx="0">
              <a:scrgbClr r="0" g="0" b="0"/>
            </a:lnRef>
            <a:fillRef idx="0">
              <a:scrgbClr r="0" g="0" b="0"/>
            </a:fillRef>
            <a:effectRef idx="0">
              <a:scrgbClr r="0" g="0" b="0"/>
            </a:effectRef>
            <a:fontRef idx="minor"/>
          </p:style>
        </p:sp>
        <p:sp>
          <p:nvSpPr>
            <p:cNvPr id="293" name="Line 88"/>
            <p:cNvSpPr/>
            <p:nvPr/>
          </p:nvSpPr>
          <p:spPr>
            <a:xfrm flipV="1">
              <a:off x="4844880" y="3273120"/>
              <a:ext cx="277920" cy="13032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294" name="Line 89"/>
            <p:cNvSpPr/>
            <p:nvPr/>
          </p:nvSpPr>
          <p:spPr>
            <a:xfrm flipV="1">
              <a:off x="6086160" y="3279600"/>
              <a:ext cx="254160" cy="130320"/>
            </a:xfrm>
            <a:prstGeom prst="line">
              <a:avLst/>
            </a:prstGeom>
            <a:ln w="12600">
              <a:solidFill>
                <a:srgbClr val="000000"/>
              </a:solidFill>
              <a:round/>
            </a:ln>
          </p:spPr>
          <p:style>
            <a:lnRef idx="0">
              <a:scrgbClr r="0" g="0" b="0"/>
            </a:lnRef>
            <a:fillRef idx="0">
              <a:scrgbClr r="0" g="0" b="0"/>
            </a:fillRef>
            <a:effectRef idx="0">
              <a:scrgbClr r="0" g="0" b="0"/>
            </a:effectRef>
            <a:fontRef idx="minor"/>
          </p:style>
        </p:sp>
        <p:grpSp>
          <p:nvGrpSpPr>
            <p:cNvPr id="295" name="Group 90"/>
            <p:cNvGrpSpPr/>
            <p:nvPr/>
          </p:nvGrpSpPr>
          <p:grpSpPr>
            <a:xfrm>
              <a:off x="5109840" y="3272760"/>
              <a:ext cx="1238400" cy="285840"/>
              <a:chOff x="5109840" y="3272760"/>
              <a:chExt cx="1238400" cy="285840"/>
            </a:xfrm>
          </p:grpSpPr>
          <p:sp>
            <p:nvSpPr>
              <p:cNvPr id="296" name="Line 91"/>
              <p:cNvSpPr/>
              <p:nvPr/>
            </p:nvSpPr>
            <p:spPr>
              <a:xfrm>
                <a:off x="5109840" y="3272760"/>
                <a:ext cx="1230480" cy="180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297" name="Line 92"/>
              <p:cNvSpPr/>
              <p:nvPr/>
            </p:nvSpPr>
            <p:spPr>
              <a:xfrm>
                <a:off x="6346800" y="3279240"/>
                <a:ext cx="1440" cy="279360"/>
              </a:xfrm>
              <a:prstGeom prst="line">
                <a:avLst/>
              </a:prstGeom>
              <a:ln w="12600">
                <a:solidFill>
                  <a:srgbClr val="000000"/>
                </a:solidFill>
                <a:round/>
              </a:ln>
            </p:spPr>
            <p:style>
              <a:lnRef idx="0">
                <a:scrgbClr r="0" g="0" b="0"/>
              </a:lnRef>
              <a:fillRef idx="0">
                <a:scrgbClr r="0" g="0" b="0"/>
              </a:fillRef>
              <a:effectRef idx="0">
                <a:scrgbClr r="0" g="0" b="0"/>
              </a:effectRef>
              <a:fontRef idx="minor"/>
            </p:style>
          </p:sp>
        </p:grpSp>
        <p:sp>
          <p:nvSpPr>
            <p:cNvPr id="298" name="Line 93"/>
            <p:cNvSpPr/>
            <p:nvPr/>
          </p:nvSpPr>
          <p:spPr>
            <a:xfrm flipV="1">
              <a:off x="6124320" y="3571560"/>
              <a:ext cx="228600" cy="142920"/>
            </a:xfrm>
            <a:prstGeom prst="line">
              <a:avLst/>
            </a:prstGeom>
            <a:ln w="12600">
              <a:solidFill>
                <a:srgbClr val="000000"/>
              </a:solidFill>
              <a:round/>
            </a:ln>
          </p:spPr>
          <p:style>
            <a:lnRef idx="0">
              <a:scrgbClr r="0" g="0" b="0"/>
            </a:lnRef>
            <a:fillRef idx="0">
              <a:scrgbClr r="0" g="0" b="0"/>
            </a:fillRef>
            <a:effectRef idx="0">
              <a:scrgbClr r="0" g="0" b="0"/>
            </a:effectRef>
            <a:fontRef idx="minor"/>
          </p:style>
        </p:sp>
        <p:grpSp>
          <p:nvGrpSpPr>
            <p:cNvPr id="299" name="Group 94"/>
            <p:cNvGrpSpPr/>
            <p:nvPr/>
          </p:nvGrpSpPr>
          <p:grpSpPr>
            <a:xfrm>
              <a:off x="3002040" y="3519000"/>
              <a:ext cx="520560" cy="130320"/>
              <a:chOff x="3002040" y="3519000"/>
              <a:chExt cx="520560" cy="130320"/>
            </a:xfrm>
          </p:grpSpPr>
          <p:sp>
            <p:nvSpPr>
              <p:cNvPr id="300" name="CustomShape 95"/>
              <p:cNvSpPr/>
              <p:nvPr/>
            </p:nvSpPr>
            <p:spPr>
              <a:xfrm>
                <a:off x="3002040" y="3611520"/>
                <a:ext cx="230040" cy="28440"/>
              </a:xfrm>
              <a:custGeom>
                <a:avLst/>
                <a:gdLst/>
                <a:ahLst/>
                <a:cxnLst/>
                <a:rect l="l" t="t" r="r" b="b"/>
                <a:pathLst>
                  <a:path w="146" h="19">
                    <a:moveTo>
                      <a:pt x="0" y="0"/>
                    </a:moveTo>
                    <a:lnTo>
                      <a:pt x="145" y="0"/>
                    </a:lnTo>
                    <a:lnTo>
                      <a:pt x="145" y="18"/>
                    </a:lnTo>
                    <a:lnTo>
                      <a:pt x="0" y="18"/>
                    </a:lnTo>
                    <a:lnTo>
                      <a:pt x="0" y="0"/>
                    </a:lnTo>
                  </a:path>
                </a:pathLst>
              </a:custGeom>
              <a:solidFill>
                <a:srgbClr val="EAEC5E"/>
              </a:solidFill>
              <a:ln w="12600" cap="rnd">
                <a:solidFill>
                  <a:srgbClr val="000000"/>
                </a:solidFill>
                <a:miter/>
              </a:ln>
            </p:spPr>
            <p:style>
              <a:lnRef idx="0">
                <a:scrgbClr r="0" g="0" b="0"/>
              </a:lnRef>
              <a:fillRef idx="0">
                <a:scrgbClr r="0" g="0" b="0"/>
              </a:fillRef>
              <a:effectRef idx="0">
                <a:scrgbClr r="0" g="0" b="0"/>
              </a:effectRef>
              <a:fontRef idx="minor"/>
            </p:style>
          </p:sp>
          <p:sp>
            <p:nvSpPr>
              <p:cNvPr id="301" name="CustomShape 96"/>
              <p:cNvSpPr/>
              <p:nvPr/>
            </p:nvSpPr>
            <p:spPr>
              <a:xfrm>
                <a:off x="3002040" y="3611520"/>
                <a:ext cx="239400" cy="37800"/>
              </a:xfrm>
              <a:custGeom>
                <a:avLst/>
                <a:gdLst/>
                <a:ahLst/>
                <a:cxnLst/>
                <a:rect l="l" t="t" r="r" b="b"/>
                <a:pathLst>
                  <a:path w="152" h="25">
                    <a:moveTo>
                      <a:pt x="0" y="0"/>
                    </a:moveTo>
                    <a:lnTo>
                      <a:pt x="151" y="0"/>
                    </a:lnTo>
                    <a:lnTo>
                      <a:pt x="151" y="24"/>
                    </a:lnTo>
                    <a:lnTo>
                      <a:pt x="0" y="24"/>
                    </a:lnTo>
                    <a:lnTo>
                      <a:pt x="0" y="0"/>
                    </a:lnTo>
                  </a:path>
                </a:pathLst>
              </a:custGeom>
              <a:solidFill>
                <a:srgbClr val="EAEC5E"/>
              </a:solidFill>
              <a:ln w="12600" cap="rnd">
                <a:solidFill>
                  <a:srgbClr val="000000"/>
                </a:solidFill>
                <a:miter/>
              </a:ln>
            </p:spPr>
            <p:style>
              <a:lnRef idx="0">
                <a:scrgbClr r="0" g="0" b="0"/>
              </a:lnRef>
              <a:fillRef idx="0">
                <a:scrgbClr r="0" g="0" b="0"/>
              </a:fillRef>
              <a:effectRef idx="0">
                <a:scrgbClr r="0" g="0" b="0"/>
              </a:effectRef>
              <a:fontRef idx="minor"/>
            </p:style>
          </p:sp>
          <p:sp>
            <p:nvSpPr>
              <p:cNvPr id="302" name="Line 97"/>
              <p:cNvSpPr/>
              <p:nvPr/>
            </p:nvSpPr>
            <p:spPr>
              <a:xfrm flipV="1">
                <a:off x="3008160" y="3519000"/>
                <a:ext cx="264960" cy="9216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303" name="Line 98"/>
              <p:cNvSpPr/>
              <p:nvPr/>
            </p:nvSpPr>
            <p:spPr>
              <a:xfrm flipV="1">
                <a:off x="3247920" y="3519000"/>
                <a:ext cx="266760" cy="9216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304" name="Line 99"/>
              <p:cNvSpPr/>
              <p:nvPr/>
            </p:nvSpPr>
            <p:spPr>
              <a:xfrm flipV="1">
                <a:off x="3247920" y="3552480"/>
                <a:ext cx="266760" cy="9072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305" name="Line 100"/>
              <p:cNvSpPr/>
              <p:nvPr/>
            </p:nvSpPr>
            <p:spPr>
              <a:xfrm>
                <a:off x="3286080" y="3519000"/>
                <a:ext cx="228600" cy="144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306" name="Line 101"/>
              <p:cNvSpPr/>
              <p:nvPr/>
            </p:nvSpPr>
            <p:spPr>
              <a:xfrm>
                <a:off x="3520800" y="3525120"/>
                <a:ext cx="1800" cy="27000"/>
              </a:xfrm>
              <a:prstGeom prst="line">
                <a:avLst/>
              </a:prstGeom>
              <a:ln w="12600">
                <a:solidFill>
                  <a:srgbClr val="000000"/>
                </a:solidFill>
                <a:round/>
              </a:ln>
            </p:spPr>
            <p:style>
              <a:lnRef idx="0">
                <a:scrgbClr r="0" g="0" b="0"/>
              </a:lnRef>
              <a:fillRef idx="0">
                <a:scrgbClr r="0" g="0" b="0"/>
              </a:fillRef>
              <a:effectRef idx="0">
                <a:scrgbClr r="0" g="0" b="0"/>
              </a:effectRef>
              <a:fontRef idx="minor"/>
            </p:style>
          </p:sp>
        </p:grpSp>
        <p:grpSp>
          <p:nvGrpSpPr>
            <p:cNvPr id="307" name="Group 102"/>
            <p:cNvGrpSpPr/>
            <p:nvPr/>
          </p:nvGrpSpPr>
          <p:grpSpPr>
            <a:xfrm>
              <a:off x="3691080" y="3468240"/>
              <a:ext cx="792000" cy="255960"/>
              <a:chOff x="3691080" y="3468240"/>
              <a:chExt cx="792000" cy="255960"/>
            </a:xfrm>
          </p:grpSpPr>
          <p:sp>
            <p:nvSpPr>
              <p:cNvPr id="308" name="CustomShape 103"/>
              <p:cNvSpPr/>
              <p:nvPr/>
            </p:nvSpPr>
            <p:spPr>
              <a:xfrm>
                <a:off x="3691080" y="3648240"/>
                <a:ext cx="360000" cy="66600"/>
              </a:xfrm>
              <a:custGeom>
                <a:avLst/>
                <a:gdLst/>
                <a:ahLst/>
                <a:cxnLst/>
                <a:rect l="l" t="t" r="r" b="b"/>
                <a:pathLst>
                  <a:path w="228" h="43">
                    <a:moveTo>
                      <a:pt x="0" y="0"/>
                    </a:moveTo>
                    <a:lnTo>
                      <a:pt x="227" y="0"/>
                    </a:lnTo>
                    <a:lnTo>
                      <a:pt x="227" y="42"/>
                    </a:lnTo>
                    <a:lnTo>
                      <a:pt x="0" y="42"/>
                    </a:lnTo>
                    <a:lnTo>
                      <a:pt x="0" y="0"/>
                    </a:lnTo>
                  </a:path>
                </a:pathLst>
              </a:custGeom>
              <a:solidFill>
                <a:srgbClr val="EAEC5E"/>
              </a:solidFill>
              <a:ln w="12600" cap="rnd">
                <a:solidFill>
                  <a:srgbClr val="000000"/>
                </a:solidFill>
                <a:miter/>
              </a:ln>
            </p:spPr>
            <p:style>
              <a:lnRef idx="0">
                <a:scrgbClr r="0" g="0" b="0"/>
              </a:lnRef>
              <a:fillRef idx="0">
                <a:scrgbClr r="0" g="0" b="0"/>
              </a:fillRef>
              <a:effectRef idx="0">
                <a:scrgbClr r="0" g="0" b="0"/>
              </a:effectRef>
              <a:fontRef idx="minor"/>
            </p:style>
          </p:sp>
          <p:sp>
            <p:nvSpPr>
              <p:cNvPr id="309" name="CustomShape 104"/>
              <p:cNvSpPr/>
              <p:nvPr/>
            </p:nvSpPr>
            <p:spPr>
              <a:xfrm>
                <a:off x="3691080" y="3648240"/>
                <a:ext cx="369720" cy="75960"/>
              </a:xfrm>
              <a:custGeom>
                <a:avLst/>
                <a:gdLst/>
                <a:ahLst/>
                <a:cxnLst/>
                <a:rect l="l" t="t" r="r" b="b"/>
                <a:pathLst>
                  <a:path w="234" h="49">
                    <a:moveTo>
                      <a:pt x="0" y="0"/>
                    </a:moveTo>
                    <a:lnTo>
                      <a:pt x="233" y="0"/>
                    </a:lnTo>
                    <a:lnTo>
                      <a:pt x="233" y="48"/>
                    </a:lnTo>
                    <a:lnTo>
                      <a:pt x="0" y="48"/>
                    </a:lnTo>
                    <a:lnTo>
                      <a:pt x="0" y="0"/>
                    </a:lnTo>
                  </a:path>
                </a:pathLst>
              </a:custGeom>
              <a:solidFill>
                <a:srgbClr val="EAEC5E"/>
              </a:solidFill>
              <a:ln w="12600" cap="rnd">
                <a:solidFill>
                  <a:srgbClr val="000000"/>
                </a:solidFill>
                <a:miter/>
              </a:ln>
            </p:spPr>
            <p:style>
              <a:lnRef idx="0">
                <a:scrgbClr r="0" g="0" b="0"/>
              </a:lnRef>
              <a:fillRef idx="0">
                <a:scrgbClr r="0" g="0" b="0"/>
              </a:fillRef>
              <a:effectRef idx="0">
                <a:scrgbClr r="0" g="0" b="0"/>
              </a:effectRef>
              <a:fontRef idx="minor"/>
            </p:style>
          </p:sp>
          <p:sp>
            <p:nvSpPr>
              <p:cNvPr id="310" name="Line 105"/>
              <p:cNvSpPr/>
              <p:nvPr/>
            </p:nvSpPr>
            <p:spPr>
              <a:xfrm flipV="1">
                <a:off x="3697200" y="3468600"/>
                <a:ext cx="411120" cy="17928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311" name="Line 106"/>
              <p:cNvSpPr/>
              <p:nvPr/>
            </p:nvSpPr>
            <p:spPr>
              <a:xfrm flipV="1">
                <a:off x="4054320" y="3468600"/>
                <a:ext cx="407880" cy="17928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312" name="Line 107"/>
              <p:cNvSpPr/>
              <p:nvPr/>
            </p:nvSpPr>
            <p:spPr>
              <a:xfrm flipV="1">
                <a:off x="4054320" y="3538440"/>
                <a:ext cx="407880" cy="17928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313" name="Line 108"/>
              <p:cNvSpPr/>
              <p:nvPr/>
            </p:nvSpPr>
            <p:spPr>
              <a:xfrm>
                <a:off x="4120920" y="3468240"/>
                <a:ext cx="354240" cy="144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314" name="Line 109"/>
              <p:cNvSpPr/>
              <p:nvPr/>
            </p:nvSpPr>
            <p:spPr>
              <a:xfrm>
                <a:off x="4481280" y="3474360"/>
                <a:ext cx="1800" cy="63720"/>
              </a:xfrm>
              <a:prstGeom prst="line">
                <a:avLst/>
              </a:prstGeom>
              <a:ln w="12600">
                <a:solidFill>
                  <a:srgbClr val="000000"/>
                </a:solidFill>
                <a:round/>
              </a:ln>
            </p:spPr>
            <p:style>
              <a:lnRef idx="0">
                <a:scrgbClr r="0" g="0" b="0"/>
              </a:lnRef>
              <a:fillRef idx="0">
                <a:scrgbClr r="0" g="0" b="0"/>
              </a:fillRef>
              <a:effectRef idx="0">
                <a:scrgbClr r="0" g="0" b="0"/>
              </a:effectRef>
              <a:fontRef idx="minor"/>
            </p:style>
          </p:sp>
        </p:grpSp>
        <p:sp>
          <p:nvSpPr>
            <p:cNvPr id="315" name="CustomShape 110"/>
            <p:cNvSpPr/>
            <p:nvPr/>
          </p:nvSpPr>
          <p:spPr>
            <a:xfrm>
              <a:off x="6561000" y="2936880"/>
              <a:ext cx="1182600" cy="1045800"/>
            </a:xfrm>
            <a:custGeom>
              <a:avLst/>
              <a:gdLst/>
              <a:ahLst/>
              <a:cxnLst/>
              <a:rect l="l" t="t" r="r" b="b"/>
              <a:pathLst>
                <a:path w="746" h="660">
                  <a:moveTo>
                    <a:pt x="0" y="0"/>
                  </a:moveTo>
                  <a:lnTo>
                    <a:pt x="745" y="0"/>
                  </a:lnTo>
                  <a:lnTo>
                    <a:pt x="745" y="659"/>
                  </a:lnTo>
                  <a:lnTo>
                    <a:pt x="0" y="659"/>
                  </a:lnTo>
                  <a:lnTo>
                    <a:pt x="0" y="0"/>
                  </a:lnTo>
                </a:path>
              </a:pathLst>
            </a:custGeom>
            <a:solidFill>
              <a:srgbClr val="EAEC5E"/>
            </a:solidFill>
            <a:ln w="12600" cap="rnd">
              <a:solidFill>
                <a:srgbClr val="000000"/>
              </a:solidFill>
              <a:miter/>
            </a:ln>
          </p:spPr>
          <p:style>
            <a:lnRef idx="0">
              <a:scrgbClr r="0" g="0" b="0"/>
            </a:lnRef>
            <a:fillRef idx="0">
              <a:scrgbClr r="0" g="0" b="0"/>
            </a:fillRef>
            <a:effectRef idx="0">
              <a:scrgbClr r="0" g="0" b="0"/>
            </a:effectRef>
            <a:fontRef idx="minor"/>
          </p:style>
        </p:sp>
        <p:sp>
          <p:nvSpPr>
            <p:cNvPr id="316" name="CustomShape 111"/>
            <p:cNvSpPr/>
            <p:nvPr/>
          </p:nvSpPr>
          <p:spPr>
            <a:xfrm>
              <a:off x="6561000" y="2936880"/>
              <a:ext cx="1191960" cy="1055520"/>
            </a:xfrm>
            <a:custGeom>
              <a:avLst/>
              <a:gdLst/>
              <a:ahLst/>
              <a:cxnLst/>
              <a:rect l="l" t="t" r="r" b="b"/>
              <a:pathLst>
                <a:path w="752" h="666">
                  <a:moveTo>
                    <a:pt x="0" y="0"/>
                  </a:moveTo>
                  <a:lnTo>
                    <a:pt x="751" y="0"/>
                  </a:lnTo>
                  <a:lnTo>
                    <a:pt x="751" y="665"/>
                  </a:lnTo>
                  <a:lnTo>
                    <a:pt x="0" y="665"/>
                  </a:lnTo>
                  <a:lnTo>
                    <a:pt x="0" y="0"/>
                  </a:lnTo>
                </a:path>
              </a:pathLst>
            </a:custGeom>
            <a:noFill/>
            <a:ln w="12600" cap="rnd">
              <a:solidFill>
                <a:srgbClr val="000000"/>
              </a:solidFill>
              <a:miter/>
            </a:ln>
          </p:spPr>
          <p:style>
            <a:lnRef idx="0">
              <a:scrgbClr r="0" g="0" b="0"/>
            </a:lnRef>
            <a:fillRef idx="0">
              <a:scrgbClr r="0" g="0" b="0"/>
            </a:fillRef>
            <a:effectRef idx="0">
              <a:scrgbClr r="0" g="0" b="0"/>
            </a:effectRef>
            <a:fontRef idx="minor"/>
          </p:style>
        </p:sp>
        <p:sp>
          <p:nvSpPr>
            <p:cNvPr id="317" name="Line 112"/>
            <p:cNvSpPr/>
            <p:nvPr/>
          </p:nvSpPr>
          <p:spPr>
            <a:xfrm>
              <a:off x="6884640" y="2743200"/>
              <a:ext cx="1229040" cy="144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318" name="Line 113"/>
            <p:cNvSpPr/>
            <p:nvPr/>
          </p:nvSpPr>
          <p:spPr>
            <a:xfrm>
              <a:off x="8119800" y="2749320"/>
              <a:ext cx="1800" cy="101592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319" name="Line 114"/>
            <p:cNvSpPr/>
            <p:nvPr/>
          </p:nvSpPr>
          <p:spPr>
            <a:xfrm flipV="1">
              <a:off x="6567480" y="2743200"/>
              <a:ext cx="279360" cy="19332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320" name="Line 115"/>
            <p:cNvSpPr/>
            <p:nvPr/>
          </p:nvSpPr>
          <p:spPr>
            <a:xfrm flipV="1">
              <a:off x="7759440" y="2749320"/>
              <a:ext cx="354240" cy="18720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321" name="Line 116"/>
            <p:cNvSpPr/>
            <p:nvPr/>
          </p:nvSpPr>
          <p:spPr>
            <a:xfrm flipH="1">
              <a:off x="7785000" y="3771720"/>
              <a:ext cx="366480" cy="195120"/>
            </a:xfrm>
            <a:prstGeom prst="line">
              <a:avLst/>
            </a:prstGeom>
            <a:ln w="12600">
              <a:solidFill>
                <a:srgbClr val="000000"/>
              </a:solidFill>
              <a:round/>
            </a:ln>
          </p:spPr>
          <p:style>
            <a:lnRef idx="0">
              <a:scrgbClr r="0" g="0" b="0"/>
            </a:lnRef>
            <a:fillRef idx="0">
              <a:scrgbClr r="0" g="0" b="0"/>
            </a:fillRef>
            <a:effectRef idx="0">
              <a:scrgbClr r="0" g="0" b="0"/>
            </a:effectRef>
            <a:fontRef idx="minor"/>
          </p:style>
        </p:sp>
        <p:sp>
          <p:nvSpPr>
            <p:cNvPr id="322" name="CustomShape 117"/>
            <p:cNvSpPr/>
            <p:nvPr/>
          </p:nvSpPr>
          <p:spPr>
            <a:xfrm>
              <a:off x="6703920" y="4010040"/>
              <a:ext cx="833400" cy="41724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spAutoFit/>
            </a:bodyPr>
            <a:lstStyle/>
            <a:p>
              <a:pPr>
                <a:lnSpc>
                  <a:spcPct val="90000"/>
                </a:lnSpc>
                <a:spcBef>
                  <a:spcPts val="1199"/>
                </a:spcBef>
              </a:pPr>
              <a:r>
                <a:rPr lang="en-US" sz="2400" b="1" strike="noStrike" spc="-1">
                  <a:solidFill>
                    <a:srgbClr val="414141"/>
                  </a:solidFill>
                  <a:latin typeface="Calibri"/>
                  <a:ea typeface="DejaVu Sans"/>
                </a:rPr>
                <a:t>14”</a:t>
              </a:r>
              <a:endParaRPr lang="en-US" sz="2400" b="0" strike="noStrike" spc="-1">
                <a:latin typeface="Arial"/>
              </a:endParaRPr>
            </a:p>
          </p:txBody>
        </p:sp>
        <p:sp>
          <p:nvSpPr>
            <p:cNvPr id="323" name="CustomShape 118"/>
            <p:cNvSpPr/>
            <p:nvPr/>
          </p:nvSpPr>
          <p:spPr>
            <a:xfrm>
              <a:off x="5086440" y="3763800"/>
              <a:ext cx="890280" cy="41724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spAutoFit/>
            </a:bodyPr>
            <a:lstStyle/>
            <a:p>
              <a:pPr>
                <a:lnSpc>
                  <a:spcPct val="90000"/>
                </a:lnSpc>
                <a:spcBef>
                  <a:spcPts val="1199"/>
                </a:spcBef>
              </a:pPr>
              <a:r>
                <a:rPr lang="en-US" sz="2400" b="1" strike="noStrike" spc="-1">
                  <a:solidFill>
                    <a:srgbClr val="414141"/>
                  </a:solidFill>
                  <a:latin typeface="Calibri"/>
                  <a:ea typeface="DejaVu Sans"/>
                </a:rPr>
                <a:t>10”</a:t>
              </a:r>
              <a:endParaRPr lang="en-US" sz="2400" b="0" strike="noStrike" spc="-1">
                <a:latin typeface="Arial"/>
              </a:endParaRPr>
            </a:p>
          </p:txBody>
        </p:sp>
        <p:sp>
          <p:nvSpPr>
            <p:cNvPr id="324" name="CustomShape 119"/>
            <p:cNvSpPr/>
            <p:nvPr/>
          </p:nvSpPr>
          <p:spPr>
            <a:xfrm>
              <a:off x="3652920" y="3763800"/>
              <a:ext cx="1247400" cy="41724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spAutoFit/>
            </a:bodyPr>
            <a:lstStyle/>
            <a:p>
              <a:pPr>
                <a:lnSpc>
                  <a:spcPct val="90000"/>
                </a:lnSpc>
                <a:spcBef>
                  <a:spcPts val="1199"/>
                </a:spcBef>
              </a:pPr>
              <a:r>
                <a:rPr lang="en-US" sz="2400" b="1" strike="noStrike" spc="-1">
                  <a:solidFill>
                    <a:srgbClr val="414141"/>
                  </a:solidFill>
                  <a:latin typeface="Calibri"/>
                  <a:ea typeface="DejaVu Sans"/>
                </a:rPr>
                <a:t>5.25”</a:t>
              </a:r>
              <a:endParaRPr lang="en-US" sz="2400" b="0" strike="noStrike" spc="-1">
                <a:latin typeface="Arial"/>
              </a:endParaRPr>
            </a:p>
          </p:txBody>
        </p:sp>
        <p:sp>
          <p:nvSpPr>
            <p:cNvPr id="325" name="CustomShape 120"/>
            <p:cNvSpPr/>
            <p:nvPr/>
          </p:nvSpPr>
          <p:spPr>
            <a:xfrm>
              <a:off x="2752560" y="3763800"/>
              <a:ext cx="1247400" cy="41724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spAutoFit/>
            </a:bodyPr>
            <a:lstStyle/>
            <a:p>
              <a:pPr>
                <a:lnSpc>
                  <a:spcPct val="90000"/>
                </a:lnSpc>
                <a:spcBef>
                  <a:spcPts val="1199"/>
                </a:spcBef>
              </a:pPr>
              <a:r>
                <a:rPr lang="en-US" sz="2400" b="1" strike="noStrike" spc="-1">
                  <a:solidFill>
                    <a:srgbClr val="414141"/>
                  </a:solidFill>
                  <a:latin typeface="Calibri"/>
                  <a:ea typeface="DejaVu Sans"/>
                </a:rPr>
                <a:t>3.5”</a:t>
              </a:r>
              <a:endParaRPr lang="en-US" sz="2400" b="0" strike="noStrike" spc="-1">
                <a:latin typeface="Arial"/>
              </a:endParaRPr>
            </a:p>
          </p:txBody>
        </p:sp>
        <p:sp>
          <p:nvSpPr>
            <p:cNvPr id="326" name="CustomShape 121"/>
            <p:cNvSpPr/>
            <p:nvPr/>
          </p:nvSpPr>
          <p:spPr>
            <a:xfrm>
              <a:off x="762120" y="2982960"/>
              <a:ext cx="2662200" cy="123948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spAutoFit/>
            </a:bodyPr>
            <a:lstStyle/>
            <a:p>
              <a:pPr>
                <a:lnSpc>
                  <a:spcPct val="90000"/>
                </a:lnSpc>
                <a:spcBef>
                  <a:spcPts val="1400"/>
                </a:spcBef>
              </a:pPr>
              <a:r>
                <a:rPr lang="en-US" sz="2800" b="1" strike="noStrike" spc="-1">
                  <a:solidFill>
                    <a:srgbClr val="114FFB"/>
                  </a:solidFill>
                  <a:latin typeface="Calibri"/>
                  <a:ea typeface="DejaVu Sans"/>
                </a:rPr>
                <a:t>Conventional:                 4 disk  designs</a:t>
              </a:r>
              <a:endParaRPr lang="en-US" sz="2800" b="0" strike="noStrike" spc="-1">
                <a:latin typeface="Arial"/>
              </a:endParaRPr>
            </a:p>
          </p:txBody>
        </p:sp>
        <p:sp>
          <p:nvSpPr>
            <p:cNvPr id="327" name="Line 122"/>
            <p:cNvSpPr/>
            <p:nvPr/>
          </p:nvSpPr>
          <p:spPr>
            <a:xfrm>
              <a:off x="3025440" y="3627360"/>
              <a:ext cx="228600" cy="1440"/>
            </a:xfrm>
            <a:prstGeom prst="line">
              <a:avLst/>
            </a:prstGeom>
            <a:ln w="76320">
              <a:solidFill>
                <a:schemeClr val="tx1"/>
              </a:solidFill>
              <a:round/>
            </a:ln>
          </p:spPr>
          <p:style>
            <a:lnRef idx="0">
              <a:scrgbClr r="0" g="0" b="0"/>
            </a:lnRef>
            <a:fillRef idx="0">
              <a:scrgbClr r="0" g="0" b="0"/>
            </a:fillRef>
            <a:effectRef idx="0">
              <a:scrgbClr r="0" g="0" b="0"/>
            </a:effectRef>
            <a:fontRef idx="minor"/>
          </p:style>
        </p:sp>
        <p:sp>
          <p:nvSpPr>
            <p:cNvPr id="328" name="Line 123"/>
            <p:cNvSpPr/>
            <p:nvPr/>
          </p:nvSpPr>
          <p:spPr>
            <a:xfrm flipV="1">
              <a:off x="3759120" y="3684240"/>
              <a:ext cx="285480" cy="9720"/>
            </a:xfrm>
            <a:prstGeom prst="line">
              <a:avLst/>
            </a:prstGeom>
            <a:ln w="76320">
              <a:solidFill>
                <a:schemeClr val="tx1"/>
              </a:solidFill>
              <a:round/>
            </a:ln>
          </p:spPr>
          <p:style>
            <a:lnRef idx="0">
              <a:scrgbClr r="0" g="0" b="0"/>
            </a:lnRef>
            <a:fillRef idx="0">
              <a:scrgbClr r="0" g="0" b="0"/>
            </a:fillRef>
            <a:effectRef idx="0">
              <a:scrgbClr r="0" g="0" b="0"/>
            </a:effectRef>
            <a:fontRef idx="minor"/>
          </p:style>
        </p:sp>
      </p:grpSp>
      <p:sp>
        <p:nvSpPr>
          <p:cNvPr id="329" name="CustomShape 124"/>
          <p:cNvSpPr/>
          <p:nvPr/>
        </p:nvSpPr>
        <p:spPr>
          <a:xfrm>
            <a:off x="609480" y="1447920"/>
            <a:ext cx="815148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16000" indent="-214560">
              <a:lnSpc>
                <a:spcPct val="100000"/>
              </a:lnSpc>
              <a:buClr>
                <a:srgbClr val="000000"/>
              </a:buClr>
              <a:buFont typeface="Arial"/>
              <a:buChar char="•"/>
            </a:pPr>
            <a:r>
              <a:rPr lang="en-US" sz="2400" b="1" strike="noStrike" spc="-1">
                <a:solidFill>
                  <a:srgbClr val="000000"/>
                </a:solidFill>
                <a:latin typeface="Arial"/>
                <a:ea typeface="DejaVu Sans"/>
              </a:rPr>
              <a:t>Katz and Patterson asked in 1987: </a:t>
            </a:r>
            <a:endParaRPr lang="en-US" sz="2400" b="0" strike="noStrike" spc="-1">
              <a:latin typeface="Arial"/>
            </a:endParaRPr>
          </a:p>
          <a:p>
            <a:pPr marL="457200" lvl="1" indent="-214560">
              <a:lnSpc>
                <a:spcPct val="100000"/>
              </a:lnSpc>
              <a:buClr>
                <a:srgbClr val="000000"/>
              </a:buClr>
              <a:buFont typeface="Arial"/>
              <a:buChar char="•"/>
            </a:pPr>
            <a:r>
              <a:rPr lang="en-US" sz="2400" b="1" strike="noStrike" spc="-1">
                <a:solidFill>
                  <a:srgbClr val="000000"/>
                </a:solidFill>
                <a:latin typeface="Arial"/>
                <a:ea typeface="DejaVu Sans"/>
              </a:rPr>
              <a:t>Can smaller disks be used  to close gap in performance between disks and CPUs?</a:t>
            </a:r>
            <a:endParaRPr lang="en-US" sz="24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CustomShape 1"/>
          <p:cNvSpPr/>
          <p:nvPr/>
        </p:nvSpPr>
        <p:spPr>
          <a:xfrm>
            <a:off x="2498760" y="743040"/>
            <a:ext cx="4437000" cy="66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000000"/>
                </a:solidFill>
                <a:latin typeface="Calibri"/>
                <a:ea typeface="DejaVu Sans"/>
              </a:rPr>
              <a:t>Array Reliability</a:t>
            </a:r>
            <a:endParaRPr lang="en-US" sz="4400" b="0" strike="noStrike" spc="-1">
              <a:latin typeface="Arial"/>
            </a:endParaRPr>
          </a:p>
        </p:txBody>
      </p:sp>
      <p:sp>
        <p:nvSpPr>
          <p:cNvPr id="331" name="CustomShape 2"/>
          <p:cNvSpPr/>
          <p:nvPr/>
        </p:nvSpPr>
        <p:spPr>
          <a:xfrm>
            <a:off x="406440" y="1812960"/>
            <a:ext cx="8526240" cy="1914480"/>
          </a:xfrm>
          <a:prstGeom prst="rect">
            <a:avLst/>
          </a:prstGeom>
          <a:noFill/>
          <a:ln>
            <a:noFill/>
          </a:ln>
        </p:spPr>
        <p:style>
          <a:lnRef idx="0">
            <a:scrgbClr r="0" g="0" b="0"/>
          </a:lnRef>
          <a:fillRef idx="0">
            <a:scrgbClr r="0" g="0" b="0"/>
          </a:fillRef>
          <a:effectRef idx="0">
            <a:scrgbClr r="0" g="0" b="0"/>
          </a:effectRef>
          <a:fontRef idx="minor"/>
        </p:style>
        <p:txBody>
          <a:bodyPr lIns="63360" tIns="25560" rIns="63360" bIns="25560">
            <a:spAutoFit/>
          </a:bodyPr>
          <a:lstStyle/>
          <a:p>
            <a:pPr marL="216000" indent="-214560">
              <a:lnSpc>
                <a:spcPct val="85000"/>
              </a:lnSpc>
              <a:buClr>
                <a:srgbClr val="000000"/>
              </a:buClr>
              <a:buFont typeface="Arial"/>
              <a:buChar char="•"/>
            </a:pPr>
            <a:r>
              <a:rPr lang="en-US" sz="2400" b="1" strike="noStrike" spc="-1">
                <a:solidFill>
                  <a:srgbClr val="000000"/>
                </a:solidFill>
                <a:latin typeface="Calibri"/>
                <a:ea typeface="DejaVu Sans"/>
              </a:rPr>
              <a:t>  Reliability of N disks = Reliability of 1 Disk ÷ N</a:t>
            </a:r>
            <a:br/>
            <a:r>
              <a:rPr lang="en-US" sz="2400" b="1" strike="noStrike" spc="-1">
                <a:solidFill>
                  <a:srgbClr val="000000"/>
                </a:solidFill>
                <a:latin typeface="Calibri"/>
                <a:ea typeface="DejaVu Sans"/>
              </a:rPr>
              <a:t> </a:t>
            </a:r>
            <a:endParaRPr lang="en-US" sz="2400" b="0" strike="noStrike" spc="-1">
              <a:latin typeface="Arial"/>
            </a:endParaRPr>
          </a:p>
          <a:p>
            <a:pPr marL="457200">
              <a:lnSpc>
                <a:spcPct val="85000"/>
              </a:lnSpc>
            </a:pPr>
            <a:r>
              <a:rPr lang="en-US" sz="1800" b="1" strike="noStrike" spc="-1">
                <a:solidFill>
                  <a:srgbClr val="000000"/>
                </a:solidFill>
                <a:latin typeface="Calibri"/>
                <a:ea typeface="DejaVu Sans"/>
              </a:rPr>
              <a:t>	50,000 Hours ÷ 70 disks = 700 hours</a:t>
            </a:r>
            <a:endParaRPr lang="en-US" sz="1800" b="0" strike="noStrike" spc="-1">
              <a:latin typeface="Arial"/>
            </a:endParaRPr>
          </a:p>
          <a:p>
            <a:pPr marL="457200">
              <a:lnSpc>
                <a:spcPct val="85000"/>
              </a:lnSpc>
            </a:pPr>
            <a:endParaRPr lang="en-US" sz="1800" b="0" strike="noStrike" spc="-1">
              <a:latin typeface="Arial"/>
            </a:endParaRPr>
          </a:p>
          <a:p>
            <a:pPr marL="457200">
              <a:lnSpc>
                <a:spcPct val="85000"/>
              </a:lnSpc>
            </a:pPr>
            <a:r>
              <a:rPr lang="en-US" sz="1800" b="1" strike="noStrike" spc="-1">
                <a:solidFill>
                  <a:srgbClr val="000000"/>
                </a:solidFill>
                <a:latin typeface="Calibri"/>
                <a:ea typeface="DejaVu Sans"/>
              </a:rPr>
              <a:t>   	Disk system MTTF: Drops from 6 years  to 1 month!</a:t>
            </a:r>
            <a:endParaRPr lang="en-US" sz="1800" b="0" strike="noStrike" spc="-1">
              <a:latin typeface="Arial"/>
            </a:endParaRPr>
          </a:p>
          <a:p>
            <a:pPr marL="457200">
              <a:lnSpc>
                <a:spcPct val="85000"/>
              </a:lnSpc>
            </a:pPr>
            <a:endParaRPr lang="en-US" sz="1800" b="0" strike="noStrike" spc="-1">
              <a:latin typeface="Arial"/>
            </a:endParaRPr>
          </a:p>
          <a:p>
            <a:pPr marL="457200">
              <a:lnSpc>
                <a:spcPct val="85000"/>
              </a:lnSpc>
            </a:pPr>
            <a:r>
              <a:rPr lang="en-US" sz="2400" b="1" strike="noStrike" spc="-1">
                <a:solidFill>
                  <a:srgbClr val="000000"/>
                </a:solidFill>
                <a:latin typeface="Calibri"/>
                <a:ea typeface="DejaVu Sans"/>
              </a:rPr>
              <a:t>• Arrays (without redundancy) too unreliable to be useful!</a:t>
            </a:r>
            <a:endParaRPr lang="en-US" sz="2400" b="0" strike="noStrike" spc="-1">
              <a:latin typeface="Arial"/>
            </a:endParaRPr>
          </a:p>
        </p:txBody>
      </p:sp>
      <p:sp>
        <p:nvSpPr>
          <p:cNvPr id="332" name="CustomShape 3"/>
          <p:cNvSpPr/>
          <p:nvPr/>
        </p:nvSpPr>
        <p:spPr>
          <a:xfrm>
            <a:off x="179280" y="4917960"/>
            <a:ext cx="8712000" cy="731880"/>
          </a:xfrm>
          <a:prstGeom prst="rect">
            <a:avLst/>
          </a:prstGeom>
          <a:solidFill>
            <a:schemeClr val="bg1"/>
          </a:solidFill>
          <a:ln w="12600">
            <a:solidFill>
              <a:schemeClr val="tx1"/>
            </a:solidFill>
            <a:miter/>
          </a:ln>
        </p:spPr>
        <p:style>
          <a:lnRef idx="0">
            <a:scrgbClr r="0" g="0" b="0"/>
          </a:lnRef>
          <a:fillRef idx="0">
            <a:scrgbClr r="0" g="0" b="0"/>
          </a:fillRef>
          <a:effectRef idx="0">
            <a:scrgbClr r="0" g="0" b="0"/>
          </a:effectRef>
          <a:fontRef idx="minor"/>
        </p:style>
        <p:txBody>
          <a:bodyPr lIns="90360" tIns="44280" rIns="90360" bIns="44280">
            <a:spAutoFit/>
          </a:bodyPr>
          <a:lstStyle/>
          <a:p>
            <a:pPr>
              <a:lnSpc>
                <a:spcPct val="88000"/>
              </a:lnSpc>
            </a:pPr>
            <a:r>
              <a:rPr lang="en-US" sz="2400" b="1" strike="noStrike" spc="-1">
                <a:solidFill>
                  <a:srgbClr val="000000"/>
                </a:solidFill>
                <a:latin typeface="Calibri"/>
                <a:ea typeface="DejaVu Sans"/>
              </a:rPr>
              <a:t>Hot spares support reconstruction in parallel with access: very high media availability can be achieved</a:t>
            </a:r>
            <a:endParaRPr lang="en-US" sz="24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324000" y="260280"/>
            <a:ext cx="8532720" cy="760320"/>
          </a:xfrm>
          <a:prstGeom prst="rect">
            <a:avLst/>
          </a:prstGeom>
          <a:noFill/>
          <a:ln>
            <a:noFill/>
          </a:ln>
        </p:spPr>
        <p:style>
          <a:lnRef idx="0">
            <a:scrgbClr r="0" g="0" b="0"/>
          </a:lnRef>
          <a:fillRef idx="0">
            <a:scrgbClr r="0" g="0" b="0"/>
          </a:fillRef>
          <a:effectRef idx="0">
            <a:scrgbClr r="0" g="0" b="0"/>
          </a:effectRef>
          <a:fontRef idx="minor"/>
        </p:style>
        <p:txBody>
          <a:bodyPr lIns="90360" tIns="45000" rIns="90360" bIns="45000" anchor="ctr">
            <a:normAutofit fontScale="45000"/>
          </a:bodyPr>
          <a:lstStyle/>
          <a:p>
            <a:pPr algn="ctr">
              <a:lnSpc>
                <a:spcPct val="100000"/>
              </a:lnSpc>
            </a:pPr>
            <a:r>
              <a:rPr lang="en-US" sz="4400" b="0" u="sng" strike="noStrike" spc="-1">
                <a:solidFill>
                  <a:srgbClr val="000000"/>
                </a:solidFill>
                <a:uFillTx/>
                <a:latin typeface="Calibri"/>
                <a:ea typeface="DejaVu Sans"/>
              </a:rPr>
              <a:t>Redundant</a:t>
            </a:r>
            <a:r>
              <a:rPr lang="en-US" sz="4400" b="0" strike="noStrike" spc="-1">
                <a:solidFill>
                  <a:srgbClr val="000000"/>
                </a:solidFill>
                <a:latin typeface="Calibri"/>
                <a:ea typeface="DejaVu Sans"/>
              </a:rPr>
              <a:t> Arrays of (Inexpensive) Disks</a:t>
            </a:r>
            <a:endParaRPr lang="en-US" sz="4400" b="0" strike="noStrike" spc="-1">
              <a:latin typeface="Arial"/>
            </a:endParaRPr>
          </a:p>
        </p:txBody>
      </p:sp>
      <p:sp>
        <p:nvSpPr>
          <p:cNvPr id="334" name="CustomShape 2"/>
          <p:cNvSpPr/>
          <p:nvPr/>
        </p:nvSpPr>
        <p:spPr>
          <a:xfrm>
            <a:off x="395280" y="1268280"/>
            <a:ext cx="8532720" cy="4613400"/>
          </a:xfrm>
          <a:prstGeom prst="rect">
            <a:avLst/>
          </a:prstGeom>
          <a:noFill/>
          <a:ln>
            <a:noFill/>
          </a:ln>
        </p:spPr>
        <p:style>
          <a:lnRef idx="0">
            <a:scrgbClr r="0" g="0" b="0"/>
          </a:lnRef>
          <a:fillRef idx="0">
            <a:scrgbClr r="0" g="0" b="0"/>
          </a:fillRef>
          <a:effectRef idx="0">
            <a:scrgbClr r="0" g="0" b="0"/>
          </a:effectRef>
          <a:fontRef idx="minor"/>
        </p:style>
        <p:txBody>
          <a:bodyPr lIns="63360" tIns="25560" rIns="63360" bIns="25560">
            <a:noAutofit/>
          </a:bodyPr>
          <a:lstStyle/>
          <a:p>
            <a:pPr marL="285840" indent="-284040">
              <a:lnSpc>
                <a:spcPct val="110000"/>
              </a:lnSpc>
              <a:spcBef>
                <a:spcPts val="641"/>
              </a:spcBef>
              <a:buClr>
                <a:srgbClr val="000000"/>
              </a:buClr>
              <a:buFont typeface="Arial"/>
              <a:buChar char="•"/>
            </a:pPr>
            <a:r>
              <a:rPr lang="en-US" sz="3200" b="0" strike="noStrike" spc="-1">
                <a:solidFill>
                  <a:srgbClr val="000000"/>
                </a:solidFill>
                <a:latin typeface="Calibri"/>
                <a:ea typeface="DejaVu Sans"/>
              </a:rPr>
              <a:t>Files are "striped" across multiple disks</a:t>
            </a:r>
            <a:endParaRPr lang="en-US" sz="3200" b="0" strike="noStrike" spc="-1">
              <a:latin typeface="Arial"/>
            </a:endParaRPr>
          </a:p>
          <a:p>
            <a:pPr marL="285840" indent="-284040">
              <a:lnSpc>
                <a:spcPct val="110000"/>
              </a:lnSpc>
              <a:spcBef>
                <a:spcPts val="641"/>
              </a:spcBef>
              <a:buClr>
                <a:srgbClr val="000000"/>
              </a:buClr>
              <a:buFont typeface="Arial"/>
              <a:buChar char="•"/>
            </a:pPr>
            <a:r>
              <a:rPr lang="en-US" sz="3200" b="0" strike="noStrike" spc="-1">
                <a:solidFill>
                  <a:srgbClr val="000000"/>
                </a:solidFill>
                <a:latin typeface="Calibri"/>
                <a:ea typeface="DejaVu Sans"/>
              </a:rPr>
              <a:t>Redundancy yields high data availability</a:t>
            </a:r>
            <a:endParaRPr lang="en-US" sz="3200" b="0" strike="noStrike" spc="-1">
              <a:latin typeface="Arial"/>
            </a:endParaRPr>
          </a:p>
          <a:p>
            <a:pPr marL="685800" lvl="1" indent="-226800">
              <a:lnSpc>
                <a:spcPct val="110000"/>
              </a:lnSpc>
              <a:spcBef>
                <a:spcPts val="561"/>
              </a:spcBef>
              <a:buClr>
                <a:srgbClr val="000000"/>
              </a:buClr>
              <a:buFont typeface="Arial"/>
              <a:buChar char="–"/>
            </a:pPr>
            <a:r>
              <a:rPr lang="en-US" sz="2800" b="0" u="sng" strike="noStrike" spc="-1">
                <a:solidFill>
                  <a:srgbClr val="000000"/>
                </a:solidFill>
                <a:uFillTx/>
                <a:latin typeface="Calibri"/>
                <a:ea typeface="DejaVu Sans"/>
              </a:rPr>
              <a:t>Availability</a:t>
            </a:r>
            <a:r>
              <a:rPr lang="en-US" sz="2800" b="0" strike="noStrike" spc="-1">
                <a:solidFill>
                  <a:srgbClr val="000000"/>
                </a:solidFill>
                <a:latin typeface="Calibri"/>
                <a:ea typeface="DejaVu Sans"/>
              </a:rPr>
              <a:t>: service still provided to user, even if some components failed</a:t>
            </a:r>
            <a:endParaRPr lang="en-US" sz="2800" b="0" strike="noStrike" spc="-1">
              <a:latin typeface="Arial"/>
            </a:endParaRPr>
          </a:p>
          <a:p>
            <a:pPr marL="285840" indent="-284040">
              <a:lnSpc>
                <a:spcPct val="85000"/>
              </a:lnSpc>
              <a:spcBef>
                <a:spcPts val="641"/>
              </a:spcBef>
              <a:buClr>
                <a:srgbClr val="000000"/>
              </a:buClr>
              <a:buFont typeface="Arial"/>
              <a:buChar char="•"/>
            </a:pPr>
            <a:r>
              <a:rPr lang="en-US" sz="3200" b="0" strike="noStrike" spc="-1">
                <a:solidFill>
                  <a:srgbClr val="000000"/>
                </a:solidFill>
                <a:latin typeface="Calibri"/>
                <a:ea typeface="DejaVu Sans"/>
              </a:rPr>
              <a:t>Disks will still fail</a:t>
            </a:r>
            <a:endParaRPr lang="en-US" sz="3200" b="0" strike="noStrike" spc="-1">
              <a:latin typeface="Arial"/>
            </a:endParaRPr>
          </a:p>
          <a:p>
            <a:pPr marL="285840" indent="-284040">
              <a:lnSpc>
                <a:spcPct val="85000"/>
              </a:lnSpc>
              <a:spcBef>
                <a:spcPts val="641"/>
              </a:spcBef>
              <a:buClr>
                <a:srgbClr val="000000"/>
              </a:buClr>
              <a:buFont typeface="Arial"/>
              <a:buChar char="•"/>
            </a:pPr>
            <a:r>
              <a:rPr lang="en-US" sz="3200" b="0" strike="noStrike" spc="-1">
                <a:solidFill>
                  <a:srgbClr val="000000"/>
                </a:solidFill>
                <a:latin typeface="Calibri"/>
                <a:ea typeface="DejaVu Sans"/>
              </a:rPr>
              <a:t>Contents reconstructed from data   redundantly stored in the array</a:t>
            </a:r>
            <a:endParaRPr lang="en-US" sz="3200" b="0" strike="noStrike" spc="-1">
              <a:latin typeface="Arial"/>
            </a:endParaRPr>
          </a:p>
          <a:p>
            <a:pPr marL="685800" lvl="1" indent="-226800">
              <a:lnSpc>
                <a:spcPct val="100000"/>
              </a:lnSpc>
              <a:spcBef>
                <a:spcPts val="561"/>
              </a:spcBef>
              <a:buClr>
                <a:srgbClr val="000000"/>
              </a:buClr>
              <a:buFont typeface="Arial"/>
              <a:buChar char="–"/>
            </a:pPr>
            <a:r>
              <a:rPr lang="en-US" sz="2800" b="0" strike="noStrike" spc="-1">
                <a:solidFill>
                  <a:srgbClr val="000000"/>
                </a:solidFill>
                <a:latin typeface="Symbol"/>
                <a:ea typeface="DejaVu Sans"/>
              </a:rPr>
              <a:t></a:t>
            </a:r>
            <a:r>
              <a:rPr lang="en-US" sz="2800" b="0" strike="noStrike" spc="-1">
                <a:solidFill>
                  <a:srgbClr val="000000"/>
                </a:solidFill>
                <a:latin typeface="Calibri"/>
                <a:ea typeface="DejaVu Sans"/>
              </a:rPr>
              <a:t> Capacity penalty to store redundant info</a:t>
            </a:r>
            <a:endParaRPr lang="en-US" sz="2800" b="0" strike="noStrike" spc="-1">
              <a:latin typeface="Arial"/>
            </a:endParaRPr>
          </a:p>
          <a:p>
            <a:pPr marL="685800" lvl="1" indent="-226800">
              <a:lnSpc>
                <a:spcPct val="100000"/>
              </a:lnSpc>
              <a:spcBef>
                <a:spcPts val="561"/>
              </a:spcBef>
              <a:buClr>
                <a:srgbClr val="000000"/>
              </a:buClr>
              <a:buFont typeface="Arial"/>
              <a:buChar char="–"/>
            </a:pPr>
            <a:r>
              <a:rPr lang="en-US" sz="2800" b="0" strike="noStrike" spc="-1">
                <a:solidFill>
                  <a:srgbClr val="000000"/>
                </a:solidFill>
                <a:latin typeface="Symbol"/>
                <a:ea typeface="DejaVu Sans"/>
              </a:rPr>
              <a:t></a:t>
            </a:r>
            <a:r>
              <a:rPr lang="en-US" sz="2800" b="0" strike="noStrike" spc="-1">
                <a:solidFill>
                  <a:srgbClr val="000000"/>
                </a:solidFill>
                <a:latin typeface="Calibri"/>
                <a:ea typeface="DejaVu Sans"/>
              </a:rPr>
              <a:t> Bandwidth penalty to update redundant info</a:t>
            </a:r>
            <a:endParaRPr lang="en-US" sz="28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CustomShape 1"/>
          <p:cNvSpPr/>
          <p:nvPr/>
        </p:nvSpPr>
        <p:spPr>
          <a:xfrm>
            <a:off x="0" y="152280"/>
            <a:ext cx="9129600" cy="1141200"/>
          </a:xfrm>
          <a:prstGeom prst="rect">
            <a:avLst/>
          </a:prstGeom>
          <a:noFill/>
          <a:ln>
            <a:noFill/>
          </a:ln>
        </p:spPr>
        <p:style>
          <a:lnRef idx="0">
            <a:scrgbClr r="0" g="0" b="0"/>
          </a:lnRef>
          <a:fillRef idx="0">
            <a:scrgbClr r="0" g="0" b="0"/>
          </a:fillRef>
          <a:effectRef idx="0">
            <a:scrgbClr r="0" g="0" b="0"/>
          </a:effectRef>
          <a:fontRef idx="minor"/>
        </p:style>
        <p:txBody>
          <a:bodyPr lIns="90360" tIns="45000" rIns="90360" bIns="45000" anchor="ctr">
            <a:noAutofit/>
          </a:bodyPr>
          <a:lstStyle/>
          <a:p>
            <a:pPr algn="ctr">
              <a:lnSpc>
                <a:spcPct val="100000"/>
              </a:lnSpc>
            </a:pPr>
            <a:r>
              <a:rPr lang="en-US" sz="4400" b="0" strike="noStrike" spc="-1">
                <a:solidFill>
                  <a:srgbClr val="000000"/>
                </a:solidFill>
                <a:latin typeface="Calibri"/>
                <a:ea typeface="DejaVu Sans"/>
              </a:rPr>
              <a:t>RAID 0: No Redundancy(p587)</a:t>
            </a:r>
            <a:endParaRPr lang="en-US" sz="4400" b="0" strike="noStrike" spc="-1">
              <a:latin typeface="Arial"/>
            </a:endParaRPr>
          </a:p>
        </p:txBody>
      </p:sp>
      <p:sp>
        <p:nvSpPr>
          <p:cNvPr id="336" name="CustomShape 2"/>
          <p:cNvSpPr/>
          <p:nvPr/>
        </p:nvSpPr>
        <p:spPr>
          <a:xfrm>
            <a:off x="274680" y="1905120"/>
            <a:ext cx="8472240" cy="3927600"/>
          </a:xfrm>
          <a:prstGeom prst="rect">
            <a:avLst/>
          </a:prstGeom>
          <a:noFill/>
          <a:ln>
            <a:noFill/>
          </a:ln>
        </p:spPr>
        <p:style>
          <a:lnRef idx="0">
            <a:scrgbClr r="0" g="0" b="0"/>
          </a:lnRef>
          <a:fillRef idx="0">
            <a:scrgbClr r="0" g="0" b="0"/>
          </a:fillRef>
          <a:effectRef idx="0">
            <a:scrgbClr r="0" g="0" b="0"/>
          </a:effectRef>
          <a:fontRef idx="minor"/>
        </p:style>
        <p:txBody>
          <a:bodyPr lIns="90360" tIns="44280" rIns="90360" bIns="44280">
            <a:spAutoFit/>
          </a:bodyPr>
          <a:lstStyle/>
          <a:p>
            <a:pPr>
              <a:lnSpc>
                <a:spcPct val="100000"/>
              </a:lnSpc>
            </a:pPr>
            <a:r>
              <a:rPr lang="en-US" sz="2800" b="1" strike="noStrike" spc="-1">
                <a:solidFill>
                  <a:srgbClr val="000000"/>
                </a:solidFill>
                <a:latin typeface="Arial"/>
                <a:ea typeface="DejaVu Sans"/>
              </a:rPr>
              <a:t>•  </a:t>
            </a:r>
            <a:r>
              <a:rPr lang="en-US" sz="2800" b="1" strike="noStrike" spc="-1">
                <a:solidFill>
                  <a:srgbClr val="000000"/>
                </a:solidFill>
                <a:latin typeface="Times New Roman"/>
                <a:ea typeface="DejaVu Sans"/>
              </a:rPr>
              <a:t>Data is striped across a disk array but there is no redundancy to tolerate disk failure.</a:t>
            </a:r>
            <a:endParaRPr lang="en-US" sz="2800" b="0" strike="noStrike" spc="-1">
              <a:latin typeface="Arial"/>
            </a:endParaRPr>
          </a:p>
          <a:p>
            <a:pPr>
              <a:lnSpc>
                <a:spcPct val="100000"/>
              </a:lnSpc>
            </a:pPr>
            <a:r>
              <a:rPr lang="en-US" sz="2800" b="1" strike="noStrike" spc="-1">
                <a:solidFill>
                  <a:srgbClr val="000000"/>
                </a:solidFill>
                <a:latin typeface="Times New Roman"/>
                <a:ea typeface="DejaVu Sans"/>
              </a:rPr>
              <a:t>It also improves performance for large accesses, </a:t>
            </a:r>
            <a:endParaRPr lang="en-US" sz="2800" b="0" strike="noStrike" spc="-1">
              <a:latin typeface="Arial"/>
            </a:endParaRPr>
          </a:p>
          <a:p>
            <a:pPr>
              <a:lnSpc>
                <a:spcPct val="100000"/>
              </a:lnSpc>
            </a:pPr>
            <a:r>
              <a:rPr lang="en-US" sz="2800" b="1" strike="noStrike" spc="-1">
                <a:solidFill>
                  <a:srgbClr val="000000"/>
                </a:solidFill>
                <a:latin typeface="Times New Roman"/>
                <a:ea typeface="DejaVu Sans"/>
              </a:rPr>
              <a:t>since many disks can operate at once.</a:t>
            </a:r>
            <a:endParaRPr lang="en-US" sz="2800" b="0" strike="noStrike" spc="-1">
              <a:latin typeface="Arial"/>
            </a:endParaRPr>
          </a:p>
          <a:p>
            <a:pPr>
              <a:lnSpc>
                <a:spcPct val="100000"/>
              </a:lnSpc>
            </a:pPr>
            <a:endParaRPr lang="en-US" sz="2800" b="0" strike="noStrike" spc="-1">
              <a:latin typeface="Arial"/>
            </a:endParaRPr>
          </a:p>
          <a:p>
            <a:pPr>
              <a:lnSpc>
                <a:spcPct val="100000"/>
              </a:lnSpc>
            </a:pPr>
            <a:r>
              <a:rPr lang="en-US" sz="2800" b="1" strike="noStrike" spc="-1">
                <a:solidFill>
                  <a:srgbClr val="000000"/>
                </a:solidFill>
                <a:latin typeface="Times New Roman"/>
                <a:ea typeface="DejaVu Sans"/>
              </a:rPr>
              <a:t>RAID 0 something of a </a:t>
            </a:r>
            <a:r>
              <a:rPr lang="en-US" sz="2800" b="1" strike="noStrike" spc="-1">
                <a:solidFill>
                  <a:srgbClr val="FF3300"/>
                </a:solidFill>
                <a:latin typeface="Times New Roman"/>
                <a:ea typeface="DejaVu Sans"/>
              </a:rPr>
              <a:t>misnomer </a:t>
            </a:r>
            <a:r>
              <a:rPr lang="en-US" sz="2800" b="1" strike="noStrike" spc="-1">
                <a:solidFill>
                  <a:srgbClr val="000000"/>
                </a:solidFill>
                <a:latin typeface="Times New Roman"/>
                <a:ea typeface="DejaVu Sans"/>
              </a:rPr>
              <a:t>as there is no Redundancy,(p587)</a:t>
            </a:r>
            <a:endParaRPr lang="en-US" sz="2800" b="0" strike="noStrike" spc="-1">
              <a:latin typeface="Arial"/>
            </a:endParaRPr>
          </a:p>
          <a:p>
            <a:pPr>
              <a:lnSpc>
                <a:spcPct val="100000"/>
              </a:lnSpc>
            </a:pPr>
            <a:endParaRPr lang="en-US" sz="2800" b="0" strike="noStrike" spc="-1">
              <a:latin typeface="Arial"/>
            </a:endParaRPr>
          </a:p>
          <a:p>
            <a:pPr>
              <a:lnSpc>
                <a:spcPct val="100000"/>
              </a:lnSpc>
            </a:pP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1" presetClass="entr" fill="hold" nodeType="clickEffect">
                                  <p:stCondLst>
                                    <p:cond delay="0"/>
                                  </p:stCondLst>
                                  <p:childTnLst>
                                    <p:set>
                                      <p:cBhvr>
                                        <p:cTn id="6" dur="1" fill="hold">
                                          <p:stCondLst>
                                            <p:cond delay="499"/>
                                          </p:stCondLst>
                                        </p:cTn>
                                        <p:tgtEl>
                                          <p:spTgt spid="336">
                                            <p:txEl>
                                              <p:pRg st="0" end="0"/>
                                            </p:txEl>
                                          </p:spTgt>
                                        </p:tgtEl>
                                        <p:attrNameLst>
                                          <p:attrName>style.visibility</p:attrName>
                                        </p:attrNameLst>
                                      </p:cBhvr>
                                      <p:to>
                                        <p:strVal val="visible"/>
                                      </p:to>
                                    </p:set>
                                  </p:childTnLst>
                                </p:cTn>
                              </p:par>
                            </p:childTnLst>
                          </p:cTn>
                        </p:par>
                      </p:childTnLst>
                    </p:cTn>
                  </p:par>
                  <p:par>
                    <p:cTn id="7" fill="hold" nodeType="clickEffect">
                      <p:stCondLst>
                        <p:cond delay="indefinite"/>
                      </p:stCondLst>
                      <p:childTnLst>
                        <p:par>
                          <p:cTn id="8" fill="hold" nodeType="withEffect">
                            <p:stCondLst>
                              <p:cond delay="0"/>
                            </p:stCondLst>
                            <p:childTnLst>
                              <p:par>
                                <p:cTn id="9" presetID="1" presetClass="entr" fill="hold" nodeType="clickEffect">
                                  <p:stCondLst>
                                    <p:cond delay="0"/>
                                  </p:stCondLst>
                                  <p:childTnLst>
                                    <p:set>
                                      <p:cBhvr>
                                        <p:cTn id="10" dur="1" fill="hold">
                                          <p:stCondLst>
                                            <p:cond delay="499"/>
                                          </p:stCondLst>
                                        </p:cTn>
                                        <p:tgtEl>
                                          <p:spTgt spid="336">
                                            <p:txEl>
                                              <p:pRg st="1" end="1"/>
                                            </p:txEl>
                                          </p:spTgt>
                                        </p:tgtEl>
                                        <p:attrNameLst>
                                          <p:attrName>style.visibility</p:attrName>
                                        </p:attrNameLst>
                                      </p:cBhvr>
                                      <p:to>
                                        <p:strVal val="visible"/>
                                      </p:to>
                                    </p:set>
                                  </p:childTnLst>
                                </p:cTn>
                              </p:par>
                            </p:childTnLst>
                          </p:cTn>
                        </p:par>
                      </p:childTnLst>
                    </p:cTn>
                  </p:par>
                  <p:par>
                    <p:cTn id="11" fill="hold" nodeType="clickEffect">
                      <p:stCondLst>
                        <p:cond delay="indefinite"/>
                      </p:stCondLst>
                      <p:childTnLst>
                        <p:par>
                          <p:cTn id="12" fill="hold" nodeType="withEffect">
                            <p:stCondLst>
                              <p:cond delay="0"/>
                            </p:stCondLst>
                            <p:childTnLst>
                              <p:par>
                                <p:cTn id="13" presetID="1" presetClass="entr" fill="hold" nodeType="clickEffect">
                                  <p:stCondLst>
                                    <p:cond delay="0"/>
                                  </p:stCondLst>
                                  <p:childTnLst>
                                    <p:set>
                                      <p:cBhvr>
                                        <p:cTn id="14" dur="1" fill="hold">
                                          <p:stCondLst>
                                            <p:cond delay="499"/>
                                          </p:stCondLst>
                                        </p:cTn>
                                        <p:tgtEl>
                                          <p:spTgt spid="336">
                                            <p:txEl>
                                              <p:pRg st="2" end="2"/>
                                            </p:txEl>
                                          </p:spTgt>
                                        </p:tgtEl>
                                        <p:attrNameLst>
                                          <p:attrName>style.visibility</p:attrName>
                                        </p:attrNameLst>
                                      </p:cBhvr>
                                      <p:to>
                                        <p:strVal val="visible"/>
                                      </p:to>
                                    </p:set>
                                  </p:childTnLst>
                                </p:cTn>
                              </p:par>
                            </p:childTnLst>
                          </p:cTn>
                        </p:par>
                      </p:childTnLst>
                    </p:cTn>
                  </p:par>
                  <p:par>
                    <p:cTn id="15" fill="hold" nodeType="clickEffect">
                      <p:stCondLst>
                        <p:cond delay="indefinite"/>
                      </p:stCondLst>
                      <p:childTnLst>
                        <p:par>
                          <p:cTn id="16" fill="hold" nodeType="withEffect">
                            <p:stCondLst>
                              <p:cond delay="0"/>
                            </p:stCondLst>
                            <p:childTnLst>
                              <p:par>
                                <p:cTn id="17" presetID="1" presetClass="entr" fill="hold" nodeType="clickEffect">
                                  <p:stCondLst>
                                    <p:cond delay="0"/>
                                  </p:stCondLst>
                                  <p:childTnLst>
                                    <p:set>
                                      <p:cBhvr>
                                        <p:cTn id="18" dur="1" fill="hold">
                                          <p:stCondLst>
                                            <p:cond delay="499"/>
                                          </p:stCondLst>
                                        </p:cTn>
                                        <p:tgtEl>
                                          <p:spTgt spid="33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CustomShape 1"/>
          <p:cNvSpPr/>
          <p:nvPr/>
        </p:nvSpPr>
        <p:spPr>
          <a:xfrm>
            <a:off x="0" y="152280"/>
            <a:ext cx="9129600" cy="1141200"/>
          </a:xfrm>
          <a:prstGeom prst="rect">
            <a:avLst/>
          </a:prstGeom>
          <a:noFill/>
          <a:ln>
            <a:noFill/>
          </a:ln>
        </p:spPr>
        <p:style>
          <a:lnRef idx="0">
            <a:scrgbClr r="0" g="0" b="0"/>
          </a:lnRef>
          <a:fillRef idx="0">
            <a:scrgbClr r="0" g="0" b="0"/>
          </a:fillRef>
          <a:effectRef idx="0">
            <a:scrgbClr r="0" g="0" b="0"/>
          </a:effectRef>
          <a:fontRef idx="minor"/>
        </p:style>
        <p:txBody>
          <a:bodyPr lIns="90360" tIns="45000" rIns="90360" bIns="45000" anchor="ctr">
            <a:noAutofit/>
          </a:bodyPr>
          <a:lstStyle/>
          <a:p>
            <a:pPr algn="ctr">
              <a:lnSpc>
                <a:spcPct val="100000"/>
              </a:lnSpc>
            </a:pPr>
            <a:r>
              <a:rPr lang="en-US" sz="4400" b="0" strike="noStrike" spc="-1">
                <a:solidFill>
                  <a:srgbClr val="000000"/>
                </a:solidFill>
                <a:latin typeface="Calibri"/>
                <a:ea typeface="DejaVu Sans"/>
              </a:rPr>
              <a:t>RAID 1: Disk Mirroring/Shadowing</a:t>
            </a:r>
            <a:endParaRPr lang="en-US" sz="4400" b="0" strike="noStrike" spc="-1">
              <a:latin typeface="Arial"/>
            </a:endParaRPr>
          </a:p>
        </p:txBody>
      </p:sp>
      <p:sp>
        <p:nvSpPr>
          <p:cNvPr id="338" name="CustomShape 2"/>
          <p:cNvSpPr/>
          <p:nvPr/>
        </p:nvSpPr>
        <p:spPr>
          <a:xfrm>
            <a:off x="6140520" y="1593720"/>
            <a:ext cx="849240" cy="277560"/>
          </a:xfrm>
          <a:prstGeom prst="ellipse">
            <a:avLst/>
          </a:prstGeom>
          <a:solidFill>
            <a:srgbClr val="FFFFFF"/>
          </a:solidFill>
          <a:ln w="38160">
            <a:solidFill>
              <a:schemeClr val="tx1"/>
            </a:solidFill>
            <a:round/>
          </a:ln>
        </p:spPr>
        <p:style>
          <a:lnRef idx="0">
            <a:scrgbClr r="0" g="0" b="0"/>
          </a:lnRef>
          <a:fillRef idx="0">
            <a:scrgbClr r="0" g="0" b="0"/>
          </a:fillRef>
          <a:effectRef idx="0">
            <a:scrgbClr r="0" g="0" b="0"/>
          </a:effectRef>
          <a:fontRef idx="minor"/>
        </p:style>
      </p:sp>
      <p:sp>
        <p:nvSpPr>
          <p:cNvPr id="339" name="CustomShape 3"/>
          <p:cNvSpPr/>
          <p:nvPr/>
        </p:nvSpPr>
        <p:spPr>
          <a:xfrm>
            <a:off x="6140520" y="2190600"/>
            <a:ext cx="849240" cy="277560"/>
          </a:xfrm>
          <a:prstGeom prst="ellipse">
            <a:avLst/>
          </a:prstGeom>
          <a:solidFill>
            <a:srgbClr val="FFFFFF"/>
          </a:solidFill>
          <a:ln w="38160">
            <a:solidFill>
              <a:schemeClr val="tx1"/>
            </a:solidFill>
            <a:round/>
          </a:ln>
        </p:spPr>
        <p:style>
          <a:lnRef idx="0">
            <a:scrgbClr r="0" g="0" b="0"/>
          </a:lnRef>
          <a:fillRef idx="0">
            <a:scrgbClr r="0" g="0" b="0"/>
          </a:fillRef>
          <a:effectRef idx="0">
            <a:scrgbClr r="0" g="0" b="0"/>
          </a:effectRef>
          <a:fontRef idx="minor"/>
        </p:style>
      </p:sp>
      <p:sp>
        <p:nvSpPr>
          <p:cNvPr id="340" name="Line 4"/>
          <p:cNvSpPr/>
          <p:nvPr/>
        </p:nvSpPr>
        <p:spPr>
          <a:xfrm>
            <a:off x="6127560" y="1771560"/>
            <a:ext cx="0" cy="558720"/>
          </a:xfrm>
          <a:prstGeom prst="line">
            <a:avLst/>
          </a:prstGeom>
          <a:ln w="38160">
            <a:solidFill>
              <a:schemeClr val="tx1"/>
            </a:solidFill>
            <a:round/>
          </a:ln>
        </p:spPr>
        <p:style>
          <a:lnRef idx="0">
            <a:scrgbClr r="0" g="0" b="0"/>
          </a:lnRef>
          <a:fillRef idx="0">
            <a:scrgbClr r="0" g="0" b="0"/>
          </a:fillRef>
          <a:effectRef idx="0">
            <a:scrgbClr r="0" g="0" b="0"/>
          </a:effectRef>
          <a:fontRef idx="minor"/>
        </p:style>
      </p:sp>
      <p:sp>
        <p:nvSpPr>
          <p:cNvPr id="341" name="Line 5"/>
          <p:cNvSpPr/>
          <p:nvPr/>
        </p:nvSpPr>
        <p:spPr>
          <a:xfrm>
            <a:off x="7003800" y="1746000"/>
            <a:ext cx="0" cy="558720"/>
          </a:xfrm>
          <a:prstGeom prst="line">
            <a:avLst/>
          </a:prstGeom>
          <a:ln w="38160">
            <a:solidFill>
              <a:schemeClr val="tx1"/>
            </a:solidFill>
            <a:round/>
          </a:ln>
        </p:spPr>
        <p:style>
          <a:lnRef idx="0">
            <a:scrgbClr r="0" g="0" b="0"/>
          </a:lnRef>
          <a:fillRef idx="0">
            <a:scrgbClr r="0" g="0" b="0"/>
          </a:fillRef>
          <a:effectRef idx="0">
            <a:scrgbClr r="0" g="0" b="0"/>
          </a:effectRef>
          <a:fontRef idx="minor"/>
        </p:style>
      </p:sp>
      <p:sp>
        <p:nvSpPr>
          <p:cNvPr id="342" name="CustomShape 6"/>
          <p:cNvSpPr/>
          <p:nvPr/>
        </p:nvSpPr>
        <p:spPr>
          <a:xfrm>
            <a:off x="7296120" y="1593720"/>
            <a:ext cx="849240" cy="277560"/>
          </a:xfrm>
          <a:prstGeom prst="ellipse">
            <a:avLst/>
          </a:prstGeom>
          <a:solidFill>
            <a:srgbClr val="FFFFFF"/>
          </a:solidFill>
          <a:ln w="38160">
            <a:solidFill>
              <a:srgbClr val="00FF00"/>
            </a:solidFill>
            <a:round/>
          </a:ln>
        </p:spPr>
        <p:style>
          <a:lnRef idx="0">
            <a:scrgbClr r="0" g="0" b="0"/>
          </a:lnRef>
          <a:fillRef idx="0">
            <a:scrgbClr r="0" g="0" b="0"/>
          </a:fillRef>
          <a:effectRef idx="0">
            <a:scrgbClr r="0" g="0" b="0"/>
          </a:effectRef>
          <a:fontRef idx="minor"/>
        </p:style>
      </p:sp>
      <p:sp>
        <p:nvSpPr>
          <p:cNvPr id="343" name="CustomShape 7"/>
          <p:cNvSpPr/>
          <p:nvPr/>
        </p:nvSpPr>
        <p:spPr>
          <a:xfrm>
            <a:off x="7296120" y="2190600"/>
            <a:ext cx="849240" cy="277560"/>
          </a:xfrm>
          <a:prstGeom prst="ellipse">
            <a:avLst/>
          </a:prstGeom>
          <a:solidFill>
            <a:srgbClr val="FFFFFF"/>
          </a:solidFill>
          <a:ln w="38160">
            <a:solidFill>
              <a:srgbClr val="00FF00"/>
            </a:solidFill>
            <a:round/>
          </a:ln>
        </p:spPr>
        <p:style>
          <a:lnRef idx="0">
            <a:scrgbClr r="0" g="0" b="0"/>
          </a:lnRef>
          <a:fillRef idx="0">
            <a:scrgbClr r="0" g="0" b="0"/>
          </a:fillRef>
          <a:effectRef idx="0">
            <a:scrgbClr r="0" g="0" b="0"/>
          </a:effectRef>
          <a:fontRef idx="minor"/>
        </p:style>
      </p:sp>
      <p:sp>
        <p:nvSpPr>
          <p:cNvPr id="344" name="Line 8"/>
          <p:cNvSpPr/>
          <p:nvPr/>
        </p:nvSpPr>
        <p:spPr>
          <a:xfrm>
            <a:off x="7283160" y="1771560"/>
            <a:ext cx="0" cy="558720"/>
          </a:xfrm>
          <a:prstGeom prst="line">
            <a:avLst/>
          </a:prstGeom>
          <a:ln w="38160">
            <a:solidFill>
              <a:srgbClr val="00FF00"/>
            </a:solidFill>
            <a:round/>
          </a:ln>
        </p:spPr>
        <p:style>
          <a:lnRef idx="0">
            <a:scrgbClr r="0" g="0" b="0"/>
          </a:lnRef>
          <a:fillRef idx="0">
            <a:scrgbClr r="0" g="0" b="0"/>
          </a:fillRef>
          <a:effectRef idx="0">
            <a:scrgbClr r="0" g="0" b="0"/>
          </a:effectRef>
          <a:fontRef idx="minor"/>
        </p:style>
      </p:sp>
      <p:sp>
        <p:nvSpPr>
          <p:cNvPr id="345" name="Line 9"/>
          <p:cNvSpPr/>
          <p:nvPr/>
        </p:nvSpPr>
        <p:spPr>
          <a:xfrm>
            <a:off x="8159400" y="1746000"/>
            <a:ext cx="0" cy="558720"/>
          </a:xfrm>
          <a:prstGeom prst="line">
            <a:avLst/>
          </a:prstGeom>
          <a:ln w="38160">
            <a:solidFill>
              <a:srgbClr val="00FF00"/>
            </a:solidFill>
            <a:round/>
          </a:ln>
        </p:spPr>
        <p:style>
          <a:lnRef idx="0">
            <a:scrgbClr r="0" g="0" b="0"/>
          </a:lnRef>
          <a:fillRef idx="0">
            <a:scrgbClr r="0" g="0" b="0"/>
          </a:fillRef>
          <a:effectRef idx="0">
            <a:scrgbClr r="0" g="0" b="0"/>
          </a:effectRef>
          <a:fontRef idx="minor"/>
        </p:style>
      </p:sp>
      <p:sp>
        <p:nvSpPr>
          <p:cNvPr id="346" name="CustomShape 10"/>
          <p:cNvSpPr/>
          <p:nvPr/>
        </p:nvSpPr>
        <p:spPr>
          <a:xfrm>
            <a:off x="5873760" y="1339920"/>
            <a:ext cx="2627280" cy="1509480"/>
          </a:xfrm>
          <a:prstGeom prst="rect">
            <a:avLst/>
          </a:prstGeom>
          <a:noFill/>
          <a:ln w="25560">
            <a:solidFill>
              <a:schemeClr val="tx1"/>
            </a:solidFill>
            <a:miter/>
          </a:ln>
        </p:spPr>
        <p:style>
          <a:lnRef idx="0">
            <a:scrgbClr r="0" g="0" b="0"/>
          </a:lnRef>
          <a:fillRef idx="0">
            <a:scrgbClr r="0" g="0" b="0"/>
          </a:fillRef>
          <a:effectRef idx="0">
            <a:scrgbClr r="0" g="0" b="0"/>
          </a:effectRef>
          <a:fontRef idx="minor"/>
        </p:style>
      </p:sp>
      <p:sp>
        <p:nvSpPr>
          <p:cNvPr id="347" name="CustomShape 11"/>
          <p:cNvSpPr/>
          <p:nvPr/>
        </p:nvSpPr>
        <p:spPr>
          <a:xfrm>
            <a:off x="1111320" y="1568520"/>
            <a:ext cx="849240" cy="277560"/>
          </a:xfrm>
          <a:prstGeom prst="ellipse">
            <a:avLst/>
          </a:prstGeom>
          <a:solidFill>
            <a:srgbClr val="FFFFFF"/>
          </a:solidFill>
          <a:ln w="38160">
            <a:solidFill>
              <a:schemeClr val="tx1"/>
            </a:solidFill>
            <a:round/>
          </a:ln>
        </p:spPr>
        <p:style>
          <a:lnRef idx="0">
            <a:scrgbClr r="0" g="0" b="0"/>
          </a:lnRef>
          <a:fillRef idx="0">
            <a:scrgbClr r="0" g="0" b="0"/>
          </a:fillRef>
          <a:effectRef idx="0">
            <a:scrgbClr r="0" g="0" b="0"/>
          </a:effectRef>
          <a:fontRef idx="minor"/>
        </p:style>
      </p:sp>
      <p:sp>
        <p:nvSpPr>
          <p:cNvPr id="348" name="CustomShape 12"/>
          <p:cNvSpPr/>
          <p:nvPr/>
        </p:nvSpPr>
        <p:spPr>
          <a:xfrm>
            <a:off x="1111320" y="2165400"/>
            <a:ext cx="849240" cy="277560"/>
          </a:xfrm>
          <a:prstGeom prst="ellipse">
            <a:avLst/>
          </a:prstGeom>
          <a:solidFill>
            <a:srgbClr val="FFFFFF"/>
          </a:solidFill>
          <a:ln w="38160">
            <a:solidFill>
              <a:schemeClr val="tx1"/>
            </a:solidFill>
            <a:round/>
          </a:ln>
        </p:spPr>
        <p:style>
          <a:lnRef idx="0">
            <a:scrgbClr r="0" g="0" b="0"/>
          </a:lnRef>
          <a:fillRef idx="0">
            <a:scrgbClr r="0" g="0" b="0"/>
          </a:fillRef>
          <a:effectRef idx="0">
            <a:scrgbClr r="0" g="0" b="0"/>
          </a:effectRef>
          <a:fontRef idx="minor"/>
        </p:style>
      </p:sp>
      <p:sp>
        <p:nvSpPr>
          <p:cNvPr id="349" name="Line 13"/>
          <p:cNvSpPr/>
          <p:nvPr/>
        </p:nvSpPr>
        <p:spPr>
          <a:xfrm>
            <a:off x="1098360" y="1746000"/>
            <a:ext cx="0" cy="558720"/>
          </a:xfrm>
          <a:prstGeom prst="line">
            <a:avLst/>
          </a:prstGeom>
          <a:ln w="38160">
            <a:solidFill>
              <a:schemeClr val="tx1"/>
            </a:solidFill>
            <a:round/>
          </a:ln>
        </p:spPr>
        <p:style>
          <a:lnRef idx="0">
            <a:scrgbClr r="0" g="0" b="0"/>
          </a:lnRef>
          <a:fillRef idx="0">
            <a:scrgbClr r="0" g="0" b="0"/>
          </a:fillRef>
          <a:effectRef idx="0">
            <a:scrgbClr r="0" g="0" b="0"/>
          </a:effectRef>
          <a:fontRef idx="minor"/>
        </p:style>
      </p:sp>
      <p:sp>
        <p:nvSpPr>
          <p:cNvPr id="350" name="Line 14"/>
          <p:cNvSpPr/>
          <p:nvPr/>
        </p:nvSpPr>
        <p:spPr>
          <a:xfrm>
            <a:off x="1974600" y="1720800"/>
            <a:ext cx="0" cy="558720"/>
          </a:xfrm>
          <a:prstGeom prst="line">
            <a:avLst/>
          </a:prstGeom>
          <a:ln w="38160">
            <a:solidFill>
              <a:schemeClr val="tx1"/>
            </a:solidFill>
            <a:round/>
          </a:ln>
        </p:spPr>
        <p:style>
          <a:lnRef idx="0">
            <a:scrgbClr r="0" g="0" b="0"/>
          </a:lnRef>
          <a:fillRef idx="0">
            <a:scrgbClr r="0" g="0" b="0"/>
          </a:fillRef>
          <a:effectRef idx="0">
            <a:scrgbClr r="0" g="0" b="0"/>
          </a:effectRef>
          <a:fontRef idx="minor"/>
        </p:style>
      </p:sp>
      <p:sp>
        <p:nvSpPr>
          <p:cNvPr id="351" name="CustomShape 15"/>
          <p:cNvSpPr/>
          <p:nvPr/>
        </p:nvSpPr>
        <p:spPr>
          <a:xfrm>
            <a:off x="2266920" y="1568520"/>
            <a:ext cx="849240" cy="277560"/>
          </a:xfrm>
          <a:prstGeom prst="ellipse">
            <a:avLst/>
          </a:prstGeom>
          <a:solidFill>
            <a:srgbClr val="FFFFFF"/>
          </a:solidFill>
          <a:ln w="38160">
            <a:solidFill>
              <a:srgbClr val="00FF00"/>
            </a:solidFill>
            <a:round/>
          </a:ln>
        </p:spPr>
        <p:style>
          <a:lnRef idx="0">
            <a:scrgbClr r="0" g="0" b="0"/>
          </a:lnRef>
          <a:fillRef idx="0">
            <a:scrgbClr r="0" g="0" b="0"/>
          </a:fillRef>
          <a:effectRef idx="0">
            <a:scrgbClr r="0" g="0" b="0"/>
          </a:effectRef>
          <a:fontRef idx="minor"/>
        </p:style>
      </p:sp>
      <p:sp>
        <p:nvSpPr>
          <p:cNvPr id="352" name="CustomShape 16"/>
          <p:cNvSpPr/>
          <p:nvPr/>
        </p:nvSpPr>
        <p:spPr>
          <a:xfrm>
            <a:off x="2266920" y="2165400"/>
            <a:ext cx="849240" cy="277560"/>
          </a:xfrm>
          <a:prstGeom prst="ellipse">
            <a:avLst/>
          </a:prstGeom>
          <a:solidFill>
            <a:srgbClr val="FFFFFF"/>
          </a:solidFill>
          <a:ln w="38160">
            <a:solidFill>
              <a:srgbClr val="00FF00"/>
            </a:solidFill>
            <a:round/>
          </a:ln>
        </p:spPr>
        <p:style>
          <a:lnRef idx="0">
            <a:scrgbClr r="0" g="0" b="0"/>
          </a:lnRef>
          <a:fillRef idx="0">
            <a:scrgbClr r="0" g="0" b="0"/>
          </a:fillRef>
          <a:effectRef idx="0">
            <a:scrgbClr r="0" g="0" b="0"/>
          </a:effectRef>
          <a:fontRef idx="minor"/>
        </p:style>
      </p:sp>
      <p:sp>
        <p:nvSpPr>
          <p:cNvPr id="353" name="Line 17"/>
          <p:cNvSpPr/>
          <p:nvPr/>
        </p:nvSpPr>
        <p:spPr>
          <a:xfrm>
            <a:off x="2253960" y="1746000"/>
            <a:ext cx="0" cy="558720"/>
          </a:xfrm>
          <a:prstGeom prst="line">
            <a:avLst/>
          </a:prstGeom>
          <a:ln w="38160">
            <a:solidFill>
              <a:srgbClr val="00FF00"/>
            </a:solidFill>
            <a:round/>
          </a:ln>
        </p:spPr>
        <p:style>
          <a:lnRef idx="0">
            <a:scrgbClr r="0" g="0" b="0"/>
          </a:lnRef>
          <a:fillRef idx="0">
            <a:scrgbClr r="0" g="0" b="0"/>
          </a:fillRef>
          <a:effectRef idx="0">
            <a:scrgbClr r="0" g="0" b="0"/>
          </a:effectRef>
          <a:fontRef idx="minor"/>
        </p:style>
      </p:sp>
      <p:sp>
        <p:nvSpPr>
          <p:cNvPr id="354" name="Line 18"/>
          <p:cNvSpPr/>
          <p:nvPr/>
        </p:nvSpPr>
        <p:spPr>
          <a:xfrm>
            <a:off x="3130200" y="1720800"/>
            <a:ext cx="0" cy="558720"/>
          </a:xfrm>
          <a:prstGeom prst="line">
            <a:avLst/>
          </a:prstGeom>
          <a:ln w="38160">
            <a:solidFill>
              <a:srgbClr val="00FF00"/>
            </a:solidFill>
            <a:round/>
          </a:ln>
        </p:spPr>
        <p:style>
          <a:lnRef idx="0">
            <a:scrgbClr r="0" g="0" b="0"/>
          </a:lnRef>
          <a:fillRef idx="0">
            <a:scrgbClr r="0" g="0" b="0"/>
          </a:fillRef>
          <a:effectRef idx="0">
            <a:scrgbClr r="0" g="0" b="0"/>
          </a:effectRef>
          <a:fontRef idx="minor"/>
        </p:style>
      </p:sp>
      <p:sp>
        <p:nvSpPr>
          <p:cNvPr id="355" name="CustomShape 19"/>
          <p:cNvSpPr/>
          <p:nvPr/>
        </p:nvSpPr>
        <p:spPr>
          <a:xfrm>
            <a:off x="844560" y="1314360"/>
            <a:ext cx="2627280" cy="1509480"/>
          </a:xfrm>
          <a:prstGeom prst="rect">
            <a:avLst/>
          </a:prstGeom>
          <a:noFill/>
          <a:ln w="25560">
            <a:solidFill>
              <a:schemeClr val="tx1"/>
            </a:solidFill>
            <a:miter/>
          </a:ln>
        </p:spPr>
        <p:style>
          <a:lnRef idx="0">
            <a:scrgbClr r="0" g="0" b="0"/>
          </a:lnRef>
          <a:fillRef idx="0">
            <a:scrgbClr r="0" g="0" b="0"/>
          </a:fillRef>
          <a:effectRef idx="0">
            <a:scrgbClr r="0" g="0" b="0"/>
          </a:effectRef>
          <a:fontRef idx="minor"/>
        </p:style>
      </p:sp>
      <p:sp>
        <p:nvSpPr>
          <p:cNvPr id="356" name="CustomShape 20"/>
          <p:cNvSpPr/>
          <p:nvPr/>
        </p:nvSpPr>
        <p:spPr>
          <a:xfrm>
            <a:off x="44640" y="2895480"/>
            <a:ext cx="9321120" cy="3501000"/>
          </a:xfrm>
          <a:prstGeom prst="rect">
            <a:avLst/>
          </a:prstGeom>
          <a:noFill/>
          <a:ln>
            <a:noFill/>
          </a:ln>
        </p:spPr>
        <p:style>
          <a:lnRef idx="0">
            <a:scrgbClr r="0" g="0" b="0"/>
          </a:lnRef>
          <a:fillRef idx="0">
            <a:scrgbClr r="0" g="0" b="0"/>
          </a:fillRef>
          <a:effectRef idx="0">
            <a:scrgbClr r="0" g="0" b="0"/>
          </a:effectRef>
          <a:fontRef idx="minor"/>
        </p:style>
        <p:txBody>
          <a:bodyPr wrap="none" lIns="90360" tIns="44280" rIns="90360" bIns="44280">
            <a:spAutoFit/>
          </a:bodyPr>
          <a:lstStyle/>
          <a:p>
            <a:pPr>
              <a:lnSpc>
                <a:spcPct val="100000"/>
              </a:lnSpc>
            </a:pPr>
            <a:r>
              <a:rPr lang="en-US" sz="2800" b="1" strike="noStrike" spc="-1">
                <a:solidFill>
                  <a:srgbClr val="000000"/>
                </a:solidFill>
                <a:latin typeface="Arial"/>
                <a:ea typeface="DejaVu Sans"/>
              </a:rPr>
              <a:t>• Each disk is fully duplicated onto its “</a:t>
            </a:r>
            <a:r>
              <a:rPr lang="en-US" sz="2800" b="1" u="sng" strike="noStrike" spc="-1">
                <a:solidFill>
                  <a:srgbClr val="FF0000"/>
                </a:solidFill>
                <a:uFillTx/>
                <a:latin typeface="Arial"/>
                <a:ea typeface="DejaVu Sans"/>
              </a:rPr>
              <a:t>mirror</a:t>
            </a:r>
            <a:r>
              <a:rPr lang="en-US" sz="2800" b="1" strike="noStrike" spc="-1">
                <a:solidFill>
                  <a:srgbClr val="000000"/>
                </a:solidFill>
                <a:latin typeface="Arial"/>
                <a:ea typeface="DejaVu Sans"/>
              </a:rPr>
              <a:t>”</a:t>
            </a:r>
            <a:endParaRPr lang="en-US" sz="2800" b="0" strike="noStrike" spc="-1">
              <a:latin typeface="Arial"/>
            </a:endParaRPr>
          </a:p>
          <a:p>
            <a:pPr>
              <a:lnSpc>
                <a:spcPct val="100000"/>
              </a:lnSpc>
            </a:pPr>
            <a:r>
              <a:rPr lang="en-US" sz="2800" b="1" strike="noStrike" spc="-1">
                <a:solidFill>
                  <a:srgbClr val="000000"/>
                </a:solidFill>
                <a:latin typeface="Arial"/>
                <a:ea typeface="DejaVu Sans"/>
              </a:rPr>
              <a:t>      Very high availability can be achieved</a:t>
            </a:r>
            <a:endParaRPr lang="en-US" sz="2800" b="0" strike="noStrike" spc="-1">
              <a:latin typeface="Arial"/>
            </a:endParaRPr>
          </a:p>
          <a:p>
            <a:pPr>
              <a:lnSpc>
                <a:spcPct val="100000"/>
              </a:lnSpc>
            </a:pPr>
            <a:r>
              <a:rPr lang="en-US" sz="2800" b="1" strike="noStrike" spc="-1">
                <a:solidFill>
                  <a:srgbClr val="000000"/>
                </a:solidFill>
                <a:latin typeface="Arial"/>
                <a:ea typeface="DejaVu Sans"/>
              </a:rPr>
              <a:t>• Bandwidth sacrifice on write:</a:t>
            </a:r>
            <a:endParaRPr lang="en-US" sz="2800" b="0" strike="noStrike" spc="-1">
              <a:latin typeface="Arial"/>
            </a:endParaRPr>
          </a:p>
          <a:p>
            <a:pPr>
              <a:lnSpc>
                <a:spcPct val="100000"/>
              </a:lnSpc>
            </a:pPr>
            <a:r>
              <a:rPr lang="en-US" sz="2800" b="1" strike="noStrike" spc="-1">
                <a:solidFill>
                  <a:srgbClr val="000000"/>
                </a:solidFill>
                <a:latin typeface="Arial"/>
                <a:ea typeface="DejaVu Sans"/>
              </a:rPr>
              <a:t>      Logical write = two physical writes</a:t>
            </a:r>
            <a:endParaRPr lang="en-US" sz="2800" b="0" strike="noStrike" spc="-1">
              <a:latin typeface="Arial"/>
            </a:endParaRPr>
          </a:p>
          <a:p>
            <a:pPr marL="457200">
              <a:lnSpc>
                <a:spcPct val="100000"/>
              </a:lnSpc>
            </a:pPr>
            <a:r>
              <a:rPr lang="en-US" sz="2800" b="1" strike="noStrike" spc="-1">
                <a:solidFill>
                  <a:srgbClr val="000000"/>
                </a:solidFill>
                <a:latin typeface="Arial"/>
                <a:ea typeface="DejaVu Sans"/>
              </a:rPr>
              <a:t>• Reads may be optimized</a:t>
            </a:r>
            <a:endParaRPr lang="en-US" sz="2800" b="0" strike="noStrike" spc="-1">
              <a:latin typeface="Arial"/>
            </a:endParaRPr>
          </a:p>
          <a:p>
            <a:pPr marL="457200">
              <a:lnSpc>
                <a:spcPct val="100000"/>
              </a:lnSpc>
            </a:pPr>
            <a:r>
              <a:rPr lang="en-US" sz="2800" b="1" strike="noStrike" spc="-1">
                <a:solidFill>
                  <a:srgbClr val="000000"/>
                </a:solidFill>
                <a:latin typeface="Arial"/>
                <a:ea typeface="DejaVu Sans"/>
              </a:rPr>
              <a:t>• Most expensive solution: 100% capacity overhead</a:t>
            </a:r>
            <a:endParaRPr lang="en-US" sz="2800" b="0" strike="noStrike" spc="-1">
              <a:latin typeface="Arial"/>
            </a:endParaRPr>
          </a:p>
          <a:p>
            <a:pPr marL="457200">
              <a:lnSpc>
                <a:spcPct val="100000"/>
              </a:lnSpc>
            </a:pPr>
            <a:endParaRPr lang="en-US" sz="2800" b="0" strike="noStrike" spc="-1">
              <a:latin typeface="Arial"/>
            </a:endParaRPr>
          </a:p>
          <a:p>
            <a:pPr marL="457200" indent="-215280">
              <a:lnSpc>
                <a:spcPct val="100000"/>
              </a:lnSpc>
              <a:buClr>
                <a:srgbClr val="000000"/>
              </a:buClr>
              <a:buFont typeface="Arial"/>
              <a:buChar char="•"/>
            </a:pPr>
            <a:r>
              <a:rPr lang="en-US" sz="2400" b="1" strike="noStrike" spc="-1">
                <a:solidFill>
                  <a:srgbClr val="000000"/>
                </a:solidFill>
                <a:latin typeface="Arial"/>
                <a:ea typeface="DejaVu Sans"/>
              </a:rPr>
              <a:t> (</a:t>
            </a:r>
            <a:r>
              <a:rPr lang="en-US" sz="2800" b="1" strike="noStrike" spc="-1">
                <a:solidFill>
                  <a:srgbClr val="000000"/>
                </a:solidFill>
                <a:latin typeface="Arial"/>
                <a:ea typeface="DejaVu Sans"/>
              </a:rPr>
              <a:t>RAID 2 not interesting, so skip)</a:t>
            </a:r>
            <a:endParaRPr lang="en-US" sz="2800" b="0" strike="noStrike" spc="-1">
              <a:latin typeface="Arial"/>
            </a:endParaRPr>
          </a:p>
        </p:txBody>
      </p:sp>
      <p:sp>
        <p:nvSpPr>
          <p:cNvPr id="357" name="CustomShape 21"/>
          <p:cNvSpPr/>
          <p:nvPr/>
        </p:nvSpPr>
        <p:spPr>
          <a:xfrm>
            <a:off x="4032360" y="1987560"/>
            <a:ext cx="125280" cy="125280"/>
          </a:xfrm>
          <a:prstGeom prst="ellipse">
            <a:avLst/>
          </a:prstGeom>
          <a:solidFill>
            <a:schemeClr val="accent1"/>
          </a:solidFill>
          <a:ln w="25560">
            <a:solidFill>
              <a:schemeClr val="tx1"/>
            </a:solidFill>
            <a:round/>
          </a:ln>
        </p:spPr>
        <p:style>
          <a:lnRef idx="0">
            <a:scrgbClr r="0" g="0" b="0"/>
          </a:lnRef>
          <a:fillRef idx="0">
            <a:scrgbClr r="0" g="0" b="0"/>
          </a:fillRef>
          <a:effectRef idx="0">
            <a:scrgbClr r="0" g="0" b="0"/>
          </a:effectRef>
          <a:fontRef idx="minor"/>
        </p:style>
      </p:sp>
      <p:sp>
        <p:nvSpPr>
          <p:cNvPr id="358" name="CustomShape 22"/>
          <p:cNvSpPr/>
          <p:nvPr/>
        </p:nvSpPr>
        <p:spPr>
          <a:xfrm>
            <a:off x="4464000" y="1987560"/>
            <a:ext cx="125280" cy="125280"/>
          </a:xfrm>
          <a:prstGeom prst="ellipse">
            <a:avLst/>
          </a:prstGeom>
          <a:solidFill>
            <a:schemeClr val="accent1"/>
          </a:solidFill>
          <a:ln w="25560">
            <a:solidFill>
              <a:schemeClr val="tx1"/>
            </a:solidFill>
            <a:round/>
          </a:ln>
        </p:spPr>
        <p:style>
          <a:lnRef idx="0">
            <a:scrgbClr r="0" g="0" b="0"/>
          </a:lnRef>
          <a:fillRef idx="0">
            <a:scrgbClr r="0" g="0" b="0"/>
          </a:fillRef>
          <a:effectRef idx="0">
            <a:scrgbClr r="0" g="0" b="0"/>
          </a:effectRef>
          <a:fontRef idx="minor"/>
        </p:style>
      </p:sp>
      <p:sp>
        <p:nvSpPr>
          <p:cNvPr id="359" name="CustomShape 23"/>
          <p:cNvSpPr/>
          <p:nvPr/>
        </p:nvSpPr>
        <p:spPr>
          <a:xfrm>
            <a:off x="4883040" y="1987560"/>
            <a:ext cx="125280" cy="125280"/>
          </a:xfrm>
          <a:prstGeom prst="ellipse">
            <a:avLst/>
          </a:prstGeom>
          <a:solidFill>
            <a:schemeClr val="accent1"/>
          </a:solidFill>
          <a:ln w="25560">
            <a:solidFill>
              <a:schemeClr val="tx1"/>
            </a:solidFill>
            <a:round/>
          </a:ln>
        </p:spPr>
        <p:style>
          <a:lnRef idx="0">
            <a:scrgbClr r="0" g="0" b="0"/>
          </a:lnRef>
          <a:fillRef idx="0">
            <a:scrgbClr r="0" g="0" b="0"/>
          </a:fillRef>
          <a:effectRef idx="0">
            <a:scrgbClr r="0" g="0" b="0"/>
          </a:effectRef>
          <a:fontRef idx="minor"/>
        </p:style>
      </p:sp>
      <p:sp>
        <p:nvSpPr>
          <p:cNvPr id="360" name="Line 24"/>
          <p:cNvSpPr/>
          <p:nvPr/>
        </p:nvSpPr>
        <p:spPr>
          <a:xfrm flipH="1">
            <a:off x="3504960" y="1600200"/>
            <a:ext cx="381240" cy="247320"/>
          </a:xfrm>
          <a:prstGeom prst="line">
            <a:avLst/>
          </a:prstGeom>
          <a:ln w="25560">
            <a:solidFill>
              <a:schemeClr val="tx1"/>
            </a:solidFill>
            <a:round/>
            <a:tailEnd type="triangle" w="med" len="med"/>
          </a:ln>
        </p:spPr>
        <p:style>
          <a:lnRef idx="0">
            <a:scrgbClr r="0" g="0" b="0"/>
          </a:lnRef>
          <a:fillRef idx="0">
            <a:scrgbClr r="0" g="0" b="0"/>
          </a:fillRef>
          <a:effectRef idx="0">
            <a:scrgbClr r="0" g="0" b="0"/>
          </a:effectRef>
          <a:fontRef idx="minor"/>
        </p:style>
      </p:sp>
      <p:sp>
        <p:nvSpPr>
          <p:cNvPr id="361" name="CustomShape 25"/>
          <p:cNvSpPr/>
          <p:nvPr/>
        </p:nvSpPr>
        <p:spPr>
          <a:xfrm>
            <a:off x="3733920" y="1143000"/>
            <a:ext cx="1664640" cy="813240"/>
          </a:xfrm>
          <a:prstGeom prst="rect">
            <a:avLst/>
          </a:prstGeom>
          <a:noFill/>
          <a:ln>
            <a:noFill/>
          </a:ln>
        </p:spPr>
        <p:style>
          <a:lnRef idx="0">
            <a:scrgbClr r="0" g="0" b="0"/>
          </a:lnRef>
          <a:fillRef idx="0">
            <a:scrgbClr r="0" g="0" b="0"/>
          </a:fillRef>
          <a:effectRef idx="0">
            <a:scrgbClr r="0" g="0" b="0"/>
          </a:effectRef>
          <a:fontRef idx="minor"/>
        </p:style>
        <p:txBody>
          <a:bodyPr wrap="none" lIns="90360" tIns="44280" rIns="90360" bIns="44280">
            <a:spAutoFit/>
          </a:bodyPr>
          <a:lstStyle/>
          <a:p>
            <a:pPr algn="ctr">
              <a:lnSpc>
                <a:spcPct val="85000"/>
              </a:lnSpc>
            </a:pPr>
            <a:r>
              <a:rPr lang="en-US" sz="2800" b="1" strike="noStrike" spc="-1">
                <a:solidFill>
                  <a:srgbClr val="000000"/>
                </a:solidFill>
                <a:latin typeface="Arial"/>
                <a:ea typeface="DejaVu Sans"/>
              </a:rPr>
              <a:t>recovery</a:t>
            </a:r>
            <a:endParaRPr lang="en-US" sz="2800" b="0" strike="noStrike" spc="-1">
              <a:latin typeface="Arial"/>
            </a:endParaRPr>
          </a:p>
          <a:p>
            <a:pPr algn="ctr">
              <a:lnSpc>
                <a:spcPct val="85000"/>
              </a:lnSpc>
            </a:pPr>
            <a:r>
              <a:rPr lang="en-US" sz="2800" b="1" strike="noStrike" spc="-1">
                <a:solidFill>
                  <a:srgbClr val="000000"/>
                </a:solidFill>
                <a:latin typeface="Arial"/>
                <a:ea typeface="DejaVu Sans"/>
              </a:rPr>
              <a:t>group</a:t>
            </a:r>
            <a:endParaRPr lang="en-US" sz="2800" b="0" strike="noStrike" spc="-1">
              <a:latin typeface="Arial"/>
            </a:endParaRPr>
          </a:p>
        </p:txBody>
      </p:sp>
      <p:sp>
        <p:nvSpPr>
          <p:cNvPr id="362" name="Line 26"/>
          <p:cNvSpPr/>
          <p:nvPr/>
        </p:nvSpPr>
        <p:spPr>
          <a:xfrm>
            <a:off x="5410080" y="1676160"/>
            <a:ext cx="457200" cy="228600"/>
          </a:xfrm>
          <a:prstGeom prst="line">
            <a:avLst/>
          </a:prstGeom>
          <a:ln w="28440">
            <a:solidFill>
              <a:schemeClr val="tx1"/>
            </a:solidFill>
            <a:round/>
            <a:tailEnd type="triangle" w="med" len="me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1" presetClass="entr" fill="hold" nodeType="clickEffect">
                                  <p:stCondLst>
                                    <p:cond delay="0"/>
                                  </p:stCondLst>
                                  <p:childTnLst>
                                    <p:set>
                                      <p:cBhvr>
                                        <p:cTn id="6" dur="1" fill="hold">
                                          <p:stCondLst>
                                            <p:cond delay="499"/>
                                          </p:stCondLst>
                                        </p:cTn>
                                        <p:tgtEl>
                                          <p:spTgt spid="356">
                                            <p:txEl>
                                              <p:pRg st="0" end="0"/>
                                            </p:txEl>
                                          </p:spTgt>
                                        </p:tgtEl>
                                        <p:attrNameLst>
                                          <p:attrName>style.visibility</p:attrName>
                                        </p:attrNameLst>
                                      </p:cBhvr>
                                      <p:to>
                                        <p:strVal val="visible"/>
                                      </p:to>
                                    </p:set>
                                  </p:childTnLst>
                                </p:cTn>
                              </p:par>
                            </p:childTnLst>
                          </p:cTn>
                        </p:par>
                      </p:childTnLst>
                    </p:cTn>
                  </p:par>
                  <p:par>
                    <p:cTn id="7" fill="hold" nodeType="clickEffect">
                      <p:stCondLst>
                        <p:cond delay="indefinite"/>
                      </p:stCondLst>
                      <p:childTnLst>
                        <p:par>
                          <p:cTn id="8" fill="hold" nodeType="withEffect">
                            <p:stCondLst>
                              <p:cond delay="0"/>
                            </p:stCondLst>
                            <p:childTnLst>
                              <p:par>
                                <p:cTn id="9" presetID="1" presetClass="entr" fill="hold" nodeType="clickEffect">
                                  <p:stCondLst>
                                    <p:cond delay="0"/>
                                  </p:stCondLst>
                                  <p:childTnLst>
                                    <p:set>
                                      <p:cBhvr>
                                        <p:cTn id="10" dur="1" fill="hold">
                                          <p:stCondLst>
                                            <p:cond delay="499"/>
                                          </p:stCondLst>
                                        </p:cTn>
                                        <p:tgtEl>
                                          <p:spTgt spid="356">
                                            <p:txEl>
                                              <p:pRg st="1" end="1"/>
                                            </p:txEl>
                                          </p:spTgt>
                                        </p:tgtEl>
                                        <p:attrNameLst>
                                          <p:attrName>style.visibility</p:attrName>
                                        </p:attrNameLst>
                                      </p:cBhvr>
                                      <p:to>
                                        <p:strVal val="visible"/>
                                      </p:to>
                                    </p:set>
                                  </p:childTnLst>
                                </p:cTn>
                              </p:par>
                            </p:childTnLst>
                          </p:cTn>
                        </p:par>
                      </p:childTnLst>
                    </p:cTn>
                  </p:par>
                  <p:par>
                    <p:cTn id="11" fill="hold" nodeType="clickEffect">
                      <p:stCondLst>
                        <p:cond delay="indefinite"/>
                      </p:stCondLst>
                      <p:childTnLst>
                        <p:par>
                          <p:cTn id="12" fill="hold" nodeType="withEffect">
                            <p:stCondLst>
                              <p:cond delay="0"/>
                            </p:stCondLst>
                            <p:childTnLst>
                              <p:par>
                                <p:cTn id="13" presetID="1" presetClass="entr" fill="hold" nodeType="clickEffect">
                                  <p:stCondLst>
                                    <p:cond delay="0"/>
                                  </p:stCondLst>
                                  <p:childTnLst>
                                    <p:set>
                                      <p:cBhvr>
                                        <p:cTn id="14" dur="1" fill="hold">
                                          <p:stCondLst>
                                            <p:cond delay="499"/>
                                          </p:stCondLst>
                                        </p:cTn>
                                        <p:tgtEl>
                                          <p:spTgt spid="356">
                                            <p:txEl>
                                              <p:pRg st="2" end="2"/>
                                            </p:txEl>
                                          </p:spTgt>
                                        </p:tgtEl>
                                        <p:attrNameLst>
                                          <p:attrName>style.visibility</p:attrName>
                                        </p:attrNameLst>
                                      </p:cBhvr>
                                      <p:to>
                                        <p:strVal val="visible"/>
                                      </p:to>
                                    </p:set>
                                  </p:childTnLst>
                                </p:cTn>
                              </p:par>
                            </p:childTnLst>
                          </p:cTn>
                        </p:par>
                      </p:childTnLst>
                    </p:cTn>
                  </p:par>
                  <p:par>
                    <p:cTn id="15" fill="hold" nodeType="clickEffect">
                      <p:stCondLst>
                        <p:cond delay="indefinite"/>
                      </p:stCondLst>
                      <p:childTnLst>
                        <p:par>
                          <p:cTn id="16" fill="hold" nodeType="withEffect">
                            <p:stCondLst>
                              <p:cond delay="0"/>
                            </p:stCondLst>
                            <p:childTnLst>
                              <p:par>
                                <p:cTn id="17" presetID="1" presetClass="entr" fill="hold" nodeType="clickEffect">
                                  <p:stCondLst>
                                    <p:cond delay="0"/>
                                  </p:stCondLst>
                                  <p:childTnLst>
                                    <p:set>
                                      <p:cBhvr>
                                        <p:cTn id="18" dur="1" fill="hold">
                                          <p:stCondLst>
                                            <p:cond delay="499"/>
                                          </p:stCondLst>
                                        </p:cTn>
                                        <p:tgtEl>
                                          <p:spTgt spid="356">
                                            <p:txEl>
                                              <p:pRg st="3" end="3"/>
                                            </p:txEl>
                                          </p:spTgt>
                                        </p:tgtEl>
                                        <p:attrNameLst>
                                          <p:attrName>style.visibility</p:attrName>
                                        </p:attrNameLst>
                                      </p:cBhvr>
                                      <p:to>
                                        <p:strVal val="visible"/>
                                      </p:to>
                                    </p:set>
                                  </p:childTnLst>
                                </p:cTn>
                              </p:par>
                              <p:par>
                                <p:cTn id="19" presetID="1" presetClass="entr" fill="hold" nodeType="withEffect">
                                  <p:stCondLst>
                                    <p:cond delay="0"/>
                                  </p:stCondLst>
                                  <p:childTnLst>
                                    <p:set>
                                      <p:cBhvr>
                                        <p:cTn id="20" dur="1" fill="hold">
                                          <p:stCondLst>
                                            <p:cond delay="499"/>
                                          </p:stCondLst>
                                        </p:cTn>
                                        <p:tgtEl>
                                          <p:spTgt spid="356">
                                            <p:txEl>
                                              <p:pRg st="4" end="4"/>
                                            </p:txEl>
                                          </p:spTgt>
                                        </p:tgtEl>
                                        <p:attrNameLst>
                                          <p:attrName>style.visibility</p:attrName>
                                        </p:attrNameLst>
                                      </p:cBhvr>
                                      <p:to>
                                        <p:strVal val="visible"/>
                                      </p:to>
                                    </p:set>
                                  </p:childTnLst>
                                </p:cTn>
                              </p:par>
                            </p:childTnLst>
                          </p:cTn>
                        </p:par>
                      </p:childTnLst>
                    </p:cTn>
                  </p:par>
                  <p:par>
                    <p:cTn id="21" fill="hold" nodeType="clickEffect">
                      <p:stCondLst>
                        <p:cond delay="indefinite"/>
                      </p:stCondLst>
                      <p:childTnLst>
                        <p:par>
                          <p:cTn id="22" fill="hold" nodeType="withEffect">
                            <p:stCondLst>
                              <p:cond delay="0"/>
                            </p:stCondLst>
                            <p:childTnLst>
                              <p:par>
                                <p:cTn id="23" presetID="1" presetClass="entr" fill="hold" nodeType="clickEffect">
                                  <p:stCondLst>
                                    <p:cond delay="0"/>
                                  </p:stCondLst>
                                  <p:childTnLst>
                                    <p:set>
                                      <p:cBhvr>
                                        <p:cTn id="24" dur="1" fill="hold">
                                          <p:stCondLst>
                                            <p:cond delay="499"/>
                                          </p:stCondLst>
                                        </p:cTn>
                                        <p:tgtEl>
                                          <p:spTgt spid="356">
                                            <p:txEl>
                                              <p:pRg st="5" end="5"/>
                                            </p:txEl>
                                          </p:spTgt>
                                        </p:tgtEl>
                                        <p:attrNameLst>
                                          <p:attrName>style.visibility</p:attrName>
                                        </p:attrNameLst>
                                      </p:cBhvr>
                                      <p:to>
                                        <p:strVal val="visible"/>
                                      </p:to>
                                    </p:set>
                                  </p:childTnLst>
                                </p:cTn>
                              </p:par>
                            </p:childTnLst>
                          </p:cTn>
                        </p:par>
                      </p:childTnLst>
                    </p:cTn>
                  </p:par>
                  <p:par>
                    <p:cTn id="25" fill="hold" nodeType="clickEffect">
                      <p:stCondLst>
                        <p:cond delay="indefinite"/>
                      </p:stCondLst>
                      <p:childTnLst>
                        <p:par>
                          <p:cTn id="26" fill="hold" nodeType="withEffect">
                            <p:stCondLst>
                              <p:cond delay="0"/>
                            </p:stCondLst>
                            <p:childTnLst>
                              <p:par>
                                <p:cTn id="27" presetID="1" presetClass="entr" fill="hold" nodeType="clickEffect">
                                  <p:stCondLst>
                                    <p:cond delay="0"/>
                                  </p:stCondLst>
                                  <p:childTnLst>
                                    <p:set>
                                      <p:cBhvr>
                                        <p:cTn id="28" dur="1" fill="hold">
                                          <p:stCondLst>
                                            <p:cond delay="499"/>
                                          </p:stCondLst>
                                        </p:cTn>
                                        <p:tgtEl>
                                          <p:spTgt spid="35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CustomShape 1"/>
          <p:cNvSpPr/>
          <p:nvPr/>
        </p:nvSpPr>
        <p:spPr>
          <a:xfrm>
            <a:off x="762120" y="152280"/>
            <a:ext cx="8380080" cy="1141200"/>
          </a:xfrm>
          <a:prstGeom prst="rect">
            <a:avLst/>
          </a:prstGeom>
          <a:noFill/>
          <a:ln>
            <a:noFill/>
          </a:ln>
        </p:spPr>
        <p:style>
          <a:lnRef idx="0">
            <a:scrgbClr r="0" g="0" b="0"/>
          </a:lnRef>
          <a:fillRef idx="0">
            <a:scrgbClr r="0" g="0" b="0"/>
          </a:fillRef>
          <a:effectRef idx="0">
            <a:scrgbClr r="0" g="0" b="0"/>
          </a:effectRef>
          <a:fontRef idx="minor"/>
        </p:style>
        <p:txBody>
          <a:bodyPr lIns="90360" tIns="45000" rIns="90360" bIns="45000" anchor="ctr">
            <a:noAutofit/>
          </a:bodyPr>
          <a:lstStyle/>
          <a:p>
            <a:pPr algn="ctr">
              <a:lnSpc>
                <a:spcPct val="100000"/>
              </a:lnSpc>
            </a:pPr>
            <a:r>
              <a:rPr lang="en-US" sz="4400" b="0" strike="noStrike" spc="-1">
                <a:solidFill>
                  <a:srgbClr val="000000"/>
                </a:solidFill>
                <a:latin typeface="Calibri"/>
                <a:ea typeface="DejaVu Sans"/>
              </a:rPr>
              <a:t>RAID 3: Bit-Interleaved Parity Disk</a:t>
            </a:r>
            <a:endParaRPr lang="en-US" sz="4400" b="0" strike="noStrike" spc="-1">
              <a:latin typeface="Arial"/>
            </a:endParaRPr>
          </a:p>
        </p:txBody>
      </p:sp>
      <p:grpSp>
        <p:nvGrpSpPr>
          <p:cNvPr id="364" name="Group 2"/>
          <p:cNvGrpSpPr/>
          <p:nvPr/>
        </p:nvGrpSpPr>
        <p:grpSpPr>
          <a:xfrm>
            <a:off x="3645000" y="1238400"/>
            <a:ext cx="4849560" cy="1217520"/>
            <a:chOff x="3645000" y="1238400"/>
            <a:chExt cx="4849560" cy="1217520"/>
          </a:xfrm>
        </p:grpSpPr>
        <p:sp>
          <p:nvSpPr>
            <p:cNvPr id="365" name="CustomShape 3"/>
            <p:cNvSpPr/>
            <p:nvPr/>
          </p:nvSpPr>
          <p:spPr>
            <a:xfrm>
              <a:off x="3924360" y="1390680"/>
              <a:ext cx="849240" cy="277560"/>
            </a:xfrm>
            <a:prstGeom prst="ellipse">
              <a:avLst/>
            </a:prstGeom>
            <a:solidFill>
              <a:srgbClr val="FFFFFF"/>
            </a:solidFill>
            <a:ln w="38160">
              <a:solidFill>
                <a:schemeClr val="tx1"/>
              </a:solidFill>
              <a:round/>
            </a:ln>
          </p:spPr>
          <p:style>
            <a:lnRef idx="0">
              <a:scrgbClr r="0" g="0" b="0"/>
            </a:lnRef>
            <a:fillRef idx="0">
              <a:scrgbClr r="0" g="0" b="0"/>
            </a:fillRef>
            <a:effectRef idx="0">
              <a:scrgbClr r="0" g="0" b="0"/>
            </a:effectRef>
            <a:fontRef idx="minor"/>
          </p:style>
        </p:sp>
        <p:sp>
          <p:nvSpPr>
            <p:cNvPr id="366" name="CustomShape 4"/>
            <p:cNvSpPr/>
            <p:nvPr/>
          </p:nvSpPr>
          <p:spPr>
            <a:xfrm>
              <a:off x="3924360" y="1987560"/>
              <a:ext cx="849240" cy="277560"/>
            </a:xfrm>
            <a:prstGeom prst="ellipse">
              <a:avLst/>
            </a:prstGeom>
            <a:solidFill>
              <a:srgbClr val="FFFFFF"/>
            </a:solidFill>
            <a:ln w="38160">
              <a:solidFill>
                <a:schemeClr val="tx1"/>
              </a:solidFill>
              <a:round/>
            </a:ln>
          </p:spPr>
          <p:style>
            <a:lnRef idx="0">
              <a:scrgbClr r="0" g="0" b="0"/>
            </a:lnRef>
            <a:fillRef idx="0">
              <a:scrgbClr r="0" g="0" b="0"/>
            </a:fillRef>
            <a:effectRef idx="0">
              <a:scrgbClr r="0" g="0" b="0"/>
            </a:effectRef>
            <a:fontRef idx="minor"/>
          </p:style>
        </p:sp>
        <p:sp>
          <p:nvSpPr>
            <p:cNvPr id="367" name="Line 5"/>
            <p:cNvSpPr/>
            <p:nvPr/>
          </p:nvSpPr>
          <p:spPr>
            <a:xfrm>
              <a:off x="3911400" y="1568160"/>
              <a:ext cx="1440" cy="559080"/>
            </a:xfrm>
            <a:prstGeom prst="line">
              <a:avLst/>
            </a:prstGeom>
            <a:ln w="38160">
              <a:solidFill>
                <a:schemeClr val="tx1"/>
              </a:solidFill>
              <a:round/>
            </a:ln>
          </p:spPr>
          <p:style>
            <a:lnRef idx="0">
              <a:scrgbClr r="0" g="0" b="0"/>
            </a:lnRef>
            <a:fillRef idx="0">
              <a:scrgbClr r="0" g="0" b="0"/>
            </a:fillRef>
            <a:effectRef idx="0">
              <a:scrgbClr r="0" g="0" b="0"/>
            </a:effectRef>
            <a:fontRef idx="minor"/>
          </p:style>
        </p:sp>
        <p:sp>
          <p:nvSpPr>
            <p:cNvPr id="368" name="Line 6"/>
            <p:cNvSpPr/>
            <p:nvPr/>
          </p:nvSpPr>
          <p:spPr>
            <a:xfrm>
              <a:off x="4787640" y="1542960"/>
              <a:ext cx="1800" cy="558720"/>
            </a:xfrm>
            <a:prstGeom prst="line">
              <a:avLst/>
            </a:prstGeom>
            <a:ln w="38160">
              <a:solidFill>
                <a:schemeClr val="tx1"/>
              </a:solidFill>
              <a:round/>
            </a:ln>
          </p:spPr>
          <p:style>
            <a:lnRef idx="0">
              <a:scrgbClr r="0" g="0" b="0"/>
            </a:lnRef>
            <a:fillRef idx="0">
              <a:scrgbClr r="0" g="0" b="0"/>
            </a:fillRef>
            <a:effectRef idx="0">
              <a:scrgbClr r="0" g="0" b="0"/>
            </a:effectRef>
            <a:fontRef idx="minor"/>
          </p:style>
        </p:sp>
        <p:sp>
          <p:nvSpPr>
            <p:cNvPr id="369" name="CustomShape 7"/>
            <p:cNvSpPr/>
            <p:nvPr/>
          </p:nvSpPr>
          <p:spPr>
            <a:xfrm>
              <a:off x="5079960" y="1390680"/>
              <a:ext cx="849240" cy="277560"/>
            </a:xfrm>
            <a:prstGeom prst="ellipse">
              <a:avLst/>
            </a:prstGeom>
            <a:solidFill>
              <a:srgbClr val="FFFFFF"/>
            </a:solidFill>
            <a:ln w="38160">
              <a:solidFill>
                <a:schemeClr val="tx1"/>
              </a:solidFill>
              <a:round/>
            </a:ln>
          </p:spPr>
          <p:style>
            <a:lnRef idx="0">
              <a:scrgbClr r="0" g="0" b="0"/>
            </a:lnRef>
            <a:fillRef idx="0">
              <a:scrgbClr r="0" g="0" b="0"/>
            </a:fillRef>
            <a:effectRef idx="0">
              <a:scrgbClr r="0" g="0" b="0"/>
            </a:effectRef>
            <a:fontRef idx="minor"/>
          </p:style>
        </p:sp>
        <p:sp>
          <p:nvSpPr>
            <p:cNvPr id="370" name="CustomShape 8"/>
            <p:cNvSpPr/>
            <p:nvPr/>
          </p:nvSpPr>
          <p:spPr>
            <a:xfrm>
              <a:off x="5079960" y="1987560"/>
              <a:ext cx="849240" cy="277560"/>
            </a:xfrm>
            <a:prstGeom prst="ellipse">
              <a:avLst/>
            </a:prstGeom>
            <a:solidFill>
              <a:srgbClr val="FFFFFF"/>
            </a:solidFill>
            <a:ln w="38160">
              <a:solidFill>
                <a:schemeClr val="tx1"/>
              </a:solidFill>
              <a:round/>
            </a:ln>
          </p:spPr>
          <p:style>
            <a:lnRef idx="0">
              <a:scrgbClr r="0" g="0" b="0"/>
            </a:lnRef>
            <a:fillRef idx="0">
              <a:scrgbClr r="0" g="0" b="0"/>
            </a:fillRef>
            <a:effectRef idx="0">
              <a:scrgbClr r="0" g="0" b="0"/>
            </a:effectRef>
            <a:fontRef idx="minor"/>
          </p:style>
        </p:sp>
        <p:sp>
          <p:nvSpPr>
            <p:cNvPr id="371" name="Line 9"/>
            <p:cNvSpPr/>
            <p:nvPr/>
          </p:nvSpPr>
          <p:spPr>
            <a:xfrm>
              <a:off x="5067000" y="1568160"/>
              <a:ext cx="1800" cy="559080"/>
            </a:xfrm>
            <a:prstGeom prst="line">
              <a:avLst/>
            </a:prstGeom>
            <a:ln w="38160">
              <a:solidFill>
                <a:schemeClr val="tx1"/>
              </a:solidFill>
              <a:round/>
            </a:ln>
          </p:spPr>
          <p:style>
            <a:lnRef idx="0">
              <a:scrgbClr r="0" g="0" b="0"/>
            </a:lnRef>
            <a:fillRef idx="0">
              <a:scrgbClr r="0" g="0" b="0"/>
            </a:fillRef>
            <a:effectRef idx="0">
              <a:scrgbClr r="0" g="0" b="0"/>
            </a:effectRef>
            <a:fontRef idx="minor"/>
          </p:style>
        </p:sp>
        <p:sp>
          <p:nvSpPr>
            <p:cNvPr id="372" name="Line 10"/>
            <p:cNvSpPr/>
            <p:nvPr/>
          </p:nvSpPr>
          <p:spPr>
            <a:xfrm>
              <a:off x="5943600" y="1542960"/>
              <a:ext cx="1440" cy="558720"/>
            </a:xfrm>
            <a:prstGeom prst="line">
              <a:avLst/>
            </a:prstGeom>
            <a:ln w="38160">
              <a:solidFill>
                <a:schemeClr val="tx1"/>
              </a:solidFill>
              <a:round/>
            </a:ln>
          </p:spPr>
          <p:style>
            <a:lnRef idx="0">
              <a:scrgbClr r="0" g="0" b="0"/>
            </a:lnRef>
            <a:fillRef idx="0">
              <a:scrgbClr r="0" g="0" b="0"/>
            </a:fillRef>
            <a:effectRef idx="0">
              <a:scrgbClr r="0" g="0" b="0"/>
            </a:effectRef>
            <a:fontRef idx="minor"/>
          </p:style>
        </p:sp>
        <p:sp>
          <p:nvSpPr>
            <p:cNvPr id="373" name="CustomShape 11"/>
            <p:cNvSpPr/>
            <p:nvPr/>
          </p:nvSpPr>
          <p:spPr>
            <a:xfrm>
              <a:off x="6210360" y="1390680"/>
              <a:ext cx="849240" cy="277560"/>
            </a:xfrm>
            <a:prstGeom prst="ellipse">
              <a:avLst/>
            </a:prstGeom>
            <a:solidFill>
              <a:srgbClr val="FFFFFF"/>
            </a:solidFill>
            <a:ln w="38160">
              <a:solidFill>
                <a:schemeClr val="tx1"/>
              </a:solidFill>
              <a:round/>
            </a:ln>
          </p:spPr>
          <p:style>
            <a:lnRef idx="0">
              <a:scrgbClr r="0" g="0" b="0"/>
            </a:lnRef>
            <a:fillRef idx="0">
              <a:scrgbClr r="0" g="0" b="0"/>
            </a:fillRef>
            <a:effectRef idx="0">
              <a:scrgbClr r="0" g="0" b="0"/>
            </a:effectRef>
            <a:fontRef idx="minor"/>
          </p:style>
        </p:sp>
        <p:sp>
          <p:nvSpPr>
            <p:cNvPr id="374" name="CustomShape 12"/>
            <p:cNvSpPr/>
            <p:nvPr/>
          </p:nvSpPr>
          <p:spPr>
            <a:xfrm>
              <a:off x="6210360" y="1987560"/>
              <a:ext cx="849240" cy="277560"/>
            </a:xfrm>
            <a:prstGeom prst="ellipse">
              <a:avLst/>
            </a:prstGeom>
            <a:solidFill>
              <a:srgbClr val="FFFFFF"/>
            </a:solidFill>
            <a:ln w="38160">
              <a:solidFill>
                <a:schemeClr val="tx1"/>
              </a:solidFill>
              <a:round/>
            </a:ln>
          </p:spPr>
          <p:style>
            <a:lnRef idx="0">
              <a:scrgbClr r="0" g="0" b="0"/>
            </a:lnRef>
            <a:fillRef idx="0">
              <a:scrgbClr r="0" g="0" b="0"/>
            </a:fillRef>
            <a:effectRef idx="0">
              <a:scrgbClr r="0" g="0" b="0"/>
            </a:effectRef>
            <a:fontRef idx="minor"/>
          </p:style>
        </p:sp>
        <p:sp>
          <p:nvSpPr>
            <p:cNvPr id="375" name="Line 13"/>
            <p:cNvSpPr/>
            <p:nvPr/>
          </p:nvSpPr>
          <p:spPr>
            <a:xfrm>
              <a:off x="6197400" y="1568160"/>
              <a:ext cx="1440" cy="559080"/>
            </a:xfrm>
            <a:prstGeom prst="line">
              <a:avLst/>
            </a:prstGeom>
            <a:ln w="38160">
              <a:solidFill>
                <a:schemeClr val="tx1"/>
              </a:solidFill>
              <a:round/>
            </a:ln>
          </p:spPr>
          <p:style>
            <a:lnRef idx="0">
              <a:scrgbClr r="0" g="0" b="0"/>
            </a:lnRef>
            <a:fillRef idx="0">
              <a:scrgbClr r="0" g="0" b="0"/>
            </a:fillRef>
            <a:effectRef idx="0">
              <a:scrgbClr r="0" g="0" b="0"/>
            </a:effectRef>
            <a:fontRef idx="minor"/>
          </p:style>
        </p:sp>
        <p:sp>
          <p:nvSpPr>
            <p:cNvPr id="376" name="Line 14"/>
            <p:cNvSpPr/>
            <p:nvPr/>
          </p:nvSpPr>
          <p:spPr>
            <a:xfrm>
              <a:off x="7073640" y="1542960"/>
              <a:ext cx="1800" cy="558720"/>
            </a:xfrm>
            <a:prstGeom prst="line">
              <a:avLst/>
            </a:prstGeom>
            <a:ln w="38160">
              <a:solidFill>
                <a:schemeClr val="tx1"/>
              </a:solidFill>
              <a:round/>
            </a:ln>
          </p:spPr>
          <p:style>
            <a:lnRef idx="0">
              <a:scrgbClr r="0" g="0" b="0"/>
            </a:lnRef>
            <a:fillRef idx="0">
              <a:scrgbClr r="0" g="0" b="0"/>
            </a:fillRef>
            <a:effectRef idx="0">
              <a:scrgbClr r="0" g="0" b="0"/>
            </a:effectRef>
            <a:fontRef idx="minor"/>
          </p:style>
        </p:sp>
        <p:sp>
          <p:nvSpPr>
            <p:cNvPr id="377" name="CustomShape 15"/>
            <p:cNvSpPr/>
            <p:nvPr/>
          </p:nvSpPr>
          <p:spPr>
            <a:xfrm>
              <a:off x="7365960" y="1390680"/>
              <a:ext cx="849240" cy="277560"/>
            </a:xfrm>
            <a:prstGeom prst="ellipse">
              <a:avLst/>
            </a:prstGeom>
            <a:solidFill>
              <a:srgbClr val="FFFFFF"/>
            </a:solidFill>
            <a:ln w="38160">
              <a:solidFill>
                <a:srgbClr val="00FF00"/>
              </a:solidFill>
              <a:round/>
            </a:ln>
          </p:spPr>
          <p:style>
            <a:lnRef idx="0">
              <a:scrgbClr r="0" g="0" b="0"/>
            </a:lnRef>
            <a:fillRef idx="0">
              <a:scrgbClr r="0" g="0" b="0"/>
            </a:fillRef>
            <a:effectRef idx="0">
              <a:scrgbClr r="0" g="0" b="0"/>
            </a:effectRef>
            <a:fontRef idx="minor"/>
          </p:style>
        </p:sp>
        <p:sp>
          <p:nvSpPr>
            <p:cNvPr id="378" name="CustomShape 16"/>
            <p:cNvSpPr/>
            <p:nvPr/>
          </p:nvSpPr>
          <p:spPr>
            <a:xfrm>
              <a:off x="7365960" y="1987560"/>
              <a:ext cx="849240" cy="277560"/>
            </a:xfrm>
            <a:prstGeom prst="ellipse">
              <a:avLst/>
            </a:prstGeom>
            <a:solidFill>
              <a:srgbClr val="FFFFFF"/>
            </a:solidFill>
            <a:ln w="38160">
              <a:solidFill>
                <a:srgbClr val="00FF00"/>
              </a:solidFill>
              <a:round/>
            </a:ln>
          </p:spPr>
          <p:style>
            <a:lnRef idx="0">
              <a:scrgbClr r="0" g="0" b="0"/>
            </a:lnRef>
            <a:fillRef idx="0">
              <a:scrgbClr r="0" g="0" b="0"/>
            </a:fillRef>
            <a:effectRef idx="0">
              <a:scrgbClr r="0" g="0" b="0"/>
            </a:effectRef>
            <a:fontRef idx="minor"/>
          </p:style>
        </p:sp>
        <p:sp>
          <p:nvSpPr>
            <p:cNvPr id="379" name="Line 17"/>
            <p:cNvSpPr/>
            <p:nvPr/>
          </p:nvSpPr>
          <p:spPr>
            <a:xfrm>
              <a:off x="7353000" y="1568160"/>
              <a:ext cx="1800" cy="559080"/>
            </a:xfrm>
            <a:prstGeom prst="line">
              <a:avLst/>
            </a:prstGeom>
            <a:ln w="38160">
              <a:solidFill>
                <a:srgbClr val="00FF00"/>
              </a:solidFill>
              <a:round/>
            </a:ln>
          </p:spPr>
          <p:style>
            <a:lnRef idx="0">
              <a:scrgbClr r="0" g="0" b="0"/>
            </a:lnRef>
            <a:fillRef idx="0">
              <a:scrgbClr r="0" g="0" b="0"/>
            </a:fillRef>
            <a:effectRef idx="0">
              <a:scrgbClr r="0" g="0" b="0"/>
            </a:effectRef>
            <a:fontRef idx="minor"/>
          </p:style>
        </p:sp>
        <p:sp>
          <p:nvSpPr>
            <p:cNvPr id="380" name="Line 18"/>
            <p:cNvSpPr/>
            <p:nvPr/>
          </p:nvSpPr>
          <p:spPr>
            <a:xfrm>
              <a:off x="8229600" y="1542960"/>
              <a:ext cx="1440" cy="558720"/>
            </a:xfrm>
            <a:prstGeom prst="line">
              <a:avLst/>
            </a:prstGeom>
            <a:ln w="38160">
              <a:solidFill>
                <a:srgbClr val="00FF00"/>
              </a:solidFill>
              <a:round/>
            </a:ln>
          </p:spPr>
          <p:style>
            <a:lnRef idx="0">
              <a:scrgbClr r="0" g="0" b="0"/>
            </a:lnRef>
            <a:fillRef idx="0">
              <a:scrgbClr r="0" g="0" b="0"/>
            </a:fillRef>
            <a:effectRef idx="0">
              <a:scrgbClr r="0" g="0" b="0"/>
            </a:effectRef>
            <a:fontRef idx="minor"/>
          </p:style>
        </p:sp>
        <p:sp>
          <p:nvSpPr>
            <p:cNvPr id="381" name="CustomShape 19"/>
            <p:cNvSpPr/>
            <p:nvPr/>
          </p:nvSpPr>
          <p:spPr>
            <a:xfrm>
              <a:off x="3645000" y="1238400"/>
              <a:ext cx="4849560" cy="1217520"/>
            </a:xfrm>
            <a:prstGeom prst="rect">
              <a:avLst/>
            </a:prstGeom>
            <a:noFill/>
            <a:ln w="38160">
              <a:solidFill>
                <a:schemeClr val="tx1"/>
              </a:solidFill>
              <a:miter/>
            </a:ln>
          </p:spPr>
          <p:style>
            <a:lnRef idx="0">
              <a:scrgbClr r="0" g="0" b="0"/>
            </a:lnRef>
            <a:fillRef idx="0">
              <a:scrgbClr r="0" g="0" b="0"/>
            </a:fillRef>
            <a:effectRef idx="0">
              <a:scrgbClr r="0" g="0" b="0"/>
            </a:effectRef>
            <a:fontRef idx="minor"/>
          </p:style>
        </p:sp>
        <p:sp>
          <p:nvSpPr>
            <p:cNvPr id="382" name="CustomShape 20"/>
            <p:cNvSpPr/>
            <p:nvPr/>
          </p:nvSpPr>
          <p:spPr>
            <a:xfrm>
              <a:off x="7593120" y="1714680"/>
              <a:ext cx="416520" cy="450720"/>
            </a:xfrm>
            <a:prstGeom prst="rect">
              <a:avLst/>
            </a:prstGeom>
            <a:noFill/>
            <a:ln>
              <a:noFill/>
            </a:ln>
          </p:spPr>
          <p:style>
            <a:lnRef idx="0">
              <a:scrgbClr r="0" g="0" b="0"/>
            </a:lnRef>
            <a:fillRef idx="0">
              <a:scrgbClr r="0" g="0" b="0"/>
            </a:fillRef>
            <a:effectRef idx="0">
              <a:scrgbClr r="0" g="0" b="0"/>
            </a:effectRef>
            <a:fontRef idx="minor"/>
          </p:style>
          <p:txBody>
            <a:bodyPr wrap="none" lIns="90360" tIns="44280" rIns="90360" bIns="44280">
              <a:spAutoFit/>
            </a:bodyPr>
            <a:lstStyle/>
            <a:p>
              <a:pPr>
                <a:lnSpc>
                  <a:spcPct val="85000"/>
                </a:lnSpc>
              </a:pPr>
              <a:r>
                <a:rPr lang="en-US" sz="2800" b="1" strike="noStrike" spc="-1">
                  <a:solidFill>
                    <a:srgbClr val="000000"/>
                  </a:solidFill>
                  <a:latin typeface="Arial"/>
                  <a:ea typeface="DejaVu Sans"/>
                </a:rPr>
                <a:t>P</a:t>
              </a:r>
              <a:endParaRPr lang="en-US" sz="2800" b="0" strike="noStrike" spc="-1">
                <a:latin typeface="Arial"/>
              </a:endParaRPr>
            </a:p>
          </p:txBody>
        </p:sp>
      </p:grpSp>
      <p:grpSp>
        <p:nvGrpSpPr>
          <p:cNvPr id="383" name="Group 21"/>
          <p:cNvGrpSpPr/>
          <p:nvPr/>
        </p:nvGrpSpPr>
        <p:grpSpPr>
          <a:xfrm>
            <a:off x="305280" y="1141560"/>
            <a:ext cx="2512080" cy="1976040"/>
            <a:chOff x="305280" y="1141560"/>
            <a:chExt cx="2512080" cy="1976040"/>
          </a:xfrm>
        </p:grpSpPr>
        <p:sp>
          <p:nvSpPr>
            <p:cNvPr id="384" name="CustomShape 22"/>
            <p:cNvSpPr/>
            <p:nvPr/>
          </p:nvSpPr>
          <p:spPr>
            <a:xfrm>
              <a:off x="686520" y="1141560"/>
              <a:ext cx="1745640" cy="1537920"/>
            </a:xfrm>
            <a:prstGeom prst="rect">
              <a:avLst/>
            </a:prstGeom>
            <a:solidFill>
              <a:srgbClr val="FFFFFF"/>
            </a:solidFill>
            <a:ln w="25560">
              <a:solidFill>
                <a:schemeClr val="tx1"/>
              </a:solidFill>
              <a:miter/>
            </a:ln>
          </p:spPr>
          <p:style>
            <a:lnRef idx="0">
              <a:scrgbClr r="0" g="0" b="0"/>
            </a:lnRef>
            <a:fillRef idx="0">
              <a:scrgbClr r="0" g="0" b="0"/>
            </a:fillRef>
            <a:effectRef idx="0">
              <a:scrgbClr r="0" g="0" b="0"/>
            </a:effectRef>
            <a:fontRef idx="minor"/>
          </p:style>
          <p:txBody>
            <a:bodyPr wrap="none" lIns="90360" tIns="44280" rIns="90360" bIns="44280" anchor="ctr">
              <a:spAutoFit/>
            </a:bodyPr>
            <a:lstStyle/>
            <a:p>
              <a:pPr algn="ctr">
                <a:lnSpc>
                  <a:spcPct val="85000"/>
                </a:lnSpc>
              </a:pPr>
              <a:r>
                <a:rPr lang="en-US" sz="2800" b="1" strike="noStrike" spc="-1">
                  <a:solidFill>
                    <a:srgbClr val="000000"/>
                  </a:solidFill>
                  <a:latin typeface="Arial"/>
                  <a:ea typeface="DejaVu Sans"/>
                </a:rPr>
                <a:t>10010011</a:t>
              </a:r>
              <a:endParaRPr lang="en-US" sz="2800" b="0" strike="noStrike" spc="-1">
                <a:latin typeface="Arial"/>
              </a:endParaRPr>
            </a:p>
            <a:p>
              <a:pPr algn="ctr">
                <a:lnSpc>
                  <a:spcPct val="85000"/>
                </a:lnSpc>
              </a:pPr>
              <a:r>
                <a:rPr lang="en-US" sz="2800" b="1" strike="noStrike" spc="-1">
                  <a:solidFill>
                    <a:srgbClr val="000000"/>
                  </a:solidFill>
                  <a:latin typeface="Arial"/>
                  <a:ea typeface="DejaVu Sans"/>
                </a:rPr>
                <a:t>11001101</a:t>
              </a:r>
              <a:endParaRPr lang="en-US" sz="2800" b="0" strike="noStrike" spc="-1">
                <a:latin typeface="Arial"/>
              </a:endParaRPr>
            </a:p>
            <a:p>
              <a:pPr algn="ctr">
                <a:lnSpc>
                  <a:spcPct val="85000"/>
                </a:lnSpc>
              </a:pPr>
              <a:r>
                <a:rPr lang="en-US" sz="2800" b="1" strike="noStrike" spc="-1">
                  <a:solidFill>
                    <a:srgbClr val="000000"/>
                  </a:solidFill>
                  <a:latin typeface="Arial"/>
                  <a:ea typeface="DejaVu Sans"/>
                </a:rPr>
                <a:t>10010011</a:t>
              </a:r>
              <a:endParaRPr lang="en-US" sz="2800" b="0" strike="noStrike" spc="-1">
                <a:latin typeface="Arial"/>
              </a:endParaRPr>
            </a:p>
            <a:p>
              <a:pPr algn="ctr">
                <a:lnSpc>
                  <a:spcPct val="85000"/>
                </a:lnSpc>
              </a:pPr>
              <a:r>
                <a:rPr lang="en-US" sz="2800" b="1" strike="noStrike" spc="-1">
                  <a:solidFill>
                    <a:srgbClr val="000000"/>
                  </a:solidFill>
                  <a:latin typeface="Arial"/>
                  <a:ea typeface="DejaVu Sans"/>
                </a:rPr>
                <a:t>. . .</a:t>
              </a:r>
              <a:endParaRPr lang="en-US" sz="2800" b="0" strike="noStrike" spc="-1">
                <a:latin typeface="Arial"/>
              </a:endParaRPr>
            </a:p>
          </p:txBody>
        </p:sp>
        <p:sp>
          <p:nvSpPr>
            <p:cNvPr id="385" name="CustomShape 23"/>
            <p:cNvSpPr/>
            <p:nvPr/>
          </p:nvSpPr>
          <p:spPr>
            <a:xfrm>
              <a:off x="305280" y="2666880"/>
              <a:ext cx="2512080" cy="450720"/>
            </a:xfrm>
            <a:prstGeom prst="rect">
              <a:avLst/>
            </a:prstGeom>
            <a:noFill/>
            <a:ln>
              <a:noFill/>
            </a:ln>
          </p:spPr>
          <p:style>
            <a:lnRef idx="0">
              <a:scrgbClr r="0" g="0" b="0"/>
            </a:lnRef>
            <a:fillRef idx="0">
              <a:scrgbClr r="0" g="0" b="0"/>
            </a:fillRef>
            <a:effectRef idx="0">
              <a:scrgbClr r="0" g="0" b="0"/>
            </a:effectRef>
            <a:fontRef idx="minor"/>
          </p:style>
          <p:txBody>
            <a:bodyPr wrap="none" lIns="90360" tIns="44280" rIns="90360" bIns="44280">
              <a:spAutoFit/>
            </a:bodyPr>
            <a:lstStyle/>
            <a:p>
              <a:pPr>
                <a:lnSpc>
                  <a:spcPct val="85000"/>
                </a:lnSpc>
              </a:pPr>
              <a:r>
                <a:rPr lang="en-US" sz="2800" b="1" strike="noStrike" spc="-1">
                  <a:solidFill>
                    <a:srgbClr val="000000"/>
                  </a:solidFill>
                  <a:latin typeface="Arial"/>
                  <a:ea typeface="DejaVu Sans"/>
                </a:rPr>
                <a:t>logical record</a:t>
              </a:r>
              <a:endParaRPr lang="en-US" sz="2800" b="0" strike="noStrike" spc="-1">
                <a:latin typeface="Arial"/>
              </a:endParaRPr>
            </a:p>
          </p:txBody>
        </p:sp>
      </p:grpSp>
      <p:grpSp>
        <p:nvGrpSpPr>
          <p:cNvPr id="386" name="Group 24"/>
          <p:cNvGrpSpPr/>
          <p:nvPr/>
        </p:nvGrpSpPr>
        <p:grpSpPr>
          <a:xfrm>
            <a:off x="4189320" y="2603520"/>
            <a:ext cx="3858120" cy="3209040"/>
            <a:chOff x="4189320" y="2603520"/>
            <a:chExt cx="3858120" cy="3209040"/>
          </a:xfrm>
        </p:grpSpPr>
        <p:sp>
          <p:nvSpPr>
            <p:cNvPr id="387" name="CustomShape 25"/>
            <p:cNvSpPr/>
            <p:nvPr/>
          </p:nvSpPr>
          <p:spPr>
            <a:xfrm>
              <a:off x="4189320" y="2603520"/>
              <a:ext cx="378360" cy="3158280"/>
            </a:xfrm>
            <a:prstGeom prst="rect">
              <a:avLst/>
            </a:prstGeom>
            <a:noFill/>
            <a:ln>
              <a:noFill/>
            </a:ln>
          </p:spPr>
          <p:style>
            <a:lnRef idx="0">
              <a:scrgbClr r="0" g="0" b="0"/>
            </a:lnRef>
            <a:fillRef idx="0">
              <a:scrgbClr r="0" g="0" b="0"/>
            </a:fillRef>
            <a:effectRef idx="0">
              <a:scrgbClr r="0" g="0" b="0"/>
            </a:effectRef>
            <a:fontRef idx="minor"/>
          </p:style>
          <p:txBody>
            <a:bodyPr wrap="none" lIns="90360" tIns="44280" rIns="90360" bIns="44280">
              <a:spAutoFit/>
            </a:bodyPr>
            <a:lstStyle/>
            <a:p>
              <a:pPr>
                <a:lnSpc>
                  <a:spcPct val="90000"/>
                </a:lnSpc>
              </a:pPr>
              <a:r>
                <a:rPr lang="en-US" sz="2800" b="1" strike="noStrike" spc="-1">
                  <a:solidFill>
                    <a:srgbClr val="000000"/>
                  </a:solidFill>
                  <a:latin typeface="Arial"/>
                  <a:ea typeface="DejaVu Sans"/>
                </a:rPr>
                <a:t>1</a:t>
              </a:r>
              <a:endParaRPr lang="en-US" sz="2800" b="0" strike="noStrike" spc="-1">
                <a:latin typeface="Arial"/>
              </a:endParaRPr>
            </a:p>
            <a:p>
              <a:pPr>
                <a:lnSpc>
                  <a:spcPct val="90000"/>
                </a:lnSpc>
              </a:pPr>
              <a:r>
                <a:rPr lang="en-US" sz="2800" b="1" strike="noStrike" spc="-1">
                  <a:solidFill>
                    <a:srgbClr val="000000"/>
                  </a:solidFill>
                  <a:latin typeface="Arial"/>
                  <a:ea typeface="DejaVu Sans"/>
                </a:rPr>
                <a:t>0</a:t>
              </a:r>
              <a:endParaRPr lang="en-US" sz="2800" b="0" strike="noStrike" spc="-1">
                <a:latin typeface="Arial"/>
              </a:endParaRPr>
            </a:p>
            <a:p>
              <a:pPr>
                <a:lnSpc>
                  <a:spcPct val="90000"/>
                </a:lnSpc>
              </a:pPr>
              <a:r>
                <a:rPr lang="en-US" sz="2800" b="1" strike="noStrike" spc="-1">
                  <a:solidFill>
                    <a:srgbClr val="000000"/>
                  </a:solidFill>
                  <a:latin typeface="Arial"/>
                  <a:ea typeface="DejaVu Sans"/>
                </a:rPr>
                <a:t>1</a:t>
              </a:r>
              <a:endParaRPr lang="en-US" sz="2800" b="0" strike="noStrike" spc="-1">
                <a:latin typeface="Arial"/>
              </a:endParaRPr>
            </a:p>
            <a:p>
              <a:pPr>
                <a:lnSpc>
                  <a:spcPct val="90000"/>
                </a:lnSpc>
              </a:pPr>
              <a:r>
                <a:rPr lang="en-US" sz="2800" b="1" strike="noStrike" spc="-1">
                  <a:solidFill>
                    <a:srgbClr val="000000"/>
                  </a:solidFill>
                  <a:latin typeface="Arial"/>
                  <a:ea typeface="DejaVu Sans"/>
                </a:rPr>
                <a:t>0</a:t>
              </a:r>
              <a:endParaRPr lang="en-US" sz="2800" b="0" strike="noStrike" spc="-1">
                <a:latin typeface="Arial"/>
              </a:endParaRPr>
            </a:p>
            <a:p>
              <a:pPr>
                <a:lnSpc>
                  <a:spcPct val="90000"/>
                </a:lnSpc>
              </a:pPr>
              <a:r>
                <a:rPr lang="en-US" sz="2800" b="1" strike="noStrike" spc="-1">
                  <a:solidFill>
                    <a:srgbClr val="000000"/>
                  </a:solidFill>
                  <a:latin typeface="Arial"/>
                  <a:ea typeface="DejaVu Sans"/>
                </a:rPr>
                <a:t>0</a:t>
              </a:r>
              <a:endParaRPr lang="en-US" sz="2800" b="0" strike="noStrike" spc="-1">
                <a:latin typeface="Arial"/>
              </a:endParaRPr>
            </a:p>
            <a:p>
              <a:pPr>
                <a:lnSpc>
                  <a:spcPct val="90000"/>
                </a:lnSpc>
              </a:pPr>
              <a:r>
                <a:rPr lang="en-US" sz="2800" b="1" strike="noStrike" spc="-1">
                  <a:solidFill>
                    <a:srgbClr val="000000"/>
                  </a:solidFill>
                  <a:latin typeface="Arial"/>
                  <a:ea typeface="DejaVu Sans"/>
                </a:rPr>
                <a:t>0</a:t>
              </a:r>
              <a:endParaRPr lang="en-US" sz="2800" b="0" strike="noStrike" spc="-1">
                <a:latin typeface="Arial"/>
              </a:endParaRPr>
            </a:p>
            <a:p>
              <a:pPr>
                <a:lnSpc>
                  <a:spcPct val="90000"/>
                </a:lnSpc>
              </a:pPr>
              <a:r>
                <a:rPr lang="en-US" sz="2800" b="1" strike="noStrike" spc="-1">
                  <a:solidFill>
                    <a:srgbClr val="000000"/>
                  </a:solidFill>
                  <a:latin typeface="Arial"/>
                  <a:ea typeface="DejaVu Sans"/>
                </a:rPr>
                <a:t>1</a:t>
              </a:r>
              <a:endParaRPr lang="en-US" sz="2800" b="0" strike="noStrike" spc="-1">
                <a:latin typeface="Arial"/>
              </a:endParaRPr>
            </a:p>
            <a:p>
              <a:pPr>
                <a:lnSpc>
                  <a:spcPct val="90000"/>
                </a:lnSpc>
              </a:pPr>
              <a:r>
                <a:rPr lang="en-US" sz="2800" b="1" strike="noStrike" spc="-1">
                  <a:solidFill>
                    <a:srgbClr val="000000"/>
                  </a:solidFill>
                  <a:latin typeface="Arial"/>
                  <a:ea typeface="DejaVu Sans"/>
                </a:rPr>
                <a:t>1</a:t>
              </a:r>
              <a:endParaRPr lang="en-US" sz="2800" b="0" strike="noStrike" spc="-1">
                <a:latin typeface="Arial"/>
              </a:endParaRPr>
            </a:p>
          </p:txBody>
        </p:sp>
        <p:sp>
          <p:nvSpPr>
            <p:cNvPr id="388" name="CustomShape 26"/>
            <p:cNvSpPr/>
            <p:nvPr/>
          </p:nvSpPr>
          <p:spPr>
            <a:xfrm>
              <a:off x="5345280" y="2616120"/>
              <a:ext cx="378360" cy="3158280"/>
            </a:xfrm>
            <a:prstGeom prst="rect">
              <a:avLst/>
            </a:prstGeom>
            <a:noFill/>
            <a:ln>
              <a:noFill/>
            </a:ln>
          </p:spPr>
          <p:style>
            <a:lnRef idx="0">
              <a:scrgbClr r="0" g="0" b="0"/>
            </a:lnRef>
            <a:fillRef idx="0">
              <a:scrgbClr r="0" g="0" b="0"/>
            </a:fillRef>
            <a:effectRef idx="0">
              <a:scrgbClr r="0" g="0" b="0"/>
            </a:effectRef>
            <a:fontRef idx="minor"/>
          </p:style>
          <p:txBody>
            <a:bodyPr wrap="none" lIns="90360" tIns="44280" rIns="90360" bIns="44280">
              <a:spAutoFit/>
            </a:bodyPr>
            <a:lstStyle/>
            <a:p>
              <a:pPr>
                <a:lnSpc>
                  <a:spcPct val="90000"/>
                </a:lnSpc>
              </a:pPr>
              <a:r>
                <a:rPr lang="en-US" sz="2800" b="1" strike="noStrike" spc="-1">
                  <a:solidFill>
                    <a:srgbClr val="000000"/>
                  </a:solidFill>
                  <a:latin typeface="Arial"/>
                  <a:ea typeface="DejaVu Sans"/>
                </a:rPr>
                <a:t>1</a:t>
              </a:r>
              <a:endParaRPr lang="en-US" sz="2800" b="0" strike="noStrike" spc="-1">
                <a:latin typeface="Arial"/>
              </a:endParaRPr>
            </a:p>
            <a:p>
              <a:pPr>
                <a:lnSpc>
                  <a:spcPct val="90000"/>
                </a:lnSpc>
              </a:pPr>
              <a:r>
                <a:rPr lang="en-US" sz="2800" b="1" strike="noStrike" spc="-1">
                  <a:solidFill>
                    <a:srgbClr val="000000"/>
                  </a:solidFill>
                  <a:latin typeface="Arial"/>
                  <a:ea typeface="DejaVu Sans"/>
                </a:rPr>
                <a:t>1</a:t>
              </a:r>
              <a:endParaRPr lang="en-US" sz="2800" b="0" strike="noStrike" spc="-1">
                <a:latin typeface="Arial"/>
              </a:endParaRPr>
            </a:p>
            <a:p>
              <a:pPr>
                <a:lnSpc>
                  <a:spcPct val="90000"/>
                </a:lnSpc>
              </a:pPr>
              <a:r>
                <a:rPr lang="en-US" sz="2800" b="1" strike="noStrike" spc="-1">
                  <a:solidFill>
                    <a:srgbClr val="000000"/>
                  </a:solidFill>
                  <a:latin typeface="Arial"/>
                  <a:ea typeface="DejaVu Sans"/>
                </a:rPr>
                <a:t>0</a:t>
              </a:r>
              <a:endParaRPr lang="en-US" sz="2800" b="0" strike="noStrike" spc="-1">
                <a:latin typeface="Arial"/>
              </a:endParaRPr>
            </a:p>
            <a:p>
              <a:pPr>
                <a:lnSpc>
                  <a:spcPct val="90000"/>
                </a:lnSpc>
              </a:pPr>
              <a:r>
                <a:rPr lang="en-US" sz="2800" b="1" strike="noStrike" spc="-1">
                  <a:solidFill>
                    <a:srgbClr val="000000"/>
                  </a:solidFill>
                  <a:latin typeface="Arial"/>
                  <a:ea typeface="DejaVu Sans"/>
                </a:rPr>
                <a:t>0</a:t>
              </a:r>
              <a:endParaRPr lang="en-US" sz="2800" b="0" strike="noStrike" spc="-1">
                <a:latin typeface="Arial"/>
              </a:endParaRPr>
            </a:p>
            <a:p>
              <a:pPr>
                <a:lnSpc>
                  <a:spcPct val="90000"/>
                </a:lnSpc>
              </a:pPr>
              <a:r>
                <a:rPr lang="en-US" sz="2800" b="1" strike="noStrike" spc="-1">
                  <a:solidFill>
                    <a:srgbClr val="000000"/>
                  </a:solidFill>
                  <a:latin typeface="Arial"/>
                  <a:ea typeface="DejaVu Sans"/>
                </a:rPr>
                <a:t>1</a:t>
              </a:r>
              <a:endParaRPr lang="en-US" sz="2800" b="0" strike="noStrike" spc="-1">
                <a:latin typeface="Arial"/>
              </a:endParaRPr>
            </a:p>
            <a:p>
              <a:pPr>
                <a:lnSpc>
                  <a:spcPct val="90000"/>
                </a:lnSpc>
              </a:pPr>
              <a:r>
                <a:rPr lang="en-US" sz="2800" b="1" strike="noStrike" spc="-1">
                  <a:solidFill>
                    <a:srgbClr val="000000"/>
                  </a:solidFill>
                  <a:latin typeface="Arial"/>
                  <a:ea typeface="DejaVu Sans"/>
                </a:rPr>
                <a:t>1</a:t>
              </a:r>
              <a:endParaRPr lang="en-US" sz="2800" b="0" strike="noStrike" spc="-1">
                <a:latin typeface="Arial"/>
              </a:endParaRPr>
            </a:p>
            <a:p>
              <a:pPr>
                <a:lnSpc>
                  <a:spcPct val="90000"/>
                </a:lnSpc>
              </a:pPr>
              <a:r>
                <a:rPr lang="en-US" sz="2800" b="1" strike="noStrike" spc="-1">
                  <a:solidFill>
                    <a:srgbClr val="000000"/>
                  </a:solidFill>
                  <a:latin typeface="Arial"/>
                  <a:ea typeface="DejaVu Sans"/>
                </a:rPr>
                <a:t>0</a:t>
              </a:r>
              <a:endParaRPr lang="en-US" sz="2800" b="0" strike="noStrike" spc="-1">
                <a:latin typeface="Arial"/>
              </a:endParaRPr>
            </a:p>
            <a:p>
              <a:pPr>
                <a:lnSpc>
                  <a:spcPct val="90000"/>
                </a:lnSpc>
              </a:pPr>
              <a:r>
                <a:rPr lang="en-US" sz="2800" b="1" strike="noStrike" spc="-1">
                  <a:solidFill>
                    <a:srgbClr val="000000"/>
                  </a:solidFill>
                  <a:latin typeface="Arial"/>
                  <a:ea typeface="DejaVu Sans"/>
                </a:rPr>
                <a:t>1</a:t>
              </a:r>
              <a:endParaRPr lang="en-US" sz="2800" b="0" strike="noStrike" spc="-1">
                <a:latin typeface="Arial"/>
              </a:endParaRPr>
            </a:p>
          </p:txBody>
        </p:sp>
        <p:sp>
          <p:nvSpPr>
            <p:cNvPr id="389" name="CustomShape 27"/>
            <p:cNvSpPr/>
            <p:nvPr/>
          </p:nvSpPr>
          <p:spPr>
            <a:xfrm>
              <a:off x="6500880" y="2641680"/>
              <a:ext cx="378360" cy="3158280"/>
            </a:xfrm>
            <a:prstGeom prst="rect">
              <a:avLst/>
            </a:prstGeom>
            <a:noFill/>
            <a:ln>
              <a:noFill/>
            </a:ln>
          </p:spPr>
          <p:style>
            <a:lnRef idx="0">
              <a:scrgbClr r="0" g="0" b="0"/>
            </a:lnRef>
            <a:fillRef idx="0">
              <a:scrgbClr r="0" g="0" b="0"/>
            </a:fillRef>
            <a:effectRef idx="0">
              <a:scrgbClr r="0" g="0" b="0"/>
            </a:effectRef>
            <a:fontRef idx="minor"/>
          </p:style>
          <p:txBody>
            <a:bodyPr wrap="none" lIns="90360" tIns="44280" rIns="90360" bIns="44280">
              <a:spAutoFit/>
            </a:bodyPr>
            <a:lstStyle/>
            <a:p>
              <a:pPr>
                <a:lnSpc>
                  <a:spcPct val="90000"/>
                </a:lnSpc>
              </a:pPr>
              <a:r>
                <a:rPr lang="en-US" sz="2800" b="1" strike="noStrike" spc="-1">
                  <a:solidFill>
                    <a:srgbClr val="000000"/>
                  </a:solidFill>
                  <a:latin typeface="Arial"/>
                  <a:ea typeface="DejaVu Sans"/>
                </a:rPr>
                <a:t>1</a:t>
              </a:r>
              <a:endParaRPr lang="en-US" sz="2800" b="0" strike="noStrike" spc="-1">
                <a:latin typeface="Arial"/>
              </a:endParaRPr>
            </a:p>
            <a:p>
              <a:pPr>
                <a:lnSpc>
                  <a:spcPct val="90000"/>
                </a:lnSpc>
              </a:pPr>
              <a:r>
                <a:rPr lang="en-US" sz="2800" b="1" strike="noStrike" spc="-1">
                  <a:solidFill>
                    <a:srgbClr val="000000"/>
                  </a:solidFill>
                  <a:latin typeface="Arial"/>
                  <a:ea typeface="DejaVu Sans"/>
                </a:rPr>
                <a:t>0</a:t>
              </a:r>
              <a:endParaRPr lang="en-US" sz="2800" b="0" strike="noStrike" spc="-1">
                <a:latin typeface="Arial"/>
              </a:endParaRPr>
            </a:p>
            <a:p>
              <a:pPr>
                <a:lnSpc>
                  <a:spcPct val="90000"/>
                </a:lnSpc>
              </a:pPr>
              <a:r>
                <a:rPr lang="en-US" sz="2800" b="1" strike="noStrike" spc="-1">
                  <a:solidFill>
                    <a:srgbClr val="000000"/>
                  </a:solidFill>
                  <a:latin typeface="Arial"/>
                  <a:ea typeface="DejaVu Sans"/>
                </a:rPr>
                <a:t>1</a:t>
              </a:r>
              <a:endParaRPr lang="en-US" sz="2800" b="0" strike="noStrike" spc="-1">
                <a:latin typeface="Arial"/>
              </a:endParaRPr>
            </a:p>
            <a:p>
              <a:pPr>
                <a:lnSpc>
                  <a:spcPct val="90000"/>
                </a:lnSpc>
              </a:pPr>
              <a:r>
                <a:rPr lang="en-US" sz="2800" b="1" strike="noStrike" spc="-1">
                  <a:solidFill>
                    <a:srgbClr val="000000"/>
                  </a:solidFill>
                  <a:latin typeface="Arial"/>
                  <a:ea typeface="DejaVu Sans"/>
                </a:rPr>
                <a:t>0</a:t>
              </a:r>
              <a:endParaRPr lang="en-US" sz="2800" b="0" strike="noStrike" spc="-1">
                <a:latin typeface="Arial"/>
              </a:endParaRPr>
            </a:p>
            <a:p>
              <a:pPr>
                <a:lnSpc>
                  <a:spcPct val="90000"/>
                </a:lnSpc>
              </a:pPr>
              <a:r>
                <a:rPr lang="en-US" sz="2800" b="1" strike="noStrike" spc="-1">
                  <a:solidFill>
                    <a:srgbClr val="000000"/>
                  </a:solidFill>
                  <a:latin typeface="Arial"/>
                  <a:ea typeface="DejaVu Sans"/>
                </a:rPr>
                <a:t>0</a:t>
              </a:r>
              <a:endParaRPr lang="en-US" sz="2800" b="0" strike="noStrike" spc="-1">
                <a:latin typeface="Arial"/>
              </a:endParaRPr>
            </a:p>
            <a:p>
              <a:pPr>
                <a:lnSpc>
                  <a:spcPct val="90000"/>
                </a:lnSpc>
              </a:pPr>
              <a:r>
                <a:rPr lang="en-US" sz="2800" b="1" strike="noStrike" spc="-1">
                  <a:solidFill>
                    <a:srgbClr val="000000"/>
                  </a:solidFill>
                  <a:latin typeface="Arial"/>
                  <a:ea typeface="DejaVu Sans"/>
                </a:rPr>
                <a:t>0</a:t>
              </a:r>
              <a:endParaRPr lang="en-US" sz="2800" b="0" strike="noStrike" spc="-1">
                <a:latin typeface="Arial"/>
              </a:endParaRPr>
            </a:p>
            <a:p>
              <a:pPr>
                <a:lnSpc>
                  <a:spcPct val="90000"/>
                </a:lnSpc>
              </a:pPr>
              <a:r>
                <a:rPr lang="en-US" sz="2800" b="1" strike="noStrike" spc="-1">
                  <a:solidFill>
                    <a:srgbClr val="000000"/>
                  </a:solidFill>
                  <a:latin typeface="Arial"/>
                  <a:ea typeface="DejaVu Sans"/>
                </a:rPr>
                <a:t>1</a:t>
              </a:r>
              <a:endParaRPr lang="en-US" sz="2800" b="0" strike="noStrike" spc="-1">
                <a:latin typeface="Arial"/>
              </a:endParaRPr>
            </a:p>
            <a:p>
              <a:pPr>
                <a:lnSpc>
                  <a:spcPct val="90000"/>
                </a:lnSpc>
              </a:pPr>
              <a:r>
                <a:rPr lang="en-US" sz="2800" b="1" strike="noStrike" spc="-1">
                  <a:solidFill>
                    <a:srgbClr val="000000"/>
                  </a:solidFill>
                  <a:latin typeface="Arial"/>
                  <a:ea typeface="DejaVu Sans"/>
                </a:rPr>
                <a:t>1</a:t>
              </a:r>
              <a:endParaRPr lang="en-US" sz="2800" b="0" strike="noStrike" spc="-1">
                <a:latin typeface="Arial"/>
              </a:endParaRPr>
            </a:p>
          </p:txBody>
        </p:sp>
        <p:sp>
          <p:nvSpPr>
            <p:cNvPr id="390" name="CustomShape 28"/>
            <p:cNvSpPr/>
            <p:nvPr/>
          </p:nvSpPr>
          <p:spPr>
            <a:xfrm>
              <a:off x="7669080" y="2654280"/>
              <a:ext cx="378360" cy="3158280"/>
            </a:xfrm>
            <a:prstGeom prst="rect">
              <a:avLst/>
            </a:prstGeom>
            <a:noFill/>
            <a:ln>
              <a:noFill/>
            </a:ln>
          </p:spPr>
          <p:style>
            <a:lnRef idx="0">
              <a:scrgbClr r="0" g="0" b="0"/>
            </a:lnRef>
            <a:fillRef idx="0">
              <a:scrgbClr r="0" g="0" b="0"/>
            </a:fillRef>
            <a:effectRef idx="0">
              <a:scrgbClr r="0" g="0" b="0"/>
            </a:effectRef>
            <a:fontRef idx="minor"/>
          </p:style>
          <p:txBody>
            <a:bodyPr wrap="none" lIns="90360" tIns="44280" rIns="90360" bIns="44280">
              <a:spAutoFit/>
            </a:bodyPr>
            <a:lstStyle/>
            <a:p>
              <a:pPr>
                <a:lnSpc>
                  <a:spcPct val="90000"/>
                </a:lnSpc>
              </a:pPr>
              <a:r>
                <a:rPr lang="en-US" sz="2800" b="1" strike="noStrike" spc="-1">
                  <a:solidFill>
                    <a:srgbClr val="00FF00"/>
                  </a:solidFill>
                  <a:latin typeface="Arial"/>
                  <a:ea typeface="DejaVu Sans"/>
                </a:rPr>
                <a:t>1</a:t>
              </a:r>
              <a:endParaRPr lang="en-US" sz="2800" b="0" strike="noStrike" spc="-1">
                <a:latin typeface="Arial"/>
              </a:endParaRPr>
            </a:p>
            <a:p>
              <a:pPr>
                <a:lnSpc>
                  <a:spcPct val="90000"/>
                </a:lnSpc>
              </a:pPr>
              <a:r>
                <a:rPr lang="en-US" sz="2800" b="1" strike="noStrike" spc="-1">
                  <a:solidFill>
                    <a:srgbClr val="00FF00"/>
                  </a:solidFill>
                  <a:latin typeface="Arial"/>
                  <a:ea typeface="DejaVu Sans"/>
                </a:rPr>
                <a:t>1</a:t>
              </a:r>
              <a:endParaRPr lang="en-US" sz="2800" b="0" strike="noStrike" spc="-1">
                <a:latin typeface="Arial"/>
              </a:endParaRPr>
            </a:p>
            <a:p>
              <a:pPr>
                <a:lnSpc>
                  <a:spcPct val="90000"/>
                </a:lnSpc>
              </a:pPr>
              <a:r>
                <a:rPr lang="en-US" sz="2800" b="1" strike="noStrike" spc="-1">
                  <a:solidFill>
                    <a:srgbClr val="00FF00"/>
                  </a:solidFill>
                  <a:latin typeface="Arial"/>
                  <a:ea typeface="DejaVu Sans"/>
                </a:rPr>
                <a:t>0</a:t>
              </a:r>
              <a:endParaRPr lang="en-US" sz="2800" b="0" strike="noStrike" spc="-1">
                <a:latin typeface="Arial"/>
              </a:endParaRPr>
            </a:p>
            <a:p>
              <a:pPr>
                <a:lnSpc>
                  <a:spcPct val="90000"/>
                </a:lnSpc>
              </a:pPr>
              <a:r>
                <a:rPr lang="en-US" sz="2800" b="1" strike="noStrike" spc="-1">
                  <a:solidFill>
                    <a:srgbClr val="00FF00"/>
                  </a:solidFill>
                  <a:latin typeface="Arial"/>
                  <a:ea typeface="DejaVu Sans"/>
                </a:rPr>
                <a:t>0</a:t>
              </a:r>
              <a:endParaRPr lang="en-US" sz="2800" b="0" strike="noStrike" spc="-1">
                <a:latin typeface="Arial"/>
              </a:endParaRPr>
            </a:p>
            <a:p>
              <a:pPr>
                <a:lnSpc>
                  <a:spcPct val="90000"/>
                </a:lnSpc>
              </a:pPr>
              <a:r>
                <a:rPr lang="en-US" sz="2800" b="1" strike="noStrike" spc="-1">
                  <a:solidFill>
                    <a:srgbClr val="00FF00"/>
                  </a:solidFill>
                  <a:latin typeface="Arial"/>
                  <a:ea typeface="DejaVu Sans"/>
                </a:rPr>
                <a:t>1</a:t>
              </a:r>
              <a:endParaRPr lang="en-US" sz="2800" b="0" strike="noStrike" spc="-1">
                <a:latin typeface="Arial"/>
              </a:endParaRPr>
            </a:p>
            <a:p>
              <a:pPr>
                <a:lnSpc>
                  <a:spcPct val="90000"/>
                </a:lnSpc>
              </a:pPr>
              <a:r>
                <a:rPr lang="en-US" sz="2800" b="1" strike="noStrike" spc="-1">
                  <a:solidFill>
                    <a:srgbClr val="00FF00"/>
                  </a:solidFill>
                  <a:latin typeface="Arial"/>
                  <a:ea typeface="DejaVu Sans"/>
                </a:rPr>
                <a:t>1</a:t>
              </a:r>
              <a:endParaRPr lang="en-US" sz="2800" b="0" strike="noStrike" spc="-1">
                <a:latin typeface="Arial"/>
              </a:endParaRPr>
            </a:p>
            <a:p>
              <a:pPr>
                <a:lnSpc>
                  <a:spcPct val="90000"/>
                </a:lnSpc>
              </a:pPr>
              <a:r>
                <a:rPr lang="en-US" sz="2800" b="1" strike="noStrike" spc="-1">
                  <a:solidFill>
                    <a:srgbClr val="00FF00"/>
                  </a:solidFill>
                  <a:latin typeface="Arial"/>
                  <a:ea typeface="DejaVu Sans"/>
                </a:rPr>
                <a:t>0</a:t>
              </a:r>
              <a:endParaRPr lang="en-US" sz="2800" b="0" strike="noStrike" spc="-1">
                <a:latin typeface="Arial"/>
              </a:endParaRPr>
            </a:p>
            <a:p>
              <a:pPr>
                <a:lnSpc>
                  <a:spcPct val="90000"/>
                </a:lnSpc>
              </a:pPr>
              <a:r>
                <a:rPr lang="en-US" sz="2800" b="1" strike="noStrike" spc="-1">
                  <a:solidFill>
                    <a:srgbClr val="00FF00"/>
                  </a:solidFill>
                  <a:latin typeface="Arial"/>
                  <a:ea typeface="DejaVu Sans"/>
                </a:rPr>
                <a:t>1</a:t>
              </a:r>
              <a:endParaRPr lang="en-US" sz="2800" b="0" strike="noStrike" spc="-1">
                <a:latin typeface="Arial"/>
              </a:endParaRPr>
            </a:p>
          </p:txBody>
        </p:sp>
      </p:grpSp>
      <p:sp>
        <p:nvSpPr>
          <p:cNvPr id="391" name="CustomShape 29"/>
          <p:cNvSpPr/>
          <p:nvPr/>
        </p:nvSpPr>
        <p:spPr>
          <a:xfrm>
            <a:off x="307800" y="4114800"/>
            <a:ext cx="5769000" cy="2263320"/>
          </a:xfrm>
          <a:prstGeom prst="rect">
            <a:avLst/>
          </a:prstGeom>
          <a:noFill/>
          <a:ln>
            <a:noFill/>
          </a:ln>
        </p:spPr>
        <p:style>
          <a:lnRef idx="0">
            <a:scrgbClr r="0" g="0" b="0"/>
          </a:lnRef>
          <a:fillRef idx="0">
            <a:scrgbClr r="0" g="0" b="0"/>
          </a:fillRef>
          <a:effectRef idx="0">
            <a:scrgbClr r="0" g="0" b="0"/>
          </a:effectRef>
          <a:fontRef idx="minor"/>
        </p:style>
        <p:txBody>
          <a:bodyPr wrap="none" lIns="90360" tIns="44280" rIns="90360" bIns="44280">
            <a:spAutoFit/>
          </a:bodyPr>
          <a:lstStyle/>
          <a:p>
            <a:pPr>
              <a:lnSpc>
                <a:spcPct val="85000"/>
              </a:lnSpc>
            </a:pPr>
            <a:r>
              <a:rPr lang="en-US" sz="2800" b="1" strike="noStrike" spc="-1">
                <a:solidFill>
                  <a:srgbClr val="000000"/>
                </a:solidFill>
                <a:latin typeface="Arial"/>
                <a:ea typeface="DejaVu Sans"/>
              </a:rPr>
              <a:t>P contains sum of</a:t>
            </a:r>
            <a:endParaRPr lang="en-US" sz="2800" b="0" strike="noStrike" spc="-1">
              <a:latin typeface="Arial"/>
            </a:endParaRPr>
          </a:p>
          <a:p>
            <a:pPr>
              <a:lnSpc>
                <a:spcPct val="85000"/>
              </a:lnSpc>
            </a:pPr>
            <a:r>
              <a:rPr lang="en-US" sz="2800" b="1" strike="noStrike" spc="-1">
                <a:solidFill>
                  <a:srgbClr val="000000"/>
                </a:solidFill>
                <a:latin typeface="Arial"/>
                <a:ea typeface="DejaVu Sans"/>
              </a:rPr>
              <a:t>other disks per stripe </a:t>
            </a:r>
            <a:br/>
            <a:r>
              <a:rPr lang="en-US" sz="2800" b="1" strike="noStrike" spc="-1">
                <a:solidFill>
                  <a:srgbClr val="000000"/>
                </a:solidFill>
                <a:latin typeface="Arial"/>
                <a:ea typeface="DejaVu Sans"/>
              </a:rPr>
              <a:t>mod 2 (“</a:t>
            </a:r>
            <a:r>
              <a:rPr lang="en-US" sz="2800" b="1" u="sng" strike="noStrike" spc="-1">
                <a:solidFill>
                  <a:srgbClr val="FF0000"/>
                </a:solidFill>
                <a:uFillTx/>
                <a:latin typeface="Arial"/>
                <a:ea typeface="DejaVu Sans"/>
              </a:rPr>
              <a:t>parity</a:t>
            </a:r>
            <a:r>
              <a:rPr lang="en-US" sz="2800" b="1" strike="noStrike" spc="-1">
                <a:solidFill>
                  <a:srgbClr val="000000"/>
                </a:solidFill>
                <a:latin typeface="Arial"/>
                <a:ea typeface="DejaVu Sans"/>
              </a:rPr>
              <a:t>”)</a:t>
            </a:r>
            <a:endParaRPr lang="en-US" sz="2800" b="0" strike="noStrike" spc="-1">
              <a:latin typeface="Arial"/>
            </a:endParaRPr>
          </a:p>
          <a:p>
            <a:pPr>
              <a:lnSpc>
                <a:spcPct val="85000"/>
              </a:lnSpc>
            </a:pPr>
            <a:r>
              <a:rPr lang="en-US" sz="2800" b="1" strike="noStrike" spc="-1">
                <a:solidFill>
                  <a:srgbClr val="000000"/>
                </a:solidFill>
                <a:latin typeface="Arial"/>
                <a:ea typeface="DejaVu Sans"/>
              </a:rPr>
              <a:t>If disk fails, subtract </a:t>
            </a:r>
            <a:endParaRPr lang="en-US" sz="2800" b="0" strike="noStrike" spc="-1">
              <a:latin typeface="Arial"/>
            </a:endParaRPr>
          </a:p>
          <a:p>
            <a:pPr>
              <a:lnSpc>
                <a:spcPct val="85000"/>
              </a:lnSpc>
            </a:pPr>
            <a:r>
              <a:rPr lang="en-US" sz="2800" b="1" strike="noStrike" spc="-1">
                <a:solidFill>
                  <a:srgbClr val="000000"/>
                </a:solidFill>
                <a:latin typeface="Arial"/>
                <a:ea typeface="DejaVu Sans"/>
              </a:rPr>
              <a:t>P from sum of other </a:t>
            </a:r>
            <a:br/>
            <a:r>
              <a:rPr lang="en-US" sz="2800" b="1" strike="noStrike" spc="-1">
                <a:solidFill>
                  <a:srgbClr val="000000"/>
                </a:solidFill>
                <a:latin typeface="Arial"/>
                <a:ea typeface="DejaVu Sans"/>
              </a:rPr>
              <a:t>disks to find missing information</a:t>
            </a:r>
            <a:endParaRPr lang="en-US" sz="2800" b="0" strike="noStrike" spc="-1">
              <a:latin typeface="Arial"/>
            </a:endParaRPr>
          </a:p>
        </p:txBody>
      </p:sp>
      <p:grpSp>
        <p:nvGrpSpPr>
          <p:cNvPr id="392" name="Group 30"/>
          <p:cNvGrpSpPr/>
          <p:nvPr/>
        </p:nvGrpSpPr>
        <p:grpSpPr>
          <a:xfrm>
            <a:off x="306000" y="3200400"/>
            <a:ext cx="8150400" cy="813240"/>
            <a:chOff x="306000" y="3200400"/>
            <a:chExt cx="8150400" cy="813240"/>
          </a:xfrm>
        </p:grpSpPr>
        <p:sp>
          <p:nvSpPr>
            <p:cNvPr id="393" name="Line 31"/>
            <p:cNvSpPr/>
            <p:nvPr/>
          </p:nvSpPr>
          <p:spPr>
            <a:xfrm flipV="1">
              <a:off x="2818800" y="3657600"/>
              <a:ext cx="1346400" cy="12600"/>
            </a:xfrm>
            <a:prstGeom prst="line">
              <a:avLst/>
            </a:prstGeom>
            <a:ln w="38160">
              <a:solidFill>
                <a:schemeClr val="tx1"/>
              </a:solidFill>
              <a:round/>
              <a:tailEnd type="triangle" w="med" len="med"/>
            </a:ln>
          </p:spPr>
          <p:style>
            <a:lnRef idx="0">
              <a:scrgbClr r="0" g="0" b="0"/>
            </a:lnRef>
            <a:fillRef idx="0">
              <a:scrgbClr r="0" g="0" b="0"/>
            </a:fillRef>
            <a:effectRef idx="0">
              <a:scrgbClr r="0" g="0" b="0"/>
            </a:effectRef>
            <a:fontRef idx="minor"/>
          </p:style>
        </p:sp>
        <p:grpSp>
          <p:nvGrpSpPr>
            <p:cNvPr id="394" name="Group 32"/>
            <p:cNvGrpSpPr/>
            <p:nvPr/>
          </p:nvGrpSpPr>
          <p:grpSpPr>
            <a:xfrm>
              <a:off x="306000" y="3200400"/>
              <a:ext cx="8150400" cy="813240"/>
              <a:chOff x="306000" y="3200400"/>
              <a:chExt cx="8150400" cy="813240"/>
            </a:xfrm>
          </p:grpSpPr>
          <p:sp>
            <p:nvSpPr>
              <p:cNvPr id="395" name="CustomShape 33"/>
              <p:cNvSpPr/>
              <p:nvPr/>
            </p:nvSpPr>
            <p:spPr>
              <a:xfrm>
                <a:off x="306000" y="3200400"/>
                <a:ext cx="2926440" cy="813240"/>
              </a:xfrm>
              <a:prstGeom prst="rect">
                <a:avLst/>
              </a:prstGeom>
              <a:noFill/>
              <a:ln>
                <a:noFill/>
              </a:ln>
            </p:spPr>
            <p:style>
              <a:lnRef idx="0">
                <a:scrgbClr r="0" g="0" b="0"/>
              </a:lnRef>
              <a:fillRef idx="0">
                <a:scrgbClr r="0" g="0" b="0"/>
              </a:fillRef>
              <a:effectRef idx="0">
                <a:scrgbClr r="0" g="0" b="0"/>
              </a:effectRef>
              <a:fontRef idx="minor"/>
            </p:style>
            <p:txBody>
              <a:bodyPr wrap="none" lIns="90360" tIns="44280" rIns="90360" bIns="44280">
                <a:spAutoFit/>
              </a:bodyPr>
              <a:lstStyle/>
              <a:p>
                <a:pPr algn="ctr">
                  <a:lnSpc>
                    <a:spcPct val="85000"/>
                  </a:lnSpc>
                </a:pPr>
                <a:r>
                  <a:rPr lang="en-US" sz="2800" b="1" strike="noStrike" spc="-1">
                    <a:solidFill>
                      <a:srgbClr val="000000"/>
                    </a:solidFill>
                    <a:latin typeface="Arial"/>
                    <a:ea typeface="DejaVu Sans"/>
                  </a:rPr>
                  <a:t>Striped physical</a:t>
                </a:r>
                <a:endParaRPr lang="en-US" sz="2800" b="0" strike="noStrike" spc="-1">
                  <a:latin typeface="Arial"/>
                </a:endParaRPr>
              </a:p>
              <a:p>
                <a:pPr algn="ctr">
                  <a:lnSpc>
                    <a:spcPct val="85000"/>
                  </a:lnSpc>
                </a:pPr>
                <a:r>
                  <a:rPr lang="en-US" sz="2800" b="1" strike="noStrike" spc="-1">
                    <a:solidFill>
                      <a:srgbClr val="000000"/>
                    </a:solidFill>
                    <a:latin typeface="Arial"/>
                    <a:ea typeface="DejaVu Sans"/>
                  </a:rPr>
                  <a:t>records</a:t>
                </a:r>
                <a:endParaRPr lang="en-US" sz="2800" b="0" strike="noStrike" spc="-1">
                  <a:latin typeface="Arial"/>
                </a:endParaRPr>
              </a:p>
            </p:txBody>
          </p:sp>
          <p:sp>
            <p:nvSpPr>
              <p:cNvPr id="396" name="CustomShape 34"/>
              <p:cNvSpPr/>
              <p:nvPr/>
            </p:nvSpPr>
            <p:spPr>
              <a:xfrm>
                <a:off x="4114800" y="3429000"/>
                <a:ext cx="4341600" cy="379080"/>
              </a:xfrm>
              <a:prstGeom prst="rect">
                <a:avLst/>
              </a:prstGeom>
              <a:noFill/>
              <a:ln w="38160">
                <a:solidFill>
                  <a:schemeClr val="tx1"/>
                </a:solidFill>
                <a:miter/>
              </a:ln>
            </p:spPr>
            <p:style>
              <a:lnRef idx="0">
                <a:scrgbClr r="0" g="0" b="0"/>
              </a:lnRef>
              <a:fillRef idx="0">
                <a:scrgbClr r="0" g="0" b="0"/>
              </a:fillRef>
              <a:effectRef idx="0">
                <a:scrgbClr r="0" g="0" b="0"/>
              </a:effectRef>
              <a:fontRef idx="minor"/>
            </p:style>
          </p:sp>
        </p:grpSp>
      </p:grpSp>
      <p:grpSp>
        <p:nvGrpSpPr>
          <p:cNvPr id="397" name="Group 35"/>
          <p:cNvGrpSpPr/>
          <p:nvPr/>
        </p:nvGrpSpPr>
        <p:grpSpPr>
          <a:xfrm>
            <a:off x="5041440" y="1149480"/>
            <a:ext cx="990360" cy="4604040"/>
            <a:chOff x="5041440" y="1149480"/>
            <a:chExt cx="990360" cy="4604040"/>
          </a:xfrm>
        </p:grpSpPr>
        <p:sp>
          <p:nvSpPr>
            <p:cNvPr id="398" name="Line 36"/>
            <p:cNvSpPr/>
            <p:nvPr/>
          </p:nvSpPr>
          <p:spPr>
            <a:xfrm>
              <a:off x="5041440" y="1175040"/>
              <a:ext cx="990360" cy="1498680"/>
            </a:xfrm>
            <a:prstGeom prst="line">
              <a:avLst/>
            </a:prstGeom>
            <a:ln w="38160">
              <a:solidFill>
                <a:srgbClr val="FF0000"/>
              </a:solidFill>
              <a:round/>
            </a:ln>
          </p:spPr>
          <p:style>
            <a:lnRef idx="0">
              <a:scrgbClr r="0" g="0" b="0"/>
            </a:lnRef>
            <a:fillRef idx="0">
              <a:scrgbClr r="0" g="0" b="0"/>
            </a:fillRef>
            <a:effectRef idx="0">
              <a:scrgbClr r="0" g="0" b="0"/>
            </a:effectRef>
            <a:fontRef idx="minor"/>
          </p:style>
        </p:sp>
        <p:sp>
          <p:nvSpPr>
            <p:cNvPr id="399" name="Line 37"/>
            <p:cNvSpPr/>
            <p:nvPr/>
          </p:nvSpPr>
          <p:spPr>
            <a:xfrm flipH="1">
              <a:off x="5104800" y="1149480"/>
              <a:ext cx="876240" cy="1498680"/>
            </a:xfrm>
            <a:prstGeom prst="line">
              <a:avLst/>
            </a:prstGeom>
            <a:ln w="38160">
              <a:solidFill>
                <a:srgbClr val="FF0000"/>
              </a:solidFill>
              <a:round/>
            </a:ln>
          </p:spPr>
          <p:style>
            <a:lnRef idx="0">
              <a:scrgbClr r="0" g="0" b="0"/>
            </a:lnRef>
            <a:fillRef idx="0">
              <a:scrgbClr r="0" g="0" b="0"/>
            </a:fillRef>
            <a:effectRef idx="0">
              <a:scrgbClr r="0" g="0" b="0"/>
            </a:effectRef>
            <a:fontRef idx="minor"/>
          </p:style>
        </p:sp>
        <p:sp>
          <p:nvSpPr>
            <p:cNvPr id="400" name="Line 38"/>
            <p:cNvSpPr/>
            <p:nvPr/>
          </p:nvSpPr>
          <p:spPr>
            <a:xfrm>
              <a:off x="5193720" y="2857680"/>
              <a:ext cx="762120" cy="2895840"/>
            </a:xfrm>
            <a:prstGeom prst="line">
              <a:avLst/>
            </a:prstGeom>
            <a:ln w="38160">
              <a:solidFill>
                <a:srgbClr val="FF0000"/>
              </a:solidFill>
              <a:round/>
            </a:ln>
          </p:spPr>
          <p:style>
            <a:lnRef idx="0">
              <a:scrgbClr r="0" g="0" b="0"/>
            </a:lnRef>
            <a:fillRef idx="0">
              <a:scrgbClr r="0" g="0" b="0"/>
            </a:fillRef>
            <a:effectRef idx="0">
              <a:scrgbClr r="0" g="0" b="0"/>
            </a:effectRef>
            <a:fontRef idx="minor"/>
          </p:style>
        </p:sp>
        <p:sp>
          <p:nvSpPr>
            <p:cNvPr id="401" name="Line 39"/>
            <p:cNvSpPr/>
            <p:nvPr/>
          </p:nvSpPr>
          <p:spPr>
            <a:xfrm flipH="1">
              <a:off x="5346000" y="2781720"/>
              <a:ext cx="381240" cy="2971440"/>
            </a:xfrm>
            <a:prstGeom prst="line">
              <a:avLst/>
            </a:prstGeom>
            <a:ln w="38160">
              <a:solidFill>
                <a:srgbClr val="FF0000"/>
              </a:solidFill>
              <a:round/>
            </a:ln>
          </p:spPr>
          <p:style>
            <a:lnRef idx="0">
              <a:scrgbClr r="0" g="0" b="0"/>
            </a:lnRef>
            <a:fillRef idx="0">
              <a:scrgbClr r="0" g="0" b="0"/>
            </a:fillRef>
            <a:effectRef idx="0">
              <a:scrgbClr r="0" g="0" b="0"/>
            </a:effectRef>
            <a:fontRef idx="minor"/>
          </p:style>
        </p:sp>
      </p:gr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1" presetClass="entr" fill="hold" nodeType="clickEffect">
                                  <p:stCondLst>
                                    <p:cond delay="0"/>
                                  </p:stCondLst>
                                  <p:childTnLst>
                                    <p:set>
                                      <p:cBhvr>
                                        <p:cTn id="6" dur="1" fill="hold">
                                          <p:stCondLst>
                                            <p:cond delay="499"/>
                                          </p:stCondLst>
                                        </p:cTn>
                                        <p:tgtEl>
                                          <p:spTgt spid="364"/>
                                        </p:tgtEl>
                                        <p:attrNameLst>
                                          <p:attrName>style.visibility</p:attrName>
                                        </p:attrNameLst>
                                      </p:cBhvr>
                                      <p:to>
                                        <p:strVal val="visible"/>
                                      </p:to>
                                    </p:set>
                                  </p:childTnLst>
                                </p:cTn>
                              </p:par>
                            </p:childTnLst>
                          </p:cTn>
                        </p:par>
                      </p:childTnLst>
                    </p:cTn>
                  </p:par>
                  <p:par>
                    <p:cTn id="7" fill="hold" nodeType="clickEffect">
                      <p:stCondLst>
                        <p:cond delay="indefinite"/>
                      </p:stCondLst>
                      <p:childTnLst>
                        <p:par>
                          <p:cTn id="8" fill="hold" nodeType="withEffect">
                            <p:stCondLst>
                              <p:cond delay="0"/>
                            </p:stCondLst>
                            <p:childTnLst>
                              <p:par>
                                <p:cTn id="9" presetID="1" presetClass="entr" fill="hold" nodeType="clickEffect">
                                  <p:stCondLst>
                                    <p:cond delay="0"/>
                                  </p:stCondLst>
                                  <p:childTnLst>
                                    <p:set>
                                      <p:cBhvr>
                                        <p:cTn id="10" dur="1" fill="hold">
                                          <p:stCondLst>
                                            <p:cond delay="499"/>
                                          </p:stCondLst>
                                        </p:cTn>
                                        <p:tgtEl>
                                          <p:spTgt spid="383"/>
                                        </p:tgtEl>
                                        <p:attrNameLst>
                                          <p:attrName>style.visibility</p:attrName>
                                        </p:attrNameLst>
                                      </p:cBhvr>
                                      <p:to>
                                        <p:strVal val="visible"/>
                                      </p:to>
                                    </p:set>
                                  </p:childTnLst>
                                </p:cTn>
                              </p:par>
                            </p:childTnLst>
                          </p:cTn>
                        </p:par>
                      </p:childTnLst>
                    </p:cTn>
                  </p:par>
                  <p:par>
                    <p:cTn id="11" fill="hold" nodeType="clickEffect">
                      <p:stCondLst>
                        <p:cond delay="indefinite"/>
                      </p:stCondLst>
                      <p:childTnLst>
                        <p:par>
                          <p:cTn id="12" fill="hold" nodeType="withEffect">
                            <p:stCondLst>
                              <p:cond delay="0"/>
                            </p:stCondLst>
                            <p:childTnLst>
                              <p:par>
                                <p:cTn id="13" presetID="1" presetClass="entr" fill="hold" nodeType="clickEffect">
                                  <p:stCondLst>
                                    <p:cond delay="0"/>
                                  </p:stCondLst>
                                  <p:childTnLst>
                                    <p:set>
                                      <p:cBhvr>
                                        <p:cTn id="14" dur="1" fill="hold">
                                          <p:stCondLst>
                                            <p:cond delay="499"/>
                                          </p:stCondLst>
                                        </p:cTn>
                                        <p:tgtEl>
                                          <p:spTgt spid="386"/>
                                        </p:tgtEl>
                                        <p:attrNameLst>
                                          <p:attrName>style.visibility</p:attrName>
                                        </p:attrNameLst>
                                      </p:cBhvr>
                                      <p:to>
                                        <p:strVal val="visible"/>
                                      </p:to>
                                    </p:set>
                                  </p:childTnLst>
                                </p:cTn>
                              </p:par>
                            </p:childTnLst>
                          </p:cTn>
                        </p:par>
                      </p:childTnLst>
                    </p:cTn>
                  </p:par>
                  <p:par>
                    <p:cTn id="15" fill="hold" nodeType="clickEffect">
                      <p:stCondLst>
                        <p:cond delay="indefinite"/>
                      </p:stCondLst>
                      <p:childTnLst>
                        <p:par>
                          <p:cTn id="16" fill="hold" nodeType="withEffect">
                            <p:stCondLst>
                              <p:cond delay="0"/>
                            </p:stCondLst>
                            <p:childTnLst>
                              <p:par>
                                <p:cTn id="17" presetID="1" presetClass="entr" fill="hold" nodeType="clickEffect">
                                  <p:stCondLst>
                                    <p:cond delay="0"/>
                                  </p:stCondLst>
                                  <p:childTnLst>
                                    <p:set>
                                      <p:cBhvr>
                                        <p:cTn id="18" dur="1" fill="hold">
                                          <p:stCondLst>
                                            <p:cond delay="499"/>
                                          </p:stCondLst>
                                        </p:cTn>
                                        <p:tgtEl>
                                          <p:spTgt spid="392"/>
                                        </p:tgtEl>
                                        <p:attrNameLst>
                                          <p:attrName>style.visibility</p:attrName>
                                        </p:attrNameLst>
                                      </p:cBhvr>
                                      <p:to>
                                        <p:strVal val="visible"/>
                                      </p:to>
                                    </p:set>
                                  </p:childTnLst>
                                </p:cTn>
                              </p:par>
                            </p:childTnLst>
                          </p:cTn>
                        </p:par>
                      </p:childTnLst>
                    </p:cTn>
                  </p:par>
                  <p:par>
                    <p:cTn id="19" fill="hold" nodeType="clickEffect">
                      <p:stCondLst>
                        <p:cond delay="indefinite"/>
                      </p:stCondLst>
                      <p:childTnLst>
                        <p:par>
                          <p:cTn id="20" fill="hold" nodeType="withEffect">
                            <p:stCondLst>
                              <p:cond delay="0"/>
                            </p:stCondLst>
                            <p:childTnLst>
                              <p:par>
                                <p:cTn id="21" presetID="1" presetClass="entr" fill="hold" nodeType="clickEffect">
                                  <p:stCondLst>
                                    <p:cond delay="0"/>
                                  </p:stCondLst>
                                  <p:childTnLst>
                                    <p:set>
                                      <p:cBhvr>
                                        <p:cTn id="22" dur="1" fill="hold">
                                          <p:stCondLst>
                                            <p:cond delay="499"/>
                                          </p:stCondLst>
                                        </p:cTn>
                                        <p:tgtEl>
                                          <p:spTgt spid="391">
                                            <p:txEl>
                                              <p:pRg st="0" end="0"/>
                                            </p:txEl>
                                          </p:spTgt>
                                        </p:tgtEl>
                                        <p:attrNameLst>
                                          <p:attrName>style.visibility</p:attrName>
                                        </p:attrNameLst>
                                      </p:cBhvr>
                                      <p:to>
                                        <p:strVal val="visible"/>
                                      </p:to>
                                    </p:set>
                                  </p:childTnLst>
                                </p:cTn>
                              </p:par>
                            </p:childTnLst>
                          </p:cTn>
                        </p:par>
                      </p:childTnLst>
                    </p:cTn>
                  </p:par>
                  <p:par>
                    <p:cTn id="23" fill="hold" nodeType="clickEffect">
                      <p:stCondLst>
                        <p:cond delay="indefinite"/>
                      </p:stCondLst>
                      <p:childTnLst>
                        <p:par>
                          <p:cTn id="24" fill="hold" nodeType="withEffect">
                            <p:stCondLst>
                              <p:cond delay="0"/>
                            </p:stCondLst>
                            <p:childTnLst>
                              <p:par>
                                <p:cTn id="25" presetID="1" presetClass="entr" fill="hold" nodeType="clickEffect">
                                  <p:stCondLst>
                                    <p:cond delay="0"/>
                                  </p:stCondLst>
                                  <p:childTnLst>
                                    <p:set>
                                      <p:cBhvr>
                                        <p:cTn id="26" dur="1" fill="hold">
                                          <p:stCondLst>
                                            <p:cond delay="499"/>
                                          </p:stCondLst>
                                        </p:cTn>
                                        <p:tgtEl>
                                          <p:spTgt spid="391">
                                            <p:txEl>
                                              <p:pRg st="1" end="1"/>
                                            </p:txEl>
                                          </p:spTgt>
                                        </p:tgtEl>
                                        <p:attrNameLst>
                                          <p:attrName>style.visibility</p:attrName>
                                        </p:attrNameLst>
                                      </p:cBhvr>
                                      <p:to>
                                        <p:strVal val="visible"/>
                                      </p:to>
                                    </p:set>
                                  </p:childTnLst>
                                </p:cTn>
                              </p:par>
                            </p:childTnLst>
                          </p:cTn>
                        </p:par>
                      </p:childTnLst>
                    </p:cTn>
                  </p:par>
                  <p:par>
                    <p:cTn id="27" fill="hold" nodeType="clickEffect">
                      <p:stCondLst>
                        <p:cond delay="indefinite"/>
                      </p:stCondLst>
                      <p:childTnLst>
                        <p:par>
                          <p:cTn id="28" fill="hold" nodeType="withEffect">
                            <p:stCondLst>
                              <p:cond delay="0"/>
                            </p:stCondLst>
                            <p:childTnLst>
                              <p:par>
                                <p:cTn id="29" presetID="1" presetClass="entr" fill="hold" nodeType="clickEffect">
                                  <p:stCondLst>
                                    <p:cond delay="0"/>
                                  </p:stCondLst>
                                  <p:childTnLst>
                                    <p:set>
                                      <p:cBhvr>
                                        <p:cTn id="30" dur="1" fill="hold">
                                          <p:stCondLst>
                                            <p:cond delay="499"/>
                                          </p:stCondLst>
                                        </p:cTn>
                                        <p:tgtEl>
                                          <p:spTgt spid="391">
                                            <p:txEl>
                                              <p:pRg st="2" end="2"/>
                                            </p:txEl>
                                          </p:spTgt>
                                        </p:tgtEl>
                                        <p:attrNameLst>
                                          <p:attrName>style.visibility</p:attrName>
                                        </p:attrNameLst>
                                      </p:cBhvr>
                                      <p:to>
                                        <p:strVal val="visible"/>
                                      </p:to>
                                    </p:set>
                                  </p:childTnLst>
                                </p:cTn>
                              </p:par>
                            </p:childTnLst>
                          </p:cTn>
                        </p:par>
                      </p:childTnLst>
                    </p:cTn>
                  </p:par>
                  <p:par>
                    <p:cTn id="31" fill="hold" nodeType="clickEffect">
                      <p:stCondLst>
                        <p:cond delay="indefinite"/>
                      </p:stCondLst>
                      <p:childTnLst>
                        <p:par>
                          <p:cTn id="32" fill="hold" nodeType="withEffect">
                            <p:stCondLst>
                              <p:cond delay="0"/>
                            </p:stCondLst>
                            <p:childTnLst>
                              <p:par>
                                <p:cTn id="33" presetID="1" presetClass="entr" fill="hold" nodeType="clickEffect">
                                  <p:stCondLst>
                                    <p:cond delay="0"/>
                                  </p:stCondLst>
                                  <p:childTnLst>
                                    <p:set>
                                      <p:cBhvr>
                                        <p:cTn id="34" dur="1" fill="hold">
                                          <p:stCondLst>
                                            <p:cond delay="499"/>
                                          </p:stCondLst>
                                        </p:cTn>
                                        <p:tgtEl>
                                          <p:spTgt spid="391">
                                            <p:txEl>
                                              <p:pRg st="3" end="3"/>
                                            </p:txEl>
                                          </p:spTgt>
                                        </p:tgtEl>
                                        <p:attrNameLst>
                                          <p:attrName>style.visibility</p:attrName>
                                        </p:attrNameLst>
                                      </p:cBhvr>
                                      <p:to>
                                        <p:strVal val="visible"/>
                                      </p:to>
                                    </p:set>
                                  </p:childTnLst>
                                </p:cTn>
                              </p:par>
                            </p:childTnLst>
                          </p:cTn>
                        </p:par>
                      </p:childTnLst>
                    </p:cTn>
                  </p:par>
                  <p:par>
                    <p:cTn id="35" fill="hold" nodeType="clickEffect">
                      <p:stCondLst>
                        <p:cond delay="indefinite"/>
                      </p:stCondLst>
                      <p:childTnLst>
                        <p:par>
                          <p:cTn id="36" fill="hold" nodeType="withEffect">
                            <p:stCondLst>
                              <p:cond delay="0"/>
                            </p:stCondLst>
                            <p:childTnLst>
                              <p:par>
                                <p:cTn id="37" presetID="1" presetClass="entr" fill="hold" nodeType="clickEffect">
                                  <p:stCondLst>
                                    <p:cond delay="0"/>
                                  </p:stCondLst>
                                  <p:childTnLst>
                                    <p:set>
                                      <p:cBhvr>
                                        <p:cTn id="38" dur="1" fill="hold">
                                          <p:stCondLst>
                                            <p:cond delay="499"/>
                                          </p:stCondLst>
                                        </p:cTn>
                                        <p:tgtEl>
                                          <p:spTgt spid="3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CustomShape 1"/>
          <p:cNvSpPr/>
          <p:nvPr/>
        </p:nvSpPr>
        <p:spPr>
          <a:xfrm>
            <a:off x="682560" y="476280"/>
            <a:ext cx="6400440" cy="47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76000"/>
          </a:bodyPr>
          <a:lstStyle/>
          <a:p>
            <a:pPr algn="ctr">
              <a:lnSpc>
                <a:spcPct val="100000"/>
              </a:lnSpc>
            </a:pPr>
            <a:r>
              <a:rPr lang="en-US" sz="3600" b="0" strike="noStrike" spc="-1">
                <a:solidFill>
                  <a:srgbClr val="000000"/>
                </a:solidFill>
                <a:latin typeface="Calibri"/>
                <a:ea typeface="DejaVu Sans"/>
              </a:rPr>
              <a:t>Inspiration for RAID 4</a:t>
            </a:r>
            <a:endParaRPr lang="en-US" sz="3600" b="0" strike="noStrike" spc="-1">
              <a:latin typeface="Arial"/>
            </a:endParaRPr>
          </a:p>
        </p:txBody>
      </p:sp>
      <p:sp>
        <p:nvSpPr>
          <p:cNvPr id="403" name="CustomShape 2"/>
          <p:cNvSpPr/>
          <p:nvPr/>
        </p:nvSpPr>
        <p:spPr>
          <a:xfrm>
            <a:off x="250920" y="1557360"/>
            <a:ext cx="8685000" cy="342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840" indent="-284040">
              <a:lnSpc>
                <a:spcPct val="85000"/>
              </a:lnSpc>
              <a:spcBef>
                <a:spcPts val="561"/>
              </a:spcBef>
              <a:buClr>
                <a:srgbClr val="000000"/>
              </a:buClr>
              <a:buFont typeface="Arial"/>
              <a:buChar char="•"/>
            </a:pPr>
            <a:r>
              <a:rPr lang="en-US" sz="2800" b="0" strike="noStrike" spc="-1">
                <a:solidFill>
                  <a:srgbClr val="000000"/>
                </a:solidFill>
                <a:latin typeface="Times New Roman"/>
                <a:ea typeface="DejaVu Sans"/>
              </a:rPr>
              <a:t>RAID 3 relies on parity disk to discover errors </a:t>
            </a:r>
            <a:br/>
            <a:r>
              <a:rPr lang="en-US" sz="2800" b="0" strike="noStrike" spc="-1">
                <a:solidFill>
                  <a:srgbClr val="000000"/>
                </a:solidFill>
                <a:latin typeface="Times New Roman"/>
                <a:ea typeface="DejaVu Sans"/>
              </a:rPr>
              <a:t>on Read</a:t>
            </a:r>
            <a:endParaRPr lang="en-US" sz="2800" b="0" strike="noStrike" spc="-1">
              <a:latin typeface="Arial"/>
            </a:endParaRPr>
          </a:p>
          <a:p>
            <a:pPr marL="285840" indent="-284040">
              <a:lnSpc>
                <a:spcPct val="85000"/>
              </a:lnSpc>
              <a:spcBef>
                <a:spcPts val="561"/>
              </a:spcBef>
              <a:buClr>
                <a:srgbClr val="000000"/>
              </a:buClr>
              <a:buFont typeface="Arial"/>
              <a:buChar char="•"/>
            </a:pPr>
            <a:r>
              <a:rPr lang="en-US" sz="2800" b="0" strike="noStrike" spc="-1">
                <a:solidFill>
                  <a:srgbClr val="000000"/>
                </a:solidFill>
                <a:latin typeface="Times New Roman"/>
                <a:ea typeface="DejaVu Sans"/>
              </a:rPr>
              <a:t>Every sector has an error detection field</a:t>
            </a:r>
            <a:endParaRPr lang="en-US" sz="2800" b="0" strike="noStrike" spc="-1">
              <a:latin typeface="Arial"/>
            </a:endParaRPr>
          </a:p>
          <a:p>
            <a:pPr marL="285840" indent="-284040">
              <a:lnSpc>
                <a:spcPct val="85000"/>
              </a:lnSpc>
              <a:spcBef>
                <a:spcPts val="561"/>
              </a:spcBef>
              <a:buClr>
                <a:srgbClr val="000000"/>
              </a:buClr>
              <a:buFont typeface="Arial"/>
              <a:buChar char="•"/>
            </a:pPr>
            <a:r>
              <a:rPr lang="en-US" sz="2800" b="0" strike="noStrike" spc="-1">
                <a:solidFill>
                  <a:srgbClr val="000000"/>
                </a:solidFill>
                <a:latin typeface="Times New Roman"/>
                <a:ea typeface="DejaVu Sans"/>
              </a:rPr>
              <a:t>Relies on error detection field to catch errors on read, not on the parity disk</a:t>
            </a:r>
            <a:endParaRPr lang="en-US" sz="2800" b="0" strike="noStrike" spc="-1">
              <a:latin typeface="Arial"/>
            </a:endParaRPr>
          </a:p>
          <a:p>
            <a:pPr marL="285840" indent="-284040">
              <a:lnSpc>
                <a:spcPct val="85000"/>
              </a:lnSpc>
              <a:spcBef>
                <a:spcPts val="561"/>
              </a:spcBef>
              <a:buClr>
                <a:srgbClr val="000000"/>
              </a:buClr>
              <a:buFont typeface="Arial"/>
              <a:buChar char="•"/>
            </a:pPr>
            <a:r>
              <a:rPr lang="en-US" sz="2800" b="0" strike="noStrike" spc="-1">
                <a:solidFill>
                  <a:srgbClr val="000000"/>
                </a:solidFill>
                <a:latin typeface="Times New Roman"/>
                <a:ea typeface="DejaVu Sans"/>
              </a:rPr>
              <a:t>Allows independent reads to different disks simultaneously</a:t>
            </a:r>
            <a:endParaRPr lang="en-US" sz="2800" b="0" strike="noStrike" spc="-1">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ustomShape 1"/>
          <p:cNvSpPr/>
          <p:nvPr/>
        </p:nvSpPr>
        <p:spPr>
          <a:xfrm>
            <a:off x="609480" y="0"/>
            <a:ext cx="8151480" cy="1141200"/>
          </a:xfrm>
          <a:prstGeom prst="rect">
            <a:avLst/>
          </a:prstGeom>
          <a:noFill/>
          <a:ln>
            <a:noFill/>
          </a:ln>
        </p:spPr>
        <p:style>
          <a:lnRef idx="0">
            <a:scrgbClr r="0" g="0" b="0"/>
          </a:lnRef>
          <a:fillRef idx="0">
            <a:scrgbClr r="0" g="0" b="0"/>
          </a:fillRef>
          <a:effectRef idx="0">
            <a:scrgbClr r="0" g="0" b="0"/>
          </a:effectRef>
          <a:fontRef idx="minor"/>
        </p:style>
        <p:txBody>
          <a:bodyPr lIns="90360" tIns="45000" rIns="90360" bIns="45000" anchor="ctr">
            <a:noAutofit/>
          </a:bodyPr>
          <a:lstStyle/>
          <a:p>
            <a:pPr algn="ctr">
              <a:lnSpc>
                <a:spcPct val="100000"/>
              </a:lnSpc>
            </a:pPr>
            <a:r>
              <a:rPr lang="en-US" sz="4400" b="0" strike="noStrike" spc="-1">
                <a:solidFill>
                  <a:srgbClr val="000000"/>
                </a:solidFill>
                <a:latin typeface="Calibri"/>
                <a:ea typeface="DejaVu Sans"/>
              </a:rPr>
              <a:t>RAID 4: High I/O Rate Parity</a:t>
            </a:r>
            <a:endParaRPr lang="en-US" sz="4400" b="0" strike="noStrike" spc="-1">
              <a:latin typeface="Arial"/>
            </a:endParaRPr>
          </a:p>
        </p:txBody>
      </p:sp>
      <p:pic>
        <p:nvPicPr>
          <p:cNvPr id="405" name="Picture 3"/>
          <p:cNvPicPr/>
          <p:nvPr/>
        </p:nvPicPr>
        <p:blipFill>
          <a:blip r:embed="rId2"/>
          <a:stretch/>
        </p:blipFill>
        <p:spPr>
          <a:xfrm>
            <a:off x="444600" y="1206360"/>
            <a:ext cx="214200" cy="277560"/>
          </a:xfrm>
          <a:prstGeom prst="rect">
            <a:avLst/>
          </a:prstGeom>
          <a:ln>
            <a:noFill/>
          </a:ln>
        </p:spPr>
      </p:pic>
      <p:pic>
        <p:nvPicPr>
          <p:cNvPr id="406" name="Picture 4"/>
          <p:cNvPicPr/>
          <p:nvPr/>
        </p:nvPicPr>
        <p:blipFill>
          <a:blip r:embed="rId2"/>
          <a:stretch/>
        </p:blipFill>
        <p:spPr>
          <a:xfrm>
            <a:off x="851040" y="1206360"/>
            <a:ext cx="214200" cy="277560"/>
          </a:xfrm>
          <a:prstGeom prst="rect">
            <a:avLst/>
          </a:prstGeom>
          <a:ln>
            <a:noFill/>
          </a:ln>
        </p:spPr>
      </p:pic>
      <p:pic>
        <p:nvPicPr>
          <p:cNvPr id="407" name="Picture 5"/>
          <p:cNvPicPr/>
          <p:nvPr/>
        </p:nvPicPr>
        <p:blipFill>
          <a:blip r:embed="rId2"/>
          <a:stretch/>
        </p:blipFill>
        <p:spPr>
          <a:xfrm>
            <a:off x="1244520" y="1206360"/>
            <a:ext cx="214200" cy="277560"/>
          </a:xfrm>
          <a:prstGeom prst="rect">
            <a:avLst/>
          </a:prstGeom>
          <a:ln>
            <a:noFill/>
          </a:ln>
        </p:spPr>
      </p:pic>
      <p:pic>
        <p:nvPicPr>
          <p:cNvPr id="408" name="Picture 6"/>
          <p:cNvPicPr/>
          <p:nvPr/>
        </p:nvPicPr>
        <p:blipFill>
          <a:blip r:embed="rId2"/>
          <a:stretch/>
        </p:blipFill>
        <p:spPr>
          <a:xfrm>
            <a:off x="1638360" y="1206360"/>
            <a:ext cx="214200" cy="277560"/>
          </a:xfrm>
          <a:prstGeom prst="rect">
            <a:avLst/>
          </a:prstGeom>
          <a:ln>
            <a:noFill/>
          </a:ln>
        </p:spPr>
      </p:pic>
      <p:pic>
        <p:nvPicPr>
          <p:cNvPr id="409" name="Picture 7"/>
          <p:cNvPicPr/>
          <p:nvPr/>
        </p:nvPicPr>
        <p:blipFill>
          <a:blip r:embed="rId2"/>
          <a:stretch/>
        </p:blipFill>
        <p:spPr>
          <a:xfrm>
            <a:off x="2019240" y="1206360"/>
            <a:ext cx="214200" cy="277560"/>
          </a:xfrm>
          <a:prstGeom prst="rect">
            <a:avLst/>
          </a:prstGeom>
          <a:ln>
            <a:noFill/>
          </a:ln>
        </p:spPr>
      </p:pic>
      <p:sp>
        <p:nvSpPr>
          <p:cNvPr id="410" name="CustomShape 2"/>
          <p:cNvSpPr/>
          <p:nvPr/>
        </p:nvSpPr>
        <p:spPr>
          <a:xfrm>
            <a:off x="216000" y="1193760"/>
            <a:ext cx="2118960" cy="315720"/>
          </a:xfrm>
          <a:prstGeom prst="rect">
            <a:avLst/>
          </a:prstGeom>
          <a:noFill/>
          <a:ln>
            <a:noFill/>
          </a:ln>
        </p:spPr>
        <p:style>
          <a:lnRef idx="0">
            <a:scrgbClr r="0" g="0" b="0"/>
          </a:lnRef>
          <a:fillRef idx="0">
            <a:scrgbClr r="0" g="0" b="0"/>
          </a:fillRef>
          <a:effectRef idx="0">
            <a:scrgbClr r="0" g="0" b="0"/>
          </a:effectRef>
          <a:fontRef idx="minor"/>
        </p:style>
      </p:sp>
      <p:sp>
        <p:nvSpPr>
          <p:cNvPr id="411" name="CustomShape 3"/>
          <p:cNvSpPr/>
          <p:nvPr/>
        </p:nvSpPr>
        <p:spPr>
          <a:xfrm>
            <a:off x="2666880" y="1371600"/>
            <a:ext cx="4760640" cy="5256000"/>
          </a:xfrm>
          <a:prstGeom prst="rect">
            <a:avLst/>
          </a:prstGeom>
          <a:noFill/>
          <a:ln w="25560">
            <a:solidFill>
              <a:schemeClr val="tx1"/>
            </a:solidFill>
            <a:miter/>
          </a:ln>
        </p:spPr>
        <p:style>
          <a:lnRef idx="0">
            <a:scrgbClr r="0" g="0" b="0"/>
          </a:lnRef>
          <a:fillRef idx="0">
            <a:scrgbClr r="0" g="0" b="0"/>
          </a:fillRef>
          <a:effectRef idx="0">
            <a:scrgbClr r="0" g="0" b="0"/>
          </a:effectRef>
          <a:fontRef idx="minor"/>
        </p:style>
      </p:sp>
      <p:sp>
        <p:nvSpPr>
          <p:cNvPr id="412" name="Line 4"/>
          <p:cNvSpPr/>
          <p:nvPr/>
        </p:nvSpPr>
        <p:spPr>
          <a:xfrm>
            <a:off x="190440" y="1206360"/>
            <a:ext cx="2450880" cy="139680"/>
          </a:xfrm>
          <a:prstGeom prst="line">
            <a:avLst/>
          </a:prstGeom>
          <a:ln>
            <a:noFill/>
          </a:ln>
        </p:spPr>
        <p:style>
          <a:lnRef idx="0">
            <a:scrgbClr r="0" g="0" b="0"/>
          </a:lnRef>
          <a:fillRef idx="0">
            <a:scrgbClr r="0" g="0" b="0"/>
          </a:fillRef>
          <a:effectRef idx="0">
            <a:scrgbClr r="0" g="0" b="0"/>
          </a:effectRef>
          <a:fontRef idx="minor"/>
        </p:style>
      </p:sp>
      <p:sp>
        <p:nvSpPr>
          <p:cNvPr id="413" name="Line 5"/>
          <p:cNvSpPr/>
          <p:nvPr/>
        </p:nvSpPr>
        <p:spPr>
          <a:xfrm>
            <a:off x="2361960" y="1180800"/>
            <a:ext cx="4978440" cy="152640"/>
          </a:xfrm>
          <a:prstGeom prst="line">
            <a:avLst/>
          </a:prstGeom>
          <a:ln>
            <a:noFill/>
          </a:ln>
        </p:spPr>
        <p:style>
          <a:lnRef idx="0">
            <a:scrgbClr r="0" g="0" b="0"/>
          </a:lnRef>
          <a:fillRef idx="0">
            <a:scrgbClr r="0" g="0" b="0"/>
          </a:fillRef>
          <a:effectRef idx="0">
            <a:scrgbClr r="0" g="0" b="0"/>
          </a:effectRef>
          <a:fontRef idx="minor"/>
        </p:style>
      </p:sp>
      <p:sp>
        <p:nvSpPr>
          <p:cNvPr id="414" name="Line 6"/>
          <p:cNvSpPr/>
          <p:nvPr/>
        </p:nvSpPr>
        <p:spPr>
          <a:xfrm>
            <a:off x="2361960" y="1511280"/>
            <a:ext cx="279360" cy="291960"/>
          </a:xfrm>
          <a:prstGeom prst="line">
            <a:avLst/>
          </a:prstGeom>
          <a:ln>
            <a:noFill/>
          </a:ln>
        </p:spPr>
        <p:style>
          <a:lnRef idx="0">
            <a:scrgbClr r="0" g="0" b="0"/>
          </a:lnRef>
          <a:fillRef idx="0">
            <a:scrgbClr r="0" g="0" b="0"/>
          </a:fillRef>
          <a:effectRef idx="0">
            <a:scrgbClr r="0" g="0" b="0"/>
          </a:effectRef>
          <a:fontRef idx="minor"/>
        </p:style>
      </p:sp>
      <p:sp>
        <p:nvSpPr>
          <p:cNvPr id="415" name="CustomShape 7"/>
          <p:cNvSpPr/>
          <p:nvPr/>
        </p:nvSpPr>
        <p:spPr>
          <a:xfrm>
            <a:off x="2813040" y="1523880"/>
            <a:ext cx="569880" cy="569880"/>
          </a:xfrm>
          <a:prstGeom prst="rect">
            <a:avLst/>
          </a:prstGeom>
          <a:noFill/>
          <a:ln w="25560">
            <a:solidFill>
              <a:schemeClr val="tx1"/>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D0</a:t>
            </a:r>
            <a:endParaRPr lang="en-US" sz="1800" b="0" strike="noStrike" spc="-1">
              <a:latin typeface="Arial"/>
            </a:endParaRPr>
          </a:p>
        </p:txBody>
      </p:sp>
      <p:sp>
        <p:nvSpPr>
          <p:cNvPr id="416" name="CustomShape 8"/>
          <p:cNvSpPr/>
          <p:nvPr/>
        </p:nvSpPr>
        <p:spPr>
          <a:xfrm>
            <a:off x="3670200" y="1523880"/>
            <a:ext cx="569880" cy="569880"/>
          </a:xfrm>
          <a:prstGeom prst="rect">
            <a:avLst/>
          </a:prstGeom>
          <a:noFill/>
          <a:ln w="25560">
            <a:solidFill>
              <a:schemeClr val="tx1"/>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D1</a:t>
            </a:r>
            <a:endParaRPr lang="en-US" sz="1800" b="0" strike="noStrike" spc="-1">
              <a:latin typeface="Arial"/>
            </a:endParaRPr>
          </a:p>
        </p:txBody>
      </p:sp>
      <p:sp>
        <p:nvSpPr>
          <p:cNvPr id="417" name="CustomShape 9"/>
          <p:cNvSpPr/>
          <p:nvPr/>
        </p:nvSpPr>
        <p:spPr>
          <a:xfrm>
            <a:off x="4591080" y="1523880"/>
            <a:ext cx="569880" cy="569880"/>
          </a:xfrm>
          <a:prstGeom prst="rect">
            <a:avLst/>
          </a:prstGeom>
          <a:noFill/>
          <a:ln w="25560">
            <a:solidFill>
              <a:schemeClr val="tx1"/>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D2</a:t>
            </a:r>
            <a:endParaRPr lang="en-US" sz="1800" b="0" strike="noStrike" spc="-1">
              <a:latin typeface="Arial"/>
            </a:endParaRPr>
          </a:p>
        </p:txBody>
      </p:sp>
      <p:sp>
        <p:nvSpPr>
          <p:cNvPr id="418" name="CustomShape 10"/>
          <p:cNvSpPr/>
          <p:nvPr/>
        </p:nvSpPr>
        <p:spPr>
          <a:xfrm>
            <a:off x="5543640" y="1536840"/>
            <a:ext cx="569880" cy="569880"/>
          </a:xfrm>
          <a:prstGeom prst="rect">
            <a:avLst/>
          </a:prstGeom>
          <a:noFill/>
          <a:ln w="25560">
            <a:solidFill>
              <a:schemeClr val="tx1"/>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D3</a:t>
            </a:r>
            <a:endParaRPr lang="en-US" sz="1800" b="0" strike="noStrike" spc="-1">
              <a:latin typeface="Arial"/>
            </a:endParaRPr>
          </a:p>
        </p:txBody>
      </p:sp>
      <p:sp>
        <p:nvSpPr>
          <p:cNvPr id="419" name="CustomShape 11"/>
          <p:cNvSpPr/>
          <p:nvPr/>
        </p:nvSpPr>
        <p:spPr>
          <a:xfrm>
            <a:off x="6470640" y="1562040"/>
            <a:ext cx="569880" cy="569880"/>
          </a:xfrm>
          <a:prstGeom prst="rect">
            <a:avLst/>
          </a:prstGeom>
          <a:blipFill rotWithShape="0">
            <a:blip r:embed="rId3"/>
            <a:tile/>
          </a:blipFill>
          <a:ln w="25560">
            <a:solidFill>
              <a:srgbClr val="00FF00"/>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P</a:t>
            </a:r>
            <a:endParaRPr lang="en-US" sz="1800" b="0" strike="noStrike" spc="-1">
              <a:latin typeface="Arial"/>
            </a:endParaRPr>
          </a:p>
        </p:txBody>
      </p:sp>
      <p:sp>
        <p:nvSpPr>
          <p:cNvPr id="420" name="CustomShape 12"/>
          <p:cNvSpPr/>
          <p:nvPr/>
        </p:nvSpPr>
        <p:spPr>
          <a:xfrm>
            <a:off x="2813040" y="2273400"/>
            <a:ext cx="569880" cy="569880"/>
          </a:xfrm>
          <a:prstGeom prst="rect">
            <a:avLst/>
          </a:prstGeom>
          <a:noFill/>
          <a:ln w="25560">
            <a:solidFill>
              <a:schemeClr val="tx1"/>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D4</a:t>
            </a:r>
            <a:endParaRPr lang="en-US" sz="1800" b="0" strike="noStrike" spc="-1">
              <a:latin typeface="Arial"/>
            </a:endParaRPr>
          </a:p>
        </p:txBody>
      </p:sp>
      <p:sp>
        <p:nvSpPr>
          <p:cNvPr id="421" name="CustomShape 13"/>
          <p:cNvSpPr/>
          <p:nvPr/>
        </p:nvSpPr>
        <p:spPr>
          <a:xfrm>
            <a:off x="3670200" y="2273400"/>
            <a:ext cx="569880" cy="569880"/>
          </a:xfrm>
          <a:prstGeom prst="rect">
            <a:avLst/>
          </a:prstGeom>
          <a:noFill/>
          <a:ln w="25560">
            <a:solidFill>
              <a:schemeClr val="tx1"/>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D5</a:t>
            </a:r>
            <a:endParaRPr lang="en-US" sz="1800" b="0" strike="noStrike" spc="-1">
              <a:latin typeface="Arial"/>
            </a:endParaRPr>
          </a:p>
        </p:txBody>
      </p:sp>
      <p:sp>
        <p:nvSpPr>
          <p:cNvPr id="422" name="CustomShape 14"/>
          <p:cNvSpPr/>
          <p:nvPr/>
        </p:nvSpPr>
        <p:spPr>
          <a:xfrm>
            <a:off x="4591080" y="2273400"/>
            <a:ext cx="569880" cy="569880"/>
          </a:xfrm>
          <a:prstGeom prst="rect">
            <a:avLst/>
          </a:prstGeom>
          <a:noFill/>
          <a:ln w="25560">
            <a:solidFill>
              <a:schemeClr val="tx1"/>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D6</a:t>
            </a:r>
            <a:endParaRPr lang="en-US" sz="1800" b="0" strike="noStrike" spc="-1">
              <a:latin typeface="Arial"/>
            </a:endParaRPr>
          </a:p>
        </p:txBody>
      </p:sp>
      <p:sp>
        <p:nvSpPr>
          <p:cNvPr id="423" name="CustomShape 15"/>
          <p:cNvSpPr/>
          <p:nvPr/>
        </p:nvSpPr>
        <p:spPr>
          <a:xfrm>
            <a:off x="6470640" y="2260440"/>
            <a:ext cx="569880" cy="569880"/>
          </a:xfrm>
          <a:prstGeom prst="rect">
            <a:avLst/>
          </a:prstGeom>
          <a:blipFill rotWithShape="0">
            <a:blip r:embed="rId3"/>
            <a:tile/>
          </a:blipFill>
          <a:ln w="25560">
            <a:solidFill>
              <a:srgbClr val="00FF00"/>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P</a:t>
            </a:r>
            <a:endParaRPr lang="en-US" sz="1800" b="0" strike="noStrike" spc="-1">
              <a:latin typeface="Arial"/>
            </a:endParaRPr>
          </a:p>
        </p:txBody>
      </p:sp>
      <p:sp>
        <p:nvSpPr>
          <p:cNvPr id="424" name="CustomShape 16"/>
          <p:cNvSpPr/>
          <p:nvPr/>
        </p:nvSpPr>
        <p:spPr>
          <a:xfrm>
            <a:off x="5543640" y="2260440"/>
            <a:ext cx="569880" cy="569880"/>
          </a:xfrm>
          <a:prstGeom prst="rect">
            <a:avLst/>
          </a:prstGeom>
          <a:noFill/>
          <a:ln w="25560">
            <a:solidFill>
              <a:schemeClr val="tx1"/>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D7</a:t>
            </a:r>
            <a:endParaRPr lang="en-US" sz="1800" b="0" strike="noStrike" spc="-1">
              <a:latin typeface="Arial"/>
            </a:endParaRPr>
          </a:p>
        </p:txBody>
      </p:sp>
      <p:sp>
        <p:nvSpPr>
          <p:cNvPr id="425" name="CustomShape 17"/>
          <p:cNvSpPr/>
          <p:nvPr/>
        </p:nvSpPr>
        <p:spPr>
          <a:xfrm>
            <a:off x="2813040" y="3009960"/>
            <a:ext cx="569880" cy="569880"/>
          </a:xfrm>
          <a:prstGeom prst="rect">
            <a:avLst/>
          </a:prstGeom>
          <a:noFill/>
          <a:ln w="25560">
            <a:solidFill>
              <a:schemeClr val="tx1"/>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D8</a:t>
            </a:r>
            <a:endParaRPr lang="en-US" sz="1800" b="0" strike="noStrike" spc="-1">
              <a:latin typeface="Arial"/>
            </a:endParaRPr>
          </a:p>
        </p:txBody>
      </p:sp>
      <p:sp>
        <p:nvSpPr>
          <p:cNvPr id="426" name="CustomShape 18"/>
          <p:cNvSpPr/>
          <p:nvPr/>
        </p:nvSpPr>
        <p:spPr>
          <a:xfrm>
            <a:off x="3670200" y="3009960"/>
            <a:ext cx="569880" cy="569880"/>
          </a:xfrm>
          <a:prstGeom prst="rect">
            <a:avLst/>
          </a:prstGeom>
          <a:noFill/>
          <a:ln w="25560">
            <a:solidFill>
              <a:schemeClr val="tx1"/>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D9</a:t>
            </a:r>
            <a:endParaRPr lang="en-US" sz="1800" b="0" strike="noStrike" spc="-1">
              <a:latin typeface="Arial"/>
            </a:endParaRPr>
          </a:p>
        </p:txBody>
      </p:sp>
      <p:sp>
        <p:nvSpPr>
          <p:cNvPr id="427" name="CustomShape 19"/>
          <p:cNvSpPr/>
          <p:nvPr/>
        </p:nvSpPr>
        <p:spPr>
          <a:xfrm>
            <a:off x="6470640" y="3022560"/>
            <a:ext cx="569880" cy="569880"/>
          </a:xfrm>
          <a:prstGeom prst="rect">
            <a:avLst/>
          </a:prstGeom>
          <a:blipFill rotWithShape="0">
            <a:blip r:embed="rId3"/>
            <a:tile/>
          </a:blipFill>
          <a:ln w="25560">
            <a:solidFill>
              <a:srgbClr val="00FF00"/>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P</a:t>
            </a:r>
            <a:endParaRPr lang="en-US" sz="1800" b="0" strike="noStrike" spc="-1">
              <a:latin typeface="Arial"/>
            </a:endParaRPr>
          </a:p>
        </p:txBody>
      </p:sp>
      <p:sp>
        <p:nvSpPr>
          <p:cNvPr id="428" name="CustomShape 20"/>
          <p:cNvSpPr/>
          <p:nvPr/>
        </p:nvSpPr>
        <p:spPr>
          <a:xfrm>
            <a:off x="4591080" y="3022560"/>
            <a:ext cx="569880" cy="569880"/>
          </a:xfrm>
          <a:prstGeom prst="rect">
            <a:avLst/>
          </a:prstGeom>
          <a:noFill/>
          <a:ln w="25560">
            <a:solidFill>
              <a:schemeClr val="tx1"/>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D10</a:t>
            </a:r>
            <a:endParaRPr lang="en-US" sz="1800" b="0" strike="noStrike" spc="-1">
              <a:latin typeface="Arial"/>
            </a:endParaRPr>
          </a:p>
        </p:txBody>
      </p:sp>
      <p:sp>
        <p:nvSpPr>
          <p:cNvPr id="429" name="CustomShape 21"/>
          <p:cNvSpPr/>
          <p:nvPr/>
        </p:nvSpPr>
        <p:spPr>
          <a:xfrm>
            <a:off x="5543640" y="3048120"/>
            <a:ext cx="569880" cy="569880"/>
          </a:xfrm>
          <a:prstGeom prst="rect">
            <a:avLst/>
          </a:prstGeom>
          <a:noFill/>
          <a:ln w="25560">
            <a:solidFill>
              <a:schemeClr val="tx1"/>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D11</a:t>
            </a:r>
            <a:endParaRPr lang="en-US" sz="1800" b="0" strike="noStrike" spc="-1">
              <a:latin typeface="Arial"/>
            </a:endParaRPr>
          </a:p>
        </p:txBody>
      </p:sp>
      <p:sp>
        <p:nvSpPr>
          <p:cNvPr id="430" name="CustomShape 22"/>
          <p:cNvSpPr/>
          <p:nvPr/>
        </p:nvSpPr>
        <p:spPr>
          <a:xfrm>
            <a:off x="2813040" y="3759120"/>
            <a:ext cx="569880" cy="569880"/>
          </a:xfrm>
          <a:prstGeom prst="rect">
            <a:avLst/>
          </a:prstGeom>
          <a:noFill/>
          <a:ln w="25560">
            <a:solidFill>
              <a:schemeClr val="tx1"/>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D12</a:t>
            </a:r>
            <a:endParaRPr lang="en-US" sz="1800" b="0" strike="noStrike" spc="-1">
              <a:latin typeface="Arial"/>
            </a:endParaRPr>
          </a:p>
        </p:txBody>
      </p:sp>
      <p:sp>
        <p:nvSpPr>
          <p:cNvPr id="431" name="CustomShape 23"/>
          <p:cNvSpPr/>
          <p:nvPr/>
        </p:nvSpPr>
        <p:spPr>
          <a:xfrm>
            <a:off x="6470640" y="3784680"/>
            <a:ext cx="569880" cy="569880"/>
          </a:xfrm>
          <a:prstGeom prst="rect">
            <a:avLst/>
          </a:prstGeom>
          <a:blipFill rotWithShape="0">
            <a:blip r:embed="rId3"/>
            <a:tile/>
          </a:blipFill>
          <a:ln w="25560">
            <a:solidFill>
              <a:srgbClr val="00FF00"/>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P</a:t>
            </a:r>
            <a:endParaRPr lang="en-US" sz="1800" b="0" strike="noStrike" spc="-1">
              <a:latin typeface="Arial"/>
            </a:endParaRPr>
          </a:p>
        </p:txBody>
      </p:sp>
      <p:sp>
        <p:nvSpPr>
          <p:cNvPr id="432" name="CustomShape 24"/>
          <p:cNvSpPr/>
          <p:nvPr/>
        </p:nvSpPr>
        <p:spPr>
          <a:xfrm>
            <a:off x="3670200" y="3784680"/>
            <a:ext cx="569880" cy="569880"/>
          </a:xfrm>
          <a:prstGeom prst="rect">
            <a:avLst/>
          </a:prstGeom>
          <a:noFill/>
          <a:ln w="25560">
            <a:solidFill>
              <a:schemeClr val="tx1"/>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D13</a:t>
            </a:r>
            <a:endParaRPr lang="en-US" sz="1800" b="0" strike="noStrike" spc="-1">
              <a:latin typeface="Arial"/>
            </a:endParaRPr>
          </a:p>
        </p:txBody>
      </p:sp>
      <p:sp>
        <p:nvSpPr>
          <p:cNvPr id="433" name="CustomShape 25"/>
          <p:cNvSpPr/>
          <p:nvPr/>
        </p:nvSpPr>
        <p:spPr>
          <a:xfrm>
            <a:off x="4591080" y="3797280"/>
            <a:ext cx="569880" cy="569880"/>
          </a:xfrm>
          <a:prstGeom prst="rect">
            <a:avLst/>
          </a:prstGeom>
          <a:noFill/>
          <a:ln w="25560">
            <a:solidFill>
              <a:schemeClr val="tx1"/>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D14</a:t>
            </a:r>
            <a:endParaRPr lang="en-US" sz="1800" b="0" strike="noStrike" spc="-1">
              <a:latin typeface="Arial"/>
            </a:endParaRPr>
          </a:p>
        </p:txBody>
      </p:sp>
      <p:sp>
        <p:nvSpPr>
          <p:cNvPr id="434" name="CustomShape 26"/>
          <p:cNvSpPr/>
          <p:nvPr/>
        </p:nvSpPr>
        <p:spPr>
          <a:xfrm>
            <a:off x="5543640" y="3822840"/>
            <a:ext cx="569880" cy="569880"/>
          </a:xfrm>
          <a:prstGeom prst="rect">
            <a:avLst/>
          </a:prstGeom>
          <a:noFill/>
          <a:ln w="25560">
            <a:solidFill>
              <a:schemeClr val="tx1"/>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D15</a:t>
            </a:r>
            <a:endParaRPr lang="en-US" sz="1800" b="0" strike="noStrike" spc="-1">
              <a:latin typeface="Arial"/>
            </a:endParaRPr>
          </a:p>
        </p:txBody>
      </p:sp>
      <p:sp>
        <p:nvSpPr>
          <p:cNvPr id="435" name="CustomShape 27"/>
          <p:cNvSpPr/>
          <p:nvPr/>
        </p:nvSpPr>
        <p:spPr>
          <a:xfrm>
            <a:off x="6470640" y="4622760"/>
            <a:ext cx="569880" cy="569880"/>
          </a:xfrm>
          <a:prstGeom prst="rect">
            <a:avLst/>
          </a:prstGeom>
          <a:blipFill rotWithShape="0">
            <a:blip r:embed="rId3"/>
            <a:tile/>
          </a:blipFill>
          <a:ln w="25560">
            <a:solidFill>
              <a:srgbClr val="00FF00"/>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P</a:t>
            </a:r>
            <a:endParaRPr lang="en-US" sz="1800" b="0" strike="noStrike" spc="-1">
              <a:latin typeface="Arial"/>
            </a:endParaRPr>
          </a:p>
        </p:txBody>
      </p:sp>
      <p:sp>
        <p:nvSpPr>
          <p:cNvPr id="436" name="CustomShape 28"/>
          <p:cNvSpPr/>
          <p:nvPr/>
        </p:nvSpPr>
        <p:spPr>
          <a:xfrm>
            <a:off x="2813040" y="4546440"/>
            <a:ext cx="569880" cy="569880"/>
          </a:xfrm>
          <a:prstGeom prst="rect">
            <a:avLst/>
          </a:prstGeom>
          <a:noFill/>
          <a:ln w="25560">
            <a:solidFill>
              <a:schemeClr val="tx1"/>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D16</a:t>
            </a:r>
            <a:endParaRPr lang="en-US" sz="1800" b="0" strike="noStrike" spc="-1">
              <a:latin typeface="Arial"/>
            </a:endParaRPr>
          </a:p>
        </p:txBody>
      </p:sp>
      <p:sp>
        <p:nvSpPr>
          <p:cNvPr id="437" name="CustomShape 29"/>
          <p:cNvSpPr/>
          <p:nvPr/>
        </p:nvSpPr>
        <p:spPr>
          <a:xfrm>
            <a:off x="3670200" y="4546440"/>
            <a:ext cx="569880" cy="569880"/>
          </a:xfrm>
          <a:prstGeom prst="rect">
            <a:avLst/>
          </a:prstGeom>
          <a:noFill/>
          <a:ln w="25560">
            <a:solidFill>
              <a:schemeClr val="tx1"/>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D17</a:t>
            </a:r>
            <a:endParaRPr lang="en-US" sz="1800" b="0" strike="noStrike" spc="-1">
              <a:latin typeface="Arial"/>
            </a:endParaRPr>
          </a:p>
        </p:txBody>
      </p:sp>
      <p:sp>
        <p:nvSpPr>
          <p:cNvPr id="438" name="CustomShape 30"/>
          <p:cNvSpPr/>
          <p:nvPr/>
        </p:nvSpPr>
        <p:spPr>
          <a:xfrm>
            <a:off x="4591080" y="4559400"/>
            <a:ext cx="569880" cy="569880"/>
          </a:xfrm>
          <a:prstGeom prst="rect">
            <a:avLst/>
          </a:prstGeom>
          <a:noFill/>
          <a:ln w="25560">
            <a:solidFill>
              <a:schemeClr val="tx1"/>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D18</a:t>
            </a:r>
            <a:endParaRPr lang="en-US" sz="1800" b="0" strike="noStrike" spc="-1">
              <a:latin typeface="Arial"/>
            </a:endParaRPr>
          </a:p>
        </p:txBody>
      </p:sp>
      <p:sp>
        <p:nvSpPr>
          <p:cNvPr id="439" name="CustomShape 31"/>
          <p:cNvSpPr/>
          <p:nvPr/>
        </p:nvSpPr>
        <p:spPr>
          <a:xfrm>
            <a:off x="5543640" y="4584600"/>
            <a:ext cx="569880" cy="569880"/>
          </a:xfrm>
          <a:prstGeom prst="rect">
            <a:avLst/>
          </a:prstGeom>
          <a:noFill/>
          <a:ln w="25560">
            <a:solidFill>
              <a:schemeClr val="tx1"/>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D19</a:t>
            </a:r>
            <a:endParaRPr lang="en-US" sz="1800" b="0" strike="noStrike" spc="-1">
              <a:latin typeface="Arial"/>
            </a:endParaRPr>
          </a:p>
        </p:txBody>
      </p:sp>
      <p:sp>
        <p:nvSpPr>
          <p:cNvPr id="440" name="CustomShape 32"/>
          <p:cNvSpPr/>
          <p:nvPr/>
        </p:nvSpPr>
        <p:spPr>
          <a:xfrm>
            <a:off x="2813040" y="5321160"/>
            <a:ext cx="569880" cy="569880"/>
          </a:xfrm>
          <a:prstGeom prst="rect">
            <a:avLst/>
          </a:prstGeom>
          <a:noFill/>
          <a:ln w="25560">
            <a:solidFill>
              <a:schemeClr val="tx1"/>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D20</a:t>
            </a:r>
            <a:endParaRPr lang="en-US" sz="1800" b="0" strike="noStrike" spc="-1">
              <a:latin typeface="Arial"/>
            </a:endParaRPr>
          </a:p>
        </p:txBody>
      </p:sp>
      <p:sp>
        <p:nvSpPr>
          <p:cNvPr id="441" name="CustomShape 33"/>
          <p:cNvSpPr/>
          <p:nvPr/>
        </p:nvSpPr>
        <p:spPr>
          <a:xfrm>
            <a:off x="3670200" y="5321160"/>
            <a:ext cx="569880" cy="569880"/>
          </a:xfrm>
          <a:prstGeom prst="rect">
            <a:avLst/>
          </a:prstGeom>
          <a:noFill/>
          <a:ln w="25560">
            <a:solidFill>
              <a:schemeClr val="tx1"/>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D21</a:t>
            </a:r>
            <a:endParaRPr lang="en-US" sz="1800" b="0" strike="noStrike" spc="-1">
              <a:latin typeface="Arial"/>
            </a:endParaRPr>
          </a:p>
        </p:txBody>
      </p:sp>
      <p:sp>
        <p:nvSpPr>
          <p:cNvPr id="442" name="CustomShape 34"/>
          <p:cNvSpPr/>
          <p:nvPr/>
        </p:nvSpPr>
        <p:spPr>
          <a:xfrm>
            <a:off x="4591080" y="5321160"/>
            <a:ext cx="569880" cy="569880"/>
          </a:xfrm>
          <a:prstGeom prst="rect">
            <a:avLst/>
          </a:prstGeom>
          <a:noFill/>
          <a:ln w="25560">
            <a:solidFill>
              <a:schemeClr val="tx1"/>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D22</a:t>
            </a:r>
            <a:endParaRPr lang="en-US" sz="1800" b="0" strike="noStrike" spc="-1">
              <a:latin typeface="Arial"/>
            </a:endParaRPr>
          </a:p>
        </p:txBody>
      </p:sp>
      <p:sp>
        <p:nvSpPr>
          <p:cNvPr id="443" name="CustomShape 35"/>
          <p:cNvSpPr/>
          <p:nvPr/>
        </p:nvSpPr>
        <p:spPr>
          <a:xfrm>
            <a:off x="5543640" y="5334120"/>
            <a:ext cx="569880" cy="569880"/>
          </a:xfrm>
          <a:prstGeom prst="rect">
            <a:avLst/>
          </a:prstGeom>
          <a:noFill/>
          <a:ln w="25560">
            <a:solidFill>
              <a:schemeClr val="tx1"/>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D23</a:t>
            </a:r>
            <a:endParaRPr lang="en-US" sz="1800" b="0" strike="noStrike" spc="-1">
              <a:latin typeface="Arial"/>
            </a:endParaRPr>
          </a:p>
        </p:txBody>
      </p:sp>
      <p:sp>
        <p:nvSpPr>
          <p:cNvPr id="444" name="CustomShape 36"/>
          <p:cNvSpPr/>
          <p:nvPr/>
        </p:nvSpPr>
        <p:spPr>
          <a:xfrm>
            <a:off x="6470640" y="5359320"/>
            <a:ext cx="569880" cy="569880"/>
          </a:xfrm>
          <a:prstGeom prst="rect">
            <a:avLst/>
          </a:prstGeom>
          <a:blipFill rotWithShape="0">
            <a:blip r:embed="rId3"/>
            <a:tile/>
          </a:blipFill>
          <a:ln w="25560">
            <a:solidFill>
              <a:srgbClr val="00FF00"/>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P</a:t>
            </a:r>
            <a:endParaRPr lang="en-US" sz="1800" b="0" strike="noStrike" spc="-1">
              <a:latin typeface="Arial"/>
            </a:endParaRPr>
          </a:p>
        </p:txBody>
      </p:sp>
      <p:sp>
        <p:nvSpPr>
          <p:cNvPr id="445" name="CustomShape 37"/>
          <p:cNvSpPr/>
          <p:nvPr/>
        </p:nvSpPr>
        <p:spPr>
          <a:xfrm>
            <a:off x="3021120" y="5848200"/>
            <a:ext cx="244440" cy="786960"/>
          </a:xfrm>
          <a:prstGeom prst="rect">
            <a:avLst/>
          </a:prstGeom>
          <a:noFill/>
          <a:ln>
            <a:noFill/>
          </a:ln>
        </p:spPr>
        <p:style>
          <a:lnRef idx="0">
            <a:scrgbClr r="0" g="0" b="0"/>
          </a:lnRef>
          <a:fillRef idx="0">
            <a:scrgbClr r="0" g="0" b="0"/>
          </a:fillRef>
          <a:effectRef idx="0">
            <a:scrgbClr r="0" g="0" b="0"/>
          </a:effectRef>
          <a:fontRef idx="minor"/>
        </p:style>
        <p:txBody>
          <a:bodyPr wrap="none" lIns="90360" tIns="44280" rIns="90360" bIns="44280">
            <a:spAutoFit/>
          </a:bodyPr>
          <a:lstStyle/>
          <a:p>
            <a:pPr>
              <a:lnSpc>
                <a:spcPct val="85000"/>
              </a:lnSpc>
            </a:pPr>
            <a:r>
              <a:rPr lang="en-US" sz="1800" b="1" strike="noStrike" spc="-1">
                <a:solidFill>
                  <a:srgbClr val="000000"/>
                </a:solidFill>
                <a:latin typeface="Arial"/>
                <a:ea typeface="DejaVu Sans"/>
              </a:rPr>
              <a:t>.</a:t>
            </a:r>
            <a:endParaRPr lang="en-US" sz="1800" b="0" strike="noStrike" spc="-1">
              <a:latin typeface="Arial"/>
            </a:endParaRPr>
          </a:p>
          <a:p>
            <a:pPr>
              <a:lnSpc>
                <a:spcPct val="85000"/>
              </a:lnSpc>
            </a:pPr>
            <a:r>
              <a:rPr lang="en-US" sz="1800" b="1" strike="noStrike" spc="-1">
                <a:solidFill>
                  <a:srgbClr val="000000"/>
                </a:solidFill>
                <a:latin typeface="Arial"/>
                <a:ea typeface="DejaVu Sans"/>
              </a:rPr>
              <a:t>.</a:t>
            </a:r>
            <a:endParaRPr lang="en-US" sz="1800" b="0" strike="noStrike" spc="-1">
              <a:latin typeface="Arial"/>
            </a:endParaRPr>
          </a:p>
          <a:p>
            <a:pPr>
              <a:lnSpc>
                <a:spcPct val="85000"/>
              </a:lnSpc>
            </a:pPr>
            <a:r>
              <a:rPr lang="en-US" sz="1800" b="1" strike="noStrike" spc="-1">
                <a:solidFill>
                  <a:srgbClr val="000000"/>
                </a:solidFill>
                <a:latin typeface="Arial"/>
                <a:ea typeface="DejaVu Sans"/>
              </a:rPr>
              <a:t>.</a:t>
            </a:r>
            <a:endParaRPr lang="en-US" sz="1800" b="0" strike="noStrike" spc="-1">
              <a:latin typeface="Arial"/>
            </a:endParaRPr>
          </a:p>
        </p:txBody>
      </p:sp>
      <p:sp>
        <p:nvSpPr>
          <p:cNvPr id="446" name="CustomShape 38"/>
          <p:cNvSpPr/>
          <p:nvPr/>
        </p:nvSpPr>
        <p:spPr>
          <a:xfrm>
            <a:off x="3884760" y="5823000"/>
            <a:ext cx="244440" cy="786960"/>
          </a:xfrm>
          <a:prstGeom prst="rect">
            <a:avLst/>
          </a:prstGeom>
          <a:noFill/>
          <a:ln>
            <a:noFill/>
          </a:ln>
        </p:spPr>
        <p:style>
          <a:lnRef idx="0">
            <a:scrgbClr r="0" g="0" b="0"/>
          </a:lnRef>
          <a:fillRef idx="0">
            <a:scrgbClr r="0" g="0" b="0"/>
          </a:fillRef>
          <a:effectRef idx="0">
            <a:scrgbClr r="0" g="0" b="0"/>
          </a:effectRef>
          <a:fontRef idx="minor"/>
        </p:style>
        <p:txBody>
          <a:bodyPr wrap="none" lIns="90360" tIns="44280" rIns="90360" bIns="44280">
            <a:spAutoFit/>
          </a:bodyPr>
          <a:lstStyle/>
          <a:p>
            <a:pPr>
              <a:lnSpc>
                <a:spcPct val="85000"/>
              </a:lnSpc>
            </a:pPr>
            <a:r>
              <a:rPr lang="en-US" sz="1800" b="1" strike="noStrike" spc="-1">
                <a:solidFill>
                  <a:srgbClr val="000000"/>
                </a:solidFill>
                <a:latin typeface="Arial"/>
                <a:ea typeface="DejaVu Sans"/>
              </a:rPr>
              <a:t>.</a:t>
            </a:r>
            <a:endParaRPr lang="en-US" sz="1800" b="0" strike="noStrike" spc="-1">
              <a:latin typeface="Arial"/>
            </a:endParaRPr>
          </a:p>
          <a:p>
            <a:pPr>
              <a:lnSpc>
                <a:spcPct val="85000"/>
              </a:lnSpc>
            </a:pPr>
            <a:r>
              <a:rPr lang="en-US" sz="1800" b="1" strike="noStrike" spc="-1">
                <a:solidFill>
                  <a:srgbClr val="000000"/>
                </a:solidFill>
                <a:latin typeface="Arial"/>
                <a:ea typeface="DejaVu Sans"/>
              </a:rPr>
              <a:t>.</a:t>
            </a:r>
            <a:endParaRPr lang="en-US" sz="1800" b="0" strike="noStrike" spc="-1">
              <a:latin typeface="Arial"/>
            </a:endParaRPr>
          </a:p>
          <a:p>
            <a:pPr>
              <a:lnSpc>
                <a:spcPct val="85000"/>
              </a:lnSpc>
            </a:pPr>
            <a:r>
              <a:rPr lang="en-US" sz="1800" b="1" strike="noStrike" spc="-1">
                <a:solidFill>
                  <a:srgbClr val="000000"/>
                </a:solidFill>
                <a:latin typeface="Arial"/>
                <a:ea typeface="DejaVu Sans"/>
              </a:rPr>
              <a:t>.</a:t>
            </a:r>
            <a:endParaRPr lang="en-US" sz="1800" b="0" strike="noStrike" spc="-1">
              <a:latin typeface="Arial"/>
            </a:endParaRPr>
          </a:p>
        </p:txBody>
      </p:sp>
      <p:sp>
        <p:nvSpPr>
          <p:cNvPr id="447" name="CustomShape 39"/>
          <p:cNvSpPr/>
          <p:nvPr/>
        </p:nvSpPr>
        <p:spPr>
          <a:xfrm>
            <a:off x="4799160" y="5848200"/>
            <a:ext cx="244440" cy="786960"/>
          </a:xfrm>
          <a:prstGeom prst="rect">
            <a:avLst/>
          </a:prstGeom>
          <a:noFill/>
          <a:ln>
            <a:noFill/>
          </a:ln>
        </p:spPr>
        <p:style>
          <a:lnRef idx="0">
            <a:scrgbClr r="0" g="0" b="0"/>
          </a:lnRef>
          <a:fillRef idx="0">
            <a:scrgbClr r="0" g="0" b="0"/>
          </a:fillRef>
          <a:effectRef idx="0">
            <a:scrgbClr r="0" g="0" b="0"/>
          </a:effectRef>
          <a:fontRef idx="minor"/>
        </p:style>
        <p:txBody>
          <a:bodyPr wrap="none" lIns="90360" tIns="44280" rIns="90360" bIns="44280">
            <a:spAutoFit/>
          </a:bodyPr>
          <a:lstStyle/>
          <a:p>
            <a:pPr>
              <a:lnSpc>
                <a:spcPct val="85000"/>
              </a:lnSpc>
            </a:pPr>
            <a:r>
              <a:rPr lang="en-US" sz="1800" b="1" strike="noStrike" spc="-1">
                <a:solidFill>
                  <a:srgbClr val="000000"/>
                </a:solidFill>
                <a:latin typeface="Arial"/>
                <a:ea typeface="DejaVu Sans"/>
              </a:rPr>
              <a:t>.</a:t>
            </a:r>
            <a:endParaRPr lang="en-US" sz="1800" b="0" strike="noStrike" spc="-1">
              <a:latin typeface="Arial"/>
            </a:endParaRPr>
          </a:p>
          <a:p>
            <a:pPr>
              <a:lnSpc>
                <a:spcPct val="85000"/>
              </a:lnSpc>
            </a:pPr>
            <a:r>
              <a:rPr lang="en-US" sz="1800" b="1" strike="noStrike" spc="-1">
                <a:solidFill>
                  <a:srgbClr val="000000"/>
                </a:solidFill>
                <a:latin typeface="Arial"/>
                <a:ea typeface="DejaVu Sans"/>
              </a:rPr>
              <a:t>.</a:t>
            </a:r>
            <a:endParaRPr lang="en-US" sz="1800" b="0" strike="noStrike" spc="-1">
              <a:latin typeface="Arial"/>
            </a:endParaRPr>
          </a:p>
          <a:p>
            <a:pPr>
              <a:lnSpc>
                <a:spcPct val="85000"/>
              </a:lnSpc>
            </a:pPr>
            <a:r>
              <a:rPr lang="en-US" sz="1800" b="1" strike="noStrike" spc="-1">
                <a:solidFill>
                  <a:srgbClr val="000000"/>
                </a:solidFill>
                <a:latin typeface="Arial"/>
                <a:ea typeface="DejaVu Sans"/>
              </a:rPr>
              <a:t>.</a:t>
            </a:r>
            <a:endParaRPr lang="en-US" sz="1800" b="0" strike="noStrike" spc="-1">
              <a:latin typeface="Arial"/>
            </a:endParaRPr>
          </a:p>
        </p:txBody>
      </p:sp>
      <p:sp>
        <p:nvSpPr>
          <p:cNvPr id="448" name="CustomShape 40"/>
          <p:cNvSpPr/>
          <p:nvPr/>
        </p:nvSpPr>
        <p:spPr>
          <a:xfrm>
            <a:off x="5726160" y="5886360"/>
            <a:ext cx="244440" cy="786960"/>
          </a:xfrm>
          <a:prstGeom prst="rect">
            <a:avLst/>
          </a:prstGeom>
          <a:noFill/>
          <a:ln>
            <a:noFill/>
          </a:ln>
        </p:spPr>
        <p:style>
          <a:lnRef idx="0">
            <a:scrgbClr r="0" g="0" b="0"/>
          </a:lnRef>
          <a:fillRef idx="0">
            <a:scrgbClr r="0" g="0" b="0"/>
          </a:fillRef>
          <a:effectRef idx="0">
            <a:scrgbClr r="0" g="0" b="0"/>
          </a:effectRef>
          <a:fontRef idx="minor"/>
        </p:style>
        <p:txBody>
          <a:bodyPr wrap="none" lIns="90360" tIns="44280" rIns="90360" bIns="44280">
            <a:spAutoFit/>
          </a:bodyPr>
          <a:lstStyle/>
          <a:p>
            <a:pPr>
              <a:lnSpc>
                <a:spcPct val="85000"/>
              </a:lnSpc>
            </a:pPr>
            <a:r>
              <a:rPr lang="en-US" sz="1800" b="1" strike="noStrike" spc="-1">
                <a:solidFill>
                  <a:srgbClr val="000000"/>
                </a:solidFill>
                <a:latin typeface="Arial"/>
                <a:ea typeface="DejaVu Sans"/>
              </a:rPr>
              <a:t>.</a:t>
            </a:r>
            <a:endParaRPr lang="en-US" sz="1800" b="0" strike="noStrike" spc="-1">
              <a:latin typeface="Arial"/>
            </a:endParaRPr>
          </a:p>
          <a:p>
            <a:pPr>
              <a:lnSpc>
                <a:spcPct val="85000"/>
              </a:lnSpc>
            </a:pPr>
            <a:r>
              <a:rPr lang="en-US" sz="1800" b="1" strike="noStrike" spc="-1">
                <a:solidFill>
                  <a:srgbClr val="000000"/>
                </a:solidFill>
                <a:latin typeface="Arial"/>
                <a:ea typeface="DejaVu Sans"/>
              </a:rPr>
              <a:t>.</a:t>
            </a:r>
            <a:endParaRPr lang="en-US" sz="1800" b="0" strike="noStrike" spc="-1">
              <a:latin typeface="Arial"/>
            </a:endParaRPr>
          </a:p>
          <a:p>
            <a:pPr>
              <a:lnSpc>
                <a:spcPct val="85000"/>
              </a:lnSpc>
            </a:pPr>
            <a:r>
              <a:rPr lang="en-US" sz="1800" b="1" strike="noStrike" spc="-1">
                <a:solidFill>
                  <a:srgbClr val="000000"/>
                </a:solidFill>
                <a:latin typeface="Arial"/>
                <a:ea typeface="DejaVu Sans"/>
              </a:rPr>
              <a:t>.</a:t>
            </a:r>
            <a:endParaRPr lang="en-US" sz="1800" b="0" strike="noStrike" spc="-1">
              <a:latin typeface="Arial"/>
            </a:endParaRPr>
          </a:p>
        </p:txBody>
      </p:sp>
      <p:sp>
        <p:nvSpPr>
          <p:cNvPr id="449" name="CustomShape 41"/>
          <p:cNvSpPr/>
          <p:nvPr/>
        </p:nvSpPr>
        <p:spPr>
          <a:xfrm>
            <a:off x="6678720" y="5848200"/>
            <a:ext cx="244440" cy="786960"/>
          </a:xfrm>
          <a:prstGeom prst="rect">
            <a:avLst/>
          </a:prstGeom>
          <a:noFill/>
          <a:ln>
            <a:noFill/>
          </a:ln>
        </p:spPr>
        <p:style>
          <a:lnRef idx="0">
            <a:scrgbClr r="0" g="0" b="0"/>
          </a:lnRef>
          <a:fillRef idx="0">
            <a:scrgbClr r="0" g="0" b="0"/>
          </a:fillRef>
          <a:effectRef idx="0">
            <a:scrgbClr r="0" g="0" b="0"/>
          </a:effectRef>
          <a:fontRef idx="minor"/>
        </p:style>
        <p:txBody>
          <a:bodyPr wrap="none" lIns="90360" tIns="44280" rIns="90360" bIns="44280">
            <a:spAutoFit/>
          </a:bodyPr>
          <a:lstStyle/>
          <a:p>
            <a:pPr>
              <a:lnSpc>
                <a:spcPct val="85000"/>
              </a:lnSpc>
            </a:pPr>
            <a:r>
              <a:rPr lang="en-US" sz="1800" b="1" strike="noStrike" spc="-1">
                <a:solidFill>
                  <a:srgbClr val="000000"/>
                </a:solidFill>
                <a:latin typeface="Arial"/>
                <a:ea typeface="DejaVu Sans"/>
              </a:rPr>
              <a:t>.</a:t>
            </a:r>
            <a:endParaRPr lang="en-US" sz="1800" b="0" strike="noStrike" spc="-1">
              <a:latin typeface="Arial"/>
            </a:endParaRPr>
          </a:p>
          <a:p>
            <a:pPr>
              <a:lnSpc>
                <a:spcPct val="85000"/>
              </a:lnSpc>
            </a:pPr>
            <a:r>
              <a:rPr lang="en-US" sz="1800" b="1" strike="noStrike" spc="-1">
                <a:solidFill>
                  <a:srgbClr val="000000"/>
                </a:solidFill>
                <a:latin typeface="Arial"/>
                <a:ea typeface="DejaVu Sans"/>
              </a:rPr>
              <a:t>.</a:t>
            </a:r>
            <a:endParaRPr lang="en-US" sz="1800" b="0" strike="noStrike" spc="-1">
              <a:latin typeface="Arial"/>
            </a:endParaRPr>
          </a:p>
          <a:p>
            <a:pPr>
              <a:lnSpc>
                <a:spcPct val="85000"/>
              </a:lnSpc>
            </a:pPr>
            <a:r>
              <a:rPr lang="en-US" sz="1800" b="1" strike="noStrike" spc="-1">
                <a:solidFill>
                  <a:srgbClr val="000000"/>
                </a:solidFill>
                <a:latin typeface="Arial"/>
                <a:ea typeface="DejaVu Sans"/>
              </a:rPr>
              <a:t>.</a:t>
            </a:r>
            <a:endParaRPr lang="en-US" sz="1800" b="0" strike="noStrike" spc="-1">
              <a:latin typeface="Arial"/>
            </a:endParaRPr>
          </a:p>
        </p:txBody>
      </p:sp>
      <p:sp>
        <p:nvSpPr>
          <p:cNvPr id="450" name="CustomShape 42"/>
          <p:cNvSpPr/>
          <p:nvPr/>
        </p:nvSpPr>
        <p:spPr>
          <a:xfrm>
            <a:off x="3583080" y="6095880"/>
            <a:ext cx="2548800" cy="450720"/>
          </a:xfrm>
          <a:prstGeom prst="rect">
            <a:avLst/>
          </a:prstGeom>
          <a:noFill/>
          <a:ln>
            <a:noFill/>
          </a:ln>
        </p:spPr>
        <p:style>
          <a:lnRef idx="0">
            <a:scrgbClr r="0" g="0" b="0"/>
          </a:lnRef>
          <a:fillRef idx="0">
            <a:scrgbClr r="0" g="0" b="0"/>
          </a:fillRef>
          <a:effectRef idx="0">
            <a:scrgbClr r="0" g="0" b="0"/>
          </a:effectRef>
          <a:fontRef idx="minor"/>
        </p:style>
        <p:txBody>
          <a:bodyPr wrap="none" lIns="90360" tIns="44280" rIns="90360" bIns="44280">
            <a:spAutoFit/>
          </a:bodyPr>
          <a:lstStyle/>
          <a:p>
            <a:pPr>
              <a:lnSpc>
                <a:spcPct val="85000"/>
              </a:lnSpc>
            </a:pPr>
            <a:r>
              <a:rPr lang="en-US" sz="2800" b="1" strike="noStrike" spc="-1">
                <a:solidFill>
                  <a:srgbClr val="000000"/>
                </a:solidFill>
                <a:latin typeface="Arial"/>
                <a:ea typeface="DejaVu Sans"/>
              </a:rPr>
              <a:t>Disk Columns</a:t>
            </a:r>
            <a:endParaRPr lang="en-US" sz="2800" b="0" strike="noStrike" spc="-1">
              <a:latin typeface="Arial"/>
            </a:endParaRPr>
          </a:p>
        </p:txBody>
      </p:sp>
      <p:sp>
        <p:nvSpPr>
          <p:cNvPr id="451" name="CustomShape 43"/>
          <p:cNvSpPr/>
          <p:nvPr/>
        </p:nvSpPr>
        <p:spPr>
          <a:xfrm>
            <a:off x="7182720" y="914400"/>
            <a:ext cx="1958760" cy="1538280"/>
          </a:xfrm>
          <a:prstGeom prst="rect">
            <a:avLst/>
          </a:prstGeom>
          <a:noFill/>
          <a:ln>
            <a:noFill/>
          </a:ln>
        </p:spPr>
        <p:style>
          <a:lnRef idx="0">
            <a:scrgbClr r="0" g="0" b="0"/>
          </a:lnRef>
          <a:fillRef idx="0">
            <a:scrgbClr r="0" g="0" b="0"/>
          </a:fillRef>
          <a:effectRef idx="0">
            <a:scrgbClr r="0" g="0" b="0"/>
          </a:effectRef>
          <a:fontRef idx="minor"/>
        </p:style>
        <p:txBody>
          <a:bodyPr wrap="none" lIns="90360" tIns="44280" rIns="90360" bIns="44280">
            <a:spAutoFit/>
          </a:bodyPr>
          <a:lstStyle/>
          <a:p>
            <a:pPr algn="ctr">
              <a:lnSpc>
                <a:spcPct val="85000"/>
              </a:lnSpc>
            </a:pPr>
            <a:r>
              <a:rPr lang="en-US" sz="2800" b="1" strike="noStrike" spc="-1">
                <a:solidFill>
                  <a:srgbClr val="000000"/>
                </a:solidFill>
                <a:latin typeface="Arial"/>
                <a:ea typeface="DejaVu Sans"/>
              </a:rPr>
              <a:t>Increasing</a:t>
            </a:r>
            <a:endParaRPr lang="en-US" sz="2800" b="0" strike="noStrike" spc="-1">
              <a:latin typeface="Arial"/>
            </a:endParaRPr>
          </a:p>
          <a:p>
            <a:pPr algn="ctr">
              <a:lnSpc>
                <a:spcPct val="85000"/>
              </a:lnSpc>
            </a:pPr>
            <a:r>
              <a:rPr lang="en-US" sz="2800" b="1" strike="noStrike" spc="-1">
                <a:solidFill>
                  <a:srgbClr val="000000"/>
                </a:solidFill>
                <a:latin typeface="Arial"/>
                <a:ea typeface="DejaVu Sans"/>
              </a:rPr>
              <a:t>Logical</a:t>
            </a:r>
            <a:endParaRPr lang="en-US" sz="2800" b="0" strike="noStrike" spc="-1">
              <a:latin typeface="Arial"/>
            </a:endParaRPr>
          </a:p>
          <a:p>
            <a:pPr algn="ctr">
              <a:lnSpc>
                <a:spcPct val="85000"/>
              </a:lnSpc>
            </a:pPr>
            <a:r>
              <a:rPr lang="en-US" sz="2800" b="1" strike="noStrike" spc="-1">
                <a:solidFill>
                  <a:srgbClr val="000000"/>
                </a:solidFill>
                <a:latin typeface="Arial"/>
                <a:ea typeface="DejaVu Sans"/>
              </a:rPr>
              <a:t>Disk </a:t>
            </a:r>
            <a:endParaRPr lang="en-US" sz="2800" b="0" strike="noStrike" spc="-1">
              <a:latin typeface="Arial"/>
            </a:endParaRPr>
          </a:p>
          <a:p>
            <a:pPr algn="ctr">
              <a:lnSpc>
                <a:spcPct val="85000"/>
              </a:lnSpc>
            </a:pPr>
            <a:r>
              <a:rPr lang="en-US" sz="2800" b="1" strike="noStrike" spc="-1">
                <a:solidFill>
                  <a:srgbClr val="000000"/>
                </a:solidFill>
                <a:latin typeface="Arial"/>
                <a:ea typeface="DejaVu Sans"/>
              </a:rPr>
              <a:t>Address</a:t>
            </a:r>
            <a:endParaRPr lang="en-US" sz="2800" b="0" strike="noStrike" spc="-1">
              <a:latin typeface="Arial"/>
            </a:endParaRPr>
          </a:p>
        </p:txBody>
      </p:sp>
      <p:sp>
        <p:nvSpPr>
          <p:cNvPr id="452" name="Line 44"/>
          <p:cNvSpPr/>
          <p:nvPr/>
        </p:nvSpPr>
        <p:spPr>
          <a:xfrm>
            <a:off x="8076960" y="2514600"/>
            <a:ext cx="0" cy="1180800"/>
          </a:xfrm>
          <a:prstGeom prst="line">
            <a:avLst/>
          </a:prstGeom>
          <a:ln w="38160">
            <a:solidFill>
              <a:schemeClr val="tx1"/>
            </a:solidFill>
            <a:round/>
            <a:tailEnd type="triangle" w="med" len="med"/>
          </a:ln>
        </p:spPr>
        <p:style>
          <a:lnRef idx="0">
            <a:scrgbClr r="0" g="0" b="0"/>
          </a:lnRef>
          <a:fillRef idx="0">
            <a:scrgbClr r="0" g="0" b="0"/>
          </a:fillRef>
          <a:effectRef idx="0">
            <a:scrgbClr r="0" g="0" b="0"/>
          </a:effectRef>
          <a:fontRef idx="minor"/>
        </p:style>
      </p:sp>
      <p:grpSp>
        <p:nvGrpSpPr>
          <p:cNvPr id="453" name="Group 45"/>
          <p:cNvGrpSpPr/>
          <p:nvPr/>
        </p:nvGrpSpPr>
        <p:grpSpPr>
          <a:xfrm>
            <a:off x="2768760" y="3683160"/>
            <a:ext cx="5937120" cy="856800"/>
            <a:chOff x="2768760" y="3683160"/>
            <a:chExt cx="5937120" cy="856800"/>
          </a:xfrm>
        </p:grpSpPr>
        <p:sp>
          <p:nvSpPr>
            <p:cNvPr id="454" name="CustomShape 46"/>
            <p:cNvSpPr/>
            <p:nvPr/>
          </p:nvSpPr>
          <p:spPr>
            <a:xfrm>
              <a:off x="2768760" y="3683160"/>
              <a:ext cx="4379760" cy="760320"/>
            </a:xfrm>
            <a:prstGeom prst="rect">
              <a:avLst/>
            </a:prstGeom>
            <a:noFill/>
            <a:ln w="38160">
              <a:solidFill>
                <a:srgbClr val="FC0128"/>
              </a:solidFill>
              <a:miter/>
            </a:ln>
          </p:spPr>
          <p:style>
            <a:lnRef idx="0">
              <a:scrgbClr r="0" g="0" b="0"/>
            </a:lnRef>
            <a:fillRef idx="0">
              <a:scrgbClr r="0" g="0" b="0"/>
            </a:fillRef>
            <a:effectRef idx="0">
              <a:scrgbClr r="0" g="0" b="0"/>
            </a:effectRef>
            <a:fontRef idx="minor"/>
          </p:style>
        </p:sp>
        <p:sp>
          <p:nvSpPr>
            <p:cNvPr id="455" name="Line 47"/>
            <p:cNvSpPr/>
            <p:nvPr/>
          </p:nvSpPr>
          <p:spPr>
            <a:xfrm>
              <a:off x="7137360" y="4012920"/>
              <a:ext cx="457200" cy="228600"/>
            </a:xfrm>
            <a:prstGeom prst="line">
              <a:avLst/>
            </a:prstGeom>
            <a:ln w="38160">
              <a:solidFill>
                <a:schemeClr val="tx1"/>
              </a:solidFill>
              <a:round/>
            </a:ln>
          </p:spPr>
          <p:style>
            <a:lnRef idx="0">
              <a:scrgbClr r="0" g="0" b="0"/>
            </a:lnRef>
            <a:fillRef idx="0">
              <a:scrgbClr r="0" g="0" b="0"/>
            </a:fillRef>
            <a:effectRef idx="0">
              <a:scrgbClr r="0" g="0" b="0"/>
            </a:effectRef>
            <a:fontRef idx="minor"/>
          </p:style>
        </p:sp>
        <p:sp>
          <p:nvSpPr>
            <p:cNvPr id="456" name="CustomShape 48"/>
            <p:cNvSpPr/>
            <p:nvPr/>
          </p:nvSpPr>
          <p:spPr>
            <a:xfrm>
              <a:off x="7518240" y="4089240"/>
              <a:ext cx="1187640" cy="450720"/>
            </a:xfrm>
            <a:prstGeom prst="rect">
              <a:avLst/>
            </a:prstGeom>
            <a:noFill/>
            <a:ln>
              <a:noFill/>
            </a:ln>
          </p:spPr>
          <p:style>
            <a:lnRef idx="0">
              <a:scrgbClr r="0" g="0" b="0"/>
            </a:lnRef>
            <a:fillRef idx="0">
              <a:scrgbClr r="0" g="0" b="0"/>
            </a:fillRef>
            <a:effectRef idx="0">
              <a:scrgbClr r="0" g="0" b="0"/>
            </a:effectRef>
            <a:fontRef idx="minor"/>
          </p:style>
          <p:txBody>
            <a:bodyPr wrap="none" lIns="90360" tIns="44280" rIns="90360" bIns="44280">
              <a:spAutoFit/>
            </a:bodyPr>
            <a:lstStyle/>
            <a:p>
              <a:pPr>
                <a:lnSpc>
                  <a:spcPct val="85000"/>
                </a:lnSpc>
              </a:pPr>
              <a:r>
                <a:rPr lang="en-US" sz="2800" b="1" i="1" strike="noStrike" spc="-1">
                  <a:solidFill>
                    <a:srgbClr val="000000"/>
                  </a:solidFill>
                  <a:latin typeface="Arial"/>
                  <a:ea typeface="DejaVu Sans"/>
                </a:rPr>
                <a:t>Stripe</a:t>
              </a:r>
              <a:endParaRPr lang="en-US" sz="2800" b="0" strike="noStrike" spc="-1">
                <a:latin typeface="Arial"/>
              </a:endParaRPr>
            </a:p>
          </p:txBody>
        </p:sp>
      </p:grpSp>
      <p:sp>
        <p:nvSpPr>
          <p:cNvPr id="457" name="Line 49"/>
          <p:cNvSpPr/>
          <p:nvPr/>
        </p:nvSpPr>
        <p:spPr>
          <a:xfrm>
            <a:off x="203040" y="1498320"/>
            <a:ext cx="2463840" cy="5143680"/>
          </a:xfrm>
          <a:prstGeom prst="line">
            <a:avLst/>
          </a:prstGeom>
          <a:ln>
            <a:noFill/>
          </a:ln>
        </p:spPr>
        <p:style>
          <a:lnRef idx="0">
            <a:scrgbClr r="0" g="0" b="0"/>
          </a:lnRef>
          <a:fillRef idx="0">
            <a:scrgbClr r="0" g="0" b="0"/>
          </a:fillRef>
          <a:effectRef idx="0">
            <a:scrgbClr r="0" g="0" b="0"/>
          </a:effectRef>
          <a:fontRef idx="minor"/>
        </p:style>
      </p:sp>
      <p:sp>
        <p:nvSpPr>
          <p:cNvPr id="458" name="CustomShape 50"/>
          <p:cNvSpPr/>
          <p:nvPr/>
        </p:nvSpPr>
        <p:spPr>
          <a:xfrm>
            <a:off x="685800" y="1981080"/>
            <a:ext cx="1903320" cy="813240"/>
          </a:xfrm>
          <a:prstGeom prst="rect">
            <a:avLst/>
          </a:prstGeom>
          <a:solidFill>
            <a:srgbClr val="FFFFFF"/>
          </a:solidFill>
          <a:ln w="25560">
            <a:solidFill>
              <a:schemeClr val="tx1"/>
            </a:solidFill>
            <a:miter/>
          </a:ln>
        </p:spPr>
        <p:style>
          <a:lnRef idx="0">
            <a:scrgbClr r="0" g="0" b="0"/>
          </a:lnRef>
          <a:fillRef idx="0">
            <a:scrgbClr r="0" g="0" b="0"/>
          </a:fillRef>
          <a:effectRef idx="0">
            <a:scrgbClr r="0" g="0" b="0"/>
          </a:effectRef>
          <a:fontRef idx="minor"/>
        </p:style>
        <p:txBody>
          <a:bodyPr lIns="90360" tIns="44280" rIns="90360" bIns="44280">
            <a:spAutoFit/>
          </a:bodyPr>
          <a:lstStyle/>
          <a:p>
            <a:pPr>
              <a:lnSpc>
                <a:spcPct val="85000"/>
              </a:lnSpc>
            </a:pPr>
            <a:r>
              <a:rPr lang="en-US" sz="2800" b="1" strike="noStrike" spc="-1">
                <a:solidFill>
                  <a:srgbClr val="000000"/>
                </a:solidFill>
                <a:latin typeface="Arial"/>
                <a:ea typeface="DejaVu Sans"/>
              </a:rPr>
              <a:t>Insides of 5 disks</a:t>
            </a:r>
            <a:endParaRPr lang="en-US" sz="2800" b="0" strike="noStrike" spc="-1">
              <a:latin typeface="Arial"/>
            </a:endParaRPr>
          </a:p>
        </p:txBody>
      </p:sp>
      <p:sp>
        <p:nvSpPr>
          <p:cNvPr id="459" name="CustomShape 51"/>
          <p:cNvSpPr/>
          <p:nvPr/>
        </p:nvSpPr>
        <p:spPr>
          <a:xfrm>
            <a:off x="2743200" y="1447920"/>
            <a:ext cx="760320" cy="684000"/>
          </a:xfrm>
          <a:prstGeom prst="rect">
            <a:avLst/>
          </a:prstGeom>
          <a:noFill/>
          <a:ln w="38160">
            <a:solidFill>
              <a:srgbClr val="FC0128"/>
            </a:solidFill>
            <a:miter/>
          </a:ln>
        </p:spPr>
        <p:style>
          <a:lnRef idx="0">
            <a:scrgbClr r="0" g="0" b="0"/>
          </a:lnRef>
          <a:fillRef idx="0">
            <a:scrgbClr r="0" g="0" b="0"/>
          </a:fillRef>
          <a:effectRef idx="0">
            <a:scrgbClr r="0" g="0" b="0"/>
          </a:effectRef>
          <a:fontRef idx="minor"/>
        </p:style>
      </p:sp>
      <p:sp>
        <p:nvSpPr>
          <p:cNvPr id="460" name="CustomShape 52"/>
          <p:cNvSpPr/>
          <p:nvPr/>
        </p:nvSpPr>
        <p:spPr>
          <a:xfrm>
            <a:off x="3581280" y="2209680"/>
            <a:ext cx="760320" cy="684000"/>
          </a:xfrm>
          <a:prstGeom prst="rect">
            <a:avLst/>
          </a:prstGeom>
          <a:noFill/>
          <a:ln w="38160">
            <a:solidFill>
              <a:srgbClr val="FC0128"/>
            </a:solidFill>
            <a:miter/>
          </a:ln>
        </p:spPr>
        <p:style>
          <a:lnRef idx="0">
            <a:scrgbClr r="0" g="0" b="0"/>
          </a:lnRef>
          <a:fillRef idx="0">
            <a:scrgbClr r="0" g="0" b="0"/>
          </a:fillRef>
          <a:effectRef idx="0">
            <a:scrgbClr r="0" g="0" b="0"/>
          </a:effectRef>
          <a:fontRef idx="minor"/>
        </p:style>
      </p:sp>
      <p:sp>
        <p:nvSpPr>
          <p:cNvPr id="461" name="CustomShape 53"/>
          <p:cNvSpPr/>
          <p:nvPr/>
        </p:nvSpPr>
        <p:spPr>
          <a:xfrm>
            <a:off x="228600" y="3733920"/>
            <a:ext cx="2207880" cy="1900800"/>
          </a:xfrm>
          <a:prstGeom prst="rect">
            <a:avLst/>
          </a:prstGeom>
          <a:solidFill>
            <a:srgbClr val="FFFFFF"/>
          </a:solidFill>
          <a:ln w="25560">
            <a:solidFill>
              <a:schemeClr val="tx1"/>
            </a:solidFill>
            <a:miter/>
          </a:ln>
        </p:spPr>
        <p:style>
          <a:lnRef idx="0">
            <a:scrgbClr r="0" g="0" b="0"/>
          </a:lnRef>
          <a:fillRef idx="0">
            <a:scrgbClr r="0" g="0" b="0"/>
          </a:fillRef>
          <a:effectRef idx="0">
            <a:scrgbClr r="0" g="0" b="0"/>
          </a:effectRef>
          <a:fontRef idx="minor"/>
        </p:style>
        <p:txBody>
          <a:bodyPr lIns="90360" tIns="44280" rIns="90360" bIns="44280">
            <a:spAutoFit/>
          </a:bodyPr>
          <a:lstStyle/>
          <a:p>
            <a:pPr algn="ctr">
              <a:lnSpc>
                <a:spcPct val="85000"/>
              </a:lnSpc>
            </a:pPr>
            <a:r>
              <a:rPr lang="en-US" sz="2800" b="1" strike="noStrike" spc="-1">
                <a:solidFill>
                  <a:srgbClr val="000000"/>
                </a:solidFill>
                <a:latin typeface="Arial"/>
                <a:ea typeface="DejaVu Sans"/>
              </a:rPr>
              <a:t>Example:</a:t>
            </a:r>
            <a:endParaRPr lang="en-US" sz="2800" b="0" strike="noStrike" spc="-1">
              <a:latin typeface="Arial"/>
            </a:endParaRPr>
          </a:p>
          <a:p>
            <a:pPr>
              <a:lnSpc>
                <a:spcPct val="85000"/>
              </a:lnSpc>
            </a:pPr>
            <a:r>
              <a:rPr lang="en-US" sz="2800" b="1" strike="noStrike" spc="-1">
                <a:solidFill>
                  <a:srgbClr val="000000"/>
                </a:solidFill>
                <a:latin typeface="Arial"/>
                <a:ea typeface="DejaVu Sans"/>
              </a:rPr>
              <a:t>small read D0 &amp; D5, </a:t>
            </a:r>
            <a:br/>
            <a:r>
              <a:rPr lang="en-US" sz="2800" b="1" strike="noStrike" spc="-1">
                <a:solidFill>
                  <a:srgbClr val="000000"/>
                </a:solidFill>
                <a:latin typeface="Arial"/>
                <a:ea typeface="DejaVu Sans"/>
              </a:rPr>
              <a:t>large write D12-D15</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1" presetClass="entr" fill="hold" nodeType="clickEffect">
                                  <p:stCondLst>
                                    <p:cond delay="0"/>
                                  </p:stCondLst>
                                  <p:childTnLst>
                                    <p:set>
                                      <p:cBhvr>
                                        <p:cTn id="6" dur="1" fill="hold">
                                          <p:stCondLst>
                                            <p:cond delay="499"/>
                                          </p:stCondLst>
                                        </p:cTn>
                                        <p:tgtEl>
                                          <p:spTgt spid="461"/>
                                        </p:tgtEl>
                                        <p:attrNameLst>
                                          <p:attrName>style.visibility</p:attrName>
                                        </p:attrNameLst>
                                      </p:cBhvr>
                                      <p:to>
                                        <p:strVal val="visible"/>
                                      </p:to>
                                    </p:set>
                                  </p:childTnLst>
                                </p:cTn>
                              </p:par>
                            </p:childTnLst>
                          </p:cTn>
                        </p:par>
                      </p:childTnLst>
                    </p:cTn>
                  </p:par>
                  <p:par>
                    <p:cTn id="7" fill="hold" nodeType="clickEffect">
                      <p:stCondLst>
                        <p:cond delay="indefinite"/>
                      </p:stCondLst>
                      <p:childTnLst>
                        <p:par>
                          <p:cTn id="8" fill="hold" nodeType="withEffect">
                            <p:stCondLst>
                              <p:cond delay="0"/>
                            </p:stCondLst>
                            <p:childTnLst>
                              <p:par>
                                <p:cTn id="9" presetID="1" presetClass="entr" fill="hold" nodeType="clickEffect">
                                  <p:stCondLst>
                                    <p:cond delay="0"/>
                                  </p:stCondLst>
                                  <p:childTnLst>
                                    <p:set>
                                      <p:cBhvr>
                                        <p:cTn id="10" dur="1" fill="hold">
                                          <p:stCondLst>
                                            <p:cond delay="499"/>
                                          </p:stCondLst>
                                        </p:cTn>
                                        <p:tgtEl>
                                          <p:spTgt spid="459"/>
                                        </p:tgtEl>
                                        <p:attrNameLst>
                                          <p:attrName>style.visibility</p:attrName>
                                        </p:attrNameLst>
                                      </p:cBhvr>
                                      <p:to>
                                        <p:strVal val="visible"/>
                                      </p:to>
                                    </p:set>
                                  </p:childTnLst>
                                </p:cTn>
                              </p:par>
                            </p:childTnLst>
                          </p:cTn>
                        </p:par>
                      </p:childTnLst>
                    </p:cTn>
                  </p:par>
                  <p:par>
                    <p:cTn id="11" fill="hold" nodeType="clickEffect">
                      <p:stCondLst>
                        <p:cond delay="indefinite"/>
                      </p:stCondLst>
                      <p:childTnLst>
                        <p:par>
                          <p:cTn id="12" fill="hold" nodeType="withEffect">
                            <p:stCondLst>
                              <p:cond delay="0"/>
                            </p:stCondLst>
                            <p:childTnLst>
                              <p:par>
                                <p:cTn id="13" presetID="1" presetClass="entr" fill="hold" nodeType="clickEffect">
                                  <p:stCondLst>
                                    <p:cond delay="0"/>
                                  </p:stCondLst>
                                  <p:childTnLst>
                                    <p:set>
                                      <p:cBhvr>
                                        <p:cTn id="14" dur="1" fill="hold">
                                          <p:stCondLst>
                                            <p:cond delay="499"/>
                                          </p:stCondLst>
                                        </p:cTn>
                                        <p:tgtEl>
                                          <p:spTgt spid="460"/>
                                        </p:tgtEl>
                                        <p:attrNameLst>
                                          <p:attrName>style.visibility</p:attrName>
                                        </p:attrNameLst>
                                      </p:cBhvr>
                                      <p:to>
                                        <p:strVal val="visible"/>
                                      </p:to>
                                    </p:set>
                                  </p:childTnLst>
                                </p:cTn>
                              </p:par>
                            </p:childTnLst>
                          </p:cTn>
                        </p:par>
                      </p:childTnLst>
                    </p:cTn>
                  </p:par>
                  <p:par>
                    <p:cTn id="15" fill="hold" nodeType="clickEffect">
                      <p:stCondLst>
                        <p:cond delay="indefinite"/>
                      </p:stCondLst>
                      <p:childTnLst>
                        <p:par>
                          <p:cTn id="16" fill="hold" nodeType="withEffect">
                            <p:stCondLst>
                              <p:cond delay="0"/>
                            </p:stCondLst>
                            <p:childTnLst>
                              <p:par>
                                <p:cTn id="17" presetID="1" presetClass="entr" fill="hold" nodeType="clickEffect">
                                  <p:stCondLst>
                                    <p:cond delay="0"/>
                                  </p:stCondLst>
                                  <p:childTnLst>
                                    <p:set>
                                      <p:cBhvr>
                                        <p:cTn id="18" dur="1" fill="hold">
                                          <p:stCondLst>
                                            <p:cond delay="499"/>
                                          </p:stCondLst>
                                        </p:cTn>
                                        <p:tgtEl>
                                          <p:spTgt spid="4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CustomShape 1"/>
          <p:cNvSpPr/>
          <p:nvPr/>
        </p:nvSpPr>
        <p:spPr>
          <a:xfrm>
            <a:off x="108000" y="114480"/>
            <a:ext cx="880560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200" b="0" strike="noStrike" spc="-1">
                <a:solidFill>
                  <a:srgbClr val="000000"/>
                </a:solidFill>
                <a:latin typeface="Calibri"/>
                <a:ea typeface="DejaVu Sans"/>
              </a:rPr>
              <a:t>Problems of Disk Arrays: Small Writes</a:t>
            </a:r>
            <a:endParaRPr lang="en-US" sz="3200" b="0" strike="noStrike" spc="-1">
              <a:latin typeface="Arial"/>
            </a:endParaRPr>
          </a:p>
        </p:txBody>
      </p:sp>
      <p:sp>
        <p:nvSpPr>
          <p:cNvPr id="463" name="CustomShape 2"/>
          <p:cNvSpPr/>
          <p:nvPr/>
        </p:nvSpPr>
        <p:spPr>
          <a:xfrm>
            <a:off x="2692440" y="2184480"/>
            <a:ext cx="569880" cy="569880"/>
          </a:xfrm>
          <a:prstGeom prst="rect">
            <a:avLst/>
          </a:prstGeom>
          <a:noFill/>
          <a:ln w="25560">
            <a:solidFill>
              <a:schemeClr val="tx1"/>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Calibri"/>
                <a:ea typeface="DejaVu Sans"/>
              </a:rPr>
              <a:t>D0</a:t>
            </a:r>
            <a:endParaRPr lang="en-US" sz="1800" b="0" strike="noStrike" spc="-1">
              <a:latin typeface="Arial"/>
            </a:endParaRPr>
          </a:p>
        </p:txBody>
      </p:sp>
      <p:sp>
        <p:nvSpPr>
          <p:cNvPr id="464" name="CustomShape 3"/>
          <p:cNvSpPr/>
          <p:nvPr/>
        </p:nvSpPr>
        <p:spPr>
          <a:xfrm>
            <a:off x="3568680" y="2184480"/>
            <a:ext cx="569880" cy="569880"/>
          </a:xfrm>
          <a:prstGeom prst="rect">
            <a:avLst/>
          </a:prstGeom>
          <a:noFill/>
          <a:ln w="25560">
            <a:solidFill>
              <a:schemeClr val="tx1"/>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Calibri"/>
                <a:ea typeface="DejaVu Sans"/>
              </a:rPr>
              <a:t>D1</a:t>
            </a:r>
            <a:endParaRPr lang="en-US" sz="1800" b="0" strike="noStrike" spc="-1">
              <a:latin typeface="Arial"/>
            </a:endParaRPr>
          </a:p>
        </p:txBody>
      </p:sp>
      <p:sp>
        <p:nvSpPr>
          <p:cNvPr id="465" name="CustomShape 4"/>
          <p:cNvSpPr/>
          <p:nvPr/>
        </p:nvSpPr>
        <p:spPr>
          <a:xfrm>
            <a:off x="4470480" y="2184480"/>
            <a:ext cx="569880" cy="569880"/>
          </a:xfrm>
          <a:prstGeom prst="rect">
            <a:avLst/>
          </a:prstGeom>
          <a:noFill/>
          <a:ln w="25560">
            <a:solidFill>
              <a:schemeClr val="tx1"/>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Calibri"/>
                <a:ea typeface="DejaVu Sans"/>
              </a:rPr>
              <a:t>D2</a:t>
            </a:r>
            <a:endParaRPr lang="en-US" sz="1800" b="0" strike="noStrike" spc="-1">
              <a:latin typeface="Arial"/>
            </a:endParaRPr>
          </a:p>
        </p:txBody>
      </p:sp>
      <p:sp>
        <p:nvSpPr>
          <p:cNvPr id="466" name="CustomShape 5"/>
          <p:cNvSpPr/>
          <p:nvPr/>
        </p:nvSpPr>
        <p:spPr>
          <a:xfrm>
            <a:off x="5397480" y="2197080"/>
            <a:ext cx="569880" cy="569880"/>
          </a:xfrm>
          <a:prstGeom prst="rect">
            <a:avLst/>
          </a:prstGeom>
          <a:noFill/>
          <a:ln w="25560">
            <a:solidFill>
              <a:schemeClr val="tx1"/>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Calibri"/>
                <a:ea typeface="DejaVu Sans"/>
              </a:rPr>
              <a:t>D3</a:t>
            </a:r>
            <a:endParaRPr lang="en-US" sz="1800" b="0" strike="noStrike" spc="-1">
              <a:latin typeface="Arial"/>
            </a:endParaRPr>
          </a:p>
        </p:txBody>
      </p:sp>
      <p:sp>
        <p:nvSpPr>
          <p:cNvPr id="467" name="CustomShape 6"/>
          <p:cNvSpPr/>
          <p:nvPr/>
        </p:nvSpPr>
        <p:spPr>
          <a:xfrm>
            <a:off x="6350040" y="2222640"/>
            <a:ext cx="569880" cy="569880"/>
          </a:xfrm>
          <a:prstGeom prst="rect">
            <a:avLst/>
          </a:prstGeom>
          <a:blipFill rotWithShape="0">
            <a:blip r:embed="rId2"/>
            <a:tile/>
          </a:blipFill>
          <a:ln w="25560">
            <a:solidFill>
              <a:srgbClr val="00FF00"/>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Calibri"/>
                <a:ea typeface="DejaVu Sans"/>
              </a:rPr>
              <a:t>P</a:t>
            </a:r>
            <a:endParaRPr lang="en-US" sz="1800" b="0" strike="noStrike" spc="-1">
              <a:latin typeface="Arial"/>
            </a:endParaRPr>
          </a:p>
        </p:txBody>
      </p:sp>
      <p:sp>
        <p:nvSpPr>
          <p:cNvPr id="468" name="CustomShape 7"/>
          <p:cNvSpPr/>
          <p:nvPr/>
        </p:nvSpPr>
        <p:spPr>
          <a:xfrm>
            <a:off x="1282680" y="2197080"/>
            <a:ext cx="569880" cy="569880"/>
          </a:xfrm>
          <a:prstGeom prst="rect">
            <a:avLst/>
          </a:prstGeom>
          <a:noFill/>
          <a:ln w="25560">
            <a:solidFill>
              <a:srgbClr val="FE9B03"/>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Calibri"/>
                <a:ea typeface="DejaVu Sans"/>
              </a:rPr>
              <a:t>D0'</a:t>
            </a:r>
            <a:endParaRPr lang="en-US" sz="1800" b="0" strike="noStrike" spc="-1">
              <a:latin typeface="Arial"/>
            </a:endParaRPr>
          </a:p>
        </p:txBody>
      </p:sp>
      <p:sp>
        <p:nvSpPr>
          <p:cNvPr id="469" name="CustomShape 8"/>
          <p:cNvSpPr/>
          <p:nvPr/>
        </p:nvSpPr>
        <p:spPr>
          <a:xfrm>
            <a:off x="2387520" y="3772080"/>
            <a:ext cx="264960" cy="264960"/>
          </a:xfrm>
          <a:prstGeom prst="ellipse">
            <a:avLst/>
          </a:prstGeom>
          <a:solidFill>
            <a:srgbClr val="FFFFFF"/>
          </a:solidFill>
          <a:ln w="25560">
            <a:solidFill>
              <a:schemeClr val="tx1"/>
            </a:solidFill>
            <a:round/>
          </a:ln>
        </p:spPr>
        <p:style>
          <a:lnRef idx="0">
            <a:scrgbClr r="0" g="0" b="0"/>
          </a:lnRef>
          <a:fillRef idx="0">
            <a:scrgbClr r="0" g="0" b="0"/>
          </a:fillRef>
          <a:effectRef idx="0">
            <a:scrgbClr r="0" g="0" b="0"/>
          </a:effectRef>
          <a:fontRef idx="minor"/>
        </p:style>
      </p:sp>
      <p:sp>
        <p:nvSpPr>
          <p:cNvPr id="470" name="CustomShape 9"/>
          <p:cNvSpPr/>
          <p:nvPr/>
        </p:nvSpPr>
        <p:spPr>
          <a:xfrm>
            <a:off x="2382120" y="3765600"/>
            <a:ext cx="294840" cy="321120"/>
          </a:xfrm>
          <a:prstGeom prst="rect">
            <a:avLst/>
          </a:prstGeom>
          <a:noFill/>
          <a:ln>
            <a:noFill/>
          </a:ln>
        </p:spPr>
        <p:style>
          <a:lnRef idx="0">
            <a:scrgbClr r="0" g="0" b="0"/>
          </a:lnRef>
          <a:fillRef idx="0">
            <a:scrgbClr r="0" g="0" b="0"/>
          </a:fillRef>
          <a:effectRef idx="0">
            <a:scrgbClr r="0" g="0" b="0"/>
          </a:effectRef>
          <a:fontRef idx="minor"/>
        </p:style>
        <p:txBody>
          <a:bodyPr wrap="none" lIns="90360" tIns="44280" rIns="90360" bIns="44280">
            <a:spAutoFit/>
          </a:bodyPr>
          <a:lstStyle/>
          <a:p>
            <a:pPr>
              <a:lnSpc>
                <a:spcPct val="85000"/>
              </a:lnSpc>
            </a:pPr>
            <a:r>
              <a:rPr lang="en-US" sz="1800" b="1" strike="noStrike" spc="-1">
                <a:solidFill>
                  <a:srgbClr val="000000"/>
                </a:solidFill>
                <a:latin typeface="Calibri"/>
                <a:ea typeface="DejaVu Sans"/>
              </a:rPr>
              <a:t>+</a:t>
            </a:r>
            <a:endParaRPr lang="en-US" sz="1800" b="0" strike="noStrike" spc="-1">
              <a:latin typeface="Arial"/>
            </a:endParaRPr>
          </a:p>
        </p:txBody>
      </p:sp>
      <p:sp>
        <p:nvSpPr>
          <p:cNvPr id="471" name="Line 10"/>
          <p:cNvSpPr/>
          <p:nvPr/>
        </p:nvSpPr>
        <p:spPr>
          <a:xfrm>
            <a:off x="1600200" y="2781000"/>
            <a:ext cx="787320" cy="978120"/>
          </a:xfrm>
          <a:prstGeom prst="line">
            <a:avLst/>
          </a:prstGeom>
          <a:ln w="25560">
            <a:solidFill>
              <a:schemeClr val="tx1"/>
            </a:solidFill>
            <a:round/>
            <a:tailEnd type="triangle" w="med" len="med"/>
          </a:ln>
        </p:spPr>
        <p:style>
          <a:lnRef idx="0">
            <a:scrgbClr r="0" g="0" b="0"/>
          </a:lnRef>
          <a:fillRef idx="0">
            <a:scrgbClr r="0" g="0" b="0"/>
          </a:fillRef>
          <a:effectRef idx="0">
            <a:scrgbClr r="0" g="0" b="0"/>
          </a:effectRef>
          <a:fontRef idx="minor"/>
        </p:style>
      </p:sp>
      <p:sp>
        <p:nvSpPr>
          <p:cNvPr id="472" name="Line 11"/>
          <p:cNvSpPr/>
          <p:nvPr/>
        </p:nvSpPr>
        <p:spPr>
          <a:xfrm flipH="1">
            <a:off x="2577960" y="2793960"/>
            <a:ext cx="393840" cy="990360"/>
          </a:xfrm>
          <a:prstGeom prst="line">
            <a:avLst/>
          </a:prstGeom>
          <a:ln w="25560">
            <a:solidFill>
              <a:schemeClr val="tx1"/>
            </a:solidFill>
            <a:round/>
            <a:tailEnd type="triangle" w="med" len="med"/>
          </a:ln>
        </p:spPr>
        <p:style>
          <a:lnRef idx="0">
            <a:scrgbClr r="0" g="0" b="0"/>
          </a:lnRef>
          <a:fillRef idx="0">
            <a:scrgbClr r="0" g="0" b="0"/>
          </a:fillRef>
          <a:effectRef idx="0">
            <a:scrgbClr r="0" g="0" b="0"/>
          </a:effectRef>
          <a:fontRef idx="minor"/>
        </p:style>
      </p:sp>
      <p:sp>
        <p:nvSpPr>
          <p:cNvPr id="473" name="CustomShape 12"/>
          <p:cNvSpPr/>
          <p:nvPr/>
        </p:nvSpPr>
        <p:spPr>
          <a:xfrm>
            <a:off x="4343400" y="4286160"/>
            <a:ext cx="264960" cy="264960"/>
          </a:xfrm>
          <a:prstGeom prst="ellipse">
            <a:avLst/>
          </a:prstGeom>
          <a:solidFill>
            <a:srgbClr val="FFFFFF"/>
          </a:solidFill>
          <a:ln w="25560">
            <a:solidFill>
              <a:schemeClr val="tx1"/>
            </a:solidFill>
            <a:round/>
          </a:ln>
        </p:spPr>
        <p:style>
          <a:lnRef idx="0">
            <a:scrgbClr r="0" g="0" b="0"/>
          </a:lnRef>
          <a:fillRef idx="0">
            <a:scrgbClr r="0" g="0" b="0"/>
          </a:fillRef>
          <a:effectRef idx="0">
            <a:scrgbClr r="0" g="0" b="0"/>
          </a:effectRef>
          <a:fontRef idx="minor"/>
        </p:style>
      </p:sp>
      <p:sp>
        <p:nvSpPr>
          <p:cNvPr id="474" name="CustomShape 13"/>
          <p:cNvSpPr/>
          <p:nvPr/>
        </p:nvSpPr>
        <p:spPr>
          <a:xfrm>
            <a:off x="4312440" y="4267080"/>
            <a:ext cx="294840" cy="321120"/>
          </a:xfrm>
          <a:prstGeom prst="rect">
            <a:avLst/>
          </a:prstGeom>
          <a:noFill/>
          <a:ln>
            <a:noFill/>
          </a:ln>
        </p:spPr>
        <p:style>
          <a:lnRef idx="0">
            <a:scrgbClr r="0" g="0" b="0"/>
          </a:lnRef>
          <a:fillRef idx="0">
            <a:scrgbClr r="0" g="0" b="0"/>
          </a:fillRef>
          <a:effectRef idx="0">
            <a:scrgbClr r="0" g="0" b="0"/>
          </a:effectRef>
          <a:fontRef idx="minor"/>
        </p:style>
        <p:txBody>
          <a:bodyPr wrap="none" lIns="90360" tIns="44280" rIns="90360" bIns="44280">
            <a:spAutoFit/>
          </a:bodyPr>
          <a:lstStyle/>
          <a:p>
            <a:pPr>
              <a:lnSpc>
                <a:spcPct val="85000"/>
              </a:lnSpc>
            </a:pPr>
            <a:r>
              <a:rPr lang="en-US" sz="1800" b="1" strike="noStrike" spc="-1">
                <a:solidFill>
                  <a:srgbClr val="000000"/>
                </a:solidFill>
                <a:latin typeface="Calibri"/>
                <a:ea typeface="DejaVu Sans"/>
              </a:rPr>
              <a:t>+</a:t>
            </a:r>
            <a:endParaRPr lang="en-US" sz="1800" b="0" strike="noStrike" spc="-1">
              <a:latin typeface="Arial"/>
            </a:endParaRPr>
          </a:p>
        </p:txBody>
      </p:sp>
      <p:sp>
        <p:nvSpPr>
          <p:cNvPr id="475" name="Line 14"/>
          <p:cNvSpPr/>
          <p:nvPr/>
        </p:nvSpPr>
        <p:spPr>
          <a:xfrm>
            <a:off x="2666880" y="3974760"/>
            <a:ext cx="1663560" cy="597240"/>
          </a:xfrm>
          <a:prstGeom prst="line">
            <a:avLst/>
          </a:prstGeom>
          <a:ln w="25560">
            <a:solidFill>
              <a:schemeClr val="tx1"/>
            </a:solidFill>
            <a:round/>
            <a:tailEnd type="triangle" w="med" len="med"/>
          </a:ln>
        </p:spPr>
        <p:style>
          <a:lnRef idx="0">
            <a:scrgbClr r="0" g="0" b="0"/>
          </a:lnRef>
          <a:fillRef idx="0">
            <a:scrgbClr r="0" g="0" b="0"/>
          </a:fillRef>
          <a:effectRef idx="0">
            <a:scrgbClr r="0" g="0" b="0"/>
          </a:effectRef>
          <a:fontRef idx="minor"/>
        </p:style>
      </p:sp>
      <p:sp>
        <p:nvSpPr>
          <p:cNvPr id="476" name="Line 15"/>
          <p:cNvSpPr/>
          <p:nvPr/>
        </p:nvSpPr>
        <p:spPr>
          <a:xfrm flipH="1">
            <a:off x="4597200" y="2819160"/>
            <a:ext cx="2057400" cy="1714680"/>
          </a:xfrm>
          <a:prstGeom prst="line">
            <a:avLst/>
          </a:prstGeom>
          <a:ln w="25560">
            <a:solidFill>
              <a:schemeClr val="tx1"/>
            </a:solidFill>
            <a:round/>
            <a:tailEnd type="triangle" w="med" len="med"/>
          </a:ln>
        </p:spPr>
        <p:style>
          <a:lnRef idx="0">
            <a:scrgbClr r="0" g="0" b="0"/>
          </a:lnRef>
          <a:fillRef idx="0">
            <a:scrgbClr r="0" g="0" b="0"/>
          </a:fillRef>
          <a:effectRef idx="0">
            <a:scrgbClr r="0" g="0" b="0"/>
          </a:effectRef>
          <a:fontRef idx="minor"/>
        </p:style>
      </p:sp>
      <p:sp>
        <p:nvSpPr>
          <p:cNvPr id="477" name="CustomShape 16"/>
          <p:cNvSpPr/>
          <p:nvPr/>
        </p:nvSpPr>
        <p:spPr>
          <a:xfrm>
            <a:off x="2590920" y="5823000"/>
            <a:ext cx="569880" cy="569880"/>
          </a:xfrm>
          <a:prstGeom prst="rect">
            <a:avLst/>
          </a:prstGeom>
          <a:noFill/>
          <a:ln w="25560">
            <a:solidFill>
              <a:srgbClr val="FE9B03"/>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u="sng" strike="noStrike" spc="-1">
                <a:solidFill>
                  <a:srgbClr val="000000"/>
                </a:solidFill>
                <a:uFillTx/>
                <a:latin typeface="Calibri"/>
                <a:ea typeface="DejaVu Sans"/>
              </a:rPr>
              <a:t>D0'</a:t>
            </a:r>
            <a:endParaRPr lang="en-US" sz="1800" b="0" strike="noStrike" spc="-1">
              <a:latin typeface="Arial"/>
            </a:endParaRPr>
          </a:p>
        </p:txBody>
      </p:sp>
      <p:sp>
        <p:nvSpPr>
          <p:cNvPr id="478" name="CustomShape 17"/>
          <p:cNvSpPr/>
          <p:nvPr/>
        </p:nvSpPr>
        <p:spPr>
          <a:xfrm>
            <a:off x="3467160" y="5823000"/>
            <a:ext cx="569880" cy="569880"/>
          </a:xfrm>
          <a:prstGeom prst="rect">
            <a:avLst/>
          </a:prstGeom>
          <a:noFill/>
          <a:ln w="25560">
            <a:solidFill>
              <a:schemeClr val="tx1"/>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Calibri"/>
                <a:ea typeface="DejaVu Sans"/>
              </a:rPr>
              <a:t>D1</a:t>
            </a:r>
            <a:endParaRPr lang="en-US" sz="1800" b="0" strike="noStrike" spc="-1">
              <a:latin typeface="Arial"/>
            </a:endParaRPr>
          </a:p>
        </p:txBody>
      </p:sp>
      <p:sp>
        <p:nvSpPr>
          <p:cNvPr id="479" name="CustomShape 18"/>
          <p:cNvSpPr/>
          <p:nvPr/>
        </p:nvSpPr>
        <p:spPr>
          <a:xfrm>
            <a:off x="4368960" y="5823000"/>
            <a:ext cx="569880" cy="569880"/>
          </a:xfrm>
          <a:prstGeom prst="rect">
            <a:avLst/>
          </a:prstGeom>
          <a:noFill/>
          <a:ln w="25560">
            <a:solidFill>
              <a:schemeClr val="tx1"/>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Calibri"/>
                <a:ea typeface="DejaVu Sans"/>
              </a:rPr>
              <a:t>D2</a:t>
            </a:r>
            <a:endParaRPr lang="en-US" sz="1800" b="0" strike="noStrike" spc="-1">
              <a:latin typeface="Arial"/>
            </a:endParaRPr>
          </a:p>
        </p:txBody>
      </p:sp>
      <p:sp>
        <p:nvSpPr>
          <p:cNvPr id="480" name="CustomShape 19"/>
          <p:cNvSpPr/>
          <p:nvPr/>
        </p:nvSpPr>
        <p:spPr>
          <a:xfrm>
            <a:off x="5295960" y="5835600"/>
            <a:ext cx="569880" cy="569880"/>
          </a:xfrm>
          <a:prstGeom prst="rect">
            <a:avLst/>
          </a:prstGeom>
          <a:noFill/>
          <a:ln w="25560">
            <a:solidFill>
              <a:schemeClr val="tx1"/>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Calibri"/>
                <a:ea typeface="DejaVu Sans"/>
              </a:rPr>
              <a:t>D3</a:t>
            </a:r>
            <a:endParaRPr lang="en-US" sz="1800" b="0" strike="noStrike" spc="-1">
              <a:latin typeface="Arial"/>
            </a:endParaRPr>
          </a:p>
        </p:txBody>
      </p:sp>
      <p:sp>
        <p:nvSpPr>
          <p:cNvPr id="481" name="CustomShape 20"/>
          <p:cNvSpPr/>
          <p:nvPr/>
        </p:nvSpPr>
        <p:spPr>
          <a:xfrm>
            <a:off x="6248520" y="5861160"/>
            <a:ext cx="569880" cy="569880"/>
          </a:xfrm>
          <a:prstGeom prst="rect">
            <a:avLst/>
          </a:prstGeom>
          <a:blipFill rotWithShape="0">
            <a:blip r:embed="rId2"/>
            <a:tile/>
          </a:blipFill>
          <a:ln w="25560">
            <a:solidFill>
              <a:srgbClr val="00FF00"/>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u="sng" strike="noStrike" spc="-1">
                <a:solidFill>
                  <a:srgbClr val="000000"/>
                </a:solidFill>
                <a:uFillTx/>
                <a:latin typeface="Calibri"/>
                <a:ea typeface="DejaVu Sans"/>
              </a:rPr>
              <a:t>P'</a:t>
            </a:r>
            <a:endParaRPr lang="en-US" sz="1800" b="0" strike="noStrike" spc="-1">
              <a:latin typeface="Arial"/>
            </a:endParaRPr>
          </a:p>
        </p:txBody>
      </p:sp>
      <p:sp>
        <p:nvSpPr>
          <p:cNvPr id="482" name="Line 21"/>
          <p:cNvSpPr/>
          <p:nvPr/>
        </p:nvSpPr>
        <p:spPr>
          <a:xfrm>
            <a:off x="4609800" y="4539960"/>
            <a:ext cx="1905120" cy="1308240"/>
          </a:xfrm>
          <a:prstGeom prst="line">
            <a:avLst/>
          </a:prstGeom>
          <a:ln w="25560">
            <a:solidFill>
              <a:schemeClr val="tx1"/>
            </a:solidFill>
            <a:round/>
            <a:tailEnd type="triangle" w="med" len="med"/>
          </a:ln>
        </p:spPr>
        <p:style>
          <a:lnRef idx="0">
            <a:scrgbClr r="0" g="0" b="0"/>
          </a:lnRef>
          <a:fillRef idx="0">
            <a:scrgbClr r="0" g="0" b="0"/>
          </a:fillRef>
          <a:effectRef idx="0">
            <a:scrgbClr r="0" g="0" b="0"/>
          </a:effectRef>
          <a:fontRef idx="minor"/>
        </p:style>
      </p:sp>
      <p:sp>
        <p:nvSpPr>
          <p:cNvPr id="483" name="Line 22"/>
          <p:cNvSpPr/>
          <p:nvPr/>
        </p:nvSpPr>
        <p:spPr>
          <a:xfrm>
            <a:off x="1600200" y="2590560"/>
            <a:ext cx="1269720" cy="3238560"/>
          </a:xfrm>
          <a:prstGeom prst="line">
            <a:avLst/>
          </a:prstGeom>
          <a:ln w="25560">
            <a:solidFill>
              <a:schemeClr val="tx1"/>
            </a:solidFill>
            <a:round/>
            <a:tailEnd type="triangle" w="med" len="med"/>
          </a:ln>
        </p:spPr>
        <p:style>
          <a:lnRef idx="0">
            <a:scrgbClr r="0" g="0" b="0"/>
          </a:lnRef>
          <a:fillRef idx="0">
            <a:scrgbClr r="0" g="0" b="0"/>
          </a:fillRef>
          <a:effectRef idx="0">
            <a:scrgbClr r="0" g="0" b="0"/>
          </a:effectRef>
          <a:fontRef idx="minor"/>
        </p:style>
      </p:sp>
      <p:sp>
        <p:nvSpPr>
          <p:cNvPr id="484" name="CustomShape 23"/>
          <p:cNvSpPr/>
          <p:nvPr/>
        </p:nvSpPr>
        <p:spPr>
          <a:xfrm>
            <a:off x="1004400" y="3054240"/>
            <a:ext cx="617760" cy="554040"/>
          </a:xfrm>
          <a:prstGeom prst="rect">
            <a:avLst/>
          </a:prstGeom>
          <a:noFill/>
          <a:ln>
            <a:noFill/>
          </a:ln>
        </p:spPr>
        <p:style>
          <a:lnRef idx="0">
            <a:scrgbClr r="0" g="0" b="0"/>
          </a:lnRef>
          <a:fillRef idx="0">
            <a:scrgbClr r="0" g="0" b="0"/>
          </a:fillRef>
          <a:effectRef idx="0">
            <a:scrgbClr r="0" g="0" b="0"/>
          </a:effectRef>
          <a:fontRef idx="minor"/>
        </p:style>
        <p:txBody>
          <a:bodyPr wrap="none" lIns="90360" tIns="44280" rIns="90360" bIns="44280">
            <a:spAutoFit/>
          </a:bodyPr>
          <a:lstStyle/>
          <a:p>
            <a:pPr>
              <a:lnSpc>
                <a:spcPct val="85000"/>
              </a:lnSpc>
            </a:pPr>
            <a:r>
              <a:rPr lang="en-US" sz="1800" b="1" i="1" strike="noStrike" spc="-1">
                <a:solidFill>
                  <a:srgbClr val="000000"/>
                </a:solidFill>
                <a:latin typeface="Calibri"/>
                <a:ea typeface="DejaVu Sans"/>
              </a:rPr>
              <a:t>new</a:t>
            </a:r>
            <a:endParaRPr lang="en-US" sz="1800" b="0" strike="noStrike" spc="-1">
              <a:latin typeface="Arial"/>
            </a:endParaRPr>
          </a:p>
          <a:p>
            <a:pPr>
              <a:lnSpc>
                <a:spcPct val="85000"/>
              </a:lnSpc>
            </a:pPr>
            <a:r>
              <a:rPr lang="en-US" sz="1800" b="1" i="1" strike="noStrike" spc="-1">
                <a:solidFill>
                  <a:srgbClr val="000000"/>
                </a:solidFill>
                <a:latin typeface="Calibri"/>
                <a:ea typeface="DejaVu Sans"/>
              </a:rPr>
              <a:t>data</a:t>
            </a:r>
            <a:endParaRPr lang="en-US" sz="1800" b="0" strike="noStrike" spc="-1">
              <a:latin typeface="Arial"/>
            </a:endParaRPr>
          </a:p>
        </p:txBody>
      </p:sp>
      <p:sp>
        <p:nvSpPr>
          <p:cNvPr id="485" name="CustomShape 24"/>
          <p:cNvSpPr/>
          <p:nvPr/>
        </p:nvSpPr>
        <p:spPr>
          <a:xfrm>
            <a:off x="2896920" y="3029040"/>
            <a:ext cx="617760" cy="554040"/>
          </a:xfrm>
          <a:prstGeom prst="rect">
            <a:avLst/>
          </a:prstGeom>
          <a:noFill/>
          <a:ln>
            <a:noFill/>
          </a:ln>
        </p:spPr>
        <p:style>
          <a:lnRef idx="0">
            <a:scrgbClr r="0" g="0" b="0"/>
          </a:lnRef>
          <a:fillRef idx="0">
            <a:scrgbClr r="0" g="0" b="0"/>
          </a:fillRef>
          <a:effectRef idx="0">
            <a:scrgbClr r="0" g="0" b="0"/>
          </a:effectRef>
          <a:fontRef idx="minor"/>
        </p:style>
        <p:txBody>
          <a:bodyPr wrap="none" lIns="90360" tIns="44280" rIns="90360" bIns="44280">
            <a:spAutoFit/>
          </a:bodyPr>
          <a:lstStyle/>
          <a:p>
            <a:pPr>
              <a:lnSpc>
                <a:spcPct val="85000"/>
              </a:lnSpc>
            </a:pPr>
            <a:r>
              <a:rPr lang="en-US" sz="1800" b="1" i="1" strike="noStrike" spc="-1">
                <a:solidFill>
                  <a:srgbClr val="000000"/>
                </a:solidFill>
                <a:latin typeface="Calibri"/>
                <a:ea typeface="DejaVu Sans"/>
              </a:rPr>
              <a:t>old</a:t>
            </a:r>
            <a:endParaRPr lang="en-US" sz="1800" b="0" strike="noStrike" spc="-1">
              <a:latin typeface="Arial"/>
            </a:endParaRPr>
          </a:p>
          <a:p>
            <a:pPr>
              <a:lnSpc>
                <a:spcPct val="85000"/>
              </a:lnSpc>
            </a:pPr>
            <a:r>
              <a:rPr lang="en-US" sz="1800" b="1" i="1" strike="noStrike" spc="-1">
                <a:solidFill>
                  <a:srgbClr val="000000"/>
                </a:solidFill>
                <a:latin typeface="Calibri"/>
                <a:ea typeface="DejaVu Sans"/>
              </a:rPr>
              <a:t>data</a:t>
            </a:r>
            <a:endParaRPr lang="en-US" sz="1800" b="0" strike="noStrike" spc="-1">
              <a:latin typeface="Arial"/>
            </a:endParaRPr>
          </a:p>
        </p:txBody>
      </p:sp>
      <p:sp>
        <p:nvSpPr>
          <p:cNvPr id="486" name="CustomShape 25"/>
          <p:cNvSpPr/>
          <p:nvPr/>
        </p:nvSpPr>
        <p:spPr>
          <a:xfrm>
            <a:off x="6325200" y="3092400"/>
            <a:ext cx="745920" cy="554040"/>
          </a:xfrm>
          <a:prstGeom prst="rect">
            <a:avLst/>
          </a:prstGeom>
          <a:noFill/>
          <a:ln>
            <a:noFill/>
          </a:ln>
        </p:spPr>
        <p:style>
          <a:lnRef idx="0">
            <a:scrgbClr r="0" g="0" b="0"/>
          </a:lnRef>
          <a:fillRef idx="0">
            <a:scrgbClr r="0" g="0" b="0"/>
          </a:fillRef>
          <a:effectRef idx="0">
            <a:scrgbClr r="0" g="0" b="0"/>
          </a:effectRef>
          <a:fontRef idx="minor"/>
        </p:style>
        <p:txBody>
          <a:bodyPr wrap="none" lIns="90360" tIns="44280" rIns="90360" bIns="44280">
            <a:spAutoFit/>
          </a:bodyPr>
          <a:lstStyle/>
          <a:p>
            <a:pPr>
              <a:lnSpc>
                <a:spcPct val="85000"/>
              </a:lnSpc>
            </a:pPr>
            <a:r>
              <a:rPr lang="en-US" sz="1800" b="1" i="1" strike="noStrike" spc="-1">
                <a:solidFill>
                  <a:srgbClr val="000000"/>
                </a:solidFill>
                <a:latin typeface="Calibri"/>
                <a:ea typeface="DejaVu Sans"/>
              </a:rPr>
              <a:t>old </a:t>
            </a:r>
            <a:endParaRPr lang="en-US" sz="1800" b="0" strike="noStrike" spc="-1">
              <a:latin typeface="Arial"/>
            </a:endParaRPr>
          </a:p>
          <a:p>
            <a:pPr>
              <a:lnSpc>
                <a:spcPct val="85000"/>
              </a:lnSpc>
            </a:pPr>
            <a:r>
              <a:rPr lang="en-US" sz="1800" b="1" i="1" strike="noStrike" spc="-1">
                <a:solidFill>
                  <a:srgbClr val="000000"/>
                </a:solidFill>
                <a:latin typeface="Calibri"/>
                <a:ea typeface="DejaVu Sans"/>
              </a:rPr>
              <a:t>parity</a:t>
            </a:r>
            <a:endParaRPr lang="en-US" sz="1800" b="0" strike="noStrike" spc="-1">
              <a:latin typeface="Arial"/>
            </a:endParaRPr>
          </a:p>
        </p:txBody>
      </p:sp>
      <p:sp>
        <p:nvSpPr>
          <p:cNvPr id="487" name="CustomShape 26"/>
          <p:cNvSpPr/>
          <p:nvPr/>
        </p:nvSpPr>
        <p:spPr>
          <a:xfrm>
            <a:off x="4694040" y="4292640"/>
            <a:ext cx="579600" cy="321120"/>
          </a:xfrm>
          <a:prstGeom prst="rect">
            <a:avLst/>
          </a:prstGeom>
          <a:noFill/>
          <a:ln>
            <a:noFill/>
          </a:ln>
        </p:spPr>
        <p:style>
          <a:lnRef idx="0">
            <a:scrgbClr r="0" g="0" b="0"/>
          </a:lnRef>
          <a:fillRef idx="0">
            <a:scrgbClr r="0" g="0" b="0"/>
          </a:fillRef>
          <a:effectRef idx="0">
            <a:scrgbClr r="0" g="0" b="0"/>
          </a:effectRef>
          <a:fontRef idx="minor"/>
        </p:style>
        <p:txBody>
          <a:bodyPr wrap="none" lIns="90360" tIns="44280" rIns="90360" bIns="44280">
            <a:spAutoFit/>
          </a:bodyPr>
          <a:lstStyle/>
          <a:p>
            <a:pPr>
              <a:lnSpc>
                <a:spcPct val="85000"/>
              </a:lnSpc>
            </a:pPr>
            <a:r>
              <a:rPr lang="en-US" sz="1800" b="1" strike="noStrike" spc="-1">
                <a:solidFill>
                  <a:srgbClr val="000000"/>
                </a:solidFill>
                <a:latin typeface="Calibri"/>
                <a:ea typeface="DejaVu Sans"/>
              </a:rPr>
              <a:t>XOR</a:t>
            </a:r>
            <a:endParaRPr lang="en-US" sz="1800" b="0" strike="noStrike" spc="-1">
              <a:latin typeface="Arial"/>
            </a:endParaRPr>
          </a:p>
        </p:txBody>
      </p:sp>
      <p:sp>
        <p:nvSpPr>
          <p:cNvPr id="488" name="CustomShape 27"/>
          <p:cNvSpPr/>
          <p:nvPr/>
        </p:nvSpPr>
        <p:spPr>
          <a:xfrm>
            <a:off x="2700360" y="3753000"/>
            <a:ext cx="579600" cy="321120"/>
          </a:xfrm>
          <a:prstGeom prst="rect">
            <a:avLst/>
          </a:prstGeom>
          <a:noFill/>
          <a:ln>
            <a:noFill/>
          </a:ln>
        </p:spPr>
        <p:style>
          <a:lnRef idx="0">
            <a:scrgbClr r="0" g="0" b="0"/>
          </a:lnRef>
          <a:fillRef idx="0">
            <a:scrgbClr r="0" g="0" b="0"/>
          </a:fillRef>
          <a:effectRef idx="0">
            <a:scrgbClr r="0" g="0" b="0"/>
          </a:effectRef>
          <a:fontRef idx="minor"/>
        </p:style>
        <p:txBody>
          <a:bodyPr wrap="none" lIns="90360" tIns="44280" rIns="90360" bIns="44280">
            <a:spAutoFit/>
          </a:bodyPr>
          <a:lstStyle/>
          <a:p>
            <a:pPr>
              <a:lnSpc>
                <a:spcPct val="85000"/>
              </a:lnSpc>
            </a:pPr>
            <a:r>
              <a:rPr lang="en-US" sz="1800" b="1" strike="noStrike" spc="-1">
                <a:solidFill>
                  <a:srgbClr val="000000"/>
                </a:solidFill>
                <a:latin typeface="Calibri"/>
                <a:ea typeface="DejaVu Sans"/>
              </a:rPr>
              <a:t>XOR</a:t>
            </a:r>
            <a:endParaRPr lang="en-US" sz="1800" b="0" strike="noStrike" spc="-1">
              <a:latin typeface="Arial"/>
            </a:endParaRPr>
          </a:p>
        </p:txBody>
      </p:sp>
      <p:sp>
        <p:nvSpPr>
          <p:cNvPr id="489" name="CustomShape 28"/>
          <p:cNvSpPr/>
          <p:nvPr/>
        </p:nvSpPr>
        <p:spPr>
          <a:xfrm>
            <a:off x="3549240" y="3168720"/>
            <a:ext cx="1027800" cy="321120"/>
          </a:xfrm>
          <a:prstGeom prst="rect">
            <a:avLst/>
          </a:prstGeom>
          <a:noFill/>
          <a:ln>
            <a:noFill/>
          </a:ln>
        </p:spPr>
        <p:style>
          <a:lnRef idx="0">
            <a:scrgbClr r="0" g="0" b="0"/>
          </a:lnRef>
          <a:fillRef idx="0">
            <a:scrgbClr r="0" g="0" b="0"/>
          </a:fillRef>
          <a:effectRef idx="0">
            <a:scrgbClr r="0" g="0" b="0"/>
          </a:effectRef>
          <a:fontRef idx="minor"/>
        </p:style>
        <p:txBody>
          <a:bodyPr wrap="none" lIns="90360" tIns="44280" rIns="90360" bIns="44280">
            <a:spAutoFit/>
          </a:bodyPr>
          <a:lstStyle/>
          <a:p>
            <a:pPr>
              <a:lnSpc>
                <a:spcPct val="85000"/>
              </a:lnSpc>
            </a:pPr>
            <a:r>
              <a:rPr lang="en-US" sz="1800" b="1" strike="noStrike" spc="-1">
                <a:solidFill>
                  <a:srgbClr val="000000"/>
                </a:solidFill>
                <a:latin typeface="Calibri"/>
                <a:ea typeface="DejaVu Sans"/>
              </a:rPr>
              <a:t>(1. Read)</a:t>
            </a:r>
            <a:endParaRPr lang="en-US" sz="1800" b="0" strike="noStrike" spc="-1">
              <a:latin typeface="Arial"/>
            </a:endParaRPr>
          </a:p>
        </p:txBody>
      </p:sp>
      <p:sp>
        <p:nvSpPr>
          <p:cNvPr id="490" name="CustomShape 29"/>
          <p:cNvSpPr/>
          <p:nvPr/>
        </p:nvSpPr>
        <p:spPr>
          <a:xfrm>
            <a:off x="7130520" y="3206880"/>
            <a:ext cx="1027800" cy="321120"/>
          </a:xfrm>
          <a:prstGeom prst="rect">
            <a:avLst/>
          </a:prstGeom>
          <a:noFill/>
          <a:ln>
            <a:noFill/>
          </a:ln>
        </p:spPr>
        <p:style>
          <a:lnRef idx="0">
            <a:scrgbClr r="0" g="0" b="0"/>
          </a:lnRef>
          <a:fillRef idx="0">
            <a:scrgbClr r="0" g="0" b="0"/>
          </a:fillRef>
          <a:effectRef idx="0">
            <a:scrgbClr r="0" g="0" b="0"/>
          </a:effectRef>
          <a:fontRef idx="minor"/>
        </p:style>
        <p:txBody>
          <a:bodyPr wrap="none" lIns="90360" tIns="44280" rIns="90360" bIns="44280">
            <a:spAutoFit/>
          </a:bodyPr>
          <a:lstStyle/>
          <a:p>
            <a:pPr>
              <a:lnSpc>
                <a:spcPct val="85000"/>
              </a:lnSpc>
            </a:pPr>
            <a:r>
              <a:rPr lang="en-US" sz="1800" b="1" strike="noStrike" spc="-1">
                <a:solidFill>
                  <a:srgbClr val="000000"/>
                </a:solidFill>
                <a:latin typeface="Calibri"/>
                <a:ea typeface="DejaVu Sans"/>
              </a:rPr>
              <a:t>(2. Read)</a:t>
            </a:r>
            <a:endParaRPr lang="en-US" sz="1800" b="0" strike="noStrike" spc="-1">
              <a:latin typeface="Arial"/>
            </a:endParaRPr>
          </a:p>
        </p:txBody>
      </p:sp>
      <p:sp>
        <p:nvSpPr>
          <p:cNvPr id="491" name="CustomShape 30"/>
          <p:cNvSpPr/>
          <p:nvPr/>
        </p:nvSpPr>
        <p:spPr>
          <a:xfrm>
            <a:off x="2842200" y="5207040"/>
            <a:ext cx="1082520" cy="321120"/>
          </a:xfrm>
          <a:prstGeom prst="rect">
            <a:avLst/>
          </a:prstGeom>
          <a:noFill/>
          <a:ln>
            <a:noFill/>
          </a:ln>
        </p:spPr>
        <p:style>
          <a:lnRef idx="0">
            <a:scrgbClr r="0" g="0" b="0"/>
          </a:lnRef>
          <a:fillRef idx="0">
            <a:scrgbClr r="0" g="0" b="0"/>
          </a:fillRef>
          <a:effectRef idx="0">
            <a:scrgbClr r="0" g="0" b="0"/>
          </a:effectRef>
          <a:fontRef idx="minor"/>
        </p:style>
        <p:txBody>
          <a:bodyPr wrap="none" lIns="90360" tIns="44280" rIns="90360" bIns="44280">
            <a:spAutoFit/>
          </a:bodyPr>
          <a:lstStyle/>
          <a:p>
            <a:pPr>
              <a:lnSpc>
                <a:spcPct val="85000"/>
              </a:lnSpc>
            </a:pPr>
            <a:r>
              <a:rPr lang="en-US" sz="1800" b="1" strike="noStrike" spc="-1">
                <a:solidFill>
                  <a:srgbClr val="000000"/>
                </a:solidFill>
                <a:latin typeface="Calibri"/>
                <a:ea typeface="DejaVu Sans"/>
              </a:rPr>
              <a:t>(3. Write)</a:t>
            </a:r>
            <a:endParaRPr lang="en-US" sz="1800" b="0" strike="noStrike" spc="-1">
              <a:latin typeface="Arial"/>
            </a:endParaRPr>
          </a:p>
        </p:txBody>
      </p:sp>
      <p:sp>
        <p:nvSpPr>
          <p:cNvPr id="492" name="CustomShape 31"/>
          <p:cNvSpPr/>
          <p:nvPr/>
        </p:nvSpPr>
        <p:spPr>
          <a:xfrm>
            <a:off x="6169680" y="5232240"/>
            <a:ext cx="1082520" cy="321120"/>
          </a:xfrm>
          <a:prstGeom prst="rect">
            <a:avLst/>
          </a:prstGeom>
          <a:noFill/>
          <a:ln>
            <a:noFill/>
          </a:ln>
        </p:spPr>
        <p:style>
          <a:lnRef idx="0">
            <a:scrgbClr r="0" g="0" b="0"/>
          </a:lnRef>
          <a:fillRef idx="0">
            <a:scrgbClr r="0" g="0" b="0"/>
          </a:fillRef>
          <a:effectRef idx="0">
            <a:scrgbClr r="0" g="0" b="0"/>
          </a:effectRef>
          <a:fontRef idx="minor"/>
        </p:style>
        <p:txBody>
          <a:bodyPr wrap="none" lIns="90360" tIns="44280" rIns="90360" bIns="44280">
            <a:spAutoFit/>
          </a:bodyPr>
          <a:lstStyle/>
          <a:p>
            <a:pPr>
              <a:lnSpc>
                <a:spcPct val="85000"/>
              </a:lnSpc>
            </a:pPr>
            <a:r>
              <a:rPr lang="en-US" sz="1800" b="1" strike="noStrike" spc="-1">
                <a:solidFill>
                  <a:srgbClr val="000000"/>
                </a:solidFill>
                <a:latin typeface="Calibri"/>
                <a:ea typeface="DejaVu Sans"/>
              </a:rPr>
              <a:t>(4. Write)</a:t>
            </a:r>
            <a:endParaRPr lang="en-US" sz="1800" b="0" strike="noStrike" spc="-1">
              <a:latin typeface="Arial"/>
            </a:endParaRPr>
          </a:p>
        </p:txBody>
      </p:sp>
      <p:sp>
        <p:nvSpPr>
          <p:cNvPr id="493" name="CustomShape 32"/>
          <p:cNvSpPr/>
          <p:nvPr/>
        </p:nvSpPr>
        <p:spPr>
          <a:xfrm>
            <a:off x="951120" y="1371600"/>
            <a:ext cx="3068280" cy="321120"/>
          </a:xfrm>
          <a:prstGeom prst="rect">
            <a:avLst/>
          </a:prstGeom>
          <a:noFill/>
          <a:ln>
            <a:noFill/>
          </a:ln>
        </p:spPr>
        <p:style>
          <a:lnRef idx="0">
            <a:scrgbClr r="0" g="0" b="0"/>
          </a:lnRef>
          <a:fillRef idx="0">
            <a:scrgbClr r="0" g="0" b="0"/>
          </a:fillRef>
          <a:effectRef idx="0">
            <a:scrgbClr r="0" g="0" b="0"/>
          </a:effectRef>
          <a:fontRef idx="minor"/>
        </p:style>
        <p:txBody>
          <a:bodyPr wrap="none" lIns="90360" tIns="44280" rIns="90360" bIns="44280">
            <a:spAutoFit/>
          </a:bodyPr>
          <a:lstStyle/>
          <a:p>
            <a:pPr>
              <a:lnSpc>
                <a:spcPct val="85000"/>
              </a:lnSpc>
            </a:pPr>
            <a:r>
              <a:rPr lang="en-US" sz="1800" b="1" i="1" strike="noStrike" spc="-1">
                <a:solidFill>
                  <a:srgbClr val="000000"/>
                </a:solidFill>
                <a:latin typeface="Calibri"/>
                <a:ea typeface="DejaVu Sans"/>
              </a:rPr>
              <a:t>RAID-4: Small Write Algorithm</a:t>
            </a:r>
            <a:endParaRPr lang="en-US" sz="1800" b="0" strike="noStrike" spc="-1">
              <a:latin typeface="Arial"/>
            </a:endParaRPr>
          </a:p>
        </p:txBody>
      </p:sp>
      <p:sp>
        <p:nvSpPr>
          <p:cNvPr id="494" name="CustomShape 33"/>
          <p:cNvSpPr/>
          <p:nvPr/>
        </p:nvSpPr>
        <p:spPr>
          <a:xfrm>
            <a:off x="1756080" y="1752480"/>
            <a:ext cx="5211000" cy="321120"/>
          </a:xfrm>
          <a:prstGeom prst="rect">
            <a:avLst/>
          </a:prstGeom>
          <a:noFill/>
          <a:ln>
            <a:noFill/>
          </a:ln>
        </p:spPr>
        <p:style>
          <a:lnRef idx="0">
            <a:scrgbClr r="0" g="0" b="0"/>
          </a:lnRef>
          <a:fillRef idx="0">
            <a:scrgbClr r="0" g="0" b="0"/>
          </a:fillRef>
          <a:effectRef idx="0">
            <a:scrgbClr r="0" g="0" b="0"/>
          </a:effectRef>
          <a:fontRef idx="minor"/>
        </p:style>
        <p:txBody>
          <a:bodyPr wrap="none" lIns="90360" tIns="44280" rIns="90360" bIns="44280">
            <a:spAutoFit/>
          </a:bodyPr>
          <a:lstStyle/>
          <a:p>
            <a:pPr>
              <a:lnSpc>
                <a:spcPct val="85000"/>
              </a:lnSpc>
            </a:pPr>
            <a:r>
              <a:rPr lang="en-US" sz="1800" b="1" strike="noStrike" spc="-1">
                <a:solidFill>
                  <a:srgbClr val="000000"/>
                </a:solidFill>
                <a:latin typeface="Calibri"/>
                <a:ea typeface="DejaVu Sans"/>
              </a:rPr>
              <a:t>1 Logical Write = 2 Physical Reads + 2  Physical Writes</a:t>
            </a:r>
            <a:endParaRPr lang="en-US"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1459FA08-3397-4AF8-9B27-AE7A38855D6C}" type="slidenum">
              <a:rPr lang="en-US" sz="1200" b="0" strike="noStrike" spc="-1">
                <a:solidFill>
                  <a:srgbClr val="8B8B8B"/>
                </a:solidFill>
                <a:latin typeface="Calibri"/>
                <a:ea typeface="DejaVu Sans"/>
              </a:rPr>
              <a:t>3</a:t>
            </a:fld>
            <a:endParaRPr lang="en-US" sz="1200" b="0" strike="noStrike" spc="-1">
              <a:latin typeface="Arial"/>
            </a:endParaRPr>
          </a:p>
        </p:txBody>
      </p:sp>
      <p:sp>
        <p:nvSpPr>
          <p:cNvPr id="89" name="CustomShape 2"/>
          <p:cNvSpPr/>
          <p:nvPr/>
        </p:nvSpPr>
        <p:spPr>
          <a:xfrm>
            <a:off x="179280" y="1413000"/>
            <a:ext cx="8783280" cy="518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90000"/>
              </a:lnSpc>
              <a:spcBef>
                <a:spcPts val="641"/>
              </a:spcBef>
              <a:buClr>
                <a:srgbClr val="000000"/>
              </a:buClr>
              <a:buFont typeface="Wingdings" charset="2"/>
              <a:buChar char=""/>
            </a:pPr>
            <a:r>
              <a:rPr lang="en-US" sz="3200" b="0" strike="noStrike" spc="-1">
                <a:solidFill>
                  <a:srgbClr val="000000"/>
                </a:solidFill>
                <a:latin typeface="Times New Roman"/>
                <a:ea typeface="DejaVu Sans"/>
              </a:rPr>
              <a:t> I/O Designers must consider  many factors</a:t>
            </a:r>
            <a:endParaRPr lang="en-US" sz="3200" b="0" strike="noStrike" spc="-1">
              <a:latin typeface="Arial"/>
            </a:endParaRPr>
          </a:p>
          <a:p>
            <a:pPr marL="743040" lvl="1" indent="-284040">
              <a:lnSpc>
                <a:spcPct val="90000"/>
              </a:lnSpc>
              <a:spcBef>
                <a:spcPts val="561"/>
              </a:spcBef>
              <a:buClr>
                <a:srgbClr val="000000"/>
              </a:buClr>
              <a:buFont typeface="Wingdings" charset="2"/>
              <a:buChar char=""/>
            </a:pPr>
            <a:r>
              <a:rPr lang="en-US" sz="2800" b="0" strike="noStrike" spc="-1">
                <a:solidFill>
                  <a:srgbClr val="000000"/>
                </a:solidFill>
                <a:latin typeface="Times New Roman"/>
                <a:ea typeface="DejaVu Sans"/>
              </a:rPr>
              <a:t>such as expandability and resilience(resume),as well as performance.</a:t>
            </a:r>
            <a:endParaRPr lang="en-US" sz="2800" b="0" strike="noStrike" spc="-1">
              <a:latin typeface="Arial"/>
            </a:endParaRPr>
          </a:p>
          <a:p>
            <a:pPr marL="343080" indent="-341280">
              <a:lnSpc>
                <a:spcPct val="90000"/>
              </a:lnSpc>
              <a:spcBef>
                <a:spcPts val="641"/>
              </a:spcBef>
              <a:buClr>
                <a:srgbClr val="000000"/>
              </a:buClr>
              <a:buFont typeface="Wingdings" charset="2"/>
              <a:buChar char=""/>
            </a:pPr>
            <a:r>
              <a:rPr lang="en-US" sz="3200" b="0" strike="noStrike" spc="-1">
                <a:solidFill>
                  <a:srgbClr val="000000"/>
                </a:solidFill>
                <a:latin typeface="Times New Roman"/>
                <a:ea typeface="DejaVu Sans"/>
              </a:rPr>
              <a:t> Assessing I/O system performance is very difficult. </a:t>
            </a:r>
            <a:endParaRPr lang="en-US" sz="3200" b="0" strike="noStrike" spc="-1">
              <a:latin typeface="Arial"/>
            </a:endParaRPr>
          </a:p>
          <a:p>
            <a:pPr marL="743040" lvl="1" indent="-284040">
              <a:lnSpc>
                <a:spcPct val="90000"/>
              </a:lnSpc>
              <a:spcBef>
                <a:spcPts val="561"/>
              </a:spcBef>
              <a:buClr>
                <a:srgbClr val="000000"/>
              </a:buClr>
              <a:buFont typeface="Wingdings" charset="2"/>
              <a:buChar char=""/>
            </a:pPr>
            <a:r>
              <a:rPr lang="en-US" sz="2800" b="0" strike="noStrike" spc="-1">
                <a:solidFill>
                  <a:srgbClr val="000000"/>
                </a:solidFill>
                <a:latin typeface="Times New Roman"/>
                <a:ea typeface="DejaVu Sans"/>
              </a:rPr>
              <a:t>Different situations need different measurements. </a:t>
            </a:r>
            <a:endParaRPr lang="en-US" sz="2800" b="0" strike="noStrike" spc="-1">
              <a:latin typeface="Arial"/>
            </a:endParaRPr>
          </a:p>
          <a:p>
            <a:pPr marL="343080" indent="-341280">
              <a:lnSpc>
                <a:spcPct val="90000"/>
              </a:lnSpc>
              <a:spcBef>
                <a:spcPts val="641"/>
              </a:spcBef>
              <a:buClr>
                <a:srgbClr val="000000"/>
              </a:buClr>
              <a:buFont typeface="Wingdings" charset="2"/>
              <a:buChar char=""/>
            </a:pPr>
            <a:r>
              <a:rPr lang="en-US" sz="3200" b="0" strike="noStrike" spc="-1">
                <a:solidFill>
                  <a:srgbClr val="000000"/>
                </a:solidFill>
                <a:latin typeface="Times New Roman"/>
                <a:ea typeface="DejaVu Sans"/>
              </a:rPr>
              <a:t>Performance of I/O system depends on:</a:t>
            </a:r>
            <a:endParaRPr lang="en-US" sz="3200" b="0" strike="noStrike" spc="-1">
              <a:latin typeface="Arial"/>
            </a:endParaRPr>
          </a:p>
          <a:p>
            <a:pPr marL="743040" lvl="1" indent="-284040">
              <a:lnSpc>
                <a:spcPct val="90000"/>
              </a:lnSpc>
              <a:spcBef>
                <a:spcPts val="561"/>
              </a:spcBef>
              <a:buClr>
                <a:srgbClr val="000000"/>
              </a:buClr>
              <a:buFont typeface="Wingdings" charset="2"/>
              <a:buChar char=""/>
            </a:pPr>
            <a:r>
              <a:rPr lang="en-US" sz="2800" b="0" strike="noStrike" spc="-1">
                <a:solidFill>
                  <a:srgbClr val="000000"/>
                </a:solidFill>
                <a:latin typeface="Times New Roman"/>
                <a:ea typeface="DejaVu Sans"/>
              </a:rPr>
              <a:t> connection between devices and the system</a:t>
            </a:r>
            <a:endParaRPr lang="en-US" sz="2800" b="0" strike="noStrike" spc="-1">
              <a:latin typeface="Arial"/>
            </a:endParaRPr>
          </a:p>
          <a:p>
            <a:pPr marL="743040" lvl="1" indent="-284040">
              <a:lnSpc>
                <a:spcPct val="90000"/>
              </a:lnSpc>
              <a:spcBef>
                <a:spcPts val="561"/>
              </a:spcBef>
              <a:buClr>
                <a:srgbClr val="000000"/>
              </a:buClr>
              <a:buFont typeface="Wingdings" charset="2"/>
              <a:buChar char=""/>
            </a:pPr>
            <a:r>
              <a:rPr lang="en-US" sz="2800" b="0" strike="noStrike" spc="-1">
                <a:solidFill>
                  <a:srgbClr val="000000"/>
                </a:solidFill>
                <a:latin typeface="Times New Roman"/>
                <a:ea typeface="DejaVu Sans"/>
              </a:rPr>
              <a:t> the memory hierarchy</a:t>
            </a:r>
            <a:endParaRPr lang="en-US" sz="2800" b="0" strike="noStrike" spc="-1">
              <a:latin typeface="Arial"/>
            </a:endParaRPr>
          </a:p>
          <a:p>
            <a:pPr marL="743040" lvl="1" indent="-284040">
              <a:lnSpc>
                <a:spcPct val="90000"/>
              </a:lnSpc>
              <a:spcBef>
                <a:spcPts val="561"/>
              </a:spcBef>
              <a:buClr>
                <a:srgbClr val="000000"/>
              </a:buClr>
              <a:buFont typeface="Wingdings" charset="2"/>
              <a:buChar char=""/>
            </a:pPr>
            <a:r>
              <a:rPr lang="en-US" sz="2800" b="0" strike="noStrike" spc="-1">
                <a:solidFill>
                  <a:srgbClr val="000000"/>
                </a:solidFill>
                <a:latin typeface="Times New Roman"/>
                <a:ea typeface="DejaVu Sans"/>
              </a:rPr>
              <a:t> the operating system</a:t>
            </a:r>
            <a:endParaRPr lang="en-US" sz="2800" b="0" strike="noStrike" spc="-1">
              <a:latin typeface="Arial"/>
            </a:endParaRPr>
          </a:p>
        </p:txBody>
      </p:sp>
      <p:sp>
        <p:nvSpPr>
          <p:cNvPr id="90" name="CustomShape 3"/>
          <p:cNvSpPr/>
          <p:nvPr/>
        </p:nvSpPr>
        <p:spPr>
          <a:xfrm>
            <a:off x="0" y="476280"/>
            <a:ext cx="9142200" cy="365040"/>
          </a:xfrm>
          <a:prstGeom prst="rect">
            <a:avLst/>
          </a:prstGeom>
          <a:noFill/>
          <a:ln>
            <a:noFill/>
          </a:ln>
        </p:spPr>
        <p:style>
          <a:lnRef idx="0">
            <a:scrgbClr r="0" g="0" b="0"/>
          </a:lnRef>
          <a:fillRef idx="0">
            <a:scrgbClr r="0" g="0" b="0"/>
          </a:fillRef>
          <a:effectRef idx="0">
            <a:scrgbClr r="0" g="0" b="0"/>
          </a:effectRef>
          <a:fontRef idx="minor"/>
        </p:style>
      </p:sp>
      <p:sp>
        <p:nvSpPr>
          <p:cNvPr id="91" name="CustomShape 4"/>
          <p:cNvSpPr/>
          <p:nvPr/>
        </p:nvSpPr>
        <p:spPr>
          <a:xfrm>
            <a:off x="0" y="476280"/>
            <a:ext cx="9142200" cy="69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2001"/>
              </a:spcBef>
            </a:pPr>
            <a:r>
              <a:rPr lang="en-US" sz="4000" b="1" strike="noStrike" spc="-1">
                <a:solidFill>
                  <a:srgbClr val="000000"/>
                </a:solidFill>
                <a:latin typeface="Calibri"/>
                <a:ea typeface="DejaVu Sans"/>
              </a:rPr>
              <a:t>6.1    Introduction</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9" presetClass="entr" fill="hold" nodeType="clickEffect">
                                  <p:stCondLst>
                                    <p:cond delay="0"/>
                                  </p:stCondLst>
                                  <p:childTnLst>
                                    <p:set>
                                      <p:cBhvr>
                                        <p:cTn id="6" dur="1" fill="hold">
                                          <p:stCondLst>
                                            <p:cond delay="0"/>
                                          </p:stCondLst>
                                        </p:cTn>
                                        <p:tgtEl>
                                          <p:spTgt spid="91">
                                            <p:txEl>
                                              <p:pRg st="0" end="0"/>
                                            </p:txEl>
                                          </p:spTgt>
                                        </p:tgtEl>
                                        <p:attrNameLst>
                                          <p:attrName>style.visibility</p:attrName>
                                        </p:attrNameLst>
                                      </p:cBhvr>
                                      <p:to>
                                        <p:strVal val="visible"/>
                                      </p:to>
                                    </p:set>
                                    <p:anim calcmode="lin" valueType="num">
                                      <p:cBhvr additive="repl">
                                        <p:cTn id="7" dur="500" fill="hold"/>
                                        <p:tgtEl>
                                          <p:spTgt spid="91">
                                            <p:txEl>
                                              <p:pRg st="0" end="0"/>
                                            </p:txEl>
                                          </p:spTgt>
                                        </p:tgtEl>
                                        <p:attrNameLst>
                                          <p:attrName>ppt_x</p:attrName>
                                        </p:attrNameLst>
                                      </p:cBhvr>
                                      <p:tavLst>
                                        <p:tav tm="0">
                                          <p:val>
                                            <p:strVal val="#ppt_x-.2"/>
                                          </p:val>
                                        </p:tav>
                                        <p:tav tm="100000">
                                          <p:val>
                                            <p:strVal val="#ppt_x"/>
                                          </p:val>
                                        </p:tav>
                                      </p:tavLst>
                                    </p:anim>
                                    <p:anim calcmode="lin" valueType="num">
                                      <p:cBhvr additive="repl">
                                        <p:cTn id="8" dur="500" fill="hold"/>
                                        <p:tgtEl>
                                          <p:spTgt spid="91">
                                            <p:txEl>
                                              <p:pRg st="0" end="0"/>
                                            </p:txEl>
                                          </p:spTgt>
                                        </p:tgtEl>
                                        <p:attrNameLst>
                                          <p:attrName>ppt_y</p:attrName>
                                        </p:attrNameLst>
                                      </p:cBhvr>
                                      <p:tavLst>
                                        <p:tav tm="0">
                                          <p:val>
                                            <p:strVal val="#ppt_y"/>
                                          </p:val>
                                        </p:tav>
                                        <p:tav tm="100000">
                                          <p:val>
                                            <p:strVal val="#ppt_y"/>
                                          </p:val>
                                        </p:tav>
                                      </p:tavLst>
                                    </p:anim>
                                    <p:animEffect transition="in" filter="dissolve">
                                      <p:cBhvr additive="repl">
                                        <p:cTn id="9" dur="500"/>
                                        <p:tgtEl>
                                          <p:spTgt spid="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 name="CustomShape 1"/>
          <p:cNvSpPr/>
          <p:nvPr/>
        </p:nvSpPr>
        <p:spPr>
          <a:xfrm>
            <a:off x="762120" y="152280"/>
            <a:ext cx="5103720" cy="473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55000"/>
          </a:bodyPr>
          <a:lstStyle/>
          <a:p>
            <a:pPr algn="ctr">
              <a:lnSpc>
                <a:spcPct val="100000"/>
              </a:lnSpc>
            </a:pPr>
            <a:r>
              <a:rPr lang="en-US" sz="4400" b="0" strike="noStrike" spc="-1">
                <a:solidFill>
                  <a:srgbClr val="000000"/>
                </a:solidFill>
                <a:latin typeface="Calibri"/>
                <a:ea typeface="DejaVu Sans"/>
              </a:rPr>
              <a:t>Inspiration for RAID 5</a:t>
            </a:r>
            <a:endParaRPr lang="en-US" sz="4400" b="0" strike="noStrike" spc="-1">
              <a:latin typeface="Arial"/>
            </a:endParaRPr>
          </a:p>
        </p:txBody>
      </p:sp>
      <p:sp>
        <p:nvSpPr>
          <p:cNvPr id="496" name="CustomShape 2"/>
          <p:cNvSpPr/>
          <p:nvPr/>
        </p:nvSpPr>
        <p:spPr>
          <a:xfrm>
            <a:off x="304920" y="692280"/>
            <a:ext cx="8685000" cy="477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840" indent="-284040">
              <a:lnSpc>
                <a:spcPct val="85000"/>
              </a:lnSpc>
              <a:spcBef>
                <a:spcPts val="641"/>
              </a:spcBef>
              <a:buClr>
                <a:srgbClr val="000000"/>
              </a:buClr>
              <a:buFont typeface="Arial"/>
              <a:buChar char="•"/>
            </a:pPr>
            <a:r>
              <a:rPr lang="en-US" sz="3200" b="0" strike="noStrike" spc="-1">
                <a:solidFill>
                  <a:srgbClr val="000000"/>
                </a:solidFill>
                <a:latin typeface="Calibri"/>
                <a:ea typeface="DejaVu Sans"/>
              </a:rPr>
              <a:t>RAID 4 works well for small reads</a:t>
            </a:r>
            <a:endParaRPr lang="en-US" sz="3200" b="0" strike="noStrike" spc="-1">
              <a:latin typeface="Arial"/>
            </a:endParaRPr>
          </a:p>
          <a:p>
            <a:pPr marL="285840" indent="-284040">
              <a:lnSpc>
                <a:spcPct val="85000"/>
              </a:lnSpc>
              <a:spcBef>
                <a:spcPts val="641"/>
              </a:spcBef>
              <a:buClr>
                <a:srgbClr val="000000"/>
              </a:buClr>
              <a:buFont typeface="Arial"/>
              <a:buChar char="•"/>
            </a:pPr>
            <a:r>
              <a:rPr lang="en-US" sz="3200" b="0" strike="noStrike" spc="-1">
                <a:solidFill>
                  <a:srgbClr val="000000"/>
                </a:solidFill>
                <a:latin typeface="Calibri"/>
                <a:ea typeface="DejaVu Sans"/>
              </a:rPr>
              <a:t>Small writes (write to one disk): </a:t>
            </a:r>
            <a:endParaRPr lang="en-US" sz="3200" b="0" strike="noStrike" spc="-1">
              <a:latin typeface="Arial"/>
            </a:endParaRPr>
          </a:p>
          <a:p>
            <a:pPr marL="685800" lvl="1" indent="-226800">
              <a:lnSpc>
                <a:spcPct val="100000"/>
              </a:lnSpc>
              <a:spcBef>
                <a:spcPts val="561"/>
              </a:spcBef>
              <a:buClr>
                <a:srgbClr val="000000"/>
              </a:buClr>
              <a:buFont typeface="Arial"/>
              <a:buChar char="–"/>
            </a:pPr>
            <a:r>
              <a:rPr lang="en-US" sz="2800" b="0" strike="noStrike" spc="-1">
                <a:solidFill>
                  <a:srgbClr val="000000"/>
                </a:solidFill>
                <a:latin typeface="Calibri"/>
                <a:ea typeface="DejaVu Sans"/>
              </a:rPr>
              <a:t>Option 1: read other data disks, create new sum and write to Parity Disk</a:t>
            </a:r>
            <a:endParaRPr lang="en-US" sz="2800" b="0" strike="noStrike" spc="-1">
              <a:latin typeface="Arial"/>
            </a:endParaRPr>
          </a:p>
          <a:p>
            <a:pPr marL="685800" lvl="1" indent="-226800">
              <a:lnSpc>
                <a:spcPct val="100000"/>
              </a:lnSpc>
              <a:spcBef>
                <a:spcPts val="561"/>
              </a:spcBef>
              <a:buClr>
                <a:srgbClr val="000000"/>
              </a:buClr>
              <a:buFont typeface="Arial"/>
              <a:buChar char="–"/>
            </a:pPr>
            <a:r>
              <a:rPr lang="en-US" sz="2800" b="0" strike="noStrike" spc="-1">
                <a:solidFill>
                  <a:srgbClr val="000000"/>
                </a:solidFill>
                <a:latin typeface="Calibri"/>
                <a:ea typeface="DejaVu Sans"/>
              </a:rPr>
              <a:t>Option 2: since P has old sum, compare old data to new data, add the difference to P</a:t>
            </a:r>
            <a:endParaRPr lang="en-US" sz="2800" b="0" strike="noStrike" spc="-1">
              <a:latin typeface="Arial"/>
            </a:endParaRPr>
          </a:p>
          <a:p>
            <a:pPr marL="285840" indent="-284040">
              <a:lnSpc>
                <a:spcPct val="85000"/>
              </a:lnSpc>
              <a:spcBef>
                <a:spcPts val="641"/>
              </a:spcBef>
              <a:buClr>
                <a:srgbClr val="000000"/>
              </a:buClr>
              <a:buFont typeface="Arial"/>
              <a:buChar char="•"/>
            </a:pPr>
            <a:r>
              <a:rPr lang="en-US" sz="3200" b="0" strike="noStrike" spc="-1">
                <a:solidFill>
                  <a:srgbClr val="000000"/>
                </a:solidFill>
                <a:latin typeface="Calibri"/>
                <a:ea typeface="DejaVu Sans"/>
              </a:rPr>
              <a:t>Small writes are limited by Parity Disk: Both Writes to D0 and D5 also write to P disk </a:t>
            </a:r>
            <a:endParaRPr lang="en-US" sz="3200" b="0" strike="noStrike" spc="-1">
              <a:latin typeface="Arial"/>
            </a:endParaRPr>
          </a:p>
          <a:p>
            <a:pPr>
              <a:lnSpc>
                <a:spcPct val="85000"/>
              </a:lnSpc>
              <a:spcBef>
                <a:spcPts val="400"/>
              </a:spcBef>
            </a:pPr>
            <a:endParaRPr lang="en-US" sz="3200" b="0" strike="noStrike" spc="-1">
              <a:latin typeface="Arial"/>
            </a:endParaRPr>
          </a:p>
        </p:txBody>
      </p:sp>
      <p:grpSp>
        <p:nvGrpSpPr>
          <p:cNvPr id="497" name="Group 3"/>
          <p:cNvGrpSpPr/>
          <p:nvPr/>
        </p:nvGrpSpPr>
        <p:grpSpPr>
          <a:xfrm>
            <a:off x="2257200" y="4583160"/>
            <a:ext cx="4345560" cy="1979280"/>
            <a:chOff x="2257200" y="4583160"/>
            <a:chExt cx="4345560" cy="1979280"/>
          </a:xfrm>
        </p:grpSpPr>
        <p:sp>
          <p:nvSpPr>
            <p:cNvPr id="498" name="CustomShape 4"/>
            <p:cNvSpPr/>
            <p:nvPr/>
          </p:nvSpPr>
          <p:spPr>
            <a:xfrm>
              <a:off x="2334240" y="4964040"/>
              <a:ext cx="569880" cy="569880"/>
            </a:xfrm>
            <a:prstGeom prst="rect">
              <a:avLst/>
            </a:prstGeom>
            <a:noFill/>
            <a:ln w="76320">
              <a:solidFill>
                <a:srgbClr val="FF0000"/>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D0</a:t>
              </a:r>
              <a:endParaRPr lang="en-US" sz="1800" b="0" strike="noStrike" spc="-1">
                <a:latin typeface="Arial"/>
              </a:endParaRPr>
            </a:p>
          </p:txBody>
        </p:sp>
        <p:sp>
          <p:nvSpPr>
            <p:cNvPr id="499" name="CustomShape 5"/>
            <p:cNvSpPr/>
            <p:nvPr/>
          </p:nvSpPr>
          <p:spPr>
            <a:xfrm>
              <a:off x="3191400" y="4964040"/>
              <a:ext cx="569880" cy="569880"/>
            </a:xfrm>
            <a:prstGeom prst="rect">
              <a:avLst/>
            </a:prstGeom>
            <a:noFill/>
            <a:ln w="25560">
              <a:solidFill>
                <a:schemeClr val="tx1"/>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D1</a:t>
              </a:r>
              <a:endParaRPr lang="en-US" sz="1800" b="0" strike="noStrike" spc="-1">
                <a:latin typeface="Arial"/>
              </a:endParaRPr>
            </a:p>
          </p:txBody>
        </p:sp>
        <p:sp>
          <p:nvSpPr>
            <p:cNvPr id="500" name="CustomShape 6"/>
            <p:cNvSpPr/>
            <p:nvPr/>
          </p:nvSpPr>
          <p:spPr>
            <a:xfrm>
              <a:off x="4112280" y="4964040"/>
              <a:ext cx="569880" cy="569880"/>
            </a:xfrm>
            <a:prstGeom prst="rect">
              <a:avLst/>
            </a:prstGeom>
            <a:noFill/>
            <a:ln w="25560">
              <a:solidFill>
                <a:schemeClr val="tx1"/>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D2</a:t>
              </a:r>
              <a:endParaRPr lang="en-US" sz="1800" b="0" strike="noStrike" spc="-1">
                <a:latin typeface="Arial"/>
              </a:endParaRPr>
            </a:p>
          </p:txBody>
        </p:sp>
        <p:sp>
          <p:nvSpPr>
            <p:cNvPr id="501" name="CustomShape 7"/>
            <p:cNvSpPr/>
            <p:nvPr/>
          </p:nvSpPr>
          <p:spPr>
            <a:xfrm>
              <a:off x="5064840" y="4976640"/>
              <a:ext cx="569880" cy="569880"/>
            </a:xfrm>
            <a:prstGeom prst="rect">
              <a:avLst/>
            </a:prstGeom>
            <a:noFill/>
            <a:ln w="25560">
              <a:solidFill>
                <a:schemeClr val="tx1"/>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D3</a:t>
              </a:r>
              <a:endParaRPr lang="en-US" sz="1800" b="0" strike="noStrike" spc="-1">
                <a:latin typeface="Arial"/>
              </a:endParaRPr>
            </a:p>
          </p:txBody>
        </p:sp>
        <p:sp>
          <p:nvSpPr>
            <p:cNvPr id="502" name="CustomShape 8"/>
            <p:cNvSpPr/>
            <p:nvPr/>
          </p:nvSpPr>
          <p:spPr>
            <a:xfrm>
              <a:off x="5991840" y="5002200"/>
              <a:ext cx="569880" cy="569880"/>
            </a:xfrm>
            <a:prstGeom prst="rect">
              <a:avLst/>
            </a:prstGeom>
            <a:blipFill rotWithShape="0">
              <a:blip r:embed="rId2"/>
              <a:tile/>
            </a:blipFill>
            <a:ln w="57240">
              <a:solidFill>
                <a:srgbClr val="FF0000"/>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P</a:t>
              </a:r>
              <a:endParaRPr lang="en-US" sz="1800" b="0" strike="noStrike" spc="-1">
                <a:latin typeface="Arial"/>
              </a:endParaRPr>
            </a:p>
          </p:txBody>
        </p:sp>
        <p:sp>
          <p:nvSpPr>
            <p:cNvPr id="503" name="CustomShape 9"/>
            <p:cNvSpPr/>
            <p:nvPr/>
          </p:nvSpPr>
          <p:spPr>
            <a:xfrm>
              <a:off x="2334240" y="5713560"/>
              <a:ext cx="569880" cy="569880"/>
            </a:xfrm>
            <a:prstGeom prst="rect">
              <a:avLst/>
            </a:prstGeom>
            <a:noFill/>
            <a:ln w="38160">
              <a:solidFill>
                <a:schemeClr val="tx1"/>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D4</a:t>
              </a:r>
              <a:endParaRPr lang="en-US" sz="1800" b="0" strike="noStrike" spc="-1">
                <a:latin typeface="Arial"/>
              </a:endParaRPr>
            </a:p>
          </p:txBody>
        </p:sp>
        <p:sp>
          <p:nvSpPr>
            <p:cNvPr id="504" name="CustomShape 10"/>
            <p:cNvSpPr/>
            <p:nvPr/>
          </p:nvSpPr>
          <p:spPr>
            <a:xfrm>
              <a:off x="3191400" y="5713560"/>
              <a:ext cx="569880" cy="569880"/>
            </a:xfrm>
            <a:prstGeom prst="rect">
              <a:avLst/>
            </a:prstGeom>
            <a:noFill/>
            <a:ln w="76320">
              <a:solidFill>
                <a:srgbClr val="FF0000"/>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D5</a:t>
              </a:r>
              <a:endParaRPr lang="en-US" sz="1800" b="0" strike="noStrike" spc="-1">
                <a:latin typeface="Arial"/>
              </a:endParaRPr>
            </a:p>
          </p:txBody>
        </p:sp>
        <p:sp>
          <p:nvSpPr>
            <p:cNvPr id="505" name="CustomShape 11"/>
            <p:cNvSpPr/>
            <p:nvPr/>
          </p:nvSpPr>
          <p:spPr>
            <a:xfrm>
              <a:off x="4112280" y="5713560"/>
              <a:ext cx="569880" cy="569880"/>
            </a:xfrm>
            <a:prstGeom prst="rect">
              <a:avLst/>
            </a:prstGeom>
            <a:noFill/>
            <a:ln w="25560">
              <a:solidFill>
                <a:schemeClr val="tx1"/>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D6</a:t>
              </a:r>
              <a:endParaRPr lang="en-US" sz="1800" b="0" strike="noStrike" spc="-1">
                <a:latin typeface="Arial"/>
              </a:endParaRPr>
            </a:p>
          </p:txBody>
        </p:sp>
        <p:sp>
          <p:nvSpPr>
            <p:cNvPr id="506" name="CustomShape 12"/>
            <p:cNvSpPr/>
            <p:nvPr/>
          </p:nvSpPr>
          <p:spPr>
            <a:xfrm>
              <a:off x="5991840" y="5700600"/>
              <a:ext cx="569880" cy="569880"/>
            </a:xfrm>
            <a:prstGeom prst="rect">
              <a:avLst/>
            </a:prstGeom>
            <a:blipFill rotWithShape="0">
              <a:blip r:embed="rId2"/>
              <a:tile/>
            </a:blipFill>
            <a:ln w="57240">
              <a:solidFill>
                <a:srgbClr val="FF0000"/>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P</a:t>
              </a:r>
              <a:endParaRPr lang="en-US" sz="1800" b="0" strike="noStrike" spc="-1">
                <a:latin typeface="Arial"/>
              </a:endParaRPr>
            </a:p>
          </p:txBody>
        </p:sp>
        <p:sp>
          <p:nvSpPr>
            <p:cNvPr id="507" name="CustomShape 13"/>
            <p:cNvSpPr/>
            <p:nvPr/>
          </p:nvSpPr>
          <p:spPr>
            <a:xfrm>
              <a:off x="5064840" y="5700600"/>
              <a:ext cx="569880" cy="569880"/>
            </a:xfrm>
            <a:prstGeom prst="rect">
              <a:avLst/>
            </a:prstGeom>
            <a:noFill/>
            <a:ln w="25560">
              <a:solidFill>
                <a:schemeClr val="tx1"/>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D7</a:t>
              </a:r>
              <a:endParaRPr lang="en-US" sz="1800" b="0" strike="noStrike" spc="-1">
                <a:latin typeface="Arial"/>
              </a:endParaRPr>
            </a:p>
          </p:txBody>
        </p:sp>
        <p:grpSp>
          <p:nvGrpSpPr>
            <p:cNvPr id="508" name="Group 14"/>
            <p:cNvGrpSpPr/>
            <p:nvPr/>
          </p:nvGrpSpPr>
          <p:grpSpPr>
            <a:xfrm>
              <a:off x="2257200" y="4583160"/>
              <a:ext cx="687240" cy="1979280"/>
              <a:chOff x="2257200" y="4583160"/>
              <a:chExt cx="687240" cy="1979280"/>
            </a:xfrm>
          </p:grpSpPr>
          <p:sp>
            <p:nvSpPr>
              <p:cNvPr id="509" name="CustomShape 15"/>
              <p:cNvSpPr/>
              <p:nvPr/>
            </p:nvSpPr>
            <p:spPr>
              <a:xfrm>
                <a:off x="2257920" y="4583160"/>
                <a:ext cx="684000" cy="226800"/>
              </a:xfrm>
              <a:prstGeom prst="ellipse">
                <a:avLst/>
              </a:prstGeom>
              <a:noFill/>
              <a:ln w="38160">
                <a:solidFill>
                  <a:schemeClr val="tx1"/>
                </a:solidFill>
                <a:round/>
              </a:ln>
            </p:spPr>
            <p:style>
              <a:lnRef idx="0">
                <a:scrgbClr r="0" g="0" b="0"/>
              </a:lnRef>
              <a:fillRef idx="0">
                <a:scrgbClr r="0" g="0" b="0"/>
              </a:fillRef>
              <a:effectRef idx="0">
                <a:scrgbClr r="0" g="0" b="0"/>
              </a:effectRef>
              <a:fontRef idx="minor"/>
            </p:style>
          </p:sp>
          <p:sp>
            <p:nvSpPr>
              <p:cNvPr id="510" name="Line 16"/>
              <p:cNvSpPr/>
              <p:nvPr/>
            </p:nvSpPr>
            <p:spPr>
              <a:xfrm>
                <a:off x="2257200" y="4735440"/>
                <a:ext cx="1440" cy="1752480"/>
              </a:xfrm>
              <a:prstGeom prst="line">
                <a:avLst/>
              </a:prstGeom>
              <a:ln w="38160">
                <a:solidFill>
                  <a:schemeClr val="tx1"/>
                </a:solidFill>
                <a:round/>
              </a:ln>
            </p:spPr>
            <p:style>
              <a:lnRef idx="0">
                <a:scrgbClr r="0" g="0" b="0"/>
              </a:lnRef>
              <a:fillRef idx="0">
                <a:scrgbClr r="0" g="0" b="0"/>
              </a:fillRef>
              <a:effectRef idx="0">
                <a:scrgbClr r="0" g="0" b="0"/>
              </a:effectRef>
              <a:fontRef idx="minor"/>
            </p:style>
          </p:sp>
          <p:sp>
            <p:nvSpPr>
              <p:cNvPr id="511" name="Line 17"/>
              <p:cNvSpPr/>
              <p:nvPr/>
            </p:nvSpPr>
            <p:spPr>
              <a:xfrm>
                <a:off x="2943000" y="4735440"/>
                <a:ext cx="1440" cy="1752480"/>
              </a:xfrm>
              <a:prstGeom prst="line">
                <a:avLst/>
              </a:prstGeom>
              <a:ln w="38160">
                <a:solidFill>
                  <a:schemeClr val="tx1"/>
                </a:solidFill>
                <a:round/>
              </a:ln>
            </p:spPr>
            <p:style>
              <a:lnRef idx="0">
                <a:scrgbClr r="0" g="0" b="0"/>
              </a:lnRef>
              <a:fillRef idx="0">
                <a:scrgbClr r="0" g="0" b="0"/>
              </a:fillRef>
              <a:effectRef idx="0">
                <a:scrgbClr r="0" g="0" b="0"/>
              </a:effectRef>
              <a:fontRef idx="minor"/>
            </p:style>
          </p:sp>
          <p:sp>
            <p:nvSpPr>
              <p:cNvPr id="512" name="CustomShape 18"/>
              <p:cNvSpPr/>
              <p:nvPr/>
            </p:nvSpPr>
            <p:spPr>
              <a:xfrm>
                <a:off x="2257920" y="6335640"/>
                <a:ext cx="684000" cy="226800"/>
              </a:xfrm>
              <a:prstGeom prst="ellipse">
                <a:avLst/>
              </a:prstGeom>
              <a:noFill/>
              <a:ln w="38160">
                <a:solidFill>
                  <a:schemeClr val="tx1"/>
                </a:solidFill>
                <a:round/>
              </a:ln>
            </p:spPr>
            <p:style>
              <a:lnRef idx="0">
                <a:scrgbClr r="0" g="0" b="0"/>
              </a:lnRef>
              <a:fillRef idx="0">
                <a:scrgbClr r="0" g="0" b="0"/>
              </a:fillRef>
              <a:effectRef idx="0">
                <a:scrgbClr r="0" g="0" b="0"/>
              </a:effectRef>
              <a:fontRef idx="minor"/>
            </p:style>
          </p:sp>
        </p:grpSp>
        <p:grpSp>
          <p:nvGrpSpPr>
            <p:cNvPr id="513" name="Group 19"/>
            <p:cNvGrpSpPr/>
            <p:nvPr/>
          </p:nvGrpSpPr>
          <p:grpSpPr>
            <a:xfrm>
              <a:off x="3171240" y="4583160"/>
              <a:ext cx="688320" cy="1979280"/>
              <a:chOff x="3171240" y="4583160"/>
              <a:chExt cx="688320" cy="1979280"/>
            </a:xfrm>
          </p:grpSpPr>
          <p:sp>
            <p:nvSpPr>
              <p:cNvPr id="514" name="CustomShape 20"/>
              <p:cNvSpPr/>
              <p:nvPr/>
            </p:nvSpPr>
            <p:spPr>
              <a:xfrm>
                <a:off x="3172320" y="4583160"/>
                <a:ext cx="684000" cy="226800"/>
              </a:xfrm>
              <a:prstGeom prst="ellipse">
                <a:avLst/>
              </a:prstGeom>
              <a:noFill/>
              <a:ln w="38160">
                <a:solidFill>
                  <a:schemeClr val="tx1"/>
                </a:solidFill>
                <a:round/>
              </a:ln>
            </p:spPr>
            <p:style>
              <a:lnRef idx="0">
                <a:scrgbClr r="0" g="0" b="0"/>
              </a:lnRef>
              <a:fillRef idx="0">
                <a:scrgbClr r="0" g="0" b="0"/>
              </a:fillRef>
              <a:effectRef idx="0">
                <a:scrgbClr r="0" g="0" b="0"/>
              </a:effectRef>
              <a:fontRef idx="minor"/>
            </p:style>
          </p:sp>
          <p:sp>
            <p:nvSpPr>
              <p:cNvPr id="515" name="Line 21"/>
              <p:cNvSpPr/>
              <p:nvPr/>
            </p:nvSpPr>
            <p:spPr>
              <a:xfrm>
                <a:off x="3171240" y="4735440"/>
                <a:ext cx="1440" cy="1752480"/>
              </a:xfrm>
              <a:prstGeom prst="line">
                <a:avLst/>
              </a:prstGeom>
              <a:ln w="38160">
                <a:solidFill>
                  <a:schemeClr val="tx1"/>
                </a:solidFill>
                <a:round/>
              </a:ln>
            </p:spPr>
            <p:style>
              <a:lnRef idx="0">
                <a:scrgbClr r="0" g="0" b="0"/>
              </a:lnRef>
              <a:fillRef idx="0">
                <a:scrgbClr r="0" g="0" b="0"/>
              </a:fillRef>
              <a:effectRef idx="0">
                <a:scrgbClr r="0" g="0" b="0"/>
              </a:effectRef>
              <a:fontRef idx="minor"/>
            </p:style>
          </p:sp>
          <p:sp>
            <p:nvSpPr>
              <p:cNvPr id="516" name="Line 22"/>
              <p:cNvSpPr/>
              <p:nvPr/>
            </p:nvSpPr>
            <p:spPr>
              <a:xfrm>
                <a:off x="3858120" y="4735440"/>
                <a:ext cx="1440" cy="1752480"/>
              </a:xfrm>
              <a:prstGeom prst="line">
                <a:avLst/>
              </a:prstGeom>
              <a:ln w="38160">
                <a:solidFill>
                  <a:schemeClr val="tx1"/>
                </a:solidFill>
                <a:round/>
              </a:ln>
            </p:spPr>
            <p:style>
              <a:lnRef idx="0">
                <a:scrgbClr r="0" g="0" b="0"/>
              </a:lnRef>
              <a:fillRef idx="0">
                <a:scrgbClr r="0" g="0" b="0"/>
              </a:fillRef>
              <a:effectRef idx="0">
                <a:scrgbClr r="0" g="0" b="0"/>
              </a:effectRef>
              <a:fontRef idx="minor"/>
            </p:style>
          </p:sp>
          <p:sp>
            <p:nvSpPr>
              <p:cNvPr id="517" name="CustomShape 23"/>
              <p:cNvSpPr/>
              <p:nvPr/>
            </p:nvSpPr>
            <p:spPr>
              <a:xfrm>
                <a:off x="3172320" y="6335640"/>
                <a:ext cx="684000" cy="226800"/>
              </a:xfrm>
              <a:prstGeom prst="ellipse">
                <a:avLst/>
              </a:prstGeom>
              <a:noFill/>
              <a:ln w="38160">
                <a:solidFill>
                  <a:schemeClr val="tx1"/>
                </a:solidFill>
                <a:round/>
              </a:ln>
            </p:spPr>
            <p:style>
              <a:lnRef idx="0">
                <a:scrgbClr r="0" g="0" b="0"/>
              </a:lnRef>
              <a:fillRef idx="0">
                <a:scrgbClr r="0" g="0" b="0"/>
              </a:fillRef>
              <a:effectRef idx="0">
                <a:scrgbClr r="0" g="0" b="0"/>
              </a:effectRef>
              <a:fontRef idx="minor"/>
            </p:style>
          </p:sp>
        </p:grpSp>
        <p:grpSp>
          <p:nvGrpSpPr>
            <p:cNvPr id="518" name="Group 24"/>
            <p:cNvGrpSpPr/>
            <p:nvPr/>
          </p:nvGrpSpPr>
          <p:grpSpPr>
            <a:xfrm>
              <a:off x="4010400" y="4583160"/>
              <a:ext cx="687600" cy="1979280"/>
              <a:chOff x="4010400" y="4583160"/>
              <a:chExt cx="687600" cy="1979280"/>
            </a:xfrm>
          </p:grpSpPr>
          <p:sp>
            <p:nvSpPr>
              <p:cNvPr id="519" name="CustomShape 25"/>
              <p:cNvSpPr/>
              <p:nvPr/>
            </p:nvSpPr>
            <p:spPr>
              <a:xfrm>
                <a:off x="4010760" y="4583160"/>
                <a:ext cx="684000" cy="226800"/>
              </a:xfrm>
              <a:prstGeom prst="ellipse">
                <a:avLst/>
              </a:prstGeom>
              <a:noFill/>
              <a:ln w="38160">
                <a:solidFill>
                  <a:schemeClr val="tx1"/>
                </a:solidFill>
                <a:round/>
              </a:ln>
            </p:spPr>
            <p:style>
              <a:lnRef idx="0">
                <a:scrgbClr r="0" g="0" b="0"/>
              </a:lnRef>
              <a:fillRef idx="0">
                <a:scrgbClr r="0" g="0" b="0"/>
              </a:fillRef>
              <a:effectRef idx="0">
                <a:scrgbClr r="0" g="0" b="0"/>
              </a:effectRef>
              <a:fontRef idx="minor"/>
            </p:style>
          </p:sp>
          <p:sp>
            <p:nvSpPr>
              <p:cNvPr id="520" name="Line 26"/>
              <p:cNvSpPr/>
              <p:nvPr/>
            </p:nvSpPr>
            <p:spPr>
              <a:xfrm>
                <a:off x="4010400" y="4735440"/>
                <a:ext cx="1800" cy="1752480"/>
              </a:xfrm>
              <a:prstGeom prst="line">
                <a:avLst/>
              </a:prstGeom>
              <a:ln w="38160">
                <a:solidFill>
                  <a:schemeClr val="tx1"/>
                </a:solidFill>
                <a:round/>
              </a:ln>
            </p:spPr>
            <p:style>
              <a:lnRef idx="0">
                <a:scrgbClr r="0" g="0" b="0"/>
              </a:lnRef>
              <a:fillRef idx="0">
                <a:scrgbClr r="0" g="0" b="0"/>
              </a:fillRef>
              <a:effectRef idx="0">
                <a:scrgbClr r="0" g="0" b="0"/>
              </a:effectRef>
              <a:fontRef idx="minor"/>
            </p:style>
          </p:sp>
          <p:sp>
            <p:nvSpPr>
              <p:cNvPr id="521" name="Line 27"/>
              <p:cNvSpPr/>
              <p:nvPr/>
            </p:nvSpPr>
            <p:spPr>
              <a:xfrm>
                <a:off x="4696200" y="4735440"/>
                <a:ext cx="1800" cy="1752480"/>
              </a:xfrm>
              <a:prstGeom prst="line">
                <a:avLst/>
              </a:prstGeom>
              <a:ln w="38160">
                <a:solidFill>
                  <a:schemeClr val="tx1"/>
                </a:solidFill>
                <a:round/>
              </a:ln>
            </p:spPr>
            <p:style>
              <a:lnRef idx="0">
                <a:scrgbClr r="0" g="0" b="0"/>
              </a:lnRef>
              <a:fillRef idx="0">
                <a:scrgbClr r="0" g="0" b="0"/>
              </a:fillRef>
              <a:effectRef idx="0">
                <a:scrgbClr r="0" g="0" b="0"/>
              </a:effectRef>
              <a:fontRef idx="minor"/>
            </p:style>
          </p:sp>
          <p:sp>
            <p:nvSpPr>
              <p:cNvPr id="522" name="CustomShape 28"/>
              <p:cNvSpPr/>
              <p:nvPr/>
            </p:nvSpPr>
            <p:spPr>
              <a:xfrm>
                <a:off x="4010760" y="6335640"/>
                <a:ext cx="684000" cy="226800"/>
              </a:xfrm>
              <a:prstGeom prst="ellipse">
                <a:avLst/>
              </a:prstGeom>
              <a:noFill/>
              <a:ln w="38160">
                <a:solidFill>
                  <a:schemeClr val="tx1"/>
                </a:solidFill>
                <a:round/>
              </a:ln>
            </p:spPr>
            <p:style>
              <a:lnRef idx="0">
                <a:scrgbClr r="0" g="0" b="0"/>
              </a:lnRef>
              <a:fillRef idx="0">
                <a:scrgbClr r="0" g="0" b="0"/>
              </a:fillRef>
              <a:effectRef idx="0">
                <a:scrgbClr r="0" g="0" b="0"/>
              </a:effectRef>
              <a:fontRef idx="minor"/>
            </p:style>
          </p:sp>
        </p:grpSp>
        <p:grpSp>
          <p:nvGrpSpPr>
            <p:cNvPr id="523" name="Group 29"/>
            <p:cNvGrpSpPr/>
            <p:nvPr/>
          </p:nvGrpSpPr>
          <p:grpSpPr>
            <a:xfrm>
              <a:off x="5000400" y="4583160"/>
              <a:ext cx="687240" cy="1979280"/>
              <a:chOff x="5000400" y="4583160"/>
              <a:chExt cx="687240" cy="1979280"/>
            </a:xfrm>
          </p:grpSpPr>
          <p:sp>
            <p:nvSpPr>
              <p:cNvPr id="524" name="CustomShape 30"/>
              <p:cNvSpPr/>
              <p:nvPr/>
            </p:nvSpPr>
            <p:spPr>
              <a:xfrm>
                <a:off x="5001120" y="4583160"/>
                <a:ext cx="684000" cy="226800"/>
              </a:xfrm>
              <a:prstGeom prst="ellipse">
                <a:avLst/>
              </a:prstGeom>
              <a:noFill/>
              <a:ln w="38160">
                <a:solidFill>
                  <a:schemeClr val="tx1"/>
                </a:solidFill>
                <a:round/>
              </a:ln>
            </p:spPr>
            <p:style>
              <a:lnRef idx="0">
                <a:scrgbClr r="0" g="0" b="0"/>
              </a:lnRef>
              <a:fillRef idx="0">
                <a:scrgbClr r="0" g="0" b="0"/>
              </a:fillRef>
              <a:effectRef idx="0">
                <a:scrgbClr r="0" g="0" b="0"/>
              </a:effectRef>
              <a:fontRef idx="minor"/>
            </p:style>
          </p:sp>
          <p:sp>
            <p:nvSpPr>
              <p:cNvPr id="525" name="Line 31"/>
              <p:cNvSpPr/>
              <p:nvPr/>
            </p:nvSpPr>
            <p:spPr>
              <a:xfrm>
                <a:off x="5000400" y="4735440"/>
                <a:ext cx="1440" cy="1752480"/>
              </a:xfrm>
              <a:prstGeom prst="line">
                <a:avLst/>
              </a:prstGeom>
              <a:ln w="38160">
                <a:solidFill>
                  <a:schemeClr val="tx1"/>
                </a:solidFill>
                <a:round/>
              </a:ln>
            </p:spPr>
            <p:style>
              <a:lnRef idx="0">
                <a:scrgbClr r="0" g="0" b="0"/>
              </a:lnRef>
              <a:fillRef idx="0">
                <a:scrgbClr r="0" g="0" b="0"/>
              </a:fillRef>
              <a:effectRef idx="0">
                <a:scrgbClr r="0" g="0" b="0"/>
              </a:effectRef>
              <a:fontRef idx="minor"/>
            </p:style>
          </p:sp>
          <p:sp>
            <p:nvSpPr>
              <p:cNvPr id="526" name="Line 32"/>
              <p:cNvSpPr/>
              <p:nvPr/>
            </p:nvSpPr>
            <p:spPr>
              <a:xfrm>
                <a:off x="5686200" y="4735440"/>
                <a:ext cx="1440" cy="1752480"/>
              </a:xfrm>
              <a:prstGeom prst="line">
                <a:avLst/>
              </a:prstGeom>
              <a:ln w="38160">
                <a:solidFill>
                  <a:schemeClr val="tx1"/>
                </a:solidFill>
                <a:round/>
              </a:ln>
            </p:spPr>
            <p:style>
              <a:lnRef idx="0">
                <a:scrgbClr r="0" g="0" b="0"/>
              </a:lnRef>
              <a:fillRef idx="0">
                <a:scrgbClr r="0" g="0" b="0"/>
              </a:fillRef>
              <a:effectRef idx="0">
                <a:scrgbClr r="0" g="0" b="0"/>
              </a:effectRef>
              <a:fontRef idx="minor"/>
            </p:style>
          </p:sp>
          <p:sp>
            <p:nvSpPr>
              <p:cNvPr id="527" name="CustomShape 33"/>
              <p:cNvSpPr/>
              <p:nvPr/>
            </p:nvSpPr>
            <p:spPr>
              <a:xfrm>
                <a:off x="5001120" y="6335640"/>
                <a:ext cx="684000" cy="226800"/>
              </a:xfrm>
              <a:prstGeom prst="ellipse">
                <a:avLst/>
              </a:prstGeom>
              <a:noFill/>
              <a:ln w="38160">
                <a:solidFill>
                  <a:schemeClr val="tx1"/>
                </a:solidFill>
                <a:round/>
              </a:ln>
            </p:spPr>
            <p:style>
              <a:lnRef idx="0">
                <a:scrgbClr r="0" g="0" b="0"/>
              </a:lnRef>
              <a:fillRef idx="0">
                <a:scrgbClr r="0" g="0" b="0"/>
              </a:fillRef>
              <a:effectRef idx="0">
                <a:scrgbClr r="0" g="0" b="0"/>
              </a:effectRef>
              <a:fontRef idx="minor"/>
            </p:style>
          </p:sp>
        </p:grpSp>
        <p:grpSp>
          <p:nvGrpSpPr>
            <p:cNvPr id="528" name="Group 34"/>
            <p:cNvGrpSpPr/>
            <p:nvPr/>
          </p:nvGrpSpPr>
          <p:grpSpPr>
            <a:xfrm>
              <a:off x="5915520" y="4583160"/>
              <a:ext cx="687240" cy="1979280"/>
              <a:chOff x="5915520" y="4583160"/>
              <a:chExt cx="687240" cy="1979280"/>
            </a:xfrm>
          </p:grpSpPr>
          <p:sp>
            <p:nvSpPr>
              <p:cNvPr id="529" name="CustomShape 35"/>
              <p:cNvSpPr/>
              <p:nvPr/>
            </p:nvSpPr>
            <p:spPr>
              <a:xfrm>
                <a:off x="5915520" y="4583160"/>
                <a:ext cx="684000" cy="226800"/>
              </a:xfrm>
              <a:prstGeom prst="ellipse">
                <a:avLst/>
              </a:prstGeom>
              <a:noFill/>
              <a:ln w="38160">
                <a:solidFill>
                  <a:schemeClr val="accent1"/>
                </a:solidFill>
                <a:round/>
              </a:ln>
            </p:spPr>
            <p:style>
              <a:lnRef idx="0">
                <a:scrgbClr r="0" g="0" b="0"/>
              </a:lnRef>
              <a:fillRef idx="0">
                <a:scrgbClr r="0" g="0" b="0"/>
              </a:fillRef>
              <a:effectRef idx="0">
                <a:scrgbClr r="0" g="0" b="0"/>
              </a:effectRef>
              <a:fontRef idx="minor"/>
            </p:style>
          </p:sp>
          <p:sp>
            <p:nvSpPr>
              <p:cNvPr id="530" name="Line 36"/>
              <p:cNvSpPr/>
              <p:nvPr/>
            </p:nvSpPr>
            <p:spPr>
              <a:xfrm>
                <a:off x="5915520" y="4735440"/>
                <a:ext cx="1440" cy="1752480"/>
              </a:xfrm>
              <a:prstGeom prst="line">
                <a:avLst/>
              </a:prstGeom>
              <a:ln w="38160">
                <a:solidFill>
                  <a:schemeClr val="accent1"/>
                </a:solidFill>
                <a:round/>
              </a:ln>
            </p:spPr>
            <p:style>
              <a:lnRef idx="0">
                <a:scrgbClr r="0" g="0" b="0"/>
              </a:lnRef>
              <a:fillRef idx="0">
                <a:scrgbClr r="0" g="0" b="0"/>
              </a:fillRef>
              <a:effectRef idx="0">
                <a:scrgbClr r="0" g="0" b="0"/>
              </a:effectRef>
              <a:fontRef idx="minor"/>
            </p:style>
          </p:sp>
          <p:sp>
            <p:nvSpPr>
              <p:cNvPr id="531" name="Line 37"/>
              <p:cNvSpPr/>
              <p:nvPr/>
            </p:nvSpPr>
            <p:spPr>
              <a:xfrm>
                <a:off x="6601320" y="4735440"/>
                <a:ext cx="1440" cy="1752480"/>
              </a:xfrm>
              <a:prstGeom prst="line">
                <a:avLst/>
              </a:prstGeom>
              <a:ln w="38160">
                <a:solidFill>
                  <a:schemeClr val="accent1"/>
                </a:solidFill>
                <a:round/>
              </a:ln>
            </p:spPr>
            <p:style>
              <a:lnRef idx="0">
                <a:scrgbClr r="0" g="0" b="0"/>
              </a:lnRef>
              <a:fillRef idx="0">
                <a:scrgbClr r="0" g="0" b="0"/>
              </a:fillRef>
              <a:effectRef idx="0">
                <a:scrgbClr r="0" g="0" b="0"/>
              </a:effectRef>
              <a:fontRef idx="minor"/>
            </p:style>
          </p:sp>
          <p:sp>
            <p:nvSpPr>
              <p:cNvPr id="532" name="CustomShape 38"/>
              <p:cNvSpPr/>
              <p:nvPr/>
            </p:nvSpPr>
            <p:spPr>
              <a:xfrm>
                <a:off x="5915520" y="6335640"/>
                <a:ext cx="684000" cy="226800"/>
              </a:xfrm>
              <a:prstGeom prst="ellipse">
                <a:avLst/>
              </a:prstGeom>
              <a:noFill/>
              <a:ln w="38160">
                <a:solidFill>
                  <a:schemeClr val="accent1"/>
                </a:solidFill>
                <a:round/>
              </a:ln>
            </p:spPr>
            <p:style>
              <a:lnRef idx="0">
                <a:scrgbClr r="0" g="0" b="0"/>
              </a:lnRef>
              <a:fillRef idx="0">
                <a:scrgbClr r="0" g="0" b="0"/>
              </a:fillRef>
              <a:effectRef idx="0">
                <a:scrgbClr r="0" g="0" b="0"/>
              </a:effectRef>
              <a:fontRef idx="minor"/>
            </p:style>
          </p:sp>
        </p:gr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 name="CustomShape 1"/>
          <p:cNvSpPr/>
          <p:nvPr/>
        </p:nvSpPr>
        <p:spPr>
          <a:xfrm>
            <a:off x="609480" y="0"/>
            <a:ext cx="8532720" cy="912600"/>
          </a:xfrm>
          <a:prstGeom prst="rect">
            <a:avLst/>
          </a:prstGeom>
          <a:noFill/>
          <a:ln>
            <a:noFill/>
          </a:ln>
        </p:spPr>
        <p:style>
          <a:lnRef idx="0">
            <a:scrgbClr r="0" g="0" b="0"/>
          </a:lnRef>
          <a:fillRef idx="0">
            <a:scrgbClr r="0" g="0" b="0"/>
          </a:fillRef>
          <a:effectRef idx="0">
            <a:scrgbClr r="0" g="0" b="0"/>
          </a:effectRef>
          <a:fontRef idx="minor"/>
        </p:style>
        <p:txBody>
          <a:bodyPr lIns="90360" tIns="45000" rIns="90360" bIns="45000" anchor="ctr">
            <a:normAutofit fontScale="61000"/>
          </a:bodyPr>
          <a:lstStyle/>
          <a:p>
            <a:pPr algn="ctr">
              <a:lnSpc>
                <a:spcPct val="100000"/>
              </a:lnSpc>
            </a:pPr>
            <a:r>
              <a:rPr lang="en-US" sz="4400" b="0" strike="noStrike" spc="-1">
                <a:solidFill>
                  <a:srgbClr val="000000"/>
                </a:solidFill>
                <a:latin typeface="Calibri"/>
                <a:ea typeface="DejaVu Sans"/>
              </a:rPr>
              <a:t>RAID 5: High I/O Rate Interleaved Parity</a:t>
            </a:r>
            <a:endParaRPr lang="en-US" sz="4400" b="0" strike="noStrike" spc="-1">
              <a:latin typeface="Arial"/>
            </a:endParaRPr>
          </a:p>
        </p:txBody>
      </p:sp>
      <p:sp>
        <p:nvSpPr>
          <p:cNvPr id="534" name="CustomShape 2"/>
          <p:cNvSpPr/>
          <p:nvPr/>
        </p:nvSpPr>
        <p:spPr>
          <a:xfrm>
            <a:off x="380880" y="1752480"/>
            <a:ext cx="2360520" cy="2263320"/>
          </a:xfrm>
          <a:prstGeom prst="rect">
            <a:avLst/>
          </a:prstGeom>
          <a:solidFill>
            <a:srgbClr val="FFFFFF"/>
          </a:solidFill>
          <a:ln w="25560">
            <a:solidFill>
              <a:schemeClr val="tx1"/>
            </a:solidFill>
            <a:miter/>
          </a:ln>
        </p:spPr>
        <p:style>
          <a:lnRef idx="0">
            <a:scrgbClr r="0" g="0" b="0"/>
          </a:lnRef>
          <a:fillRef idx="0">
            <a:scrgbClr r="0" g="0" b="0"/>
          </a:fillRef>
          <a:effectRef idx="0">
            <a:scrgbClr r="0" g="0" b="0"/>
          </a:effectRef>
          <a:fontRef idx="minor"/>
        </p:style>
        <p:txBody>
          <a:bodyPr lIns="90360" tIns="44280" rIns="90360" bIns="44280">
            <a:spAutoFit/>
          </a:bodyPr>
          <a:lstStyle/>
          <a:p>
            <a:pPr>
              <a:lnSpc>
                <a:spcPct val="85000"/>
              </a:lnSpc>
            </a:pPr>
            <a:r>
              <a:rPr lang="en-US" sz="2800" b="1" strike="noStrike" spc="-1">
                <a:solidFill>
                  <a:srgbClr val="000000"/>
                </a:solidFill>
                <a:latin typeface="Arial"/>
                <a:ea typeface="DejaVu Sans"/>
              </a:rPr>
              <a:t>Independent writes are</a:t>
            </a:r>
            <a:endParaRPr lang="en-US" sz="2800" b="0" strike="noStrike" spc="-1">
              <a:latin typeface="Arial"/>
            </a:endParaRPr>
          </a:p>
          <a:p>
            <a:pPr>
              <a:lnSpc>
                <a:spcPct val="85000"/>
              </a:lnSpc>
            </a:pPr>
            <a:r>
              <a:rPr lang="en-US" sz="2800" b="1" strike="noStrike" spc="-1">
                <a:solidFill>
                  <a:srgbClr val="000000"/>
                </a:solidFill>
                <a:latin typeface="Arial"/>
                <a:ea typeface="DejaVu Sans"/>
              </a:rPr>
              <a:t>possible because of</a:t>
            </a:r>
            <a:endParaRPr lang="en-US" sz="2800" b="0" strike="noStrike" spc="-1">
              <a:latin typeface="Arial"/>
            </a:endParaRPr>
          </a:p>
          <a:p>
            <a:pPr>
              <a:lnSpc>
                <a:spcPct val="85000"/>
              </a:lnSpc>
            </a:pPr>
            <a:r>
              <a:rPr lang="en-US" sz="2800" b="1" strike="noStrike" spc="-1">
                <a:solidFill>
                  <a:srgbClr val="000000"/>
                </a:solidFill>
                <a:latin typeface="Arial"/>
                <a:ea typeface="DejaVu Sans"/>
              </a:rPr>
              <a:t>interleaved parity</a:t>
            </a:r>
            <a:endParaRPr lang="en-US" sz="2800" b="0" strike="noStrike" spc="-1">
              <a:latin typeface="Arial"/>
            </a:endParaRPr>
          </a:p>
        </p:txBody>
      </p:sp>
      <p:pic>
        <p:nvPicPr>
          <p:cNvPr id="535" name="Picture 4"/>
          <p:cNvPicPr/>
          <p:nvPr/>
        </p:nvPicPr>
        <p:blipFill>
          <a:blip r:embed="rId2"/>
          <a:stretch/>
        </p:blipFill>
        <p:spPr>
          <a:xfrm>
            <a:off x="698400" y="1231920"/>
            <a:ext cx="214200" cy="277560"/>
          </a:xfrm>
          <a:prstGeom prst="rect">
            <a:avLst/>
          </a:prstGeom>
          <a:ln>
            <a:noFill/>
          </a:ln>
        </p:spPr>
      </p:pic>
      <p:pic>
        <p:nvPicPr>
          <p:cNvPr id="536" name="Picture 5"/>
          <p:cNvPicPr/>
          <p:nvPr/>
        </p:nvPicPr>
        <p:blipFill>
          <a:blip r:embed="rId2"/>
          <a:stretch/>
        </p:blipFill>
        <p:spPr>
          <a:xfrm>
            <a:off x="1104840" y="1231920"/>
            <a:ext cx="214200" cy="277560"/>
          </a:xfrm>
          <a:prstGeom prst="rect">
            <a:avLst/>
          </a:prstGeom>
          <a:ln>
            <a:noFill/>
          </a:ln>
        </p:spPr>
      </p:pic>
      <p:pic>
        <p:nvPicPr>
          <p:cNvPr id="537" name="Picture 6"/>
          <p:cNvPicPr/>
          <p:nvPr/>
        </p:nvPicPr>
        <p:blipFill>
          <a:blip r:embed="rId2"/>
          <a:stretch/>
        </p:blipFill>
        <p:spPr>
          <a:xfrm>
            <a:off x="1498680" y="1231920"/>
            <a:ext cx="214200" cy="277560"/>
          </a:xfrm>
          <a:prstGeom prst="rect">
            <a:avLst/>
          </a:prstGeom>
          <a:ln>
            <a:noFill/>
          </a:ln>
        </p:spPr>
      </p:pic>
      <p:pic>
        <p:nvPicPr>
          <p:cNvPr id="538" name="Picture 7"/>
          <p:cNvPicPr/>
          <p:nvPr/>
        </p:nvPicPr>
        <p:blipFill>
          <a:blip r:embed="rId2"/>
          <a:stretch/>
        </p:blipFill>
        <p:spPr>
          <a:xfrm>
            <a:off x="1892160" y="1231920"/>
            <a:ext cx="214200" cy="277560"/>
          </a:xfrm>
          <a:prstGeom prst="rect">
            <a:avLst/>
          </a:prstGeom>
          <a:ln>
            <a:noFill/>
          </a:ln>
        </p:spPr>
      </p:pic>
      <p:pic>
        <p:nvPicPr>
          <p:cNvPr id="539" name="Picture 8"/>
          <p:cNvPicPr/>
          <p:nvPr/>
        </p:nvPicPr>
        <p:blipFill>
          <a:blip r:embed="rId2"/>
          <a:stretch/>
        </p:blipFill>
        <p:spPr>
          <a:xfrm>
            <a:off x="2273400" y="1231920"/>
            <a:ext cx="214200" cy="277560"/>
          </a:xfrm>
          <a:prstGeom prst="rect">
            <a:avLst/>
          </a:prstGeom>
          <a:ln>
            <a:noFill/>
          </a:ln>
        </p:spPr>
      </p:pic>
      <p:sp>
        <p:nvSpPr>
          <p:cNvPr id="540" name="CustomShape 3"/>
          <p:cNvSpPr/>
          <p:nvPr/>
        </p:nvSpPr>
        <p:spPr>
          <a:xfrm>
            <a:off x="469800" y="1219320"/>
            <a:ext cx="2118960" cy="315720"/>
          </a:xfrm>
          <a:prstGeom prst="rect">
            <a:avLst/>
          </a:prstGeom>
          <a:noFill/>
          <a:ln>
            <a:noFill/>
          </a:ln>
        </p:spPr>
        <p:style>
          <a:lnRef idx="0">
            <a:scrgbClr r="0" g="0" b="0"/>
          </a:lnRef>
          <a:fillRef idx="0">
            <a:scrgbClr r="0" g="0" b="0"/>
          </a:fillRef>
          <a:effectRef idx="0">
            <a:scrgbClr r="0" g="0" b="0"/>
          </a:effectRef>
          <a:fontRef idx="minor"/>
        </p:style>
      </p:sp>
      <p:sp>
        <p:nvSpPr>
          <p:cNvPr id="541" name="CustomShape 4"/>
          <p:cNvSpPr/>
          <p:nvPr/>
        </p:nvSpPr>
        <p:spPr>
          <a:xfrm>
            <a:off x="2921040" y="1397160"/>
            <a:ext cx="4760640" cy="5256000"/>
          </a:xfrm>
          <a:prstGeom prst="rect">
            <a:avLst/>
          </a:prstGeom>
          <a:noFill/>
          <a:ln w="25560">
            <a:solidFill>
              <a:schemeClr val="tx1"/>
            </a:solidFill>
            <a:miter/>
          </a:ln>
        </p:spPr>
        <p:style>
          <a:lnRef idx="0">
            <a:scrgbClr r="0" g="0" b="0"/>
          </a:lnRef>
          <a:fillRef idx="0">
            <a:scrgbClr r="0" g="0" b="0"/>
          </a:fillRef>
          <a:effectRef idx="0">
            <a:scrgbClr r="0" g="0" b="0"/>
          </a:effectRef>
          <a:fontRef idx="minor"/>
        </p:style>
      </p:sp>
      <p:sp>
        <p:nvSpPr>
          <p:cNvPr id="542" name="Line 5"/>
          <p:cNvSpPr/>
          <p:nvPr/>
        </p:nvSpPr>
        <p:spPr>
          <a:xfrm>
            <a:off x="444240" y="1231560"/>
            <a:ext cx="2451240" cy="140040"/>
          </a:xfrm>
          <a:prstGeom prst="line">
            <a:avLst/>
          </a:prstGeom>
          <a:ln>
            <a:noFill/>
          </a:ln>
        </p:spPr>
        <p:style>
          <a:lnRef idx="0">
            <a:scrgbClr r="0" g="0" b="0"/>
          </a:lnRef>
          <a:fillRef idx="0">
            <a:scrgbClr r="0" g="0" b="0"/>
          </a:fillRef>
          <a:effectRef idx="0">
            <a:scrgbClr r="0" g="0" b="0"/>
          </a:effectRef>
          <a:fontRef idx="minor"/>
        </p:style>
      </p:sp>
      <p:sp>
        <p:nvSpPr>
          <p:cNvPr id="543" name="Line 6"/>
          <p:cNvSpPr/>
          <p:nvPr/>
        </p:nvSpPr>
        <p:spPr>
          <a:xfrm>
            <a:off x="2616120" y="1206360"/>
            <a:ext cx="4978440" cy="152280"/>
          </a:xfrm>
          <a:prstGeom prst="line">
            <a:avLst/>
          </a:prstGeom>
          <a:ln>
            <a:noFill/>
          </a:ln>
        </p:spPr>
        <p:style>
          <a:lnRef idx="0">
            <a:scrgbClr r="0" g="0" b="0"/>
          </a:lnRef>
          <a:fillRef idx="0">
            <a:scrgbClr r="0" g="0" b="0"/>
          </a:fillRef>
          <a:effectRef idx="0">
            <a:scrgbClr r="0" g="0" b="0"/>
          </a:effectRef>
          <a:fontRef idx="minor"/>
        </p:style>
      </p:sp>
      <p:sp>
        <p:nvSpPr>
          <p:cNvPr id="544" name="Line 7"/>
          <p:cNvSpPr/>
          <p:nvPr/>
        </p:nvSpPr>
        <p:spPr>
          <a:xfrm>
            <a:off x="2616120" y="1536480"/>
            <a:ext cx="279360" cy="292320"/>
          </a:xfrm>
          <a:prstGeom prst="line">
            <a:avLst/>
          </a:prstGeom>
          <a:ln>
            <a:noFill/>
          </a:ln>
        </p:spPr>
        <p:style>
          <a:lnRef idx="0">
            <a:scrgbClr r="0" g="0" b="0"/>
          </a:lnRef>
          <a:fillRef idx="0">
            <a:scrgbClr r="0" g="0" b="0"/>
          </a:fillRef>
          <a:effectRef idx="0">
            <a:scrgbClr r="0" g="0" b="0"/>
          </a:effectRef>
          <a:fontRef idx="minor"/>
        </p:style>
      </p:sp>
      <p:sp>
        <p:nvSpPr>
          <p:cNvPr id="545" name="CustomShape 8"/>
          <p:cNvSpPr/>
          <p:nvPr/>
        </p:nvSpPr>
        <p:spPr>
          <a:xfrm>
            <a:off x="3073320" y="1549440"/>
            <a:ext cx="569880" cy="569880"/>
          </a:xfrm>
          <a:prstGeom prst="rect">
            <a:avLst/>
          </a:prstGeom>
          <a:noFill/>
          <a:ln w="25560">
            <a:solidFill>
              <a:schemeClr val="tx1"/>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D0</a:t>
            </a:r>
            <a:endParaRPr lang="en-US" sz="1800" b="0" strike="noStrike" spc="-1">
              <a:latin typeface="Arial"/>
            </a:endParaRPr>
          </a:p>
        </p:txBody>
      </p:sp>
      <p:sp>
        <p:nvSpPr>
          <p:cNvPr id="546" name="CustomShape 9"/>
          <p:cNvSpPr/>
          <p:nvPr/>
        </p:nvSpPr>
        <p:spPr>
          <a:xfrm>
            <a:off x="3949560" y="1549440"/>
            <a:ext cx="569880" cy="569880"/>
          </a:xfrm>
          <a:prstGeom prst="rect">
            <a:avLst/>
          </a:prstGeom>
          <a:noFill/>
          <a:ln w="25560">
            <a:solidFill>
              <a:schemeClr val="tx1"/>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D1</a:t>
            </a:r>
            <a:endParaRPr lang="en-US" sz="1800" b="0" strike="noStrike" spc="-1">
              <a:latin typeface="Arial"/>
            </a:endParaRPr>
          </a:p>
        </p:txBody>
      </p:sp>
      <p:sp>
        <p:nvSpPr>
          <p:cNvPr id="547" name="CustomShape 10"/>
          <p:cNvSpPr/>
          <p:nvPr/>
        </p:nvSpPr>
        <p:spPr>
          <a:xfrm>
            <a:off x="4851360" y="1549440"/>
            <a:ext cx="569880" cy="569880"/>
          </a:xfrm>
          <a:prstGeom prst="rect">
            <a:avLst/>
          </a:prstGeom>
          <a:noFill/>
          <a:ln w="25560">
            <a:solidFill>
              <a:schemeClr val="tx1"/>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D2</a:t>
            </a:r>
            <a:endParaRPr lang="en-US" sz="1800" b="0" strike="noStrike" spc="-1">
              <a:latin typeface="Arial"/>
            </a:endParaRPr>
          </a:p>
        </p:txBody>
      </p:sp>
      <p:sp>
        <p:nvSpPr>
          <p:cNvPr id="548" name="CustomShape 11"/>
          <p:cNvSpPr/>
          <p:nvPr/>
        </p:nvSpPr>
        <p:spPr>
          <a:xfrm>
            <a:off x="5778360" y="1562040"/>
            <a:ext cx="569880" cy="569880"/>
          </a:xfrm>
          <a:prstGeom prst="rect">
            <a:avLst/>
          </a:prstGeom>
          <a:noFill/>
          <a:ln w="25560">
            <a:solidFill>
              <a:schemeClr val="tx1"/>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D3</a:t>
            </a:r>
            <a:endParaRPr lang="en-US" sz="1800" b="0" strike="noStrike" spc="-1">
              <a:latin typeface="Arial"/>
            </a:endParaRPr>
          </a:p>
        </p:txBody>
      </p:sp>
      <p:sp>
        <p:nvSpPr>
          <p:cNvPr id="549" name="CustomShape 12"/>
          <p:cNvSpPr/>
          <p:nvPr/>
        </p:nvSpPr>
        <p:spPr>
          <a:xfrm>
            <a:off x="6730920" y="1587600"/>
            <a:ext cx="569880" cy="569880"/>
          </a:xfrm>
          <a:prstGeom prst="rect">
            <a:avLst/>
          </a:prstGeom>
          <a:blipFill rotWithShape="0">
            <a:blip r:embed="rId3"/>
            <a:tile/>
          </a:blipFill>
          <a:ln w="25560">
            <a:solidFill>
              <a:srgbClr val="00FF00"/>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P</a:t>
            </a:r>
            <a:endParaRPr lang="en-US" sz="1800" b="0" strike="noStrike" spc="-1">
              <a:latin typeface="Arial"/>
            </a:endParaRPr>
          </a:p>
        </p:txBody>
      </p:sp>
      <p:sp>
        <p:nvSpPr>
          <p:cNvPr id="550" name="CustomShape 13"/>
          <p:cNvSpPr/>
          <p:nvPr/>
        </p:nvSpPr>
        <p:spPr>
          <a:xfrm>
            <a:off x="3073320" y="2298600"/>
            <a:ext cx="569880" cy="569880"/>
          </a:xfrm>
          <a:prstGeom prst="rect">
            <a:avLst/>
          </a:prstGeom>
          <a:noFill/>
          <a:ln w="25560">
            <a:solidFill>
              <a:schemeClr val="tx1"/>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D4</a:t>
            </a:r>
            <a:endParaRPr lang="en-US" sz="1800" b="0" strike="noStrike" spc="-1">
              <a:latin typeface="Arial"/>
            </a:endParaRPr>
          </a:p>
        </p:txBody>
      </p:sp>
      <p:sp>
        <p:nvSpPr>
          <p:cNvPr id="551" name="CustomShape 14"/>
          <p:cNvSpPr/>
          <p:nvPr/>
        </p:nvSpPr>
        <p:spPr>
          <a:xfrm>
            <a:off x="3949560" y="2298600"/>
            <a:ext cx="569880" cy="569880"/>
          </a:xfrm>
          <a:prstGeom prst="rect">
            <a:avLst/>
          </a:prstGeom>
          <a:noFill/>
          <a:ln w="25560">
            <a:solidFill>
              <a:schemeClr val="tx1"/>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D5</a:t>
            </a:r>
            <a:endParaRPr lang="en-US" sz="1800" b="0" strike="noStrike" spc="-1">
              <a:latin typeface="Arial"/>
            </a:endParaRPr>
          </a:p>
        </p:txBody>
      </p:sp>
      <p:sp>
        <p:nvSpPr>
          <p:cNvPr id="552" name="CustomShape 15"/>
          <p:cNvSpPr/>
          <p:nvPr/>
        </p:nvSpPr>
        <p:spPr>
          <a:xfrm>
            <a:off x="4851360" y="2298600"/>
            <a:ext cx="569880" cy="569880"/>
          </a:xfrm>
          <a:prstGeom prst="rect">
            <a:avLst/>
          </a:prstGeom>
          <a:noFill/>
          <a:ln w="25560">
            <a:solidFill>
              <a:schemeClr val="tx1"/>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D6</a:t>
            </a:r>
            <a:endParaRPr lang="en-US" sz="1800" b="0" strike="noStrike" spc="-1">
              <a:latin typeface="Arial"/>
            </a:endParaRPr>
          </a:p>
        </p:txBody>
      </p:sp>
      <p:sp>
        <p:nvSpPr>
          <p:cNvPr id="553" name="CustomShape 16"/>
          <p:cNvSpPr/>
          <p:nvPr/>
        </p:nvSpPr>
        <p:spPr>
          <a:xfrm>
            <a:off x="5778360" y="2311560"/>
            <a:ext cx="569880" cy="569880"/>
          </a:xfrm>
          <a:prstGeom prst="rect">
            <a:avLst/>
          </a:prstGeom>
          <a:blipFill rotWithShape="0">
            <a:blip r:embed="rId3"/>
            <a:tile/>
          </a:blipFill>
          <a:ln w="25560">
            <a:solidFill>
              <a:srgbClr val="00FF00"/>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P</a:t>
            </a:r>
            <a:endParaRPr lang="en-US" sz="1800" b="0" strike="noStrike" spc="-1">
              <a:latin typeface="Arial"/>
            </a:endParaRPr>
          </a:p>
        </p:txBody>
      </p:sp>
      <p:sp>
        <p:nvSpPr>
          <p:cNvPr id="554" name="CustomShape 17"/>
          <p:cNvSpPr/>
          <p:nvPr/>
        </p:nvSpPr>
        <p:spPr>
          <a:xfrm>
            <a:off x="6730920" y="2336760"/>
            <a:ext cx="569880" cy="569880"/>
          </a:xfrm>
          <a:prstGeom prst="rect">
            <a:avLst/>
          </a:prstGeom>
          <a:noFill/>
          <a:ln w="25560">
            <a:solidFill>
              <a:schemeClr val="tx1"/>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D7</a:t>
            </a:r>
            <a:endParaRPr lang="en-US" sz="1800" b="0" strike="noStrike" spc="-1">
              <a:latin typeface="Arial"/>
            </a:endParaRPr>
          </a:p>
        </p:txBody>
      </p:sp>
      <p:sp>
        <p:nvSpPr>
          <p:cNvPr id="555" name="CustomShape 18"/>
          <p:cNvSpPr/>
          <p:nvPr/>
        </p:nvSpPr>
        <p:spPr>
          <a:xfrm>
            <a:off x="3073320" y="3035160"/>
            <a:ext cx="569880" cy="569880"/>
          </a:xfrm>
          <a:prstGeom prst="rect">
            <a:avLst/>
          </a:prstGeom>
          <a:noFill/>
          <a:ln w="25560">
            <a:solidFill>
              <a:schemeClr val="tx1"/>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D8</a:t>
            </a:r>
            <a:endParaRPr lang="en-US" sz="1800" b="0" strike="noStrike" spc="-1">
              <a:latin typeface="Arial"/>
            </a:endParaRPr>
          </a:p>
        </p:txBody>
      </p:sp>
      <p:sp>
        <p:nvSpPr>
          <p:cNvPr id="556" name="CustomShape 19"/>
          <p:cNvSpPr/>
          <p:nvPr/>
        </p:nvSpPr>
        <p:spPr>
          <a:xfrm>
            <a:off x="3949560" y="3035160"/>
            <a:ext cx="569880" cy="569880"/>
          </a:xfrm>
          <a:prstGeom prst="rect">
            <a:avLst/>
          </a:prstGeom>
          <a:noFill/>
          <a:ln w="25560">
            <a:solidFill>
              <a:schemeClr val="tx1"/>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D9</a:t>
            </a:r>
            <a:endParaRPr lang="en-US" sz="1800" b="0" strike="noStrike" spc="-1">
              <a:latin typeface="Arial"/>
            </a:endParaRPr>
          </a:p>
        </p:txBody>
      </p:sp>
      <p:sp>
        <p:nvSpPr>
          <p:cNvPr id="557" name="CustomShape 20"/>
          <p:cNvSpPr/>
          <p:nvPr/>
        </p:nvSpPr>
        <p:spPr>
          <a:xfrm>
            <a:off x="4851360" y="3035160"/>
            <a:ext cx="569880" cy="569880"/>
          </a:xfrm>
          <a:prstGeom prst="rect">
            <a:avLst/>
          </a:prstGeom>
          <a:blipFill rotWithShape="0">
            <a:blip r:embed="rId3"/>
            <a:tile/>
          </a:blipFill>
          <a:ln w="25560">
            <a:solidFill>
              <a:srgbClr val="00FF00"/>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P</a:t>
            </a:r>
            <a:endParaRPr lang="en-US" sz="1800" b="0" strike="noStrike" spc="-1">
              <a:latin typeface="Arial"/>
            </a:endParaRPr>
          </a:p>
        </p:txBody>
      </p:sp>
      <p:sp>
        <p:nvSpPr>
          <p:cNvPr id="558" name="CustomShape 21"/>
          <p:cNvSpPr/>
          <p:nvPr/>
        </p:nvSpPr>
        <p:spPr>
          <a:xfrm>
            <a:off x="5778360" y="3048120"/>
            <a:ext cx="569880" cy="569880"/>
          </a:xfrm>
          <a:prstGeom prst="rect">
            <a:avLst/>
          </a:prstGeom>
          <a:noFill/>
          <a:ln w="25560">
            <a:solidFill>
              <a:schemeClr val="tx1"/>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D10</a:t>
            </a:r>
            <a:endParaRPr lang="en-US" sz="1800" b="0" strike="noStrike" spc="-1">
              <a:latin typeface="Arial"/>
            </a:endParaRPr>
          </a:p>
        </p:txBody>
      </p:sp>
      <p:sp>
        <p:nvSpPr>
          <p:cNvPr id="559" name="CustomShape 22"/>
          <p:cNvSpPr/>
          <p:nvPr/>
        </p:nvSpPr>
        <p:spPr>
          <a:xfrm>
            <a:off x="6730920" y="3073320"/>
            <a:ext cx="569880" cy="569880"/>
          </a:xfrm>
          <a:prstGeom prst="rect">
            <a:avLst/>
          </a:prstGeom>
          <a:noFill/>
          <a:ln w="25560">
            <a:solidFill>
              <a:schemeClr val="tx1"/>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D11</a:t>
            </a:r>
            <a:endParaRPr lang="en-US" sz="1800" b="0" strike="noStrike" spc="-1">
              <a:latin typeface="Arial"/>
            </a:endParaRPr>
          </a:p>
        </p:txBody>
      </p:sp>
      <p:sp>
        <p:nvSpPr>
          <p:cNvPr id="560" name="CustomShape 23"/>
          <p:cNvSpPr/>
          <p:nvPr/>
        </p:nvSpPr>
        <p:spPr>
          <a:xfrm>
            <a:off x="3073320" y="3784680"/>
            <a:ext cx="569880" cy="569880"/>
          </a:xfrm>
          <a:prstGeom prst="rect">
            <a:avLst/>
          </a:prstGeom>
          <a:noFill/>
          <a:ln w="25560">
            <a:solidFill>
              <a:schemeClr val="tx1"/>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D12</a:t>
            </a:r>
            <a:endParaRPr lang="en-US" sz="1800" b="0" strike="noStrike" spc="-1">
              <a:latin typeface="Arial"/>
            </a:endParaRPr>
          </a:p>
        </p:txBody>
      </p:sp>
      <p:sp>
        <p:nvSpPr>
          <p:cNvPr id="561" name="CustomShape 24"/>
          <p:cNvSpPr/>
          <p:nvPr/>
        </p:nvSpPr>
        <p:spPr>
          <a:xfrm>
            <a:off x="3949560" y="3784680"/>
            <a:ext cx="569880" cy="569880"/>
          </a:xfrm>
          <a:prstGeom prst="rect">
            <a:avLst/>
          </a:prstGeom>
          <a:blipFill rotWithShape="0">
            <a:blip r:embed="rId3"/>
            <a:tile/>
          </a:blipFill>
          <a:ln w="25560">
            <a:solidFill>
              <a:srgbClr val="00FF00"/>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P</a:t>
            </a:r>
            <a:endParaRPr lang="en-US" sz="1800" b="0" strike="noStrike" spc="-1">
              <a:latin typeface="Arial"/>
            </a:endParaRPr>
          </a:p>
        </p:txBody>
      </p:sp>
      <p:sp>
        <p:nvSpPr>
          <p:cNvPr id="562" name="CustomShape 25"/>
          <p:cNvSpPr/>
          <p:nvPr/>
        </p:nvSpPr>
        <p:spPr>
          <a:xfrm>
            <a:off x="4851360" y="3784680"/>
            <a:ext cx="569880" cy="569880"/>
          </a:xfrm>
          <a:prstGeom prst="rect">
            <a:avLst/>
          </a:prstGeom>
          <a:noFill/>
          <a:ln w="25560">
            <a:solidFill>
              <a:schemeClr val="tx1"/>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D13</a:t>
            </a:r>
            <a:endParaRPr lang="en-US" sz="1800" b="0" strike="noStrike" spc="-1">
              <a:latin typeface="Arial"/>
            </a:endParaRPr>
          </a:p>
        </p:txBody>
      </p:sp>
      <p:sp>
        <p:nvSpPr>
          <p:cNvPr id="563" name="CustomShape 26"/>
          <p:cNvSpPr/>
          <p:nvPr/>
        </p:nvSpPr>
        <p:spPr>
          <a:xfrm>
            <a:off x="5778360" y="3797280"/>
            <a:ext cx="569880" cy="569880"/>
          </a:xfrm>
          <a:prstGeom prst="rect">
            <a:avLst/>
          </a:prstGeom>
          <a:noFill/>
          <a:ln w="25560">
            <a:solidFill>
              <a:schemeClr val="tx1"/>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D14</a:t>
            </a:r>
            <a:endParaRPr lang="en-US" sz="1800" b="0" strike="noStrike" spc="-1">
              <a:latin typeface="Arial"/>
            </a:endParaRPr>
          </a:p>
        </p:txBody>
      </p:sp>
      <p:sp>
        <p:nvSpPr>
          <p:cNvPr id="564" name="CustomShape 27"/>
          <p:cNvSpPr/>
          <p:nvPr/>
        </p:nvSpPr>
        <p:spPr>
          <a:xfrm>
            <a:off x="6730920" y="3822840"/>
            <a:ext cx="569880" cy="569880"/>
          </a:xfrm>
          <a:prstGeom prst="rect">
            <a:avLst/>
          </a:prstGeom>
          <a:noFill/>
          <a:ln w="25560">
            <a:solidFill>
              <a:schemeClr val="tx1"/>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D15</a:t>
            </a:r>
            <a:endParaRPr lang="en-US" sz="1800" b="0" strike="noStrike" spc="-1">
              <a:latin typeface="Arial"/>
            </a:endParaRPr>
          </a:p>
        </p:txBody>
      </p:sp>
      <p:sp>
        <p:nvSpPr>
          <p:cNvPr id="565" name="CustomShape 28"/>
          <p:cNvSpPr/>
          <p:nvPr/>
        </p:nvSpPr>
        <p:spPr>
          <a:xfrm>
            <a:off x="3073320" y="4559400"/>
            <a:ext cx="569880" cy="569880"/>
          </a:xfrm>
          <a:prstGeom prst="rect">
            <a:avLst/>
          </a:prstGeom>
          <a:blipFill rotWithShape="0">
            <a:blip r:embed="rId3"/>
            <a:tile/>
          </a:blipFill>
          <a:ln w="25560">
            <a:solidFill>
              <a:srgbClr val="00FF00"/>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P</a:t>
            </a:r>
            <a:endParaRPr lang="en-US" sz="1800" b="0" strike="noStrike" spc="-1">
              <a:latin typeface="Arial"/>
            </a:endParaRPr>
          </a:p>
        </p:txBody>
      </p:sp>
      <p:sp>
        <p:nvSpPr>
          <p:cNvPr id="566" name="CustomShape 29"/>
          <p:cNvSpPr/>
          <p:nvPr/>
        </p:nvSpPr>
        <p:spPr>
          <a:xfrm>
            <a:off x="3949560" y="4559400"/>
            <a:ext cx="569880" cy="569880"/>
          </a:xfrm>
          <a:prstGeom prst="rect">
            <a:avLst/>
          </a:prstGeom>
          <a:noFill/>
          <a:ln w="25560">
            <a:solidFill>
              <a:schemeClr val="tx1"/>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D16</a:t>
            </a:r>
            <a:endParaRPr lang="en-US" sz="1800" b="0" strike="noStrike" spc="-1">
              <a:latin typeface="Arial"/>
            </a:endParaRPr>
          </a:p>
        </p:txBody>
      </p:sp>
      <p:sp>
        <p:nvSpPr>
          <p:cNvPr id="567" name="CustomShape 30"/>
          <p:cNvSpPr/>
          <p:nvPr/>
        </p:nvSpPr>
        <p:spPr>
          <a:xfrm>
            <a:off x="4851360" y="4559400"/>
            <a:ext cx="569880" cy="569880"/>
          </a:xfrm>
          <a:prstGeom prst="rect">
            <a:avLst/>
          </a:prstGeom>
          <a:noFill/>
          <a:ln w="25560">
            <a:solidFill>
              <a:schemeClr val="tx1"/>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D17</a:t>
            </a:r>
            <a:endParaRPr lang="en-US" sz="1800" b="0" strike="noStrike" spc="-1">
              <a:latin typeface="Arial"/>
            </a:endParaRPr>
          </a:p>
        </p:txBody>
      </p:sp>
      <p:sp>
        <p:nvSpPr>
          <p:cNvPr id="568" name="CustomShape 31"/>
          <p:cNvSpPr/>
          <p:nvPr/>
        </p:nvSpPr>
        <p:spPr>
          <a:xfrm>
            <a:off x="5778360" y="4572000"/>
            <a:ext cx="569880" cy="569880"/>
          </a:xfrm>
          <a:prstGeom prst="rect">
            <a:avLst/>
          </a:prstGeom>
          <a:noFill/>
          <a:ln w="25560">
            <a:solidFill>
              <a:schemeClr val="tx1"/>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D18</a:t>
            </a:r>
            <a:endParaRPr lang="en-US" sz="1800" b="0" strike="noStrike" spc="-1">
              <a:latin typeface="Arial"/>
            </a:endParaRPr>
          </a:p>
        </p:txBody>
      </p:sp>
      <p:sp>
        <p:nvSpPr>
          <p:cNvPr id="569" name="CustomShape 32"/>
          <p:cNvSpPr/>
          <p:nvPr/>
        </p:nvSpPr>
        <p:spPr>
          <a:xfrm>
            <a:off x="6730920" y="4597560"/>
            <a:ext cx="569880" cy="569880"/>
          </a:xfrm>
          <a:prstGeom prst="rect">
            <a:avLst/>
          </a:prstGeom>
          <a:noFill/>
          <a:ln w="25560">
            <a:solidFill>
              <a:schemeClr val="tx1"/>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D19</a:t>
            </a:r>
            <a:endParaRPr lang="en-US" sz="1800" b="0" strike="noStrike" spc="-1">
              <a:latin typeface="Arial"/>
            </a:endParaRPr>
          </a:p>
        </p:txBody>
      </p:sp>
      <p:sp>
        <p:nvSpPr>
          <p:cNvPr id="570" name="CustomShape 33"/>
          <p:cNvSpPr/>
          <p:nvPr/>
        </p:nvSpPr>
        <p:spPr>
          <a:xfrm>
            <a:off x="3086280" y="5346720"/>
            <a:ext cx="569880" cy="569880"/>
          </a:xfrm>
          <a:prstGeom prst="rect">
            <a:avLst/>
          </a:prstGeom>
          <a:noFill/>
          <a:ln w="25560">
            <a:solidFill>
              <a:schemeClr val="tx1"/>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D20</a:t>
            </a:r>
            <a:endParaRPr lang="en-US" sz="1800" b="0" strike="noStrike" spc="-1">
              <a:latin typeface="Arial"/>
            </a:endParaRPr>
          </a:p>
        </p:txBody>
      </p:sp>
      <p:sp>
        <p:nvSpPr>
          <p:cNvPr id="571" name="CustomShape 34"/>
          <p:cNvSpPr/>
          <p:nvPr/>
        </p:nvSpPr>
        <p:spPr>
          <a:xfrm>
            <a:off x="3962520" y="5346720"/>
            <a:ext cx="569880" cy="569880"/>
          </a:xfrm>
          <a:prstGeom prst="rect">
            <a:avLst/>
          </a:prstGeom>
          <a:noFill/>
          <a:ln w="25560">
            <a:solidFill>
              <a:schemeClr val="tx1"/>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D21</a:t>
            </a:r>
            <a:endParaRPr lang="en-US" sz="1800" b="0" strike="noStrike" spc="-1">
              <a:latin typeface="Arial"/>
            </a:endParaRPr>
          </a:p>
        </p:txBody>
      </p:sp>
      <p:sp>
        <p:nvSpPr>
          <p:cNvPr id="572" name="CustomShape 35"/>
          <p:cNvSpPr/>
          <p:nvPr/>
        </p:nvSpPr>
        <p:spPr>
          <a:xfrm>
            <a:off x="4863960" y="5346720"/>
            <a:ext cx="569880" cy="569880"/>
          </a:xfrm>
          <a:prstGeom prst="rect">
            <a:avLst/>
          </a:prstGeom>
          <a:noFill/>
          <a:ln w="25560">
            <a:solidFill>
              <a:schemeClr val="tx1"/>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D22</a:t>
            </a:r>
            <a:endParaRPr lang="en-US" sz="1800" b="0" strike="noStrike" spc="-1">
              <a:latin typeface="Arial"/>
            </a:endParaRPr>
          </a:p>
        </p:txBody>
      </p:sp>
      <p:sp>
        <p:nvSpPr>
          <p:cNvPr id="573" name="CustomShape 36"/>
          <p:cNvSpPr/>
          <p:nvPr/>
        </p:nvSpPr>
        <p:spPr>
          <a:xfrm>
            <a:off x="5791320" y="5359320"/>
            <a:ext cx="569880" cy="569880"/>
          </a:xfrm>
          <a:prstGeom prst="rect">
            <a:avLst/>
          </a:prstGeom>
          <a:noFill/>
          <a:ln w="25560">
            <a:solidFill>
              <a:schemeClr val="tx1"/>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D23</a:t>
            </a:r>
            <a:endParaRPr lang="en-US" sz="1800" b="0" strike="noStrike" spc="-1">
              <a:latin typeface="Arial"/>
            </a:endParaRPr>
          </a:p>
        </p:txBody>
      </p:sp>
      <p:sp>
        <p:nvSpPr>
          <p:cNvPr id="574" name="CustomShape 37"/>
          <p:cNvSpPr/>
          <p:nvPr/>
        </p:nvSpPr>
        <p:spPr>
          <a:xfrm>
            <a:off x="6743880" y="5384880"/>
            <a:ext cx="569880" cy="569880"/>
          </a:xfrm>
          <a:prstGeom prst="rect">
            <a:avLst/>
          </a:prstGeom>
          <a:blipFill rotWithShape="0">
            <a:blip r:embed="rId3"/>
            <a:tile/>
          </a:blipFill>
          <a:ln w="25560">
            <a:solidFill>
              <a:srgbClr val="00FF00"/>
            </a:solidFill>
            <a:miter/>
          </a:ln>
        </p:spPr>
        <p:style>
          <a:lnRef idx="0">
            <a:scrgbClr r="0" g="0" b="0"/>
          </a:lnRef>
          <a:fillRef idx="0">
            <a:scrgbClr r="0" g="0" b="0"/>
          </a:fillRef>
          <a:effectRef idx="0">
            <a:scrgbClr r="0" g="0" b="0"/>
          </a:effectRef>
          <a:fontRef idx="minor"/>
        </p:style>
        <p:txBody>
          <a:bodyPr wrap="none" lIns="90360" tIns="44280" rIns="90360" bIns="44280" anchor="ctr">
            <a:noAutofit/>
          </a:bodyPr>
          <a:lstStyle/>
          <a:p>
            <a:pPr algn="ctr">
              <a:lnSpc>
                <a:spcPct val="100000"/>
              </a:lnSpc>
            </a:pPr>
            <a:r>
              <a:rPr lang="en-US" sz="1800" b="1" strike="noStrike" spc="-1">
                <a:solidFill>
                  <a:srgbClr val="000000"/>
                </a:solidFill>
                <a:latin typeface="Arial"/>
                <a:ea typeface="DejaVu Sans"/>
              </a:rPr>
              <a:t>P</a:t>
            </a:r>
            <a:endParaRPr lang="en-US" sz="1800" b="0" strike="noStrike" spc="-1">
              <a:latin typeface="Arial"/>
            </a:endParaRPr>
          </a:p>
        </p:txBody>
      </p:sp>
      <p:sp>
        <p:nvSpPr>
          <p:cNvPr id="575" name="CustomShape 38"/>
          <p:cNvSpPr/>
          <p:nvPr/>
        </p:nvSpPr>
        <p:spPr>
          <a:xfrm>
            <a:off x="3274920" y="5873760"/>
            <a:ext cx="244440" cy="786960"/>
          </a:xfrm>
          <a:prstGeom prst="rect">
            <a:avLst/>
          </a:prstGeom>
          <a:noFill/>
          <a:ln>
            <a:noFill/>
          </a:ln>
        </p:spPr>
        <p:style>
          <a:lnRef idx="0">
            <a:scrgbClr r="0" g="0" b="0"/>
          </a:lnRef>
          <a:fillRef idx="0">
            <a:scrgbClr r="0" g="0" b="0"/>
          </a:fillRef>
          <a:effectRef idx="0">
            <a:scrgbClr r="0" g="0" b="0"/>
          </a:effectRef>
          <a:fontRef idx="minor"/>
        </p:style>
        <p:txBody>
          <a:bodyPr wrap="none" lIns="90360" tIns="44280" rIns="90360" bIns="44280">
            <a:spAutoFit/>
          </a:bodyPr>
          <a:lstStyle/>
          <a:p>
            <a:pPr>
              <a:lnSpc>
                <a:spcPct val="85000"/>
              </a:lnSpc>
            </a:pPr>
            <a:r>
              <a:rPr lang="en-US" sz="1800" b="1" strike="noStrike" spc="-1">
                <a:solidFill>
                  <a:srgbClr val="000000"/>
                </a:solidFill>
                <a:latin typeface="Arial"/>
                <a:ea typeface="DejaVu Sans"/>
              </a:rPr>
              <a:t>.</a:t>
            </a:r>
            <a:endParaRPr lang="en-US" sz="1800" b="0" strike="noStrike" spc="-1">
              <a:latin typeface="Arial"/>
            </a:endParaRPr>
          </a:p>
          <a:p>
            <a:pPr>
              <a:lnSpc>
                <a:spcPct val="85000"/>
              </a:lnSpc>
            </a:pPr>
            <a:r>
              <a:rPr lang="en-US" sz="1800" b="1" strike="noStrike" spc="-1">
                <a:solidFill>
                  <a:srgbClr val="000000"/>
                </a:solidFill>
                <a:latin typeface="Arial"/>
                <a:ea typeface="DejaVu Sans"/>
              </a:rPr>
              <a:t>.</a:t>
            </a:r>
            <a:endParaRPr lang="en-US" sz="1800" b="0" strike="noStrike" spc="-1">
              <a:latin typeface="Arial"/>
            </a:endParaRPr>
          </a:p>
          <a:p>
            <a:pPr>
              <a:lnSpc>
                <a:spcPct val="85000"/>
              </a:lnSpc>
            </a:pPr>
            <a:r>
              <a:rPr lang="en-US" sz="1800" b="1" strike="noStrike" spc="-1">
                <a:solidFill>
                  <a:srgbClr val="000000"/>
                </a:solidFill>
                <a:latin typeface="Arial"/>
                <a:ea typeface="DejaVu Sans"/>
              </a:rPr>
              <a:t>.</a:t>
            </a:r>
            <a:endParaRPr lang="en-US" sz="1800" b="0" strike="noStrike" spc="-1">
              <a:latin typeface="Arial"/>
            </a:endParaRPr>
          </a:p>
        </p:txBody>
      </p:sp>
      <p:sp>
        <p:nvSpPr>
          <p:cNvPr id="576" name="CustomShape 39"/>
          <p:cNvSpPr/>
          <p:nvPr/>
        </p:nvSpPr>
        <p:spPr>
          <a:xfrm>
            <a:off x="4138560" y="5848200"/>
            <a:ext cx="244440" cy="786960"/>
          </a:xfrm>
          <a:prstGeom prst="rect">
            <a:avLst/>
          </a:prstGeom>
          <a:noFill/>
          <a:ln>
            <a:noFill/>
          </a:ln>
        </p:spPr>
        <p:style>
          <a:lnRef idx="0">
            <a:scrgbClr r="0" g="0" b="0"/>
          </a:lnRef>
          <a:fillRef idx="0">
            <a:scrgbClr r="0" g="0" b="0"/>
          </a:fillRef>
          <a:effectRef idx="0">
            <a:scrgbClr r="0" g="0" b="0"/>
          </a:effectRef>
          <a:fontRef idx="minor"/>
        </p:style>
        <p:txBody>
          <a:bodyPr wrap="none" lIns="90360" tIns="44280" rIns="90360" bIns="44280">
            <a:spAutoFit/>
          </a:bodyPr>
          <a:lstStyle/>
          <a:p>
            <a:pPr>
              <a:lnSpc>
                <a:spcPct val="85000"/>
              </a:lnSpc>
            </a:pPr>
            <a:r>
              <a:rPr lang="en-US" sz="1800" b="1" strike="noStrike" spc="-1">
                <a:solidFill>
                  <a:srgbClr val="000000"/>
                </a:solidFill>
                <a:latin typeface="Arial"/>
                <a:ea typeface="DejaVu Sans"/>
              </a:rPr>
              <a:t>.</a:t>
            </a:r>
            <a:endParaRPr lang="en-US" sz="1800" b="0" strike="noStrike" spc="-1">
              <a:latin typeface="Arial"/>
            </a:endParaRPr>
          </a:p>
          <a:p>
            <a:pPr>
              <a:lnSpc>
                <a:spcPct val="85000"/>
              </a:lnSpc>
            </a:pPr>
            <a:r>
              <a:rPr lang="en-US" sz="1800" b="1" strike="noStrike" spc="-1">
                <a:solidFill>
                  <a:srgbClr val="000000"/>
                </a:solidFill>
                <a:latin typeface="Arial"/>
                <a:ea typeface="DejaVu Sans"/>
              </a:rPr>
              <a:t>.</a:t>
            </a:r>
            <a:endParaRPr lang="en-US" sz="1800" b="0" strike="noStrike" spc="-1">
              <a:latin typeface="Arial"/>
            </a:endParaRPr>
          </a:p>
          <a:p>
            <a:pPr>
              <a:lnSpc>
                <a:spcPct val="85000"/>
              </a:lnSpc>
            </a:pPr>
            <a:r>
              <a:rPr lang="en-US" sz="1800" b="1" strike="noStrike" spc="-1">
                <a:solidFill>
                  <a:srgbClr val="000000"/>
                </a:solidFill>
                <a:latin typeface="Arial"/>
                <a:ea typeface="DejaVu Sans"/>
              </a:rPr>
              <a:t>.</a:t>
            </a:r>
            <a:endParaRPr lang="en-US" sz="1800" b="0" strike="noStrike" spc="-1">
              <a:latin typeface="Arial"/>
            </a:endParaRPr>
          </a:p>
        </p:txBody>
      </p:sp>
      <p:sp>
        <p:nvSpPr>
          <p:cNvPr id="577" name="CustomShape 40"/>
          <p:cNvSpPr/>
          <p:nvPr/>
        </p:nvSpPr>
        <p:spPr>
          <a:xfrm>
            <a:off x="5052960" y="5873760"/>
            <a:ext cx="244440" cy="786960"/>
          </a:xfrm>
          <a:prstGeom prst="rect">
            <a:avLst/>
          </a:prstGeom>
          <a:noFill/>
          <a:ln>
            <a:noFill/>
          </a:ln>
        </p:spPr>
        <p:style>
          <a:lnRef idx="0">
            <a:scrgbClr r="0" g="0" b="0"/>
          </a:lnRef>
          <a:fillRef idx="0">
            <a:scrgbClr r="0" g="0" b="0"/>
          </a:fillRef>
          <a:effectRef idx="0">
            <a:scrgbClr r="0" g="0" b="0"/>
          </a:effectRef>
          <a:fontRef idx="minor"/>
        </p:style>
        <p:txBody>
          <a:bodyPr wrap="none" lIns="90360" tIns="44280" rIns="90360" bIns="44280">
            <a:spAutoFit/>
          </a:bodyPr>
          <a:lstStyle/>
          <a:p>
            <a:pPr>
              <a:lnSpc>
                <a:spcPct val="85000"/>
              </a:lnSpc>
            </a:pPr>
            <a:r>
              <a:rPr lang="en-US" sz="1800" b="1" strike="noStrike" spc="-1">
                <a:solidFill>
                  <a:srgbClr val="000000"/>
                </a:solidFill>
                <a:latin typeface="Arial"/>
                <a:ea typeface="DejaVu Sans"/>
              </a:rPr>
              <a:t>.</a:t>
            </a:r>
            <a:endParaRPr lang="en-US" sz="1800" b="0" strike="noStrike" spc="-1">
              <a:latin typeface="Arial"/>
            </a:endParaRPr>
          </a:p>
          <a:p>
            <a:pPr>
              <a:lnSpc>
                <a:spcPct val="85000"/>
              </a:lnSpc>
            </a:pPr>
            <a:r>
              <a:rPr lang="en-US" sz="1800" b="1" strike="noStrike" spc="-1">
                <a:solidFill>
                  <a:srgbClr val="000000"/>
                </a:solidFill>
                <a:latin typeface="Arial"/>
                <a:ea typeface="DejaVu Sans"/>
              </a:rPr>
              <a:t>.</a:t>
            </a:r>
            <a:endParaRPr lang="en-US" sz="1800" b="0" strike="noStrike" spc="-1">
              <a:latin typeface="Arial"/>
            </a:endParaRPr>
          </a:p>
          <a:p>
            <a:pPr>
              <a:lnSpc>
                <a:spcPct val="85000"/>
              </a:lnSpc>
            </a:pPr>
            <a:r>
              <a:rPr lang="en-US" sz="1800" b="1" strike="noStrike" spc="-1">
                <a:solidFill>
                  <a:srgbClr val="000000"/>
                </a:solidFill>
                <a:latin typeface="Arial"/>
                <a:ea typeface="DejaVu Sans"/>
              </a:rPr>
              <a:t>.</a:t>
            </a:r>
            <a:endParaRPr lang="en-US" sz="1800" b="0" strike="noStrike" spc="-1">
              <a:latin typeface="Arial"/>
            </a:endParaRPr>
          </a:p>
        </p:txBody>
      </p:sp>
      <p:sp>
        <p:nvSpPr>
          <p:cNvPr id="578" name="CustomShape 41"/>
          <p:cNvSpPr/>
          <p:nvPr/>
        </p:nvSpPr>
        <p:spPr>
          <a:xfrm>
            <a:off x="5979960" y="5911920"/>
            <a:ext cx="244440" cy="786960"/>
          </a:xfrm>
          <a:prstGeom prst="rect">
            <a:avLst/>
          </a:prstGeom>
          <a:noFill/>
          <a:ln>
            <a:noFill/>
          </a:ln>
        </p:spPr>
        <p:style>
          <a:lnRef idx="0">
            <a:scrgbClr r="0" g="0" b="0"/>
          </a:lnRef>
          <a:fillRef idx="0">
            <a:scrgbClr r="0" g="0" b="0"/>
          </a:fillRef>
          <a:effectRef idx="0">
            <a:scrgbClr r="0" g="0" b="0"/>
          </a:effectRef>
          <a:fontRef idx="minor"/>
        </p:style>
        <p:txBody>
          <a:bodyPr wrap="none" lIns="90360" tIns="44280" rIns="90360" bIns="44280">
            <a:spAutoFit/>
          </a:bodyPr>
          <a:lstStyle/>
          <a:p>
            <a:pPr>
              <a:lnSpc>
                <a:spcPct val="85000"/>
              </a:lnSpc>
            </a:pPr>
            <a:r>
              <a:rPr lang="en-US" sz="1800" b="1" strike="noStrike" spc="-1">
                <a:solidFill>
                  <a:srgbClr val="000000"/>
                </a:solidFill>
                <a:latin typeface="Arial"/>
                <a:ea typeface="DejaVu Sans"/>
              </a:rPr>
              <a:t>.</a:t>
            </a:r>
            <a:endParaRPr lang="en-US" sz="1800" b="0" strike="noStrike" spc="-1">
              <a:latin typeface="Arial"/>
            </a:endParaRPr>
          </a:p>
          <a:p>
            <a:pPr>
              <a:lnSpc>
                <a:spcPct val="85000"/>
              </a:lnSpc>
            </a:pPr>
            <a:r>
              <a:rPr lang="en-US" sz="1800" b="1" strike="noStrike" spc="-1">
                <a:solidFill>
                  <a:srgbClr val="000000"/>
                </a:solidFill>
                <a:latin typeface="Arial"/>
                <a:ea typeface="DejaVu Sans"/>
              </a:rPr>
              <a:t>.</a:t>
            </a:r>
            <a:endParaRPr lang="en-US" sz="1800" b="0" strike="noStrike" spc="-1">
              <a:latin typeface="Arial"/>
            </a:endParaRPr>
          </a:p>
          <a:p>
            <a:pPr>
              <a:lnSpc>
                <a:spcPct val="85000"/>
              </a:lnSpc>
            </a:pPr>
            <a:r>
              <a:rPr lang="en-US" sz="1800" b="1" strike="noStrike" spc="-1">
                <a:solidFill>
                  <a:srgbClr val="000000"/>
                </a:solidFill>
                <a:latin typeface="Arial"/>
                <a:ea typeface="DejaVu Sans"/>
              </a:rPr>
              <a:t>.</a:t>
            </a:r>
            <a:endParaRPr lang="en-US" sz="1800" b="0" strike="noStrike" spc="-1">
              <a:latin typeface="Arial"/>
            </a:endParaRPr>
          </a:p>
        </p:txBody>
      </p:sp>
      <p:sp>
        <p:nvSpPr>
          <p:cNvPr id="579" name="CustomShape 42"/>
          <p:cNvSpPr/>
          <p:nvPr/>
        </p:nvSpPr>
        <p:spPr>
          <a:xfrm>
            <a:off x="6932520" y="5873760"/>
            <a:ext cx="244440" cy="786960"/>
          </a:xfrm>
          <a:prstGeom prst="rect">
            <a:avLst/>
          </a:prstGeom>
          <a:noFill/>
          <a:ln>
            <a:noFill/>
          </a:ln>
        </p:spPr>
        <p:style>
          <a:lnRef idx="0">
            <a:scrgbClr r="0" g="0" b="0"/>
          </a:lnRef>
          <a:fillRef idx="0">
            <a:scrgbClr r="0" g="0" b="0"/>
          </a:fillRef>
          <a:effectRef idx="0">
            <a:scrgbClr r="0" g="0" b="0"/>
          </a:effectRef>
          <a:fontRef idx="minor"/>
        </p:style>
        <p:txBody>
          <a:bodyPr wrap="none" lIns="90360" tIns="44280" rIns="90360" bIns="44280">
            <a:spAutoFit/>
          </a:bodyPr>
          <a:lstStyle/>
          <a:p>
            <a:pPr>
              <a:lnSpc>
                <a:spcPct val="85000"/>
              </a:lnSpc>
            </a:pPr>
            <a:r>
              <a:rPr lang="en-US" sz="1800" b="1" strike="noStrike" spc="-1">
                <a:solidFill>
                  <a:srgbClr val="000000"/>
                </a:solidFill>
                <a:latin typeface="Arial"/>
                <a:ea typeface="DejaVu Sans"/>
              </a:rPr>
              <a:t>.</a:t>
            </a:r>
            <a:endParaRPr lang="en-US" sz="1800" b="0" strike="noStrike" spc="-1">
              <a:latin typeface="Arial"/>
            </a:endParaRPr>
          </a:p>
          <a:p>
            <a:pPr>
              <a:lnSpc>
                <a:spcPct val="85000"/>
              </a:lnSpc>
            </a:pPr>
            <a:r>
              <a:rPr lang="en-US" sz="1800" b="1" strike="noStrike" spc="-1">
                <a:solidFill>
                  <a:srgbClr val="000000"/>
                </a:solidFill>
                <a:latin typeface="Arial"/>
                <a:ea typeface="DejaVu Sans"/>
              </a:rPr>
              <a:t>.</a:t>
            </a:r>
            <a:endParaRPr lang="en-US" sz="1800" b="0" strike="noStrike" spc="-1">
              <a:latin typeface="Arial"/>
            </a:endParaRPr>
          </a:p>
          <a:p>
            <a:pPr>
              <a:lnSpc>
                <a:spcPct val="85000"/>
              </a:lnSpc>
            </a:pPr>
            <a:r>
              <a:rPr lang="en-US" sz="1800" b="1" strike="noStrike" spc="-1">
                <a:solidFill>
                  <a:srgbClr val="000000"/>
                </a:solidFill>
                <a:latin typeface="Arial"/>
                <a:ea typeface="DejaVu Sans"/>
              </a:rPr>
              <a:t>.</a:t>
            </a:r>
            <a:endParaRPr lang="en-US" sz="1800" b="0" strike="noStrike" spc="-1">
              <a:latin typeface="Arial"/>
            </a:endParaRPr>
          </a:p>
        </p:txBody>
      </p:sp>
      <p:sp>
        <p:nvSpPr>
          <p:cNvPr id="580" name="CustomShape 43"/>
          <p:cNvSpPr/>
          <p:nvPr/>
        </p:nvSpPr>
        <p:spPr>
          <a:xfrm>
            <a:off x="4500720" y="6178680"/>
            <a:ext cx="1704240" cy="321120"/>
          </a:xfrm>
          <a:prstGeom prst="rect">
            <a:avLst/>
          </a:prstGeom>
          <a:noFill/>
          <a:ln>
            <a:noFill/>
          </a:ln>
        </p:spPr>
        <p:style>
          <a:lnRef idx="0">
            <a:scrgbClr r="0" g="0" b="0"/>
          </a:lnRef>
          <a:fillRef idx="0">
            <a:scrgbClr r="0" g="0" b="0"/>
          </a:fillRef>
          <a:effectRef idx="0">
            <a:scrgbClr r="0" g="0" b="0"/>
          </a:effectRef>
          <a:fontRef idx="minor"/>
        </p:style>
        <p:txBody>
          <a:bodyPr wrap="none" lIns="90360" tIns="44280" rIns="90360" bIns="44280">
            <a:spAutoFit/>
          </a:bodyPr>
          <a:lstStyle/>
          <a:p>
            <a:pPr>
              <a:lnSpc>
                <a:spcPct val="85000"/>
              </a:lnSpc>
            </a:pPr>
            <a:r>
              <a:rPr lang="en-US" sz="1800" b="1" strike="noStrike" spc="-1">
                <a:solidFill>
                  <a:srgbClr val="000000"/>
                </a:solidFill>
                <a:latin typeface="Arial"/>
                <a:ea typeface="DejaVu Sans"/>
              </a:rPr>
              <a:t>Disk Columns</a:t>
            </a:r>
            <a:endParaRPr lang="en-US" sz="1800" b="0" strike="noStrike" spc="-1">
              <a:latin typeface="Arial"/>
            </a:endParaRPr>
          </a:p>
        </p:txBody>
      </p:sp>
      <p:sp>
        <p:nvSpPr>
          <p:cNvPr id="581" name="CustomShape 44"/>
          <p:cNvSpPr/>
          <p:nvPr/>
        </p:nvSpPr>
        <p:spPr>
          <a:xfrm>
            <a:off x="7682400" y="1530360"/>
            <a:ext cx="1346400" cy="1019880"/>
          </a:xfrm>
          <a:prstGeom prst="rect">
            <a:avLst/>
          </a:prstGeom>
          <a:noFill/>
          <a:ln>
            <a:noFill/>
          </a:ln>
        </p:spPr>
        <p:style>
          <a:lnRef idx="0">
            <a:scrgbClr r="0" g="0" b="0"/>
          </a:lnRef>
          <a:fillRef idx="0">
            <a:scrgbClr r="0" g="0" b="0"/>
          </a:fillRef>
          <a:effectRef idx="0">
            <a:scrgbClr r="0" g="0" b="0"/>
          </a:effectRef>
          <a:fontRef idx="minor"/>
        </p:style>
        <p:txBody>
          <a:bodyPr wrap="none" lIns="90360" tIns="44280" rIns="90360" bIns="44280">
            <a:spAutoFit/>
          </a:bodyPr>
          <a:lstStyle/>
          <a:p>
            <a:pPr algn="ctr">
              <a:lnSpc>
                <a:spcPct val="85000"/>
              </a:lnSpc>
            </a:pPr>
            <a:r>
              <a:rPr lang="en-US" sz="1800" b="1" strike="noStrike" spc="-1">
                <a:solidFill>
                  <a:srgbClr val="000000"/>
                </a:solidFill>
                <a:latin typeface="Arial"/>
                <a:ea typeface="DejaVu Sans"/>
              </a:rPr>
              <a:t>Increasing</a:t>
            </a:r>
            <a:endParaRPr lang="en-US" sz="1800" b="0" strike="noStrike" spc="-1">
              <a:latin typeface="Arial"/>
            </a:endParaRPr>
          </a:p>
          <a:p>
            <a:pPr algn="ctr">
              <a:lnSpc>
                <a:spcPct val="85000"/>
              </a:lnSpc>
            </a:pPr>
            <a:r>
              <a:rPr lang="en-US" sz="1800" b="1" strike="noStrike" spc="-1">
                <a:solidFill>
                  <a:srgbClr val="000000"/>
                </a:solidFill>
                <a:latin typeface="Arial"/>
                <a:ea typeface="DejaVu Sans"/>
              </a:rPr>
              <a:t>Logical</a:t>
            </a:r>
            <a:endParaRPr lang="en-US" sz="1800" b="0" strike="noStrike" spc="-1">
              <a:latin typeface="Arial"/>
            </a:endParaRPr>
          </a:p>
          <a:p>
            <a:pPr algn="ctr">
              <a:lnSpc>
                <a:spcPct val="85000"/>
              </a:lnSpc>
            </a:pPr>
            <a:r>
              <a:rPr lang="en-US" sz="1800" b="1" strike="noStrike" spc="-1">
                <a:solidFill>
                  <a:srgbClr val="000000"/>
                </a:solidFill>
                <a:latin typeface="Arial"/>
                <a:ea typeface="DejaVu Sans"/>
              </a:rPr>
              <a:t>Disk </a:t>
            </a:r>
            <a:endParaRPr lang="en-US" sz="1800" b="0" strike="noStrike" spc="-1">
              <a:latin typeface="Arial"/>
            </a:endParaRPr>
          </a:p>
          <a:p>
            <a:pPr algn="ctr">
              <a:lnSpc>
                <a:spcPct val="85000"/>
              </a:lnSpc>
            </a:pPr>
            <a:r>
              <a:rPr lang="en-US" sz="1800" b="1" strike="noStrike" spc="-1">
                <a:solidFill>
                  <a:srgbClr val="000000"/>
                </a:solidFill>
                <a:latin typeface="Arial"/>
                <a:ea typeface="DejaVu Sans"/>
              </a:rPr>
              <a:t>Addresses</a:t>
            </a:r>
            <a:endParaRPr lang="en-US" sz="1800" b="0" strike="noStrike" spc="-1">
              <a:latin typeface="Arial"/>
            </a:endParaRPr>
          </a:p>
        </p:txBody>
      </p:sp>
      <p:sp>
        <p:nvSpPr>
          <p:cNvPr id="582" name="Line 45"/>
          <p:cNvSpPr/>
          <p:nvPr/>
        </p:nvSpPr>
        <p:spPr>
          <a:xfrm>
            <a:off x="8369280" y="2527200"/>
            <a:ext cx="0" cy="1181160"/>
          </a:xfrm>
          <a:prstGeom prst="line">
            <a:avLst/>
          </a:prstGeom>
          <a:ln w="25560">
            <a:solidFill>
              <a:schemeClr val="tx1"/>
            </a:solidFill>
            <a:round/>
            <a:tailEnd type="triangle" w="med" len="med"/>
          </a:ln>
        </p:spPr>
        <p:style>
          <a:lnRef idx="0">
            <a:scrgbClr r="0" g="0" b="0"/>
          </a:lnRef>
          <a:fillRef idx="0">
            <a:scrgbClr r="0" g="0" b="0"/>
          </a:fillRef>
          <a:effectRef idx="0">
            <a:scrgbClr r="0" g="0" b="0"/>
          </a:effectRef>
          <a:fontRef idx="minor"/>
        </p:style>
      </p:sp>
      <p:sp>
        <p:nvSpPr>
          <p:cNvPr id="583" name="Line 46"/>
          <p:cNvSpPr/>
          <p:nvPr/>
        </p:nvSpPr>
        <p:spPr>
          <a:xfrm>
            <a:off x="2590560" y="5943600"/>
            <a:ext cx="330120" cy="723600"/>
          </a:xfrm>
          <a:prstGeom prst="line">
            <a:avLst/>
          </a:prstGeom>
          <a:ln>
            <a:noFill/>
          </a:ln>
        </p:spPr>
        <p:style>
          <a:lnRef idx="0">
            <a:scrgbClr r="0" g="0" b="0"/>
          </a:lnRef>
          <a:fillRef idx="0">
            <a:scrgbClr r="0" g="0" b="0"/>
          </a:fillRef>
          <a:effectRef idx="0">
            <a:scrgbClr r="0" g="0" b="0"/>
          </a:effectRef>
          <a:fontRef idx="minor"/>
        </p:style>
      </p:sp>
      <p:sp>
        <p:nvSpPr>
          <p:cNvPr id="584" name="Line 47"/>
          <p:cNvSpPr/>
          <p:nvPr/>
        </p:nvSpPr>
        <p:spPr>
          <a:xfrm>
            <a:off x="469800" y="1549080"/>
            <a:ext cx="63360" cy="165240"/>
          </a:xfrm>
          <a:prstGeom prst="line">
            <a:avLst/>
          </a:prstGeom>
          <a:ln>
            <a:noFill/>
          </a:ln>
        </p:spPr>
        <p:style>
          <a:lnRef idx="0">
            <a:scrgbClr r="0" g="0" b="0"/>
          </a:lnRef>
          <a:fillRef idx="0">
            <a:scrgbClr r="0" g="0" b="0"/>
          </a:fillRef>
          <a:effectRef idx="0">
            <a:scrgbClr r="0" g="0" b="0"/>
          </a:effectRef>
          <a:fontRef idx="minor"/>
        </p:style>
      </p:sp>
      <p:sp>
        <p:nvSpPr>
          <p:cNvPr id="585" name="CustomShape 48"/>
          <p:cNvSpPr/>
          <p:nvPr/>
        </p:nvSpPr>
        <p:spPr>
          <a:xfrm>
            <a:off x="3048120" y="1523880"/>
            <a:ext cx="607680" cy="607680"/>
          </a:xfrm>
          <a:prstGeom prst="rect">
            <a:avLst/>
          </a:prstGeom>
          <a:noFill/>
          <a:ln w="57240">
            <a:solidFill>
              <a:srgbClr val="FF0000"/>
            </a:solidFill>
            <a:miter/>
          </a:ln>
        </p:spPr>
        <p:style>
          <a:lnRef idx="0">
            <a:scrgbClr r="0" g="0" b="0"/>
          </a:lnRef>
          <a:fillRef idx="0">
            <a:scrgbClr r="0" g="0" b="0"/>
          </a:fillRef>
          <a:effectRef idx="0">
            <a:scrgbClr r="0" g="0" b="0"/>
          </a:effectRef>
          <a:fontRef idx="minor"/>
        </p:style>
      </p:sp>
      <p:sp>
        <p:nvSpPr>
          <p:cNvPr id="586" name="CustomShape 49"/>
          <p:cNvSpPr/>
          <p:nvPr/>
        </p:nvSpPr>
        <p:spPr>
          <a:xfrm>
            <a:off x="6705720" y="1523880"/>
            <a:ext cx="607680" cy="607680"/>
          </a:xfrm>
          <a:prstGeom prst="rect">
            <a:avLst/>
          </a:prstGeom>
          <a:noFill/>
          <a:ln w="57240">
            <a:solidFill>
              <a:srgbClr val="FF0000"/>
            </a:solidFill>
            <a:miter/>
          </a:ln>
        </p:spPr>
        <p:style>
          <a:lnRef idx="0">
            <a:scrgbClr r="0" g="0" b="0"/>
          </a:lnRef>
          <a:fillRef idx="0">
            <a:scrgbClr r="0" g="0" b="0"/>
          </a:fillRef>
          <a:effectRef idx="0">
            <a:scrgbClr r="0" g="0" b="0"/>
          </a:effectRef>
          <a:fontRef idx="minor"/>
        </p:style>
      </p:sp>
      <p:sp>
        <p:nvSpPr>
          <p:cNvPr id="587" name="CustomShape 50"/>
          <p:cNvSpPr/>
          <p:nvPr/>
        </p:nvSpPr>
        <p:spPr>
          <a:xfrm>
            <a:off x="3962520" y="2286000"/>
            <a:ext cx="607680" cy="607680"/>
          </a:xfrm>
          <a:prstGeom prst="rect">
            <a:avLst/>
          </a:prstGeom>
          <a:noFill/>
          <a:ln w="57240">
            <a:solidFill>
              <a:srgbClr val="FF0000"/>
            </a:solidFill>
            <a:miter/>
          </a:ln>
        </p:spPr>
        <p:style>
          <a:lnRef idx="0">
            <a:scrgbClr r="0" g="0" b="0"/>
          </a:lnRef>
          <a:fillRef idx="0">
            <a:scrgbClr r="0" g="0" b="0"/>
          </a:fillRef>
          <a:effectRef idx="0">
            <a:scrgbClr r="0" g="0" b="0"/>
          </a:effectRef>
          <a:fontRef idx="minor"/>
        </p:style>
      </p:sp>
      <p:sp>
        <p:nvSpPr>
          <p:cNvPr id="588" name="CustomShape 51"/>
          <p:cNvSpPr/>
          <p:nvPr/>
        </p:nvSpPr>
        <p:spPr>
          <a:xfrm>
            <a:off x="5791320" y="2286000"/>
            <a:ext cx="607680" cy="607680"/>
          </a:xfrm>
          <a:prstGeom prst="rect">
            <a:avLst/>
          </a:prstGeom>
          <a:noFill/>
          <a:ln w="57240">
            <a:solidFill>
              <a:srgbClr val="FF0000"/>
            </a:solidFill>
            <a:miter/>
          </a:ln>
        </p:spPr>
        <p:style>
          <a:lnRef idx="0">
            <a:scrgbClr r="0" g="0" b="0"/>
          </a:lnRef>
          <a:fillRef idx="0">
            <a:scrgbClr r="0" g="0" b="0"/>
          </a:fillRef>
          <a:effectRef idx="0">
            <a:scrgbClr r="0" g="0" b="0"/>
          </a:effectRef>
          <a:fontRef idx="minor"/>
        </p:style>
      </p:sp>
      <p:sp>
        <p:nvSpPr>
          <p:cNvPr id="589" name="CustomShape 52"/>
          <p:cNvSpPr/>
          <p:nvPr/>
        </p:nvSpPr>
        <p:spPr>
          <a:xfrm>
            <a:off x="609480" y="4267080"/>
            <a:ext cx="2055600" cy="190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85000"/>
              </a:lnSpc>
            </a:pPr>
            <a:r>
              <a:rPr lang="en-US" sz="2800" b="1" strike="noStrike" spc="-1">
                <a:solidFill>
                  <a:srgbClr val="000000"/>
                </a:solidFill>
                <a:latin typeface="Arial"/>
                <a:ea typeface="DejaVu Sans"/>
              </a:rPr>
              <a:t>Example: write to D0, D5 uses disks 0, 1, 3, 4</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1" presetClass="entr" fill="hold" nodeType="clickEffect">
                                  <p:stCondLst>
                                    <p:cond delay="0"/>
                                  </p:stCondLst>
                                  <p:childTnLst>
                                    <p:set>
                                      <p:cBhvr>
                                        <p:cTn id="6" dur="1" fill="hold">
                                          <p:stCondLst>
                                            <p:cond delay="499"/>
                                          </p:stCondLst>
                                        </p:cTn>
                                        <p:tgtEl>
                                          <p:spTgt spid="589">
                                            <p:txEl>
                                              <p:pRg st="0" end="0"/>
                                            </p:txEl>
                                          </p:spTgt>
                                        </p:tgtEl>
                                        <p:attrNameLst>
                                          <p:attrName>style.visibility</p:attrName>
                                        </p:attrNameLst>
                                      </p:cBhvr>
                                      <p:to>
                                        <p:strVal val="visible"/>
                                      </p:to>
                                    </p:set>
                                  </p:childTnLst>
                                </p:cTn>
                              </p:par>
                            </p:childTnLst>
                          </p:cTn>
                        </p:par>
                      </p:childTnLst>
                    </p:cTn>
                  </p:par>
                  <p:par>
                    <p:cTn id="7" fill="hold" nodeType="clickEffect">
                      <p:stCondLst>
                        <p:cond delay="indefinite"/>
                      </p:stCondLst>
                      <p:childTnLst>
                        <p:par>
                          <p:cTn id="8" fill="hold" nodeType="withEffect">
                            <p:stCondLst>
                              <p:cond delay="0"/>
                            </p:stCondLst>
                            <p:childTnLst>
                              <p:par>
                                <p:cTn id="9" presetID="1" presetClass="entr" fill="hold" nodeType="clickEffect">
                                  <p:stCondLst>
                                    <p:cond delay="0"/>
                                  </p:stCondLst>
                                  <p:childTnLst>
                                    <p:set>
                                      <p:cBhvr>
                                        <p:cTn id="10" dur="1" fill="hold">
                                          <p:stCondLst>
                                            <p:cond delay="499"/>
                                          </p:stCondLst>
                                        </p:cTn>
                                        <p:tgtEl>
                                          <p:spTgt spid="585"/>
                                        </p:tgtEl>
                                        <p:attrNameLst>
                                          <p:attrName>style.visibility</p:attrName>
                                        </p:attrNameLst>
                                      </p:cBhvr>
                                      <p:to>
                                        <p:strVal val="visible"/>
                                      </p:to>
                                    </p:set>
                                  </p:childTnLst>
                                </p:cTn>
                              </p:par>
                            </p:childTnLst>
                          </p:cTn>
                        </p:par>
                      </p:childTnLst>
                    </p:cTn>
                  </p:par>
                  <p:par>
                    <p:cTn id="11" fill="hold" nodeType="clickEffect">
                      <p:stCondLst>
                        <p:cond delay="indefinite"/>
                      </p:stCondLst>
                      <p:childTnLst>
                        <p:par>
                          <p:cTn id="12" fill="hold" nodeType="withEffect">
                            <p:stCondLst>
                              <p:cond delay="0"/>
                            </p:stCondLst>
                            <p:childTnLst>
                              <p:par>
                                <p:cTn id="13" presetID="1" presetClass="entr" fill="hold" nodeType="clickEffect">
                                  <p:stCondLst>
                                    <p:cond delay="0"/>
                                  </p:stCondLst>
                                  <p:childTnLst>
                                    <p:set>
                                      <p:cBhvr>
                                        <p:cTn id="14" dur="1" fill="hold">
                                          <p:stCondLst>
                                            <p:cond delay="499"/>
                                          </p:stCondLst>
                                        </p:cTn>
                                        <p:tgtEl>
                                          <p:spTgt spid="586"/>
                                        </p:tgtEl>
                                        <p:attrNameLst>
                                          <p:attrName>style.visibility</p:attrName>
                                        </p:attrNameLst>
                                      </p:cBhvr>
                                      <p:to>
                                        <p:strVal val="visible"/>
                                      </p:to>
                                    </p:set>
                                  </p:childTnLst>
                                </p:cTn>
                              </p:par>
                            </p:childTnLst>
                          </p:cTn>
                        </p:par>
                      </p:childTnLst>
                    </p:cTn>
                  </p:par>
                  <p:par>
                    <p:cTn id="15" fill="hold" nodeType="clickEffect">
                      <p:stCondLst>
                        <p:cond delay="indefinite"/>
                      </p:stCondLst>
                      <p:childTnLst>
                        <p:par>
                          <p:cTn id="16" fill="hold" nodeType="withEffect">
                            <p:stCondLst>
                              <p:cond delay="0"/>
                            </p:stCondLst>
                            <p:childTnLst>
                              <p:par>
                                <p:cTn id="17" presetID="1" presetClass="entr" fill="hold" nodeType="clickEffect">
                                  <p:stCondLst>
                                    <p:cond delay="0"/>
                                  </p:stCondLst>
                                  <p:childTnLst>
                                    <p:set>
                                      <p:cBhvr>
                                        <p:cTn id="18" dur="1" fill="hold">
                                          <p:stCondLst>
                                            <p:cond delay="499"/>
                                          </p:stCondLst>
                                        </p:cTn>
                                        <p:tgtEl>
                                          <p:spTgt spid="587"/>
                                        </p:tgtEl>
                                        <p:attrNameLst>
                                          <p:attrName>style.visibility</p:attrName>
                                        </p:attrNameLst>
                                      </p:cBhvr>
                                      <p:to>
                                        <p:strVal val="visible"/>
                                      </p:to>
                                    </p:set>
                                  </p:childTnLst>
                                </p:cTn>
                              </p:par>
                            </p:childTnLst>
                          </p:cTn>
                        </p:par>
                      </p:childTnLst>
                    </p:cTn>
                  </p:par>
                  <p:par>
                    <p:cTn id="19" fill="hold" nodeType="clickEffect">
                      <p:stCondLst>
                        <p:cond delay="indefinite"/>
                      </p:stCondLst>
                      <p:childTnLst>
                        <p:par>
                          <p:cTn id="20" fill="hold" nodeType="withEffect">
                            <p:stCondLst>
                              <p:cond delay="0"/>
                            </p:stCondLst>
                            <p:childTnLst>
                              <p:par>
                                <p:cTn id="21" presetID="1" presetClass="entr" fill="hold" nodeType="clickEffect">
                                  <p:stCondLst>
                                    <p:cond delay="0"/>
                                  </p:stCondLst>
                                  <p:childTnLst>
                                    <p:set>
                                      <p:cBhvr>
                                        <p:cTn id="22" dur="1" fill="hold">
                                          <p:stCondLst>
                                            <p:cond delay="499"/>
                                          </p:stCondLst>
                                        </p:cTn>
                                        <p:tgtEl>
                                          <p:spTgt spid="5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 name="CustomShape 1"/>
          <p:cNvSpPr/>
          <p:nvPr/>
        </p:nvSpPr>
        <p:spPr>
          <a:xfrm>
            <a:off x="457200" y="274680"/>
            <a:ext cx="822780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0" strike="noStrike" spc="-1">
                <a:solidFill>
                  <a:srgbClr val="000000"/>
                </a:solidFill>
                <a:latin typeface="Calibri"/>
                <a:ea typeface="DejaVu Sans"/>
              </a:rPr>
              <a:t>RAID 6: P+Q Redundancy</a:t>
            </a:r>
            <a:endParaRPr lang="en-US" sz="4400" b="0" strike="noStrike" spc="-1">
              <a:latin typeface="Arial"/>
            </a:endParaRPr>
          </a:p>
        </p:txBody>
      </p:sp>
      <p:sp>
        <p:nvSpPr>
          <p:cNvPr id="591" name="CustomShape 2"/>
          <p:cNvSpPr/>
          <p:nvPr/>
        </p:nvSpPr>
        <p:spPr>
          <a:xfrm>
            <a:off x="684360" y="1981080"/>
            <a:ext cx="7918200" cy="411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840" indent="-284040">
              <a:lnSpc>
                <a:spcPct val="100000"/>
              </a:lnSpc>
              <a:spcBef>
                <a:spcPts val="641"/>
              </a:spcBef>
              <a:buClr>
                <a:srgbClr val="000000"/>
              </a:buClr>
              <a:buFont typeface="Arial"/>
              <a:buChar char="•"/>
            </a:pPr>
            <a:r>
              <a:rPr lang="en-US" sz="3200" b="0" strike="noStrike" spc="-1">
                <a:solidFill>
                  <a:srgbClr val="000000"/>
                </a:solidFill>
                <a:latin typeface="Calibri"/>
                <a:ea typeface="DejaVu Sans"/>
              </a:rPr>
              <a:t>When a single failure correction is not sufficient, Parity can be generalized to have a second calculation over data and another check disk of information. </a:t>
            </a:r>
            <a:endParaRPr lang="en-US" sz="3200" b="0" strike="noStrike" spc="-1">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 name="CustomShape 1"/>
          <p:cNvSpPr/>
          <p:nvPr/>
        </p:nvSpPr>
        <p:spPr>
          <a:xfrm>
            <a:off x="5715000" y="5221440"/>
            <a:ext cx="703080" cy="1201680"/>
          </a:xfrm>
          <a:prstGeom prst="rect">
            <a:avLst/>
          </a:prstGeom>
          <a:noFill/>
          <a:ln w="25560">
            <a:solidFill>
              <a:srgbClr val="000000"/>
            </a:solidFill>
            <a:miter/>
          </a:ln>
        </p:spPr>
        <p:style>
          <a:lnRef idx="0">
            <a:scrgbClr r="0" g="0" b="0"/>
          </a:lnRef>
          <a:fillRef idx="0">
            <a:scrgbClr r="0" g="0" b="0"/>
          </a:fillRef>
          <a:effectRef idx="0">
            <a:scrgbClr r="0" g="0" b="0"/>
          </a:effectRef>
          <a:fontRef idx="minor"/>
        </p:style>
      </p:sp>
      <p:sp>
        <p:nvSpPr>
          <p:cNvPr id="593" name="CustomShape 2"/>
          <p:cNvSpPr/>
          <p:nvPr/>
        </p:nvSpPr>
        <p:spPr>
          <a:xfrm>
            <a:off x="5715000" y="5021280"/>
            <a:ext cx="703080" cy="433080"/>
          </a:xfrm>
          <a:prstGeom prst="ellipse">
            <a:avLst/>
          </a:prstGeom>
          <a:solidFill>
            <a:srgbClr val="FFFFFF"/>
          </a:solidFill>
          <a:ln w="25560">
            <a:solidFill>
              <a:srgbClr val="000000"/>
            </a:solidFill>
            <a:round/>
          </a:ln>
        </p:spPr>
        <p:style>
          <a:lnRef idx="0">
            <a:scrgbClr r="0" g="0" b="0"/>
          </a:lnRef>
          <a:fillRef idx="0">
            <a:scrgbClr r="0" g="0" b="0"/>
          </a:fillRef>
          <a:effectRef idx="0">
            <a:scrgbClr r="0" g="0" b="0"/>
          </a:effectRef>
          <a:fontRef idx="minor"/>
        </p:style>
      </p:sp>
      <p:sp>
        <p:nvSpPr>
          <p:cNvPr id="594" name="CustomShape 3"/>
          <p:cNvSpPr/>
          <p:nvPr/>
        </p:nvSpPr>
        <p:spPr>
          <a:xfrm>
            <a:off x="5715000" y="6215040"/>
            <a:ext cx="703080" cy="431640"/>
          </a:xfrm>
          <a:prstGeom prst="ellipse">
            <a:avLst/>
          </a:prstGeom>
          <a:solidFill>
            <a:srgbClr val="FFFFFF"/>
          </a:solidFill>
          <a:ln w="25560">
            <a:solidFill>
              <a:srgbClr val="000000"/>
            </a:solidFill>
            <a:round/>
          </a:ln>
        </p:spPr>
        <p:style>
          <a:lnRef idx="0">
            <a:scrgbClr r="0" g="0" b="0"/>
          </a:lnRef>
          <a:fillRef idx="0">
            <a:scrgbClr r="0" g="0" b="0"/>
          </a:fillRef>
          <a:effectRef idx="0">
            <a:scrgbClr r="0" g="0" b="0"/>
          </a:effectRef>
          <a:fontRef idx="minor"/>
        </p:style>
      </p:sp>
      <p:sp>
        <p:nvSpPr>
          <p:cNvPr id="595" name="CustomShape 4"/>
          <p:cNvSpPr/>
          <p:nvPr/>
        </p:nvSpPr>
        <p:spPr>
          <a:xfrm>
            <a:off x="6540480" y="5221440"/>
            <a:ext cx="703080" cy="1201680"/>
          </a:xfrm>
          <a:prstGeom prst="rect">
            <a:avLst/>
          </a:prstGeom>
          <a:noFill/>
          <a:ln w="25560">
            <a:solidFill>
              <a:srgbClr val="000000"/>
            </a:solidFill>
            <a:miter/>
          </a:ln>
        </p:spPr>
        <p:style>
          <a:lnRef idx="0">
            <a:scrgbClr r="0" g="0" b="0"/>
          </a:lnRef>
          <a:fillRef idx="0">
            <a:scrgbClr r="0" g="0" b="0"/>
          </a:fillRef>
          <a:effectRef idx="0">
            <a:scrgbClr r="0" g="0" b="0"/>
          </a:effectRef>
          <a:fontRef idx="minor"/>
        </p:style>
      </p:sp>
      <p:sp>
        <p:nvSpPr>
          <p:cNvPr id="596" name="CustomShape 5"/>
          <p:cNvSpPr/>
          <p:nvPr/>
        </p:nvSpPr>
        <p:spPr>
          <a:xfrm>
            <a:off x="6540480" y="5021280"/>
            <a:ext cx="703080" cy="433080"/>
          </a:xfrm>
          <a:prstGeom prst="ellipse">
            <a:avLst/>
          </a:prstGeom>
          <a:solidFill>
            <a:srgbClr val="FFFFFF"/>
          </a:solidFill>
          <a:ln w="25560">
            <a:solidFill>
              <a:srgbClr val="000000"/>
            </a:solidFill>
            <a:round/>
          </a:ln>
        </p:spPr>
        <p:style>
          <a:lnRef idx="0">
            <a:scrgbClr r="0" g="0" b="0"/>
          </a:lnRef>
          <a:fillRef idx="0">
            <a:scrgbClr r="0" g="0" b="0"/>
          </a:fillRef>
          <a:effectRef idx="0">
            <a:scrgbClr r="0" g="0" b="0"/>
          </a:effectRef>
          <a:fontRef idx="minor"/>
        </p:style>
      </p:sp>
      <p:sp>
        <p:nvSpPr>
          <p:cNvPr id="597" name="CustomShape 6"/>
          <p:cNvSpPr/>
          <p:nvPr/>
        </p:nvSpPr>
        <p:spPr>
          <a:xfrm>
            <a:off x="6540480" y="6215040"/>
            <a:ext cx="703080" cy="431640"/>
          </a:xfrm>
          <a:prstGeom prst="ellipse">
            <a:avLst/>
          </a:prstGeom>
          <a:solidFill>
            <a:srgbClr val="FFFFFF"/>
          </a:solidFill>
          <a:ln w="25560">
            <a:solidFill>
              <a:srgbClr val="000000"/>
            </a:solidFill>
            <a:round/>
          </a:ln>
        </p:spPr>
        <p:style>
          <a:lnRef idx="0">
            <a:scrgbClr r="0" g="0" b="0"/>
          </a:lnRef>
          <a:fillRef idx="0">
            <a:scrgbClr r="0" g="0" b="0"/>
          </a:fillRef>
          <a:effectRef idx="0">
            <a:scrgbClr r="0" g="0" b="0"/>
          </a:effectRef>
          <a:fontRef idx="minor"/>
        </p:style>
      </p:sp>
      <p:sp>
        <p:nvSpPr>
          <p:cNvPr id="598" name="CustomShape 7"/>
          <p:cNvSpPr/>
          <p:nvPr/>
        </p:nvSpPr>
        <p:spPr>
          <a:xfrm>
            <a:off x="7340760" y="5221440"/>
            <a:ext cx="703080" cy="1201680"/>
          </a:xfrm>
          <a:prstGeom prst="rect">
            <a:avLst/>
          </a:prstGeom>
          <a:noFill/>
          <a:ln w="25560">
            <a:solidFill>
              <a:srgbClr val="000000"/>
            </a:solidFill>
            <a:miter/>
          </a:ln>
        </p:spPr>
        <p:style>
          <a:lnRef idx="0">
            <a:scrgbClr r="0" g="0" b="0"/>
          </a:lnRef>
          <a:fillRef idx="0">
            <a:scrgbClr r="0" g="0" b="0"/>
          </a:fillRef>
          <a:effectRef idx="0">
            <a:scrgbClr r="0" g="0" b="0"/>
          </a:effectRef>
          <a:fontRef idx="minor"/>
        </p:style>
      </p:sp>
      <p:sp>
        <p:nvSpPr>
          <p:cNvPr id="599" name="CustomShape 8"/>
          <p:cNvSpPr/>
          <p:nvPr/>
        </p:nvSpPr>
        <p:spPr>
          <a:xfrm>
            <a:off x="7340760" y="5021280"/>
            <a:ext cx="703080" cy="433080"/>
          </a:xfrm>
          <a:prstGeom prst="ellipse">
            <a:avLst/>
          </a:prstGeom>
          <a:solidFill>
            <a:srgbClr val="FFFFFF"/>
          </a:solidFill>
          <a:ln w="25560">
            <a:solidFill>
              <a:srgbClr val="000000"/>
            </a:solidFill>
            <a:round/>
          </a:ln>
        </p:spPr>
        <p:style>
          <a:lnRef idx="0">
            <a:scrgbClr r="0" g="0" b="0"/>
          </a:lnRef>
          <a:fillRef idx="0">
            <a:scrgbClr r="0" g="0" b="0"/>
          </a:fillRef>
          <a:effectRef idx="0">
            <a:scrgbClr r="0" g="0" b="0"/>
          </a:effectRef>
          <a:fontRef idx="minor"/>
        </p:style>
      </p:sp>
      <p:sp>
        <p:nvSpPr>
          <p:cNvPr id="600" name="CustomShape 9"/>
          <p:cNvSpPr/>
          <p:nvPr/>
        </p:nvSpPr>
        <p:spPr>
          <a:xfrm>
            <a:off x="7340760" y="6215040"/>
            <a:ext cx="703080" cy="431640"/>
          </a:xfrm>
          <a:prstGeom prst="ellipse">
            <a:avLst/>
          </a:prstGeom>
          <a:solidFill>
            <a:srgbClr val="FFFFFF"/>
          </a:solidFill>
          <a:ln w="25560">
            <a:solidFill>
              <a:srgbClr val="000000"/>
            </a:solidFill>
            <a:round/>
          </a:ln>
        </p:spPr>
        <p:style>
          <a:lnRef idx="0">
            <a:scrgbClr r="0" g="0" b="0"/>
          </a:lnRef>
          <a:fillRef idx="0">
            <a:scrgbClr r="0" g="0" b="0"/>
          </a:fillRef>
          <a:effectRef idx="0">
            <a:scrgbClr r="0" g="0" b="0"/>
          </a:effectRef>
          <a:fontRef idx="minor"/>
        </p:style>
      </p:sp>
      <p:sp>
        <p:nvSpPr>
          <p:cNvPr id="601" name="CustomShape 10"/>
          <p:cNvSpPr/>
          <p:nvPr/>
        </p:nvSpPr>
        <p:spPr>
          <a:xfrm>
            <a:off x="8140680" y="5234040"/>
            <a:ext cx="703080" cy="1201680"/>
          </a:xfrm>
          <a:prstGeom prst="rect">
            <a:avLst/>
          </a:prstGeom>
          <a:noFill/>
          <a:ln w="25560">
            <a:solidFill>
              <a:srgbClr val="000000"/>
            </a:solidFill>
            <a:miter/>
          </a:ln>
        </p:spPr>
        <p:style>
          <a:lnRef idx="0">
            <a:scrgbClr r="0" g="0" b="0"/>
          </a:lnRef>
          <a:fillRef idx="0">
            <a:scrgbClr r="0" g="0" b="0"/>
          </a:fillRef>
          <a:effectRef idx="0">
            <a:scrgbClr r="0" g="0" b="0"/>
          </a:effectRef>
          <a:fontRef idx="minor"/>
        </p:style>
      </p:sp>
      <p:sp>
        <p:nvSpPr>
          <p:cNvPr id="602" name="CustomShape 11"/>
          <p:cNvSpPr/>
          <p:nvPr/>
        </p:nvSpPr>
        <p:spPr>
          <a:xfrm>
            <a:off x="8140680" y="5033880"/>
            <a:ext cx="703080" cy="433080"/>
          </a:xfrm>
          <a:prstGeom prst="ellipse">
            <a:avLst/>
          </a:prstGeom>
          <a:solidFill>
            <a:srgbClr val="FFFFFF"/>
          </a:solidFill>
          <a:ln w="25560">
            <a:solidFill>
              <a:srgbClr val="000000"/>
            </a:solidFill>
            <a:round/>
          </a:ln>
        </p:spPr>
        <p:style>
          <a:lnRef idx="0">
            <a:scrgbClr r="0" g="0" b="0"/>
          </a:lnRef>
          <a:fillRef idx="0">
            <a:scrgbClr r="0" g="0" b="0"/>
          </a:fillRef>
          <a:effectRef idx="0">
            <a:scrgbClr r="0" g="0" b="0"/>
          </a:effectRef>
          <a:fontRef idx="minor"/>
        </p:style>
      </p:sp>
      <p:sp>
        <p:nvSpPr>
          <p:cNvPr id="603" name="CustomShape 12"/>
          <p:cNvSpPr/>
          <p:nvPr/>
        </p:nvSpPr>
        <p:spPr>
          <a:xfrm>
            <a:off x="8140680" y="6227640"/>
            <a:ext cx="703080" cy="431640"/>
          </a:xfrm>
          <a:prstGeom prst="ellipse">
            <a:avLst/>
          </a:prstGeom>
          <a:solidFill>
            <a:srgbClr val="FFFFFF"/>
          </a:solidFill>
          <a:ln w="25560">
            <a:solidFill>
              <a:srgbClr val="000000"/>
            </a:solidFill>
            <a:round/>
          </a:ln>
        </p:spPr>
        <p:style>
          <a:lnRef idx="0">
            <a:scrgbClr r="0" g="0" b="0"/>
          </a:lnRef>
          <a:fillRef idx="0">
            <a:scrgbClr r="0" g="0" b="0"/>
          </a:fillRef>
          <a:effectRef idx="0">
            <a:scrgbClr r="0" g="0" b="0"/>
          </a:effectRef>
          <a:fontRef idx="minor"/>
        </p:style>
      </p:sp>
      <p:sp>
        <p:nvSpPr>
          <p:cNvPr id="604" name="CustomShape 13"/>
          <p:cNvSpPr/>
          <p:nvPr/>
        </p:nvSpPr>
        <p:spPr>
          <a:xfrm>
            <a:off x="108000" y="190440"/>
            <a:ext cx="863892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42000"/>
          </a:bodyPr>
          <a:lstStyle/>
          <a:p>
            <a:pPr algn="ctr">
              <a:lnSpc>
                <a:spcPct val="100000"/>
              </a:lnSpc>
            </a:pPr>
            <a:r>
              <a:rPr lang="en-US" sz="4400" b="0" strike="noStrike" spc="-1">
                <a:solidFill>
                  <a:srgbClr val="000000"/>
                </a:solidFill>
                <a:latin typeface="Times New Roman"/>
                <a:ea typeface="DejaVu Sans"/>
              </a:rPr>
              <a:t>RAID Techniques: Goal is performance, popularity due to reliability of storage</a:t>
            </a:r>
            <a:endParaRPr lang="en-US" sz="4400" b="0" strike="noStrike" spc="-1">
              <a:latin typeface="Arial"/>
            </a:endParaRPr>
          </a:p>
        </p:txBody>
      </p:sp>
      <p:sp>
        <p:nvSpPr>
          <p:cNvPr id="605" name="CustomShape 14"/>
          <p:cNvSpPr/>
          <p:nvPr/>
        </p:nvSpPr>
        <p:spPr>
          <a:xfrm>
            <a:off x="529560" y="1301760"/>
            <a:ext cx="3767760" cy="321120"/>
          </a:xfrm>
          <a:prstGeom prst="rect">
            <a:avLst/>
          </a:prstGeom>
          <a:noFill/>
          <a:ln>
            <a:noFill/>
          </a:ln>
        </p:spPr>
        <p:style>
          <a:lnRef idx="0">
            <a:scrgbClr r="0" g="0" b="0"/>
          </a:lnRef>
          <a:fillRef idx="0">
            <a:scrgbClr r="0" g="0" b="0"/>
          </a:fillRef>
          <a:effectRef idx="0">
            <a:scrgbClr r="0" g="0" b="0"/>
          </a:effectRef>
          <a:fontRef idx="minor"/>
        </p:style>
        <p:txBody>
          <a:bodyPr wrap="none" lIns="90360" tIns="44280" rIns="90360" bIns="44280">
            <a:spAutoFit/>
          </a:bodyPr>
          <a:lstStyle/>
          <a:p>
            <a:pPr>
              <a:lnSpc>
                <a:spcPct val="85000"/>
              </a:lnSpc>
            </a:pPr>
            <a:r>
              <a:rPr lang="en-US" sz="1800" b="1" i="1" strike="noStrike" spc="-1">
                <a:solidFill>
                  <a:srgbClr val="000000"/>
                </a:solidFill>
                <a:latin typeface="Calibri"/>
                <a:ea typeface="DejaVu Sans"/>
              </a:rPr>
              <a:t>•  Disk Mirroring, Shadowing (RAID 1)</a:t>
            </a:r>
            <a:endParaRPr lang="en-US" sz="1800" b="0" strike="noStrike" spc="-1">
              <a:latin typeface="Arial"/>
            </a:endParaRPr>
          </a:p>
        </p:txBody>
      </p:sp>
      <p:sp>
        <p:nvSpPr>
          <p:cNvPr id="606" name="CustomShape 15"/>
          <p:cNvSpPr/>
          <p:nvPr/>
        </p:nvSpPr>
        <p:spPr>
          <a:xfrm>
            <a:off x="1325160" y="1720800"/>
            <a:ext cx="4536000" cy="1252800"/>
          </a:xfrm>
          <a:prstGeom prst="rect">
            <a:avLst/>
          </a:prstGeom>
          <a:noFill/>
          <a:ln>
            <a:noFill/>
          </a:ln>
        </p:spPr>
        <p:style>
          <a:lnRef idx="0">
            <a:scrgbClr r="0" g="0" b="0"/>
          </a:lnRef>
          <a:fillRef idx="0">
            <a:scrgbClr r="0" g="0" b="0"/>
          </a:fillRef>
          <a:effectRef idx="0">
            <a:scrgbClr r="0" g="0" b="0"/>
          </a:effectRef>
          <a:fontRef idx="minor"/>
        </p:style>
        <p:txBody>
          <a:bodyPr wrap="none" lIns="90360" tIns="44280" rIns="90360" bIns="44280">
            <a:spAutoFit/>
          </a:bodyPr>
          <a:lstStyle/>
          <a:p>
            <a:pPr>
              <a:lnSpc>
                <a:spcPct val="85000"/>
              </a:lnSpc>
            </a:pPr>
            <a:r>
              <a:rPr lang="en-US" sz="1800" b="1" strike="noStrike" spc="-1">
                <a:solidFill>
                  <a:srgbClr val="000000"/>
                </a:solidFill>
                <a:latin typeface="Calibri"/>
                <a:ea typeface="DejaVu Sans"/>
              </a:rPr>
              <a:t>Each disk is fully duplicated onto its "shadow"</a:t>
            </a:r>
            <a:endParaRPr lang="en-US" sz="1800" b="0" strike="noStrike" spc="-1">
              <a:latin typeface="Arial"/>
            </a:endParaRPr>
          </a:p>
          <a:p>
            <a:pPr>
              <a:lnSpc>
                <a:spcPct val="85000"/>
              </a:lnSpc>
            </a:pPr>
            <a:r>
              <a:rPr lang="en-US" sz="1800" b="1" strike="noStrike" spc="-1">
                <a:solidFill>
                  <a:srgbClr val="000000"/>
                </a:solidFill>
                <a:latin typeface="Calibri"/>
                <a:ea typeface="DejaVu Sans"/>
              </a:rPr>
              <a:t>      </a:t>
            </a:r>
            <a:endParaRPr lang="en-US" sz="1800" b="0" strike="noStrike" spc="-1">
              <a:latin typeface="Arial"/>
            </a:endParaRPr>
          </a:p>
          <a:p>
            <a:pPr>
              <a:lnSpc>
                <a:spcPct val="85000"/>
              </a:lnSpc>
            </a:pPr>
            <a:r>
              <a:rPr lang="en-US" sz="1800" b="1" strike="noStrike" spc="-1">
                <a:solidFill>
                  <a:srgbClr val="000000"/>
                </a:solidFill>
                <a:latin typeface="Calibri"/>
                <a:ea typeface="DejaVu Sans"/>
              </a:rPr>
              <a:t>Logical write = two physical writes</a:t>
            </a:r>
            <a:endParaRPr lang="en-US" sz="1800" b="0" strike="noStrike" spc="-1">
              <a:latin typeface="Arial"/>
            </a:endParaRPr>
          </a:p>
          <a:p>
            <a:pPr>
              <a:lnSpc>
                <a:spcPct val="85000"/>
              </a:lnSpc>
            </a:pPr>
            <a:endParaRPr lang="en-US" sz="1800" b="0" strike="noStrike" spc="-1">
              <a:latin typeface="Arial"/>
            </a:endParaRPr>
          </a:p>
          <a:p>
            <a:pPr>
              <a:lnSpc>
                <a:spcPct val="85000"/>
              </a:lnSpc>
            </a:pPr>
            <a:r>
              <a:rPr lang="en-US" sz="1800" b="1" strike="noStrike" spc="-1">
                <a:solidFill>
                  <a:srgbClr val="000000"/>
                </a:solidFill>
                <a:latin typeface="Calibri"/>
                <a:ea typeface="DejaVu Sans"/>
              </a:rPr>
              <a:t>100% capacity overhead</a:t>
            </a:r>
            <a:endParaRPr lang="en-US" sz="1800" b="0" strike="noStrike" spc="-1">
              <a:latin typeface="Arial"/>
            </a:endParaRPr>
          </a:p>
        </p:txBody>
      </p:sp>
      <p:sp>
        <p:nvSpPr>
          <p:cNvPr id="607" name="CustomShape 16"/>
          <p:cNvSpPr/>
          <p:nvPr/>
        </p:nvSpPr>
        <p:spPr>
          <a:xfrm>
            <a:off x="557280" y="3200400"/>
            <a:ext cx="3979440" cy="321120"/>
          </a:xfrm>
          <a:prstGeom prst="rect">
            <a:avLst/>
          </a:prstGeom>
          <a:noFill/>
          <a:ln>
            <a:noFill/>
          </a:ln>
        </p:spPr>
        <p:style>
          <a:lnRef idx="0">
            <a:scrgbClr r="0" g="0" b="0"/>
          </a:lnRef>
          <a:fillRef idx="0">
            <a:scrgbClr r="0" g="0" b="0"/>
          </a:fillRef>
          <a:effectRef idx="0">
            <a:scrgbClr r="0" g="0" b="0"/>
          </a:effectRef>
          <a:fontRef idx="minor"/>
        </p:style>
        <p:txBody>
          <a:bodyPr wrap="none" lIns="90360" tIns="44280" rIns="90360" bIns="44280">
            <a:spAutoFit/>
          </a:bodyPr>
          <a:lstStyle/>
          <a:p>
            <a:pPr>
              <a:lnSpc>
                <a:spcPct val="85000"/>
              </a:lnSpc>
            </a:pPr>
            <a:r>
              <a:rPr lang="en-US" sz="1800" b="1" i="1" strike="noStrike" spc="-1">
                <a:solidFill>
                  <a:srgbClr val="000000"/>
                </a:solidFill>
                <a:latin typeface="Calibri"/>
                <a:ea typeface="DejaVu Sans"/>
              </a:rPr>
              <a:t>•  Parity Data Bandwidth Array (RAID 3)</a:t>
            </a:r>
            <a:endParaRPr lang="en-US" sz="1800" b="0" strike="noStrike" spc="-1">
              <a:latin typeface="Arial"/>
            </a:endParaRPr>
          </a:p>
        </p:txBody>
      </p:sp>
      <p:sp>
        <p:nvSpPr>
          <p:cNvPr id="608" name="CustomShape 17"/>
          <p:cNvSpPr/>
          <p:nvPr/>
        </p:nvSpPr>
        <p:spPr>
          <a:xfrm>
            <a:off x="1210320" y="3632040"/>
            <a:ext cx="3470760" cy="786960"/>
          </a:xfrm>
          <a:prstGeom prst="rect">
            <a:avLst/>
          </a:prstGeom>
          <a:noFill/>
          <a:ln>
            <a:noFill/>
          </a:ln>
        </p:spPr>
        <p:style>
          <a:lnRef idx="0">
            <a:scrgbClr r="0" g="0" b="0"/>
          </a:lnRef>
          <a:fillRef idx="0">
            <a:scrgbClr r="0" g="0" b="0"/>
          </a:fillRef>
          <a:effectRef idx="0">
            <a:scrgbClr r="0" g="0" b="0"/>
          </a:effectRef>
          <a:fontRef idx="minor"/>
        </p:style>
        <p:txBody>
          <a:bodyPr wrap="none" lIns="90360" tIns="44280" rIns="90360" bIns="44280">
            <a:spAutoFit/>
          </a:bodyPr>
          <a:lstStyle/>
          <a:p>
            <a:pPr>
              <a:lnSpc>
                <a:spcPct val="85000"/>
              </a:lnSpc>
            </a:pPr>
            <a:r>
              <a:rPr lang="en-US" sz="1800" b="1" strike="noStrike" spc="-1">
                <a:solidFill>
                  <a:srgbClr val="000000"/>
                </a:solidFill>
                <a:latin typeface="Calibri"/>
                <a:ea typeface="DejaVu Sans"/>
              </a:rPr>
              <a:t>Parity computed horizontally</a:t>
            </a:r>
            <a:endParaRPr lang="en-US" sz="1800" b="0" strike="noStrike" spc="-1">
              <a:latin typeface="Arial"/>
            </a:endParaRPr>
          </a:p>
          <a:p>
            <a:pPr>
              <a:lnSpc>
                <a:spcPct val="85000"/>
              </a:lnSpc>
            </a:pPr>
            <a:endParaRPr lang="en-US" sz="1800" b="0" strike="noStrike" spc="-1">
              <a:latin typeface="Arial"/>
            </a:endParaRPr>
          </a:p>
          <a:p>
            <a:pPr>
              <a:lnSpc>
                <a:spcPct val="85000"/>
              </a:lnSpc>
            </a:pPr>
            <a:r>
              <a:rPr lang="en-US" sz="1800" b="1" strike="noStrike" spc="-1">
                <a:solidFill>
                  <a:srgbClr val="000000"/>
                </a:solidFill>
                <a:latin typeface="Calibri"/>
                <a:ea typeface="DejaVu Sans"/>
              </a:rPr>
              <a:t>Logically a single high data bw disk</a:t>
            </a:r>
            <a:endParaRPr lang="en-US" sz="1800" b="0" strike="noStrike" spc="-1">
              <a:latin typeface="Arial"/>
            </a:endParaRPr>
          </a:p>
        </p:txBody>
      </p:sp>
      <p:sp>
        <p:nvSpPr>
          <p:cNvPr id="609" name="CustomShape 18"/>
          <p:cNvSpPr/>
          <p:nvPr/>
        </p:nvSpPr>
        <p:spPr>
          <a:xfrm>
            <a:off x="594720" y="4692600"/>
            <a:ext cx="3726720" cy="321120"/>
          </a:xfrm>
          <a:prstGeom prst="rect">
            <a:avLst/>
          </a:prstGeom>
          <a:noFill/>
          <a:ln>
            <a:noFill/>
          </a:ln>
        </p:spPr>
        <p:style>
          <a:lnRef idx="0">
            <a:scrgbClr r="0" g="0" b="0"/>
          </a:lnRef>
          <a:fillRef idx="0">
            <a:scrgbClr r="0" g="0" b="0"/>
          </a:fillRef>
          <a:effectRef idx="0">
            <a:scrgbClr r="0" g="0" b="0"/>
          </a:effectRef>
          <a:fontRef idx="minor"/>
        </p:style>
        <p:txBody>
          <a:bodyPr wrap="none" lIns="90360" tIns="44280" rIns="90360" bIns="44280">
            <a:spAutoFit/>
          </a:bodyPr>
          <a:lstStyle/>
          <a:p>
            <a:pPr>
              <a:lnSpc>
                <a:spcPct val="85000"/>
              </a:lnSpc>
            </a:pPr>
            <a:r>
              <a:rPr lang="en-US" sz="1800" b="1" i="1" strike="noStrike" spc="-1">
                <a:solidFill>
                  <a:srgbClr val="000000"/>
                </a:solidFill>
                <a:latin typeface="Calibri"/>
                <a:ea typeface="DejaVu Sans"/>
              </a:rPr>
              <a:t>•  High I/O Rate Parity Array (RAID 5)</a:t>
            </a:r>
            <a:endParaRPr lang="en-US" sz="1800" b="0" strike="noStrike" spc="-1">
              <a:latin typeface="Arial"/>
            </a:endParaRPr>
          </a:p>
        </p:txBody>
      </p:sp>
      <p:sp>
        <p:nvSpPr>
          <p:cNvPr id="610" name="CustomShape 19"/>
          <p:cNvSpPr/>
          <p:nvPr/>
        </p:nvSpPr>
        <p:spPr>
          <a:xfrm>
            <a:off x="1212120" y="5073480"/>
            <a:ext cx="3263400" cy="1252800"/>
          </a:xfrm>
          <a:prstGeom prst="rect">
            <a:avLst/>
          </a:prstGeom>
          <a:noFill/>
          <a:ln>
            <a:noFill/>
          </a:ln>
        </p:spPr>
        <p:style>
          <a:lnRef idx="0">
            <a:scrgbClr r="0" g="0" b="0"/>
          </a:lnRef>
          <a:fillRef idx="0">
            <a:scrgbClr r="0" g="0" b="0"/>
          </a:fillRef>
          <a:effectRef idx="0">
            <a:scrgbClr r="0" g="0" b="0"/>
          </a:effectRef>
          <a:fontRef idx="minor"/>
        </p:style>
        <p:txBody>
          <a:bodyPr wrap="none" lIns="90360" tIns="44280" rIns="90360" bIns="44280">
            <a:spAutoFit/>
          </a:bodyPr>
          <a:lstStyle/>
          <a:p>
            <a:pPr>
              <a:lnSpc>
                <a:spcPct val="85000"/>
              </a:lnSpc>
            </a:pPr>
            <a:r>
              <a:rPr lang="en-US" sz="1800" b="1" strike="noStrike" spc="-1">
                <a:solidFill>
                  <a:srgbClr val="000000"/>
                </a:solidFill>
                <a:latin typeface="Calibri"/>
                <a:ea typeface="DejaVu Sans"/>
              </a:rPr>
              <a:t>Interleaved parity blocks</a:t>
            </a:r>
            <a:endParaRPr lang="en-US" sz="1800" b="0" strike="noStrike" spc="-1">
              <a:latin typeface="Arial"/>
            </a:endParaRPr>
          </a:p>
          <a:p>
            <a:pPr>
              <a:lnSpc>
                <a:spcPct val="85000"/>
              </a:lnSpc>
            </a:pPr>
            <a:endParaRPr lang="en-US" sz="1800" b="0" strike="noStrike" spc="-1">
              <a:latin typeface="Arial"/>
            </a:endParaRPr>
          </a:p>
          <a:p>
            <a:pPr>
              <a:lnSpc>
                <a:spcPct val="85000"/>
              </a:lnSpc>
            </a:pPr>
            <a:r>
              <a:rPr lang="en-US" sz="1800" b="1" strike="noStrike" spc="-1">
                <a:solidFill>
                  <a:srgbClr val="000000"/>
                </a:solidFill>
                <a:latin typeface="Calibri"/>
                <a:ea typeface="DejaVu Sans"/>
              </a:rPr>
              <a:t>Independent reads and writes</a:t>
            </a:r>
            <a:endParaRPr lang="en-US" sz="1800" b="0" strike="noStrike" spc="-1">
              <a:latin typeface="Arial"/>
            </a:endParaRPr>
          </a:p>
          <a:p>
            <a:pPr>
              <a:lnSpc>
                <a:spcPct val="85000"/>
              </a:lnSpc>
            </a:pPr>
            <a:endParaRPr lang="en-US" sz="1800" b="0" strike="noStrike" spc="-1">
              <a:latin typeface="Arial"/>
            </a:endParaRPr>
          </a:p>
          <a:p>
            <a:pPr>
              <a:lnSpc>
                <a:spcPct val="85000"/>
              </a:lnSpc>
            </a:pPr>
            <a:r>
              <a:rPr lang="en-US" sz="1800" b="1" strike="noStrike" spc="-1">
                <a:solidFill>
                  <a:srgbClr val="000000"/>
                </a:solidFill>
                <a:latin typeface="Calibri"/>
                <a:ea typeface="DejaVu Sans"/>
              </a:rPr>
              <a:t>Logical write = 2 reads + 2 writes</a:t>
            </a:r>
            <a:endParaRPr lang="en-US" sz="1800" b="0" strike="noStrike" spc="-1">
              <a:latin typeface="Arial"/>
            </a:endParaRPr>
          </a:p>
        </p:txBody>
      </p:sp>
      <p:sp>
        <p:nvSpPr>
          <p:cNvPr id="611" name="CustomShape 20"/>
          <p:cNvSpPr/>
          <p:nvPr/>
        </p:nvSpPr>
        <p:spPr>
          <a:xfrm>
            <a:off x="5861160" y="6356520"/>
            <a:ext cx="417240" cy="214200"/>
          </a:xfrm>
          <a:prstGeom prst="rect">
            <a:avLst/>
          </a:prstGeom>
          <a:blipFill rotWithShape="0">
            <a:blip r:embed="rId2"/>
            <a:tile/>
          </a:blipFill>
          <a:ln w="25560">
            <a:solidFill>
              <a:schemeClr val="tx1"/>
            </a:solidFill>
            <a:miter/>
          </a:ln>
        </p:spPr>
        <p:style>
          <a:lnRef idx="0">
            <a:scrgbClr r="0" g="0" b="0"/>
          </a:lnRef>
          <a:fillRef idx="0">
            <a:scrgbClr r="0" g="0" b="0"/>
          </a:fillRef>
          <a:effectRef idx="0">
            <a:scrgbClr r="0" g="0" b="0"/>
          </a:effectRef>
          <a:fontRef idx="minor"/>
        </p:style>
      </p:sp>
      <p:sp>
        <p:nvSpPr>
          <p:cNvPr id="612" name="CustomShape 21"/>
          <p:cNvSpPr/>
          <p:nvPr/>
        </p:nvSpPr>
        <p:spPr>
          <a:xfrm>
            <a:off x="6699240" y="5162400"/>
            <a:ext cx="417240" cy="214200"/>
          </a:xfrm>
          <a:prstGeom prst="rect">
            <a:avLst/>
          </a:prstGeom>
          <a:blipFill rotWithShape="0">
            <a:blip r:embed="rId2"/>
            <a:tile/>
          </a:blipFill>
          <a:ln w="25560">
            <a:solidFill>
              <a:schemeClr val="tx1"/>
            </a:solidFill>
            <a:miter/>
          </a:ln>
        </p:spPr>
        <p:style>
          <a:lnRef idx="0">
            <a:scrgbClr r="0" g="0" b="0"/>
          </a:lnRef>
          <a:fillRef idx="0">
            <a:scrgbClr r="0" g="0" b="0"/>
          </a:fillRef>
          <a:effectRef idx="0">
            <a:scrgbClr r="0" g="0" b="0"/>
          </a:effectRef>
          <a:fontRef idx="minor"/>
        </p:style>
      </p:sp>
      <p:sp>
        <p:nvSpPr>
          <p:cNvPr id="613" name="CustomShape 22"/>
          <p:cNvSpPr/>
          <p:nvPr/>
        </p:nvSpPr>
        <p:spPr>
          <a:xfrm>
            <a:off x="7486560" y="5175360"/>
            <a:ext cx="417240" cy="214200"/>
          </a:xfrm>
          <a:prstGeom prst="rect">
            <a:avLst/>
          </a:prstGeom>
          <a:blipFill rotWithShape="0">
            <a:blip r:embed="rId2"/>
            <a:tile/>
          </a:blipFill>
          <a:ln w="25560">
            <a:solidFill>
              <a:schemeClr val="tx1"/>
            </a:solidFill>
            <a:miter/>
          </a:ln>
        </p:spPr>
        <p:style>
          <a:lnRef idx="0">
            <a:scrgbClr r="0" g="0" b="0"/>
          </a:lnRef>
          <a:fillRef idx="0">
            <a:scrgbClr r="0" g="0" b="0"/>
          </a:fillRef>
          <a:effectRef idx="0">
            <a:scrgbClr r="0" g="0" b="0"/>
          </a:effectRef>
          <a:fontRef idx="minor"/>
        </p:style>
      </p:sp>
      <p:sp>
        <p:nvSpPr>
          <p:cNvPr id="614" name="CustomShape 23"/>
          <p:cNvSpPr/>
          <p:nvPr/>
        </p:nvSpPr>
        <p:spPr>
          <a:xfrm>
            <a:off x="5861160" y="5492880"/>
            <a:ext cx="417240" cy="214200"/>
          </a:xfrm>
          <a:prstGeom prst="rect">
            <a:avLst/>
          </a:prstGeom>
          <a:blipFill rotWithShape="0">
            <a:blip r:embed="rId2"/>
            <a:tile/>
          </a:blipFill>
          <a:ln w="25560">
            <a:solidFill>
              <a:schemeClr val="tx1"/>
            </a:solidFill>
            <a:miter/>
          </a:ln>
        </p:spPr>
        <p:style>
          <a:lnRef idx="0">
            <a:scrgbClr r="0" g="0" b="0"/>
          </a:lnRef>
          <a:fillRef idx="0">
            <a:scrgbClr r="0" g="0" b="0"/>
          </a:fillRef>
          <a:effectRef idx="0">
            <a:scrgbClr r="0" g="0" b="0"/>
          </a:effectRef>
          <a:fontRef idx="minor"/>
        </p:style>
      </p:sp>
      <p:sp>
        <p:nvSpPr>
          <p:cNvPr id="615" name="CustomShape 24"/>
          <p:cNvSpPr/>
          <p:nvPr/>
        </p:nvSpPr>
        <p:spPr>
          <a:xfrm>
            <a:off x="6699240" y="5492880"/>
            <a:ext cx="417240" cy="214200"/>
          </a:xfrm>
          <a:prstGeom prst="rect">
            <a:avLst/>
          </a:prstGeom>
          <a:blipFill rotWithShape="0">
            <a:blip r:embed="rId2"/>
            <a:tile/>
          </a:blipFill>
          <a:ln w="25560">
            <a:solidFill>
              <a:schemeClr val="tx1"/>
            </a:solidFill>
            <a:miter/>
          </a:ln>
        </p:spPr>
        <p:style>
          <a:lnRef idx="0">
            <a:scrgbClr r="0" g="0" b="0"/>
          </a:lnRef>
          <a:fillRef idx="0">
            <a:scrgbClr r="0" g="0" b="0"/>
          </a:fillRef>
          <a:effectRef idx="0">
            <a:scrgbClr r="0" g="0" b="0"/>
          </a:effectRef>
          <a:fontRef idx="minor"/>
        </p:style>
      </p:sp>
      <p:sp>
        <p:nvSpPr>
          <p:cNvPr id="616" name="CustomShape 25"/>
          <p:cNvSpPr/>
          <p:nvPr/>
        </p:nvSpPr>
        <p:spPr>
          <a:xfrm>
            <a:off x="8299440" y="5518080"/>
            <a:ext cx="417240" cy="214200"/>
          </a:xfrm>
          <a:prstGeom prst="rect">
            <a:avLst/>
          </a:prstGeom>
          <a:blipFill rotWithShape="0">
            <a:blip r:embed="rId2"/>
            <a:tile/>
          </a:blipFill>
          <a:ln w="25560">
            <a:solidFill>
              <a:schemeClr val="tx1"/>
            </a:solidFill>
            <a:miter/>
          </a:ln>
        </p:spPr>
        <p:style>
          <a:lnRef idx="0">
            <a:scrgbClr r="0" g="0" b="0"/>
          </a:lnRef>
          <a:fillRef idx="0">
            <a:scrgbClr r="0" g="0" b="0"/>
          </a:fillRef>
          <a:effectRef idx="0">
            <a:scrgbClr r="0" g="0" b="0"/>
          </a:effectRef>
          <a:fontRef idx="minor"/>
        </p:style>
      </p:sp>
      <p:sp>
        <p:nvSpPr>
          <p:cNvPr id="617" name="CustomShape 26"/>
          <p:cNvSpPr/>
          <p:nvPr/>
        </p:nvSpPr>
        <p:spPr>
          <a:xfrm>
            <a:off x="5861160" y="5784840"/>
            <a:ext cx="417240" cy="214200"/>
          </a:xfrm>
          <a:prstGeom prst="rect">
            <a:avLst/>
          </a:prstGeom>
          <a:blipFill rotWithShape="0">
            <a:blip r:embed="rId2"/>
            <a:tile/>
          </a:blipFill>
          <a:ln w="25560">
            <a:solidFill>
              <a:schemeClr val="tx1"/>
            </a:solidFill>
            <a:miter/>
          </a:ln>
        </p:spPr>
        <p:style>
          <a:lnRef idx="0">
            <a:scrgbClr r="0" g="0" b="0"/>
          </a:lnRef>
          <a:fillRef idx="0">
            <a:scrgbClr r="0" g="0" b="0"/>
          </a:fillRef>
          <a:effectRef idx="0">
            <a:scrgbClr r="0" g="0" b="0"/>
          </a:effectRef>
          <a:fontRef idx="minor"/>
        </p:style>
      </p:sp>
      <p:sp>
        <p:nvSpPr>
          <p:cNvPr id="618" name="CustomShape 27"/>
          <p:cNvSpPr/>
          <p:nvPr/>
        </p:nvSpPr>
        <p:spPr>
          <a:xfrm>
            <a:off x="7499520" y="5784840"/>
            <a:ext cx="417240" cy="214200"/>
          </a:xfrm>
          <a:prstGeom prst="rect">
            <a:avLst/>
          </a:prstGeom>
          <a:blipFill rotWithShape="0">
            <a:blip r:embed="rId2"/>
            <a:tile/>
          </a:blipFill>
          <a:ln w="25560">
            <a:solidFill>
              <a:schemeClr val="tx1"/>
            </a:solidFill>
            <a:miter/>
          </a:ln>
        </p:spPr>
        <p:style>
          <a:lnRef idx="0">
            <a:scrgbClr r="0" g="0" b="0"/>
          </a:lnRef>
          <a:fillRef idx="0">
            <a:scrgbClr r="0" g="0" b="0"/>
          </a:fillRef>
          <a:effectRef idx="0">
            <a:scrgbClr r="0" g="0" b="0"/>
          </a:effectRef>
          <a:fontRef idx="minor"/>
        </p:style>
      </p:sp>
      <p:sp>
        <p:nvSpPr>
          <p:cNvPr id="619" name="CustomShape 28"/>
          <p:cNvSpPr/>
          <p:nvPr/>
        </p:nvSpPr>
        <p:spPr>
          <a:xfrm>
            <a:off x="8299440" y="5797440"/>
            <a:ext cx="417240" cy="214200"/>
          </a:xfrm>
          <a:prstGeom prst="rect">
            <a:avLst/>
          </a:prstGeom>
          <a:blipFill rotWithShape="0">
            <a:blip r:embed="rId2"/>
            <a:tile/>
          </a:blipFill>
          <a:ln w="25560">
            <a:solidFill>
              <a:schemeClr val="tx1"/>
            </a:solidFill>
            <a:miter/>
          </a:ln>
        </p:spPr>
        <p:style>
          <a:lnRef idx="0">
            <a:scrgbClr r="0" g="0" b="0"/>
          </a:lnRef>
          <a:fillRef idx="0">
            <a:scrgbClr r="0" g="0" b="0"/>
          </a:fillRef>
          <a:effectRef idx="0">
            <a:scrgbClr r="0" g="0" b="0"/>
          </a:effectRef>
          <a:fontRef idx="minor"/>
        </p:style>
      </p:sp>
      <p:sp>
        <p:nvSpPr>
          <p:cNvPr id="620" name="CustomShape 29"/>
          <p:cNvSpPr/>
          <p:nvPr/>
        </p:nvSpPr>
        <p:spPr>
          <a:xfrm>
            <a:off x="7499520" y="6064200"/>
            <a:ext cx="417240" cy="214200"/>
          </a:xfrm>
          <a:prstGeom prst="rect">
            <a:avLst/>
          </a:prstGeom>
          <a:blipFill rotWithShape="0">
            <a:blip r:embed="rId2"/>
            <a:tile/>
          </a:blipFill>
          <a:ln w="25560">
            <a:solidFill>
              <a:schemeClr val="tx1"/>
            </a:solidFill>
            <a:miter/>
          </a:ln>
        </p:spPr>
        <p:style>
          <a:lnRef idx="0">
            <a:scrgbClr r="0" g="0" b="0"/>
          </a:lnRef>
          <a:fillRef idx="0">
            <a:scrgbClr r="0" g="0" b="0"/>
          </a:fillRef>
          <a:effectRef idx="0">
            <a:scrgbClr r="0" g="0" b="0"/>
          </a:effectRef>
          <a:fontRef idx="minor"/>
        </p:style>
      </p:sp>
      <p:sp>
        <p:nvSpPr>
          <p:cNvPr id="621" name="CustomShape 30"/>
          <p:cNvSpPr/>
          <p:nvPr/>
        </p:nvSpPr>
        <p:spPr>
          <a:xfrm>
            <a:off x="8299440" y="6089760"/>
            <a:ext cx="417240" cy="214200"/>
          </a:xfrm>
          <a:prstGeom prst="rect">
            <a:avLst/>
          </a:prstGeom>
          <a:blipFill rotWithShape="0">
            <a:blip r:embed="rId2"/>
            <a:tile/>
          </a:blipFill>
          <a:ln w="25560">
            <a:solidFill>
              <a:schemeClr val="tx1"/>
            </a:solidFill>
            <a:miter/>
          </a:ln>
        </p:spPr>
        <p:style>
          <a:lnRef idx="0">
            <a:scrgbClr r="0" g="0" b="0"/>
          </a:lnRef>
          <a:fillRef idx="0">
            <a:scrgbClr r="0" g="0" b="0"/>
          </a:fillRef>
          <a:effectRef idx="0">
            <a:scrgbClr r="0" g="0" b="0"/>
          </a:effectRef>
          <a:fontRef idx="minor"/>
        </p:style>
      </p:sp>
      <p:sp>
        <p:nvSpPr>
          <p:cNvPr id="622" name="CustomShape 31"/>
          <p:cNvSpPr/>
          <p:nvPr/>
        </p:nvSpPr>
        <p:spPr>
          <a:xfrm>
            <a:off x="6699240" y="6089760"/>
            <a:ext cx="417240" cy="214200"/>
          </a:xfrm>
          <a:prstGeom prst="rect">
            <a:avLst/>
          </a:prstGeom>
          <a:blipFill rotWithShape="0">
            <a:blip r:embed="rId2"/>
            <a:tile/>
          </a:blipFill>
          <a:ln w="25560">
            <a:solidFill>
              <a:schemeClr val="tx1"/>
            </a:solidFill>
            <a:miter/>
          </a:ln>
        </p:spPr>
        <p:style>
          <a:lnRef idx="0">
            <a:scrgbClr r="0" g="0" b="0"/>
          </a:lnRef>
          <a:fillRef idx="0">
            <a:scrgbClr r="0" g="0" b="0"/>
          </a:fillRef>
          <a:effectRef idx="0">
            <a:scrgbClr r="0" g="0" b="0"/>
          </a:effectRef>
          <a:fontRef idx="minor"/>
        </p:style>
      </p:sp>
      <p:sp>
        <p:nvSpPr>
          <p:cNvPr id="623" name="CustomShape 32"/>
          <p:cNvSpPr/>
          <p:nvPr/>
        </p:nvSpPr>
        <p:spPr>
          <a:xfrm>
            <a:off x="5861160" y="5175360"/>
            <a:ext cx="417240" cy="214200"/>
          </a:xfrm>
          <a:prstGeom prst="rect">
            <a:avLst/>
          </a:prstGeom>
          <a:blipFill rotWithShape="0">
            <a:blip r:embed="rId2"/>
            <a:tile/>
          </a:blipFill>
          <a:ln w="25560">
            <a:solidFill>
              <a:schemeClr val="tx1"/>
            </a:solidFill>
            <a:miter/>
          </a:ln>
        </p:spPr>
        <p:style>
          <a:lnRef idx="0">
            <a:scrgbClr r="0" g="0" b="0"/>
          </a:lnRef>
          <a:fillRef idx="0">
            <a:scrgbClr r="0" g="0" b="0"/>
          </a:fillRef>
          <a:effectRef idx="0">
            <a:scrgbClr r="0" g="0" b="0"/>
          </a:effectRef>
          <a:fontRef idx="minor"/>
        </p:style>
      </p:sp>
      <p:sp>
        <p:nvSpPr>
          <p:cNvPr id="624" name="CustomShape 33"/>
          <p:cNvSpPr/>
          <p:nvPr/>
        </p:nvSpPr>
        <p:spPr>
          <a:xfrm>
            <a:off x="6699240" y="6369120"/>
            <a:ext cx="417240" cy="214200"/>
          </a:xfrm>
          <a:prstGeom prst="rect">
            <a:avLst/>
          </a:prstGeom>
          <a:blipFill rotWithShape="0">
            <a:blip r:embed="rId2"/>
            <a:tile/>
          </a:blipFill>
          <a:ln w="25560">
            <a:solidFill>
              <a:schemeClr val="tx1"/>
            </a:solidFill>
            <a:miter/>
          </a:ln>
        </p:spPr>
        <p:style>
          <a:lnRef idx="0">
            <a:scrgbClr r="0" g="0" b="0"/>
          </a:lnRef>
          <a:fillRef idx="0">
            <a:scrgbClr r="0" g="0" b="0"/>
          </a:fillRef>
          <a:effectRef idx="0">
            <a:scrgbClr r="0" g="0" b="0"/>
          </a:effectRef>
          <a:fontRef idx="minor"/>
        </p:style>
      </p:sp>
      <p:sp>
        <p:nvSpPr>
          <p:cNvPr id="625" name="CustomShape 34"/>
          <p:cNvSpPr/>
          <p:nvPr/>
        </p:nvSpPr>
        <p:spPr>
          <a:xfrm>
            <a:off x="7499520" y="6356520"/>
            <a:ext cx="417240" cy="214200"/>
          </a:xfrm>
          <a:prstGeom prst="rect">
            <a:avLst/>
          </a:prstGeom>
          <a:blipFill rotWithShape="0">
            <a:blip r:embed="rId2"/>
            <a:tile/>
          </a:blipFill>
          <a:ln w="25560">
            <a:solidFill>
              <a:schemeClr val="tx1"/>
            </a:solidFill>
            <a:miter/>
          </a:ln>
        </p:spPr>
        <p:style>
          <a:lnRef idx="0">
            <a:scrgbClr r="0" g="0" b="0"/>
          </a:lnRef>
          <a:fillRef idx="0">
            <a:scrgbClr r="0" g="0" b="0"/>
          </a:fillRef>
          <a:effectRef idx="0">
            <a:scrgbClr r="0" g="0" b="0"/>
          </a:effectRef>
          <a:fontRef idx="minor"/>
        </p:style>
      </p:sp>
      <p:sp>
        <p:nvSpPr>
          <p:cNvPr id="626" name="CustomShape 35"/>
          <p:cNvSpPr/>
          <p:nvPr/>
        </p:nvSpPr>
        <p:spPr>
          <a:xfrm>
            <a:off x="8286840" y="5187960"/>
            <a:ext cx="417240" cy="214200"/>
          </a:xfrm>
          <a:prstGeom prst="rect">
            <a:avLst/>
          </a:prstGeom>
          <a:blipFill rotWithShape="0">
            <a:blip r:embed="rId3"/>
            <a:tile/>
          </a:blipFill>
          <a:ln w="25560">
            <a:solidFill>
              <a:srgbClr val="00FF00"/>
            </a:solidFill>
            <a:miter/>
          </a:ln>
        </p:spPr>
        <p:style>
          <a:lnRef idx="0">
            <a:scrgbClr r="0" g="0" b="0"/>
          </a:lnRef>
          <a:fillRef idx="0">
            <a:scrgbClr r="0" g="0" b="0"/>
          </a:fillRef>
          <a:effectRef idx="0">
            <a:scrgbClr r="0" g="0" b="0"/>
          </a:effectRef>
          <a:fontRef idx="minor"/>
        </p:style>
      </p:sp>
      <p:sp>
        <p:nvSpPr>
          <p:cNvPr id="627" name="CustomShape 36"/>
          <p:cNvSpPr/>
          <p:nvPr/>
        </p:nvSpPr>
        <p:spPr>
          <a:xfrm>
            <a:off x="7499520" y="5492880"/>
            <a:ext cx="417240" cy="214200"/>
          </a:xfrm>
          <a:prstGeom prst="rect">
            <a:avLst/>
          </a:prstGeom>
          <a:blipFill rotWithShape="0">
            <a:blip r:embed="rId3"/>
            <a:tile/>
          </a:blipFill>
          <a:ln w="25560">
            <a:solidFill>
              <a:srgbClr val="00FF00"/>
            </a:solidFill>
            <a:miter/>
          </a:ln>
        </p:spPr>
        <p:style>
          <a:lnRef idx="0">
            <a:scrgbClr r="0" g="0" b="0"/>
          </a:lnRef>
          <a:fillRef idx="0">
            <a:scrgbClr r="0" g="0" b="0"/>
          </a:fillRef>
          <a:effectRef idx="0">
            <a:scrgbClr r="0" g="0" b="0"/>
          </a:effectRef>
          <a:fontRef idx="minor"/>
        </p:style>
      </p:sp>
      <p:sp>
        <p:nvSpPr>
          <p:cNvPr id="628" name="CustomShape 37"/>
          <p:cNvSpPr/>
          <p:nvPr/>
        </p:nvSpPr>
        <p:spPr>
          <a:xfrm>
            <a:off x="6699240" y="5784840"/>
            <a:ext cx="417240" cy="214200"/>
          </a:xfrm>
          <a:prstGeom prst="rect">
            <a:avLst/>
          </a:prstGeom>
          <a:blipFill rotWithShape="0">
            <a:blip r:embed="rId3"/>
            <a:tile/>
          </a:blipFill>
          <a:ln w="25560">
            <a:solidFill>
              <a:srgbClr val="00FF00"/>
            </a:solidFill>
            <a:miter/>
          </a:ln>
        </p:spPr>
        <p:style>
          <a:lnRef idx="0">
            <a:scrgbClr r="0" g="0" b="0"/>
          </a:lnRef>
          <a:fillRef idx="0">
            <a:scrgbClr r="0" g="0" b="0"/>
          </a:fillRef>
          <a:effectRef idx="0">
            <a:scrgbClr r="0" g="0" b="0"/>
          </a:effectRef>
          <a:fontRef idx="minor"/>
        </p:style>
      </p:sp>
      <p:sp>
        <p:nvSpPr>
          <p:cNvPr id="629" name="CustomShape 38"/>
          <p:cNvSpPr/>
          <p:nvPr/>
        </p:nvSpPr>
        <p:spPr>
          <a:xfrm>
            <a:off x="5861160" y="6064200"/>
            <a:ext cx="417240" cy="214200"/>
          </a:xfrm>
          <a:prstGeom prst="rect">
            <a:avLst/>
          </a:prstGeom>
          <a:blipFill rotWithShape="0">
            <a:blip r:embed="rId3"/>
            <a:tile/>
          </a:blipFill>
          <a:ln w="25560">
            <a:solidFill>
              <a:srgbClr val="00FF00"/>
            </a:solidFill>
            <a:miter/>
          </a:ln>
        </p:spPr>
        <p:style>
          <a:lnRef idx="0">
            <a:scrgbClr r="0" g="0" b="0"/>
          </a:lnRef>
          <a:fillRef idx="0">
            <a:scrgbClr r="0" g="0" b="0"/>
          </a:fillRef>
          <a:effectRef idx="0">
            <a:scrgbClr r="0" g="0" b="0"/>
          </a:effectRef>
          <a:fontRef idx="minor"/>
        </p:style>
      </p:sp>
      <p:sp>
        <p:nvSpPr>
          <p:cNvPr id="630" name="CustomShape 39"/>
          <p:cNvSpPr/>
          <p:nvPr/>
        </p:nvSpPr>
        <p:spPr>
          <a:xfrm>
            <a:off x="8299440" y="6369120"/>
            <a:ext cx="417240" cy="214200"/>
          </a:xfrm>
          <a:prstGeom prst="rect">
            <a:avLst/>
          </a:prstGeom>
          <a:blipFill rotWithShape="0">
            <a:blip r:embed="rId3"/>
            <a:tile/>
          </a:blipFill>
          <a:ln w="25560">
            <a:solidFill>
              <a:srgbClr val="00FF00"/>
            </a:solidFill>
            <a:miter/>
          </a:ln>
        </p:spPr>
        <p:style>
          <a:lnRef idx="0">
            <a:scrgbClr r="0" g="0" b="0"/>
          </a:lnRef>
          <a:fillRef idx="0">
            <a:scrgbClr r="0" g="0" b="0"/>
          </a:fillRef>
          <a:effectRef idx="0">
            <a:scrgbClr r="0" g="0" b="0"/>
          </a:effectRef>
          <a:fontRef idx="minor"/>
        </p:style>
      </p:sp>
      <p:sp>
        <p:nvSpPr>
          <p:cNvPr id="631" name="CustomShape 40"/>
          <p:cNvSpPr/>
          <p:nvPr/>
        </p:nvSpPr>
        <p:spPr>
          <a:xfrm>
            <a:off x="6445080" y="1449360"/>
            <a:ext cx="703080" cy="1201680"/>
          </a:xfrm>
          <a:prstGeom prst="rect">
            <a:avLst/>
          </a:prstGeom>
          <a:noFill/>
          <a:ln w="25560">
            <a:solidFill>
              <a:srgbClr val="000000"/>
            </a:solidFill>
            <a:miter/>
          </a:ln>
        </p:spPr>
        <p:style>
          <a:lnRef idx="0">
            <a:scrgbClr r="0" g="0" b="0"/>
          </a:lnRef>
          <a:fillRef idx="0">
            <a:scrgbClr r="0" g="0" b="0"/>
          </a:fillRef>
          <a:effectRef idx="0">
            <a:scrgbClr r="0" g="0" b="0"/>
          </a:effectRef>
          <a:fontRef idx="minor"/>
        </p:style>
      </p:sp>
      <p:sp>
        <p:nvSpPr>
          <p:cNvPr id="632" name="CustomShape 41"/>
          <p:cNvSpPr/>
          <p:nvPr/>
        </p:nvSpPr>
        <p:spPr>
          <a:xfrm>
            <a:off x="6445080" y="1249200"/>
            <a:ext cx="703080" cy="433080"/>
          </a:xfrm>
          <a:prstGeom prst="ellipse">
            <a:avLst/>
          </a:prstGeom>
          <a:solidFill>
            <a:srgbClr val="FFFFFF"/>
          </a:solidFill>
          <a:ln w="25560">
            <a:solidFill>
              <a:srgbClr val="000000"/>
            </a:solidFill>
            <a:round/>
          </a:ln>
        </p:spPr>
        <p:style>
          <a:lnRef idx="0">
            <a:scrgbClr r="0" g="0" b="0"/>
          </a:lnRef>
          <a:fillRef idx="0">
            <a:scrgbClr r="0" g="0" b="0"/>
          </a:fillRef>
          <a:effectRef idx="0">
            <a:scrgbClr r="0" g="0" b="0"/>
          </a:effectRef>
          <a:fontRef idx="minor"/>
        </p:style>
      </p:sp>
      <p:sp>
        <p:nvSpPr>
          <p:cNvPr id="633" name="CustomShape 42"/>
          <p:cNvSpPr/>
          <p:nvPr/>
        </p:nvSpPr>
        <p:spPr>
          <a:xfrm>
            <a:off x="6445080" y="2443320"/>
            <a:ext cx="703080" cy="431640"/>
          </a:xfrm>
          <a:prstGeom prst="ellipse">
            <a:avLst/>
          </a:prstGeom>
          <a:solidFill>
            <a:srgbClr val="FFFFFF"/>
          </a:solidFill>
          <a:ln w="25560">
            <a:solidFill>
              <a:srgbClr val="000000"/>
            </a:solidFill>
            <a:round/>
          </a:ln>
        </p:spPr>
        <p:style>
          <a:lnRef idx="0">
            <a:scrgbClr r="0" g="0" b="0"/>
          </a:lnRef>
          <a:fillRef idx="0">
            <a:scrgbClr r="0" g="0" b="0"/>
          </a:fillRef>
          <a:effectRef idx="0">
            <a:scrgbClr r="0" g="0" b="0"/>
          </a:effectRef>
          <a:fontRef idx="minor"/>
        </p:style>
      </p:sp>
      <p:sp>
        <p:nvSpPr>
          <p:cNvPr id="634" name="CustomShape 43"/>
          <p:cNvSpPr/>
          <p:nvPr/>
        </p:nvSpPr>
        <p:spPr>
          <a:xfrm>
            <a:off x="7359480" y="1436760"/>
            <a:ext cx="703080" cy="1201680"/>
          </a:xfrm>
          <a:prstGeom prst="rect">
            <a:avLst/>
          </a:prstGeom>
          <a:noFill/>
          <a:ln w="25560">
            <a:solidFill>
              <a:srgbClr val="00FF00"/>
            </a:solidFill>
            <a:miter/>
          </a:ln>
        </p:spPr>
        <p:style>
          <a:lnRef idx="0">
            <a:scrgbClr r="0" g="0" b="0"/>
          </a:lnRef>
          <a:fillRef idx="0">
            <a:scrgbClr r="0" g="0" b="0"/>
          </a:fillRef>
          <a:effectRef idx="0">
            <a:scrgbClr r="0" g="0" b="0"/>
          </a:effectRef>
          <a:fontRef idx="minor"/>
        </p:style>
      </p:sp>
      <p:sp>
        <p:nvSpPr>
          <p:cNvPr id="635" name="CustomShape 44"/>
          <p:cNvSpPr/>
          <p:nvPr/>
        </p:nvSpPr>
        <p:spPr>
          <a:xfrm>
            <a:off x="7359480" y="1236600"/>
            <a:ext cx="703080" cy="433080"/>
          </a:xfrm>
          <a:prstGeom prst="ellipse">
            <a:avLst/>
          </a:prstGeom>
          <a:solidFill>
            <a:srgbClr val="FFFFFF"/>
          </a:solidFill>
          <a:ln w="25560">
            <a:solidFill>
              <a:srgbClr val="00FF00"/>
            </a:solidFill>
            <a:round/>
          </a:ln>
        </p:spPr>
        <p:style>
          <a:lnRef idx="0">
            <a:scrgbClr r="0" g="0" b="0"/>
          </a:lnRef>
          <a:fillRef idx="0">
            <a:scrgbClr r="0" g="0" b="0"/>
          </a:fillRef>
          <a:effectRef idx="0">
            <a:scrgbClr r="0" g="0" b="0"/>
          </a:effectRef>
          <a:fontRef idx="minor"/>
        </p:style>
      </p:sp>
      <p:sp>
        <p:nvSpPr>
          <p:cNvPr id="636" name="CustomShape 45"/>
          <p:cNvSpPr/>
          <p:nvPr/>
        </p:nvSpPr>
        <p:spPr>
          <a:xfrm>
            <a:off x="7359480" y="2430360"/>
            <a:ext cx="703080" cy="431640"/>
          </a:xfrm>
          <a:prstGeom prst="ellipse">
            <a:avLst/>
          </a:prstGeom>
          <a:solidFill>
            <a:srgbClr val="FFFFFF"/>
          </a:solidFill>
          <a:ln w="25560">
            <a:solidFill>
              <a:srgbClr val="00FF00"/>
            </a:solidFill>
            <a:round/>
          </a:ln>
        </p:spPr>
        <p:style>
          <a:lnRef idx="0">
            <a:scrgbClr r="0" g="0" b="0"/>
          </a:lnRef>
          <a:fillRef idx="0">
            <a:scrgbClr r="0" g="0" b="0"/>
          </a:fillRef>
          <a:effectRef idx="0">
            <a:scrgbClr r="0" g="0" b="0"/>
          </a:effectRef>
          <a:fontRef idx="minor"/>
        </p:style>
      </p:sp>
      <p:sp>
        <p:nvSpPr>
          <p:cNvPr id="637" name="CustomShape 46"/>
          <p:cNvSpPr/>
          <p:nvPr/>
        </p:nvSpPr>
        <p:spPr>
          <a:xfrm>
            <a:off x="5715000" y="3322800"/>
            <a:ext cx="703080" cy="1201680"/>
          </a:xfrm>
          <a:prstGeom prst="rect">
            <a:avLst/>
          </a:prstGeom>
          <a:noFill/>
          <a:ln w="25560">
            <a:solidFill>
              <a:srgbClr val="000000"/>
            </a:solidFill>
            <a:miter/>
          </a:ln>
        </p:spPr>
        <p:style>
          <a:lnRef idx="0">
            <a:scrgbClr r="0" g="0" b="0"/>
          </a:lnRef>
          <a:fillRef idx="0">
            <a:scrgbClr r="0" g="0" b="0"/>
          </a:fillRef>
          <a:effectRef idx="0">
            <a:scrgbClr r="0" g="0" b="0"/>
          </a:effectRef>
          <a:fontRef idx="minor"/>
        </p:style>
      </p:sp>
      <p:sp>
        <p:nvSpPr>
          <p:cNvPr id="638" name="CustomShape 47"/>
          <p:cNvSpPr/>
          <p:nvPr/>
        </p:nvSpPr>
        <p:spPr>
          <a:xfrm>
            <a:off x="5715000" y="3122640"/>
            <a:ext cx="703080" cy="433080"/>
          </a:xfrm>
          <a:prstGeom prst="ellipse">
            <a:avLst/>
          </a:prstGeom>
          <a:solidFill>
            <a:srgbClr val="FFFFFF"/>
          </a:solidFill>
          <a:ln w="25560">
            <a:solidFill>
              <a:srgbClr val="000000"/>
            </a:solidFill>
            <a:round/>
          </a:ln>
        </p:spPr>
        <p:style>
          <a:lnRef idx="0">
            <a:scrgbClr r="0" g="0" b="0"/>
          </a:lnRef>
          <a:fillRef idx="0">
            <a:scrgbClr r="0" g="0" b="0"/>
          </a:fillRef>
          <a:effectRef idx="0">
            <a:scrgbClr r="0" g="0" b="0"/>
          </a:effectRef>
          <a:fontRef idx="minor"/>
        </p:style>
      </p:sp>
      <p:sp>
        <p:nvSpPr>
          <p:cNvPr id="639" name="CustomShape 48"/>
          <p:cNvSpPr/>
          <p:nvPr/>
        </p:nvSpPr>
        <p:spPr>
          <a:xfrm>
            <a:off x="5715000" y="4316400"/>
            <a:ext cx="703080" cy="431640"/>
          </a:xfrm>
          <a:prstGeom prst="ellipse">
            <a:avLst/>
          </a:prstGeom>
          <a:solidFill>
            <a:srgbClr val="FFFFFF"/>
          </a:solidFill>
          <a:ln w="25560">
            <a:solidFill>
              <a:srgbClr val="000000"/>
            </a:solidFill>
            <a:round/>
          </a:ln>
        </p:spPr>
        <p:style>
          <a:lnRef idx="0">
            <a:scrgbClr r="0" g="0" b="0"/>
          </a:lnRef>
          <a:fillRef idx="0">
            <a:scrgbClr r="0" g="0" b="0"/>
          </a:fillRef>
          <a:effectRef idx="0">
            <a:scrgbClr r="0" g="0" b="0"/>
          </a:effectRef>
          <a:fontRef idx="minor"/>
        </p:style>
      </p:sp>
      <p:sp>
        <p:nvSpPr>
          <p:cNvPr id="640" name="CustomShape 49"/>
          <p:cNvSpPr/>
          <p:nvPr/>
        </p:nvSpPr>
        <p:spPr>
          <a:xfrm>
            <a:off x="6540480" y="3322800"/>
            <a:ext cx="703080" cy="1201680"/>
          </a:xfrm>
          <a:prstGeom prst="rect">
            <a:avLst/>
          </a:prstGeom>
          <a:noFill/>
          <a:ln w="25560">
            <a:solidFill>
              <a:srgbClr val="000000"/>
            </a:solidFill>
            <a:miter/>
          </a:ln>
        </p:spPr>
        <p:style>
          <a:lnRef idx="0">
            <a:scrgbClr r="0" g="0" b="0"/>
          </a:lnRef>
          <a:fillRef idx="0">
            <a:scrgbClr r="0" g="0" b="0"/>
          </a:fillRef>
          <a:effectRef idx="0">
            <a:scrgbClr r="0" g="0" b="0"/>
          </a:effectRef>
          <a:fontRef idx="minor"/>
        </p:style>
      </p:sp>
      <p:sp>
        <p:nvSpPr>
          <p:cNvPr id="641" name="CustomShape 50"/>
          <p:cNvSpPr/>
          <p:nvPr/>
        </p:nvSpPr>
        <p:spPr>
          <a:xfrm>
            <a:off x="6540480" y="3122640"/>
            <a:ext cx="703080" cy="433080"/>
          </a:xfrm>
          <a:prstGeom prst="ellipse">
            <a:avLst/>
          </a:prstGeom>
          <a:solidFill>
            <a:srgbClr val="FFFFFF"/>
          </a:solidFill>
          <a:ln w="25560">
            <a:solidFill>
              <a:srgbClr val="000000"/>
            </a:solidFill>
            <a:round/>
          </a:ln>
        </p:spPr>
        <p:style>
          <a:lnRef idx="0">
            <a:scrgbClr r="0" g="0" b="0"/>
          </a:lnRef>
          <a:fillRef idx="0">
            <a:scrgbClr r="0" g="0" b="0"/>
          </a:fillRef>
          <a:effectRef idx="0">
            <a:scrgbClr r="0" g="0" b="0"/>
          </a:effectRef>
          <a:fontRef idx="minor"/>
        </p:style>
      </p:sp>
      <p:sp>
        <p:nvSpPr>
          <p:cNvPr id="642" name="CustomShape 51"/>
          <p:cNvSpPr/>
          <p:nvPr/>
        </p:nvSpPr>
        <p:spPr>
          <a:xfrm>
            <a:off x="6540480" y="4316400"/>
            <a:ext cx="703080" cy="431640"/>
          </a:xfrm>
          <a:prstGeom prst="ellipse">
            <a:avLst/>
          </a:prstGeom>
          <a:solidFill>
            <a:srgbClr val="FFFFFF"/>
          </a:solidFill>
          <a:ln w="25560">
            <a:solidFill>
              <a:srgbClr val="000000"/>
            </a:solidFill>
            <a:round/>
          </a:ln>
        </p:spPr>
        <p:style>
          <a:lnRef idx="0">
            <a:scrgbClr r="0" g="0" b="0"/>
          </a:lnRef>
          <a:fillRef idx="0">
            <a:scrgbClr r="0" g="0" b="0"/>
          </a:fillRef>
          <a:effectRef idx="0">
            <a:scrgbClr r="0" g="0" b="0"/>
          </a:effectRef>
          <a:fontRef idx="minor"/>
        </p:style>
      </p:sp>
      <p:sp>
        <p:nvSpPr>
          <p:cNvPr id="643" name="CustomShape 52"/>
          <p:cNvSpPr/>
          <p:nvPr/>
        </p:nvSpPr>
        <p:spPr>
          <a:xfrm>
            <a:off x="7340760" y="3322800"/>
            <a:ext cx="703080" cy="1201680"/>
          </a:xfrm>
          <a:prstGeom prst="rect">
            <a:avLst/>
          </a:prstGeom>
          <a:noFill/>
          <a:ln w="25560">
            <a:solidFill>
              <a:srgbClr val="000000"/>
            </a:solidFill>
            <a:miter/>
          </a:ln>
        </p:spPr>
        <p:style>
          <a:lnRef idx="0">
            <a:scrgbClr r="0" g="0" b="0"/>
          </a:lnRef>
          <a:fillRef idx="0">
            <a:scrgbClr r="0" g="0" b="0"/>
          </a:fillRef>
          <a:effectRef idx="0">
            <a:scrgbClr r="0" g="0" b="0"/>
          </a:effectRef>
          <a:fontRef idx="minor"/>
        </p:style>
      </p:sp>
      <p:sp>
        <p:nvSpPr>
          <p:cNvPr id="644" name="CustomShape 53"/>
          <p:cNvSpPr/>
          <p:nvPr/>
        </p:nvSpPr>
        <p:spPr>
          <a:xfrm>
            <a:off x="7340760" y="3122640"/>
            <a:ext cx="703080" cy="433080"/>
          </a:xfrm>
          <a:prstGeom prst="ellipse">
            <a:avLst/>
          </a:prstGeom>
          <a:solidFill>
            <a:srgbClr val="FFFFFF"/>
          </a:solidFill>
          <a:ln w="25560">
            <a:solidFill>
              <a:srgbClr val="000000"/>
            </a:solidFill>
            <a:round/>
          </a:ln>
        </p:spPr>
        <p:style>
          <a:lnRef idx="0">
            <a:scrgbClr r="0" g="0" b="0"/>
          </a:lnRef>
          <a:fillRef idx="0">
            <a:scrgbClr r="0" g="0" b="0"/>
          </a:fillRef>
          <a:effectRef idx="0">
            <a:scrgbClr r="0" g="0" b="0"/>
          </a:effectRef>
          <a:fontRef idx="minor"/>
        </p:style>
      </p:sp>
      <p:sp>
        <p:nvSpPr>
          <p:cNvPr id="645" name="CustomShape 54"/>
          <p:cNvSpPr/>
          <p:nvPr/>
        </p:nvSpPr>
        <p:spPr>
          <a:xfrm>
            <a:off x="7340760" y="4316400"/>
            <a:ext cx="703080" cy="431640"/>
          </a:xfrm>
          <a:prstGeom prst="ellipse">
            <a:avLst/>
          </a:prstGeom>
          <a:solidFill>
            <a:srgbClr val="FFFFFF"/>
          </a:solidFill>
          <a:ln w="25560">
            <a:solidFill>
              <a:srgbClr val="000000"/>
            </a:solidFill>
            <a:round/>
          </a:ln>
        </p:spPr>
        <p:style>
          <a:lnRef idx="0">
            <a:scrgbClr r="0" g="0" b="0"/>
          </a:lnRef>
          <a:fillRef idx="0">
            <a:scrgbClr r="0" g="0" b="0"/>
          </a:fillRef>
          <a:effectRef idx="0">
            <a:scrgbClr r="0" g="0" b="0"/>
          </a:effectRef>
          <a:fontRef idx="minor"/>
        </p:style>
      </p:sp>
      <p:sp>
        <p:nvSpPr>
          <p:cNvPr id="646" name="CustomShape 55"/>
          <p:cNvSpPr/>
          <p:nvPr/>
        </p:nvSpPr>
        <p:spPr>
          <a:xfrm>
            <a:off x="8140680" y="3335400"/>
            <a:ext cx="703080" cy="1201680"/>
          </a:xfrm>
          <a:prstGeom prst="rect">
            <a:avLst/>
          </a:prstGeom>
          <a:noFill/>
          <a:ln w="25560">
            <a:solidFill>
              <a:srgbClr val="00FF00"/>
            </a:solidFill>
            <a:miter/>
          </a:ln>
        </p:spPr>
        <p:style>
          <a:lnRef idx="0">
            <a:scrgbClr r="0" g="0" b="0"/>
          </a:lnRef>
          <a:fillRef idx="0">
            <a:scrgbClr r="0" g="0" b="0"/>
          </a:fillRef>
          <a:effectRef idx="0">
            <a:scrgbClr r="0" g="0" b="0"/>
          </a:effectRef>
          <a:fontRef idx="minor"/>
        </p:style>
      </p:sp>
      <p:sp>
        <p:nvSpPr>
          <p:cNvPr id="647" name="CustomShape 56"/>
          <p:cNvSpPr/>
          <p:nvPr/>
        </p:nvSpPr>
        <p:spPr>
          <a:xfrm>
            <a:off x="8140680" y="3135240"/>
            <a:ext cx="703080" cy="433080"/>
          </a:xfrm>
          <a:prstGeom prst="ellipse">
            <a:avLst/>
          </a:prstGeom>
          <a:solidFill>
            <a:srgbClr val="FFFFFF"/>
          </a:solidFill>
          <a:ln w="25560">
            <a:solidFill>
              <a:srgbClr val="00FF00"/>
            </a:solidFill>
            <a:round/>
          </a:ln>
        </p:spPr>
        <p:style>
          <a:lnRef idx="0">
            <a:scrgbClr r="0" g="0" b="0"/>
          </a:lnRef>
          <a:fillRef idx="0">
            <a:scrgbClr r="0" g="0" b="0"/>
          </a:fillRef>
          <a:effectRef idx="0">
            <a:scrgbClr r="0" g="0" b="0"/>
          </a:effectRef>
          <a:fontRef idx="minor"/>
        </p:style>
      </p:sp>
      <p:sp>
        <p:nvSpPr>
          <p:cNvPr id="648" name="CustomShape 57"/>
          <p:cNvSpPr/>
          <p:nvPr/>
        </p:nvSpPr>
        <p:spPr>
          <a:xfrm>
            <a:off x="8140680" y="4329000"/>
            <a:ext cx="703080" cy="431640"/>
          </a:xfrm>
          <a:prstGeom prst="ellipse">
            <a:avLst/>
          </a:prstGeom>
          <a:solidFill>
            <a:srgbClr val="FFFFFF"/>
          </a:solidFill>
          <a:ln w="25560">
            <a:solidFill>
              <a:srgbClr val="00FF00"/>
            </a:solidFill>
            <a:round/>
          </a:ln>
        </p:spPr>
        <p:style>
          <a:lnRef idx="0">
            <a:scrgbClr r="0" g="0" b="0"/>
          </a:lnRef>
          <a:fillRef idx="0">
            <a:scrgbClr r="0" g="0" b="0"/>
          </a:fillRef>
          <a:effectRef idx="0">
            <a:scrgbClr r="0" g="0" b="0"/>
          </a:effectRef>
          <a:fontRef idx="minor"/>
        </p:style>
      </p:sp>
      <p:sp>
        <p:nvSpPr>
          <p:cNvPr id="649" name="CustomShape 58"/>
          <p:cNvSpPr/>
          <p:nvPr/>
        </p:nvSpPr>
        <p:spPr>
          <a:xfrm>
            <a:off x="5926680" y="3156120"/>
            <a:ext cx="270360" cy="1620360"/>
          </a:xfrm>
          <a:prstGeom prst="rect">
            <a:avLst/>
          </a:prstGeom>
          <a:noFill/>
          <a:ln>
            <a:noFill/>
          </a:ln>
        </p:spPr>
        <p:style>
          <a:lnRef idx="0">
            <a:scrgbClr r="0" g="0" b="0"/>
          </a:lnRef>
          <a:fillRef idx="0">
            <a:scrgbClr r="0" g="0" b="0"/>
          </a:fillRef>
          <a:effectRef idx="0">
            <a:scrgbClr r="0" g="0" b="0"/>
          </a:effectRef>
          <a:fontRef idx="minor"/>
        </p:style>
        <p:txBody>
          <a:bodyPr wrap="none" lIns="90360" tIns="44280" rIns="90360" bIns="44280">
            <a:spAutoFit/>
          </a:bodyPr>
          <a:lstStyle/>
          <a:p>
            <a:pPr>
              <a:lnSpc>
                <a:spcPct val="90000"/>
              </a:lnSpc>
            </a:pPr>
            <a:r>
              <a:rPr lang="en-US" sz="1400" b="1" strike="noStrike" spc="-1">
                <a:solidFill>
                  <a:srgbClr val="000000"/>
                </a:solidFill>
                <a:latin typeface="Calibri"/>
                <a:ea typeface="DejaVu Sans"/>
              </a:rPr>
              <a:t>1</a:t>
            </a:r>
            <a:endParaRPr lang="en-US" sz="1400" b="0" strike="noStrike" spc="-1">
              <a:latin typeface="Arial"/>
            </a:endParaRPr>
          </a:p>
          <a:p>
            <a:pPr>
              <a:lnSpc>
                <a:spcPct val="90000"/>
              </a:lnSpc>
            </a:pPr>
            <a:r>
              <a:rPr lang="en-US" sz="1400" b="1" strike="noStrike" spc="-1">
                <a:solidFill>
                  <a:srgbClr val="000000"/>
                </a:solidFill>
                <a:latin typeface="Calibri"/>
                <a:ea typeface="DejaVu Sans"/>
              </a:rPr>
              <a:t>0</a:t>
            </a:r>
            <a:endParaRPr lang="en-US" sz="1400" b="0" strike="noStrike" spc="-1">
              <a:latin typeface="Arial"/>
            </a:endParaRPr>
          </a:p>
          <a:p>
            <a:pPr>
              <a:lnSpc>
                <a:spcPct val="90000"/>
              </a:lnSpc>
            </a:pPr>
            <a:r>
              <a:rPr lang="en-US" sz="1400" b="1" strike="noStrike" spc="-1">
                <a:solidFill>
                  <a:srgbClr val="000000"/>
                </a:solidFill>
                <a:latin typeface="Calibri"/>
                <a:ea typeface="DejaVu Sans"/>
              </a:rPr>
              <a:t>0</a:t>
            </a:r>
            <a:endParaRPr lang="en-US" sz="1400" b="0" strike="noStrike" spc="-1">
              <a:latin typeface="Arial"/>
            </a:endParaRPr>
          </a:p>
          <a:p>
            <a:pPr>
              <a:lnSpc>
                <a:spcPct val="90000"/>
              </a:lnSpc>
            </a:pPr>
            <a:r>
              <a:rPr lang="en-US" sz="1400" b="1" strike="noStrike" spc="-1">
                <a:solidFill>
                  <a:srgbClr val="000000"/>
                </a:solidFill>
                <a:latin typeface="Calibri"/>
                <a:ea typeface="DejaVu Sans"/>
              </a:rPr>
              <a:t>1</a:t>
            </a:r>
            <a:endParaRPr lang="en-US" sz="1400" b="0" strike="noStrike" spc="-1">
              <a:latin typeface="Arial"/>
            </a:endParaRPr>
          </a:p>
          <a:p>
            <a:pPr>
              <a:lnSpc>
                <a:spcPct val="90000"/>
              </a:lnSpc>
            </a:pPr>
            <a:r>
              <a:rPr lang="en-US" sz="1400" b="1" strike="noStrike" spc="-1">
                <a:solidFill>
                  <a:srgbClr val="000000"/>
                </a:solidFill>
                <a:latin typeface="Calibri"/>
                <a:ea typeface="DejaVu Sans"/>
              </a:rPr>
              <a:t>0</a:t>
            </a:r>
            <a:endParaRPr lang="en-US" sz="1400" b="0" strike="noStrike" spc="-1">
              <a:latin typeface="Arial"/>
            </a:endParaRPr>
          </a:p>
          <a:p>
            <a:pPr>
              <a:lnSpc>
                <a:spcPct val="90000"/>
              </a:lnSpc>
            </a:pPr>
            <a:r>
              <a:rPr lang="en-US" sz="1400" b="1" strike="noStrike" spc="-1">
                <a:solidFill>
                  <a:srgbClr val="000000"/>
                </a:solidFill>
                <a:latin typeface="Calibri"/>
                <a:ea typeface="DejaVu Sans"/>
              </a:rPr>
              <a:t>0</a:t>
            </a:r>
            <a:endParaRPr lang="en-US" sz="1400" b="0" strike="noStrike" spc="-1">
              <a:latin typeface="Arial"/>
            </a:endParaRPr>
          </a:p>
          <a:p>
            <a:pPr>
              <a:lnSpc>
                <a:spcPct val="90000"/>
              </a:lnSpc>
            </a:pPr>
            <a:r>
              <a:rPr lang="en-US" sz="1400" b="1" strike="noStrike" spc="-1">
                <a:solidFill>
                  <a:srgbClr val="000000"/>
                </a:solidFill>
                <a:latin typeface="Calibri"/>
                <a:ea typeface="DejaVu Sans"/>
              </a:rPr>
              <a:t>1</a:t>
            </a:r>
            <a:endParaRPr lang="en-US" sz="1400" b="0" strike="noStrike" spc="-1">
              <a:latin typeface="Arial"/>
            </a:endParaRPr>
          </a:p>
          <a:p>
            <a:pPr>
              <a:lnSpc>
                <a:spcPct val="90000"/>
              </a:lnSpc>
            </a:pPr>
            <a:r>
              <a:rPr lang="en-US" sz="1400" b="1" strike="noStrike" spc="-1">
                <a:solidFill>
                  <a:srgbClr val="000000"/>
                </a:solidFill>
                <a:latin typeface="Calibri"/>
                <a:ea typeface="DejaVu Sans"/>
              </a:rPr>
              <a:t>1</a:t>
            </a:r>
            <a:endParaRPr lang="en-US" sz="1400" b="0" strike="noStrike" spc="-1">
              <a:latin typeface="Arial"/>
            </a:endParaRPr>
          </a:p>
        </p:txBody>
      </p:sp>
      <p:sp>
        <p:nvSpPr>
          <p:cNvPr id="650" name="CustomShape 59"/>
          <p:cNvSpPr/>
          <p:nvPr/>
        </p:nvSpPr>
        <p:spPr>
          <a:xfrm>
            <a:off x="6777360" y="3143160"/>
            <a:ext cx="270360" cy="1620360"/>
          </a:xfrm>
          <a:prstGeom prst="rect">
            <a:avLst/>
          </a:prstGeom>
          <a:noFill/>
          <a:ln>
            <a:noFill/>
          </a:ln>
        </p:spPr>
        <p:style>
          <a:lnRef idx="0">
            <a:scrgbClr r="0" g="0" b="0"/>
          </a:lnRef>
          <a:fillRef idx="0">
            <a:scrgbClr r="0" g="0" b="0"/>
          </a:fillRef>
          <a:effectRef idx="0">
            <a:scrgbClr r="0" g="0" b="0"/>
          </a:effectRef>
          <a:fontRef idx="minor"/>
        </p:style>
        <p:txBody>
          <a:bodyPr wrap="none" lIns="90360" tIns="44280" rIns="90360" bIns="44280">
            <a:spAutoFit/>
          </a:bodyPr>
          <a:lstStyle/>
          <a:p>
            <a:pPr>
              <a:lnSpc>
                <a:spcPct val="90000"/>
              </a:lnSpc>
            </a:pPr>
            <a:r>
              <a:rPr lang="en-US" sz="1400" b="1" strike="noStrike" spc="-1">
                <a:solidFill>
                  <a:srgbClr val="000000"/>
                </a:solidFill>
                <a:latin typeface="Calibri"/>
                <a:ea typeface="DejaVu Sans"/>
              </a:rPr>
              <a:t>1</a:t>
            </a:r>
            <a:endParaRPr lang="en-US" sz="1400" b="0" strike="noStrike" spc="-1">
              <a:latin typeface="Arial"/>
            </a:endParaRPr>
          </a:p>
          <a:p>
            <a:pPr>
              <a:lnSpc>
                <a:spcPct val="90000"/>
              </a:lnSpc>
            </a:pPr>
            <a:r>
              <a:rPr lang="en-US" sz="1400" b="1" strike="noStrike" spc="-1">
                <a:solidFill>
                  <a:srgbClr val="000000"/>
                </a:solidFill>
                <a:latin typeface="Calibri"/>
                <a:ea typeface="DejaVu Sans"/>
              </a:rPr>
              <a:t>1</a:t>
            </a:r>
            <a:endParaRPr lang="en-US" sz="1400" b="0" strike="noStrike" spc="-1">
              <a:latin typeface="Arial"/>
            </a:endParaRPr>
          </a:p>
          <a:p>
            <a:pPr>
              <a:lnSpc>
                <a:spcPct val="90000"/>
              </a:lnSpc>
            </a:pPr>
            <a:r>
              <a:rPr lang="en-US" sz="1400" b="1" strike="noStrike" spc="-1">
                <a:solidFill>
                  <a:srgbClr val="000000"/>
                </a:solidFill>
                <a:latin typeface="Calibri"/>
                <a:ea typeface="DejaVu Sans"/>
              </a:rPr>
              <a:t>0</a:t>
            </a:r>
            <a:endParaRPr lang="en-US" sz="1400" b="0" strike="noStrike" spc="-1">
              <a:latin typeface="Arial"/>
            </a:endParaRPr>
          </a:p>
          <a:p>
            <a:pPr>
              <a:lnSpc>
                <a:spcPct val="90000"/>
              </a:lnSpc>
            </a:pPr>
            <a:r>
              <a:rPr lang="en-US" sz="1400" b="1" strike="noStrike" spc="-1">
                <a:solidFill>
                  <a:srgbClr val="000000"/>
                </a:solidFill>
                <a:latin typeface="Calibri"/>
                <a:ea typeface="DejaVu Sans"/>
              </a:rPr>
              <a:t>0</a:t>
            </a:r>
            <a:endParaRPr lang="en-US" sz="1400" b="0" strike="noStrike" spc="-1">
              <a:latin typeface="Arial"/>
            </a:endParaRPr>
          </a:p>
          <a:p>
            <a:pPr>
              <a:lnSpc>
                <a:spcPct val="90000"/>
              </a:lnSpc>
            </a:pPr>
            <a:r>
              <a:rPr lang="en-US" sz="1400" b="1" strike="noStrike" spc="-1">
                <a:solidFill>
                  <a:srgbClr val="000000"/>
                </a:solidFill>
                <a:latin typeface="Calibri"/>
                <a:ea typeface="DejaVu Sans"/>
              </a:rPr>
              <a:t>1</a:t>
            </a:r>
            <a:endParaRPr lang="en-US" sz="1400" b="0" strike="noStrike" spc="-1">
              <a:latin typeface="Arial"/>
            </a:endParaRPr>
          </a:p>
          <a:p>
            <a:pPr>
              <a:lnSpc>
                <a:spcPct val="90000"/>
              </a:lnSpc>
            </a:pPr>
            <a:r>
              <a:rPr lang="en-US" sz="1400" b="1" strike="noStrike" spc="-1">
                <a:solidFill>
                  <a:srgbClr val="000000"/>
                </a:solidFill>
                <a:latin typeface="Calibri"/>
                <a:ea typeface="DejaVu Sans"/>
              </a:rPr>
              <a:t>1</a:t>
            </a:r>
            <a:endParaRPr lang="en-US" sz="1400" b="0" strike="noStrike" spc="-1">
              <a:latin typeface="Arial"/>
            </a:endParaRPr>
          </a:p>
          <a:p>
            <a:pPr>
              <a:lnSpc>
                <a:spcPct val="90000"/>
              </a:lnSpc>
            </a:pPr>
            <a:r>
              <a:rPr lang="en-US" sz="1400" b="1" strike="noStrike" spc="-1">
                <a:solidFill>
                  <a:srgbClr val="000000"/>
                </a:solidFill>
                <a:latin typeface="Calibri"/>
                <a:ea typeface="DejaVu Sans"/>
              </a:rPr>
              <a:t>0</a:t>
            </a:r>
            <a:endParaRPr lang="en-US" sz="1400" b="0" strike="noStrike" spc="-1">
              <a:latin typeface="Arial"/>
            </a:endParaRPr>
          </a:p>
          <a:p>
            <a:pPr>
              <a:lnSpc>
                <a:spcPct val="90000"/>
              </a:lnSpc>
            </a:pPr>
            <a:r>
              <a:rPr lang="en-US" sz="1400" b="1" strike="noStrike" spc="-1">
                <a:solidFill>
                  <a:srgbClr val="000000"/>
                </a:solidFill>
                <a:latin typeface="Calibri"/>
                <a:ea typeface="DejaVu Sans"/>
              </a:rPr>
              <a:t>1</a:t>
            </a:r>
            <a:endParaRPr lang="en-US" sz="1400" b="0" strike="noStrike" spc="-1">
              <a:latin typeface="Arial"/>
            </a:endParaRPr>
          </a:p>
        </p:txBody>
      </p:sp>
      <p:sp>
        <p:nvSpPr>
          <p:cNvPr id="651" name="CustomShape 60"/>
          <p:cNvSpPr/>
          <p:nvPr/>
        </p:nvSpPr>
        <p:spPr>
          <a:xfrm>
            <a:off x="7565040" y="3130560"/>
            <a:ext cx="270360" cy="1620360"/>
          </a:xfrm>
          <a:prstGeom prst="rect">
            <a:avLst/>
          </a:prstGeom>
          <a:noFill/>
          <a:ln>
            <a:noFill/>
          </a:ln>
        </p:spPr>
        <p:style>
          <a:lnRef idx="0">
            <a:scrgbClr r="0" g="0" b="0"/>
          </a:lnRef>
          <a:fillRef idx="0">
            <a:scrgbClr r="0" g="0" b="0"/>
          </a:fillRef>
          <a:effectRef idx="0">
            <a:scrgbClr r="0" g="0" b="0"/>
          </a:effectRef>
          <a:fontRef idx="minor"/>
        </p:style>
        <p:txBody>
          <a:bodyPr wrap="none" lIns="90360" tIns="44280" rIns="90360" bIns="44280">
            <a:spAutoFit/>
          </a:bodyPr>
          <a:lstStyle/>
          <a:p>
            <a:pPr>
              <a:lnSpc>
                <a:spcPct val="90000"/>
              </a:lnSpc>
            </a:pPr>
            <a:r>
              <a:rPr lang="en-US" sz="1400" b="1" strike="noStrike" spc="-1">
                <a:solidFill>
                  <a:srgbClr val="000000"/>
                </a:solidFill>
                <a:latin typeface="Calibri"/>
                <a:ea typeface="DejaVu Sans"/>
              </a:rPr>
              <a:t>1</a:t>
            </a:r>
            <a:endParaRPr lang="en-US" sz="1400" b="0" strike="noStrike" spc="-1">
              <a:latin typeface="Arial"/>
            </a:endParaRPr>
          </a:p>
          <a:p>
            <a:pPr>
              <a:lnSpc>
                <a:spcPct val="90000"/>
              </a:lnSpc>
            </a:pPr>
            <a:r>
              <a:rPr lang="en-US" sz="1400" b="1" strike="noStrike" spc="-1">
                <a:solidFill>
                  <a:srgbClr val="000000"/>
                </a:solidFill>
                <a:latin typeface="Calibri"/>
                <a:ea typeface="DejaVu Sans"/>
              </a:rPr>
              <a:t>0</a:t>
            </a:r>
            <a:endParaRPr lang="en-US" sz="1400" b="0" strike="noStrike" spc="-1">
              <a:latin typeface="Arial"/>
            </a:endParaRPr>
          </a:p>
          <a:p>
            <a:pPr>
              <a:lnSpc>
                <a:spcPct val="90000"/>
              </a:lnSpc>
            </a:pPr>
            <a:r>
              <a:rPr lang="en-US" sz="1400" b="1" strike="noStrike" spc="-1">
                <a:solidFill>
                  <a:srgbClr val="000000"/>
                </a:solidFill>
                <a:latin typeface="Calibri"/>
                <a:ea typeface="DejaVu Sans"/>
              </a:rPr>
              <a:t>0</a:t>
            </a:r>
            <a:endParaRPr lang="en-US" sz="1400" b="0" strike="noStrike" spc="-1">
              <a:latin typeface="Arial"/>
            </a:endParaRPr>
          </a:p>
          <a:p>
            <a:pPr>
              <a:lnSpc>
                <a:spcPct val="90000"/>
              </a:lnSpc>
            </a:pPr>
            <a:r>
              <a:rPr lang="en-US" sz="1400" b="1" strike="noStrike" spc="-1">
                <a:solidFill>
                  <a:srgbClr val="000000"/>
                </a:solidFill>
                <a:latin typeface="Calibri"/>
                <a:ea typeface="DejaVu Sans"/>
              </a:rPr>
              <a:t>1</a:t>
            </a:r>
            <a:endParaRPr lang="en-US" sz="1400" b="0" strike="noStrike" spc="-1">
              <a:latin typeface="Arial"/>
            </a:endParaRPr>
          </a:p>
          <a:p>
            <a:pPr>
              <a:lnSpc>
                <a:spcPct val="90000"/>
              </a:lnSpc>
            </a:pPr>
            <a:r>
              <a:rPr lang="en-US" sz="1400" b="1" strike="noStrike" spc="-1">
                <a:solidFill>
                  <a:srgbClr val="000000"/>
                </a:solidFill>
                <a:latin typeface="Calibri"/>
                <a:ea typeface="DejaVu Sans"/>
              </a:rPr>
              <a:t>0</a:t>
            </a:r>
            <a:endParaRPr lang="en-US" sz="1400" b="0" strike="noStrike" spc="-1">
              <a:latin typeface="Arial"/>
            </a:endParaRPr>
          </a:p>
          <a:p>
            <a:pPr>
              <a:lnSpc>
                <a:spcPct val="90000"/>
              </a:lnSpc>
            </a:pPr>
            <a:r>
              <a:rPr lang="en-US" sz="1400" b="1" strike="noStrike" spc="-1">
                <a:solidFill>
                  <a:srgbClr val="000000"/>
                </a:solidFill>
                <a:latin typeface="Calibri"/>
                <a:ea typeface="DejaVu Sans"/>
              </a:rPr>
              <a:t>0</a:t>
            </a:r>
            <a:endParaRPr lang="en-US" sz="1400" b="0" strike="noStrike" spc="-1">
              <a:latin typeface="Arial"/>
            </a:endParaRPr>
          </a:p>
          <a:p>
            <a:pPr>
              <a:lnSpc>
                <a:spcPct val="90000"/>
              </a:lnSpc>
            </a:pPr>
            <a:r>
              <a:rPr lang="en-US" sz="1400" b="1" strike="noStrike" spc="-1">
                <a:solidFill>
                  <a:srgbClr val="000000"/>
                </a:solidFill>
                <a:latin typeface="Calibri"/>
                <a:ea typeface="DejaVu Sans"/>
              </a:rPr>
              <a:t>1</a:t>
            </a:r>
            <a:endParaRPr lang="en-US" sz="1400" b="0" strike="noStrike" spc="-1">
              <a:latin typeface="Arial"/>
            </a:endParaRPr>
          </a:p>
          <a:p>
            <a:pPr>
              <a:lnSpc>
                <a:spcPct val="90000"/>
              </a:lnSpc>
            </a:pPr>
            <a:r>
              <a:rPr lang="en-US" sz="1400" b="1" strike="noStrike" spc="-1">
                <a:solidFill>
                  <a:srgbClr val="000000"/>
                </a:solidFill>
                <a:latin typeface="Calibri"/>
                <a:ea typeface="DejaVu Sans"/>
              </a:rPr>
              <a:t>1</a:t>
            </a:r>
            <a:endParaRPr lang="en-US" sz="1400" b="0" strike="noStrike" spc="-1">
              <a:latin typeface="Arial"/>
            </a:endParaRPr>
          </a:p>
        </p:txBody>
      </p:sp>
      <p:sp>
        <p:nvSpPr>
          <p:cNvPr id="652" name="CustomShape 61"/>
          <p:cNvSpPr/>
          <p:nvPr/>
        </p:nvSpPr>
        <p:spPr>
          <a:xfrm>
            <a:off x="8377560" y="3130560"/>
            <a:ext cx="270360" cy="1620360"/>
          </a:xfrm>
          <a:prstGeom prst="rect">
            <a:avLst/>
          </a:prstGeom>
          <a:noFill/>
          <a:ln>
            <a:noFill/>
          </a:ln>
        </p:spPr>
        <p:style>
          <a:lnRef idx="0">
            <a:scrgbClr r="0" g="0" b="0"/>
          </a:lnRef>
          <a:fillRef idx="0">
            <a:scrgbClr r="0" g="0" b="0"/>
          </a:fillRef>
          <a:effectRef idx="0">
            <a:scrgbClr r="0" g="0" b="0"/>
          </a:effectRef>
          <a:fontRef idx="minor"/>
        </p:style>
        <p:txBody>
          <a:bodyPr wrap="none" lIns="90360" tIns="44280" rIns="90360" bIns="44280">
            <a:spAutoFit/>
          </a:bodyPr>
          <a:lstStyle/>
          <a:p>
            <a:pPr>
              <a:lnSpc>
                <a:spcPct val="90000"/>
              </a:lnSpc>
            </a:pPr>
            <a:r>
              <a:rPr lang="en-US" sz="1400" b="1" strike="noStrike" spc="-1">
                <a:solidFill>
                  <a:srgbClr val="00FF00"/>
                </a:solidFill>
                <a:latin typeface="Calibri"/>
                <a:ea typeface="DejaVu Sans"/>
              </a:rPr>
              <a:t>0</a:t>
            </a:r>
            <a:endParaRPr lang="en-US" sz="1400" b="0" strike="noStrike" spc="-1">
              <a:latin typeface="Arial"/>
            </a:endParaRPr>
          </a:p>
          <a:p>
            <a:pPr>
              <a:lnSpc>
                <a:spcPct val="90000"/>
              </a:lnSpc>
            </a:pPr>
            <a:r>
              <a:rPr lang="en-US" sz="1400" b="1" strike="noStrike" spc="-1">
                <a:solidFill>
                  <a:srgbClr val="00FF00"/>
                </a:solidFill>
                <a:latin typeface="Calibri"/>
                <a:ea typeface="DejaVu Sans"/>
              </a:rPr>
              <a:t>0</a:t>
            </a:r>
            <a:endParaRPr lang="en-US" sz="1400" b="0" strike="noStrike" spc="-1">
              <a:latin typeface="Arial"/>
            </a:endParaRPr>
          </a:p>
          <a:p>
            <a:pPr>
              <a:lnSpc>
                <a:spcPct val="90000"/>
              </a:lnSpc>
            </a:pPr>
            <a:r>
              <a:rPr lang="en-US" sz="1400" b="1" strike="noStrike" spc="-1">
                <a:solidFill>
                  <a:srgbClr val="00FF00"/>
                </a:solidFill>
                <a:latin typeface="Calibri"/>
                <a:ea typeface="DejaVu Sans"/>
              </a:rPr>
              <a:t>1</a:t>
            </a:r>
            <a:endParaRPr lang="en-US" sz="1400" b="0" strike="noStrike" spc="-1">
              <a:latin typeface="Arial"/>
            </a:endParaRPr>
          </a:p>
          <a:p>
            <a:pPr>
              <a:lnSpc>
                <a:spcPct val="90000"/>
              </a:lnSpc>
            </a:pPr>
            <a:r>
              <a:rPr lang="en-US" sz="1400" b="1" strike="noStrike" spc="-1">
                <a:solidFill>
                  <a:srgbClr val="00FF00"/>
                </a:solidFill>
                <a:latin typeface="Calibri"/>
                <a:ea typeface="DejaVu Sans"/>
              </a:rPr>
              <a:t>1</a:t>
            </a:r>
            <a:endParaRPr lang="en-US" sz="1400" b="0" strike="noStrike" spc="-1">
              <a:latin typeface="Arial"/>
            </a:endParaRPr>
          </a:p>
          <a:p>
            <a:pPr>
              <a:lnSpc>
                <a:spcPct val="90000"/>
              </a:lnSpc>
            </a:pPr>
            <a:r>
              <a:rPr lang="en-US" sz="1400" b="1" strike="noStrike" spc="-1">
                <a:solidFill>
                  <a:srgbClr val="00FF00"/>
                </a:solidFill>
                <a:latin typeface="Calibri"/>
                <a:ea typeface="DejaVu Sans"/>
              </a:rPr>
              <a:t>0</a:t>
            </a:r>
            <a:endParaRPr lang="en-US" sz="1400" b="0" strike="noStrike" spc="-1">
              <a:latin typeface="Arial"/>
            </a:endParaRPr>
          </a:p>
          <a:p>
            <a:pPr>
              <a:lnSpc>
                <a:spcPct val="90000"/>
              </a:lnSpc>
            </a:pPr>
            <a:r>
              <a:rPr lang="en-US" sz="1400" b="1" strike="noStrike" spc="-1">
                <a:solidFill>
                  <a:srgbClr val="00FF00"/>
                </a:solidFill>
                <a:latin typeface="Calibri"/>
                <a:ea typeface="DejaVu Sans"/>
              </a:rPr>
              <a:t>0</a:t>
            </a:r>
            <a:endParaRPr lang="en-US" sz="1400" b="0" strike="noStrike" spc="-1">
              <a:latin typeface="Arial"/>
            </a:endParaRPr>
          </a:p>
          <a:p>
            <a:pPr>
              <a:lnSpc>
                <a:spcPct val="90000"/>
              </a:lnSpc>
            </a:pPr>
            <a:r>
              <a:rPr lang="en-US" sz="1400" b="1" strike="noStrike" spc="-1">
                <a:solidFill>
                  <a:srgbClr val="00FF00"/>
                </a:solidFill>
                <a:latin typeface="Calibri"/>
                <a:ea typeface="DejaVu Sans"/>
              </a:rPr>
              <a:t>1</a:t>
            </a:r>
            <a:endParaRPr lang="en-US" sz="1400" b="0" strike="noStrike" spc="-1">
              <a:latin typeface="Arial"/>
            </a:endParaRPr>
          </a:p>
          <a:p>
            <a:pPr>
              <a:lnSpc>
                <a:spcPct val="90000"/>
              </a:lnSpc>
            </a:pPr>
            <a:r>
              <a:rPr lang="en-US" sz="1400" b="1" strike="noStrike" spc="-1">
                <a:solidFill>
                  <a:srgbClr val="00FF00"/>
                </a:solidFill>
                <a:latin typeface="Calibri"/>
                <a:ea typeface="DejaVu Sans"/>
              </a:rPr>
              <a:t>0</a:t>
            </a:r>
            <a:endParaRPr lang="en-US" sz="1400" b="0" strike="noStrike" spc="-1">
              <a:latin typeface="Arial"/>
            </a:endParaRPr>
          </a:p>
        </p:txBody>
      </p:sp>
      <p:sp>
        <p:nvSpPr>
          <p:cNvPr id="653" name="CustomShape 62"/>
          <p:cNvSpPr/>
          <p:nvPr/>
        </p:nvSpPr>
        <p:spPr>
          <a:xfrm>
            <a:off x="6656760" y="1282680"/>
            <a:ext cx="270360" cy="1620360"/>
          </a:xfrm>
          <a:prstGeom prst="rect">
            <a:avLst/>
          </a:prstGeom>
          <a:noFill/>
          <a:ln>
            <a:noFill/>
          </a:ln>
        </p:spPr>
        <p:style>
          <a:lnRef idx="0">
            <a:scrgbClr r="0" g="0" b="0"/>
          </a:lnRef>
          <a:fillRef idx="0">
            <a:scrgbClr r="0" g="0" b="0"/>
          </a:fillRef>
          <a:effectRef idx="0">
            <a:scrgbClr r="0" g="0" b="0"/>
          </a:effectRef>
          <a:fontRef idx="minor"/>
        </p:style>
        <p:txBody>
          <a:bodyPr wrap="none" lIns="90360" tIns="44280" rIns="90360" bIns="44280">
            <a:spAutoFit/>
          </a:bodyPr>
          <a:lstStyle/>
          <a:p>
            <a:pPr>
              <a:lnSpc>
                <a:spcPct val="90000"/>
              </a:lnSpc>
            </a:pPr>
            <a:r>
              <a:rPr lang="en-US" sz="1400" b="1" strike="noStrike" spc="-1">
                <a:solidFill>
                  <a:srgbClr val="000000"/>
                </a:solidFill>
                <a:latin typeface="Calibri"/>
                <a:ea typeface="DejaVu Sans"/>
              </a:rPr>
              <a:t>1</a:t>
            </a:r>
            <a:endParaRPr lang="en-US" sz="1400" b="0" strike="noStrike" spc="-1">
              <a:latin typeface="Arial"/>
            </a:endParaRPr>
          </a:p>
          <a:p>
            <a:pPr>
              <a:lnSpc>
                <a:spcPct val="90000"/>
              </a:lnSpc>
            </a:pPr>
            <a:r>
              <a:rPr lang="en-US" sz="1400" b="1" strike="noStrike" spc="-1">
                <a:solidFill>
                  <a:srgbClr val="000000"/>
                </a:solidFill>
                <a:latin typeface="Calibri"/>
                <a:ea typeface="DejaVu Sans"/>
              </a:rPr>
              <a:t>0</a:t>
            </a:r>
            <a:endParaRPr lang="en-US" sz="1400" b="0" strike="noStrike" spc="-1">
              <a:latin typeface="Arial"/>
            </a:endParaRPr>
          </a:p>
          <a:p>
            <a:pPr>
              <a:lnSpc>
                <a:spcPct val="90000"/>
              </a:lnSpc>
            </a:pPr>
            <a:r>
              <a:rPr lang="en-US" sz="1400" b="1" strike="noStrike" spc="-1">
                <a:solidFill>
                  <a:srgbClr val="000000"/>
                </a:solidFill>
                <a:latin typeface="Calibri"/>
                <a:ea typeface="DejaVu Sans"/>
              </a:rPr>
              <a:t>0</a:t>
            </a:r>
            <a:endParaRPr lang="en-US" sz="1400" b="0" strike="noStrike" spc="-1">
              <a:latin typeface="Arial"/>
            </a:endParaRPr>
          </a:p>
          <a:p>
            <a:pPr>
              <a:lnSpc>
                <a:spcPct val="90000"/>
              </a:lnSpc>
            </a:pPr>
            <a:r>
              <a:rPr lang="en-US" sz="1400" b="1" strike="noStrike" spc="-1">
                <a:solidFill>
                  <a:srgbClr val="000000"/>
                </a:solidFill>
                <a:latin typeface="Calibri"/>
                <a:ea typeface="DejaVu Sans"/>
              </a:rPr>
              <a:t>1</a:t>
            </a:r>
            <a:endParaRPr lang="en-US" sz="1400" b="0" strike="noStrike" spc="-1">
              <a:latin typeface="Arial"/>
            </a:endParaRPr>
          </a:p>
          <a:p>
            <a:pPr>
              <a:lnSpc>
                <a:spcPct val="90000"/>
              </a:lnSpc>
            </a:pPr>
            <a:r>
              <a:rPr lang="en-US" sz="1400" b="1" strike="noStrike" spc="-1">
                <a:solidFill>
                  <a:srgbClr val="000000"/>
                </a:solidFill>
                <a:latin typeface="Calibri"/>
                <a:ea typeface="DejaVu Sans"/>
              </a:rPr>
              <a:t>0</a:t>
            </a:r>
            <a:endParaRPr lang="en-US" sz="1400" b="0" strike="noStrike" spc="-1">
              <a:latin typeface="Arial"/>
            </a:endParaRPr>
          </a:p>
          <a:p>
            <a:pPr>
              <a:lnSpc>
                <a:spcPct val="90000"/>
              </a:lnSpc>
            </a:pPr>
            <a:r>
              <a:rPr lang="en-US" sz="1400" b="1" strike="noStrike" spc="-1">
                <a:solidFill>
                  <a:srgbClr val="000000"/>
                </a:solidFill>
                <a:latin typeface="Calibri"/>
                <a:ea typeface="DejaVu Sans"/>
              </a:rPr>
              <a:t>0</a:t>
            </a:r>
            <a:endParaRPr lang="en-US" sz="1400" b="0" strike="noStrike" spc="-1">
              <a:latin typeface="Arial"/>
            </a:endParaRPr>
          </a:p>
          <a:p>
            <a:pPr>
              <a:lnSpc>
                <a:spcPct val="90000"/>
              </a:lnSpc>
            </a:pPr>
            <a:r>
              <a:rPr lang="en-US" sz="1400" b="1" strike="noStrike" spc="-1">
                <a:solidFill>
                  <a:srgbClr val="000000"/>
                </a:solidFill>
                <a:latin typeface="Calibri"/>
                <a:ea typeface="DejaVu Sans"/>
              </a:rPr>
              <a:t>1</a:t>
            </a:r>
            <a:endParaRPr lang="en-US" sz="1400" b="0" strike="noStrike" spc="-1">
              <a:latin typeface="Arial"/>
            </a:endParaRPr>
          </a:p>
          <a:p>
            <a:pPr>
              <a:lnSpc>
                <a:spcPct val="90000"/>
              </a:lnSpc>
            </a:pPr>
            <a:r>
              <a:rPr lang="en-US" sz="1400" b="1" strike="noStrike" spc="-1">
                <a:solidFill>
                  <a:srgbClr val="000000"/>
                </a:solidFill>
                <a:latin typeface="Calibri"/>
                <a:ea typeface="DejaVu Sans"/>
              </a:rPr>
              <a:t>1</a:t>
            </a:r>
            <a:endParaRPr lang="en-US" sz="1400" b="0" strike="noStrike" spc="-1">
              <a:latin typeface="Arial"/>
            </a:endParaRPr>
          </a:p>
        </p:txBody>
      </p:sp>
      <p:sp>
        <p:nvSpPr>
          <p:cNvPr id="654" name="CustomShape 63"/>
          <p:cNvSpPr/>
          <p:nvPr/>
        </p:nvSpPr>
        <p:spPr>
          <a:xfrm>
            <a:off x="7571160" y="1270080"/>
            <a:ext cx="270360" cy="1620360"/>
          </a:xfrm>
          <a:prstGeom prst="rect">
            <a:avLst/>
          </a:prstGeom>
          <a:noFill/>
          <a:ln>
            <a:noFill/>
          </a:ln>
        </p:spPr>
        <p:style>
          <a:lnRef idx="0">
            <a:scrgbClr r="0" g="0" b="0"/>
          </a:lnRef>
          <a:fillRef idx="0">
            <a:scrgbClr r="0" g="0" b="0"/>
          </a:fillRef>
          <a:effectRef idx="0">
            <a:scrgbClr r="0" g="0" b="0"/>
          </a:effectRef>
          <a:fontRef idx="minor"/>
        </p:style>
        <p:txBody>
          <a:bodyPr wrap="none" lIns="90360" tIns="44280" rIns="90360" bIns="44280">
            <a:spAutoFit/>
          </a:bodyPr>
          <a:lstStyle/>
          <a:p>
            <a:pPr>
              <a:lnSpc>
                <a:spcPct val="90000"/>
              </a:lnSpc>
            </a:pPr>
            <a:r>
              <a:rPr lang="en-US" sz="1400" b="1" strike="noStrike" spc="-1">
                <a:solidFill>
                  <a:srgbClr val="00FF00"/>
                </a:solidFill>
                <a:latin typeface="Calibri"/>
                <a:ea typeface="DejaVu Sans"/>
              </a:rPr>
              <a:t>1</a:t>
            </a:r>
            <a:endParaRPr lang="en-US" sz="1400" b="0" strike="noStrike" spc="-1">
              <a:latin typeface="Arial"/>
            </a:endParaRPr>
          </a:p>
          <a:p>
            <a:pPr>
              <a:lnSpc>
                <a:spcPct val="90000"/>
              </a:lnSpc>
            </a:pPr>
            <a:r>
              <a:rPr lang="en-US" sz="1400" b="1" strike="noStrike" spc="-1">
                <a:solidFill>
                  <a:srgbClr val="00FF00"/>
                </a:solidFill>
                <a:latin typeface="Calibri"/>
                <a:ea typeface="DejaVu Sans"/>
              </a:rPr>
              <a:t>0</a:t>
            </a:r>
            <a:endParaRPr lang="en-US" sz="1400" b="0" strike="noStrike" spc="-1">
              <a:latin typeface="Arial"/>
            </a:endParaRPr>
          </a:p>
          <a:p>
            <a:pPr>
              <a:lnSpc>
                <a:spcPct val="90000"/>
              </a:lnSpc>
            </a:pPr>
            <a:r>
              <a:rPr lang="en-US" sz="1400" b="1" strike="noStrike" spc="-1">
                <a:solidFill>
                  <a:srgbClr val="00FF00"/>
                </a:solidFill>
                <a:latin typeface="Calibri"/>
                <a:ea typeface="DejaVu Sans"/>
              </a:rPr>
              <a:t>0</a:t>
            </a:r>
            <a:endParaRPr lang="en-US" sz="1400" b="0" strike="noStrike" spc="-1">
              <a:latin typeface="Arial"/>
            </a:endParaRPr>
          </a:p>
          <a:p>
            <a:pPr>
              <a:lnSpc>
                <a:spcPct val="90000"/>
              </a:lnSpc>
            </a:pPr>
            <a:r>
              <a:rPr lang="en-US" sz="1400" b="1" strike="noStrike" spc="-1">
                <a:solidFill>
                  <a:srgbClr val="00FF00"/>
                </a:solidFill>
                <a:latin typeface="Calibri"/>
                <a:ea typeface="DejaVu Sans"/>
              </a:rPr>
              <a:t>1</a:t>
            </a:r>
            <a:endParaRPr lang="en-US" sz="1400" b="0" strike="noStrike" spc="-1">
              <a:latin typeface="Arial"/>
            </a:endParaRPr>
          </a:p>
          <a:p>
            <a:pPr>
              <a:lnSpc>
                <a:spcPct val="90000"/>
              </a:lnSpc>
            </a:pPr>
            <a:r>
              <a:rPr lang="en-US" sz="1400" b="1" strike="noStrike" spc="-1">
                <a:solidFill>
                  <a:srgbClr val="00FF00"/>
                </a:solidFill>
                <a:latin typeface="Calibri"/>
                <a:ea typeface="DejaVu Sans"/>
              </a:rPr>
              <a:t>0</a:t>
            </a:r>
            <a:endParaRPr lang="en-US" sz="1400" b="0" strike="noStrike" spc="-1">
              <a:latin typeface="Arial"/>
            </a:endParaRPr>
          </a:p>
          <a:p>
            <a:pPr>
              <a:lnSpc>
                <a:spcPct val="90000"/>
              </a:lnSpc>
            </a:pPr>
            <a:r>
              <a:rPr lang="en-US" sz="1400" b="1" strike="noStrike" spc="-1">
                <a:solidFill>
                  <a:srgbClr val="00FF00"/>
                </a:solidFill>
                <a:latin typeface="Calibri"/>
                <a:ea typeface="DejaVu Sans"/>
              </a:rPr>
              <a:t>0</a:t>
            </a:r>
            <a:endParaRPr lang="en-US" sz="1400" b="0" strike="noStrike" spc="-1">
              <a:latin typeface="Arial"/>
            </a:endParaRPr>
          </a:p>
          <a:p>
            <a:pPr>
              <a:lnSpc>
                <a:spcPct val="90000"/>
              </a:lnSpc>
            </a:pPr>
            <a:r>
              <a:rPr lang="en-US" sz="1400" b="1" strike="noStrike" spc="-1">
                <a:solidFill>
                  <a:srgbClr val="00FF00"/>
                </a:solidFill>
                <a:latin typeface="Calibri"/>
                <a:ea typeface="DejaVu Sans"/>
              </a:rPr>
              <a:t>1</a:t>
            </a:r>
            <a:endParaRPr lang="en-US" sz="1400" b="0" strike="noStrike" spc="-1">
              <a:latin typeface="Arial"/>
            </a:endParaRPr>
          </a:p>
          <a:p>
            <a:pPr>
              <a:lnSpc>
                <a:spcPct val="90000"/>
              </a:lnSpc>
            </a:pPr>
            <a:r>
              <a:rPr lang="en-US" sz="1400" b="1" strike="noStrike" spc="-1">
                <a:solidFill>
                  <a:srgbClr val="00FF00"/>
                </a:solidFill>
                <a:latin typeface="Calibri"/>
                <a:ea typeface="DejaVu Sans"/>
              </a:rPr>
              <a:t>1</a:t>
            </a:r>
            <a:endParaRPr lang="en-US" sz="1400" b="0" strike="noStrike" spc="-1">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6BE8414B-4D94-4296-97E0-FD3C9C4B8207}" type="slidenum">
              <a:rPr lang="en-US" sz="1200" b="0" strike="noStrike" spc="-1">
                <a:solidFill>
                  <a:srgbClr val="8B8B8B"/>
                </a:solidFill>
                <a:latin typeface="Calibri"/>
                <a:ea typeface="DejaVu Sans"/>
              </a:rPr>
              <a:t>34</a:t>
            </a:fld>
            <a:endParaRPr lang="en-US" sz="1200" b="0" strike="noStrike" spc="-1">
              <a:latin typeface="Arial"/>
            </a:endParaRPr>
          </a:p>
        </p:txBody>
      </p:sp>
      <p:sp>
        <p:nvSpPr>
          <p:cNvPr id="656" name="CustomShape 2"/>
          <p:cNvSpPr/>
          <p:nvPr/>
        </p:nvSpPr>
        <p:spPr>
          <a:xfrm>
            <a:off x="0" y="549360"/>
            <a:ext cx="8640720" cy="379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100000"/>
              </a:lnSpc>
              <a:spcBef>
                <a:spcPts val="641"/>
              </a:spcBef>
              <a:buClr>
                <a:srgbClr val="000000"/>
              </a:buClr>
              <a:buFont typeface="Wingdings" charset="2"/>
              <a:buChar char=""/>
            </a:pPr>
            <a:r>
              <a:rPr lang="en-US" sz="2800" b="0" strike="noStrike" spc="-1">
                <a:solidFill>
                  <a:srgbClr val="000000"/>
                </a:solidFill>
                <a:latin typeface="Calibri"/>
                <a:ea typeface="DejaVu Sans"/>
              </a:rPr>
              <a:t> 6.3 </a:t>
            </a:r>
            <a:r>
              <a:rPr lang="en-US" sz="3200" b="0" strike="noStrike" spc="-1">
                <a:solidFill>
                  <a:srgbClr val="000000"/>
                </a:solidFill>
                <a:latin typeface="Calibri"/>
                <a:ea typeface="DejaVu Sans"/>
              </a:rPr>
              <a:t>Networks </a:t>
            </a:r>
            <a:r>
              <a:rPr lang="en-US" sz="2000" b="0" strike="noStrike" spc="-1">
                <a:solidFill>
                  <a:srgbClr val="000000"/>
                </a:solidFill>
                <a:latin typeface="Calibri"/>
                <a:ea typeface="DejaVu Sans"/>
              </a:rPr>
              <a:t>(skim)</a:t>
            </a:r>
            <a:endParaRPr lang="en-US" sz="2000" b="0" strike="noStrike" spc="-1">
              <a:latin typeface="Arial"/>
            </a:endParaRPr>
          </a:p>
          <a:p>
            <a:pPr marL="743040" lvl="1" indent="-284040">
              <a:lnSpc>
                <a:spcPct val="100000"/>
              </a:lnSpc>
              <a:spcBef>
                <a:spcPts val="561"/>
              </a:spcBef>
              <a:buClr>
                <a:srgbClr val="000000"/>
              </a:buClr>
              <a:buFont typeface="Wingdings" charset="2"/>
              <a:buChar char=""/>
            </a:pPr>
            <a:r>
              <a:rPr lang="en-US" sz="2800" b="0" strike="noStrike" spc="-1">
                <a:solidFill>
                  <a:srgbClr val="000000"/>
                </a:solidFill>
                <a:latin typeface="Calibri"/>
                <a:ea typeface="DejaVu Sans"/>
              </a:rPr>
              <a:t> Key characteristics of typical networks include </a:t>
            </a:r>
            <a:endParaRPr lang="en-US" sz="2800" b="0" strike="noStrike" spc="-1">
              <a:latin typeface="Arial"/>
            </a:endParaRPr>
          </a:p>
          <a:p>
            <a:pPr marL="743040" lvl="1" indent="-284040">
              <a:lnSpc>
                <a:spcPct val="100000"/>
              </a:lnSpc>
              <a:spcBef>
                <a:spcPts val="561"/>
              </a:spcBef>
              <a:buClr>
                <a:srgbClr val="000000"/>
              </a:buClr>
              <a:buFont typeface="Arial"/>
              <a:buChar char="–"/>
            </a:pPr>
            <a:r>
              <a:rPr lang="en-US" sz="2800" b="0" strike="noStrike" spc="-1">
                <a:solidFill>
                  <a:srgbClr val="000000"/>
                </a:solidFill>
                <a:latin typeface="Calibri"/>
                <a:ea typeface="DejaVu Sans"/>
              </a:rPr>
              <a:t>    the following</a:t>
            </a:r>
            <a:endParaRPr lang="en-US" sz="2800" b="0" strike="noStrike" spc="-1">
              <a:latin typeface="Arial"/>
            </a:endParaRPr>
          </a:p>
          <a:p>
            <a:pPr marL="1143000" lvl="2" indent="-226800">
              <a:lnSpc>
                <a:spcPct val="100000"/>
              </a:lnSpc>
              <a:spcBef>
                <a:spcPts val="479"/>
              </a:spcBef>
              <a:buClr>
                <a:srgbClr val="000000"/>
              </a:buClr>
              <a:buFont typeface="Wingdings" charset="2"/>
              <a:buChar char=""/>
            </a:pPr>
            <a:r>
              <a:rPr lang="en-US" sz="2000" b="1" strike="noStrike" spc="-1">
                <a:solidFill>
                  <a:srgbClr val="000000"/>
                </a:solidFill>
                <a:latin typeface="Calibri"/>
                <a:ea typeface="DejaVu Sans"/>
              </a:rPr>
              <a:t> </a:t>
            </a:r>
            <a:r>
              <a:rPr lang="en-US" sz="2400" b="1" strike="noStrike" spc="-1">
                <a:solidFill>
                  <a:srgbClr val="000000"/>
                </a:solidFill>
                <a:latin typeface="Calibri"/>
                <a:ea typeface="DejaVu Sans"/>
              </a:rPr>
              <a:t>Distance: 0.01 to 10,000 kilometers</a:t>
            </a:r>
            <a:endParaRPr lang="en-US" sz="2400" b="0" strike="noStrike" spc="-1">
              <a:latin typeface="Arial"/>
            </a:endParaRPr>
          </a:p>
          <a:p>
            <a:pPr marL="1143000" lvl="2" indent="-226800">
              <a:lnSpc>
                <a:spcPct val="100000"/>
              </a:lnSpc>
              <a:spcBef>
                <a:spcPts val="479"/>
              </a:spcBef>
              <a:buClr>
                <a:srgbClr val="000000"/>
              </a:buClr>
              <a:buFont typeface="Wingdings" charset="2"/>
              <a:buChar char=""/>
            </a:pPr>
            <a:r>
              <a:rPr lang="en-US" sz="2400" b="1" strike="noStrike" spc="-1">
                <a:solidFill>
                  <a:srgbClr val="000000"/>
                </a:solidFill>
                <a:latin typeface="Calibri"/>
                <a:ea typeface="DejaVu Sans"/>
              </a:rPr>
              <a:t> Speed: 0.001MB/sec to 100MB/sec</a:t>
            </a:r>
            <a:endParaRPr lang="en-US" sz="2400" b="0" strike="noStrike" spc="-1">
              <a:latin typeface="Arial"/>
            </a:endParaRPr>
          </a:p>
          <a:p>
            <a:pPr marL="1143000" lvl="2" indent="-226800">
              <a:lnSpc>
                <a:spcPct val="100000"/>
              </a:lnSpc>
              <a:spcBef>
                <a:spcPts val="479"/>
              </a:spcBef>
              <a:buClr>
                <a:srgbClr val="000000"/>
              </a:buClr>
              <a:buFont typeface="Wingdings" charset="2"/>
              <a:buChar char=""/>
            </a:pPr>
            <a:r>
              <a:rPr lang="en-US" sz="2400" b="1" strike="noStrike" spc="-1">
                <a:solidFill>
                  <a:srgbClr val="000000"/>
                </a:solidFill>
                <a:latin typeface="Calibri"/>
                <a:ea typeface="DejaVu Sans"/>
              </a:rPr>
              <a:t> Topology: Bus, ring, star, tree</a:t>
            </a:r>
            <a:endParaRPr lang="en-US" sz="2400" b="0" strike="noStrike" spc="-1">
              <a:latin typeface="Arial"/>
            </a:endParaRPr>
          </a:p>
          <a:p>
            <a:pPr marL="1143000" lvl="2" indent="-226800">
              <a:lnSpc>
                <a:spcPct val="100000"/>
              </a:lnSpc>
              <a:spcBef>
                <a:spcPts val="479"/>
              </a:spcBef>
              <a:buClr>
                <a:srgbClr val="000000"/>
              </a:buClr>
              <a:buFont typeface="Wingdings" charset="2"/>
              <a:buChar char=""/>
            </a:pPr>
            <a:r>
              <a:rPr lang="en-US" sz="2400" b="1" strike="noStrike" spc="-1">
                <a:solidFill>
                  <a:srgbClr val="000000"/>
                </a:solidFill>
                <a:latin typeface="Calibri"/>
                <a:ea typeface="DejaVu Sans"/>
              </a:rPr>
              <a:t> Shared lines: None (point-to-point) or shared (multidrop)</a:t>
            </a:r>
            <a:endParaRPr lang="en-US" sz="2400" b="0" strike="noStrike" spc="-1">
              <a:latin typeface="Arial"/>
            </a:endParaRPr>
          </a:p>
        </p:txBody>
      </p:sp>
      <p:sp>
        <p:nvSpPr>
          <p:cNvPr id="657" name="CustomShape 3"/>
          <p:cNvSpPr/>
          <p:nvPr/>
        </p:nvSpPr>
        <p:spPr>
          <a:xfrm>
            <a:off x="1042920" y="3789360"/>
            <a:ext cx="4174920" cy="3650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108D8B87-54D9-473C-9767-67E22AF31AF6}" type="slidenum">
              <a:rPr lang="en-US" sz="1200" b="0" strike="noStrike" spc="-1">
                <a:solidFill>
                  <a:srgbClr val="8B8B8B"/>
                </a:solidFill>
                <a:latin typeface="Calibri"/>
                <a:ea typeface="DejaVu Sans"/>
              </a:rPr>
              <a:t>35</a:t>
            </a:fld>
            <a:endParaRPr lang="en-US" sz="1200" b="0" strike="noStrike" spc="-1">
              <a:latin typeface="Arial"/>
            </a:endParaRPr>
          </a:p>
        </p:txBody>
      </p:sp>
      <p:sp>
        <p:nvSpPr>
          <p:cNvPr id="659" name="CustomShape 2"/>
          <p:cNvSpPr/>
          <p:nvPr/>
        </p:nvSpPr>
        <p:spPr>
          <a:xfrm>
            <a:off x="685800" y="762120"/>
            <a:ext cx="7922880" cy="388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743040" lvl="1" indent="-284040">
              <a:lnSpc>
                <a:spcPct val="100000"/>
              </a:lnSpc>
              <a:spcBef>
                <a:spcPts val="561"/>
              </a:spcBef>
              <a:buClr>
                <a:srgbClr val="C0504D"/>
              </a:buClr>
              <a:buSzPct val="85000"/>
              <a:buFont typeface="Wingdings" charset="2"/>
              <a:buChar char=""/>
            </a:pPr>
            <a:r>
              <a:rPr lang="en-US" sz="2800" b="0" strike="noStrike" spc="-1">
                <a:solidFill>
                  <a:srgbClr val="000000"/>
                </a:solidFill>
                <a:latin typeface="Arial"/>
                <a:ea typeface="宋体"/>
              </a:rPr>
              <a:t> </a:t>
            </a:r>
            <a:r>
              <a:rPr lang="en-US" sz="2400" b="0" strike="noStrike" spc="-1">
                <a:solidFill>
                  <a:srgbClr val="000000"/>
                </a:solidFill>
                <a:latin typeface="Arial"/>
                <a:ea typeface="宋体"/>
              </a:rPr>
              <a:t>Local area network (LAN)  </a:t>
            </a:r>
            <a:r>
              <a:rPr lang="en-US" sz="2000" b="1" strike="noStrike" spc="-1">
                <a:solidFill>
                  <a:srgbClr val="000000"/>
                </a:solidFill>
                <a:latin typeface="Arial"/>
                <a:ea typeface="宋体"/>
              </a:rPr>
              <a:t>e.g., Ethernet</a:t>
            </a:r>
            <a:endParaRPr lang="en-US" sz="2000" b="0" strike="noStrike" spc="-1">
              <a:latin typeface="Arial"/>
            </a:endParaRPr>
          </a:p>
          <a:p>
            <a:pPr marL="743040" lvl="1" indent="-284040">
              <a:lnSpc>
                <a:spcPct val="100000"/>
              </a:lnSpc>
              <a:spcBef>
                <a:spcPts val="561"/>
              </a:spcBef>
              <a:buClr>
                <a:srgbClr val="C0504D"/>
              </a:buClr>
              <a:buSzPct val="85000"/>
              <a:buFont typeface="Wingdings" charset="2"/>
              <a:buChar char=""/>
            </a:pPr>
            <a:r>
              <a:rPr lang="en-US" sz="2800" b="0" strike="noStrike" spc="-1">
                <a:solidFill>
                  <a:srgbClr val="000000"/>
                </a:solidFill>
                <a:latin typeface="Arial"/>
                <a:ea typeface="宋体"/>
              </a:rPr>
              <a:t> </a:t>
            </a:r>
            <a:r>
              <a:rPr lang="en-US" sz="2400" b="0" strike="noStrike" spc="-1">
                <a:solidFill>
                  <a:srgbClr val="000000"/>
                </a:solidFill>
                <a:latin typeface="Arial"/>
                <a:ea typeface="宋体"/>
              </a:rPr>
              <a:t>Packet</a:t>
            </a:r>
            <a:r>
              <a:rPr lang="en-US" sz="2800" b="0" strike="noStrike" spc="-1">
                <a:solidFill>
                  <a:srgbClr val="000000"/>
                </a:solidFill>
                <a:latin typeface="Arial"/>
                <a:ea typeface="宋体"/>
              </a:rPr>
              <a:t>-</a:t>
            </a:r>
            <a:r>
              <a:rPr lang="en-US" sz="2400" b="0" strike="noStrike" spc="-1">
                <a:solidFill>
                  <a:srgbClr val="000000"/>
                </a:solidFill>
                <a:latin typeface="Arial"/>
                <a:ea typeface="宋体"/>
              </a:rPr>
              <a:t>switched network </a:t>
            </a:r>
            <a:r>
              <a:rPr lang="en-US" sz="2000" b="1" strike="noStrike" spc="-1">
                <a:solidFill>
                  <a:srgbClr val="000000"/>
                </a:solidFill>
                <a:latin typeface="Arial"/>
                <a:ea typeface="宋体"/>
              </a:rPr>
              <a:t>,</a:t>
            </a:r>
            <a:r>
              <a:rPr lang="en-US" sz="2400" b="0" strike="noStrike" spc="-1">
                <a:solidFill>
                  <a:srgbClr val="000000"/>
                </a:solidFill>
                <a:latin typeface="Arial"/>
                <a:ea typeface="宋体"/>
              </a:rPr>
              <a:t>which are common in long-haul networks</a:t>
            </a:r>
            <a:r>
              <a:rPr lang="en-US" sz="2000" b="1" strike="noStrike" spc="-1">
                <a:solidFill>
                  <a:srgbClr val="000000"/>
                </a:solidFill>
                <a:latin typeface="Arial"/>
                <a:ea typeface="宋体"/>
              </a:rPr>
              <a:t> </a:t>
            </a:r>
            <a:endParaRPr lang="en-US" sz="2000" b="0" strike="noStrike" spc="-1">
              <a:latin typeface="Arial"/>
            </a:endParaRPr>
          </a:p>
          <a:p>
            <a:pPr marL="743040" indent="-284040">
              <a:lnSpc>
                <a:spcPct val="100000"/>
              </a:lnSpc>
              <a:spcBef>
                <a:spcPts val="479"/>
              </a:spcBef>
            </a:pPr>
            <a:r>
              <a:rPr lang="en-US" sz="2400" b="0" strike="noStrike" spc="-1">
                <a:solidFill>
                  <a:srgbClr val="000000"/>
                </a:solidFill>
                <a:latin typeface="Arial"/>
                <a:ea typeface="宋体"/>
              </a:rPr>
              <a:t>     </a:t>
            </a:r>
            <a:r>
              <a:rPr lang="en-US" sz="2000" b="1" strike="noStrike" spc="-1">
                <a:solidFill>
                  <a:srgbClr val="000000"/>
                </a:solidFill>
                <a:latin typeface="Arial"/>
                <a:ea typeface="宋体"/>
              </a:rPr>
              <a:t>e.g., ARPANET</a:t>
            </a:r>
            <a:endParaRPr lang="en-US" sz="2000" b="0" strike="noStrike" spc="-1">
              <a:latin typeface="Arial"/>
            </a:endParaRPr>
          </a:p>
          <a:p>
            <a:pPr marL="743040" lvl="1" indent="-284040">
              <a:lnSpc>
                <a:spcPct val="100000"/>
              </a:lnSpc>
              <a:spcBef>
                <a:spcPts val="479"/>
              </a:spcBef>
              <a:buClr>
                <a:srgbClr val="C0504D"/>
              </a:buClr>
              <a:buSzPct val="85000"/>
              <a:buFont typeface="Wingdings" charset="2"/>
              <a:buChar char=""/>
            </a:pPr>
            <a:r>
              <a:rPr lang="en-US" sz="2400" b="0" strike="noStrike" spc="-1">
                <a:solidFill>
                  <a:srgbClr val="000000"/>
                </a:solidFill>
                <a:latin typeface="Arial"/>
                <a:ea typeface="宋体"/>
              </a:rPr>
              <a:t> TCP/IP is the key to interconnecting different networks</a:t>
            </a:r>
            <a:endParaRPr lang="en-US" sz="2400" b="0" strike="noStrike" spc="-1">
              <a:latin typeface="Arial"/>
            </a:endParaRPr>
          </a:p>
          <a:p>
            <a:pPr marL="743040" lvl="1" indent="-284040">
              <a:lnSpc>
                <a:spcPct val="100000"/>
              </a:lnSpc>
              <a:spcBef>
                <a:spcPts val="479"/>
              </a:spcBef>
              <a:buClr>
                <a:srgbClr val="C0504D"/>
              </a:buClr>
              <a:buSzPct val="85000"/>
              <a:buFont typeface="Wingdings" charset="2"/>
              <a:buChar char=""/>
            </a:pPr>
            <a:r>
              <a:rPr lang="en-US" sz="2400" b="0" strike="noStrike" spc="-1">
                <a:solidFill>
                  <a:srgbClr val="000000"/>
                </a:solidFill>
                <a:latin typeface="Arial"/>
                <a:ea typeface="宋体"/>
              </a:rPr>
              <a:t> The bandwidths of networks are probably growing faster than the bandwidth of any other type of device at present.</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1" presetClass="entr" fill="hold" nodeType="clickEffect">
                                  <p:stCondLst>
                                    <p:cond delay="0"/>
                                  </p:stCondLst>
                                  <p:childTnLst>
                                    <p:set>
                                      <p:cBhvr>
                                        <p:cTn id="6" dur="1" fill="hold">
                                          <p:stCondLst>
                                            <p:cond delay="499"/>
                                          </p:stCondLst>
                                        </p:cTn>
                                        <p:tgtEl>
                                          <p:spTgt spid="6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47E00407-245C-407D-AB6C-FFA9D022B307}" type="slidenum">
              <a:rPr lang="en-US" sz="1200" b="0" strike="noStrike" spc="-1">
                <a:solidFill>
                  <a:srgbClr val="8B8B8B"/>
                </a:solidFill>
                <a:latin typeface="Calibri"/>
                <a:ea typeface="DejaVu Sans"/>
              </a:rPr>
              <a:t>36</a:t>
            </a:fld>
            <a:endParaRPr lang="en-US" sz="1200" b="0" strike="noStrike" spc="-1">
              <a:latin typeface="Arial"/>
            </a:endParaRPr>
          </a:p>
        </p:txBody>
      </p:sp>
      <p:sp>
        <p:nvSpPr>
          <p:cNvPr id="661" name="CustomShape 2"/>
          <p:cNvSpPr/>
          <p:nvPr/>
        </p:nvSpPr>
        <p:spPr>
          <a:xfrm>
            <a:off x="179280" y="609480"/>
            <a:ext cx="8840520" cy="101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2800" b="1" strike="noStrike" spc="-1">
                <a:solidFill>
                  <a:srgbClr val="000000"/>
                </a:solidFill>
                <a:latin typeface="Comic Sans MS"/>
                <a:ea typeface="DejaVu Sans"/>
              </a:rPr>
              <a:t>6.4</a:t>
            </a:r>
            <a:r>
              <a:rPr lang="en-US" sz="2800" b="0" strike="noStrike" spc="-1">
                <a:solidFill>
                  <a:srgbClr val="000000"/>
                </a:solidFill>
                <a:latin typeface="Calibri"/>
                <a:ea typeface="DejaVu Sans"/>
              </a:rPr>
              <a:t>  </a:t>
            </a:r>
            <a:r>
              <a:rPr lang="en-US" sz="2800" b="1" strike="noStrike" spc="-1">
                <a:solidFill>
                  <a:srgbClr val="FF3300"/>
                </a:solidFill>
                <a:latin typeface="Comic Sans MS"/>
                <a:ea typeface="DejaVu Sans"/>
              </a:rPr>
              <a:t>Buses</a:t>
            </a:r>
            <a:r>
              <a:rPr lang="en-US" sz="2800" b="1" strike="noStrike" spc="-1">
                <a:solidFill>
                  <a:srgbClr val="000000"/>
                </a:solidFill>
                <a:latin typeface="Comic Sans MS"/>
                <a:ea typeface="DejaVu Sans"/>
              </a:rPr>
              <a:t> and Other Connections between Processors Memory, and  I/O Devices(p568)</a:t>
            </a:r>
            <a:endParaRPr lang="en-US" sz="2800" b="0" strike="noStrike" spc="-1">
              <a:latin typeface="Arial"/>
            </a:endParaRPr>
          </a:p>
        </p:txBody>
      </p:sp>
      <p:sp>
        <p:nvSpPr>
          <p:cNvPr id="662" name="CustomShape 3"/>
          <p:cNvSpPr/>
          <p:nvPr/>
        </p:nvSpPr>
        <p:spPr>
          <a:xfrm>
            <a:off x="609480" y="1125360"/>
            <a:ext cx="8151480" cy="474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743040" indent="-284040">
              <a:lnSpc>
                <a:spcPct val="100000"/>
              </a:lnSpc>
              <a:spcBef>
                <a:spcPts val="561"/>
              </a:spcBef>
            </a:pPr>
            <a:endParaRPr lang="en-US" sz="1800" b="0" strike="noStrike" spc="-1">
              <a:latin typeface="Arial"/>
            </a:endParaRPr>
          </a:p>
          <a:p>
            <a:pPr marL="343080" indent="-341280">
              <a:lnSpc>
                <a:spcPct val="100000"/>
              </a:lnSpc>
              <a:spcBef>
                <a:spcPts val="641"/>
              </a:spcBef>
              <a:buClr>
                <a:srgbClr val="0000FF"/>
              </a:buClr>
              <a:buSzPct val="75000"/>
              <a:buFont typeface="Wingdings" charset="2"/>
              <a:buChar char=""/>
            </a:pPr>
            <a:r>
              <a:rPr lang="en-US" sz="3200" b="0" strike="noStrike" spc="-1">
                <a:solidFill>
                  <a:srgbClr val="007A77"/>
                </a:solidFill>
                <a:latin typeface="Arial"/>
                <a:ea typeface="宋体"/>
              </a:rPr>
              <a:t> </a:t>
            </a:r>
            <a:r>
              <a:rPr lang="en-US" sz="2800" b="0" strike="noStrike" spc="-1">
                <a:solidFill>
                  <a:srgbClr val="000000"/>
                </a:solidFill>
                <a:latin typeface="Arial"/>
                <a:ea typeface="宋体"/>
              </a:rPr>
              <a:t>Shared communication link (one or more wires)</a:t>
            </a:r>
            <a:endParaRPr lang="en-US" sz="2800" b="0" strike="noStrike" spc="-1">
              <a:latin typeface="Arial"/>
            </a:endParaRPr>
          </a:p>
          <a:p>
            <a:pPr marL="343080" indent="-341280">
              <a:lnSpc>
                <a:spcPct val="100000"/>
              </a:lnSpc>
              <a:spcBef>
                <a:spcPts val="641"/>
              </a:spcBef>
              <a:buClr>
                <a:srgbClr val="0000FF"/>
              </a:buClr>
              <a:buSzPct val="75000"/>
              <a:buFont typeface="Wingdings" charset="2"/>
              <a:buChar char=""/>
            </a:pPr>
            <a:r>
              <a:rPr lang="en-US" sz="3200" b="0" strike="noStrike" spc="-1">
                <a:solidFill>
                  <a:srgbClr val="000000"/>
                </a:solidFill>
                <a:latin typeface="Arial"/>
                <a:ea typeface="宋体"/>
              </a:rPr>
              <a:t> </a:t>
            </a:r>
            <a:r>
              <a:rPr lang="en-US" sz="2800" b="0" strike="noStrike" spc="-1">
                <a:solidFill>
                  <a:srgbClr val="000000"/>
                </a:solidFill>
                <a:latin typeface="Arial"/>
                <a:ea typeface="宋体"/>
              </a:rPr>
              <a:t>Difficult design:</a:t>
            </a:r>
            <a:endParaRPr lang="en-US" sz="2800" b="0" strike="noStrike" spc="-1">
              <a:latin typeface="Arial"/>
            </a:endParaRPr>
          </a:p>
          <a:p>
            <a:pPr marL="743040" lvl="1" indent="-284040">
              <a:lnSpc>
                <a:spcPct val="100000"/>
              </a:lnSpc>
              <a:spcBef>
                <a:spcPts val="479"/>
              </a:spcBef>
              <a:buClr>
                <a:srgbClr val="C0504D"/>
              </a:buClr>
              <a:buSzPct val="85000"/>
              <a:buFont typeface="Wingdings" charset="2"/>
              <a:buChar char=""/>
            </a:pPr>
            <a:r>
              <a:rPr lang="en-US" sz="2400" b="0" strike="noStrike" spc="-1">
                <a:solidFill>
                  <a:srgbClr val="000000"/>
                </a:solidFill>
                <a:latin typeface="Arial"/>
                <a:ea typeface="宋体"/>
              </a:rPr>
              <a:t> may be bottleneck</a:t>
            </a:r>
            <a:endParaRPr lang="en-US" sz="2400" b="0" strike="noStrike" spc="-1">
              <a:latin typeface="Arial"/>
            </a:endParaRPr>
          </a:p>
          <a:p>
            <a:pPr marL="743040" lvl="1" indent="-284040">
              <a:lnSpc>
                <a:spcPct val="100000"/>
              </a:lnSpc>
              <a:spcBef>
                <a:spcPts val="479"/>
              </a:spcBef>
              <a:buClr>
                <a:srgbClr val="C0504D"/>
              </a:buClr>
              <a:buSzPct val="85000"/>
              <a:buFont typeface="Wingdings" charset="2"/>
              <a:buChar char=""/>
            </a:pPr>
            <a:r>
              <a:rPr lang="en-US" sz="2400" b="0" strike="noStrike" spc="-1">
                <a:solidFill>
                  <a:srgbClr val="000000"/>
                </a:solidFill>
                <a:latin typeface="Arial"/>
                <a:ea typeface="宋体"/>
              </a:rPr>
              <a:t> length of the bus</a:t>
            </a:r>
            <a:endParaRPr lang="en-US" sz="2400" b="0" strike="noStrike" spc="-1">
              <a:latin typeface="Arial"/>
            </a:endParaRPr>
          </a:p>
          <a:p>
            <a:pPr marL="743040" lvl="1" indent="-284040">
              <a:lnSpc>
                <a:spcPct val="100000"/>
              </a:lnSpc>
              <a:spcBef>
                <a:spcPts val="479"/>
              </a:spcBef>
              <a:buClr>
                <a:srgbClr val="C0504D"/>
              </a:buClr>
              <a:buSzPct val="85000"/>
              <a:buFont typeface="Wingdings" charset="2"/>
              <a:buChar char=""/>
            </a:pPr>
            <a:r>
              <a:rPr lang="en-US" sz="2400" b="0" strike="noStrike" spc="-1">
                <a:solidFill>
                  <a:srgbClr val="000000"/>
                </a:solidFill>
                <a:latin typeface="Arial"/>
                <a:ea typeface="宋体"/>
              </a:rPr>
              <a:t> number of devices</a:t>
            </a:r>
            <a:endParaRPr lang="en-US" sz="2400" b="0" strike="noStrike" spc="-1">
              <a:latin typeface="Arial"/>
            </a:endParaRPr>
          </a:p>
          <a:p>
            <a:pPr marL="743040" lvl="1" indent="-284040">
              <a:lnSpc>
                <a:spcPct val="100000"/>
              </a:lnSpc>
              <a:spcBef>
                <a:spcPts val="479"/>
              </a:spcBef>
              <a:buClr>
                <a:srgbClr val="C0504D"/>
              </a:buClr>
              <a:buSzPct val="85000"/>
              <a:buFont typeface="Wingdings" charset="2"/>
              <a:buChar char=""/>
            </a:pPr>
            <a:r>
              <a:rPr lang="en-US" sz="2400" b="0" strike="noStrike" spc="-1">
                <a:solidFill>
                  <a:srgbClr val="000000"/>
                </a:solidFill>
                <a:latin typeface="Arial"/>
                <a:ea typeface="宋体"/>
              </a:rPr>
              <a:t> tradeoffs (fast bus accesses and high bandwidth)</a:t>
            </a:r>
            <a:endParaRPr lang="en-US" sz="2400" b="0" strike="noStrike" spc="-1">
              <a:latin typeface="Arial"/>
            </a:endParaRPr>
          </a:p>
          <a:p>
            <a:pPr marL="743040" lvl="1" indent="-284040">
              <a:lnSpc>
                <a:spcPct val="100000"/>
              </a:lnSpc>
              <a:spcBef>
                <a:spcPts val="479"/>
              </a:spcBef>
              <a:buClr>
                <a:srgbClr val="C0504D"/>
              </a:buClr>
              <a:buSzPct val="85000"/>
              <a:buFont typeface="Wingdings" charset="2"/>
              <a:buChar char=""/>
            </a:pPr>
            <a:r>
              <a:rPr lang="en-US" sz="2400" b="0" strike="noStrike" spc="-1">
                <a:solidFill>
                  <a:srgbClr val="000000"/>
                </a:solidFill>
                <a:latin typeface="Arial"/>
                <a:ea typeface="宋体"/>
              </a:rPr>
              <a:t> support for many different devices</a:t>
            </a:r>
            <a:endParaRPr lang="en-US" sz="2400" b="0" strike="noStrike" spc="-1">
              <a:latin typeface="Arial"/>
            </a:endParaRPr>
          </a:p>
          <a:p>
            <a:pPr marL="743040" lvl="1" indent="-284040">
              <a:lnSpc>
                <a:spcPct val="100000"/>
              </a:lnSpc>
              <a:spcBef>
                <a:spcPts val="479"/>
              </a:spcBef>
              <a:buClr>
                <a:srgbClr val="C0504D"/>
              </a:buClr>
              <a:buSzPct val="85000"/>
              <a:buFont typeface="Wingdings" charset="2"/>
              <a:buChar char=""/>
            </a:pPr>
            <a:r>
              <a:rPr lang="en-US" sz="2400" b="0" strike="noStrike" spc="-1">
                <a:solidFill>
                  <a:srgbClr val="000000"/>
                </a:solidFill>
                <a:latin typeface="Arial"/>
                <a:ea typeface="宋体"/>
              </a:rPr>
              <a:t> cost</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42" presetClass="entr" fill="hold" nodeType="clickEffect">
                                  <p:stCondLst>
                                    <p:cond delay="0"/>
                                  </p:stCondLst>
                                  <p:childTnLst>
                                    <p:set>
                                      <p:cBhvr>
                                        <p:cTn id="6" dur="1" fill="hold">
                                          <p:stCondLst>
                                            <p:cond delay="0"/>
                                          </p:stCondLst>
                                        </p:cTn>
                                        <p:tgtEl>
                                          <p:spTgt spid="662">
                                            <p:txEl>
                                              <p:pRg st="1" end="1"/>
                                            </p:txEl>
                                          </p:spTgt>
                                        </p:tgtEl>
                                        <p:attrNameLst>
                                          <p:attrName>style.visibility</p:attrName>
                                        </p:attrNameLst>
                                      </p:cBhvr>
                                      <p:to>
                                        <p:strVal val="visible"/>
                                      </p:to>
                                    </p:set>
                                    <p:animEffect transition="in" filter="dissolve">
                                      <p:cBhvr additive="repl">
                                        <p:cTn id="7" dur="500"/>
                                        <p:tgtEl>
                                          <p:spTgt spid="662">
                                            <p:txEl>
                                              <p:pRg st="1" end="1"/>
                                            </p:txEl>
                                          </p:spTgt>
                                        </p:tgtEl>
                                      </p:cBhvr>
                                    </p:animEffect>
                                    <p:anim calcmode="lin" valueType="num">
                                      <p:cBhvr additive="repl">
                                        <p:cTn id="8" dur="500" fill="hold"/>
                                        <p:tgtEl>
                                          <p:spTgt spid="662">
                                            <p:txEl>
                                              <p:pRg st="1" end="1"/>
                                            </p:txEl>
                                          </p:spTgt>
                                        </p:tgtEl>
                                        <p:attrNameLst>
                                          <p:attrName>ppt_x</p:attrName>
                                        </p:attrNameLst>
                                      </p:cBhvr>
                                      <p:tavLst>
                                        <p:tav tm="0">
                                          <p:val>
                                            <p:strVal val="#ppt_x"/>
                                          </p:val>
                                        </p:tav>
                                        <p:tav tm="100000">
                                          <p:val>
                                            <p:strVal val="#ppt_x"/>
                                          </p:val>
                                        </p:tav>
                                      </p:tavLst>
                                    </p:anim>
                                    <p:anim calcmode="lin" valueType="num">
                                      <p:cBhvr additive="repl">
                                        <p:cTn id="9" dur="500" fill="hold"/>
                                        <p:tgtEl>
                                          <p:spTgt spid="66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42" presetClass="entr" fill="hold" nodeType="clickEffect">
                                  <p:stCondLst>
                                    <p:cond delay="0"/>
                                  </p:stCondLst>
                                  <p:childTnLst>
                                    <p:set>
                                      <p:cBhvr>
                                        <p:cTn id="13" dur="1" fill="hold">
                                          <p:stCondLst>
                                            <p:cond delay="0"/>
                                          </p:stCondLst>
                                        </p:cTn>
                                        <p:tgtEl>
                                          <p:spTgt spid="662">
                                            <p:txEl>
                                              <p:pRg st="2" end="2"/>
                                            </p:txEl>
                                          </p:spTgt>
                                        </p:tgtEl>
                                        <p:attrNameLst>
                                          <p:attrName>style.visibility</p:attrName>
                                        </p:attrNameLst>
                                      </p:cBhvr>
                                      <p:to>
                                        <p:strVal val="visible"/>
                                      </p:to>
                                    </p:set>
                                    <p:animEffect transition="in" filter="dissolve">
                                      <p:cBhvr additive="repl">
                                        <p:cTn id="14" dur="500"/>
                                        <p:tgtEl>
                                          <p:spTgt spid="662">
                                            <p:txEl>
                                              <p:pRg st="2" end="2"/>
                                            </p:txEl>
                                          </p:spTgt>
                                        </p:tgtEl>
                                      </p:cBhvr>
                                    </p:animEffect>
                                    <p:anim calcmode="lin" valueType="num">
                                      <p:cBhvr additive="repl">
                                        <p:cTn id="15" dur="500" fill="hold"/>
                                        <p:tgtEl>
                                          <p:spTgt spid="662">
                                            <p:txEl>
                                              <p:pRg st="2" end="2"/>
                                            </p:txEl>
                                          </p:spTgt>
                                        </p:tgtEl>
                                        <p:attrNameLst>
                                          <p:attrName>ppt_x</p:attrName>
                                        </p:attrNameLst>
                                      </p:cBhvr>
                                      <p:tavLst>
                                        <p:tav tm="0">
                                          <p:val>
                                            <p:strVal val="#ppt_x"/>
                                          </p:val>
                                        </p:tav>
                                        <p:tav tm="100000">
                                          <p:val>
                                            <p:strVal val="#ppt_x"/>
                                          </p:val>
                                        </p:tav>
                                      </p:tavLst>
                                    </p:anim>
                                    <p:anim calcmode="lin" valueType="num">
                                      <p:cBhvr additive="repl">
                                        <p:cTn id="16" dur="500" fill="hold"/>
                                        <p:tgtEl>
                                          <p:spTgt spid="662">
                                            <p:txEl>
                                              <p:pRg st="2" end="2"/>
                                            </p:txEl>
                                          </p:spTgt>
                                        </p:tgtEl>
                                        <p:attrNameLst>
                                          <p:attrName>ppt_y</p:attrName>
                                        </p:attrNameLst>
                                      </p:cBhvr>
                                      <p:tavLst>
                                        <p:tav tm="0">
                                          <p:val>
                                            <p:strVal val="#ppt_y+.1"/>
                                          </p:val>
                                        </p:tav>
                                        <p:tav tm="100000">
                                          <p:val>
                                            <p:strVal val="#ppt_y"/>
                                          </p:val>
                                        </p:tav>
                                      </p:tavLst>
                                    </p:anim>
                                  </p:childTnLst>
                                </p:cTn>
                              </p:par>
                              <p:par>
                                <p:cTn id="17" presetID="42" presetClass="entr" fill="hold" nodeType="withEffect">
                                  <p:stCondLst>
                                    <p:cond delay="0"/>
                                  </p:stCondLst>
                                  <p:childTnLst>
                                    <p:set>
                                      <p:cBhvr>
                                        <p:cTn id="18" dur="1" fill="hold">
                                          <p:stCondLst>
                                            <p:cond delay="0"/>
                                          </p:stCondLst>
                                        </p:cTn>
                                        <p:tgtEl>
                                          <p:spTgt spid="662">
                                            <p:txEl>
                                              <p:pRg st="3" end="3"/>
                                            </p:txEl>
                                          </p:spTgt>
                                        </p:tgtEl>
                                        <p:attrNameLst>
                                          <p:attrName>style.visibility</p:attrName>
                                        </p:attrNameLst>
                                      </p:cBhvr>
                                      <p:to>
                                        <p:strVal val="visible"/>
                                      </p:to>
                                    </p:set>
                                    <p:animEffect transition="in" filter="dissolve">
                                      <p:cBhvr additive="repl">
                                        <p:cTn id="19" dur="500"/>
                                        <p:tgtEl>
                                          <p:spTgt spid="662">
                                            <p:txEl>
                                              <p:pRg st="3" end="3"/>
                                            </p:txEl>
                                          </p:spTgt>
                                        </p:tgtEl>
                                      </p:cBhvr>
                                    </p:animEffect>
                                    <p:anim calcmode="lin" valueType="num">
                                      <p:cBhvr additive="repl">
                                        <p:cTn id="20" dur="500" fill="hold"/>
                                        <p:tgtEl>
                                          <p:spTgt spid="662">
                                            <p:txEl>
                                              <p:pRg st="3" end="3"/>
                                            </p:txEl>
                                          </p:spTgt>
                                        </p:tgtEl>
                                        <p:attrNameLst>
                                          <p:attrName>ppt_x</p:attrName>
                                        </p:attrNameLst>
                                      </p:cBhvr>
                                      <p:tavLst>
                                        <p:tav tm="0">
                                          <p:val>
                                            <p:strVal val="#ppt_x"/>
                                          </p:val>
                                        </p:tav>
                                        <p:tav tm="100000">
                                          <p:val>
                                            <p:strVal val="#ppt_x"/>
                                          </p:val>
                                        </p:tav>
                                      </p:tavLst>
                                    </p:anim>
                                    <p:anim calcmode="lin" valueType="num">
                                      <p:cBhvr additive="repl">
                                        <p:cTn id="21" dur="500" fill="hold"/>
                                        <p:tgtEl>
                                          <p:spTgt spid="662">
                                            <p:txEl>
                                              <p:pRg st="3" end="3"/>
                                            </p:txEl>
                                          </p:spTgt>
                                        </p:tgtEl>
                                        <p:attrNameLst>
                                          <p:attrName>ppt_y</p:attrName>
                                        </p:attrNameLst>
                                      </p:cBhvr>
                                      <p:tavLst>
                                        <p:tav tm="0">
                                          <p:val>
                                            <p:strVal val="#ppt_y+.1"/>
                                          </p:val>
                                        </p:tav>
                                        <p:tav tm="100000">
                                          <p:val>
                                            <p:strVal val="#ppt_y"/>
                                          </p:val>
                                        </p:tav>
                                      </p:tavLst>
                                    </p:anim>
                                  </p:childTnLst>
                                </p:cTn>
                              </p:par>
                              <p:par>
                                <p:cTn id="22" presetID="42" presetClass="entr" fill="hold" nodeType="withEffect">
                                  <p:stCondLst>
                                    <p:cond delay="0"/>
                                  </p:stCondLst>
                                  <p:childTnLst>
                                    <p:set>
                                      <p:cBhvr>
                                        <p:cTn id="23" dur="1" fill="hold">
                                          <p:stCondLst>
                                            <p:cond delay="0"/>
                                          </p:stCondLst>
                                        </p:cTn>
                                        <p:tgtEl>
                                          <p:spTgt spid="662">
                                            <p:txEl>
                                              <p:pRg st="4" end="4"/>
                                            </p:txEl>
                                          </p:spTgt>
                                        </p:tgtEl>
                                        <p:attrNameLst>
                                          <p:attrName>style.visibility</p:attrName>
                                        </p:attrNameLst>
                                      </p:cBhvr>
                                      <p:to>
                                        <p:strVal val="visible"/>
                                      </p:to>
                                    </p:set>
                                    <p:animEffect transition="in" filter="dissolve">
                                      <p:cBhvr additive="repl">
                                        <p:cTn id="24" dur="500"/>
                                        <p:tgtEl>
                                          <p:spTgt spid="662">
                                            <p:txEl>
                                              <p:pRg st="4" end="4"/>
                                            </p:txEl>
                                          </p:spTgt>
                                        </p:tgtEl>
                                      </p:cBhvr>
                                    </p:animEffect>
                                    <p:anim calcmode="lin" valueType="num">
                                      <p:cBhvr additive="repl">
                                        <p:cTn id="25" dur="500" fill="hold"/>
                                        <p:tgtEl>
                                          <p:spTgt spid="662">
                                            <p:txEl>
                                              <p:pRg st="4" end="4"/>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662">
                                            <p:txEl>
                                              <p:pRg st="4" end="4"/>
                                            </p:txEl>
                                          </p:spTgt>
                                        </p:tgtEl>
                                        <p:attrNameLst>
                                          <p:attrName>ppt_y</p:attrName>
                                        </p:attrNameLst>
                                      </p:cBhvr>
                                      <p:tavLst>
                                        <p:tav tm="0">
                                          <p:val>
                                            <p:strVal val="#ppt_y+.1"/>
                                          </p:val>
                                        </p:tav>
                                        <p:tav tm="100000">
                                          <p:val>
                                            <p:strVal val="#ppt_y"/>
                                          </p:val>
                                        </p:tav>
                                      </p:tavLst>
                                    </p:anim>
                                  </p:childTnLst>
                                </p:cTn>
                              </p:par>
                              <p:par>
                                <p:cTn id="27" presetID="42" presetClass="entr" fill="hold" nodeType="withEffect">
                                  <p:stCondLst>
                                    <p:cond delay="0"/>
                                  </p:stCondLst>
                                  <p:childTnLst>
                                    <p:set>
                                      <p:cBhvr>
                                        <p:cTn id="28" dur="1" fill="hold">
                                          <p:stCondLst>
                                            <p:cond delay="0"/>
                                          </p:stCondLst>
                                        </p:cTn>
                                        <p:tgtEl>
                                          <p:spTgt spid="662">
                                            <p:txEl>
                                              <p:pRg st="5" end="5"/>
                                            </p:txEl>
                                          </p:spTgt>
                                        </p:tgtEl>
                                        <p:attrNameLst>
                                          <p:attrName>style.visibility</p:attrName>
                                        </p:attrNameLst>
                                      </p:cBhvr>
                                      <p:to>
                                        <p:strVal val="visible"/>
                                      </p:to>
                                    </p:set>
                                    <p:animEffect transition="in" filter="dissolve">
                                      <p:cBhvr additive="repl">
                                        <p:cTn id="29" dur="500"/>
                                        <p:tgtEl>
                                          <p:spTgt spid="662">
                                            <p:txEl>
                                              <p:pRg st="5" end="5"/>
                                            </p:txEl>
                                          </p:spTgt>
                                        </p:tgtEl>
                                      </p:cBhvr>
                                    </p:animEffect>
                                    <p:anim calcmode="lin" valueType="num">
                                      <p:cBhvr additive="repl">
                                        <p:cTn id="30" dur="500" fill="hold"/>
                                        <p:tgtEl>
                                          <p:spTgt spid="662">
                                            <p:txEl>
                                              <p:pRg st="5" end="5"/>
                                            </p:txEl>
                                          </p:spTgt>
                                        </p:tgtEl>
                                        <p:attrNameLst>
                                          <p:attrName>ppt_x</p:attrName>
                                        </p:attrNameLst>
                                      </p:cBhvr>
                                      <p:tavLst>
                                        <p:tav tm="0">
                                          <p:val>
                                            <p:strVal val="#ppt_x"/>
                                          </p:val>
                                        </p:tav>
                                        <p:tav tm="100000">
                                          <p:val>
                                            <p:strVal val="#ppt_x"/>
                                          </p:val>
                                        </p:tav>
                                      </p:tavLst>
                                    </p:anim>
                                    <p:anim calcmode="lin" valueType="num">
                                      <p:cBhvr additive="repl">
                                        <p:cTn id="31" dur="500" fill="hold"/>
                                        <p:tgtEl>
                                          <p:spTgt spid="662">
                                            <p:txEl>
                                              <p:pRg st="5" end="5"/>
                                            </p:txEl>
                                          </p:spTgt>
                                        </p:tgtEl>
                                        <p:attrNameLst>
                                          <p:attrName>ppt_y</p:attrName>
                                        </p:attrNameLst>
                                      </p:cBhvr>
                                      <p:tavLst>
                                        <p:tav tm="0">
                                          <p:val>
                                            <p:strVal val="#ppt_y+.1"/>
                                          </p:val>
                                        </p:tav>
                                        <p:tav tm="100000">
                                          <p:val>
                                            <p:strVal val="#ppt_y"/>
                                          </p:val>
                                        </p:tav>
                                      </p:tavLst>
                                    </p:anim>
                                  </p:childTnLst>
                                </p:cTn>
                              </p:par>
                              <p:par>
                                <p:cTn id="32" presetID="42" presetClass="entr" fill="hold" nodeType="withEffect">
                                  <p:stCondLst>
                                    <p:cond delay="0"/>
                                  </p:stCondLst>
                                  <p:childTnLst>
                                    <p:set>
                                      <p:cBhvr>
                                        <p:cTn id="33" dur="1" fill="hold">
                                          <p:stCondLst>
                                            <p:cond delay="0"/>
                                          </p:stCondLst>
                                        </p:cTn>
                                        <p:tgtEl>
                                          <p:spTgt spid="662">
                                            <p:txEl>
                                              <p:pRg st="6" end="6"/>
                                            </p:txEl>
                                          </p:spTgt>
                                        </p:tgtEl>
                                        <p:attrNameLst>
                                          <p:attrName>style.visibility</p:attrName>
                                        </p:attrNameLst>
                                      </p:cBhvr>
                                      <p:to>
                                        <p:strVal val="visible"/>
                                      </p:to>
                                    </p:set>
                                    <p:animEffect transition="in" filter="dissolve">
                                      <p:cBhvr additive="repl">
                                        <p:cTn id="34" dur="500"/>
                                        <p:tgtEl>
                                          <p:spTgt spid="662">
                                            <p:txEl>
                                              <p:pRg st="6" end="6"/>
                                            </p:txEl>
                                          </p:spTgt>
                                        </p:tgtEl>
                                      </p:cBhvr>
                                    </p:animEffect>
                                    <p:anim calcmode="lin" valueType="num">
                                      <p:cBhvr additive="repl">
                                        <p:cTn id="35" dur="500" fill="hold"/>
                                        <p:tgtEl>
                                          <p:spTgt spid="662">
                                            <p:txEl>
                                              <p:pRg st="6" end="6"/>
                                            </p:txEl>
                                          </p:spTgt>
                                        </p:tgtEl>
                                        <p:attrNameLst>
                                          <p:attrName>ppt_x</p:attrName>
                                        </p:attrNameLst>
                                      </p:cBhvr>
                                      <p:tavLst>
                                        <p:tav tm="0">
                                          <p:val>
                                            <p:strVal val="#ppt_x"/>
                                          </p:val>
                                        </p:tav>
                                        <p:tav tm="100000">
                                          <p:val>
                                            <p:strVal val="#ppt_x"/>
                                          </p:val>
                                        </p:tav>
                                      </p:tavLst>
                                    </p:anim>
                                    <p:anim calcmode="lin" valueType="num">
                                      <p:cBhvr additive="repl">
                                        <p:cTn id="36" dur="500" fill="hold"/>
                                        <p:tgtEl>
                                          <p:spTgt spid="662">
                                            <p:txEl>
                                              <p:pRg st="6" end="6"/>
                                            </p:txEl>
                                          </p:spTgt>
                                        </p:tgtEl>
                                        <p:attrNameLst>
                                          <p:attrName>ppt_y</p:attrName>
                                        </p:attrNameLst>
                                      </p:cBhvr>
                                      <p:tavLst>
                                        <p:tav tm="0">
                                          <p:val>
                                            <p:strVal val="#ppt_y+.1"/>
                                          </p:val>
                                        </p:tav>
                                        <p:tav tm="100000">
                                          <p:val>
                                            <p:strVal val="#ppt_y"/>
                                          </p:val>
                                        </p:tav>
                                      </p:tavLst>
                                    </p:anim>
                                  </p:childTnLst>
                                </p:cTn>
                              </p:par>
                              <p:par>
                                <p:cTn id="37" presetID="42" presetClass="entr" fill="hold" nodeType="withEffect">
                                  <p:stCondLst>
                                    <p:cond delay="0"/>
                                  </p:stCondLst>
                                  <p:childTnLst>
                                    <p:set>
                                      <p:cBhvr>
                                        <p:cTn id="38" dur="1" fill="hold">
                                          <p:stCondLst>
                                            <p:cond delay="0"/>
                                          </p:stCondLst>
                                        </p:cTn>
                                        <p:tgtEl>
                                          <p:spTgt spid="662">
                                            <p:txEl>
                                              <p:pRg st="7" end="7"/>
                                            </p:txEl>
                                          </p:spTgt>
                                        </p:tgtEl>
                                        <p:attrNameLst>
                                          <p:attrName>style.visibility</p:attrName>
                                        </p:attrNameLst>
                                      </p:cBhvr>
                                      <p:to>
                                        <p:strVal val="visible"/>
                                      </p:to>
                                    </p:set>
                                    <p:animEffect transition="in" filter="dissolve">
                                      <p:cBhvr additive="repl">
                                        <p:cTn id="39" dur="500"/>
                                        <p:tgtEl>
                                          <p:spTgt spid="662">
                                            <p:txEl>
                                              <p:pRg st="7" end="7"/>
                                            </p:txEl>
                                          </p:spTgt>
                                        </p:tgtEl>
                                      </p:cBhvr>
                                    </p:animEffect>
                                    <p:anim calcmode="lin" valueType="num">
                                      <p:cBhvr additive="repl">
                                        <p:cTn id="40" dur="500" fill="hold"/>
                                        <p:tgtEl>
                                          <p:spTgt spid="662">
                                            <p:txEl>
                                              <p:pRg st="7" end="7"/>
                                            </p:txEl>
                                          </p:spTgt>
                                        </p:tgtEl>
                                        <p:attrNameLst>
                                          <p:attrName>ppt_x</p:attrName>
                                        </p:attrNameLst>
                                      </p:cBhvr>
                                      <p:tavLst>
                                        <p:tav tm="0">
                                          <p:val>
                                            <p:strVal val="#ppt_x"/>
                                          </p:val>
                                        </p:tav>
                                        <p:tav tm="100000">
                                          <p:val>
                                            <p:strVal val="#ppt_x"/>
                                          </p:val>
                                        </p:tav>
                                      </p:tavLst>
                                    </p:anim>
                                    <p:anim calcmode="lin" valueType="num">
                                      <p:cBhvr additive="repl">
                                        <p:cTn id="41" dur="500" fill="hold"/>
                                        <p:tgtEl>
                                          <p:spTgt spid="662">
                                            <p:txEl>
                                              <p:pRg st="7" end="7"/>
                                            </p:txEl>
                                          </p:spTgt>
                                        </p:tgtEl>
                                        <p:attrNameLst>
                                          <p:attrName>ppt_y</p:attrName>
                                        </p:attrNameLst>
                                      </p:cBhvr>
                                      <p:tavLst>
                                        <p:tav tm="0">
                                          <p:val>
                                            <p:strVal val="#ppt_y+.1"/>
                                          </p:val>
                                        </p:tav>
                                        <p:tav tm="100000">
                                          <p:val>
                                            <p:strVal val="#ppt_y"/>
                                          </p:val>
                                        </p:tav>
                                      </p:tavLst>
                                    </p:anim>
                                  </p:childTnLst>
                                </p:cTn>
                              </p:par>
                              <p:par>
                                <p:cTn id="42" presetID="42" presetClass="entr" fill="hold" nodeType="withEffect">
                                  <p:stCondLst>
                                    <p:cond delay="0"/>
                                  </p:stCondLst>
                                  <p:childTnLst>
                                    <p:set>
                                      <p:cBhvr>
                                        <p:cTn id="43" dur="1" fill="hold">
                                          <p:stCondLst>
                                            <p:cond delay="0"/>
                                          </p:stCondLst>
                                        </p:cTn>
                                        <p:tgtEl>
                                          <p:spTgt spid="662">
                                            <p:txEl>
                                              <p:pRg st="0" end="0"/>
                                            </p:txEl>
                                          </p:spTgt>
                                        </p:tgtEl>
                                        <p:attrNameLst>
                                          <p:attrName>style.visibility</p:attrName>
                                        </p:attrNameLst>
                                      </p:cBhvr>
                                      <p:to>
                                        <p:strVal val="visible"/>
                                      </p:to>
                                    </p:set>
                                    <p:animEffect transition="in" filter="dissolve">
                                      <p:cBhvr additive="repl">
                                        <p:cTn id="44" dur="500"/>
                                        <p:tgtEl>
                                          <p:spTgt spid="662">
                                            <p:txEl>
                                              <p:pRg st="0" end="0"/>
                                            </p:txEl>
                                          </p:spTgt>
                                        </p:tgtEl>
                                      </p:cBhvr>
                                    </p:animEffect>
                                    <p:anim calcmode="lin" valueType="num">
                                      <p:cBhvr additive="repl">
                                        <p:cTn id="45" dur="500" fill="hold"/>
                                        <p:tgtEl>
                                          <p:spTgt spid="662">
                                            <p:txEl>
                                              <p:pRg st="0" end="0"/>
                                            </p:txEl>
                                          </p:spTgt>
                                        </p:tgtEl>
                                        <p:attrNameLst>
                                          <p:attrName>ppt_x</p:attrName>
                                        </p:attrNameLst>
                                      </p:cBhvr>
                                      <p:tavLst>
                                        <p:tav tm="0">
                                          <p:val>
                                            <p:strVal val="#ppt_x"/>
                                          </p:val>
                                        </p:tav>
                                        <p:tav tm="100000">
                                          <p:val>
                                            <p:strVal val="#ppt_x"/>
                                          </p:val>
                                        </p:tav>
                                      </p:tavLst>
                                    </p:anim>
                                    <p:anim calcmode="lin" valueType="num">
                                      <p:cBhvr additive="repl">
                                        <p:cTn id="46" dur="500" fill="hold"/>
                                        <p:tgtEl>
                                          <p:spTgt spid="66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7156C230-DB9B-4291-A6D6-F13B1F65C30F}" type="slidenum">
              <a:rPr lang="en-US" sz="1200" b="0" strike="noStrike" spc="-1">
                <a:solidFill>
                  <a:srgbClr val="8B8B8B"/>
                </a:solidFill>
                <a:latin typeface="Calibri"/>
                <a:ea typeface="DejaVu Sans"/>
              </a:rPr>
              <a:t>37</a:t>
            </a:fld>
            <a:endParaRPr lang="en-US" sz="1200" b="0" strike="noStrike" spc="-1">
              <a:latin typeface="Arial"/>
            </a:endParaRPr>
          </a:p>
        </p:txBody>
      </p:sp>
      <p:sp>
        <p:nvSpPr>
          <p:cNvPr id="664" name="CustomShape 2"/>
          <p:cNvSpPr/>
          <p:nvPr/>
        </p:nvSpPr>
        <p:spPr>
          <a:xfrm>
            <a:off x="0" y="549360"/>
            <a:ext cx="8962920" cy="4192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100000"/>
              </a:lnSpc>
              <a:spcBef>
                <a:spcPts val="561"/>
              </a:spcBef>
              <a:buClr>
                <a:srgbClr val="000000"/>
              </a:buClr>
              <a:buFont typeface="Wingdings" charset="2"/>
              <a:buChar char=""/>
            </a:pPr>
            <a:r>
              <a:rPr lang="en-US" sz="2800" b="0" strike="noStrike" spc="-1">
                <a:solidFill>
                  <a:srgbClr val="000000"/>
                </a:solidFill>
                <a:latin typeface="Calibri"/>
                <a:ea typeface="DejaVu Sans"/>
              </a:rPr>
              <a:t> A bus contains two types of lines</a:t>
            </a:r>
            <a:endParaRPr lang="en-US" sz="2800" b="0" strike="noStrike" spc="-1">
              <a:latin typeface="Arial"/>
            </a:endParaRPr>
          </a:p>
          <a:p>
            <a:pPr marL="743040" lvl="1" indent="-284040">
              <a:lnSpc>
                <a:spcPct val="100000"/>
              </a:lnSpc>
              <a:spcBef>
                <a:spcPts val="561"/>
              </a:spcBef>
              <a:buClr>
                <a:srgbClr val="000000"/>
              </a:buClr>
              <a:buFont typeface="Wingdings" charset="2"/>
              <a:buChar char=""/>
            </a:pPr>
            <a:r>
              <a:rPr lang="en-US" sz="2800" b="0" strike="noStrike" spc="-1">
                <a:solidFill>
                  <a:srgbClr val="000000"/>
                </a:solidFill>
                <a:latin typeface="Calibri"/>
                <a:ea typeface="DejaVu Sans"/>
              </a:rPr>
              <a:t> </a:t>
            </a:r>
            <a:r>
              <a:rPr lang="en-US" sz="2400" b="0" strike="noStrike" spc="-1">
                <a:solidFill>
                  <a:srgbClr val="0000FF"/>
                </a:solidFill>
                <a:latin typeface="Calibri"/>
                <a:ea typeface="DejaVu Sans"/>
              </a:rPr>
              <a:t>Control lines</a:t>
            </a:r>
            <a:r>
              <a:rPr lang="en-US" sz="2400" b="0" strike="noStrike" spc="-1">
                <a:solidFill>
                  <a:srgbClr val="000000"/>
                </a:solidFill>
                <a:latin typeface="Calibri"/>
                <a:ea typeface="DejaVu Sans"/>
              </a:rPr>
              <a:t>, which are used to signal requests and  </a:t>
            </a:r>
            <a:endParaRPr lang="en-US" sz="2400" b="0" strike="noStrike" spc="-1">
              <a:latin typeface="Arial"/>
            </a:endParaRPr>
          </a:p>
          <a:p>
            <a:pPr marL="743040" lvl="1" indent="-284040">
              <a:lnSpc>
                <a:spcPct val="100000"/>
              </a:lnSpc>
              <a:spcBef>
                <a:spcPts val="479"/>
              </a:spcBef>
              <a:buClr>
                <a:srgbClr val="000000"/>
              </a:buClr>
              <a:buFont typeface="Arial"/>
              <a:buChar char="–"/>
            </a:pPr>
            <a:r>
              <a:rPr lang="en-US" sz="2400" b="0" strike="noStrike" spc="-1">
                <a:solidFill>
                  <a:srgbClr val="000000"/>
                </a:solidFill>
                <a:latin typeface="Calibri"/>
                <a:ea typeface="DejaVu Sans"/>
              </a:rPr>
              <a:t>     acknowledgments, and to indicate what types of </a:t>
            </a:r>
            <a:endParaRPr lang="en-US" sz="2400" b="0" strike="noStrike" spc="-1">
              <a:latin typeface="Arial"/>
            </a:endParaRPr>
          </a:p>
          <a:p>
            <a:pPr marL="743040" lvl="1" indent="-284040">
              <a:lnSpc>
                <a:spcPct val="100000"/>
              </a:lnSpc>
              <a:spcBef>
                <a:spcPts val="479"/>
              </a:spcBef>
              <a:buClr>
                <a:srgbClr val="000000"/>
              </a:buClr>
              <a:buFont typeface="Arial"/>
              <a:buChar char="–"/>
            </a:pPr>
            <a:r>
              <a:rPr lang="en-US" sz="2400" b="0" strike="noStrike" spc="-1">
                <a:solidFill>
                  <a:srgbClr val="000000"/>
                </a:solidFill>
                <a:latin typeface="Calibri"/>
                <a:ea typeface="DejaVu Sans"/>
              </a:rPr>
              <a:t>     information is on the data lines.</a:t>
            </a:r>
            <a:endParaRPr lang="en-US" sz="2400" b="0" strike="noStrike" spc="-1">
              <a:latin typeface="Arial"/>
            </a:endParaRPr>
          </a:p>
        </p:txBody>
      </p:sp>
      <p:sp>
        <p:nvSpPr>
          <p:cNvPr id="665" name="CustomShape 3"/>
          <p:cNvSpPr/>
          <p:nvPr/>
        </p:nvSpPr>
        <p:spPr>
          <a:xfrm>
            <a:off x="1042920" y="3789360"/>
            <a:ext cx="4174920" cy="365040"/>
          </a:xfrm>
          <a:prstGeom prst="rect">
            <a:avLst/>
          </a:prstGeom>
          <a:noFill/>
          <a:ln>
            <a:noFill/>
          </a:ln>
        </p:spPr>
        <p:style>
          <a:lnRef idx="0">
            <a:scrgbClr r="0" g="0" b="0"/>
          </a:lnRef>
          <a:fillRef idx="0">
            <a:scrgbClr r="0" g="0" b="0"/>
          </a:fillRef>
          <a:effectRef idx="0">
            <a:scrgbClr r="0" g="0" b="0"/>
          </a:effectRef>
          <a:fontRef idx="minor"/>
        </p:style>
      </p:sp>
      <p:sp>
        <p:nvSpPr>
          <p:cNvPr id="666" name="CustomShape 4"/>
          <p:cNvSpPr/>
          <p:nvPr/>
        </p:nvSpPr>
        <p:spPr>
          <a:xfrm>
            <a:off x="0" y="2421000"/>
            <a:ext cx="9538920" cy="100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743040" lvl="1" indent="-284040">
              <a:lnSpc>
                <a:spcPct val="100000"/>
              </a:lnSpc>
              <a:spcBef>
                <a:spcPts val="561"/>
              </a:spcBef>
              <a:buClr>
                <a:srgbClr val="C0504D"/>
              </a:buClr>
              <a:buSzPct val="85000"/>
              <a:buFont typeface="Wingdings" charset="2"/>
              <a:buChar char=""/>
            </a:pPr>
            <a:r>
              <a:rPr lang="en-US" sz="2800" b="0" strike="noStrike" spc="-1">
                <a:solidFill>
                  <a:srgbClr val="007A77"/>
                </a:solidFill>
                <a:latin typeface="Arial"/>
                <a:ea typeface="宋体"/>
              </a:rPr>
              <a:t> </a:t>
            </a:r>
            <a:r>
              <a:rPr lang="en-US" sz="2400" b="0" strike="noStrike" spc="-1">
                <a:solidFill>
                  <a:srgbClr val="0000FF"/>
                </a:solidFill>
                <a:latin typeface="Arial"/>
                <a:ea typeface="宋体"/>
              </a:rPr>
              <a:t>Data lines</a:t>
            </a:r>
            <a:r>
              <a:rPr lang="en-US" sz="2400" b="0" strike="noStrike" spc="-1">
                <a:solidFill>
                  <a:srgbClr val="007A77"/>
                </a:solidFill>
                <a:latin typeface="Arial"/>
                <a:ea typeface="宋体"/>
              </a:rPr>
              <a:t>, which carry information (</a:t>
            </a:r>
            <a:r>
              <a:rPr lang="en-US" sz="2000" b="1" strike="noStrike" spc="-1">
                <a:solidFill>
                  <a:srgbClr val="000404"/>
                </a:solidFill>
                <a:latin typeface="Arial"/>
                <a:ea typeface="宋体"/>
              </a:rPr>
              <a:t>e.g., data, addresses, and </a:t>
            </a:r>
            <a:endParaRPr lang="en-US" sz="2000" b="0" strike="noStrike" spc="-1">
              <a:latin typeface="Arial"/>
            </a:endParaRPr>
          </a:p>
          <a:p>
            <a:pPr marL="743040" indent="-284040">
              <a:lnSpc>
                <a:spcPct val="100000"/>
              </a:lnSpc>
              <a:spcBef>
                <a:spcPts val="479"/>
              </a:spcBef>
            </a:pPr>
            <a:r>
              <a:rPr lang="en-US" sz="2000" b="1" strike="noStrike" spc="-1">
                <a:solidFill>
                  <a:srgbClr val="000404"/>
                </a:solidFill>
                <a:latin typeface="Arial"/>
                <a:ea typeface="宋体"/>
              </a:rPr>
              <a:t>      complex commands</a:t>
            </a:r>
            <a:r>
              <a:rPr lang="en-US" sz="2400" b="0" strike="noStrike" spc="-1">
                <a:solidFill>
                  <a:srgbClr val="007A77"/>
                </a:solidFill>
                <a:latin typeface="Arial"/>
                <a:ea typeface="宋体"/>
              </a:rPr>
              <a:t>) between the source and the destination.</a:t>
            </a:r>
            <a:endParaRPr lang="en-US" sz="2400" b="0" strike="noStrike" spc="-1">
              <a:latin typeface="Arial"/>
            </a:endParaRPr>
          </a:p>
          <a:p>
            <a:pPr marL="743040" indent="-284040">
              <a:lnSpc>
                <a:spcPct val="100000"/>
              </a:lnSpc>
              <a:spcBef>
                <a:spcPts val="400"/>
              </a:spcBef>
            </a:pPr>
            <a:r>
              <a:rPr lang="en-US" sz="2000" b="0" strike="noStrike" spc="-1">
                <a:solidFill>
                  <a:srgbClr val="007A77"/>
                </a:solidFill>
                <a:latin typeface="Arial"/>
                <a:ea typeface="宋体"/>
              </a:rPr>
              <a:t>     </a:t>
            </a:r>
            <a:endParaRPr lang="en-US" sz="2000" b="0" strike="noStrike" spc="-1">
              <a:latin typeface="Arial"/>
            </a:endParaRPr>
          </a:p>
        </p:txBody>
      </p:sp>
      <p:sp>
        <p:nvSpPr>
          <p:cNvPr id="667" name="CustomShape 5"/>
          <p:cNvSpPr/>
          <p:nvPr/>
        </p:nvSpPr>
        <p:spPr>
          <a:xfrm>
            <a:off x="0" y="3357720"/>
            <a:ext cx="8962920" cy="294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100000"/>
              </a:lnSpc>
              <a:spcBef>
                <a:spcPts val="561"/>
              </a:spcBef>
              <a:buClr>
                <a:srgbClr val="0000FF"/>
              </a:buClr>
              <a:buSzPct val="75000"/>
              <a:buFont typeface="Wingdings" charset="2"/>
              <a:buChar char=""/>
            </a:pPr>
            <a:r>
              <a:rPr lang="en-US" sz="2800" b="0" strike="noStrike" spc="-1">
                <a:solidFill>
                  <a:srgbClr val="007A77"/>
                </a:solidFill>
                <a:latin typeface="Arial"/>
                <a:ea typeface="宋体"/>
              </a:rPr>
              <a:t> </a:t>
            </a:r>
            <a:r>
              <a:rPr lang="en-US" sz="2800" b="0" strike="noStrike" spc="-1">
                <a:solidFill>
                  <a:srgbClr val="000000"/>
                </a:solidFill>
                <a:latin typeface="Arial"/>
                <a:ea typeface="宋体"/>
              </a:rPr>
              <a:t>Bus transaction</a:t>
            </a:r>
            <a:endParaRPr lang="en-US" sz="2800" b="0" strike="noStrike" spc="-1">
              <a:latin typeface="Arial"/>
            </a:endParaRPr>
          </a:p>
          <a:p>
            <a:pPr marL="743040" lvl="1" indent="-284040">
              <a:lnSpc>
                <a:spcPct val="100000"/>
              </a:lnSpc>
              <a:spcBef>
                <a:spcPts val="561"/>
              </a:spcBef>
              <a:buClr>
                <a:srgbClr val="C0504D"/>
              </a:buClr>
              <a:buSzPct val="85000"/>
              <a:buFont typeface="Wingdings" charset="2"/>
              <a:buChar char=""/>
            </a:pPr>
            <a:r>
              <a:rPr lang="en-US" sz="2800" b="0" strike="noStrike" spc="-1">
                <a:solidFill>
                  <a:srgbClr val="007A77"/>
                </a:solidFill>
                <a:latin typeface="Arial"/>
                <a:ea typeface="宋体"/>
              </a:rPr>
              <a:t> </a:t>
            </a:r>
            <a:r>
              <a:rPr lang="en-US" sz="2400" b="0" strike="noStrike" spc="-1">
                <a:solidFill>
                  <a:srgbClr val="007A77"/>
                </a:solidFill>
                <a:latin typeface="Arial"/>
                <a:ea typeface="宋体"/>
              </a:rPr>
              <a:t>include two parts: sending the address and receiving or</a:t>
            </a:r>
            <a:endParaRPr lang="en-US" sz="2400" b="0" strike="noStrike" spc="-1">
              <a:latin typeface="Arial"/>
            </a:endParaRPr>
          </a:p>
          <a:p>
            <a:pPr marL="743040" indent="-284040">
              <a:lnSpc>
                <a:spcPct val="100000"/>
              </a:lnSpc>
              <a:spcBef>
                <a:spcPts val="479"/>
              </a:spcBef>
            </a:pPr>
            <a:r>
              <a:rPr lang="en-US" sz="2400" b="0" strike="noStrike" spc="-1">
                <a:solidFill>
                  <a:srgbClr val="007A77"/>
                </a:solidFill>
                <a:latin typeface="Arial"/>
                <a:ea typeface="宋体"/>
              </a:rPr>
              <a:t>    sending the data</a:t>
            </a:r>
            <a:endParaRPr lang="en-US" sz="2400" b="0" strike="noStrike" spc="-1">
              <a:latin typeface="Arial"/>
            </a:endParaRPr>
          </a:p>
          <a:p>
            <a:pPr marL="743040" indent="-284040">
              <a:lnSpc>
                <a:spcPct val="100000"/>
              </a:lnSpc>
              <a:spcBef>
                <a:spcPts val="479"/>
              </a:spcBef>
            </a:pPr>
            <a:endParaRPr lang="en-US" sz="2400" b="0" strike="noStrike" spc="-1">
              <a:latin typeface="Arial"/>
            </a:endParaRPr>
          </a:p>
          <a:p>
            <a:pPr marL="743040" indent="-284040">
              <a:lnSpc>
                <a:spcPct val="100000"/>
              </a:lnSpc>
              <a:spcBef>
                <a:spcPts val="479"/>
              </a:spcBef>
            </a:pPr>
            <a:r>
              <a:rPr lang="en-US" sz="2400" b="0" strike="noStrike" spc="-1">
                <a:solidFill>
                  <a:srgbClr val="007A77"/>
                </a:solidFill>
                <a:latin typeface="Arial"/>
                <a:ea typeface="宋体"/>
              </a:rPr>
              <a:t>    </a:t>
            </a:r>
            <a:endParaRPr lang="en-US" sz="2400" b="0" strike="noStrike" spc="-1">
              <a:latin typeface="Arial"/>
            </a:endParaRPr>
          </a:p>
        </p:txBody>
      </p:sp>
      <p:sp>
        <p:nvSpPr>
          <p:cNvPr id="668" name="CustomShape 6"/>
          <p:cNvSpPr/>
          <p:nvPr/>
        </p:nvSpPr>
        <p:spPr>
          <a:xfrm>
            <a:off x="0" y="4149720"/>
            <a:ext cx="8640720" cy="2085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100000"/>
              </a:lnSpc>
              <a:spcBef>
                <a:spcPts val="641"/>
              </a:spcBef>
            </a:pPr>
            <a:endParaRPr lang="en-US" sz="1800" b="0" strike="noStrike" spc="-1">
              <a:latin typeface="Arial"/>
            </a:endParaRPr>
          </a:p>
          <a:p>
            <a:pPr marL="743040" lvl="1" indent="-284040">
              <a:lnSpc>
                <a:spcPct val="100000"/>
              </a:lnSpc>
              <a:spcBef>
                <a:spcPts val="561"/>
              </a:spcBef>
              <a:buClr>
                <a:srgbClr val="C0504D"/>
              </a:buClr>
              <a:buSzPct val="85000"/>
              <a:buFont typeface="Wingdings" charset="2"/>
              <a:buChar char=""/>
            </a:pPr>
            <a:r>
              <a:rPr lang="en-US" sz="2800" b="0" strike="noStrike" spc="-1">
                <a:solidFill>
                  <a:srgbClr val="007A77"/>
                </a:solidFill>
                <a:latin typeface="Arial"/>
                <a:ea typeface="宋体"/>
              </a:rPr>
              <a:t> </a:t>
            </a:r>
            <a:r>
              <a:rPr lang="en-US" sz="2400" b="0" strike="noStrike" spc="-1">
                <a:solidFill>
                  <a:srgbClr val="007A77"/>
                </a:solidFill>
                <a:latin typeface="Arial"/>
                <a:ea typeface="宋体"/>
              </a:rPr>
              <a:t>two operations</a:t>
            </a:r>
            <a:endParaRPr lang="en-US" sz="2400" b="0" strike="noStrike" spc="-1">
              <a:latin typeface="Arial"/>
            </a:endParaRPr>
          </a:p>
          <a:p>
            <a:pPr marL="1143000" lvl="2" indent="-226800">
              <a:lnSpc>
                <a:spcPct val="100000"/>
              </a:lnSpc>
              <a:spcBef>
                <a:spcPts val="400"/>
              </a:spcBef>
              <a:buClr>
                <a:srgbClr val="0000FF"/>
              </a:buClr>
              <a:buSzPct val="85000"/>
              <a:buFont typeface="Wingdings" charset="2"/>
              <a:buChar char=""/>
            </a:pPr>
            <a:r>
              <a:rPr lang="en-US" sz="2000" b="1" strike="noStrike" spc="-1">
                <a:solidFill>
                  <a:srgbClr val="007A77"/>
                </a:solidFill>
                <a:latin typeface="Arial"/>
                <a:ea typeface="宋体"/>
              </a:rPr>
              <a:t> </a:t>
            </a:r>
            <a:r>
              <a:rPr lang="en-US" sz="2000" b="1" strike="noStrike" spc="-1">
                <a:solidFill>
                  <a:srgbClr val="0000FF"/>
                </a:solidFill>
                <a:latin typeface="Arial"/>
                <a:ea typeface="宋体"/>
              </a:rPr>
              <a:t>input</a:t>
            </a:r>
            <a:r>
              <a:rPr lang="en-US" sz="2000" b="1" strike="noStrike" spc="-1">
                <a:solidFill>
                  <a:srgbClr val="007A77"/>
                </a:solidFill>
                <a:latin typeface="Arial"/>
                <a:ea typeface="宋体"/>
              </a:rPr>
              <a:t>: inputting data from the device to memory</a:t>
            </a:r>
            <a:endParaRPr lang="en-US" sz="2000" b="0" strike="noStrike" spc="-1">
              <a:latin typeface="Arial"/>
            </a:endParaRPr>
          </a:p>
          <a:p>
            <a:pPr marL="1143000" lvl="2" indent="-226800">
              <a:lnSpc>
                <a:spcPct val="100000"/>
              </a:lnSpc>
              <a:spcBef>
                <a:spcPts val="400"/>
              </a:spcBef>
              <a:buClr>
                <a:srgbClr val="0000FF"/>
              </a:buClr>
              <a:buSzPct val="85000"/>
              <a:buFont typeface="Wingdings" charset="2"/>
              <a:buChar char=""/>
            </a:pPr>
            <a:r>
              <a:rPr lang="en-US" sz="2000" b="1" strike="noStrike" spc="-1">
                <a:solidFill>
                  <a:srgbClr val="007A77"/>
                </a:solidFill>
                <a:latin typeface="Arial"/>
                <a:ea typeface="宋体"/>
              </a:rPr>
              <a:t> </a:t>
            </a:r>
            <a:r>
              <a:rPr lang="en-US" sz="2000" b="1" strike="noStrike" spc="-1">
                <a:solidFill>
                  <a:srgbClr val="0000FF"/>
                </a:solidFill>
                <a:latin typeface="Arial"/>
                <a:ea typeface="宋体"/>
              </a:rPr>
              <a:t>output</a:t>
            </a:r>
            <a:r>
              <a:rPr lang="en-US" sz="2000" b="1" strike="noStrike" spc="-1">
                <a:solidFill>
                  <a:srgbClr val="007A77"/>
                </a:solidFill>
                <a:latin typeface="Arial"/>
                <a:ea typeface="宋体"/>
              </a:rPr>
              <a:t>: outputting data to a device from memory</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42" presetClass="entr" fill="hold" nodeType="clickEffect">
                                  <p:stCondLst>
                                    <p:cond delay="0"/>
                                  </p:stCondLst>
                                  <p:childTnLst>
                                    <p:set>
                                      <p:cBhvr>
                                        <p:cTn id="6" dur="1" fill="hold">
                                          <p:stCondLst>
                                            <p:cond delay="0"/>
                                          </p:stCondLst>
                                        </p:cTn>
                                        <p:tgtEl>
                                          <p:spTgt spid="666">
                                            <p:txEl>
                                              <p:pRg st="0" end="0"/>
                                            </p:txEl>
                                          </p:spTgt>
                                        </p:tgtEl>
                                        <p:attrNameLst>
                                          <p:attrName>style.visibility</p:attrName>
                                        </p:attrNameLst>
                                      </p:cBhvr>
                                      <p:to>
                                        <p:strVal val="visible"/>
                                      </p:to>
                                    </p:set>
                                    <p:animEffect transition="in" filter="dissolve">
                                      <p:cBhvr additive="repl">
                                        <p:cTn id="7" dur="500"/>
                                        <p:tgtEl>
                                          <p:spTgt spid="666">
                                            <p:txEl>
                                              <p:pRg st="0" end="0"/>
                                            </p:txEl>
                                          </p:spTgt>
                                        </p:tgtEl>
                                      </p:cBhvr>
                                    </p:animEffect>
                                    <p:anim calcmode="lin" valueType="num">
                                      <p:cBhvr additive="repl">
                                        <p:cTn id="8" dur="500" fill="hold"/>
                                        <p:tgtEl>
                                          <p:spTgt spid="666">
                                            <p:txEl>
                                              <p:pRg st="0" end="0"/>
                                            </p:txEl>
                                          </p:spTgt>
                                        </p:tgtEl>
                                        <p:attrNameLst>
                                          <p:attrName>ppt_x</p:attrName>
                                        </p:attrNameLst>
                                      </p:cBhvr>
                                      <p:tavLst>
                                        <p:tav tm="0">
                                          <p:val>
                                            <p:strVal val="#ppt_x"/>
                                          </p:val>
                                        </p:tav>
                                        <p:tav tm="100000">
                                          <p:val>
                                            <p:strVal val="#ppt_x"/>
                                          </p:val>
                                        </p:tav>
                                      </p:tavLst>
                                    </p:anim>
                                    <p:anim calcmode="lin" valueType="num">
                                      <p:cBhvr additive="repl">
                                        <p:cTn id="9" dur="500" fill="hold"/>
                                        <p:tgtEl>
                                          <p:spTgt spid="666">
                                            <p:txEl>
                                              <p:pRg st="0" end="0"/>
                                            </p:txEl>
                                          </p:spTgt>
                                        </p:tgtEl>
                                        <p:attrNameLst>
                                          <p:attrName>ppt_y</p:attrName>
                                        </p:attrNameLst>
                                      </p:cBhvr>
                                      <p:tavLst>
                                        <p:tav tm="0">
                                          <p:val>
                                            <p:strVal val="#ppt_y+.1"/>
                                          </p:val>
                                        </p:tav>
                                        <p:tav tm="100000">
                                          <p:val>
                                            <p:strVal val="#ppt_y"/>
                                          </p:val>
                                        </p:tav>
                                      </p:tavLst>
                                    </p:anim>
                                  </p:childTnLst>
                                </p:cTn>
                              </p:par>
                              <p:par>
                                <p:cTn id="10" presetID="42" presetClass="entr" fill="hold" nodeType="withEffect">
                                  <p:stCondLst>
                                    <p:cond delay="0"/>
                                  </p:stCondLst>
                                  <p:childTnLst>
                                    <p:set>
                                      <p:cBhvr>
                                        <p:cTn id="11" dur="1" fill="hold">
                                          <p:stCondLst>
                                            <p:cond delay="0"/>
                                          </p:stCondLst>
                                        </p:cTn>
                                        <p:tgtEl>
                                          <p:spTgt spid="666">
                                            <p:txEl>
                                              <p:pRg st="1" end="1"/>
                                            </p:txEl>
                                          </p:spTgt>
                                        </p:tgtEl>
                                        <p:attrNameLst>
                                          <p:attrName>style.visibility</p:attrName>
                                        </p:attrNameLst>
                                      </p:cBhvr>
                                      <p:to>
                                        <p:strVal val="visible"/>
                                      </p:to>
                                    </p:set>
                                    <p:animEffect transition="in" filter="dissolve">
                                      <p:cBhvr additive="repl">
                                        <p:cTn id="12" dur="500"/>
                                        <p:tgtEl>
                                          <p:spTgt spid="666">
                                            <p:txEl>
                                              <p:pRg st="1" end="1"/>
                                            </p:txEl>
                                          </p:spTgt>
                                        </p:tgtEl>
                                      </p:cBhvr>
                                    </p:animEffect>
                                    <p:anim calcmode="lin" valueType="num">
                                      <p:cBhvr additive="repl">
                                        <p:cTn id="13" dur="500" fill="hold"/>
                                        <p:tgtEl>
                                          <p:spTgt spid="666">
                                            <p:txEl>
                                              <p:pRg st="1" end="1"/>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66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Effect">
                      <p:stCondLst>
                        <p:cond delay="indefinite"/>
                      </p:stCondLst>
                      <p:childTnLst>
                        <p:par>
                          <p:cTn id="16" fill="hold" nodeType="withEffect">
                            <p:stCondLst>
                              <p:cond delay="0"/>
                            </p:stCondLst>
                            <p:childTnLst>
                              <p:par>
                                <p:cTn id="17" presetID="42" presetClass="entr" fill="hold" nodeType="clickEffect">
                                  <p:stCondLst>
                                    <p:cond delay="0"/>
                                  </p:stCondLst>
                                  <p:childTnLst>
                                    <p:set>
                                      <p:cBhvr>
                                        <p:cTn id="18" dur="1" fill="hold">
                                          <p:stCondLst>
                                            <p:cond delay="0"/>
                                          </p:stCondLst>
                                        </p:cTn>
                                        <p:tgtEl>
                                          <p:spTgt spid="667">
                                            <p:txEl>
                                              <p:pRg st="0" end="0"/>
                                            </p:txEl>
                                          </p:spTgt>
                                        </p:tgtEl>
                                        <p:attrNameLst>
                                          <p:attrName>style.visibility</p:attrName>
                                        </p:attrNameLst>
                                      </p:cBhvr>
                                      <p:to>
                                        <p:strVal val="visible"/>
                                      </p:to>
                                    </p:set>
                                    <p:animEffect transition="in" filter="dissolve">
                                      <p:cBhvr additive="repl">
                                        <p:cTn id="19" dur="500"/>
                                        <p:tgtEl>
                                          <p:spTgt spid="667">
                                            <p:txEl>
                                              <p:pRg st="0" end="0"/>
                                            </p:txEl>
                                          </p:spTgt>
                                        </p:tgtEl>
                                      </p:cBhvr>
                                    </p:animEffect>
                                    <p:anim calcmode="lin" valueType="num">
                                      <p:cBhvr additive="repl">
                                        <p:cTn id="20" dur="500" fill="hold"/>
                                        <p:tgtEl>
                                          <p:spTgt spid="667">
                                            <p:txEl>
                                              <p:pRg st="0" end="0"/>
                                            </p:txEl>
                                          </p:spTgt>
                                        </p:tgtEl>
                                        <p:attrNameLst>
                                          <p:attrName>ppt_x</p:attrName>
                                        </p:attrNameLst>
                                      </p:cBhvr>
                                      <p:tavLst>
                                        <p:tav tm="0">
                                          <p:val>
                                            <p:strVal val="#ppt_x"/>
                                          </p:val>
                                        </p:tav>
                                        <p:tav tm="100000">
                                          <p:val>
                                            <p:strVal val="#ppt_x"/>
                                          </p:val>
                                        </p:tav>
                                      </p:tavLst>
                                    </p:anim>
                                    <p:anim calcmode="lin" valueType="num">
                                      <p:cBhvr additive="repl">
                                        <p:cTn id="21" dur="500" fill="hold"/>
                                        <p:tgtEl>
                                          <p:spTgt spid="667">
                                            <p:txEl>
                                              <p:pRg st="0" end="0"/>
                                            </p:txEl>
                                          </p:spTgt>
                                        </p:tgtEl>
                                        <p:attrNameLst>
                                          <p:attrName>ppt_y</p:attrName>
                                        </p:attrNameLst>
                                      </p:cBhvr>
                                      <p:tavLst>
                                        <p:tav tm="0">
                                          <p:val>
                                            <p:strVal val="#ppt_y+.1"/>
                                          </p:val>
                                        </p:tav>
                                        <p:tav tm="100000">
                                          <p:val>
                                            <p:strVal val="#ppt_y"/>
                                          </p:val>
                                        </p:tav>
                                      </p:tavLst>
                                    </p:anim>
                                  </p:childTnLst>
                                </p:cTn>
                              </p:par>
                              <p:par>
                                <p:cTn id="22" presetID="42" presetClass="entr" fill="hold" nodeType="withEffect">
                                  <p:stCondLst>
                                    <p:cond delay="0"/>
                                  </p:stCondLst>
                                  <p:childTnLst>
                                    <p:set>
                                      <p:cBhvr>
                                        <p:cTn id="23" dur="1" fill="hold">
                                          <p:stCondLst>
                                            <p:cond delay="0"/>
                                          </p:stCondLst>
                                        </p:cTn>
                                        <p:tgtEl>
                                          <p:spTgt spid="667">
                                            <p:txEl>
                                              <p:pRg st="1" end="1"/>
                                            </p:txEl>
                                          </p:spTgt>
                                        </p:tgtEl>
                                        <p:attrNameLst>
                                          <p:attrName>style.visibility</p:attrName>
                                        </p:attrNameLst>
                                      </p:cBhvr>
                                      <p:to>
                                        <p:strVal val="visible"/>
                                      </p:to>
                                    </p:set>
                                    <p:animEffect transition="in" filter="dissolve">
                                      <p:cBhvr additive="repl">
                                        <p:cTn id="24" dur="500"/>
                                        <p:tgtEl>
                                          <p:spTgt spid="667">
                                            <p:txEl>
                                              <p:pRg st="1" end="1"/>
                                            </p:txEl>
                                          </p:spTgt>
                                        </p:tgtEl>
                                      </p:cBhvr>
                                    </p:animEffect>
                                    <p:anim calcmode="lin" valueType="num">
                                      <p:cBhvr additive="repl">
                                        <p:cTn id="25" dur="500" fill="hold"/>
                                        <p:tgtEl>
                                          <p:spTgt spid="667">
                                            <p:txEl>
                                              <p:pRg st="1" end="1"/>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667">
                                            <p:txEl>
                                              <p:pRg st="1" end="1"/>
                                            </p:txEl>
                                          </p:spTgt>
                                        </p:tgtEl>
                                        <p:attrNameLst>
                                          <p:attrName>ppt_y</p:attrName>
                                        </p:attrNameLst>
                                      </p:cBhvr>
                                      <p:tavLst>
                                        <p:tav tm="0">
                                          <p:val>
                                            <p:strVal val="#ppt_y+.1"/>
                                          </p:val>
                                        </p:tav>
                                        <p:tav tm="100000">
                                          <p:val>
                                            <p:strVal val="#ppt_y"/>
                                          </p:val>
                                        </p:tav>
                                      </p:tavLst>
                                    </p:anim>
                                  </p:childTnLst>
                                </p:cTn>
                              </p:par>
                              <p:par>
                                <p:cTn id="27" presetID="42" presetClass="entr" fill="hold" nodeType="withEffect">
                                  <p:stCondLst>
                                    <p:cond delay="0"/>
                                  </p:stCondLst>
                                  <p:childTnLst>
                                    <p:set>
                                      <p:cBhvr>
                                        <p:cTn id="28" dur="1" fill="hold">
                                          <p:stCondLst>
                                            <p:cond delay="0"/>
                                          </p:stCondLst>
                                        </p:cTn>
                                        <p:tgtEl>
                                          <p:spTgt spid="667">
                                            <p:txEl>
                                              <p:pRg st="2" end="2"/>
                                            </p:txEl>
                                          </p:spTgt>
                                        </p:tgtEl>
                                        <p:attrNameLst>
                                          <p:attrName>style.visibility</p:attrName>
                                        </p:attrNameLst>
                                      </p:cBhvr>
                                      <p:to>
                                        <p:strVal val="visible"/>
                                      </p:to>
                                    </p:set>
                                    <p:animEffect transition="in" filter="dissolve">
                                      <p:cBhvr additive="repl">
                                        <p:cTn id="29" dur="500"/>
                                        <p:tgtEl>
                                          <p:spTgt spid="667">
                                            <p:txEl>
                                              <p:pRg st="2" end="2"/>
                                            </p:txEl>
                                          </p:spTgt>
                                        </p:tgtEl>
                                      </p:cBhvr>
                                    </p:animEffect>
                                    <p:anim calcmode="lin" valueType="num">
                                      <p:cBhvr additive="repl">
                                        <p:cTn id="30" dur="500" fill="hold"/>
                                        <p:tgtEl>
                                          <p:spTgt spid="667">
                                            <p:txEl>
                                              <p:pRg st="2" end="2"/>
                                            </p:txEl>
                                          </p:spTgt>
                                        </p:tgtEl>
                                        <p:attrNameLst>
                                          <p:attrName>ppt_x</p:attrName>
                                        </p:attrNameLst>
                                      </p:cBhvr>
                                      <p:tavLst>
                                        <p:tav tm="0">
                                          <p:val>
                                            <p:strVal val="#ppt_x"/>
                                          </p:val>
                                        </p:tav>
                                        <p:tav tm="100000">
                                          <p:val>
                                            <p:strVal val="#ppt_x"/>
                                          </p:val>
                                        </p:tav>
                                      </p:tavLst>
                                    </p:anim>
                                    <p:anim calcmode="lin" valueType="num">
                                      <p:cBhvr additive="repl">
                                        <p:cTn id="31" dur="500" fill="hold"/>
                                        <p:tgtEl>
                                          <p:spTgt spid="66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2" fill="hold" nodeType="clickEffect">
                      <p:stCondLst>
                        <p:cond delay="indefinite"/>
                      </p:stCondLst>
                      <p:childTnLst>
                        <p:par>
                          <p:cTn id="33" fill="hold" nodeType="withEffect">
                            <p:stCondLst>
                              <p:cond delay="0"/>
                            </p:stCondLst>
                            <p:childTnLst>
                              <p:par>
                                <p:cTn id="34" presetID="42" presetClass="entr" fill="hold" nodeType="clickEffect">
                                  <p:stCondLst>
                                    <p:cond delay="0"/>
                                  </p:stCondLst>
                                  <p:childTnLst>
                                    <p:set>
                                      <p:cBhvr>
                                        <p:cTn id="35" dur="1" fill="hold">
                                          <p:stCondLst>
                                            <p:cond delay="0"/>
                                          </p:stCondLst>
                                        </p:cTn>
                                        <p:tgtEl>
                                          <p:spTgt spid="668">
                                            <p:txEl>
                                              <p:pRg st="1" end="1"/>
                                            </p:txEl>
                                          </p:spTgt>
                                        </p:tgtEl>
                                        <p:attrNameLst>
                                          <p:attrName>style.visibility</p:attrName>
                                        </p:attrNameLst>
                                      </p:cBhvr>
                                      <p:to>
                                        <p:strVal val="visible"/>
                                      </p:to>
                                    </p:set>
                                    <p:animEffect transition="in" filter="dissolve">
                                      <p:cBhvr additive="repl">
                                        <p:cTn id="36" dur="500"/>
                                        <p:tgtEl>
                                          <p:spTgt spid="668">
                                            <p:txEl>
                                              <p:pRg st="1" end="1"/>
                                            </p:txEl>
                                          </p:spTgt>
                                        </p:tgtEl>
                                      </p:cBhvr>
                                    </p:animEffect>
                                    <p:anim calcmode="lin" valueType="num">
                                      <p:cBhvr additive="repl">
                                        <p:cTn id="37" dur="500" fill="hold"/>
                                        <p:tgtEl>
                                          <p:spTgt spid="668">
                                            <p:txEl>
                                              <p:pRg st="1" end="1"/>
                                            </p:txEl>
                                          </p:spTgt>
                                        </p:tgtEl>
                                        <p:attrNameLst>
                                          <p:attrName>ppt_x</p:attrName>
                                        </p:attrNameLst>
                                      </p:cBhvr>
                                      <p:tavLst>
                                        <p:tav tm="0">
                                          <p:val>
                                            <p:strVal val="#ppt_x"/>
                                          </p:val>
                                        </p:tav>
                                        <p:tav tm="100000">
                                          <p:val>
                                            <p:strVal val="#ppt_x"/>
                                          </p:val>
                                        </p:tav>
                                      </p:tavLst>
                                    </p:anim>
                                    <p:anim calcmode="lin" valueType="num">
                                      <p:cBhvr additive="repl">
                                        <p:cTn id="38" dur="500" fill="hold"/>
                                        <p:tgtEl>
                                          <p:spTgt spid="668">
                                            <p:txEl>
                                              <p:pRg st="1" end="1"/>
                                            </p:txEl>
                                          </p:spTgt>
                                        </p:tgtEl>
                                        <p:attrNameLst>
                                          <p:attrName>ppt_y</p:attrName>
                                        </p:attrNameLst>
                                      </p:cBhvr>
                                      <p:tavLst>
                                        <p:tav tm="0">
                                          <p:val>
                                            <p:strVal val="#ppt_y+.1"/>
                                          </p:val>
                                        </p:tav>
                                        <p:tav tm="100000">
                                          <p:val>
                                            <p:strVal val="#ppt_y"/>
                                          </p:val>
                                        </p:tav>
                                      </p:tavLst>
                                    </p:anim>
                                  </p:childTnLst>
                                </p:cTn>
                              </p:par>
                              <p:par>
                                <p:cTn id="39" presetID="42" presetClass="entr" fill="hold" nodeType="withEffect">
                                  <p:stCondLst>
                                    <p:cond delay="0"/>
                                  </p:stCondLst>
                                  <p:childTnLst>
                                    <p:set>
                                      <p:cBhvr>
                                        <p:cTn id="40" dur="1" fill="hold">
                                          <p:stCondLst>
                                            <p:cond delay="0"/>
                                          </p:stCondLst>
                                        </p:cTn>
                                        <p:tgtEl>
                                          <p:spTgt spid="668">
                                            <p:txEl>
                                              <p:pRg st="2" end="2"/>
                                            </p:txEl>
                                          </p:spTgt>
                                        </p:tgtEl>
                                        <p:attrNameLst>
                                          <p:attrName>style.visibility</p:attrName>
                                        </p:attrNameLst>
                                      </p:cBhvr>
                                      <p:to>
                                        <p:strVal val="visible"/>
                                      </p:to>
                                    </p:set>
                                    <p:animEffect transition="in" filter="dissolve">
                                      <p:cBhvr additive="repl">
                                        <p:cTn id="41" dur="500"/>
                                        <p:tgtEl>
                                          <p:spTgt spid="668">
                                            <p:txEl>
                                              <p:pRg st="2" end="2"/>
                                            </p:txEl>
                                          </p:spTgt>
                                        </p:tgtEl>
                                      </p:cBhvr>
                                    </p:animEffect>
                                    <p:anim calcmode="lin" valueType="num">
                                      <p:cBhvr additive="repl">
                                        <p:cTn id="42" dur="500" fill="hold"/>
                                        <p:tgtEl>
                                          <p:spTgt spid="668">
                                            <p:txEl>
                                              <p:pRg st="2" end="2"/>
                                            </p:txEl>
                                          </p:spTgt>
                                        </p:tgtEl>
                                        <p:attrNameLst>
                                          <p:attrName>ppt_x</p:attrName>
                                        </p:attrNameLst>
                                      </p:cBhvr>
                                      <p:tavLst>
                                        <p:tav tm="0">
                                          <p:val>
                                            <p:strVal val="#ppt_x"/>
                                          </p:val>
                                        </p:tav>
                                        <p:tav tm="100000">
                                          <p:val>
                                            <p:strVal val="#ppt_x"/>
                                          </p:val>
                                        </p:tav>
                                      </p:tavLst>
                                    </p:anim>
                                    <p:anim calcmode="lin" valueType="num">
                                      <p:cBhvr additive="repl">
                                        <p:cTn id="43" dur="500" fill="hold"/>
                                        <p:tgtEl>
                                          <p:spTgt spid="668">
                                            <p:txEl>
                                              <p:pRg st="2" end="2"/>
                                            </p:txEl>
                                          </p:spTgt>
                                        </p:tgtEl>
                                        <p:attrNameLst>
                                          <p:attrName>ppt_y</p:attrName>
                                        </p:attrNameLst>
                                      </p:cBhvr>
                                      <p:tavLst>
                                        <p:tav tm="0">
                                          <p:val>
                                            <p:strVal val="#ppt_y+.1"/>
                                          </p:val>
                                        </p:tav>
                                        <p:tav tm="100000">
                                          <p:val>
                                            <p:strVal val="#ppt_y"/>
                                          </p:val>
                                        </p:tav>
                                      </p:tavLst>
                                    </p:anim>
                                  </p:childTnLst>
                                </p:cTn>
                              </p:par>
                              <p:par>
                                <p:cTn id="44" presetID="42" presetClass="entr" fill="hold" nodeType="withEffect">
                                  <p:stCondLst>
                                    <p:cond delay="0"/>
                                  </p:stCondLst>
                                  <p:childTnLst>
                                    <p:set>
                                      <p:cBhvr>
                                        <p:cTn id="45" dur="1" fill="hold">
                                          <p:stCondLst>
                                            <p:cond delay="0"/>
                                          </p:stCondLst>
                                        </p:cTn>
                                        <p:tgtEl>
                                          <p:spTgt spid="668">
                                            <p:txEl>
                                              <p:pRg st="3" end="3"/>
                                            </p:txEl>
                                          </p:spTgt>
                                        </p:tgtEl>
                                        <p:attrNameLst>
                                          <p:attrName>style.visibility</p:attrName>
                                        </p:attrNameLst>
                                      </p:cBhvr>
                                      <p:to>
                                        <p:strVal val="visible"/>
                                      </p:to>
                                    </p:set>
                                    <p:animEffect transition="in" filter="dissolve">
                                      <p:cBhvr additive="repl">
                                        <p:cTn id="46" dur="500"/>
                                        <p:tgtEl>
                                          <p:spTgt spid="668">
                                            <p:txEl>
                                              <p:pRg st="3" end="3"/>
                                            </p:txEl>
                                          </p:spTgt>
                                        </p:tgtEl>
                                      </p:cBhvr>
                                    </p:animEffect>
                                    <p:anim calcmode="lin" valueType="num">
                                      <p:cBhvr additive="repl">
                                        <p:cTn id="47" dur="500" fill="hold"/>
                                        <p:tgtEl>
                                          <p:spTgt spid="668">
                                            <p:txEl>
                                              <p:pRg st="3" end="3"/>
                                            </p:txEl>
                                          </p:spTgt>
                                        </p:tgtEl>
                                        <p:attrNameLst>
                                          <p:attrName>ppt_x</p:attrName>
                                        </p:attrNameLst>
                                      </p:cBhvr>
                                      <p:tavLst>
                                        <p:tav tm="0">
                                          <p:val>
                                            <p:strVal val="#ppt_x"/>
                                          </p:val>
                                        </p:tav>
                                        <p:tav tm="100000">
                                          <p:val>
                                            <p:strVal val="#ppt_x"/>
                                          </p:val>
                                        </p:tav>
                                      </p:tavLst>
                                    </p:anim>
                                    <p:anim calcmode="lin" valueType="num">
                                      <p:cBhvr additive="repl">
                                        <p:cTn id="48" dur="500" fill="hold"/>
                                        <p:tgtEl>
                                          <p:spTgt spid="668">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4E5A47B4-BEB6-4C04-9793-A6CEE08956CC}" type="slidenum">
              <a:rPr lang="en-US" sz="1200" b="0" strike="noStrike" spc="-1">
                <a:solidFill>
                  <a:srgbClr val="8B8B8B"/>
                </a:solidFill>
                <a:latin typeface="Calibri"/>
                <a:ea typeface="DejaVu Sans"/>
              </a:rPr>
              <a:t>38</a:t>
            </a:fld>
            <a:endParaRPr lang="en-US" sz="1200" b="0" strike="noStrike" spc="-1">
              <a:latin typeface="Arial"/>
            </a:endParaRPr>
          </a:p>
        </p:txBody>
      </p:sp>
      <p:sp>
        <p:nvSpPr>
          <p:cNvPr id="670" name="CustomShape 2"/>
          <p:cNvSpPr/>
          <p:nvPr/>
        </p:nvSpPr>
        <p:spPr>
          <a:xfrm>
            <a:off x="250920" y="404640"/>
            <a:ext cx="8661240" cy="57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100000"/>
              </a:lnSpc>
              <a:spcBef>
                <a:spcPts val="561"/>
              </a:spcBef>
              <a:buClr>
                <a:srgbClr val="000000"/>
              </a:buClr>
              <a:buFont typeface="Wingdings" charset="2"/>
              <a:buChar char=""/>
            </a:pPr>
            <a:r>
              <a:rPr lang="en-US" sz="2800" b="0" strike="noStrike" spc="-1">
                <a:solidFill>
                  <a:srgbClr val="000000"/>
                </a:solidFill>
                <a:latin typeface="Calibri"/>
                <a:ea typeface="DejaVu Sans"/>
              </a:rPr>
              <a:t>The steps of an output operation.</a:t>
            </a:r>
            <a:endParaRPr lang="en-US" sz="2800" b="0" strike="noStrike" spc="-1">
              <a:latin typeface="Arial"/>
            </a:endParaRPr>
          </a:p>
        </p:txBody>
      </p:sp>
      <p:pic>
        <p:nvPicPr>
          <p:cNvPr id="671" name="Object 203"/>
          <p:cNvPicPr/>
          <p:nvPr/>
        </p:nvPicPr>
        <p:blipFill>
          <a:blip r:embed="rId2"/>
          <a:stretch/>
        </p:blipFill>
        <p:spPr>
          <a:xfrm>
            <a:off x="250920" y="1052640"/>
            <a:ext cx="6696000" cy="1544400"/>
          </a:xfrm>
          <a:prstGeom prst="rect">
            <a:avLst/>
          </a:prstGeom>
          <a:ln>
            <a:noFill/>
          </a:ln>
        </p:spPr>
      </p:pic>
      <p:pic>
        <p:nvPicPr>
          <p:cNvPr id="672" name="Object 205"/>
          <p:cNvPicPr/>
          <p:nvPr/>
        </p:nvPicPr>
        <p:blipFill>
          <a:blip r:embed="rId3"/>
          <a:stretch/>
        </p:blipFill>
        <p:spPr>
          <a:xfrm>
            <a:off x="250920" y="2924280"/>
            <a:ext cx="6696000" cy="1498320"/>
          </a:xfrm>
          <a:prstGeom prst="rect">
            <a:avLst/>
          </a:prstGeom>
          <a:ln>
            <a:noFill/>
          </a:ln>
        </p:spPr>
      </p:pic>
      <p:pic>
        <p:nvPicPr>
          <p:cNvPr id="673" name="Object 208"/>
          <p:cNvPicPr/>
          <p:nvPr/>
        </p:nvPicPr>
        <p:blipFill>
          <a:blip r:embed="rId4"/>
          <a:stretch/>
        </p:blipFill>
        <p:spPr>
          <a:xfrm>
            <a:off x="179280" y="4581360"/>
            <a:ext cx="6838560" cy="1515960"/>
          </a:xfrm>
          <a:prstGeom prst="rect">
            <a:avLst/>
          </a:prstGeom>
          <a:ln>
            <a:noFill/>
          </a:ln>
        </p:spPr>
      </p:pic>
      <p:sp>
        <p:nvSpPr>
          <p:cNvPr id="674" name="CustomShape 3"/>
          <p:cNvSpPr/>
          <p:nvPr/>
        </p:nvSpPr>
        <p:spPr>
          <a:xfrm>
            <a:off x="4859280" y="1989000"/>
            <a:ext cx="4282920" cy="81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Bef>
                <a:spcPts val="799"/>
              </a:spcBef>
            </a:pPr>
            <a:r>
              <a:rPr lang="en-US" sz="1600" b="1" i="1" strike="noStrike" spc="-1">
                <a:solidFill>
                  <a:srgbClr val="000404"/>
                </a:solidFill>
                <a:latin typeface="Calibri"/>
                <a:ea typeface="DejaVu Sans"/>
              </a:rPr>
              <a:t>Initial a read from memory. Control lines signal a read request  to memory, while the data lines contain the address</a:t>
            </a:r>
            <a:endParaRPr lang="en-US" sz="1600" b="0" strike="noStrike" spc="-1">
              <a:latin typeface="Arial"/>
            </a:endParaRPr>
          </a:p>
        </p:txBody>
      </p:sp>
      <p:sp>
        <p:nvSpPr>
          <p:cNvPr id="675" name="CustomShape 4"/>
          <p:cNvSpPr/>
          <p:nvPr/>
        </p:nvSpPr>
        <p:spPr>
          <a:xfrm>
            <a:off x="7164360" y="3213000"/>
            <a:ext cx="1725480" cy="57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Bef>
                <a:spcPts val="799"/>
              </a:spcBef>
            </a:pPr>
            <a:r>
              <a:rPr lang="en-US" sz="1600" b="1" i="1" strike="noStrike" spc="-1">
                <a:solidFill>
                  <a:srgbClr val="000404"/>
                </a:solidFill>
                <a:latin typeface="Calibri"/>
                <a:ea typeface="DejaVu Sans"/>
              </a:rPr>
              <a:t>Memory access the data.</a:t>
            </a:r>
            <a:endParaRPr lang="en-US" sz="1600" b="0" strike="noStrike" spc="-1">
              <a:latin typeface="Arial"/>
            </a:endParaRPr>
          </a:p>
        </p:txBody>
      </p:sp>
      <p:sp>
        <p:nvSpPr>
          <p:cNvPr id="676" name="CustomShape 5"/>
          <p:cNvSpPr/>
          <p:nvPr/>
        </p:nvSpPr>
        <p:spPr>
          <a:xfrm>
            <a:off x="4932360" y="5373720"/>
            <a:ext cx="4209840" cy="365040"/>
          </a:xfrm>
          <a:prstGeom prst="rect">
            <a:avLst/>
          </a:prstGeom>
          <a:noFill/>
          <a:ln>
            <a:noFill/>
          </a:ln>
        </p:spPr>
        <p:style>
          <a:lnRef idx="0">
            <a:scrgbClr r="0" g="0" b="0"/>
          </a:lnRef>
          <a:fillRef idx="0">
            <a:scrgbClr r="0" g="0" b="0"/>
          </a:fillRef>
          <a:effectRef idx="0">
            <a:scrgbClr r="0" g="0" b="0"/>
          </a:effectRef>
          <a:fontRef idx="minor"/>
        </p:style>
      </p:sp>
      <p:sp>
        <p:nvSpPr>
          <p:cNvPr id="677" name="CustomShape 6"/>
          <p:cNvSpPr/>
          <p:nvPr/>
        </p:nvSpPr>
        <p:spPr>
          <a:xfrm>
            <a:off x="5076720" y="5373720"/>
            <a:ext cx="4065480" cy="81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Bef>
                <a:spcPts val="799"/>
              </a:spcBef>
            </a:pPr>
            <a:r>
              <a:rPr lang="en-US" sz="1600" b="1" i="1" strike="noStrike" spc="-1">
                <a:solidFill>
                  <a:srgbClr val="000404"/>
                </a:solidFill>
                <a:latin typeface="Calibri"/>
                <a:ea typeface="DejaVu Sans"/>
              </a:rPr>
              <a:t>Memory transfers data and signal data is available. The device stores data as it appears on the bus.</a:t>
            </a: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9" presetClass="entr" fill="hold" nodeType="clickEffect">
                                  <p:stCondLst>
                                    <p:cond delay="0"/>
                                  </p:stCondLst>
                                  <p:childTnLst>
                                    <p:set>
                                      <p:cBhvr>
                                        <p:cTn id="6" dur="1" fill="hold">
                                          <p:stCondLst>
                                            <p:cond delay="0"/>
                                          </p:stCondLst>
                                        </p:cTn>
                                        <p:tgtEl>
                                          <p:spTgt spid="671"/>
                                        </p:tgtEl>
                                        <p:attrNameLst>
                                          <p:attrName>style.visibility</p:attrName>
                                        </p:attrNameLst>
                                      </p:cBhvr>
                                      <p:to>
                                        <p:strVal val="visible"/>
                                      </p:to>
                                    </p:set>
                                    <p:animEffect transition="in" filter="dissolve">
                                      <p:cBhvr additive="repl">
                                        <p:cTn id="7" dur="500"/>
                                        <p:tgtEl>
                                          <p:spTgt spid="671"/>
                                        </p:tgtEl>
                                      </p:cBhvr>
                                    </p:animEffect>
                                  </p:childTnLst>
                                </p:cTn>
                              </p:par>
                              <p:par>
                                <p:cTn id="8" presetID="9" presetClass="entr" fill="hold" nodeType="withEffect">
                                  <p:stCondLst>
                                    <p:cond delay="0"/>
                                  </p:stCondLst>
                                  <p:childTnLst>
                                    <p:set>
                                      <p:cBhvr>
                                        <p:cTn id="9" dur="1" fill="hold">
                                          <p:stCondLst>
                                            <p:cond delay="0"/>
                                          </p:stCondLst>
                                        </p:cTn>
                                        <p:tgtEl>
                                          <p:spTgt spid="674"/>
                                        </p:tgtEl>
                                        <p:attrNameLst>
                                          <p:attrName>style.visibility</p:attrName>
                                        </p:attrNameLst>
                                      </p:cBhvr>
                                      <p:to>
                                        <p:strVal val="visible"/>
                                      </p:to>
                                    </p:set>
                                    <p:animEffect transition="in" filter="dissolve">
                                      <p:cBhvr additive="repl">
                                        <p:cTn id="10" dur="500"/>
                                        <p:tgtEl>
                                          <p:spTgt spid="674"/>
                                        </p:tgtEl>
                                      </p:cBhvr>
                                    </p:animEffect>
                                  </p:childTnLst>
                                </p:cTn>
                              </p:par>
                            </p:childTnLst>
                          </p:cTn>
                        </p:par>
                      </p:childTnLst>
                    </p:cTn>
                  </p:par>
                  <p:par>
                    <p:cTn id="11" fill="hold" nodeType="clickEffect">
                      <p:stCondLst>
                        <p:cond delay="indefinite"/>
                      </p:stCondLst>
                      <p:childTnLst>
                        <p:par>
                          <p:cTn id="12" fill="hold" nodeType="withEffect">
                            <p:stCondLst>
                              <p:cond delay="0"/>
                            </p:stCondLst>
                            <p:childTnLst>
                              <p:par>
                                <p:cTn id="13" presetID="9" presetClass="entr" fill="hold" nodeType="clickEffect">
                                  <p:stCondLst>
                                    <p:cond delay="0"/>
                                  </p:stCondLst>
                                  <p:childTnLst>
                                    <p:set>
                                      <p:cBhvr>
                                        <p:cTn id="14" dur="1" fill="hold">
                                          <p:stCondLst>
                                            <p:cond delay="0"/>
                                          </p:stCondLst>
                                        </p:cTn>
                                        <p:tgtEl>
                                          <p:spTgt spid="672"/>
                                        </p:tgtEl>
                                        <p:attrNameLst>
                                          <p:attrName>style.visibility</p:attrName>
                                        </p:attrNameLst>
                                      </p:cBhvr>
                                      <p:to>
                                        <p:strVal val="visible"/>
                                      </p:to>
                                    </p:set>
                                    <p:animEffect transition="in" filter="dissolve">
                                      <p:cBhvr additive="repl">
                                        <p:cTn id="15" dur="500"/>
                                        <p:tgtEl>
                                          <p:spTgt spid="672"/>
                                        </p:tgtEl>
                                      </p:cBhvr>
                                    </p:animEffect>
                                  </p:childTnLst>
                                </p:cTn>
                              </p:par>
                              <p:par>
                                <p:cTn id="16" presetID="9" presetClass="entr" fill="hold" nodeType="withEffect">
                                  <p:stCondLst>
                                    <p:cond delay="0"/>
                                  </p:stCondLst>
                                  <p:childTnLst>
                                    <p:set>
                                      <p:cBhvr>
                                        <p:cTn id="17" dur="1" fill="hold">
                                          <p:stCondLst>
                                            <p:cond delay="0"/>
                                          </p:stCondLst>
                                        </p:cTn>
                                        <p:tgtEl>
                                          <p:spTgt spid="675"/>
                                        </p:tgtEl>
                                        <p:attrNameLst>
                                          <p:attrName>style.visibility</p:attrName>
                                        </p:attrNameLst>
                                      </p:cBhvr>
                                      <p:to>
                                        <p:strVal val="visible"/>
                                      </p:to>
                                    </p:set>
                                    <p:animEffect transition="in" filter="dissolve">
                                      <p:cBhvr additive="repl">
                                        <p:cTn id="18" dur="500"/>
                                        <p:tgtEl>
                                          <p:spTgt spid="675"/>
                                        </p:tgtEl>
                                      </p:cBhvr>
                                    </p:animEffect>
                                  </p:childTnLst>
                                </p:cTn>
                              </p:par>
                            </p:childTnLst>
                          </p:cTn>
                        </p:par>
                      </p:childTnLst>
                    </p:cTn>
                  </p:par>
                  <p:par>
                    <p:cTn id="19" fill="hold" nodeType="clickEffect">
                      <p:stCondLst>
                        <p:cond delay="indefinite"/>
                      </p:stCondLst>
                      <p:childTnLst>
                        <p:par>
                          <p:cTn id="20" fill="hold" nodeType="withEffect">
                            <p:stCondLst>
                              <p:cond delay="0"/>
                            </p:stCondLst>
                            <p:childTnLst>
                              <p:par>
                                <p:cTn id="21" presetID="9" presetClass="entr" fill="hold" nodeType="clickEffect">
                                  <p:stCondLst>
                                    <p:cond delay="0"/>
                                  </p:stCondLst>
                                  <p:childTnLst>
                                    <p:set>
                                      <p:cBhvr>
                                        <p:cTn id="22" dur="1" fill="hold">
                                          <p:stCondLst>
                                            <p:cond delay="0"/>
                                          </p:stCondLst>
                                        </p:cTn>
                                        <p:tgtEl>
                                          <p:spTgt spid="673"/>
                                        </p:tgtEl>
                                        <p:attrNameLst>
                                          <p:attrName>style.visibility</p:attrName>
                                        </p:attrNameLst>
                                      </p:cBhvr>
                                      <p:to>
                                        <p:strVal val="visible"/>
                                      </p:to>
                                    </p:set>
                                    <p:animEffect transition="in" filter="dissolve">
                                      <p:cBhvr additive="repl">
                                        <p:cTn id="23" dur="500"/>
                                        <p:tgtEl>
                                          <p:spTgt spid="673"/>
                                        </p:tgtEl>
                                      </p:cBhvr>
                                    </p:animEffect>
                                  </p:childTnLst>
                                </p:cTn>
                              </p:par>
                              <p:par>
                                <p:cTn id="24" presetID="9" presetClass="entr" fill="hold" nodeType="withEffect">
                                  <p:stCondLst>
                                    <p:cond delay="0"/>
                                  </p:stCondLst>
                                  <p:childTnLst>
                                    <p:set>
                                      <p:cBhvr>
                                        <p:cTn id="25" dur="1" fill="hold">
                                          <p:stCondLst>
                                            <p:cond delay="0"/>
                                          </p:stCondLst>
                                        </p:cTn>
                                        <p:tgtEl>
                                          <p:spTgt spid="677"/>
                                        </p:tgtEl>
                                        <p:attrNameLst>
                                          <p:attrName>style.visibility</p:attrName>
                                        </p:attrNameLst>
                                      </p:cBhvr>
                                      <p:to>
                                        <p:strVal val="visible"/>
                                      </p:to>
                                    </p:set>
                                    <p:animEffect transition="in" filter="dissolve">
                                      <p:cBhvr additive="repl">
                                        <p:cTn id="26" dur="500"/>
                                        <p:tgtEl>
                                          <p:spTgt spid="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B0E5581D-92EF-4E26-BDDA-55D433F487F0}" type="slidenum">
              <a:rPr lang="en-US" sz="1200" b="0" strike="noStrike" spc="-1">
                <a:solidFill>
                  <a:srgbClr val="8B8B8B"/>
                </a:solidFill>
                <a:latin typeface="Calibri"/>
                <a:ea typeface="DejaVu Sans"/>
              </a:rPr>
              <a:t>39</a:t>
            </a:fld>
            <a:endParaRPr lang="en-US" sz="1200" b="0" strike="noStrike" spc="-1">
              <a:latin typeface="Arial"/>
            </a:endParaRPr>
          </a:p>
        </p:txBody>
      </p:sp>
      <p:sp>
        <p:nvSpPr>
          <p:cNvPr id="679" name="CustomShape 2"/>
          <p:cNvSpPr/>
          <p:nvPr/>
        </p:nvSpPr>
        <p:spPr>
          <a:xfrm>
            <a:off x="0" y="404640"/>
            <a:ext cx="8661240" cy="57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90000"/>
              </a:lnSpc>
              <a:spcBef>
                <a:spcPts val="641"/>
              </a:spcBef>
              <a:buClr>
                <a:srgbClr val="000000"/>
              </a:buClr>
              <a:buFont typeface="Wingdings" charset="2"/>
              <a:buChar char=""/>
            </a:pPr>
            <a:r>
              <a:rPr lang="en-US" sz="3200" b="0" strike="noStrike" spc="-1">
                <a:solidFill>
                  <a:srgbClr val="000000"/>
                </a:solidFill>
                <a:latin typeface="Calibri"/>
                <a:ea typeface="DejaVu Sans"/>
              </a:rPr>
              <a:t>The steps of an input operation.</a:t>
            </a:r>
            <a:endParaRPr lang="en-US" sz="3200" b="0" strike="noStrike" spc="-1">
              <a:latin typeface="Arial"/>
            </a:endParaRPr>
          </a:p>
        </p:txBody>
      </p:sp>
      <p:pic>
        <p:nvPicPr>
          <p:cNvPr id="680" name="Object 3"/>
          <p:cNvPicPr/>
          <p:nvPr/>
        </p:nvPicPr>
        <p:blipFill>
          <a:blip r:embed="rId2"/>
          <a:stretch/>
        </p:blipFill>
        <p:spPr>
          <a:xfrm>
            <a:off x="250920" y="1197000"/>
            <a:ext cx="7343640" cy="1725480"/>
          </a:xfrm>
          <a:prstGeom prst="rect">
            <a:avLst/>
          </a:prstGeom>
          <a:ln>
            <a:noFill/>
          </a:ln>
        </p:spPr>
      </p:pic>
      <p:sp>
        <p:nvSpPr>
          <p:cNvPr id="681" name="CustomShape 3"/>
          <p:cNvSpPr/>
          <p:nvPr/>
        </p:nvSpPr>
        <p:spPr>
          <a:xfrm>
            <a:off x="324000" y="2781360"/>
            <a:ext cx="84945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Bef>
                <a:spcPts val="901"/>
              </a:spcBef>
            </a:pPr>
            <a:r>
              <a:rPr lang="en-US" sz="1800" b="1" i="1" strike="noStrike" spc="-1">
                <a:solidFill>
                  <a:srgbClr val="000404"/>
                </a:solidFill>
                <a:latin typeface="Calibri"/>
                <a:ea typeface="DejaVu Sans"/>
              </a:rPr>
              <a:t>Control lines indicate a write request  for memory, while the data lines contain the address</a:t>
            </a:r>
            <a:endParaRPr lang="en-US" sz="1800" b="0" strike="noStrike" spc="-1">
              <a:latin typeface="Arial"/>
            </a:endParaRPr>
          </a:p>
        </p:txBody>
      </p:sp>
      <p:sp>
        <p:nvSpPr>
          <p:cNvPr id="682" name="CustomShape 4"/>
          <p:cNvSpPr/>
          <p:nvPr/>
        </p:nvSpPr>
        <p:spPr>
          <a:xfrm>
            <a:off x="4932360" y="5373720"/>
            <a:ext cx="4209840" cy="365040"/>
          </a:xfrm>
          <a:prstGeom prst="rect">
            <a:avLst/>
          </a:prstGeom>
          <a:noFill/>
          <a:ln>
            <a:noFill/>
          </a:ln>
        </p:spPr>
        <p:style>
          <a:lnRef idx="0">
            <a:scrgbClr r="0" g="0" b="0"/>
          </a:lnRef>
          <a:fillRef idx="0">
            <a:scrgbClr r="0" g="0" b="0"/>
          </a:fillRef>
          <a:effectRef idx="0">
            <a:scrgbClr r="0" g="0" b="0"/>
          </a:effectRef>
          <a:fontRef idx="minor"/>
        </p:style>
      </p:sp>
      <p:sp>
        <p:nvSpPr>
          <p:cNvPr id="683" name="CustomShape 5"/>
          <p:cNvSpPr/>
          <p:nvPr/>
        </p:nvSpPr>
        <p:spPr>
          <a:xfrm>
            <a:off x="324000" y="5373720"/>
            <a:ext cx="849456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Bef>
                <a:spcPts val="901"/>
              </a:spcBef>
            </a:pPr>
            <a:r>
              <a:rPr lang="en-US" sz="1800" b="1" i="1" strike="noStrike" spc="-1">
                <a:solidFill>
                  <a:srgbClr val="000404"/>
                </a:solidFill>
                <a:latin typeface="Calibri"/>
                <a:ea typeface="DejaVu Sans"/>
              </a:rPr>
              <a:t>When the memory is ready, it signals the device, which then transfers the data. The memory will store the data as it receives it . The device need not wait for the store to be completed.</a:t>
            </a:r>
            <a:endParaRPr lang="en-US" sz="1800" b="0" strike="noStrike" spc="-1">
              <a:latin typeface="Arial"/>
            </a:endParaRPr>
          </a:p>
        </p:txBody>
      </p:sp>
      <p:pic>
        <p:nvPicPr>
          <p:cNvPr id="684" name="Object 10"/>
          <p:cNvPicPr/>
          <p:nvPr/>
        </p:nvPicPr>
        <p:blipFill>
          <a:blip r:embed="rId3"/>
          <a:stretch/>
        </p:blipFill>
        <p:spPr>
          <a:xfrm>
            <a:off x="326880" y="3573360"/>
            <a:ext cx="7270560" cy="158256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9" presetClass="entr" fill="hold" nodeType="clickEffect">
                                  <p:stCondLst>
                                    <p:cond delay="0"/>
                                  </p:stCondLst>
                                  <p:childTnLst>
                                    <p:set>
                                      <p:cBhvr>
                                        <p:cTn id="6" dur="1" fill="hold">
                                          <p:stCondLst>
                                            <p:cond delay="0"/>
                                          </p:stCondLst>
                                        </p:cTn>
                                        <p:tgtEl>
                                          <p:spTgt spid="680"/>
                                        </p:tgtEl>
                                        <p:attrNameLst>
                                          <p:attrName>style.visibility</p:attrName>
                                        </p:attrNameLst>
                                      </p:cBhvr>
                                      <p:to>
                                        <p:strVal val="visible"/>
                                      </p:to>
                                    </p:set>
                                    <p:animEffect transition="in" filter="dissolve">
                                      <p:cBhvr additive="repl">
                                        <p:cTn id="7" dur="500"/>
                                        <p:tgtEl>
                                          <p:spTgt spid="680"/>
                                        </p:tgtEl>
                                      </p:cBhvr>
                                    </p:animEffect>
                                  </p:childTnLst>
                                </p:cTn>
                              </p:par>
                              <p:par>
                                <p:cTn id="8" presetID="9" presetClass="entr" fill="hold" nodeType="withEffect">
                                  <p:stCondLst>
                                    <p:cond delay="0"/>
                                  </p:stCondLst>
                                  <p:childTnLst>
                                    <p:set>
                                      <p:cBhvr>
                                        <p:cTn id="9" dur="1" fill="hold">
                                          <p:stCondLst>
                                            <p:cond delay="0"/>
                                          </p:stCondLst>
                                        </p:cTn>
                                        <p:tgtEl>
                                          <p:spTgt spid="681"/>
                                        </p:tgtEl>
                                        <p:attrNameLst>
                                          <p:attrName>style.visibility</p:attrName>
                                        </p:attrNameLst>
                                      </p:cBhvr>
                                      <p:to>
                                        <p:strVal val="visible"/>
                                      </p:to>
                                    </p:set>
                                    <p:animEffect transition="in" filter="dissolve">
                                      <p:cBhvr additive="repl">
                                        <p:cTn id="10" dur="500"/>
                                        <p:tgtEl>
                                          <p:spTgt spid="681"/>
                                        </p:tgtEl>
                                      </p:cBhvr>
                                    </p:animEffect>
                                  </p:childTnLst>
                                </p:cTn>
                              </p:par>
                            </p:childTnLst>
                          </p:cTn>
                        </p:par>
                      </p:childTnLst>
                    </p:cTn>
                  </p:par>
                  <p:par>
                    <p:cTn id="11" fill="hold" nodeType="clickEffect">
                      <p:stCondLst>
                        <p:cond delay="indefinite"/>
                      </p:stCondLst>
                      <p:childTnLst>
                        <p:par>
                          <p:cTn id="12" fill="hold" nodeType="withEffect">
                            <p:stCondLst>
                              <p:cond delay="0"/>
                            </p:stCondLst>
                            <p:childTnLst>
                              <p:par>
                                <p:cTn id="13" presetID="9" presetClass="entr" fill="hold" nodeType="clickEffect">
                                  <p:stCondLst>
                                    <p:cond delay="0"/>
                                  </p:stCondLst>
                                  <p:childTnLst>
                                    <p:set>
                                      <p:cBhvr>
                                        <p:cTn id="14" dur="1" fill="hold">
                                          <p:stCondLst>
                                            <p:cond delay="0"/>
                                          </p:stCondLst>
                                        </p:cTn>
                                        <p:tgtEl>
                                          <p:spTgt spid="684"/>
                                        </p:tgtEl>
                                        <p:attrNameLst>
                                          <p:attrName>style.visibility</p:attrName>
                                        </p:attrNameLst>
                                      </p:cBhvr>
                                      <p:to>
                                        <p:strVal val="visible"/>
                                      </p:to>
                                    </p:set>
                                    <p:animEffect transition="in" filter="dissolve">
                                      <p:cBhvr additive="repl">
                                        <p:cTn id="15" dur="500"/>
                                        <p:tgtEl>
                                          <p:spTgt spid="684"/>
                                        </p:tgtEl>
                                      </p:cBhvr>
                                    </p:animEffect>
                                  </p:childTnLst>
                                </p:cTn>
                              </p:par>
                              <p:par>
                                <p:cTn id="16" presetID="9" presetClass="entr" fill="hold" nodeType="withEffect">
                                  <p:stCondLst>
                                    <p:cond delay="0"/>
                                  </p:stCondLst>
                                  <p:childTnLst>
                                    <p:set>
                                      <p:cBhvr>
                                        <p:cTn id="17" dur="1" fill="hold">
                                          <p:stCondLst>
                                            <p:cond delay="0"/>
                                          </p:stCondLst>
                                        </p:cTn>
                                        <p:tgtEl>
                                          <p:spTgt spid="683"/>
                                        </p:tgtEl>
                                        <p:attrNameLst>
                                          <p:attrName>style.visibility</p:attrName>
                                        </p:attrNameLst>
                                      </p:cBhvr>
                                      <p:to>
                                        <p:strVal val="visible"/>
                                      </p:to>
                                    </p:set>
                                    <p:animEffect transition="in" filter="dissolve">
                                      <p:cBhvr additive="repl">
                                        <p:cTn id="18" dur="500"/>
                                        <p:tgtEl>
                                          <p:spTgt spid="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D973AD4F-775F-4389-B232-74801178EF20}" type="slidenum">
              <a:rPr lang="en-US" sz="1200" b="0" strike="noStrike" spc="-1">
                <a:solidFill>
                  <a:srgbClr val="8B8B8B"/>
                </a:solidFill>
                <a:latin typeface="Calibri"/>
                <a:ea typeface="DejaVu Sans"/>
              </a:rPr>
              <a:t>4</a:t>
            </a:fld>
            <a:endParaRPr lang="en-US" sz="1200" b="0" strike="noStrike" spc="-1">
              <a:latin typeface="Arial"/>
            </a:endParaRPr>
          </a:p>
        </p:txBody>
      </p:sp>
      <p:sp>
        <p:nvSpPr>
          <p:cNvPr id="93" name="CustomShape 2"/>
          <p:cNvSpPr/>
          <p:nvPr/>
        </p:nvSpPr>
        <p:spPr>
          <a:xfrm>
            <a:off x="301680" y="476280"/>
            <a:ext cx="8661240" cy="562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100000"/>
              </a:lnSpc>
              <a:spcBef>
                <a:spcPts val="641"/>
              </a:spcBef>
              <a:buClr>
                <a:srgbClr val="000000"/>
              </a:buClr>
              <a:buFont typeface="Wingdings" charset="2"/>
              <a:buChar char=""/>
            </a:pPr>
            <a:r>
              <a:rPr lang="en-US" sz="3200" b="0" strike="noStrike" spc="-1">
                <a:solidFill>
                  <a:srgbClr val="000000"/>
                </a:solidFill>
                <a:latin typeface="Calibri"/>
                <a:ea typeface="DejaVu Sans"/>
              </a:rPr>
              <a:t>Typical collection of I/O devices</a:t>
            </a:r>
            <a:endParaRPr lang="en-US" sz="3200" b="0" strike="noStrike" spc="-1">
              <a:latin typeface="Arial"/>
            </a:endParaRPr>
          </a:p>
        </p:txBody>
      </p:sp>
      <p:pic>
        <p:nvPicPr>
          <p:cNvPr id="94" name="Object 7"/>
          <p:cNvPicPr/>
          <p:nvPr/>
        </p:nvPicPr>
        <p:blipFill>
          <a:blip r:embed="rId2"/>
          <a:stretch/>
        </p:blipFill>
        <p:spPr>
          <a:xfrm>
            <a:off x="468360" y="1341360"/>
            <a:ext cx="8205480" cy="458280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9" presetClass="entr"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dissolve">
                                      <p:cBhvr additive="repl">
                                        <p:cTn id="7"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0DC18A27-CADF-443E-910A-00E5CF428C0D}" type="slidenum">
              <a:rPr lang="en-US" sz="1200" b="0" strike="noStrike" spc="-1">
                <a:solidFill>
                  <a:srgbClr val="8B8B8B"/>
                </a:solidFill>
                <a:latin typeface="Calibri"/>
                <a:ea typeface="DejaVu Sans"/>
              </a:rPr>
              <a:t>40</a:t>
            </a:fld>
            <a:endParaRPr lang="en-US" sz="1200" b="0" strike="noStrike" spc="-1">
              <a:latin typeface="Arial"/>
            </a:endParaRPr>
          </a:p>
        </p:txBody>
      </p:sp>
      <p:sp>
        <p:nvSpPr>
          <p:cNvPr id="686" name="CustomShape 2"/>
          <p:cNvSpPr/>
          <p:nvPr/>
        </p:nvSpPr>
        <p:spPr>
          <a:xfrm>
            <a:off x="301680" y="549360"/>
            <a:ext cx="8661240" cy="5547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100000"/>
              </a:lnSpc>
              <a:spcBef>
                <a:spcPts val="641"/>
              </a:spcBef>
              <a:buClr>
                <a:srgbClr val="000000"/>
              </a:buClr>
              <a:buFont typeface="Wingdings" charset="2"/>
              <a:buChar char=""/>
            </a:pPr>
            <a:r>
              <a:rPr lang="en-US" sz="3200" b="0" strike="noStrike" spc="-1">
                <a:solidFill>
                  <a:srgbClr val="000000"/>
                </a:solidFill>
                <a:latin typeface="Calibri"/>
                <a:ea typeface="DejaVu Sans"/>
              </a:rPr>
              <a:t> Types of buses: (p566) </a:t>
            </a:r>
            <a:endParaRPr lang="en-US" sz="3200" b="0" strike="noStrike" spc="-1">
              <a:latin typeface="Arial"/>
            </a:endParaRPr>
          </a:p>
          <a:p>
            <a:pPr marL="743040" lvl="1" indent="-284040">
              <a:lnSpc>
                <a:spcPct val="100000"/>
              </a:lnSpc>
              <a:spcBef>
                <a:spcPts val="479"/>
              </a:spcBef>
              <a:buClr>
                <a:srgbClr val="000000"/>
              </a:buClr>
              <a:buFont typeface="Wingdings" charset="2"/>
              <a:buChar char=""/>
            </a:pPr>
            <a:r>
              <a:rPr lang="en-US" sz="2400" b="0" strike="noStrike" spc="-1">
                <a:solidFill>
                  <a:srgbClr val="000000"/>
                </a:solidFill>
                <a:latin typeface="Calibri"/>
                <a:ea typeface="DejaVu Sans"/>
              </a:rPr>
              <a:t>  processor-memory (short high speed, custom design)</a:t>
            </a:r>
            <a:endParaRPr lang="en-US" sz="2400" b="0" strike="noStrike" spc="-1">
              <a:latin typeface="Arial"/>
            </a:endParaRPr>
          </a:p>
          <a:p>
            <a:pPr marL="743040" lvl="1" indent="-284040">
              <a:lnSpc>
                <a:spcPct val="100000"/>
              </a:lnSpc>
              <a:spcBef>
                <a:spcPts val="479"/>
              </a:spcBef>
              <a:buClr>
                <a:srgbClr val="000000"/>
              </a:buClr>
              <a:buFont typeface="Wingdings" charset="2"/>
              <a:buChar char=""/>
            </a:pPr>
            <a:r>
              <a:rPr lang="en-US" sz="2400" b="0" strike="noStrike" spc="-1">
                <a:solidFill>
                  <a:srgbClr val="000000"/>
                </a:solidFill>
                <a:latin typeface="Calibri"/>
                <a:ea typeface="DejaVu Sans"/>
              </a:rPr>
              <a:t>  backplane (high speed, often standardized, e.g., PCI)</a:t>
            </a:r>
            <a:endParaRPr lang="en-US" sz="2400" b="0" strike="noStrike" spc="-1">
              <a:latin typeface="Arial"/>
            </a:endParaRPr>
          </a:p>
          <a:p>
            <a:pPr marL="743040" lvl="1" indent="-284040">
              <a:lnSpc>
                <a:spcPct val="100000"/>
              </a:lnSpc>
              <a:spcBef>
                <a:spcPts val="479"/>
              </a:spcBef>
              <a:buClr>
                <a:srgbClr val="000000"/>
              </a:buClr>
              <a:buFont typeface="Wingdings" charset="2"/>
              <a:buChar char=""/>
            </a:pPr>
            <a:r>
              <a:rPr lang="en-US" sz="2400" b="0" strike="noStrike" spc="-1">
                <a:solidFill>
                  <a:srgbClr val="000000"/>
                </a:solidFill>
                <a:latin typeface="Calibri"/>
                <a:ea typeface="DejaVu Sans"/>
              </a:rPr>
              <a:t>  I/O (lengthy, different devices, standardized, e.g., SCSI)</a:t>
            </a:r>
            <a:endParaRPr lang="en-US" sz="2400" b="0" strike="noStrike" spc="-1">
              <a:latin typeface="Arial"/>
            </a:endParaRPr>
          </a:p>
        </p:txBody>
      </p:sp>
      <p:pic>
        <p:nvPicPr>
          <p:cNvPr id="687" name="Object 8"/>
          <p:cNvPicPr/>
          <p:nvPr/>
        </p:nvPicPr>
        <p:blipFill>
          <a:blip r:embed="rId2"/>
          <a:stretch/>
        </p:blipFill>
        <p:spPr>
          <a:xfrm>
            <a:off x="542880" y="2781360"/>
            <a:ext cx="7775280" cy="1725480"/>
          </a:xfrm>
          <a:prstGeom prst="rect">
            <a:avLst/>
          </a:prstGeom>
          <a:ln>
            <a:noFill/>
          </a:ln>
        </p:spPr>
      </p:pic>
      <p:sp>
        <p:nvSpPr>
          <p:cNvPr id="688" name="CustomShape 3"/>
          <p:cNvSpPr/>
          <p:nvPr/>
        </p:nvSpPr>
        <p:spPr>
          <a:xfrm>
            <a:off x="611280" y="4581360"/>
            <a:ext cx="741492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Bef>
                <a:spcPts val="901"/>
              </a:spcBef>
            </a:pPr>
            <a:r>
              <a:rPr lang="en-US" sz="1800" b="1" i="1" strike="noStrike" spc="-1">
                <a:solidFill>
                  <a:srgbClr val="000404"/>
                </a:solidFill>
                <a:latin typeface="Calibri"/>
                <a:ea typeface="DejaVu Sans"/>
              </a:rPr>
              <a:t>Older PCs often use a </a:t>
            </a:r>
            <a:r>
              <a:rPr lang="en-US" sz="1800" b="1" i="1" strike="noStrike" spc="-1">
                <a:solidFill>
                  <a:srgbClr val="FF3300"/>
                </a:solidFill>
                <a:latin typeface="Calibri"/>
                <a:ea typeface="DejaVu Sans"/>
              </a:rPr>
              <a:t>single bus</a:t>
            </a:r>
            <a:r>
              <a:rPr lang="en-US" sz="1800" b="1" i="1" strike="noStrike" spc="-1">
                <a:solidFill>
                  <a:srgbClr val="000404"/>
                </a:solidFill>
                <a:latin typeface="Calibri"/>
                <a:ea typeface="DejaVu Sans"/>
              </a:rPr>
              <a:t> for processor-to-memory communication, as well as communication between I/O devices and memory. </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9" presetClass="entr" fill="hold" nodeType="clickEffect">
                                  <p:stCondLst>
                                    <p:cond delay="0"/>
                                  </p:stCondLst>
                                  <p:childTnLst>
                                    <p:set>
                                      <p:cBhvr>
                                        <p:cTn id="6" dur="1" fill="hold">
                                          <p:stCondLst>
                                            <p:cond delay="0"/>
                                          </p:stCondLst>
                                        </p:cTn>
                                        <p:tgtEl>
                                          <p:spTgt spid="687"/>
                                        </p:tgtEl>
                                        <p:attrNameLst>
                                          <p:attrName>style.visibility</p:attrName>
                                        </p:attrNameLst>
                                      </p:cBhvr>
                                      <p:to>
                                        <p:strVal val="visible"/>
                                      </p:to>
                                    </p:set>
                                    <p:animEffect transition="in" filter="dissolve">
                                      <p:cBhvr additive="repl">
                                        <p:cTn id="7" dur="500"/>
                                        <p:tgtEl>
                                          <p:spTgt spid="687"/>
                                        </p:tgtEl>
                                      </p:cBhvr>
                                    </p:animEffect>
                                  </p:childTnLst>
                                </p:cTn>
                              </p:par>
                              <p:par>
                                <p:cTn id="8" presetID="9" presetClass="entr" fill="hold" nodeType="withEffect">
                                  <p:stCondLst>
                                    <p:cond delay="0"/>
                                  </p:stCondLst>
                                  <p:childTnLst>
                                    <p:set>
                                      <p:cBhvr>
                                        <p:cTn id="9" dur="1" fill="hold">
                                          <p:stCondLst>
                                            <p:cond delay="0"/>
                                          </p:stCondLst>
                                        </p:cTn>
                                        <p:tgtEl>
                                          <p:spTgt spid="688"/>
                                        </p:tgtEl>
                                        <p:attrNameLst>
                                          <p:attrName>style.visibility</p:attrName>
                                        </p:attrNameLst>
                                      </p:cBhvr>
                                      <p:to>
                                        <p:strVal val="visible"/>
                                      </p:to>
                                    </p:set>
                                    <p:animEffect transition="in" filter="dissolve">
                                      <p:cBhvr additive="repl">
                                        <p:cTn id="10" dur="500"/>
                                        <p:tgtEl>
                                          <p:spTgt spid="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B557F75-02D0-4326-B2F4-48C98497B82B}" type="slidenum">
              <a:rPr lang="en-US" sz="1200" b="0" strike="noStrike" spc="-1">
                <a:solidFill>
                  <a:srgbClr val="8B8B8B"/>
                </a:solidFill>
                <a:latin typeface="Calibri"/>
                <a:ea typeface="DejaVu Sans"/>
              </a:rPr>
              <a:t>41</a:t>
            </a:fld>
            <a:endParaRPr lang="en-US" sz="1200" b="0" strike="noStrike" spc="-1">
              <a:latin typeface="Arial"/>
            </a:endParaRPr>
          </a:p>
        </p:txBody>
      </p:sp>
      <p:pic>
        <p:nvPicPr>
          <p:cNvPr id="690" name="Object 4"/>
          <p:cNvPicPr/>
          <p:nvPr/>
        </p:nvPicPr>
        <p:blipFill>
          <a:blip r:embed="rId2"/>
          <a:stretch/>
        </p:blipFill>
        <p:spPr>
          <a:xfrm>
            <a:off x="179280" y="692280"/>
            <a:ext cx="6119640" cy="2303280"/>
          </a:xfrm>
          <a:prstGeom prst="rect">
            <a:avLst/>
          </a:prstGeom>
          <a:ln>
            <a:noFill/>
          </a:ln>
        </p:spPr>
      </p:pic>
      <p:pic>
        <p:nvPicPr>
          <p:cNvPr id="691" name="Object 6"/>
          <p:cNvPicPr/>
          <p:nvPr/>
        </p:nvPicPr>
        <p:blipFill>
          <a:blip r:embed="rId3"/>
          <a:stretch/>
        </p:blipFill>
        <p:spPr>
          <a:xfrm>
            <a:off x="179280" y="3429000"/>
            <a:ext cx="6154560" cy="2847600"/>
          </a:xfrm>
          <a:prstGeom prst="rect">
            <a:avLst/>
          </a:prstGeom>
          <a:ln>
            <a:noFill/>
          </a:ln>
        </p:spPr>
      </p:pic>
      <p:sp>
        <p:nvSpPr>
          <p:cNvPr id="692" name="CustomShape 2"/>
          <p:cNvSpPr/>
          <p:nvPr/>
        </p:nvSpPr>
        <p:spPr>
          <a:xfrm>
            <a:off x="5508720" y="1341360"/>
            <a:ext cx="3633480" cy="1063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Bef>
                <a:spcPts val="799"/>
              </a:spcBef>
            </a:pPr>
            <a:r>
              <a:rPr lang="en-US" sz="1600" b="1" i="1" strike="noStrike" spc="-1">
                <a:solidFill>
                  <a:srgbClr val="000404"/>
                </a:solidFill>
                <a:latin typeface="Calibri"/>
                <a:ea typeface="DejaVu Sans"/>
              </a:rPr>
              <a:t>A </a:t>
            </a:r>
            <a:r>
              <a:rPr lang="en-US" sz="1600" b="1" i="1" strike="noStrike" spc="-1">
                <a:solidFill>
                  <a:srgbClr val="FF3300"/>
                </a:solidFill>
                <a:latin typeface="Calibri"/>
                <a:ea typeface="DejaVu Sans"/>
              </a:rPr>
              <a:t>separate bus</a:t>
            </a:r>
            <a:r>
              <a:rPr lang="en-US" sz="1600" b="1" i="1" strike="noStrike" spc="-1">
                <a:solidFill>
                  <a:srgbClr val="000404"/>
                </a:solidFill>
                <a:latin typeface="Calibri"/>
                <a:ea typeface="DejaVu Sans"/>
              </a:rPr>
              <a:t> is used for processor-memory traffic. The I/O bus use a </a:t>
            </a:r>
            <a:r>
              <a:rPr lang="en-US" sz="1600" b="1" i="1" strike="noStrike" spc="-1">
                <a:solidFill>
                  <a:srgbClr val="FF3300"/>
                </a:solidFill>
                <a:latin typeface="Calibri"/>
                <a:ea typeface="DejaVu Sans"/>
              </a:rPr>
              <a:t>bus adapter</a:t>
            </a:r>
            <a:r>
              <a:rPr lang="en-US" sz="1600" b="1" i="1" strike="noStrike" spc="-1">
                <a:solidFill>
                  <a:srgbClr val="000404"/>
                </a:solidFill>
                <a:latin typeface="Calibri"/>
                <a:ea typeface="DejaVu Sans"/>
              </a:rPr>
              <a:t> to interface to the processor-memory bus.</a:t>
            </a:r>
            <a:endParaRPr lang="en-US" sz="1600" b="0" strike="noStrike" spc="-1">
              <a:latin typeface="Arial"/>
            </a:endParaRPr>
          </a:p>
        </p:txBody>
      </p:sp>
      <p:sp>
        <p:nvSpPr>
          <p:cNvPr id="693" name="CustomShape 3"/>
          <p:cNvSpPr/>
          <p:nvPr/>
        </p:nvSpPr>
        <p:spPr>
          <a:xfrm>
            <a:off x="4859280" y="4221000"/>
            <a:ext cx="410364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Bef>
                <a:spcPts val="901"/>
              </a:spcBef>
            </a:pPr>
            <a:r>
              <a:rPr lang="en-US" sz="1800" b="1" i="1" strike="noStrike" spc="-1">
                <a:solidFill>
                  <a:srgbClr val="000404"/>
                </a:solidFill>
                <a:latin typeface="Calibri"/>
                <a:ea typeface="DejaVu Sans"/>
              </a:rPr>
              <a:t>A </a:t>
            </a:r>
            <a:r>
              <a:rPr lang="en-US" sz="1800" b="1" i="1" strike="noStrike" spc="-1">
                <a:solidFill>
                  <a:srgbClr val="FF3300"/>
                </a:solidFill>
                <a:latin typeface="Calibri"/>
                <a:ea typeface="DejaVu Sans"/>
              </a:rPr>
              <a:t>separate bus</a:t>
            </a:r>
            <a:r>
              <a:rPr lang="en-US" sz="1800" b="1" i="1" strike="noStrike" spc="-1">
                <a:solidFill>
                  <a:srgbClr val="000404"/>
                </a:solidFill>
                <a:latin typeface="Calibri"/>
                <a:ea typeface="DejaVu Sans"/>
              </a:rPr>
              <a:t> is used for processor-memory traffic. A small number of </a:t>
            </a:r>
            <a:r>
              <a:rPr lang="en-US" sz="1800" b="1" i="1" strike="noStrike" spc="-1">
                <a:solidFill>
                  <a:srgbClr val="FF3300"/>
                </a:solidFill>
                <a:latin typeface="Calibri"/>
                <a:ea typeface="DejaVu Sans"/>
              </a:rPr>
              <a:t>backplane buses</a:t>
            </a:r>
            <a:r>
              <a:rPr lang="en-US" sz="1800" b="1" i="1" strike="noStrike" spc="-1">
                <a:solidFill>
                  <a:srgbClr val="000404"/>
                </a:solidFill>
                <a:latin typeface="Calibri"/>
                <a:ea typeface="DejaVu Sans"/>
              </a:rPr>
              <a:t> tap into the processor-memory bus.</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9" presetClass="entr" fill="hold" nodeType="clickEffect">
                                  <p:stCondLst>
                                    <p:cond delay="0"/>
                                  </p:stCondLst>
                                  <p:childTnLst>
                                    <p:set>
                                      <p:cBhvr>
                                        <p:cTn id="6" dur="1" fill="hold">
                                          <p:stCondLst>
                                            <p:cond delay="0"/>
                                          </p:stCondLst>
                                        </p:cTn>
                                        <p:tgtEl>
                                          <p:spTgt spid="690"/>
                                        </p:tgtEl>
                                        <p:attrNameLst>
                                          <p:attrName>style.visibility</p:attrName>
                                        </p:attrNameLst>
                                      </p:cBhvr>
                                      <p:to>
                                        <p:strVal val="visible"/>
                                      </p:to>
                                    </p:set>
                                    <p:animEffect transition="in" filter="dissolve">
                                      <p:cBhvr additive="repl">
                                        <p:cTn id="7" dur="500"/>
                                        <p:tgtEl>
                                          <p:spTgt spid="690"/>
                                        </p:tgtEl>
                                      </p:cBhvr>
                                    </p:animEffect>
                                  </p:childTnLst>
                                </p:cTn>
                              </p:par>
                              <p:par>
                                <p:cTn id="8" presetID="9" presetClass="entr" fill="hold" nodeType="withEffect">
                                  <p:stCondLst>
                                    <p:cond delay="0"/>
                                  </p:stCondLst>
                                  <p:childTnLst>
                                    <p:set>
                                      <p:cBhvr>
                                        <p:cTn id="9" dur="1" fill="hold">
                                          <p:stCondLst>
                                            <p:cond delay="0"/>
                                          </p:stCondLst>
                                        </p:cTn>
                                        <p:tgtEl>
                                          <p:spTgt spid="692"/>
                                        </p:tgtEl>
                                        <p:attrNameLst>
                                          <p:attrName>style.visibility</p:attrName>
                                        </p:attrNameLst>
                                      </p:cBhvr>
                                      <p:to>
                                        <p:strVal val="visible"/>
                                      </p:to>
                                    </p:set>
                                    <p:animEffect transition="in" filter="dissolve">
                                      <p:cBhvr additive="repl">
                                        <p:cTn id="10" dur="500"/>
                                        <p:tgtEl>
                                          <p:spTgt spid="692"/>
                                        </p:tgtEl>
                                      </p:cBhvr>
                                    </p:animEffect>
                                  </p:childTnLst>
                                </p:cTn>
                              </p:par>
                            </p:childTnLst>
                          </p:cTn>
                        </p:par>
                      </p:childTnLst>
                    </p:cTn>
                  </p:par>
                  <p:par>
                    <p:cTn id="11" fill="hold" nodeType="clickEffect">
                      <p:stCondLst>
                        <p:cond delay="indefinite"/>
                      </p:stCondLst>
                      <p:childTnLst>
                        <p:par>
                          <p:cTn id="12" fill="hold" nodeType="withEffect">
                            <p:stCondLst>
                              <p:cond delay="0"/>
                            </p:stCondLst>
                            <p:childTnLst>
                              <p:par>
                                <p:cTn id="13" presetID="9" presetClass="entr" fill="hold" nodeType="clickEffect">
                                  <p:stCondLst>
                                    <p:cond delay="0"/>
                                  </p:stCondLst>
                                  <p:childTnLst>
                                    <p:set>
                                      <p:cBhvr>
                                        <p:cTn id="14" dur="1" fill="hold">
                                          <p:stCondLst>
                                            <p:cond delay="0"/>
                                          </p:stCondLst>
                                        </p:cTn>
                                        <p:tgtEl>
                                          <p:spTgt spid="691"/>
                                        </p:tgtEl>
                                        <p:attrNameLst>
                                          <p:attrName>style.visibility</p:attrName>
                                        </p:attrNameLst>
                                      </p:cBhvr>
                                      <p:to>
                                        <p:strVal val="visible"/>
                                      </p:to>
                                    </p:set>
                                    <p:animEffect transition="in" filter="dissolve">
                                      <p:cBhvr additive="repl">
                                        <p:cTn id="15" dur="500"/>
                                        <p:tgtEl>
                                          <p:spTgt spid="691"/>
                                        </p:tgtEl>
                                      </p:cBhvr>
                                    </p:animEffect>
                                  </p:childTnLst>
                                </p:cTn>
                              </p:par>
                              <p:par>
                                <p:cTn id="16" presetID="9" presetClass="entr" fill="hold" nodeType="withEffect">
                                  <p:stCondLst>
                                    <p:cond delay="0"/>
                                  </p:stCondLst>
                                  <p:childTnLst>
                                    <p:set>
                                      <p:cBhvr>
                                        <p:cTn id="17" dur="1" fill="hold">
                                          <p:stCondLst>
                                            <p:cond delay="0"/>
                                          </p:stCondLst>
                                        </p:cTn>
                                        <p:tgtEl>
                                          <p:spTgt spid="693"/>
                                        </p:tgtEl>
                                        <p:attrNameLst>
                                          <p:attrName>style.visibility</p:attrName>
                                        </p:attrNameLst>
                                      </p:cBhvr>
                                      <p:to>
                                        <p:strVal val="visible"/>
                                      </p:to>
                                    </p:set>
                                    <p:animEffect transition="in" filter="dissolve">
                                      <p:cBhvr additive="repl">
                                        <p:cTn id="18" dur="500"/>
                                        <p:tgtEl>
                                          <p:spTgt spid="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22D2B0FB-3DD9-4091-968C-3CCA80143E8C}" type="slidenum">
              <a:rPr lang="en-US" sz="1200" b="0" strike="noStrike" spc="-1">
                <a:solidFill>
                  <a:srgbClr val="8B8B8B"/>
                </a:solidFill>
                <a:latin typeface="Calibri"/>
                <a:ea typeface="DejaVu Sans"/>
              </a:rPr>
              <a:t>42</a:t>
            </a:fld>
            <a:endParaRPr lang="en-US" sz="1200" b="0" strike="noStrike" spc="-1">
              <a:latin typeface="Arial"/>
            </a:endParaRPr>
          </a:p>
        </p:txBody>
      </p:sp>
      <p:sp>
        <p:nvSpPr>
          <p:cNvPr id="695" name="CustomShape 2"/>
          <p:cNvSpPr/>
          <p:nvPr/>
        </p:nvSpPr>
        <p:spPr>
          <a:xfrm>
            <a:off x="0" y="549360"/>
            <a:ext cx="8962920" cy="287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100000"/>
              </a:lnSpc>
              <a:spcBef>
                <a:spcPts val="561"/>
              </a:spcBef>
              <a:buClr>
                <a:srgbClr val="000000"/>
              </a:buClr>
              <a:buFont typeface="Wingdings" charset="2"/>
              <a:buChar char=""/>
            </a:pPr>
            <a:r>
              <a:rPr lang="en-US" sz="2800" b="0" strike="noStrike" spc="-1">
                <a:solidFill>
                  <a:srgbClr val="000000"/>
                </a:solidFill>
                <a:latin typeface="Calibri"/>
                <a:ea typeface="DejaVu Sans"/>
              </a:rPr>
              <a:t> Synchronous vs. Asynchronous </a:t>
            </a:r>
            <a:endParaRPr lang="en-US" sz="2800" b="0" strike="noStrike" spc="-1">
              <a:latin typeface="Arial"/>
            </a:endParaRPr>
          </a:p>
          <a:p>
            <a:pPr marL="743040" lvl="1" indent="-284040">
              <a:lnSpc>
                <a:spcPct val="100000"/>
              </a:lnSpc>
              <a:spcBef>
                <a:spcPts val="479"/>
              </a:spcBef>
              <a:buClr>
                <a:srgbClr val="000000"/>
              </a:buClr>
              <a:buFont typeface="Wingdings" charset="2"/>
              <a:buChar char=""/>
            </a:pPr>
            <a:r>
              <a:rPr lang="en-US" sz="2400" b="0" strike="noStrike" spc="-1">
                <a:solidFill>
                  <a:srgbClr val="000000"/>
                </a:solidFill>
                <a:latin typeface="Calibri"/>
                <a:ea typeface="DejaVu Sans"/>
              </a:rPr>
              <a:t>  Synchronous bus use a clock and a synchronous protocol, </a:t>
            </a:r>
            <a:endParaRPr lang="en-US" sz="2400" b="0" strike="noStrike" spc="-1">
              <a:latin typeface="Arial"/>
            </a:endParaRPr>
          </a:p>
          <a:p>
            <a:pPr marL="743040" lvl="1" indent="-284040">
              <a:lnSpc>
                <a:spcPct val="100000"/>
              </a:lnSpc>
              <a:spcBef>
                <a:spcPts val="479"/>
              </a:spcBef>
              <a:buClr>
                <a:srgbClr val="000000"/>
              </a:buClr>
              <a:buFont typeface="Arial"/>
              <a:buChar char="–"/>
            </a:pPr>
            <a:r>
              <a:rPr lang="en-US" sz="2400" b="0" strike="noStrike" spc="-1">
                <a:solidFill>
                  <a:srgbClr val="000000"/>
                </a:solidFill>
                <a:latin typeface="Calibri"/>
                <a:ea typeface="DejaVu Sans"/>
              </a:rPr>
              <a:t>     fast and small but every device must operate at same rate </a:t>
            </a:r>
            <a:endParaRPr lang="en-US" sz="2400" b="0" strike="noStrike" spc="-1">
              <a:latin typeface="Arial"/>
            </a:endParaRPr>
          </a:p>
          <a:p>
            <a:pPr marL="743040" lvl="1" indent="-284040">
              <a:lnSpc>
                <a:spcPct val="100000"/>
              </a:lnSpc>
              <a:spcBef>
                <a:spcPts val="479"/>
              </a:spcBef>
              <a:buClr>
                <a:srgbClr val="000000"/>
              </a:buClr>
              <a:buFont typeface="Arial"/>
              <a:buChar char="–"/>
            </a:pPr>
            <a:r>
              <a:rPr lang="en-US" sz="2400" b="0" strike="noStrike" spc="-1">
                <a:solidFill>
                  <a:srgbClr val="000000"/>
                </a:solidFill>
                <a:latin typeface="Calibri"/>
                <a:ea typeface="DejaVu Sans"/>
              </a:rPr>
              <a:t>     and clock skew requires the bus to be short</a:t>
            </a:r>
            <a:endParaRPr lang="en-US" sz="2400" b="0" strike="noStrike" spc="-1">
              <a:latin typeface="Arial"/>
            </a:endParaRPr>
          </a:p>
          <a:p>
            <a:pPr marL="743040" lvl="1" indent="-284040">
              <a:lnSpc>
                <a:spcPct val="100000"/>
              </a:lnSpc>
              <a:spcBef>
                <a:spcPts val="479"/>
              </a:spcBef>
              <a:buClr>
                <a:srgbClr val="000000"/>
              </a:buClr>
              <a:buFont typeface="Wingdings" charset="2"/>
              <a:buChar char=""/>
            </a:pPr>
            <a:r>
              <a:rPr lang="en-US" sz="2400" b="0" strike="noStrike" spc="-1">
                <a:solidFill>
                  <a:srgbClr val="000000"/>
                </a:solidFill>
                <a:latin typeface="Calibri"/>
                <a:ea typeface="DejaVu Sans"/>
              </a:rPr>
              <a:t>  Asynchronous bus don’t use a clock and instead use  </a:t>
            </a:r>
            <a:endParaRPr lang="en-US" sz="2400" b="0" strike="noStrike" spc="-1">
              <a:latin typeface="Arial"/>
            </a:endParaRPr>
          </a:p>
          <a:p>
            <a:pPr marL="743040" lvl="1" indent="-284040">
              <a:lnSpc>
                <a:spcPct val="100000"/>
              </a:lnSpc>
              <a:spcBef>
                <a:spcPts val="479"/>
              </a:spcBef>
              <a:buClr>
                <a:srgbClr val="000000"/>
              </a:buClr>
              <a:buFont typeface="Arial"/>
              <a:buChar char="–"/>
            </a:pPr>
            <a:r>
              <a:rPr lang="en-US" sz="2400" b="0" i="1" strike="noStrike" spc="-1">
                <a:solidFill>
                  <a:srgbClr val="000000"/>
                </a:solidFill>
                <a:latin typeface="Calibri"/>
                <a:ea typeface="DejaVu Sans"/>
              </a:rPr>
              <a:t>     handshaking</a:t>
            </a:r>
            <a:endParaRPr lang="en-US" sz="2400" b="0" strike="noStrike" spc="-1">
              <a:latin typeface="Arial"/>
            </a:endParaRPr>
          </a:p>
        </p:txBody>
      </p:sp>
      <p:sp>
        <p:nvSpPr>
          <p:cNvPr id="696" name="CustomShape 3"/>
          <p:cNvSpPr/>
          <p:nvPr/>
        </p:nvSpPr>
        <p:spPr>
          <a:xfrm>
            <a:off x="0" y="3141720"/>
            <a:ext cx="9394560" cy="338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100000"/>
              </a:lnSpc>
              <a:spcBef>
                <a:spcPts val="641"/>
              </a:spcBef>
            </a:pPr>
            <a:endParaRPr lang="en-US" sz="1800" b="0" strike="noStrike" spc="-1">
              <a:latin typeface="Arial"/>
            </a:endParaRPr>
          </a:p>
          <a:p>
            <a:pPr marL="743040" lvl="1" indent="-284040">
              <a:lnSpc>
                <a:spcPct val="100000"/>
              </a:lnSpc>
              <a:spcBef>
                <a:spcPts val="561"/>
              </a:spcBef>
              <a:buClr>
                <a:srgbClr val="C0504D"/>
              </a:buClr>
              <a:buSzPct val="85000"/>
              <a:buFont typeface="Wingdings" charset="2"/>
              <a:buChar char=""/>
            </a:pPr>
            <a:r>
              <a:rPr lang="en-US" sz="2800" b="0" strike="noStrike" spc="-1">
                <a:solidFill>
                  <a:srgbClr val="007A77"/>
                </a:solidFill>
                <a:latin typeface="Arial"/>
                <a:ea typeface="宋体"/>
              </a:rPr>
              <a:t> </a:t>
            </a:r>
            <a:r>
              <a:rPr lang="en-US" sz="2400" b="0" strike="noStrike" spc="-1">
                <a:solidFill>
                  <a:srgbClr val="007A77"/>
                </a:solidFill>
                <a:latin typeface="Arial"/>
                <a:ea typeface="宋体"/>
              </a:rPr>
              <a:t>Our example ,which illustrates how asynchronous buses</a:t>
            </a:r>
            <a:endParaRPr lang="en-US" sz="2400" b="0" strike="noStrike" spc="-1">
              <a:latin typeface="Arial"/>
            </a:endParaRPr>
          </a:p>
          <a:p>
            <a:pPr marL="743040" indent="-284040">
              <a:lnSpc>
                <a:spcPct val="100000"/>
              </a:lnSpc>
              <a:spcBef>
                <a:spcPts val="479"/>
              </a:spcBef>
            </a:pPr>
            <a:r>
              <a:rPr lang="en-US" sz="2400" b="1" strike="noStrike" spc="-1">
                <a:solidFill>
                  <a:srgbClr val="007A77"/>
                </a:solidFill>
                <a:latin typeface="Arial"/>
                <a:ea typeface="宋体"/>
              </a:rPr>
              <a:t>     </a:t>
            </a:r>
            <a:r>
              <a:rPr lang="en-US" sz="2400" b="0" strike="noStrike" spc="-1">
                <a:solidFill>
                  <a:srgbClr val="007A77"/>
                </a:solidFill>
                <a:latin typeface="Arial"/>
                <a:ea typeface="宋体"/>
              </a:rPr>
              <a:t>use handshaking, assumes there are three control lines.</a:t>
            </a:r>
            <a:endParaRPr lang="en-US" sz="2400" b="0" strike="noStrike" spc="-1">
              <a:latin typeface="Arial"/>
            </a:endParaRPr>
          </a:p>
          <a:p>
            <a:pPr marL="1143000" lvl="2" indent="-226800">
              <a:lnSpc>
                <a:spcPct val="100000"/>
              </a:lnSpc>
              <a:spcBef>
                <a:spcPts val="400"/>
              </a:spcBef>
              <a:buClr>
                <a:srgbClr val="0000FF"/>
              </a:buClr>
              <a:buSzPct val="85000"/>
              <a:buFont typeface="Wingdings" charset="2"/>
              <a:buChar char=""/>
            </a:pPr>
            <a:r>
              <a:rPr lang="en-US" sz="2000" b="1" strike="noStrike" spc="-1">
                <a:solidFill>
                  <a:srgbClr val="007A77"/>
                </a:solidFill>
                <a:latin typeface="Arial"/>
                <a:ea typeface="宋体"/>
              </a:rPr>
              <a:t> </a:t>
            </a:r>
            <a:r>
              <a:rPr lang="en-US" sz="1800" b="1" i="1" strike="noStrike" spc="-1">
                <a:solidFill>
                  <a:srgbClr val="0000FF"/>
                </a:solidFill>
                <a:latin typeface="Times New Roman"/>
                <a:ea typeface="宋体"/>
              </a:rPr>
              <a:t>ReadReq</a:t>
            </a:r>
            <a:r>
              <a:rPr lang="en-US" sz="1800" b="1" strike="noStrike" spc="-1">
                <a:solidFill>
                  <a:srgbClr val="007A77"/>
                </a:solidFill>
                <a:latin typeface="Arial"/>
                <a:ea typeface="宋体"/>
              </a:rPr>
              <a:t>: </a:t>
            </a:r>
            <a:r>
              <a:rPr lang="en-US" sz="1800" b="1" i="1" strike="noStrike" spc="-1">
                <a:solidFill>
                  <a:srgbClr val="007A77"/>
                </a:solidFill>
                <a:latin typeface="Arial"/>
                <a:ea typeface="宋体"/>
              </a:rPr>
              <a:t>Used to indicate a read request for memory. The address is </a:t>
            </a:r>
            <a:endParaRPr lang="en-US" sz="1800" b="0" strike="noStrike" spc="-1">
              <a:latin typeface="Arial"/>
            </a:endParaRPr>
          </a:p>
          <a:p>
            <a:pPr marL="1143000" indent="-226800">
              <a:lnSpc>
                <a:spcPct val="100000"/>
              </a:lnSpc>
              <a:spcBef>
                <a:spcPts val="360"/>
              </a:spcBef>
            </a:pPr>
            <a:r>
              <a:rPr lang="en-US" sz="1800" b="1" i="1" strike="noStrike" spc="-1">
                <a:solidFill>
                  <a:srgbClr val="007A77"/>
                </a:solidFill>
                <a:latin typeface="Arial"/>
                <a:ea typeface="宋体"/>
              </a:rPr>
              <a:t>     put on the data lines at the same time.</a:t>
            </a:r>
            <a:endParaRPr lang="en-US" sz="1800" b="0" strike="noStrike" spc="-1">
              <a:latin typeface="Arial"/>
            </a:endParaRPr>
          </a:p>
          <a:p>
            <a:pPr marL="1143000" lvl="2" indent="-226800">
              <a:lnSpc>
                <a:spcPct val="100000"/>
              </a:lnSpc>
              <a:spcBef>
                <a:spcPts val="360"/>
              </a:spcBef>
              <a:buClr>
                <a:srgbClr val="0000FF"/>
              </a:buClr>
              <a:buSzPct val="85000"/>
              <a:buFont typeface="Wingdings" charset="2"/>
              <a:buChar char=""/>
            </a:pPr>
            <a:r>
              <a:rPr lang="en-US" sz="1800" b="1" i="1" strike="noStrike" spc="-1">
                <a:solidFill>
                  <a:srgbClr val="007A77"/>
                </a:solidFill>
                <a:latin typeface="Arial"/>
                <a:ea typeface="宋体"/>
              </a:rPr>
              <a:t> </a:t>
            </a:r>
            <a:r>
              <a:rPr lang="en-US" sz="1800" b="1" i="1" strike="noStrike" spc="-1">
                <a:solidFill>
                  <a:srgbClr val="0000FF"/>
                </a:solidFill>
                <a:latin typeface="Times New Roman"/>
                <a:ea typeface="宋体"/>
              </a:rPr>
              <a:t>DataRdy</a:t>
            </a:r>
            <a:r>
              <a:rPr lang="en-US" sz="1800" b="1" i="1" strike="noStrike" spc="-1">
                <a:solidFill>
                  <a:srgbClr val="007A77"/>
                </a:solidFill>
                <a:latin typeface="Arial"/>
                <a:ea typeface="宋体"/>
              </a:rPr>
              <a:t>: Used to indicate that data word is now ready on the data lines.</a:t>
            </a:r>
            <a:endParaRPr lang="en-US" sz="1800" b="0" strike="noStrike" spc="-1">
              <a:latin typeface="Arial"/>
            </a:endParaRPr>
          </a:p>
          <a:p>
            <a:pPr marL="1143000" lvl="2" indent="-226800">
              <a:lnSpc>
                <a:spcPct val="100000"/>
              </a:lnSpc>
              <a:spcBef>
                <a:spcPts val="360"/>
              </a:spcBef>
              <a:buClr>
                <a:srgbClr val="0000FF"/>
              </a:buClr>
              <a:buSzPct val="85000"/>
              <a:buFont typeface="Wingdings" charset="2"/>
              <a:buChar char=""/>
            </a:pPr>
            <a:r>
              <a:rPr lang="en-US" sz="1800" b="1" i="1" strike="noStrike" spc="-1">
                <a:solidFill>
                  <a:srgbClr val="0000FF"/>
                </a:solidFill>
                <a:latin typeface="Arial"/>
                <a:ea typeface="宋体"/>
              </a:rPr>
              <a:t> </a:t>
            </a:r>
            <a:r>
              <a:rPr lang="en-US" sz="1800" b="1" i="1" strike="noStrike" spc="-1">
                <a:solidFill>
                  <a:srgbClr val="0000FF"/>
                </a:solidFill>
                <a:latin typeface="Times New Roman"/>
                <a:ea typeface="宋体"/>
              </a:rPr>
              <a:t>Ack</a:t>
            </a:r>
            <a:r>
              <a:rPr lang="en-US" sz="1800" b="1" i="1" strike="noStrike" spc="-1">
                <a:solidFill>
                  <a:srgbClr val="007A77"/>
                </a:solidFill>
                <a:latin typeface="Arial"/>
                <a:ea typeface="宋体"/>
              </a:rPr>
              <a:t>: Used to acknowledge the ReadReq or the DataRdy signal of the  </a:t>
            </a:r>
            <a:endParaRPr lang="en-US" sz="1800" b="0" strike="noStrike" spc="-1">
              <a:latin typeface="Arial"/>
            </a:endParaRPr>
          </a:p>
          <a:p>
            <a:pPr marL="1143000" indent="-226800">
              <a:lnSpc>
                <a:spcPct val="100000"/>
              </a:lnSpc>
              <a:spcBef>
                <a:spcPts val="360"/>
              </a:spcBef>
            </a:pPr>
            <a:r>
              <a:rPr lang="en-US" sz="1800" b="1" i="1" strike="noStrike" spc="-1">
                <a:solidFill>
                  <a:srgbClr val="007A77"/>
                </a:solidFill>
                <a:latin typeface="Arial"/>
                <a:ea typeface="宋体"/>
              </a:rPr>
              <a:t>     other party</a:t>
            </a:r>
            <a:endParaRPr lang="en-US" sz="1800" b="0" strike="noStrike" spc="-1">
              <a:latin typeface="Arial"/>
            </a:endParaRPr>
          </a:p>
        </p:txBody>
      </p:sp>
      <p:sp>
        <p:nvSpPr>
          <p:cNvPr id="697" name="CustomShape 4"/>
          <p:cNvSpPr/>
          <p:nvPr/>
        </p:nvSpPr>
        <p:spPr>
          <a:xfrm>
            <a:off x="0" y="3213000"/>
            <a:ext cx="8962920" cy="79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100000"/>
              </a:lnSpc>
              <a:spcBef>
                <a:spcPts val="561"/>
              </a:spcBef>
              <a:buClr>
                <a:srgbClr val="0000FF"/>
              </a:buClr>
              <a:buSzPct val="75000"/>
              <a:buFont typeface="Wingdings" charset="2"/>
              <a:buChar char=""/>
            </a:pPr>
            <a:r>
              <a:rPr lang="en-US" sz="2800" b="0" strike="noStrike" spc="-1">
                <a:solidFill>
                  <a:srgbClr val="007A77"/>
                </a:solidFill>
                <a:latin typeface="Arial"/>
                <a:ea typeface="宋体"/>
              </a:rPr>
              <a:t> </a:t>
            </a:r>
            <a:r>
              <a:rPr lang="en-US" sz="2800" b="0" strike="noStrike" spc="-1">
                <a:solidFill>
                  <a:srgbClr val="000000"/>
                </a:solidFill>
                <a:latin typeface="Arial"/>
                <a:ea typeface="宋体"/>
              </a:rPr>
              <a:t>Handshaking protocol</a:t>
            </a:r>
            <a:endParaRPr lang="en-US" sz="2800" b="0" strike="noStrike" spc="-1">
              <a:latin typeface="Arial"/>
            </a:endParaRPr>
          </a:p>
          <a:p>
            <a:pPr marL="743040" indent="-284040">
              <a:lnSpc>
                <a:spcPct val="100000"/>
              </a:lnSpc>
              <a:spcBef>
                <a:spcPts val="479"/>
              </a:spcBef>
            </a:pPr>
            <a:endParaRPr lang="en-US" sz="2800" b="0" strike="noStrike" spc="-1">
              <a:latin typeface="Arial"/>
            </a:endParaRPr>
          </a:p>
          <a:p>
            <a:pPr marL="743040" indent="-284040">
              <a:lnSpc>
                <a:spcPct val="100000"/>
              </a:lnSpc>
              <a:spcBef>
                <a:spcPts val="479"/>
              </a:spcBef>
            </a:pPr>
            <a:r>
              <a:rPr lang="en-US" sz="2400" b="0" strike="noStrike" spc="-1">
                <a:solidFill>
                  <a:srgbClr val="007A77"/>
                </a:solidFill>
                <a:latin typeface="Arial"/>
                <a:ea typeface="宋体"/>
              </a:rPr>
              <a:t>    </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42" presetClass="entr" fill="hold" nodeType="clickEffect">
                                  <p:stCondLst>
                                    <p:cond delay="0"/>
                                  </p:stCondLst>
                                  <p:childTnLst>
                                    <p:set>
                                      <p:cBhvr>
                                        <p:cTn id="6" dur="1" fill="hold">
                                          <p:stCondLst>
                                            <p:cond delay="0"/>
                                          </p:stCondLst>
                                        </p:cTn>
                                        <p:tgtEl>
                                          <p:spTgt spid="697">
                                            <p:txEl>
                                              <p:pRg st="0" end="0"/>
                                            </p:txEl>
                                          </p:spTgt>
                                        </p:tgtEl>
                                        <p:attrNameLst>
                                          <p:attrName>style.visibility</p:attrName>
                                        </p:attrNameLst>
                                      </p:cBhvr>
                                      <p:to>
                                        <p:strVal val="visible"/>
                                      </p:to>
                                    </p:set>
                                    <p:animEffect transition="in" filter="dissolve">
                                      <p:cBhvr additive="repl">
                                        <p:cTn id="7" dur="500"/>
                                        <p:tgtEl>
                                          <p:spTgt spid="697">
                                            <p:txEl>
                                              <p:pRg st="0" end="0"/>
                                            </p:txEl>
                                          </p:spTgt>
                                        </p:tgtEl>
                                      </p:cBhvr>
                                    </p:animEffect>
                                    <p:anim calcmode="lin" valueType="num">
                                      <p:cBhvr additive="repl">
                                        <p:cTn id="8" dur="500" fill="hold"/>
                                        <p:tgtEl>
                                          <p:spTgt spid="697">
                                            <p:txEl>
                                              <p:pRg st="0" end="0"/>
                                            </p:txEl>
                                          </p:spTgt>
                                        </p:tgtEl>
                                        <p:attrNameLst>
                                          <p:attrName>ppt_x</p:attrName>
                                        </p:attrNameLst>
                                      </p:cBhvr>
                                      <p:tavLst>
                                        <p:tav tm="0">
                                          <p:val>
                                            <p:strVal val="#ppt_x"/>
                                          </p:val>
                                        </p:tav>
                                        <p:tav tm="100000">
                                          <p:val>
                                            <p:strVal val="#ppt_x"/>
                                          </p:val>
                                        </p:tav>
                                      </p:tavLst>
                                    </p:anim>
                                    <p:anim calcmode="lin" valueType="num">
                                      <p:cBhvr additive="repl">
                                        <p:cTn id="9" dur="500" fill="hold"/>
                                        <p:tgtEl>
                                          <p:spTgt spid="69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42" presetClass="entr" fill="hold" nodeType="clickEffect">
                                  <p:stCondLst>
                                    <p:cond delay="0"/>
                                  </p:stCondLst>
                                  <p:childTnLst>
                                    <p:set>
                                      <p:cBhvr>
                                        <p:cTn id="13" dur="1" fill="hold">
                                          <p:stCondLst>
                                            <p:cond delay="0"/>
                                          </p:stCondLst>
                                        </p:cTn>
                                        <p:tgtEl>
                                          <p:spTgt spid="696">
                                            <p:txEl>
                                              <p:pRg st="1" end="1"/>
                                            </p:txEl>
                                          </p:spTgt>
                                        </p:tgtEl>
                                        <p:attrNameLst>
                                          <p:attrName>style.visibility</p:attrName>
                                        </p:attrNameLst>
                                      </p:cBhvr>
                                      <p:to>
                                        <p:strVal val="visible"/>
                                      </p:to>
                                    </p:set>
                                    <p:animEffect transition="in" filter="dissolve">
                                      <p:cBhvr additive="repl">
                                        <p:cTn id="14" dur="500"/>
                                        <p:tgtEl>
                                          <p:spTgt spid="696">
                                            <p:txEl>
                                              <p:pRg st="1" end="1"/>
                                            </p:txEl>
                                          </p:spTgt>
                                        </p:tgtEl>
                                      </p:cBhvr>
                                    </p:animEffect>
                                    <p:anim calcmode="lin" valueType="num">
                                      <p:cBhvr additive="repl">
                                        <p:cTn id="15" dur="500" fill="hold"/>
                                        <p:tgtEl>
                                          <p:spTgt spid="696">
                                            <p:txEl>
                                              <p:pRg st="1" end="1"/>
                                            </p:txEl>
                                          </p:spTgt>
                                        </p:tgtEl>
                                        <p:attrNameLst>
                                          <p:attrName>ppt_x</p:attrName>
                                        </p:attrNameLst>
                                      </p:cBhvr>
                                      <p:tavLst>
                                        <p:tav tm="0">
                                          <p:val>
                                            <p:strVal val="#ppt_x"/>
                                          </p:val>
                                        </p:tav>
                                        <p:tav tm="100000">
                                          <p:val>
                                            <p:strVal val="#ppt_x"/>
                                          </p:val>
                                        </p:tav>
                                      </p:tavLst>
                                    </p:anim>
                                    <p:anim calcmode="lin" valueType="num">
                                      <p:cBhvr additive="repl">
                                        <p:cTn id="16" dur="500" fill="hold"/>
                                        <p:tgtEl>
                                          <p:spTgt spid="696">
                                            <p:txEl>
                                              <p:pRg st="1" end="1"/>
                                            </p:txEl>
                                          </p:spTgt>
                                        </p:tgtEl>
                                        <p:attrNameLst>
                                          <p:attrName>ppt_y</p:attrName>
                                        </p:attrNameLst>
                                      </p:cBhvr>
                                      <p:tavLst>
                                        <p:tav tm="0">
                                          <p:val>
                                            <p:strVal val="#ppt_y+.1"/>
                                          </p:val>
                                        </p:tav>
                                        <p:tav tm="100000">
                                          <p:val>
                                            <p:strVal val="#ppt_y"/>
                                          </p:val>
                                        </p:tav>
                                      </p:tavLst>
                                    </p:anim>
                                  </p:childTnLst>
                                </p:cTn>
                              </p:par>
                              <p:par>
                                <p:cTn id="17" presetID="42" presetClass="entr" fill="hold" nodeType="withEffect">
                                  <p:stCondLst>
                                    <p:cond delay="0"/>
                                  </p:stCondLst>
                                  <p:childTnLst>
                                    <p:set>
                                      <p:cBhvr>
                                        <p:cTn id="18" dur="1" fill="hold">
                                          <p:stCondLst>
                                            <p:cond delay="0"/>
                                          </p:stCondLst>
                                        </p:cTn>
                                        <p:tgtEl>
                                          <p:spTgt spid="696">
                                            <p:txEl>
                                              <p:pRg st="2" end="2"/>
                                            </p:txEl>
                                          </p:spTgt>
                                        </p:tgtEl>
                                        <p:attrNameLst>
                                          <p:attrName>style.visibility</p:attrName>
                                        </p:attrNameLst>
                                      </p:cBhvr>
                                      <p:to>
                                        <p:strVal val="visible"/>
                                      </p:to>
                                    </p:set>
                                    <p:animEffect transition="in" filter="dissolve">
                                      <p:cBhvr additive="repl">
                                        <p:cTn id="19" dur="500"/>
                                        <p:tgtEl>
                                          <p:spTgt spid="696">
                                            <p:txEl>
                                              <p:pRg st="2" end="2"/>
                                            </p:txEl>
                                          </p:spTgt>
                                        </p:tgtEl>
                                      </p:cBhvr>
                                    </p:animEffect>
                                    <p:anim calcmode="lin" valueType="num">
                                      <p:cBhvr additive="repl">
                                        <p:cTn id="20" dur="500" fill="hold"/>
                                        <p:tgtEl>
                                          <p:spTgt spid="696">
                                            <p:txEl>
                                              <p:pRg st="2" end="2"/>
                                            </p:txEl>
                                          </p:spTgt>
                                        </p:tgtEl>
                                        <p:attrNameLst>
                                          <p:attrName>ppt_x</p:attrName>
                                        </p:attrNameLst>
                                      </p:cBhvr>
                                      <p:tavLst>
                                        <p:tav tm="0">
                                          <p:val>
                                            <p:strVal val="#ppt_x"/>
                                          </p:val>
                                        </p:tav>
                                        <p:tav tm="100000">
                                          <p:val>
                                            <p:strVal val="#ppt_x"/>
                                          </p:val>
                                        </p:tav>
                                      </p:tavLst>
                                    </p:anim>
                                    <p:anim calcmode="lin" valueType="num">
                                      <p:cBhvr additive="repl">
                                        <p:cTn id="21" dur="500" fill="hold"/>
                                        <p:tgtEl>
                                          <p:spTgt spid="696">
                                            <p:txEl>
                                              <p:pRg st="2" end="2"/>
                                            </p:txEl>
                                          </p:spTgt>
                                        </p:tgtEl>
                                        <p:attrNameLst>
                                          <p:attrName>ppt_y</p:attrName>
                                        </p:attrNameLst>
                                      </p:cBhvr>
                                      <p:tavLst>
                                        <p:tav tm="0">
                                          <p:val>
                                            <p:strVal val="#ppt_y+.1"/>
                                          </p:val>
                                        </p:tav>
                                        <p:tav tm="100000">
                                          <p:val>
                                            <p:strVal val="#ppt_y"/>
                                          </p:val>
                                        </p:tav>
                                      </p:tavLst>
                                    </p:anim>
                                  </p:childTnLst>
                                </p:cTn>
                              </p:par>
                              <p:par>
                                <p:cTn id="22" presetID="42" presetClass="entr" fill="hold" nodeType="withEffect">
                                  <p:stCondLst>
                                    <p:cond delay="0"/>
                                  </p:stCondLst>
                                  <p:childTnLst>
                                    <p:set>
                                      <p:cBhvr>
                                        <p:cTn id="23" dur="1" fill="hold">
                                          <p:stCondLst>
                                            <p:cond delay="0"/>
                                          </p:stCondLst>
                                        </p:cTn>
                                        <p:tgtEl>
                                          <p:spTgt spid="696">
                                            <p:txEl>
                                              <p:pRg st="3" end="3"/>
                                            </p:txEl>
                                          </p:spTgt>
                                        </p:tgtEl>
                                        <p:attrNameLst>
                                          <p:attrName>style.visibility</p:attrName>
                                        </p:attrNameLst>
                                      </p:cBhvr>
                                      <p:to>
                                        <p:strVal val="visible"/>
                                      </p:to>
                                    </p:set>
                                    <p:animEffect transition="in" filter="dissolve">
                                      <p:cBhvr additive="repl">
                                        <p:cTn id="24" dur="500"/>
                                        <p:tgtEl>
                                          <p:spTgt spid="696">
                                            <p:txEl>
                                              <p:pRg st="3" end="3"/>
                                            </p:txEl>
                                          </p:spTgt>
                                        </p:tgtEl>
                                      </p:cBhvr>
                                    </p:animEffect>
                                    <p:anim calcmode="lin" valueType="num">
                                      <p:cBhvr additive="repl">
                                        <p:cTn id="25" dur="500" fill="hold"/>
                                        <p:tgtEl>
                                          <p:spTgt spid="696">
                                            <p:txEl>
                                              <p:pRg st="3" end="3"/>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696">
                                            <p:txEl>
                                              <p:pRg st="3" end="3"/>
                                            </p:txEl>
                                          </p:spTgt>
                                        </p:tgtEl>
                                        <p:attrNameLst>
                                          <p:attrName>ppt_y</p:attrName>
                                        </p:attrNameLst>
                                      </p:cBhvr>
                                      <p:tavLst>
                                        <p:tav tm="0">
                                          <p:val>
                                            <p:strVal val="#ppt_y+.1"/>
                                          </p:val>
                                        </p:tav>
                                        <p:tav tm="100000">
                                          <p:val>
                                            <p:strVal val="#ppt_y"/>
                                          </p:val>
                                        </p:tav>
                                      </p:tavLst>
                                    </p:anim>
                                  </p:childTnLst>
                                </p:cTn>
                              </p:par>
                              <p:par>
                                <p:cTn id="27" presetID="42" presetClass="entr" fill="hold" nodeType="withEffect">
                                  <p:stCondLst>
                                    <p:cond delay="0"/>
                                  </p:stCondLst>
                                  <p:childTnLst>
                                    <p:set>
                                      <p:cBhvr>
                                        <p:cTn id="28" dur="1" fill="hold">
                                          <p:stCondLst>
                                            <p:cond delay="0"/>
                                          </p:stCondLst>
                                        </p:cTn>
                                        <p:tgtEl>
                                          <p:spTgt spid="696">
                                            <p:txEl>
                                              <p:pRg st="4" end="4"/>
                                            </p:txEl>
                                          </p:spTgt>
                                        </p:tgtEl>
                                        <p:attrNameLst>
                                          <p:attrName>style.visibility</p:attrName>
                                        </p:attrNameLst>
                                      </p:cBhvr>
                                      <p:to>
                                        <p:strVal val="visible"/>
                                      </p:to>
                                    </p:set>
                                    <p:animEffect transition="in" filter="dissolve">
                                      <p:cBhvr additive="repl">
                                        <p:cTn id="29" dur="500"/>
                                        <p:tgtEl>
                                          <p:spTgt spid="696">
                                            <p:txEl>
                                              <p:pRg st="4" end="4"/>
                                            </p:txEl>
                                          </p:spTgt>
                                        </p:tgtEl>
                                      </p:cBhvr>
                                    </p:animEffect>
                                    <p:anim calcmode="lin" valueType="num">
                                      <p:cBhvr additive="repl">
                                        <p:cTn id="30" dur="500" fill="hold"/>
                                        <p:tgtEl>
                                          <p:spTgt spid="696">
                                            <p:txEl>
                                              <p:pRg st="4" end="4"/>
                                            </p:txEl>
                                          </p:spTgt>
                                        </p:tgtEl>
                                        <p:attrNameLst>
                                          <p:attrName>ppt_x</p:attrName>
                                        </p:attrNameLst>
                                      </p:cBhvr>
                                      <p:tavLst>
                                        <p:tav tm="0">
                                          <p:val>
                                            <p:strVal val="#ppt_x"/>
                                          </p:val>
                                        </p:tav>
                                        <p:tav tm="100000">
                                          <p:val>
                                            <p:strVal val="#ppt_x"/>
                                          </p:val>
                                        </p:tav>
                                      </p:tavLst>
                                    </p:anim>
                                    <p:anim calcmode="lin" valueType="num">
                                      <p:cBhvr additive="repl">
                                        <p:cTn id="31" dur="500" fill="hold"/>
                                        <p:tgtEl>
                                          <p:spTgt spid="696">
                                            <p:txEl>
                                              <p:pRg st="4" end="4"/>
                                            </p:txEl>
                                          </p:spTgt>
                                        </p:tgtEl>
                                        <p:attrNameLst>
                                          <p:attrName>ppt_y</p:attrName>
                                        </p:attrNameLst>
                                      </p:cBhvr>
                                      <p:tavLst>
                                        <p:tav tm="0">
                                          <p:val>
                                            <p:strVal val="#ppt_y+.1"/>
                                          </p:val>
                                        </p:tav>
                                        <p:tav tm="100000">
                                          <p:val>
                                            <p:strVal val="#ppt_y"/>
                                          </p:val>
                                        </p:tav>
                                      </p:tavLst>
                                    </p:anim>
                                  </p:childTnLst>
                                </p:cTn>
                              </p:par>
                              <p:par>
                                <p:cTn id="32" presetID="42" presetClass="entr" fill="hold" nodeType="withEffect">
                                  <p:stCondLst>
                                    <p:cond delay="0"/>
                                  </p:stCondLst>
                                  <p:childTnLst>
                                    <p:set>
                                      <p:cBhvr>
                                        <p:cTn id="33" dur="1" fill="hold">
                                          <p:stCondLst>
                                            <p:cond delay="0"/>
                                          </p:stCondLst>
                                        </p:cTn>
                                        <p:tgtEl>
                                          <p:spTgt spid="696">
                                            <p:txEl>
                                              <p:pRg st="5" end="5"/>
                                            </p:txEl>
                                          </p:spTgt>
                                        </p:tgtEl>
                                        <p:attrNameLst>
                                          <p:attrName>style.visibility</p:attrName>
                                        </p:attrNameLst>
                                      </p:cBhvr>
                                      <p:to>
                                        <p:strVal val="visible"/>
                                      </p:to>
                                    </p:set>
                                    <p:animEffect transition="in" filter="dissolve">
                                      <p:cBhvr additive="repl">
                                        <p:cTn id="34" dur="500"/>
                                        <p:tgtEl>
                                          <p:spTgt spid="696">
                                            <p:txEl>
                                              <p:pRg st="5" end="5"/>
                                            </p:txEl>
                                          </p:spTgt>
                                        </p:tgtEl>
                                      </p:cBhvr>
                                    </p:animEffect>
                                    <p:anim calcmode="lin" valueType="num">
                                      <p:cBhvr additive="repl">
                                        <p:cTn id="35" dur="500" fill="hold"/>
                                        <p:tgtEl>
                                          <p:spTgt spid="696">
                                            <p:txEl>
                                              <p:pRg st="5" end="5"/>
                                            </p:txEl>
                                          </p:spTgt>
                                        </p:tgtEl>
                                        <p:attrNameLst>
                                          <p:attrName>ppt_x</p:attrName>
                                        </p:attrNameLst>
                                      </p:cBhvr>
                                      <p:tavLst>
                                        <p:tav tm="0">
                                          <p:val>
                                            <p:strVal val="#ppt_x"/>
                                          </p:val>
                                        </p:tav>
                                        <p:tav tm="100000">
                                          <p:val>
                                            <p:strVal val="#ppt_x"/>
                                          </p:val>
                                        </p:tav>
                                      </p:tavLst>
                                    </p:anim>
                                    <p:anim calcmode="lin" valueType="num">
                                      <p:cBhvr additive="repl">
                                        <p:cTn id="36" dur="500" fill="hold"/>
                                        <p:tgtEl>
                                          <p:spTgt spid="696">
                                            <p:txEl>
                                              <p:pRg st="5" end="5"/>
                                            </p:txEl>
                                          </p:spTgt>
                                        </p:tgtEl>
                                        <p:attrNameLst>
                                          <p:attrName>ppt_y</p:attrName>
                                        </p:attrNameLst>
                                      </p:cBhvr>
                                      <p:tavLst>
                                        <p:tav tm="0">
                                          <p:val>
                                            <p:strVal val="#ppt_y+.1"/>
                                          </p:val>
                                        </p:tav>
                                        <p:tav tm="100000">
                                          <p:val>
                                            <p:strVal val="#ppt_y"/>
                                          </p:val>
                                        </p:tav>
                                      </p:tavLst>
                                    </p:anim>
                                  </p:childTnLst>
                                </p:cTn>
                              </p:par>
                              <p:par>
                                <p:cTn id="37" presetID="42" presetClass="entr" fill="hold" nodeType="withEffect">
                                  <p:stCondLst>
                                    <p:cond delay="0"/>
                                  </p:stCondLst>
                                  <p:childTnLst>
                                    <p:set>
                                      <p:cBhvr>
                                        <p:cTn id="38" dur="1" fill="hold">
                                          <p:stCondLst>
                                            <p:cond delay="0"/>
                                          </p:stCondLst>
                                        </p:cTn>
                                        <p:tgtEl>
                                          <p:spTgt spid="696">
                                            <p:txEl>
                                              <p:pRg st="6" end="6"/>
                                            </p:txEl>
                                          </p:spTgt>
                                        </p:tgtEl>
                                        <p:attrNameLst>
                                          <p:attrName>style.visibility</p:attrName>
                                        </p:attrNameLst>
                                      </p:cBhvr>
                                      <p:to>
                                        <p:strVal val="visible"/>
                                      </p:to>
                                    </p:set>
                                    <p:animEffect transition="in" filter="dissolve">
                                      <p:cBhvr additive="repl">
                                        <p:cTn id="39" dur="500"/>
                                        <p:tgtEl>
                                          <p:spTgt spid="696">
                                            <p:txEl>
                                              <p:pRg st="6" end="6"/>
                                            </p:txEl>
                                          </p:spTgt>
                                        </p:tgtEl>
                                      </p:cBhvr>
                                    </p:animEffect>
                                    <p:anim calcmode="lin" valueType="num">
                                      <p:cBhvr additive="repl">
                                        <p:cTn id="40" dur="500" fill="hold"/>
                                        <p:tgtEl>
                                          <p:spTgt spid="696">
                                            <p:txEl>
                                              <p:pRg st="6" end="6"/>
                                            </p:txEl>
                                          </p:spTgt>
                                        </p:tgtEl>
                                        <p:attrNameLst>
                                          <p:attrName>ppt_x</p:attrName>
                                        </p:attrNameLst>
                                      </p:cBhvr>
                                      <p:tavLst>
                                        <p:tav tm="0">
                                          <p:val>
                                            <p:strVal val="#ppt_x"/>
                                          </p:val>
                                        </p:tav>
                                        <p:tav tm="100000">
                                          <p:val>
                                            <p:strVal val="#ppt_x"/>
                                          </p:val>
                                        </p:tav>
                                      </p:tavLst>
                                    </p:anim>
                                    <p:anim calcmode="lin" valueType="num">
                                      <p:cBhvr additive="repl">
                                        <p:cTn id="41" dur="500" fill="hold"/>
                                        <p:tgtEl>
                                          <p:spTgt spid="696">
                                            <p:txEl>
                                              <p:pRg st="6" end="6"/>
                                            </p:txEl>
                                          </p:spTgt>
                                        </p:tgtEl>
                                        <p:attrNameLst>
                                          <p:attrName>ppt_y</p:attrName>
                                        </p:attrNameLst>
                                      </p:cBhvr>
                                      <p:tavLst>
                                        <p:tav tm="0">
                                          <p:val>
                                            <p:strVal val="#ppt_y+.1"/>
                                          </p:val>
                                        </p:tav>
                                        <p:tav tm="100000">
                                          <p:val>
                                            <p:strVal val="#ppt_y"/>
                                          </p:val>
                                        </p:tav>
                                      </p:tavLst>
                                    </p:anim>
                                  </p:childTnLst>
                                </p:cTn>
                              </p:par>
                              <p:par>
                                <p:cTn id="42" presetID="42" presetClass="entr" fill="hold" nodeType="withEffect">
                                  <p:stCondLst>
                                    <p:cond delay="0"/>
                                  </p:stCondLst>
                                  <p:childTnLst>
                                    <p:set>
                                      <p:cBhvr>
                                        <p:cTn id="43" dur="1" fill="hold">
                                          <p:stCondLst>
                                            <p:cond delay="0"/>
                                          </p:stCondLst>
                                        </p:cTn>
                                        <p:tgtEl>
                                          <p:spTgt spid="696">
                                            <p:txEl>
                                              <p:pRg st="7" end="7"/>
                                            </p:txEl>
                                          </p:spTgt>
                                        </p:tgtEl>
                                        <p:attrNameLst>
                                          <p:attrName>style.visibility</p:attrName>
                                        </p:attrNameLst>
                                      </p:cBhvr>
                                      <p:to>
                                        <p:strVal val="visible"/>
                                      </p:to>
                                    </p:set>
                                    <p:animEffect transition="in" filter="dissolve">
                                      <p:cBhvr additive="repl">
                                        <p:cTn id="44" dur="500"/>
                                        <p:tgtEl>
                                          <p:spTgt spid="696">
                                            <p:txEl>
                                              <p:pRg st="7" end="7"/>
                                            </p:txEl>
                                          </p:spTgt>
                                        </p:tgtEl>
                                      </p:cBhvr>
                                    </p:animEffect>
                                    <p:anim calcmode="lin" valueType="num">
                                      <p:cBhvr additive="repl">
                                        <p:cTn id="45" dur="500" fill="hold"/>
                                        <p:tgtEl>
                                          <p:spTgt spid="696">
                                            <p:txEl>
                                              <p:pRg st="7" end="7"/>
                                            </p:txEl>
                                          </p:spTgt>
                                        </p:tgtEl>
                                        <p:attrNameLst>
                                          <p:attrName>ppt_x</p:attrName>
                                        </p:attrNameLst>
                                      </p:cBhvr>
                                      <p:tavLst>
                                        <p:tav tm="0">
                                          <p:val>
                                            <p:strVal val="#ppt_x"/>
                                          </p:val>
                                        </p:tav>
                                        <p:tav tm="100000">
                                          <p:val>
                                            <p:strVal val="#ppt_x"/>
                                          </p:val>
                                        </p:tav>
                                      </p:tavLst>
                                    </p:anim>
                                    <p:anim calcmode="lin" valueType="num">
                                      <p:cBhvr additive="repl">
                                        <p:cTn id="46" dur="500" fill="hold"/>
                                        <p:tgtEl>
                                          <p:spTgt spid="696">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3B5869D4-FC3C-4405-8C62-D772AFA62F05}" type="slidenum">
              <a:rPr lang="en-US" sz="1200" b="0" strike="noStrike" spc="-1">
                <a:solidFill>
                  <a:srgbClr val="8B8B8B"/>
                </a:solidFill>
                <a:latin typeface="Calibri"/>
                <a:ea typeface="DejaVu Sans"/>
              </a:rPr>
              <a:t>43</a:t>
            </a:fld>
            <a:endParaRPr lang="en-US" sz="1200" b="0" strike="noStrike" spc="-1">
              <a:latin typeface="Arial"/>
            </a:endParaRPr>
          </a:p>
        </p:txBody>
      </p:sp>
      <p:pic>
        <p:nvPicPr>
          <p:cNvPr id="699" name="Object 3"/>
          <p:cNvPicPr/>
          <p:nvPr/>
        </p:nvPicPr>
        <p:blipFill>
          <a:blip r:embed="rId2"/>
          <a:stretch/>
        </p:blipFill>
        <p:spPr>
          <a:xfrm>
            <a:off x="468360" y="1484280"/>
            <a:ext cx="7557840" cy="2374560"/>
          </a:xfrm>
          <a:prstGeom prst="rect">
            <a:avLst/>
          </a:prstGeom>
          <a:ln>
            <a:noFill/>
          </a:ln>
        </p:spPr>
      </p:pic>
      <p:sp>
        <p:nvSpPr>
          <p:cNvPr id="700" name="CustomShape 2"/>
          <p:cNvSpPr/>
          <p:nvPr/>
        </p:nvSpPr>
        <p:spPr>
          <a:xfrm>
            <a:off x="0" y="620640"/>
            <a:ext cx="8962920" cy="287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100000"/>
              </a:lnSpc>
              <a:spcBef>
                <a:spcPts val="479"/>
              </a:spcBef>
              <a:buClr>
                <a:srgbClr val="0000FF"/>
              </a:buClr>
              <a:buSzPct val="75000"/>
              <a:buFont typeface="Wingdings" charset="2"/>
              <a:buChar char=""/>
            </a:pPr>
            <a:r>
              <a:rPr lang="en-US" sz="2000" b="1" strike="noStrike" spc="-1">
                <a:solidFill>
                  <a:srgbClr val="0000FF"/>
                </a:solidFill>
                <a:latin typeface="Arial"/>
                <a:ea typeface="宋体"/>
              </a:rPr>
              <a:t>Example:</a:t>
            </a:r>
            <a:r>
              <a:rPr lang="en-US" sz="2000" b="1" strike="noStrike" spc="-1">
                <a:solidFill>
                  <a:srgbClr val="007A77"/>
                </a:solidFill>
                <a:latin typeface="Arial"/>
                <a:ea typeface="宋体"/>
              </a:rPr>
              <a:t> </a:t>
            </a:r>
            <a:r>
              <a:rPr lang="en-US" sz="2000" b="1" strike="noStrike" spc="-1">
                <a:solidFill>
                  <a:srgbClr val="000000"/>
                </a:solidFill>
                <a:latin typeface="Arial"/>
                <a:ea typeface="宋体"/>
              </a:rPr>
              <a:t>The asynchronous handshaking consists of seven steps to read a word from memory and receive it in an I/O device.</a:t>
            </a:r>
            <a:r>
              <a:rPr lang="en-US" sz="2400" b="0" strike="noStrike" spc="-1">
                <a:solidFill>
                  <a:srgbClr val="000000"/>
                </a:solidFill>
                <a:latin typeface="Arial"/>
                <a:ea typeface="宋体"/>
              </a:rPr>
              <a:t>   </a:t>
            </a:r>
            <a:endParaRPr lang="en-US" sz="2400" b="0" strike="noStrike" spc="-1">
              <a:latin typeface="Arial"/>
            </a:endParaRPr>
          </a:p>
        </p:txBody>
      </p:sp>
      <p:sp>
        <p:nvSpPr>
          <p:cNvPr id="701" name="CustomShape 3"/>
          <p:cNvSpPr/>
          <p:nvPr/>
        </p:nvSpPr>
        <p:spPr>
          <a:xfrm>
            <a:off x="395280" y="3933720"/>
            <a:ext cx="8746920" cy="169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1280">
              <a:lnSpc>
                <a:spcPct val="100000"/>
              </a:lnSpc>
              <a:spcBef>
                <a:spcPts val="901"/>
              </a:spcBef>
              <a:buClr>
                <a:srgbClr val="000404"/>
              </a:buClr>
              <a:buFont typeface="Arial"/>
              <a:buAutoNum type="arabicPeriod"/>
            </a:pPr>
            <a:r>
              <a:rPr lang="en-US" sz="1800" b="0" strike="noStrike" spc="-1">
                <a:solidFill>
                  <a:srgbClr val="000404"/>
                </a:solidFill>
                <a:latin typeface="Arial"/>
                <a:ea typeface="宋体"/>
              </a:rPr>
              <a:t>When memory saw the </a:t>
            </a:r>
            <a:r>
              <a:rPr lang="en-US" sz="1800" b="1" i="1" strike="noStrike" spc="-1">
                <a:solidFill>
                  <a:srgbClr val="000404"/>
                </a:solidFill>
                <a:latin typeface="Arial"/>
                <a:ea typeface="宋体"/>
              </a:rPr>
              <a:t>ReadReq</a:t>
            </a:r>
            <a:r>
              <a:rPr lang="en-US" sz="1800" b="0" strike="noStrike" spc="-1">
                <a:solidFill>
                  <a:srgbClr val="000404"/>
                </a:solidFill>
                <a:latin typeface="Arial"/>
                <a:ea typeface="宋体"/>
              </a:rPr>
              <a:t> line, it reads the address from the data bus, starts the memory read operation</a:t>
            </a:r>
            <a:r>
              <a:rPr lang="zh-CN" sz="1800" b="0" strike="noStrike" spc="-1">
                <a:solidFill>
                  <a:srgbClr val="000404"/>
                </a:solidFill>
                <a:latin typeface="Arial"/>
                <a:ea typeface="宋体"/>
              </a:rPr>
              <a:t>，</a:t>
            </a:r>
            <a:r>
              <a:rPr lang="en-US" sz="1800" b="0" strike="noStrike" spc="-1">
                <a:solidFill>
                  <a:srgbClr val="000404"/>
                </a:solidFill>
                <a:latin typeface="Arial"/>
                <a:ea typeface="宋体"/>
              </a:rPr>
              <a:t>then raises </a:t>
            </a:r>
            <a:r>
              <a:rPr lang="en-US" sz="1800" b="1" i="1" strike="noStrike" spc="-1">
                <a:solidFill>
                  <a:srgbClr val="000404"/>
                </a:solidFill>
                <a:latin typeface="Arial"/>
                <a:ea typeface="宋体"/>
              </a:rPr>
              <a:t>Ack</a:t>
            </a:r>
            <a:r>
              <a:rPr lang="en-US" sz="1800" b="0" strike="noStrike" spc="-1">
                <a:solidFill>
                  <a:srgbClr val="000404"/>
                </a:solidFill>
                <a:latin typeface="Arial"/>
                <a:ea typeface="宋体"/>
              </a:rPr>
              <a:t> to tell the device that the ReadReq signal has been seen.</a:t>
            </a:r>
            <a:endParaRPr lang="en-US" sz="1800" b="0" strike="noStrike" spc="-1">
              <a:latin typeface="Arial"/>
            </a:endParaRPr>
          </a:p>
          <a:p>
            <a:pPr marL="343080" indent="-341280">
              <a:lnSpc>
                <a:spcPct val="100000"/>
              </a:lnSpc>
              <a:spcBef>
                <a:spcPts val="901"/>
              </a:spcBef>
              <a:buClr>
                <a:srgbClr val="000404"/>
              </a:buClr>
              <a:buFont typeface="Arial"/>
              <a:buAutoNum type="arabicPeriod"/>
            </a:pPr>
            <a:r>
              <a:rPr lang="en-US" sz="1800" b="0" strike="noStrike" spc="-1">
                <a:solidFill>
                  <a:srgbClr val="000404"/>
                </a:solidFill>
                <a:latin typeface="Arial"/>
                <a:ea typeface="宋体"/>
              </a:rPr>
              <a:t> I/O device saw the Ack line high and releases the </a:t>
            </a:r>
            <a:r>
              <a:rPr lang="en-US" sz="1800" b="1" i="1" strike="noStrike" spc="-1">
                <a:solidFill>
                  <a:srgbClr val="000404"/>
                </a:solidFill>
                <a:latin typeface="Arial"/>
                <a:ea typeface="宋体"/>
              </a:rPr>
              <a:t>ReadReq</a:t>
            </a:r>
            <a:r>
              <a:rPr lang="en-US" sz="1800" b="0" strike="noStrike" spc="-1">
                <a:solidFill>
                  <a:srgbClr val="000404"/>
                </a:solidFill>
                <a:latin typeface="Arial"/>
                <a:ea typeface="宋体"/>
              </a:rPr>
              <a:t> data lines.</a:t>
            </a:r>
            <a:endParaRPr lang="en-US" sz="1800" b="0" strike="noStrike" spc="-1">
              <a:latin typeface="Arial"/>
            </a:endParaRPr>
          </a:p>
          <a:p>
            <a:pPr marL="343080" indent="-341280">
              <a:lnSpc>
                <a:spcPct val="100000"/>
              </a:lnSpc>
              <a:spcBef>
                <a:spcPts val="901"/>
              </a:spcBef>
            </a:pPr>
            <a:r>
              <a:rPr lang="en-US" sz="1800" b="0" strike="noStrike" spc="-1">
                <a:solidFill>
                  <a:srgbClr val="000404"/>
                </a:solidFill>
                <a:latin typeface="Arial"/>
                <a:ea typeface="宋体"/>
              </a:rPr>
              <a:t>3.  Memory sees that ReadReq is low and drops the </a:t>
            </a:r>
            <a:r>
              <a:rPr lang="en-US" sz="1800" b="1" i="1" strike="noStrike" spc="-1">
                <a:solidFill>
                  <a:srgbClr val="000404"/>
                </a:solidFill>
                <a:latin typeface="Arial"/>
                <a:ea typeface="宋体"/>
              </a:rPr>
              <a:t>Ack</a:t>
            </a:r>
            <a:r>
              <a:rPr lang="en-US" sz="1800" b="0" strike="noStrike" spc="-1">
                <a:solidFill>
                  <a:srgbClr val="000404"/>
                </a:solidFill>
                <a:latin typeface="Arial"/>
                <a:ea typeface="宋体"/>
              </a:rPr>
              <a:t> line.</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1" presetClass="entr" fill="hold" nodeType="clickEffect">
                                  <p:stCondLst>
                                    <p:cond delay="0"/>
                                  </p:stCondLst>
                                  <p:childTnLst>
                                    <p:set>
                                      <p:cBhvr>
                                        <p:cTn id="6" dur="1" fill="hold">
                                          <p:stCondLst>
                                            <p:cond delay="499"/>
                                          </p:stCondLst>
                                        </p:cTn>
                                        <p:tgtEl>
                                          <p:spTgt spid="700"/>
                                        </p:tgtEl>
                                        <p:attrNameLst>
                                          <p:attrName>style.visibility</p:attrName>
                                        </p:attrNameLst>
                                      </p:cBhvr>
                                      <p:to>
                                        <p:strVal val="visible"/>
                                      </p:to>
                                    </p:set>
                                  </p:childTnLst>
                                </p:cTn>
                              </p:par>
                            </p:childTnLst>
                          </p:cTn>
                        </p:par>
                      </p:childTnLst>
                    </p:cTn>
                  </p:par>
                  <p:par>
                    <p:cTn id="7" fill="hold" nodeType="clickEffect">
                      <p:stCondLst>
                        <p:cond delay="indefinite"/>
                      </p:stCondLst>
                      <p:childTnLst>
                        <p:par>
                          <p:cTn id="8" fill="hold" nodeType="withEffect">
                            <p:stCondLst>
                              <p:cond delay="0"/>
                            </p:stCondLst>
                            <p:childTnLst>
                              <p:par>
                                <p:cTn id="9" presetID="9" presetClass="entr" fill="hold" nodeType="clickEffect">
                                  <p:stCondLst>
                                    <p:cond delay="0"/>
                                  </p:stCondLst>
                                  <p:childTnLst>
                                    <p:set>
                                      <p:cBhvr>
                                        <p:cTn id="10" dur="1" fill="hold">
                                          <p:stCondLst>
                                            <p:cond delay="0"/>
                                          </p:stCondLst>
                                        </p:cTn>
                                        <p:tgtEl>
                                          <p:spTgt spid="699"/>
                                        </p:tgtEl>
                                        <p:attrNameLst>
                                          <p:attrName>style.visibility</p:attrName>
                                        </p:attrNameLst>
                                      </p:cBhvr>
                                      <p:to>
                                        <p:strVal val="visible"/>
                                      </p:to>
                                    </p:set>
                                    <p:animEffect transition="in" filter="dissolve">
                                      <p:cBhvr additive="repl">
                                        <p:cTn id="11" dur="500"/>
                                        <p:tgtEl>
                                          <p:spTgt spid="699"/>
                                        </p:tgtEl>
                                      </p:cBhvr>
                                    </p:animEffect>
                                  </p:childTnLst>
                                </p:cTn>
                              </p:par>
                            </p:childTnLst>
                          </p:cTn>
                        </p:par>
                      </p:childTnLst>
                    </p:cTn>
                  </p:par>
                  <p:par>
                    <p:cTn id="12" fill="hold" nodeType="clickEffect">
                      <p:stCondLst>
                        <p:cond delay="indefinite"/>
                      </p:stCondLst>
                      <p:childTnLst>
                        <p:par>
                          <p:cTn id="13" fill="hold" nodeType="withEffect">
                            <p:stCondLst>
                              <p:cond delay="0"/>
                            </p:stCondLst>
                            <p:childTnLst>
                              <p:par>
                                <p:cTn id="14" presetID="9" presetClass="entr" fill="hold" nodeType="clickEffect">
                                  <p:stCondLst>
                                    <p:cond delay="0"/>
                                  </p:stCondLst>
                                  <p:childTnLst>
                                    <p:set>
                                      <p:cBhvr>
                                        <p:cTn id="15" dur="1" fill="hold">
                                          <p:stCondLst>
                                            <p:cond delay="0"/>
                                          </p:stCondLst>
                                        </p:cTn>
                                        <p:tgtEl>
                                          <p:spTgt spid="701"/>
                                        </p:tgtEl>
                                        <p:attrNameLst>
                                          <p:attrName>style.visibility</p:attrName>
                                        </p:attrNameLst>
                                      </p:cBhvr>
                                      <p:to>
                                        <p:strVal val="visible"/>
                                      </p:to>
                                    </p:set>
                                    <p:animEffect transition="in" filter="dissolve">
                                      <p:cBhvr additive="repl">
                                        <p:cTn id="16" dur="500"/>
                                        <p:tgtEl>
                                          <p:spTgt spid="701"/>
                                        </p:tgtEl>
                                      </p:cBhvr>
                                    </p:animEffect>
                                    <p:set>
                                      <p:cBhvr>
                                        <p:cTn id="17" dur="1" fill="hold"/>
                                        <p:tgtEl>
                                          <p:spTgt spid="70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BAB74B34-8BBA-4CC5-94F0-DD36AD57307E}" type="slidenum">
              <a:rPr lang="en-US" sz="1200" b="0" strike="noStrike" spc="-1">
                <a:solidFill>
                  <a:srgbClr val="8B8B8B"/>
                </a:solidFill>
                <a:latin typeface="Calibri"/>
                <a:ea typeface="DejaVu Sans"/>
              </a:rPr>
              <a:t>44</a:t>
            </a:fld>
            <a:endParaRPr lang="en-US" sz="1200" b="0" strike="noStrike" spc="-1">
              <a:latin typeface="Arial"/>
            </a:endParaRPr>
          </a:p>
        </p:txBody>
      </p:sp>
      <p:sp>
        <p:nvSpPr>
          <p:cNvPr id="703" name="CustomShape 2"/>
          <p:cNvSpPr/>
          <p:nvPr/>
        </p:nvSpPr>
        <p:spPr>
          <a:xfrm>
            <a:off x="395280" y="3933720"/>
            <a:ext cx="8746920" cy="235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1280">
              <a:lnSpc>
                <a:spcPct val="100000"/>
              </a:lnSpc>
              <a:spcBef>
                <a:spcPts val="901"/>
              </a:spcBef>
              <a:buClr>
                <a:srgbClr val="000404"/>
              </a:buClr>
              <a:buFont typeface="Arial"/>
              <a:buAutoNum type="arabicPeriod" startAt="4"/>
            </a:pPr>
            <a:r>
              <a:rPr lang="en-US" sz="1800" b="0" strike="noStrike" spc="-1">
                <a:solidFill>
                  <a:srgbClr val="000404"/>
                </a:solidFill>
                <a:latin typeface="Arial"/>
                <a:ea typeface="宋体"/>
              </a:rPr>
              <a:t>When the memory has the data ready, it places the data on the data lines and raises </a:t>
            </a:r>
            <a:r>
              <a:rPr lang="en-US" sz="1800" b="1" i="1" strike="noStrike" spc="-1">
                <a:solidFill>
                  <a:srgbClr val="000404"/>
                </a:solidFill>
                <a:latin typeface="Arial"/>
                <a:ea typeface="宋体"/>
              </a:rPr>
              <a:t>DataRdy</a:t>
            </a:r>
            <a:r>
              <a:rPr lang="en-US" sz="1800" b="0" strike="noStrike" spc="-1">
                <a:solidFill>
                  <a:srgbClr val="000404"/>
                </a:solidFill>
                <a:latin typeface="Arial"/>
                <a:ea typeface="宋体"/>
              </a:rPr>
              <a:t>.</a:t>
            </a:r>
            <a:endParaRPr lang="en-US" sz="1800" b="0" strike="noStrike" spc="-1">
              <a:latin typeface="Arial"/>
            </a:endParaRPr>
          </a:p>
          <a:p>
            <a:pPr marL="343080" indent="-341280">
              <a:lnSpc>
                <a:spcPct val="100000"/>
              </a:lnSpc>
              <a:spcBef>
                <a:spcPts val="901"/>
              </a:spcBef>
            </a:pPr>
            <a:r>
              <a:rPr lang="en-US" sz="1800" b="0" strike="noStrike" spc="-1">
                <a:solidFill>
                  <a:srgbClr val="000404"/>
                </a:solidFill>
                <a:latin typeface="Arial"/>
                <a:ea typeface="宋体"/>
              </a:rPr>
              <a:t>5.  The I/O device sees DataRdy, reads the data from the bus , and signals that it has the data by raising </a:t>
            </a:r>
            <a:r>
              <a:rPr lang="en-US" sz="1800" b="1" i="1" strike="noStrike" spc="-1">
                <a:solidFill>
                  <a:srgbClr val="000404"/>
                </a:solidFill>
                <a:latin typeface="Arial"/>
                <a:ea typeface="宋体"/>
              </a:rPr>
              <a:t>ACK</a:t>
            </a:r>
            <a:r>
              <a:rPr lang="en-US" sz="1800" b="0" strike="noStrike" spc="-1">
                <a:solidFill>
                  <a:srgbClr val="000404"/>
                </a:solidFill>
                <a:latin typeface="Arial"/>
                <a:ea typeface="宋体"/>
              </a:rPr>
              <a:t>. </a:t>
            </a:r>
            <a:endParaRPr lang="en-US" sz="1800" b="0" strike="noStrike" spc="-1">
              <a:latin typeface="Arial"/>
            </a:endParaRPr>
          </a:p>
          <a:p>
            <a:pPr marL="343080" indent="-341280">
              <a:lnSpc>
                <a:spcPct val="100000"/>
              </a:lnSpc>
              <a:spcBef>
                <a:spcPts val="901"/>
              </a:spcBef>
              <a:buClr>
                <a:srgbClr val="000404"/>
              </a:buClr>
              <a:buFont typeface="Arial"/>
              <a:buAutoNum type="arabicPeriod" startAt="6"/>
            </a:pPr>
            <a:r>
              <a:rPr lang="en-US" sz="1800" b="0" strike="noStrike" spc="-1">
                <a:solidFill>
                  <a:srgbClr val="000404"/>
                </a:solidFill>
                <a:latin typeface="Arial"/>
                <a:ea typeface="宋体"/>
              </a:rPr>
              <a:t>The memory sees Ack signals, drops </a:t>
            </a:r>
            <a:r>
              <a:rPr lang="en-US" sz="1800" b="1" i="1" strike="noStrike" spc="-1">
                <a:solidFill>
                  <a:srgbClr val="000404"/>
                </a:solidFill>
                <a:latin typeface="Arial"/>
                <a:ea typeface="宋体"/>
              </a:rPr>
              <a:t>DataRdy</a:t>
            </a:r>
            <a:r>
              <a:rPr lang="en-US" sz="1800" b="0" strike="noStrike" spc="-1">
                <a:solidFill>
                  <a:srgbClr val="000404"/>
                </a:solidFill>
                <a:latin typeface="Arial"/>
                <a:ea typeface="宋体"/>
              </a:rPr>
              <a:t>, and releases the data lines.</a:t>
            </a:r>
            <a:endParaRPr lang="en-US" sz="1800" b="0" strike="noStrike" spc="-1">
              <a:latin typeface="Arial"/>
            </a:endParaRPr>
          </a:p>
          <a:p>
            <a:pPr marL="343080" indent="-341280">
              <a:lnSpc>
                <a:spcPct val="100000"/>
              </a:lnSpc>
              <a:spcBef>
                <a:spcPts val="901"/>
              </a:spcBef>
            </a:pPr>
            <a:r>
              <a:rPr lang="en-US" sz="1800" b="0" strike="noStrike" spc="-1">
                <a:solidFill>
                  <a:srgbClr val="000404"/>
                </a:solidFill>
                <a:latin typeface="Arial"/>
                <a:ea typeface="宋体"/>
              </a:rPr>
              <a:t>7.  Finally, the I/O device, seeing DataRdy go low, drops the </a:t>
            </a:r>
            <a:r>
              <a:rPr lang="en-US" sz="1800" b="1" i="1" strike="noStrike" spc="-1">
                <a:solidFill>
                  <a:srgbClr val="000404"/>
                </a:solidFill>
                <a:latin typeface="Arial"/>
                <a:ea typeface="宋体"/>
              </a:rPr>
              <a:t>ACK</a:t>
            </a:r>
            <a:r>
              <a:rPr lang="en-US" sz="1800" b="0" strike="noStrike" spc="-1">
                <a:solidFill>
                  <a:srgbClr val="000404"/>
                </a:solidFill>
                <a:latin typeface="Arial"/>
                <a:ea typeface="宋体"/>
              </a:rPr>
              <a:t> line, which indicates that the transmission is completed.</a:t>
            </a:r>
            <a:endParaRPr lang="en-US" sz="1800" b="0" strike="noStrike" spc="-1">
              <a:latin typeface="Arial"/>
            </a:endParaRPr>
          </a:p>
        </p:txBody>
      </p:sp>
      <p:pic>
        <p:nvPicPr>
          <p:cNvPr id="704" name="Object 3"/>
          <p:cNvPicPr/>
          <p:nvPr/>
        </p:nvPicPr>
        <p:blipFill>
          <a:blip r:embed="rId2"/>
          <a:stretch/>
        </p:blipFill>
        <p:spPr>
          <a:xfrm>
            <a:off x="468360" y="1484280"/>
            <a:ext cx="7557840" cy="2374560"/>
          </a:xfrm>
          <a:prstGeom prst="rect">
            <a:avLst/>
          </a:prstGeom>
          <a:ln>
            <a:noFill/>
          </a:ln>
        </p:spPr>
      </p:pic>
      <p:sp>
        <p:nvSpPr>
          <p:cNvPr id="705" name="CustomShape 3"/>
          <p:cNvSpPr/>
          <p:nvPr/>
        </p:nvSpPr>
        <p:spPr>
          <a:xfrm>
            <a:off x="0" y="620640"/>
            <a:ext cx="8962920" cy="287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100000"/>
              </a:lnSpc>
              <a:spcBef>
                <a:spcPts val="479"/>
              </a:spcBef>
              <a:buClr>
                <a:srgbClr val="0000FF"/>
              </a:buClr>
              <a:buSzPct val="75000"/>
              <a:buFont typeface="Wingdings" charset="2"/>
              <a:buChar char=""/>
            </a:pPr>
            <a:r>
              <a:rPr lang="en-US" sz="2000" b="1" strike="noStrike" spc="-1">
                <a:solidFill>
                  <a:srgbClr val="0000FF"/>
                </a:solidFill>
                <a:latin typeface="Arial"/>
                <a:ea typeface="宋体"/>
              </a:rPr>
              <a:t>Example:</a:t>
            </a:r>
            <a:r>
              <a:rPr lang="en-US" sz="2000" b="1" strike="noStrike" spc="-1">
                <a:solidFill>
                  <a:srgbClr val="007A77"/>
                </a:solidFill>
                <a:latin typeface="Arial"/>
                <a:ea typeface="宋体"/>
              </a:rPr>
              <a:t> </a:t>
            </a:r>
            <a:r>
              <a:rPr lang="en-US" sz="2000" b="1" strike="noStrike" spc="-1">
                <a:solidFill>
                  <a:srgbClr val="000000"/>
                </a:solidFill>
                <a:latin typeface="Arial"/>
                <a:ea typeface="宋体"/>
              </a:rPr>
              <a:t>The asynchronous handshaking consists of seven steps to read a word from memory and receive it in an I/O device.</a:t>
            </a:r>
            <a:r>
              <a:rPr lang="en-US" sz="2400" b="0" strike="noStrike" spc="-1">
                <a:solidFill>
                  <a:srgbClr val="000000"/>
                </a:solidFill>
                <a:latin typeface="Arial"/>
                <a:ea typeface="宋体"/>
              </a:rPr>
              <a:t>   </a:t>
            </a:r>
            <a:endParaRPr lang="en-US" sz="2400" b="0" strike="noStrike" spc="-1">
              <a:latin typeface="Arial"/>
            </a:endParaRPr>
          </a:p>
        </p:txBody>
      </p:sp>
      <p:sp>
        <p:nvSpPr>
          <p:cNvPr id="706" name="Line 4"/>
          <p:cNvSpPr/>
          <p:nvPr/>
        </p:nvSpPr>
        <p:spPr>
          <a:xfrm flipH="1">
            <a:off x="4643280" y="1341360"/>
            <a:ext cx="12600" cy="2016000"/>
          </a:xfrm>
          <a:prstGeom prst="line">
            <a:avLst/>
          </a:prstGeom>
          <a:ln w="28440">
            <a:solidFill>
              <a:srgbClr val="FF3300"/>
            </a:solidFill>
            <a:prstDash val="dash"/>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1" presetClass="entr" fill="hold" nodeType="clickEffect">
                                  <p:stCondLst>
                                    <p:cond delay="0"/>
                                  </p:stCondLst>
                                  <p:childTnLst>
                                    <p:set>
                                      <p:cBhvr>
                                        <p:cTn id="6" dur="1" fill="hold">
                                          <p:stCondLst>
                                            <p:cond delay="499"/>
                                          </p:stCondLst>
                                        </p:cTn>
                                        <p:tgtEl>
                                          <p:spTgt spid="705"/>
                                        </p:tgtEl>
                                        <p:attrNameLst>
                                          <p:attrName>style.visibility</p:attrName>
                                        </p:attrNameLst>
                                      </p:cBhvr>
                                      <p:to>
                                        <p:strVal val="visible"/>
                                      </p:to>
                                    </p:set>
                                  </p:childTnLst>
                                </p:cTn>
                              </p:par>
                            </p:childTnLst>
                          </p:cTn>
                        </p:par>
                      </p:childTnLst>
                    </p:cTn>
                  </p:par>
                  <p:par>
                    <p:cTn id="7" fill="hold" nodeType="clickEffect">
                      <p:stCondLst>
                        <p:cond delay="indefinite"/>
                      </p:stCondLst>
                      <p:childTnLst>
                        <p:par>
                          <p:cTn id="8" fill="hold" nodeType="withEffect">
                            <p:stCondLst>
                              <p:cond delay="0"/>
                            </p:stCondLst>
                            <p:childTnLst>
                              <p:par>
                                <p:cTn id="9" presetID="9" presetClass="entr" fill="hold" nodeType="clickEffect">
                                  <p:stCondLst>
                                    <p:cond delay="0"/>
                                  </p:stCondLst>
                                  <p:childTnLst>
                                    <p:set>
                                      <p:cBhvr>
                                        <p:cTn id="10" dur="1" fill="hold">
                                          <p:stCondLst>
                                            <p:cond delay="0"/>
                                          </p:stCondLst>
                                        </p:cTn>
                                        <p:tgtEl>
                                          <p:spTgt spid="704"/>
                                        </p:tgtEl>
                                        <p:attrNameLst>
                                          <p:attrName>style.visibility</p:attrName>
                                        </p:attrNameLst>
                                      </p:cBhvr>
                                      <p:to>
                                        <p:strVal val="visible"/>
                                      </p:to>
                                    </p:set>
                                    <p:animEffect transition="in" filter="dissolve">
                                      <p:cBhvr additive="repl">
                                        <p:cTn id="11" dur="500"/>
                                        <p:tgtEl>
                                          <p:spTgt spid="704"/>
                                        </p:tgtEl>
                                      </p:cBhvr>
                                    </p:animEffect>
                                  </p:childTnLst>
                                </p:cTn>
                              </p:par>
                            </p:childTnLst>
                          </p:cTn>
                        </p:par>
                      </p:childTnLst>
                    </p:cTn>
                  </p:par>
                  <p:par>
                    <p:cTn id="12" fill="hold" nodeType="clickEffect">
                      <p:stCondLst>
                        <p:cond delay="indefinite"/>
                      </p:stCondLst>
                      <p:childTnLst>
                        <p:par>
                          <p:cTn id="13" fill="hold" nodeType="withEffect">
                            <p:stCondLst>
                              <p:cond delay="0"/>
                            </p:stCondLst>
                            <p:childTnLst>
                              <p:par>
                                <p:cTn id="14" presetID="9" presetClass="entr" fill="hold" nodeType="clickEffect">
                                  <p:stCondLst>
                                    <p:cond delay="0"/>
                                  </p:stCondLst>
                                  <p:childTnLst>
                                    <p:set>
                                      <p:cBhvr>
                                        <p:cTn id="15" dur="1" fill="hold">
                                          <p:stCondLst>
                                            <p:cond delay="0"/>
                                          </p:stCondLst>
                                        </p:cTn>
                                        <p:tgtEl>
                                          <p:spTgt spid="703"/>
                                        </p:tgtEl>
                                        <p:attrNameLst>
                                          <p:attrName>style.visibility</p:attrName>
                                        </p:attrNameLst>
                                      </p:cBhvr>
                                      <p:to>
                                        <p:strVal val="visible"/>
                                      </p:to>
                                    </p:set>
                                    <p:animEffect transition="in" filter="dissolve">
                                      <p:cBhvr additive="repl">
                                        <p:cTn id="16" dur="500"/>
                                        <p:tgtEl>
                                          <p:spTgt spid="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4EDAA843-1C9E-4708-9D05-76981E59854F}" type="slidenum">
              <a:rPr lang="en-US" sz="1200" b="0" strike="noStrike" spc="-1">
                <a:solidFill>
                  <a:srgbClr val="8B8B8B"/>
                </a:solidFill>
                <a:latin typeface="Calibri"/>
                <a:ea typeface="DejaVu Sans"/>
              </a:rPr>
              <a:t>45</a:t>
            </a:fld>
            <a:endParaRPr lang="en-US" sz="1200" b="0" strike="noStrike" spc="-1">
              <a:latin typeface="Arial"/>
            </a:endParaRPr>
          </a:p>
        </p:txBody>
      </p:sp>
      <p:pic>
        <p:nvPicPr>
          <p:cNvPr id="708" name="Object 4"/>
          <p:cNvPicPr/>
          <p:nvPr/>
        </p:nvPicPr>
        <p:blipFill>
          <a:blip r:embed="rId2"/>
          <a:stretch/>
        </p:blipFill>
        <p:spPr>
          <a:xfrm>
            <a:off x="2843280" y="981000"/>
            <a:ext cx="6264000" cy="5038560"/>
          </a:xfrm>
          <a:prstGeom prst="rect">
            <a:avLst/>
          </a:prstGeom>
          <a:ln>
            <a:noFill/>
          </a:ln>
        </p:spPr>
      </p:pic>
      <p:sp>
        <p:nvSpPr>
          <p:cNvPr id="709" name="CustomShape 2"/>
          <p:cNvSpPr/>
          <p:nvPr/>
        </p:nvSpPr>
        <p:spPr>
          <a:xfrm>
            <a:off x="108000" y="549360"/>
            <a:ext cx="2806560" cy="525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100000"/>
              </a:lnSpc>
              <a:spcBef>
                <a:spcPts val="479"/>
              </a:spcBef>
              <a:buClr>
                <a:srgbClr val="0000FF"/>
              </a:buClr>
              <a:buSzPct val="75000"/>
              <a:buFont typeface="Wingdings" charset="2"/>
              <a:buChar char=""/>
            </a:pPr>
            <a:r>
              <a:rPr lang="en-US" sz="2400" b="0" strike="noStrike" spc="-1">
                <a:solidFill>
                  <a:srgbClr val="000000"/>
                </a:solidFill>
                <a:latin typeface="Arial"/>
                <a:ea typeface="宋体"/>
              </a:rPr>
              <a:t>These finite state machines implement the control  for handshaking protocol illustrated in former example.</a:t>
            </a:r>
            <a:endParaRPr lang="en-US" sz="2400" b="0" strike="noStrike" spc="-1">
              <a:latin typeface="Arial"/>
            </a:endParaRPr>
          </a:p>
          <a:p>
            <a:pPr marL="343080" indent="-341280">
              <a:lnSpc>
                <a:spcPct val="100000"/>
              </a:lnSpc>
              <a:spcBef>
                <a:spcPts val="561"/>
              </a:spcBef>
            </a:pPr>
            <a:r>
              <a:rPr lang="en-US" sz="2800" b="0" strike="noStrike" spc="-1">
                <a:solidFill>
                  <a:srgbClr val="007A77"/>
                </a:solidFill>
                <a:latin typeface="Arial"/>
                <a:ea typeface="宋体"/>
              </a:rPr>
              <a:t>    </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9" presetClass="entr" fill="hold" nodeType="clickEffect">
                                  <p:stCondLst>
                                    <p:cond delay="0"/>
                                  </p:stCondLst>
                                  <p:childTnLst>
                                    <p:set>
                                      <p:cBhvr>
                                        <p:cTn id="6" dur="1" fill="hold">
                                          <p:stCondLst>
                                            <p:cond delay="0"/>
                                          </p:stCondLst>
                                        </p:cTn>
                                        <p:tgtEl>
                                          <p:spTgt spid="709"/>
                                        </p:tgtEl>
                                        <p:attrNameLst>
                                          <p:attrName>style.visibility</p:attrName>
                                        </p:attrNameLst>
                                      </p:cBhvr>
                                      <p:to>
                                        <p:strVal val="visible"/>
                                      </p:to>
                                    </p:set>
                                    <p:anim calcmode="lin" valueType="num">
                                      <p:cBhvr additive="repl">
                                        <p:cTn id="7" dur="1000" fill="hold"/>
                                        <p:tgtEl>
                                          <p:spTgt spid="709"/>
                                        </p:tgtEl>
                                        <p:attrNameLst>
                                          <p:attrName>ppt_x</p:attrName>
                                        </p:attrNameLst>
                                      </p:cBhvr>
                                      <p:tavLst>
                                        <p:tav tm="0">
                                          <p:val>
                                            <p:strVal val="#ppt_x-.2"/>
                                          </p:val>
                                        </p:tav>
                                        <p:tav tm="100000">
                                          <p:val>
                                            <p:strVal val="#ppt_x"/>
                                          </p:val>
                                        </p:tav>
                                      </p:tavLst>
                                    </p:anim>
                                    <p:anim calcmode="lin" valueType="num">
                                      <p:cBhvr additive="repl">
                                        <p:cTn id="8" dur="1000" fill="hold"/>
                                        <p:tgtEl>
                                          <p:spTgt spid="709"/>
                                        </p:tgtEl>
                                        <p:attrNameLst>
                                          <p:attrName>ppt_y</p:attrName>
                                        </p:attrNameLst>
                                      </p:cBhvr>
                                      <p:tavLst>
                                        <p:tav tm="0">
                                          <p:val>
                                            <p:strVal val="#ppt_y"/>
                                          </p:val>
                                        </p:tav>
                                        <p:tav tm="100000">
                                          <p:val>
                                            <p:strVal val="#ppt_y"/>
                                          </p:val>
                                        </p:tav>
                                      </p:tavLst>
                                    </p:anim>
                                    <p:animEffect transition="in" filter="dissolve">
                                      <p:cBhvr additive="repl">
                                        <p:cTn id="9" dur="1000"/>
                                        <p:tgtEl>
                                          <p:spTgt spid="709"/>
                                        </p:tgtEl>
                                      </p:cBhvr>
                                    </p:animEffect>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9" presetClass="entr" fill="hold" nodeType="clickEffect">
                                  <p:stCondLst>
                                    <p:cond delay="0"/>
                                  </p:stCondLst>
                                  <p:childTnLst>
                                    <p:set>
                                      <p:cBhvr>
                                        <p:cTn id="13" dur="1" fill="hold">
                                          <p:stCondLst>
                                            <p:cond delay="0"/>
                                          </p:stCondLst>
                                        </p:cTn>
                                        <p:tgtEl>
                                          <p:spTgt spid="708"/>
                                        </p:tgtEl>
                                        <p:attrNameLst>
                                          <p:attrName>style.visibility</p:attrName>
                                        </p:attrNameLst>
                                      </p:cBhvr>
                                      <p:to>
                                        <p:strVal val="visible"/>
                                      </p:to>
                                    </p:set>
                                    <p:animEffect transition="in" filter="dissolve">
                                      <p:cBhvr additive="repl">
                                        <p:cTn id="14" dur="500"/>
                                        <p:tgtEl>
                                          <p:spTgt spid="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345D04A9-C8CF-45E7-8AAE-67B7EC49F9CE}" type="slidenum">
              <a:rPr lang="en-US" sz="1200" b="0" strike="noStrike" spc="-1">
                <a:solidFill>
                  <a:srgbClr val="8B8B8B"/>
                </a:solidFill>
                <a:latin typeface="Calibri"/>
                <a:ea typeface="DejaVu Sans"/>
              </a:rPr>
              <a:t>46</a:t>
            </a:fld>
            <a:endParaRPr lang="en-US" sz="1200" b="0" strike="noStrike" spc="-1">
              <a:latin typeface="Arial"/>
            </a:endParaRPr>
          </a:p>
        </p:txBody>
      </p:sp>
      <p:sp>
        <p:nvSpPr>
          <p:cNvPr id="711" name="CustomShape 2"/>
          <p:cNvSpPr/>
          <p:nvPr/>
        </p:nvSpPr>
        <p:spPr>
          <a:xfrm>
            <a:off x="0" y="549360"/>
            <a:ext cx="8608680" cy="379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90000"/>
              </a:lnSpc>
              <a:spcBef>
                <a:spcPts val="561"/>
              </a:spcBef>
              <a:buClr>
                <a:srgbClr val="000404"/>
              </a:buClr>
              <a:buFont typeface="Wingdings" charset="2"/>
              <a:buChar char=""/>
            </a:pPr>
            <a:r>
              <a:rPr lang="en-US" sz="2800" b="1" strike="noStrike" spc="-1">
                <a:solidFill>
                  <a:srgbClr val="000404"/>
                </a:solidFill>
                <a:latin typeface="Comic Sans MS"/>
                <a:ea typeface="DejaVu Sans"/>
              </a:rPr>
              <a:t> Obtaining Access to the Bus</a:t>
            </a:r>
            <a:endParaRPr lang="en-US" sz="2800" b="0" strike="noStrike" spc="-1">
              <a:latin typeface="Arial"/>
            </a:endParaRPr>
          </a:p>
          <a:p>
            <a:pPr marL="743040" lvl="1" indent="-284040">
              <a:lnSpc>
                <a:spcPct val="90000"/>
              </a:lnSpc>
              <a:spcBef>
                <a:spcPts val="479"/>
              </a:spcBef>
              <a:buClr>
                <a:srgbClr val="000000"/>
              </a:buClr>
              <a:buFont typeface="Wingdings" charset="2"/>
              <a:buChar char=""/>
            </a:pPr>
            <a:r>
              <a:rPr lang="en-US" sz="2400" b="0" strike="noStrike" spc="-1">
                <a:solidFill>
                  <a:srgbClr val="000000"/>
                </a:solidFill>
                <a:latin typeface="Calibri"/>
                <a:ea typeface="DejaVu Sans"/>
              </a:rPr>
              <a:t>  “Without any control, multiple device desiring to </a:t>
            </a:r>
            <a:endParaRPr lang="en-US" sz="2400" b="0" strike="noStrike" spc="-1">
              <a:latin typeface="Arial"/>
            </a:endParaRPr>
          </a:p>
          <a:p>
            <a:pPr marL="743040" lvl="1" indent="-284040">
              <a:lnSpc>
                <a:spcPct val="90000"/>
              </a:lnSpc>
              <a:spcBef>
                <a:spcPts val="479"/>
              </a:spcBef>
              <a:buClr>
                <a:srgbClr val="000000"/>
              </a:buClr>
              <a:buFont typeface="Arial"/>
              <a:buChar char="–"/>
            </a:pPr>
            <a:r>
              <a:rPr lang="en-US" sz="2400" b="0" strike="noStrike" spc="-1">
                <a:solidFill>
                  <a:srgbClr val="000000"/>
                </a:solidFill>
                <a:latin typeface="Calibri"/>
                <a:ea typeface="DejaVu Sans"/>
              </a:rPr>
              <a:t>     communicate could each try to assert the control and    </a:t>
            </a:r>
            <a:endParaRPr lang="en-US" sz="2400" b="0" strike="noStrike" spc="-1">
              <a:latin typeface="Arial"/>
            </a:endParaRPr>
          </a:p>
          <a:p>
            <a:pPr marL="743040" lvl="1" indent="-284040">
              <a:lnSpc>
                <a:spcPct val="90000"/>
              </a:lnSpc>
              <a:spcBef>
                <a:spcPts val="479"/>
              </a:spcBef>
              <a:buClr>
                <a:srgbClr val="000000"/>
              </a:buClr>
              <a:buFont typeface="Arial"/>
              <a:buChar char="–"/>
            </a:pPr>
            <a:r>
              <a:rPr lang="en-US" sz="2400" b="0" strike="noStrike" spc="-1">
                <a:solidFill>
                  <a:srgbClr val="000000"/>
                </a:solidFill>
                <a:latin typeface="Calibri"/>
                <a:ea typeface="DejaVu Sans"/>
              </a:rPr>
              <a:t>     data lines for different transfers!”</a:t>
            </a:r>
            <a:endParaRPr lang="en-US" sz="2400" b="0" strike="noStrike" spc="-1">
              <a:latin typeface="Arial"/>
            </a:endParaRPr>
          </a:p>
          <a:p>
            <a:pPr marL="743040" lvl="1" indent="-284040">
              <a:lnSpc>
                <a:spcPct val="90000"/>
              </a:lnSpc>
              <a:spcBef>
                <a:spcPts val="479"/>
              </a:spcBef>
              <a:buClr>
                <a:srgbClr val="000000"/>
              </a:buClr>
              <a:buFont typeface="Wingdings" charset="2"/>
              <a:buChar char=""/>
            </a:pPr>
            <a:r>
              <a:rPr lang="en-US" sz="2400" b="0" strike="noStrike" spc="-1">
                <a:solidFill>
                  <a:srgbClr val="000000"/>
                </a:solidFill>
                <a:latin typeface="Calibri"/>
                <a:ea typeface="DejaVu Sans"/>
              </a:rPr>
              <a:t> So,a bus master is needed. Bus masters initiate and control all bus requests.</a:t>
            </a:r>
            <a:endParaRPr lang="en-US" sz="2400" b="0" strike="noStrike" spc="-1">
              <a:latin typeface="Arial"/>
            </a:endParaRPr>
          </a:p>
          <a:p>
            <a:pPr marL="743040" lvl="1" indent="-284040">
              <a:lnSpc>
                <a:spcPct val="90000"/>
              </a:lnSpc>
              <a:spcBef>
                <a:spcPts val="479"/>
              </a:spcBef>
              <a:buClr>
                <a:srgbClr val="000000"/>
              </a:buClr>
              <a:buFont typeface="Arial"/>
              <a:buChar char="–"/>
            </a:pPr>
            <a:r>
              <a:rPr lang="en-US" sz="2400" b="0" strike="noStrike" spc="-1">
                <a:solidFill>
                  <a:srgbClr val="000000"/>
                </a:solidFill>
                <a:latin typeface="Calibri"/>
                <a:ea typeface="DejaVu Sans"/>
              </a:rPr>
              <a:t>      </a:t>
            </a:r>
            <a:r>
              <a:rPr lang="en-US" sz="2000" b="1" strike="noStrike" spc="-1">
                <a:solidFill>
                  <a:srgbClr val="000000"/>
                </a:solidFill>
                <a:latin typeface="Calibri"/>
                <a:ea typeface="DejaVu Sans"/>
              </a:rPr>
              <a:t>e.g., processor is always a bus master.</a:t>
            </a:r>
            <a:endParaRPr lang="en-US" sz="2000" b="0" strike="noStrike" spc="-1">
              <a:latin typeface="Arial"/>
            </a:endParaRPr>
          </a:p>
          <a:p>
            <a:pPr marL="743040" lvl="1" indent="-284040">
              <a:lnSpc>
                <a:spcPct val="90000"/>
              </a:lnSpc>
              <a:spcBef>
                <a:spcPts val="479"/>
              </a:spcBef>
              <a:buClr>
                <a:srgbClr val="000000"/>
              </a:buClr>
              <a:buFont typeface="Wingdings" charset="2"/>
              <a:buChar char=""/>
            </a:pPr>
            <a:r>
              <a:rPr lang="en-US" sz="2400" b="0" strike="noStrike" spc="-1">
                <a:solidFill>
                  <a:srgbClr val="000000"/>
                </a:solidFill>
                <a:latin typeface="Calibri"/>
                <a:ea typeface="DejaVu Sans"/>
              </a:rPr>
              <a:t>Example: the initial steps in a bus transaction with a </a:t>
            </a:r>
            <a:endParaRPr lang="en-US" sz="2400" b="0" strike="noStrike" spc="-1">
              <a:latin typeface="Arial"/>
            </a:endParaRPr>
          </a:p>
          <a:p>
            <a:pPr marL="743040" lvl="1" indent="-284040">
              <a:lnSpc>
                <a:spcPct val="90000"/>
              </a:lnSpc>
              <a:spcBef>
                <a:spcPts val="479"/>
              </a:spcBef>
              <a:buClr>
                <a:srgbClr val="000000"/>
              </a:buClr>
              <a:buFont typeface="Arial"/>
              <a:buChar char="–"/>
            </a:pPr>
            <a:r>
              <a:rPr lang="en-US" sz="2400" b="0" strike="noStrike" spc="-1">
                <a:solidFill>
                  <a:srgbClr val="000000"/>
                </a:solidFill>
                <a:latin typeface="Calibri"/>
                <a:ea typeface="DejaVu Sans"/>
              </a:rPr>
              <a:t>      single master (the processor).</a:t>
            </a:r>
            <a:endParaRPr lang="en-US" sz="2400" b="0" strike="noStrike" spc="-1">
              <a:latin typeface="Arial"/>
            </a:endParaRPr>
          </a:p>
        </p:txBody>
      </p:sp>
      <p:pic>
        <p:nvPicPr>
          <p:cNvPr id="712" name="Object 3"/>
          <p:cNvPicPr/>
          <p:nvPr/>
        </p:nvPicPr>
        <p:blipFill>
          <a:blip r:embed="rId2"/>
          <a:stretch/>
        </p:blipFill>
        <p:spPr>
          <a:xfrm>
            <a:off x="250920" y="4437000"/>
            <a:ext cx="6551280" cy="1726920"/>
          </a:xfrm>
          <a:prstGeom prst="rect">
            <a:avLst/>
          </a:prstGeom>
          <a:ln>
            <a:noFill/>
          </a:ln>
        </p:spPr>
      </p:pic>
      <p:sp>
        <p:nvSpPr>
          <p:cNvPr id="713" name="CustomShape 3"/>
          <p:cNvSpPr/>
          <p:nvPr/>
        </p:nvSpPr>
        <p:spPr>
          <a:xfrm>
            <a:off x="6807240" y="4292640"/>
            <a:ext cx="2084040" cy="130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Bef>
                <a:spcPts val="799"/>
              </a:spcBef>
            </a:pPr>
            <a:r>
              <a:rPr lang="en-US" sz="1600" b="1" i="1" strike="noStrike" spc="-1">
                <a:solidFill>
                  <a:srgbClr val="000404"/>
                </a:solidFill>
                <a:latin typeface="Calibri"/>
                <a:ea typeface="DejaVu Sans"/>
              </a:rPr>
              <a:t>First, the device generates a bus request to indicate to the processor that it wants to use the bus.</a:t>
            </a: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9" presetClass="entr" fill="hold" nodeType="clickEffect">
                                  <p:stCondLst>
                                    <p:cond delay="0"/>
                                  </p:stCondLst>
                                  <p:childTnLst>
                                    <p:set>
                                      <p:cBhvr>
                                        <p:cTn id="6" dur="1" fill="hold">
                                          <p:stCondLst>
                                            <p:cond delay="0"/>
                                          </p:stCondLst>
                                        </p:cTn>
                                        <p:tgtEl>
                                          <p:spTgt spid="712"/>
                                        </p:tgtEl>
                                        <p:attrNameLst>
                                          <p:attrName>style.visibility</p:attrName>
                                        </p:attrNameLst>
                                      </p:cBhvr>
                                      <p:to>
                                        <p:strVal val="visible"/>
                                      </p:to>
                                    </p:set>
                                    <p:animEffect transition="in" filter="dissolve">
                                      <p:cBhvr additive="repl">
                                        <p:cTn id="7" dur="500"/>
                                        <p:tgtEl>
                                          <p:spTgt spid="712"/>
                                        </p:tgtEl>
                                      </p:cBhvr>
                                    </p:animEffect>
                                  </p:childTnLst>
                                </p:cTn>
                              </p:par>
                            </p:childTnLst>
                          </p:cTn>
                        </p:par>
                        <p:par>
                          <p:cTn id="8" fill="hold" nodeType="afterEffect">
                            <p:stCondLst>
                              <p:cond delay="500"/>
                            </p:stCondLst>
                            <p:childTnLst>
                              <p:par>
                                <p:cTn id="9" presetID="9" presetClass="entr" fill="hold" nodeType="afterEffect">
                                  <p:stCondLst>
                                    <p:cond delay="0"/>
                                  </p:stCondLst>
                                  <p:childTnLst>
                                    <p:set>
                                      <p:cBhvr>
                                        <p:cTn id="10" dur="1" fill="hold">
                                          <p:stCondLst>
                                            <p:cond delay="0"/>
                                          </p:stCondLst>
                                        </p:cTn>
                                        <p:tgtEl>
                                          <p:spTgt spid="713"/>
                                        </p:tgtEl>
                                        <p:attrNameLst>
                                          <p:attrName>style.visibility</p:attrName>
                                        </p:attrNameLst>
                                      </p:cBhvr>
                                      <p:to>
                                        <p:strVal val="visible"/>
                                      </p:to>
                                    </p:set>
                                    <p:animEffect transition="in" filter="dissolve">
                                      <p:cBhvr additive="repl">
                                        <p:cTn id="11" dur="500"/>
                                        <p:tgtEl>
                                          <p:spTgt spid="7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61C4E9CB-BFE7-4770-A8B4-516F8115B587}" type="slidenum">
              <a:rPr lang="en-US" sz="1200" b="0" strike="noStrike" spc="-1">
                <a:solidFill>
                  <a:srgbClr val="8B8B8B"/>
                </a:solidFill>
                <a:latin typeface="Calibri"/>
                <a:ea typeface="DejaVu Sans"/>
              </a:rPr>
              <a:t>47</a:t>
            </a:fld>
            <a:endParaRPr lang="en-US" sz="1200" b="0" strike="noStrike" spc="-1">
              <a:latin typeface="Arial"/>
            </a:endParaRPr>
          </a:p>
        </p:txBody>
      </p:sp>
      <p:sp>
        <p:nvSpPr>
          <p:cNvPr id="715" name="CustomShape 2"/>
          <p:cNvSpPr/>
          <p:nvPr/>
        </p:nvSpPr>
        <p:spPr>
          <a:xfrm>
            <a:off x="324000" y="2421000"/>
            <a:ext cx="88182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Bef>
                <a:spcPts val="901"/>
              </a:spcBef>
            </a:pPr>
            <a:r>
              <a:rPr lang="en-US" sz="1800" b="1" i="1" strike="noStrike" spc="-1">
                <a:solidFill>
                  <a:srgbClr val="000404"/>
                </a:solidFill>
                <a:latin typeface="Calibri"/>
                <a:ea typeface="DejaVu Sans"/>
              </a:rPr>
              <a:t>The processor responds and generates appropriate bus control signals. For example, if the devices wants to perform output from memory, the processor  asserts the read request lines to memory.</a:t>
            </a:r>
            <a:endParaRPr lang="en-US" sz="1800" b="0" strike="noStrike" spc="-1">
              <a:latin typeface="Arial"/>
            </a:endParaRPr>
          </a:p>
        </p:txBody>
      </p:sp>
      <p:sp>
        <p:nvSpPr>
          <p:cNvPr id="716" name="CustomShape 3"/>
          <p:cNvSpPr/>
          <p:nvPr/>
        </p:nvSpPr>
        <p:spPr>
          <a:xfrm>
            <a:off x="4932360" y="5373720"/>
            <a:ext cx="4209840" cy="365040"/>
          </a:xfrm>
          <a:prstGeom prst="rect">
            <a:avLst/>
          </a:prstGeom>
          <a:noFill/>
          <a:ln>
            <a:noFill/>
          </a:ln>
        </p:spPr>
        <p:style>
          <a:lnRef idx="0">
            <a:scrgbClr r="0" g="0" b="0"/>
          </a:lnRef>
          <a:fillRef idx="0">
            <a:scrgbClr r="0" g="0" b="0"/>
          </a:fillRef>
          <a:effectRef idx="0">
            <a:scrgbClr r="0" g="0" b="0"/>
          </a:effectRef>
          <a:fontRef idx="minor"/>
        </p:style>
      </p:sp>
      <p:sp>
        <p:nvSpPr>
          <p:cNvPr id="717" name="CustomShape 4"/>
          <p:cNvSpPr/>
          <p:nvPr/>
        </p:nvSpPr>
        <p:spPr>
          <a:xfrm>
            <a:off x="324000" y="5373720"/>
            <a:ext cx="881820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Bef>
                <a:spcPts val="901"/>
              </a:spcBef>
            </a:pPr>
            <a:r>
              <a:rPr lang="en-US" sz="1800" b="1" i="1" strike="noStrike" spc="-1">
                <a:solidFill>
                  <a:srgbClr val="000404"/>
                </a:solidFill>
                <a:latin typeface="Calibri"/>
                <a:ea typeface="DejaVu Sans"/>
              </a:rPr>
              <a:t> The processor also notifies the device that its bus request is being processed; as a result, the device knows it can use the bus and places the address for the request on the bus.</a:t>
            </a:r>
            <a:endParaRPr lang="en-US" sz="1800" b="0" strike="noStrike" spc="-1">
              <a:latin typeface="Arial"/>
            </a:endParaRPr>
          </a:p>
        </p:txBody>
      </p:sp>
      <p:pic>
        <p:nvPicPr>
          <p:cNvPr id="718" name="Object 5"/>
          <p:cNvPicPr/>
          <p:nvPr/>
        </p:nvPicPr>
        <p:blipFill>
          <a:blip r:embed="rId2"/>
          <a:stretch/>
        </p:blipFill>
        <p:spPr>
          <a:xfrm>
            <a:off x="539640" y="620640"/>
            <a:ext cx="7199280" cy="1726920"/>
          </a:xfrm>
          <a:prstGeom prst="rect">
            <a:avLst/>
          </a:prstGeom>
          <a:ln>
            <a:noFill/>
          </a:ln>
        </p:spPr>
      </p:pic>
      <p:pic>
        <p:nvPicPr>
          <p:cNvPr id="719" name="Object 6"/>
          <p:cNvPicPr/>
          <p:nvPr/>
        </p:nvPicPr>
        <p:blipFill>
          <a:blip r:embed="rId3"/>
          <a:stretch/>
        </p:blipFill>
        <p:spPr>
          <a:xfrm>
            <a:off x="471600" y="3573360"/>
            <a:ext cx="7341840" cy="158256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9" presetClass="entr" fill="hold" nodeType="clickEffect">
                                  <p:stCondLst>
                                    <p:cond delay="0"/>
                                  </p:stCondLst>
                                  <p:childTnLst>
                                    <p:set>
                                      <p:cBhvr>
                                        <p:cTn id="6" dur="1" fill="hold">
                                          <p:stCondLst>
                                            <p:cond delay="0"/>
                                          </p:stCondLst>
                                        </p:cTn>
                                        <p:tgtEl>
                                          <p:spTgt spid="718"/>
                                        </p:tgtEl>
                                        <p:attrNameLst>
                                          <p:attrName>style.visibility</p:attrName>
                                        </p:attrNameLst>
                                      </p:cBhvr>
                                      <p:to>
                                        <p:strVal val="visible"/>
                                      </p:to>
                                    </p:set>
                                    <p:animEffect transition="in" filter="dissolve">
                                      <p:cBhvr additive="repl">
                                        <p:cTn id="7" dur="500"/>
                                        <p:tgtEl>
                                          <p:spTgt spid="718"/>
                                        </p:tgtEl>
                                      </p:cBhvr>
                                    </p:animEffect>
                                  </p:childTnLst>
                                </p:cTn>
                              </p:par>
                              <p:par>
                                <p:cTn id="8" presetID="9" presetClass="entr" fill="hold" nodeType="withEffect">
                                  <p:stCondLst>
                                    <p:cond delay="0"/>
                                  </p:stCondLst>
                                  <p:childTnLst>
                                    <p:set>
                                      <p:cBhvr>
                                        <p:cTn id="9" dur="1" fill="hold">
                                          <p:stCondLst>
                                            <p:cond delay="0"/>
                                          </p:stCondLst>
                                        </p:cTn>
                                        <p:tgtEl>
                                          <p:spTgt spid="715"/>
                                        </p:tgtEl>
                                        <p:attrNameLst>
                                          <p:attrName>style.visibility</p:attrName>
                                        </p:attrNameLst>
                                      </p:cBhvr>
                                      <p:to>
                                        <p:strVal val="visible"/>
                                      </p:to>
                                    </p:set>
                                    <p:animEffect transition="in" filter="dissolve">
                                      <p:cBhvr additive="repl">
                                        <p:cTn id="10" dur="500"/>
                                        <p:tgtEl>
                                          <p:spTgt spid="715"/>
                                        </p:tgtEl>
                                      </p:cBhvr>
                                    </p:animEffect>
                                  </p:childTnLst>
                                </p:cTn>
                              </p:par>
                            </p:childTnLst>
                          </p:cTn>
                        </p:par>
                      </p:childTnLst>
                    </p:cTn>
                  </p:par>
                  <p:par>
                    <p:cTn id="11" fill="hold" nodeType="clickEffect">
                      <p:stCondLst>
                        <p:cond delay="indefinite"/>
                      </p:stCondLst>
                      <p:childTnLst>
                        <p:par>
                          <p:cTn id="12" fill="hold" nodeType="withEffect">
                            <p:stCondLst>
                              <p:cond delay="0"/>
                            </p:stCondLst>
                            <p:childTnLst>
                              <p:par>
                                <p:cTn id="13" presetID="9" presetClass="entr" fill="hold" nodeType="clickEffect">
                                  <p:stCondLst>
                                    <p:cond delay="0"/>
                                  </p:stCondLst>
                                  <p:childTnLst>
                                    <p:set>
                                      <p:cBhvr>
                                        <p:cTn id="14" dur="1" fill="hold">
                                          <p:stCondLst>
                                            <p:cond delay="0"/>
                                          </p:stCondLst>
                                        </p:cTn>
                                        <p:tgtEl>
                                          <p:spTgt spid="719"/>
                                        </p:tgtEl>
                                        <p:attrNameLst>
                                          <p:attrName>style.visibility</p:attrName>
                                        </p:attrNameLst>
                                      </p:cBhvr>
                                      <p:to>
                                        <p:strVal val="visible"/>
                                      </p:to>
                                    </p:set>
                                    <p:animEffect transition="in" filter="dissolve">
                                      <p:cBhvr additive="repl">
                                        <p:cTn id="15" dur="500"/>
                                        <p:tgtEl>
                                          <p:spTgt spid="719"/>
                                        </p:tgtEl>
                                      </p:cBhvr>
                                    </p:animEffect>
                                  </p:childTnLst>
                                </p:cTn>
                              </p:par>
                              <p:par>
                                <p:cTn id="16" presetID="9" presetClass="entr" fill="hold" nodeType="withEffect">
                                  <p:stCondLst>
                                    <p:cond delay="0"/>
                                  </p:stCondLst>
                                  <p:childTnLst>
                                    <p:set>
                                      <p:cBhvr>
                                        <p:cTn id="17" dur="1" fill="hold">
                                          <p:stCondLst>
                                            <p:cond delay="0"/>
                                          </p:stCondLst>
                                        </p:cTn>
                                        <p:tgtEl>
                                          <p:spTgt spid="717"/>
                                        </p:tgtEl>
                                        <p:attrNameLst>
                                          <p:attrName>style.visibility</p:attrName>
                                        </p:attrNameLst>
                                      </p:cBhvr>
                                      <p:to>
                                        <p:strVal val="visible"/>
                                      </p:to>
                                    </p:set>
                                    <p:animEffect transition="in" filter="dissolve">
                                      <p:cBhvr additive="repl">
                                        <p:cTn id="18" dur="500"/>
                                        <p:tgtEl>
                                          <p:spTgt spid="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DD09B925-55F4-46A4-A6AB-E0C7E5FE9BD2}" type="slidenum">
              <a:rPr lang="en-US" sz="1200" b="0" strike="noStrike" spc="-1">
                <a:solidFill>
                  <a:srgbClr val="8B8B8B"/>
                </a:solidFill>
                <a:latin typeface="Calibri"/>
                <a:ea typeface="DejaVu Sans"/>
              </a:rPr>
              <a:t>48</a:t>
            </a:fld>
            <a:endParaRPr lang="en-US" sz="1200" b="0" strike="noStrike" spc="-1">
              <a:latin typeface="Arial"/>
            </a:endParaRPr>
          </a:p>
        </p:txBody>
      </p:sp>
      <p:sp>
        <p:nvSpPr>
          <p:cNvPr id="721" name="CustomShape 2"/>
          <p:cNvSpPr/>
          <p:nvPr/>
        </p:nvSpPr>
        <p:spPr>
          <a:xfrm>
            <a:off x="0" y="549360"/>
            <a:ext cx="9142200" cy="2301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100000"/>
              </a:lnSpc>
              <a:spcBef>
                <a:spcPts val="641"/>
              </a:spcBef>
              <a:buClr>
                <a:srgbClr val="000404"/>
              </a:buClr>
              <a:buFont typeface="Wingdings" charset="2"/>
              <a:buChar char=""/>
            </a:pPr>
            <a:r>
              <a:rPr lang="en-US" sz="3200" b="1" strike="noStrike" spc="-1">
                <a:solidFill>
                  <a:srgbClr val="000404"/>
                </a:solidFill>
                <a:latin typeface="Comic Sans MS"/>
                <a:ea typeface="DejaVu Sans"/>
              </a:rPr>
              <a:t> </a:t>
            </a:r>
            <a:r>
              <a:rPr lang="en-US" sz="2800" b="1" strike="noStrike" spc="-1">
                <a:solidFill>
                  <a:srgbClr val="000404"/>
                </a:solidFill>
                <a:latin typeface="Comic Sans MS"/>
                <a:ea typeface="DejaVu Sans"/>
              </a:rPr>
              <a:t>Bus Arbitration</a:t>
            </a:r>
            <a:endParaRPr lang="en-US" sz="2800" b="0" strike="noStrike" spc="-1">
              <a:latin typeface="Arial"/>
            </a:endParaRPr>
          </a:p>
          <a:p>
            <a:pPr marL="743040" lvl="1" indent="-284040">
              <a:lnSpc>
                <a:spcPct val="100000"/>
              </a:lnSpc>
              <a:spcBef>
                <a:spcPts val="479"/>
              </a:spcBef>
              <a:buClr>
                <a:srgbClr val="000000"/>
              </a:buClr>
              <a:buFont typeface="Wingdings" charset="2"/>
              <a:buChar char=""/>
            </a:pPr>
            <a:r>
              <a:rPr lang="en-US" sz="2400" b="0" strike="noStrike" spc="-1">
                <a:solidFill>
                  <a:srgbClr val="000000"/>
                </a:solidFill>
                <a:latin typeface="Calibri"/>
                <a:ea typeface="DejaVu Sans"/>
              </a:rPr>
              <a:t> Deciding which bus master gets to use the bus next</a:t>
            </a:r>
            <a:endParaRPr lang="en-US" sz="2400" b="0" strike="noStrike" spc="-1">
              <a:latin typeface="Arial"/>
            </a:endParaRPr>
          </a:p>
          <a:p>
            <a:pPr marL="743040" lvl="1" indent="-284040">
              <a:lnSpc>
                <a:spcPct val="100000"/>
              </a:lnSpc>
              <a:spcBef>
                <a:spcPts val="561"/>
              </a:spcBef>
              <a:buClr>
                <a:srgbClr val="000000"/>
              </a:buClr>
              <a:buFont typeface="Wingdings" charset="2"/>
              <a:buChar char=""/>
            </a:pPr>
            <a:r>
              <a:rPr lang="en-US" sz="2800" b="0" i="1" strike="noStrike" spc="-1">
                <a:solidFill>
                  <a:srgbClr val="000000"/>
                </a:solidFill>
                <a:latin typeface="Calibri"/>
                <a:ea typeface="DejaVu Sans"/>
              </a:rPr>
              <a:t> </a:t>
            </a:r>
            <a:r>
              <a:rPr lang="en-US" sz="2400" b="0" strike="noStrike" spc="-1">
                <a:solidFill>
                  <a:srgbClr val="000000"/>
                </a:solidFill>
                <a:latin typeface="Calibri"/>
                <a:ea typeface="DejaVu Sans"/>
              </a:rPr>
              <a:t>In a bus  arbitration scheme, a device wanting to use the  </a:t>
            </a:r>
            <a:endParaRPr lang="en-US" sz="2400" b="0" strike="noStrike" spc="-1">
              <a:latin typeface="Arial"/>
            </a:endParaRPr>
          </a:p>
          <a:p>
            <a:pPr marL="743040" lvl="1" indent="-284040">
              <a:lnSpc>
                <a:spcPct val="100000"/>
              </a:lnSpc>
              <a:spcBef>
                <a:spcPts val="479"/>
              </a:spcBef>
              <a:buClr>
                <a:srgbClr val="000000"/>
              </a:buClr>
              <a:buFont typeface="Arial"/>
              <a:buChar char="–"/>
            </a:pPr>
            <a:r>
              <a:rPr lang="en-US" sz="2400" b="0" strike="noStrike" spc="-1">
                <a:solidFill>
                  <a:srgbClr val="000000"/>
                </a:solidFill>
                <a:latin typeface="Calibri"/>
                <a:ea typeface="DejaVu Sans"/>
              </a:rPr>
              <a:t>     bus signals a bus request and is later granted the bus.</a:t>
            </a:r>
            <a:r>
              <a:rPr lang="en-US" sz="2400" b="0" i="1" strike="noStrike" spc="-1">
                <a:solidFill>
                  <a:srgbClr val="000000"/>
                </a:solidFill>
                <a:latin typeface="Calibri"/>
                <a:ea typeface="DejaVu Sans"/>
              </a:rPr>
              <a:t> </a:t>
            </a:r>
            <a:endParaRPr lang="en-US" sz="2400" b="0" strike="noStrike" spc="-1">
              <a:latin typeface="Arial"/>
            </a:endParaRPr>
          </a:p>
          <a:p>
            <a:pPr>
              <a:lnSpc>
                <a:spcPct val="100000"/>
              </a:lnSpc>
            </a:pPr>
            <a:endParaRPr lang="en-US" sz="2400" b="0" strike="noStrike" spc="-1">
              <a:latin typeface="Arial"/>
            </a:endParaRPr>
          </a:p>
        </p:txBody>
      </p:sp>
      <p:sp>
        <p:nvSpPr>
          <p:cNvPr id="722" name="CustomShape 3"/>
          <p:cNvSpPr/>
          <p:nvPr/>
        </p:nvSpPr>
        <p:spPr>
          <a:xfrm>
            <a:off x="0" y="3213000"/>
            <a:ext cx="8962920" cy="79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100000"/>
              </a:lnSpc>
              <a:spcBef>
                <a:spcPts val="561"/>
              </a:spcBef>
            </a:pPr>
            <a:endParaRPr lang="en-US" sz="1800" b="0" strike="noStrike" spc="-1">
              <a:latin typeface="Arial"/>
            </a:endParaRPr>
          </a:p>
          <a:p>
            <a:pPr marL="743040" indent="-284040">
              <a:lnSpc>
                <a:spcPct val="100000"/>
              </a:lnSpc>
              <a:spcBef>
                <a:spcPts val="479"/>
              </a:spcBef>
            </a:pPr>
            <a:r>
              <a:rPr lang="en-US" sz="2400" b="0" strike="noStrike" spc="-1">
                <a:solidFill>
                  <a:srgbClr val="007A77"/>
                </a:solidFill>
                <a:latin typeface="Arial"/>
                <a:ea typeface="宋体"/>
              </a:rPr>
              <a:t>    </a:t>
            </a:r>
            <a:endParaRPr lang="en-US" sz="2400" b="0" strike="noStrike" spc="-1">
              <a:latin typeface="Arial"/>
            </a:endParaRPr>
          </a:p>
        </p:txBody>
      </p:sp>
      <p:sp>
        <p:nvSpPr>
          <p:cNvPr id="723" name="CustomShape 4"/>
          <p:cNvSpPr/>
          <p:nvPr/>
        </p:nvSpPr>
        <p:spPr>
          <a:xfrm>
            <a:off x="0" y="1916280"/>
            <a:ext cx="8891280" cy="4192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100000"/>
              </a:lnSpc>
              <a:spcBef>
                <a:spcPts val="641"/>
              </a:spcBef>
            </a:pPr>
            <a:endParaRPr lang="en-US" sz="1800" b="0" strike="noStrike" spc="-1">
              <a:latin typeface="Arial"/>
            </a:endParaRPr>
          </a:p>
          <a:p>
            <a:pPr marL="743040" lvl="1" indent="-284040">
              <a:lnSpc>
                <a:spcPct val="100000"/>
              </a:lnSpc>
              <a:spcBef>
                <a:spcPts val="561"/>
              </a:spcBef>
              <a:buClr>
                <a:srgbClr val="C0504D"/>
              </a:buClr>
              <a:buSzPct val="85000"/>
              <a:buFont typeface="Wingdings" charset="2"/>
              <a:buChar char=""/>
            </a:pPr>
            <a:r>
              <a:rPr lang="en-US" sz="2800" b="0" strike="noStrike" spc="-1">
                <a:solidFill>
                  <a:srgbClr val="007A77"/>
                </a:solidFill>
                <a:latin typeface="Arial"/>
                <a:ea typeface="宋体"/>
              </a:rPr>
              <a:t> </a:t>
            </a:r>
            <a:r>
              <a:rPr lang="en-US" sz="2400" b="0" strike="noStrike" spc="-1">
                <a:solidFill>
                  <a:srgbClr val="007A77"/>
                </a:solidFill>
                <a:latin typeface="Arial"/>
                <a:ea typeface="宋体"/>
              </a:rPr>
              <a:t>four bus arbitration schemes:</a:t>
            </a:r>
            <a:endParaRPr lang="en-US" sz="2400" b="0" strike="noStrike" spc="-1">
              <a:latin typeface="Arial"/>
            </a:endParaRPr>
          </a:p>
          <a:p>
            <a:pPr marL="1143000" lvl="2" indent="-226800">
              <a:lnSpc>
                <a:spcPct val="100000"/>
              </a:lnSpc>
              <a:spcBef>
                <a:spcPts val="400"/>
              </a:spcBef>
              <a:buClr>
                <a:srgbClr val="0000FF"/>
              </a:buClr>
              <a:buSzPct val="85000"/>
              <a:buFont typeface="Wingdings" charset="2"/>
              <a:buChar char=""/>
            </a:pPr>
            <a:r>
              <a:rPr lang="en-US" sz="2000" b="1" strike="noStrike" spc="-1">
                <a:solidFill>
                  <a:srgbClr val="007A77"/>
                </a:solidFill>
                <a:latin typeface="Arial"/>
                <a:ea typeface="宋体"/>
              </a:rPr>
              <a:t> </a:t>
            </a:r>
            <a:r>
              <a:rPr lang="en-US" sz="2000" b="0" i="1" strike="noStrike" spc="-1">
                <a:solidFill>
                  <a:srgbClr val="FF3300"/>
                </a:solidFill>
                <a:latin typeface="Arial"/>
                <a:ea typeface="宋体"/>
              </a:rPr>
              <a:t>daisy chain</a:t>
            </a:r>
            <a:r>
              <a:rPr lang="en-US" sz="2000" b="1" i="1" strike="noStrike" spc="-1">
                <a:solidFill>
                  <a:srgbClr val="007A77"/>
                </a:solidFill>
                <a:latin typeface="Arial"/>
                <a:ea typeface="宋体"/>
              </a:rPr>
              <a:t> arbitration (not very fair):</a:t>
            </a:r>
            <a:r>
              <a:rPr lang="zh-CN" sz="2000" b="1" i="1" strike="noStrike" spc="-1">
                <a:solidFill>
                  <a:srgbClr val="007A77"/>
                </a:solidFill>
                <a:latin typeface="Arial"/>
                <a:ea typeface="宋体"/>
              </a:rPr>
              <a:t>菊花链，阻塞式级联</a:t>
            </a:r>
            <a:endParaRPr lang="en-US" sz="2000" b="0" strike="noStrike" spc="-1">
              <a:latin typeface="Arial"/>
            </a:endParaRPr>
          </a:p>
          <a:p>
            <a:pPr marL="1143000" lvl="2" indent="-226800">
              <a:lnSpc>
                <a:spcPct val="100000"/>
              </a:lnSpc>
              <a:spcBef>
                <a:spcPts val="400"/>
              </a:spcBef>
              <a:buClr>
                <a:srgbClr val="0000FF"/>
              </a:buClr>
              <a:buSzPct val="85000"/>
              <a:buFont typeface="Wingdings" charset="2"/>
              <a:buChar char=""/>
            </a:pPr>
            <a:r>
              <a:rPr lang="en-US" sz="2000" b="1" i="1" strike="noStrike" spc="-1">
                <a:solidFill>
                  <a:srgbClr val="007A77"/>
                </a:solidFill>
                <a:latin typeface="Arial"/>
                <a:ea typeface="宋体"/>
              </a:rPr>
              <a:t> </a:t>
            </a:r>
            <a:r>
              <a:rPr lang="en-US" sz="2000" b="1" i="1" strike="noStrike" spc="-1">
                <a:solidFill>
                  <a:srgbClr val="FF3300"/>
                </a:solidFill>
                <a:latin typeface="Arial"/>
                <a:ea typeface="宋体"/>
              </a:rPr>
              <a:t>centralized</a:t>
            </a:r>
            <a:r>
              <a:rPr lang="en-US" sz="2000" b="1" i="1" strike="noStrike" spc="-1">
                <a:solidFill>
                  <a:srgbClr val="007A77"/>
                </a:solidFill>
                <a:latin typeface="Arial"/>
                <a:ea typeface="宋体"/>
              </a:rPr>
              <a:t>, parallel arbitration (requires an arbiter),  </a:t>
            </a:r>
            <a:r>
              <a:rPr lang="en-US" sz="2000" b="1" i="1" strike="noStrike" spc="-1">
                <a:solidFill>
                  <a:srgbClr val="000404"/>
                </a:solidFill>
                <a:latin typeface="Arial"/>
                <a:ea typeface="宋体"/>
              </a:rPr>
              <a:t>e.g., PCI</a:t>
            </a:r>
            <a:endParaRPr lang="en-US" sz="2000" b="0" strike="noStrike" spc="-1">
              <a:latin typeface="Arial"/>
            </a:endParaRPr>
          </a:p>
          <a:p>
            <a:pPr marL="1143000" lvl="2" indent="-226800">
              <a:lnSpc>
                <a:spcPct val="100000"/>
              </a:lnSpc>
              <a:spcBef>
                <a:spcPts val="400"/>
              </a:spcBef>
              <a:buClr>
                <a:srgbClr val="0000FF"/>
              </a:buClr>
              <a:buSzPct val="85000"/>
              <a:buFont typeface="Wingdings" charset="2"/>
              <a:buChar char=""/>
            </a:pPr>
            <a:r>
              <a:rPr lang="en-US" sz="2000" b="1" i="1" strike="noStrike" spc="-1">
                <a:solidFill>
                  <a:srgbClr val="007A77"/>
                </a:solidFill>
                <a:latin typeface="Arial"/>
                <a:ea typeface="宋体"/>
              </a:rPr>
              <a:t> </a:t>
            </a:r>
            <a:r>
              <a:rPr lang="en-US" sz="2000" b="1" i="1" strike="noStrike" spc="-1">
                <a:solidFill>
                  <a:srgbClr val="FF3300"/>
                </a:solidFill>
                <a:latin typeface="Arial"/>
                <a:ea typeface="宋体"/>
              </a:rPr>
              <a:t>self selection,</a:t>
            </a:r>
            <a:r>
              <a:rPr lang="en-US" sz="2000" b="1" i="1" strike="noStrike" spc="-1">
                <a:solidFill>
                  <a:srgbClr val="007A77"/>
                </a:solidFill>
                <a:latin typeface="Arial"/>
                <a:ea typeface="宋体"/>
              </a:rPr>
              <a:t> </a:t>
            </a:r>
            <a:r>
              <a:rPr lang="en-US" sz="2000" b="1" i="1" strike="noStrike" spc="-1">
                <a:solidFill>
                  <a:srgbClr val="000404"/>
                </a:solidFill>
                <a:latin typeface="Arial"/>
                <a:ea typeface="宋体"/>
              </a:rPr>
              <a:t>e.g., NuBus used in Macintosh</a:t>
            </a:r>
            <a:endParaRPr lang="en-US" sz="2000" b="0" strike="noStrike" spc="-1">
              <a:latin typeface="Arial"/>
            </a:endParaRPr>
          </a:p>
          <a:p>
            <a:pPr marL="1143000" lvl="2" indent="-226800">
              <a:lnSpc>
                <a:spcPct val="100000"/>
              </a:lnSpc>
              <a:spcBef>
                <a:spcPts val="400"/>
              </a:spcBef>
              <a:buClr>
                <a:srgbClr val="0000FF"/>
              </a:buClr>
              <a:buSzPct val="85000"/>
              <a:buFont typeface="Wingdings" charset="2"/>
              <a:buChar char=""/>
            </a:pPr>
            <a:r>
              <a:rPr lang="en-US" sz="2000" b="1" i="1" strike="noStrike" spc="-1">
                <a:solidFill>
                  <a:srgbClr val="007A77"/>
                </a:solidFill>
                <a:latin typeface="Arial"/>
                <a:ea typeface="宋体"/>
              </a:rPr>
              <a:t> </a:t>
            </a:r>
            <a:r>
              <a:rPr lang="en-US" sz="2000" b="1" i="1" strike="noStrike" spc="-1">
                <a:solidFill>
                  <a:srgbClr val="FF3300"/>
                </a:solidFill>
                <a:latin typeface="Arial"/>
                <a:ea typeface="宋体"/>
              </a:rPr>
              <a:t>collision detection</a:t>
            </a:r>
            <a:r>
              <a:rPr lang="en-US" sz="2000" b="1" i="1" strike="noStrike" spc="-1">
                <a:solidFill>
                  <a:srgbClr val="007A77"/>
                </a:solidFill>
                <a:latin typeface="Arial"/>
                <a:ea typeface="宋体"/>
              </a:rPr>
              <a:t>, </a:t>
            </a:r>
            <a:r>
              <a:rPr lang="en-US" sz="2000" b="1" i="1" strike="noStrike" spc="-1">
                <a:solidFill>
                  <a:srgbClr val="000404"/>
                </a:solidFill>
                <a:latin typeface="Arial"/>
                <a:ea typeface="宋体"/>
              </a:rPr>
              <a:t>e.g., Ethernet</a:t>
            </a:r>
            <a:endParaRPr lang="en-US" sz="2000" b="0" strike="noStrike" spc="-1">
              <a:latin typeface="Arial"/>
            </a:endParaRPr>
          </a:p>
          <a:p>
            <a:pPr>
              <a:lnSpc>
                <a:spcPct val="100000"/>
              </a:lnSpc>
              <a:spcBef>
                <a:spcPts val="400"/>
              </a:spcBef>
            </a:pPr>
            <a:endParaRPr lang="en-US" sz="2000" b="0" strike="noStrike" spc="-1">
              <a:latin typeface="Arial"/>
            </a:endParaRPr>
          </a:p>
        </p:txBody>
      </p:sp>
      <p:sp>
        <p:nvSpPr>
          <p:cNvPr id="724" name="CustomShape 5"/>
          <p:cNvSpPr/>
          <p:nvPr/>
        </p:nvSpPr>
        <p:spPr>
          <a:xfrm>
            <a:off x="0" y="4554360"/>
            <a:ext cx="9142200" cy="2301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100000"/>
              </a:lnSpc>
              <a:spcBef>
                <a:spcPts val="561"/>
              </a:spcBef>
              <a:buClr>
                <a:srgbClr val="0000FF"/>
              </a:buClr>
              <a:buSzPct val="75000"/>
              <a:buFont typeface="Wingdings" charset="2"/>
              <a:buChar char=""/>
            </a:pPr>
            <a:r>
              <a:rPr lang="en-US" sz="2800" b="0" strike="noStrike" spc="-1">
                <a:solidFill>
                  <a:srgbClr val="007A77"/>
                </a:solidFill>
                <a:latin typeface="Arial"/>
                <a:ea typeface="宋体"/>
              </a:rPr>
              <a:t> </a:t>
            </a:r>
            <a:r>
              <a:rPr lang="en-US" sz="2800" b="1" strike="noStrike" spc="-1">
                <a:solidFill>
                  <a:srgbClr val="000404"/>
                </a:solidFill>
                <a:latin typeface="Comic Sans MS"/>
                <a:ea typeface="宋体"/>
              </a:rPr>
              <a:t>Two factors in choosing which device to grant the bus:</a:t>
            </a:r>
            <a:endParaRPr lang="en-US" sz="2800" b="0" strike="noStrike" spc="-1">
              <a:latin typeface="Arial"/>
            </a:endParaRPr>
          </a:p>
          <a:p>
            <a:pPr marL="743040" indent="-284040">
              <a:lnSpc>
                <a:spcPct val="100000"/>
              </a:lnSpc>
              <a:spcBef>
                <a:spcPts val="561"/>
              </a:spcBef>
            </a:pPr>
            <a:r>
              <a:rPr lang="en-US" sz="2800" b="1" strike="noStrike" spc="-1">
                <a:solidFill>
                  <a:srgbClr val="007A77"/>
                </a:solidFill>
                <a:latin typeface="Arial"/>
                <a:ea typeface="宋体"/>
              </a:rPr>
              <a:t>     bus priority</a:t>
            </a:r>
            <a:endParaRPr lang="en-US" sz="2800" b="0" strike="noStrike" spc="-1">
              <a:latin typeface="Arial"/>
            </a:endParaRPr>
          </a:p>
          <a:p>
            <a:pPr marL="743040" indent="-284040">
              <a:lnSpc>
                <a:spcPct val="100000"/>
              </a:lnSpc>
              <a:spcBef>
                <a:spcPts val="561"/>
              </a:spcBef>
            </a:pPr>
            <a:r>
              <a:rPr lang="en-US" sz="2800" b="1" strike="noStrike" spc="-1">
                <a:solidFill>
                  <a:srgbClr val="007A77"/>
                </a:solidFill>
                <a:latin typeface="Arial"/>
                <a:ea typeface="宋体"/>
              </a:rPr>
              <a:t>     fairness</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42" presetClass="entr" fill="hold" nodeType="clickEffect">
                                  <p:stCondLst>
                                    <p:cond delay="0"/>
                                  </p:stCondLst>
                                  <p:childTnLst>
                                    <p:set>
                                      <p:cBhvr>
                                        <p:cTn id="6" dur="1" fill="hold">
                                          <p:stCondLst>
                                            <p:cond delay="0"/>
                                          </p:stCondLst>
                                        </p:cTn>
                                        <p:tgtEl>
                                          <p:spTgt spid="723">
                                            <p:txEl>
                                              <p:pRg st="1" end="1"/>
                                            </p:txEl>
                                          </p:spTgt>
                                        </p:tgtEl>
                                        <p:attrNameLst>
                                          <p:attrName>style.visibility</p:attrName>
                                        </p:attrNameLst>
                                      </p:cBhvr>
                                      <p:to>
                                        <p:strVal val="visible"/>
                                      </p:to>
                                    </p:set>
                                    <p:animEffect transition="in" filter="dissolve">
                                      <p:cBhvr additive="repl">
                                        <p:cTn id="7" dur="500"/>
                                        <p:tgtEl>
                                          <p:spTgt spid="723">
                                            <p:txEl>
                                              <p:pRg st="1" end="1"/>
                                            </p:txEl>
                                          </p:spTgt>
                                        </p:tgtEl>
                                      </p:cBhvr>
                                    </p:animEffect>
                                    <p:anim calcmode="lin" valueType="num">
                                      <p:cBhvr additive="repl">
                                        <p:cTn id="8" dur="500" fill="hold"/>
                                        <p:tgtEl>
                                          <p:spTgt spid="723">
                                            <p:txEl>
                                              <p:pRg st="1" end="1"/>
                                            </p:txEl>
                                          </p:spTgt>
                                        </p:tgtEl>
                                        <p:attrNameLst>
                                          <p:attrName>ppt_x</p:attrName>
                                        </p:attrNameLst>
                                      </p:cBhvr>
                                      <p:tavLst>
                                        <p:tav tm="0">
                                          <p:val>
                                            <p:strVal val="#ppt_x"/>
                                          </p:val>
                                        </p:tav>
                                        <p:tav tm="100000">
                                          <p:val>
                                            <p:strVal val="#ppt_x"/>
                                          </p:val>
                                        </p:tav>
                                      </p:tavLst>
                                    </p:anim>
                                    <p:anim calcmode="lin" valueType="num">
                                      <p:cBhvr additive="repl">
                                        <p:cTn id="9" dur="500" fill="hold"/>
                                        <p:tgtEl>
                                          <p:spTgt spid="72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9" presetClass="entr" fill="hold" nodeType="clickEffect">
                                  <p:stCondLst>
                                    <p:cond delay="0"/>
                                  </p:stCondLst>
                                  <p:childTnLst>
                                    <p:set>
                                      <p:cBhvr>
                                        <p:cTn id="13" dur="1" fill="hold">
                                          <p:stCondLst>
                                            <p:cond delay="0"/>
                                          </p:stCondLst>
                                        </p:cTn>
                                        <p:tgtEl>
                                          <p:spTgt spid="723">
                                            <p:txEl>
                                              <p:pRg st="2" end="2"/>
                                            </p:txEl>
                                          </p:spTgt>
                                        </p:tgtEl>
                                        <p:attrNameLst>
                                          <p:attrName>style.visibility</p:attrName>
                                        </p:attrNameLst>
                                      </p:cBhvr>
                                      <p:to>
                                        <p:strVal val="visible"/>
                                      </p:to>
                                    </p:set>
                                    <p:animEffect transition="in" filter="dissolve">
                                      <p:cBhvr additive="repl">
                                        <p:cTn id="14" dur="500"/>
                                        <p:tgtEl>
                                          <p:spTgt spid="723">
                                            <p:txEl>
                                              <p:pRg st="2" end="2"/>
                                            </p:txEl>
                                          </p:spTgt>
                                        </p:tgtEl>
                                      </p:cBhvr>
                                    </p:animEffect>
                                  </p:childTnLst>
                                </p:cTn>
                              </p:par>
                              <p:par>
                                <p:cTn id="15" presetID="9" presetClass="entr" fill="hold" nodeType="withEffect">
                                  <p:stCondLst>
                                    <p:cond delay="0"/>
                                  </p:stCondLst>
                                  <p:childTnLst>
                                    <p:set>
                                      <p:cBhvr>
                                        <p:cTn id="16" dur="1" fill="hold">
                                          <p:stCondLst>
                                            <p:cond delay="0"/>
                                          </p:stCondLst>
                                        </p:cTn>
                                        <p:tgtEl>
                                          <p:spTgt spid="723">
                                            <p:txEl>
                                              <p:pRg st="3" end="3"/>
                                            </p:txEl>
                                          </p:spTgt>
                                        </p:tgtEl>
                                        <p:attrNameLst>
                                          <p:attrName>style.visibility</p:attrName>
                                        </p:attrNameLst>
                                      </p:cBhvr>
                                      <p:to>
                                        <p:strVal val="visible"/>
                                      </p:to>
                                    </p:set>
                                    <p:animEffect transition="in" filter="dissolve">
                                      <p:cBhvr additive="repl">
                                        <p:cTn id="17" dur="500"/>
                                        <p:tgtEl>
                                          <p:spTgt spid="723">
                                            <p:txEl>
                                              <p:pRg st="3" end="3"/>
                                            </p:txEl>
                                          </p:spTgt>
                                        </p:tgtEl>
                                      </p:cBhvr>
                                    </p:animEffect>
                                  </p:childTnLst>
                                </p:cTn>
                              </p:par>
                              <p:par>
                                <p:cTn id="18" presetID="9" presetClass="entr" fill="hold" nodeType="withEffect">
                                  <p:stCondLst>
                                    <p:cond delay="0"/>
                                  </p:stCondLst>
                                  <p:childTnLst>
                                    <p:set>
                                      <p:cBhvr>
                                        <p:cTn id="19" dur="1" fill="hold">
                                          <p:stCondLst>
                                            <p:cond delay="0"/>
                                          </p:stCondLst>
                                        </p:cTn>
                                        <p:tgtEl>
                                          <p:spTgt spid="723">
                                            <p:txEl>
                                              <p:pRg st="4" end="4"/>
                                            </p:txEl>
                                          </p:spTgt>
                                        </p:tgtEl>
                                        <p:attrNameLst>
                                          <p:attrName>style.visibility</p:attrName>
                                        </p:attrNameLst>
                                      </p:cBhvr>
                                      <p:to>
                                        <p:strVal val="visible"/>
                                      </p:to>
                                    </p:set>
                                    <p:animEffect transition="in" filter="dissolve">
                                      <p:cBhvr additive="repl">
                                        <p:cTn id="20" dur="500"/>
                                        <p:tgtEl>
                                          <p:spTgt spid="723">
                                            <p:txEl>
                                              <p:pRg st="4" end="4"/>
                                            </p:txEl>
                                          </p:spTgt>
                                        </p:tgtEl>
                                      </p:cBhvr>
                                    </p:animEffect>
                                  </p:childTnLst>
                                </p:cTn>
                              </p:par>
                              <p:par>
                                <p:cTn id="21" presetID="9" presetClass="entr" fill="hold" nodeType="withEffect">
                                  <p:stCondLst>
                                    <p:cond delay="0"/>
                                  </p:stCondLst>
                                  <p:childTnLst>
                                    <p:set>
                                      <p:cBhvr>
                                        <p:cTn id="22" dur="1" fill="hold">
                                          <p:stCondLst>
                                            <p:cond delay="0"/>
                                          </p:stCondLst>
                                        </p:cTn>
                                        <p:tgtEl>
                                          <p:spTgt spid="723">
                                            <p:txEl>
                                              <p:pRg st="5" end="5"/>
                                            </p:txEl>
                                          </p:spTgt>
                                        </p:tgtEl>
                                        <p:attrNameLst>
                                          <p:attrName>style.visibility</p:attrName>
                                        </p:attrNameLst>
                                      </p:cBhvr>
                                      <p:to>
                                        <p:strVal val="visible"/>
                                      </p:to>
                                    </p:set>
                                    <p:animEffect transition="in" filter="dissolve">
                                      <p:cBhvr additive="repl">
                                        <p:cTn id="23" dur="500"/>
                                        <p:tgtEl>
                                          <p:spTgt spid="723">
                                            <p:txEl>
                                              <p:pRg st="5" end="5"/>
                                            </p:txEl>
                                          </p:spTgt>
                                        </p:tgtEl>
                                      </p:cBhvr>
                                    </p:animEffect>
                                  </p:childTnLst>
                                </p:cTn>
                              </p:par>
                            </p:childTnLst>
                          </p:cTn>
                        </p:par>
                      </p:childTnLst>
                    </p:cTn>
                  </p:par>
                  <p:par>
                    <p:cTn id="24" fill="hold" nodeType="clickEffect">
                      <p:stCondLst>
                        <p:cond delay="indefinite"/>
                      </p:stCondLst>
                      <p:childTnLst>
                        <p:par>
                          <p:cTn id="25" fill="hold" nodeType="withEffect">
                            <p:stCondLst>
                              <p:cond delay="0"/>
                            </p:stCondLst>
                            <p:childTnLst>
                              <p:par>
                                <p:cTn id="26" presetID="29" presetClass="entr" fill="hold" nodeType="clickEffect">
                                  <p:stCondLst>
                                    <p:cond delay="0"/>
                                  </p:stCondLst>
                                  <p:childTnLst>
                                    <p:set>
                                      <p:cBhvr>
                                        <p:cTn id="27" dur="1" fill="hold">
                                          <p:stCondLst>
                                            <p:cond delay="0"/>
                                          </p:stCondLst>
                                        </p:cTn>
                                        <p:tgtEl>
                                          <p:spTgt spid="724">
                                            <p:txEl>
                                              <p:pRg st="0" end="0"/>
                                            </p:txEl>
                                          </p:spTgt>
                                        </p:tgtEl>
                                        <p:attrNameLst>
                                          <p:attrName>style.visibility</p:attrName>
                                        </p:attrNameLst>
                                      </p:cBhvr>
                                      <p:to>
                                        <p:strVal val="visible"/>
                                      </p:to>
                                    </p:set>
                                    <p:anim calcmode="lin" valueType="num">
                                      <p:cBhvr additive="repl">
                                        <p:cTn id="28" dur="1000" fill="hold"/>
                                        <p:tgtEl>
                                          <p:spTgt spid="724">
                                            <p:txEl>
                                              <p:pRg st="0" end="0"/>
                                            </p:txEl>
                                          </p:spTgt>
                                        </p:tgtEl>
                                        <p:attrNameLst>
                                          <p:attrName>ppt_x</p:attrName>
                                        </p:attrNameLst>
                                      </p:cBhvr>
                                      <p:tavLst>
                                        <p:tav tm="0">
                                          <p:val>
                                            <p:strVal val="#ppt_x-.2"/>
                                          </p:val>
                                        </p:tav>
                                        <p:tav tm="100000">
                                          <p:val>
                                            <p:strVal val="#ppt_x"/>
                                          </p:val>
                                        </p:tav>
                                      </p:tavLst>
                                    </p:anim>
                                    <p:anim calcmode="lin" valueType="num">
                                      <p:cBhvr additive="repl">
                                        <p:cTn id="29" dur="1000" fill="hold"/>
                                        <p:tgtEl>
                                          <p:spTgt spid="724">
                                            <p:txEl>
                                              <p:pRg st="0" end="0"/>
                                            </p:txEl>
                                          </p:spTgt>
                                        </p:tgtEl>
                                        <p:attrNameLst>
                                          <p:attrName>ppt_y</p:attrName>
                                        </p:attrNameLst>
                                      </p:cBhvr>
                                      <p:tavLst>
                                        <p:tav tm="0">
                                          <p:val>
                                            <p:strVal val="#ppt_y"/>
                                          </p:val>
                                        </p:tav>
                                        <p:tav tm="100000">
                                          <p:val>
                                            <p:strVal val="#ppt_y"/>
                                          </p:val>
                                        </p:tav>
                                      </p:tavLst>
                                    </p:anim>
                                    <p:animEffect transition="in" filter="dissolve">
                                      <p:cBhvr additive="repl">
                                        <p:cTn id="30" dur="1000"/>
                                        <p:tgtEl>
                                          <p:spTgt spid="724">
                                            <p:txEl>
                                              <p:pRg st="0" end="0"/>
                                            </p:txEl>
                                          </p:spTgt>
                                        </p:tgtEl>
                                      </p:cBhvr>
                                    </p:animEffect>
                                  </p:childTnLst>
                                </p:cTn>
                              </p:par>
                            </p:childTnLst>
                          </p:cTn>
                        </p:par>
                      </p:childTnLst>
                    </p:cTn>
                  </p:par>
                  <p:par>
                    <p:cTn id="31" fill="hold" nodeType="clickEffect">
                      <p:stCondLst>
                        <p:cond delay="indefinite"/>
                      </p:stCondLst>
                      <p:childTnLst>
                        <p:par>
                          <p:cTn id="32" fill="hold" nodeType="withEffect">
                            <p:stCondLst>
                              <p:cond delay="0"/>
                            </p:stCondLst>
                            <p:childTnLst>
                              <p:par>
                                <p:cTn id="33" presetID="29" presetClass="entr" fill="hold" nodeType="clickEffect">
                                  <p:stCondLst>
                                    <p:cond delay="0"/>
                                  </p:stCondLst>
                                  <p:childTnLst>
                                    <p:set>
                                      <p:cBhvr>
                                        <p:cTn id="34" dur="1" fill="hold">
                                          <p:stCondLst>
                                            <p:cond delay="0"/>
                                          </p:stCondLst>
                                        </p:cTn>
                                        <p:tgtEl>
                                          <p:spTgt spid="724">
                                            <p:txEl>
                                              <p:pRg st="1" end="1"/>
                                            </p:txEl>
                                          </p:spTgt>
                                        </p:tgtEl>
                                        <p:attrNameLst>
                                          <p:attrName>style.visibility</p:attrName>
                                        </p:attrNameLst>
                                      </p:cBhvr>
                                      <p:to>
                                        <p:strVal val="visible"/>
                                      </p:to>
                                    </p:set>
                                    <p:anim calcmode="lin" valueType="num">
                                      <p:cBhvr additive="repl">
                                        <p:cTn id="35" dur="1000" fill="hold"/>
                                        <p:tgtEl>
                                          <p:spTgt spid="724">
                                            <p:txEl>
                                              <p:pRg st="1" end="1"/>
                                            </p:txEl>
                                          </p:spTgt>
                                        </p:tgtEl>
                                        <p:attrNameLst>
                                          <p:attrName>ppt_x</p:attrName>
                                        </p:attrNameLst>
                                      </p:cBhvr>
                                      <p:tavLst>
                                        <p:tav tm="0">
                                          <p:val>
                                            <p:strVal val="#ppt_x-.2"/>
                                          </p:val>
                                        </p:tav>
                                        <p:tav tm="100000">
                                          <p:val>
                                            <p:strVal val="#ppt_x"/>
                                          </p:val>
                                        </p:tav>
                                      </p:tavLst>
                                    </p:anim>
                                    <p:anim calcmode="lin" valueType="num">
                                      <p:cBhvr additive="repl">
                                        <p:cTn id="36" dur="1000" fill="hold"/>
                                        <p:tgtEl>
                                          <p:spTgt spid="724">
                                            <p:txEl>
                                              <p:pRg st="1" end="1"/>
                                            </p:txEl>
                                          </p:spTgt>
                                        </p:tgtEl>
                                        <p:attrNameLst>
                                          <p:attrName>ppt_y</p:attrName>
                                        </p:attrNameLst>
                                      </p:cBhvr>
                                      <p:tavLst>
                                        <p:tav tm="0">
                                          <p:val>
                                            <p:strVal val="#ppt_y"/>
                                          </p:val>
                                        </p:tav>
                                        <p:tav tm="100000">
                                          <p:val>
                                            <p:strVal val="#ppt_y"/>
                                          </p:val>
                                        </p:tav>
                                      </p:tavLst>
                                    </p:anim>
                                    <p:animEffect transition="in" filter="dissolve">
                                      <p:cBhvr additive="repl">
                                        <p:cTn id="37" dur="1000"/>
                                        <p:tgtEl>
                                          <p:spTgt spid="724">
                                            <p:txEl>
                                              <p:pRg st="1" end="1"/>
                                            </p:txEl>
                                          </p:spTgt>
                                        </p:tgtEl>
                                      </p:cBhvr>
                                    </p:animEffect>
                                  </p:childTnLst>
                                </p:cTn>
                              </p:par>
                            </p:childTnLst>
                          </p:cTn>
                        </p:par>
                      </p:childTnLst>
                    </p:cTn>
                  </p:par>
                  <p:par>
                    <p:cTn id="38" fill="hold" nodeType="clickEffect">
                      <p:stCondLst>
                        <p:cond delay="indefinite"/>
                      </p:stCondLst>
                      <p:childTnLst>
                        <p:par>
                          <p:cTn id="39" fill="hold" nodeType="withEffect">
                            <p:stCondLst>
                              <p:cond delay="0"/>
                            </p:stCondLst>
                            <p:childTnLst>
                              <p:par>
                                <p:cTn id="40" presetID="29" presetClass="entr" fill="hold" nodeType="clickEffect">
                                  <p:stCondLst>
                                    <p:cond delay="0"/>
                                  </p:stCondLst>
                                  <p:childTnLst>
                                    <p:set>
                                      <p:cBhvr>
                                        <p:cTn id="41" dur="1" fill="hold">
                                          <p:stCondLst>
                                            <p:cond delay="0"/>
                                          </p:stCondLst>
                                        </p:cTn>
                                        <p:tgtEl>
                                          <p:spTgt spid="724">
                                            <p:txEl>
                                              <p:pRg st="2" end="2"/>
                                            </p:txEl>
                                          </p:spTgt>
                                        </p:tgtEl>
                                        <p:attrNameLst>
                                          <p:attrName>style.visibility</p:attrName>
                                        </p:attrNameLst>
                                      </p:cBhvr>
                                      <p:to>
                                        <p:strVal val="visible"/>
                                      </p:to>
                                    </p:set>
                                    <p:anim calcmode="lin" valueType="num">
                                      <p:cBhvr additive="repl">
                                        <p:cTn id="42" dur="1000" fill="hold"/>
                                        <p:tgtEl>
                                          <p:spTgt spid="724">
                                            <p:txEl>
                                              <p:pRg st="2" end="2"/>
                                            </p:txEl>
                                          </p:spTgt>
                                        </p:tgtEl>
                                        <p:attrNameLst>
                                          <p:attrName>ppt_x</p:attrName>
                                        </p:attrNameLst>
                                      </p:cBhvr>
                                      <p:tavLst>
                                        <p:tav tm="0">
                                          <p:val>
                                            <p:strVal val="#ppt_x-.2"/>
                                          </p:val>
                                        </p:tav>
                                        <p:tav tm="100000">
                                          <p:val>
                                            <p:strVal val="#ppt_x"/>
                                          </p:val>
                                        </p:tav>
                                      </p:tavLst>
                                    </p:anim>
                                    <p:anim calcmode="lin" valueType="num">
                                      <p:cBhvr additive="repl">
                                        <p:cTn id="43" dur="1000" fill="hold"/>
                                        <p:tgtEl>
                                          <p:spTgt spid="724">
                                            <p:txEl>
                                              <p:pRg st="2" end="2"/>
                                            </p:txEl>
                                          </p:spTgt>
                                        </p:tgtEl>
                                        <p:attrNameLst>
                                          <p:attrName>ppt_y</p:attrName>
                                        </p:attrNameLst>
                                      </p:cBhvr>
                                      <p:tavLst>
                                        <p:tav tm="0">
                                          <p:val>
                                            <p:strVal val="#ppt_y"/>
                                          </p:val>
                                        </p:tav>
                                        <p:tav tm="100000">
                                          <p:val>
                                            <p:strVal val="#ppt_y"/>
                                          </p:val>
                                        </p:tav>
                                      </p:tavLst>
                                    </p:anim>
                                    <p:animEffect transition="in" filter="dissolve">
                                      <p:cBhvr additive="repl">
                                        <p:cTn id="44" dur="1000"/>
                                        <p:tgtEl>
                                          <p:spTgt spid="72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5" name="CustomShape 1"/>
          <p:cNvSpPr/>
          <p:nvPr/>
        </p:nvSpPr>
        <p:spPr>
          <a:xfrm>
            <a:off x="457200" y="274680"/>
            <a:ext cx="822780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1" strike="noStrike" spc="-1">
                <a:solidFill>
                  <a:srgbClr val="000404"/>
                </a:solidFill>
                <a:latin typeface="Comic Sans MS"/>
                <a:ea typeface="DejaVu Sans"/>
              </a:rPr>
              <a:t>Bus Arbitration</a:t>
            </a:r>
            <a:endParaRPr lang="en-US" sz="4400" b="0" strike="noStrike" spc="-1">
              <a:latin typeface="Arial"/>
            </a:endParaRPr>
          </a:p>
        </p:txBody>
      </p:sp>
      <p:sp>
        <p:nvSpPr>
          <p:cNvPr id="726" name="CustomShape 2"/>
          <p:cNvSpPr/>
          <p:nvPr/>
        </p:nvSpPr>
        <p:spPr>
          <a:xfrm>
            <a:off x="457200" y="1600200"/>
            <a:ext cx="8227800" cy="452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1280">
              <a:lnSpc>
                <a:spcPct val="100000"/>
              </a:lnSpc>
              <a:spcBef>
                <a:spcPts val="641"/>
              </a:spcBef>
              <a:buClr>
                <a:srgbClr val="000000"/>
              </a:buClr>
              <a:buFont typeface="Arial"/>
              <a:buChar char="•"/>
            </a:pPr>
            <a:r>
              <a:rPr lang="zh-CN" sz="3200" b="0" strike="noStrike" spc="-1">
                <a:solidFill>
                  <a:srgbClr val="000000"/>
                </a:solidFill>
                <a:latin typeface="Calibri"/>
                <a:ea typeface="DejaVu Sans"/>
              </a:rPr>
              <a:t>一般都是多个设备共享一条总线进行数据通信，其中如果多个设备同时发送接收数据的话，从而产生总线竞争，会导致通信冲突导致通信失败，所以在总线上要引入一个仲裁机制来决定什么时间谁来占用总线的通信</a:t>
            </a:r>
            <a:endParaRPr lang="en-US" sz="3200" b="0" strike="noStrike" spc="-1">
              <a:latin typeface="Arial"/>
            </a:endParaRPr>
          </a:p>
          <a:p>
            <a:pPr marL="343080" indent="-341280">
              <a:lnSpc>
                <a:spcPct val="100000"/>
              </a:lnSpc>
              <a:spcBef>
                <a:spcPts val="641"/>
              </a:spcBef>
              <a:buClr>
                <a:srgbClr val="000000"/>
              </a:buClr>
              <a:buFont typeface="Arial"/>
              <a:buChar char="•"/>
            </a:pPr>
            <a:r>
              <a:rPr lang="en-US" sz="3200" b="0" strike="noStrike" spc="-1">
                <a:solidFill>
                  <a:srgbClr val="000000"/>
                </a:solidFill>
                <a:latin typeface="Calibri"/>
                <a:ea typeface="DejaVu Sans"/>
              </a:rPr>
              <a:t>CAN</a:t>
            </a:r>
            <a:r>
              <a:rPr lang="zh-CN" sz="3200" b="0" strike="noStrike" spc="-1">
                <a:solidFill>
                  <a:srgbClr val="000000"/>
                </a:solidFill>
                <a:latin typeface="Calibri"/>
                <a:ea typeface="DejaVu Sans"/>
              </a:rPr>
              <a:t>采用优先级方式，</a:t>
            </a:r>
            <a:r>
              <a:rPr lang="en-US" sz="3200" b="0" strike="noStrike" spc="-1">
                <a:solidFill>
                  <a:srgbClr val="000000"/>
                </a:solidFill>
                <a:latin typeface="Calibri"/>
                <a:ea typeface="DejaVu Sans"/>
              </a:rPr>
              <a:t>TCP/IP</a:t>
            </a:r>
            <a:r>
              <a:rPr lang="zh-CN" sz="3200" b="0" strike="noStrike" spc="-1">
                <a:solidFill>
                  <a:srgbClr val="000000"/>
                </a:solidFill>
                <a:latin typeface="Calibri"/>
                <a:ea typeface="DejaVu Sans"/>
              </a:rPr>
              <a:t>采用</a:t>
            </a:r>
            <a:r>
              <a:rPr lang="en-US" sz="3200" b="0" strike="noStrike" spc="-1">
                <a:solidFill>
                  <a:srgbClr val="000000"/>
                </a:solidFill>
                <a:latin typeface="Calibri"/>
                <a:ea typeface="DejaVu Sans"/>
              </a:rPr>
              <a:t>CSMA/CD</a:t>
            </a:r>
            <a:r>
              <a:rPr lang="zh-CN" sz="3200" b="0" strike="noStrike" spc="-1">
                <a:solidFill>
                  <a:srgbClr val="000000"/>
                </a:solidFill>
                <a:latin typeface="Calibri"/>
                <a:ea typeface="DejaVu Sans"/>
              </a:rPr>
              <a:t>机制</a:t>
            </a:r>
            <a:r>
              <a:rPr lang="en-US" sz="3200" b="0" strike="noStrike" spc="-1">
                <a:solidFill>
                  <a:srgbClr val="000000"/>
                </a:solidFill>
                <a:latin typeface="Calibri"/>
                <a:ea typeface="DejaVu Sans"/>
              </a:rPr>
              <a:t>(</a:t>
            </a:r>
            <a:r>
              <a:rPr lang="zh-CN" sz="3200" b="0" strike="noStrike" spc="-1">
                <a:solidFill>
                  <a:srgbClr val="000000"/>
                </a:solidFill>
                <a:latin typeface="Calibri"/>
                <a:ea typeface="DejaVu Sans"/>
              </a:rPr>
              <a:t>基于载波侦听多路复用冲突检测</a:t>
            </a:r>
            <a:r>
              <a:rPr lang="en-US" sz="3200" b="0" strike="noStrike" spc="-1">
                <a:solidFill>
                  <a:srgbClr val="000000"/>
                </a:solidFill>
                <a:latin typeface="Calibri"/>
                <a:ea typeface="DejaVu Sans"/>
              </a:rPr>
              <a:t>)</a:t>
            </a:r>
            <a:r>
              <a:rPr lang="zh-CN" sz="3200" b="0" strike="noStrike" spc="-1">
                <a:solidFill>
                  <a:srgbClr val="000000"/>
                </a:solidFill>
                <a:latin typeface="Calibri"/>
                <a:ea typeface="DejaVu Sans"/>
              </a:rPr>
              <a:t>，而</a:t>
            </a:r>
            <a:r>
              <a:rPr lang="en-US" sz="3200" b="0" strike="noStrike" spc="-1">
                <a:solidFill>
                  <a:srgbClr val="000000"/>
                </a:solidFill>
                <a:latin typeface="Calibri"/>
                <a:ea typeface="DejaVu Sans"/>
              </a:rPr>
              <a:t>RS-485</a:t>
            </a:r>
            <a:r>
              <a:rPr lang="zh-CN" sz="3200" b="0" strike="noStrike" spc="-1">
                <a:solidFill>
                  <a:srgbClr val="000000"/>
                </a:solidFill>
                <a:latin typeface="Calibri"/>
                <a:ea typeface="DejaVu Sans"/>
              </a:rPr>
              <a:t>则采用主机轮询的机制</a:t>
            </a:r>
            <a:endParaRPr lang="en-US" sz="32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3B310115-FECC-49FF-9C91-B5F4E1C2E642}" type="slidenum">
              <a:rPr lang="en-US" sz="1200" b="0" strike="noStrike" spc="-1">
                <a:solidFill>
                  <a:srgbClr val="8B8B8B"/>
                </a:solidFill>
                <a:latin typeface="Calibri"/>
                <a:ea typeface="DejaVu Sans"/>
              </a:rPr>
              <a:t>5</a:t>
            </a:fld>
            <a:endParaRPr lang="en-US" sz="1200" b="0" strike="noStrike" spc="-1">
              <a:latin typeface="Arial"/>
            </a:endParaRPr>
          </a:p>
        </p:txBody>
      </p:sp>
      <p:sp>
        <p:nvSpPr>
          <p:cNvPr id="96" name="CustomShape 2"/>
          <p:cNvSpPr/>
          <p:nvPr/>
        </p:nvSpPr>
        <p:spPr>
          <a:xfrm>
            <a:off x="324000" y="907920"/>
            <a:ext cx="8538840" cy="5472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100000"/>
              </a:lnSpc>
              <a:spcBef>
                <a:spcPts val="799"/>
              </a:spcBef>
              <a:buClr>
                <a:srgbClr val="000000"/>
              </a:buClr>
              <a:buFont typeface="Wingdings" charset="2"/>
              <a:buChar char=""/>
            </a:pPr>
            <a:r>
              <a:rPr lang="en-US" sz="4000" b="0" strike="noStrike" spc="-1">
                <a:solidFill>
                  <a:srgbClr val="000000"/>
                </a:solidFill>
                <a:latin typeface="Calibri"/>
                <a:ea typeface="DejaVu Sans"/>
              </a:rPr>
              <a:t>Three characteristics</a:t>
            </a:r>
            <a:endParaRPr lang="en-US" sz="4000" b="0" strike="noStrike" spc="-1">
              <a:latin typeface="Arial"/>
            </a:endParaRPr>
          </a:p>
          <a:p>
            <a:pPr marL="743040" lvl="1" indent="-284040">
              <a:lnSpc>
                <a:spcPct val="100000"/>
              </a:lnSpc>
              <a:spcBef>
                <a:spcPts val="561"/>
              </a:spcBef>
              <a:buClr>
                <a:srgbClr val="000000"/>
              </a:buClr>
              <a:buFont typeface="Wingdings" charset="2"/>
              <a:buChar char=""/>
            </a:pPr>
            <a:r>
              <a:rPr lang="en-US" sz="2800" b="0" strike="noStrike" spc="-1">
                <a:solidFill>
                  <a:srgbClr val="000000"/>
                </a:solidFill>
                <a:latin typeface="Calibri"/>
                <a:ea typeface="DejaVu Sans"/>
              </a:rPr>
              <a:t>Behavior</a:t>
            </a:r>
            <a:endParaRPr lang="en-US" sz="2800" b="0" strike="noStrike" spc="-1">
              <a:latin typeface="Arial"/>
            </a:endParaRPr>
          </a:p>
          <a:p>
            <a:pPr marL="1143000" lvl="2" indent="-226800">
              <a:lnSpc>
                <a:spcPct val="100000"/>
              </a:lnSpc>
              <a:spcBef>
                <a:spcPts val="479"/>
              </a:spcBef>
              <a:buClr>
                <a:srgbClr val="000000"/>
              </a:buClr>
              <a:buFont typeface="Wingdings" charset="2"/>
              <a:buChar char=""/>
            </a:pPr>
            <a:r>
              <a:rPr lang="en-US" sz="2400" b="0" strike="noStrike" spc="-1">
                <a:solidFill>
                  <a:srgbClr val="000000"/>
                </a:solidFill>
                <a:latin typeface="Calibri"/>
                <a:ea typeface="DejaVu Sans"/>
              </a:rPr>
              <a:t>Input (read once), output (write only, cannot read) ,or storage (can be reread and usually rewritten)</a:t>
            </a:r>
            <a:endParaRPr lang="en-US" sz="2400" b="0" strike="noStrike" spc="-1">
              <a:latin typeface="Arial"/>
            </a:endParaRPr>
          </a:p>
          <a:p>
            <a:pPr marL="743040" lvl="1" indent="-284040">
              <a:lnSpc>
                <a:spcPct val="100000"/>
              </a:lnSpc>
              <a:spcBef>
                <a:spcPts val="561"/>
              </a:spcBef>
              <a:buClr>
                <a:srgbClr val="000000"/>
              </a:buClr>
              <a:buFont typeface="Wingdings" charset="2"/>
              <a:buChar char=""/>
            </a:pPr>
            <a:r>
              <a:rPr lang="en-US" sz="2800" b="0" strike="noStrike" spc="-1">
                <a:solidFill>
                  <a:srgbClr val="000000"/>
                </a:solidFill>
                <a:latin typeface="Calibri"/>
                <a:ea typeface="DejaVu Sans"/>
              </a:rPr>
              <a:t>Partner</a:t>
            </a:r>
            <a:endParaRPr lang="en-US" sz="2800" b="0" strike="noStrike" spc="-1">
              <a:latin typeface="Arial"/>
            </a:endParaRPr>
          </a:p>
          <a:p>
            <a:pPr marL="1143000" lvl="2" indent="-226800">
              <a:lnSpc>
                <a:spcPct val="100000"/>
              </a:lnSpc>
              <a:spcBef>
                <a:spcPts val="479"/>
              </a:spcBef>
              <a:buClr>
                <a:srgbClr val="000000"/>
              </a:buClr>
              <a:buFont typeface="Wingdings" charset="2"/>
              <a:buChar char=""/>
            </a:pPr>
            <a:r>
              <a:rPr lang="en-US" sz="2400" b="0" strike="noStrike" spc="-1">
                <a:solidFill>
                  <a:srgbClr val="000000"/>
                </a:solidFill>
                <a:latin typeface="Calibri"/>
                <a:ea typeface="DejaVu Sans"/>
              </a:rPr>
              <a:t>Either a human or a machine is at the other end of the I/O device, either feeding data on input or reading data on output.</a:t>
            </a:r>
            <a:endParaRPr lang="en-US" sz="2400" b="0" strike="noStrike" spc="-1">
              <a:latin typeface="Arial"/>
            </a:endParaRPr>
          </a:p>
          <a:p>
            <a:pPr marL="743040" lvl="1" indent="-284040">
              <a:lnSpc>
                <a:spcPct val="100000"/>
              </a:lnSpc>
              <a:spcBef>
                <a:spcPts val="561"/>
              </a:spcBef>
              <a:buClr>
                <a:srgbClr val="000000"/>
              </a:buClr>
              <a:buFont typeface="Wingdings" charset="2"/>
              <a:buChar char=""/>
            </a:pPr>
            <a:r>
              <a:rPr lang="en-US" sz="2800" b="0" strike="noStrike" spc="-1">
                <a:solidFill>
                  <a:srgbClr val="000000"/>
                </a:solidFill>
                <a:latin typeface="Calibri"/>
                <a:ea typeface="DejaVu Sans"/>
              </a:rPr>
              <a:t>Data rate</a:t>
            </a:r>
            <a:endParaRPr lang="en-US" sz="2800" b="0" strike="noStrike" spc="-1">
              <a:latin typeface="Arial"/>
            </a:endParaRPr>
          </a:p>
          <a:p>
            <a:pPr marL="1143000" lvl="2" indent="-226800">
              <a:lnSpc>
                <a:spcPct val="100000"/>
              </a:lnSpc>
              <a:spcBef>
                <a:spcPts val="479"/>
              </a:spcBef>
              <a:buClr>
                <a:srgbClr val="000000"/>
              </a:buClr>
              <a:buFont typeface="Wingdings" charset="2"/>
              <a:buChar char=""/>
            </a:pPr>
            <a:r>
              <a:rPr lang="en-US" sz="2400" b="0" strike="noStrike" spc="-1">
                <a:solidFill>
                  <a:srgbClr val="000000"/>
                </a:solidFill>
                <a:latin typeface="Calibri"/>
                <a:ea typeface="DejaVu Sans"/>
              </a:rPr>
              <a:t>The peak rate at which data can be transferred between the I/O device and the main memory or processor.</a:t>
            </a:r>
            <a:endParaRPr lang="en-US" sz="2400" b="0" strike="noStrike" spc="-1">
              <a:latin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C0FBA2E4-90E0-4D4A-950D-EC9EAA9586E3}" type="slidenum">
              <a:rPr lang="en-US" sz="1200" b="0" strike="noStrike" spc="-1">
                <a:solidFill>
                  <a:srgbClr val="8B8B8B"/>
                </a:solidFill>
                <a:latin typeface="Calibri"/>
                <a:ea typeface="DejaVu Sans"/>
              </a:rPr>
              <a:t>50</a:t>
            </a:fld>
            <a:endParaRPr lang="en-US" sz="1200" b="0" strike="noStrike" spc="-1">
              <a:latin typeface="Arial"/>
            </a:endParaRPr>
          </a:p>
        </p:txBody>
      </p:sp>
      <p:sp>
        <p:nvSpPr>
          <p:cNvPr id="728" name="CustomShape 2"/>
          <p:cNvSpPr/>
          <p:nvPr/>
        </p:nvSpPr>
        <p:spPr>
          <a:xfrm>
            <a:off x="457200" y="274680"/>
            <a:ext cx="8227800" cy="1141200"/>
          </a:xfrm>
          <a:prstGeom prst="rect">
            <a:avLst/>
          </a:prstGeom>
          <a:noFill/>
          <a:ln>
            <a:noFill/>
          </a:ln>
        </p:spPr>
        <p:style>
          <a:lnRef idx="0">
            <a:scrgbClr r="0" g="0" b="0"/>
          </a:lnRef>
          <a:fillRef idx="0">
            <a:scrgbClr r="0" g="0" b="0"/>
          </a:fillRef>
          <a:effectRef idx="0">
            <a:scrgbClr r="0" g="0" b="0"/>
          </a:effectRef>
          <a:fontRef idx="minor"/>
        </p:style>
      </p:sp>
      <p:sp>
        <p:nvSpPr>
          <p:cNvPr id="729" name="CustomShape 3"/>
          <p:cNvSpPr/>
          <p:nvPr/>
        </p:nvSpPr>
        <p:spPr>
          <a:xfrm>
            <a:off x="304920" y="1905120"/>
            <a:ext cx="8538840" cy="4192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100000"/>
              </a:lnSpc>
              <a:spcBef>
                <a:spcPts val="641"/>
              </a:spcBef>
              <a:buClr>
                <a:srgbClr val="000000"/>
              </a:buClr>
              <a:buFont typeface="Wingdings" charset="2"/>
              <a:buChar char=""/>
            </a:pPr>
            <a:r>
              <a:rPr lang="en-US" sz="3200" b="0" strike="noStrike" spc="-1">
                <a:solidFill>
                  <a:srgbClr val="000000"/>
                </a:solidFill>
                <a:latin typeface="Calibri"/>
                <a:ea typeface="DejaVu Sans"/>
              </a:rPr>
              <a:t>Bus Standards</a:t>
            </a:r>
            <a:endParaRPr lang="en-US" sz="3200" b="0" strike="noStrike" spc="-1">
              <a:latin typeface="Arial"/>
            </a:endParaRPr>
          </a:p>
          <a:p>
            <a:pPr marL="743040" lvl="1" indent="-284040">
              <a:lnSpc>
                <a:spcPct val="100000"/>
              </a:lnSpc>
              <a:spcBef>
                <a:spcPts val="561"/>
              </a:spcBef>
              <a:buClr>
                <a:srgbClr val="000000"/>
              </a:buClr>
              <a:buFont typeface="Wingdings" charset="2"/>
              <a:buChar char=""/>
            </a:pPr>
            <a:r>
              <a:rPr lang="en-US" sz="2800" b="0" strike="noStrike" spc="-1">
                <a:solidFill>
                  <a:srgbClr val="000000"/>
                </a:solidFill>
                <a:latin typeface="Calibri"/>
                <a:ea typeface="DejaVu Sans"/>
              </a:rPr>
              <a:t> SCSI </a:t>
            </a:r>
            <a:r>
              <a:rPr lang="en-US" sz="2800" b="0" i="1" strike="noStrike" spc="-1">
                <a:solidFill>
                  <a:srgbClr val="000000"/>
                </a:solidFill>
                <a:latin typeface="Calibri"/>
                <a:ea typeface="DejaVu Sans"/>
              </a:rPr>
              <a:t>(small computer system interface)</a:t>
            </a:r>
            <a:endParaRPr lang="en-US" sz="2800" b="0" strike="noStrike" spc="-1">
              <a:latin typeface="Arial"/>
            </a:endParaRPr>
          </a:p>
          <a:p>
            <a:pPr marL="743040" lvl="1" indent="-284040">
              <a:lnSpc>
                <a:spcPct val="100000"/>
              </a:lnSpc>
              <a:spcBef>
                <a:spcPts val="561"/>
              </a:spcBef>
              <a:buClr>
                <a:srgbClr val="000000"/>
              </a:buClr>
              <a:buFont typeface="Wingdings" charset="2"/>
              <a:buChar char=""/>
            </a:pPr>
            <a:r>
              <a:rPr lang="en-US" sz="2800" b="0" i="1" strike="noStrike" spc="-1">
                <a:solidFill>
                  <a:srgbClr val="000000"/>
                </a:solidFill>
                <a:latin typeface="Calibri"/>
                <a:ea typeface="DejaVu Sans"/>
              </a:rPr>
              <a:t> </a:t>
            </a:r>
            <a:r>
              <a:rPr lang="en-US" sz="2800" b="0" strike="noStrike" spc="-1">
                <a:solidFill>
                  <a:srgbClr val="000000"/>
                </a:solidFill>
                <a:latin typeface="Calibri"/>
                <a:ea typeface="DejaVu Sans"/>
              </a:rPr>
              <a:t>PCI </a:t>
            </a:r>
            <a:r>
              <a:rPr lang="en-US" sz="2800" b="0" i="1" strike="noStrike" spc="-1">
                <a:solidFill>
                  <a:srgbClr val="000000"/>
                </a:solidFill>
                <a:latin typeface="Calibri"/>
                <a:ea typeface="DejaVu Sans"/>
              </a:rPr>
              <a:t> (peripheral component interconnect)</a:t>
            </a:r>
            <a:endParaRPr lang="en-US" sz="2800" b="0" strike="noStrike" spc="-1">
              <a:latin typeface="Arial"/>
            </a:endParaRPr>
          </a:p>
          <a:p>
            <a:pPr marL="743040" lvl="1" indent="-284040">
              <a:lnSpc>
                <a:spcPct val="100000"/>
              </a:lnSpc>
              <a:spcBef>
                <a:spcPts val="561"/>
              </a:spcBef>
              <a:buClr>
                <a:srgbClr val="000000"/>
              </a:buClr>
              <a:buFont typeface="Wingdings" charset="2"/>
              <a:buChar char=""/>
            </a:pPr>
            <a:r>
              <a:rPr lang="en-US" sz="2800" b="0" i="1" strike="noStrike" spc="-1">
                <a:solidFill>
                  <a:srgbClr val="000000"/>
                </a:solidFill>
                <a:latin typeface="Calibri"/>
                <a:ea typeface="DejaVu Sans"/>
              </a:rPr>
              <a:t>  </a:t>
            </a:r>
            <a:r>
              <a:rPr lang="en-US" sz="2800" b="0" strike="noStrike" spc="-1">
                <a:solidFill>
                  <a:srgbClr val="000000"/>
                </a:solidFill>
                <a:latin typeface="Calibri"/>
                <a:ea typeface="DejaVu Sans"/>
              </a:rPr>
              <a:t>IPI   </a:t>
            </a:r>
            <a:r>
              <a:rPr lang="en-US" sz="2800" b="0" i="1" strike="noStrike" spc="-1">
                <a:solidFill>
                  <a:srgbClr val="000000"/>
                </a:solidFill>
                <a:latin typeface="Calibri"/>
                <a:ea typeface="DejaVu Sans"/>
              </a:rPr>
              <a:t>(intelligent peripheral interface)</a:t>
            </a:r>
            <a:endParaRPr lang="en-US" sz="2800" b="0" strike="noStrike" spc="-1">
              <a:latin typeface="Arial"/>
            </a:endParaRPr>
          </a:p>
          <a:p>
            <a:pPr marL="743040" lvl="1" indent="-284040">
              <a:lnSpc>
                <a:spcPct val="100000"/>
              </a:lnSpc>
              <a:spcBef>
                <a:spcPts val="561"/>
              </a:spcBef>
              <a:buClr>
                <a:srgbClr val="000000"/>
              </a:buClr>
              <a:buFont typeface="Wingdings" charset="2"/>
              <a:buChar char=""/>
            </a:pPr>
            <a:r>
              <a:rPr lang="en-US" sz="2800" b="0" i="1" strike="noStrike" spc="-1">
                <a:solidFill>
                  <a:srgbClr val="000000"/>
                </a:solidFill>
                <a:latin typeface="Calibri"/>
                <a:ea typeface="DejaVu Sans"/>
              </a:rPr>
              <a:t> </a:t>
            </a:r>
            <a:r>
              <a:rPr lang="en-US" sz="2800" b="0" strike="noStrike" spc="-1">
                <a:solidFill>
                  <a:srgbClr val="0000FF"/>
                </a:solidFill>
                <a:latin typeface="Calibri"/>
                <a:ea typeface="DejaVu Sans"/>
              </a:rPr>
              <a:t>IBMPC-AT   IBMPC-XT</a:t>
            </a:r>
            <a:endParaRPr lang="en-US" sz="2800" b="0" strike="noStrike" spc="-1">
              <a:latin typeface="Arial"/>
            </a:endParaRPr>
          </a:p>
          <a:p>
            <a:pPr marL="743040" lvl="1" indent="-284040">
              <a:lnSpc>
                <a:spcPct val="100000"/>
              </a:lnSpc>
              <a:spcBef>
                <a:spcPts val="561"/>
              </a:spcBef>
              <a:buClr>
                <a:srgbClr val="0000FF"/>
              </a:buClr>
              <a:buFont typeface="Wingdings" charset="2"/>
              <a:buChar char=""/>
            </a:pPr>
            <a:r>
              <a:rPr lang="en-US" sz="2800" b="0" strike="noStrike" spc="-1">
                <a:solidFill>
                  <a:srgbClr val="0000FF"/>
                </a:solidFill>
                <a:latin typeface="Calibri"/>
                <a:ea typeface="DejaVu Sans"/>
              </a:rPr>
              <a:t>ISA	EISA</a:t>
            </a:r>
            <a:endParaRPr lang="en-US" sz="2800" b="0" strike="noStrike" spc="-1">
              <a:latin typeface="Arial"/>
            </a:endParaRPr>
          </a:p>
          <a:p>
            <a:pPr>
              <a:lnSpc>
                <a:spcPct val="100000"/>
              </a:lnSpc>
              <a:spcBef>
                <a:spcPts val="641"/>
              </a:spcBef>
            </a:pPr>
            <a:endParaRPr lang="en-US" sz="2800" b="0" strike="noStrike" spc="-1">
              <a:latin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319B3C12-BEA2-4443-B7C8-81D9F0E849CD}" type="slidenum">
              <a:rPr lang="en-US" sz="1200" b="0" strike="noStrike" spc="-1">
                <a:solidFill>
                  <a:srgbClr val="8B8B8B"/>
                </a:solidFill>
                <a:latin typeface="Calibri"/>
                <a:ea typeface="DejaVu Sans"/>
              </a:rPr>
              <a:t>51</a:t>
            </a:fld>
            <a:endParaRPr lang="en-US" sz="1200" b="0" strike="noStrike" spc="-1">
              <a:latin typeface="Arial"/>
            </a:endParaRPr>
          </a:p>
        </p:txBody>
      </p:sp>
      <p:sp>
        <p:nvSpPr>
          <p:cNvPr id="731" name="CustomShape 2"/>
          <p:cNvSpPr/>
          <p:nvPr/>
        </p:nvSpPr>
        <p:spPr>
          <a:xfrm>
            <a:off x="250920" y="189000"/>
            <a:ext cx="858960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3200" b="1" strike="noStrike" spc="-1">
                <a:solidFill>
                  <a:srgbClr val="000404"/>
                </a:solidFill>
                <a:latin typeface="Comic Sans MS"/>
                <a:ea typeface="DejaVu Sans"/>
              </a:rPr>
              <a:t>The Buses and Networks of Pentium(p571)</a:t>
            </a:r>
            <a:endParaRPr lang="en-US" sz="3200" b="0" strike="noStrike" spc="-1">
              <a:latin typeface="Arial"/>
            </a:endParaRPr>
          </a:p>
        </p:txBody>
      </p:sp>
      <p:grpSp>
        <p:nvGrpSpPr>
          <p:cNvPr id="732" name="Group 3"/>
          <p:cNvGrpSpPr/>
          <p:nvPr/>
        </p:nvGrpSpPr>
        <p:grpSpPr>
          <a:xfrm>
            <a:off x="630360" y="1202400"/>
            <a:ext cx="7962120" cy="5518440"/>
            <a:chOff x="630360" y="1202400"/>
            <a:chExt cx="7962120" cy="5518440"/>
          </a:xfrm>
        </p:grpSpPr>
        <p:sp>
          <p:nvSpPr>
            <p:cNvPr id="733" name="CustomShape 4"/>
            <p:cNvSpPr/>
            <p:nvPr/>
          </p:nvSpPr>
          <p:spPr>
            <a:xfrm>
              <a:off x="3680640" y="1202400"/>
              <a:ext cx="1406520" cy="394200"/>
            </a:xfrm>
            <a:prstGeom prst="rect">
              <a:avLst/>
            </a:prstGeom>
            <a:noFill/>
            <a:ln w="9360">
              <a:solidFill>
                <a:srgbClr val="000404"/>
              </a:solidFill>
              <a:miter/>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gn="ctr">
                <a:lnSpc>
                  <a:spcPct val="100000"/>
                </a:lnSpc>
              </a:pPr>
              <a:r>
                <a:rPr lang="en-US" sz="2000" b="0" strike="noStrike" spc="-1">
                  <a:solidFill>
                    <a:srgbClr val="000404"/>
                  </a:solidFill>
                  <a:latin typeface="Verdana"/>
                  <a:ea typeface="DejaVu Sans"/>
                </a:rPr>
                <a:t>Processor</a:t>
              </a:r>
              <a:endParaRPr lang="en-US" sz="2000" b="0" strike="noStrike" spc="-1">
                <a:latin typeface="Arial"/>
              </a:endParaRPr>
            </a:p>
          </p:txBody>
        </p:sp>
        <p:sp>
          <p:nvSpPr>
            <p:cNvPr id="734" name="Line 5"/>
            <p:cNvSpPr/>
            <p:nvPr/>
          </p:nvSpPr>
          <p:spPr>
            <a:xfrm>
              <a:off x="4360680" y="1636920"/>
              <a:ext cx="1800" cy="522000"/>
            </a:xfrm>
            <a:prstGeom prst="line">
              <a:avLst/>
            </a:prstGeom>
            <a:ln w="9360">
              <a:solidFill>
                <a:srgbClr val="000404"/>
              </a:solidFill>
              <a:round/>
              <a:headEnd type="triangle" w="med" len="med"/>
              <a:tailEnd type="triangle" w="med" len="med"/>
            </a:ln>
          </p:spPr>
          <p:style>
            <a:lnRef idx="0">
              <a:scrgbClr r="0" g="0" b="0"/>
            </a:lnRef>
            <a:fillRef idx="0">
              <a:scrgbClr r="0" g="0" b="0"/>
            </a:fillRef>
            <a:effectRef idx="0">
              <a:scrgbClr r="0" g="0" b="0"/>
            </a:effectRef>
            <a:fontRef idx="minor"/>
          </p:style>
        </p:sp>
        <p:sp>
          <p:nvSpPr>
            <p:cNvPr id="735" name="CustomShape 6"/>
            <p:cNvSpPr/>
            <p:nvPr/>
          </p:nvSpPr>
          <p:spPr>
            <a:xfrm>
              <a:off x="3652560" y="1643400"/>
              <a:ext cx="673560" cy="394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gn="ctr">
                <a:lnSpc>
                  <a:spcPct val="100000"/>
                </a:lnSpc>
              </a:pPr>
              <a:r>
                <a:rPr lang="en-US" sz="2000" b="0" strike="noStrike" spc="-1">
                  <a:solidFill>
                    <a:srgbClr val="000404"/>
                  </a:solidFill>
                  <a:latin typeface="Verdana"/>
                  <a:ea typeface="DejaVu Sans"/>
                </a:rPr>
                <a:t>FSB</a:t>
              </a:r>
              <a:endParaRPr lang="en-US" sz="2000" b="0" strike="noStrike" spc="-1">
                <a:latin typeface="Arial"/>
              </a:endParaRPr>
            </a:p>
          </p:txBody>
        </p:sp>
        <p:sp>
          <p:nvSpPr>
            <p:cNvPr id="736" name="CustomShape 7"/>
            <p:cNvSpPr/>
            <p:nvPr/>
          </p:nvSpPr>
          <p:spPr>
            <a:xfrm>
              <a:off x="3667320" y="2197080"/>
              <a:ext cx="1368000" cy="973800"/>
            </a:xfrm>
            <a:prstGeom prst="rect">
              <a:avLst/>
            </a:prstGeom>
            <a:noFill/>
            <a:ln w="9360">
              <a:solidFill>
                <a:srgbClr val="000404"/>
              </a:solidFill>
              <a:miter/>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endParaRPr lang="en-US" sz="1800" b="0" strike="noStrike" spc="-1">
                <a:latin typeface="Arial"/>
              </a:endParaRPr>
            </a:p>
            <a:p>
              <a:pPr algn="ctr">
                <a:lnSpc>
                  <a:spcPct val="100000"/>
                </a:lnSpc>
              </a:pPr>
              <a:r>
                <a:rPr lang="en-US" sz="2000" b="1" strike="noStrike" spc="-1">
                  <a:solidFill>
                    <a:srgbClr val="FF3300"/>
                  </a:solidFill>
                  <a:latin typeface="Verdana"/>
                  <a:ea typeface="DejaVu Sans"/>
                </a:rPr>
                <a:t>(G)MCH</a:t>
              </a:r>
              <a:endParaRPr lang="en-US" sz="2000" b="0" strike="noStrike" spc="-1">
                <a:latin typeface="Arial"/>
              </a:endParaRPr>
            </a:p>
            <a:p>
              <a:pPr algn="ctr">
                <a:lnSpc>
                  <a:spcPct val="100000"/>
                </a:lnSpc>
              </a:pPr>
              <a:endParaRPr lang="en-US" sz="2000" b="0" strike="noStrike" spc="-1">
                <a:latin typeface="Arial"/>
              </a:endParaRPr>
            </a:p>
          </p:txBody>
        </p:sp>
        <p:sp>
          <p:nvSpPr>
            <p:cNvPr id="737" name="Line 8"/>
            <p:cNvSpPr/>
            <p:nvPr/>
          </p:nvSpPr>
          <p:spPr>
            <a:xfrm flipV="1">
              <a:off x="2711880" y="2377080"/>
              <a:ext cx="953280" cy="1800"/>
            </a:xfrm>
            <a:prstGeom prst="line">
              <a:avLst/>
            </a:prstGeom>
            <a:ln w="9360">
              <a:solidFill>
                <a:srgbClr val="000404"/>
              </a:solidFill>
              <a:round/>
              <a:headEnd type="triangle" w="med" len="med"/>
              <a:tailEnd type="triangle" w="med" len="med"/>
            </a:ln>
          </p:spPr>
          <p:style>
            <a:lnRef idx="0">
              <a:scrgbClr r="0" g="0" b="0"/>
            </a:lnRef>
            <a:fillRef idx="0">
              <a:scrgbClr r="0" g="0" b="0"/>
            </a:fillRef>
            <a:effectRef idx="0">
              <a:scrgbClr r="0" g="0" b="0"/>
            </a:effectRef>
            <a:fontRef idx="minor"/>
          </p:style>
        </p:sp>
        <p:sp>
          <p:nvSpPr>
            <p:cNvPr id="738" name="CustomShape 9"/>
            <p:cNvSpPr/>
            <p:nvPr/>
          </p:nvSpPr>
          <p:spPr>
            <a:xfrm>
              <a:off x="2841480" y="1940760"/>
              <a:ext cx="732960" cy="45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gn="ctr">
                <a:lnSpc>
                  <a:spcPct val="100000"/>
                </a:lnSpc>
              </a:pPr>
              <a:r>
                <a:rPr lang="en-US" sz="1200" b="0" strike="noStrike" spc="-1">
                  <a:solidFill>
                    <a:srgbClr val="000404"/>
                  </a:solidFill>
                  <a:latin typeface="Verdana"/>
                  <a:ea typeface="DejaVu Sans"/>
                </a:rPr>
                <a:t>Analog</a:t>
              </a:r>
              <a:endParaRPr lang="en-US" sz="1200" b="0" strike="noStrike" spc="-1">
                <a:latin typeface="Arial"/>
              </a:endParaRPr>
            </a:p>
            <a:p>
              <a:pPr algn="ctr">
                <a:lnSpc>
                  <a:spcPct val="100000"/>
                </a:lnSpc>
              </a:pPr>
              <a:r>
                <a:rPr lang="en-US" sz="1200" b="0" strike="noStrike" spc="-1">
                  <a:solidFill>
                    <a:srgbClr val="000404"/>
                  </a:solidFill>
                  <a:latin typeface="Verdana"/>
                  <a:ea typeface="DejaVu Sans"/>
                </a:rPr>
                <a:t>Display</a:t>
              </a:r>
              <a:endParaRPr lang="en-US" sz="1200" b="0" strike="noStrike" spc="-1">
                <a:latin typeface="Arial"/>
              </a:endParaRPr>
            </a:p>
          </p:txBody>
        </p:sp>
        <p:sp>
          <p:nvSpPr>
            <p:cNvPr id="739" name="Line 10"/>
            <p:cNvSpPr/>
            <p:nvPr/>
          </p:nvSpPr>
          <p:spPr>
            <a:xfrm>
              <a:off x="4360680" y="3201120"/>
              <a:ext cx="1800" cy="522360"/>
            </a:xfrm>
            <a:prstGeom prst="line">
              <a:avLst/>
            </a:prstGeom>
            <a:ln w="9360">
              <a:solidFill>
                <a:srgbClr val="000404"/>
              </a:solidFill>
              <a:round/>
              <a:headEnd type="triangle" w="med" len="med"/>
              <a:tailEnd type="triangle" w="med" len="med"/>
            </a:ln>
          </p:spPr>
          <p:style>
            <a:lnRef idx="0">
              <a:scrgbClr r="0" g="0" b="0"/>
            </a:lnRef>
            <a:fillRef idx="0">
              <a:scrgbClr r="0" g="0" b="0"/>
            </a:fillRef>
            <a:effectRef idx="0">
              <a:scrgbClr r="0" g="0" b="0"/>
            </a:effectRef>
            <a:fontRef idx="minor"/>
          </p:style>
        </p:sp>
        <p:sp>
          <p:nvSpPr>
            <p:cNvPr id="740" name="CustomShape 11"/>
            <p:cNvSpPr/>
            <p:nvPr/>
          </p:nvSpPr>
          <p:spPr>
            <a:xfrm>
              <a:off x="1921680" y="2095560"/>
              <a:ext cx="723600" cy="394200"/>
            </a:xfrm>
            <a:prstGeom prst="rect">
              <a:avLst/>
            </a:prstGeom>
            <a:noFill/>
            <a:ln w="9360">
              <a:solidFill>
                <a:srgbClr val="000404"/>
              </a:solidFill>
              <a:miter/>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gn="ctr">
                <a:lnSpc>
                  <a:spcPct val="100000"/>
                </a:lnSpc>
              </a:pPr>
              <a:r>
                <a:rPr lang="en-US" sz="2000" b="0" strike="noStrike" spc="-1">
                  <a:solidFill>
                    <a:srgbClr val="000404"/>
                  </a:solidFill>
                  <a:latin typeface="Verdana"/>
                  <a:ea typeface="DejaVu Sans"/>
                </a:rPr>
                <a:t>VGA</a:t>
              </a:r>
              <a:endParaRPr lang="en-US" sz="2000" b="0" strike="noStrike" spc="-1">
                <a:latin typeface="Arial"/>
              </a:endParaRPr>
            </a:p>
          </p:txBody>
        </p:sp>
        <p:sp>
          <p:nvSpPr>
            <p:cNvPr id="741" name="Line 12"/>
            <p:cNvSpPr/>
            <p:nvPr/>
          </p:nvSpPr>
          <p:spPr>
            <a:xfrm flipV="1">
              <a:off x="2711880" y="3048480"/>
              <a:ext cx="953280" cy="1800"/>
            </a:xfrm>
            <a:prstGeom prst="line">
              <a:avLst/>
            </a:prstGeom>
            <a:ln w="9360">
              <a:solidFill>
                <a:srgbClr val="000404"/>
              </a:solidFill>
              <a:round/>
              <a:headEnd type="triangle" w="med" len="med"/>
              <a:tailEnd type="triangle" w="med" len="med"/>
            </a:ln>
          </p:spPr>
          <p:style>
            <a:lnRef idx="0">
              <a:scrgbClr r="0" g="0" b="0"/>
            </a:lnRef>
            <a:fillRef idx="0">
              <a:scrgbClr r="0" g="0" b="0"/>
            </a:fillRef>
            <a:effectRef idx="0">
              <a:scrgbClr r="0" g="0" b="0"/>
            </a:effectRef>
            <a:fontRef idx="minor"/>
          </p:style>
        </p:sp>
        <p:sp>
          <p:nvSpPr>
            <p:cNvPr id="742" name="CustomShape 13"/>
            <p:cNvSpPr/>
            <p:nvPr/>
          </p:nvSpPr>
          <p:spPr>
            <a:xfrm>
              <a:off x="2714040" y="2612880"/>
              <a:ext cx="1125360" cy="45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en-US" sz="1200" b="0" strike="noStrike" spc="-1">
                  <a:solidFill>
                    <a:srgbClr val="000404"/>
                  </a:solidFill>
                  <a:latin typeface="Verdana"/>
                  <a:ea typeface="DejaVu Sans"/>
                </a:rPr>
                <a:t>AGP or</a:t>
              </a:r>
              <a:endParaRPr lang="en-US" sz="1200" b="0" strike="noStrike" spc="-1">
                <a:latin typeface="Arial"/>
              </a:endParaRPr>
            </a:p>
            <a:p>
              <a:pPr algn="ctr">
                <a:lnSpc>
                  <a:spcPct val="100000"/>
                </a:lnSpc>
              </a:pPr>
              <a:r>
                <a:rPr lang="en-US" sz="1200" b="0" strike="noStrike" spc="-1">
                  <a:solidFill>
                    <a:srgbClr val="000404"/>
                  </a:solidFill>
                  <a:latin typeface="Verdana"/>
                  <a:ea typeface="DejaVu Sans"/>
                </a:rPr>
                <a:t>PCI Exp.</a:t>
              </a:r>
              <a:endParaRPr lang="en-US" sz="1200" b="0" strike="noStrike" spc="-1">
                <a:latin typeface="Arial"/>
              </a:endParaRPr>
            </a:p>
          </p:txBody>
        </p:sp>
        <p:sp>
          <p:nvSpPr>
            <p:cNvPr id="743" name="CustomShape 14"/>
            <p:cNvSpPr/>
            <p:nvPr/>
          </p:nvSpPr>
          <p:spPr>
            <a:xfrm>
              <a:off x="1323720" y="2622960"/>
              <a:ext cx="1287720" cy="699120"/>
            </a:xfrm>
            <a:prstGeom prst="rect">
              <a:avLst/>
            </a:prstGeom>
            <a:noFill/>
            <a:ln w="9360">
              <a:solidFill>
                <a:srgbClr val="000404"/>
              </a:solidFill>
              <a:miter/>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gn="ctr">
                <a:lnSpc>
                  <a:spcPct val="100000"/>
                </a:lnSpc>
              </a:pPr>
              <a:r>
                <a:rPr lang="en-US" sz="2000" b="0" strike="noStrike" spc="-1">
                  <a:solidFill>
                    <a:srgbClr val="000404"/>
                  </a:solidFill>
                  <a:latin typeface="Verdana"/>
                  <a:ea typeface="DejaVu Sans"/>
                </a:rPr>
                <a:t>Graphics</a:t>
              </a:r>
              <a:endParaRPr lang="en-US" sz="2000" b="0" strike="noStrike" spc="-1">
                <a:latin typeface="Arial"/>
              </a:endParaRPr>
            </a:p>
            <a:p>
              <a:pPr algn="ctr">
                <a:lnSpc>
                  <a:spcPct val="100000"/>
                </a:lnSpc>
              </a:pPr>
              <a:r>
                <a:rPr lang="en-US" sz="2000" b="0" strike="noStrike" spc="-1">
                  <a:solidFill>
                    <a:srgbClr val="000404"/>
                  </a:solidFill>
                  <a:latin typeface="Verdana"/>
                  <a:ea typeface="DejaVu Sans"/>
                </a:rPr>
                <a:t>Card</a:t>
              </a:r>
              <a:endParaRPr lang="en-US" sz="2000" b="0" strike="noStrike" spc="-1">
                <a:latin typeface="Arial"/>
              </a:endParaRPr>
            </a:p>
          </p:txBody>
        </p:sp>
        <p:sp>
          <p:nvSpPr>
            <p:cNvPr id="744" name="Line 15"/>
            <p:cNvSpPr/>
            <p:nvPr/>
          </p:nvSpPr>
          <p:spPr>
            <a:xfrm flipV="1">
              <a:off x="630360" y="3124800"/>
              <a:ext cx="607680" cy="1800"/>
            </a:xfrm>
            <a:prstGeom prst="line">
              <a:avLst/>
            </a:prstGeom>
            <a:ln w="9360">
              <a:solidFill>
                <a:srgbClr val="000404"/>
              </a:solidFill>
              <a:round/>
              <a:headEnd type="triangle" w="med" len="med"/>
            </a:ln>
          </p:spPr>
          <p:style>
            <a:lnRef idx="0">
              <a:scrgbClr r="0" g="0" b="0"/>
            </a:lnRef>
            <a:fillRef idx="0">
              <a:scrgbClr r="0" g="0" b="0"/>
            </a:fillRef>
            <a:effectRef idx="0">
              <a:scrgbClr r="0" g="0" b="0"/>
            </a:effectRef>
            <a:fontRef idx="minor"/>
          </p:style>
        </p:sp>
        <p:sp>
          <p:nvSpPr>
            <p:cNvPr id="745" name="Line 16"/>
            <p:cNvSpPr/>
            <p:nvPr/>
          </p:nvSpPr>
          <p:spPr>
            <a:xfrm flipV="1">
              <a:off x="5052240" y="2897640"/>
              <a:ext cx="953640" cy="1440"/>
            </a:xfrm>
            <a:prstGeom prst="line">
              <a:avLst/>
            </a:prstGeom>
            <a:ln w="9360">
              <a:solidFill>
                <a:srgbClr val="000404"/>
              </a:solidFill>
              <a:round/>
              <a:headEnd type="triangle" w="med" len="med"/>
              <a:tailEnd type="triangle" w="med" len="med"/>
            </a:ln>
          </p:spPr>
          <p:style>
            <a:lnRef idx="0">
              <a:scrgbClr r="0" g="0" b="0"/>
            </a:lnRef>
            <a:fillRef idx="0">
              <a:scrgbClr r="0" g="0" b="0"/>
            </a:fillRef>
            <a:effectRef idx="0">
              <a:scrgbClr r="0" g="0" b="0"/>
            </a:effectRef>
            <a:fontRef idx="minor"/>
          </p:style>
        </p:sp>
        <p:sp>
          <p:nvSpPr>
            <p:cNvPr id="746" name="CustomShape 17"/>
            <p:cNvSpPr/>
            <p:nvPr/>
          </p:nvSpPr>
          <p:spPr>
            <a:xfrm>
              <a:off x="6072120" y="2472840"/>
              <a:ext cx="1205280" cy="699120"/>
            </a:xfrm>
            <a:prstGeom prst="rect">
              <a:avLst/>
            </a:prstGeom>
            <a:noFill/>
            <a:ln w="9360">
              <a:solidFill>
                <a:srgbClr val="000404"/>
              </a:solidFill>
              <a:miter/>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gn="ctr">
                <a:lnSpc>
                  <a:spcPct val="100000"/>
                </a:lnSpc>
              </a:pPr>
              <a:r>
                <a:rPr lang="en-US" sz="2000" b="0" strike="noStrike" spc="-1">
                  <a:solidFill>
                    <a:srgbClr val="000404"/>
                  </a:solidFill>
                  <a:latin typeface="Verdana"/>
                  <a:ea typeface="DejaVu Sans"/>
                </a:rPr>
                <a:t>System</a:t>
              </a:r>
              <a:endParaRPr lang="en-US" sz="2000" b="0" strike="noStrike" spc="-1">
                <a:latin typeface="Arial"/>
              </a:endParaRPr>
            </a:p>
            <a:p>
              <a:pPr algn="ctr">
                <a:lnSpc>
                  <a:spcPct val="100000"/>
                </a:lnSpc>
              </a:pPr>
              <a:r>
                <a:rPr lang="en-US" sz="2000" b="0" strike="noStrike" spc="-1">
                  <a:solidFill>
                    <a:srgbClr val="000404"/>
                  </a:solidFill>
                  <a:latin typeface="Verdana"/>
                  <a:ea typeface="DejaVu Sans"/>
                </a:rPr>
                <a:t>Memory</a:t>
              </a:r>
              <a:endParaRPr lang="en-US" sz="2000" b="0" strike="noStrike" spc="-1">
                <a:latin typeface="Arial"/>
              </a:endParaRPr>
            </a:p>
          </p:txBody>
        </p:sp>
        <p:sp>
          <p:nvSpPr>
            <p:cNvPr id="747" name="CustomShape 18"/>
            <p:cNvSpPr/>
            <p:nvPr/>
          </p:nvSpPr>
          <p:spPr>
            <a:xfrm>
              <a:off x="3667320" y="3790080"/>
              <a:ext cx="1368000" cy="1857960"/>
            </a:xfrm>
            <a:prstGeom prst="rect">
              <a:avLst/>
            </a:prstGeom>
            <a:noFill/>
            <a:ln w="9360">
              <a:solidFill>
                <a:srgbClr val="000404"/>
              </a:solidFill>
              <a:miter/>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endParaRPr lang="en-US" sz="1800" b="0" strike="noStrike" spc="-1">
                <a:latin typeface="Arial"/>
              </a:endParaRPr>
            </a:p>
            <a:p>
              <a:pPr algn="ctr">
                <a:lnSpc>
                  <a:spcPct val="100000"/>
                </a:lnSpc>
              </a:pPr>
              <a:endParaRPr lang="en-US" sz="1800" b="0" strike="noStrike" spc="-1">
                <a:latin typeface="Arial"/>
              </a:endParaRPr>
            </a:p>
            <a:p>
              <a:pPr algn="ctr">
                <a:lnSpc>
                  <a:spcPct val="100000"/>
                </a:lnSpc>
              </a:pPr>
              <a:r>
                <a:rPr lang="en-US" sz="2000" b="1" strike="noStrike" spc="-1">
                  <a:solidFill>
                    <a:srgbClr val="FF3300"/>
                  </a:solidFill>
                  <a:latin typeface="Verdana"/>
                  <a:ea typeface="DejaVu Sans"/>
                </a:rPr>
                <a:t>ICH</a:t>
              </a:r>
              <a:endParaRPr lang="en-US" sz="2000" b="0" strike="noStrike" spc="-1">
                <a:latin typeface="Arial"/>
              </a:endParaRPr>
            </a:p>
            <a:p>
              <a:pPr algn="ctr">
                <a:lnSpc>
                  <a:spcPct val="100000"/>
                </a:lnSpc>
              </a:pPr>
              <a:endParaRPr lang="en-US" sz="2000" b="0" strike="noStrike" spc="-1">
                <a:latin typeface="Arial"/>
              </a:endParaRPr>
            </a:p>
            <a:p>
              <a:pPr algn="ctr">
                <a:lnSpc>
                  <a:spcPct val="100000"/>
                </a:lnSpc>
              </a:pPr>
              <a:endParaRPr lang="en-US" sz="2000" b="0" strike="noStrike" spc="-1">
                <a:latin typeface="Arial"/>
              </a:endParaRPr>
            </a:p>
            <a:p>
              <a:pPr algn="ctr">
                <a:lnSpc>
                  <a:spcPct val="100000"/>
                </a:lnSpc>
              </a:pPr>
              <a:endParaRPr lang="en-US" sz="2000" b="0" strike="noStrike" spc="-1">
                <a:latin typeface="Arial"/>
              </a:endParaRPr>
            </a:p>
          </p:txBody>
        </p:sp>
        <p:sp>
          <p:nvSpPr>
            <p:cNvPr id="748" name="CustomShape 19"/>
            <p:cNvSpPr/>
            <p:nvPr/>
          </p:nvSpPr>
          <p:spPr>
            <a:xfrm>
              <a:off x="3047760" y="3310200"/>
              <a:ext cx="2654640" cy="363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gn="ctr">
                <a:lnSpc>
                  <a:spcPct val="100000"/>
                </a:lnSpc>
              </a:pPr>
              <a:r>
                <a:rPr lang="en-US" sz="1800" b="1" strike="noStrike" spc="-1">
                  <a:solidFill>
                    <a:srgbClr val="FF3300"/>
                  </a:solidFill>
                  <a:latin typeface="Verdana"/>
                  <a:ea typeface="DejaVu Sans"/>
                </a:rPr>
                <a:t>DMI/Hub Interface</a:t>
              </a:r>
              <a:endParaRPr lang="en-US" sz="1800" b="0" strike="noStrike" spc="-1">
                <a:latin typeface="Arial"/>
              </a:endParaRPr>
            </a:p>
          </p:txBody>
        </p:sp>
        <p:sp>
          <p:nvSpPr>
            <p:cNvPr id="749" name="Line 20"/>
            <p:cNvSpPr/>
            <p:nvPr/>
          </p:nvSpPr>
          <p:spPr>
            <a:xfrm flipV="1">
              <a:off x="2711880" y="3940200"/>
              <a:ext cx="953280" cy="1440"/>
            </a:xfrm>
            <a:prstGeom prst="line">
              <a:avLst/>
            </a:prstGeom>
            <a:ln w="9360">
              <a:solidFill>
                <a:srgbClr val="000404"/>
              </a:solidFill>
              <a:round/>
              <a:headEnd type="triangle" w="med" len="med"/>
              <a:tailEnd type="triangle" w="med" len="med"/>
            </a:ln>
          </p:spPr>
          <p:style>
            <a:lnRef idx="0">
              <a:scrgbClr r="0" g="0" b="0"/>
            </a:lnRef>
            <a:fillRef idx="0">
              <a:scrgbClr r="0" g="0" b="0"/>
            </a:fillRef>
            <a:effectRef idx="0">
              <a:scrgbClr r="0" g="0" b="0"/>
            </a:effectRef>
            <a:fontRef idx="minor"/>
          </p:style>
        </p:sp>
        <p:sp>
          <p:nvSpPr>
            <p:cNvPr id="750" name="CustomShape 21"/>
            <p:cNvSpPr/>
            <p:nvPr/>
          </p:nvSpPr>
          <p:spPr>
            <a:xfrm>
              <a:off x="1319760" y="3805560"/>
              <a:ext cx="1267920" cy="271800"/>
            </a:xfrm>
            <a:prstGeom prst="rect">
              <a:avLst/>
            </a:prstGeom>
            <a:noFill/>
            <a:ln w="9360">
              <a:solidFill>
                <a:srgbClr val="000404"/>
              </a:solidFill>
              <a:miter/>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gn="ctr">
                <a:lnSpc>
                  <a:spcPct val="100000"/>
                </a:lnSpc>
              </a:pPr>
              <a:r>
                <a:rPr lang="en-US" sz="1200" b="0" strike="noStrike" spc="-1">
                  <a:solidFill>
                    <a:srgbClr val="000404"/>
                  </a:solidFill>
                  <a:latin typeface="Verdana"/>
                  <a:ea typeface="DejaVu Sans"/>
                </a:rPr>
                <a:t>IDE (&amp; SATA))</a:t>
              </a:r>
              <a:endParaRPr lang="en-US" sz="1200" b="0" strike="noStrike" spc="-1">
                <a:latin typeface="Arial"/>
              </a:endParaRPr>
            </a:p>
          </p:txBody>
        </p:sp>
        <p:sp>
          <p:nvSpPr>
            <p:cNvPr id="751" name="Line 22"/>
            <p:cNvSpPr/>
            <p:nvPr/>
          </p:nvSpPr>
          <p:spPr>
            <a:xfrm flipV="1">
              <a:off x="2711880" y="4312800"/>
              <a:ext cx="953280" cy="1440"/>
            </a:xfrm>
            <a:prstGeom prst="line">
              <a:avLst/>
            </a:prstGeom>
            <a:ln w="9360">
              <a:solidFill>
                <a:srgbClr val="000404"/>
              </a:solidFill>
              <a:round/>
              <a:headEnd type="triangle" w="med" len="med"/>
              <a:tailEnd type="triangle" w="med" len="med"/>
            </a:ln>
          </p:spPr>
          <p:style>
            <a:lnRef idx="0">
              <a:scrgbClr r="0" g="0" b="0"/>
            </a:lnRef>
            <a:fillRef idx="0">
              <a:scrgbClr r="0" g="0" b="0"/>
            </a:fillRef>
            <a:effectRef idx="0">
              <a:scrgbClr r="0" g="0" b="0"/>
            </a:effectRef>
            <a:fontRef idx="minor"/>
          </p:style>
        </p:sp>
        <p:sp>
          <p:nvSpPr>
            <p:cNvPr id="752" name="CustomShape 23"/>
            <p:cNvSpPr/>
            <p:nvPr/>
          </p:nvSpPr>
          <p:spPr>
            <a:xfrm>
              <a:off x="2164320" y="4178520"/>
              <a:ext cx="499680" cy="271800"/>
            </a:xfrm>
            <a:prstGeom prst="rect">
              <a:avLst/>
            </a:prstGeom>
            <a:noFill/>
            <a:ln w="9360">
              <a:solidFill>
                <a:srgbClr val="000404"/>
              </a:solidFill>
              <a:miter/>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gn="ctr">
                <a:lnSpc>
                  <a:spcPct val="100000"/>
                </a:lnSpc>
              </a:pPr>
              <a:r>
                <a:rPr lang="en-US" sz="1200" b="0" strike="noStrike" spc="-1">
                  <a:solidFill>
                    <a:srgbClr val="000404"/>
                  </a:solidFill>
                  <a:latin typeface="Verdana"/>
                  <a:ea typeface="DejaVu Sans"/>
                </a:rPr>
                <a:t>USB</a:t>
              </a:r>
              <a:endParaRPr lang="en-US" sz="1200" b="0" strike="noStrike" spc="-1">
                <a:latin typeface="Arial"/>
              </a:endParaRPr>
            </a:p>
          </p:txBody>
        </p:sp>
        <p:sp>
          <p:nvSpPr>
            <p:cNvPr id="753" name="Line 24"/>
            <p:cNvSpPr/>
            <p:nvPr/>
          </p:nvSpPr>
          <p:spPr>
            <a:xfrm flipV="1">
              <a:off x="2711880" y="5578560"/>
              <a:ext cx="953280" cy="1440"/>
            </a:xfrm>
            <a:prstGeom prst="line">
              <a:avLst/>
            </a:prstGeom>
            <a:ln w="9360">
              <a:solidFill>
                <a:srgbClr val="000404"/>
              </a:solidFill>
              <a:round/>
              <a:headEnd type="triangle" w="med" len="med"/>
              <a:tailEnd type="triangle" w="med" len="med"/>
            </a:ln>
          </p:spPr>
          <p:style>
            <a:lnRef idx="0">
              <a:scrgbClr r="0" g="0" b="0"/>
            </a:lnRef>
            <a:fillRef idx="0">
              <a:scrgbClr r="0" g="0" b="0"/>
            </a:fillRef>
            <a:effectRef idx="0">
              <a:scrgbClr r="0" g="0" b="0"/>
            </a:effectRef>
            <a:fontRef idx="minor"/>
          </p:style>
        </p:sp>
        <p:sp>
          <p:nvSpPr>
            <p:cNvPr id="754" name="CustomShape 25"/>
            <p:cNvSpPr/>
            <p:nvPr/>
          </p:nvSpPr>
          <p:spPr>
            <a:xfrm>
              <a:off x="2079000" y="5444280"/>
              <a:ext cx="574200" cy="271800"/>
            </a:xfrm>
            <a:prstGeom prst="rect">
              <a:avLst/>
            </a:prstGeom>
            <a:noFill/>
            <a:ln w="9360">
              <a:solidFill>
                <a:srgbClr val="000404"/>
              </a:solidFill>
              <a:miter/>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gn="ctr">
                <a:lnSpc>
                  <a:spcPct val="100000"/>
                </a:lnSpc>
              </a:pPr>
              <a:r>
                <a:rPr lang="en-US" sz="1200" b="0" strike="noStrike" spc="-1">
                  <a:solidFill>
                    <a:srgbClr val="000404"/>
                  </a:solidFill>
                  <a:latin typeface="Verdana"/>
                  <a:ea typeface="DejaVu Sans"/>
                </a:rPr>
                <a:t>GPIO</a:t>
              </a:r>
              <a:endParaRPr lang="en-US" sz="1200" b="0" strike="noStrike" spc="-1">
                <a:latin typeface="Arial"/>
              </a:endParaRPr>
            </a:p>
          </p:txBody>
        </p:sp>
        <p:sp>
          <p:nvSpPr>
            <p:cNvPr id="755" name="Line 26"/>
            <p:cNvSpPr/>
            <p:nvPr/>
          </p:nvSpPr>
          <p:spPr>
            <a:xfrm flipV="1">
              <a:off x="5052240" y="3940200"/>
              <a:ext cx="865440" cy="1440"/>
            </a:xfrm>
            <a:prstGeom prst="line">
              <a:avLst/>
            </a:prstGeom>
            <a:ln w="9360">
              <a:solidFill>
                <a:srgbClr val="000404"/>
              </a:solidFill>
              <a:round/>
              <a:headEnd type="triangle" w="med" len="med"/>
              <a:tailEnd type="triangle" w="med" len="med"/>
            </a:ln>
          </p:spPr>
          <p:style>
            <a:lnRef idx="0">
              <a:scrgbClr r="0" g="0" b="0"/>
            </a:lnRef>
            <a:fillRef idx="0">
              <a:scrgbClr r="0" g="0" b="0"/>
            </a:fillRef>
            <a:effectRef idx="0">
              <a:scrgbClr r="0" g="0" b="0"/>
            </a:effectRef>
            <a:fontRef idx="minor"/>
          </p:style>
        </p:sp>
        <p:sp>
          <p:nvSpPr>
            <p:cNvPr id="756" name="CustomShape 27"/>
            <p:cNvSpPr/>
            <p:nvPr/>
          </p:nvSpPr>
          <p:spPr>
            <a:xfrm>
              <a:off x="6011280" y="3805560"/>
              <a:ext cx="1683720" cy="271800"/>
            </a:xfrm>
            <a:prstGeom prst="rect">
              <a:avLst/>
            </a:prstGeom>
            <a:noFill/>
            <a:ln w="9360">
              <a:solidFill>
                <a:srgbClr val="000404"/>
              </a:solidFill>
              <a:miter/>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gn="ctr">
                <a:lnSpc>
                  <a:spcPct val="100000"/>
                </a:lnSpc>
              </a:pPr>
              <a:r>
                <a:rPr lang="en-US" sz="1200" b="0" strike="noStrike" spc="-1">
                  <a:solidFill>
                    <a:srgbClr val="000404"/>
                  </a:solidFill>
                  <a:latin typeface="Verdana"/>
                  <a:ea typeface="DejaVu Sans"/>
                </a:rPr>
                <a:t>Power Management</a:t>
              </a:r>
              <a:endParaRPr lang="en-US" sz="1200" b="0" strike="noStrike" spc="-1">
                <a:latin typeface="Arial"/>
              </a:endParaRPr>
            </a:p>
          </p:txBody>
        </p:sp>
        <p:sp>
          <p:nvSpPr>
            <p:cNvPr id="757" name="Line 28"/>
            <p:cNvSpPr/>
            <p:nvPr/>
          </p:nvSpPr>
          <p:spPr>
            <a:xfrm>
              <a:off x="5487840" y="3944880"/>
              <a:ext cx="2160" cy="298800"/>
            </a:xfrm>
            <a:prstGeom prst="line">
              <a:avLst/>
            </a:prstGeom>
            <a:ln w="9360">
              <a:solidFill>
                <a:srgbClr val="000404"/>
              </a:solidFill>
              <a:round/>
            </a:ln>
          </p:spPr>
          <p:style>
            <a:lnRef idx="0">
              <a:scrgbClr r="0" g="0" b="0"/>
            </a:lnRef>
            <a:fillRef idx="0">
              <a:scrgbClr r="0" g="0" b="0"/>
            </a:fillRef>
            <a:effectRef idx="0">
              <a:scrgbClr r="0" g="0" b="0"/>
            </a:effectRef>
            <a:fontRef idx="minor"/>
          </p:style>
        </p:sp>
        <p:sp>
          <p:nvSpPr>
            <p:cNvPr id="758" name="Line 29"/>
            <p:cNvSpPr/>
            <p:nvPr/>
          </p:nvSpPr>
          <p:spPr>
            <a:xfrm>
              <a:off x="5487840" y="4242240"/>
              <a:ext cx="432000" cy="1440"/>
            </a:xfrm>
            <a:prstGeom prst="line">
              <a:avLst/>
            </a:prstGeom>
            <a:ln w="9360">
              <a:solidFill>
                <a:srgbClr val="000404"/>
              </a:solidFill>
              <a:round/>
              <a:tailEnd type="triangle" w="med" len="med"/>
            </a:ln>
          </p:spPr>
          <p:style>
            <a:lnRef idx="0">
              <a:scrgbClr r="0" g="0" b="0"/>
            </a:lnRef>
            <a:fillRef idx="0">
              <a:scrgbClr r="0" g="0" b="0"/>
            </a:fillRef>
            <a:effectRef idx="0">
              <a:scrgbClr r="0" g="0" b="0"/>
            </a:effectRef>
            <a:fontRef idx="minor"/>
          </p:style>
        </p:sp>
        <p:sp>
          <p:nvSpPr>
            <p:cNvPr id="759" name="CustomShape 30"/>
            <p:cNvSpPr/>
            <p:nvPr/>
          </p:nvSpPr>
          <p:spPr>
            <a:xfrm>
              <a:off x="5998320" y="4104360"/>
              <a:ext cx="1484280" cy="271800"/>
            </a:xfrm>
            <a:prstGeom prst="rect">
              <a:avLst/>
            </a:prstGeom>
            <a:noFill/>
            <a:ln w="9360">
              <a:solidFill>
                <a:srgbClr val="000404"/>
              </a:solidFill>
              <a:miter/>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gn="ctr">
                <a:lnSpc>
                  <a:spcPct val="100000"/>
                </a:lnSpc>
              </a:pPr>
              <a:r>
                <a:rPr lang="en-US" sz="1200" b="0" strike="noStrike" spc="-1">
                  <a:solidFill>
                    <a:srgbClr val="000404"/>
                  </a:solidFill>
                  <a:latin typeface="Verdana"/>
                  <a:ea typeface="DejaVu Sans"/>
                </a:rPr>
                <a:t>Clock Generation</a:t>
              </a:r>
              <a:endParaRPr lang="en-US" sz="1200" b="0" strike="noStrike" spc="-1">
                <a:latin typeface="Arial"/>
              </a:endParaRPr>
            </a:p>
          </p:txBody>
        </p:sp>
        <p:sp>
          <p:nvSpPr>
            <p:cNvPr id="760" name="Line 31"/>
            <p:cNvSpPr/>
            <p:nvPr/>
          </p:nvSpPr>
          <p:spPr>
            <a:xfrm flipV="1">
              <a:off x="5052240" y="4685400"/>
              <a:ext cx="865440" cy="1800"/>
            </a:xfrm>
            <a:prstGeom prst="line">
              <a:avLst/>
            </a:prstGeom>
            <a:ln w="9360">
              <a:solidFill>
                <a:srgbClr val="000404"/>
              </a:solidFill>
              <a:round/>
              <a:headEnd type="triangle" w="med" len="med"/>
              <a:tailEnd type="triangle" w="med" len="med"/>
            </a:ln>
          </p:spPr>
          <p:style>
            <a:lnRef idx="0">
              <a:scrgbClr r="0" g="0" b="0"/>
            </a:lnRef>
            <a:fillRef idx="0">
              <a:scrgbClr r="0" g="0" b="0"/>
            </a:fillRef>
            <a:effectRef idx="0">
              <a:scrgbClr r="0" g="0" b="0"/>
            </a:effectRef>
            <a:fontRef idx="minor"/>
          </p:style>
        </p:sp>
        <p:sp>
          <p:nvSpPr>
            <p:cNvPr id="761" name="CustomShape 32"/>
            <p:cNvSpPr/>
            <p:nvPr/>
          </p:nvSpPr>
          <p:spPr>
            <a:xfrm>
              <a:off x="5972040" y="4551120"/>
              <a:ext cx="482760" cy="271800"/>
            </a:xfrm>
            <a:prstGeom prst="rect">
              <a:avLst/>
            </a:prstGeom>
            <a:noFill/>
            <a:ln w="9360">
              <a:solidFill>
                <a:srgbClr val="000404"/>
              </a:solidFill>
              <a:miter/>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gn="ctr">
                <a:lnSpc>
                  <a:spcPct val="100000"/>
                </a:lnSpc>
              </a:pPr>
              <a:r>
                <a:rPr lang="en-US" sz="1200" b="0" strike="noStrike" spc="-1">
                  <a:solidFill>
                    <a:srgbClr val="000404"/>
                  </a:solidFill>
                  <a:latin typeface="Verdana"/>
                  <a:ea typeface="DejaVu Sans"/>
                </a:rPr>
                <a:t>LAN</a:t>
              </a:r>
              <a:endParaRPr lang="en-US" sz="1200" b="0" strike="noStrike" spc="-1">
                <a:latin typeface="Arial"/>
              </a:endParaRPr>
            </a:p>
          </p:txBody>
        </p:sp>
        <p:sp>
          <p:nvSpPr>
            <p:cNvPr id="762" name="Line 33"/>
            <p:cNvSpPr/>
            <p:nvPr/>
          </p:nvSpPr>
          <p:spPr>
            <a:xfrm flipV="1">
              <a:off x="5052240" y="5058000"/>
              <a:ext cx="865440" cy="1800"/>
            </a:xfrm>
            <a:prstGeom prst="line">
              <a:avLst/>
            </a:prstGeom>
            <a:ln w="9360">
              <a:solidFill>
                <a:srgbClr val="000404"/>
              </a:solidFill>
              <a:round/>
              <a:headEnd type="triangle" w="med" len="med"/>
              <a:tailEnd type="triangle" w="med" len="med"/>
            </a:ln>
          </p:spPr>
          <p:style>
            <a:lnRef idx="0">
              <a:scrgbClr r="0" g="0" b="0"/>
            </a:lnRef>
            <a:fillRef idx="0">
              <a:scrgbClr r="0" g="0" b="0"/>
            </a:fillRef>
            <a:effectRef idx="0">
              <a:scrgbClr r="0" g="0" b="0"/>
            </a:effectRef>
            <a:fontRef idx="minor"/>
          </p:style>
        </p:sp>
        <p:sp>
          <p:nvSpPr>
            <p:cNvPr id="763" name="CustomShape 34"/>
            <p:cNvSpPr/>
            <p:nvPr/>
          </p:nvSpPr>
          <p:spPr>
            <a:xfrm>
              <a:off x="6003720" y="4923720"/>
              <a:ext cx="1790640" cy="271800"/>
            </a:xfrm>
            <a:prstGeom prst="rect">
              <a:avLst/>
            </a:prstGeom>
            <a:noFill/>
            <a:ln w="9360">
              <a:solidFill>
                <a:srgbClr val="000404"/>
              </a:solidFill>
              <a:miter/>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gn="ctr">
                <a:lnSpc>
                  <a:spcPct val="100000"/>
                </a:lnSpc>
              </a:pPr>
              <a:r>
                <a:rPr lang="en-US" sz="1200" b="0" strike="noStrike" spc="-1">
                  <a:solidFill>
                    <a:srgbClr val="000404"/>
                  </a:solidFill>
                  <a:latin typeface="Verdana"/>
                  <a:ea typeface="DejaVu Sans"/>
                </a:rPr>
                <a:t>System Management</a:t>
              </a:r>
              <a:endParaRPr lang="en-US" sz="1200" b="0" strike="noStrike" spc="-1">
                <a:latin typeface="Arial"/>
              </a:endParaRPr>
            </a:p>
          </p:txBody>
        </p:sp>
        <p:sp>
          <p:nvSpPr>
            <p:cNvPr id="764" name="Line 35"/>
            <p:cNvSpPr/>
            <p:nvPr/>
          </p:nvSpPr>
          <p:spPr>
            <a:xfrm flipV="1">
              <a:off x="5052240" y="5430600"/>
              <a:ext cx="865440" cy="1800"/>
            </a:xfrm>
            <a:prstGeom prst="line">
              <a:avLst/>
            </a:prstGeom>
            <a:ln w="9360">
              <a:solidFill>
                <a:srgbClr val="000404"/>
              </a:solidFill>
              <a:round/>
              <a:headEnd type="triangle" w="med" len="med"/>
              <a:tailEnd type="triangle" w="med" len="med"/>
            </a:ln>
          </p:spPr>
          <p:style>
            <a:lnRef idx="0">
              <a:scrgbClr r="0" g="0" b="0"/>
            </a:lnRef>
            <a:fillRef idx="0">
              <a:scrgbClr r="0" g="0" b="0"/>
            </a:fillRef>
            <a:effectRef idx="0">
              <a:scrgbClr r="0" g="0" b="0"/>
            </a:effectRef>
            <a:fontRef idx="minor"/>
          </p:style>
        </p:sp>
        <p:sp>
          <p:nvSpPr>
            <p:cNvPr id="765" name="CustomShape 36"/>
            <p:cNvSpPr/>
            <p:nvPr/>
          </p:nvSpPr>
          <p:spPr>
            <a:xfrm>
              <a:off x="5987520" y="5296320"/>
              <a:ext cx="1028520" cy="271800"/>
            </a:xfrm>
            <a:prstGeom prst="rect">
              <a:avLst/>
            </a:prstGeom>
            <a:noFill/>
            <a:ln w="9360">
              <a:solidFill>
                <a:srgbClr val="000404"/>
              </a:solidFill>
              <a:miter/>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gn="ctr">
                <a:lnSpc>
                  <a:spcPct val="100000"/>
                </a:lnSpc>
              </a:pPr>
              <a:r>
                <a:rPr lang="en-US" sz="1200" b="0" strike="noStrike" spc="-1">
                  <a:solidFill>
                    <a:srgbClr val="000404"/>
                  </a:solidFill>
                  <a:latin typeface="Verdana"/>
                  <a:ea typeface="DejaVu Sans"/>
                </a:rPr>
                <a:t>SMBus/I2C</a:t>
              </a:r>
              <a:endParaRPr lang="en-US" sz="1200" b="0" strike="noStrike" spc="-1">
                <a:latin typeface="Arial"/>
              </a:endParaRPr>
            </a:p>
          </p:txBody>
        </p:sp>
        <p:sp>
          <p:nvSpPr>
            <p:cNvPr id="766" name="Line 37"/>
            <p:cNvSpPr/>
            <p:nvPr/>
          </p:nvSpPr>
          <p:spPr>
            <a:xfrm>
              <a:off x="4360680" y="5732640"/>
              <a:ext cx="1800" cy="669960"/>
            </a:xfrm>
            <a:prstGeom prst="line">
              <a:avLst/>
            </a:prstGeom>
            <a:ln w="9360">
              <a:solidFill>
                <a:srgbClr val="000404"/>
              </a:solidFill>
              <a:round/>
            </a:ln>
          </p:spPr>
          <p:style>
            <a:lnRef idx="0">
              <a:scrgbClr r="0" g="0" b="0"/>
            </a:lnRef>
            <a:fillRef idx="0">
              <a:scrgbClr r="0" g="0" b="0"/>
            </a:fillRef>
            <a:effectRef idx="0">
              <a:scrgbClr r="0" g="0" b="0"/>
            </a:effectRef>
            <a:fontRef idx="minor"/>
          </p:style>
        </p:sp>
        <p:sp>
          <p:nvSpPr>
            <p:cNvPr id="767" name="Line 38"/>
            <p:cNvSpPr/>
            <p:nvPr/>
          </p:nvSpPr>
          <p:spPr>
            <a:xfrm>
              <a:off x="4360680" y="5956200"/>
              <a:ext cx="1559160" cy="1440"/>
            </a:xfrm>
            <a:prstGeom prst="line">
              <a:avLst/>
            </a:prstGeom>
            <a:ln w="9360">
              <a:solidFill>
                <a:srgbClr val="000404"/>
              </a:solidFill>
              <a:round/>
            </a:ln>
          </p:spPr>
          <p:style>
            <a:lnRef idx="0">
              <a:scrgbClr r="0" g="0" b="0"/>
            </a:lnRef>
            <a:fillRef idx="0">
              <a:scrgbClr r="0" g="0" b="0"/>
            </a:fillRef>
            <a:effectRef idx="0">
              <a:scrgbClr r="0" g="0" b="0"/>
            </a:effectRef>
            <a:fontRef idx="minor"/>
          </p:style>
        </p:sp>
        <p:sp>
          <p:nvSpPr>
            <p:cNvPr id="768" name="Line 39"/>
            <p:cNvSpPr/>
            <p:nvPr/>
          </p:nvSpPr>
          <p:spPr>
            <a:xfrm>
              <a:off x="4360680" y="6402600"/>
              <a:ext cx="693720" cy="1800"/>
            </a:xfrm>
            <a:prstGeom prst="line">
              <a:avLst/>
            </a:prstGeom>
            <a:ln w="9360">
              <a:solidFill>
                <a:srgbClr val="000404"/>
              </a:solidFill>
              <a:round/>
            </a:ln>
          </p:spPr>
          <p:style>
            <a:lnRef idx="0">
              <a:scrgbClr r="0" g="0" b="0"/>
            </a:lnRef>
            <a:fillRef idx="0">
              <a:scrgbClr r="0" g="0" b="0"/>
            </a:fillRef>
            <a:effectRef idx="0">
              <a:scrgbClr r="0" g="0" b="0"/>
            </a:effectRef>
            <a:fontRef idx="minor"/>
          </p:style>
        </p:sp>
        <p:sp>
          <p:nvSpPr>
            <p:cNvPr id="769" name="Line 40"/>
            <p:cNvSpPr/>
            <p:nvPr/>
          </p:nvSpPr>
          <p:spPr>
            <a:xfrm>
              <a:off x="3667320" y="6105600"/>
              <a:ext cx="693360" cy="1440"/>
            </a:xfrm>
            <a:prstGeom prst="line">
              <a:avLst/>
            </a:prstGeom>
            <a:ln w="9360">
              <a:solidFill>
                <a:srgbClr val="000404"/>
              </a:solidFill>
              <a:round/>
            </a:ln>
          </p:spPr>
          <p:style>
            <a:lnRef idx="0">
              <a:scrgbClr r="0" g="0" b="0"/>
            </a:lnRef>
            <a:fillRef idx="0">
              <a:scrgbClr r="0" g="0" b="0"/>
            </a:fillRef>
            <a:effectRef idx="0">
              <a:scrgbClr r="0" g="0" b="0"/>
            </a:effectRef>
            <a:fontRef idx="minor"/>
          </p:style>
        </p:sp>
        <p:sp>
          <p:nvSpPr>
            <p:cNvPr id="770" name="CustomShape 41"/>
            <p:cNvSpPr/>
            <p:nvPr/>
          </p:nvSpPr>
          <p:spPr>
            <a:xfrm>
              <a:off x="2558880" y="5801040"/>
              <a:ext cx="1043640" cy="454320"/>
            </a:xfrm>
            <a:prstGeom prst="rect">
              <a:avLst/>
            </a:prstGeom>
            <a:noFill/>
            <a:ln w="9360">
              <a:solidFill>
                <a:srgbClr val="000404"/>
              </a:solidFill>
              <a:miter/>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gn="ctr">
                <a:lnSpc>
                  <a:spcPct val="100000"/>
                </a:lnSpc>
              </a:pPr>
              <a:r>
                <a:rPr lang="en-US" sz="1200" b="0" strike="noStrike" spc="-1">
                  <a:solidFill>
                    <a:srgbClr val="000404"/>
                  </a:solidFill>
                  <a:latin typeface="Verdana"/>
                  <a:ea typeface="DejaVu Sans"/>
                </a:rPr>
                <a:t>Other ASIC</a:t>
              </a:r>
              <a:endParaRPr lang="en-US" sz="1200" b="0" strike="noStrike" spc="-1">
                <a:latin typeface="Arial"/>
              </a:endParaRPr>
            </a:p>
            <a:p>
              <a:pPr algn="ctr">
                <a:lnSpc>
                  <a:spcPct val="100000"/>
                </a:lnSpc>
              </a:pPr>
              <a:r>
                <a:rPr lang="en-US" sz="1200" b="0" strike="noStrike" spc="-1">
                  <a:solidFill>
                    <a:srgbClr val="000404"/>
                  </a:solidFill>
                  <a:latin typeface="Verdana"/>
                  <a:ea typeface="DejaVu Sans"/>
                </a:rPr>
                <a:t>(Optional)</a:t>
              </a:r>
              <a:endParaRPr lang="en-US" sz="1200" b="0" strike="noStrike" spc="-1">
                <a:latin typeface="Arial"/>
              </a:endParaRPr>
            </a:p>
          </p:txBody>
        </p:sp>
        <p:sp>
          <p:nvSpPr>
            <p:cNvPr id="771" name="CustomShape 42"/>
            <p:cNvSpPr/>
            <p:nvPr/>
          </p:nvSpPr>
          <p:spPr>
            <a:xfrm>
              <a:off x="5968080" y="5565240"/>
              <a:ext cx="868320" cy="728640"/>
            </a:xfrm>
            <a:prstGeom prst="rect">
              <a:avLst/>
            </a:prstGeom>
            <a:noFill/>
            <a:ln w="9360">
              <a:solidFill>
                <a:srgbClr val="000404"/>
              </a:solidFill>
              <a:miter/>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gn="ctr">
                <a:lnSpc>
                  <a:spcPct val="100000"/>
                </a:lnSpc>
              </a:pPr>
              <a:endParaRPr lang="en-US" sz="1800" b="0" strike="noStrike" spc="-1">
                <a:latin typeface="Arial"/>
              </a:endParaRPr>
            </a:p>
            <a:p>
              <a:pPr algn="ctr">
                <a:lnSpc>
                  <a:spcPct val="100000"/>
                </a:lnSpc>
              </a:pPr>
              <a:r>
                <a:rPr lang="en-US" sz="1200" b="0" strike="noStrike" spc="-1">
                  <a:solidFill>
                    <a:srgbClr val="000404"/>
                  </a:solidFill>
                  <a:latin typeface="Verdana"/>
                  <a:ea typeface="DejaVu Sans"/>
                </a:rPr>
                <a:t>Super IO</a:t>
              </a:r>
              <a:endParaRPr lang="en-US" sz="1200" b="0" strike="noStrike" spc="-1">
                <a:latin typeface="Arial"/>
              </a:endParaRPr>
            </a:p>
            <a:p>
              <a:pPr algn="ctr">
                <a:lnSpc>
                  <a:spcPct val="100000"/>
                </a:lnSpc>
              </a:pPr>
              <a:endParaRPr lang="en-US" sz="1200" b="0" strike="noStrike" spc="-1">
                <a:latin typeface="Arial"/>
              </a:endParaRPr>
            </a:p>
          </p:txBody>
        </p:sp>
        <p:sp>
          <p:nvSpPr>
            <p:cNvPr id="772" name="CustomShape 43"/>
            <p:cNvSpPr/>
            <p:nvPr/>
          </p:nvSpPr>
          <p:spPr>
            <a:xfrm>
              <a:off x="5106240" y="6266520"/>
              <a:ext cx="1373040" cy="454320"/>
            </a:xfrm>
            <a:prstGeom prst="rect">
              <a:avLst/>
            </a:prstGeom>
            <a:noFill/>
            <a:ln w="9360">
              <a:solidFill>
                <a:srgbClr val="000404"/>
              </a:solidFill>
              <a:miter/>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gn="ctr">
                <a:lnSpc>
                  <a:spcPct val="100000"/>
                </a:lnSpc>
              </a:pPr>
              <a:r>
                <a:rPr lang="en-US" sz="1200" b="0" strike="noStrike" spc="-1">
                  <a:solidFill>
                    <a:srgbClr val="000404"/>
                  </a:solidFill>
                  <a:latin typeface="Verdana"/>
                  <a:ea typeface="DejaVu Sans"/>
                </a:rPr>
                <a:t>BIOS Support</a:t>
              </a:r>
              <a:endParaRPr lang="en-US" sz="1200" b="0" strike="noStrike" spc="-1">
                <a:latin typeface="Arial"/>
              </a:endParaRPr>
            </a:p>
            <a:p>
              <a:pPr algn="ctr">
                <a:lnSpc>
                  <a:spcPct val="100000"/>
                </a:lnSpc>
              </a:pPr>
              <a:r>
                <a:rPr lang="en-US" sz="1200" b="0" strike="noStrike" spc="-1">
                  <a:solidFill>
                    <a:srgbClr val="000404"/>
                  </a:solidFill>
                  <a:latin typeface="Verdana"/>
                  <a:ea typeface="DejaVu Sans"/>
                </a:rPr>
                <a:t>/ Firmware Hub</a:t>
              </a:r>
              <a:endParaRPr lang="en-US" sz="1200" b="0" strike="noStrike" spc="-1">
                <a:latin typeface="Arial"/>
              </a:endParaRPr>
            </a:p>
          </p:txBody>
        </p:sp>
        <p:sp>
          <p:nvSpPr>
            <p:cNvPr id="773" name="CustomShape 44"/>
            <p:cNvSpPr/>
            <p:nvPr/>
          </p:nvSpPr>
          <p:spPr>
            <a:xfrm>
              <a:off x="3985920" y="5739480"/>
              <a:ext cx="1212840" cy="3938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gn="ctr">
                <a:lnSpc>
                  <a:spcPct val="100000"/>
                </a:lnSpc>
              </a:pPr>
              <a:r>
                <a:rPr lang="en-US" sz="1000" b="0" strike="noStrike" spc="-1">
                  <a:solidFill>
                    <a:srgbClr val="000404"/>
                  </a:solidFill>
                  <a:latin typeface="Verdana"/>
                  <a:ea typeface="DejaVu Sans"/>
                </a:rPr>
                <a:t>Low Pin Count </a:t>
              </a:r>
              <a:endParaRPr lang="en-US" sz="1000" b="0" strike="noStrike" spc="-1">
                <a:latin typeface="Arial"/>
              </a:endParaRPr>
            </a:p>
            <a:p>
              <a:pPr algn="ctr">
                <a:lnSpc>
                  <a:spcPct val="100000"/>
                </a:lnSpc>
              </a:pPr>
              <a:r>
                <a:rPr lang="en-US" sz="1000" b="0" strike="noStrike" spc="-1">
                  <a:solidFill>
                    <a:srgbClr val="000404"/>
                  </a:solidFill>
                  <a:latin typeface="Verdana"/>
                  <a:ea typeface="DejaVu Sans"/>
                </a:rPr>
                <a:t>(LPC) Interfaces</a:t>
              </a:r>
              <a:endParaRPr lang="en-US" sz="1000" b="0" strike="noStrike" spc="-1">
                <a:latin typeface="Arial"/>
              </a:endParaRPr>
            </a:p>
          </p:txBody>
        </p:sp>
        <p:sp>
          <p:nvSpPr>
            <p:cNvPr id="774" name="Line 45"/>
            <p:cNvSpPr/>
            <p:nvPr/>
          </p:nvSpPr>
          <p:spPr>
            <a:xfrm>
              <a:off x="6873120" y="5732640"/>
              <a:ext cx="693360" cy="1800"/>
            </a:xfrm>
            <a:prstGeom prst="line">
              <a:avLst/>
            </a:prstGeom>
            <a:ln w="9360">
              <a:solidFill>
                <a:srgbClr val="000404"/>
              </a:solidFill>
              <a:round/>
            </a:ln>
          </p:spPr>
          <p:style>
            <a:lnRef idx="0">
              <a:scrgbClr r="0" g="0" b="0"/>
            </a:lnRef>
            <a:fillRef idx="0">
              <a:scrgbClr r="0" g="0" b="0"/>
            </a:fillRef>
            <a:effectRef idx="0">
              <a:scrgbClr r="0" g="0" b="0"/>
            </a:effectRef>
            <a:fontRef idx="minor"/>
          </p:style>
        </p:sp>
        <p:sp>
          <p:nvSpPr>
            <p:cNvPr id="775" name="Line 46"/>
            <p:cNvSpPr/>
            <p:nvPr/>
          </p:nvSpPr>
          <p:spPr>
            <a:xfrm>
              <a:off x="6873120" y="6105600"/>
              <a:ext cx="693360" cy="1440"/>
            </a:xfrm>
            <a:prstGeom prst="line">
              <a:avLst/>
            </a:prstGeom>
            <a:ln w="9360">
              <a:solidFill>
                <a:srgbClr val="000404"/>
              </a:solidFill>
              <a:round/>
            </a:ln>
          </p:spPr>
          <p:style>
            <a:lnRef idx="0">
              <a:scrgbClr r="0" g="0" b="0"/>
            </a:lnRef>
            <a:fillRef idx="0">
              <a:scrgbClr r="0" g="0" b="0"/>
            </a:fillRef>
            <a:effectRef idx="0">
              <a:scrgbClr r="0" g="0" b="0"/>
            </a:effectRef>
            <a:fontRef idx="minor"/>
          </p:style>
        </p:sp>
        <p:sp>
          <p:nvSpPr>
            <p:cNvPr id="776" name="CustomShape 47"/>
            <p:cNvSpPr/>
            <p:nvPr/>
          </p:nvSpPr>
          <p:spPr>
            <a:xfrm>
              <a:off x="7628040" y="5519520"/>
              <a:ext cx="964440" cy="271800"/>
            </a:xfrm>
            <a:prstGeom prst="rect">
              <a:avLst/>
            </a:prstGeom>
            <a:noFill/>
            <a:ln w="9360">
              <a:solidFill>
                <a:srgbClr val="000404"/>
              </a:solidFill>
              <a:miter/>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gn="ctr">
                <a:lnSpc>
                  <a:spcPct val="100000"/>
                </a:lnSpc>
              </a:pPr>
              <a:r>
                <a:rPr lang="en-US" sz="1200" b="0" strike="noStrike" spc="-1">
                  <a:solidFill>
                    <a:srgbClr val="000404"/>
                  </a:solidFill>
                  <a:latin typeface="Verdana"/>
                  <a:ea typeface="DejaVu Sans"/>
                </a:rPr>
                <a:t>Key Board</a:t>
              </a:r>
              <a:endParaRPr lang="en-US" sz="1200" b="0" strike="noStrike" spc="-1">
                <a:latin typeface="Arial"/>
              </a:endParaRPr>
            </a:p>
          </p:txBody>
        </p:sp>
        <p:sp>
          <p:nvSpPr>
            <p:cNvPr id="777" name="CustomShape 48"/>
            <p:cNvSpPr/>
            <p:nvPr/>
          </p:nvSpPr>
          <p:spPr>
            <a:xfrm>
              <a:off x="7621920" y="6040080"/>
              <a:ext cx="667440" cy="271800"/>
            </a:xfrm>
            <a:prstGeom prst="rect">
              <a:avLst/>
            </a:prstGeom>
            <a:noFill/>
            <a:ln w="9360">
              <a:solidFill>
                <a:srgbClr val="000404"/>
              </a:solidFill>
              <a:miter/>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gn="ctr">
                <a:lnSpc>
                  <a:spcPct val="100000"/>
                </a:lnSpc>
              </a:pPr>
              <a:r>
                <a:rPr lang="en-US" sz="1200" b="0" strike="noStrike" spc="-1">
                  <a:solidFill>
                    <a:srgbClr val="000404"/>
                  </a:solidFill>
                  <a:latin typeface="Verdana"/>
                  <a:ea typeface="DejaVu Sans"/>
                </a:rPr>
                <a:t>Mouse</a:t>
              </a:r>
              <a:endParaRPr lang="en-US" sz="1200" b="0" strike="noStrike" spc="-1">
                <a:latin typeface="Arial"/>
              </a:endParaRPr>
            </a:p>
          </p:txBody>
        </p:sp>
        <p:sp>
          <p:nvSpPr>
            <p:cNvPr id="778" name="CustomShape 49"/>
            <p:cNvSpPr/>
            <p:nvPr/>
          </p:nvSpPr>
          <p:spPr>
            <a:xfrm>
              <a:off x="7080480" y="5738400"/>
              <a:ext cx="331920" cy="2718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gn="ctr">
                <a:lnSpc>
                  <a:spcPct val="100000"/>
                </a:lnSpc>
              </a:pPr>
              <a:r>
                <a:rPr lang="en-US" sz="1200" b="0" strike="noStrike" spc="-1">
                  <a:solidFill>
                    <a:srgbClr val="000404"/>
                  </a:solidFill>
                  <a:latin typeface="Verdana"/>
                  <a:ea typeface="DejaVu Sans"/>
                </a:rPr>
                <a:t>…</a:t>
              </a:r>
              <a:endParaRPr lang="en-US" sz="1200" b="0" strike="noStrike" spc="-1">
                <a:latin typeface="Arial"/>
              </a:endParaRPr>
            </a:p>
          </p:txBody>
        </p:sp>
        <p:sp>
          <p:nvSpPr>
            <p:cNvPr id="779" name="Line 50"/>
            <p:cNvSpPr/>
            <p:nvPr/>
          </p:nvSpPr>
          <p:spPr>
            <a:xfrm>
              <a:off x="1674360" y="5286240"/>
              <a:ext cx="1992960" cy="1800"/>
            </a:xfrm>
            <a:prstGeom prst="line">
              <a:avLst/>
            </a:prstGeom>
            <a:ln w="38160">
              <a:solidFill>
                <a:srgbClr val="000404"/>
              </a:solidFill>
              <a:round/>
            </a:ln>
          </p:spPr>
          <p:style>
            <a:lnRef idx="0">
              <a:scrgbClr r="0" g="0" b="0"/>
            </a:lnRef>
            <a:fillRef idx="0">
              <a:scrgbClr r="0" g="0" b="0"/>
            </a:fillRef>
            <a:effectRef idx="0">
              <a:scrgbClr r="0" g="0" b="0"/>
            </a:effectRef>
            <a:fontRef idx="minor"/>
          </p:style>
        </p:sp>
        <p:sp>
          <p:nvSpPr>
            <p:cNvPr id="780" name="CustomShape 51"/>
            <p:cNvSpPr/>
            <p:nvPr/>
          </p:nvSpPr>
          <p:spPr>
            <a:xfrm>
              <a:off x="1904040" y="5066640"/>
              <a:ext cx="775440" cy="2718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gn="ctr">
                <a:lnSpc>
                  <a:spcPct val="100000"/>
                </a:lnSpc>
              </a:pPr>
              <a:r>
                <a:rPr lang="en-US" sz="1200" b="0" strike="noStrike" spc="-1">
                  <a:solidFill>
                    <a:srgbClr val="000404"/>
                  </a:solidFill>
                  <a:latin typeface="Verdana"/>
                  <a:ea typeface="DejaVu Sans"/>
                </a:rPr>
                <a:t>PCI Bus</a:t>
              </a:r>
              <a:endParaRPr lang="en-US" sz="1200" b="0" strike="noStrike" spc="-1">
                <a:latin typeface="Arial"/>
              </a:endParaRPr>
            </a:p>
          </p:txBody>
        </p:sp>
        <p:sp>
          <p:nvSpPr>
            <p:cNvPr id="781" name="CustomShape 52"/>
            <p:cNvSpPr/>
            <p:nvPr/>
          </p:nvSpPr>
          <p:spPr>
            <a:xfrm>
              <a:off x="6063840" y="2094120"/>
              <a:ext cx="1051200" cy="271800"/>
            </a:xfrm>
            <a:prstGeom prst="rect">
              <a:avLst/>
            </a:prstGeom>
            <a:noFill/>
            <a:ln w="9360">
              <a:solidFill>
                <a:srgbClr val="000404"/>
              </a:solidFill>
              <a:prstDash val="dash"/>
              <a:miter/>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gn="ctr">
                <a:lnSpc>
                  <a:spcPct val="100000"/>
                </a:lnSpc>
              </a:pPr>
              <a:r>
                <a:rPr lang="en-US" sz="1200" b="0" strike="noStrike" spc="-1">
                  <a:solidFill>
                    <a:srgbClr val="000404"/>
                  </a:solidFill>
                  <a:latin typeface="Verdana"/>
                  <a:ea typeface="DejaVu Sans"/>
                </a:rPr>
                <a:t>G_Ethernet</a:t>
              </a:r>
              <a:endParaRPr lang="en-US" sz="1200" b="0" strike="noStrike" spc="-1">
                <a:latin typeface="Arial"/>
              </a:endParaRPr>
            </a:p>
          </p:txBody>
        </p:sp>
        <p:sp>
          <p:nvSpPr>
            <p:cNvPr id="782" name="Line 53"/>
            <p:cNvSpPr/>
            <p:nvPr/>
          </p:nvSpPr>
          <p:spPr>
            <a:xfrm flipV="1">
              <a:off x="5052240" y="2301480"/>
              <a:ext cx="953640" cy="1800"/>
            </a:xfrm>
            <a:prstGeom prst="line">
              <a:avLst/>
            </a:prstGeom>
            <a:ln w="9360">
              <a:solidFill>
                <a:srgbClr val="000404"/>
              </a:solidFill>
              <a:prstDash val="dash"/>
              <a:round/>
              <a:headEnd type="triangle" w="med" len="med"/>
              <a:tailEnd type="triangle" w="med" len="med"/>
            </a:ln>
          </p:spPr>
          <p:style>
            <a:lnRef idx="0">
              <a:scrgbClr r="0" g="0" b="0"/>
            </a:lnRef>
            <a:fillRef idx="0">
              <a:scrgbClr r="0" g="0" b="0"/>
            </a:fillRef>
            <a:effectRef idx="0">
              <a:scrgbClr r="0" g="0" b="0"/>
            </a:effectRef>
            <a:fontRef idx="minor"/>
          </p:style>
        </p:sp>
        <p:sp>
          <p:nvSpPr>
            <p:cNvPr id="783" name="Line 54"/>
            <p:cNvSpPr/>
            <p:nvPr/>
          </p:nvSpPr>
          <p:spPr>
            <a:xfrm>
              <a:off x="1674360" y="5061240"/>
              <a:ext cx="1992960" cy="1800"/>
            </a:xfrm>
            <a:prstGeom prst="line">
              <a:avLst/>
            </a:prstGeom>
            <a:ln w="12600">
              <a:solidFill>
                <a:srgbClr val="000404"/>
              </a:solidFill>
              <a:round/>
            </a:ln>
          </p:spPr>
          <p:style>
            <a:lnRef idx="0">
              <a:scrgbClr r="0" g="0" b="0"/>
            </a:lnRef>
            <a:fillRef idx="0">
              <a:scrgbClr r="0" g="0" b="0"/>
            </a:fillRef>
            <a:effectRef idx="0">
              <a:scrgbClr r="0" g="0" b="0"/>
            </a:effectRef>
            <a:fontRef idx="minor"/>
          </p:style>
        </p:sp>
        <p:sp>
          <p:nvSpPr>
            <p:cNvPr id="784" name="CustomShape 55"/>
            <p:cNvSpPr/>
            <p:nvPr/>
          </p:nvSpPr>
          <p:spPr>
            <a:xfrm>
              <a:off x="1905840" y="4843440"/>
              <a:ext cx="828720" cy="2718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gn="ctr">
                <a:lnSpc>
                  <a:spcPct val="100000"/>
                </a:lnSpc>
              </a:pPr>
              <a:r>
                <a:rPr lang="en-US" sz="1200" b="0" strike="noStrike" spc="-1">
                  <a:solidFill>
                    <a:srgbClr val="000404"/>
                  </a:solidFill>
                  <a:latin typeface="Verdana"/>
                  <a:ea typeface="DejaVu Sans"/>
                </a:rPr>
                <a:t>PCI Exp.</a:t>
              </a:r>
              <a:endParaRPr lang="en-US" sz="1200" b="0" strike="noStrike" spc="-1">
                <a:latin typeface="Arial"/>
              </a:endParaRPr>
            </a:p>
          </p:txBody>
        </p:sp>
        <p:sp>
          <p:nvSpPr>
            <p:cNvPr id="785" name="Line 56"/>
            <p:cNvSpPr/>
            <p:nvPr/>
          </p:nvSpPr>
          <p:spPr>
            <a:xfrm flipV="1">
              <a:off x="2711880" y="4685400"/>
              <a:ext cx="953280" cy="1800"/>
            </a:xfrm>
            <a:prstGeom prst="line">
              <a:avLst/>
            </a:prstGeom>
            <a:ln w="9360">
              <a:solidFill>
                <a:srgbClr val="000404"/>
              </a:solidFill>
              <a:round/>
              <a:headEnd type="triangle" w="med" len="med"/>
              <a:tailEnd type="triangle" w="med" len="med"/>
            </a:ln>
          </p:spPr>
          <p:style>
            <a:lnRef idx="0">
              <a:scrgbClr r="0" g="0" b="0"/>
            </a:lnRef>
            <a:fillRef idx="0">
              <a:scrgbClr r="0" g="0" b="0"/>
            </a:fillRef>
            <a:effectRef idx="0">
              <a:scrgbClr r="0" g="0" b="0"/>
            </a:effectRef>
            <a:fontRef idx="minor"/>
          </p:style>
        </p:sp>
        <p:sp>
          <p:nvSpPr>
            <p:cNvPr id="786" name="CustomShape 57"/>
            <p:cNvSpPr/>
            <p:nvPr/>
          </p:nvSpPr>
          <p:spPr>
            <a:xfrm>
              <a:off x="1414440" y="4549320"/>
              <a:ext cx="1223640" cy="271800"/>
            </a:xfrm>
            <a:prstGeom prst="rect">
              <a:avLst/>
            </a:prstGeom>
            <a:noFill/>
            <a:ln w="9360">
              <a:solidFill>
                <a:srgbClr val="000404"/>
              </a:solidFill>
              <a:miter/>
            </a:ln>
          </p:spPr>
          <p:style>
            <a:lnRef idx="0">
              <a:scrgbClr r="0" g="0" b="0"/>
            </a:lnRef>
            <a:fillRef idx="0">
              <a:scrgbClr r="0" g="0" b="0"/>
            </a:fillRef>
            <a:effectRef idx="0">
              <a:scrgbClr r="0" g="0" b="0"/>
            </a:effectRef>
            <a:fontRef idx="minor"/>
          </p:style>
          <p:txBody>
            <a:bodyPr wrap="none" lIns="90000" tIns="45000" rIns="90000" bIns="45000" anchor="ctr">
              <a:spAutoFit/>
            </a:bodyPr>
            <a:lstStyle/>
            <a:p>
              <a:pPr algn="ctr">
                <a:lnSpc>
                  <a:spcPct val="100000"/>
                </a:lnSpc>
              </a:pPr>
              <a:r>
                <a:rPr lang="en-US" sz="1200" b="0" strike="noStrike" spc="-1">
                  <a:solidFill>
                    <a:srgbClr val="000404"/>
                  </a:solidFill>
                  <a:latin typeface="Verdana"/>
                  <a:ea typeface="DejaVu Sans"/>
                </a:rPr>
                <a:t>AC’97 Codecs</a:t>
              </a:r>
              <a:endParaRPr lang="en-US" sz="1200" b="0" strike="noStrike" spc="-1">
                <a:latin typeface="Arial"/>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2DF02A53-DE93-43F5-95FF-8E596D5E0BBE}" type="slidenum">
              <a:rPr lang="en-US" sz="1200" b="0" strike="noStrike" spc="-1">
                <a:solidFill>
                  <a:srgbClr val="8B8B8B"/>
                </a:solidFill>
                <a:latin typeface="Calibri"/>
                <a:ea typeface="DejaVu Sans"/>
              </a:rPr>
              <a:t>52</a:t>
            </a:fld>
            <a:endParaRPr lang="en-US" sz="1200" b="0" strike="noStrike" spc="-1">
              <a:latin typeface="Arial"/>
            </a:endParaRPr>
          </a:p>
        </p:txBody>
      </p:sp>
      <p:sp>
        <p:nvSpPr>
          <p:cNvPr id="788" name="CustomShape 2"/>
          <p:cNvSpPr/>
          <p:nvPr/>
        </p:nvSpPr>
        <p:spPr>
          <a:xfrm>
            <a:off x="179280" y="549360"/>
            <a:ext cx="884052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2800" b="1" strike="noStrike" spc="-1">
                <a:solidFill>
                  <a:srgbClr val="000000"/>
                </a:solidFill>
                <a:latin typeface="Comic Sans MS"/>
                <a:ea typeface="DejaVu Sans"/>
              </a:rPr>
              <a:t>6.5  </a:t>
            </a:r>
            <a:r>
              <a:rPr lang="en-US" sz="2800" b="1" strike="noStrike" spc="-1">
                <a:solidFill>
                  <a:srgbClr val="FF3300"/>
                </a:solidFill>
                <a:latin typeface="Comic Sans MS"/>
                <a:ea typeface="DejaVu Sans"/>
              </a:rPr>
              <a:t>Interfacing</a:t>
            </a:r>
            <a:r>
              <a:rPr lang="en-US" sz="2800" b="1" strike="noStrike" spc="-1">
                <a:solidFill>
                  <a:srgbClr val="000000"/>
                </a:solidFill>
                <a:latin typeface="Comic Sans MS"/>
                <a:ea typeface="DejaVu Sans"/>
              </a:rPr>
              <a:t> I/O Devices to the Memory, Processor, and Operating System(p572)</a:t>
            </a:r>
            <a:endParaRPr lang="en-US" sz="2800" b="0" strike="noStrike" spc="-1">
              <a:latin typeface="Arial"/>
            </a:endParaRPr>
          </a:p>
        </p:txBody>
      </p:sp>
      <p:sp>
        <p:nvSpPr>
          <p:cNvPr id="789" name="CustomShape 3"/>
          <p:cNvSpPr/>
          <p:nvPr/>
        </p:nvSpPr>
        <p:spPr>
          <a:xfrm>
            <a:off x="179280" y="1844640"/>
            <a:ext cx="8862840" cy="4939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100000"/>
              </a:lnSpc>
              <a:spcBef>
                <a:spcPts val="561"/>
              </a:spcBef>
              <a:buClr>
                <a:srgbClr val="000404"/>
              </a:buClr>
              <a:buFont typeface="Wingdings" charset="2"/>
              <a:buChar char=""/>
            </a:pPr>
            <a:r>
              <a:rPr lang="en-US" sz="2800" b="1" strike="noStrike" spc="-1">
                <a:solidFill>
                  <a:srgbClr val="000404"/>
                </a:solidFill>
                <a:latin typeface="Comic Sans MS"/>
                <a:ea typeface="DejaVu Sans"/>
              </a:rPr>
              <a:t>Three characteristics of I/O systems</a:t>
            </a:r>
            <a:endParaRPr lang="en-US" sz="2800" b="0" strike="noStrike" spc="-1">
              <a:latin typeface="Arial"/>
            </a:endParaRPr>
          </a:p>
          <a:p>
            <a:pPr marL="743040" lvl="1" indent="-284040">
              <a:lnSpc>
                <a:spcPct val="100000"/>
              </a:lnSpc>
              <a:spcBef>
                <a:spcPts val="479"/>
              </a:spcBef>
              <a:buClr>
                <a:srgbClr val="000000"/>
              </a:buClr>
              <a:buFont typeface="Wingdings" charset="2"/>
              <a:buChar char=""/>
            </a:pPr>
            <a:r>
              <a:rPr lang="en-US" sz="2400" b="0" strike="noStrike" spc="-1">
                <a:solidFill>
                  <a:srgbClr val="000000"/>
                </a:solidFill>
                <a:latin typeface="Calibri"/>
                <a:ea typeface="DejaVu Sans"/>
              </a:rPr>
              <a:t> </a:t>
            </a:r>
            <a:r>
              <a:rPr lang="en-US" sz="2400" b="1" i="1" strike="noStrike" spc="-1">
                <a:solidFill>
                  <a:srgbClr val="000000"/>
                </a:solidFill>
                <a:latin typeface="Calibri"/>
                <a:ea typeface="DejaVu Sans"/>
              </a:rPr>
              <a:t>shared by multiple programs using the processor.</a:t>
            </a:r>
            <a:endParaRPr lang="en-US" sz="2400" b="0" strike="noStrike" spc="-1">
              <a:latin typeface="Arial"/>
            </a:endParaRPr>
          </a:p>
          <a:p>
            <a:pPr marL="743040" lvl="1" indent="-284040">
              <a:lnSpc>
                <a:spcPct val="100000"/>
              </a:lnSpc>
              <a:spcBef>
                <a:spcPts val="479"/>
              </a:spcBef>
              <a:buClr>
                <a:srgbClr val="000000"/>
              </a:buClr>
              <a:buFont typeface="Wingdings" charset="2"/>
              <a:buChar char=""/>
            </a:pPr>
            <a:r>
              <a:rPr lang="en-US" sz="2400" b="1" i="1" strike="noStrike" spc="-1">
                <a:solidFill>
                  <a:srgbClr val="000000"/>
                </a:solidFill>
                <a:latin typeface="Calibri"/>
                <a:ea typeface="DejaVu Sans"/>
              </a:rPr>
              <a:t>often use interrupts to communicate information about I/O operations.</a:t>
            </a:r>
            <a:endParaRPr lang="en-US" sz="2400" b="0" strike="noStrike" spc="-1">
              <a:latin typeface="Arial"/>
            </a:endParaRPr>
          </a:p>
          <a:p>
            <a:pPr marL="743040" lvl="1" indent="-284040">
              <a:lnSpc>
                <a:spcPct val="100000"/>
              </a:lnSpc>
              <a:spcBef>
                <a:spcPts val="479"/>
              </a:spcBef>
              <a:buClr>
                <a:srgbClr val="000000"/>
              </a:buClr>
              <a:buFont typeface="Wingdings" charset="2"/>
              <a:buChar char=""/>
            </a:pPr>
            <a:r>
              <a:rPr lang="en-US" sz="2400" b="1" i="1" strike="noStrike" spc="-1">
                <a:solidFill>
                  <a:srgbClr val="000000"/>
                </a:solidFill>
                <a:latin typeface="Calibri"/>
                <a:ea typeface="DejaVu Sans"/>
              </a:rPr>
              <a:t> The low-level control of an I/O devices is complex</a:t>
            </a:r>
            <a:endParaRPr lang="en-US" sz="2400" b="0" strike="noStrike" spc="-1">
              <a:latin typeface="Arial"/>
            </a:endParaRPr>
          </a:p>
          <a:p>
            <a:pPr marL="343080" indent="-341280">
              <a:lnSpc>
                <a:spcPct val="100000"/>
              </a:lnSpc>
              <a:spcBef>
                <a:spcPts val="561"/>
              </a:spcBef>
              <a:buClr>
                <a:srgbClr val="000000"/>
              </a:buClr>
              <a:buFont typeface="Arial"/>
              <a:buChar char="•"/>
            </a:pPr>
            <a:r>
              <a:rPr lang="en-US" sz="2800" b="1" strike="noStrike" spc="-1">
                <a:solidFill>
                  <a:srgbClr val="000000"/>
                </a:solidFill>
                <a:latin typeface="Comic Sans MS"/>
                <a:ea typeface="DejaVu Sans"/>
              </a:rPr>
              <a:t>Three types of communication are required:</a:t>
            </a:r>
            <a:endParaRPr lang="en-US" sz="2800" b="0" strike="noStrike" spc="-1">
              <a:latin typeface="Arial"/>
            </a:endParaRPr>
          </a:p>
          <a:p>
            <a:pPr marL="743040" lvl="1" indent="-284040">
              <a:lnSpc>
                <a:spcPct val="100000"/>
              </a:lnSpc>
              <a:spcBef>
                <a:spcPts val="439"/>
              </a:spcBef>
              <a:buClr>
                <a:srgbClr val="000000"/>
              </a:buClr>
              <a:buFont typeface="Wingdings" charset="2"/>
              <a:buChar char=""/>
            </a:pPr>
            <a:r>
              <a:rPr lang="en-US" sz="2000" b="0" strike="noStrike" spc="-1">
                <a:solidFill>
                  <a:srgbClr val="000000"/>
                </a:solidFill>
                <a:latin typeface="Calibri"/>
                <a:ea typeface="DejaVu Sans"/>
              </a:rPr>
              <a:t> </a:t>
            </a:r>
            <a:r>
              <a:rPr lang="en-US" sz="2200" b="1" i="1" strike="noStrike" spc="-1">
                <a:solidFill>
                  <a:srgbClr val="000000"/>
                </a:solidFill>
                <a:latin typeface="Calibri"/>
                <a:ea typeface="DejaVu Sans"/>
              </a:rPr>
              <a:t>The OS must be able to give commands to the I/O devices.</a:t>
            </a:r>
            <a:endParaRPr lang="en-US" sz="2200" b="0" strike="noStrike" spc="-1">
              <a:latin typeface="Arial"/>
            </a:endParaRPr>
          </a:p>
          <a:p>
            <a:pPr marL="743040" lvl="1" indent="-284040">
              <a:lnSpc>
                <a:spcPct val="100000"/>
              </a:lnSpc>
              <a:spcBef>
                <a:spcPts val="439"/>
              </a:spcBef>
              <a:buClr>
                <a:srgbClr val="000000"/>
              </a:buClr>
              <a:buFont typeface="Wingdings" charset="2"/>
              <a:buChar char=""/>
            </a:pPr>
            <a:r>
              <a:rPr lang="en-US" sz="2200" b="1" i="1" strike="noStrike" spc="-1">
                <a:solidFill>
                  <a:srgbClr val="000000"/>
                </a:solidFill>
                <a:latin typeface="Calibri"/>
                <a:ea typeface="DejaVu Sans"/>
              </a:rPr>
              <a:t> The device must be able to notify the OS, when I/O device completed an operation or has encountered an error. </a:t>
            </a:r>
            <a:endParaRPr lang="en-US" sz="2200" b="0" strike="noStrike" spc="-1">
              <a:latin typeface="Arial"/>
            </a:endParaRPr>
          </a:p>
          <a:p>
            <a:pPr marL="743040" lvl="1" indent="-284040">
              <a:lnSpc>
                <a:spcPct val="100000"/>
              </a:lnSpc>
              <a:spcBef>
                <a:spcPts val="439"/>
              </a:spcBef>
              <a:buClr>
                <a:srgbClr val="000000"/>
              </a:buClr>
              <a:buFont typeface="Wingdings" charset="2"/>
              <a:buChar char=""/>
            </a:pPr>
            <a:r>
              <a:rPr lang="en-US" sz="2200" b="1" i="1" strike="noStrike" spc="-1">
                <a:solidFill>
                  <a:srgbClr val="000000"/>
                </a:solidFill>
                <a:latin typeface="Calibri"/>
                <a:ea typeface="DejaVu Sans"/>
              </a:rPr>
              <a:t> Data must be transferred between memory and an I/O device</a:t>
            </a:r>
            <a:endParaRPr lang="en-US" sz="2200" b="0" strike="noStrike" spc="-1">
              <a:latin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CD53E241-2F59-4AF9-9DF4-4FEC3774DFF7}" type="slidenum">
              <a:rPr lang="en-US" sz="1200" b="0" strike="noStrike" spc="-1">
                <a:solidFill>
                  <a:srgbClr val="8B8B8B"/>
                </a:solidFill>
                <a:latin typeface="Calibri"/>
                <a:ea typeface="DejaVu Sans"/>
              </a:rPr>
              <a:t>53</a:t>
            </a:fld>
            <a:endParaRPr lang="en-US" sz="1200" b="0" strike="noStrike" spc="-1">
              <a:latin typeface="Arial"/>
            </a:endParaRPr>
          </a:p>
        </p:txBody>
      </p:sp>
      <p:sp>
        <p:nvSpPr>
          <p:cNvPr id="791" name="CustomShape 2"/>
          <p:cNvSpPr/>
          <p:nvPr/>
        </p:nvSpPr>
        <p:spPr>
          <a:xfrm>
            <a:off x="179280" y="719280"/>
            <a:ext cx="8658000" cy="537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743040" indent="-284040">
              <a:lnSpc>
                <a:spcPct val="100000"/>
              </a:lnSpc>
              <a:spcBef>
                <a:spcPts val="561"/>
              </a:spcBef>
            </a:pPr>
            <a:r>
              <a:rPr lang="en-US" sz="2800" b="0" strike="noStrike" spc="-1">
                <a:solidFill>
                  <a:srgbClr val="007A77"/>
                </a:solidFill>
                <a:latin typeface="Arial"/>
                <a:ea typeface="宋体"/>
              </a:rPr>
              <a:t> </a:t>
            </a:r>
            <a:r>
              <a:rPr lang="en-US" sz="2800" b="1" strike="noStrike" spc="-1">
                <a:solidFill>
                  <a:srgbClr val="000404"/>
                </a:solidFill>
                <a:latin typeface="Comic Sans MS"/>
                <a:ea typeface="宋体"/>
              </a:rPr>
              <a:t>Giving Commands to I/O Devices</a:t>
            </a:r>
            <a:endParaRPr lang="en-US" sz="2800" b="0" strike="noStrike" spc="-1">
              <a:latin typeface="Arial"/>
            </a:endParaRPr>
          </a:p>
          <a:p>
            <a:pPr marL="743040" indent="-284040">
              <a:lnSpc>
                <a:spcPct val="100000"/>
              </a:lnSpc>
              <a:spcBef>
                <a:spcPts val="479"/>
              </a:spcBef>
            </a:pPr>
            <a:r>
              <a:rPr lang="en-US" sz="2400" b="0" strike="noStrike" spc="-1">
                <a:solidFill>
                  <a:srgbClr val="007A77"/>
                </a:solidFill>
                <a:latin typeface="Arial"/>
                <a:ea typeface="宋体"/>
              </a:rPr>
              <a:t>				</a:t>
            </a:r>
            <a:r>
              <a:rPr lang="en-US" sz="2400" b="0" strike="noStrike" spc="-1">
                <a:solidFill>
                  <a:srgbClr val="000404"/>
                </a:solidFill>
                <a:latin typeface="Arial"/>
                <a:ea typeface="宋体"/>
              </a:rPr>
              <a:t>Two methods used to address the device</a:t>
            </a:r>
            <a:endParaRPr lang="en-US" sz="2400" b="0" strike="noStrike" spc="-1">
              <a:latin typeface="Arial"/>
            </a:endParaRPr>
          </a:p>
          <a:p>
            <a:pPr marL="743040" lvl="1" indent="-284040">
              <a:lnSpc>
                <a:spcPct val="100000"/>
              </a:lnSpc>
              <a:spcBef>
                <a:spcPts val="561"/>
              </a:spcBef>
              <a:buClr>
                <a:srgbClr val="C0504D"/>
              </a:buClr>
              <a:buSzPct val="85000"/>
              <a:buFont typeface="Wingdings" charset="2"/>
              <a:buChar char=""/>
            </a:pPr>
            <a:r>
              <a:rPr lang="en-US" sz="2800" b="0" strike="noStrike" spc="-1">
                <a:solidFill>
                  <a:srgbClr val="007A77"/>
                </a:solidFill>
                <a:latin typeface="Arial"/>
                <a:ea typeface="宋体"/>
              </a:rPr>
              <a:t> </a:t>
            </a:r>
            <a:r>
              <a:rPr lang="en-US" sz="2800" b="1" strike="noStrike" spc="-1">
                <a:solidFill>
                  <a:srgbClr val="0000FF"/>
                </a:solidFill>
                <a:latin typeface="Arial"/>
                <a:ea typeface="宋体"/>
              </a:rPr>
              <a:t>memory-mapped I/O</a:t>
            </a:r>
            <a:r>
              <a:rPr lang="en-US" sz="2800" b="1" strike="noStrike" spc="-1">
                <a:solidFill>
                  <a:srgbClr val="007A77"/>
                </a:solidFill>
                <a:latin typeface="Arial"/>
                <a:ea typeface="宋体"/>
              </a:rPr>
              <a:t>:</a:t>
            </a:r>
            <a:endParaRPr lang="en-US" sz="2800" b="0" strike="noStrike" spc="-1">
              <a:latin typeface="Arial"/>
            </a:endParaRPr>
          </a:p>
          <a:p>
            <a:pPr marL="1143000" lvl="2" indent="-226800">
              <a:lnSpc>
                <a:spcPct val="100000"/>
              </a:lnSpc>
              <a:spcBef>
                <a:spcPts val="479"/>
              </a:spcBef>
              <a:buClr>
                <a:srgbClr val="0000FF"/>
              </a:buClr>
              <a:buSzPct val="85000"/>
              <a:buFont typeface="Wingdings" charset="2"/>
              <a:buChar char=""/>
            </a:pPr>
            <a:r>
              <a:rPr lang="en-US" sz="2400" b="0" strike="noStrike" spc="-1">
                <a:solidFill>
                  <a:srgbClr val="007A77"/>
                </a:solidFill>
                <a:latin typeface="Arial"/>
                <a:ea typeface="宋体"/>
              </a:rPr>
              <a:t>portions of the memory address space are assigned to I/O devices,and lw and sw instructions can be used to access the I/O port.</a:t>
            </a:r>
            <a:endParaRPr lang="en-US" sz="2400" b="0" strike="noStrike" spc="-1">
              <a:latin typeface="Arial"/>
            </a:endParaRPr>
          </a:p>
          <a:p>
            <a:pPr marL="743040" lvl="1" indent="-284040">
              <a:lnSpc>
                <a:spcPct val="100000"/>
              </a:lnSpc>
              <a:spcBef>
                <a:spcPts val="561"/>
              </a:spcBef>
              <a:buClr>
                <a:srgbClr val="C0504D"/>
              </a:buClr>
              <a:buSzPct val="85000"/>
              <a:buFont typeface="Wingdings" charset="2"/>
              <a:buChar char=""/>
            </a:pPr>
            <a:r>
              <a:rPr lang="en-US" sz="2800" b="1" i="1" strike="noStrike" spc="-1">
                <a:solidFill>
                  <a:srgbClr val="007A77"/>
                </a:solidFill>
                <a:latin typeface="Arial"/>
                <a:ea typeface="宋体"/>
              </a:rPr>
              <a:t> </a:t>
            </a:r>
            <a:r>
              <a:rPr lang="en-US" sz="2800" b="1" strike="noStrike" spc="-1">
                <a:solidFill>
                  <a:srgbClr val="0000FF"/>
                </a:solidFill>
                <a:latin typeface="Arial"/>
                <a:ea typeface="宋体"/>
              </a:rPr>
              <a:t>special I/O instructions</a:t>
            </a:r>
            <a:endParaRPr lang="en-US" sz="2800" b="0" strike="noStrike" spc="-1">
              <a:latin typeface="Arial"/>
            </a:endParaRPr>
          </a:p>
          <a:p>
            <a:pPr marL="1143000" lvl="2" indent="-226800">
              <a:lnSpc>
                <a:spcPct val="100000"/>
              </a:lnSpc>
              <a:spcBef>
                <a:spcPts val="479"/>
              </a:spcBef>
              <a:buClr>
                <a:srgbClr val="0000FF"/>
              </a:buClr>
              <a:buSzPct val="85000"/>
              <a:buFont typeface="Wingdings" charset="2"/>
              <a:buChar char=""/>
            </a:pPr>
            <a:r>
              <a:rPr lang="en-US" sz="2400" b="1" strike="noStrike" spc="-1">
                <a:solidFill>
                  <a:srgbClr val="007A77"/>
                </a:solidFill>
                <a:latin typeface="Arial"/>
                <a:ea typeface="宋体"/>
              </a:rPr>
              <a:t>Give a command to an I/O device</a:t>
            </a:r>
            <a:endParaRPr lang="en-US" sz="2400" b="0" strike="noStrike" spc="-1">
              <a:latin typeface="Arial"/>
            </a:endParaRPr>
          </a:p>
          <a:p>
            <a:pPr marL="743040" lvl="1" indent="-284040">
              <a:lnSpc>
                <a:spcPct val="100000"/>
              </a:lnSpc>
              <a:spcBef>
                <a:spcPts val="561"/>
              </a:spcBef>
              <a:buClr>
                <a:srgbClr val="C0504D"/>
              </a:buClr>
              <a:buSzPct val="85000"/>
              <a:buFont typeface="Wingdings" charset="2"/>
              <a:buChar char=""/>
            </a:pPr>
            <a:r>
              <a:rPr lang="en-US" sz="2800" b="1" strike="noStrike" spc="-1">
                <a:solidFill>
                  <a:srgbClr val="0000FF"/>
                </a:solidFill>
                <a:latin typeface="Arial"/>
                <a:ea typeface="宋体"/>
              </a:rPr>
              <a:t>command port ,data port</a:t>
            </a:r>
            <a:endParaRPr lang="en-US" sz="2800" b="0" strike="noStrike" spc="-1">
              <a:latin typeface="Arial"/>
            </a:endParaRPr>
          </a:p>
          <a:p>
            <a:pPr marL="1143000" lvl="2" indent="-226800">
              <a:lnSpc>
                <a:spcPct val="100000"/>
              </a:lnSpc>
              <a:spcBef>
                <a:spcPts val="479"/>
              </a:spcBef>
              <a:buClr>
                <a:srgbClr val="0000FF"/>
              </a:buClr>
              <a:buSzPct val="85000"/>
              <a:buFont typeface="Wingdings" charset="2"/>
              <a:buChar char=""/>
            </a:pPr>
            <a:r>
              <a:rPr lang="en-US" sz="2400" b="1" strike="noStrike" spc="-1">
                <a:solidFill>
                  <a:srgbClr val="0000FF"/>
                </a:solidFill>
                <a:latin typeface="Arial"/>
                <a:ea typeface="宋体"/>
              </a:rPr>
              <a:t> </a:t>
            </a:r>
            <a:r>
              <a:rPr lang="en-US" sz="2400" b="1" strike="noStrike" spc="-1">
                <a:solidFill>
                  <a:srgbClr val="007A77"/>
                </a:solidFill>
                <a:latin typeface="Arial"/>
                <a:ea typeface="宋体"/>
              </a:rPr>
              <a:t>The Status register (a done bit, an error bit……)</a:t>
            </a:r>
            <a:endParaRPr lang="en-US" sz="2400" b="0" strike="noStrike" spc="-1">
              <a:latin typeface="Arial"/>
            </a:endParaRPr>
          </a:p>
          <a:p>
            <a:pPr marL="1143000" lvl="2" indent="-226800">
              <a:lnSpc>
                <a:spcPct val="100000"/>
              </a:lnSpc>
              <a:spcBef>
                <a:spcPts val="479"/>
              </a:spcBef>
              <a:buClr>
                <a:srgbClr val="0000FF"/>
              </a:buClr>
              <a:buSzPct val="85000"/>
              <a:buFont typeface="Wingdings" charset="2"/>
              <a:buChar char=""/>
            </a:pPr>
            <a:r>
              <a:rPr lang="en-US" sz="2400" b="1" strike="noStrike" spc="-1">
                <a:solidFill>
                  <a:srgbClr val="007A77"/>
                </a:solidFill>
                <a:latin typeface="Arial"/>
                <a:ea typeface="宋体"/>
              </a:rPr>
              <a:t> The Data register, The command register</a:t>
            </a:r>
            <a:endParaRPr lang="en-US" sz="2400" b="0" strike="noStrike" spc="-1">
              <a:latin typeface="Arial"/>
            </a:endParaRPr>
          </a:p>
          <a:p>
            <a:pPr marL="743040" indent="-284040">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9" presetClass="entr" fill="hold" nodeType="clickEffect">
                                  <p:stCondLst>
                                    <p:cond delay="0"/>
                                  </p:stCondLst>
                                  <p:childTnLst>
                                    <p:set>
                                      <p:cBhvr>
                                        <p:cTn id="6" dur="1" fill="hold">
                                          <p:stCondLst>
                                            <p:cond delay="0"/>
                                          </p:stCondLst>
                                        </p:cTn>
                                        <p:tgtEl>
                                          <p:spTgt spid="791">
                                            <p:txEl>
                                              <p:pRg st="0" end="0"/>
                                            </p:txEl>
                                          </p:spTgt>
                                        </p:tgtEl>
                                        <p:attrNameLst>
                                          <p:attrName>style.visibility</p:attrName>
                                        </p:attrNameLst>
                                      </p:cBhvr>
                                      <p:to>
                                        <p:strVal val="visible"/>
                                      </p:to>
                                    </p:set>
                                    <p:anim calcmode="lin" valueType="num">
                                      <p:cBhvr additive="repl">
                                        <p:cTn id="7" dur="1000" fill="hold"/>
                                        <p:tgtEl>
                                          <p:spTgt spid="791">
                                            <p:txEl>
                                              <p:pRg st="0" end="0"/>
                                            </p:txEl>
                                          </p:spTgt>
                                        </p:tgtEl>
                                        <p:attrNameLst>
                                          <p:attrName>ppt_x</p:attrName>
                                        </p:attrNameLst>
                                      </p:cBhvr>
                                      <p:tavLst>
                                        <p:tav tm="0">
                                          <p:val>
                                            <p:strVal val="#ppt_x-.2"/>
                                          </p:val>
                                        </p:tav>
                                        <p:tav tm="100000">
                                          <p:val>
                                            <p:strVal val="#ppt_x"/>
                                          </p:val>
                                        </p:tav>
                                      </p:tavLst>
                                    </p:anim>
                                    <p:anim calcmode="lin" valueType="num">
                                      <p:cBhvr additive="repl">
                                        <p:cTn id="8" dur="1000" fill="hold"/>
                                        <p:tgtEl>
                                          <p:spTgt spid="791">
                                            <p:txEl>
                                              <p:pRg st="0" end="0"/>
                                            </p:txEl>
                                          </p:spTgt>
                                        </p:tgtEl>
                                        <p:attrNameLst>
                                          <p:attrName>ppt_y</p:attrName>
                                        </p:attrNameLst>
                                      </p:cBhvr>
                                      <p:tavLst>
                                        <p:tav tm="0">
                                          <p:val>
                                            <p:strVal val="#ppt_y"/>
                                          </p:val>
                                        </p:tav>
                                        <p:tav tm="100000">
                                          <p:val>
                                            <p:strVal val="#ppt_y"/>
                                          </p:val>
                                        </p:tav>
                                      </p:tavLst>
                                    </p:anim>
                                    <p:animEffect transition="in" filter="dissolve">
                                      <p:cBhvr additive="repl">
                                        <p:cTn id="9" dur="1000"/>
                                        <p:tgtEl>
                                          <p:spTgt spid="791">
                                            <p:txEl>
                                              <p:pRg st="0" end="0"/>
                                            </p:txEl>
                                          </p:spTgt>
                                        </p:tgtEl>
                                      </p:cBhvr>
                                    </p:animEffect>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42" presetClass="entr" fill="hold" nodeType="clickEffect">
                                  <p:stCondLst>
                                    <p:cond delay="0"/>
                                  </p:stCondLst>
                                  <p:childTnLst>
                                    <p:set>
                                      <p:cBhvr>
                                        <p:cTn id="13" dur="1" fill="hold">
                                          <p:stCondLst>
                                            <p:cond delay="0"/>
                                          </p:stCondLst>
                                        </p:cTn>
                                        <p:tgtEl>
                                          <p:spTgt spid="791">
                                            <p:txEl>
                                              <p:pRg st="0" end="0"/>
                                            </p:txEl>
                                          </p:spTgt>
                                        </p:tgtEl>
                                        <p:attrNameLst>
                                          <p:attrName>style.visibility</p:attrName>
                                        </p:attrNameLst>
                                      </p:cBhvr>
                                      <p:to>
                                        <p:strVal val="visible"/>
                                      </p:to>
                                    </p:set>
                                    <p:animEffect transition="in" filter="dissolve">
                                      <p:cBhvr additive="repl">
                                        <p:cTn id="14" dur="500"/>
                                        <p:tgtEl>
                                          <p:spTgt spid="791">
                                            <p:txEl>
                                              <p:pRg st="0" end="0"/>
                                            </p:txEl>
                                          </p:spTgt>
                                        </p:tgtEl>
                                      </p:cBhvr>
                                    </p:animEffect>
                                    <p:anim calcmode="lin" valueType="num">
                                      <p:cBhvr additive="repl">
                                        <p:cTn id="15" dur="500" fill="hold"/>
                                        <p:tgtEl>
                                          <p:spTgt spid="791">
                                            <p:txEl>
                                              <p:pRg st="0" end="0"/>
                                            </p:txEl>
                                          </p:spTgt>
                                        </p:tgtEl>
                                        <p:attrNameLst>
                                          <p:attrName>ppt_x</p:attrName>
                                        </p:attrNameLst>
                                      </p:cBhvr>
                                      <p:tavLst>
                                        <p:tav tm="0">
                                          <p:val>
                                            <p:strVal val="#ppt_x"/>
                                          </p:val>
                                        </p:tav>
                                        <p:tav tm="100000">
                                          <p:val>
                                            <p:strVal val="#ppt_x"/>
                                          </p:val>
                                        </p:tav>
                                      </p:tavLst>
                                    </p:anim>
                                    <p:anim calcmode="lin" valueType="num">
                                      <p:cBhvr additive="repl">
                                        <p:cTn id="16" dur="500" fill="hold"/>
                                        <p:tgtEl>
                                          <p:spTgt spid="791">
                                            <p:txEl>
                                              <p:pRg st="0" end="0"/>
                                            </p:txEl>
                                          </p:spTgt>
                                        </p:tgtEl>
                                        <p:attrNameLst>
                                          <p:attrName>ppt_y</p:attrName>
                                        </p:attrNameLst>
                                      </p:cBhvr>
                                      <p:tavLst>
                                        <p:tav tm="0">
                                          <p:val>
                                            <p:strVal val="#ppt_y+.1"/>
                                          </p:val>
                                        </p:tav>
                                        <p:tav tm="100000">
                                          <p:val>
                                            <p:strVal val="#ppt_y"/>
                                          </p:val>
                                        </p:tav>
                                      </p:tavLst>
                                    </p:anim>
                                  </p:childTnLst>
                                </p:cTn>
                              </p:par>
                              <p:par>
                                <p:cTn id="17" presetID="42" presetClass="entr" fill="hold" nodeType="withEffect">
                                  <p:stCondLst>
                                    <p:cond delay="0"/>
                                  </p:stCondLst>
                                  <p:childTnLst>
                                    <p:set>
                                      <p:cBhvr>
                                        <p:cTn id="18" dur="1" fill="hold">
                                          <p:stCondLst>
                                            <p:cond delay="0"/>
                                          </p:stCondLst>
                                        </p:cTn>
                                        <p:tgtEl>
                                          <p:spTgt spid="791">
                                            <p:txEl>
                                              <p:pRg st="0" end="0"/>
                                            </p:txEl>
                                          </p:spTgt>
                                        </p:tgtEl>
                                        <p:attrNameLst>
                                          <p:attrName>style.visibility</p:attrName>
                                        </p:attrNameLst>
                                      </p:cBhvr>
                                      <p:to>
                                        <p:strVal val="visible"/>
                                      </p:to>
                                    </p:set>
                                    <p:animEffect transition="in" filter="dissolve">
                                      <p:cBhvr additive="repl">
                                        <p:cTn id="19" dur="500"/>
                                        <p:tgtEl>
                                          <p:spTgt spid="791">
                                            <p:txEl>
                                              <p:pRg st="0" end="0"/>
                                            </p:txEl>
                                          </p:spTgt>
                                        </p:tgtEl>
                                      </p:cBhvr>
                                    </p:animEffect>
                                    <p:anim calcmode="lin" valueType="num">
                                      <p:cBhvr additive="repl">
                                        <p:cTn id="20" dur="500" fill="hold"/>
                                        <p:tgtEl>
                                          <p:spTgt spid="791">
                                            <p:txEl>
                                              <p:pRg st="0" end="0"/>
                                            </p:txEl>
                                          </p:spTgt>
                                        </p:tgtEl>
                                        <p:attrNameLst>
                                          <p:attrName>ppt_x</p:attrName>
                                        </p:attrNameLst>
                                      </p:cBhvr>
                                      <p:tavLst>
                                        <p:tav tm="0">
                                          <p:val>
                                            <p:strVal val="#ppt_x"/>
                                          </p:val>
                                        </p:tav>
                                        <p:tav tm="100000">
                                          <p:val>
                                            <p:strVal val="#ppt_x"/>
                                          </p:val>
                                        </p:tav>
                                      </p:tavLst>
                                    </p:anim>
                                    <p:anim calcmode="lin" valueType="num">
                                      <p:cBhvr additive="repl">
                                        <p:cTn id="21" dur="500" fill="hold"/>
                                        <p:tgtEl>
                                          <p:spTgt spid="791">
                                            <p:txEl>
                                              <p:pRg st="0" end="0"/>
                                            </p:txEl>
                                          </p:spTgt>
                                        </p:tgtEl>
                                        <p:attrNameLst>
                                          <p:attrName>ppt_y</p:attrName>
                                        </p:attrNameLst>
                                      </p:cBhvr>
                                      <p:tavLst>
                                        <p:tav tm="0">
                                          <p:val>
                                            <p:strVal val="#ppt_y+.1"/>
                                          </p:val>
                                        </p:tav>
                                        <p:tav tm="100000">
                                          <p:val>
                                            <p:strVal val="#ppt_y"/>
                                          </p:val>
                                        </p:tav>
                                      </p:tavLst>
                                    </p:anim>
                                  </p:childTnLst>
                                </p:cTn>
                              </p:par>
                              <p:par>
                                <p:cTn id="22" presetID="42" presetClass="entr" fill="hold" nodeType="withEffect">
                                  <p:stCondLst>
                                    <p:cond delay="0"/>
                                  </p:stCondLst>
                                  <p:childTnLst>
                                    <p:set>
                                      <p:cBhvr>
                                        <p:cTn id="23" dur="1" fill="hold">
                                          <p:stCondLst>
                                            <p:cond delay="0"/>
                                          </p:stCondLst>
                                        </p:cTn>
                                        <p:tgtEl>
                                          <p:spTgt spid="791">
                                            <p:txEl>
                                              <p:pRg st="0" end="0"/>
                                            </p:txEl>
                                          </p:spTgt>
                                        </p:tgtEl>
                                        <p:attrNameLst>
                                          <p:attrName>style.visibility</p:attrName>
                                        </p:attrNameLst>
                                      </p:cBhvr>
                                      <p:to>
                                        <p:strVal val="visible"/>
                                      </p:to>
                                    </p:set>
                                    <p:animEffect transition="in" filter="dissolve">
                                      <p:cBhvr additive="repl">
                                        <p:cTn id="24" dur="500"/>
                                        <p:tgtEl>
                                          <p:spTgt spid="791">
                                            <p:txEl>
                                              <p:pRg st="0" end="0"/>
                                            </p:txEl>
                                          </p:spTgt>
                                        </p:tgtEl>
                                      </p:cBhvr>
                                    </p:animEffect>
                                    <p:anim calcmode="lin" valueType="num">
                                      <p:cBhvr additive="repl">
                                        <p:cTn id="25" dur="500" fill="hold"/>
                                        <p:tgtEl>
                                          <p:spTgt spid="791">
                                            <p:txEl>
                                              <p:pRg st="0" end="0"/>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79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0761B600-69CC-471E-AC68-236369BF6788}" type="slidenum">
              <a:rPr lang="en-US" sz="1200" b="0" strike="noStrike" spc="-1">
                <a:solidFill>
                  <a:srgbClr val="8B8B8B"/>
                </a:solidFill>
                <a:latin typeface="Calibri"/>
                <a:ea typeface="DejaVu Sans"/>
              </a:rPr>
              <a:t>54</a:t>
            </a:fld>
            <a:endParaRPr lang="en-US" sz="1200" b="0" strike="noStrike" spc="-1">
              <a:latin typeface="Arial"/>
            </a:endParaRPr>
          </a:p>
        </p:txBody>
      </p:sp>
      <p:sp>
        <p:nvSpPr>
          <p:cNvPr id="793" name="CustomShape 2"/>
          <p:cNvSpPr/>
          <p:nvPr/>
        </p:nvSpPr>
        <p:spPr>
          <a:xfrm>
            <a:off x="34920" y="549360"/>
            <a:ext cx="8962920" cy="596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743040" indent="-284040">
              <a:lnSpc>
                <a:spcPct val="100000"/>
              </a:lnSpc>
              <a:spcBef>
                <a:spcPts val="561"/>
              </a:spcBef>
            </a:pPr>
            <a:r>
              <a:rPr lang="en-US" sz="2800" b="0" strike="noStrike" spc="-1">
                <a:solidFill>
                  <a:srgbClr val="007A77"/>
                </a:solidFill>
                <a:latin typeface="Arial"/>
                <a:ea typeface="宋体"/>
              </a:rPr>
              <a:t> </a:t>
            </a:r>
            <a:r>
              <a:rPr lang="en-US" sz="2800" b="1" strike="noStrike" spc="-1">
                <a:solidFill>
                  <a:srgbClr val="000404"/>
                </a:solidFill>
                <a:latin typeface="Comic Sans MS"/>
                <a:ea typeface="宋体"/>
              </a:rPr>
              <a:t>Communication with the Processor</a:t>
            </a:r>
            <a:endParaRPr lang="en-US" sz="2800" b="0" strike="noStrike" spc="-1">
              <a:latin typeface="Arial"/>
            </a:endParaRPr>
          </a:p>
          <a:p>
            <a:pPr marL="743040" indent="-284040">
              <a:lnSpc>
                <a:spcPct val="100000"/>
              </a:lnSpc>
              <a:spcBef>
                <a:spcPts val="561"/>
              </a:spcBef>
            </a:pPr>
            <a:r>
              <a:rPr lang="en-US" sz="2800" b="0" strike="noStrike" spc="-1">
                <a:solidFill>
                  <a:srgbClr val="FF3300"/>
                </a:solidFill>
                <a:latin typeface="Arial"/>
                <a:ea typeface="宋体"/>
              </a:rPr>
              <a:t>I/O SYTEM </a:t>
            </a:r>
            <a:r>
              <a:rPr lang="en-US" sz="2800" b="1" strike="noStrike" spc="-1">
                <a:solidFill>
                  <a:srgbClr val="FF3300"/>
                </a:solidFill>
                <a:latin typeface="Arial"/>
                <a:ea typeface="宋体"/>
              </a:rPr>
              <a:t>DATA TRANSFER CONTROL MODE</a:t>
            </a:r>
            <a:endParaRPr lang="en-US" sz="2800" b="0" strike="noStrike" spc="-1">
              <a:latin typeface="Arial"/>
            </a:endParaRPr>
          </a:p>
          <a:p>
            <a:pPr marL="743040" indent="-284040">
              <a:lnSpc>
                <a:spcPct val="100000"/>
              </a:lnSpc>
              <a:spcBef>
                <a:spcPts val="479"/>
              </a:spcBef>
            </a:pPr>
            <a:endParaRPr lang="en-US" sz="2800" b="0" strike="noStrike" spc="-1">
              <a:latin typeface="Arial"/>
            </a:endParaRPr>
          </a:p>
          <a:p>
            <a:pPr marL="743040" lvl="1" indent="-284040">
              <a:lnSpc>
                <a:spcPct val="100000"/>
              </a:lnSpc>
              <a:spcBef>
                <a:spcPts val="561"/>
              </a:spcBef>
              <a:buClr>
                <a:srgbClr val="C0504D"/>
              </a:buClr>
              <a:buSzPct val="85000"/>
              <a:buFont typeface="Wingdings" charset="2"/>
              <a:buChar char=""/>
            </a:pPr>
            <a:r>
              <a:rPr lang="en-US" sz="2800" b="0" strike="noStrike" spc="-1">
                <a:solidFill>
                  <a:srgbClr val="007A77"/>
                </a:solidFill>
                <a:latin typeface="Arial"/>
                <a:ea typeface="宋体"/>
              </a:rPr>
              <a:t> </a:t>
            </a:r>
            <a:r>
              <a:rPr lang="en-US" sz="2800" b="0" strike="noStrike" spc="-1">
                <a:solidFill>
                  <a:srgbClr val="0000FF"/>
                </a:solidFill>
                <a:latin typeface="Arial"/>
                <a:ea typeface="宋体"/>
              </a:rPr>
              <a:t>Polling</a:t>
            </a:r>
            <a:r>
              <a:rPr lang="en-US" sz="2800" b="0" strike="noStrike" spc="-1">
                <a:solidFill>
                  <a:srgbClr val="007A77"/>
                </a:solidFill>
                <a:latin typeface="Arial"/>
                <a:ea typeface="宋体"/>
              </a:rPr>
              <a:t>: The processor periodically checks status bit to see if it is time for the next I/O operation. </a:t>
            </a:r>
            <a:endParaRPr lang="en-US" sz="2800" b="0" strike="noStrike" spc="-1">
              <a:latin typeface="Arial"/>
            </a:endParaRPr>
          </a:p>
          <a:p>
            <a:pPr marL="743040" lvl="1" indent="-284040">
              <a:lnSpc>
                <a:spcPct val="100000"/>
              </a:lnSpc>
              <a:spcBef>
                <a:spcPts val="561"/>
              </a:spcBef>
              <a:buClr>
                <a:srgbClr val="C0504D"/>
              </a:buClr>
              <a:buSzPct val="85000"/>
              <a:buFont typeface="Wingdings" charset="2"/>
              <a:buChar char=""/>
            </a:pPr>
            <a:r>
              <a:rPr lang="en-US" sz="2800" b="0" i="1" strike="noStrike" spc="-1">
                <a:solidFill>
                  <a:srgbClr val="007A77"/>
                </a:solidFill>
                <a:latin typeface="Arial"/>
                <a:ea typeface="宋体"/>
              </a:rPr>
              <a:t> </a:t>
            </a:r>
            <a:r>
              <a:rPr lang="en-US" sz="2800" b="0" strike="noStrike" spc="-1">
                <a:solidFill>
                  <a:srgbClr val="0000FF"/>
                </a:solidFill>
                <a:latin typeface="Arial"/>
                <a:ea typeface="宋体"/>
              </a:rPr>
              <a:t>Interrupt</a:t>
            </a:r>
            <a:r>
              <a:rPr lang="en-US" sz="2800" b="0" strike="noStrike" spc="-1">
                <a:solidFill>
                  <a:srgbClr val="007A77"/>
                </a:solidFill>
                <a:latin typeface="Arial"/>
                <a:ea typeface="宋体"/>
              </a:rPr>
              <a:t>:</a:t>
            </a:r>
            <a:r>
              <a:rPr lang="en-US" sz="2800" b="0" strike="noStrike" spc="-1">
                <a:solidFill>
                  <a:srgbClr val="0000FF"/>
                </a:solidFill>
                <a:latin typeface="Arial"/>
                <a:ea typeface="宋体"/>
              </a:rPr>
              <a:t> </a:t>
            </a:r>
            <a:r>
              <a:rPr lang="en-US" sz="2800" b="0" strike="noStrike" spc="-1">
                <a:solidFill>
                  <a:srgbClr val="007A77"/>
                </a:solidFill>
                <a:latin typeface="Arial"/>
                <a:ea typeface="宋体"/>
              </a:rPr>
              <a:t>When an I/O device wants to notify  processor that it has completed some operation or needs attentions, it causes processor to be interrupted.</a:t>
            </a:r>
            <a:endParaRPr lang="en-US" sz="2800" b="0" strike="noStrike" spc="-1">
              <a:latin typeface="Arial"/>
            </a:endParaRPr>
          </a:p>
          <a:p>
            <a:pPr marL="743040" lvl="1" indent="-284040">
              <a:lnSpc>
                <a:spcPct val="100000"/>
              </a:lnSpc>
              <a:spcBef>
                <a:spcPts val="561"/>
              </a:spcBef>
              <a:buClr>
                <a:srgbClr val="C0504D"/>
              </a:buClr>
              <a:buSzPct val="85000"/>
              <a:buFont typeface="Wingdings" charset="2"/>
              <a:buChar char=""/>
            </a:pPr>
            <a:r>
              <a:rPr lang="en-US" sz="2800" b="0" strike="noStrike" spc="-1">
                <a:solidFill>
                  <a:srgbClr val="0000FF"/>
                </a:solidFill>
                <a:latin typeface="Arial"/>
                <a:ea typeface="宋体"/>
              </a:rPr>
              <a:t> DMA </a:t>
            </a:r>
            <a:r>
              <a:rPr lang="en-US" sz="2800" b="0" i="1" strike="noStrike" spc="-1">
                <a:solidFill>
                  <a:srgbClr val="007A77"/>
                </a:solidFill>
                <a:latin typeface="Arial"/>
                <a:ea typeface="宋体"/>
              </a:rPr>
              <a:t>(direct memory access):</a:t>
            </a:r>
            <a:r>
              <a:rPr lang="en-US" sz="2800" b="0" strike="noStrike" spc="-1">
                <a:solidFill>
                  <a:srgbClr val="0000FF"/>
                </a:solidFill>
                <a:latin typeface="Arial"/>
                <a:ea typeface="宋体"/>
              </a:rPr>
              <a:t> </a:t>
            </a:r>
            <a:r>
              <a:rPr lang="en-US" sz="2800" b="0" strike="noStrike" spc="-1">
                <a:solidFill>
                  <a:srgbClr val="007A77"/>
                </a:solidFill>
                <a:latin typeface="Arial"/>
                <a:ea typeface="宋体"/>
              </a:rPr>
              <a:t>the device controller transfer data directly to or from memory without involving processor.</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9" presetClass="entr" fill="hold" nodeType="clickEffect">
                                  <p:stCondLst>
                                    <p:cond delay="0"/>
                                  </p:stCondLst>
                                  <p:childTnLst>
                                    <p:set>
                                      <p:cBhvr>
                                        <p:cTn id="6" dur="1" fill="hold">
                                          <p:stCondLst>
                                            <p:cond delay="0"/>
                                          </p:stCondLst>
                                        </p:cTn>
                                        <p:tgtEl>
                                          <p:spTgt spid="793">
                                            <p:txEl>
                                              <p:pRg st="0" end="0"/>
                                            </p:txEl>
                                          </p:spTgt>
                                        </p:tgtEl>
                                        <p:attrNameLst>
                                          <p:attrName>style.visibility</p:attrName>
                                        </p:attrNameLst>
                                      </p:cBhvr>
                                      <p:to>
                                        <p:strVal val="visible"/>
                                      </p:to>
                                    </p:set>
                                    <p:anim calcmode="lin" valueType="num">
                                      <p:cBhvr additive="repl">
                                        <p:cTn id="7" dur="1000" fill="hold"/>
                                        <p:tgtEl>
                                          <p:spTgt spid="793">
                                            <p:txEl>
                                              <p:pRg st="0" end="0"/>
                                            </p:txEl>
                                          </p:spTgt>
                                        </p:tgtEl>
                                        <p:attrNameLst>
                                          <p:attrName>ppt_x</p:attrName>
                                        </p:attrNameLst>
                                      </p:cBhvr>
                                      <p:tavLst>
                                        <p:tav tm="0">
                                          <p:val>
                                            <p:strVal val="#ppt_x-.2"/>
                                          </p:val>
                                        </p:tav>
                                        <p:tav tm="100000">
                                          <p:val>
                                            <p:strVal val="#ppt_x"/>
                                          </p:val>
                                        </p:tav>
                                      </p:tavLst>
                                    </p:anim>
                                    <p:anim calcmode="lin" valueType="num">
                                      <p:cBhvr additive="repl">
                                        <p:cTn id="8" dur="1000" fill="hold"/>
                                        <p:tgtEl>
                                          <p:spTgt spid="793">
                                            <p:txEl>
                                              <p:pRg st="0" end="0"/>
                                            </p:txEl>
                                          </p:spTgt>
                                        </p:tgtEl>
                                        <p:attrNameLst>
                                          <p:attrName>ppt_y</p:attrName>
                                        </p:attrNameLst>
                                      </p:cBhvr>
                                      <p:tavLst>
                                        <p:tav tm="0">
                                          <p:val>
                                            <p:strVal val="#ppt_y"/>
                                          </p:val>
                                        </p:tav>
                                        <p:tav tm="100000">
                                          <p:val>
                                            <p:strVal val="#ppt_y"/>
                                          </p:val>
                                        </p:tav>
                                      </p:tavLst>
                                    </p:anim>
                                    <p:animEffect transition="in" filter="dissolve">
                                      <p:cBhvr additive="repl">
                                        <p:cTn id="9" dur="1000"/>
                                        <p:tgtEl>
                                          <p:spTgt spid="793">
                                            <p:txEl>
                                              <p:pRg st="0" end="0"/>
                                            </p:txEl>
                                          </p:spTgt>
                                        </p:tgtEl>
                                      </p:cBhvr>
                                    </p:animEffect>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42" presetClass="entr" fill="hold" nodeType="clickEffect">
                                  <p:stCondLst>
                                    <p:cond delay="0"/>
                                  </p:stCondLst>
                                  <p:childTnLst>
                                    <p:set>
                                      <p:cBhvr>
                                        <p:cTn id="13" dur="1" fill="hold">
                                          <p:stCondLst>
                                            <p:cond delay="0"/>
                                          </p:stCondLst>
                                        </p:cTn>
                                        <p:tgtEl>
                                          <p:spTgt spid="793">
                                            <p:txEl>
                                              <p:pRg st="0" end="0"/>
                                            </p:txEl>
                                          </p:spTgt>
                                        </p:tgtEl>
                                        <p:attrNameLst>
                                          <p:attrName>style.visibility</p:attrName>
                                        </p:attrNameLst>
                                      </p:cBhvr>
                                      <p:to>
                                        <p:strVal val="visible"/>
                                      </p:to>
                                    </p:set>
                                    <p:animEffect transition="in" filter="dissolve">
                                      <p:cBhvr additive="repl">
                                        <p:cTn id="14" dur="500"/>
                                        <p:tgtEl>
                                          <p:spTgt spid="793">
                                            <p:txEl>
                                              <p:pRg st="0" end="0"/>
                                            </p:txEl>
                                          </p:spTgt>
                                        </p:tgtEl>
                                      </p:cBhvr>
                                    </p:animEffect>
                                    <p:anim calcmode="lin" valueType="num">
                                      <p:cBhvr additive="repl">
                                        <p:cTn id="15" dur="500" fill="hold"/>
                                        <p:tgtEl>
                                          <p:spTgt spid="793">
                                            <p:txEl>
                                              <p:pRg st="0" end="0"/>
                                            </p:txEl>
                                          </p:spTgt>
                                        </p:tgtEl>
                                        <p:attrNameLst>
                                          <p:attrName>ppt_x</p:attrName>
                                        </p:attrNameLst>
                                      </p:cBhvr>
                                      <p:tavLst>
                                        <p:tav tm="0">
                                          <p:val>
                                            <p:strVal val="#ppt_x"/>
                                          </p:val>
                                        </p:tav>
                                        <p:tav tm="100000">
                                          <p:val>
                                            <p:strVal val="#ppt_x"/>
                                          </p:val>
                                        </p:tav>
                                      </p:tavLst>
                                    </p:anim>
                                    <p:anim calcmode="lin" valueType="num">
                                      <p:cBhvr additive="repl">
                                        <p:cTn id="16" dur="500" fill="hold"/>
                                        <p:tgtEl>
                                          <p:spTgt spid="79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Effect">
                      <p:stCondLst>
                        <p:cond delay="indefinite"/>
                      </p:stCondLst>
                      <p:childTnLst>
                        <p:par>
                          <p:cTn id="18" fill="hold" nodeType="withEffect">
                            <p:stCondLst>
                              <p:cond delay="0"/>
                            </p:stCondLst>
                            <p:childTnLst>
                              <p:par>
                                <p:cTn id="19" presetID="42" presetClass="entr" fill="hold" nodeType="clickEffect">
                                  <p:stCondLst>
                                    <p:cond delay="0"/>
                                  </p:stCondLst>
                                  <p:childTnLst>
                                    <p:set>
                                      <p:cBhvr>
                                        <p:cTn id="20" dur="1" fill="hold">
                                          <p:stCondLst>
                                            <p:cond delay="0"/>
                                          </p:stCondLst>
                                        </p:cTn>
                                        <p:tgtEl>
                                          <p:spTgt spid="793">
                                            <p:txEl>
                                              <p:pRg st="4" end="4"/>
                                            </p:txEl>
                                          </p:spTgt>
                                        </p:tgtEl>
                                        <p:attrNameLst>
                                          <p:attrName>style.visibility</p:attrName>
                                        </p:attrNameLst>
                                      </p:cBhvr>
                                      <p:to>
                                        <p:strVal val="visible"/>
                                      </p:to>
                                    </p:set>
                                    <p:animEffect transition="in" filter="dissolve">
                                      <p:cBhvr additive="repl">
                                        <p:cTn id="21" dur="500"/>
                                        <p:tgtEl>
                                          <p:spTgt spid="793">
                                            <p:txEl>
                                              <p:pRg st="4" end="4"/>
                                            </p:txEl>
                                          </p:spTgt>
                                        </p:tgtEl>
                                      </p:cBhvr>
                                    </p:animEffect>
                                    <p:anim calcmode="lin" valueType="num">
                                      <p:cBhvr additive="repl">
                                        <p:cTn id="22" dur="500" fill="hold"/>
                                        <p:tgtEl>
                                          <p:spTgt spid="793">
                                            <p:txEl>
                                              <p:pRg st="4" end="4"/>
                                            </p:txEl>
                                          </p:spTgt>
                                        </p:tgtEl>
                                        <p:attrNameLst>
                                          <p:attrName>ppt_x</p:attrName>
                                        </p:attrNameLst>
                                      </p:cBhvr>
                                      <p:tavLst>
                                        <p:tav tm="0">
                                          <p:val>
                                            <p:strVal val="#ppt_x"/>
                                          </p:val>
                                        </p:tav>
                                        <p:tav tm="100000">
                                          <p:val>
                                            <p:strVal val="#ppt_x"/>
                                          </p:val>
                                        </p:tav>
                                      </p:tavLst>
                                    </p:anim>
                                    <p:anim calcmode="lin" valueType="num">
                                      <p:cBhvr additive="repl">
                                        <p:cTn id="23" dur="500" fill="hold"/>
                                        <p:tgtEl>
                                          <p:spTgt spid="793">
                                            <p:txEl>
                                              <p:pRg st="4" end="4"/>
                                            </p:txEl>
                                          </p:spTgt>
                                        </p:tgtEl>
                                        <p:attrNameLst>
                                          <p:attrName>ppt_y</p:attrName>
                                        </p:attrNameLst>
                                      </p:cBhvr>
                                      <p:tavLst>
                                        <p:tav tm="0">
                                          <p:val>
                                            <p:strVal val="#ppt_y+.1"/>
                                          </p:val>
                                        </p:tav>
                                        <p:tav tm="100000">
                                          <p:val>
                                            <p:strVal val="#ppt_y"/>
                                          </p:val>
                                        </p:tav>
                                      </p:tavLst>
                                    </p:anim>
                                  </p:childTnLst>
                                </p:cTn>
                              </p:par>
                              <p:par>
                                <p:cTn id="24" presetID="42" presetClass="entr" fill="hold" nodeType="withEffect">
                                  <p:stCondLst>
                                    <p:cond delay="0"/>
                                  </p:stCondLst>
                                  <p:childTnLst>
                                    <p:set>
                                      <p:cBhvr>
                                        <p:cTn id="25" dur="1" fill="hold">
                                          <p:stCondLst>
                                            <p:cond delay="0"/>
                                          </p:stCondLst>
                                        </p:cTn>
                                        <p:tgtEl>
                                          <p:spTgt spid="793">
                                            <p:txEl>
                                              <p:pRg st="0" end="0"/>
                                            </p:txEl>
                                          </p:spTgt>
                                        </p:tgtEl>
                                        <p:attrNameLst>
                                          <p:attrName>style.visibility</p:attrName>
                                        </p:attrNameLst>
                                      </p:cBhvr>
                                      <p:to>
                                        <p:strVal val="visible"/>
                                      </p:to>
                                    </p:set>
                                    <p:animEffect transition="in" filter="dissolve">
                                      <p:cBhvr additive="repl">
                                        <p:cTn id="26" dur="500"/>
                                        <p:tgtEl>
                                          <p:spTgt spid="793">
                                            <p:txEl>
                                              <p:pRg st="0" end="0"/>
                                            </p:txEl>
                                          </p:spTgt>
                                        </p:tgtEl>
                                      </p:cBhvr>
                                    </p:animEffect>
                                    <p:anim calcmode="lin" valueType="num">
                                      <p:cBhvr additive="repl">
                                        <p:cTn id="27" dur="500" fill="hold"/>
                                        <p:tgtEl>
                                          <p:spTgt spid="793">
                                            <p:txEl>
                                              <p:pRg st="0" end="0"/>
                                            </p:txEl>
                                          </p:spTgt>
                                        </p:tgtEl>
                                        <p:attrNameLst>
                                          <p:attrName>ppt_x</p:attrName>
                                        </p:attrNameLst>
                                      </p:cBhvr>
                                      <p:tavLst>
                                        <p:tav tm="0">
                                          <p:val>
                                            <p:strVal val="#ppt_x"/>
                                          </p:val>
                                        </p:tav>
                                        <p:tav tm="100000">
                                          <p:val>
                                            <p:strVal val="#ppt_x"/>
                                          </p:val>
                                        </p:tav>
                                      </p:tavLst>
                                    </p:anim>
                                    <p:anim calcmode="lin" valueType="num">
                                      <p:cBhvr additive="repl">
                                        <p:cTn id="28" dur="500" fill="hold"/>
                                        <p:tgtEl>
                                          <p:spTgt spid="79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9" fill="hold" nodeType="clickEffect">
                      <p:stCondLst>
                        <p:cond delay="indefinite"/>
                      </p:stCondLst>
                      <p:childTnLst>
                        <p:par>
                          <p:cTn id="30" fill="hold" nodeType="withEffect">
                            <p:stCondLst>
                              <p:cond delay="0"/>
                            </p:stCondLst>
                            <p:childTnLst>
                              <p:par>
                                <p:cTn id="31" presetID="42" presetClass="entr" fill="hold" nodeType="clickEffect">
                                  <p:stCondLst>
                                    <p:cond delay="0"/>
                                  </p:stCondLst>
                                  <p:childTnLst>
                                    <p:set>
                                      <p:cBhvr>
                                        <p:cTn id="32" dur="1" fill="hold">
                                          <p:stCondLst>
                                            <p:cond delay="0"/>
                                          </p:stCondLst>
                                        </p:cTn>
                                        <p:tgtEl>
                                          <p:spTgt spid="793">
                                            <p:txEl>
                                              <p:pRg st="5" end="5"/>
                                            </p:txEl>
                                          </p:spTgt>
                                        </p:tgtEl>
                                        <p:attrNameLst>
                                          <p:attrName>style.visibility</p:attrName>
                                        </p:attrNameLst>
                                      </p:cBhvr>
                                      <p:to>
                                        <p:strVal val="visible"/>
                                      </p:to>
                                    </p:set>
                                    <p:animEffect transition="in" filter="dissolve">
                                      <p:cBhvr additive="repl">
                                        <p:cTn id="33" dur="500"/>
                                        <p:tgtEl>
                                          <p:spTgt spid="793">
                                            <p:txEl>
                                              <p:pRg st="5" end="5"/>
                                            </p:txEl>
                                          </p:spTgt>
                                        </p:tgtEl>
                                      </p:cBhvr>
                                    </p:animEffect>
                                    <p:anim calcmode="lin" valueType="num">
                                      <p:cBhvr additive="repl">
                                        <p:cTn id="34" dur="500" fill="hold"/>
                                        <p:tgtEl>
                                          <p:spTgt spid="793">
                                            <p:txEl>
                                              <p:pRg st="5" end="5"/>
                                            </p:txEl>
                                          </p:spTgt>
                                        </p:tgtEl>
                                        <p:attrNameLst>
                                          <p:attrName>ppt_x</p:attrName>
                                        </p:attrNameLst>
                                      </p:cBhvr>
                                      <p:tavLst>
                                        <p:tav tm="0">
                                          <p:val>
                                            <p:strVal val="#ppt_x"/>
                                          </p:val>
                                        </p:tav>
                                        <p:tav tm="100000">
                                          <p:val>
                                            <p:strVal val="#ppt_x"/>
                                          </p:val>
                                        </p:tav>
                                      </p:tavLst>
                                    </p:anim>
                                    <p:anim calcmode="lin" valueType="num">
                                      <p:cBhvr additive="repl">
                                        <p:cTn id="35" dur="500" fill="hold"/>
                                        <p:tgtEl>
                                          <p:spTgt spid="793">
                                            <p:txEl>
                                              <p:pRg st="5" end="5"/>
                                            </p:txEl>
                                          </p:spTgt>
                                        </p:tgtEl>
                                        <p:attrNameLst>
                                          <p:attrName>ppt_y</p:attrName>
                                        </p:attrNameLst>
                                      </p:cBhvr>
                                      <p:tavLst>
                                        <p:tav tm="0">
                                          <p:val>
                                            <p:strVal val="#ppt_y+.1"/>
                                          </p:val>
                                        </p:tav>
                                        <p:tav tm="100000">
                                          <p:val>
                                            <p:strVal val="#ppt_y"/>
                                          </p:val>
                                        </p:tav>
                                      </p:tavLst>
                                    </p:anim>
                                  </p:childTnLst>
                                </p:cTn>
                              </p:par>
                              <p:par>
                                <p:cTn id="36" presetID="42" presetClass="entr" fill="hold" nodeType="withEffect">
                                  <p:stCondLst>
                                    <p:cond delay="0"/>
                                  </p:stCondLst>
                                  <p:childTnLst>
                                    <p:set>
                                      <p:cBhvr>
                                        <p:cTn id="37" dur="1" fill="hold">
                                          <p:stCondLst>
                                            <p:cond delay="0"/>
                                          </p:stCondLst>
                                        </p:cTn>
                                        <p:tgtEl>
                                          <p:spTgt spid="793">
                                            <p:txEl>
                                              <p:pRg st="0" end="0"/>
                                            </p:txEl>
                                          </p:spTgt>
                                        </p:tgtEl>
                                        <p:attrNameLst>
                                          <p:attrName>style.visibility</p:attrName>
                                        </p:attrNameLst>
                                      </p:cBhvr>
                                      <p:to>
                                        <p:strVal val="visible"/>
                                      </p:to>
                                    </p:set>
                                    <p:animEffect transition="in" filter="dissolve">
                                      <p:cBhvr additive="repl">
                                        <p:cTn id="38" dur="500"/>
                                        <p:tgtEl>
                                          <p:spTgt spid="793">
                                            <p:txEl>
                                              <p:pRg st="0" end="0"/>
                                            </p:txEl>
                                          </p:spTgt>
                                        </p:tgtEl>
                                      </p:cBhvr>
                                    </p:animEffect>
                                    <p:anim calcmode="lin" valueType="num">
                                      <p:cBhvr additive="repl">
                                        <p:cTn id="39" dur="500" fill="hold"/>
                                        <p:tgtEl>
                                          <p:spTgt spid="793">
                                            <p:txEl>
                                              <p:pRg st="0" end="0"/>
                                            </p:txEl>
                                          </p:spTgt>
                                        </p:tgtEl>
                                        <p:attrNameLst>
                                          <p:attrName>ppt_x</p:attrName>
                                        </p:attrNameLst>
                                      </p:cBhvr>
                                      <p:tavLst>
                                        <p:tav tm="0">
                                          <p:val>
                                            <p:strVal val="#ppt_x"/>
                                          </p:val>
                                        </p:tav>
                                        <p:tav tm="100000">
                                          <p:val>
                                            <p:strVal val="#ppt_x"/>
                                          </p:val>
                                        </p:tav>
                                      </p:tavLst>
                                    </p:anim>
                                    <p:anim calcmode="lin" valueType="num">
                                      <p:cBhvr additive="repl">
                                        <p:cTn id="40" dur="500" fill="hold"/>
                                        <p:tgtEl>
                                          <p:spTgt spid="79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5D3A6EA3-8B6D-4E16-8B83-BE4C7F804056}" type="slidenum">
              <a:rPr lang="en-US" sz="1200" b="0" strike="noStrike" spc="-1">
                <a:solidFill>
                  <a:srgbClr val="8B8B8B"/>
                </a:solidFill>
                <a:latin typeface="Calibri"/>
                <a:ea typeface="DejaVu Sans"/>
              </a:rPr>
              <a:t>55</a:t>
            </a:fld>
            <a:endParaRPr lang="en-US" sz="1200" b="0" strike="noStrike" spc="-1">
              <a:latin typeface="Arial"/>
            </a:endParaRPr>
          </a:p>
        </p:txBody>
      </p:sp>
      <p:sp>
        <p:nvSpPr>
          <p:cNvPr id="795" name="CustomShape 2"/>
          <p:cNvSpPr/>
          <p:nvPr/>
        </p:nvSpPr>
        <p:spPr>
          <a:xfrm>
            <a:off x="228600" y="533520"/>
            <a:ext cx="8685000" cy="510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743040" indent="-284040">
              <a:lnSpc>
                <a:spcPct val="100000"/>
              </a:lnSpc>
              <a:spcBef>
                <a:spcPts val="561"/>
              </a:spcBef>
            </a:pPr>
            <a:endParaRPr lang="en-US" sz="1800" b="0" strike="noStrike" spc="-1">
              <a:latin typeface="Arial"/>
            </a:endParaRPr>
          </a:p>
          <a:p>
            <a:pPr marL="343080" indent="-341280">
              <a:lnSpc>
                <a:spcPct val="100000"/>
              </a:lnSpc>
              <a:spcBef>
                <a:spcPts val="641"/>
              </a:spcBef>
              <a:buClr>
                <a:srgbClr val="0000FF"/>
              </a:buClr>
              <a:buSzPct val="75000"/>
              <a:buFont typeface="Wingdings" charset="2"/>
              <a:buChar char=""/>
            </a:pPr>
            <a:r>
              <a:rPr lang="en-US" sz="3200" b="0" strike="noStrike" spc="-1">
                <a:solidFill>
                  <a:srgbClr val="007A77"/>
                </a:solidFill>
                <a:latin typeface="Arial"/>
                <a:ea typeface="宋体"/>
              </a:rPr>
              <a:t> </a:t>
            </a:r>
            <a:r>
              <a:rPr lang="en-US" sz="2800" b="1" strike="noStrike" spc="-1">
                <a:solidFill>
                  <a:srgbClr val="000404"/>
                </a:solidFill>
                <a:latin typeface="Comic Sans MS"/>
                <a:ea typeface="宋体"/>
              </a:rPr>
              <a:t>Compare polling, interrupts, DMA</a:t>
            </a:r>
            <a:endParaRPr lang="en-US" sz="2800" b="0" strike="noStrike" spc="-1">
              <a:latin typeface="Arial"/>
            </a:endParaRPr>
          </a:p>
          <a:p>
            <a:pPr marL="743040" lvl="1" indent="-284040">
              <a:lnSpc>
                <a:spcPct val="100000"/>
              </a:lnSpc>
              <a:spcBef>
                <a:spcPts val="479"/>
              </a:spcBef>
              <a:buClr>
                <a:srgbClr val="C0504D"/>
              </a:buClr>
              <a:buSzPct val="85000"/>
              <a:buFont typeface="Wingdings" charset="2"/>
              <a:buChar char=""/>
            </a:pPr>
            <a:r>
              <a:rPr lang="en-US" sz="2400" b="0" strike="noStrike" spc="-1">
                <a:solidFill>
                  <a:srgbClr val="0000FF"/>
                </a:solidFill>
                <a:latin typeface="Arial"/>
                <a:ea typeface="宋体"/>
              </a:rPr>
              <a:t> </a:t>
            </a:r>
            <a:r>
              <a:rPr lang="en-US" sz="2400" b="0" strike="noStrike" spc="-1">
                <a:solidFill>
                  <a:srgbClr val="007A77"/>
                </a:solidFill>
                <a:latin typeface="Arial"/>
                <a:ea typeface="宋体"/>
              </a:rPr>
              <a:t>The disadvantage of polling:  wasting processor time. When the CPU polls the I/O devices periodically, the I/O devices maybe have no request or have not get ready.</a:t>
            </a:r>
            <a:endParaRPr lang="en-US" sz="2400" b="0" strike="noStrike" spc="-1">
              <a:latin typeface="Arial"/>
            </a:endParaRPr>
          </a:p>
          <a:p>
            <a:pPr marL="743040" lvl="1" indent="-284040">
              <a:lnSpc>
                <a:spcPct val="100000"/>
              </a:lnSpc>
              <a:spcBef>
                <a:spcPts val="479"/>
              </a:spcBef>
              <a:buClr>
                <a:srgbClr val="C0504D"/>
              </a:buClr>
              <a:buSzPct val="85000"/>
              <a:buFont typeface="Wingdings" charset="2"/>
              <a:buChar char=""/>
            </a:pPr>
            <a:r>
              <a:rPr lang="en-US" sz="2400" b="0" strike="noStrike" spc="-1">
                <a:solidFill>
                  <a:srgbClr val="0000FF"/>
                </a:solidFill>
                <a:latin typeface="Arial"/>
                <a:ea typeface="宋体"/>
              </a:rPr>
              <a:t>  </a:t>
            </a:r>
            <a:r>
              <a:rPr lang="en-US" sz="2400" b="0" strike="noStrike" spc="-1">
                <a:solidFill>
                  <a:srgbClr val="007A77"/>
                </a:solidFill>
                <a:latin typeface="Arial"/>
                <a:ea typeface="宋体"/>
              </a:rPr>
              <a:t>If the I/O operations is interrupt driven, the OS can work</a:t>
            </a:r>
            <a:endParaRPr lang="en-US" sz="2400" b="0" strike="noStrike" spc="-1">
              <a:latin typeface="Arial"/>
            </a:endParaRPr>
          </a:p>
          <a:p>
            <a:pPr marL="743040" indent="-284040">
              <a:lnSpc>
                <a:spcPct val="100000"/>
              </a:lnSpc>
              <a:spcBef>
                <a:spcPts val="479"/>
              </a:spcBef>
            </a:pPr>
            <a:r>
              <a:rPr lang="en-US" sz="2400" b="0" strike="noStrike" spc="-1">
                <a:solidFill>
                  <a:srgbClr val="007A77"/>
                </a:solidFill>
                <a:latin typeface="Arial"/>
                <a:ea typeface="宋体"/>
              </a:rPr>
              <a:t>     on other tasks while data is being read from or written to</a:t>
            </a:r>
            <a:endParaRPr lang="en-US" sz="2400" b="0" strike="noStrike" spc="-1">
              <a:latin typeface="Arial"/>
            </a:endParaRPr>
          </a:p>
          <a:p>
            <a:pPr marL="743040" indent="-284040">
              <a:lnSpc>
                <a:spcPct val="100000"/>
              </a:lnSpc>
              <a:spcBef>
                <a:spcPts val="479"/>
              </a:spcBef>
            </a:pPr>
            <a:r>
              <a:rPr lang="en-US" sz="2400" b="0" strike="noStrike" spc="-1">
                <a:solidFill>
                  <a:srgbClr val="007A77"/>
                </a:solidFill>
                <a:latin typeface="Arial"/>
                <a:ea typeface="宋体"/>
              </a:rPr>
              <a:t>     the device.</a:t>
            </a:r>
            <a:endParaRPr lang="en-US" sz="2400" b="0" strike="noStrike" spc="-1">
              <a:latin typeface="Arial"/>
            </a:endParaRPr>
          </a:p>
          <a:p>
            <a:pPr marL="743040" lvl="1" indent="-284040">
              <a:lnSpc>
                <a:spcPct val="100000"/>
              </a:lnSpc>
              <a:spcBef>
                <a:spcPts val="479"/>
              </a:spcBef>
              <a:buClr>
                <a:srgbClr val="C0504D"/>
              </a:buClr>
              <a:buSzPct val="85000"/>
              <a:buFont typeface="Wingdings" charset="2"/>
              <a:buChar char=""/>
            </a:pPr>
            <a:r>
              <a:rPr lang="en-US" sz="2400" b="0" strike="noStrike" spc="-1">
                <a:solidFill>
                  <a:srgbClr val="0000FF"/>
                </a:solidFill>
                <a:latin typeface="Arial"/>
                <a:ea typeface="宋体"/>
              </a:rPr>
              <a:t>  </a:t>
            </a:r>
            <a:r>
              <a:rPr lang="en-US" sz="2400" b="0" strike="noStrike" spc="-1">
                <a:solidFill>
                  <a:srgbClr val="007A77"/>
                </a:solidFill>
                <a:latin typeface="Arial"/>
                <a:ea typeface="宋体"/>
              </a:rPr>
              <a:t>Because DMA doesn’t need the control of processor, it </a:t>
            </a:r>
            <a:endParaRPr lang="en-US" sz="2400" b="0" strike="noStrike" spc="-1">
              <a:latin typeface="Arial"/>
            </a:endParaRPr>
          </a:p>
          <a:p>
            <a:pPr marL="743040" indent="-284040">
              <a:lnSpc>
                <a:spcPct val="100000"/>
              </a:lnSpc>
              <a:spcBef>
                <a:spcPts val="479"/>
              </a:spcBef>
            </a:pPr>
            <a:r>
              <a:rPr lang="en-US" sz="2400" b="0" strike="noStrike" spc="-1">
                <a:solidFill>
                  <a:srgbClr val="007A77"/>
                </a:solidFill>
                <a:latin typeface="Arial"/>
                <a:ea typeface="宋体"/>
              </a:rPr>
              <a:t>     will not consume much of processor time.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9" presetClass="entr" fill="hold" nodeType="clickEffect">
                                  <p:stCondLst>
                                    <p:cond delay="0"/>
                                  </p:stCondLst>
                                  <p:childTnLst>
                                    <p:set>
                                      <p:cBhvr>
                                        <p:cTn id="6" dur="1" fill="hold">
                                          <p:stCondLst>
                                            <p:cond delay="0"/>
                                          </p:stCondLst>
                                        </p:cTn>
                                        <p:tgtEl>
                                          <p:spTgt spid="795">
                                            <p:txEl>
                                              <p:pRg st="1" end="1"/>
                                            </p:txEl>
                                          </p:spTgt>
                                        </p:tgtEl>
                                        <p:attrNameLst>
                                          <p:attrName>style.visibility</p:attrName>
                                        </p:attrNameLst>
                                      </p:cBhvr>
                                      <p:to>
                                        <p:strVal val="visible"/>
                                      </p:to>
                                    </p:set>
                                    <p:anim calcmode="lin" valueType="num">
                                      <p:cBhvr additive="repl">
                                        <p:cTn id="7" dur="1000" fill="hold"/>
                                        <p:tgtEl>
                                          <p:spTgt spid="795">
                                            <p:txEl>
                                              <p:pRg st="1" end="1"/>
                                            </p:txEl>
                                          </p:spTgt>
                                        </p:tgtEl>
                                        <p:attrNameLst>
                                          <p:attrName>ppt_x</p:attrName>
                                        </p:attrNameLst>
                                      </p:cBhvr>
                                      <p:tavLst>
                                        <p:tav tm="0">
                                          <p:val>
                                            <p:strVal val="#ppt_x-.2"/>
                                          </p:val>
                                        </p:tav>
                                        <p:tav tm="100000">
                                          <p:val>
                                            <p:strVal val="#ppt_x"/>
                                          </p:val>
                                        </p:tav>
                                      </p:tavLst>
                                    </p:anim>
                                    <p:anim calcmode="lin" valueType="num">
                                      <p:cBhvr additive="repl">
                                        <p:cTn id="8" dur="1000" fill="hold"/>
                                        <p:tgtEl>
                                          <p:spTgt spid="795">
                                            <p:txEl>
                                              <p:pRg st="1" end="1"/>
                                            </p:txEl>
                                          </p:spTgt>
                                        </p:tgtEl>
                                        <p:attrNameLst>
                                          <p:attrName>ppt_y</p:attrName>
                                        </p:attrNameLst>
                                      </p:cBhvr>
                                      <p:tavLst>
                                        <p:tav tm="0">
                                          <p:val>
                                            <p:strVal val="#ppt_y"/>
                                          </p:val>
                                        </p:tav>
                                        <p:tav tm="100000">
                                          <p:val>
                                            <p:strVal val="#ppt_y"/>
                                          </p:val>
                                        </p:tav>
                                      </p:tavLst>
                                    </p:anim>
                                    <p:animEffect transition="in" filter="dissolve">
                                      <p:cBhvr additive="repl">
                                        <p:cTn id="9" dur="1000"/>
                                        <p:tgtEl>
                                          <p:spTgt spid="795">
                                            <p:txEl>
                                              <p:pRg st="1" end="1"/>
                                            </p:txEl>
                                          </p:spTgt>
                                        </p:tgtEl>
                                      </p:cBhvr>
                                    </p:animEffect>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42" presetClass="entr" fill="hold" nodeType="clickEffect">
                                  <p:stCondLst>
                                    <p:cond delay="0"/>
                                  </p:stCondLst>
                                  <p:childTnLst>
                                    <p:set>
                                      <p:cBhvr>
                                        <p:cTn id="13" dur="1" fill="hold">
                                          <p:stCondLst>
                                            <p:cond delay="0"/>
                                          </p:stCondLst>
                                        </p:cTn>
                                        <p:tgtEl>
                                          <p:spTgt spid="795">
                                            <p:txEl>
                                              <p:pRg st="2" end="2"/>
                                            </p:txEl>
                                          </p:spTgt>
                                        </p:tgtEl>
                                        <p:attrNameLst>
                                          <p:attrName>style.visibility</p:attrName>
                                        </p:attrNameLst>
                                      </p:cBhvr>
                                      <p:to>
                                        <p:strVal val="visible"/>
                                      </p:to>
                                    </p:set>
                                    <p:animEffect transition="in" filter="dissolve">
                                      <p:cBhvr additive="repl">
                                        <p:cTn id="14" dur="500"/>
                                        <p:tgtEl>
                                          <p:spTgt spid="795">
                                            <p:txEl>
                                              <p:pRg st="2" end="2"/>
                                            </p:txEl>
                                          </p:spTgt>
                                        </p:tgtEl>
                                      </p:cBhvr>
                                    </p:animEffect>
                                    <p:anim calcmode="lin" valueType="num">
                                      <p:cBhvr additive="repl">
                                        <p:cTn id="15" dur="500" fill="hold"/>
                                        <p:tgtEl>
                                          <p:spTgt spid="795">
                                            <p:txEl>
                                              <p:pRg st="2" end="2"/>
                                            </p:txEl>
                                          </p:spTgt>
                                        </p:tgtEl>
                                        <p:attrNameLst>
                                          <p:attrName>ppt_x</p:attrName>
                                        </p:attrNameLst>
                                      </p:cBhvr>
                                      <p:tavLst>
                                        <p:tav tm="0">
                                          <p:val>
                                            <p:strVal val="#ppt_x"/>
                                          </p:val>
                                        </p:tav>
                                        <p:tav tm="100000">
                                          <p:val>
                                            <p:strVal val="#ppt_x"/>
                                          </p:val>
                                        </p:tav>
                                      </p:tavLst>
                                    </p:anim>
                                    <p:anim calcmode="lin" valueType="num">
                                      <p:cBhvr additive="repl">
                                        <p:cTn id="16" dur="500" fill="hold"/>
                                        <p:tgtEl>
                                          <p:spTgt spid="795">
                                            <p:txEl>
                                              <p:pRg st="2" end="2"/>
                                            </p:txEl>
                                          </p:spTgt>
                                        </p:tgtEl>
                                        <p:attrNameLst>
                                          <p:attrName>ppt_y</p:attrName>
                                        </p:attrNameLst>
                                      </p:cBhvr>
                                      <p:tavLst>
                                        <p:tav tm="0">
                                          <p:val>
                                            <p:strVal val="#ppt_y+.1"/>
                                          </p:val>
                                        </p:tav>
                                        <p:tav tm="100000">
                                          <p:val>
                                            <p:strVal val="#ppt_y"/>
                                          </p:val>
                                        </p:tav>
                                      </p:tavLst>
                                    </p:anim>
                                  </p:childTnLst>
                                </p:cTn>
                              </p:par>
                              <p:par>
                                <p:cTn id="17" presetID="42" presetClass="entr" fill="hold" nodeType="withEffect">
                                  <p:stCondLst>
                                    <p:cond delay="0"/>
                                  </p:stCondLst>
                                  <p:childTnLst>
                                    <p:set>
                                      <p:cBhvr>
                                        <p:cTn id="18" dur="1" fill="hold">
                                          <p:stCondLst>
                                            <p:cond delay="0"/>
                                          </p:stCondLst>
                                        </p:cTn>
                                        <p:tgtEl>
                                          <p:spTgt spid="795">
                                            <p:txEl>
                                              <p:pRg st="0" end="0"/>
                                            </p:txEl>
                                          </p:spTgt>
                                        </p:tgtEl>
                                        <p:attrNameLst>
                                          <p:attrName>style.visibility</p:attrName>
                                        </p:attrNameLst>
                                      </p:cBhvr>
                                      <p:to>
                                        <p:strVal val="visible"/>
                                      </p:to>
                                    </p:set>
                                    <p:animEffect transition="in" filter="dissolve">
                                      <p:cBhvr additive="repl">
                                        <p:cTn id="19" dur="500"/>
                                        <p:tgtEl>
                                          <p:spTgt spid="795">
                                            <p:txEl>
                                              <p:pRg st="0" end="0"/>
                                            </p:txEl>
                                          </p:spTgt>
                                        </p:tgtEl>
                                      </p:cBhvr>
                                    </p:animEffect>
                                    <p:anim calcmode="lin" valueType="num">
                                      <p:cBhvr additive="repl">
                                        <p:cTn id="20" dur="500" fill="hold"/>
                                        <p:tgtEl>
                                          <p:spTgt spid="795">
                                            <p:txEl>
                                              <p:pRg st="0" end="0"/>
                                            </p:txEl>
                                          </p:spTgt>
                                        </p:tgtEl>
                                        <p:attrNameLst>
                                          <p:attrName>ppt_x</p:attrName>
                                        </p:attrNameLst>
                                      </p:cBhvr>
                                      <p:tavLst>
                                        <p:tav tm="0">
                                          <p:val>
                                            <p:strVal val="#ppt_x"/>
                                          </p:val>
                                        </p:tav>
                                        <p:tav tm="100000">
                                          <p:val>
                                            <p:strVal val="#ppt_x"/>
                                          </p:val>
                                        </p:tav>
                                      </p:tavLst>
                                    </p:anim>
                                    <p:anim calcmode="lin" valueType="num">
                                      <p:cBhvr additive="repl">
                                        <p:cTn id="21" dur="500" fill="hold"/>
                                        <p:tgtEl>
                                          <p:spTgt spid="795">
                                            <p:txEl>
                                              <p:pRg st="0" end="0"/>
                                            </p:txEl>
                                          </p:spTgt>
                                        </p:tgtEl>
                                        <p:attrNameLst>
                                          <p:attrName>ppt_y</p:attrName>
                                        </p:attrNameLst>
                                      </p:cBhvr>
                                      <p:tavLst>
                                        <p:tav tm="0">
                                          <p:val>
                                            <p:strVal val="#ppt_y+.1"/>
                                          </p:val>
                                        </p:tav>
                                        <p:tav tm="100000">
                                          <p:val>
                                            <p:strVal val="#ppt_y"/>
                                          </p:val>
                                        </p:tav>
                                      </p:tavLst>
                                    </p:anim>
                                  </p:childTnLst>
                                </p:cTn>
                              </p:par>
                              <p:par>
                                <p:cTn id="22" presetID="42" presetClass="entr" fill="hold" nodeType="withEffect">
                                  <p:stCondLst>
                                    <p:cond delay="0"/>
                                  </p:stCondLst>
                                  <p:childTnLst>
                                    <p:set>
                                      <p:cBhvr>
                                        <p:cTn id="23" dur="1" fill="hold">
                                          <p:stCondLst>
                                            <p:cond delay="0"/>
                                          </p:stCondLst>
                                        </p:cTn>
                                        <p:tgtEl>
                                          <p:spTgt spid="795">
                                            <p:txEl>
                                              <p:pRg st="0" end="0"/>
                                            </p:txEl>
                                          </p:spTgt>
                                        </p:tgtEl>
                                        <p:attrNameLst>
                                          <p:attrName>style.visibility</p:attrName>
                                        </p:attrNameLst>
                                      </p:cBhvr>
                                      <p:to>
                                        <p:strVal val="visible"/>
                                      </p:to>
                                    </p:set>
                                    <p:animEffect transition="in" filter="dissolve">
                                      <p:cBhvr additive="repl">
                                        <p:cTn id="24" dur="500"/>
                                        <p:tgtEl>
                                          <p:spTgt spid="795">
                                            <p:txEl>
                                              <p:pRg st="0" end="0"/>
                                            </p:txEl>
                                          </p:spTgt>
                                        </p:tgtEl>
                                      </p:cBhvr>
                                    </p:animEffect>
                                    <p:anim calcmode="lin" valueType="num">
                                      <p:cBhvr additive="repl">
                                        <p:cTn id="25" dur="500" fill="hold"/>
                                        <p:tgtEl>
                                          <p:spTgt spid="795">
                                            <p:txEl>
                                              <p:pRg st="0" end="0"/>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79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nodeType="clickEffect">
                      <p:stCondLst>
                        <p:cond delay="indefinite"/>
                      </p:stCondLst>
                      <p:childTnLst>
                        <p:par>
                          <p:cTn id="28" fill="hold" nodeType="withEffect">
                            <p:stCondLst>
                              <p:cond delay="0"/>
                            </p:stCondLst>
                            <p:childTnLst>
                              <p:par>
                                <p:cTn id="29" presetID="42" presetClass="entr" fill="hold" nodeType="clickEffect">
                                  <p:stCondLst>
                                    <p:cond delay="0"/>
                                  </p:stCondLst>
                                  <p:childTnLst>
                                    <p:set>
                                      <p:cBhvr>
                                        <p:cTn id="30" dur="1" fill="hold">
                                          <p:stCondLst>
                                            <p:cond delay="0"/>
                                          </p:stCondLst>
                                        </p:cTn>
                                        <p:tgtEl>
                                          <p:spTgt spid="795">
                                            <p:txEl>
                                              <p:pRg st="0" end="0"/>
                                            </p:txEl>
                                          </p:spTgt>
                                        </p:tgtEl>
                                        <p:attrNameLst>
                                          <p:attrName>style.visibility</p:attrName>
                                        </p:attrNameLst>
                                      </p:cBhvr>
                                      <p:to>
                                        <p:strVal val="visible"/>
                                      </p:to>
                                    </p:set>
                                    <p:animEffect transition="in" filter="dissolve">
                                      <p:cBhvr additive="repl">
                                        <p:cTn id="31" dur="500"/>
                                        <p:tgtEl>
                                          <p:spTgt spid="795">
                                            <p:txEl>
                                              <p:pRg st="0" end="0"/>
                                            </p:txEl>
                                          </p:spTgt>
                                        </p:tgtEl>
                                      </p:cBhvr>
                                    </p:animEffect>
                                    <p:anim calcmode="lin" valueType="num">
                                      <p:cBhvr additive="repl">
                                        <p:cTn id="32" dur="500" fill="hold"/>
                                        <p:tgtEl>
                                          <p:spTgt spid="795">
                                            <p:txEl>
                                              <p:pRg st="0" end="0"/>
                                            </p:txEl>
                                          </p:spTgt>
                                        </p:tgtEl>
                                        <p:attrNameLst>
                                          <p:attrName>ppt_x</p:attrName>
                                        </p:attrNameLst>
                                      </p:cBhvr>
                                      <p:tavLst>
                                        <p:tav tm="0">
                                          <p:val>
                                            <p:strVal val="#ppt_x"/>
                                          </p:val>
                                        </p:tav>
                                        <p:tav tm="100000">
                                          <p:val>
                                            <p:strVal val="#ppt_x"/>
                                          </p:val>
                                        </p:tav>
                                      </p:tavLst>
                                    </p:anim>
                                    <p:anim calcmode="lin" valueType="num">
                                      <p:cBhvr additive="repl">
                                        <p:cTn id="33" dur="500" fill="hold"/>
                                        <p:tgtEl>
                                          <p:spTgt spid="795">
                                            <p:txEl>
                                              <p:pRg st="0" end="0"/>
                                            </p:txEl>
                                          </p:spTgt>
                                        </p:tgtEl>
                                        <p:attrNameLst>
                                          <p:attrName>ppt_y</p:attrName>
                                        </p:attrNameLst>
                                      </p:cBhvr>
                                      <p:tavLst>
                                        <p:tav tm="0">
                                          <p:val>
                                            <p:strVal val="#ppt_y+.1"/>
                                          </p:val>
                                        </p:tav>
                                        <p:tav tm="100000">
                                          <p:val>
                                            <p:strVal val="#ppt_y"/>
                                          </p:val>
                                        </p:tav>
                                      </p:tavLst>
                                    </p:anim>
                                  </p:childTnLst>
                                </p:cTn>
                              </p:par>
                              <p:par>
                                <p:cTn id="34" presetID="42" presetClass="entr" fill="hold" nodeType="withEffect">
                                  <p:stCondLst>
                                    <p:cond delay="0"/>
                                  </p:stCondLst>
                                  <p:childTnLst>
                                    <p:set>
                                      <p:cBhvr>
                                        <p:cTn id="35" dur="1" fill="hold">
                                          <p:stCondLst>
                                            <p:cond delay="0"/>
                                          </p:stCondLst>
                                        </p:cTn>
                                        <p:tgtEl>
                                          <p:spTgt spid="795">
                                            <p:txEl>
                                              <p:pRg st="0" end="0"/>
                                            </p:txEl>
                                          </p:spTgt>
                                        </p:tgtEl>
                                        <p:attrNameLst>
                                          <p:attrName>style.visibility</p:attrName>
                                        </p:attrNameLst>
                                      </p:cBhvr>
                                      <p:to>
                                        <p:strVal val="visible"/>
                                      </p:to>
                                    </p:set>
                                    <p:animEffect transition="in" filter="dissolve">
                                      <p:cBhvr additive="repl">
                                        <p:cTn id="36" dur="500"/>
                                        <p:tgtEl>
                                          <p:spTgt spid="795">
                                            <p:txEl>
                                              <p:pRg st="0" end="0"/>
                                            </p:txEl>
                                          </p:spTgt>
                                        </p:tgtEl>
                                      </p:cBhvr>
                                    </p:animEffect>
                                    <p:anim calcmode="lin" valueType="num">
                                      <p:cBhvr additive="repl">
                                        <p:cTn id="37" dur="500" fill="hold"/>
                                        <p:tgtEl>
                                          <p:spTgt spid="795">
                                            <p:txEl>
                                              <p:pRg st="0" end="0"/>
                                            </p:txEl>
                                          </p:spTgt>
                                        </p:tgtEl>
                                        <p:attrNameLst>
                                          <p:attrName>ppt_x</p:attrName>
                                        </p:attrNameLst>
                                      </p:cBhvr>
                                      <p:tavLst>
                                        <p:tav tm="0">
                                          <p:val>
                                            <p:strVal val="#ppt_x"/>
                                          </p:val>
                                        </p:tav>
                                        <p:tav tm="100000">
                                          <p:val>
                                            <p:strVal val="#ppt_x"/>
                                          </p:val>
                                        </p:tav>
                                      </p:tavLst>
                                    </p:anim>
                                    <p:anim calcmode="lin" valueType="num">
                                      <p:cBhvr additive="repl">
                                        <p:cTn id="38" dur="500" fill="hold"/>
                                        <p:tgtEl>
                                          <p:spTgt spid="795">
                                            <p:txEl>
                                              <p:pRg st="0" end="0"/>
                                            </p:txEl>
                                          </p:spTgt>
                                        </p:tgtEl>
                                        <p:attrNameLst>
                                          <p:attrName>ppt_y</p:attrName>
                                        </p:attrNameLst>
                                      </p:cBhvr>
                                      <p:tavLst>
                                        <p:tav tm="0">
                                          <p:val>
                                            <p:strVal val="#ppt_y+.1"/>
                                          </p:val>
                                        </p:tav>
                                        <p:tav tm="100000">
                                          <p:val>
                                            <p:strVal val="#ppt_y"/>
                                          </p:val>
                                        </p:tav>
                                      </p:tavLst>
                                    </p:anim>
                                  </p:childTnLst>
                                </p:cTn>
                              </p:par>
                              <p:par>
                                <p:cTn id="39" presetID="42" presetClass="entr" fill="hold" nodeType="withEffect">
                                  <p:stCondLst>
                                    <p:cond delay="0"/>
                                  </p:stCondLst>
                                  <p:childTnLst>
                                    <p:set>
                                      <p:cBhvr>
                                        <p:cTn id="40" dur="1" fill="hold">
                                          <p:stCondLst>
                                            <p:cond delay="0"/>
                                          </p:stCondLst>
                                        </p:cTn>
                                        <p:tgtEl>
                                          <p:spTgt spid="795">
                                            <p:txEl>
                                              <p:pRg st="0" end="0"/>
                                            </p:txEl>
                                          </p:spTgt>
                                        </p:tgtEl>
                                        <p:attrNameLst>
                                          <p:attrName>style.visibility</p:attrName>
                                        </p:attrNameLst>
                                      </p:cBhvr>
                                      <p:to>
                                        <p:strVal val="visible"/>
                                      </p:to>
                                    </p:set>
                                    <p:animEffect transition="in" filter="dissolve">
                                      <p:cBhvr additive="repl">
                                        <p:cTn id="41" dur="500"/>
                                        <p:tgtEl>
                                          <p:spTgt spid="795">
                                            <p:txEl>
                                              <p:pRg st="0" end="0"/>
                                            </p:txEl>
                                          </p:spTgt>
                                        </p:tgtEl>
                                      </p:cBhvr>
                                    </p:animEffect>
                                    <p:anim calcmode="lin" valueType="num">
                                      <p:cBhvr additive="repl">
                                        <p:cTn id="42" dur="500" fill="hold"/>
                                        <p:tgtEl>
                                          <p:spTgt spid="795">
                                            <p:txEl>
                                              <p:pRg st="0" end="0"/>
                                            </p:txEl>
                                          </p:spTgt>
                                        </p:tgtEl>
                                        <p:attrNameLst>
                                          <p:attrName>ppt_x</p:attrName>
                                        </p:attrNameLst>
                                      </p:cBhvr>
                                      <p:tavLst>
                                        <p:tav tm="0">
                                          <p:val>
                                            <p:strVal val="#ppt_x"/>
                                          </p:val>
                                        </p:tav>
                                        <p:tav tm="100000">
                                          <p:val>
                                            <p:strVal val="#ppt_x"/>
                                          </p:val>
                                        </p:tav>
                                      </p:tavLst>
                                    </p:anim>
                                    <p:anim calcmode="lin" valueType="num">
                                      <p:cBhvr additive="repl">
                                        <p:cTn id="43" dur="500" fill="hold"/>
                                        <p:tgtEl>
                                          <p:spTgt spid="79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4" fill="hold" nodeType="clickEffect">
                      <p:stCondLst>
                        <p:cond delay="indefinite"/>
                      </p:stCondLst>
                      <p:childTnLst>
                        <p:par>
                          <p:cTn id="45" fill="hold" nodeType="withEffect">
                            <p:stCondLst>
                              <p:cond delay="0"/>
                            </p:stCondLst>
                            <p:childTnLst>
                              <p:par>
                                <p:cTn id="46" presetID="42" presetClass="entr" fill="hold" nodeType="clickEffect">
                                  <p:stCondLst>
                                    <p:cond delay="0"/>
                                  </p:stCondLst>
                                  <p:childTnLst>
                                    <p:set>
                                      <p:cBhvr>
                                        <p:cTn id="47" dur="1" fill="hold">
                                          <p:stCondLst>
                                            <p:cond delay="0"/>
                                          </p:stCondLst>
                                        </p:cTn>
                                        <p:tgtEl>
                                          <p:spTgt spid="795">
                                            <p:txEl>
                                              <p:pRg st="0" end="0"/>
                                            </p:txEl>
                                          </p:spTgt>
                                        </p:tgtEl>
                                        <p:attrNameLst>
                                          <p:attrName>style.visibility</p:attrName>
                                        </p:attrNameLst>
                                      </p:cBhvr>
                                      <p:to>
                                        <p:strVal val="visible"/>
                                      </p:to>
                                    </p:set>
                                    <p:animEffect transition="in" filter="dissolve">
                                      <p:cBhvr additive="repl">
                                        <p:cTn id="48" dur="500"/>
                                        <p:tgtEl>
                                          <p:spTgt spid="795">
                                            <p:txEl>
                                              <p:pRg st="0" end="0"/>
                                            </p:txEl>
                                          </p:spTgt>
                                        </p:tgtEl>
                                      </p:cBhvr>
                                    </p:animEffect>
                                    <p:anim calcmode="lin" valueType="num">
                                      <p:cBhvr additive="repl">
                                        <p:cTn id="49" dur="500" fill="hold"/>
                                        <p:tgtEl>
                                          <p:spTgt spid="795">
                                            <p:txEl>
                                              <p:pRg st="0" end="0"/>
                                            </p:txEl>
                                          </p:spTgt>
                                        </p:tgtEl>
                                        <p:attrNameLst>
                                          <p:attrName>ppt_x</p:attrName>
                                        </p:attrNameLst>
                                      </p:cBhvr>
                                      <p:tavLst>
                                        <p:tav tm="0">
                                          <p:val>
                                            <p:strVal val="#ppt_x"/>
                                          </p:val>
                                        </p:tav>
                                        <p:tav tm="100000">
                                          <p:val>
                                            <p:strVal val="#ppt_x"/>
                                          </p:val>
                                        </p:tav>
                                      </p:tavLst>
                                    </p:anim>
                                    <p:anim calcmode="lin" valueType="num">
                                      <p:cBhvr additive="repl">
                                        <p:cTn id="50" dur="500" fill="hold"/>
                                        <p:tgtEl>
                                          <p:spTgt spid="795">
                                            <p:txEl>
                                              <p:pRg st="0" end="0"/>
                                            </p:txEl>
                                          </p:spTgt>
                                        </p:tgtEl>
                                        <p:attrNameLst>
                                          <p:attrName>ppt_y</p:attrName>
                                        </p:attrNameLst>
                                      </p:cBhvr>
                                      <p:tavLst>
                                        <p:tav tm="0">
                                          <p:val>
                                            <p:strVal val="#ppt_y+.1"/>
                                          </p:val>
                                        </p:tav>
                                        <p:tav tm="100000">
                                          <p:val>
                                            <p:strVal val="#ppt_y"/>
                                          </p:val>
                                        </p:tav>
                                      </p:tavLst>
                                    </p:anim>
                                  </p:childTnLst>
                                </p:cTn>
                              </p:par>
                              <p:par>
                                <p:cTn id="51" presetID="42" presetClass="entr" fill="hold" nodeType="withEffect">
                                  <p:stCondLst>
                                    <p:cond delay="0"/>
                                  </p:stCondLst>
                                  <p:childTnLst>
                                    <p:set>
                                      <p:cBhvr>
                                        <p:cTn id="52" dur="1" fill="hold">
                                          <p:stCondLst>
                                            <p:cond delay="0"/>
                                          </p:stCondLst>
                                        </p:cTn>
                                        <p:tgtEl>
                                          <p:spTgt spid="795">
                                            <p:txEl>
                                              <p:pRg st="0" end="0"/>
                                            </p:txEl>
                                          </p:spTgt>
                                        </p:tgtEl>
                                        <p:attrNameLst>
                                          <p:attrName>style.visibility</p:attrName>
                                        </p:attrNameLst>
                                      </p:cBhvr>
                                      <p:to>
                                        <p:strVal val="visible"/>
                                      </p:to>
                                    </p:set>
                                    <p:animEffect transition="in" filter="dissolve">
                                      <p:cBhvr additive="repl">
                                        <p:cTn id="53" dur="500"/>
                                        <p:tgtEl>
                                          <p:spTgt spid="795">
                                            <p:txEl>
                                              <p:pRg st="0" end="0"/>
                                            </p:txEl>
                                          </p:spTgt>
                                        </p:tgtEl>
                                      </p:cBhvr>
                                    </p:animEffect>
                                    <p:anim calcmode="lin" valueType="num">
                                      <p:cBhvr additive="repl">
                                        <p:cTn id="54" dur="500" fill="hold"/>
                                        <p:tgtEl>
                                          <p:spTgt spid="795">
                                            <p:txEl>
                                              <p:pRg st="0" end="0"/>
                                            </p:txEl>
                                          </p:spTgt>
                                        </p:tgtEl>
                                        <p:attrNameLst>
                                          <p:attrName>ppt_x</p:attrName>
                                        </p:attrNameLst>
                                      </p:cBhvr>
                                      <p:tavLst>
                                        <p:tav tm="0">
                                          <p:val>
                                            <p:strVal val="#ppt_x"/>
                                          </p:val>
                                        </p:tav>
                                        <p:tav tm="100000">
                                          <p:val>
                                            <p:strVal val="#ppt_x"/>
                                          </p:val>
                                        </p:tav>
                                      </p:tavLst>
                                    </p:anim>
                                    <p:anim calcmode="lin" valueType="num">
                                      <p:cBhvr additive="repl">
                                        <p:cTn id="55" dur="500" fill="hold"/>
                                        <p:tgtEl>
                                          <p:spTgt spid="79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D6CB3823-E0B5-4BC0-B4A5-10A4ADBC158D}" type="slidenum">
              <a:rPr lang="en-US" sz="1200" b="0" strike="noStrike" spc="-1">
                <a:solidFill>
                  <a:srgbClr val="8B8B8B"/>
                </a:solidFill>
                <a:latin typeface="Calibri"/>
                <a:ea typeface="DejaVu Sans"/>
              </a:rPr>
              <a:t>56</a:t>
            </a:fld>
            <a:endParaRPr lang="en-US" sz="1200" b="0" strike="noStrike" spc="-1">
              <a:latin typeface="Arial"/>
            </a:endParaRPr>
          </a:p>
        </p:txBody>
      </p:sp>
      <p:sp>
        <p:nvSpPr>
          <p:cNvPr id="797" name="CustomShape 2"/>
          <p:cNvSpPr/>
          <p:nvPr/>
        </p:nvSpPr>
        <p:spPr>
          <a:xfrm>
            <a:off x="301680" y="260280"/>
            <a:ext cx="8538840" cy="863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4000" b="1" strike="noStrike" spc="-1">
                <a:solidFill>
                  <a:srgbClr val="000404"/>
                </a:solidFill>
                <a:latin typeface="Comic Sans MS"/>
                <a:ea typeface="DejaVu Sans"/>
              </a:rPr>
              <a:t>Interrupt-Driven I/O mode</a:t>
            </a:r>
            <a:endParaRPr lang="en-US" sz="4000" b="0" strike="noStrike" spc="-1">
              <a:latin typeface="Arial"/>
            </a:endParaRPr>
          </a:p>
        </p:txBody>
      </p:sp>
      <p:grpSp>
        <p:nvGrpSpPr>
          <p:cNvPr id="798" name="Group 3"/>
          <p:cNvGrpSpPr/>
          <p:nvPr/>
        </p:nvGrpSpPr>
        <p:grpSpPr>
          <a:xfrm>
            <a:off x="457200" y="1700280"/>
            <a:ext cx="8458200" cy="4951080"/>
            <a:chOff x="457200" y="1700280"/>
            <a:chExt cx="8458200" cy="4951080"/>
          </a:xfrm>
        </p:grpSpPr>
        <p:sp>
          <p:nvSpPr>
            <p:cNvPr id="799" name="Line 4"/>
            <p:cNvSpPr/>
            <p:nvPr/>
          </p:nvSpPr>
          <p:spPr>
            <a:xfrm>
              <a:off x="1198440" y="2528640"/>
              <a:ext cx="7119720" cy="1800"/>
            </a:xfrm>
            <a:prstGeom prst="line">
              <a:avLst/>
            </a:prstGeom>
            <a:ln w="9360">
              <a:solidFill>
                <a:srgbClr val="000000"/>
              </a:solidFill>
              <a:round/>
              <a:headEnd type="triangle" w="sm" len="med"/>
              <a:tailEnd type="triangle" w="sm" len="med"/>
            </a:ln>
          </p:spPr>
          <p:style>
            <a:lnRef idx="0">
              <a:scrgbClr r="0" g="0" b="0"/>
            </a:lnRef>
            <a:fillRef idx="0">
              <a:scrgbClr r="0" g="0" b="0"/>
            </a:fillRef>
            <a:effectRef idx="0">
              <a:scrgbClr r="0" g="0" b="0"/>
            </a:effectRef>
            <a:fontRef idx="minor"/>
          </p:style>
        </p:sp>
        <p:sp>
          <p:nvSpPr>
            <p:cNvPr id="800" name="CustomShape 5"/>
            <p:cNvSpPr/>
            <p:nvPr/>
          </p:nvSpPr>
          <p:spPr>
            <a:xfrm>
              <a:off x="1198440" y="2851200"/>
              <a:ext cx="2965320" cy="661680"/>
            </a:xfrm>
            <a:custGeom>
              <a:avLst/>
              <a:gdLst/>
              <a:ahLst/>
              <a:cxnLst/>
              <a:rect l="l" t="t" r="r" b="b"/>
              <a:pathLst>
                <a:path w="2100" h="468">
                  <a:moveTo>
                    <a:pt x="0" y="0"/>
                  </a:moveTo>
                  <a:lnTo>
                    <a:pt x="1050" y="0"/>
                  </a:lnTo>
                  <a:lnTo>
                    <a:pt x="1050" y="468"/>
                  </a:lnTo>
                  <a:lnTo>
                    <a:pt x="1365" y="468"/>
                  </a:lnTo>
                  <a:lnTo>
                    <a:pt x="1365" y="0"/>
                  </a:lnTo>
                  <a:lnTo>
                    <a:pt x="2100" y="0"/>
                  </a:lnTo>
                  <a:lnTo>
                    <a:pt x="2100" y="468"/>
                  </a:lnTo>
                </a:path>
              </a:pathLst>
            </a:custGeom>
            <a:noFill/>
            <a:ln w="9360">
              <a:solidFill>
                <a:srgbClr val="000000"/>
              </a:solidFill>
              <a:miter/>
              <a:tailEnd type="triangle" w="sm" len="med"/>
            </a:ln>
          </p:spPr>
          <p:style>
            <a:lnRef idx="0">
              <a:scrgbClr r="0" g="0" b="0"/>
            </a:lnRef>
            <a:fillRef idx="0">
              <a:scrgbClr r="0" g="0" b="0"/>
            </a:fillRef>
            <a:effectRef idx="0">
              <a:scrgbClr r="0" g="0" b="0"/>
            </a:effectRef>
            <a:fontRef idx="minor"/>
          </p:style>
        </p:sp>
        <p:sp>
          <p:nvSpPr>
            <p:cNvPr id="801" name="CustomShape 6"/>
            <p:cNvSpPr/>
            <p:nvPr/>
          </p:nvSpPr>
          <p:spPr>
            <a:xfrm>
              <a:off x="4168800" y="2851200"/>
              <a:ext cx="739440" cy="661680"/>
            </a:xfrm>
            <a:custGeom>
              <a:avLst/>
              <a:gdLst/>
              <a:ahLst/>
              <a:cxnLst/>
              <a:rect l="l" t="t" r="r" b="b"/>
              <a:pathLst>
                <a:path w="525" h="468">
                  <a:moveTo>
                    <a:pt x="0" y="468"/>
                  </a:moveTo>
                  <a:lnTo>
                    <a:pt x="525" y="468"/>
                  </a:lnTo>
                  <a:lnTo>
                    <a:pt x="525" y="0"/>
                  </a:lnTo>
                </a:path>
              </a:pathLst>
            </a:custGeom>
            <a:noFill/>
            <a:ln w="9360">
              <a:solidFill>
                <a:srgbClr val="000000"/>
              </a:solidFill>
              <a:miter/>
              <a:tailEnd type="triangle" w="sm" len="med"/>
            </a:ln>
          </p:spPr>
          <p:style>
            <a:lnRef idx="0">
              <a:scrgbClr r="0" g="0" b="0"/>
            </a:lnRef>
            <a:fillRef idx="0">
              <a:scrgbClr r="0" g="0" b="0"/>
            </a:fillRef>
            <a:effectRef idx="0">
              <a:scrgbClr r="0" g="0" b="0"/>
            </a:effectRef>
            <a:fontRef idx="minor"/>
          </p:style>
        </p:sp>
        <p:sp>
          <p:nvSpPr>
            <p:cNvPr id="802" name="CustomShape 7"/>
            <p:cNvSpPr/>
            <p:nvPr/>
          </p:nvSpPr>
          <p:spPr>
            <a:xfrm>
              <a:off x="4906800" y="2873520"/>
              <a:ext cx="1630080" cy="660240"/>
            </a:xfrm>
            <a:custGeom>
              <a:avLst/>
              <a:gdLst/>
              <a:ahLst/>
              <a:cxnLst/>
              <a:rect l="l" t="t" r="r" b="b"/>
              <a:pathLst>
                <a:path w="1155" h="468">
                  <a:moveTo>
                    <a:pt x="0" y="0"/>
                  </a:moveTo>
                  <a:lnTo>
                    <a:pt x="1155" y="0"/>
                  </a:lnTo>
                  <a:lnTo>
                    <a:pt x="1155" y="468"/>
                  </a:lnTo>
                </a:path>
              </a:pathLst>
            </a:custGeom>
            <a:noFill/>
            <a:ln w="9360">
              <a:solidFill>
                <a:srgbClr val="000000"/>
              </a:solidFill>
              <a:miter/>
              <a:tailEnd type="triangle" w="sm" len="med"/>
            </a:ln>
          </p:spPr>
          <p:style>
            <a:lnRef idx="0">
              <a:scrgbClr r="0" g="0" b="0"/>
            </a:lnRef>
            <a:fillRef idx="0">
              <a:scrgbClr r="0" g="0" b="0"/>
            </a:fillRef>
            <a:effectRef idx="0">
              <a:scrgbClr r="0" g="0" b="0"/>
            </a:effectRef>
            <a:fontRef idx="minor"/>
          </p:style>
        </p:sp>
        <p:sp>
          <p:nvSpPr>
            <p:cNvPr id="803" name="CustomShape 8"/>
            <p:cNvSpPr/>
            <p:nvPr/>
          </p:nvSpPr>
          <p:spPr>
            <a:xfrm>
              <a:off x="6539040" y="2851200"/>
              <a:ext cx="739440" cy="661680"/>
            </a:xfrm>
            <a:custGeom>
              <a:avLst/>
              <a:gdLst/>
              <a:ahLst/>
              <a:cxnLst/>
              <a:rect l="l" t="t" r="r" b="b"/>
              <a:pathLst>
                <a:path w="525" h="468">
                  <a:moveTo>
                    <a:pt x="0" y="468"/>
                  </a:moveTo>
                  <a:lnTo>
                    <a:pt x="525" y="468"/>
                  </a:lnTo>
                  <a:lnTo>
                    <a:pt x="525" y="0"/>
                  </a:lnTo>
                </a:path>
              </a:pathLst>
            </a:custGeom>
            <a:noFill/>
            <a:ln w="9360">
              <a:solidFill>
                <a:srgbClr val="000000"/>
              </a:solidFill>
              <a:miter/>
              <a:tailEnd type="triangle" w="sm" len="med"/>
            </a:ln>
          </p:spPr>
          <p:style>
            <a:lnRef idx="0">
              <a:scrgbClr r="0" g="0" b="0"/>
            </a:lnRef>
            <a:fillRef idx="0">
              <a:scrgbClr r="0" g="0" b="0"/>
            </a:fillRef>
            <a:effectRef idx="0">
              <a:scrgbClr r="0" g="0" b="0"/>
            </a:effectRef>
            <a:fontRef idx="minor"/>
          </p:style>
        </p:sp>
        <p:sp>
          <p:nvSpPr>
            <p:cNvPr id="804" name="Line 9"/>
            <p:cNvSpPr/>
            <p:nvPr/>
          </p:nvSpPr>
          <p:spPr>
            <a:xfrm>
              <a:off x="7279920" y="2850840"/>
              <a:ext cx="1038240" cy="180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805" name="Line 10"/>
            <p:cNvSpPr/>
            <p:nvPr/>
          </p:nvSpPr>
          <p:spPr>
            <a:xfrm>
              <a:off x="8470800" y="2850840"/>
              <a:ext cx="444600" cy="1800"/>
            </a:xfrm>
            <a:prstGeom prst="line">
              <a:avLst/>
            </a:prstGeom>
            <a:ln w="9360">
              <a:solidFill>
                <a:srgbClr val="000000"/>
              </a:solidFill>
              <a:round/>
              <a:tailEnd type="triangle" w="sm" len="med"/>
            </a:ln>
          </p:spPr>
          <p:style>
            <a:lnRef idx="0">
              <a:scrgbClr r="0" g="0" b="0"/>
            </a:lnRef>
            <a:fillRef idx="0">
              <a:scrgbClr r="0" g="0" b="0"/>
            </a:fillRef>
            <a:effectRef idx="0">
              <a:scrgbClr r="0" g="0" b="0"/>
            </a:effectRef>
            <a:fontRef idx="minor"/>
          </p:style>
        </p:sp>
        <p:sp>
          <p:nvSpPr>
            <p:cNvPr id="806" name="CustomShape 11"/>
            <p:cNvSpPr/>
            <p:nvPr/>
          </p:nvSpPr>
          <p:spPr>
            <a:xfrm>
              <a:off x="1198440" y="4809960"/>
              <a:ext cx="1490400" cy="711000"/>
            </a:xfrm>
            <a:custGeom>
              <a:avLst/>
              <a:gdLst/>
              <a:ahLst/>
              <a:cxnLst/>
              <a:rect l="l" t="t" r="r" b="b"/>
              <a:pathLst>
                <a:path w="1050" h="156">
                  <a:moveTo>
                    <a:pt x="0" y="156"/>
                  </a:moveTo>
                  <a:lnTo>
                    <a:pt x="1050" y="156"/>
                  </a:lnTo>
                  <a:lnTo>
                    <a:pt x="1050" y="0"/>
                  </a:lnTo>
                </a:path>
              </a:pathLst>
            </a:custGeom>
            <a:noFill/>
            <a:ln w="9360">
              <a:solidFill>
                <a:srgbClr val="000000"/>
              </a:solidFill>
              <a:miter/>
              <a:tailEnd type="triangle" w="sm" len="med"/>
            </a:ln>
          </p:spPr>
          <p:style>
            <a:lnRef idx="0">
              <a:scrgbClr r="0" g="0" b="0"/>
            </a:lnRef>
            <a:fillRef idx="0">
              <a:scrgbClr r="0" g="0" b="0"/>
            </a:fillRef>
            <a:effectRef idx="0">
              <a:scrgbClr r="0" g="0" b="0"/>
            </a:effectRef>
            <a:fontRef idx="minor"/>
          </p:style>
        </p:sp>
        <p:sp>
          <p:nvSpPr>
            <p:cNvPr id="807" name="CustomShape 12"/>
            <p:cNvSpPr/>
            <p:nvPr/>
          </p:nvSpPr>
          <p:spPr>
            <a:xfrm>
              <a:off x="2681280" y="4813200"/>
              <a:ext cx="1482480" cy="661680"/>
            </a:xfrm>
            <a:custGeom>
              <a:avLst/>
              <a:gdLst/>
              <a:ahLst/>
              <a:cxnLst/>
              <a:rect l="l" t="t" r="r" b="b"/>
              <a:pathLst>
                <a:path w="1050" h="468">
                  <a:moveTo>
                    <a:pt x="0" y="0"/>
                  </a:moveTo>
                  <a:lnTo>
                    <a:pt x="1050" y="0"/>
                  </a:lnTo>
                  <a:lnTo>
                    <a:pt x="1050" y="468"/>
                  </a:lnTo>
                </a:path>
              </a:pathLst>
            </a:custGeom>
            <a:noFill/>
            <a:ln w="9360">
              <a:solidFill>
                <a:srgbClr val="000000"/>
              </a:solidFill>
              <a:miter/>
              <a:tailEnd type="triangle" w="sm" len="med"/>
            </a:ln>
          </p:spPr>
          <p:style>
            <a:lnRef idx="0">
              <a:scrgbClr r="0" g="0" b="0"/>
            </a:lnRef>
            <a:fillRef idx="0">
              <a:scrgbClr r="0" g="0" b="0"/>
            </a:fillRef>
            <a:effectRef idx="0">
              <a:scrgbClr r="0" g="0" b="0"/>
            </a:effectRef>
            <a:fontRef idx="minor"/>
          </p:style>
        </p:sp>
        <p:sp>
          <p:nvSpPr>
            <p:cNvPr id="808" name="CustomShape 13"/>
            <p:cNvSpPr/>
            <p:nvPr/>
          </p:nvSpPr>
          <p:spPr>
            <a:xfrm>
              <a:off x="4168800" y="4813200"/>
              <a:ext cx="739440" cy="661680"/>
            </a:xfrm>
            <a:custGeom>
              <a:avLst/>
              <a:gdLst/>
              <a:ahLst/>
              <a:cxnLst/>
              <a:rect l="l" t="t" r="r" b="b"/>
              <a:pathLst>
                <a:path w="525" h="468">
                  <a:moveTo>
                    <a:pt x="0" y="468"/>
                  </a:moveTo>
                  <a:lnTo>
                    <a:pt x="525" y="468"/>
                  </a:lnTo>
                  <a:lnTo>
                    <a:pt x="525" y="0"/>
                  </a:lnTo>
                </a:path>
              </a:pathLst>
            </a:custGeom>
            <a:noFill/>
            <a:ln w="9360">
              <a:solidFill>
                <a:srgbClr val="000000"/>
              </a:solidFill>
              <a:miter/>
              <a:tailEnd type="triangle" w="sm" len="med"/>
            </a:ln>
          </p:spPr>
          <p:style>
            <a:lnRef idx="0">
              <a:scrgbClr r="0" g="0" b="0"/>
            </a:lnRef>
            <a:fillRef idx="0">
              <a:scrgbClr r="0" g="0" b="0"/>
            </a:fillRef>
            <a:effectRef idx="0">
              <a:scrgbClr r="0" g="0" b="0"/>
            </a:effectRef>
            <a:fontRef idx="minor"/>
          </p:style>
        </p:sp>
        <p:sp>
          <p:nvSpPr>
            <p:cNvPr id="809" name="CustomShape 14"/>
            <p:cNvSpPr/>
            <p:nvPr/>
          </p:nvSpPr>
          <p:spPr>
            <a:xfrm>
              <a:off x="4906800" y="4835520"/>
              <a:ext cx="1630080" cy="660240"/>
            </a:xfrm>
            <a:custGeom>
              <a:avLst/>
              <a:gdLst/>
              <a:ahLst/>
              <a:cxnLst/>
              <a:rect l="l" t="t" r="r" b="b"/>
              <a:pathLst>
                <a:path w="1155" h="468">
                  <a:moveTo>
                    <a:pt x="0" y="0"/>
                  </a:moveTo>
                  <a:lnTo>
                    <a:pt x="1155" y="0"/>
                  </a:lnTo>
                  <a:lnTo>
                    <a:pt x="1155" y="468"/>
                  </a:lnTo>
                </a:path>
              </a:pathLst>
            </a:custGeom>
            <a:noFill/>
            <a:ln w="9360">
              <a:solidFill>
                <a:srgbClr val="000000"/>
              </a:solidFill>
              <a:miter/>
              <a:tailEnd type="triangle" w="sm" len="med"/>
            </a:ln>
          </p:spPr>
          <p:style>
            <a:lnRef idx="0">
              <a:scrgbClr r="0" g="0" b="0"/>
            </a:lnRef>
            <a:fillRef idx="0">
              <a:scrgbClr r="0" g="0" b="0"/>
            </a:fillRef>
            <a:effectRef idx="0">
              <a:scrgbClr r="0" g="0" b="0"/>
            </a:effectRef>
            <a:fontRef idx="minor"/>
          </p:style>
        </p:sp>
        <p:sp>
          <p:nvSpPr>
            <p:cNvPr id="810" name="CustomShape 15"/>
            <p:cNvSpPr/>
            <p:nvPr/>
          </p:nvSpPr>
          <p:spPr>
            <a:xfrm>
              <a:off x="6539040" y="4813200"/>
              <a:ext cx="739440" cy="661680"/>
            </a:xfrm>
            <a:custGeom>
              <a:avLst/>
              <a:gdLst/>
              <a:ahLst/>
              <a:cxnLst/>
              <a:rect l="l" t="t" r="r" b="b"/>
              <a:pathLst>
                <a:path w="525" h="468">
                  <a:moveTo>
                    <a:pt x="0" y="468"/>
                  </a:moveTo>
                  <a:lnTo>
                    <a:pt x="525" y="468"/>
                  </a:lnTo>
                  <a:lnTo>
                    <a:pt x="525" y="0"/>
                  </a:lnTo>
                </a:path>
              </a:pathLst>
            </a:custGeom>
            <a:noFill/>
            <a:ln w="9360">
              <a:solidFill>
                <a:srgbClr val="000000"/>
              </a:solidFill>
              <a:miter/>
              <a:tailEnd type="triangle" w="sm" len="med"/>
            </a:ln>
          </p:spPr>
          <p:style>
            <a:lnRef idx="0">
              <a:scrgbClr r="0" g="0" b="0"/>
            </a:lnRef>
            <a:fillRef idx="0">
              <a:scrgbClr r="0" g="0" b="0"/>
            </a:fillRef>
            <a:effectRef idx="0">
              <a:scrgbClr r="0" g="0" b="0"/>
            </a:effectRef>
            <a:fontRef idx="minor"/>
          </p:style>
        </p:sp>
        <p:sp>
          <p:nvSpPr>
            <p:cNvPr id="811" name="Line 16"/>
            <p:cNvSpPr/>
            <p:nvPr/>
          </p:nvSpPr>
          <p:spPr>
            <a:xfrm>
              <a:off x="7279920" y="4813200"/>
              <a:ext cx="1038240" cy="144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812" name="Line 17"/>
            <p:cNvSpPr/>
            <p:nvPr/>
          </p:nvSpPr>
          <p:spPr>
            <a:xfrm>
              <a:off x="8470800" y="4813200"/>
              <a:ext cx="444600" cy="1440"/>
            </a:xfrm>
            <a:prstGeom prst="line">
              <a:avLst/>
            </a:prstGeom>
            <a:ln w="9360">
              <a:solidFill>
                <a:srgbClr val="000000"/>
              </a:solidFill>
              <a:round/>
              <a:tailEnd type="triangle" w="sm" len="med"/>
            </a:ln>
          </p:spPr>
          <p:style>
            <a:lnRef idx="0">
              <a:scrgbClr r="0" g="0" b="0"/>
            </a:lnRef>
            <a:fillRef idx="0">
              <a:scrgbClr r="0" g="0" b="0"/>
            </a:fillRef>
            <a:effectRef idx="0">
              <a:scrgbClr r="0" g="0" b="0"/>
            </a:effectRef>
            <a:fontRef idx="minor"/>
          </p:style>
        </p:sp>
        <p:sp>
          <p:nvSpPr>
            <p:cNvPr id="813" name="CustomShape 18"/>
            <p:cNvSpPr/>
            <p:nvPr/>
          </p:nvSpPr>
          <p:spPr>
            <a:xfrm>
              <a:off x="4165560" y="2851200"/>
              <a:ext cx="739440" cy="661680"/>
            </a:xfrm>
            <a:custGeom>
              <a:avLst/>
              <a:gdLst/>
              <a:ahLst/>
              <a:cxnLst/>
              <a:rect l="l" t="t" r="r" b="b"/>
              <a:pathLst>
                <a:path w="525" h="468">
                  <a:moveTo>
                    <a:pt x="0" y="468"/>
                  </a:moveTo>
                  <a:lnTo>
                    <a:pt x="525" y="468"/>
                  </a:lnTo>
                  <a:lnTo>
                    <a:pt x="525" y="0"/>
                  </a:lnTo>
                </a:path>
              </a:pathLst>
            </a:custGeom>
            <a:noFill/>
            <a:ln w="9360">
              <a:solidFill>
                <a:srgbClr val="000000"/>
              </a:solidFill>
              <a:miter/>
              <a:tailEnd type="triangle" w="sm" len="med"/>
            </a:ln>
          </p:spPr>
          <p:style>
            <a:lnRef idx="0">
              <a:scrgbClr r="0" g="0" b="0"/>
            </a:lnRef>
            <a:fillRef idx="0">
              <a:scrgbClr r="0" g="0" b="0"/>
            </a:fillRef>
            <a:effectRef idx="0">
              <a:scrgbClr r="0" g="0" b="0"/>
            </a:effectRef>
            <a:fontRef idx="minor"/>
          </p:style>
        </p:sp>
        <p:sp>
          <p:nvSpPr>
            <p:cNvPr id="814" name="Line 19"/>
            <p:cNvSpPr/>
            <p:nvPr/>
          </p:nvSpPr>
          <p:spPr>
            <a:xfrm>
              <a:off x="6538680" y="5727600"/>
              <a:ext cx="741240" cy="1440"/>
            </a:xfrm>
            <a:prstGeom prst="line">
              <a:avLst/>
            </a:prstGeom>
            <a:ln w="9360">
              <a:solidFill>
                <a:srgbClr val="000000"/>
              </a:solidFill>
              <a:round/>
              <a:headEnd type="triangle" w="sm" len="med"/>
              <a:tailEnd type="triangle" w="sm" len="med"/>
            </a:ln>
          </p:spPr>
          <p:style>
            <a:lnRef idx="0">
              <a:scrgbClr r="0" g="0" b="0"/>
            </a:lnRef>
            <a:fillRef idx="0">
              <a:scrgbClr r="0" g="0" b="0"/>
            </a:fillRef>
            <a:effectRef idx="0">
              <a:scrgbClr r="0" g="0" b="0"/>
            </a:effectRef>
            <a:fontRef idx="minor"/>
          </p:style>
        </p:sp>
        <p:sp>
          <p:nvSpPr>
            <p:cNvPr id="815" name="Line 20"/>
            <p:cNvSpPr/>
            <p:nvPr/>
          </p:nvSpPr>
          <p:spPr>
            <a:xfrm>
              <a:off x="6538680" y="3735360"/>
              <a:ext cx="741240" cy="1440"/>
            </a:xfrm>
            <a:prstGeom prst="line">
              <a:avLst/>
            </a:prstGeom>
            <a:ln w="9360">
              <a:solidFill>
                <a:srgbClr val="000000"/>
              </a:solidFill>
              <a:round/>
              <a:headEnd type="triangle" w="sm" len="med"/>
              <a:tailEnd type="triangle" w="sm" len="med"/>
            </a:ln>
          </p:spPr>
          <p:style>
            <a:lnRef idx="0">
              <a:scrgbClr r="0" g="0" b="0"/>
            </a:lnRef>
            <a:fillRef idx="0">
              <a:scrgbClr r="0" g="0" b="0"/>
            </a:fillRef>
            <a:effectRef idx="0">
              <a:scrgbClr r="0" g="0" b="0"/>
            </a:effectRef>
            <a:fontRef idx="minor"/>
          </p:style>
        </p:sp>
        <p:sp>
          <p:nvSpPr>
            <p:cNvPr id="816" name="Line 21"/>
            <p:cNvSpPr/>
            <p:nvPr/>
          </p:nvSpPr>
          <p:spPr>
            <a:xfrm>
              <a:off x="6538680" y="2528640"/>
              <a:ext cx="741240" cy="1800"/>
            </a:xfrm>
            <a:prstGeom prst="line">
              <a:avLst/>
            </a:prstGeom>
            <a:ln w="9360">
              <a:solidFill>
                <a:srgbClr val="000000"/>
              </a:solidFill>
              <a:round/>
              <a:headEnd type="triangle" w="sm" len="med"/>
              <a:tailEnd type="triangle" w="sm" len="med"/>
            </a:ln>
          </p:spPr>
          <p:style>
            <a:lnRef idx="0">
              <a:scrgbClr r="0" g="0" b="0"/>
            </a:lnRef>
            <a:fillRef idx="0">
              <a:scrgbClr r="0" g="0" b="0"/>
            </a:fillRef>
            <a:effectRef idx="0">
              <a:scrgbClr r="0" g="0" b="0"/>
            </a:effectRef>
            <a:fontRef idx="minor"/>
          </p:style>
        </p:sp>
        <p:sp>
          <p:nvSpPr>
            <p:cNvPr id="817" name="Line 22"/>
            <p:cNvSpPr/>
            <p:nvPr/>
          </p:nvSpPr>
          <p:spPr>
            <a:xfrm>
              <a:off x="4165560" y="2528640"/>
              <a:ext cx="741240" cy="1800"/>
            </a:xfrm>
            <a:prstGeom prst="line">
              <a:avLst/>
            </a:prstGeom>
            <a:ln w="9360">
              <a:solidFill>
                <a:srgbClr val="000000"/>
              </a:solidFill>
              <a:round/>
              <a:headEnd type="triangle" w="sm" len="med"/>
              <a:tailEnd type="triangle" w="sm" len="med"/>
            </a:ln>
          </p:spPr>
          <p:style>
            <a:lnRef idx="0">
              <a:scrgbClr r="0" g="0" b="0"/>
            </a:lnRef>
            <a:fillRef idx="0">
              <a:scrgbClr r="0" g="0" b="0"/>
            </a:fillRef>
            <a:effectRef idx="0">
              <a:scrgbClr r="0" g="0" b="0"/>
            </a:effectRef>
            <a:fontRef idx="minor"/>
          </p:style>
        </p:sp>
        <p:sp>
          <p:nvSpPr>
            <p:cNvPr id="818" name="Line 23"/>
            <p:cNvSpPr/>
            <p:nvPr/>
          </p:nvSpPr>
          <p:spPr>
            <a:xfrm>
              <a:off x="4165560" y="3735360"/>
              <a:ext cx="741240" cy="1440"/>
            </a:xfrm>
            <a:prstGeom prst="line">
              <a:avLst/>
            </a:prstGeom>
            <a:ln w="9360">
              <a:solidFill>
                <a:srgbClr val="000000"/>
              </a:solidFill>
              <a:round/>
              <a:headEnd type="triangle" w="sm" len="med"/>
              <a:tailEnd type="triangle" w="sm" len="med"/>
            </a:ln>
          </p:spPr>
          <p:style>
            <a:lnRef idx="0">
              <a:scrgbClr r="0" g="0" b="0"/>
            </a:lnRef>
            <a:fillRef idx="0">
              <a:scrgbClr r="0" g="0" b="0"/>
            </a:fillRef>
            <a:effectRef idx="0">
              <a:scrgbClr r="0" g="0" b="0"/>
            </a:effectRef>
            <a:fontRef idx="minor"/>
          </p:style>
        </p:sp>
        <p:sp>
          <p:nvSpPr>
            <p:cNvPr id="819" name="Line 24"/>
            <p:cNvSpPr/>
            <p:nvPr/>
          </p:nvSpPr>
          <p:spPr>
            <a:xfrm>
              <a:off x="4165560" y="5722920"/>
              <a:ext cx="741240" cy="1440"/>
            </a:xfrm>
            <a:prstGeom prst="line">
              <a:avLst/>
            </a:prstGeom>
            <a:ln w="9360">
              <a:solidFill>
                <a:srgbClr val="000000"/>
              </a:solidFill>
              <a:round/>
              <a:headEnd type="triangle" w="sm" len="med"/>
              <a:tailEnd type="triangle" w="sm" len="med"/>
            </a:ln>
          </p:spPr>
          <p:style>
            <a:lnRef idx="0">
              <a:scrgbClr r="0" g="0" b="0"/>
            </a:lnRef>
            <a:fillRef idx="0">
              <a:scrgbClr r="0" g="0" b="0"/>
            </a:fillRef>
            <a:effectRef idx="0">
              <a:scrgbClr r="0" g="0" b="0"/>
            </a:effectRef>
            <a:fontRef idx="minor"/>
          </p:style>
        </p:sp>
        <p:sp>
          <p:nvSpPr>
            <p:cNvPr id="820" name="Line 25"/>
            <p:cNvSpPr/>
            <p:nvPr/>
          </p:nvSpPr>
          <p:spPr>
            <a:xfrm>
              <a:off x="4038480" y="2528640"/>
              <a:ext cx="147600" cy="1800"/>
            </a:xfrm>
            <a:prstGeom prst="line">
              <a:avLst/>
            </a:prstGeom>
            <a:ln w="9360">
              <a:solidFill>
                <a:srgbClr val="000000"/>
              </a:solidFill>
              <a:round/>
              <a:tailEnd type="triangle" w="sm" len="med"/>
            </a:ln>
          </p:spPr>
          <p:style>
            <a:lnRef idx="0">
              <a:scrgbClr r="0" g="0" b="0"/>
            </a:lnRef>
            <a:fillRef idx="0">
              <a:scrgbClr r="0" g="0" b="0"/>
            </a:fillRef>
            <a:effectRef idx="0">
              <a:scrgbClr r="0" g="0" b="0"/>
            </a:effectRef>
            <a:fontRef idx="minor"/>
          </p:style>
        </p:sp>
        <p:sp>
          <p:nvSpPr>
            <p:cNvPr id="821" name="Line 26"/>
            <p:cNvSpPr/>
            <p:nvPr/>
          </p:nvSpPr>
          <p:spPr>
            <a:xfrm>
              <a:off x="6410160" y="2528640"/>
              <a:ext cx="149040" cy="1800"/>
            </a:xfrm>
            <a:prstGeom prst="line">
              <a:avLst/>
            </a:prstGeom>
            <a:ln w="9360">
              <a:solidFill>
                <a:srgbClr val="000000"/>
              </a:solidFill>
              <a:round/>
              <a:tailEnd type="triangle" w="sm" len="med"/>
            </a:ln>
          </p:spPr>
          <p:style>
            <a:lnRef idx="0">
              <a:scrgbClr r="0" g="0" b="0"/>
            </a:lnRef>
            <a:fillRef idx="0">
              <a:scrgbClr r="0" g="0" b="0"/>
            </a:fillRef>
            <a:effectRef idx="0">
              <a:scrgbClr r="0" g="0" b="0"/>
            </a:effectRef>
            <a:fontRef idx="minor"/>
          </p:style>
        </p:sp>
        <p:sp>
          <p:nvSpPr>
            <p:cNvPr id="822" name="Line 27"/>
            <p:cNvSpPr/>
            <p:nvPr/>
          </p:nvSpPr>
          <p:spPr>
            <a:xfrm flipH="1">
              <a:off x="7279920" y="2528640"/>
              <a:ext cx="295560" cy="1800"/>
            </a:xfrm>
            <a:prstGeom prst="line">
              <a:avLst/>
            </a:prstGeom>
            <a:ln w="9360">
              <a:solidFill>
                <a:srgbClr val="000000"/>
              </a:solidFill>
              <a:round/>
              <a:tailEnd type="triangle" w="sm" len="med"/>
            </a:ln>
          </p:spPr>
          <p:style>
            <a:lnRef idx="0">
              <a:scrgbClr r="0" g="0" b="0"/>
            </a:lnRef>
            <a:fillRef idx="0">
              <a:scrgbClr r="0" g="0" b="0"/>
            </a:fillRef>
            <a:effectRef idx="0">
              <a:scrgbClr r="0" g="0" b="0"/>
            </a:effectRef>
            <a:fontRef idx="minor"/>
          </p:style>
        </p:sp>
        <p:sp>
          <p:nvSpPr>
            <p:cNvPr id="823" name="Line 28"/>
            <p:cNvSpPr/>
            <p:nvPr/>
          </p:nvSpPr>
          <p:spPr>
            <a:xfrm flipH="1">
              <a:off x="4906800" y="2528640"/>
              <a:ext cx="297000" cy="1800"/>
            </a:xfrm>
            <a:prstGeom prst="line">
              <a:avLst/>
            </a:prstGeom>
            <a:ln w="9360">
              <a:solidFill>
                <a:srgbClr val="000000"/>
              </a:solidFill>
              <a:round/>
              <a:tailEnd type="triangle" w="sm" len="med"/>
            </a:ln>
          </p:spPr>
          <p:style>
            <a:lnRef idx="0">
              <a:scrgbClr r="0" g="0" b="0"/>
            </a:lnRef>
            <a:fillRef idx="0">
              <a:scrgbClr r="0" g="0" b="0"/>
            </a:fillRef>
            <a:effectRef idx="0">
              <a:scrgbClr r="0" g="0" b="0"/>
            </a:effectRef>
            <a:fontRef idx="minor"/>
          </p:style>
        </p:sp>
        <p:sp>
          <p:nvSpPr>
            <p:cNvPr id="824" name="Line 29"/>
            <p:cNvSpPr/>
            <p:nvPr/>
          </p:nvSpPr>
          <p:spPr>
            <a:xfrm>
              <a:off x="4168440" y="3624120"/>
              <a:ext cx="1800" cy="24120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825" name="Line 30"/>
            <p:cNvSpPr/>
            <p:nvPr/>
          </p:nvSpPr>
          <p:spPr>
            <a:xfrm>
              <a:off x="4165560" y="3735360"/>
              <a:ext cx="741240" cy="1440"/>
            </a:xfrm>
            <a:prstGeom prst="line">
              <a:avLst/>
            </a:prstGeom>
            <a:ln w="9360">
              <a:solidFill>
                <a:srgbClr val="000000"/>
              </a:solidFill>
              <a:round/>
              <a:headEnd type="triangle" w="sm" len="med"/>
              <a:tailEnd type="triangle" w="sm" len="med"/>
            </a:ln>
          </p:spPr>
          <p:style>
            <a:lnRef idx="0">
              <a:scrgbClr r="0" g="0" b="0"/>
            </a:lnRef>
            <a:fillRef idx="0">
              <a:scrgbClr r="0" g="0" b="0"/>
            </a:fillRef>
            <a:effectRef idx="0">
              <a:scrgbClr r="0" g="0" b="0"/>
            </a:effectRef>
            <a:fontRef idx="minor"/>
          </p:style>
        </p:sp>
        <p:sp>
          <p:nvSpPr>
            <p:cNvPr id="826" name="Line 31"/>
            <p:cNvSpPr/>
            <p:nvPr/>
          </p:nvSpPr>
          <p:spPr>
            <a:xfrm>
              <a:off x="4168440" y="3624120"/>
              <a:ext cx="1800" cy="24120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827" name="Line 32"/>
            <p:cNvSpPr/>
            <p:nvPr/>
          </p:nvSpPr>
          <p:spPr>
            <a:xfrm>
              <a:off x="4165560" y="3735360"/>
              <a:ext cx="741240" cy="1440"/>
            </a:xfrm>
            <a:prstGeom prst="line">
              <a:avLst/>
            </a:prstGeom>
            <a:ln w="9360">
              <a:solidFill>
                <a:srgbClr val="000000"/>
              </a:solidFill>
              <a:round/>
              <a:headEnd type="triangle" w="sm" len="med"/>
              <a:tailEnd type="triangle" w="sm" len="med"/>
            </a:ln>
          </p:spPr>
          <p:style>
            <a:lnRef idx="0">
              <a:scrgbClr r="0" g="0" b="0"/>
            </a:lnRef>
            <a:fillRef idx="0">
              <a:scrgbClr r="0" g="0" b="0"/>
            </a:fillRef>
            <a:effectRef idx="0">
              <a:scrgbClr r="0" g="0" b="0"/>
            </a:effectRef>
            <a:fontRef idx="minor"/>
          </p:style>
        </p:sp>
        <p:sp>
          <p:nvSpPr>
            <p:cNvPr id="828" name="Line 33"/>
            <p:cNvSpPr/>
            <p:nvPr/>
          </p:nvSpPr>
          <p:spPr>
            <a:xfrm>
              <a:off x="4168440" y="3624120"/>
              <a:ext cx="1800" cy="24120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829" name="Line 34"/>
            <p:cNvSpPr/>
            <p:nvPr/>
          </p:nvSpPr>
          <p:spPr>
            <a:xfrm>
              <a:off x="4906800" y="3624120"/>
              <a:ext cx="1440" cy="24120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830" name="Line 35"/>
            <p:cNvSpPr/>
            <p:nvPr/>
          </p:nvSpPr>
          <p:spPr>
            <a:xfrm>
              <a:off x="6541920" y="3624120"/>
              <a:ext cx="1440" cy="24120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831" name="Line 36"/>
            <p:cNvSpPr/>
            <p:nvPr/>
          </p:nvSpPr>
          <p:spPr>
            <a:xfrm>
              <a:off x="7279920" y="3624120"/>
              <a:ext cx="1800" cy="24120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832" name="Line 37"/>
            <p:cNvSpPr/>
            <p:nvPr/>
          </p:nvSpPr>
          <p:spPr>
            <a:xfrm>
              <a:off x="6541920" y="5611680"/>
              <a:ext cx="1440" cy="24120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833" name="Line 38"/>
            <p:cNvSpPr/>
            <p:nvPr/>
          </p:nvSpPr>
          <p:spPr>
            <a:xfrm>
              <a:off x="7279920" y="5611680"/>
              <a:ext cx="1800" cy="24120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834" name="Line 39"/>
            <p:cNvSpPr/>
            <p:nvPr/>
          </p:nvSpPr>
          <p:spPr>
            <a:xfrm>
              <a:off x="4168440" y="5611680"/>
              <a:ext cx="1800" cy="24120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835" name="Line 40"/>
            <p:cNvSpPr/>
            <p:nvPr/>
          </p:nvSpPr>
          <p:spPr>
            <a:xfrm>
              <a:off x="4906800" y="5611680"/>
              <a:ext cx="1440" cy="24120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836" name="CustomShape 41"/>
            <p:cNvSpPr/>
            <p:nvPr/>
          </p:nvSpPr>
          <p:spPr>
            <a:xfrm rot="5400000">
              <a:off x="1479600" y="3908520"/>
              <a:ext cx="2047680" cy="822240"/>
            </a:xfrm>
            <a:custGeom>
              <a:avLst/>
              <a:gdLst/>
              <a:ahLst/>
              <a:cxnLst/>
              <a:rect l="l" t="t" r="r" b="b"/>
              <a:pathLst>
                <a:path w="41452" h="21600">
                  <a:moveTo>
                    <a:pt x="41451" y="6416"/>
                  </a:moveTo>
                  <a:cubicBezTo>
                    <a:pt x="38642" y="15447"/>
                    <a:pt x="30284" y="21599"/>
                    <a:pt x="20827" y="21600"/>
                  </a:cubicBezTo>
                  <a:cubicBezTo>
                    <a:pt x="11103" y="21600"/>
                    <a:pt x="2578" y="15102"/>
                    <a:pt x="0" y="5726"/>
                  </a:cubicBezTo>
                  <a:moveTo>
                    <a:pt x="41451" y="6416"/>
                  </a:moveTo>
                  <a:cubicBezTo>
                    <a:pt x="38642" y="15447"/>
                    <a:pt x="30284" y="21599"/>
                    <a:pt x="20827" y="21600"/>
                  </a:cubicBezTo>
                  <a:cubicBezTo>
                    <a:pt x="11103" y="21600"/>
                    <a:pt x="2578" y="15102"/>
                    <a:pt x="0" y="5726"/>
                  </a:cubicBezTo>
                  <a:lnTo>
                    <a:pt x="20827" y="0"/>
                  </a:lnTo>
                  <a:close/>
                </a:path>
              </a:pathLst>
            </a:custGeom>
            <a:noFill/>
            <a:ln w="9360">
              <a:solidFill>
                <a:srgbClr val="000000"/>
              </a:solidFill>
              <a:miter/>
              <a:headEnd type="triangle" w="sm" len="med"/>
            </a:ln>
          </p:spPr>
          <p:style>
            <a:lnRef idx="0">
              <a:scrgbClr r="0" g="0" b="0"/>
            </a:lnRef>
            <a:fillRef idx="0">
              <a:scrgbClr r="0" g="0" b="0"/>
            </a:fillRef>
            <a:effectRef idx="0">
              <a:scrgbClr r="0" g="0" b="0"/>
            </a:effectRef>
            <a:fontRef idx="minor"/>
          </p:style>
        </p:sp>
        <p:sp>
          <p:nvSpPr>
            <p:cNvPr id="837" name="CustomShape 42"/>
            <p:cNvSpPr/>
            <p:nvPr/>
          </p:nvSpPr>
          <p:spPr>
            <a:xfrm>
              <a:off x="8508960" y="2851200"/>
              <a:ext cx="295200" cy="4395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just">
                <a:lnSpc>
                  <a:spcPct val="100000"/>
                </a:lnSpc>
              </a:pPr>
              <a:r>
                <a:rPr lang="en-US" sz="1600" b="0" strike="noStrike" spc="-1">
                  <a:solidFill>
                    <a:srgbClr val="007A77"/>
                  </a:solidFill>
                  <a:latin typeface="Times New Roman"/>
                  <a:ea typeface="DejaVu Sans"/>
                </a:rPr>
                <a:t>t</a:t>
              </a:r>
              <a:endParaRPr lang="en-US" sz="1600" b="0" strike="noStrike" spc="-1">
                <a:latin typeface="Arial"/>
              </a:endParaRPr>
            </a:p>
          </p:txBody>
        </p:sp>
        <p:sp>
          <p:nvSpPr>
            <p:cNvPr id="838" name="CustomShape 43"/>
            <p:cNvSpPr/>
            <p:nvPr/>
          </p:nvSpPr>
          <p:spPr>
            <a:xfrm>
              <a:off x="8529480" y="4797360"/>
              <a:ext cx="295200" cy="4395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just">
                <a:lnSpc>
                  <a:spcPct val="100000"/>
                </a:lnSpc>
              </a:pPr>
              <a:r>
                <a:rPr lang="en-US" sz="1600" b="0" strike="noStrike" spc="-1">
                  <a:solidFill>
                    <a:srgbClr val="007A77"/>
                  </a:solidFill>
                  <a:latin typeface="Times New Roman"/>
                  <a:ea typeface="DejaVu Sans"/>
                </a:rPr>
                <a:t>t</a:t>
              </a:r>
              <a:endParaRPr lang="en-US" sz="1600" b="0" strike="noStrike" spc="-1">
                <a:latin typeface="Arial"/>
              </a:endParaRPr>
            </a:p>
          </p:txBody>
        </p:sp>
        <p:sp>
          <p:nvSpPr>
            <p:cNvPr id="839" name="Line 44"/>
            <p:cNvSpPr/>
            <p:nvPr/>
          </p:nvSpPr>
          <p:spPr>
            <a:xfrm flipH="1">
              <a:off x="6156000" y="3076560"/>
              <a:ext cx="382680" cy="207720"/>
            </a:xfrm>
            <a:prstGeom prst="line">
              <a:avLst/>
            </a:prstGeom>
            <a:ln w="9360">
              <a:solidFill>
                <a:srgbClr val="000000"/>
              </a:solidFill>
              <a:round/>
              <a:headEnd type="triangle" w="sm" len="med"/>
            </a:ln>
          </p:spPr>
          <p:style>
            <a:lnRef idx="0">
              <a:scrgbClr r="0" g="0" b="0"/>
            </a:lnRef>
            <a:fillRef idx="0">
              <a:scrgbClr r="0" g="0" b="0"/>
            </a:fillRef>
            <a:effectRef idx="0">
              <a:scrgbClr r="0" g="0" b="0"/>
            </a:effectRef>
            <a:fontRef idx="minor"/>
          </p:style>
        </p:sp>
        <p:sp>
          <p:nvSpPr>
            <p:cNvPr id="840" name="Line 45"/>
            <p:cNvSpPr/>
            <p:nvPr/>
          </p:nvSpPr>
          <p:spPr>
            <a:xfrm flipH="1">
              <a:off x="6092640" y="5060880"/>
              <a:ext cx="446040" cy="441360"/>
            </a:xfrm>
            <a:prstGeom prst="line">
              <a:avLst/>
            </a:prstGeom>
            <a:ln w="9360">
              <a:solidFill>
                <a:srgbClr val="000000"/>
              </a:solidFill>
              <a:round/>
              <a:headEnd type="triangle" w="sm" len="med"/>
            </a:ln>
          </p:spPr>
          <p:style>
            <a:lnRef idx="0">
              <a:scrgbClr r="0" g="0" b="0"/>
            </a:lnRef>
            <a:fillRef idx="0">
              <a:scrgbClr r="0" g="0" b="0"/>
            </a:fillRef>
            <a:effectRef idx="0">
              <a:scrgbClr r="0" g="0" b="0"/>
            </a:effectRef>
            <a:fontRef idx="minor"/>
          </p:style>
        </p:sp>
        <p:sp>
          <p:nvSpPr>
            <p:cNvPr id="841" name="Line 46"/>
            <p:cNvSpPr/>
            <p:nvPr/>
          </p:nvSpPr>
          <p:spPr>
            <a:xfrm flipH="1">
              <a:off x="3719160" y="5060880"/>
              <a:ext cx="446400" cy="441360"/>
            </a:xfrm>
            <a:prstGeom prst="line">
              <a:avLst/>
            </a:prstGeom>
            <a:ln w="9360">
              <a:solidFill>
                <a:srgbClr val="000000"/>
              </a:solidFill>
              <a:round/>
              <a:headEnd type="triangle" w="sm" len="med"/>
            </a:ln>
          </p:spPr>
          <p:style>
            <a:lnRef idx="0">
              <a:scrgbClr r="0" g="0" b="0"/>
            </a:lnRef>
            <a:fillRef idx="0">
              <a:scrgbClr r="0" g="0" b="0"/>
            </a:fillRef>
            <a:effectRef idx="0">
              <a:scrgbClr r="0" g="0" b="0"/>
            </a:effectRef>
            <a:fontRef idx="minor"/>
          </p:style>
        </p:sp>
        <p:sp>
          <p:nvSpPr>
            <p:cNvPr id="842" name="Line 47"/>
            <p:cNvSpPr/>
            <p:nvPr/>
          </p:nvSpPr>
          <p:spPr>
            <a:xfrm flipH="1">
              <a:off x="3719160" y="3071520"/>
              <a:ext cx="446400" cy="443160"/>
            </a:xfrm>
            <a:prstGeom prst="line">
              <a:avLst/>
            </a:prstGeom>
            <a:ln w="9360">
              <a:solidFill>
                <a:srgbClr val="000000"/>
              </a:solidFill>
              <a:round/>
              <a:headEnd type="triangle" w="sm" len="med"/>
            </a:ln>
          </p:spPr>
          <p:style>
            <a:lnRef idx="0">
              <a:scrgbClr r="0" g="0" b="0"/>
            </a:lnRef>
            <a:fillRef idx="0">
              <a:scrgbClr r="0" g="0" b="0"/>
            </a:fillRef>
            <a:effectRef idx="0">
              <a:scrgbClr r="0" g="0" b="0"/>
            </a:effectRef>
            <a:fontRef idx="minor"/>
          </p:style>
        </p:sp>
        <p:sp>
          <p:nvSpPr>
            <p:cNvPr id="843" name="Line 48"/>
            <p:cNvSpPr/>
            <p:nvPr/>
          </p:nvSpPr>
          <p:spPr>
            <a:xfrm>
              <a:off x="4906800" y="3251160"/>
              <a:ext cx="241200" cy="465120"/>
            </a:xfrm>
            <a:prstGeom prst="line">
              <a:avLst/>
            </a:prstGeom>
            <a:ln w="9360">
              <a:solidFill>
                <a:srgbClr val="000000"/>
              </a:solidFill>
              <a:round/>
              <a:headEnd type="triangle" w="sm" len="med"/>
            </a:ln>
          </p:spPr>
          <p:style>
            <a:lnRef idx="0">
              <a:scrgbClr r="0" g="0" b="0"/>
            </a:lnRef>
            <a:fillRef idx="0">
              <a:scrgbClr r="0" g="0" b="0"/>
            </a:fillRef>
            <a:effectRef idx="0">
              <a:scrgbClr r="0" g="0" b="0"/>
            </a:effectRef>
            <a:fontRef idx="minor"/>
          </p:style>
        </p:sp>
        <p:sp>
          <p:nvSpPr>
            <p:cNvPr id="844" name="Line 49"/>
            <p:cNvSpPr/>
            <p:nvPr/>
          </p:nvSpPr>
          <p:spPr>
            <a:xfrm>
              <a:off x="7279920" y="3251160"/>
              <a:ext cx="400320" cy="355320"/>
            </a:xfrm>
            <a:prstGeom prst="line">
              <a:avLst/>
            </a:prstGeom>
            <a:ln w="9360">
              <a:solidFill>
                <a:srgbClr val="000000"/>
              </a:solidFill>
              <a:round/>
              <a:headEnd type="triangle" w="sm" len="med"/>
            </a:ln>
          </p:spPr>
          <p:style>
            <a:lnRef idx="0">
              <a:scrgbClr r="0" g="0" b="0"/>
            </a:lnRef>
            <a:fillRef idx="0">
              <a:scrgbClr r="0" g="0" b="0"/>
            </a:fillRef>
            <a:effectRef idx="0">
              <a:scrgbClr r="0" g="0" b="0"/>
            </a:effectRef>
            <a:fontRef idx="minor"/>
          </p:style>
        </p:sp>
        <p:sp>
          <p:nvSpPr>
            <p:cNvPr id="845" name="CustomShape 50"/>
            <p:cNvSpPr/>
            <p:nvPr/>
          </p:nvSpPr>
          <p:spPr>
            <a:xfrm>
              <a:off x="754200" y="2894040"/>
              <a:ext cx="739440" cy="4824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just">
                <a:lnSpc>
                  <a:spcPct val="100000"/>
                </a:lnSpc>
              </a:pPr>
              <a:r>
                <a:rPr lang="en-US" sz="1600" b="0" strike="noStrike" spc="-1">
                  <a:solidFill>
                    <a:srgbClr val="007A77"/>
                  </a:solidFill>
                  <a:latin typeface="Times New Roman"/>
                  <a:ea typeface="DejaVu Sans"/>
                </a:rPr>
                <a:t>CPU</a:t>
              </a:r>
              <a:endParaRPr lang="en-US" sz="1600" b="0" strike="noStrike" spc="-1">
                <a:latin typeface="Arial"/>
              </a:endParaRPr>
            </a:p>
          </p:txBody>
        </p:sp>
        <p:sp>
          <p:nvSpPr>
            <p:cNvPr id="846" name="CustomShape 51"/>
            <p:cNvSpPr/>
            <p:nvPr/>
          </p:nvSpPr>
          <p:spPr>
            <a:xfrm>
              <a:off x="457200" y="5060880"/>
              <a:ext cx="1036440" cy="4824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just">
                <a:lnSpc>
                  <a:spcPct val="100000"/>
                </a:lnSpc>
              </a:pPr>
              <a:r>
                <a:rPr lang="en-US" sz="1600" b="1" strike="noStrike" spc="-1">
                  <a:solidFill>
                    <a:srgbClr val="007A77"/>
                  </a:solidFill>
                  <a:latin typeface="Times New Roman"/>
                  <a:ea typeface="DejaVu Sans"/>
                </a:rPr>
                <a:t>Printer</a:t>
              </a:r>
              <a:endParaRPr lang="en-US" sz="1600" b="0" strike="noStrike" spc="-1">
                <a:latin typeface="Arial"/>
              </a:endParaRPr>
            </a:p>
          </p:txBody>
        </p:sp>
        <p:sp>
          <p:nvSpPr>
            <p:cNvPr id="847" name="CustomShape 52"/>
            <p:cNvSpPr/>
            <p:nvPr/>
          </p:nvSpPr>
          <p:spPr>
            <a:xfrm>
              <a:off x="1198440" y="5545080"/>
              <a:ext cx="739440" cy="4824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just">
                <a:lnSpc>
                  <a:spcPct val="100000"/>
                </a:lnSpc>
              </a:pPr>
              <a:r>
                <a:rPr lang="en-US" sz="1600" b="0" strike="noStrike" spc="-1">
                  <a:solidFill>
                    <a:srgbClr val="007A77"/>
                  </a:solidFill>
                  <a:latin typeface="Times New Roman"/>
                  <a:ea typeface="DejaVu Sans"/>
                </a:rPr>
                <a:t>Idle</a:t>
              </a:r>
              <a:endParaRPr lang="en-US" sz="1600" b="0" strike="noStrike" spc="-1">
                <a:latin typeface="Arial"/>
              </a:endParaRPr>
            </a:p>
          </p:txBody>
        </p:sp>
        <p:sp>
          <p:nvSpPr>
            <p:cNvPr id="848" name="CustomShape 53"/>
            <p:cNvSpPr/>
            <p:nvPr/>
          </p:nvSpPr>
          <p:spPr>
            <a:xfrm>
              <a:off x="3127320" y="4838760"/>
              <a:ext cx="739440" cy="4824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just">
                <a:lnSpc>
                  <a:spcPct val="100000"/>
                </a:lnSpc>
              </a:pPr>
              <a:r>
                <a:rPr lang="en-US" sz="1600" b="0" strike="noStrike" spc="-1">
                  <a:solidFill>
                    <a:srgbClr val="007A77"/>
                  </a:solidFill>
                  <a:latin typeface="Times New Roman"/>
                  <a:ea typeface="DejaVu Sans"/>
                </a:rPr>
                <a:t>Ready</a:t>
              </a:r>
              <a:endParaRPr lang="en-US" sz="1600" b="0" strike="noStrike" spc="-1">
                <a:latin typeface="Arial"/>
              </a:endParaRPr>
            </a:p>
          </p:txBody>
        </p:sp>
        <p:sp>
          <p:nvSpPr>
            <p:cNvPr id="849" name="CustomShape 54"/>
            <p:cNvSpPr/>
            <p:nvPr/>
          </p:nvSpPr>
          <p:spPr>
            <a:xfrm>
              <a:off x="2533680" y="5502240"/>
              <a:ext cx="739440" cy="4824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just">
                <a:lnSpc>
                  <a:spcPct val="100000"/>
                </a:lnSpc>
              </a:pPr>
              <a:r>
                <a:rPr lang="en-US" sz="1600" b="0" strike="noStrike" spc="-1">
                  <a:solidFill>
                    <a:srgbClr val="007A77"/>
                  </a:solidFill>
                  <a:latin typeface="Times New Roman"/>
                  <a:ea typeface="DejaVu Sans"/>
                </a:rPr>
                <a:t>start</a:t>
              </a:r>
              <a:endParaRPr lang="en-US" sz="1600" b="0" strike="noStrike" spc="-1">
                <a:latin typeface="Arial"/>
              </a:endParaRPr>
            </a:p>
          </p:txBody>
        </p:sp>
        <p:sp>
          <p:nvSpPr>
            <p:cNvPr id="850" name="CustomShape 55"/>
            <p:cNvSpPr/>
            <p:nvPr/>
          </p:nvSpPr>
          <p:spPr>
            <a:xfrm>
              <a:off x="3127320" y="5502240"/>
              <a:ext cx="1036440" cy="7077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ctr">
                <a:lnSpc>
                  <a:spcPct val="100000"/>
                </a:lnSpc>
              </a:pPr>
              <a:r>
                <a:rPr lang="en-US" sz="1600" b="0" strike="noStrike" spc="-1">
                  <a:solidFill>
                    <a:srgbClr val="007A77"/>
                  </a:solidFill>
                  <a:latin typeface="Times New Roman"/>
                  <a:ea typeface="DejaVu Sans"/>
                </a:rPr>
                <a:t>Request</a:t>
              </a:r>
              <a:endParaRPr lang="en-US" sz="1600" b="0" strike="noStrike" spc="-1">
                <a:latin typeface="Arial"/>
              </a:endParaRPr>
            </a:p>
            <a:p>
              <a:pPr algn="ctr">
                <a:lnSpc>
                  <a:spcPct val="100000"/>
                </a:lnSpc>
              </a:pPr>
              <a:r>
                <a:rPr lang="en-US" sz="1600" b="0" strike="noStrike" spc="-1">
                  <a:solidFill>
                    <a:srgbClr val="007A77"/>
                  </a:solidFill>
                  <a:latin typeface="Times New Roman"/>
                  <a:ea typeface="DejaVu Sans"/>
                </a:rPr>
                <a:t>interrupt</a:t>
              </a:r>
              <a:endParaRPr lang="en-US" sz="1600" b="0" strike="noStrike" spc="-1">
                <a:latin typeface="Arial"/>
              </a:endParaRPr>
            </a:p>
          </p:txBody>
        </p:sp>
        <p:sp>
          <p:nvSpPr>
            <p:cNvPr id="851" name="CustomShape 56"/>
            <p:cNvSpPr/>
            <p:nvPr/>
          </p:nvSpPr>
          <p:spPr>
            <a:xfrm>
              <a:off x="4059360" y="5943600"/>
              <a:ext cx="798480" cy="7077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ctr">
                <a:lnSpc>
                  <a:spcPct val="100000"/>
                </a:lnSpc>
              </a:pPr>
              <a:r>
                <a:rPr lang="en-US" sz="1600" b="0" strike="noStrike" spc="-1">
                  <a:solidFill>
                    <a:srgbClr val="007A77"/>
                  </a:solidFill>
                  <a:latin typeface="Times New Roman"/>
                  <a:ea typeface="DejaVu Sans"/>
                </a:rPr>
                <a:t>Incept Data</a:t>
              </a:r>
              <a:endParaRPr lang="en-US" sz="1600" b="0" strike="noStrike" spc="-1">
                <a:latin typeface="Arial"/>
              </a:endParaRPr>
            </a:p>
          </p:txBody>
        </p:sp>
        <p:sp>
          <p:nvSpPr>
            <p:cNvPr id="852" name="CustomShape 57"/>
            <p:cNvSpPr/>
            <p:nvPr/>
          </p:nvSpPr>
          <p:spPr>
            <a:xfrm>
              <a:off x="5351400" y="4838760"/>
              <a:ext cx="739440" cy="4824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just">
                <a:lnSpc>
                  <a:spcPct val="100000"/>
                </a:lnSpc>
              </a:pPr>
              <a:r>
                <a:rPr lang="en-US" sz="1600" b="0" strike="noStrike" spc="-1">
                  <a:solidFill>
                    <a:srgbClr val="007A77"/>
                  </a:solidFill>
                  <a:latin typeface="Times New Roman"/>
                  <a:ea typeface="DejaVu Sans"/>
                </a:rPr>
                <a:t>Printing </a:t>
              </a:r>
              <a:endParaRPr lang="en-US" sz="1600" b="0" strike="noStrike" spc="-1">
                <a:latin typeface="Arial"/>
              </a:endParaRPr>
            </a:p>
          </p:txBody>
        </p:sp>
        <p:sp>
          <p:nvSpPr>
            <p:cNvPr id="853" name="CustomShape 58"/>
            <p:cNvSpPr/>
            <p:nvPr/>
          </p:nvSpPr>
          <p:spPr>
            <a:xfrm>
              <a:off x="5351400" y="5502240"/>
              <a:ext cx="1036440" cy="7077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ctr">
                <a:lnSpc>
                  <a:spcPct val="100000"/>
                </a:lnSpc>
              </a:pPr>
              <a:r>
                <a:rPr lang="en-US" sz="1600" b="0" strike="noStrike" spc="-1">
                  <a:solidFill>
                    <a:srgbClr val="007A77"/>
                  </a:solidFill>
                  <a:latin typeface="Times New Roman"/>
                  <a:ea typeface="DejaVu Sans"/>
                </a:rPr>
                <a:t>Request</a:t>
              </a:r>
              <a:endParaRPr lang="en-US" sz="1600" b="0" strike="noStrike" spc="-1">
                <a:latin typeface="Arial"/>
              </a:endParaRPr>
            </a:p>
            <a:p>
              <a:pPr algn="ctr">
                <a:lnSpc>
                  <a:spcPct val="100000"/>
                </a:lnSpc>
              </a:pPr>
              <a:r>
                <a:rPr lang="en-US" sz="1600" b="0" strike="noStrike" spc="-1">
                  <a:solidFill>
                    <a:srgbClr val="007A77"/>
                  </a:solidFill>
                  <a:latin typeface="Times New Roman"/>
                  <a:ea typeface="DejaVu Sans"/>
                </a:rPr>
                <a:t>interrupt</a:t>
              </a:r>
              <a:endParaRPr lang="en-US" sz="1600" b="0" strike="noStrike" spc="-1">
                <a:latin typeface="Arial"/>
              </a:endParaRPr>
            </a:p>
          </p:txBody>
        </p:sp>
        <p:sp>
          <p:nvSpPr>
            <p:cNvPr id="854" name="CustomShape 59"/>
            <p:cNvSpPr/>
            <p:nvPr/>
          </p:nvSpPr>
          <p:spPr>
            <a:xfrm>
              <a:off x="6516720" y="5943600"/>
              <a:ext cx="766440" cy="7077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ctr">
                <a:lnSpc>
                  <a:spcPct val="100000"/>
                </a:lnSpc>
              </a:pPr>
              <a:r>
                <a:rPr lang="en-US" sz="1600" b="0" strike="noStrike" spc="-1">
                  <a:solidFill>
                    <a:srgbClr val="007A77"/>
                  </a:solidFill>
                  <a:latin typeface="Times New Roman"/>
                  <a:ea typeface="DejaVu Sans"/>
                </a:rPr>
                <a:t>Incept Data</a:t>
              </a:r>
              <a:endParaRPr lang="en-US" sz="1600" b="0" strike="noStrike" spc="-1">
                <a:latin typeface="Arial"/>
              </a:endParaRPr>
            </a:p>
          </p:txBody>
        </p:sp>
        <p:sp>
          <p:nvSpPr>
            <p:cNvPr id="855" name="CustomShape 60"/>
            <p:cNvSpPr/>
            <p:nvPr/>
          </p:nvSpPr>
          <p:spPr>
            <a:xfrm>
              <a:off x="7575480" y="4838760"/>
              <a:ext cx="741240" cy="4824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just">
                <a:lnSpc>
                  <a:spcPct val="100000"/>
                </a:lnSpc>
              </a:pPr>
              <a:r>
                <a:rPr lang="en-US" sz="1600" b="0" strike="noStrike" spc="-1">
                  <a:solidFill>
                    <a:srgbClr val="007A77"/>
                  </a:solidFill>
                  <a:latin typeface="Times New Roman"/>
                  <a:ea typeface="DejaVu Sans"/>
                </a:rPr>
                <a:t>Printing </a:t>
              </a:r>
              <a:endParaRPr lang="en-US" sz="1600" b="0" strike="noStrike" spc="-1">
                <a:latin typeface="Arial"/>
              </a:endParaRPr>
            </a:p>
          </p:txBody>
        </p:sp>
        <p:sp>
          <p:nvSpPr>
            <p:cNvPr id="856" name="Line 61"/>
            <p:cNvSpPr/>
            <p:nvPr/>
          </p:nvSpPr>
          <p:spPr>
            <a:xfrm>
              <a:off x="4168440" y="2392200"/>
              <a:ext cx="1800" cy="24120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857" name="Line 62"/>
            <p:cNvSpPr/>
            <p:nvPr/>
          </p:nvSpPr>
          <p:spPr>
            <a:xfrm>
              <a:off x="4906800" y="2392200"/>
              <a:ext cx="1440" cy="24120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858" name="Line 63"/>
            <p:cNvSpPr/>
            <p:nvPr/>
          </p:nvSpPr>
          <p:spPr>
            <a:xfrm>
              <a:off x="6541920" y="2392200"/>
              <a:ext cx="1440" cy="24120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859" name="Line 64"/>
            <p:cNvSpPr/>
            <p:nvPr/>
          </p:nvSpPr>
          <p:spPr>
            <a:xfrm>
              <a:off x="7279920" y="2392200"/>
              <a:ext cx="1800" cy="24120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860" name="CustomShape 65"/>
            <p:cNvSpPr/>
            <p:nvPr/>
          </p:nvSpPr>
          <p:spPr>
            <a:xfrm>
              <a:off x="2406600" y="3649680"/>
              <a:ext cx="892080" cy="7459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ctr">
                <a:lnSpc>
                  <a:spcPct val="100000"/>
                </a:lnSpc>
              </a:pPr>
              <a:r>
                <a:rPr lang="en-US" sz="1600" b="0" strike="noStrike" spc="-1">
                  <a:solidFill>
                    <a:srgbClr val="007A77"/>
                  </a:solidFill>
                  <a:latin typeface="Times New Roman"/>
                  <a:ea typeface="DejaVu Sans"/>
                </a:rPr>
                <a:t>start</a:t>
              </a:r>
              <a:endParaRPr lang="en-US" sz="1600" b="0" strike="noStrike" spc="-1">
                <a:latin typeface="Arial"/>
              </a:endParaRPr>
            </a:p>
            <a:p>
              <a:pPr algn="ctr">
                <a:lnSpc>
                  <a:spcPct val="100000"/>
                </a:lnSpc>
              </a:pPr>
              <a:r>
                <a:rPr lang="en-US" sz="1600" b="0" strike="noStrike" spc="-1">
                  <a:solidFill>
                    <a:srgbClr val="007A77"/>
                  </a:solidFill>
                  <a:latin typeface="Times New Roman"/>
                  <a:ea typeface="DejaVu Sans"/>
                </a:rPr>
                <a:t>I/O</a:t>
              </a:r>
              <a:endParaRPr lang="en-US" sz="1600" b="0" strike="noStrike" spc="-1">
                <a:latin typeface="Arial"/>
              </a:endParaRPr>
            </a:p>
          </p:txBody>
        </p:sp>
        <p:sp>
          <p:nvSpPr>
            <p:cNvPr id="861" name="CustomShape 66"/>
            <p:cNvSpPr/>
            <p:nvPr/>
          </p:nvSpPr>
          <p:spPr>
            <a:xfrm>
              <a:off x="3127320" y="3556080"/>
              <a:ext cx="828360" cy="7077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ctr">
                <a:lnSpc>
                  <a:spcPct val="100000"/>
                </a:lnSpc>
              </a:pPr>
              <a:r>
                <a:rPr lang="en-US" sz="1600" b="0" strike="noStrike" spc="-1">
                  <a:solidFill>
                    <a:srgbClr val="007A77"/>
                  </a:solidFill>
                  <a:latin typeface="Times New Roman"/>
                  <a:ea typeface="DejaVu Sans"/>
                </a:rPr>
                <a:t>Response</a:t>
              </a:r>
              <a:endParaRPr lang="en-US" sz="1600" b="0" strike="noStrike" spc="-1">
                <a:latin typeface="Arial"/>
              </a:endParaRPr>
            </a:p>
            <a:p>
              <a:pPr algn="ctr">
                <a:lnSpc>
                  <a:spcPct val="100000"/>
                </a:lnSpc>
              </a:pPr>
              <a:r>
                <a:rPr lang="en-US" sz="1600" b="0" strike="noStrike" spc="-1">
                  <a:solidFill>
                    <a:srgbClr val="007A77"/>
                  </a:solidFill>
                  <a:latin typeface="Times New Roman"/>
                  <a:ea typeface="DejaVu Sans"/>
                </a:rPr>
                <a:t>interrupt</a:t>
              </a:r>
              <a:endParaRPr lang="en-US" sz="1600" b="0" strike="noStrike" spc="-1">
                <a:latin typeface="Arial"/>
              </a:endParaRPr>
            </a:p>
          </p:txBody>
        </p:sp>
        <p:sp>
          <p:nvSpPr>
            <p:cNvPr id="862" name="CustomShape 67"/>
            <p:cNvSpPr/>
            <p:nvPr/>
          </p:nvSpPr>
          <p:spPr>
            <a:xfrm>
              <a:off x="4016520" y="3933720"/>
              <a:ext cx="1036440" cy="7077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ctr">
                <a:lnSpc>
                  <a:spcPct val="100000"/>
                </a:lnSpc>
              </a:pPr>
              <a:r>
                <a:rPr lang="en-US" sz="1600" b="0" strike="noStrike" spc="-1">
                  <a:solidFill>
                    <a:srgbClr val="007A77"/>
                  </a:solidFill>
                  <a:latin typeface="Times New Roman"/>
                  <a:ea typeface="DejaVu Sans"/>
                </a:rPr>
                <a:t>Transfer</a:t>
              </a:r>
              <a:endParaRPr lang="en-US" sz="1600" b="0" strike="noStrike" spc="-1">
                <a:latin typeface="Arial"/>
              </a:endParaRPr>
            </a:p>
            <a:p>
              <a:pPr algn="ctr">
                <a:lnSpc>
                  <a:spcPct val="100000"/>
                </a:lnSpc>
              </a:pPr>
              <a:r>
                <a:rPr lang="en-US" sz="1600" b="0" strike="noStrike" spc="-1">
                  <a:solidFill>
                    <a:srgbClr val="007A77"/>
                  </a:solidFill>
                  <a:latin typeface="Times New Roman"/>
                  <a:ea typeface="DejaVu Sans"/>
                </a:rPr>
                <a:t>Data</a:t>
              </a:r>
              <a:endParaRPr lang="en-US" sz="1600" b="0" strike="noStrike" spc="-1">
                <a:latin typeface="Arial"/>
              </a:endParaRPr>
            </a:p>
          </p:txBody>
        </p:sp>
        <p:sp>
          <p:nvSpPr>
            <p:cNvPr id="863" name="CustomShape 68"/>
            <p:cNvSpPr/>
            <p:nvPr/>
          </p:nvSpPr>
          <p:spPr>
            <a:xfrm>
              <a:off x="5326200" y="2997360"/>
              <a:ext cx="828360" cy="7077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ctr">
                <a:lnSpc>
                  <a:spcPct val="100000"/>
                </a:lnSpc>
              </a:pPr>
              <a:r>
                <a:rPr lang="en-US" sz="1600" b="0" strike="noStrike" spc="-1">
                  <a:solidFill>
                    <a:srgbClr val="007A77"/>
                  </a:solidFill>
                  <a:latin typeface="Times New Roman"/>
                  <a:ea typeface="DejaVu Sans"/>
                </a:rPr>
                <a:t>Response</a:t>
              </a:r>
              <a:endParaRPr lang="en-US" sz="1600" b="0" strike="noStrike" spc="-1">
                <a:latin typeface="Arial"/>
              </a:endParaRPr>
            </a:p>
            <a:p>
              <a:pPr algn="ctr">
                <a:lnSpc>
                  <a:spcPct val="100000"/>
                </a:lnSpc>
              </a:pPr>
              <a:r>
                <a:rPr lang="en-US" sz="1600" b="0" strike="noStrike" spc="-1">
                  <a:solidFill>
                    <a:srgbClr val="007A77"/>
                  </a:solidFill>
                  <a:latin typeface="Times New Roman"/>
                  <a:ea typeface="DejaVu Sans"/>
                </a:rPr>
                <a:t>interrupt</a:t>
              </a:r>
              <a:endParaRPr lang="en-US" sz="1600" b="0" strike="noStrike" spc="-1">
                <a:latin typeface="Arial"/>
              </a:endParaRPr>
            </a:p>
          </p:txBody>
        </p:sp>
        <p:sp>
          <p:nvSpPr>
            <p:cNvPr id="864" name="CustomShape 69"/>
            <p:cNvSpPr/>
            <p:nvPr/>
          </p:nvSpPr>
          <p:spPr>
            <a:xfrm>
              <a:off x="6410160" y="3933720"/>
              <a:ext cx="1036440" cy="7077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ctr">
                <a:lnSpc>
                  <a:spcPct val="100000"/>
                </a:lnSpc>
              </a:pPr>
              <a:r>
                <a:rPr lang="en-US" sz="1600" b="0" strike="noStrike" spc="-1">
                  <a:solidFill>
                    <a:srgbClr val="007A77"/>
                  </a:solidFill>
                  <a:latin typeface="Times New Roman"/>
                  <a:ea typeface="DejaVu Sans"/>
                </a:rPr>
                <a:t>Transfer</a:t>
              </a:r>
              <a:endParaRPr lang="en-US" sz="1600" b="0" strike="noStrike" spc="-1">
                <a:latin typeface="Arial"/>
              </a:endParaRPr>
            </a:p>
            <a:p>
              <a:pPr algn="ctr">
                <a:lnSpc>
                  <a:spcPct val="100000"/>
                </a:lnSpc>
              </a:pPr>
              <a:r>
                <a:rPr lang="en-US" sz="1600" b="0" strike="noStrike" spc="-1">
                  <a:solidFill>
                    <a:srgbClr val="007A77"/>
                  </a:solidFill>
                  <a:latin typeface="Times New Roman"/>
                  <a:ea typeface="DejaVu Sans"/>
                </a:rPr>
                <a:t>Data</a:t>
              </a:r>
              <a:endParaRPr lang="en-US" sz="1600" b="0" strike="noStrike" spc="-1">
                <a:latin typeface="Arial"/>
              </a:endParaRPr>
            </a:p>
          </p:txBody>
        </p:sp>
        <p:sp>
          <p:nvSpPr>
            <p:cNvPr id="865" name="CustomShape 70"/>
            <p:cNvSpPr/>
            <p:nvPr/>
          </p:nvSpPr>
          <p:spPr>
            <a:xfrm>
              <a:off x="5033880" y="3724200"/>
              <a:ext cx="831600" cy="4237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ctr">
                <a:lnSpc>
                  <a:spcPct val="100000"/>
                </a:lnSpc>
              </a:pPr>
              <a:r>
                <a:rPr lang="en-US" sz="1600" b="0" strike="noStrike" spc="-1">
                  <a:solidFill>
                    <a:srgbClr val="007A77"/>
                  </a:solidFill>
                  <a:latin typeface="Times New Roman"/>
                  <a:ea typeface="DejaVu Sans"/>
                </a:rPr>
                <a:t>Interrupt return</a:t>
              </a:r>
              <a:endParaRPr lang="en-US" sz="1600" b="0" strike="noStrike" spc="-1">
                <a:latin typeface="Arial"/>
              </a:endParaRPr>
            </a:p>
          </p:txBody>
        </p:sp>
        <p:sp>
          <p:nvSpPr>
            <p:cNvPr id="866" name="CustomShape 71"/>
            <p:cNvSpPr/>
            <p:nvPr/>
          </p:nvSpPr>
          <p:spPr>
            <a:xfrm>
              <a:off x="7427880" y="3598920"/>
              <a:ext cx="680760" cy="4237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just">
                <a:lnSpc>
                  <a:spcPct val="100000"/>
                </a:lnSpc>
              </a:pPr>
              <a:r>
                <a:rPr lang="en-US" sz="1600" b="0" strike="noStrike" spc="-1">
                  <a:solidFill>
                    <a:srgbClr val="007A77"/>
                  </a:solidFill>
                  <a:latin typeface="Times New Roman"/>
                  <a:ea typeface="DejaVu Sans"/>
                </a:rPr>
                <a:t>return</a:t>
              </a:r>
              <a:endParaRPr lang="en-US" sz="1600" b="0" strike="noStrike" spc="-1">
                <a:latin typeface="Arial"/>
              </a:endParaRPr>
            </a:p>
          </p:txBody>
        </p:sp>
        <p:sp>
          <p:nvSpPr>
            <p:cNvPr id="867" name="CustomShape 72"/>
            <p:cNvSpPr/>
            <p:nvPr/>
          </p:nvSpPr>
          <p:spPr>
            <a:xfrm>
              <a:off x="3995640" y="1700280"/>
              <a:ext cx="1036440" cy="7077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ctr">
                <a:lnSpc>
                  <a:spcPct val="100000"/>
                </a:lnSpc>
              </a:pPr>
              <a:r>
                <a:rPr lang="en-US" sz="1600" b="0" strike="noStrike" spc="-1">
                  <a:solidFill>
                    <a:srgbClr val="007A77"/>
                  </a:solidFill>
                  <a:latin typeface="Times New Roman"/>
                  <a:ea typeface="DejaVu Sans"/>
                </a:rPr>
                <a:t>Service for interruption</a:t>
              </a:r>
              <a:endParaRPr lang="en-US" sz="1600" b="0" strike="noStrike" spc="-1">
                <a:latin typeface="Arial"/>
              </a:endParaRPr>
            </a:p>
          </p:txBody>
        </p:sp>
        <p:sp>
          <p:nvSpPr>
            <p:cNvPr id="868" name="CustomShape 73"/>
            <p:cNvSpPr/>
            <p:nvPr/>
          </p:nvSpPr>
          <p:spPr>
            <a:xfrm>
              <a:off x="6389640" y="1700280"/>
              <a:ext cx="1036440" cy="7077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ctr">
                <a:lnSpc>
                  <a:spcPct val="100000"/>
                </a:lnSpc>
              </a:pPr>
              <a:r>
                <a:rPr lang="en-US" sz="1600" b="0" strike="noStrike" spc="-1">
                  <a:solidFill>
                    <a:srgbClr val="007A77"/>
                  </a:solidFill>
                  <a:latin typeface="Times New Roman"/>
                  <a:ea typeface="DejaVu Sans"/>
                </a:rPr>
                <a:t>Service for interruption</a:t>
              </a:r>
              <a:endParaRPr lang="en-US" sz="1600" b="0" strike="noStrike" spc="-1">
                <a:latin typeface="Arial"/>
              </a:endParaRPr>
            </a:p>
          </p:txBody>
        </p:sp>
        <p:sp>
          <p:nvSpPr>
            <p:cNvPr id="869" name="CustomShape 74"/>
            <p:cNvSpPr/>
            <p:nvPr/>
          </p:nvSpPr>
          <p:spPr>
            <a:xfrm>
              <a:off x="1258920" y="1916280"/>
              <a:ext cx="1481040" cy="4824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ctr">
                <a:lnSpc>
                  <a:spcPct val="100000"/>
                </a:lnSpc>
              </a:pPr>
              <a:r>
                <a:rPr lang="en-US" sz="1600" b="0" strike="noStrike" spc="-1">
                  <a:solidFill>
                    <a:srgbClr val="007A77"/>
                  </a:solidFill>
                  <a:latin typeface="Times New Roman"/>
                  <a:ea typeface="DejaVu Sans"/>
                </a:rPr>
                <a:t>Running</a:t>
              </a:r>
              <a:endParaRPr lang="en-US" sz="1600" b="0" strike="noStrike" spc="-1">
                <a:latin typeface="Arial"/>
              </a:endParaRPr>
            </a:p>
            <a:p>
              <a:pPr algn="ctr">
                <a:lnSpc>
                  <a:spcPct val="100000"/>
                </a:lnSpc>
              </a:pPr>
              <a:r>
                <a:rPr lang="en-US" sz="1600" b="0" strike="noStrike" spc="-1">
                  <a:solidFill>
                    <a:srgbClr val="007A77"/>
                  </a:solidFill>
                  <a:latin typeface="Times New Roman"/>
                  <a:ea typeface="DejaVu Sans"/>
                </a:rPr>
                <a:t> main program</a:t>
              </a:r>
              <a:endParaRPr lang="en-US" sz="1600" b="0" strike="noStrike" spc="-1">
                <a:latin typeface="Arial"/>
              </a:endParaRPr>
            </a:p>
          </p:txBody>
        </p:sp>
        <p:sp>
          <p:nvSpPr>
            <p:cNvPr id="870" name="CustomShape 75"/>
            <p:cNvSpPr/>
            <p:nvPr/>
          </p:nvSpPr>
          <p:spPr>
            <a:xfrm>
              <a:off x="5003640" y="1849320"/>
              <a:ext cx="1482480" cy="6602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ctr">
                <a:lnSpc>
                  <a:spcPct val="100000"/>
                </a:lnSpc>
              </a:pPr>
              <a:r>
                <a:rPr lang="en-US" sz="1600" b="0" strike="noStrike" spc="-1">
                  <a:solidFill>
                    <a:srgbClr val="007A77"/>
                  </a:solidFill>
                  <a:latin typeface="Times New Roman"/>
                  <a:ea typeface="DejaVu Sans"/>
                </a:rPr>
                <a:t>go on doing </a:t>
              </a:r>
              <a:endParaRPr lang="en-US" sz="1600" b="0" strike="noStrike" spc="-1">
                <a:latin typeface="Arial"/>
              </a:endParaRPr>
            </a:p>
            <a:p>
              <a:pPr algn="ctr">
                <a:lnSpc>
                  <a:spcPct val="100000"/>
                </a:lnSpc>
              </a:pPr>
              <a:r>
                <a:rPr lang="en-US" sz="1600" b="0" strike="noStrike" spc="-1">
                  <a:solidFill>
                    <a:srgbClr val="007A77"/>
                  </a:solidFill>
                  <a:latin typeface="Times New Roman"/>
                  <a:ea typeface="DejaVu Sans"/>
                </a:rPr>
                <a:t>main program</a:t>
              </a:r>
              <a:endParaRPr lang="en-US" sz="1600" b="0" strike="noStrike" spc="-1">
                <a:latin typeface="Arial"/>
              </a:endParaRPr>
            </a:p>
          </p:txBody>
        </p:sp>
        <p:sp>
          <p:nvSpPr>
            <p:cNvPr id="871" name="CustomShape 76"/>
            <p:cNvSpPr/>
            <p:nvPr/>
          </p:nvSpPr>
          <p:spPr>
            <a:xfrm>
              <a:off x="7491240" y="1844640"/>
              <a:ext cx="888840" cy="4838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gn="ctr">
                <a:lnSpc>
                  <a:spcPct val="100000"/>
                </a:lnSpc>
              </a:pPr>
              <a:r>
                <a:rPr lang="en-US" sz="1600" b="0" strike="noStrike" spc="-1">
                  <a:solidFill>
                    <a:srgbClr val="007A77"/>
                  </a:solidFill>
                  <a:latin typeface="Times New Roman"/>
                  <a:ea typeface="DejaVu Sans"/>
                </a:rPr>
                <a:t>main program</a:t>
              </a:r>
              <a:endParaRPr lang="en-US" sz="1600" b="0" strike="noStrike" spc="-1">
                <a:latin typeface="Arial"/>
              </a:endParaRPr>
            </a:p>
          </p:txBody>
        </p:sp>
      </p:grpSp>
      <p:sp>
        <p:nvSpPr>
          <p:cNvPr id="872" name="CustomShape 77"/>
          <p:cNvSpPr/>
          <p:nvPr/>
        </p:nvSpPr>
        <p:spPr>
          <a:xfrm>
            <a:off x="555120" y="981000"/>
            <a:ext cx="7941240" cy="699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4000" b="0" strike="noStrike" spc="-1">
                <a:solidFill>
                  <a:srgbClr val="FF3300"/>
                </a:solidFill>
                <a:latin typeface="Comic Sans MS"/>
                <a:ea typeface="DejaVu Sans"/>
              </a:rPr>
              <a:t>Advantage: concurrent operation</a:t>
            </a:r>
            <a:endParaRPr lang="en-US" sz="4000" b="0" strike="noStrike" spc="-1">
              <a:latin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34634B16-CADB-498B-9305-73105E051A75}" type="slidenum">
              <a:rPr lang="en-US" sz="1200" b="0" strike="noStrike" spc="-1">
                <a:solidFill>
                  <a:srgbClr val="8B8B8B"/>
                </a:solidFill>
                <a:latin typeface="Calibri"/>
                <a:ea typeface="DejaVu Sans"/>
              </a:rPr>
              <a:t>57</a:t>
            </a:fld>
            <a:endParaRPr lang="en-US" sz="1200" b="0" strike="noStrike" spc="-1">
              <a:latin typeface="Arial"/>
            </a:endParaRPr>
          </a:p>
        </p:txBody>
      </p:sp>
      <p:sp>
        <p:nvSpPr>
          <p:cNvPr id="874" name="CustomShape 2"/>
          <p:cNvSpPr/>
          <p:nvPr/>
        </p:nvSpPr>
        <p:spPr>
          <a:xfrm>
            <a:off x="250920" y="404640"/>
            <a:ext cx="8538840" cy="79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4400" b="0" strike="noStrike" spc="-1">
                <a:solidFill>
                  <a:srgbClr val="000404"/>
                </a:solidFill>
                <a:latin typeface="Comic Sans MS"/>
                <a:ea typeface="DejaVu Sans"/>
              </a:rPr>
              <a:t>DMA transfer </a:t>
            </a:r>
            <a:r>
              <a:rPr lang="en-US" sz="4000" b="1" strike="noStrike" spc="-1">
                <a:solidFill>
                  <a:srgbClr val="000404"/>
                </a:solidFill>
                <a:latin typeface="Comic Sans MS"/>
                <a:ea typeface="DejaVu Sans"/>
              </a:rPr>
              <a:t>mode</a:t>
            </a:r>
            <a:endParaRPr lang="en-US" sz="4000" b="0" strike="noStrike" spc="-1">
              <a:latin typeface="Arial"/>
            </a:endParaRPr>
          </a:p>
        </p:txBody>
      </p:sp>
      <p:sp>
        <p:nvSpPr>
          <p:cNvPr id="875" name="CustomShape 3"/>
          <p:cNvSpPr/>
          <p:nvPr/>
        </p:nvSpPr>
        <p:spPr>
          <a:xfrm>
            <a:off x="762120" y="1295280"/>
            <a:ext cx="1446120" cy="988920"/>
          </a:xfrm>
          <a:prstGeom prst="rect">
            <a:avLst/>
          </a:prstGeom>
          <a:solidFill>
            <a:schemeClr val="accent1"/>
          </a:solidFill>
          <a:ln w="9360">
            <a:solidFill>
              <a:schemeClr val="tx1"/>
            </a:solidFill>
            <a:miter/>
          </a:ln>
        </p:spPr>
        <p:style>
          <a:lnRef idx="0">
            <a:scrgbClr r="0" g="0" b="0"/>
          </a:lnRef>
          <a:fillRef idx="0">
            <a:scrgbClr r="0" g="0" b="0"/>
          </a:fillRef>
          <a:effectRef idx="0">
            <a:scrgbClr r="0" g="0" b="0"/>
          </a:effectRef>
          <a:fontRef idx="minor"/>
        </p:style>
      </p:sp>
      <p:sp>
        <p:nvSpPr>
          <p:cNvPr id="876" name="CustomShape 4"/>
          <p:cNvSpPr/>
          <p:nvPr/>
        </p:nvSpPr>
        <p:spPr>
          <a:xfrm>
            <a:off x="990720" y="1600200"/>
            <a:ext cx="1903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Bef>
                <a:spcPts val="901"/>
              </a:spcBef>
            </a:pPr>
            <a:r>
              <a:rPr lang="en-US" sz="1800" b="1" strike="noStrike" spc="-1">
                <a:solidFill>
                  <a:srgbClr val="000404"/>
                </a:solidFill>
                <a:latin typeface="Calibri"/>
                <a:ea typeface="DejaVu Sans"/>
              </a:rPr>
              <a:t>CPU </a:t>
            </a:r>
            <a:endParaRPr lang="en-US" sz="1800" b="0" strike="noStrike" spc="-1">
              <a:latin typeface="Arial"/>
            </a:endParaRPr>
          </a:p>
        </p:txBody>
      </p:sp>
      <p:sp>
        <p:nvSpPr>
          <p:cNvPr id="877" name="CustomShape 5"/>
          <p:cNvSpPr/>
          <p:nvPr/>
        </p:nvSpPr>
        <p:spPr>
          <a:xfrm>
            <a:off x="1828800" y="3733920"/>
            <a:ext cx="1674720" cy="1217520"/>
          </a:xfrm>
          <a:prstGeom prst="rect">
            <a:avLst/>
          </a:prstGeom>
          <a:solidFill>
            <a:schemeClr val="accent1"/>
          </a:solidFill>
          <a:ln w="9360">
            <a:solidFill>
              <a:schemeClr val="tx1"/>
            </a:solidFill>
            <a:miter/>
          </a:ln>
        </p:spPr>
        <p:style>
          <a:lnRef idx="0">
            <a:scrgbClr r="0" g="0" b="0"/>
          </a:lnRef>
          <a:fillRef idx="0">
            <a:scrgbClr r="0" g="0" b="0"/>
          </a:fillRef>
          <a:effectRef idx="0">
            <a:scrgbClr r="0" g="0" b="0"/>
          </a:effectRef>
          <a:fontRef idx="minor"/>
        </p:style>
      </p:sp>
      <p:sp>
        <p:nvSpPr>
          <p:cNvPr id="878" name="CustomShape 6"/>
          <p:cNvSpPr/>
          <p:nvPr/>
        </p:nvSpPr>
        <p:spPr>
          <a:xfrm>
            <a:off x="2133720" y="4114800"/>
            <a:ext cx="12934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Bef>
                <a:spcPts val="901"/>
              </a:spcBef>
            </a:pPr>
            <a:r>
              <a:rPr lang="en-US" sz="1800" b="1" strike="noStrike" spc="-1">
                <a:solidFill>
                  <a:srgbClr val="000404"/>
                </a:solidFill>
                <a:latin typeface="Calibri"/>
                <a:ea typeface="DejaVu Sans"/>
              </a:rPr>
              <a:t>memory</a:t>
            </a:r>
            <a:endParaRPr lang="en-US" sz="1800" b="0" strike="noStrike" spc="-1">
              <a:latin typeface="Arial"/>
            </a:endParaRPr>
          </a:p>
        </p:txBody>
      </p:sp>
      <p:sp>
        <p:nvSpPr>
          <p:cNvPr id="879" name="CustomShape 7"/>
          <p:cNvSpPr/>
          <p:nvPr/>
        </p:nvSpPr>
        <p:spPr>
          <a:xfrm>
            <a:off x="6400800" y="2438280"/>
            <a:ext cx="1674720" cy="1217520"/>
          </a:xfrm>
          <a:prstGeom prst="rect">
            <a:avLst/>
          </a:prstGeom>
          <a:solidFill>
            <a:schemeClr val="accent1"/>
          </a:solidFill>
          <a:ln w="9360">
            <a:solidFill>
              <a:schemeClr val="tx1"/>
            </a:solidFill>
            <a:miter/>
          </a:ln>
        </p:spPr>
        <p:style>
          <a:lnRef idx="0">
            <a:scrgbClr r="0" g="0" b="0"/>
          </a:lnRef>
          <a:fillRef idx="0">
            <a:scrgbClr r="0" g="0" b="0"/>
          </a:fillRef>
          <a:effectRef idx="0">
            <a:scrgbClr r="0" g="0" b="0"/>
          </a:effectRef>
          <a:fontRef idx="minor"/>
        </p:style>
      </p:sp>
      <p:sp>
        <p:nvSpPr>
          <p:cNvPr id="880" name="CustomShape 8"/>
          <p:cNvSpPr/>
          <p:nvPr/>
        </p:nvSpPr>
        <p:spPr>
          <a:xfrm>
            <a:off x="6553080" y="2895480"/>
            <a:ext cx="14461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Bef>
                <a:spcPts val="901"/>
              </a:spcBef>
            </a:pPr>
            <a:r>
              <a:rPr lang="en-US" sz="1800" b="1" strike="noStrike" spc="-1">
                <a:solidFill>
                  <a:srgbClr val="000404"/>
                </a:solidFill>
                <a:latin typeface="Calibri"/>
                <a:ea typeface="DejaVu Sans"/>
              </a:rPr>
              <a:t>I/O DEVICE</a:t>
            </a:r>
            <a:endParaRPr lang="en-US" sz="1800" b="0" strike="noStrike" spc="-1">
              <a:latin typeface="Arial"/>
            </a:endParaRPr>
          </a:p>
        </p:txBody>
      </p:sp>
      <p:sp>
        <p:nvSpPr>
          <p:cNvPr id="881" name="CustomShape 9"/>
          <p:cNvSpPr/>
          <p:nvPr/>
        </p:nvSpPr>
        <p:spPr>
          <a:xfrm>
            <a:off x="3809880" y="2286000"/>
            <a:ext cx="1674720" cy="1217520"/>
          </a:xfrm>
          <a:prstGeom prst="rect">
            <a:avLst/>
          </a:prstGeom>
          <a:solidFill>
            <a:schemeClr val="accent1"/>
          </a:solidFill>
          <a:ln w="9360">
            <a:solidFill>
              <a:schemeClr val="tx1"/>
            </a:solidFill>
            <a:miter/>
          </a:ln>
        </p:spPr>
        <p:style>
          <a:lnRef idx="0">
            <a:scrgbClr r="0" g="0" b="0"/>
          </a:lnRef>
          <a:fillRef idx="0">
            <a:scrgbClr r="0" g="0" b="0"/>
          </a:fillRef>
          <a:effectRef idx="0">
            <a:scrgbClr r="0" g="0" b="0"/>
          </a:effectRef>
          <a:fontRef idx="minor"/>
        </p:style>
      </p:sp>
      <p:sp>
        <p:nvSpPr>
          <p:cNvPr id="882" name="CustomShape 10"/>
          <p:cNvSpPr/>
          <p:nvPr/>
        </p:nvSpPr>
        <p:spPr>
          <a:xfrm>
            <a:off x="3886200" y="2666880"/>
            <a:ext cx="12934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Bef>
                <a:spcPts val="901"/>
              </a:spcBef>
            </a:pPr>
            <a:r>
              <a:rPr lang="en-US" sz="1800" b="1" strike="noStrike" spc="-1">
                <a:solidFill>
                  <a:srgbClr val="000404"/>
                </a:solidFill>
                <a:latin typeface="Calibri"/>
                <a:ea typeface="DejaVu Sans"/>
              </a:rPr>
              <a:t>DMA</a:t>
            </a:r>
            <a:endParaRPr lang="en-US" sz="1800" b="0" strike="noStrike" spc="-1">
              <a:latin typeface="Arial"/>
            </a:endParaRPr>
          </a:p>
        </p:txBody>
      </p:sp>
      <p:sp>
        <p:nvSpPr>
          <p:cNvPr id="883" name="Line 11"/>
          <p:cNvSpPr/>
          <p:nvPr/>
        </p:nvSpPr>
        <p:spPr>
          <a:xfrm>
            <a:off x="5486400" y="2895480"/>
            <a:ext cx="914400" cy="76320"/>
          </a:xfrm>
          <a:prstGeom prst="line">
            <a:avLst/>
          </a:prstGeom>
          <a:ln w="76320">
            <a:solidFill>
              <a:srgbClr val="FF6600"/>
            </a:solidFill>
            <a:round/>
            <a:headEnd type="triangle" w="med" len="med"/>
            <a:tailEnd type="triangle" w="med" len="med"/>
          </a:ln>
        </p:spPr>
        <p:style>
          <a:lnRef idx="0">
            <a:scrgbClr r="0" g="0" b="0"/>
          </a:lnRef>
          <a:fillRef idx="0">
            <a:scrgbClr r="0" g="0" b="0"/>
          </a:fillRef>
          <a:effectRef idx="0">
            <a:scrgbClr r="0" g="0" b="0"/>
          </a:effectRef>
          <a:fontRef idx="minor"/>
        </p:style>
      </p:sp>
      <p:sp>
        <p:nvSpPr>
          <p:cNvPr id="884" name="Line 12"/>
          <p:cNvSpPr/>
          <p:nvPr/>
        </p:nvSpPr>
        <p:spPr>
          <a:xfrm flipV="1">
            <a:off x="2895480" y="3124080"/>
            <a:ext cx="914400" cy="609480"/>
          </a:xfrm>
          <a:prstGeom prst="line">
            <a:avLst/>
          </a:prstGeom>
          <a:ln w="76320">
            <a:solidFill>
              <a:srgbClr val="FF6600"/>
            </a:solidFill>
            <a:round/>
            <a:headEnd type="triangle" w="med" len="med"/>
            <a:tailEnd type="triangle" w="med" len="med"/>
          </a:ln>
        </p:spPr>
        <p:style>
          <a:lnRef idx="0">
            <a:scrgbClr r="0" g="0" b="0"/>
          </a:lnRef>
          <a:fillRef idx="0">
            <a:scrgbClr r="0" g="0" b="0"/>
          </a:fillRef>
          <a:effectRef idx="0">
            <a:scrgbClr r="0" g="0" b="0"/>
          </a:effectRef>
          <a:fontRef idx="minor"/>
        </p:style>
      </p:sp>
      <p:sp>
        <p:nvSpPr>
          <p:cNvPr id="885" name="Line 13"/>
          <p:cNvSpPr/>
          <p:nvPr/>
        </p:nvSpPr>
        <p:spPr>
          <a:xfrm>
            <a:off x="2209680" y="1600200"/>
            <a:ext cx="4495680" cy="75960"/>
          </a:xfrm>
          <a:prstGeom prst="line">
            <a:avLst/>
          </a:prstGeom>
          <a:ln w="28440">
            <a:solidFill>
              <a:schemeClr val="tx1"/>
            </a:solidFill>
            <a:round/>
            <a:headEnd type="triangle" w="med" len="med"/>
          </a:ln>
        </p:spPr>
        <p:style>
          <a:lnRef idx="0">
            <a:scrgbClr r="0" g="0" b="0"/>
          </a:lnRef>
          <a:fillRef idx="0">
            <a:scrgbClr r="0" g="0" b="0"/>
          </a:fillRef>
          <a:effectRef idx="0">
            <a:scrgbClr r="0" g="0" b="0"/>
          </a:effectRef>
          <a:fontRef idx="minor"/>
        </p:style>
      </p:sp>
      <p:sp>
        <p:nvSpPr>
          <p:cNvPr id="886" name="Line 14"/>
          <p:cNvSpPr/>
          <p:nvPr/>
        </p:nvSpPr>
        <p:spPr>
          <a:xfrm>
            <a:off x="6705360" y="1676160"/>
            <a:ext cx="533520" cy="762120"/>
          </a:xfrm>
          <a:prstGeom prst="line">
            <a:avLst/>
          </a:prstGeom>
          <a:ln w="38160">
            <a:solidFill>
              <a:schemeClr val="tx1"/>
            </a:solidFill>
            <a:round/>
            <a:tailEnd type="triangle" w="med" len="med"/>
          </a:ln>
        </p:spPr>
        <p:style>
          <a:lnRef idx="0">
            <a:scrgbClr r="0" g="0" b="0"/>
          </a:lnRef>
          <a:fillRef idx="0">
            <a:scrgbClr r="0" g="0" b="0"/>
          </a:fillRef>
          <a:effectRef idx="0">
            <a:scrgbClr r="0" g="0" b="0"/>
          </a:effectRef>
          <a:fontRef idx="minor"/>
        </p:style>
      </p:sp>
      <p:sp>
        <p:nvSpPr>
          <p:cNvPr id="887" name="Line 15"/>
          <p:cNvSpPr/>
          <p:nvPr/>
        </p:nvSpPr>
        <p:spPr>
          <a:xfrm>
            <a:off x="1600200" y="2286000"/>
            <a:ext cx="609480" cy="1447560"/>
          </a:xfrm>
          <a:prstGeom prst="line">
            <a:avLst/>
          </a:prstGeom>
          <a:ln w="28440">
            <a:solidFill>
              <a:schemeClr val="tx1"/>
            </a:solidFill>
            <a:round/>
            <a:headEnd type="triangle" w="med" len="med"/>
            <a:tailEnd type="triangle" w="med" len="med"/>
          </a:ln>
        </p:spPr>
        <p:style>
          <a:lnRef idx="0">
            <a:scrgbClr r="0" g="0" b="0"/>
          </a:lnRef>
          <a:fillRef idx="0">
            <a:scrgbClr r="0" g="0" b="0"/>
          </a:fillRef>
          <a:effectRef idx="0">
            <a:scrgbClr r="0" g="0" b="0"/>
          </a:effectRef>
          <a:fontRef idx="minor"/>
        </p:style>
      </p:sp>
      <p:sp>
        <p:nvSpPr>
          <p:cNvPr id="888" name="Line 16"/>
          <p:cNvSpPr/>
          <p:nvPr/>
        </p:nvSpPr>
        <p:spPr>
          <a:xfrm>
            <a:off x="2209680" y="1981080"/>
            <a:ext cx="1600200" cy="609480"/>
          </a:xfrm>
          <a:prstGeom prst="line">
            <a:avLst/>
          </a:prstGeom>
          <a:ln w="57240">
            <a:solidFill>
              <a:srgbClr val="FFFF00"/>
            </a:solidFill>
            <a:round/>
            <a:tailEnd type="triangle" w="med" len="med"/>
          </a:ln>
        </p:spPr>
        <p:style>
          <a:lnRef idx="0">
            <a:scrgbClr r="0" g="0" b="0"/>
          </a:lnRef>
          <a:fillRef idx="0">
            <a:scrgbClr r="0" g="0" b="0"/>
          </a:fillRef>
          <a:effectRef idx="0">
            <a:scrgbClr r="0" g="0" b="0"/>
          </a:effectRef>
          <a:fontRef idx="minor"/>
        </p:style>
      </p:sp>
      <p:sp>
        <p:nvSpPr>
          <p:cNvPr id="889" name="Line 17"/>
          <p:cNvSpPr/>
          <p:nvPr/>
        </p:nvSpPr>
        <p:spPr>
          <a:xfrm>
            <a:off x="4495680" y="4952880"/>
            <a:ext cx="838080" cy="0"/>
          </a:xfrm>
          <a:prstGeom prst="line">
            <a:avLst/>
          </a:prstGeom>
          <a:ln w="57240">
            <a:solidFill>
              <a:srgbClr val="FFFF00"/>
            </a:solidFill>
            <a:round/>
            <a:tailEnd type="triangle" w="med" len="med"/>
          </a:ln>
        </p:spPr>
        <p:style>
          <a:lnRef idx="0">
            <a:scrgbClr r="0" g="0" b="0"/>
          </a:lnRef>
          <a:fillRef idx="0">
            <a:scrgbClr r="0" g="0" b="0"/>
          </a:fillRef>
          <a:effectRef idx="0">
            <a:scrgbClr r="0" g="0" b="0"/>
          </a:effectRef>
          <a:fontRef idx="minor"/>
        </p:style>
      </p:sp>
      <p:sp>
        <p:nvSpPr>
          <p:cNvPr id="890" name="CustomShape 18"/>
          <p:cNvSpPr/>
          <p:nvPr/>
        </p:nvSpPr>
        <p:spPr>
          <a:xfrm>
            <a:off x="5486400" y="4724280"/>
            <a:ext cx="31222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Bef>
                <a:spcPts val="901"/>
              </a:spcBef>
            </a:pPr>
            <a:r>
              <a:rPr lang="en-US" sz="1800" b="1" strike="noStrike" spc="-1">
                <a:solidFill>
                  <a:srgbClr val="000404"/>
                </a:solidFill>
                <a:latin typeface="Calibri"/>
                <a:ea typeface="DejaVu Sans"/>
              </a:rPr>
              <a:t>CPU INITIATION DMA</a:t>
            </a:r>
            <a:endParaRPr lang="en-US" sz="1800" b="0" strike="noStrike" spc="-1">
              <a:latin typeface="Arial"/>
            </a:endParaRPr>
          </a:p>
        </p:txBody>
      </p:sp>
      <p:sp>
        <p:nvSpPr>
          <p:cNvPr id="891" name="Line 19"/>
          <p:cNvSpPr/>
          <p:nvPr/>
        </p:nvSpPr>
        <p:spPr>
          <a:xfrm>
            <a:off x="990360" y="5486400"/>
            <a:ext cx="914400" cy="0"/>
          </a:xfrm>
          <a:prstGeom prst="line">
            <a:avLst/>
          </a:prstGeom>
          <a:ln w="9360">
            <a:solidFill>
              <a:schemeClr val="tx1"/>
            </a:solidFill>
            <a:round/>
          </a:ln>
        </p:spPr>
        <p:style>
          <a:lnRef idx="0">
            <a:scrgbClr r="0" g="0" b="0"/>
          </a:lnRef>
          <a:fillRef idx="0">
            <a:scrgbClr r="0" g="0" b="0"/>
          </a:fillRef>
          <a:effectRef idx="0">
            <a:scrgbClr r="0" g="0" b="0"/>
          </a:effectRef>
          <a:fontRef idx="minor"/>
        </p:style>
      </p:sp>
      <p:sp>
        <p:nvSpPr>
          <p:cNvPr id="892" name="CustomShape 20"/>
          <p:cNvSpPr/>
          <p:nvPr/>
        </p:nvSpPr>
        <p:spPr>
          <a:xfrm>
            <a:off x="2133720" y="5181480"/>
            <a:ext cx="26650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Bef>
                <a:spcPts val="901"/>
              </a:spcBef>
            </a:pPr>
            <a:r>
              <a:rPr lang="en-US" sz="1800" b="1" strike="noStrike" spc="-1">
                <a:solidFill>
                  <a:srgbClr val="000404"/>
                </a:solidFill>
                <a:latin typeface="Calibri"/>
                <a:ea typeface="DejaVu Sans"/>
              </a:rPr>
              <a:t>NO DMA I/O-CPU--M</a:t>
            </a:r>
            <a:endParaRPr lang="en-US" sz="1800" b="0" strike="noStrike" spc="-1">
              <a:latin typeface="Arial"/>
            </a:endParaRPr>
          </a:p>
        </p:txBody>
      </p:sp>
      <p:sp>
        <p:nvSpPr>
          <p:cNvPr id="893" name="Line 21"/>
          <p:cNvSpPr/>
          <p:nvPr/>
        </p:nvSpPr>
        <p:spPr>
          <a:xfrm>
            <a:off x="914400" y="6172200"/>
            <a:ext cx="914400" cy="0"/>
          </a:xfrm>
          <a:prstGeom prst="line">
            <a:avLst/>
          </a:prstGeom>
          <a:ln w="57240">
            <a:solidFill>
              <a:srgbClr val="FF0000"/>
            </a:solidFill>
            <a:round/>
          </a:ln>
        </p:spPr>
        <p:style>
          <a:lnRef idx="0">
            <a:scrgbClr r="0" g="0" b="0"/>
          </a:lnRef>
          <a:fillRef idx="0">
            <a:scrgbClr r="0" g="0" b="0"/>
          </a:fillRef>
          <a:effectRef idx="0">
            <a:scrgbClr r="0" g="0" b="0"/>
          </a:effectRef>
          <a:fontRef idx="minor"/>
        </p:style>
      </p:sp>
      <p:sp>
        <p:nvSpPr>
          <p:cNvPr id="894" name="CustomShape 22"/>
          <p:cNvSpPr/>
          <p:nvPr/>
        </p:nvSpPr>
        <p:spPr>
          <a:xfrm>
            <a:off x="2057400" y="6019920"/>
            <a:ext cx="70848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Bef>
                <a:spcPts val="901"/>
              </a:spcBef>
            </a:pPr>
            <a:r>
              <a:rPr lang="en-US" sz="1800" b="1" strike="noStrike" spc="-1">
                <a:solidFill>
                  <a:srgbClr val="000404"/>
                </a:solidFill>
                <a:latin typeface="Calibri"/>
                <a:ea typeface="DejaVu Sans"/>
              </a:rPr>
              <a:t> DMA-- I/O---M        I/O DIRECT ACCESS MEMORY</a:t>
            </a:r>
            <a:endParaRPr lang="en-US" sz="1800" b="0" strike="noStrike" spc="-1">
              <a:latin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5"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D62EED03-77D3-4463-A1A2-014B3CE6F296}" type="slidenum">
              <a:rPr lang="en-US" sz="1200" b="0" strike="noStrike" spc="-1">
                <a:solidFill>
                  <a:srgbClr val="8B8B8B"/>
                </a:solidFill>
                <a:latin typeface="Calibri"/>
                <a:ea typeface="DejaVu Sans"/>
              </a:rPr>
              <a:t>58</a:t>
            </a:fld>
            <a:endParaRPr lang="en-US" sz="1200" b="0" strike="noStrike" spc="-1">
              <a:latin typeface="Arial"/>
            </a:endParaRPr>
          </a:p>
        </p:txBody>
      </p:sp>
      <p:sp>
        <p:nvSpPr>
          <p:cNvPr id="896" name="CustomShape 2"/>
          <p:cNvSpPr/>
          <p:nvPr/>
        </p:nvSpPr>
        <p:spPr>
          <a:xfrm>
            <a:off x="179280" y="0"/>
            <a:ext cx="8962920" cy="6163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743040" indent="-284040">
              <a:lnSpc>
                <a:spcPct val="100000"/>
              </a:lnSpc>
              <a:spcBef>
                <a:spcPts val="561"/>
              </a:spcBef>
            </a:pPr>
            <a:endParaRPr lang="en-US" sz="1800" b="0" strike="noStrike" spc="-1">
              <a:latin typeface="Arial"/>
            </a:endParaRPr>
          </a:p>
          <a:p>
            <a:pPr marL="343080" indent="-341280">
              <a:lnSpc>
                <a:spcPct val="100000"/>
              </a:lnSpc>
              <a:spcBef>
                <a:spcPts val="641"/>
              </a:spcBef>
              <a:buClr>
                <a:srgbClr val="0000FF"/>
              </a:buClr>
              <a:buSzPct val="75000"/>
              <a:buFont typeface="Wingdings" charset="2"/>
              <a:buChar char=""/>
            </a:pPr>
            <a:r>
              <a:rPr lang="en-US" sz="3200" b="0" strike="noStrike" spc="-1">
                <a:solidFill>
                  <a:srgbClr val="007A77"/>
                </a:solidFill>
                <a:latin typeface="Arial"/>
                <a:ea typeface="宋体"/>
              </a:rPr>
              <a:t> </a:t>
            </a:r>
            <a:r>
              <a:rPr lang="en-US" sz="2800" b="1" strike="noStrike" spc="-1">
                <a:solidFill>
                  <a:srgbClr val="000404"/>
                </a:solidFill>
                <a:latin typeface="Comic Sans MS"/>
                <a:ea typeface="宋体"/>
              </a:rPr>
              <a:t>A DMA transfer need three steps:</a:t>
            </a:r>
            <a:endParaRPr lang="en-US" sz="2800" b="0" strike="noStrike" spc="-1">
              <a:latin typeface="Arial"/>
            </a:endParaRPr>
          </a:p>
          <a:p>
            <a:pPr marL="743040" lvl="1" indent="-284040">
              <a:lnSpc>
                <a:spcPct val="100000"/>
              </a:lnSpc>
              <a:spcBef>
                <a:spcPts val="479"/>
              </a:spcBef>
              <a:buClr>
                <a:srgbClr val="C0504D"/>
              </a:buClr>
              <a:buSzPct val="85000"/>
              <a:buFont typeface="Wingdings" charset="2"/>
              <a:buChar char=""/>
            </a:pPr>
            <a:r>
              <a:rPr lang="en-US" sz="2400" b="0" strike="noStrike" spc="-1">
                <a:solidFill>
                  <a:srgbClr val="007A77"/>
                </a:solidFill>
                <a:latin typeface="Arial"/>
                <a:ea typeface="宋体"/>
              </a:rPr>
              <a:t> The processor </a:t>
            </a:r>
            <a:r>
              <a:rPr lang="en-US" sz="2400" b="0" strike="noStrike" spc="-1">
                <a:solidFill>
                  <a:srgbClr val="FF3300"/>
                </a:solidFill>
                <a:latin typeface="Arial"/>
                <a:ea typeface="宋体"/>
              </a:rPr>
              <a:t>sets up</a:t>
            </a:r>
            <a:r>
              <a:rPr lang="en-US" sz="2400" b="0" strike="noStrike" spc="-1">
                <a:solidFill>
                  <a:srgbClr val="007A77"/>
                </a:solidFill>
                <a:latin typeface="Arial"/>
                <a:ea typeface="宋体"/>
              </a:rPr>
              <a:t> the DMA by supplying some </a:t>
            </a:r>
            <a:endParaRPr lang="en-US" sz="2400" b="0" strike="noStrike" spc="-1">
              <a:latin typeface="Arial"/>
            </a:endParaRPr>
          </a:p>
          <a:p>
            <a:pPr marL="743040" indent="-284040">
              <a:lnSpc>
                <a:spcPct val="100000"/>
              </a:lnSpc>
              <a:spcBef>
                <a:spcPts val="479"/>
              </a:spcBef>
            </a:pPr>
            <a:r>
              <a:rPr lang="en-US" sz="2400" b="0" strike="noStrike" spc="-1">
                <a:solidFill>
                  <a:srgbClr val="007A77"/>
                </a:solidFill>
                <a:latin typeface="Arial"/>
                <a:ea typeface="宋体"/>
              </a:rPr>
              <a:t>     information, including the </a:t>
            </a:r>
            <a:r>
              <a:rPr lang="en-US" sz="2400" b="1" i="1" strike="noStrike" spc="-1">
                <a:solidFill>
                  <a:srgbClr val="FF3300"/>
                </a:solidFill>
                <a:latin typeface="Times New Roman"/>
                <a:ea typeface="宋体"/>
              </a:rPr>
              <a:t>identity </a:t>
            </a:r>
            <a:r>
              <a:rPr lang="en-US" sz="2400" b="1" i="1" strike="noStrike" spc="-1">
                <a:solidFill>
                  <a:srgbClr val="007A77"/>
                </a:solidFill>
                <a:latin typeface="Times New Roman"/>
                <a:ea typeface="宋体"/>
              </a:rPr>
              <a:t>of the device</a:t>
            </a:r>
            <a:r>
              <a:rPr lang="en-US" sz="2400" b="0" strike="noStrike" spc="-1">
                <a:solidFill>
                  <a:srgbClr val="007A77"/>
                </a:solidFill>
                <a:latin typeface="Arial"/>
                <a:ea typeface="宋体"/>
              </a:rPr>
              <a:t>, </a:t>
            </a:r>
            <a:r>
              <a:rPr lang="en-US" sz="2400" b="1" i="1" strike="noStrike" spc="-1">
                <a:solidFill>
                  <a:srgbClr val="007A77"/>
                </a:solidFill>
                <a:latin typeface="Times New Roman"/>
                <a:ea typeface="宋体"/>
              </a:rPr>
              <a:t>the  </a:t>
            </a:r>
            <a:endParaRPr lang="en-US" sz="2400" b="0" strike="noStrike" spc="-1">
              <a:latin typeface="Arial"/>
            </a:endParaRPr>
          </a:p>
          <a:p>
            <a:pPr marL="743040" indent="-284040">
              <a:lnSpc>
                <a:spcPct val="100000"/>
              </a:lnSpc>
              <a:spcBef>
                <a:spcPts val="479"/>
              </a:spcBef>
            </a:pPr>
            <a:r>
              <a:rPr lang="en-US" sz="2400" b="1" i="1" strike="noStrike" spc="-1">
                <a:solidFill>
                  <a:srgbClr val="007A77"/>
                </a:solidFill>
                <a:latin typeface="Times New Roman"/>
                <a:ea typeface="宋体"/>
              </a:rPr>
              <a:t>     </a:t>
            </a:r>
            <a:r>
              <a:rPr lang="en-US" sz="2400" b="1" i="1" strike="noStrike" spc="-1">
                <a:solidFill>
                  <a:srgbClr val="FF3300"/>
                </a:solidFill>
                <a:latin typeface="Times New Roman"/>
                <a:ea typeface="宋体"/>
              </a:rPr>
              <a:t>operation</a:t>
            </a:r>
            <a:r>
              <a:rPr lang="en-US" sz="2400" b="0" strike="noStrike" spc="-1">
                <a:solidFill>
                  <a:srgbClr val="007A77"/>
                </a:solidFill>
                <a:latin typeface="Arial"/>
                <a:ea typeface="宋体"/>
              </a:rPr>
              <a:t>, </a:t>
            </a:r>
            <a:r>
              <a:rPr lang="en-US" sz="2400" b="1" i="1" strike="noStrike" spc="-1">
                <a:solidFill>
                  <a:srgbClr val="007A77"/>
                </a:solidFill>
                <a:latin typeface="Times New Roman"/>
                <a:ea typeface="宋体"/>
              </a:rPr>
              <a:t>the memory address that is the </a:t>
            </a:r>
            <a:r>
              <a:rPr lang="en-US" sz="2400" b="1" i="1" strike="noStrike" spc="-1">
                <a:solidFill>
                  <a:srgbClr val="FF3300"/>
                </a:solidFill>
                <a:latin typeface="Times New Roman"/>
                <a:ea typeface="宋体"/>
              </a:rPr>
              <a:t>sourc</a:t>
            </a:r>
            <a:r>
              <a:rPr lang="en-US" sz="2400" b="1" i="1" strike="noStrike" spc="-1">
                <a:solidFill>
                  <a:srgbClr val="007A77"/>
                </a:solidFill>
                <a:latin typeface="Times New Roman"/>
                <a:ea typeface="宋体"/>
              </a:rPr>
              <a:t>e or </a:t>
            </a:r>
            <a:endParaRPr lang="en-US" sz="2400" b="0" strike="noStrike" spc="-1">
              <a:latin typeface="Arial"/>
            </a:endParaRPr>
          </a:p>
          <a:p>
            <a:pPr marL="743040" indent="-284040">
              <a:lnSpc>
                <a:spcPct val="100000"/>
              </a:lnSpc>
              <a:spcBef>
                <a:spcPts val="479"/>
              </a:spcBef>
            </a:pPr>
            <a:r>
              <a:rPr lang="en-US" sz="2400" b="1" i="1" strike="noStrike" spc="-1">
                <a:solidFill>
                  <a:srgbClr val="007A77"/>
                </a:solidFill>
                <a:latin typeface="Times New Roman"/>
                <a:ea typeface="宋体"/>
              </a:rPr>
              <a:t>     </a:t>
            </a:r>
            <a:r>
              <a:rPr lang="en-US" sz="2400" b="1" i="1" strike="noStrike" spc="-1">
                <a:solidFill>
                  <a:srgbClr val="FF3300"/>
                </a:solidFill>
                <a:latin typeface="Times New Roman"/>
                <a:ea typeface="宋体"/>
              </a:rPr>
              <a:t>destination</a:t>
            </a:r>
            <a:r>
              <a:rPr lang="en-US" sz="2400" b="1" i="1" strike="noStrike" spc="-1">
                <a:solidFill>
                  <a:srgbClr val="007A77"/>
                </a:solidFill>
                <a:latin typeface="Times New Roman"/>
                <a:ea typeface="宋体"/>
              </a:rPr>
              <a:t> of the data to be transferred</a:t>
            </a:r>
            <a:r>
              <a:rPr lang="en-US" sz="2400" b="0" strike="noStrike" spc="-1">
                <a:solidFill>
                  <a:srgbClr val="007A77"/>
                </a:solidFill>
                <a:latin typeface="Arial"/>
                <a:ea typeface="宋体"/>
              </a:rPr>
              <a:t>, and </a:t>
            </a:r>
            <a:r>
              <a:rPr lang="en-US" sz="2400" b="1" i="1" strike="noStrike" spc="-1">
                <a:solidFill>
                  <a:srgbClr val="007A77"/>
                </a:solidFill>
                <a:latin typeface="Times New Roman"/>
                <a:ea typeface="宋体"/>
              </a:rPr>
              <a:t>the </a:t>
            </a:r>
            <a:r>
              <a:rPr lang="en-US" sz="2400" b="1" i="1" strike="noStrike" spc="-1">
                <a:solidFill>
                  <a:srgbClr val="FF3300"/>
                </a:solidFill>
                <a:latin typeface="Times New Roman"/>
                <a:ea typeface="宋体"/>
              </a:rPr>
              <a:t>number </a:t>
            </a:r>
            <a:endParaRPr lang="en-US" sz="2400" b="0" strike="noStrike" spc="-1">
              <a:latin typeface="Arial"/>
            </a:endParaRPr>
          </a:p>
          <a:p>
            <a:pPr marL="743040" indent="-284040">
              <a:lnSpc>
                <a:spcPct val="100000"/>
              </a:lnSpc>
              <a:spcBef>
                <a:spcPts val="479"/>
              </a:spcBef>
            </a:pPr>
            <a:r>
              <a:rPr lang="en-US" sz="2400" b="1" i="1" strike="noStrike" spc="-1">
                <a:solidFill>
                  <a:srgbClr val="FF3300"/>
                </a:solidFill>
                <a:latin typeface="Times New Roman"/>
                <a:ea typeface="宋体"/>
              </a:rPr>
              <a:t>     of</a:t>
            </a:r>
            <a:r>
              <a:rPr lang="en-US" sz="2400" b="1" i="1" strike="noStrike" spc="-1">
                <a:solidFill>
                  <a:srgbClr val="007A77"/>
                </a:solidFill>
                <a:latin typeface="Times New Roman"/>
                <a:ea typeface="宋体"/>
              </a:rPr>
              <a:t> bytes to transfer</a:t>
            </a:r>
            <a:r>
              <a:rPr lang="en-US" sz="2400" b="0" strike="noStrike" spc="-1">
                <a:solidFill>
                  <a:srgbClr val="007A77"/>
                </a:solidFill>
                <a:latin typeface="Arial"/>
                <a:ea typeface="宋体"/>
              </a:rPr>
              <a:t>. </a:t>
            </a:r>
            <a:endParaRPr lang="en-US" sz="2400" b="0" strike="noStrike" spc="-1">
              <a:latin typeface="Arial"/>
            </a:endParaRPr>
          </a:p>
          <a:p>
            <a:pPr marL="743040" lvl="1" indent="-284040">
              <a:lnSpc>
                <a:spcPct val="100000"/>
              </a:lnSpc>
              <a:spcBef>
                <a:spcPts val="479"/>
              </a:spcBef>
              <a:buClr>
                <a:srgbClr val="C0504D"/>
              </a:buClr>
              <a:buSzPct val="85000"/>
              <a:buFont typeface="Wingdings" charset="2"/>
              <a:buChar char=""/>
            </a:pPr>
            <a:r>
              <a:rPr lang="en-US" sz="2400" b="0" strike="noStrike" spc="-1">
                <a:solidFill>
                  <a:srgbClr val="007A77"/>
                </a:solidFill>
                <a:latin typeface="Arial"/>
                <a:ea typeface="宋体"/>
              </a:rPr>
              <a:t> The DMA </a:t>
            </a:r>
            <a:r>
              <a:rPr lang="en-US" sz="2400" b="0" strike="noStrike" spc="-1">
                <a:solidFill>
                  <a:srgbClr val="FF3300"/>
                </a:solidFill>
                <a:latin typeface="Arial"/>
                <a:ea typeface="宋体"/>
              </a:rPr>
              <a:t>starts</a:t>
            </a:r>
            <a:r>
              <a:rPr lang="en-US" sz="2400" b="0" strike="noStrike" spc="-1">
                <a:solidFill>
                  <a:srgbClr val="007A77"/>
                </a:solidFill>
                <a:latin typeface="Arial"/>
                <a:ea typeface="宋体"/>
              </a:rPr>
              <a:t> the </a:t>
            </a:r>
            <a:r>
              <a:rPr lang="en-US" sz="2400" b="0" strike="noStrike" spc="-1">
                <a:solidFill>
                  <a:srgbClr val="FF3300"/>
                </a:solidFill>
                <a:latin typeface="Arial"/>
                <a:ea typeface="宋体"/>
              </a:rPr>
              <a:t>operation</a:t>
            </a:r>
            <a:r>
              <a:rPr lang="en-US" sz="2400" b="0" strike="noStrike" spc="-1">
                <a:solidFill>
                  <a:srgbClr val="007A77"/>
                </a:solidFill>
                <a:latin typeface="Arial"/>
                <a:ea typeface="宋体"/>
              </a:rPr>
              <a:t> on the device and arbitrates </a:t>
            </a:r>
            <a:endParaRPr lang="en-US" sz="2400" b="0" strike="noStrike" spc="-1">
              <a:latin typeface="Arial"/>
            </a:endParaRPr>
          </a:p>
          <a:p>
            <a:pPr marL="743040" indent="-284040">
              <a:lnSpc>
                <a:spcPct val="100000"/>
              </a:lnSpc>
              <a:spcBef>
                <a:spcPts val="479"/>
              </a:spcBef>
            </a:pPr>
            <a:r>
              <a:rPr lang="en-US" sz="2400" b="0" strike="noStrike" spc="-1">
                <a:solidFill>
                  <a:srgbClr val="007A77"/>
                </a:solidFill>
                <a:latin typeface="Arial"/>
                <a:ea typeface="宋体"/>
              </a:rPr>
              <a:t>     for the </a:t>
            </a:r>
            <a:r>
              <a:rPr lang="en-US" sz="2400" b="0" strike="noStrike" spc="-1">
                <a:solidFill>
                  <a:srgbClr val="FF3300"/>
                </a:solidFill>
                <a:latin typeface="Arial"/>
                <a:ea typeface="宋体"/>
              </a:rPr>
              <a:t>bus</a:t>
            </a:r>
            <a:r>
              <a:rPr lang="en-US" sz="2400" b="0" strike="noStrike" spc="-1">
                <a:solidFill>
                  <a:srgbClr val="007A77"/>
                </a:solidFill>
                <a:latin typeface="Arial"/>
                <a:ea typeface="宋体"/>
              </a:rPr>
              <a:t>. If the request requires more than one transfer</a:t>
            </a:r>
            <a:endParaRPr lang="en-US" sz="2400" b="0" strike="noStrike" spc="-1">
              <a:latin typeface="Arial"/>
            </a:endParaRPr>
          </a:p>
          <a:p>
            <a:pPr marL="743040" indent="-284040">
              <a:lnSpc>
                <a:spcPct val="100000"/>
              </a:lnSpc>
              <a:spcBef>
                <a:spcPts val="479"/>
              </a:spcBef>
            </a:pPr>
            <a:r>
              <a:rPr lang="en-US" sz="2400" b="0" strike="noStrike" spc="-1">
                <a:solidFill>
                  <a:srgbClr val="007A77"/>
                </a:solidFill>
                <a:latin typeface="Arial"/>
                <a:ea typeface="宋体"/>
              </a:rPr>
              <a:t>     on the bus, the DMA unit generates the next memory  </a:t>
            </a:r>
            <a:endParaRPr lang="en-US" sz="2400" b="0" strike="noStrike" spc="-1">
              <a:latin typeface="Arial"/>
            </a:endParaRPr>
          </a:p>
          <a:p>
            <a:pPr marL="743040" indent="-284040">
              <a:lnSpc>
                <a:spcPct val="100000"/>
              </a:lnSpc>
              <a:spcBef>
                <a:spcPts val="479"/>
              </a:spcBef>
            </a:pPr>
            <a:r>
              <a:rPr lang="en-US" sz="2400" b="0" strike="noStrike" spc="-1">
                <a:solidFill>
                  <a:srgbClr val="007A77"/>
                </a:solidFill>
                <a:latin typeface="Arial"/>
                <a:ea typeface="宋体"/>
              </a:rPr>
              <a:t>     address and initiates the next transfer.</a:t>
            </a:r>
            <a:endParaRPr lang="en-US" sz="2400" b="0" strike="noStrike" spc="-1">
              <a:latin typeface="Arial"/>
            </a:endParaRPr>
          </a:p>
          <a:p>
            <a:pPr marL="743040" lvl="1" indent="-284040">
              <a:lnSpc>
                <a:spcPct val="100000"/>
              </a:lnSpc>
              <a:spcBef>
                <a:spcPts val="479"/>
              </a:spcBef>
              <a:buClr>
                <a:srgbClr val="C0504D"/>
              </a:buClr>
              <a:buSzPct val="85000"/>
              <a:buFont typeface="Wingdings" charset="2"/>
              <a:buChar char=""/>
            </a:pPr>
            <a:r>
              <a:rPr lang="en-US" sz="2400" b="0" strike="noStrike" spc="-1">
                <a:solidFill>
                  <a:srgbClr val="007A77"/>
                </a:solidFill>
                <a:latin typeface="Arial"/>
                <a:ea typeface="宋体"/>
              </a:rPr>
              <a:t>  Once the DMA transfer is complete, the controller </a:t>
            </a:r>
            <a:endParaRPr lang="en-US" sz="2400" b="0" strike="noStrike" spc="-1">
              <a:latin typeface="Arial"/>
            </a:endParaRPr>
          </a:p>
          <a:p>
            <a:pPr marL="743040" indent="-284040">
              <a:lnSpc>
                <a:spcPct val="100000"/>
              </a:lnSpc>
              <a:spcBef>
                <a:spcPts val="479"/>
              </a:spcBef>
            </a:pPr>
            <a:r>
              <a:rPr lang="en-US" sz="2400" b="0" strike="noStrike" spc="-1">
                <a:solidFill>
                  <a:srgbClr val="007A77"/>
                </a:solidFill>
                <a:latin typeface="Arial"/>
                <a:ea typeface="宋体"/>
              </a:rPr>
              <a:t>     </a:t>
            </a:r>
            <a:r>
              <a:rPr lang="en-US" sz="2400" b="0" strike="noStrike" spc="-1">
                <a:solidFill>
                  <a:srgbClr val="FF3300"/>
                </a:solidFill>
                <a:latin typeface="Arial"/>
                <a:ea typeface="宋体"/>
              </a:rPr>
              <a:t> interrupts</a:t>
            </a:r>
            <a:r>
              <a:rPr lang="en-US" sz="2400" b="0" strike="noStrike" spc="-1">
                <a:solidFill>
                  <a:srgbClr val="007A77"/>
                </a:solidFill>
                <a:latin typeface="Arial"/>
                <a:ea typeface="宋体"/>
              </a:rPr>
              <a:t> the processor, which then examines whether </a:t>
            </a:r>
            <a:endParaRPr lang="en-US" sz="2400" b="0" strike="noStrike" spc="-1">
              <a:latin typeface="Arial"/>
            </a:endParaRPr>
          </a:p>
          <a:p>
            <a:pPr marL="743040" indent="-284040">
              <a:lnSpc>
                <a:spcPct val="100000"/>
              </a:lnSpc>
              <a:spcBef>
                <a:spcPts val="479"/>
              </a:spcBef>
            </a:pPr>
            <a:r>
              <a:rPr lang="en-US" sz="2400" b="0" strike="noStrike" spc="-1">
                <a:solidFill>
                  <a:srgbClr val="007A77"/>
                </a:solidFill>
                <a:latin typeface="Arial"/>
                <a:ea typeface="宋体"/>
              </a:rPr>
              <a:t>      errors occur.</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9" presetClass="entr" fill="hold" nodeType="clickEffect">
                                  <p:stCondLst>
                                    <p:cond delay="0"/>
                                  </p:stCondLst>
                                  <p:childTnLst>
                                    <p:set>
                                      <p:cBhvr>
                                        <p:cTn id="6" dur="1" fill="hold">
                                          <p:stCondLst>
                                            <p:cond delay="0"/>
                                          </p:stCondLst>
                                        </p:cTn>
                                        <p:tgtEl>
                                          <p:spTgt spid="896">
                                            <p:txEl>
                                              <p:pRg st="1" end="1"/>
                                            </p:txEl>
                                          </p:spTgt>
                                        </p:tgtEl>
                                        <p:attrNameLst>
                                          <p:attrName>style.visibility</p:attrName>
                                        </p:attrNameLst>
                                      </p:cBhvr>
                                      <p:to>
                                        <p:strVal val="visible"/>
                                      </p:to>
                                    </p:set>
                                    <p:anim calcmode="lin" valueType="num">
                                      <p:cBhvr additive="repl">
                                        <p:cTn id="7" dur="1000" fill="hold"/>
                                        <p:tgtEl>
                                          <p:spTgt spid="896">
                                            <p:txEl>
                                              <p:pRg st="1" end="1"/>
                                            </p:txEl>
                                          </p:spTgt>
                                        </p:tgtEl>
                                        <p:attrNameLst>
                                          <p:attrName>ppt_x</p:attrName>
                                        </p:attrNameLst>
                                      </p:cBhvr>
                                      <p:tavLst>
                                        <p:tav tm="0">
                                          <p:val>
                                            <p:strVal val="#ppt_x-.2"/>
                                          </p:val>
                                        </p:tav>
                                        <p:tav tm="100000">
                                          <p:val>
                                            <p:strVal val="#ppt_x"/>
                                          </p:val>
                                        </p:tav>
                                      </p:tavLst>
                                    </p:anim>
                                    <p:anim calcmode="lin" valueType="num">
                                      <p:cBhvr additive="repl">
                                        <p:cTn id="8" dur="1000" fill="hold"/>
                                        <p:tgtEl>
                                          <p:spTgt spid="896">
                                            <p:txEl>
                                              <p:pRg st="1" end="1"/>
                                            </p:txEl>
                                          </p:spTgt>
                                        </p:tgtEl>
                                        <p:attrNameLst>
                                          <p:attrName>ppt_y</p:attrName>
                                        </p:attrNameLst>
                                      </p:cBhvr>
                                      <p:tavLst>
                                        <p:tav tm="0">
                                          <p:val>
                                            <p:strVal val="#ppt_y"/>
                                          </p:val>
                                        </p:tav>
                                        <p:tav tm="100000">
                                          <p:val>
                                            <p:strVal val="#ppt_y"/>
                                          </p:val>
                                        </p:tav>
                                      </p:tavLst>
                                    </p:anim>
                                    <p:animEffect transition="in" filter="dissolve">
                                      <p:cBhvr additive="repl">
                                        <p:cTn id="9" dur="1000"/>
                                        <p:tgtEl>
                                          <p:spTgt spid="896">
                                            <p:txEl>
                                              <p:pRg st="1" end="1"/>
                                            </p:txEl>
                                          </p:spTgt>
                                        </p:tgtEl>
                                      </p:cBhvr>
                                    </p:animEffect>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42" presetClass="entr" fill="hold" nodeType="clickEffect">
                                  <p:stCondLst>
                                    <p:cond delay="0"/>
                                  </p:stCondLst>
                                  <p:childTnLst>
                                    <p:set>
                                      <p:cBhvr>
                                        <p:cTn id="13" dur="1" fill="hold">
                                          <p:stCondLst>
                                            <p:cond delay="0"/>
                                          </p:stCondLst>
                                        </p:cTn>
                                        <p:tgtEl>
                                          <p:spTgt spid="896">
                                            <p:txEl>
                                              <p:pRg st="2" end="2"/>
                                            </p:txEl>
                                          </p:spTgt>
                                        </p:tgtEl>
                                        <p:attrNameLst>
                                          <p:attrName>style.visibility</p:attrName>
                                        </p:attrNameLst>
                                      </p:cBhvr>
                                      <p:to>
                                        <p:strVal val="visible"/>
                                      </p:to>
                                    </p:set>
                                    <p:animEffect transition="in" filter="dissolve">
                                      <p:cBhvr additive="repl">
                                        <p:cTn id="14" dur="500"/>
                                        <p:tgtEl>
                                          <p:spTgt spid="896">
                                            <p:txEl>
                                              <p:pRg st="2" end="2"/>
                                            </p:txEl>
                                          </p:spTgt>
                                        </p:tgtEl>
                                      </p:cBhvr>
                                    </p:animEffect>
                                    <p:anim calcmode="lin" valueType="num">
                                      <p:cBhvr additive="repl">
                                        <p:cTn id="15" dur="500" fill="hold"/>
                                        <p:tgtEl>
                                          <p:spTgt spid="896">
                                            <p:txEl>
                                              <p:pRg st="2" end="2"/>
                                            </p:txEl>
                                          </p:spTgt>
                                        </p:tgtEl>
                                        <p:attrNameLst>
                                          <p:attrName>ppt_x</p:attrName>
                                        </p:attrNameLst>
                                      </p:cBhvr>
                                      <p:tavLst>
                                        <p:tav tm="0">
                                          <p:val>
                                            <p:strVal val="#ppt_x"/>
                                          </p:val>
                                        </p:tav>
                                        <p:tav tm="100000">
                                          <p:val>
                                            <p:strVal val="#ppt_x"/>
                                          </p:val>
                                        </p:tav>
                                      </p:tavLst>
                                    </p:anim>
                                    <p:anim calcmode="lin" valueType="num">
                                      <p:cBhvr additive="repl">
                                        <p:cTn id="16" dur="500" fill="hold"/>
                                        <p:tgtEl>
                                          <p:spTgt spid="896">
                                            <p:txEl>
                                              <p:pRg st="2" end="2"/>
                                            </p:txEl>
                                          </p:spTgt>
                                        </p:tgtEl>
                                        <p:attrNameLst>
                                          <p:attrName>ppt_y</p:attrName>
                                        </p:attrNameLst>
                                      </p:cBhvr>
                                      <p:tavLst>
                                        <p:tav tm="0">
                                          <p:val>
                                            <p:strVal val="#ppt_y+.1"/>
                                          </p:val>
                                        </p:tav>
                                        <p:tav tm="100000">
                                          <p:val>
                                            <p:strVal val="#ppt_y"/>
                                          </p:val>
                                        </p:tav>
                                      </p:tavLst>
                                    </p:anim>
                                  </p:childTnLst>
                                </p:cTn>
                              </p:par>
                              <p:par>
                                <p:cTn id="17" presetID="42" presetClass="entr" fill="hold" nodeType="withEffect">
                                  <p:stCondLst>
                                    <p:cond delay="0"/>
                                  </p:stCondLst>
                                  <p:childTnLst>
                                    <p:set>
                                      <p:cBhvr>
                                        <p:cTn id="18" dur="1" fill="hold">
                                          <p:stCondLst>
                                            <p:cond delay="0"/>
                                          </p:stCondLst>
                                        </p:cTn>
                                        <p:tgtEl>
                                          <p:spTgt spid="896">
                                            <p:txEl>
                                              <p:pRg st="3" end="3"/>
                                            </p:txEl>
                                          </p:spTgt>
                                        </p:tgtEl>
                                        <p:attrNameLst>
                                          <p:attrName>style.visibility</p:attrName>
                                        </p:attrNameLst>
                                      </p:cBhvr>
                                      <p:to>
                                        <p:strVal val="visible"/>
                                      </p:to>
                                    </p:set>
                                    <p:animEffect transition="in" filter="dissolve">
                                      <p:cBhvr additive="repl">
                                        <p:cTn id="19" dur="500"/>
                                        <p:tgtEl>
                                          <p:spTgt spid="896">
                                            <p:txEl>
                                              <p:pRg st="3" end="3"/>
                                            </p:txEl>
                                          </p:spTgt>
                                        </p:tgtEl>
                                      </p:cBhvr>
                                    </p:animEffect>
                                    <p:anim calcmode="lin" valueType="num">
                                      <p:cBhvr additive="repl">
                                        <p:cTn id="20" dur="500" fill="hold"/>
                                        <p:tgtEl>
                                          <p:spTgt spid="896">
                                            <p:txEl>
                                              <p:pRg st="3" end="3"/>
                                            </p:txEl>
                                          </p:spTgt>
                                        </p:tgtEl>
                                        <p:attrNameLst>
                                          <p:attrName>ppt_x</p:attrName>
                                        </p:attrNameLst>
                                      </p:cBhvr>
                                      <p:tavLst>
                                        <p:tav tm="0">
                                          <p:val>
                                            <p:strVal val="#ppt_x"/>
                                          </p:val>
                                        </p:tav>
                                        <p:tav tm="100000">
                                          <p:val>
                                            <p:strVal val="#ppt_x"/>
                                          </p:val>
                                        </p:tav>
                                      </p:tavLst>
                                    </p:anim>
                                    <p:anim calcmode="lin" valueType="num">
                                      <p:cBhvr additive="repl">
                                        <p:cTn id="21" dur="500" fill="hold"/>
                                        <p:tgtEl>
                                          <p:spTgt spid="896">
                                            <p:txEl>
                                              <p:pRg st="3" end="3"/>
                                            </p:txEl>
                                          </p:spTgt>
                                        </p:tgtEl>
                                        <p:attrNameLst>
                                          <p:attrName>ppt_y</p:attrName>
                                        </p:attrNameLst>
                                      </p:cBhvr>
                                      <p:tavLst>
                                        <p:tav tm="0">
                                          <p:val>
                                            <p:strVal val="#ppt_y+.1"/>
                                          </p:val>
                                        </p:tav>
                                        <p:tav tm="100000">
                                          <p:val>
                                            <p:strVal val="#ppt_y"/>
                                          </p:val>
                                        </p:tav>
                                      </p:tavLst>
                                    </p:anim>
                                  </p:childTnLst>
                                </p:cTn>
                              </p:par>
                              <p:par>
                                <p:cTn id="22" presetID="42" presetClass="entr" fill="hold" nodeType="withEffect">
                                  <p:stCondLst>
                                    <p:cond delay="0"/>
                                  </p:stCondLst>
                                  <p:childTnLst>
                                    <p:set>
                                      <p:cBhvr>
                                        <p:cTn id="23" dur="1" fill="hold">
                                          <p:stCondLst>
                                            <p:cond delay="0"/>
                                          </p:stCondLst>
                                        </p:cTn>
                                        <p:tgtEl>
                                          <p:spTgt spid="896">
                                            <p:txEl>
                                              <p:pRg st="4" end="4"/>
                                            </p:txEl>
                                          </p:spTgt>
                                        </p:tgtEl>
                                        <p:attrNameLst>
                                          <p:attrName>style.visibility</p:attrName>
                                        </p:attrNameLst>
                                      </p:cBhvr>
                                      <p:to>
                                        <p:strVal val="visible"/>
                                      </p:to>
                                    </p:set>
                                    <p:animEffect transition="in" filter="dissolve">
                                      <p:cBhvr additive="repl">
                                        <p:cTn id="24" dur="500"/>
                                        <p:tgtEl>
                                          <p:spTgt spid="896">
                                            <p:txEl>
                                              <p:pRg st="4" end="4"/>
                                            </p:txEl>
                                          </p:spTgt>
                                        </p:tgtEl>
                                      </p:cBhvr>
                                    </p:animEffect>
                                    <p:anim calcmode="lin" valueType="num">
                                      <p:cBhvr additive="repl">
                                        <p:cTn id="25" dur="500" fill="hold"/>
                                        <p:tgtEl>
                                          <p:spTgt spid="896">
                                            <p:txEl>
                                              <p:pRg st="4" end="4"/>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896">
                                            <p:txEl>
                                              <p:pRg st="4" end="4"/>
                                            </p:txEl>
                                          </p:spTgt>
                                        </p:tgtEl>
                                        <p:attrNameLst>
                                          <p:attrName>ppt_y</p:attrName>
                                        </p:attrNameLst>
                                      </p:cBhvr>
                                      <p:tavLst>
                                        <p:tav tm="0">
                                          <p:val>
                                            <p:strVal val="#ppt_y+.1"/>
                                          </p:val>
                                        </p:tav>
                                        <p:tav tm="100000">
                                          <p:val>
                                            <p:strVal val="#ppt_y"/>
                                          </p:val>
                                        </p:tav>
                                      </p:tavLst>
                                    </p:anim>
                                  </p:childTnLst>
                                </p:cTn>
                              </p:par>
                              <p:par>
                                <p:cTn id="27" presetID="42" presetClass="entr" fill="hold" nodeType="withEffect">
                                  <p:stCondLst>
                                    <p:cond delay="0"/>
                                  </p:stCondLst>
                                  <p:childTnLst>
                                    <p:set>
                                      <p:cBhvr>
                                        <p:cTn id="28" dur="1" fill="hold">
                                          <p:stCondLst>
                                            <p:cond delay="0"/>
                                          </p:stCondLst>
                                        </p:cTn>
                                        <p:tgtEl>
                                          <p:spTgt spid="896">
                                            <p:txEl>
                                              <p:pRg st="5" end="5"/>
                                            </p:txEl>
                                          </p:spTgt>
                                        </p:tgtEl>
                                        <p:attrNameLst>
                                          <p:attrName>style.visibility</p:attrName>
                                        </p:attrNameLst>
                                      </p:cBhvr>
                                      <p:to>
                                        <p:strVal val="visible"/>
                                      </p:to>
                                    </p:set>
                                    <p:animEffect transition="in" filter="dissolve">
                                      <p:cBhvr additive="repl">
                                        <p:cTn id="29" dur="500"/>
                                        <p:tgtEl>
                                          <p:spTgt spid="896">
                                            <p:txEl>
                                              <p:pRg st="5" end="5"/>
                                            </p:txEl>
                                          </p:spTgt>
                                        </p:tgtEl>
                                      </p:cBhvr>
                                    </p:animEffect>
                                    <p:anim calcmode="lin" valueType="num">
                                      <p:cBhvr additive="repl">
                                        <p:cTn id="30" dur="500" fill="hold"/>
                                        <p:tgtEl>
                                          <p:spTgt spid="896">
                                            <p:txEl>
                                              <p:pRg st="5" end="5"/>
                                            </p:txEl>
                                          </p:spTgt>
                                        </p:tgtEl>
                                        <p:attrNameLst>
                                          <p:attrName>ppt_x</p:attrName>
                                        </p:attrNameLst>
                                      </p:cBhvr>
                                      <p:tavLst>
                                        <p:tav tm="0">
                                          <p:val>
                                            <p:strVal val="#ppt_x"/>
                                          </p:val>
                                        </p:tav>
                                        <p:tav tm="100000">
                                          <p:val>
                                            <p:strVal val="#ppt_x"/>
                                          </p:val>
                                        </p:tav>
                                      </p:tavLst>
                                    </p:anim>
                                    <p:anim calcmode="lin" valueType="num">
                                      <p:cBhvr additive="repl">
                                        <p:cTn id="31" dur="500" fill="hold"/>
                                        <p:tgtEl>
                                          <p:spTgt spid="896">
                                            <p:txEl>
                                              <p:pRg st="5" end="5"/>
                                            </p:txEl>
                                          </p:spTgt>
                                        </p:tgtEl>
                                        <p:attrNameLst>
                                          <p:attrName>ppt_y</p:attrName>
                                        </p:attrNameLst>
                                      </p:cBhvr>
                                      <p:tavLst>
                                        <p:tav tm="0">
                                          <p:val>
                                            <p:strVal val="#ppt_y+.1"/>
                                          </p:val>
                                        </p:tav>
                                        <p:tav tm="100000">
                                          <p:val>
                                            <p:strVal val="#ppt_y"/>
                                          </p:val>
                                        </p:tav>
                                      </p:tavLst>
                                    </p:anim>
                                  </p:childTnLst>
                                </p:cTn>
                              </p:par>
                              <p:par>
                                <p:cTn id="32" presetID="42" presetClass="entr" fill="hold" nodeType="withEffect">
                                  <p:stCondLst>
                                    <p:cond delay="0"/>
                                  </p:stCondLst>
                                  <p:childTnLst>
                                    <p:set>
                                      <p:cBhvr>
                                        <p:cTn id="33" dur="1" fill="hold">
                                          <p:stCondLst>
                                            <p:cond delay="0"/>
                                          </p:stCondLst>
                                        </p:cTn>
                                        <p:tgtEl>
                                          <p:spTgt spid="896">
                                            <p:txEl>
                                              <p:pRg st="6" end="6"/>
                                            </p:txEl>
                                          </p:spTgt>
                                        </p:tgtEl>
                                        <p:attrNameLst>
                                          <p:attrName>style.visibility</p:attrName>
                                        </p:attrNameLst>
                                      </p:cBhvr>
                                      <p:to>
                                        <p:strVal val="visible"/>
                                      </p:to>
                                    </p:set>
                                    <p:animEffect transition="in" filter="dissolve">
                                      <p:cBhvr additive="repl">
                                        <p:cTn id="34" dur="500"/>
                                        <p:tgtEl>
                                          <p:spTgt spid="896">
                                            <p:txEl>
                                              <p:pRg st="6" end="6"/>
                                            </p:txEl>
                                          </p:spTgt>
                                        </p:tgtEl>
                                      </p:cBhvr>
                                    </p:animEffect>
                                    <p:anim calcmode="lin" valueType="num">
                                      <p:cBhvr additive="repl">
                                        <p:cTn id="35" dur="500" fill="hold"/>
                                        <p:tgtEl>
                                          <p:spTgt spid="896">
                                            <p:txEl>
                                              <p:pRg st="6" end="6"/>
                                            </p:txEl>
                                          </p:spTgt>
                                        </p:tgtEl>
                                        <p:attrNameLst>
                                          <p:attrName>ppt_x</p:attrName>
                                        </p:attrNameLst>
                                      </p:cBhvr>
                                      <p:tavLst>
                                        <p:tav tm="0">
                                          <p:val>
                                            <p:strVal val="#ppt_x"/>
                                          </p:val>
                                        </p:tav>
                                        <p:tav tm="100000">
                                          <p:val>
                                            <p:strVal val="#ppt_x"/>
                                          </p:val>
                                        </p:tav>
                                      </p:tavLst>
                                    </p:anim>
                                    <p:anim calcmode="lin" valueType="num">
                                      <p:cBhvr additive="repl">
                                        <p:cTn id="36" dur="500" fill="hold"/>
                                        <p:tgtEl>
                                          <p:spTgt spid="89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7" fill="hold" nodeType="clickEffect">
                      <p:stCondLst>
                        <p:cond delay="indefinite"/>
                      </p:stCondLst>
                      <p:childTnLst>
                        <p:par>
                          <p:cTn id="38" fill="hold" nodeType="withEffect">
                            <p:stCondLst>
                              <p:cond delay="0"/>
                            </p:stCondLst>
                            <p:childTnLst>
                              <p:par>
                                <p:cTn id="39" presetID="42" presetClass="entr" fill="hold" nodeType="clickEffect">
                                  <p:stCondLst>
                                    <p:cond delay="0"/>
                                  </p:stCondLst>
                                  <p:childTnLst>
                                    <p:set>
                                      <p:cBhvr>
                                        <p:cTn id="40" dur="1" fill="hold">
                                          <p:stCondLst>
                                            <p:cond delay="0"/>
                                          </p:stCondLst>
                                        </p:cTn>
                                        <p:tgtEl>
                                          <p:spTgt spid="896">
                                            <p:txEl>
                                              <p:pRg st="7" end="7"/>
                                            </p:txEl>
                                          </p:spTgt>
                                        </p:tgtEl>
                                        <p:attrNameLst>
                                          <p:attrName>style.visibility</p:attrName>
                                        </p:attrNameLst>
                                      </p:cBhvr>
                                      <p:to>
                                        <p:strVal val="visible"/>
                                      </p:to>
                                    </p:set>
                                    <p:animEffect transition="in" filter="dissolve">
                                      <p:cBhvr additive="repl">
                                        <p:cTn id="41" dur="500"/>
                                        <p:tgtEl>
                                          <p:spTgt spid="896">
                                            <p:txEl>
                                              <p:pRg st="7" end="7"/>
                                            </p:txEl>
                                          </p:spTgt>
                                        </p:tgtEl>
                                      </p:cBhvr>
                                    </p:animEffect>
                                    <p:anim calcmode="lin" valueType="num">
                                      <p:cBhvr additive="repl">
                                        <p:cTn id="42" dur="500" fill="hold"/>
                                        <p:tgtEl>
                                          <p:spTgt spid="896">
                                            <p:txEl>
                                              <p:pRg st="7" end="7"/>
                                            </p:txEl>
                                          </p:spTgt>
                                        </p:tgtEl>
                                        <p:attrNameLst>
                                          <p:attrName>ppt_x</p:attrName>
                                        </p:attrNameLst>
                                      </p:cBhvr>
                                      <p:tavLst>
                                        <p:tav tm="0">
                                          <p:val>
                                            <p:strVal val="#ppt_x"/>
                                          </p:val>
                                        </p:tav>
                                        <p:tav tm="100000">
                                          <p:val>
                                            <p:strVal val="#ppt_x"/>
                                          </p:val>
                                        </p:tav>
                                      </p:tavLst>
                                    </p:anim>
                                    <p:anim calcmode="lin" valueType="num">
                                      <p:cBhvr additive="repl">
                                        <p:cTn id="43" dur="500" fill="hold"/>
                                        <p:tgtEl>
                                          <p:spTgt spid="896">
                                            <p:txEl>
                                              <p:pRg st="7" end="7"/>
                                            </p:txEl>
                                          </p:spTgt>
                                        </p:tgtEl>
                                        <p:attrNameLst>
                                          <p:attrName>ppt_y</p:attrName>
                                        </p:attrNameLst>
                                      </p:cBhvr>
                                      <p:tavLst>
                                        <p:tav tm="0">
                                          <p:val>
                                            <p:strVal val="#ppt_y+.1"/>
                                          </p:val>
                                        </p:tav>
                                        <p:tav tm="100000">
                                          <p:val>
                                            <p:strVal val="#ppt_y"/>
                                          </p:val>
                                        </p:tav>
                                      </p:tavLst>
                                    </p:anim>
                                  </p:childTnLst>
                                </p:cTn>
                              </p:par>
                              <p:par>
                                <p:cTn id="44" presetID="42" presetClass="entr" fill="hold" nodeType="withEffect">
                                  <p:stCondLst>
                                    <p:cond delay="0"/>
                                  </p:stCondLst>
                                  <p:childTnLst>
                                    <p:set>
                                      <p:cBhvr>
                                        <p:cTn id="45" dur="1" fill="hold">
                                          <p:stCondLst>
                                            <p:cond delay="0"/>
                                          </p:stCondLst>
                                        </p:cTn>
                                        <p:tgtEl>
                                          <p:spTgt spid="896">
                                            <p:txEl>
                                              <p:pRg st="8" end="8"/>
                                            </p:txEl>
                                          </p:spTgt>
                                        </p:tgtEl>
                                        <p:attrNameLst>
                                          <p:attrName>style.visibility</p:attrName>
                                        </p:attrNameLst>
                                      </p:cBhvr>
                                      <p:to>
                                        <p:strVal val="visible"/>
                                      </p:to>
                                    </p:set>
                                    <p:animEffect transition="in" filter="dissolve">
                                      <p:cBhvr additive="repl">
                                        <p:cTn id="46" dur="500"/>
                                        <p:tgtEl>
                                          <p:spTgt spid="896">
                                            <p:txEl>
                                              <p:pRg st="8" end="8"/>
                                            </p:txEl>
                                          </p:spTgt>
                                        </p:tgtEl>
                                      </p:cBhvr>
                                    </p:animEffect>
                                    <p:anim calcmode="lin" valueType="num">
                                      <p:cBhvr additive="repl">
                                        <p:cTn id="47" dur="500" fill="hold"/>
                                        <p:tgtEl>
                                          <p:spTgt spid="896">
                                            <p:txEl>
                                              <p:pRg st="8" end="8"/>
                                            </p:txEl>
                                          </p:spTgt>
                                        </p:tgtEl>
                                        <p:attrNameLst>
                                          <p:attrName>ppt_x</p:attrName>
                                        </p:attrNameLst>
                                      </p:cBhvr>
                                      <p:tavLst>
                                        <p:tav tm="0">
                                          <p:val>
                                            <p:strVal val="#ppt_x"/>
                                          </p:val>
                                        </p:tav>
                                        <p:tav tm="100000">
                                          <p:val>
                                            <p:strVal val="#ppt_x"/>
                                          </p:val>
                                        </p:tav>
                                      </p:tavLst>
                                    </p:anim>
                                    <p:anim calcmode="lin" valueType="num">
                                      <p:cBhvr additive="repl">
                                        <p:cTn id="48" dur="500" fill="hold"/>
                                        <p:tgtEl>
                                          <p:spTgt spid="896">
                                            <p:txEl>
                                              <p:pRg st="8" end="8"/>
                                            </p:txEl>
                                          </p:spTgt>
                                        </p:tgtEl>
                                        <p:attrNameLst>
                                          <p:attrName>ppt_y</p:attrName>
                                        </p:attrNameLst>
                                      </p:cBhvr>
                                      <p:tavLst>
                                        <p:tav tm="0">
                                          <p:val>
                                            <p:strVal val="#ppt_y+.1"/>
                                          </p:val>
                                        </p:tav>
                                        <p:tav tm="100000">
                                          <p:val>
                                            <p:strVal val="#ppt_y"/>
                                          </p:val>
                                        </p:tav>
                                      </p:tavLst>
                                    </p:anim>
                                  </p:childTnLst>
                                </p:cTn>
                              </p:par>
                              <p:par>
                                <p:cTn id="49" presetID="42" presetClass="entr" fill="hold" nodeType="withEffect">
                                  <p:stCondLst>
                                    <p:cond delay="0"/>
                                  </p:stCondLst>
                                  <p:childTnLst>
                                    <p:set>
                                      <p:cBhvr>
                                        <p:cTn id="50" dur="1" fill="hold">
                                          <p:stCondLst>
                                            <p:cond delay="0"/>
                                          </p:stCondLst>
                                        </p:cTn>
                                        <p:tgtEl>
                                          <p:spTgt spid="896">
                                            <p:txEl>
                                              <p:pRg st="9" end="9"/>
                                            </p:txEl>
                                          </p:spTgt>
                                        </p:tgtEl>
                                        <p:attrNameLst>
                                          <p:attrName>style.visibility</p:attrName>
                                        </p:attrNameLst>
                                      </p:cBhvr>
                                      <p:to>
                                        <p:strVal val="visible"/>
                                      </p:to>
                                    </p:set>
                                    <p:animEffect transition="in" filter="dissolve">
                                      <p:cBhvr additive="repl">
                                        <p:cTn id="51" dur="500"/>
                                        <p:tgtEl>
                                          <p:spTgt spid="896">
                                            <p:txEl>
                                              <p:pRg st="9" end="9"/>
                                            </p:txEl>
                                          </p:spTgt>
                                        </p:tgtEl>
                                      </p:cBhvr>
                                    </p:animEffect>
                                    <p:anim calcmode="lin" valueType="num">
                                      <p:cBhvr additive="repl">
                                        <p:cTn id="52" dur="500" fill="hold"/>
                                        <p:tgtEl>
                                          <p:spTgt spid="896">
                                            <p:txEl>
                                              <p:pRg st="9" end="9"/>
                                            </p:txEl>
                                          </p:spTgt>
                                        </p:tgtEl>
                                        <p:attrNameLst>
                                          <p:attrName>ppt_x</p:attrName>
                                        </p:attrNameLst>
                                      </p:cBhvr>
                                      <p:tavLst>
                                        <p:tav tm="0">
                                          <p:val>
                                            <p:strVal val="#ppt_x"/>
                                          </p:val>
                                        </p:tav>
                                        <p:tav tm="100000">
                                          <p:val>
                                            <p:strVal val="#ppt_x"/>
                                          </p:val>
                                        </p:tav>
                                      </p:tavLst>
                                    </p:anim>
                                    <p:anim calcmode="lin" valueType="num">
                                      <p:cBhvr additive="repl">
                                        <p:cTn id="53" dur="500" fill="hold"/>
                                        <p:tgtEl>
                                          <p:spTgt spid="896">
                                            <p:txEl>
                                              <p:pRg st="9" end="9"/>
                                            </p:txEl>
                                          </p:spTgt>
                                        </p:tgtEl>
                                        <p:attrNameLst>
                                          <p:attrName>ppt_y</p:attrName>
                                        </p:attrNameLst>
                                      </p:cBhvr>
                                      <p:tavLst>
                                        <p:tav tm="0">
                                          <p:val>
                                            <p:strVal val="#ppt_y+.1"/>
                                          </p:val>
                                        </p:tav>
                                        <p:tav tm="100000">
                                          <p:val>
                                            <p:strVal val="#ppt_y"/>
                                          </p:val>
                                        </p:tav>
                                      </p:tavLst>
                                    </p:anim>
                                  </p:childTnLst>
                                </p:cTn>
                              </p:par>
                              <p:par>
                                <p:cTn id="54" presetID="42" presetClass="entr" fill="hold" nodeType="withEffect">
                                  <p:stCondLst>
                                    <p:cond delay="0"/>
                                  </p:stCondLst>
                                  <p:childTnLst>
                                    <p:set>
                                      <p:cBhvr>
                                        <p:cTn id="55" dur="1" fill="hold">
                                          <p:stCondLst>
                                            <p:cond delay="0"/>
                                          </p:stCondLst>
                                        </p:cTn>
                                        <p:tgtEl>
                                          <p:spTgt spid="896">
                                            <p:txEl>
                                              <p:pRg st="10" end="10"/>
                                            </p:txEl>
                                          </p:spTgt>
                                        </p:tgtEl>
                                        <p:attrNameLst>
                                          <p:attrName>style.visibility</p:attrName>
                                        </p:attrNameLst>
                                      </p:cBhvr>
                                      <p:to>
                                        <p:strVal val="visible"/>
                                      </p:to>
                                    </p:set>
                                    <p:animEffect transition="in" filter="dissolve">
                                      <p:cBhvr additive="repl">
                                        <p:cTn id="56" dur="500"/>
                                        <p:tgtEl>
                                          <p:spTgt spid="896">
                                            <p:txEl>
                                              <p:pRg st="10" end="10"/>
                                            </p:txEl>
                                          </p:spTgt>
                                        </p:tgtEl>
                                      </p:cBhvr>
                                    </p:animEffect>
                                    <p:anim calcmode="lin" valueType="num">
                                      <p:cBhvr additive="repl">
                                        <p:cTn id="57" dur="500" fill="hold"/>
                                        <p:tgtEl>
                                          <p:spTgt spid="896">
                                            <p:txEl>
                                              <p:pRg st="10" end="10"/>
                                            </p:txEl>
                                          </p:spTgt>
                                        </p:tgtEl>
                                        <p:attrNameLst>
                                          <p:attrName>ppt_x</p:attrName>
                                        </p:attrNameLst>
                                      </p:cBhvr>
                                      <p:tavLst>
                                        <p:tav tm="0">
                                          <p:val>
                                            <p:strVal val="#ppt_x"/>
                                          </p:val>
                                        </p:tav>
                                        <p:tav tm="100000">
                                          <p:val>
                                            <p:strVal val="#ppt_x"/>
                                          </p:val>
                                        </p:tav>
                                      </p:tavLst>
                                    </p:anim>
                                    <p:anim calcmode="lin" valueType="num">
                                      <p:cBhvr additive="repl">
                                        <p:cTn id="58" dur="500" fill="hold"/>
                                        <p:tgtEl>
                                          <p:spTgt spid="896">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9" fill="hold" nodeType="clickEffect">
                      <p:stCondLst>
                        <p:cond delay="indefinite"/>
                      </p:stCondLst>
                      <p:childTnLst>
                        <p:par>
                          <p:cTn id="60" fill="hold" nodeType="withEffect">
                            <p:stCondLst>
                              <p:cond delay="0"/>
                            </p:stCondLst>
                            <p:childTnLst>
                              <p:par>
                                <p:cTn id="61" presetID="42" presetClass="entr" fill="hold" nodeType="clickEffect">
                                  <p:stCondLst>
                                    <p:cond delay="0"/>
                                  </p:stCondLst>
                                  <p:childTnLst>
                                    <p:set>
                                      <p:cBhvr>
                                        <p:cTn id="62" dur="1" fill="hold">
                                          <p:stCondLst>
                                            <p:cond delay="0"/>
                                          </p:stCondLst>
                                        </p:cTn>
                                        <p:tgtEl>
                                          <p:spTgt spid="896">
                                            <p:txEl>
                                              <p:pRg st="11" end="11"/>
                                            </p:txEl>
                                          </p:spTgt>
                                        </p:tgtEl>
                                        <p:attrNameLst>
                                          <p:attrName>style.visibility</p:attrName>
                                        </p:attrNameLst>
                                      </p:cBhvr>
                                      <p:to>
                                        <p:strVal val="visible"/>
                                      </p:to>
                                    </p:set>
                                    <p:animEffect transition="in" filter="dissolve">
                                      <p:cBhvr additive="repl">
                                        <p:cTn id="63" dur="500"/>
                                        <p:tgtEl>
                                          <p:spTgt spid="896">
                                            <p:txEl>
                                              <p:pRg st="11" end="11"/>
                                            </p:txEl>
                                          </p:spTgt>
                                        </p:tgtEl>
                                      </p:cBhvr>
                                    </p:animEffect>
                                    <p:anim calcmode="lin" valueType="num">
                                      <p:cBhvr additive="repl">
                                        <p:cTn id="64" dur="500" fill="hold"/>
                                        <p:tgtEl>
                                          <p:spTgt spid="896">
                                            <p:txEl>
                                              <p:pRg st="11" end="11"/>
                                            </p:txEl>
                                          </p:spTgt>
                                        </p:tgtEl>
                                        <p:attrNameLst>
                                          <p:attrName>ppt_x</p:attrName>
                                        </p:attrNameLst>
                                      </p:cBhvr>
                                      <p:tavLst>
                                        <p:tav tm="0">
                                          <p:val>
                                            <p:strVal val="#ppt_x"/>
                                          </p:val>
                                        </p:tav>
                                        <p:tav tm="100000">
                                          <p:val>
                                            <p:strVal val="#ppt_x"/>
                                          </p:val>
                                        </p:tav>
                                      </p:tavLst>
                                    </p:anim>
                                    <p:anim calcmode="lin" valueType="num">
                                      <p:cBhvr additive="repl">
                                        <p:cTn id="65" dur="500" fill="hold"/>
                                        <p:tgtEl>
                                          <p:spTgt spid="896">
                                            <p:txEl>
                                              <p:pRg st="11" end="11"/>
                                            </p:txEl>
                                          </p:spTgt>
                                        </p:tgtEl>
                                        <p:attrNameLst>
                                          <p:attrName>ppt_y</p:attrName>
                                        </p:attrNameLst>
                                      </p:cBhvr>
                                      <p:tavLst>
                                        <p:tav tm="0">
                                          <p:val>
                                            <p:strVal val="#ppt_y+.1"/>
                                          </p:val>
                                        </p:tav>
                                        <p:tav tm="100000">
                                          <p:val>
                                            <p:strVal val="#ppt_y"/>
                                          </p:val>
                                        </p:tav>
                                      </p:tavLst>
                                    </p:anim>
                                  </p:childTnLst>
                                </p:cTn>
                              </p:par>
                              <p:par>
                                <p:cTn id="66" presetID="42" presetClass="entr" fill="hold" nodeType="withEffect">
                                  <p:stCondLst>
                                    <p:cond delay="0"/>
                                  </p:stCondLst>
                                  <p:childTnLst>
                                    <p:set>
                                      <p:cBhvr>
                                        <p:cTn id="67" dur="1" fill="hold">
                                          <p:stCondLst>
                                            <p:cond delay="0"/>
                                          </p:stCondLst>
                                        </p:cTn>
                                        <p:tgtEl>
                                          <p:spTgt spid="896">
                                            <p:txEl>
                                              <p:pRg st="12" end="12"/>
                                            </p:txEl>
                                          </p:spTgt>
                                        </p:tgtEl>
                                        <p:attrNameLst>
                                          <p:attrName>style.visibility</p:attrName>
                                        </p:attrNameLst>
                                      </p:cBhvr>
                                      <p:to>
                                        <p:strVal val="visible"/>
                                      </p:to>
                                    </p:set>
                                    <p:animEffect transition="in" filter="dissolve">
                                      <p:cBhvr additive="repl">
                                        <p:cTn id="68" dur="500"/>
                                        <p:tgtEl>
                                          <p:spTgt spid="896">
                                            <p:txEl>
                                              <p:pRg st="12" end="12"/>
                                            </p:txEl>
                                          </p:spTgt>
                                        </p:tgtEl>
                                      </p:cBhvr>
                                    </p:animEffect>
                                    <p:anim calcmode="lin" valueType="num">
                                      <p:cBhvr additive="repl">
                                        <p:cTn id="69" dur="500" fill="hold"/>
                                        <p:tgtEl>
                                          <p:spTgt spid="896">
                                            <p:txEl>
                                              <p:pRg st="12" end="12"/>
                                            </p:txEl>
                                          </p:spTgt>
                                        </p:tgtEl>
                                        <p:attrNameLst>
                                          <p:attrName>ppt_x</p:attrName>
                                        </p:attrNameLst>
                                      </p:cBhvr>
                                      <p:tavLst>
                                        <p:tav tm="0">
                                          <p:val>
                                            <p:strVal val="#ppt_x"/>
                                          </p:val>
                                        </p:tav>
                                        <p:tav tm="100000">
                                          <p:val>
                                            <p:strVal val="#ppt_x"/>
                                          </p:val>
                                        </p:tav>
                                      </p:tavLst>
                                    </p:anim>
                                    <p:anim calcmode="lin" valueType="num">
                                      <p:cBhvr additive="repl">
                                        <p:cTn id="70" dur="500" fill="hold"/>
                                        <p:tgtEl>
                                          <p:spTgt spid="896">
                                            <p:txEl>
                                              <p:pRg st="12" end="12"/>
                                            </p:txEl>
                                          </p:spTgt>
                                        </p:tgtEl>
                                        <p:attrNameLst>
                                          <p:attrName>ppt_y</p:attrName>
                                        </p:attrNameLst>
                                      </p:cBhvr>
                                      <p:tavLst>
                                        <p:tav tm="0">
                                          <p:val>
                                            <p:strVal val="#ppt_y+.1"/>
                                          </p:val>
                                        </p:tav>
                                        <p:tav tm="100000">
                                          <p:val>
                                            <p:strVal val="#ppt_y"/>
                                          </p:val>
                                        </p:tav>
                                      </p:tavLst>
                                    </p:anim>
                                  </p:childTnLst>
                                </p:cTn>
                              </p:par>
                              <p:par>
                                <p:cTn id="71" presetID="42" presetClass="entr" fill="hold" nodeType="withEffect">
                                  <p:stCondLst>
                                    <p:cond delay="0"/>
                                  </p:stCondLst>
                                  <p:childTnLst>
                                    <p:set>
                                      <p:cBhvr>
                                        <p:cTn id="72" dur="1" fill="hold">
                                          <p:stCondLst>
                                            <p:cond delay="0"/>
                                          </p:stCondLst>
                                        </p:cTn>
                                        <p:tgtEl>
                                          <p:spTgt spid="896">
                                            <p:txEl>
                                              <p:pRg st="13" end="13"/>
                                            </p:txEl>
                                          </p:spTgt>
                                        </p:tgtEl>
                                        <p:attrNameLst>
                                          <p:attrName>style.visibility</p:attrName>
                                        </p:attrNameLst>
                                      </p:cBhvr>
                                      <p:to>
                                        <p:strVal val="visible"/>
                                      </p:to>
                                    </p:set>
                                    <p:animEffect transition="in" filter="dissolve">
                                      <p:cBhvr additive="repl">
                                        <p:cTn id="73" dur="500"/>
                                        <p:tgtEl>
                                          <p:spTgt spid="896">
                                            <p:txEl>
                                              <p:pRg st="13" end="13"/>
                                            </p:txEl>
                                          </p:spTgt>
                                        </p:tgtEl>
                                      </p:cBhvr>
                                    </p:animEffect>
                                    <p:anim calcmode="lin" valueType="num">
                                      <p:cBhvr additive="repl">
                                        <p:cTn id="74" dur="500" fill="hold"/>
                                        <p:tgtEl>
                                          <p:spTgt spid="896">
                                            <p:txEl>
                                              <p:pRg st="13" end="13"/>
                                            </p:txEl>
                                          </p:spTgt>
                                        </p:tgtEl>
                                        <p:attrNameLst>
                                          <p:attrName>ppt_x</p:attrName>
                                        </p:attrNameLst>
                                      </p:cBhvr>
                                      <p:tavLst>
                                        <p:tav tm="0">
                                          <p:val>
                                            <p:strVal val="#ppt_x"/>
                                          </p:val>
                                        </p:tav>
                                        <p:tav tm="100000">
                                          <p:val>
                                            <p:strVal val="#ppt_x"/>
                                          </p:val>
                                        </p:tav>
                                      </p:tavLst>
                                    </p:anim>
                                    <p:anim calcmode="lin" valueType="num">
                                      <p:cBhvr additive="repl">
                                        <p:cTn id="75" dur="500" fill="hold"/>
                                        <p:tgtEl>
                                          <p:spTgt spid="896">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79051B54-9AED-491E-8E0B-739D6332AE45}" type="slidenum">
              <a:rPr lang="en-US" sz="1200" b="0" strike="noStrike" spc="-1">
                <a:solidFill>
                  <a:srgbClr val="8B8B8B"/>
                </a:solidFill>
                <a:latin typeface="Calibri"/>
                <a:ea typeface="DejaVu Sans"/>
              </a:rPr>
              <a:t>59</a:t>
            </a:fld>
            <a:endParaRPr lang="en-US" sz="1200" b="0" strike="noStrike" spc="-1">
              <a:latin typeface="Arial"/>
            </a:endParaRPr>
          </a:p>
        </p:txBody>
      </p:sp>
      <p:sp>
        <p:nvSpPr>
          <p:cNvPr id="898" name="CustomShape 2"/>
          <p:cNvSpPr/>
          <p:nvPr/>
        </p:nvSpPr>
        <p:spPr>
          <a:xfrm>
            <a:off x="108000" y="609480"/>
            <a:ext cx="884052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400" b="1" strike="noStrike" spc="-1">
                <a:solidFill>
                  <a:srgbClr val="000000"/>
                </a:solidFill>
                <a:latin typeface="Comic Sans MS"/>
                <a:ea typeface="DejaVu Sans"/>
              </a:rPr>
              <a:t>6.6 </a:t>
            </a:r>
            <a:r>
              <a:rPr lang="en-US" sz="2800" b="1" strike="noStrike" spc="-1">
                <a:solidFill>
                  <a:srgbClr val="000000"/>
                </a:solidFill>
                <a:latin typeface="Comic Sans MS"/>
                <a:ea typeface="DejaVu Sans"/>
              </a:rPr>
              <a:t>I/O Performance Measures: Examples 					from Disk and File Systems</a:t>
            </a:r>
            <a:endParaRPr lang="en-US" sz="2800" b="0" strike="noStrike" spc="-1">
              <a:latin typeface="Arial"/>
            </a:endParaRPr>
          </a:p>
        </p:txBody>
      </p:sp>
      <p:sp>
        <p:nvSpPr>
          <p:cNvPr id="899" name="CustomShape 3"/>
          <p:cNvSpPr/>
          <p:nvPr/>
        </p:nvSpPr>
        <p:spPr>
          <a:xfrm>
            <a:off x="304920" y="1905120"/>
            <a:ext cx="8538840" cy="4192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100000"/>
              </a:lnSpc>
              <a:spcBef>
                <a:spcPts val="641"/>
              </a:spcBef>
              <a:buClr>
                <a:srgbClr val="000000"/>
              </a:buClr>
              <a:buFont typeface="Wingdings" charset="2"/>
              <a:buChar char=""/>
            </a:pPr>
            <a:r>
              <a:rPr lang="en-US" sz="3200" b="0" strike="noStrike" spc="-1">
                <a:solidFill>
                  <a:srgbClr val="000000"/>
                </a:solidFill>
                <a:latin typeface="Calibri"/>
                <a:ea typeface="DejaVu Sans"/>
              </a:rPr>
              <a:t>Supercomputer I/O Benchmarks</a:t>
            </a:r>
            <a:endParaRPr lang="en-US" sz="3200" b="0" strike="noStrike" spc="-1">
              <a:latin typeface="Arial"/>
            </a:endParaRPr>
          </a:p>
          <a:p>
            <a:pPr marL="343080" indent="-341280">
              <a:lnSpc>
                <a:spcPct val="100000"/>
              </a:lnSpc>
              <a:spcBef>
                <a:spcPts val="641"/>
              </a:spcBef>
              <a:buClr>
                <a:srgbClr val="000000"/>
              </a:buClr>
              <a:buFont typeface="Wingdings" charset="2"/>
              <a:buChar char=""/>
            </a:pPr>
            <a:r>
              <a:rPr lang="en-US" sz="3200" b="0" strike="noStrike" spc="-1">
                <a:solidFill>
                  <a:srgbClr val="000000"/>
                </a:solidFill>
                <a:latin typeface="Calibri"/>
                <a:ea typeface="DejaVu Sans"/>
              </a:rPr>
              <a:t> Transaction Processing I/O Benchmarks</a:t>
            </a:r>
            <a:endParaRPr lang="en-US" sz="3200" b="0" strike="noStrike" spc="-1">
              <a:latin typeface="Arial"/>
            </a:endParaRPr>
          </a:p>
          <a:p>
            <a:pPr marL="743040" lvl="1" indent="-284040">
              <a:lnSpc>
                <a:spcPct val="100000"/>
              </a:lnSpc>
              <a:spcBef>
                <a:spcPts val="641"/>
              </a:spcBef>
              <a:buClr>
                <a:srgbClr val="000000"/>
              </a:buClr>
              <a:buFont typeface="Wingdings" charset="2"/>
              <a:buChar char=""/>
            </a:pPr>
            <a:r>
              <a:rPr lang="en-US" sz="3200" b="0" strike="noStrike" spc="-1">
                <a:solidFill>
                  <a:srgbClr val="000000"/>
                </a:solidFill>
                <a:latin typeface="Calibri"/>
                <a:ea typeface="DejaVu Sans"/>
              </a:rPr>
              <a:t> </a:t>
            </a:r>
            <a:r>
              <a:rPr lang="en-US" sz="2800" b="0" strike="noStrike" spc="-1">
                <a:solidFill>
                  <a:srgbClr val="000000"/>
                </a:solidFill>
                <a:latin typeface="Calibri"/>
                <a:ea typeface="DejaVu Sans"/>
              </a:rPr>
              <a:t>I/O rate: the number of disk access per second, as opposed to data rate.</a:t>
            </a:r>
            <a:endParaRPr lang="en-US" sz="2800" b="0" strike="noStrike" spc="-1">
              <a:latin typeface="Arial"/>
            </a:endParaRPr>
          </a:p>
          <a:p>
            <a:pPr marL="343080" indent="-341280">
              <a:lnSpc>
                <a:spcPct val="100000"/>
              </a:lnSpc>
              <a:spcBef>
                <a:spcPts val="720"/>
              </a:spcBef>
              <a:buClr>
                <a:srgbClr val="000000"/>
              </a:buClr>
              <a:buFont typeface="Wingdings" charset="2"/>
              <a:buChar char=""/>
            </a:pPr>
            <a:r>
              <a:rPr lang="en-US" sz="3600" b="0" strike="noStrike" spc="-1">
                <a:solidFill>
                  <a:srgbClr val="000000"/>
                </a:solidFill>
                <a:latin typeface="Calibri"/>
                <a:ea typeface="DejaVu Sans"/>
              </a:rPr>
              <a:t> </a:t>
            </a:r>
            <a:r>
              <a:rPr lang="en-US" sz="3200" b="0" strike="noStrike" spc="-1">
                <a:solidFill>
                  <a:srgbClr val="000000"/>
                </a:solidFill>
                <a:latin typeface="Calibri"/>
                <a:ea typeface="DejaVu Sans"/>
              </a:rPr>
              <a:t>File System I/O Benchmarks</a:t>
            </a:r>
            <a:endParaRPr lang="en-US" sz="3200" b="0" strike="noStrike" spc="-1">
              <a:latin typeface="Arial"/>
            </a:endParaRPr>
          </a:p>
          <a:p>
            <a:pPr marL="743040" lvl="1" indent="-284040">
              <a:lnSpc>
                <a:spcPct val="100000"/>
              </a:lnSpc>
              <a:spcBef>
                <a:spcPts val="641"/>
              </a:spcBef>
              <a:buClr>
                <a:srgbClr val="000000"/>
              </a:buClr>
              <a:buFont typeface="Wingdings" charset="2"/>
              <a:buChar char=""/>
            </a:pPr>
            <a:r>
              <a:rPr lang="en-US" sz="3200" b="0" strike="noStrike" spc="-1">
                <a:solidFill>
                  <a:srgbClr val="000000"/>
                </a:solidFill>
                <a:latin typeface="Calibri"/>
                <a:ea typeface="DejaVu Sans"/>
              </a:rPr>
              <a:t> </a:t>
            </a:r>
            <a:r>
              <a:rPr lang="en-US" sz="2800" b="0" strike="noStrike" spc="-1">
                <a:solidFill>
                  <a:srgbClr val="000000"/>
                </a:solidFill>
                <a:latin typeface="Calibri"/>
                <a:ea typeface="DejaVu Sans"/>
              </a:rPr>
              <a:t>MakeDir, Copy, ScanDir, ReadAll, Make</a:t>
            </a:r>
            <a:endParaRPr lang="en-US" sz="28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D9F4277F-5BB1-4FDA-ACFF-F7C0BA4EA9E0}" type="slidenum">
              <a:rPr lang="en-US" sz="1200" b="0" strike="noStrike" spc="-1">
                <a:solidFill>
                  <a:srgbClr val="8B8B8B"/>
                </a:solidFill>
                <a:latin typeface="Calibri"/>
                <a:ea typeface="DejaVu Sans"/>
              </a:rPr>
              <a:t>6</a:t>
            </a:fld>
            <a:endParaRPr lang="en-US" sz="1200" b="0" strike="noStrike" spc="-1">
              <a:latin typeface="Arial"/>
            </a:endParaRPr>
          </a:p>
        </p:txBody>
      </p:sp>
      <p:sp>
        <p:nvSpPr>
          <p:cNvPr id="98" name="CustomShape 2"/>
          <p:cNvSpPr/>
          <p:nvPr/>
        </p:nvSpPr>
        <p:spPr>
          <a:xfrm>
            <a:off x="301680" y="762120"/>
            <a:ext cx="8538840" cy="533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100000"/>
              </a:lnSpc>
              <a:spcBef>
                <a:spcPts val="561"/>
              </a:spcBef>
              <a:buClr>
                <a:srgbClr val="000000"/>
              </a:buClr>
              <a:buFont typeface="Wingdings" charset="2"/>
              <a:buChar char=""/>
            </a:pPr>
            <a:r>
              <a:rPr lang="en-US" sz="2800" b="0" strike="noStrike" spc="-1">
                <a:solidFill>
                  <a:srgbClr val="000000"/>
                </a:solidFill>
                <a:latin typeface="Calibri"/>
                <a:ea typeface="DejaVu Sans"/>
              </a:rPr>
              <a:t>I/O performance depends on the application:</a:t>
            </a:r>
            <a:endParaRPr lang="en-US" sz="2800" b="0" strike="noStrike" spc="-1">
              <a:latin typeface="Arial"/>
            </a:endParaRPr>
          </a:p>
          <a:p>
            <a:pPr marL="743040" lvl="1" indent="-284040">
              <a:lnSpc>
                <a:spcPct val="100000"/>
              </a:lnSpc>
              <a:spcBef>
                <a:spcPts val="479"/>
              </a:spcBef>
              <a:buClr>
                <a:srgbClr val="000000"/>
              </a:buClr>
              <a:buFont typeface="Wingdings" charset="2"/>
              <a:buChar char=""/>
            </a:pPr>
            <a:r>
              <a:rPr lang="en-US" sz="2400" b="0" strike="noStrike" spc="-1">
                <a:solidFill>
                  <a:srgbClr val="000000"/>
                </a:solidFill>
                <a:latin typeface="Calibri"/>
                <a:ea typeface="DejaVu Sans"/>
              </a:rPr>
              <a:t>  </a:t>
            </a:r>
            <a:r>
              <a:rPr lang="en-US" sz="2400" b="0" i="1" strike="noStrike" spc="-1">
                <a:solidFill>
                  <a:srgbClr val="000000"/>
                </a:solidFill>
                <a:latin typeface="Calibri"/>
                <a:ea typeface="DejaVu Sans"/>
              </a:rPr>
              <a:t>throughput:</a:t>
            </a:r>
            <a:endParaRPr lang="en-US" sz="2400" b="0" strike="noStrike" spc="-1">
              <a:latin typeface="Arial"/>
            </a:endParaRPr>
          </a:p>
          <a:p>
            <a:pPr marL="1143000" lvl="2" indent="-226800">
              <a:lnSpc>
                <a:spcPct val="100000"/>
              </a:lnSpc>
              <a:spcBef>
                <a:spcPts val="479"/>
              </a:spcBef>
              <a:buClr>
                <a:srgbClr val="000000"/>
              </a:buClr>
              <a:buFont typeface="Arial"/>
              <a:buChar char="•"/>
            </a:pPr>
            <a:r>
              <a:rPr lang="en-US" sz="2400" b="0" strike="noStrike" spc="-1">
                <a:solidFill>
                  <a:srgbClr val="000000"/>
                </a:solidFill>
                <a:latin typeface="Calibri"/>
                <a:ea typeface="DejaVu Sans"/>
              </a:rPr>
              <a:t>In these cases, I/O bandwidth is the most important. Even</a:t>
            </a:r>
            <a:r>
              <a:rPr lang="en-US" sz="2400" b="0" i="1" strike="noStrike" spc="-1">
                <a:solidFill>
                  <a:srgbClr val="000000"/>
                </a:solidFill>
                <a:latin typeface="Calibri"/>
                <a:ea typeface="DejaVu Sans"/>
              </a:rPr>
              <a:t> </a:t>
            </a:r>
            <a:r>
              <a:rPr lang="en-US" sz="2400" b="0" strike="noStrike" spc="-1">
                <a:solidFill>
                  <a:srgbClr val="000000"/>
                </a:solidFill>
                <a:latin typeface="Calibri"/>
                <a:ea typeface="DejaVu Sans"/>
              </a:rPr>
              <a:t>I/</a:t>
            </a:r>
            <a:r>
              <a:rPr lang="en-US" sz="2400" b="0" i="1" strike="noStrike" spc="-1">
                <a:solidFill>
                  <a:srgbClr val="000000"/>
                </a:solidFill>
                <a:latin typeface="Calibri"/>
                <a:ea typeface="DejaVu Sans"/>
              </a:rPr>
              <a:t>O </a:t>
            </a:r>
            <a:r>
              <a:rPr lang="en-US" sz="2400" b="0" strike="noStrike" spc="-1">
                <a:solidFill>
                  <a:srgbClr val="000000"/>
                </a:solidFill>
                <a:latin typeface="Calibri"/>
                <a:ea typeface="DejaVu Sans"/>
              </a:rPr>
              <a:t>bandwidth can be measured in two different ways according to different situations:</a:t>
            </a:r>
            <a:endParaRPr lang="en-US" sz="2400" b="0" strike="noStrike" spc="-1">
              <a:latin typeface="Arial"/>
            </a:endParaRPr>
          </a:p>
          <a:p>
            <a:pPr marL="1600200" lvl="3" indent="-226800">
              <a:lnSpc>
                <a:spcPct val="100000"/>
              </a:lnSpc>
              <a:spcBef>
                <a:spcPts val="479"/>
              </a:spcBef>
              <a:buClr>
                <a:srgbClr val="000000"/>
              </a:buClr>
              <a:buFont typeface="Arial"/>
              <a:buChar char="–"/>
            </a:pPr>
            <a:r>
              <a:rPr lang="en-US" sz="2400" b="0" strike="noStrike" spc="-1">
                <a:solidFill>
                  <a:srgbClr val="000000"/>
                </a:solidFill>
                <a:latin typeface="Calibri"/>
                <a:ea typeface="DejaVu Sans"/>
              </a:rPr>
              <a:t>1.How much data can we move through the system in a certain time?</a:t>
            </a:r>
            <a:br/>
            <a:r>
              <a:rPr lang="en-US" sz="2400" b="0" strike="noStrike" spc="-1">
                <a:solidFill>
                  <a:srgbClr val="000000"/>
                </a:solidFill>
                <a:latin typeface="Calibri"/>
                <a:ea typeface="DejaVu Sans"/>
              </a:rPr>
              <a:t>For example, in many supercomputer applications, most I/O requires are for long streams of data, and transfer bandwidth is an important characteristic.</a:t>
            </a:r>
            <a:endParaRPr lang="en-US" sz="2400" b="0" strike="noStrike" spc="-1">
              <a:latin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5D290398-3BCE-4DF0-BB32-EFA7283EE56A}" type="slidenum">
              <a:rPr lang="en-US" sz="1200" b="0" strike="noStrike" spc="-1">
                <a:solidFill>
                  <a:srgbClr val="8B8B8B"/>
                </a:solidFill>
                <a:latin typeface="Calibri"/>
                <a:ea typeface="DejaVu Sans"/>
              </a:rPr>
              <a:t>60</a:t>
            </a:fld>
            <a:endParaRPr lang="en-US" sz="1200" b="0" strike="noStrike" spc="-1">
              <a:latin typeface="Arial"/>
            </a:endParaRPr>
          </a:p>
        </p:txBody>
      </p:sp>
      <p:sp>
        <p:nvSpPr>
          <p:cNvPr id="901" name="CustomShape 2"/>
          <p:cNvSpPr/>
          <p:nvPr/>
        </p:nvSpPr>
        <p:spPr>
          <a:xfrm>
            <a:off x="250920" y="404640"/>
            <a:ext cx="8712000" cy="3382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100000"/>
              </a:lnSpc>
              <a:spcBef>
                <a:spcPts val="561"/>
              </a:spcBef>
              <a:buClr>
                <a:srgbClr val="000000"/>
              </a:buClr>
              <a:buFont typeface="Arial"/>
              <a:buChar char="•"/>
            </a:pPr>
            <a:r>
              <a:rPr lang="en-US" sz="2800" b="0" strike="noStrike" spc="-1" dirty="0">
                <a:solidFill>
                  <a:srgbClr val="000000"/>
                </a:solidFill>
                <a:latin typeface="Calibri"/>
                <a:ea typeface="DejaVu Sans"/>
              </a:rPr>
              <a:t> </a:t>
            </a:r>
            <a:r>
              <a:rPr lang="en-US" sz="2800" b="1" strike="noStrike" spc="-1" dirty="0">
                <a:solidFill>
                  <a:srgbClr val="000404"/>
                </a:solidFill>
                <a:latin typeface="Comic Sans MS"/>
                <a:ea typeface="DejaVu Sans"/>
              </a:rPr>
              <a:t>Performance analysis of Synchronous versus </a:t>
            </a:r>
            <a:endParaRPr lang="en-US" sz="2800" b="0" strike="noStrike" spc="-1" dirty="0">
              <a:latin typeface="Arial"/>
            </a:endParaRPr>
          </a:p>
          <a:p>
            <a:pPr marL="343080" indent="-341280">
              <a:lnSpc>
                <a:spcPct val="100000"/>
              </a:lnSpc>
              <a:spcBef>
                <a:spcPts val="561"/>
              </a:spcBef>
              <a:buClr>
                <a:srgbClr val="000404"/>
              </a:buClr>
              <a:buFont typeface="Arial"/>
              <a:buChar char="•"/>
            </a:pPr>
            <a:r>
              <a:rPr lang="en-US" sz="2800" b="1" strike="noStrike" spc="-1" dirty="0">
                <a:solidFill>
                  <a:srgbClr val="000404"/>
                </a:solidFill>
                <a:latin typeface="Comic Sans MS"/>
                <a:ea typeface="DejaVu Sans"/>
              </a:rPr>
              <a:t>    					 Asynchronous buses</a:t>
            </a:r>
            <a:endParaRPr lang="en-US" sz="2800" b="0" strike="noStrike" spc="-1" dirty="0">
              <a:latin typeface="Arial"/>
            </a:endParaRPr>
          </a:p>
          <a:p>
            <a:pPr marL="343080" indent="-341280">
              <a:lnSpc>
                <a:spcPct val="100000"/>
              </a:lnSpc>
              <a:spcBef>
                <a:spcPts val="360"/>
              </a:spcBef>
              <a:buClr>
                <a:srgbClr val="0000FF"/>
              </a:buClr>
              <a:buFont typeface="Arial"/>
              <a:buChar char="•"/>
            </a:pPr>
            <a:r>
              <a:rPr lang="en-US" sz="1800" b="1" strike="noStrike" spc="-1" dirty="0">
                <a:solidFill>
                  <a:srgbClr val="0000FF"/>
                </a:solidFill>
                <a:latin typeface="Calibri"/>
                <a:ea typeface="DejaVu Sans"/>
              </a:rPr>
              <a:t>      Assume: </a:t>
            </a:r>
            <a:r>
              <a:rPr lang="en-US" sz="1800" b="1" strike="noStrike" spc="-1" dirty="0">
                <a:solidFill>
                  <a:srgbClr val="000404"/>
                </a:solidFill>
                <a:latin typeface="Calibri"/>
                <a:ea typeface="DejaVu Sans"/>
              </a:rPr>
              <a:t>The synchronous bus has a clock cycle time of </a:t>
            </a:r>
            <a:r>
              <a:rPr lang="en-US" sz="1800" b="1" u="dbl" strike="noStrike" spc="-1" dirty="0">
                <a:solidFill>
                  <a:srgbClr val="000404"/>
                </a:solidFill>
                <a:uFillTx/>
                <a:latin typeface="Calibri"/>
                <a:ea typeface="DejaVu Sans"/>
              </a:rPr>
              <a:t>50 ns</a:t>
            </a:r>
            <a:r>
              <a:rPr lang="en-US" sz="1800" b="1" strike="noStrike" spc="-1" dirty="0">
                <a:solidFill>
                  <a:srgbClr val="000404"/>
                </a:solidFill>
                <a:latin typeface="Calibri"/>
                <a:ea typeface="DejaVu Sans"/>
              </a:rPr>
              <a:t>, and each  </a:t>
            </a:r>
            <a:endParaRPr lang="en-US" sz="1800" b="0" strike="noStrike" spc="-1" dirty="0">
              <a:latin typeface="Arial"/>
            </a:endParaRPr>
          </a:p>
          <a:p>
            <a:pPr marL="343080" indent="-341280">
              <a:lnSpc>
                <a:spcPct val="100000"/>
              </a:lnSpc>
              <a:spcBef>
                <a:spcPts val="360"/>
              </a:spcBef>
              <a:buClr>
                <a:srgbClr val="000404"/>
              </a:buClr>
              <a:buFont typeface="Arial"/>
              <a:buChar char="•"/>
            </a:pPr>
            <a:r>
              <a:rPr lang="en-US" sz="1800" b="1" strike="noStrike" spc="-1" dirty="0">
                <a:solidFill>
                  <a:srgbClr val="000404"/>
                </a:solidFill>
                <a:latin typeface="Calibri"/>
                <a:ea typeface="DejaVu Sans"/>
              </a:rPr>
              <a:t>                        bus transmission takes </a:t>
            </a:r>
            <a:r>
              <a:rPr lang="en-US" sz="1800" b="1" u="dbl" strike="noStrike" spc="-1" dirty="0">
                <a:solidFill>
                  <a:srgbClr val="000404"/>
                </a:solidFill>
                <a:uFillTx/>
                <a:latin typeface="Calibri"/>
                <a:ea typeface="DejaVu Sans"/>
              </a:rPr>
              <a:t>1 clock cycle</a:t>
            </a:r>
            <a:r>
              <a:rPr lang="en-US" sz="1800" b="1" strike="noStrike" spc="-1" dirty="0">
                <a:solidFill>
                  <a:srgbClr val="000404"/>
                </a:solidFill>
                <a:latin typeface="Calibri"/>
                <a:ea typeface="DejaVu Sans"/>
              </a:rPr>
              <a:t> .</a:t>
            </a:r>
            <a:endParaRPr lang="en-US" sz="1800" b="0" strike="noStrike" spc="-1" dirty="0">
              <a:latin typeface="Arial"/>
            </a:endParaRPr>
          </a:p>
          <a:p>
            <a:pPr marL="343080" indent="-341280">
              <a:lnSpc>
                <a:spcPct val="100000"/>
              </a:lnSpc>
              <a:spcBef>
                <a:spcPts val="360"/>
              </a:spcBef>
              <a:buClr>
                <a:srgbClr val="000404"/>
              </a:buClr>
              <a:buFont typeface="Arial"/>
              <a:buChar char="•"/>
            </a:pPr>
            <a:r>
              <a:rPr lang="en-US" sz="1800" b="1" strike="noStrike" spc="-1" dirty="0">
                <a:solidFill>
                  <a:srgbClr val="000404"/>
                </a:solidFill>
                <a:latin typeface="Calibri"/>
                <a:ea typeface="DejaVu Sans"/>
              </a:rPr>
              <a:t>		        The asynchronous bus requires </a:t>
            </a:r>
            <a:r>
              <a:rPr lang="en-US" sz="1800" b="1" u="dbl" strike="noStrike" spc="-1" dirty="0">
                <a:solidFill>
                  <a:srgbClr val="000404"/>
                </a:solidFill>
                <a:uFillTx/>
                <a:latin typeface="Calibri"/>
                <a:ea typeface="DejaVu Sans"/>
              </a:rPr>
              <a:t>40 ns</a:t>
            </a:r>
            <a:r>
              <a:rPr lang="en-US" sz="1800" b="1" strike="noStrike" spc="-1" dirty="0">
                <a:solidFill>
                  <a:srgbClr val="000404"/>
                </a:solidFill>
                <a:latin typeface="Calibri"/>
                <a:ea typeface="DejaVu Sans"/>
              </a:rPr>
              <a:t> per handshake. </a:t>
            </a:r>
            <a:endParaRPr lang="en-US" sz="1800" b="0" strike="noStrike" spc="-1" dirty="0">
              <a:latin typeface="Arial"/>
            </a:endParaRPr>
          </a:p>
          <a:p>
            <a:pPr marL="343080" indent="-341280">
              <a:lnSpc>
                <a:spcPct val="100000"/>
              </a:lnSpc>
              <a:spcBef>
                <a:spcPts val="360"/>
              </a:spcBef>
              <a:buClr>
                <a:srgbClr val="000404"/>
              </a:buClr>
              <a:buFont typeface="Arial"/>
              <a:buChar char="•"/>
            </a:pPr>
            <a:r>
              <a:rPr lang="en-US" sz="1800" b="1" strike="noStrike" spc="-1" dirty="0">
                <a:solidFill>
                  <a:srgbClr val="000404"/>
                </a:solidFill>
                <a:latin typeface="Calibri"/>
                <a:ea typeface="DejaVu Sans"/>
              </a:rPr>
              <a:t>		        The data portion of both buses is  </a:t>
            </a:r>
            <a:r>
              <a:rPr lang="en-US" sz="1800" b="1" u="dbl" strike="noStrike" spc="-1" dirty="0">
                <a:solidFill>
                  <a:srgbClr val="000404"/>
                </a:solidFill>
                <a:uFillTx/>
                <a:latin typeface="Calibri"/>
                <a:ea typeface="DejaVu Sans"/>
              </a:rPr>
              <a:t>32 bits </a:t>
            </a:r>
            <a:r>
              <a:rPr lang="en-US" sz="1800" b="1" strike="noStrike" spc="-1" dirty="0">
                <a:solidFill>
                  <a:srgbClr val="000404"/>
                </a:solidFill>
                <a:latin typeface="Calibri"/>
                <a:ea typeface="DejaVu Sans"/>
              </a:rPr>
              <a:t>wide.</a:t>
            </a:r>
            <a:endParaRPr lang="en-US" sz="1800" b="0" strike="noStrike" spc="-1" dirty="0">
              <a:latin typeface="Arial"/>
            </a:endParaRPr>
          </a:p>
          <a:p>
            <a:pPr marL="343080" indent="-341280">
              <a:lnSpc>
                <a:spcPct val="100000"/>
              </a:lnSpc>
              <a:spcBef>
                <a:spcPts val="360"/>
              </a:spcBef>
              <a:buClr>
                <a:srgbClr val="000404"/>
              </a:buClr>
              <a:buFont typeface="Arial"/>
              <a:buChar char="•"/>
            </a:pPr>
            <a:r>
              <a:rPr lang="en-US" sz="1800" b="1" strike="noStrike" spc="-1" dirty="0">
                <a:solidFill>
                  <a:srgbClr val="000404"/>
                </a:solidFill>
                <a:latin typeface="Calibri"/>
                <a:ea typeface="DejaVu Sans"/>
              </a:rPr>
              <a:t>	</a:t>
            </a:r>
            <a:r>
              <a:rPr lang="en-US" sz="1800" b="1" strike="noStrike" spc="-1" dirty="0">
                <a:solidFill>
                  <a:srgbClr val="0000FF"/>
                </a:solidFill>
                <a:latin typeface="Calibri"/>
                <a:ea typeface="DejaVu Sans"/>
              </a:rPr>
              <a:t>Question:</a:t>
            </a:r>
            <a:r>
              <a:rPr lang="en-US" sz="1800" b="1" strike="noStrike" spc="-1" dirty="0">
                <a:solidFill>
                  <a:srgbClr val="000404"/>
                </a:solidFill>
                <a:latin typeface="Calibri"/>
                <a:ea typeface="DejaVu Sans"/>
              </a:rPr>
              <a:t> Find the </a:t>
            </a:r>
            <a:r>
              <a:rPr lang="en-US" sz="1800" b="1" u="dbl" strike="noStrike" spc="-1" dirty="0">
                <a:solidFill>
                  <a:srgbClr val="000808"/>
                </a:solidFill>
                <a:uFillTx/>
                <a:latin typeface="Calibri"/>
                <a:ea typeface="DejaVu Sans"/>
              </a:rPr>
              <a:t>bandwidth </a:t>
            </a:r>
            <a:r>
              <a:rPr lang="en-US" sz="1800" b="1" strike="noStrike" spc="-1" dirty="0">
                <a:solidFill>
                  <a:srgbClr val="000808"/>
                </a:solidFill>
                <a:latin typeface="Calibri"/>
                <a:ea typeface="DejaVu Sans"/>
              </a:rPr>
              <a:t>for each bus when reading one word from a 	         </a:t>
            </a:r>
            <a:r>
              <a:rPr lang="en-US" sz="1800" b="1" u="dbl" strike="noStrike" spc="-1" dirty="0">
                <a:solidFill>
                  <a:srgbClr val="000808"/>
                </a:solidFill>
                <a:uFillTx/>
                <a:latin typeface="Calibri"/>
                <a:ea typeface="DejaVu Sans"/>
              </a:rPr>
              <a:t>200-ns </a:t>
            </a:r>
            <a:r>
              <a:rPr lang="en-US" sz="1800" b="1" strike="noStrike" spc="-1" dirty="0">
                <a:solidFill>
                  <a:srgbClr val="000808"/>
                </a:solidFill>
                <a:latin typeface="Calibri"/>
                <a:ea typeface="DejaVu Sans"/>
              </a:rPr>
              <a:t>memory.</a:t>
            </a:r>
            <a:endParaRPr lang="en-US" sz="1800" b="0" strike="noStrike" spc="-1" dirty="0">
              <a:latin typeface="Arial"/>
            </a:endParaRPr>
          </a:p>
        </p:txBody>
      </p:sp>
      <p:sp>
        <p:nvSpPr>
          <p:cNvPr id="902" name="CustomShape 3"/>
          <p:cNvSpPr/>
          <p:nvPr/>
        </p:nvSpPr>
        <p:spPr>
          <a:xfrm>
            <a:off x="328840" y="3625920"/>
            <a:ext cx="8556160" cy="309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743040" lvl="1" indent="-284040">
              <a:lnSpc>
                <a:spcPct val="100000"/>
              </a:lnSpc>
              <a:spcBef>
                <a:spcPts val="561"/>
              </a:spcBef>
              <a:buClr>
                <a:srgbClr val="C0504D"/>
              </a:buClr>
              <a:buSzPct val="85000"/>
              <a:buFont typeface="Wingdings" charset="2"/>
              <a:buChar char=""/>
            </a:pPr>
            <a:r>
              <a:rPr lang="en-US" sz="2800" b="0" strike="noStrike" spc="-1" dirty="0">
                <a:solidFill>
                  <a:srgbClr val="007A77"/>
                </a:solidFill>
                <a:latin typeface="Arial"/>
                <a:ea typeface="宋体"/>
              </a:rPr>
              <a:t> </a:t>
            </a:r>
            <a:r>
              <a:rPr lang="en-US" sz="2000" b="1" i="1" strike="noStrike" spc="-1" dirty="0">
                <a:solidFill>
                  <a:srgbClr val="000404"/>
                </a:solidFill>
                <a:latin typeface="Comic Sans MS"/>
                <a:ea typeface="宋体"/>
              </a:rPr>
              <a:t>synchronous bus:</a:t>
            </a:r>
            <a:endParaRPr lang="en-US" sz="2000" b="0" strike="noStrike" spc="-1" dirty="0">
              <a:latin typeface="Arial"/>
            </a:endParaRPr>
          </a:p>
          <a:p>
            <a:pPr marL="743040" indent="-284040">
              <a:lnSpc>
                <a:spcPct val="100000"/>
              </a:lnSpc>
              <a:spcBef>
                <a:spcPts val="360"/>
              </a:spcBef>
            </a:pPr>
            <a:r>
              <a:rPr lang="en-US" sz="1800" b="1" strike="noStrike" spc="-1" dirty="0">
                <a:solidFill>
                  <a:srgbClr val="000404"/>
                </a:solidFill>
                <a:latin typeface="Arial"/>
                <a:ea typeface="宋体"/>
              </a:rPr>
              <a:t>      the bus cycles is 50 ns. The steps and times required for the</a:t>
            </a:r>
            <a:endParaRPr lang="en-US" sz="1800" b="0" strike="noStrike" spc="-1" dirty="0">
              <a:latin typeface="Arial"/>
            </a:endParaRPr>
          </a:p>
          <a:p>
            <a:pPr marL="743040" indent="-284040">
              <a:lnSpc>
                <a:spcPct val="100000"/>
              </a:lnSpc>
              <a:spcBef>
                <a:spcPts val="360"/>
              </a:spcBef>
            </a:pPr>
            <a:r>
              <a:rPr lang="en-US" sz="1800" b="1" strike="noStrike" spc="-1" dirty="0">
                <a:solidFill>
                  <a:srgbClr val="000404"/>
                </a:solidFill>
                <a:latin typeface="Arial"/>
                <a:ea typeface="宋体"/>
              </a:rPr>
              <a:t>      synchronous bus are follows:</a:t>
            </a:r>
            <a:endParaRPr lang="en-US" sz="1800" b="0" strike="noStrike" spc="-1" dirty="0">
              <a:latin typeface="Arial"/>
            </a:endParaRPr>
          </a:p>
          <a:p>
            <a:pPr marL="743040" indent="-284040">
              <a:lnSpc>
                <a:spcPct val="100000"/>
              </a:lnSpc>
              <a:spcBef>
                <a:spcPts val="360"/>
              </a:spcBef>
            </a:pPr>
            <a:r>
              <a:rPr lang="en-US" sz="1800" b="1" strike="noStrike" spc="-1" dirty="0">
                <a:solidFill>
                  <a:srgbClr val="000404"/>
                </a:solidFill>
                <a:latin typeface="Arial"/>
                <a:ea typeface="宋体"/>
              </a:rPr>
              <a:t>            </a:t>
            </a:r>
            <a:r>
              <a:rPr lang="en-US" sz="1800" b="1" strike="noStrike" spc="-1" dirty="0">
                <a:solidFill>
                  <a:srgbClr val="000404"/>
                </a:solidFill>
                <a:latin typeface="Times New Roman"/>
                <a:ea typeface="宋体"/>
              </a:rPr>
              <a:t>1. </a:t>
            </a:r>
            <a:r>
              <a:rPr lang="en-US" sz="1800" b="1" i="1" strike="noStrike" spc="-1" dirty="0">
                <a:solidFill>
                  <a:srgbClr val="000404"/>
                </a:solidFill>
                <a:latin typeface="Times New Roman"/>
                <a:ea typeface="宋体"/>
              </a:rPr>
              <a:t>Send the address to memory : 50ns  </a:t>
            </a:r>
            <a:endParaRPr lang="en-US" sz="1800" b="0" strike="noStrike" spc="-1" dirty="0">
              <a:latin typeface="Arial"/>
            </a:endParaRPr>
          </a:p>
          <a:p>
            <a:pPr marL="743040" indent="-284040">
              <a:lnSpc>
                <a:spcPct val="100000"/>
              </a:lnSpc>
              <a:spcBef>
                <a:spcPts val="360"/>
              </a:spcBef>
            </a:pPr>
            <a:r>
              <a:rPr lang="en-US" sz="1800" b="1" i="1" strike="noStrike" spc="-1" dirty="0">
                <a:solidFill>
                  <a:srgbClr val="000404"/>
                </a:solidFill>
                <a:latin typeface="Times New Roman"/>
                <a:ea typeface="宋体"/>
              </a:rPr>
              <a:t>            2. Read the memory : 200ns</a:t>
            </a:r>
            <a:endParaRPr lang="en-US" sz="1800" b="0" strike="noStrike" spc="-1" dirty="0">
              <a:latin typeface="Arial"/>
            </a:endParaRPr>
          </a:p>
          <a:p>
            <a:pPr marL="743040" indent="-284040">
              <a:lnSpc>
                <a:spcPct val="100000"/>
              </a:lnSpc>
              <a:spcBef>
                <a:spcPts val="360"/>
              </a:spcBef>
            </a:pPr>
            <a:r>
              <a:rPr lang="en-US" sz="1800" b="1" i="1" strike="noStrike" spc="-1" dirty="0">
                <a:solidFill>
                  <a:srgbClr val="000404"/>
                </a:solidFill>
                <a:latin typeface="Times New Roman"/>
                <a:ea typeface="宋体"/>
              </a:rPr>
              <a:t>            3. Send the data to the device : 50ns</a:t>
            </a:r>
            <a:endParaRPr lang="en-US" sz="1800" b="0" strike="noStrike" spc="-1" dirty="0">
              <a:latin typeface="Arial"/>
            </a:endParaRPr>
          </a:p>
          <a:p>
            <a:pPr marL="743040" indent="-284040">
              <a:lnSpc>
                <a:spcPct val="100000"/>
              </a:lnSpc>
              <a:spcBef>
                <a:spcPts val="360"/>
              </a:spcBef>
            </a:pPr>
            <a:r>
              <a:rPr lang="en-US" sz="1800" b="1" strike="noStrike" spc="-1" dirty="0">
                <a:solidFill>
                  <a:srgbClr val="000404"/>
                </a:solidFill>
                <a:latin typeface="Arial"/>
                <a:ea typeface="宋体"/>
              </a:rPr>
              <a:t>      Thus, the total time is 300 ns. So,</a:t>
            </a:r>
            <a:endParaRPr lang="en-US" sz="1800" b="0" strike="noStrike" spc="-1" dirty="0">
              <a:latin typeface="Arial"/>
            </a:endParaRPr>
          </a:p>
          <a:p>
            <a:pPr marL="743040" indent="-284040">
              <a:lnSpc>
                <a:spcPct val="100000"/>
              </a:lnSpc>
              <a:spcBef>
                <a:spcPts val="360"/>
              </a:spcBef>
            </a:pPr>
            <a:r>
              <a:rPr lang="en-US" sz="1800" b="1" strike="noStrike" spc="-1" dirty="0">
                <a:solidFill>
                  <a:srgbClr val="000404"/>
                </a:solidFill>
                <a:latin typeface="Arial"/>
                <a:ea typeface="宋体"/>
              </a:rPr>
              <a:t>      </a:t>
            </a:r>
            <a:r>
              <a:rPr lang="en-US" sz="1800" b="1" i="1" strike="noStrike" spc="-1" dirty="0">
                <a:solidFill>
                  <a:srgbClr val="000404"/>
                </a:solidFill>
                <a:latin typeface="Times New Roman"/>
                <a:ea typeface="宋体"/>
              </a:rPr>
              <a:t>the bandwidth = 4bytes/300ns = 4MB/0.3seconds</a:t>
            </a:r>
            <a:endParaRPr lang="en-US" sz="1800" b="0" strike="noStrike" spc="-1" dirty="0">
              <a:latin typeface="Arial"/>
            </a:endParaRPr>
          </a:p>
          <a:p>
            <a:pPr marL="743040" indent="-284040">
              <a:lnSpc>
                <a:spcPct val="100000"/>
              </a:lnSpc>
              <a:spcBef>
                <a:spcPts val="360"/>
              </a:spcBef>
            </a:pPr>
            <a:r>
              <a:rPr lang="en-US" sz="1800" b="1" i="1" strike="noStrike" spc="-1" dirty="0">
                <a:solidFill>
                  <a:srgbClr val="000404"/>
                </a:solidFill>
                <a:latin typeface="Times New Roman"/>
                <a:ea typeface="宋体"/>
              </a:rPr>
              <a:t>                               = 13.3MB/second</a:t>
            </a:r>
            <a:r>
              <a:rPr lang="en-US" sz="1800" b="1" strike="noStrike" spc="-1" dirty="0">
                <a:solidFill>
                  <a:srgbClr val="000404"/>
                </a:solidFill>
                <a:latin typeface="Times New Roman"/>
                <a:ea typeface="宋体"/>
              </a:rPr>
              <a:t> </a:t>
            </a:r>
            <a:endParaRPr lang="en-US" sz="1800" b="0" strike="noStrike" spc="-1" dirty="0">
              <a:latin typeface="Arial"/>
            </a:endParaRPr>
          </a:p>
        </p:txBody>
      </p:sp>
      <p:sp>
        <p:nvSpPr>
          <p:cNvPr id="903" name="CustomShape 4"/>
          <p:cNvSpPr/>
          <p:nvPr/>
        </p:nvSpPr>
        <p:spPr>
          <a:xfrm>
            <a:off x="611280" y="3357720"/>
            <a:ext cx="10792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Bef>
                <a:spcPts val="901"/>
              </a:spcBef>
            </a:pPr>
            <a:r>
              <a:rPr lang="en-US" sz="1800" b="1" strike="noStrike" spc="-1">
                <a:solidFill>
                  <a:srgbClr val="0000FF"/>
                </a:solidFill>
                <a:latin typeface="Calibri"/>
                <a:ea typeface="DejaVu Sans"/>
              </a:rPr>
              <a:t>Answer:</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9" presetClass="entr" fill="hold" nodeType="clickEffect">
                                  <p:stCondLst>
                                    <p:cond delay="0"/>
                                  </p:stCondLst>
                                  <p:childTnLst>
                                    <p:set>
                                      <p:cBhvr>
                                        <p:cTn id="6" dur="1" fill="hold">
                                          <p:stCondLst>
                                            <p:cond delay="0"/>
                                          </p:stCondLst>
                                        </p:cTn>
                                        <p:tgtEl>
                                          <p:spTgt spid="902"/>
                                        </p:tgtEl>
                                        <p:attrNameLst>
                                          <p:attrName>style.visibility</p:attrName>
                                        </p:attrNameLst>
                                      </p:cBhvr>
                                      <p:to>
                                        <p:strVal val="visible"/>
                                      </p:to>
                                    </p:set>
                                    <p:animEffect transition="in" filter="dissolve">
                                      <p:cBhvr additive="repl">
                                        <p:cTn id="7" dur="500"/>
                                        <p:tgtEl>
                                          <p:spTgt spid="902"/>
                                        </p:tgtEl>
                                      </p:cBhvr>
                                    </p:animEffect>
                                  </p:childTnLst>
                                </p:cTn>
                              </p:par>
                              <p:par>
                                <p:cTn id="8" presetID="9" presetClass="entr" fill="hold" nodeType="withEffect">
                                  <p:stCondLst>
                                    <p:cond delay="0"/>
                                  </p:stCondLst>
                                  <p:childTnLst>
                                    <p:set>
                                      <p:cBhvr>
                                        <p:cTn id="9" dur="1" fill="hold">
                                          <p:stCondLst>
                                            <p:cond delay="0"/>
                                          </p:stCondLst>
                                        </p:cTn>
                                        <p:tgtEl>
                                          <p:spTgt spid="903"/>
                                        </p:tgtEl>
                                        <p:attrNameLst>
                                          <p:attrName>style.visibility</p:attrName>
                                        </p:attrNameLst>
                                      </p:cBhvr>
                                      <p:to>
                                        <p:strVal val="visible"/>
                                      </p:to>
                                    </p:set>
                                    <p:animEffect transition="in" filter="dissolve">
                                      <p:cBhvr additive="repl">
                                        <p:cTn id="10" dur="500"/>
                                        <p:tgtEl>
                                          <p:spTgt spid="9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285A8292-65ED-4A05-84F3-29374D86F46B}" type="slidenum">
              <a:rPr lang="en-US" sz="1200" b="0" strike="noStrike" spc="-1">
                <a:solidFill>
                  <a:srgbClr val="8B8B8B"/>
                </a:solidFill>
                <a:latin typeface="Calibri"/>
                <a:ea typeface="DejaVu Sans"/>
              </a:rPr>
              <a:t>61</a:t>
            </a:fld>
            <a:endParaRPr lang="en-US" sz="1200" b="0" strike="noStrike" spc="-1">
              <a:latin typeface="Arial"/>
            </a:endParaRPr>
          </a:p>
        </p:txBody>
      </p:sp>
      <p:sp>
        <p:nvSpPr>
          <p:cNvPr id="905" name="CustomShape 2"/>
          <p:cNvSpPr/>
          <p:nvPr/>
        </p:nvSpPr>
        <p:spPr>
          <a:xfrm>
            <a:off x="228600" y="404640"/>
            <a:ext cx="8662680" cy="592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743040" lvl="1" indent="-284040">
              <a:lnSpc>
                <a:spcPct val="100000"/>
              </a:lnSpc>
              <a:spcBef>
                <a:spcPts val="479"/>
              </a:spcBef>
              <a:buClr>
                <a:srgbClr val="C0504D"/>
              </a:buClr>
              <a:buSzPct val="85000"/>
              <a:buFont typeface="Wingdings" charset="2"/>
              <a:buChar char=""/>
            </a:pPr>
            <a:r>
              <a:rPr lang="en-US" sz="2400" b="0" strike="noStrike" spc="-1">
                <a:solidFill>
                  <a:srgbClr val="007A77"/>
                </a:solidFill>
                <a:latin typeface="Arial"/>
                <a:ea typeface="宋体"/>
              </a:rPr>
              <a:t> </a:t>
            </a:r>
            <a:r>
              <a:rPr lang="en-US" sz="2400" b="1" i="1" strike="noStrike" spc="-1">
                <a:solidFill>
                  <a:srgbClr val="000404"/>
                </a:solidFill>
                <a:latin typeface="Comic Sans MS"/>
                <a:ea typeface="宋体"/>
              </a:rPr>
              <a:t>asynchronous bus:</a:t>
            </a:r>
            <a:endParaRPr lang="en-US" sz="2400" b="0" strike="noStrike" spc="-1">
              <a:latin typeface="Arial"/>
            </a:endParaRPr>
          </a:p>
          <a:p>
            <a:pPr marL="743040" indent="-284040">
              <a:lnSpc>
                <a:spcPct val="100000"/>
              </a:lnSpc>
              <a:spcBef>
                <a:spcPts val="400"/>
              </a:spcBef>
            </a:pPr>
            <a:r>
              <a:rPr lang="en-US" sz="2000" b="1" strike="noStrike" spc="-1">
                <a:solidFill>
                  <a:srgbClr val="000404"/>
                </a:solidFill>
                <a:latin typeface="Arial"/>
                <a:ea typeface="宋体"/>
              </a:rPr>
              <a:t>     If we look carefully at the right Figure, we realize that several of the steps can be overlapped with the memory  access time. </a:t>
            </a:r>
            <a:endParaRPr lang="en-US" sz="2000" b="0" strike="noStrike" spc="-1">
              <a:latin typeface="Arial"/>
            </a:endParaRPr>
          </a:p>
          <a:p>
            <a:pPr marL="743040" indent="-284040">
              <a:lnSpc>
                <a:spcPct val="100000"/>
              </a:lnSpc>
              <a:spcBef>
                <a:spcPts val="400"/>
              </a:spcBef>
            </a:pPr>
            <a:r>
              <a:rPr lang="en-US" sz="2000" b="1" strike="noStrike" spc="-1">
                <a:solidFill>
                  <a:srgbClr val="000404"/>
                </a:solidFill>
                <a:latin typeface="Arial"/>
                <a:ea typeface="宋体"/>
              </a:rPr>
              <a:t>	In particular, the memory receives the address at the end of step 1 and does not need to put  the data on the bus until the beginning of step 5; steps 2, 3, and 4 can overlap with the memory access time.</a:t>
            </a:r>
            <a:endParaRPr lang="en-US" sz="2000" b="0" strike="noStrike" spc="-1">
              <a:latin typeface="Arial"/>
            </a:endParaRPr>
          </a:p>
          <a:p>
            <a:pPr marL="743040" indent="-284040">
              <a:lnSpc>
                <a:spcPct val="100000"/>
              </a:lnSpc>
              <a:spcBef>
                <a:spcPts val="400"/>
              </a:spcBef>
            </a:pPr>
            <a:r>
              <a:rPr lang="en-US" sz="2000" b="1" strike="noStrike" spc="-1">
                <a:solidFill>
                  <a:srgbClr val="000404"/>
                </a:solidFill>
                <a:latin typeface="Arial"/>
                <a:ea typeface="宋体"/>
              </a:rPr>
              <a:t>    This leads to the following timing:</a:t>
            </a:r>
            <a:endParaRPr lang="en-US" sz="2000" b="0" strike="noStrike" spc="-1">
              <a:latin typeface="Arial"/>
            </a:endParaRPr>
          </a:p>
          <a:p>
            <a:pPr marL="743040" indent="-284040">
              <a:lnSpc>
                <a:spcPct val="100000"/>
              </a:lnSpc>
              <a:spcBef>
                <a:spcPts val="400"/>
              </a:spcBef>
            </a:pPr>
            <a:r>
              <a:rPr lang="en-US" sz="2000" b="1" strike="noStrike" spc="-1">
                <a:solidFill>
                  <a:srgbClr val="000404"/>
                </a:solidFill>
                <a:latin typeface="Arial"/>
                <a:ea typeface="宋体"/>
              </a:rPr>
              <a:t>            </a:t>
            </a:r>
            <a:r>
              <a:rPr lang="en-US" sz="2000" b="1" i="1" strike="noStrike" spc="-1">
                <a:solidFill>
                  <a:srgbClr val="000404"/>
                </a:solidFill>
                <a:latin typeface="Times New Roman"/>
                <a:ea typeface="宋体"/>
              </a:rPr>
              <a:t>step1: 40ns</a:t>
            </a:r>
            <a:endParaRPr lang="en-US" sz="2000" b="0" strike="noStrike" spc="-1">
              <a:latin typeface="Arial"/>
            </a:endParaRPr>
          </a:p>
          <a:p>
            <a:pPr marL="743040" indent="-284040">
              <a:lnSpc>
                <a:spcPct val="100000"/>
              </a:lnSpc>
              <a:spcBef>
                <a:spcPts val="400"/>
              </a:spcBef>
            </a:pPr>
            <a:r>
              <a:rPr lang="en-US" sz="2000" b="1" i="1" strike="noStrike" spc="-1">
                <a:solidFill>
                  <a:srgbClr val="000404"/>
                </a:solidFill>
                <a:latin typeface="Times New Roman"/>
                <a:ea typeface="宋体"/>
              </a:rPr>
              <a:t>            step2,3,4: maximum(2×40ns+40ns,200ns)=200ns</a:t>
            </a:r>
            <a:endParaRPr lang="en-US" sz="2000" b="0" strike="noStrike" spc="-1">
              <a:latin typeface="Arial"/>
            </a:endParaRPr>
          </a:p>
          <a:p>
            <a:pPr marL="743040" indent="-284040">
              <a:lnSpc>
                <a:spcPct val="100000"/>
              </a:lnSpc>
              <a:spcBef>
                <a:spcPts val="400"/>
              </a:spcBef>
            </a:pPr>
            <a:r>
              <a:rPr lang="en-US" sz="2000" b="1" i="1" strike="noStrike" spc="-1">
                <a:solidFill>
                  <a:srgbClr val="000404"/>
                </a:solidFill>
                <a:latin typeface="Times New Roman"/>
                <a:ea typeface="宋体"/>
              </a:rPr>
              <a:t>            step5,6,7: 3×40ns=120ns</a:t>
            </a:r>
            <a:endParaRPr lang="en-US" sz="2000" b="0" strike="noStrike" spc="-1">
              <a:latin typeface="Arial"/>
            </a:endParaRPr>
          </a:p>
          <a:p>
            <a:pPr marL="743040" indent="-284040">
              <a:lnSpc>
                <a:spcPct val="100000"/>
              </a:lnSpc>
              <a:spcBef>
                <a:spcPts val="400"/>
              </a:spcBef>
            </a:pPr>
            <a:r>
              <a:rPr lang="en-US" sz="2000" b="1" strike="noStrike" spc="-1">
                <a:solidFill>
                  <a:srgbClr val="000404"/>
                </a:solidFill>
                <a:latin typeface="Arial"/>
                <a:ea typeface="宋体"/>
              </a:rPr>
              <a:t>     Thus, the total time is 360ns, so </a:t>
            </a:r>
            <a:endParaRPr lang="en-US" sz="2000" b="0" strike="noStrike" spc="-1">
              <a:latin typeface="Arial"/>
            </a:endParaRPr>
          </a:p>
          <a:p>
            <a:pPr marL="743040" indent="-284040">
              <a:lnSpc>
                <a:spcPct val="100000"/>
              </a:lnSpc>
              <a:spcBef>
                <a:spcPts val="400"/>
              </a:spcBef>
            </a:pPr>
            <a:r>
              <a:rPr lang="en-US" sz="2000" b="1" strike="noStrike" spc="-1">
                <a:solidFill>
                  <a:srgbClr val="000404"/>
                </a:solidFill>
                <a:latin typeface="Times New Roman"/>
                <a:ea typeface="宋体"/>
              </a:rPr>
              <a:t>      </a:t>
            </a:r>
            <a:r>
              <a:rPr lang="en-US" sz="2000" b="1" i="1" strike="noStrike" spc="-1">
                <a:solidFill>
                  <a:srgbClr val="000404"/>
                </a:solidFill>
                <a:latin typeface="Times New Roman"/>
                <a:ea typeface="宋体"/>
              </a:rPr>
              <a:t>the maximum bandwidth = 4bytes/360ns = 4MB/0.36seconds</a:t>
            </a:r>
            <a:endParaRPr lang="en-US" sz="2000" b="0" strike="noStrike" spc="-1">
              <a:latin typeface="Arial"/>
            </a:endParaRPr>
          </a:p>
          <a:p>
            <a:pPr marL="743040" indent="-284040">
              <a:lnSpc>
                <a:spcPct val="100000"/>
              </a:lnSpc>
              <a:spcBef>
                <a:spcPts val="400"/>
              </a:spcBef>
            </a:pPr>
            <a:r>
              <a:rPr lang="en-US" sz="2000" b="1" i="1" strike="noStrike" spc="-1">
                <a:solidFill>
                  <a:srgbClr val="000404"/>
                </a:solidFill>
                <a:latin typeface="Times New Roman"/>
                <a:ea typeface="宋体"/>
              </a:rPr>
              <a:t>                                                 =11.1MB/second</a:t>
            </a:r>
            <a:endParaRPr lang="en-US" sz="2000" b="0" strike="noStrike" spc="-1">
              <a:latin typeface="Arial"/>
            </a:endParaRPr>
          </a:p>
          <a:p>
            <a:pPr marL="743040" indent="-284040">
              <a:lnSpc>
                <a:spcPct val="100000"/>
              </a:lnSpc>
              <a:spcBef>
                <a:spcPts val="400"/>
              </a:spcBef>
            </a:pPr>
            <a:r>
              <a:rPr lang="en-US" sz="2000" b="1" strike="noStrike" spc="-1">
                <a:solidFill>
                  <a:srgbClr val="000404"/>
                </a:solidFill>
                <a:latin typeface="Arial"/>
                <a:ea typeface="宋体"/>
              </a:rPr>
              <a:t>    Accordingly, the synchronous bus is only about 20% faster. (Why?)</a:t>
            </a:r>
            <a:endParaRPr lang="en-US" sz="2000" b="0" strike="noStrike" spc="-1">
              <a:latin typeface="Arial"/>
            </a:endParaRPr>
          </a:p>
          <a:p>
            <a:pPr marL="743040" indent="-284040">
              <a:lnSpc>
                <a:spcPct val="100000"/>
              </a:lnSpc>
              <a:spcBef>
                <a:spcPts val="360"/>
              </a:spcBef>
            </a:pPr>
            <a:r>
              <a:rPr lang="en-US" sz="1800" b="1" strike="noStrike" spc="-1">
                <a:solidFill>
                  <a:srgbClr val="000404"/>
                </a:solidFill>
                <a:latin typeface="Arial"/>
                <a:ea typeface="宋体"/>
              </a:rPr>
              <a:t>      </a:t>
            </a:r>
            <a:endParaRPr lang="en-US" sz="1800" b="0" strike="noStrike" spc="-1">
              <a:latin typeface="Arial"/>
            </a:endParaRPr>
          </a:p>
        </p:txBody>
      </p:sp>
      <p:pic>
        <p:nvPicPr>
          <p:cNvPr id="906" name="Object 3"/>
          <p:cNvPicPr/>
          <p:nvPr/>
        </p:nvPicPr>
        <p:blipFill>
          <a:blip r:embed="rId2"/>
          <a:stretch/>
        </p:blipFill>
        <p:spPr>
          <a:xfrm>
            <a:off x="5508720" y="2492280"/>
            <a:ext cx="3166920" cy="108072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9" presetClass="entr" fill="hold" nodeType="clickEffect">
                                  <p:stCondLst>
                                    <p:cond delay="0"/>
                                  </p:stCondLst>
                                  <p:childTnLst>
                                    <p:set>
                                      <p:cBhvr>
                                        <p:cTn id="6" dur="1" fill="hold">
                                          <p:stCondLst>
                                            <p:cond delay="0"/>
                                          </p:stCondLst>
                                        </p:cTn>
                                        <p:tgtEl>
                                          <p:spTgt spid="905"/>
                                        </p:tgtEl>
                                        <p:attrNameLst>
                                          <p:attrName>style.visibility</p:attrName>
                                        </p:attrNameLst>
                                      </p:cBhvr>
                                      <p:to>
                                        <p:strVal val="visible"/>
                                      </p:to>
                                    </p:set>
                                    <p:animEffect transition="in" filter="dissolve">
                                      <p:cBhvr additive="repl">
                                        <p:cTn id="7" dur="500"/>
                                        <p:tgtEl>
                                          <p:spTgt spid="905"/>
                                        </p:tgtEl>
                                      </p:cBhvr>
                                    </p:animEffect>
                                  </p:childTnLst>
                                </p:cTn>
                              </p:par>
                            </p:childTnLst>
                          </p:cTn>
                        </p:par>
                      </p:childTnLst>
                    </p:cTn>
                  </p:par>
                  <p:par>
                    <p:cTn id="8" fill="hold" nodeType="clickEffect">
                      <p:stCondLst>
                        <p:cond delay="indefinite"/>
                      </p:stCondLst>
                      <p:childTnLst>
                        <p:par>
                          <p:cTn id="9" fill="hold" nodeType="withEffect">
                            <p:stCondLst>
                              <p:cond delay="0"/>
                            </p:stCondLst>
                            <p:childTnLst>
                              <p:par>
                                <p:cTn id="10" presetID="9" presetClass="entr" fill="hold" nodeType="clickEffect">
                                  <p:stCondLst>
                                    <p:cond delay="0"/>
                                  </p:stCondLst>
                                  <p:childTnLst>
                                    <p:set>
                                      <p:cBhvr>
                                        <p:cTn id="11" dur="1" fill="hold">
                                          <p:stCondLst>
                                            <p:cond delay="0"/>
                                          </p:stCondLst>
                                        </p:cTn>
                                        <p:tgtEl>
                                          <p:spTgt spid="906"/>
                                        </p:tgtEl>
                                        <p:attrNameLst>
                                          <p:attrName>style.visibility</p:attrName>
                                        </p:attrNameLst>
                                      </p:cBhvr>
                                      <p:to>
                                        <p:strVal val="visible"/>
                                      </p:to>
                                    </p:set>
                                    <p:animEffect transition="in" filter="dissolve">
                                      <p:cBhvr additive="repl">
                                        <p:cTn id="12" dur="500"/>
                                        <p:tgtEl>
                                          <p:spTgt spid="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3715A50E-89F8-4A64-9736-004D6C3E0EF2}" type="slidenum">
              <a:rPr lang="en-US" sz="1200" b="0" strike="noStrike" spc="-1">
                <a:solidFill>
                  <a:srgbClr val="8B8B8B"/>
                </a:solidFill>
                <a:latin typeface="Calibri"/>
                <a:ea typeface="DejaVu Sans"/>
              </a:rPr>
              <a:t>62</a:t>
            </a:fld>
            <a:endParaRPr lang="en-US" sz="1200" b="0" strike="noStrike" spc="-1">
              <a:latin typeface="Arial"/>
            </a:endParaRPr>
          </a:p>
        </p:txBody>
      </p:sp>
      <p:sp>
        <p:nvSpPr>
          <p:cNvPr id="908" name="CustomShape 2"/>
          <p:cNvSpPr/>
          <p:nvPr/>
        </p:nvSpPr>
        <p:spPr>
          <a:xfrm>
            <a:off x="324000" y="2708280"/>
            <a:ext cx="8673840" cy="388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100000"/>
              </a:lnSpc>
              <a:spcBef>
                <a:spcPts val="439"/>
              </a:spcBef>
            </a:pPr>
            <a:r>
              <a:rPr lang="en-US" sz="2200" b="1" strike="noStrike" spc="-1">
                <a:solidFill>
                  <a:srgbClr val="FF3300"/>
                </a:solidFill>
                <a:latin typeface="Comic Sans MS"/>
                <a:ea typeface="宋体"/>
              </a:rPr>
              <a:t>Suppose</a:t>
            </a:r>
            <a:r>
              <a:rPr lang="en-US" sz="2200" b="0" strike="noStrike" spc="-1">
                <a:solidFill>
                  <a:srgbClr val="000404"/>
                </a:solidFill>
                <a:latin typeface="Arial"/>
                <a:ea typeface="宋体"/>
              </a:rPr>
              <a:t> </a:t>
            </a:r>
            <a:r>
              <a:rPr lang="en-US" sz="2200" b="1" strike="noStrike" spc="-1">
                <a:solidFill>
                  <a:srgbClr val="000404"/>
                </a:solidFill>
                <a:latin typeface="Comic Sans MS"/>
                <a:ea typeface="宋体"/>
              </a:rPr>
              <a:t>we have a system with the following characteristic</a:t>
            </a:r>
            <a:r>
              <a:rPr lang="en-US" sz="2200" b="0" strike="noStrike" spc="-1">
                <a:solidFill>
                  <a:srgbClr val="000404"/>
                </a:solidFill>
                <a:latin typeface="Arial"/>
                <a:ea typeface="宋体"/>
              </a:rPr>
              <a:t>:</a:t>
            </a:r>
            <a:endParaRPr lang="en-US" sz="2200" b="0" strike="noStrike" spc="-1">
              <a:latin typeface="Arial"/>
            </a:endParaRPr>
          </a:p>
          <a:p>
            <a:pPr marL="343080" indent="-341280">
              <a:lnSpc>
                <a:spcPct val="100000"/>
              </a:lnSpc>
              <a:spcBef>
                <a:spcPts val="400"/>
              </a:spcBef>
            </a:pPr>
            <a:r>
              <a:rPr lang="en-US" sz="2000" b="0" strike="noStrike" spc="-1">
                <a:solidFill>
                  <a:srgbClr val="000404"/>
                </a:solidFill>
                <a:latin typeface="Times New Roman"/>
                <a:ea typeface="宋体"/>
              </a:rPr>
              <a:t>          1. A memory and bus system supporting block access of </a:t>
            </a:r>
            <a:r>
              <a:rPr lang="en-US" sz="2000" b="0" u="dbl" strike="noStrike" spc="-1">
                <a:solidFill>
                  <a:srgbClr val="000404"/>
                </a:solidFill>
                <a:uFillTx/>
                <a:latin typeface="Times New Roman"/>
                <a:ea typeface="宋体"/>
              </a:rPr>
              <a:t>4 to 16</a:t>
            </a:r>
            <a:r>
              <a:rPr lang="en-US" sz="2000" b="0" strike="noStrike" spc="-1">
                <a:solidFill>
                  <a:srgbClr val="000404"/>
                </a:solidFill>
                <a:latin typeface="Times New Roman"/>
                <a:ea typeface="宋体"/>
              </a:rPr>
              <a:t> 32-bit words</a:t>
            </a:r>
            <a:endParaRPr lang="en-US" sz="2000" b="0" strike="noStrike" spc="-1">
              <a:latin typeface="Arial"/>
            </a:endParaRPr>
          </a:p>
          <a:p>
            <a:pPr marL="343080" indent="-341280">
              <a:lnSpc>
                <a:spcPct val="100000"/>
              </a:lnSpc>
              <a:spcBef>
                <a:spcPts val="400"/>
              </a:spcBef>
            </a:pPr>
            <a:r>
              <a:rPr lang="en-US" sz="2000" b="0" strike="noStrike" spc="-1">
                <a:solidFill>
                  <a:srgbClr val="000404"/>
                </a:solidFill>
                <a:latin typeface="Times New Roman"/>
                <a:ea typeface="宋体"/>
              </a:rPr>
              <a:t>          2. A </a:t>
            </a:r>
            <a:r>
              <a:rPr lang="en-US" sz="2000" b="0" u="dbl" strike="noStrike" spc="-1">
                <a:solidFill>
                  <a:srgbClr val="000404"/>
                </a:solidFill>
                <a:uFillTx/>
                <a:latin typeface="Times New Roman"/>
                <a:ea typeface="宋体"/>
              </a:rPr>
              <a:t>64-bit</a:t>
            </a:r>
            <a:r>
              <a:rPr lang="en-US" sz="2000" b="0" strike="noStrike" spc="-1">
                <a:solidFill>
                  <a:srgbClr val="000404"/>
                </a:solidFill>
                <a:latin typeface="Times New Roman"/>
                <a:ea typeface="宋体"/>
              </a:rPr>
              <a:t> synchronous bus clocked at </a:t>
            </a:r>
            <a:r>
              <a:rPr lang="en-US" sz="2000" b="0" u="dbl" strike="noStrike" spc="-1">
                <a:solidFill>
                  <a:srgbClr val="000404"/>
                </a:solidFill>
                <a:uFillTx/>
                <a:latin typeface="Times New Roman"/>
                <a:ea typeface="宋体"/>
              </a:rPr>
              <a:t>200 MHz</a:t>
            </a:r>
            <a:r>
              <a:rPr lang="en-US" sz="2000" b="0" strike="noStrike" spc="-1">
                <a:solidFill>
                  <a:srgbClr val="000404"/>
                </a:solidFill>
                <a:latin typeface="Times New Roman"/>
                <a:ea typeface="宋体"/>
              </a:rPr>
              <a:t>, with each 64-bit  transfer taking </a:t>
            </a:r>
            <a:r>
              <a:rPr lang="en-US" sz="2000" b="0" u="dbl" strike="noStrike" spc="-1">
                <a:solidFill>
                  <a:srgbClr val="000404"/>
                </a:solidFill>
                <a:uFillTx/>
                <a:latin typeface="Times New Roman"/>
                <a:ea typeface="宋体"/>
              </a:rPr>
              <a:t>1 clock cycle</a:t>
            </a:r>
            <a:r>
              <a:rPr lang="en-US" sz="2000" b="0" strike="noStrike" spc="-1">
                <a:solidFill>
                  <a:srgbClr val="000404"/>
                </a:solidFill>
                <a:latin typeface="Times New Roman"/>
                <a:ea typeface="宋体"/>
              </a:rPr>
              <a:t>, and </a:t>
            </a:r>
            <a:r>
              <a:rPr lang="en-US" sz="2000" b="0" u="dbl" strike="noStrike" spc="-1">
                <a:solidFill>
                  <a:srgbClr val="0070C0"/>
                </a:solidFill>
                <a:uFillTx/>
                <a:latin typeface="Times New Roman"/>
                <a:ea typeface="宋体"/>
              </a:rPr>
              <a:t>1 clock cycle</a:t>
            </a:r>
            <a:r>
              <a:rPr lang="en-US" sz="2000" b="0" strike="noStrike" spc="-1">
                <a:solidFill>
                  <a:srgbClr val="0070C0"/>
                </a:solidFill>
                <a:latin typeface="Times New Roman"/>
                <a:ea typeface="宋体"/>
              </a:rPr>
              <a:t> </a:t>
            </a:r>
            <a:r>
              <a:rPr lang="en-US" sz="2000" b="0" strike="noStrike" spc="-1">
                <a:solidFill>
                  <a:srgbClr val="000404"/>
                </a:solidFill>
                <a:latin typeface="Times New Roman"/>
                <a:ea typeface="宋体"/>
              </a:rPr>
              <a:t>required to send an address to memory.</a:t>
            </a:r>
            <a:endParaRPr lang="en-US" sz="2000" b="0" strike="noStrike" spc="-1">
              <a:latin typeface="Arial"/>
            </a:endParaRPr>
          </a:p>
          <a:p>
            <a:pPr marL="343080" indent="-341280">
              <a:lnSpc>
                <a:spcPct val="100000"/>
              </a:lnSpc>
              <a:spcBef>
                <a:spcPts val="400"/>
              </a:spcBef>
            </a:pPr>
            <a:r>
              <a:rPr lang="en-US" sz="2000" b="0" strike="noStrike" spc="-1">
                <a:solidFill>
                  <a:srgbClr val="000404"/>
                </a:solidFill>
                <a:latin typeface="Times New Roman"/>
                <a:ea typeface="宋体"/>
              </a:rPr>
              <a:t>          3. </a:t>
            </a:r>
            <a:r>
              <a:rPr lang="en-US" sz="2000" b="0" u="dbl" strike="noStrike" spc="-1">
                <a:solidFill>
                  <a:srgbClr val="0070C0"/>
                </a:solidFill>
                <a:uFillTx/>
                <a:latin typeface="Times New Roman"/>
                <a:ea typeface="宋体"/>
              </a:rPr>
              <a:t>Two clock cycles</a:t>
            </a:r>
            <a:r>
              <a:rPr lang="en-US" sz="2000" b="0" strike="noStrike" spc="-1">
                <a:solidFill>
                  <a:srgbClr val="0070C0"/>
                </a:solidFill>
                <a:latin typeface="Times New Roman"/>
                <a:ea typeface="宋体"/>
              </a:rPr>
              <a:t> </a:t>
            </a:r>
            <a:r>
              <a:rPr lang="en-US" sz="2000" b="0" strike="noStrike" spc="-1">
                <a:solidFill>
                  <a:srgbClr val="000404"/>
                </a:solidFill>
                <a:latin typeface="Times New Roman"/>
                <a:ea typeface="宋体"/>
              </a:rPr>
              <a:t>needed between each bus operation. </a:t>
            </a:r>
            <a:endParaRPr lang="en-US" sz="2000" b="0" strike="noStrike" spc="-1">
              <a:latin typeface="Arial"/>
            </a:endParaRPr>
          </a:p>
          <a:p>
            <a:pPr marL="343080" indent="-341280">
              <a:lnSpc>
                <a:spcPct val="100000"/>
              </a:lnSpc>
              <a:spcBef>
                <a:spcPts val="400"/>
              </a:spcBef>
            </a:pPr>
            <a:r>
              <a:rPr lang="en-US" sz="2000" b="0" strike="noStrike" spc="-1">
                <a:solidFill>
                  <a:srgbClr val="000404"/>
                </a:solidFill>
                <a:latin typeface="Times New Roman"/>
                <a:ea typeface="宋体"/>
              </a:rPr>
              <a:t>          4. A memory access time for the </a:t>
            </a:r>
            <a:r>
              <a:rPr lang="en-US" sz="2000" b="0" u="dbl" strike="noStrike" spc="-1">
                <a:solidFill>
                  <a:srgbClr val="000404"/>
                </a:solidFill>
                <a:uFillTx/>
                <a:latin typeface="Times New Roman"/>
                <a:ea typeface="宋体"/>
              </a:rPr>
              <a:t>first four words of 200ns</a:t>
            </a:r>
            <a:r>
              <a:rPr lang="en-US" sz="2000" b="0" strike="noStrike" spc="-1">
                <a:solidFill>
                  <a:srgbClr val="000404"/>
                </a:solidFill>
                <a:latin typeface="Times New Roman"/>
                <a:ea typeface="宋体"/>
              </a:rPr>
              <a:t>; </a:t>
            </a:r>
            <a:r>
              <a:rPr lang="en-US" sz="2000" b="0" strike="noStrike" spc="-1">
                <a:solidFill>
                  <a:srgbClr val="FF3300"/>
                </a:solidFill>
                <a:latin typeface="Times New Roman"/>
                <a:ea typeface="宋体"/>
              </a:rPr>
              <a:t>each additional set of </a:t>
            </a:r>
            <a:r>
              <a:rPr lang="en-US" sz="2000" b="0" u="dbl" strike="noStrike" spc="-1">
                <a:solidFill>
                  <a:srgbClr val="FF3300"/>
                </a:solidFill>
                <a:uFillTx/>
                <a:latin typeface="Times New Roman"/>
                <a:ea typeface="宋体"/>
              </a:rPr>
              <a:t>four words can be read in 20 ns</a:t>
            </a:r>
            <a:r>
              <a:rPr lang="en-US" sz="2000" b="0" strike="noStrike" spc="-1">
                <a:solidFill>
                  <a:srgbClr val="FF3300"/>
                </a:solidFill>
                <a:latin typeface="Times New Roman"/>
                <a:ea typeface="宋体"/>
              </a:rPr>
              <a:t>.</a:t>
            </a:r>
            <a:r>
              <a:rPr lang="en-US" sz="2000" b="0" strike="noStrike" spc="-1">
                <a:solidFill>
                  <a:srgbClr val="000404"/>
                </a:solidFill>
                <a:latin typeface="Times New Roman"/>
                <a:ea typeface="宋体"/>
              </a:rPr>
              <a:t> Assume that a bus transfer of the most recently read data and a read of the next </a:t>
            </a:r>
            <a:r>
              <a:rPr lang="en-US" sz="2000" b="0" u="dbl" strike="noStrike" spc="-1">
                <a:solidFill>
                  <a:srgbClr val="000404"/>
                </a:solidFill>
                <a:uFillTx/>
                <a:latin typeface="Times New Roman"/>
                <a:ea typeface="宋体"/>
              </a:rPr>
              <a:t>four words  can be overlapped</a:t>
            </a:r>
            <a:r>
              <a:rPr lang="en-US" sz="2000" b="0" strike="noStrike" spc="-1">
                <a:solidFill>
                  <a:srgbClr val="000404"/>
                </a:solidFill>
                <a:latin typeface="Times New Roman"/>
                <a:ea typeface="宋体"/>
              </a:rPr>
              <a:t>.</a:t>
            </a:r>
            <a:r>
              <a:rPr lang="en-US" sz="2000" b="0" strike="noStrike" spc="-1">
                <a:solidFill>
                  <a:srgbClr val="007A77"/>
                </a:solidFill>
                <a:latin typeface="Times New Roman"/>
                <a:ea typeface="宋体"/>
              </a:rPr>
              <a:t>  </a:t>
            </a:r>
            <a:endParaRPr lang="en-US" sz="2000" b="0" strike="noStrike" spc="-1">
              <a:latin typeface="Arial"/>
            </a:endParaRPr>
          </a:p>
          <a:p>
            <a:pPr marL="343080" indent="-341280">
              <a:lnSpc>
                <a:spcPct val="100000"/>
              </a:lnSpc>
              <a:spcBef>
                <a:spcPts val="400"/>
              </a:spcBef>
            </a:pPr>
            <a:r>
              <a:rPr lang="en-US" sz="2000" b="0" strike="noStrike" spc="-1">
                <a:solidFill>
                  <a:srgbClr val="FF3300"/>
                </a:solidFill>
                <a:latin typeface="Times New Roman"/>
                <a:ea typeface="宋体"/>
              </a:rPr>
              <a:t>Find</a:t>
            </a:r>
            <a:r>
              <a:rPr lang="en-US" sz="2000" b="0" strike="noStrike" spc="-1">
                <a:solidFill>
                  <a:srgbClr val="000404"/>
                </a:solidFill>
                <a:latin typeface="Times New Roman"/>
                <a:ea typeface="宋体"/>
              </a:rPr>
              <a:t> the sustained bandwidth and the latency for a read of </a:t>
            </a:r>
            <a:r>
              <a:rPr lang="en-US" sz="2000" b="0" u="dbl" strike="noStrike" spc="-1">
                <a:solidFill>
                  <a:srgbClr val="000404"/>
                </a:solidFill>
                <a:uFillTx/>
                <a:latin typeface="Times New Roman"/>
                <a:ea typeface="宋体"/>
              </a:rPr>
              <a:t>256 words</a:t>
            </a:r>
            <a:r>
              <a:rPr lang="en-US" sz="2000" b="0" strike="noStrike" spc="-1">
                <a:solidFill>
                  <a:srgbClr val="000404"/>
                </a:solidFill>
                <a:latin typeface="Times New Roman"/>
                <a:ea typeface="宋体"/>
              </a:rPr>
              <a:t> for transfers that </a:t>
            </a:r>
            <a:r>
              <a:rPr lang="en-US" sz="2000" b="0" strike="noStrike" spc="-1">
                <a:solidFill>
                  <a:srgbClr val="FF0000"/>
                </a:solidFill>
                <a:latin typeface="Times New Roman"/>
                <a:ea typeface="宋体"/>
              </a:rPr>
              <a:t>use </a:t>
            </a:r>
            <a:r>
              <a:rPr lang="en-US" sz="2000" b="0" u="dbl" strike="noStrike" spc="-1">
                <a:solidFill>
                  <a:srgbClr val="FF0000"/>
                </a:solidFill>
                <a:uFillTx/>
                <a:latin typeface="Times New Roman"/>
                <a:ea typeface="宋体"/>
              </a:rPr>
              <a:t>4-word blocks</a:t>
            </a:r>
            <a:r>
              <a:rPr lang="en-US" sz="2000" b="0" strike="noStrike" spc="-1">
                <a:solidFill>
                  <a:srgbClr val="000404"/>
                </a:solidFill>
                <a:latin typeface="Times New Roman"/>
                <a:ea typeface="宋体"/>
              </a:rPr>
              <a:t> and for transfers that </a:t>
            </a:r>
            <a:r>
              <a:rPr lang="en-US" sz="2000" b="0" strike="noStrike" spc="-1">
                <a:solidFill>
                  <a:srgbClr val="FF0000"/>
                </a:solidFill>
                <a:latin typeface="Times New Roman"/>
                <a:ea typeface="宋体"/>
              </a:rPr>
              <a:t>use </a:t>
            </a:r>
            <a:r>
              <a:rPr lang="en-US" sz="2000" b="0" u="dbl" strike="noStrike" spc="-1">
                <a:solidFill>
                  <a:srgbClr val="FF0000"/>
                </a:solidFill>
                <a:uFillTx/>
                <a:latin typeface="Times New Roman"/>
                <a:ea typeface="宋体"/>
              </a:rPr>
              <a:t>16-word blocks</a:t>
            </a:r>
            <a:r>
              <a:rPr lang="en-US" sz="2000" b="0" strike="noStrike" spc="-1">
                <a:solidFill>
                  <a:srgbClr val="000404"/>
                </a:solidFill>
                <a:latin typeface="Times New Roman"/>
                <a:ea typeface="宋体"/>
              </a:rPr>
              <a:t>. Also compute effective number of bus transactions per second for each case</a:t>
            </a:r>
            <a:r>
              <a:rPr lang="en-US" sz="2000" b="1" strike="noStrike" spc="-1">
                <a:solidFill>
                  <a:srgbClr val="000404"/>
                </a:solidFill>
                <a:latin typeface="Arial"/>
                <a:ea typeface="宋体"/>
              </a:rPr>
              <a:t>.</a:t>
            </a:r>
            <a:r>
              <a:rPr lang="en-US" sz="2000" b="0" strike="noStrike" spc="-1">
                <a:solidFill>
                  <a:srgbClr val="007A77"/>
                </a:solidFill>
                <a:latin typeface="Times New Roman"/>
                <a:ea typeface="宋体"/>
              </a:rPr>
              <a:t>  </a:t>
            </a:r>
            <a:endParaRPr lang="en-US" sz="2000" b="0" strike="noStrike" spc="-1">
              <a:latin typeface="Arial"/>
            </a:endParaRPr>
          </a:p>
        </p:txBody>
      </p:sp>
      <p:sp>
        <p:nvSpPr>
          <p:cNvPr id="909" name="CustomShape 3"/>
          <p:cNvSpPr/>
          <p:nvPr/>
        </p:nvSpPr>
        <p:spPr>
          <a:xfrm>
            <a:off x="304920" y="457200"/>
            <a:ext cx="8538840" cy="246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100000"/>
              </a:lnSpc>
              <a:spcBef>
                <a:spcPts val="479"/>
              </a:spcBef>
              <a:buClr>
                <a:srgbClr val="000000"/>
              </a:buClr>
              <a:buFont typeface="Arial"/>
              <a:buChar char="•"/>
            </a:pPr>
            <a:r>
              <a:rPr lang="en-US" sz="2400" b="1" strike="noStrike" spc="-1">
                <a:solidFill>
                  <a:srgbClr val="000000"/>
                </a:solidFill>
                <a:latin typeface="Calibri"/>
                <a:ea typeface="DejaVu Sans"/>
              </a:rPr>
              <a:t> </a:t>
            </a:r>
            <a:r>
              <a:rPr lang="en-US" sz="2400" b="1" strike="noStrike" spc="-1">
                <a:solidFill>
                  <a:srgbClr val="000404"/>
                </a:solidFill>
                <a:latin typeface="Comic Sans MS"/>
                <a:ea typeface="DejaVu Sans"/>
              </a:rPr>
              <a:t>Increasing the Bus Bandwidth</a:t>
            </a:r>
            <a:endParaRPr lang="en-US" sz="2400" b="0" strike="noStrike" spc="-1">
              <a:latin typeface="Arial"/>
            </a:endParaRPr>
          </a:p>
          <a:p>
            <a:pPr marL="743040" lvl="1" indent="-284040">
              <a:lnSpc>
                <a:spcPct val="100000"/>
              </a:lnSpc>
              <a:spcBef>
                <a:spcPts val="479"/>
              </a:spcBef>
              <a:buClr>
                <a:srgbClr val="000000"/>
              </a:buClr>
              <a:buFont typeface="Wingdings" charset="2"/>
              <a:buChar char=""/>
            </a:pPr>
            <a:r>
              <a:rPr lang="en-US" sz="2400" b="0" strike="noStrike" spc="-1">
                <a:solidFill>
                  <a:srgbClr val="000000"/>
                </a:solidFill>
                <a:latin typeface="Calibri"/>
                <a:ea typeface="DejaVu Sans"/>
              </a:rPr>
              <a:t>  </a:t>
            </a:r>
            <a:r>
              <a:rPr lang="en-US" sz="2200" b="0" strike="noStrike" spc="-1">
                <a:solidFill>
                  <a:srgbClr val="000000"/>
                </a:solidFill>
                <a:latin typeface="Calibri"/>
                <a:ea typeface="DejaVu Sans"/>
              </a:rPr>
              <a:t>Increasing data bus width</a:t>
            </a:r>
            <a:endParaRPr lang="en-US" sz="2200" b="0" strike="noStrike" spc="-1">
              <a:latin typeface="Arial"/>
            </a:endParaRPr>
          </a:p>
          <a:p>
            <a:pPr marL="743040" lvl="1" indent="-284040">
              <a:lnSpc>
                <a:spcPct val="100000"/>
              </a:lnSpc>
              <a:spcBef>
                <a:spcPts val="439"/>
              </a:spcBef>
              <a:buClr>
                <a:srgbClr val="000000"/>
              </a:buClr>
              <a:buFont typeface="Wingdings" charset="2"/>
              <a:buChar char=""/>
            </a:pPr>
            <a:r>
              <a:rPr lang="en-US" sz="2200" b="0" strike="noStrike" spc="-1">
                <a:solidFill>
                  <a:srgbClr val="000000"/>
                </a:solidFill>
                <a:latin typeface="Calibri"/>
                <a:ea typeface="DejaVu Sans"/>
              </a:rPr>
              <a:t>  Use separate address and data lines</a:t>
            </a:r>
            <a:endParaRPr lang="en-US" sz="2200" b="0" strike="noStrike" spc="-1">
              <a:latin typeface="Arial"/>
            </a:endParaRPr>
          </a:p>
          <a:p>
            <a:pPr marL="743040" lvl="1" indent="-284040">
              <a:lnSpc>
                <a:spcPct val="100000"/>
              </a:lnSpc>
              <a:spcBef>
                <a:spcPts val="439"/>
              </a:spcBef>
              <a:buClr>
                <a:srgbClr val="000000"/>
              </a:buClr>
              <a:buFont typeface="Wingdings" charset="2"/>
              <a:buChar char=""/>
            </a:pPr>
            <a:r>
              <a:rPr lang="en-US" sz="2200" b="0" strike="noStrike" spc="-1">
                <a:solidFill>
                  <a:srgbClr val="000000"/>
                </a:solidFill>
                <a:latin typeface="Calibri"/>
                <a:ea typeface="DejaVu Sans"/>
              </a:rPr>
              <a:t>  transfer multiple words</a:t>
            </a:r>
            <a:endParaRPr lang="en-US" sz="2200" b="0" strike="noStrike" spc="-1">
              <a:latin typeface="Arial"/>
            </a:endParaRPr>
          </a:p>
          <a:p>
            <a:pPr marL="343080" indent="-341280">
              <a:lnSpc>
                <a:spcPct val="100000"/>
              </a:lnSpc>
              <a:spcBef>
                <a:spcPts val="479"/>
              </a:spcBef>
              <a:buClr>
                <a:srgbClr val="000404"/>
              </a:buClr>
              <a:buFont typeface="Arial"/>
              <a:buChar char="•"/>
            </a:pPr>
            <a:r>
              <a:rPr lang="en-US" sz="2400" b="1" strike="noStrike" spc="-1">
                <a:solidFill>
                  <a:srgbClr val="000404"/>
                </a:solidFill>
                <a:latin typeface="Comic Sans MS"/>
                <a:ea typeface="DejaVu Sans"/>
              </a:rPr>
              <a:t>Performance Analysis of Two Synchronous Bus Schemes.</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9" presetClass="entr" fill="hold" nodeType="clickEffect">
                                  <p:stCondLst>
                                    <p:cond delay="0"/>
                                  </p:stCondLst>
                                  <p:childTnLst>
                                    <p:set>
                                      <p:cBhvr>
                                        <p:cTn id="6" dur="1" fill="hold">
                                          <p:stCondLst>
                                            <p:cond delay="0"/>
                                          </p:stCondLst>
                                        </p:cTn>
                                        <p:tgtEl>
                                          <p:spTgt spid="908"/>
                                        </p:tgtEl>
                                        <p:attrNameLst>
                                          <p:attrName>style.visibility</p:attrName>
                                        </p:attrNameLst>
                                      </p:cBhvr>
                                      <p:to>
                                        <p:strVal val="visible"/>
                                      </p:to>
                                    </p:set>
                                    <p:animEffect transition="in" filter="dissolve">
                                      <p:cBhvr additive="repl">
                                        <p:cTn id="7" dur="500"/>
                                        <p:tgtEl>
                                          <p:spTgt spid="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8B2388EB-4D7F-4073-BF33-6286DD24ED8E}" type="slidenum">
              <a:rPr lang="en-US" sz="1200" b="0" strike="noStrike" spc="-1">
                <a:solidFill>
                  <a:srgbClr val="8B8B8B"/>
                </a:solidFill>
                <a:latin typeface="Calibri"/>
                <a:ea typeface="DejaVu Sans"/>
              </a:rPr>
              <a:t>63</a:t>
            </a:fld>
            <a:endParaRPr lang="en-US" sz="1200" b="0" strike="noStrike" spc="-1">
              <a:latin typeface="Arial"/>
            </a:endParaRPr>
          </a:p>
        </p:txBody>
      </p:sp>
      <p:sp>
        <p:nvSpPr>
          <p:cNvPr id="911" name="CustomShape 2"/>
          <p:cNvSpPr/>
          <p:nvPr/>
        </p:nvSpPr>
        <p:spPr>
          <a:xfrm>
            <a:off x="838080" y="1123920"/>
            <a:ext cx="7775280" cy="5256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743040" lvl="1" indent="-284040">
              <a:lnSpc>
                <a:spcPct val="100000"/>
              </a:lnSpc>
              <a:spcBef>
                <a:spcPts val="561"/>
              </a:spcBef>
              <a:buClr>
                <a:srgbClr val="C0504D"/>
              </a:buClr>
              <a:buSzPct val="85000"/>
              <a:buFont typeface="Wingdings" charset="2"/>
              <a:buChar char=""/>
            </a:pPr>
            <a:r>
              <a:rPr lang="en-US" sz="2800" b="1" strike="noStrike" spc="-1">
                <a:solidFill>
                  <a:srgbClr val="FF3300"/>
                </a:solidFill>
                <a:latin typeface="Arial"/>
                <a:ea typeface="宋体"/>
              </a:rPr>
              <a:t> </a:t>
            </a:r>
            <a:r>
              <a:rPr lang="en-US" sz="2400" b="1" i="1" strike="noStrike" spc="-1">
                <a:solidFill>
                  <a:srgbClr val="FF3300"/>
                </a:solidFill>
                <a:latin typeface="Times New Roman"/>
                <a:ea typeface="宋体"/>
              </a:rPr>
              <a:t>The 4-word block transfers:</a:t>
            </a:r>
            <a:endParaRPr lang="en-US" sz="2400" b="0" strike="noStrike" spc="-1">
              <a:latin typeface="Arial"/>
            </a:endParaRPr>
          </a:p>
          <a:p>
            <a:pPr marL="743040" indent="-284040">
              <a:lnSpc>
                <a:spcPct val="100000"/>
              </a:lnSpc>
              <a:spcBef>
                <a:spcPts val="479"/>
              </a:spcBef>
            </a:pPr>
            <a:r>
              <a:rPr lang="en-US" sz="2400" b="1" strike="noStrike" spc="-1">
                <a:solidFill>
                  <a:srgbClr val="000404"/>
                </a:solidFill>
                <a:latin typeface="Arial"/>
                <a:ea typeface="宋体"/>
              </a:rPr>
              <a:t>  each block takes</a:t>
            </a:r>
            <a:endParaRPr lang="en-US" sz="2400" b="0" strike="noStrike" spc="-1">
              <a:latin typeface="Arial"/>
            </a:endParaRPr>
          </a:p>
          <a:p>
            <a:pPr marL="743040" indent="-284040">
              <a:lnSpc>
                <a:spcPct val="100000"/>
              </a:lnSpc>
              <a:spcBef>
                <a:spcPts val="479"/>
              </a:spcBef>
            </a:pPr>
            <a:r>
              <a:rPr lang="en-US" sz="2400" b="1" strike="noStrike" spc="-1">
                <a:solidFill>
                  <a:srgbClr val="000404"/>
                </a:solidFill>
                <a:latin typeface="Arial"/>
                <a:ea typeface="宋体"/>
              </a:rPr>
              <a:t>  </a:t>
            </a:r>
            <a:r>
              <a:rPr lang="en-US" sz="2400" b="1" i="1" strike="noStrike" spc="-1">
                <a:solidFill>
                  <a:srgbClr val="000404"/>
                </a:solidFill>
                <a:latin typeface="Times New Roman"/>
                <a:ea typeface="宋体"/>
              </a:rPr>
              <a:t>1. 1 clock cycle to send the address to memory</a:t>
            </a:r>
            <a:endParaRPr lang="en-US" sz="2400" b="0" strike="noStrike" spc="-1">
              <a:latin typeface="Arial"/>
            </a:endParaRPr>
          </a:p>
          <a:p>
            <a:pPr marL="743040" indent="-284040">
              <a:lnSpc>
                <a:spcPct val="100000"/>
              </a:lnSpc>
              <a:spcBef>
                <a:spcPts val="479"/>
              </a:spcBef>
            </a:pPr>
            <a:r>
              <a:rPr lang="en-US" sz="2400" b="1" i="1" strike="noStrike" spc="-1">
                <a:solidFill>
                  <a:srgbClr val="000404"/>
                </a:solidFill>
                <a:latin typeface="Times New Roman"/>
                <a:ea typeface="宋体"/>
              </a:rPr>
              <a:t>  2.  200ns/(5ns/cycle) = 40 clock cycles to read memory</a:t>
            </a:r>
            <a:endParaRPr lang="en-US" sz="2400" b="0" strike="noStrike" spc="-1">
              <a:latin typeface="Arial"/>
            </a:endParaRPr>
          </a:p>
          <a:p>
            <a:pPr marL="743040" indent="-284040">
              <a:lnSpc>
                <a:spcPct val="100000"/>
              </a:lnSpc>
              <a:spcBef>
                <a:spcPts val="479"/>
              </a:spcBef>
            </a:pPr>
            <a:r>
              <a:rPr lang="en-US" sz="2400" b="1" i="1" strike="noStrike" spc="-1">
                <a:solidFill>
                  <a:srgbClr val="000404"/>
                </a:solidFill>
                <a:latin typeface="Times New Roman"/>
                <a:ea typeface="宋体"/>
              </a:rPr>
              <a:t>  3.  2 clock cycles to send the data from the memory</a:t>
            </a:r>
            <a:endParaRPr lang="en-US" sz="2400" b="0" strike="noStrike" spc="-1">
              <a:latin typeface="Arial"/>
            </a:endParaRPr>
          </a:p>
          <a:p>
            <a:pPr marL="743040" indent="-284040">
              <a:lnSpc>
                <a:spcPct val="100000"/>
              </a:lnSpc>
              <a:spcBef>
                <a:spcPts val="479"/>
              </a:spcBef>
            </a:pPr>
            <a:r>
              <a:rPr lang="en-US" sz="2400" b="1" i="1" strike="noStrike" spc="-1">
                <a:solidFill>
                  <a:srgbClr val="000404"/>
                </a:solidFill>
                <a:latin typeface="Times New Roman"/>
                <a:ea typeface="宋体"/>
              </a:rPr>
              <a:t>  4. Two clock cycles needed between each bus operation.</a:t>
            </a:r>
            <a:endParaRPr lang="en-US" sz="2400" b="0" strike="noStrike" spc="-1">
              <a:latin typeface="Arial"/>
            </a:endParaRPr>
          </a:p>
          <a:p>
            <a:pPr marL="743040" indent="-284040">
              <a:lnSpc>
                <a:spcPct val="100000"/>
              </a:lnSpc>
              <a:spcBef>
                <a:spcPts val="479"/>
              </a:spcBef>
            </a:pPr>
            <a:r>
              <a:rPr lang="en-US" sz="2400" b="1" i="1" strike="noStrike" spc="-1">
                <a:solidFill>
                  <a:srgbClr val="000404"/>
                </a:solidFill>
                <a:latin typeface="Arial"/>
                <a:ea typeface="宋体"/>
              </a:rPr>
              <a:t>This is a total of 45cycles.</a:t>
            </a:r>
            <a:endParaRPr lang="en-US" sz="2400" b="0" strike="noStrike" spc="-1">
              <a:latin typeface="Arial"/>
            </a:endParaRPr>
          </a:p>
          <a:p>
            <a:pPr marL="743040" indent="-284040">
              <a:lnSpc>
                <a:spcPct val="100000"/>
              </a:lnSpc>
              <a:spcBef>
                <a:spcPts val="479"/>
              </a:spcBef>
            </a:pPr>
            <a:r>
              <a:rPr lang="en-US" sz="2400" b="1" strike="noStrike" spc="-1">
                <a:solidFill>
                  <a:srgbClr val="000404"/>
                </a:solidFill>
                <a:latin typeface="Arial"/>
                <a:ea typeface="宋体"/>
              </a:rPr>
              <a:t> There are </a:t>
            </a:r>
            <a:r>
              <a:rPr lang="en-US" sz="2400" b="1" i="1" strike="noStrike" spc="-1">
                <a:solidFill>
                  <a:srgbClr val="000404"/>
                </a:solidFill>
                <a:latin typeface="Arial"/>
                <a:ea typeface="宋体"/>
              </a:rPr>
              <a:t>256/4 = </a:t>
            </a:r>
            <a:r>
              <a:rPr lang="en-US" sz="2400" b="1" i="1" strike="noStrike" spc="-1">
                <a:solidFill>
                  <a:srgbClr val="FF3300"/>
                </a:solidFill>
                <a:latin typeface="Arial"/>
                <a:ea typeface="宋体"/>
              </a:rPr>
              <a:t>64</a:t>
            </a:r>
            <a:r>
              <a:rPr lang="en-US" sz="2400" b="1" i="1" strike="noStrike" spc="-1">
                <a:solidFill>
                  <a:srgbClr val="000404"/>
                </a:solidFill>
                <a:latin typeface="Arial"/>
                <a:ea typeface="宋体"/>
              </a:rPr>
              <a:t> blocks</a:t>
            </a:r>
            <a:r>
              <a:rPr lang="en-US" sz="2400" b="1" strike="noStrike" spc="-1">
                <a:solidFill>
                  <a:srgbClr val="000404"/>
                </a:solidFill>
                <a:latin typeface="Arial"/>
                <a:ea typeface="宋体"/>
              </a:rPr>
              <a:t>. </a:t>
            </a:r>
            <a:endParaRPr lang="en-US" sz="2400" b="0" strike="noStrike" spc="-1">
              <a:latin typeface="Arial"/>
            </a:endParaRPr>
          </a:p>
          <a:p>
            <a:pPr marL="743040" indent="-284040">
              <a:lnSpc>
                <a:spcPct val="100000"/>
              </a:lnSpc>
              <a:spcBef>
                <a:spcPts val="479"/>
              </a:spcBef>
            </a:pPr>
            <a:r>
              <a:rPr lang="en-US" sz="2400" b="1" strike="noStrike" spc="-1">
                <a:solidFill>
                  <a:srgbClr val="000404"/>
                </a:solidFill>
                <a:latin typeface="Arial"/>
                <a:ea typeface="宋体"/>
              </a:rPr>
              <a:t>So the transfer of 256 words takes</a:t>
            </a:r>
            <a:endParaRPr lang="en-US" sz="2400" b="0" strike="noStrike" spc="-1">
              <a:latin typeface="Arial"/>
            </a:endParaRPr>
          </a:p>
          <a:p>
            <a:pPr marL="743040" indent="-284040">
              <a:lnSpc>
                <a:spcPct val="100000"/>
              </a:lnSpc>
              <a:spcBef>
                <a:spcPts val="479"/>
              </a:spcBef>
            </a:pPr>
            <a:r>
              <a:rPr lang="en-US" sz="2400" b="1" strike="noStrike" spc="-1">
                <a:solidFill>
                  <a:srgbClr val="000404"/>
                </a:solidFill>
                <a:latin typeface="Arial"/>
                <a:ea typeface="宋体"/>
              </a:rPr>
              <a:t>				 </a:t>
            </a:r>
            <a:r>
              <a:rPr lang="en-US" sz="2400" b="1" i="1" strike="noStrike" spc="-1">
                <a:solidFill>
                  <a:srgbClr val="000404"/>
                </a:solidFill>
                <a:latin typeface="Arial"/>
                <a:ea typeface="宋体"/>
              </a:rPr>
              <a:t>45×64=2880 clock cycles</a:t>
            </a:r>
            <a:endParaRPr lang="en-US" sz="2400" b="0" strike="noStrike" spc="-1">
              <a:latin typeface="Arial"/>
            </a:endParaRPr>
          </a:p>
          <a:p>
            <a:pPr marL="743040" indent="-284040">
              <a:lnSpc>
                <a:spcPct val="100000"/>
              </a:lnSpc>
              <a:spcBef>
                <a:spcPts val="479"/>
              </a:spcBef>
            </a:pPr>
            <a:r>
              <a:rPr lang="en-US" sz="2400" b="1" strike="noStrike" spc="-1">
                <a:solidFill>
                  <a:srgbClr val="000404"/>
                </a:solidFill>
                <a:latin typeface="Arial"/>
                <a:ea typeface="宋体"/>
              </a:rPr>
              <a:t>  The latency for the transfer of 256 words is:</a:t>
            </a:r>
            <a:endParaRPr lang="en-US" sz="2400" b="0" strike="noStrike" spc="-1">
              <a:latin typeface="Arial"/>
            </a:endParaRPr>
          </a:p>
          <a:p>
            <a:pPr marL="743040" indent="-284040">
              <a:lnSpc>
                <a:spcPct val="100000"/>
              </a:lnSpc>
              <a:spcBef>
                <a:spcPts val="479"/>
              </a:spcBef>
            </a:pPr>
            <a:r>
              <a:rPr lang="en-US" sz="2400" b="1" strike="noStrike" spc="-1">
                <a:solidFill>
                  <a:srgbClr val="000404"/>
                </a:solidFill>
                <a:latin typeface="Arial"/>
                <a:ea typeface="宋体"/>
              </a:rPr>
              <a:t>      </a:t>
            </a:r>
            <a:r>
              <a:rPr lang="en-US" sz="2400" b="1" i="1" strike="noStrike" spc="-1">
                <a:solidFill>
                  <a:srgbClr val="000404"/>
                </a:solidFill>
                <a:latin typeface="Arial"/>
                <a:ea typeface="宋体"/>
              </a:rPr>
              <a:t>2880 cycles× 5ns/cycle</a:t>
            </a:r>
            <a:r>
              <a:rPr lang="en-US" sz="2400" b="1" strike="noStrike" spc="-1">
                <a:solidFill>
                  <a:srgbClr val="000404"/>
                </a:solidFill>
                <a:latin typeface="Arial"/>
                <a:ea typeface="宋体"/>
              </a:rPr>
              <a:t> </a:t>
            </a:r>
            <a:r>
              <a:rPr lang="en-US" sz="2400" b="1" i="1" strike="noStrike" spc="-1">
                <a:solidFill>
                  <a:srgbClr val="000404"/>
                </a:solidFill>
                <a:latin typeface="Arial"/>
                <a:ea typeface="宋体"/>
              </a:rPr>
              <a:t>=</a:t>
            </a:r>
            <a:r>
              <a:rPr lang="en-US" sz="2400" b="1" strike="noStrike" spc="-1">
                <a:solidFill>
                  <a:srgbClr val="000404"/>
                </a:solidFill>
                <a:latin typeface="Arial"/>
                <a:ea typeface="宋体"/>
              </a:rPr>
              <a:t> </a:t>
            </a:r>
            <a:r>
              <a:rPr lang="en-US" sz="2400" b="1" i="1" strike="noStrike" spc="-1">
                <a:solidFill>
                  <a:srgbClr val="000404"/>
                </a:solidFill>
                <a:latin typeface="Arial"/>
                <a:ea typeface="宋体"/>
              </a:rPr>
              <a:t>14,400ns</a:t>
            </a:r>
            <a:r>
              <a:rPr lang="en-US" sz="2400" b="1" strike="noStrike" spc="-1">
                <a:solidFill>
                  <a:srgbClr val="000404"/>
                </a:solidFill>
                <a:latin typeface="Arial"/>
                <a:ea typeface="宋体"/>
              </a:rPr>
              <a:t>.</a:t>
            </a:r>
            <a:endParaRPr lang="en-US" sz="2400" b="0" strike="noStrike" spc="-1">
              <a:latin typeface="Arial"/>
            </a:endParaRPr>
          </a:p>
        </p:txBody>
      </p:sp>
      <p:sp>
        <p:nvSpPr>
          <p:cNvPr id="912" name="CustomShape 3"/>
          <p:cNvSpPr/>
          <p:nvPr/>
        </p:nvSpPr>
        <p:spPr>
          <a:xfrm>
            <a:off x="395280" y="404640"/>
            <a:ext cx="149508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Bef>
                <a:spcPts val="1199"/>
              </a:spcBef>
            </a:pPr>
            <a:r>
              <a:rPr lang="en-US" sz="2400" b="1" strike="noStrike" spc="-1">
                <a:solidFill>
                  <a:srgbClr val="0000FF"/>
                </a:solidFill>
                <a:latin typeface="Calibri"/>
                <a:ea typeface="DejaVu Sans"/>
              </a:rPr>
              <a:t>Answer:</a:t>
            </a:r>
            <a:endParaRPr lang="en-US" sz="2400" b="0" strike="noStrike" spc="-1">
              <a:latin typeface="Arial"/>
            </a:endParaRPr>
          </a:p>
        </p:txBody>
      </p:sp>
      <p:sp>
        <p:nvSpPr>
          <p:cNvPr id="913" name="CustomShape 4"/>
          <p:cNvSpPr/>
          <p:nvPr/>
        </p:nvSpPr>
        <p:spPr>
          <a:xfrm>
            <a:off x="6199200" y="620640"/>
            <a:ext cx="294408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000" b="0" strike="noStrike" spc="-1">
                <a:solidFill>
                  <a:srgbClr val="FF3300"/>
                </a:solidFill>
                <a:latin typeface="Comic Sans MS"/>
                <a:ea typeface="DejaVu Sans"/>
              </a:rPr>
              <a:t>64-bit synchronous bus</a:t>
            </a:r>
            <a:endParaRPr lang="en-US" sz="2000" b="0" strike="noStrike" spc="-1">
              <a:latin typeface="Arial"/>
            </a:endParaRPr>
          </a:p>
        </p:txBody>
      </p:sp>
      <p:sp>
        <p:nvSpPr>
          <p:cNvPr id="914" name="Line 5"/>
          <p:cNvSpPr/>
          <p:nvPr/>
        </p:nvSpPr>
        <p:spPr>
          <a:xfrm flipV="1">
            <a:off x="6443640" y="1125360"/>
            <a:ext cx="720720" cy="2016000"/>
          </a:xfrm>
          <a:prstGeom prst="line">
            <a:avLst/>
          </a:prstGeom>
          <a:ln w="9360">
            <a:solidFill>
              <a:srgbClr val="FF3300"/>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childTnLst>
                  <p:par>
                    <p:cTn id="3" fill="hold" nodeType="clickEffect">
                      <p:stCondLst>
                        <p:cond delay="0"/>
                      </p:stCondLst>
                      <p:childTnLst>
                        <p:par>
                          <p:cTn id="4" fill="hold" nodeType="withEffect">
                            <p:stCondLst>
                              <p:cond delay="0"/>
                            </p:stCondLst>
                            <p:childTnLst>
                              <p:par>
                                <p:cTn id="5" presetID="9" presetClass="entr" fill="hold" nodeType="afterEffect">
                                  <p:stCondLst>
                                    <p:cond delay="0"/>
                                  </p:stCondLst>
                                  <p:childTnLst>
                                    <p:set>
                                      <p:cBhvr>
                                        <p:cTn id="6" dur="1" fill="hold">
                                          <p:stCondLst>
                                            <p:cond delay="0"/>
                                          </p:stCondLst>
                                        </p:cTn>
                                        <p:tgtEl>
                                          <p:spTgt spid="912"/>
                                        </p:tgtEl>
                                        <p:attrNameLst>
                                          <p:attrName>style.visibility</p:attrName>
                                        </p:attrNameLst>
                                      </p:cBhvr>
                                      <p:to>
                                        <p:strVal val="visible"/>
                                      </p:to>
                                    </p:set>
                                    <p:animEffect transition="in" filter="dissolve">
                                      <p:cBhvr additive="repl">
                                        <p:cTn id="7" dur="500"/>
                                        <p:tgtEl>
                                          <p:spTgt spid="912"/>
                                        </p:tgtEl>
                                      </p:cBhvr>
                                    </p:animEffect>
                                  </p:childTnLst>
                                </p:cTn>
                              </p:par>
                            </p:childTnLst>
                          </p:cTn>
                        </p:par>
                        <p:par>
                          <p:cTn id="8" fill="hold" nodeType="afterEffect">
                            <p:stCondLst>
                              <p:cond delay="500"/>
                            </p:stCondLst>
                            <p:childTnLst>
                              <p:par>
                                <p:cTn id="9" presetID="9" presetClass="entr" fill="hold" nodeType="afterEffect">
                                  <p:stCondLst>
                                    <p:cond delay="0"/>
                                  </p:stCondLst>
                                  <p:childTnLst>
                                    <p:set>
                                      <p:cBhvr>
                                        <p:cTn id="10" dur="1" fill="hold">
                                          <p:stCondLst>
                                            <p:cond delay="0"/>
                                          </p:stCondLst>
                                        </p:cTn>
                                        <p:tgtEl>
                                          <p:spTgt spid="911"/>
                                        </p:tgtEl>
                                        <p:attrNameLst>
                                          <p:attrName>style.visibility</p:attrName>
                                        </p:attrNameLst>
                                      </p:cBhvr>
                                      <p:to>
                                        <p:strVal val="visible"/>
                                      </p:to>
                                    </p:set>
                                    <p:animEffect transition="in" filter="dissolve">
                                      <p:cBhvr additive="repl">
                                        <p:cTn id="11" dur="500"/>
                                        <p:tgtEl>
                                          <p:spTgt spid="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1F7B725-7CD2-4E1C-9FE5-EFA352FF5142}" type="slidenum">
              <a:rPr lang="en-US" sz="1200" b="0" strike="noStrike" spc="-1">
                <a:solidFill>
                  <a:srgbClr val="8B8B8B"/>
                </a:solidFill>
                <a:latin typeface="Calibri"/>
                <a:ea typeface="DejaVu Sans"/>
              </a:rPr>
              <a:t>64</a:t>
            </a:fld>
            <a:endParaRPr lang="en-US" sz="1200" b="0" strike="noStrike" spc="-1">
              <a:latin typeface="Arial"/>
            </a:endParaRPr>
          </a:p>
        </p:txBody>
      </p:sp>
      <p:pic>
        <p:nvPicPr>
          <p:cNvPr id="916" name="Object 2"/>
          <p:cNvPicPr/>
          <p:nvPr/>
        </p:nvPicPr>
        <p:blipFill>
          <a:blip r:embed="rId2"/>
          <a:stretch/>
        </p:blipFill>
        <p:spPr>
          <a:xfrm>
            <a:off x="1066680" y="1676520"/>
            <a:ext cx="7161120" cy="912600"/>
          </a:xfrm>
          <a:prstGeom prst="rect">
            <a:avLst/>
          </a:prstGeom>
          <a:ln>
            <a:noFill/>
          </a:ln>
        </p:spPr>
      </p:pic>
      <p:sp>
        <p:nvSpPr>
          <p:cNvPr id="917" name="CustomShape 2"/>
          <p:cNvSpPr/>
          <p:nvPr/>
        </p:nvSpPr>
        <p:spPr>
          <a:xfrm>
            <a:off x="612720" y="2819520"/>
            <a:ext cx="487512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61000"/>
          </a:bodyPr>
          <a:lstStyle/>
          <a:p>
            <a:pPr marL="343080" indent="-341280">
              <a:lnSpc>
                <a:spcPct val="90000"/>
              </a:lnSpc>
              <a:spcBef>
                <a:spcPts val="479"/>
              </a:spcBef>
              <a:buClr>
                <a:srgbClr val="000404"/>
              </a:buClr>
              <a:buFont typeface="Arial"/>
              <a:buChar char="•"/>
            </a:pPr>
            <a:r>
              <a:rPr lang="en-US" sz="1400" b="1" strike="noStrike" spc="-1">
                <a:solidFill>
                  <a:srgbClr val="000404"/>
                </a:solidFill>
                <a:latin typeface="Calibri"/>
                <a:ea typeface="DejaVu Sans"/>
              </a:rPr>
              <a:t>                </a:t>
            </a:r>
            <a:r>
              <a:rPr lang="en-US" sz="2400" b="1" strike="noStrike" spc="-1">
                <a:solidFill>
                  <a:srgbClr val="000404"/>
                </a:solidFill>
                <a:latin typeface="Calibri"/>
                <a:ea typeface="DejaVu Sans"/>
              </a:rPr>
              <a:t>The bus bandwidth is:</a:t>
            </a:r>
            <a:endParaRPr lang="en-US" sz="2400" b="0" strike="noStrike" spc="-1">
              <a:latin typeface="Arial"/>
            </a:endParaRPr>
          </a:p>
          <a:p>
            <a:pPr marL="343080" indent="-341280">
              <a:lnSpc>
                <a:spcPct val="90000"/>
              </a:lnSpc>
              <a:spcBef>
                <a:spcPts val="281"/>
              </a:spcBef>
              <a:buClr>
                <a:srgbClr val="000404"/>
              </a:buClr>
              <a:buFont typeface="Arial"/>
              <a:buChar char="•"/>
            </a:pPr>
            <a:r>
              <a:rPr lang="en-US" sz="1400" b="1" strike="noStrike" spc="-1">
                <a:solidFill>
                  <a:srgbClr val="000404"/>
                </a:solidFill>
                <a:latin typeface="Calibri"/>
                <a:ea typeface="DejaVu Sans"/>
              </a:rPr>
              <a:t>                </a:t>
            </a:r>
            <a:endParaRPr lang="en-US" sz="1400" b="0" strike="noStrike" spc="-1">
              <a:latin typeface="Arial"/>
            </a:endParaRPr>
          </a:p>
        </p:txBody>
      </p:sp>
      <p:grpSp>
        <p:nvGrpSpPr>
          <p:cNvPr id="918" name="Group 3"/>
          <p:cNvGrpSpPr/>
          <p:nvPr/>
        </p:nvGrpSpPr>
        <p:grpSpPr>
          <a:xfrm>
            <a:off x="1295280" y="3505320"/>
            <a:ext cx="6588000" cy="1290600"/>
            <a:chOff x="1295280" y="3505320"/>
            <a:chExt cx="6588000" cy="1290600"/>
          </a:xfrm>
        </p:grpSpPr>
        <p:sp>
          <p:nvSpPr>
            <p:cNvPr id="919" name="CustomShape 4"/>
            <p:cNvSpPr/>
            <p:nvPr/>
          </p:nvSpPr>
          <p:spPr>
            <a:xfrm>
              <a:off x="1295280" y="3505320"/>
              <a:ext cx="6588000" cy="1290600"/>
            </a:xfrm>
            <a:prstGeom prst="rect">
              <a:avLst/>
            </a:prstGeom>
            <a:noFill/>
            <a:ln>
              <a:noFill/>
            </a:ln>
          </p:spPr>
          <p:style>
            <a:lnRef idx="0">
              <a:scrgbClr r="0" g="0" b="0"/>
            </a:lnRef>
            <a:fillRef idx="0">
              <a:scrgbClr r="0" g="0" b="0"/>
            </a:fillRef>
            <a:effectRef idx="0">
              <a:scrgbClr r="0" g="0" b="0"/>
            </a:effectRef>
            <a:fontRef idx="minor"/>
          </p:style>
        </p:sp>
        <p:sp>
          <p:nvSpPr>
            <p:cNvPr id="920" name="CustomShape 5"/>
            <p:cNvSpPr/>
            <p:nvPr/>
          </p:nvSpPr>
          <p:spPr>
            <a:xfrm>
              <a:off x="1341000" y="3906360"/>
              <a:ext cx="555840" cy="3654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2400" b="1" i="1" strike="noStrike" spc="-1">
                  <a:solidFill>
                    <a:srgbClr val="000000"/>
                  </a:solidFill>
                  <a:latin typeface="Calibri"/>
                  <a:ea typeface="DejaVu Sans"/>
                </a:rPr>
                <a:t>(256</a:t>
              </a:r>
              <a:endParaRPr lang="en-US" sz="2400" b="0" strike="noStrike" spc="-1">
                <a:latin typeface="Arial"/>
              </a:endParaRPr>
            </a:p>
          </p:txBody>
        </p:sp>
        <p:sp>
          <p:nvSpPr>
            <p:cNvPr id="921" name="CustomShape 6"/>
            <p:cNvSpPr/>
            <p:nvPr/>
          </p:nvSpPr>
          <p:spPr>
            <a:xfrm>
              <a:off x="1909800" y="3934800"/>
              <a:ext cx="304560" cy="3654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2400" b="1" i="1" strike="noStrike" spc="-1">
                  <a:solidFill>
                    <a:srgbClr val="000000"/>
                  </a:solidFill>
                  <a:latin typeface="宋体"/>
                  <a:ea typeface="DejaVu Sans"/>
                </a:rPr>
                <a:t>×</a:t>
              </a:r>
              <a:endParaRPr lang="en-US" sz="2400" b="0" strike="noStrike" spc="-1">
                <a:latin typeface="Arial"/>
              </a:endParaRPr>
            </a:p>
          </p:txBody>
        </p:sp>
        <p:sp>
          <p:nvSpPr>
            <p:cNvPr id="922" name="CustomShape 7"/>
            <p:cNvSpPr/>
            <p:nvPr/>
          </p:nvSpPr>
          <p:spPr>
            <a:xfrm>
              <a:off x="2298960" y="3906360"/>
              <a:ext cx="924840" cy="3654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2400" b="1" i="1" strike="noStrike" spc="-1">
                  <a:solidFill>
                    <a:srgbClr val="000000"/>
                  </a:solidFill>
                  <a:latin typeface="Calibri"/>
                  <a:ea typeface="DejaVu Sans"/>
                </a:rPr>
                <a:t>4)bytes</a:t>
              </a:r>
              <a:endParaRPr lang="en-US" sz="2400" b="0" strike="noStrike" spc="-1">
                <a:latin typeface="Arial"/>
              </a:endParaRPr>
            </a:p>
          </p:txBody>
        </p:sp>
        <p:sp>
          <p:nvSpPr>
            <p:cNvPr id="923" name="CustomShape 8"/>
            <p:cNvSpPr/>
            <p:nvPr/>
          </p:nvSpPr>
          <p:spPr>
            <a:xfrm>
              <a:off x="3278160" y="3934800"/>
              <a:ext cx="304560" cy="3654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2400" b="1" i="1" strike="noStrike" spc="-1">
                  <a:solidFill>
                    <a:srgbClr val="000000"/>
                  </a:solidFill>
                  <a:latin typeface="宋体"/>
                  <a:ea typeface="DejaVu Sans"/>
                </a:rPr>
                <a:t>×</a:t>
              </a:r>
              <a:endParaRPr lang="en-US" sz="2400" b="0" strike="noStrike" spc="-1">
                <a:latin typeface="Arial"/>
              </a:endParaRPr>
            </a:p>
          </p:txBody>
        </p:sp>
        <p:sp>
          <p:nvSpPr>
            <p:cNvPr id="924" name="Line 9"/>
            <p:cNvSpPr/>
            <p:nvPr/>
          </p:nvSpPr>
          <p:spPr>
            <a:xfrm>
              <a:off x="3802680" y="4162320"/>
              <a:ext cx="1450440" cy="2880"/>
            </a:xfrm>
            <a:prstGeom prst="line">
              <a:avLst/>
            </a:prstGeom>
            <a:ln w="19080" cap="rnd">
              <a:solidFill>
                <a:srgbClr val="000000"/>
              </a:solidFill>
              <a:round/>
            </a:ln>
          </p:spPr>
          <p:style>
            <a:lnRef idx="0">
              <a:scrgbClr r="0" g="0" b="0"/>
            </a:lnRef>
            <a:fillRef idx="0">
              <a:scrgbClr r="0" g="0" b="0"/>
            </a:fillRef>
            <a:effectRef idx="0">
              <a:scrgbClr r="0" g="0" b="0"/>
            </a:effectRef>
            <a:fontRef idx="minor"/>
          </p:style>
        </p:sp>
        <p:sp>
          <p:nvSpPr>
            <p:cNvPr id="925" name="CustomShape 10"/>
            <p:cNvSpPr/>
            <p:nvPr/>
          </p:nvSpPr>
          <p:spPr>
            <a:xfrm>
              <a:off x="3996360" y="3593520"/>
              <a:ext cx="1026720" cy="3654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2400" b="1" i="1" strike="noStrike" spc="-1">
                  <a:solidFill>
                    <a:srgbClr val="000000"/>
                  </a:solidFill>
                  <a:latin typeface="Calibri"/>
                  <a:ea typeface="DejaVu Sans"/>
                </a:rPr>
                <a:t>1second</a:t>
              </a:r>
              <a:endParaRPr lang="en-US" sz="2400" b="0" strike="noStrike" spc="-1">
                <a:latin typeface="Arial"/>
              </a:endParaRPr>
            </a:p>
          </p:txBody>
        </p:sp>
        <p:sp>
          <p:nvSpPr>
            <p:cNvPr id="926" name="CustomShape 11"/>
            <p:cNvSpPr/>
            <p:nvPr/>
          </p:nvSpPr>
          <p:spPr>
            <a:xfrm>
              <a:off x="3850920" y="4219200"/>
              <a:ext cx="386640" cy="3654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2400" b="1" i="1" strike="noStrike" spc="-1">
                  <a:solidFill>
                    <a:srgbClr val="000000"/>
                  </a:solidFill>
                  <a:latin typeface="Calibri"/>
                  <a:ea typeface="DejaVu Sans"/>
                </a:rPr>
                <a:t>14,</a:t>
              </a:r>
              <a:endParaRPr lang="en-US" sz="2400" b="0" strike="noStrike" spc="-1">
                <a:latin typeface="Arial"/>
              </a:endParaRPr>
            </a:p>
          </p:txBody>
        </p:sp>
        <p:sp>
          <p:nvSpPr>
            <p:cNvPr id="927" name="CustomShape 12"/>
            <p:cNvSpPr/>
            <p:nvPr/>
          </p:nvSpPr>
          <p:spPr>
            <a:xfrm>
              <a:off x="4273200" y="4219200"/>
              <a:ext cx="461520" cy="3654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2400" b="1" i="1" strike="noStrike" spc="-1">
                  <a:solidFill>
                    <a:srgbClr val="000000"/>
                  </a:solidFill>
                  <a:latin typeface="Calibri"/>
                  <a:ea typeface="DejaVu Sans"/>
                </a:rPr>
                <a:t>400</a:t>
              </a:r>
              <a:endParaRPr lang="en-US" sz="2400" b="0" strike="noStrike" spc="-1">
                <a:latin typeface="Arial"/>
              </a:endParaRPr>
            </a:p>
          </p:txBody>
        </p:sp>
        <p:sp>
          <p:nvSpPr>
            <p:cNvPr id="928" name="CustomShape 13"/>
            <p:cNvSpPr/>
            <p:nvPr/>
          </p:nvSpPr>
          <p:spPr>
            <a:xfrm>
              <a:off x="4789800" y="4219200"/>
              <a:ext cx="348840" cy="3654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2400" b="1" i="1" strike="noStrike" spc="-1">
                  <a:solidFill>
                    <a:srgbClr val="000000"/>
                  </a:solidFill>
                  <a:latin typeface="Calibri"/>
                  <a:ea typeface="DejaVu Sans"/>
                </a:rPr>
                <a:t> ns</a:t>
              </a:r>
              <a:endParaRPr lang="en-US" sz="2400" b="0" strike="noStrike" spc="-1">
                <a:latin typeface="Arial"/>
              </a:endParaRPr>
            </a:p>
          </p:txBody>
        </p:sp>
        <p:sp>
          <p:nvSpPr>
            <p:cNvPr id="929" name="CustomShape 14"/>
            <p:cNvSpPr/>
            <p:nvPr/>
          </p:nvSpPr>
          <p:spPr>
            <a:xfrm>
              <a:off x="5340600" y="3963240"/>
              <a:ext cx="304560" cy="3654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zh-CN" sz="2400" b="1" i="1" strike="noStrike" spc="-1">
                  <a:solidFill>
                    <a:srgbClr val="000000"/>
                  </a:solidFill>
                  <a:latin typeface="宋体"/>
                  <a:ea typeface="DejaVu Sans"/>
                </a:rPr>
                <a:t>＝</a:t>
              </a:r>
              <a:endParaRPr lang="en-US" sz="2400" b="0" strike="noStrike" spc="-1">
                <a:latin typeface="Arial"/>
              </a:endParaRPr>
            </a:p>
          </p:txBody>
        </p:sp>
        <p:sp>
          <p:nvSpPr>
            <p:cNvPr id="930" name="CustomShape 15"/>
            <p:cNvSpPr/>
            <p:nvPr/>
          </p:nvSpPr>
          <p:spPr>
            <a:xfrm>
              <a:off x="5760000" y="3934800"/>
              <a:ext cx="1790640" cy="3654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2400" b="1" i="1" strike="noStrike" spc="-1">
                  <a:solidFill>
                    <a:srgbClr val="000000"/>
                  </a:solidFill>
                  <a:latin typeface="Calibri"/>
                  <a:ea typeface="DejaVu Sans"/>
                </a:rPr>
                <a:t> 71.11 MB/sec</a:t>
              </a:r>
              <a:endParaRPr lang="en-US" sz="2400" b="0" strike="noStrike" spc="-1">
                <a:latin typeface="Arial"/>
              </a:endParaRPr>
            </a:p>
          </p:txBody>
        </p:sp>
      </p:grpSp>
      <p:sp>
        <p:nvSpPr>
          <p:cNvPr id="931" name="CustomShape 16"/>
          <p:cNvSpPr/>
          <p:nvPr/>
        </p:nvSpPr>
        <p:spPr>
          <a:xfrm>
            <a:off x="1143000" y="762120"/>
            <a:ext cx="5865480" cy="365040"/>
          </a:xfrm>
          <a:prstGeom prst="rect">
            <a:avLst/>
          </a:prstGeom>
          <a:noFill/>
          <a:ln>
            <a:noFill/>
          </a:ln>
        </p:spPr>
        <p:style>
          <a:lnRef idx="0">
            <a:scrgbClr r="0" g="0" b="0"/>
          </a:lnRef>
          <a:fillRef idx="0">
            <a:scrgbClr r="0" g="0" b="0"/>
          </a:fillRef>
          <a:effectRef idx="0">
            <a:scrgbClr r="0" g="0" b="0"/>
          </a:effectRef>
          <a:fontRef idx="minor"/>
        </p:style>
      </p:sp>
      <p:sp>
        <p:nvSpPr>
          <p:cNvPr id="932" name="CustomShape 17"/>
          <p:cNvSpPr/>
          <p:nvPr/>
        </p:nvSpPr>
        <p:spPr>
          <a:xfrm>
            <a:off x="838080" y="1219320"/>
            <a:ext cx="746568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Bef>
                <a:spcPts val="1199"/>
              </a:spcBef>
            </a:pPr>
            <a:r>
              <a:rPr lang="en-US" sz="2400" b="1" strike="noStrike" spc="-1">
                <a:solidFill>
                  <a:srgbClr val="000404"/>
                </a:solidFill>
                <a:latin typeface="Calibri"/>
                <a:ea typeface="DejaVu Sans"/>
              </a:rPr>
              <a:t>so the number of bus transactions per second is:</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9" presetClass="entr" fill="hold" nodeType="clickEffect">
                                  <p:stCondLst>
                                    <p:cond delay="0"/>
                                  </p:stCondLst>
                                  <p:childTnLst>
                                    <p:set>
                                      <p:cBhvr>
                                        <p:cTn id="6" dur="1" fill="hold">
                                          <p:stCondLst>
                                            <p:cond delay="0"/>
                                          </p:stCondLst>
                                        </p:cTn>
                                        <p:tgtEl>
                                          <p:spTgt spid="918"/>
                                        </p:tgtEl>
                                        <p:attrNameLst>
                                          <p:attrName>style.visibility</p:attrName>
                                        </p:attrNameLst>
                                      </p:cBhvr>
                                      <p:to>
                                        <p:strVal val="visible"/>
                                      </p:to>
                                    </p:set>
                                    <p:animEffect transition="in" filter="dissolve">
                                      <p:cBhvr additive="repl">
                                        <p:cTn id="7" dur="500"/>
                                        <p:tgtEl>
                                          <p:spTgt spid="918"/>
                                        </p:tgtEl>
                                      </p:cBhvr>
                                    </p:animEffect>
                                  </p:childTnLst>
                                </p:cTn>
                              </p:par>
                            </p:childTnLst>
                          </p:cTn>
                        </p:par>
                      </p:childTnLst>
                    </p:cTn>
                  </p:par>
                  <p:par>
                    <p:cTn id="8" fill="hold" nodeType="clickEffect">
                      <p:stCondLst>
                        <p:cond delay="indefinite"/>
                      </p:stCondLst>
                      <p:childTnLst>
                        <p:par>
                          <p:cTn id="9" fill="hold" nodeType="withEffect">
                            <p:stCondLst>
                              <p:cond delay="0"/>
                            </p:stCondLst>
                            <p:childTnLst>
                              <p:par>
                                <p:cTn id="10" presetID="9" presetClass="entr" fill="hold" nodeType="clickEffect">
                                  <p:stCondLst>
                                    <p:cond delay="0"/>
                                  </p:stCondLst>
                                  <p:childTnLst>
                                    <p:set>
                                      <p:cBhvr>
                                        <p:cTn id="11" dur="1" fill="hold">
                                          <p:stCondLst>
                                            <p:cond delay="0"/>
                                          </p:stCondLst>
                                        </p:cTn>
                                        <p:tgtEl>
                                          <p:spTgt spid="916"/>
                                        </p:tgtEl>
                                        <p:attrNameLst>
                                          <p:attrName>style.visibility</p:attrName>
                                        </p:attrNameLst>
                                      </p:cBhvr>
                                      <p:to>
                                        <p:strVal val="visible"/>
                                      </p:to>
                                    </p:set>
                                    <p:animEffect transition="in" filter="dissolve">
                                      <p:cBhvr additive="repl">
                                        <p:cTn id="12" dur="500"/>
                                        <p:tgtEl>
                                          <p:spTgt spid="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403CC7DB-248D-475C-AEAC-4FBD710E38E9}" type="slidenum">
              <a:rPr lang="en-US" sz="1200" b="0" strike="noStrike" spc="-1">
                <a:solidFill>
                  <a:srgbClr val="8B8B8B"/>
                </a:solidFill>
                <a:latin typeface="Calibri"/>
                <a:ea typeface="DejaVu Sans"/>
              </a:rPr>
              <a:t>65</a:t>
            </a:fld>
            <a:endParaRPr lang="en-US" sz="1200" b="0" strike="noStrike" spc="-1">
              <a:latin typeface="Arial"/>
            </a:endParaRPr>
          </a:p>
        </p:txBody>
      </p:sp>
      <p:sp>
        <p:nvSpPr>
          <p:cNvPr id="934" name="CustomShape 2"/>
          <p:cNvSpPr/>
          <p:nvPr/>
        </p:nvSpPr>
        <p:spPr>
          <a:xfrm>
            <a:off x="533520" y="762120"/>
            <a:ext cx="8075520" cy="556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743040" lvl="1" indent="-284040">
              <a:lnSpc>
                <a:spcPct val="100000"/>
              </a:lnSpc>
              <a:spcBef>
                <a:spcPts val="479"/>
              </a:spcBef>
              <a:buClr>
                <a:srgbClr val="C0504D"/>
              </a:buClr>
              <a:buSzPct val="85000"/>
              <a:buFont typeface="Wingdings" charset="2"/>
              <a:buChar char=""/>
            </a:pPr>
            <a:r>
              <a:rPr lang="en-US" sz="2400" b="1" strike="noStrike" spc="-1">
                <a:solidFill>
                  <a:srgbClr val="FF3300"/>
                </a:solidFill>
                <a:latin typeface="Arial"/>
                <a:ea typeface="宋体"/>
              </a:rPr>
              <a:t> </a:t>
            </a:r>
            <a:r>
              <a:rPr lang="en-US" sz="2400" b="1" i="1" strike="noStrike" spc="-1">
                <a:solidFill>
                  <a:srgbClr val="FF3300"/>
                </a:solidFill>
                <a:latin typeface="Times New Roman"/>
                <a:ea typeface="宋体"/>
              </a:rPr>
              <a:t>the 16-word block transfers:</a:t>
            </a:r>
            <a:endParaRPr lang="en-US" sz="2400" b="0" strike="noStrike" spc="-1">
              <a:latin typeface="Arial"/>
            </a:endParaRPr>
          </a:p>
          <a:p>
            <a:pPr marL="743040" indent="-284040">
              <a:lnSpc>
                <a:spcPct val="100000"/>
              </a:lnSpc>
              <a:spcBef>
                <a:spcPts val="479"/>
              </a:spcBef>
            </a:pPr>
            <a:r>
              <a:rPr lang="en-US" sz="2400" b="1" strike="noStrike" spc="-1">
                <a:solidFill>
                  <a:srgbClr val="000404"/>
                </a:solidFill>
                <a:latin typeface="Arial"/>
                <a:ea typeface="宋体"/>
              </a:rPr>
              <a:t>   the first block requires </a:t>
            </a:r>
            <a:endParaRPr lang="en-US" sz="2400" b="0" strike="noStrike" spc="-1">
              <a:latin typeface="Arial"/>
            </a:endParaRPr>
          </a:p>
          <a:p>
            <a:pPr marL="743040" indent="-284040">
              <a:lnSpc>
                <a:spcPct val="100000"/>
              </a:lnSpc>
              <a:spcBef>
                <a:spcPts val="479"/>
              </a:spcBef>
            </a:pPr>
            <a:r>
              <a:rPr lang="en-US" sz="2400" b="1" strike="noStrike" spc="-1">
                <a:solidFill>
                  <a:srgbClr val="000404"/>
                </a:solidFill>
                <a:latin typeface="Arial"/>
                <a:ea typeface="宋体"/>
              </a:rPr>
              <a:t>    </a:t>
            </a:r>
            <a:r>
              <a:rPr lang="en-US" sz="2400" b="1" i="1" strike="noStrike" spc="-1">
                <a:solidFill>
                  <a:srgbClr val="000404"/>
                </a:solidFill>
                <a:latin typeface="Times New Roman"/>
                <a:ea typeface="宋体"/>
              </a:rPr>
              <a:t>1.  1 clock cycle to send an address to memory </a:t>
            </a:r>
            <a:endParaRPr lang="en-US" sz="2400" b="0" strike="noStrike" spc="-1">
              <a:latin typeface="Arial"/>
            </a:endParaRPr>
          </a:p>
          <a:p>
            <a:pPr marL="743040" indent="-284040">
              <a:lnSpc>
                <a:spcPct val="100000"/>
              </a:lnSpc>
              <a:spcBef>
                <a:spcPts val="479"/>
              </a:spcBef>
            </a:pPr>
            <a:r>
              <a:rPr lang="en-US" sz="2400" b="1" i="1" strike="noStrike" spc="-1">
                <a:solidFill>
                  <a:srgbClr val="000404"/>
                </a:solidFill>
                <a:latin typeface="Times New Roman"/>
                <a:ea typeface="宋体"/>
              </a:rPr>
              <a:t>    2.  200ns or 40 cycles to read the first four words in        memory.</a:t>
            </a:r>
            <a:endParaRPr lang="en-US" sz="2400" b="0" strike="noStrike" spc="-1">
              <a:latin typeface="Arial"/>
            </a:endParaRPr>
          </a:p>
          <a:p>
            <a:pPr marL="743040" indent="-284040">
              <a:lnSpc>
                <a:spcPct val="100000"/>
              </a:lnSpc>
              <a:spcBef>
                <a:spcPts val="479"/>
              </a:spcBef>
            </a:pPr>
            <a:r>
              <a:rPr lang="en-US" sz="2400" b="1" i="1" strike="noStrike" spc="-1">
                <a:solidFill>
                  <a:srgbClr val="000404"/>
                </a:solidFill>
                <a:latin typeface="Times New Roman"/>
                <a:ea typeface="宋体"/>
              </a:rPr>
              <a:t>    3.  2 cycles to transfer the data of the set, during which time the read of the next 4-word set is started.</a:t>
            </a:r>
            <a:endParaRPr lang="en-US" sz="2400" b="0" strike="noStrike" spc="-1">
              <a:latin typeface="Arial"/>
            </a:endParaRPr>
          </a:p>
          <a:p>
            <a:pPr marL="743040" indent="-284040">
              <a:lnSpc>
                <a:spcPct val="100000"/>
              </a:lnSpc>
              <a:spcBef>
                <a:spcPts val="479"/>
              </a:spcBef>
            </a:pPr>
            <a:r>
              <a:rPr lang="en-US" sz="2400" b="1" i="1" strike="noStrike" spc="-1">
                <a:solidFill>
                  <a:srgbClr val="000404"/>
                </a:solidFill>
                <a:latin typeface="Times New Roman"/>
                <a:ea typeface="宋体"/>
              </a:rPr>
              <a:t>    4.  It only takes 20ns or 4 cycles to read the next set. After the read is completed, the set will  be transferred.</a:t>
            </a:r>
            <a:r>
              <a:rPr lang="en-US" sz="2400" b="1" strike="noStrike" spc="-1">
                <a:solidFill>
                  <a:srgbClr val="000404"/>
                </a:solidFill>
                <a:latin typeface="Arial"/>
                <a:ea typeface="宋体"/>
              </a:rPr>
              <a:t> </a:t>
            </a:r>
            <a:r>
              <a:rPr lang="en-US" sz="2400" b="1" i="1" strike="noStrike" spc="-1">
                <a:solidFill>
                  <a:srgbClr val="000404"/>
                </a:solidFill>
                <a:latin typeface="Times New Roman"/>
                <a:ea typeface="宋体"/>
              </a:rPr>
              <a:t>Each of the three remaining sets requires repeating only the last two steps.</a:t>
            </a:r>
            <a:endParaRPr lang="en-US" sz="2400" b="0" strike="noStrike" spc="-1">
              <a:latin typeface="Arial"/>
            </a:endParaRPr>
          </a:p>
          <a:p>
            <a:pPr marL="743040" indent="-284040">
              <a:lnSpc>
                <a:spcPct val="100000"/>
              </a:lnSpc>
              <a:spcBef>
                <a:spcPts val="479"/>
              </a:spcBef>
            </a:pPr>
            <a:r>
              <a:rPr lang="en-US" sz="2400" b="1" i="1" strike="noStrike" spc="-1">
                <a:solidFill>
                  <a:srgbClr val="000404"/>
                </a:solidFill>
                <a:latin typeface="Times New Roman"/>
                <a:ea typeface="宋体"/>
              </a:rPr>
              <a:t>   5. Two clock cycles needed between each bus operation.</a:t>
            </a:r>
            <a:endParaRPr lang="en-US" sz="2400" b="0" strike="noStrike" spc="-1">
              <a:latin typeface="Arial"/>
            </a:endParaRPr>
          </a:p>
        </p:txBody>
      </p:sp>
      <p:sp>
        <p:nvSpPr>
          <p:cNvPr id="935" name="CustomShape 3"/>
          <p:cNvSpPr/>
          <p:nvPr/>
        </p:nvSpPr>
        <p:spPr>
          <a:xfrm>
            <a:off x="4320000" y="144000"/>
            <a:ext cx="431640" cy="14364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936" name="CustomShape 4"/>
          <p:cNvSpPr/>
          <p:nvPr/>
        </p:nvSpPr>
        <p:spPr>
          <a:xfrm>
            <a:off x="4896000" y="144000"/>
            <a:ext cx="1223640" cy="14364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937" name="CustomShape 5"/>
          <p:cNvSpPr/>
          <p:nvPr/>
        </p:nvSpPr>
        <p:spPr>
          <a:xfrm>
            <a:off x="6264000" y="144000"/>
            <a:ext cx="575640" cy="14364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938" name="CustomShape 6"/>
          <p:cNvSpPr/>
          <p:nvPr/>
        </p:nvSpPr>
        <p:spPr>
          <a:xfrm>
            <a:off x="6912000" y="144000"/>
            <a:ext cx="503640" cy="14364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939" name="CustomShape 7"/>
          <p:cNvSpPr/>
          <p:nvPr/>
        </p:nvSpPr>
        <p:spPr>
          <a:xfrm>
            <a:off x="6264000" y="360000"/>
            <a:ext cx="1151640" cy="14364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940" name="CustomShape 8"/>
          <p:cNvSpPr/>
          <p:nvPr/>
        </p:nvSpPr>
        <p:spPr>
          <a:xfrm>
            <a:off x="7560000" y="360000"/>
            <a:ext cx="359640" cy="14364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941" name="CustomShape 9"/>
          <p:cNvSpPr/>
          <p:nvPr/>
        </p:nvSpPr>
        <p:spPr>
          <a:xfrm>
            <a:off x="7992000" y="360000"/>
            <a:ext cx="287640" cy="14364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942" name="CustomShape 10"/>
          <p:cNvSpPr/>
          <p:nvPr/>
        </p:nvSpPr>
        <p:spPr>
          <a:xfrm>
            <a:off x="7560000" y="648000"/>
            <a:ext cx="719640" cy="11376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943" name="CustomShape 11"/>
          <p:cNvSpPr/>
          <p:nvPr/>
        </p:nvSpPr>
        <p:spPr>
          <a:xfrm>
            <a:off x="8352000" y="648000"/>
            <a:ext cx="257040" cy="11376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944" name="CustomShape 12"/>
          <p:cNvSpPr/>
          <p:nvPr/>
        </p:nvSpPr>
        <p:spPr>
          <a:xfrm>
            <a:off x="8712000" y="648000"/>
            <a:ext cx="215640" cy="14364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945" name="CustomShape 13"/>
          <p:cNvSpPr/>
          <p:nvPr/>
        </p:nvSpPr>
        <p:spPr>
          <a:xfrm>
            <a:off x="8352000" y="936000"/>
            <a:ext cx="575640" cy="14364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9" presetClass="entr" fill="hold" nodeType="clickEffect">
                                  <p:stCondLst>
                                    <p:cond delay="0"/>
                                  </p:stCondLst>
                                  <p:childTnLst>
                                    <p:set>
                                      <p:cBhvr>
                                        <p:cTn id="6" dur="1" fill="hold">
                                          <p:stCondLst>
                                            <p:cond delay="0"/>
                                          </p:stCondLst>
                                        </p:cTn>
                                        <p:tgtEl>
                                          <p:spTgt spid="934"/>
                                        </p:tgtEl>
                                        <p:attrNameLst>
                                          <p:attrName>style.visibility</p:attrName>
                                        </p:attrNameLst>
                                      </p:cBhvr>
                                      <p:to>
                                        <p:strVal val="visible"/>
                                      </p:to>
                                    </p:set>
                                    <p:animEffect transition="in" filter="dissolve">
                                      <p:cBhvr additive="repl">
                                        <p:cTn id="7" dur="500"/>
                                        <p:tgtEl>
                                          <p:spTgt spid="9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4ADA3B21-1801-4F57-A432-5E6325B06F3D}" type="slidenum">
              <a:rPr lang="en-US" sz="1200" b="0" strike="noStrike" spc="-1">
                <a:solidFill>
                  <a:srgbClr val="8B8B8B"/>
                </a:solidFill>
                <a:latin typeface="Calibri"/>
                <a:ea typeface="DejaVu Sans"/>
              </a:rPr>
              <a:t>66</a:t>
            </a:fld>
            <a:endParaRPr lang="en-US" sz="1200" b="0" strike="noStrike" spc="-1">
              <a:latin typeface="Arial"/>
            </a:endParaRPr>
          </a:p>
        </p:txBody>
      </p:sp>
      <p:sp>
        <p:nvSpPr>
          <p:cNvPr id="947" name="CustomShape 2"/>
          <p:cNvSpPr/>
          <p:nvPr/>
        </p:nvSpPr>
        <p:spPr>
          <a:xfrm>
            <a:off x="301680" y="914400"/>
            <a:ext cx="8538840" cy="312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743040" lvl="1" indent="-284040">
              <a:lnSpc>
                <a:spcPct val="100000"/>
              </a:lnSpc>
              <a:spcBef>
                <a:spcPts val="479"/>
              </a:spcBef>
              <a:buClr>
                <a:srgbClr val="000404"/>
              </a:buClr>
              <a:buFont typeface="Arial"/>
              <a:buChar char="–"/>
            </a:pPr>
            <a:r>
              <a:rPr lang="en-US" sz="2400" b="1" strike="noStrike" spc="-1">
                <a:solidFill>
                  <a:srgbClr val="000404"/>
                </a:solidFill>
                <a:latin typeface="Calibri"/>
                <a:ea typeface="DejaVu Sans"/>
              </a:rPr>
              <a:t>Thus, the total number of cycles for each 16- word block is:</a:t>
            </a:r>
            <a:endParaRPr lang="en-US" sz="2400" b="0" strike="noStrike" spc="-1">
              <a:latin typeface="Arial"/>
            </a:endParaRPr>
          </a:p>
          <a:p>
            <a:pPr marL="743040" lvl="1" indent="-284040">
              <a:lnSpc>
                <a:spcPct val="100000"/>
              </a:lnSpc>
              <a:spcBef>
                <a:spcPts val="479"/>
              </a:spcBef>
              <a:buClr>
                <a:srgbClr val="000404"/>
              </a:buClr>
              <a:buFont typeface="Arial"/>
              <a:buChar char="–"/>
            </a:pPr>
            <a:r>
              <a:rPr lang="en-US" sz="2400" b="1" strike="noStrike" spc="-1">
                <a:solidFill>
                  <a:srgbClr val="000404"/>
                </a:solidFill>
                <a:latin typeface="Calibri"/>
                <a:ea typeface="DejaVu Sans"/>
              </a:rPr>
              <a:t> 1+40+4×3+2+2=57 cycles.</a:t>
            </a:r>
            <a:endParaRPr lang="en-US" sz="2400" b="0" strike="noStrike" spc="-1">
              <a:latin typeface="Arial"/>
            </a:endParaRPr>
          </a:p>
          <a:p>
            <a:pPr marL="743040" lvl="1" indent="-284040">
              <a:lnSpc>
                <a:spcPct val="100000"/>
              </a:lnSpc>
              <a:spcBef>
                <a:spcPts val="479"/>
              </a:spcBef>
              <a:buClr>
                <a:srgbClr val="000404"/>
              </a:buClr>
              <a:buFont typeface="Arial"/>
              <a:buChar char="–"/>
            </a:pPr>
            <a:r>
              <a:rPr lang="en-US" sz="2400" b="1" strike="noStrike" spc="-1">
                <a:solidFill>
                  <a:srgbClr val="000404"/>
                </a:solidFill>
                <a:latin typeface="Calibri"/>
                <a:ea typeface="DejaVu Sans"/>
              </a:rPr>
              <a:t>There are 256/16=16 blocks.</a:t>
            </a:r>
            <a:endParaRPr lang="en-US" sz="2400" b="0" strike="noStrike" spc="-1">
              <a:latin typeface="Arial"/>
            </a:endParaRPr>
          </a:p>
          <a:p>
            <a:pPr marL="743040" lvl="1" indent="-284040">
              <a:lnSpc>
                <a:spcPct val="100000"/>
              </a:lnSpc>
              <a:spcBef>
                <a:spcPts val="479"/>
              </a:spcBef>
              <a:buClr>
                <a:srgbClr val="000404"/>
              </a:buClr>
              <a:buFont typeface="Arial"/>
              <a:buChar char="–"/>
            </a:pPr>
            <a:r>
              <a:rPr lang="en-US" sz="2400" b="1" strike="noStrike" spc="-1">
                <a:solidFill>
                  <a:srgbClr val="000404"/>
                </a:solidFill>
                <a:latin typeface="Calibri"/>
                <a:ea typeface="DejaVu Sans"/>
              </a:rPr>
              <a:t>so the transfer of 256 words takes </a:t>
            </a:r>
            <a:r>
              <a:rPr lang="en-US" sz="2400" b="1" i="1" strike="noStrike" spc="-1">
                <a:solidFill>
                  <a:srgbClr val="000404"/>
                </a:solidFill>
                <a:latin typeface="Calibri"/>
                <a:ea typeface="DejaVu Sans"/>
              </a:rPr>
              <a:t>57×16=912 cycles</a:t>
            </a:r>
            <a:r>
              <a:rPr lang="en-US" sz="2400" b="1" strike="noStrike" spc="-1">
                <a:solidFill>
                  <a:srgbClr val="000404"/>
                </a:solidFill>
                <a:latin typeface="Calibri"/>
                <a:ea typeface="DejaVu Sans"/>
              </a:rPr>
              <a:t>. </a:t>
            </a:r>
            <a:endParaRPr lang="en-US" sz="2400" b="0" strike="noStrike" spc="-1">
              <a:latin typeface="Arial"/>
            </a:endParaRPr>
          </a:p>
          <a:p>
            <a:pPr marL="743040" lvl="1" indent="-284040">
              <a:lnSpc>
                <a:spcPct val="100000"/>
              </a:lnSpc>
              <a:spcBef>
                <a:spcPts val="479"/>
              </a:spcBef>
              <a:buClr>
                <a:srgbClr val="000404"/>
              </a:buClr>
              <a:buFont typeface="Arial"/>
              <a:buChar char="–"/>
            </a:pPr>
            <a:r>
              <a:rPr lang="en-US" sz="2400" b="1" strike="noStrike" spc="-1">
                <a:solidFill>
                  <a:srgbClr val="000404"/>
                </a:solidFill>
                <a:latin typeface="Calibri"/>
                <a:ea typeface="DejaVu Sans"/>
              </a:rPr>
              <a:t>Thus the latency is:</a:t>
            </a:r>
            <a:endParaRPr lang="en-US" sz="2400" b="0" strike="noStrike" spc="-1">
              <a:latin typeface="Arial"/>
            </a:endParaRPr>
          </a:p>
          <a:p>
            <a:pPr marL="743040" lvl="1" indent="-284040">
              <a:lnSpc>
                <a:spcPct val="100000"/>
              </a:lnSpc>
              <a:spcBef>
                <a:spcPts val="479"/>
              </a:spcBef>
              <a:buClr>
                <a:srgbClr val="000404"/>
              </a:buClr>
              <a:buFont typeface="Arial"/>
              <a:buChar char="–"/>
            </a:pPr>
            <a:r>
              <a:rPr lang="en-US" sz="2400" b="1" strike="noStrike" spc="-1">
                <a:solidFill>
                  <a:srgbClr val="000404"/>
                </a:solidFill>
                <a:latin typeface="Calibri"/>
                <a:ea typeface="DejaVu Sans"/>
              </a:rPr>
              <a:t> </a:t>
            </a:r>
            <a:r>
              <a:rPr lang="en-US" sz="2400" b="1" i="1" strike="noStrike" spc="-1">
                <a:solidFill>
                  <a:srgbClr val="000404"/>
                </a:solidFill>
                <a:latin typeface="Calibri"/>
                <a:ea typeface="DejaVu Sans"/>
              </a:rPr>
              <a:t>912cycles× 5ns/cycles = 4560ns.    </a:t>
            </a:r>
            <a:endParaRPr lang="en-US" sz="2400" b="0" strike="noStrike" spc="-1">
              <a:latin typeface="Arial"/>
            </a:endParaRPr>
          </a:p>
        </p:txBody>
      </p:sp>
      <p:grpSp>
        <p:nvGrpSpPr>
          <p:cNvPr id="948" name="Group 3"/>
          <p:cNvGrpSpPr/>
          <p:nvPr/>
        </p:nvGrpSpPr>
        <p:grpSpPr>
          <a:xfrm>
            <a:off x="2266920" y="-58494600"/>
            <a:ext cx="8496000" cy="10991880"/>
            <a:chOff x="2266920" y="-58494600"/>
            <a:chExt cx="8496000" cy="10991880"/>
          </a:xfrm>
        </p:grpSpPr>
        <p:sp>
          <p:nvSpPr>
            <p:cNvPr id="949" name="CustomShape 4"/>
            <p:cNvSpPr/>
            <p:nvPr/>
          </p:nvSpPr>
          <p:spPr>
            <a:xfrm>
              <a:off x="2273760" y="-57551760"/>
              <a:ext cx="29556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1" strike="noStrike" spc="-1">
                  <a:solidFill>
                    <a:srgbClr val="000404"/>
                  </a:solidFill>
                  <a:latin typeface="Calibri"/>
                  <a:ea typeface="DejaVu Sans"/>
                </a:rPr>
                <a:t>1</a:t>
              </a:r>
              <a:endParaRPr lang="en-US" sz="1800" b="0" strike="noStrike" spc="-1">
                <a:latin typeface="Arial"/>
              </a:endParaRPr>
            </a:p>
          </p:txBody>
        </p:sp>
        <p:sp>
          <p:nvSpPr>
            <p:cNvPr id="950" name="CustomShape 5"/>
            <p:cNvSpPr/>
            <p:nvPr/>
          </p:nvSpPr>
          <p:spPr>
            <a:xfrm>
              <a:off x="3503520" y="-57486600"/>
              <a:ext cx="41112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1" strike="noStrike" spc="-1">
                  <a:solidFill>
                    <a:srgbClr val="000404"/>
                  </a:solidFill>
                  <a:latin typeface="Calibri"/>
                  <a:ea typeface="DejaVu Sans"/>
                </a:rPr>
                <a:t>40</a:t>
              </a:r>
              <a:endParaRPr lang="en-US" sz="1800" b="0" strike="noStrike" spc="-1">
                <a:latin typeface="Arial"/>
              </a:endParaRPr>
            </a:p>
          </p:txBody>
        </p:sp>
        <p:sp>
          <p:nvSpPr>
            <p:cNvPr id="951" name="CustomShape 6"/>
            <p:cNvSpPr/>
            <p:nvPr/>
          </p:nvSpPr>
          <p:spPr>
            <a:xfrm>
              <a:off x="5124600" y="-57486600"/>
              <a:ext cx="88380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1" strike="noStrike" spc="-1">
                  <a:solidFill>
                    <a:srgbClr val="000404"/>
                  </a:solidFill>
                  <a:latin typeface="Calibri"/>
                  <a:ea typeface="DejaVu Sans"/>
                </a:rPr>
                <a:t>4(20ns)</a:t>
              </a:r>
              <a:endParaRPr lang="en-US" sz="1800" b="0" strike="noStrike" spc="-1">
                <a:latin typeface="Arial"/>
              </a:endParaRPr>
            </a:p>
          </p:txBody>
        </p:sp>
        <p:sp>
          <p:nvSpPr>
            <p:cNvPr id="952" name="CustomShape 7"/>
            <p:cNvSpPr/>
            <p:nvPr/>
          </p:nvSpPr>
          <p:spPr>
            <a:xfrm>
              <a:off x="7128720" y="-57480120"/>
              <a:ext cx="85644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1" strike="noStrike" spc="-1">
                  <a:solidFill>
                    <a:srgbClr val="000404"/>
                  </a:solidFill>
                  <a:latin typeface="Calibri"/>
                  <a:ea typeface="DejaVu Sans"/>
                </a:rPr>
                <a:t>4(next)</a:t>
              </a:r>
              <a:endParaRPr lang="en-US" sz="1800" b="0" strike="noStrike" spc="-1">
                <a:latin typeface="Arial"/>
              </a:endParaRPr>
            </a:p>
          </p:txBody>
        </p:sp>
        <p:sp>
          <p:nvSpPr>
            <p:cNvPr id="953" name="Line 8"/>
            <p:cNvSpPr/>
            <p:nvPr/>
          </p:nvSpPr>
          <p:spPr>
            <a:xfrm>
              <a:off x="2266920" y="-57767400"/>
              <a:ext cx="315720" cy="1800"/>
            </a:xfrm>
            <a:prstGeom prst="line">
              <a:avLst/>
            </a:prstGeom>
            <a:ln w="76320">
              <a:solidFill>
                <a:schemeClr val="tx1"/>
              </a:solidFill>
              <a:round/>
            </a:ln>
          </p:spPr>
          <p:style>
            <a:lnRef idx="0">
              <a:scrgbClr r="0" g="0" b="0"/>
            </a:lnRef>
            <a:fillRef idx="0">
              <a:scrgbClr r="0" g="0" b="0"/>
            </a:fillRef>
            <a:effectRef idx="0">
              <a:scrgbClr r="0" g="0" b="0"/>
            </a:effectRef>
            <a:fontRef idx="minor"/>
          </p:style>
        </p:sp>
        <p:sp>
          <p:nvSpPr>
            <p:cNvPr id="954" name="Line 9"/>
            <p:cNvSpPr/>
            <p:nvPr/>
          </p:nvSpPr>
          <p:spPr>
            <a:xfrm>
              <a:off x="2774880" y="-57767400"/>
              <a:ext cx="1393560" cy="1800"/>
            </a:xfrm>
            <a:prstGeom prst="line">
              <a:avLst/>
            </a:prstGeom>
            <a:ln w="76320">
              <a:solidFill>
                <a:schemeClr val="tx1"/>
              </a:solidFill>
              <a:round/>
            </a:ln>
          </p:spPr>
          <p:style>
            <a:lnRef idx="0">
              <a:scrgbClr r="0" g="0" b="0"/>
            </a:lnRef>
            <a:fillRef idx="0">
              <a:scrgbClr r="0" g="0" b="0"/>
            </a:fillRef>
            <a:effectRef idx="0">
              <a:scrgbClr r="0" g="0" b="0"/>
            </a:effectRef>
            <a:fontRef idx="minor"/>
          </p:style>
        </p:sp>
        <p:sp>
          <p:nvSpPr>
            <p:cNvPr id="955" name="CustomShape 10"/>
            <p:cNvSpPr/>
            <p:nvPr/>
          </p:nvSpPr>
          <p:spPr>
            <a:xfrm rot="16200000">
              <a:off x="3224160" y="-57861000"/>
              <a:ext cx="429840" cy="188640"/>
            </a:xfrm>
            <a:prstGeom prst="wave">
              <a:avLst>
                <a:gd name="adj1" fmla="val 20644"/>
                <a:gd name="adj2" fmla="val 10000"/>
              </a:avLst>
            </a:prstGeom>
            <a:noFill/>
            <a:ln w="28440">
              <a:solidFill>
                <a:srgbClr val="000404"/>
              </a:solidFill>
              <a:round/>
            </a:ln>
          </p:spPr>
          <p:style>
            <a:lnRef idx="0">
              <a:scrgbClr r="0" g="0" b="0"/>
            </a:lnRef>
            <a:fillRef idx="0">
              <a:scrgbClr r="0" g="0" b="0"/>
            </a:fillRef>
            <a:effectRef idx="0">
              <a:scrgbClr r="0" g="0" b="0"/>
            </a:effectRef>
            <a:fontRef idx="minor"/>
          </p:style>
        </p:sp>
        <p:grpSp>
          <p:nvGrpSpPr>
            <p:cNvPr id="956" name="Group 11"/>
            <p:cNvGrpSpPr/>
            <p:nvPr/>
          </p:nvGrpSpPr>
          <p:grpSpPr>
            <a:xfrm>
              <a:off x="4359240" y="-57767400"/>
              <a:ext cx="1709640" cy="1800"/>
              <a:chOff x="4359240" y="-57767400"/>
              <a:chExt cx="1709640" cy="1800"/>
            </a:xfrm>
          </p:grpSpPr>
          <p:sp>
            <p:nvSpPr>
              <p:cNvPr id="957" name="Line 12"/>
              <p:cNvSpPr/>
              <p:nvPr/>
            </p:nvSpPr>
            <p:spPr>
              <a:xfrm>
                <a:off x="4359240" y="-57767400"/>
                <a:ext cx="315720" cy="1800"/>
              </a:xfrm>
              <a:prstGeom prst="line">
                <a:avLst/>
              </a:prstGeom>
              <a:ln w="76320">
                <a:solidFill>
                  <a:schemeClr val="tx1"/>
                </a:solidFill>
                <a:round/>
              </a:ln>
            </p:spPr>
            <p:style>
              <a:lnRef idx="0">
                <a:scrgbClr r="0" g="0" b="0"/>
              </a:lnRef>
              <a:fillRef idx="0">
                <a:scrgbClr r="0" g="0" b="0"/>
              </a:fillRef>
              <a:effectRef idx="0">
                <a:scrgbClr r="0" g="0" b="0"/>
              </a:effectRef>
              <a:fontRef idx="minor"/>
            </p:style>
          </p:sp>
          <p:sp>
            <p:nvSpPr>
              <p:cNvPr id="958" name="Line 13"/>
              <p:cNvSpPr/>
              <p:nvPr/>
            </p:nvSpPr>
            <p:spPr>
              <a:xfrm>
                <a:off x="4802400" y="-57767400"/>
                <a:ext cx="315720" cy="1800"/>
              </a:xfrm>
              <a:prstGeom prst="line">
                <a:avLst/>
              </a:prstGeom>
              <a:ln w="76320">
                <a:solidFill>
                  <a:schemeClr val="tx1"/>
                </a:solidFill>
                <a:round/>
              </a:ln>
            </p:spPr>
            <p:style>
              <a:lnRef idx="0">
                <a:scrgbClr r="0" g="0" b="0"/>
              </a:lnRef>
              <a:fillRef idx="0">
                <a:scrgbClr r="0" g="0" b="0"/>
              </a:fillRef>
              <a:effectRef idx="0">
                <a:scrgbClr r="0" g="0" b="0"/>
              </a:effectRef>
              <a:fontRef idx="minor"/>
            </p:style>
          </p:sp>
          <p:sp>
            <p:nvSpPr>
              <p:cNvPr id="959" name="Line 14"/>
              <p:cNvSpPr/>
              <p:nvPr/>
            </p:nvSpPr>
            <p:spPr>
              <a:xfrm>
                <a:off x="5309640" y="-57767400"/>
                <a:ext cx="316080" cy="1800"/>
              </a:xfrm>
              <a:prstGeom prst="line">
                <a:avLst/>
              </a:prstGeom>
              <a:ln w="76320">
                <a:solidFill>
                  <a:schemeClr val="tx1"/>
                </a:solidFill>
                <a:round/>
              </a:ln>
            </p:spPr>
            <p:style>
              <a:lnRef idx="0">
                <a:scrgbClr r="0" g="0" b="0"/>
              </a:lnRef>
              <a:fillRef idx="0">
                <a:scrgbClr r="0" g="0" b="0"/>
              </a:fillRef>
              <a:effectRef idx="0">
                <a:scrgbClr r="0" g="0" b="0"/>
              </a:effectRef>
              <a:fontRef idx="minor"/>
            </p:style>
          </p:sp>
          <p:sp>
            <p:nvSpPr>
              <p:cNvPr id="960" name="Line 15"/>
              <p:cNvSpPr/>
              <p:nvPr/>
            </p:nvSpPr>
            <p:spPr>
              <a:xfrm>
                <a:off x="5752800" y="-57767400"/>
                <a:ext cx="316080" cy="1800"/>
              </a:xfrm>
              <a:prstGeom prst="line">
                <a:avLst/>
              </a:prstGeom>
              <a:ln w="76320">
                <a:solidFill>
                  <a:schemeClr val="tx1"/>
                </a:solidFill>
                <a:round/>
              </a:ln>
            </p:spPr>
            <p:style>
              <a:lnRef idx="0">
                <a:scrgbClr r="0" g="0" b="0"/>
              </a:lnRef>
              <a:fillRef idx="0">
                <a:scrgbClr r="0" g="0" b="0"/>
              </a:fillRef>
              <a:effectRef idx="0">
                <a:scrgbClr r="0" g="0" b="0"/>
              </a:effectRef>
              <a:fontRef idx="minor"/>
            </p:style>
          </p:sp>
        </p:grpSp>
        <p:grpSp>
          <p:nvGrpSpPr>
            <p:cNvPr id="961" name="Group 16"/>
            <p:cNvGrpSpPr/>
            <p:nvPr/>
          </p:nvGrpSpPr>
          <p:grpSpPr>
            <a:xfrm>
              <a:off x="10004400" y="-58056120"/>
              <a:ext cx="758520" cy="1440"/>
              <a:chOff x="10004400" y="-58056120"/>
              <a:chExt cx="758520" cy="1440"/>
            </a:xfrm>
          </p:grpSpPr>
          <p:sp>
            <p:nvSpPr>
              <p:cNvPr id="962" name="Line 17"/>
              <p:cNvSpPr/>
              <p:nvPr/>
            </p:nvSpPr>
            <p:spPr>
              <a:xfrm>
                <a:off x="10004400" y="-58056120"/>
                <a:ext cx="315720" cy="1440"/>
              </a:xfrm>
              <a:prstGeom prst="line">
                <a:avLst/>
              </a:prstGeom>
              <a:ln w="76320">
                <a:solidFill>
                  <a:schemeClr val="tx1"/>
                </a:solidFill>
                <a:round/>
              </a:ln>
            </p:spPr>
            <p:style>
              <a:lnRef idx="0">
                <a:scrgbClr r="0" g="0" b="0"/>
              </a:lnRef>
              <a:fillRef idx="0">
                <a:scrgbClr r="0" g="0" b="0"/>
              </a:fillRef>
              <a:effectRef idx="0">
                <a:scrgbClr r="0" g="0" b="0"/>
              </a:effectRef>
              <a:fontRef idx="minor"/>
            </p:style>
          </p:sp>
          <p:sp>
            <p:nvSpPr>
              <p:cNvPr id="963" name="Line 18"/>
              <p:cNvSpPr/>
              <p:nvPr/>
            </p:nvSpPr>
            <p:spPr>
              <a:xfrm>
                <a:off x="10447200" y="-58056120"/>
                <a:ext cx="315720" cy="1440"/>
              </a:xfrm>
              <a:prstGeom prst="line">
                <a:avLst/>
              </a:prstGeom>
              <a:ln w="76320">
                <a:solidFill>
                  <a:schemeClr val="tx1"/>
                </a:solidFill>
                <a:round/>
              </a:ln>
            </p:spPr>
            <p:style>
              <a:lnRef idx="0">
                <a:scrgbClr r="0" g="0" b="0"/>
              </a:lnRef>
              <a:fillRef idx="0">
                <a:scrgbClr r="0" g="0" b="0"/>
              </a:fillRef>
              <a:effectRef idx="0">
                <a:scrgbClr r="0" g="0" b="0"/>
              </a:effectRef>
              <a:fontRef idx="minor"/>
            </p:style>
          </p:sp>
        </p:grpSp>
        <p:sp>
          <p:nvSpPr>
            <p:cNvPr id="964" name="Line 19"/>
            <p:cNvSpPr/>
            <p:nvPr/>
          </p:nvSpPr>
          <p:spPr>
            <a:xfrm>
              <a:off x="4786200" y="-58050000"/>
              <a:ext cx="315720" cy="1800"/>
            </a:xfrm>
            <a:prstGeom prst="line">
              <a:avLst/>
            </a:prstGeom>
            <a:ln w="76320">
              <a:solidFill>
                <a:schemeClr val="tx1"/>
              </a:solidFill>
              <a:round/>
            </a:ln>
          </p:spPr>
          <p:style>
            <a:lnRef idx="0">
              <a:scrgbClr r="0" g="0" b="0"/>
            </a:lnRef>
            <a:fillRef idx="0">
              <a:scrgbClr r="0" g="0" b="0"/>
            </a:fillRef>
            <a:effectRef idx="0">
              <a:scrgbClr r="0" g="0" b="0"/>
            </a:effectRef>
            <a:fontRef idx="minor"/>
          </p:style>
        </p:sp>
        <p:grpSp>
          <p:nvGrpSpPr>
            <p:cNvPr id="965" name="Group 20"/>
            <p:cNvGrpSpPr/>
            <p:nvPr/>
          </p:nvGrpSpPr>
          <p:grpSpPr>
            <a:xfrm>
              <a:off x="6260760" y="-57767400"/>
              <a:ext cx="1710000" cy="1800"/>
              <a:chOff x="6260760" y="-57767400"/>
              <a:chExt cx="1710000" cy="1800"/>
            </a:xfrm>
          </p:grpSpPr>
          <p:sp>
            <p:nvSpPr>
              <p:cNvPr id="966" name="Line 21"/>
              <p:cNvSpPr/>
              <p:nvPr/>
            </p:nvSpPr>
            <p:spPr>
              <a:xfrm>
                <a:off x="6260760" y="-57767400"/>
                <a:ext cx="316080" cy="1800"/>
              </a:xfrm>
              <a:prstGeom prst="line">
                <a:avLst/>
              </a:prstGeom>
              <a:ln w="76320">
                <a:solidFill>
                  <a:schemeClr val="tx1"/>
                </a:solidFill>
                <a:round/>
              </a:ln>
            </p:spPr>
            <p:style>
              <a:lnRef idx="0">
                <a:scrgbClr r="0" g="0" b="0"/>
              </a:lnRef>
              <a:fillRef idx="0">
                <a:scrgbClr r="0" g="0" b="0"/>
              </a:fillRef>
              <a:effectRef idx="0">
                <a:scrgbClr r="0" g="0" b="0"/>
              </a:effectRef>
              <a:fontRef idx="minor"/>
            </p:style>
          </p:sp>
          <p:sp>
            <p:nvSpPr>
              <p:cNvPr id="967" name="Line 22"/>
              <p:cNvSpPr/>
              <p:nvPr/>
            </p:nvSpPr>
            <p:spPr>
              <a:xfrm>
                <a:off x="6703920" y="-57767400"/>
                <a:ext cx="316080" cy="1800"/>
              </a:xfrm>
              <a:prstGeom prst="line">
                <a:avLst/>
              </a:prstGeom>
              <a:ln w="76320">
                <a:solidFill>
                  <a:schemeClr val="tx1"/>
                </a:solidFill>
                <a:round/>
              </a:ln>
            </p:spPr>
            <p:style>
              <a:lnRef idx="0">
                <a:scrgbClr r="0" g="0" b="0"/>
              </a:lnRef>
              <a:fillRef idx="0">
                <a:scrgbClr r="0" g="0" b="0"/>
              </a:fillRef>
              <a:effectRef idx="0">
                <a:scrgbClr r="0" g="0" b="0"/>
              </a:effectRef>
              <a:fontRef idx="minor"/>
            </p:style>
          </p:sp>
          <p:sp>
            <p:nvSpPr>
              <p:cNvPr id="968" name="Line 23"/>
              <p:cNvSpPr/>
              <p:nvPr/>
            </p:nvSpPr>
            <p:spPr>
              <a:xfrm>
                <a:off x="7211520" y="-57767400"/>
                <a:ext cx="316080" cy="1800"/>
              </a:xfrm>
              <a:prstGeom prst="line">
                <a:avLst/>
              </a:prstGeom>
              <a:ln w="76320">
                <a:solidFill>
                  <a:schemeClr val="tx1"/>
                </a:solidFill>
                <a:round/>
              </a:ln>
            </p:spPr>
            <p:style>
              <a:lnRef idx="0">
                <a:scrgbClr r="0" g="0" b="0"/>
              </a:lnRef>
              <a:fillRef idx="0">
                <a:scrgbClr r="0" g="0" b="0"/>
              </a:fillRef>
              <a:effectRef idx="0">
                <a:scrgbClr r="0" g="0" b="0"/>
              </a:effectRef>
              <a:fontRef idx="minor"/>
            </p:style>
          </p:sp>
          <p:sp>
            <p:nvSpPr>
              <p:cNvPr id="969" name="Line 24"/>
              <p:cNvSpPr/>
              <p:nvPr/>
            </p:nvSpPr>
            <p:spPr>
              <a:xfrm>
                <a:off x="7654680" y="-57767400"/>
                <a:ext cx="316080" cy="1800"/>
              </a:xfrm>
              <a:prstGeom prst="line">
                <a:avLst/>
              </a:prstGeom>
              <a:ln w="76320">
                <a:solidFill>
                  <a:schemeClr val="tx1"/>
                </a:solidFill>
                <a:round/>
              </a:ln>
            </p:spPr>
            <p:style>
              <a:lnRef idx="0">
                <a:scrgbClr r="0" g="0" b="0"/>
              </a:lnRef>
              <a:fillRef idx="0">
                <a:scrgbClr r="0" g="0" b="0"/>
              </a:fillRef>
              <a:effectRef idx="0">
                <a:scrgbClr r="0" g="0" b="0"/>
              </a:effectRef>
              <a:fontRef idx="minor"/>
            </p:style>
          </p:sp>
        </p:grpSp>
        <p:grpSp>
          <p:nvGrpSpPr>
            <p:cNvPr id="970" name="Group 25"/>
            <p:cNvGrpSpPr/>
            <p:nvPr/>
          </p:nvGrpSpPr>
          <p:grpSpPr>
            <a:xfrm>
              <a:off x="8162640" y="-57767400"/>
              <a:ext cx="1710000" cy="1800"/>
              <a:chOff x="8162640" y="-57767400"/>
              <a:chExt cx="1710000" cy="1800"/>
            </a:xfrm>
          </p:grpSpPr>
          <p:sp>
            <p:nvSpPr>
              <p:cNvPr id="971" name="Line 26"/>
              <p:cNvSpPr/>
              <p:nvPr/>
            </p:nvSpPr>
            <p:spPr>
              <a:xfrm>
                <a:off x="8162640" y="-57767400"/>
                <a:ext cx="316080" cy="1800"/>
              </a:xfrm>
              <a:prstGeom prst="line">
                <a:avLst/>
              </a:prstGeom>
              <a:ln w="76320">
                <a:solidFill>
                  <a:schemeClr val="tx1"/>
                </a:solidFill>
                <a:round/>
              </a:ln>
            </p:spPr>
            <p:style>
              <a:lnRef idx="0">
                <a:scrgbClr r="0" g="0" b="0"/>
              </a:lnRef>
              <a:fillRef idx="0">
                <a:scrgbClr r="0" g="0" b="0"/>
              </a:fillRef>
              <a:effectRef idx="0">
                <a:scrgbClr r="0" g="0" b="0"/>
              </a:effectRef>
              <a:fontRef idx="minor"/>
            </p:style>
          </p:sp>
          <p:sp>
            <p:nvSpPr>
              <p:cNvPr id="972" name="Line 27"/>
              <p:cNvSpPr/>
              <p:nvPr/>
            </p:nvSpPr>
            <p:spPr>
              <a:xfrm>
                <a:off x="8605800" y="-57767400"/>
                <a:ext cx="316080" cy="1800"/>
              </a:xfrm>
              <a:prstGeom prst="line">
                <a:avLst/>
              </a:prstGeom>
              <a:ln w="76320">
                <a:solidFill>
                  <a:schemeClr val="tx1"/>
                </a:solidFill>
                <a:round/>
              </a:ln>
            </p:spPr>
            <p:style>
              <a:lnRef idx="0">
                <a:scrgbClr r="0" g="0" b="0"/>
              </a:lnRef>
              <a:fillRef idx="0">
                <a:scrgbClr r="0" g="0" b="0"/>
              </a:fillRef>
              <a:effectRef idx="0">
                <a:scrgbClr r="0" g="0" b="0"/>
              </a:effectRef>
              <a:fontRef idx="minor"/>
            </p:style>
          </p:sp>
          <p:sp>
            <p:nvSpPr>
              <p:cNvPr id="973" name="Line 28"/>
              <p:cNvSpPr/>
              <p:nvPr/>
            </p:nvSpPr>
            <p:spPr>
              <a:xfrm>
                <a:off x="9113400" y="-57767400"/>
                <a:ext cx="316080" cy="1800"/>
              </a:xfrm>
              <a:prstGeom prst="line">
                <a:avLst/>
              </a:prstGeom>
              <a:ln w="76320">
                <a:solidFill>
                  <a:schemeClr val="tx1"/>
                </a:solidFill>
                <a:round/>
              </a:ln>
            </p:spPr>
            <p:style>
              <a:lnRef idx="0">
                <a:scrgbClr r="0" g="0" b="0"/>
              </a:lnRef>
              <a:fillRef idx="0">
                <a:scrgbClr r="0" g="0" b="0"/>
              </a:fillRef>
              <a:effectRef idx="0">
                <a:scrgbClr r="0" g="0" b="0"/>
              </a:effectRef>
              <a:fontRef idx="minor"/>
            </p:style>
          </p:sp>
          <p:sp>
            <p:nvSpPr>
              <p:cNvPr id="974" name="Line 29"/>
              <p:cNvSpPr/>
              <p:nvPr/>
            </p:nvSpPr>
            <p:spPr>
              <a:xfrm>
                <a:off x="9556560" y="-57767400"/>
                <a:ext cx="316080" cy="1800"/>
              </a:xfrm>
              <a:prstGeom prst="line">
                <a:avLst/>
              </a:prstGeom>
              <a:ln w="76320">
                <a:solidFill>
                  <a:schemeClr val="tx1"/>
                </a:solidFill>
                <a:round/>
              </a:ln>
            </p:spPr>
            <p:style>
              <a:lnRef idx="0">
                <a:scrgbClr r="0" g="0" b="0"/>
              </a:lnRef>
              <a:fillRef idx="0">
                <a:scrgbClr r="0" g="0" b="0"/>
              </a:fillRef>
              <a:effectRef idx="0">
                <a:scrgbClr r="0" g="0" b="0"/>
              </a:effectRef>
              <a:fontRef idx="minor"/>
            </p:style>
          </p:sp>
        </p:grpSp>
        <p:grpSp>
          <p:nvGrpSpPr>
            <p:cNvPr id="975" name="Group 30"/>
            <p:cNvGrpSpPr/>
            <p:nvPr/>
          </p:nvGrpSpPr>
          <p:grpSpPr>
            <a:xfrm>
              <a:off x="6227640" y="-58056120"/>
              <a:ext cx="2697120" cy="10553400"/>
              <a:chOff x="6227640" y="-58056120"/>
              <a:chExt cx="2697120" cy="10553400"/>
            </a:xfrm>
          </p:grpSpPr>
          <p:sp>
            <p:nvSpPr>
              <p:cNvPr id="976" name="Line 31"/>
              <p:cNvSpPr/>
              <p:nvPr/>
            </p:nvSpPr>
            <p:spPr>
              <a:xfrm>
                <a:off x="6227640" y="-47504160"/>
                <a:ext cx="315720" cy="1440"/>
              </a:xfrm>
              <a:prstGeom prst="line">
                <a:avLst/>
              </a:prstGeom>
              <a:ln w="76320">
                <a:solidFill>
                  <a:schemeClr val="tx1"/>
                </a:solidFill>
                <a:round/>
              </a:ln>
            </p:spPr>
            <p:style>
              <a:lnRef idx="0">
                <a:scrgbClr r="0" g="0" b="0"/>
              </a:lnRef>
              <a:fillRef idx="0">
                <a:scrgbClr r="0" g="0" b="0"/>
              </a:fillRef>
              <a:effectRef idx="0">
                <a:scrgbClr r="0" g="0" b="0"/>
              </a:effectRef>
              <a:fontRef idx="minor"/>
            </p:style>
          </p:sp>
          <p:sp>
            <p:nvSpPr>
              <p:cNvPr id="977" name="Line 32"/>
              <p:cNvSpPr/>
              <p:nvPr/>
            </p:nvSpPr>
            <p:spPr>
              <a:xfrm>
                <a:off x="8609040" y="-58056120"/>
                <a:ext cx="315720" cy="1440"/>
              </a:xfrm>
              <a:prstGeom prst="line">
                <a:avLst/>
              </a:prstGeom>
              <a:ln w="76320">
                <a:solidFill>
                  <a:schemeClr val="tx1"/>
                </a:solidFill>
                <a:round/>
              </a:ln>
            </p:spPr>
            <p:style>
              <a:lnRef idx="0">
                <a:scrgbClr r="0" g="0" b="0"/>
              </a:lnRef>
              <a:fillRef idx="0">
                <a:scrgbClr r="0" g="0" b="0"/>
              </a:fillRef>
              <a:effectRef idx="0">
                <a:scrgbClr r="0" g="0" b="0"/>
              </a:effectRef>
              <a:fontRef idx="minor"/>
            </p:style>
          </p:sp>
        </p:grpSp>
        <p:sp>
          <p:nvSpPr>
            <p:cNvPr id="978" name="CustomShape 33"/>
            <p:cNvSpPr/>
            <p:nvPr/>
          </p:nvSpPr>
          <p:spPr>
            <a:xfrm>
              <a:off x="8497080" y="-57480120"/>
              <a:ext cx="85644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1" strike="noStrike" spc="-1">
                  <a:solidFill>
                    <a:srgbClr val="000404"/>
                  </a:solidFill>
                  <a:latin typeface="Calibri"/>
                  <a:ea typeface="DejaVu Sans"/>
                </a:rPr>
                <a:t>4(next)</a:t>
              </a:r>
              <a:endParaRPr lang="en-US" sz="1800" b="0" strike="noStrike" spc="-1">
                <a:latin typeface="Arial"/>
              </a:endParaRPr>
            </a:p>
          </p:txBody>
        </p:sp>
        <p:sp>
          <p:nvSpPr>
            <p:cNvPr id="979" name="CustomShape 34"/>
            <p:cNvSpPr/>
            <p:nvPr/>
          </p:nvSpPr>
          <p:spPr>
            <a:xfrm>
              <a:off x="8213400" y="-58494600"/>
              <a:ext cx="63072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1" strike="noStrike" spc="-1">
                  <a:solidFill>
                    <a:srgbClr val="000404"/>
                  </a:solidFill>
                  <a:latin typeface="Calibri"/>
                  <a:ea typeface="DejaVu Sans"/>
                </a:rPr>
                <a:t>send</a:t>
              </a:r>
              <a:endParaRPr lang="en-US" sz="1800" b="0" strike="noStrike" spc="-1">
                <a:latin typeface="Arial"/>
              </a:endParaRPr>
            </a:p>
          </p:txBody>
        </p:sp>
        <p:sp>
          <p:nvSpPr>
            <p:cNvPr id="980" name="CustomShape 35"/>
            <p:cNvSpPr/>
            <p:nvPr/>
          </p:nvSpPr>
          <p:spPr>
            <a:xfrm>
              <a:off x="5190840" y="-58266000"/>
              <a:ext cx="90648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1" strike="noStrike" spc="-1">
                  <a:solidFill>
                    <a:srgbClr val="FF3300"/>
                  </a:solidFill>
                  <a:latin typeface="Calibri"/>
                  <a:ea typeface="DejaVu Sans"/>
                </a:rPr>
                <a:t>interval</a:t>
              </a:r>
              <a:endParaRPr lang="en-US" sz="1800" b="0" strike="noStrike" spc="-1">
                <a:latin typeface="Arial"/>
              </a:endParaRPr>
            </a:p>
          </p:txBody>
        </p:sp>
        <p:sp>
          <p:nvSpPr>
            <p:cNvPr id="981" name="CustomShape 36"/>
            <p:cNvSpPr/>
            <p:nvPr/>
          </p:nvSpPr>
          <p:spPr>
            <a:xfrm>
              <a:off x="9007200" y="-58272480"/>
              <a:ext cx="90648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1" strike="noStrike" spc="-1">
                  <a:solidFill>
                    <a:srgbClr val="FF3300"/>
                  </a:solidFill>
                  <a:latin typeface="Calibri"/>
                  <a:ea typeface="DejaVu Sans"/>
                </a:rPr>
                <a:t>interval</a:t>
              </a:r>
              <a:endParaRPr lang="en-US" sz="1800" b="0" strike="noStrike" spc="-1">
                <a:latin typeface="Arial"/>
              </a:endParaRPr>
            </a:p>
          </p:txBody>
        </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5AC8AEAF-8C44-447F-AF92-A1817FAECFC1}" type="slidenum">
              <a:rPr lang="en-US" sz="1200" b="0" strike="noStrike" spc="-1">
                <a:solidFill>
                  <a:srgbClr val="8B8B8B"/>
                </a:solidFill>
                <a:latin typeface="Calibri"/>
                <a:ea typeface="DejaVu Sans"/>
              </a:rPr>
              <a:t>67</a:t>
            </a:fld>
            <a:endParaRPr lang="en-US" sz="1200" b="0" strike="noStrike" spc="-1">
              <a:latin typeface="Arial"/>
            </a:endParaRPr>
          </a:p>
        </p:txBody>
      </p:sp>
      <p:sp>
        <p:nvSpPr>
          <p:cNvPr id="983" name="CustomShape 2"/>
          <p:cNvSpPr/>
          <p:nvPr/>
        </p:nvSpPr>
        <p:spPr>
          <a:xfrm>
            <a:off x="324000" y="620640"/>
            <a:ext cx="8818200" cy="749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90000"/>
              </a:lnSpc>
              <a:spcBef>
                <a:spcPts val="479"/>
              </a:spcBef>
              <a:buClr>
                <a:srgbClr val="000000"/>
              </a:buClr>
              <a:buFont typeface="Arial"/>
              <a:buChar char="•"/>
            </a:pPr>
            <a:r>
              <a:rPr lang="en-US" sz="1800" b="1" strike="noStrike" spc="-1">
                <a:solidFill>
                  <a:srgbClr val="000000"/>
                </a:solidFill>
                <a:latin typeface="Calibri"/>
                <a:ea typeface="DejaVu Sans"/>
              </a:rPr>
              <a:t>     </a:t>
            </a:r>
            <a:r>
              <a:rPr lang="en-US" sz="2400" b="1" strike="noStrike" spc="-1">
                <a:solidFill>
                  <a:srgbClr val="000404"/>
                </a:solidFill>
                <a:latin typeface="Calibri"/>
                <a:ea typeface="DejaVu Sans"/>
              </a:rPr>
              <a:t>The number of bus transactions per second with 16-word blocks is:</a:t>
            </a:r>
            <a:endParaRPr lang="en-US" sz="2400" b="0" strike="noStrike" spc="-1">
              <a:latin typeface="Arial"/>
            </a:endParaRPr>
          </a:p>
        </p:txBody>
      </p:sp>
      <p:pic>
        <p:nvPicPr>
          <p:cNvPr id="984" name="Object 3"/>
          <p:cNvPicPr/>
          <p:nvPr/>
        </p:nvPicPr>
        <p:blipFill>
          <a:blip r:embed="rId2"/>
          <a:stretch/>
        </p:blipFill>
        <p:spPr>
          <a:xfrm>
            <a:off x="1066680" y="1371600"/>
            <a:ext cx="6911640" cy="738000"/>
          </a:xfrm>
          <a:prstGeom prst="rect">
            <a:avLst/>
          </a:prstGeom>
          <a:ln>
            <a:noFill/>
          </a:ln>
        </p:spPr>
      </p:pic>
      <p:sp>
        <p:nvSpPr>
          <p:cNvPr id="985" name="CustomShape 3"/>
          <p:cNvSpPr/>
          <p:nvPr/>
        </p:nvSpPr>
        <p:spPr>
          <a:xfrm>
            <a:off x="685800" y="2362320"/>
            <a:ext cx="6908760" cy="523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100000"/>
              </a:lnSpc>
              <a:spcBef>
                <a:spcPts val="479"/>
              </a:spcBef>
            </a:pPr>
            <a:r>
              <a:rPr lang="en-US" sz="2000" b="1" strike="noStrike" spc="-1">
                <a:solidFill>
                  <a:srgbClr val="007A77"/>
                </a:solidFill>
                <a:latin typeface="Arial"/>
                <a:ea typeface="宋体"/>
              </a:rPr>
              <a:t>    </a:t>
            </a:r>
            <a:r>
              <a:rPr lang="en-US" sz="2400" b="1" strike="noStrike" spc="-1">
                <a:solidFill>
                  <a:srgbClr val="000404"/>
                </a:solidFill>
                <a:latin typeface="Arial"/>
                <a:ea typeface="宋体"/>
              </a:rPr>
              <a:t>The bus bandwidth with 16-word blocks is:</a:t>
            </a:r>
            <a:endParaRPr lang="en-US" sz="2400" b="0" strike="noStrike" spc="-1">
              <a:latin typeface="Arial"/>
            </a:endParaRPr>
          </a:p>
        </p:txBody>
      </p:sp>
      <p:sp>
        <p:nvSpPr>
          <p:cNvPr id="986" name="CustomShape 4"/>
          <p:cNvSpPr/>
          <p:nvPr/>
        </p:nvSpPr>
        <p:spPr>
          <a:xfrm>
            <a:off x="755640" y="3284640"/>
            <a:ext cx="6838560" cy="365040"/>
          </a:xfrm>
          <a:prstGeom prst="rect">
            <a:avLst/>
          </a:prstGeom>
          <a:noFill/>
          <a:ln>
            <a:noFill/>
          </a:ln>
        </p:spPr>
        <p:style>
          <a:lnRef idx="0">
            <a:scrgbClr r="0" g="0" b="0"/>
          </a:lnRef>
          <a:fillRef idx="0">
            <a:scrgbClr r="0" g="0" b="0"/>
          </a:fillRef>
          <a:effectRef idx="0">
            <a:scrgbClr r="0" g="0" b="0"/>
          </a:effectRef>
          <a:fontRef idx="minor"/>
        </p:style>
      </p:sp>
      <p:sp>
        <p:nvSpPr>
          <p:cNvPr id="987" name="CustomShape 5"/>
          <p:cNvSpPr/>
          <p:nvPr/>
        </p:nvSpPr>
        <p:spPr>
          <a:xfrm>
            <a:off x="762120" y="3962520"/>
            <a:ext cx="8064360" cy="237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Bef>
                <a:spcPts val="1199"/>
              </a:spcBef>
            </a:pPr>
            <a:r>
              <a:rPr lang="en-US" sz="2400" b="1" strike="noStrike" spc="-1">
                <a:solidFill>
                  <a:srgbClr val="000404"/>
                </a:solidFill>
                <a:latin typeface="Calibri"/>
                <a:ea typeface="DejaVu Sans"/>
              </a:rPr>
              <a:t>Now,let’s put two bus bandwidth together:</a:t>
            </a:r>
            <a:endParaRPr lang="en-US" sz="2400" b="0" strike="noStrike" spc="-1">
              <a:latin typeface="Arial"/>
            </a:endParaRPr>
          </a:p>
          <a:p>
            <a:pPr>
              <a:lnSpc>
                <a:spcPct val="100000"/>
              </a:lnSpc>
              <a:spcBef>
                <a:spcPts val="1199"/>
              </a:spcBef>
            </a:pPr>
            <a:r>
              <a:rPr lang="en-US" sz="2400" b="1" strike="noStrike" spc="-1">
                <a:solidFill>
                  <a:srgbClr val="000404"/>
                </a:solidFill>
                <a:latin typeface="Calibri"/>
                <a:ea typeface="DejaVu Sans"/>
              </a:rPr>
              <a:t>4-word blocks: </a:t>
            </a:r>
            <a:r>
              <a:rPr lang="en-US" sz="2400" b="1" strike="noStrike" spc="-1">
                <a:solidFill>
                  <a:srgbClr val="000000"/>
                </a:solidFill>
                <a:latin typeface="Calibri"/>
                <a:ea typeface="DejaVu Sans"/>
              </a:rPr>
              <a:t>71.11 MB/sec</a:t>
            </a:r>
            <a:endParaRPr lang="en-US" sz="2400" b="0" strike="noStrike" spc="-1">
              <a:latin typeface="Arial"/>
            </a:endParaRPr>
          </a:p>
          <a:p>
            <a:pPr>
              <a:lnSpc>
                <a:spcPct val="100000"/>
              </a:lnSpc>
              <a:spcBef>
                <a:spcPts val="1199"/>
              </a:spcBef>
            </a:pPr>
            <a:r>
              <a:rPr lang="en-US" sz="2400" b="1" strike="noStrike" spc="-1">
                <a:solidFill>
                  <a:srgbClr val="000000"/>
                </a:solidFill>
                <a:latin typeface="Calibri"/>
                <a:ea typeface="DejaVu Sans"/>
              </a:rPr>
              <a:t>16-word blocks:224.56 MB/sec</a:t>
            </a:r>
            <a:endParaRPr lang="en-US" sz="2400" b="0" strike="noStrike" spc="-1">
              <a:latin typeface="Arial"/>
            </a:endParaRPr>
          </a:p>
          <a:p>
            <a:pPr>
              <a:lnSpc>
                <a:spcPct val="100000"/>
              </a:lnSpc>
              <a:spcBef>
                <a:spcPts val="1199"/>
              </a:spcBef>
            </a:pPr>
            <a:r>
              <a:rPr lang="en-US" sz="2400" b="1" strike="noStrike" spc="-1">
                <a:solidFill>
                  <a:srgbClr val="000404"/>
                </a:solidFill>
                <a:latin typeface="Calibri"/>
                <a:ea typeface="DejaVu Sans"/>
              </a:rPr>
              <a:t> The bandwidth for the 16-word blocks is 3.16 times higher than for the 4-word blocks. </a:t>
            </a:r>
            <a:endParaRPr lang="en-US" sz="2400" b="0" strike="noStrike" spc="-1">
              <a:latin typeface="Arial"/>
            </a:endParaRPr>
          </a:p>
        </p:txBody>
      </p:sp>
      <p:grpSp>
        <p:nvGrpSpPr>
          <p:cNvPr id="988" name="Group 6"/>
          <p:cNvGrpSpPr/>
          <p:nvPr/>
        </p:nvGrpSpPr>
        <p:grpSpPr>
          <a:xfrm>
            <a:off x="1371600" y="3124080"/>
            <a:ext cx="5759280" cy="645840"/>
            <a:chOff x="1371600" y="3124080"/>
            <a:chExt cx="5759280" cy="645840"/>
          </a:xfrm>
        </p:grpSpPr>
        <p:sp>
          <p:nvSpPr>
            <p:cNvPr id="989" name="CustomShape 7"/>
            <p:cNvSpPr/>
            <p:nvPr/>
          </p:nvSpPr>
          <p:spPr>
            <a:xfrm>
              <a:off x="1371600" y="3124080"/>
              <a:ext cx="5759280" cy="645840"/>
            </a:xfrm>
            <a:prstGeom prst="rect">
              <a:avLst/>
            </a:prstGeom>
            <a:noFill/>
            <a:ln>
              <a:noFill/>
            </a:ln>
          </p:spPr>
          <p:style>
            <a:lnRef idx="0">
              <a:scrgbClr r="0" g="0" b="0"/>
            </a:lnRef>
            <a:fillRef idx="0">
              <a:scrgbClr r="0" g="0" b="0"/>
            </a:fillRef>
            <a:effectRef idx="0">
              <a:scrgbClr r="0" g="0" b="0"/>
            </a:effectRef>
            <a:fontRef idx="minor"/>
          </p:style>
        </p:sp>
        <p:sp>
          <p:nvSpPr>
            <p:cNvPr id="990" name="CustomShape 8"/>
            <p:cNvSpPr/>
            <p:nvPr/>
          </p:nvSpPr>
          <p:spPr>
            <a:xfrm>
              <a:off x="1406880" y="3324240"/>
              <a:ext cx="396000" cy="25884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1700" b="1" i="1" strike="noStrike" spc="-1">
                  <a:solidFill>
                    <a:srgbClr val="000000"/>
                  </a:solidFill>
                  <a:latin typeface="Calibri"/>
                  <a:ea typeface="DejaVu Sans"/>
                </a:rPr>
                <a:t>(256</a:t>
              </a:r>
              <a:endParaRPr lang="en-US" sz="1700" b="0" strike="noStrike" spc="-1">
                <a:latin typeface="Arial"/>
              </a:endParaRPr>
            </a:p>
          </p:txBody>
        </p:sp>
        <p:sp>
          <p:nvSpPr>
            <p:cNvPr id="991" name="CustomShape 9"/>
            <p:cNvSpPr/>
            <p:nvPr/>
          </p:nvSpPr>
          <p:spPr>
            <a:xfrm>
              <a:off x="1901880" y="3338640"/>
              <a:ext cx="216000" cy="25884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1700" b="1" i="1" strike="noStrike" spc="-1">
                  <a:solidFill>
                    <a:srgbClr val="000000"/>
                  </a:solidFill>
                  <a:latin typeface="宋体"/>
                  <a:ea typeface="DejaVu Sans"/>
                </a:rPr>
                <a:t>×</a:t>
              </a:r>
              <a:endParaRPr lang="en-US" sz="1700" b="0" strike="noStrike" spc="-1">
                <a:latin typeface="Arial"/>
              </a:endParaRPr>
            </a:p>
          </p:txBody>
        </p:sp>
        <p:sp>
          <p:nvSpPr>
            <p:cNvPr id="992" name="CustomShape 10"/>
            <p:cNvSpPr/>
            <p:nvPr/>
          </p:nvSpPr>
          <p:spPr>
            <a:xfrm>
              <a:off x="2225880" y="3324240"/>
              <a:ext cx="656640" cy="25884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1700" b="1" i="1" strike="noStrike" spc="-1">
                  <a:solidFill>
                    <a:srgbClr val="000000"/>
                  </a:solidFill>
                  <a:latin typeface="Calibri"/>
                  <a:ea typeface="DejaVu Sans"/>
                </a:rPr>
                <a:t>4)bytes</a:t>
              </a:r>
              <a:endParaRPr lang="en-US" sz="1700" b="0" strike="noStrike" spc="-1">
                <a:latin typeface="Arial"/>
              </a:endParaRPr>
            </a:p>
          </p:txBody>
        </p:sp>
        <p:sp>
          <p:nvSpPr>
            <p:cNvPr id="993" name="CustomShape 11"/>
            <p:cNvSpPr/>
            <p:nvPr/>
          </p:nvSpPr>
          <p:spPr>
            <a:xfrm>
              <a:off x="3083040" y="3338640"/>
              <a:ext cx="216000" cy="25884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1700" b="1" i="1" strike="noStrike" spc="-1">
                  <a:solidFill>
                    <a:srgbClr val="000000"/>
                  </a:solidFill>
                  <a:latin typeface="宋体"/>
                  <a:ea typeface="DejaVu Sans"/>
                </a:rPr>
                <a:t>×</a:t>
              </a:r>
              <a:endParaRPr lang="en-US" sz="1700" b="0" strike="noStrike" spc="-1">
                <a:latin typeface="Arial"/>
              </a:endParaRPr>
            </a:p>
          </p:txBody>
        </p:sp>
        <p:sp>
          <p:nvSpPr>
            <p:cNvPr id="994" name="Line 12"/>
            <p:cNvSpPr/>
            <p:nvPr/>
          </p:nvSpPr>
          <p:spPr>
            <a:xfrm>
              <a:off x="3535200" y="3454200"/>
              <a:ext cx="1254240" cy="1440"/>
            </a:xfrm>
            <a:prstGeom prst="line">
              <a:avLst/>
            </a:prstGeom>
            <a:ln w="23760" cap="rnd">
              <a:solidFill>
                <a:srgbClr val="000000"/>
              </a:solidFill>
              <a:round/>
            </a:ln>
          </p:spPr>
          <p:style>
            <a:lnRef idx="0">
              <a:scrgbClr r="0" g="0" b="0"/>
            </a:lnRef>
            <a:fillRef idx="0">
              <a:scrgbClr r="0" g="0" b="0"/>
            </a:fillRef>
            <a:effectRef idx="0">
              <a:scrgbClr r="0" g="0" b="0"/>
            </a:effectRef>
            <a:fontRef idx="minor"/>
          </p:style>
        </p:sp>
        <p:sp>
          <p:nvSpPr>
            <p:cNvPr id="995" name="CustomShape 13"/>
            <p:cNvSpPr/>
            <p:nvPr/>
          </p:nvSpPr>
          <p:spPr>
            <a:xfrm>
              <a:off x="3687120" y="3166920"/>
              <a:ext cx="731160" cy="25884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1700" b="1" i="1" strike="noStrike" spc="-1">
                  <a:solidFill>
                    <a:srgbClr val="000000"/>
                  </a:solidFill>
                  <a:latin typeface="Calibri"/>
                  <a:ea typeface="DejaVu Sans"/>
                </a:rPr>
                <a:t>1second</a:t>
              </a:r>
              <a:endParaRPr lang="en-US" sz="1700" b="0" strike="noStrike" spc="-1">
                <a:latin typeface="Arial"/>
              </a:endParaRPr>
            </a:p>
          </p:txBody>
        </p:sp>
        <p:sp>
          <p:nvSpPr>
            <p:cNvPr id="996" name="CustomShape 14"/>
            <p:cNvSpPr/>
            <p:nvPr/>
          </p:nvSpPr>
          <p:spPr>
            <a:xfrm>
              <a:off x="3686760" y="3481560"/>
              <a:ext cx="438480" cy="25884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1700" b="1" i="1" strike="noStrike" spc="-1">
                  <a:solidFill>
                    <a:srgbClr val="000000"/>
                  </a:solidFill>
                  <a:latin typeface="Calibri"/>
                  <a:ea typeface="DejaVu Sans"/>
                </a:rPr>
                <a:t>4560</a:t>
              </a:r>
              <a:endParaRPr lang="en-US" sz="1700" b="0" strike="noStrike" spc="-1">
                <a:latin typeface="Arial"/>
              </a:endParaRPr>
            </a:p>
          </p:txBody>
        </p:sp>
        <p:sp>
          <p:nvSpPr>
            <p:cNvPr id="997" name="CustomShape 15"/>
            <p:cNvSpPr/>
            <p:nvPr/>
          </p:nvSpPr>
          <p:spPr>
            <a:xfrm>
              <a:off x="4279320" y="3481560"/>
              <a:ext cx="248040" cy="25884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1700" b="1" i="1" strike="noStrike" spc="-1">
                  <a:solidFill>
                    <a:srgbClr val="000000"/>
                  </a:solidFill>
                  <a:latin typeface="Calibri"/>
                  <a:ea typeface="DejaVu Sans"/>
                </a:rPr>
                <a:t> ns</a:t>
              </a:r>
              <a:endParaRPr lang="en-US" sz="1700" b="0" strike="noStrike" spc="-1">
                <a:latin typeface="Arial"/>
              </a:endParaRPr>
            </a:p>
          </p:txBody>
        </p:sp>
        <p:sp>
          <p:nvSpPr>
            <p:cNvPr id="998" name="CustomShape 16"/>
            <p:cNvSpPr/>
            <p:nvPr/>
          </p:nvSpPr>
          <p:spPr>
            <a:xfrm>
              <a:off x="4795920" y="3352680"/>
              <a:ext cx="216000" cy="25884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zh-CN" sz="1700" b="1" i="1" strike="noStrike" spc="-1">
                  <a:solidFill>
                    <a:srgbClr val="000000"/>
                  </a:solidFill>
                  <a:latin typeface="宋体"/>
                  <a:ea typeface="DejaVu Sans"/>
                </a:rPr>
                <a:t>＝</a:t>
              </a:r>
              <a:endParaRPr lang="en-US" sz="1700" b="0" strike="noStrike" spc="-1">
                <a:latin typeface="Arial"/>
              </a:endParaRPr>
            </a:p>
          </p:txBody>
        </p:sp>
        <p:sp>
          <p:nvSpPr>
            <p:cNvPr id="999" name="CustomShape 17"/>
            <p:cNvSpPr/>
            <p:nvPr/>
          </p:nvSpPr>
          <p:spPr>
            <a:xfrm>
              <a:off x="5146920" y="3338640"/>
              <a:ext cx="1383120" cy="25884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1700" b="1" i="1" strike="noStrike" spc="-1">
                  <a:solidFill>
                    <a:srgbClr val="000000"/>
                  </a:solidFill>
                  <a:latin typeface="Calibri"/>
                  <a:ea typeface="DejaVu Sans"/>
                </a:rPr>
                <a:t> 224.56 MB/sec</a:t>
              </a:r>
              <a:endParaRPr lang="en-US" sz="1700" b="0" strike="noStrike" spc="-1">
                <a:latin typeface="Arial"/>
              </a:endParaRPr>
            </a:p>
          </p:txBody>
        </p:sp>
      </p:gr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9" presetClass="entr" fill="hold" nodeType="clickEffect">
                                  <p:stCondLst>
                                    <p:cond delay="0"/>
                                  </p:stCondLst>
                                  <p:childTnLst>
                                    <p:set>
                                      <p:cBhvr>
                                        <p:cTn id="6" dur="1" fill="hold">
                                          <p:stCondLst>
                                            <p:cond delay="0"/>
                                          </p:stCondLst>
                                        </p:cTn>
                                        <p:tgtEl>
                                          <p:spTgt spid="988"/>
                                        </p:tgtEl>
                                        <p:attrNameLst>
                                          <p:attrName>style.visibility</p:attrName>
                                        </p:attrNameLst>
                                      </p:cBhvr>
                                      <p:to>
                                        <p:strVal val="visible"/>
                                      </p:to>
                                    </p:set>
                                    <p:animEffect transition="in" filter="dissolve">
                                      <p:cBhvr additive="repl">
                                        <p:cTn id="7" dur="500"/>
                                        <p:tgtEl>
                                          <p:spTgt spid="988"/>
                                        </p:tgtEl>
                                      </p:cBhvr>
                                    </p:animEffect>
                                  </p:childTnLst>
                                </p:cTn>
                              </p:par>
                              <p:par>
                                <p:cTn id="8" presetID="9" presetClass="entr" fill="hold" nodeType="withEffect">
                                  <p:stCondLst>
                                    <p:cond delay="0"/>
                                  </p:stCondLst>
                                  <p:childTnLst>
                                    <p:set>
                                      <p:cBhvr>
                                        <p:cTn id="9" dur="1" fill="hold">
                                          <p:stCondLst>
                                            <p:cond delay="0"/>
                                          </p:stCondLst>
                                        </p:cTn>
                                        <p:tgtEl>
                                          <p:spTgt spid="984"/>
                                        </p:tgtEl>
                                        <p:attrNameLst>
                                          <p:attrName>style.visibility</p:attrName>
                                        </p:attrNameLst>
                                      </p:cBhvr>
                                      <p:to>
                                        <p:strVal val="visible"/>
                                      </p:to>
                                    </p:set>
                                    <p:animEffect transition="in" filter="dissolve">
                                      <p:cBhvr additive="repl">
                                        <p:cTn id="10" dur="500"/>
                                        <p:tgtEl>
                                          <p:spTgt spid="984"/>
                                        </p:tgtEl>
                                      </p:cBhvr>
                                    </p:animEffect>
                                  </p:childTnLst>
                                </p:cTn>
                              </p:par>
                              <p:par>
                                <p:cTn id="11" presetID="9" presetClass="entr" fill="hold" nodeType="withEffect">
                                  <p:stCondLst>
                                    <p:cond delay="0"/>
                                  </p:stCondLst>
                                  <p:childTnLst>
                                    <p:set>
                                      <p:cBhvr>
                                        <p:cTn id="12" dur="1" fill="hold">
                                          <p:stCondLst>
                                            <p:cond delay="0"/>
                                          </p:stCondLst>
                                        </p:cTn>
                                        <p:tgtEl>
                                          <p:spTgt spid="985"/>
                                        </p:tgtEl>
                                        <p:attrNameLst>
                                          <p:attrName>style.visibility</p:attrName>
                                        </p:attrNameLst>
                                      </p:cBhvr>
                                      <p:to>
                                        <p:strVal val="visible"/>
                                      </p:to>
                                    </p:set>
                                    <p:animEffect transition="in" filter="dissolve">
                                      <p:cBhvr additive="repl">
                                        <p:cTn id="13" dur="500"/>
                                        <p:tgtEl>
                                          <p:spTgt spid="985"/>
                                        </p:tgtEl>
                                      </p:cBhvr>
                                    </p:animEffect>
                                  </p:childTnLst>
                                </p:cTn>
                              </p:par>
                            </p:childTnLst>
                          </p:cTn>
                        </p:par>
                      </p:childTnLst>
                    </p:cTn>
                  </p:par>
                  <p:par>
                    <p:cTn id="14" fill="hold" nodeType="clickEffect">
                      <p:stCondLst>
                        <p:cond delay="indefinite"/>
                      </p:stCondLst>
                      <p:childTnLst>
                        <p:par>
                          <p:cTn id="15" fill="hold" nodeType="withEffect">
                            <p:stCondLst>
                              <p:cond delay="0"/>
                            </p:stCondLst>
                            <p:childTnLst>
                              <p:par>
                                <p:cTn id="16" presetID="9" presetClass="entr" fill="hold" nodeType="clickEffect">
                                  <p:stCondLst>
                                    <p:cond delay="0"/>
                                  </p:stCondLst>
                                  <p:childTnLst>
                                    <p:set>
                                      <p:cBhvr>
                                        <p:cTn id="17" dur="1" fill="hold">
                                          <p:stCondLst>
                                            <p:cond delay="0"/>
                                          </p:stCondLst>
                                        </p:cTn>
                                        <p:tgtEl>
                                          <p:spTgt spid="987"/>
                                        </p:tgtEl>
                                        <p:attrNameLst>
                                          <p:attrName>style.visibility</p:attrName>
                                        </p:attrNameLst>
                                      </p:cBhvr>
                                      <p:to>
                                        <p:strVal val="visible"/>
                                      </p:to>
                                    </p:set>
                                    <p:animEffect transition="in" filter="dissolve">
                                      <p:cBhvr additive="repl">
                                        <p:cTn id="18" dur="500"/>
                                        <p:tgtEl>
                                          <p:spTgt spid="9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7D85547E-0BD1-4057-84EB-EE6C2980F46B}" type="slidenum">
              <a:rPr lang="en-US" sz="1200" b="0" strike="noStrike" spc="-1">
                <a:solidFill>
                  <a:srgbClr val="8B8B8B"/>
                </a:solidFill>
                <a:latin typeface="Calibri"/>
                <a:ea typeface="DejaVu Sans"/>
              </a:rPr>
              <a:t>68</a:t>
            </a:fld>
            <a:endParaRPr lang="en-US" sz="1200" b="0" strike="noStrike" spc="-1">
              <a:latin typeface="Arial"/>
            </a:endParaRPr>
          </a:p>
        </p:txBody>
      </p:sp>
      <p:sp>
        <p:nvSpPr>
          <p:cNvPr id="1001" name="CustomShape 2"/>
          <p:cNvSpPr/>
          <p:nvPr/>
        </p:nvSpPr>
        <p:spPr>
          <a:xfrm>
            <a:off x="250920" y="549360"/>
            <a:ext cx="8538840" cy="630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90000"/>
              </a:lnSpc>
              <a:spcBef>
                <a:spcPts val="720"/>
              </a:spcBef>
              <a:buClr>
                <a:srgbClr val="000000"/>
              </a:buClr>
              <a:buFont typeface="Arial"/>
              <a:buChar char="•"/>
            </a:pPr>
            <a:r>
              <a:rPr lang="en-US" sz="3600" b="0" strike="noStrike" spc="-1">
                <a:solidFill>
                  <a:srgbClr val="000000"/>
                </a:solidFill>
                <a:latin typeface="Calibri"/>
                <a:ea typeface="DejaVu Sans"/>
              </a:rPr>
              <a:t> **</a:t>
            </a:r>
            <a:r>
              <a:rPr lang="en-US" sz="3200" b="1" strike="noStrike" spc="-1">
                <a:solidFill>
                  <a:srgbClr val="FF3300"/>
                </a:solidFill>
                <a:latin typeface="Comic Sans MS"/>
                <a:ea typeface="DejaVu Sans"/>
              </a:rPr>
              <a:t>Overhead of Polling in an I/O System</a:t>
            </a:r>
            <a:endParaRPr lang="en-US" sz="3200" b="0" strike="noStrike" spc="-1">
              <a:latin typeface="Arial"/>
            </a:endParaRPr>
          </a:p>
          <a:p>
            <a:pPr marL="343080" indent="-341280">
              <a:lnSpc>
                <a:spcPct val="90000"/>
              </a:lnSpc>
              <a:spcBef>
                <a:spcPts val="479"/>
              </a:spcBef>
              <a:buClr>
                <a:srgbClr val="FF3300"/>
              </a:buClr>
              <a:buFont typeface="Arial"/>
              <a:buChar char="•"/>
            </a:pPr>
            <a:r>
              <a:rPr lang="en-US" sz="2400" b="1" strike="noStrike" spc="-1">
                <a:solidFill>
                  <a:srgbClr val="FF3300"/>
                </a:solidFill>
                <a:latin typeface="Comic Sans MS"/>
                <a:ea typeface="DejaVu Sans"/>
              </a:rPr>
              <a:t>Assume:</a:t>
            </a:r>
            <a:r>
              <a:rPr lang="en-US" sz="2200" b="1" strike="noStrike" spc="-1">
                <a:solidFill>
                  <a:srgbClr val="000404"/>
                </a:solidFill>
                <a:latin typeface="Calibri"/>
                <a:ea typeface="DejaVu Sans"/>
              </a:rPr>
              <a:t> that the number of clock cycles for a polling 	 	   	    operation is </a:t>
            </a:r>
            <a:r>
              <a:rPr lang="en-US" sz="2200" b="1" u="dbl" strike="noStrike" spc="-1">
                <a:solidFill>
                  <a:srgbClr val="000404"/>
                </a:solidFill>
                <a:uFillTx/>
                <a:latin typeface="Calibri"/>
                <a:ea typeface="DejaVu Sans"/>
              </a:rPr>
              <a:t>400</a:t>
            </a:r>
            <a:r>
              <a:rPr lang="en-US" sz="2200" b="1" strike="noStrike" spc="-1">
                <a:solidFill>
                  <a:srgbClr val="000404"/>
                </a:solidFill>
                <a:latin typeface="Calibri"/>
                <a:ea typeface="DejaVu Sans"/>
              </a:rPr>
              <a:t> and that processor executes with a </a:t>
            </a:r>
            <a:r>
              <a:rPr lang="en-US" sz="2200" b="1" u="dbl" strike="noStrike" spc="-1">
                <a:solidFill>
                  <a:srgbClr val="000404"/>
                </a:solidFill>
                <a:uFillTx/>
                <a:latin typeface="Calibri"/>
                <a:ea typeface="DejaVu Sans"/>
              </a:rPr>
              <a:t>500-Mhz</a:t>
            </a:r>
            <a:r>
              <a:rPr lang="en-US" sz="2200" b="1" strike="noStrike" spc="-1">
                <a:solidFill>
                  <a:srgbClr val="000404"/>
                </a:solidFill>
                <a:latin typeface="Calibri"/>
                <a:ea typeface="DejaVu Sans"/>
              </a:rPr>
              <a:t> clock. </a:t>
            </a:r>
            <a:endParaRPr lang="en-US" sz="2200" b="0" strike="noStrike" spc="-1">
              <a:latin typeface="Arial"/>
            </a:endParaRPr>
          </a:p>
          <a:p>
            <a:pPr marL="343080" indent="-341280">
              <a:lnSpc>
                <a:spcPct val="90000"/>
              </a:lnSpc>
              <a:spcBef>
                <a:spcPts val="439"/>
              </a:spcBef>
              <a:buClr>
                <a:srgbClr val="FF3300"/>
              </a:buClr>
              <a:buFont typeface="Arial"/>
              <a:buChar char="•"/>
            </a:pPr>
            <a:r>
              <a:rPr lang="en-US" sz="2200" b="1" strike="noStrike" spc="-1">
                <a:solidFill>
                  <a:srgbClr val="FF3300"/>
                </a:solidFill>
                <a:latin typeface="Calibri"/>
                <a:ea typeface="DejaVu Sans"/>
              </a:rPr>
              <a:t>Determine</a:t>
            </a:r>
            <a:r>
              <a:rPr lang="en-US" sz="2200" b="1" strike="noStrike" spc="-1">
                <a:solidFill>
                  <a:srgbClr val="000404"/>
                </a:solidFill>
                <a:latin typeface="Calibri"/>
                <a:ea typeface="DejaVu Sans"/>
              </a:rPr>
              <a:t> the fraction of CPU time consumed for the mouse,  	       floppy disk, and hard disk.</a:t>
            </a:r>
            <a:endParaRPr lang="en-US" sz="2200" b="0" strike="noStrike" spc="-1">
              <a:latin typeface="Arial"/>
            </a:endParaRPr>
          </a:p>
          <a:p>
            <a:pPr marL="343080" indent="-341280">
              <a:lnSpc>
                <a:spcPct val="90000"/>
              </a:lnSpc>
              <a:spcBef>
                <a:spcPts val="439"/>
              </a:spcBef>
              <a:buClr>
                <a:srgbClr val="000404"/>
              </a:buClr>
              <a:buFont typeface="Arial"/>
              <a:buChar char="•"/>
            </a:pPr>
            <a:r>
              <a:rPr lang="en-US" sz="2200" b="1" strike="noStrike" spc="-1">
                <a:solidFill>
                  <a:srgbClr val="000404"/>
                </a:solidFill>
                <a:latin typeface="Calibri"/>
                <a:ea typeface="DejaVu Sans"/>
              </a:rPr>
              <a:t>	 We assuming that you poll often enough so that no data is ever lost and that those devices are potentially always busy.</a:t>
            </a:r>
            <a:endParaRPr lang="en-US" sz="2200" b="0" strike="noStrike" spc="-1">
              <a:latin typeface="Arial"/>
            </a:endParaRPr>
          </a:p>
          <a:p>
            <a:pPr marL="343080" indent="-341280">
              <a:lnSpc>
                <a:spcPct val="90000"/>
              </a:lnSpc>
              <a:spcBef>
                <a:spcPts val="479"/>
              </a:spcBef>
              <a:buClr>
                <a:srgbClr val="FF3300"/>
              </a:buClr>
              <a:buFont typeface="Arial"/>
              <a:buChar char="•"/>
            </a:pPr>
            <a:r>
              <a:rPr lang="en-US" sz="2400" b="1" i="1" strike="noStrike" spc="-1">
                <a:solidFill>
                  <a:srgbClr val="FF3300"/>
                </a:solidFill>
                <a:latin typeface="Times New Roman"/>
                <a:ea typeface="DejaVu Sans"/>
              </a:rPr>
              <a:t>We assume again that:</a:t>
            </a:r>
            <a:endParaRPr lang="en-US" sz="2400" b="0" strike="noStrike" spc="-1">
              <a:latin typeface="Arial"/>
            </a:endParaRPr>
          </a:p>
          <a:p>
            <a:pPr marL="343080" indent="-341280">
              <a:lnSpc>
                <a:spcPct val="90000"/>
              </a:lnSpc>
              <a:spcBef>
                <a:spcPts val="479"/>
              </a:spcBef>
              <a:buClr>
                <a:srgbClr val="000404"/>
              </a:buClr>
              <a:buFont typeface="Arial"/>
              <a:buChar char="•"/>
            </a:pPr>
            <a:r>
              <a:rPr lang="en-US" sz="2400" b="1" i="1" strike="noStrike" spc="-1">
                <a:solidFill>
                  <a:srgbClr val="000404"/>
                </a:solidFill>
                <a:latin typeface="Times New Roman"/>
                <a:ea typeface="DejaVu Sans"/>
              </a:rPr>
              <a:t>1. The mouse must be polled </a:t>
            </a:r>
            <a:r>
              <a:rPr lang="en-US" sz="2400" b="1" i="1" u="dbl" strike="noStrike" spc="-1">
                <a:solidFill>
                  <a:srgbClr val="000404"/>
                </a:solidFill>
                <a:uFillTx/>
                <a:latin typeface="Times New Roman"/>
                <a:ea typeface="DejaVu Sans"/>
              </a:rPr>
              <a:t>30 times</a:t>
            </a:r>
            <a:r>
              <a:rPr lang="en-US" sz="2400" b="1" i="1" strike="noStrike" spc="-1">
                <a:solidFill>
                  <a:srgbClr val="000404"/>
                </a:solidFill>
                <a:latin typeface="Times New Roman"/>
                <a:ea typeface="DejaVu Sans"/>
              </a:rPr>
              <a:t> per second to ensure that we do not miss any movement made by the user.</a:t>
            </a:r>
            <a:endParaRPr lang="en-US" sz="2400" b="0" strike="noStrike" spc="-1">
              <a:latin typeface="Arial"/>
            </a:endParaRPr>
          </a:p>
          <a:p>
            <a:pPr marL="343080" indent="-341280">
              <a:lnSpc>
                <a:spcPct val="90000"/>
              </a:lnSpc>
              <a:spcBef>
                <a:spcPts val="479"/>
              </a:spcBef>
              <a:buClr>
                <a:srgbClr val="000404"/>
              </a:buClr>
              <a:buFont typeface="Arial"/>
              <a:buChar char="•"/>
            </a:pPr>
            <a:r>
              <a:rPr lang="en-US" sz="2400" b="1" i="1" strike="noStrike" spc="-1">
                <a:solidFill>
                  <a:srgbClr val="000404"/>
                </a:solidFill>
                <a:latin typeface="Times New Roman"/>
                <a:ea typeface="DejaVu Sans"/>
              </a:rPr>
              <a:t> 2.  The floppy disk transfers data to the processor in </a:t>
            </a:r>
            <a:r>
              <a:rPr lang="en-US" sz="2400" b="1" i="1" u="dbl" strike="noStrike" spc="-1">
                <a:solidFill>
                  <a:srgbClr val="000404"/>
                </a:solidFill>
                <a:uFillTx/>
                <a:latin typeface="Times New Roman"/>
                <a:ea typeface="DejaVu Sans"/>
              </a:rPr>
              <a:t>16-bit</a:t>
            </a:r>
            <a:r>
              <a:rPr lang="en-US" sz="2400" b="1" i="1" strike="noStrike" spc="-1">
                <a:solidFill>
                  <a:srgbClr val="000404"/>
                </a:solidFill>
                <a:latin typeface="Times New Roman"/>
                <a:ea typeface="DejaVu Sans"/>
              </a:rPr>
              <a:t> units and has a data rate of </a:t>
            </a:r>
            <a:r>
              <a:rPr lang="en-US" sz="2400" b="1" i="1" u="dbl" strike="noStrike" spc="-1">
                <a:solidFill>
                  <a:srgbClr val="000404"/>
                </a:solidFill>
                <a:uFillTx/>
                <a:latin typeface="Times New Roman"/>
                <a:ea typeface="DejaVu Sans"/>
              </a:rPr>
              <a:t>50 KB/sec</a:t>
            </a:r>
            <a:r>
              <a:rPr lang="en-US" sz="2400" b="1" i="1" strike="noStrike" spc="-1">
                <a:solidFill>
                  <a:srgbClr val="000404"/>
                </a:solidFill>
                <a:latin typeface="Times New Roman"/>
                <a:ea typeface="DejaVu Sans"/>
              </a:rPr>
              <a:t>. No data transfer can be missed.</a:t>
            </a:r>
            <a:endParaRPr lang="en-US" sz="2400" b="0" strike="noStrike" spc="-1">
              <a:latin typeface="Arial"/>
            </a:endParaRPr>
          </a:p>
          <a:p>
            <a:pPr marL="343080" indent="-341280">
              <a:lnSpc>
                <a:spcPct val="90000"/>
              </a:lnSpc>
              <a:spcBef>
                <a:spcPts val="479"/>
              </a:spcBef>
              <a:buClr>
                <a:srgbClr val="000404"/>
              </a:buClr>
              <a:buFont typeface="Arial"/>
              <a:buChar char="•"/>
            </a:pPr>
            <a:r>
              <a:rPr lang="en-US" sz="2400" b="1" i="1" strike="noStrike" spc="-1">
                <a:solidFill>
                  <a:srgbClr val="000404"/>
                </a:solidFill>
                <a:latin typeface="Times New Roman"/>
                <a:ea typeface="DejaVu Sans"/>
              </a:rPr>
              <a:t> 3.  The hard disk transfers data in </a:t>
            </a:r>
            <a:r>
              <a:rPr lang="en-US" sz="2400" b="1" i="1" u="dbl" strike="noStrike" spc="-1">
                <a:solidFill>
                  <a:srgbClr val="000404"/>
                </a:solidFill>
                <a:uFillTx/>
                <a:latin typeface="Times New Roman"/>
                <a:ea typeface="DejaVu Sans"/>
              </a:rPr>
              <a:t>four-word chunks</a:t>
            </a:r>
            <a:r>
              <a:rPr lang="en-US" sz="2400" b="1" i="1" strike="noStrike" spc="-1">
                <a:solidFill>
                  <a:srgbClr val="000404"/>
                </a:solidFill>
                <a:latin typeface="Times New Roman"/>
                <a:ea typeface="DejaVu Sans"/>
              </a:rPr>
              <a:t> and can transfer at </a:t>
            </a:r>
            <a:r>
              <a:rPr lang="en-US" sz="2400" b="1" i="1" u="dbl" strike="noStrike" spc="-1">
                <a:solidFill>
                  <a:srgbClr val="000404"/>
                </a:solidFill>
                <a:uFillTx/>
                <a:latin typeface="Times New Roman"/>
                <a:ea typeface="DejaVu Sans"/>
              </a:rPr>
              <a:t>4 MB/sec</a:t>
            </a:r>
            <a:r>
              <a:rPr lang="en-US" sz="2400" b="1" i="1" strike="noStrike" spc="-1">
                <a:solidFill>
                  <a:srgbClr val="000404"/>
                </a:solidFill>
                <a:latin typeface="Times New Roman"/>
                <a:ea typeface="DejaVu Sans"/>
              </a:rPr>
              <a:t>. Again, no transfer can be  missed.</a:t>
            </a:r>
            <a:endParaRPr lang="en-US" sz="2400" b="0" strike="noStrike" spc="-1">
              <a:latin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1D9341BE-C0B9-4590-832A-054794DD1ED7}" type="slidenum">
              <a:rPr lang="en-US" sz="1200" b="0" strike="noStrike" spc="-1">
                <a:solidFill>
                  <a:srgbClr val="8B8B8B"/>
                </a:solidFill>
                <a:latin typeface="Calibri"/>
                <a:ea typeface="DejaVu Sans"/>
              </a:rPr>
              <a:t>69</a:t>
            </a:fld>
            <a:endParaRPr lang="en-US" sz="1200" b="0" strike="noStrike" spc="-1">
              <a:latin typeface="Arial"/>
            </a:endParaRPr>
          </a:p>
        </p:txBody>
      </p:sp>
      <p:pic>
        <p:nvPicPr>
          <p:cNvPr id="1003" name="Object 2"/>
          <p:cNvPicPr/>
          <p:nvPr/>
        </p:nvPicPr>
        <p:blipFill>
          <a:blip r:embed="rId2"/>
          <a:stretch/>
        </p:blipFill>
        <p:spPr>
          <a:xfrm>
            <a:off x="2670120" y="2637000"/>
            <a:ext cx="2970000" cy="760320"/>
          </a:xfrm>
          <a:prstGeom prst="rect">
            <a:avLst/>
          </a:prstGeom>
          <a:ln>
            <a:noFill/>
          </a:ln>
        </p:spPr>
      </p:pic>
      <p:sp>
        <p:nvSpPr>
          <p:cNvPr id="1004" name="CustomShape 2"/>
          <p:cNvSpPr/>
          <p:nvPr/>
        </p:nvSpPr>
        <p:spPr>
          <a:xfrm>
            <a:off x="826920" y="857160"/>
            <a:ext cx="8315280" cy="175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743040" lvl="1" indent="-284040">
              <a:lnSpc>
                <a:spcPct val="100000"/>
              </a:lnSpc>
              <a:spcBef>
                <a:spcPts val="479"/>
              </a:spcBef>
              <a:buClr>
                <a:srgbClr val="C0504D"/>
              </a:buClr>
              <a:buSzPct val="85000"/>
              <a:buFont typeface="Wingdings" charset="2"/>
              <a:buChar char=""/>
            </a:pPr>
            <a:r>
              <a:rPr lang="en-US" sz="1600" b="0" strike="noStrike" spc="-1">
                <a:solidFill>
                  <a:srgbClr val="007A77"/>
                </a:solidFill>
                <a:latin typeface="Arial"/>
                <a:ea typeface="宋体"/>
              </a:rPr>
              <a:t> </a:t>
            </a:r>
            <a:r>
              <a:rPr lang="en-US" sz="2400" b="1" i="1" strike="noStrike" spc="-1">
                <a:solidFill>
                  <a:srgbClr val="000404"/>
                </a:solidFill>
                <a:latin typeface="Times New Roman"/>
                <a:ea typeface="宋体"/>
              </a:rPr>
              <a:t>the mouse:</a:t>
            </a:r>
            <a:endParaRPr lang="en-US" sz="2400" b="0" strike="noStrike" spc="-1">
              <a:latin typeface="Arial"/>
            </a:endParaRPr>
          </a:p>
          <a:p>
            <a:pPr marL="743040" indent="-284040">
              <a:lnSpc>
                <a:spcPct val="100000"/>
              </a:lnSpc>
              <a:spcBef>
                <a:spcPts val="479"/>
              </a:spcBef>
            </a:pPr>
            <a:r>
              <a:rPr lang="en-US" sz="2400" b="1" strike="noStrike" spc="-1">
                <a:solidFill>
                  <a:srgbClr val="000404"/>
                </a:solidFill>
                <a:latin typeface="Arial"/>
                <a:ea typeface="宋体"/>
              </a:rPr>
              <a:t>    </a:t>
            </a:r>
            <a:r>
              <a:rPr lang="en-US" sz="2400" b="1" i="1" strike="noStrike" spc="-1">
                <a:solidFill>
                  <a:srgbClr val="000404"/>
                </a:solidFill>
                <a:latin typeface="Arial"/>
                <a:ea typeface="宋体"/>
              </a:rPr>
              <a:t>clock cycles per second for polling :       30×400=12,000 cycles</a:t>
            </a:r>
            <a:endParaRPr lang="en-US" sz="2400" b="0" strike="noStrike" spc="-1">
              <a:latin typeface="Arial"/>
            </a:endParaRPr>
          </a:p>
          <a:p>
            <a:pPr marL="743040" indent="-284040">
              <a:lnSpc>
                <a:spcPct val="100000"/>
              </a:lnSpc>
              <a:spcBef>
                <a:spcPts val="479"/>
              </a:spcBef>
            </a:pPr>
            <a:r>
              <a:rPr lang="en-US" sz="2400" b="1" strike="noStrike" spc="-1">
                <a:solidFill>
                  <a:srgbClr val="000404"/>
                </a:solidFill>
                <a:latin typeface="Arial"/>
                <a:ea typeface="宋体"/>
              </a:rPr>
              <a:t>  Fraction of the processor clock cycles consumed is</a:t>
            </a:r>
            <a:r>
              <a:rPr lang="en-US" sz="1600" b="1" strike="noStrike" spc="-1">
                <a:solidFill>
                  <a:srgbClr val="000404"/>
                </a:solidFill>
                <a:latin typeface="Arial"/>
                <a:ea typeface="宋体"/>
              </a:rPr>
              <a:t>                   </a:t>
            </a:r>
            <a:endParaRPr lang="en-US" sz="1600" b="0" strike="noStrike" spc="-1">
              <a:latin typeface="Arial"/>
            </a:endParaRPr>
          </a:p>
        </p:txBody>
      </p:sp>
      <p:sp>
        <p:nvSpPr>
          <p:cNvPr id="1005" name="CustomShape 3"/>
          <p:cNvSpPr/>
          <p:nvPr/>
        </p:nvSpPr>
        <p:spPr>
          <a:xfrm>
            <a:off x="380880" y="476280"/>
            <a:ext cx="14238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Bef>
                <a:spcPts val="1199"/>
              </a:spcBef>
            </a:pPr>
            <a:r>
              <a:rPr lang="en-US" sz="2400" b="1" strike="noStrike" spc="-1">
                <a:solidFill>
                  <a:srgbClr val="0000FF"/>
                </a:solidFill>
                <a:latin typeface="Calibri"/>
                <a:ea typeface="DejaVu Sans"/>
              </a:rPr>
              <a:t>Answer:</a:t>
            </a:r>
            <a:endParaRPr lang="en-US" sz="2400" b="0" strike="noStrike" spc="-1">
              <a:latin typeface="Arial"/>
            </a:endParaRPr>
          </a:p>
        </p:txBody>
      </p:sp>
      <p:sp>
        <p:nvSpPr>
          <p:cNvPr id="1006" name="CustomShape 4"/>
          <p:cNvSpPr/>
          <p:nvPr/>
        </p:nvSpPr>
        <p:spPr>
          <a:xfrm>
            <a:off x="684360" y="3425760"/>
            <a:ext cx="8608680" cy="22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743040" lvl="1" indent="-284040">
              <a:lnSpc>
                <a:spcPct val="100000"/>
              </a:lnSpc>
              <a:spcBef>
                <a:spcPts val="479"/>
              </a:spcBef>
              <a:buClr>
                <a:srgbClr val="C0504D"/>
              </a:buClr>
              <a:buSzPct val="85000"/>
              <a:buFont typeface="Wingdings" charset="2"/>
              <a:buChar char=""/>
            </a:pPr>
            <a:r>
              <a:rPr lang="en-US" sz="1600" b="0" strike="noStrike" spc="-1">
                <a:solidFill>
                  <a:srgbClr val="007A77"/>
                </a:solidFill>
                <a:latin typeface="Arial"/>
                <a:ea typeface="宋体"/>
              </a:rPr>
              <a:t> </a:t>
            </a:r>
            <a:r>
              <a:rPr lang="en-US" sz="2400" b="1" i="1" strike="noStrike" spc="-1">
                <a:solidFill>
                  <a:srgbClr val="000404"/>
                </a:solidFill>
                <a:latin typeface="Times New Roman"/>
                <a:ea typeface="宋体"/>
              </a:rPr>
              <a:t>the floppy disk:</a:t>
            </a:r>
            <a:endParaRPr lang="en-US" sz="2400" b="0" strike="noStrike" spc="-1">
              <a:latin typeface="Arial"/>
            </a:endParaRPr>
          </a:p>
          <a:p>
            <a:pPr marL="743040" indent="-284040">
              <a:lnSpc>
                <a:spcPct val="100000"/>
              </a:lnSpc>
              <a:spcBef>
                <a:spcPts val="479"/>
              </a:spcBef>
            </a:pPr>
            <a:r>
              <a:rPr lang="en-US" sz="2400" b="1" i="1" strike="noStrike" spc="-1">
                <a:solidFill>
                  <a:srgbClr val="000404"/>
                </a:solidFill>
                <a:latin typeface="Times New Roman"/>
                <a:ea typeface="宋体"/>
              </a:rPr>
              <a:t>    </a:t>
            </a:r>
            <a:r>
              <a:rPr lang="en-US" sz="2400" b="1" i="1" strike="noStrike" spc="-1">
                <a:solidFill>
                  <a:srgbClr val="000404"/>
                </a:solidFill>
                <a:latin typeface="Arial"/>
                <a:ea typeface="宋体"/>
              </a:rPr>
              <a:t>the number of polling access per second:</a:t>
            </a:r>
            <a:endParaRPr lang="en-US" sz="2400" b="0" strike="noStrike" spc="-1">
              <a:latin typeface="Arial"/>
            </a:endParaRPr>
          </a:p>
          <a:p>
            <a:pPr marL="743040" indent="-284040">
              <a:lnSpc>
                <a:spcPct val="100000"/>
              </a:lnSpc>
              <a:spcBef>
                <a:spcPts val="479"/>
              </a:spcBef>
            </a:pPr>
            <a:r>
              <a:rPr lang="en-US" sz="2400" b="1" i="1" strike="noStrike" spc="-1">
                <a:solidFill>
                  <a:srgbClr val="000404"/>
                </a:solidFill>
                <a:latin typeface="Arial"/>
                <a:ea typeface="宋体"/>
              </a:rPr>
              <a:t>         50KB/2B = 25K </a:t>
            </a:r>
            <a:endParaRPr lang="en-US" sz="2400" b="0" strike="noStrike" spc="-1">
              <a:latin typeface="Arial"/>
            </a:endParaRPr>
          </a:p>
          <a:p>
            <a:pPr marL="743040" indent="-284040">
              <a:lnSpc>
                <a:spcPct val="100000"/>
              </a:lnSpc>
              <a:spcBef>
                <a:spcPts val="479"/>
              </a:spcBef>
            </a:pPr>
            <a:r>
              <a:rPr lang="en-US" sz="2400" b="1" strike="noStrike" spc="-1">
                <a:solidFill>
                  <a:srgbClr val="000404"/>
                </a:solidFill>
                <a:latin typeface="Arial"/>
                <a:ea typeface="宋体"/>
              </a:rPr>
              <a:t>   clock cycles per second for polling: 25K×400cycles</a:t>
            </a:r>
            <a:endParaRPr lang="en-US" sz="2400" b="0" strike="noStrike" spc="-1">
              <a:latin typeface="Arial"/>
            </a:endParaRPr>
          </a:p>
          <a:p>
            <a:pPr marL="743040" indent="-284040">
              <a:lnSpc>
                <a:spcPct val="100000"/>
              </a:lnSpc>
              <a:spcBef>
                <a:spcPts val="479"/>
              </a:spcBef>
            </a:pPr>
            <a:r>
              <a:rPr lang="en-US" sz="2400" b="1" strike="noStrike" spc="-1">
                <a:solidFill>
                  <a:srgbClr val="000404"/>
                </a:solidFill>
                <a:latin typeface="Arial"/>
                <a:ea typeface="宋体"/>
              </a:rPr>
              <a:t>   Fraction of the processor clock cycles consumed:</a:t>
            </a:r>
            <a:r>
              <a:rPr lang="en-US" sz="1600" b="1" strike="noStrike" spc="-1">
                <a:solidFill>
                  <a:srgbClr val="000404"/>
                </a:solidFill>
                <a:latin typeface="Arial"/>
                <a:ea typeface="宋体"/>
              </a:rPr>
              <a:t>                   </a:t>
            </a:r>
            <a:endParaRPr lang="en-US" sz="1600" b="0" strike="noStrike" spc="-1">
              <a:latin typeface="Arial"/>
            </a:endParaRPr>
          </a:p>
        </p:txBody>
      </p:sp>
      <p:pic>
        <p:nvPicPr>
          <p:cNvPr id="1007" name="Object 6"/>
          <p:cNvPicPr/>
          <p:nvPr/>
        </p:nvPicPr>
        <p:blipFill>
          <a:blip r:embed="rId3"/>
          <a:stretch/>
        </p:blipFill>
        <p:spPr>
          <a:xfrm>
            <a:off x="2436840" y="5662440"/>
            <a:ext cx="2712960" cy="73152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9" presetClass="entr" fill="hold" nodeType="clickEffect">
                                  <p:stCondLst>
                                    <p:cond delay="0"/>
                                  </p:stCondLst>
                                  <p:childTnLst>
                                    <p:set>
                                      <p:cBhvr>
                                        <p:cTn id="6" dur="1" fill="hold">
                                          <p:stCondLst>
                                            <p:cond delay="0"/>
                                          </p:stCondLst>
                                        </p:cTn>
                                        <p:tgtEl>
                                          <p:spTgt spid="1005"/>
                                        </p:tgtEl>
                                        <p:attrNameLst>
                                          <p:attrName>style.visibility</p:attrName>
                                        </p:attrNameLst>
                                      </p:cBhvr>
                                      <p:to>
                                        <p:strVal val="visible"/>
                                      </p:to>
                                    </p:set>
                                    <p:animEffect transition="in" filter="dissolve">
                                      <p:cBhvr additive="repl">
                                        <p:cTn id="7" dur="500"/>
                                        <p:tgtEl>
                                          <p:spTgt spid="1005"/>
                                        </p:tgtEl>
                                      </p:cBhvr>
                                    </p:animEffect>
                                  </p:childTnLst>
                                </p:cTn>
                              </p:par>
                            </p:childTnLst>
                          </p:cTn>
                        </p:par>
                        <p:par>
                          <p:cTn id="8" fill="hold" nodeType="afterEffect">
                            <p:stCondLst>
                              <p:cond delay="500"/>
                            </p:stCondLst>
                            <p:childTnLst>
                              <p:par>
                                <p:cTn id="9" presetID="9" presetClass="entr" fill="hold" nodeType="afterEffect">
                                  <p:stCondLst>
                                    <p:cond delay="0"/>
                                  </p:stCondLst>
                                  <p:childTnLst>
                                    <p:set>
                                      <p:cBhvr>
                                        <p:cTn id="10" dur="1" fill="hold">
                                          <p:stCondLst>
                                            <p:cond delay="0"/>
                                          </p:stCondLst>
                                        </p:cTn>
                                        <p:tgtEl>
                                          <p:spTgt spid="1004"/>
                                        </p:tgtEl>
                                        <p:attrNameLst>
                                          <p:attrName>style.visibility</p:attrName>
                                        </p:attrNameLst>
                                      </p:cBhvr>
                                      <p:to>
                                        <p:strVal val="visible"/>
                                      </p:to>
                                    </p:set>
                                    <p:animEffect transition="in" filter="dissolve">
                                      <p:cBhvr additive="repl">
                                        <p:cTn id="11" dur="500"/>
                                        <p:tgtEl>
                                          <p:spTgt spid="1004"/>
                                        </p:tgtEl>
                                      </p:cBhvr>
                                    </p:animEffect>
                                  </p:childTnLst>
                                </p:cTn>
                              </p:par>
                            </p:childTnLst>
                          </p:cTn>
                        </p:par>
                        <p:par>
                          <p:cTn id="12" fill="hold" nodeType="afterEffect">
                            <p:stCondLst>
                              <p:cond delay="1000"/>
                            </p:stCondLst>
                            <p:childTnLst>
                              <p:par>
                                <p:cTn id="13" presetID="9" presetClass="entr" fill="hold" nodeType="afterEffect">
                                  <p:stCondLst>
                                    <p:cond delay="0"/>
                                  </p:stCondLst>
                                  <p:childTnLst>
                                    <p:set>
                                      <p:cBhvr>
                                        <p:cTn id="14" dur="1" fill="hold">
                                          <p:stCondLst>
                                            <p:cond delay="0"/>
                                          </p:stCondLst>
                                        </p:cTn>
                                        <p:tgtEl>
                                          <p:spTgt spid="1003"/>
                                        </p:tgtEl>
                                        <p:attrNameLst>
                                          <p:attrName>style.visibility</p:attrName>
                                        </p:attrNameLst>
                                      </p:cBhvr>
                                      <p:to>
                                        <p:strVal val="visible"/>
                                      </p:to>
                                    </p:set>
                                    <p:animEffect transition="in" filter="dissolve">
                                      <p:cBhvr additive="repl">
                                        <p:cTn id="15" dur="500"/>
                                        <p:tgtEl>
                                          <p:spTgt spid="1003"/>
                                        </p:tgtEl>
                                      </p:cBhvr>
                                    </p:animEffect>
                                  </p:childTnLst>
                                </p:cTn>
                              </p:par>
                            </p:childTnLst>
                          </p:cTn>
                        </p:par>
                      </p:childTnLst>
                    </p:cTn>
                  </p:par>
                  <p:par>
                    <p:cTn id="16" fill="hold" nodeType="clickEffect">
                      <p:stCondLst>
                        <p:cond delay="indefinite"/>
                      </p:stCondLst>
                      <p:childTnLst>
                        <p:par>
                          <p:cTn id="17" fill="hold" nodeType="withEffect">
                            <p:stCondLst>
                              <p:cond delay="0"/>
                            </p:stCondLst>
                            <p:childTnLst>
                              <p:par>
                                <p:cTn id="18" presetID="9" presetClass="entr" fill="hold" nodeType="clickEffect">
                                  <p:stCondLst>
                                    <p:cond delay="0"/>
                                  </p:stCondLst>
                                  <p:childTnLst>
                                    <p:set>
                                      <p:cBhvr>
                                        <p:cTn id="19" dur="1" fill="hold">
                                          <p:stCondLst>
                                            <p:cond delay="0"/>
                                          </p:stCondLst>
                                        </p:cTn>
                                        <p:tgtEl>
                                          <p:spTgt spid="1006"/>
                                        </p:tgtEl>
                                        <p:attrNameLst>
                                          <p:attrName>style.visibility</p:attrName>
                                        </p:attrNameLst>
                                      </p:cBhvr>
                                      <p:to>
                                        <p:strVal val="visible"/>
                                      </p:to>
                                    </p:set>
                                    <p:animEffect transition="in" filter="dissolve">
                                      <p:cBhvr additive="repl">
                                        <p:cTn id="20" dur="500"/>
                                        <p:tgtEl>
                                          <p:spTgt spid="1006"/>
                                        </p:tgtEl>
                                      </p:cBhvr>
                                    </p:animEffect>
                                  </p:childTnLst>
                                </p:cTn>
                              </p:par>
                            </p:childTnLst>
                          </p:cTn>
                        </p:par>
                        <p:par>
                          <p:cTn id="21" fill="hold" nodeType="afterEffect">
                            <p:stCondLst>
                              <p:cond delay="500"/>
                            </p:stCondLst>
                            <p:childTnLst>
                              <p:par>
                                <p:cTn id="22" presetID="9" presetClass="entr" fill="hold" nodeType="afterEffect">
                                  <p:stCondLst>
                                    <p:cond delay="0"/>
                                  </p:stCondLst>
                                  <p:childTnLst>
                                    <p:set>
                                      <p:cBhvr>
                                        <p:cTn id="23" dur="1" fill="hold">
                                          <p:stCondLst>
                                            <p:cond delay="0"/>
                                          </p:stCondLst>
                                        </p:cTn>
                                        <p:tgtEl>
                                          <p:spTgt spid="1007"/>
                                        </p:tgtEl>
                                        <p:attrNameLst>
                                          <p:attrName>style.visibility</p:attrName>
                                        </p:attrNameLst>
                                      </p:cBhvr>
                                      <p:to>
                                        <p:strVal val="visible"/>
                                      </p:to>
                                    </p:set>
                                    <p:animEffect transition="in" filter="dissolve">
                                      <p:cBhvr additive="repl">
                                        <p:cTn id="24" dur="500"/>
                                        <p:tgtEl>
                                          <p:spTgt spid="10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37F2E196-B9D8-413F-B4A3-2F1B1F8C291A}" type="slidenum">
              <a:rPr lang="en-US" sz="1200" b="0" strike="noStrike" spc="-1">
                <a:solidFill>
                  <a:srgbClr val="8B8B8B"/>
                </a:solidFill>
                <a:latin typeface="Calibri"/>
                <a:ea typeface="DejaVu Sans"/>
              </a:rPr>
              <a:t>7</a:t>
            </a:fld>
            <a:endParaRPr lang="en-US" sz="1200" b="0" strike="noStrike" spc="-1">
              <a:latin typeface="Arial"/>
            </a:endParaRPr>
          </a:p>
        </p:txBody>
      </p:sp>
      <p:sp>
        <p:nvSpPr>
          <p:cNvPr id="100" name="CustomShape 2"/>
          <p:cNvSpPr/>
          <p:nvPr/>
        </p:nvSpPr>
        <p:spPr>
          <a:xfrm>
            <a:off x="603360" y="762120"/>
            <a:ext cx="8538840" cy="4192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1600200" lvl="3" indent="-226800">
              <a:lnSpc>
                <a:spcPct val="100000"/>
              </a:lnSpc>
              <a:spcBef>
                <a:spcPts val="561"/>
              </a:spcBef>
              <a:buClr>
                <a:srgbClr val="000000"/>
              </a:buClr>
              <a:buFont typeface="Arial"/>
              <a:buChar char="–"/>
            </a:pPr>
            <a:r>
              <a:rPr lang="en-US" sz="2800" b="0" strike="noStrike" spc="-1">
                <a:solidFill>
                  <a:srgbClr val="000000"/>
                </a:solidFill>
                <a:latin typeface="Calibri"/>
                <a:ea typeface="DejaVu Sans"/>
              </a:rPr>
              <a:t>2.How many I/O operations can we do per unit of time? </a:t>
            </a:r>
            <a:endParaRPr lang="en-US" sz="2800" b="0" strike="noStrike" spc="-1">
              <a:latin typeface="Arial"/>
            </a:endParaRPr>
          </a:p>
          <a:p>
            <a:pPr marL="1600200" lvl="3" indent="-226800">
              <a:lnSpc>
                <a:spcPct val="100000"/>
              </a:lnSpc>
              <a:spcBef>
                <a:spcPts val="561"/>
              </a:spcBef>
              <a:buClr>
                <a:srgbClr val="000000"/>
              </a:buClr>
              <a:buFont typeface="Arial"/>
              <a:buChar char="–"/>
            </a:pPr>
            <a:r>
              <a:rPr lang="en-US" sz="2800" b="0" strike="noStrike" spc="-1">
                <a:solidFill>
                  <a:srgbClr val="000000"/>
                </a:solidFill>
                <a:latin typeface="Calibri"/>
                <a:ea typeface="DejaVu Sans"/>
              </a:rPr>
              <a:t>     For example, National Income Tax Service mainly processes large number of small files.</a:t>
            </a:r>
            <a:endParaRPr lang="en-US" sz="2800" b="0" strike="noStrike" spc="-1">
              <a:latin typeface="Arial"/>
            </a:endParaRPr>
          </a:p>
          <a:p>
            <a:pPr marL="743040" lvl="1" indent="-284040">
              <a:lnSpc>
                <a:spcPct val="100000"/>
              </a:lnSpc>
              <a:spcBef>
                <a:spcPts val="561"/>
              </a:spcBef>
              <a:buClr>
                <a:srgbClr val="000000"/>
              </a:buClr>
              <a:buFont typeface="Wingdings" charset="2"/>
              <a:buChar char=""/>
            </a:pPr>
            <a:r>
              <a:rPr lang="en-US" sz="2800" b="0" i="1" strike="noStrike" spc="-1">
                <a:solidFill>
                  <a:srgbClr val="000000"/>
                </a:solidFill>
                <a:latin typeface="Calibri"/>
                <a:ea typeface="DejaVu Sans"/>
              </a:rPr>
              <a:t> Response time</a:t>
            </a:r>
            <a:r>
              <a:rPr lang="en-US" sz="2800" b="0" strike="noStrike" spc="-1">
                <a:solidFill>
                  <a:srgbClr val="000000"/>
                </a:solidFill>
                <a:latin typeface="Calibri"/>
                <a:ea typeface="DejaVu Sans"/>
              </a:rPr>
              <a:t> (e.g., workstation and PC)</a:t>
            </a:r>
            <a:endParaRPr lang="en-US" sz="2800" b="0" strike="noStrike" spc="-1">
              <a:latin typeface="Arial"/>
            </a:endParaRPr>
          </a:p>
          <a:p>
            <a:pPr marL="743040" lvl="1" indent="-284040">
              <a:lnSpc>
                <a:spcPct val="100000"/>
              </a:lnSpc>
              <a:spcBef>
                <a:spcPts val="561"/>
              </a:spcBef>
              <a:buClr>
                <a:srgbClr val="000000"/>
              </a:buClr>
              <a:buFont typeface="Wingdings" charset="2"/>
              <a:buChar char=""/>
            </a:pPr>
            <a:r>
              <a:rPr lang="en-US" sz="2800" b="0" strike="noStrike" spc="-1">
                <a:solidFill>
                  <a:srgbClr val="000000"/>
                </a:solidFill>
                <a:latin typeface="Calibri"/>
                <a:ea typeface="DejaVu Sans"/>
              </a:rPr>
              <a:t>  Both </a:t>
            </a:r>
            <a:r>
              <a:rPr lang="en-US" sz="2800" b="0" i="1" strike="noStrike" spc="-1">
                <a:solidFill>
                  <a:srgbClr val="000000"/>
                </a:solidFill>
                <a:latin typeface="Calibri"/>
                <a:ea typeface="DejaVu Sans"/>
              </a:rPr>
              <a:t>throughput</a:t>
            </a:r>
            <a:r>
              <a:rPr lang="en-US" sz="2800" b="0" strike="noStrike" spc="-1">
                <a:solidFill>
                  <a:srgbClr val="000000"/>
                </a:solidFill>
                <a:latin typeface="Calibri"/>
                <a:ea typeface="DejaVu Sans"/>
              </a:rPr>
              <a:t> and </a:t>
            </a:r>
            <a:r>
              <a:rPr lang="en-US" sz="2800" b="0" i="1" strike="noStrike" spc="-1">
                <a:solidFill>
                  <a:srgbClr val="000000"/>
                </a:solidFill>
                <a:latin typeface="Calibri"/>
                <a:ea typeface="DejaVu Sans"/>
              </a:rPr>
              <a:t>response time</a:t>
            </a:r>
            <a:r>
              <a:rPr lang="en-US" sz="2800" b="0" strike="noStrike" spc="-1">
                <a:solidFill>
                  <a:srgbClr val="000000"/>
                </a:solidFill>
                <a:latin typeface="Calibri"/>
                <a:ea typeface="DejaVu Sans"/>
              </a:rPr>
              <a:t> (e.g., ATM)</a:t>
            </a:r>
            <a:endParaRPr lang="en-US" sz="2800" b="0" strike="noStrike" spc="-1">
              <a:latin typeface="Arial"/>
            </a:endParaRPr>
          </a:p>
          <a:p>
            <a:pPr>
              <a:lnSpc>
                <a:spcPct val="100000"/>
              </a:lnSpc>
              <a:spcBef>
                <a:spcPts val="641"/>
              </a:spcBef>
            </a:pPr>
            <a:endParaRPr lang="en-US" sz="2800" b="0" strike="noStrike" spc="-1">
              <a:latin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97DBAB11-9F1C-4D53-95EA-383B3E90544E}" type="slidenum">
              <a:rPr lang="en-US" sz="1200" b="0" strike="noStrike" spc="-1">
                <a:solidFill>
                  <a:srgbClr val="8B8B8B"/>
                </a:solidFill>
                <a:latin typeface="Calibri"/>
                <a:ea typeface="DejaVu Sans"/>
              </a:rPr>
              <a:t>70</a:t>
            </a:fld>
            <a:endParaRPr lang="en-US" sz="1200" b="0" strike="noStrike" spc="-1">
              <a:latin typeface="Arial"/>
            </a:endParaRPr>
          </a:p>
        </p:txBody>
      </p:sp>
      <p:sp>
        <p:nvSpPr>
          <p:cNvPr id="1009" name="CustomShape 2"/>
          <p:cNvSpPr/>
          <p:nvPr/>
        </p:nvSpPr>
        <p:spPr>
          <a:xfrm>
            <a:off x="380880" y="404640"/>
            <a:ext cx="8456400" cy="22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743040" lvl="1" indent="-284040">
              <a:lnSpc>
                <a:spcPct val="100000"/>
              </a:lnSpc>
              <a:spcBef>
                <a:spcPts val="479"/>
              </a:spcBef>
              <a:buClr>
                <a:srgbClr val="C0504D"/>
              </a:buClr>
              <a:buSzPct val="85000"/>
              <a:buFont typeface="Wingdings" charset="2"/>
              <a:buChar char=""/>
            </a:pPr>
            <a:r>
              <a:rPr lang="en-US" sz="1600" b="0" strike="noStrike" spc="-1">
                <a:solidFill>
                  <a:srgbClr val="007A77"/>
                </a:solidFill>
                <a:latin typeface="Times New Roman"/>
                <a:ea typeface="宋体"/>
              </a:rPr>
              <a:t> </a:t>
            </a:r>
            <a:r>
              <a:rPr lang="en-US" sz="2400" b="0" i="1" strike="noStrike" spc="-1">
                <a:solidFill>
                  <a:srgbClr val="000404"/>
                </a:solidFill>
                <a:latin typeface="Times New Roman"/>
                <a:ea typeface="宋体"/>
              </a:rPr>
              <a:t>The hard disk:</a:t>
            </a:r>
            <a:endParaRPr lang="en-US" sz="2400" b="0" strike="noStrike" spc="-1">
              <a:latin typeface="Arial"/>
            </a:endParaRPr>
          </a:p>
          <a:p>
            <a:pPr marL="743040" indent="-284040">
              <a:lnSpc>
                <a:spcPct val="100000"/>
              </a:lnSpc>
              <a:spcBef>
                <a:spcPts val="479"/>
              </a:spcBef>
            </a:pPr>
            <a:r>
              <a:rPr lang="en-US" sz="2400" b="0" i="1" strike="noStrike" spc="-1">
                <a:solidFill>
                  <a:srgbClr val="000404"/>
                </a:solidFill>
                <a:latin typeface="Times New Roman"/>
                <a:ea typeface="宋体"/>
              </a:rPr>
              <a:t>     The number of polling access per second :</a:t>
            </a:r>
            <a:endParaRPr lang="en-US" sz="2400" b="0" strike="noStrike" spc="-1">
              <a:latin typeface="Arial"/>
            </a:endParaRPr>
          </a:p>
          <a:p>
            <a:pPr marL="743040" indent="-284040">
              <a:lnSpc>
                <a:spcPct val="100000"/>
              </a:lnSpc>
              <a:spcBef>
                <a:spcPts val="479"/>
              </a:spcBef>
            </a:pPr>
            <a:r>
              <a:rPr lang="en-US" sz="2400" b="0" i="1" strike="noStrike" spc="-1">
                <a:solidFill>
                  <a:srgbClr val="000404"/>
                </a:solidFill>
                <a:latin typeface="Times New Roman"/>
                <a:ea typeface="宋体"/>
              </a:rPr>
              <a:t>          4MB/16B = 250K </a:t>
            </a:r>
            <a:endParaRPr lang="en-US" sz="2400" b="0" strike="noStrike" spc="-1">
              <a:latin typeface="Arial"/>
            </a:endParaRPr>
          </a:p>
          <a:p>
            <a:pPr marL="743040" indent="-284040">
              <a:lnSpc>
                <a:spcPct val="100000"/>
              </a:lnSpc>
              <a:spcBef>
                <a:spcPts val="479"/>
              </a:spcBef>
            </a:pPr>
            <a:r>
              <a:rPr lang="en-US" sz="2400" b="0" strike="noStrike" spc="-1">
                <a:solidFill>
                  <a:srgbClr val="000404"/>
                </a:solidFill>
                <a:latin typeface="Times New Roman"/>
                <a:ea typeface="宋体"/>
              </a:rPr>
              <a:t>     </a:t>
            </a:r>
            <a:r>
              <a:rPr lang="en-US" sz="2200" b="0" strike="noStrike" spc="-1">
                <a:solidFill>
                  <a:srgbClr val="000404"/>
                </a:solidFill>
                <a:latin typeface="Times New Roman"/>
                <a:ea typeface="宋体"/>
              </a:rPr>
              <a:t>Clock cycles per second for polling = 250K×400</a:t>
            </a:r>
            <a:endParaRPr lang="en-US" sz="2200" b="0" strike="noStrike" spc="-1">
              <a:latin typeface="Arial"/>
            </a:endParaRPr>
          </a:p>
          <a:p>
            <a:pPr marL="743040" indent="-284040">
              <a:lnSpc>
                <a:spcPct val="100000"/>
              </a:lnSpc>
              <a:spcBef>
                <a:spcPts val="439"/>
              </a:spcBef>
            </a:pPr>
            <a:r>
              <a:rPr lang="en-US" sz="2200" b="0" strike="noStrike" spc="-1">
                <a:solidFill>
                  <a:srgbClr val="000404"/>
                </a:solidFill>
                <a:latin typeface="Times New Roman"/>
                <a:ea typeface="宋体"/>
              </a:rPr>
              <a:t>     Fraction of the processor clock cycles consumed:</a:t>
            </a:r>
            <a:r>
              <a:rPr lang="en-US" sz="1600" b="0" strike="noStrike" spc="-1">
                <a:solidFill>
                  <a:srgbClr val="000404"/>
                </a:solidFill>
                <a:latin typeface="Times New Roman"/>
                <a:ea typeface="宋体"/>
              </a:rPr>
              <a:t>                   </a:t>
            </a:r>
            <a:endParaRPr lang="en-US" sz="1600" b="0" strike="noStrike" spc="-1">
              <a:latin typeface="Arial"/>
            </a:endParaRPr>
          </a:p>
        </p:txBody>
      </p:sp>
      <p:pic>
        <p:nvPicPr>
          <p:cNvPr id="1010" name="Object 3"/>
          <p:cNvPicPr/>
          <p:nvPr/>
        </p:nvPicPr>
        <p:blipFill>
          <a:blip r:embed="rId2"/>
          <a:stretch/>
        </p:blipFill>
        <p:spPr>
          <a:xfrm>
            <a:off x="2438280" y="2492280"/>
            <a:ext cx="2946240" cy="811080"/>
          </a:xfrm>
          <a:prstGeom prst="rect">
            <a:avLst/>
          </a:prstGeom>
          <a:ln>
            <a:noFill/>
          </a:ln>
        </p:spPr>
      </p:pic>
      <p:sp>
        <p:nvSpPr>
          <p:cNvPr id="1011" name="CustomShape 3"/>
          <p:cNvSpPr/>
          <p:nvPr/>
        </p:nvSpPr>
        <p:spPr>
          <a:xfrm>
            <a:off x="324000" y="5157720"/>
            <a:ext cx="8494560" cy="1095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Bef>
                <a:spcPts val="1100"/>
              </a:spcBef>
            </a:pPr>
            <a:r>
              <a:rPr lang="en-US" sz="2200" b="0" strike="noStrike" spc="-1">
                <a:solidFill>
                  <a:srgbClr val="000404"/>
                </a:solidFill>
                <a:latin typeface="Times New Roman"/>
                <a:ea typeface="DejaVu Sans"/>
              </a:rPr>
              <a:t>Clearly, polling can be used for the mouse without much performance impact on the processor, but it is unacceptable for a hard disk on this machine. </a:t>
            </a:r>
            <a:endParaRPr lang="en-US" sz="2200" b="0" strike="noStrike" spc="-1">
              <a:latin typeface="Arial"/>
            </a:endParaRPr>
          </a:p>
        </p:txBody>
      </p:sp>
      <p:sp>
        <p:nvSpPr>
          <p:cNvPr id="1012" name="CustomShape 4"/>
          <p:cNvSpPr/>
          <p:nvPr/>
        </p:nvSpPr>
        <p:spPr>
          <a:xfrm>
            <a:off x="990720" y="3284640"/>
            <a:ext cx="6703920" cy="184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Bef>
                <a:spcPts val="1100"/>
              </a:spcBef>
            </a:pPr>
            <a:r>
              <a:rPr lang="en-US" sz="2200" b="0" strike="noStrike" spc="-1">
                <a:solidFill>
                  <a:srgbClr val="000404"/>
                </a:solidFill>
                <a:latin typeface="Times New Roman"/>
                <a:ea typeface="DejaVu Sans"/>
              </a:rPr>
              <a:t>Now, let’s put three fractions together:</a:t>
            </a:r>
            <a:endParaRPr lang="en-US" sz="2200" b="0" strike="noStrike" spc="-1">
              <a:latin typeface="Arial"/>
            </a:endParaRPr>
          </a:p>
          <a:p>
            <a:pPr>
              <a:lnSpc>
                <a:spcPct val="100000"/>
              </a:lnSpc>
              <a:spcBef>
                <a:spcPts val="1100"/>
              </a:spcBef>
            </a:pPr>
            <a:r>
              <a:rPr lang="en-US" sz="2200" b="0" strike="noStrike" spc="-1">
                <a:solidFill>
                  <a:srgbClr val="000404"/>
                </a:solidFill>
                <a:latin typeface="Times New Roman"/>
                <a:ea typeface="DejaVu Sans"/>
              </a:rPr>
              <a:t>Mouse:           0.002%</a:t>
            </a:r>
            <a:endParaRPr lang="en-US" sz="2200" b="0" strike="noStrike" spc="-1">
              <a:latin typeface="Arial"/>
            </a:endParaRPr>
          </a:p>
          <a:p>
            <a:pPr>
              <a:lnSpc>
                <a:spcPct val="100000"/>
              </a:lnSpc>
              <a:spcBef>
                <a:spcPts val="1100"/>
              </a:spcBef>
            </a:pPr>
            <a:r>
              <a:rPr lang="en-US" sz="2200" b="0" strike="noStrike" spc="-1">
                <a:solidFill>
                  <a:srgbClr val="000404"/>
                </a:solidFill>
                <a:latin typeface="Times New Roman"/>
                <a:ea typeface="DejaVu Sans"/>
              </a:rPr>
              <a:t>Floppy disk:   2%</a:t>
            </a:r>
            <a:endParaRPr lang="en-US" sz="2200" b="0" strike="noStrike" spc="-1">
              <a:latin typeface="Arial"/>
            </a:endParaRPr>
          </a:p>
          <a:p>
            <a:pPr>
              <a:lnSpc>
                <a:spcPct val="100000"/>
              </a:lnSpc>
              <a:spcBef>
                <a:spcPts val="1100"/>
              </a:spcBef>
            </a:pPr>
            <a:r>
              <a:rPr lang="en-US" sz="2200" b="0" strike="noStrike" spc="-1">
                <a:solidFill>
                  <a:srgbClr val="000404"/>
                </a:solidFill>
                <a:latin typeface="Times New Roman"/>
                <a:ea typeface="DejaVu Sans"/>
              </a:rPr>
              <a:t>Hard disk:      20%</a:t>
            </a:r>
            <a:endParaRPr lang="en-US" sz="2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9" presetClass="entr" fill="hold" nodeType="clickEffect">
                                  <p:stCondLst>
                                    <p:cond delay="0"/>
                                  </p:stCondLst>
                                  <p:childTnLst>
                                    <p:set>
                                      <p:cBhvr>
                                        <p:cTn id="6" dur="1" fill="hold">
                                          <p:stCondLst>
                                            <p:cond delay="0"/>
                                          </p:stCondLst>
                                        </p:cTn>
                                        <p:tgtEl>
                                          <p:spTgt spid="1009"/>
                                        </p:tgtEl>
                                        <p:attrNameLst>
                                          <p:attrName>style.visibility</p:attrName>
                                        </p:attrNameLst>
                                      </p:cBhvr>
                                      <p:to>
                                        <p:strVal val="visible"/>
                                      </p:to>
                                    </p:set>
                                    <p:animEffect transition="in" filter="dissolve">
                                      <p:cBhvr additive="repl">
                                        <p:cTn id="7" dur="500"/>
                                        <p:tgtEl>
                                          <p:spTgt spid="1009"/>
                                        </p:tgtEl>
                                      </p:cBhvr>
                                    </p:animEffect>
                                  </p:childTnLst>
                                </p:cTn>
                              </p:par>
                            </p:childTnLst>
                          </p:cTn>
                        </p:par>
                        <p:par>
                          <p:cTn id="8" fill="hold" nodeType="afterEffect">
                            <p:stCondLst>
                              <p:cond delay="500"/>
                            </p:stCondLst>
                            <p:childTnLst>
                              <p:par>
                                <p:cTn id="9" presetID="9" presetClass="entr" fill="hold" nodeType="afterEffect">
                                  <p:stCondLst>
                                    <p:cond delay="0"/>
                                  </p:stCondLst>
                                  <p:childTnLst>
                                    <p:set>
                                      <p:cBhvr>
                                        <p:cTn id="10" dur="1" fill="hold">
                                          <p:stCondLst>
                                            <p:cond delay="0"/>
                                          </p:stCondLst>
                                        </p:cTn>
                                        <p:tgtEl>
                                          <p:spTgt spid="1010"/>
                                        </p:tgtEl>
                                        <p:attrNameLst>
                                          <p:attrName>style.visibility</p:attrName>
                                        </p:attrNameLst>
                                      </p:cBhvr>
                                      <p:to>
                                        <p:strVal val="visible"/>
                                      </p:to>
                                    </p:set>
                                    <p:animEffect transition="in" filter="dissolve">
                                      <p:cBhvr additive="repl">
                                        <p:cTn id="11" dur="500"/>
                                        <p:tgtEl>
                                          <p:spTgt spid="1010"/>
                                        </p:tgtEl>
                                      </p:cBhvr>
                                    </p:animEffect>
                                  </p:childTnLst>
                                </p:cTn>
                              </p:par>
                            </p:childTnLst>
                          </p:cTn>
                        </p:par>
                      </p:childTnLst>
                    </p:cTn>
                  </p:par>
                  <p:par>
                    <p:cTn id="12" fill="hold" nodeType="clickEffect">
                      <p:stCondLst>
                        <p:cond delay="indefinite"/>
                      </p:stCondLst>
                      <p:childTnLst>
                        <p:par>
                          <p:cTn id="13" fill="hold" nodeType="withEffect">
                            <p:stCondLst>
                              <p:cond delay="0"/>
                            </p:stCondLst>
                            <p:childTnLst>
                              <p:par>
                                <p:cTn id="14" presetID="9" presetClass="entr" fill="hold" nodeType="clickEffect">
                                  <p:stCondLst>
                                    <p:cond delay="0"/>
                                  </p:stCondLst>
                                  <p:childTnLst>
                                    <p:set>
                                      <p:cBhvr>
                                        <p:cTn id="15" dur="1" fill="hold">
                                          <p:stCondLst>
                                            <p:cond delay="0"/>
                                          </p:stCondLst>
                                        </p:cTn>
                                        <p:tgtEl>
                                          <p:spTgt spid="1011"/>
                                        </p:tgtEl>
                                        <p:attrNameLst>
                                          <p:attrName>style.visibility</p:attrName>
                                        </p:attrNameLst>
                                      </p:cBhvr>
                                      <p:to>
                                        <p:strVal val="visible"/>
                                      </p:to>
                                    </p:set>
                                    <p:animEffect transition="in" filter="dissolve">
                                      <p:cBhvr additive="repl">
                                        <p:cTn id="16" dur="500"/>
                                        <p:tgtEl>
                                          <p:spTgt spid="1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7C09214B-4339-46A3-9D99-2D17864055E0}" type="slidenum">
              <a:rPr lang="en-US" sz="1200" b="0" strike="noStrike" spc="-1">
                <a:solidFill>
                  <a:srgbClr val="8B8B8B"/>
                </a:solidFill>
                <a:latin typeface="Calibri"/>
                <a:ea typeface="DejaVu Sans"/>
              </a:rPr>
              <a:t>71</a:t>
            </a:fld>
            <a:endParaRPr lang="en-US" sz="1200" b="0" strike="noStrike" spc="-1">
              <a:latin typeface="Arial"/>
            </a:endParaRPr>
          </a:p>
        </p:txBody>
      </p:sp>
      <p:sp>
        <p:nvSpPr>
          <p:cNvPr id="1014" name="CustomShape 2"/>
          <p:cNvSpPr/>
          <p:nvPr/>
        </p:nvSpPr>
        <p:spPr>
          <a:xfrm>
            <a:off x="179280" y="380880"/>
            <a:ext cx="8840520" cy="434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100000"/>
              </a:lnSpc>
              <a:spcBef>
                <a:spcPts val="641"/>
              </a:spcBef>
              <a:buClr>
                <a:srgbClr val="000000"/>
              </a:buClr>
              <a:buFont typeface="Arial"/>
              <a:buChar char="•"/>
            </a:pPr>
            <a:r>
              <a:rPr lang="en-US" sz="2800" b="0" strike="noStrike" spc="-1">
                <a:solidFill>
                  <a:srgbClr val="000000"/>
                </a:solidFill>
                <a:latin typeface="Calibri"/>
                <a:ea typeface="DejaVu Sans"/>
              </a:rPr>
              <a:t> </a:t>
            </a:r>
            <a:r>
              <a:rPr lang="en-US" sz="3200" b="1" strike="noStrike" spc="-1">
                <a:solidFill>
                  <a:srgbClr val="000000"/>
                </a:solidFill>
                <a:latin typeface="Comic Sans MS"/>
                <a:ea typeface="DejaVu Sans"/>
              </a:rPr>
              <a:t>Overhead of Interrupt-Driven I/O</a:t>
            </a:r>
            <a:endParaRPr lang="en-US" sz="3200" b="0" strike="noStrike" spc="-1">
              <a:latin typeface="Arial"/>
            </a:endParaRPr>
          </a:p>
          <a:p>
            <a:pPr marL="343080" indent="-341280">
              <a:lnSpc>
                <a:spcPct val="100000"/>
              </a:lnSpc>
              <a:spcBef>
                <a:spcPts val="479"/>
              </a:spcBef>
              <a:buClr>
                <a:srgbClr val="FF3300"/>
              </a:buClr>
              <a:buFont typeface="Arial"/>
              <a:buChar char="•"/>
            </a:pPr>
            <a:r>
              <a:rPr lang="en-US" sz="2400" b="0" strike="noStrike" spc="-1">
                <a:solidFill>
                  <a:srgbClr val="FF3300"/>
                </a:solidFill>
                <a:latin typeface="Calibri"/>
                <a:ea typeface="DejaVu Sans"/>
              </a:rPr>
              <a:t>     </a:t>
            </a:r>
            <a:r>
              <a:rPr lang="en-US" sz="2400" b="1" strike="noStrike" spc="-1">
                <a:solidFill>
                  <a:srgbClr val="FF3300"/>
                </a:solidFill>
                <a:latin typeface="Calibri"/>
                <a:ea typeface="DejaVu Sans"/>
              </a:rPr>
              <a:t>    </a:t>
            </a:r>
            <a:r>
              <a:rPr lang="en-US" sz="2400" b="0" strike="noStrike" spc="-1">
                <a:solidFill>
                  <a:srgbClr val="FF3300"/>
                </a:solidFill>
                <a:latin typeface="Times New Roman"/>
                <a:ea typeface="DejaVu Sans"/>
              </a:rPr>
              <a:t>Suppose</a:t>
            </a:r>
            <a:r>
              <a:rPr lang="en-US" sz="2400" b="0" strike="noStrike" spc="-1">
                <a:solidFill>
                  <a:srgbClr val="000404"/>
                </a:solidFill>
                <a:latin typeface="Times New Roman"/>
                <a:ea typeface="DejaVu Sans"/>
              </a:rPr>
              <a:t> we have the same hard disk and processor we used in the former example, but we used interrupt-driven I/O. The overhead for each transfer, including the interrupt, is </a:t>
            </a:r>
            <a:r>
              <a:rPr lang="en-US" sz="2400" b="0" u="dbl" strike="noStrike" spc="-1">
                <a:solidFill>
                  <a:srgbClr val="FF0000"/>
                </a:solidFill>
                <a:uFillTx/>
                <a:latin typeface="Times New Roman"/>
                <a:ea typeface="DejaVu Sans"/>
              </a:rPr>
              <a:t>500 </a:t>
            </a:r>
            <a:r>
              <a:rPr lang="en-US" sz="2400" b="0" u="dbl" strike="noStrike" spc="-1">
                <a:solidFill>
                  <a:srgbClr val="000404"/>
                </a:solidFill>
                <a:uFillTx/>
                <a:latin typeface="Times New Roman"/>
                <a:ea typeface="DejaVu Sans"/>
              </a:rPr>
              <a:t>clock cycles</a:t>
            </a:r>
            <a:r>
              <a:rPr lang="en-US" sz="2400" b="0" strike="noStrike" spc="-1">
                <a:solidFill>
                  <a:srgbClr val="000404"/>
                </a:solidFill>
                <a:latin typeface="Times New Roman"/>
                <a:ea typeface="DejaVu Sans"/>
              </a:rPr>
              <a:t>. Find the fraction of the processor consumed if the hard disk is only transferring data </a:t>
            </a:r>
            <a:r>
              <a:rPr lang="en-US" sz="2400" b="0" strike="noStrike" spc="-1">
                <a:solidFill>
                  <a:srgbClr val="FF0000"/>
                </a:solidFill>
                <a:latin typeface="Times New Roman"/>
                <a:ea typeface="DejaVu Sans"/>
              </a:rPr>
              <a:t>5% </a:t>
            </a:r>
            <a:r>
              <a:rPr lang="en-US" sz="2400" b="0" strike="noStrike" spc="-1">
                <a:solidFill>
                  <a:srgbClr val="000404"/>
                </a:solidFill>
                <a:latin typeface="Times New Roman"/>
                <a:ea typeface="DejaVu Sans"/>
              </a:rPr>
              <a:t>of the time.</a:t>
            </a:r>
            <a:endParaRPr lang="en-US" sz="2400" b="0" strike="noStrike" spc="-1">
              <a:latin typeface="Arial"/>
            </a:endParaRPr>
          </a:p>
          <a:p>
            <a:pPr marL="343080" indent="-341280">
              <a:lnSpc>
                <a:spcPct val="100000"/>
              </a:lnSpc>
              <a:spcBef>
                <a:spcPts val="479"/>
              </a:spcBef>
              <a:buClr>
                <a:srgbClr val="000404"/>
              </a:buClr>
              <a:buFont typeface="Arial"/>
              <a:buChar char="•"/>
            </a:pPr>
            <a:r>
              <a:rPr lang="en-US" sz="2400" b="1" strike="noStrike" spc="-1">
                <a:solidFill>
                  <a:srgbClr val="000404"/>
                </a:solidFill>
                <a:latin typeface="Calibri"/>
                <a:ea typeface="DejaVu Sans"/>
              </a:rPr>
              <a:t>     </a:t>
            </a:r>
            <a:endParaRPr lang="en-US" sz="2400" b="0" strike="noStrike" spc="-1">
              <a:latin typeface="Arial"/>
            </a:endParaRPr>
          </a:p>
        </p:txBody>
      </p:sp>
      <p:sp>
        <p:nvSpPr>
          <p:cNvPr id="1015" name="CustomShape 3"/>
          <p:cNvSpPr/>
          <p:nvPr/>
        </p:nvSpPr>
        <p:spPr>
          <a:xfrm>
            <a:off x="179280" y="2997360"/>
            <a:ext cx="8962920" cy="210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Bef>
                <a:spcPts val="479"/>
              </a:spcBef>
            </a:pPr>
            <a:r>
              <a:rPr lang="en-US" sz="2400" b="0" strike="noStrike" spc="-1">
                <a:solidFill>
                  <a:srgbClr val="0000FF"/>
                </a:solidFill>
                <a:latin typeface="Times New Roman"/>
                <a:ea typeface="宋体"/>
              </a:rPr>
              <a:t>Answer:</a:t>
            </a:r>
            <a:r>
              <a:rPr lang="en-US" sz="2400" b="0" strike="noStrike" spc="-1">
                <a:solidFill>
                  <a:srgbClr val="000404"/>
                </a:solidFill>
                <a:latin typeface="Times New Roman"/>
                <a:ea typeface="宋体"/>
              </a:rPr>
              <a:t>  First, we assume the disk is </a:t>
            </a:r>
            <a:r>
              <a:rPr lang="en-US" sz="2400" b="0" strike="noStrike" spc="-1">
                <a:solidFill>
                  <a:srgbClr val="FF3300"/>
                </a:solidFill>
                <a:latin typeface="Times New Roman"/>
                <a:ea typeface="宋体"/>
              </a:rPr>
              <a:t>transferring data 100%</a:t>
            </a:r>
            <a:r>
              <a:rPr lang="en-US" sz="2400" b="0" strike="noStrike" spc="-1">
                <a:solidFill>
                  <a:srgbClr val="000404"/>
                </a:solidFill>
                <a:latin typeface="Times New Roman"/>
                <a:ea typeface="宋体"/>
              </a:rPr>
              <a:t> of the time. </a:t>
            </a:r>
            <a:r>
              <a:rPr lang="en-US" sz="2200" b="0" strike="noStrike" spc="-1">
                <a:solidFill>
                  <a:srgbClr val="000404"/>
                </a:solidFill>
                <a:latin typeface="Times New Roman"/>
                <a:ea typeface="宋体"/>
              </a:rPr>
              <a:t>So, the interrupt rate is the same as the polling rate. </a:t>
            </a:r>
            <a:endParaRPr lang="en-US" sz="2200" b="0" strike="noStrike" spc="-1">
              <a:latin typeface="Arial"/>
            </a:endParaRPr>
          </a:p>
          <a:p>
            <a:pPr marL="190440" indent="484200">
              <a:lnSpc>
                <a:spcPct val="100000"/>
              </a:lnSpc>
              <a:spcBef>
                <a:spcPts val="479"/>
              </a:spcBef>
            </a:pPr>
            <a:r>
              <a:rPr lang="en-US" sz="2400" b="0" strike="noStrike" spc="-1">
                <a:solidFill>
                  <a:srgbClr val="000404"/>
                </a:solidFill>
                <a:latin typeface="Times New Roman"/>
                <a:ea typeface="宋体"/>
              </a:rPr>
              <a:t>C</a:t>
            </a:r>
            <a:r>
              <a:rPr lang="en-US" sz="2400" b="0" i="1" strike="noStrike" spc="-1">
                <a:solidFill>
                  <a:srgbClr val="000404"/>
                </a:solidFill>
                <a:latin typeface="Times New Roman"/>
                <a:ea typeface="宋体"/>
              </a:rPr>
              <a:t>ycles per second for disk is:</a:t>
            </a:r>
            <a:endParaRPr lang="en-US" sz="2400" b="0" strike="noStrike" spc="-1">
              <a:latin typeface="Arial"/>
            </a:endParaRPr>
          </a:p>
          <a:p>
            <a:pPr marL="190440" indent="484200">
              <a:lnSpc>
                <a:spcPct val="100000"/>
              </a:lnSpc>
              <a:spcBef>
                <a:spcPts val="479"/>
              </a:spcBef>
            </a:pPr>
            <a:r>
              <a:rPr lang="en-US" sz="2400" b="0" i="1" strike="noStrike" spc="-1">
                <a:solidFill>
                  <a:srgbClr val="000404"/>
                </a:solidFill>
                <a:latin typeface="Times New Roman"/>
                <a:ea typeface="宋体"/>
              </a:rPr>
              <a:t>               250K×500=125×10</a:t>
            </a:r>
            <a:r>
              <a:rPr lang="en-US" sz="2400" b="0" i="1" strike="noStrike" spc="-1" baseline="30000">
                <a:solidFill>
                  <a:srgbClr val="000404"/>
                </a:solidFill>
                <a:latin typeface="Times New Roman"/>
                <a:ea typeface="宋体"/>
              </a:rPr>
              <a:t>6</a:t>
            </a:r>
            <a:r>
              <a:rPr lang="en-US" sz="2400" b="0" i="1" strike="noStrike" spc="-1">
                <a:solidFill>
                  <a:srgbClr val="000404"/>
                </a:solidFill>
                <a:latin typeface="Times New Roman"/>
                <a:ea typeface="宋体"/>
              </a:rPr>
              <a:t>cycles per second </a:t>
            </a:r>
            <a:endParaRPr lang="en-US" sz="2400" b="0" strike="noStrike" spc="-1">
              <a:latin typeface="Arial"/>
            </a:endParaRPr>
          </a:p>
          <a:p>
            <a:pPr marL="190440" indent="484200">
              <a:lnSpc>
                <a:spcPct val="100000"/>
              </a:lnSpc>
              <a:spcBef>
                <a:spcPts val="479"/>
              </a:spcBef>
            </a:pPr>
            <a:r>
              <a:rPr lang="en-US" sz="2400" b="0" strike="noStrike" spc="-1">
                <a:solidFill>
                  <a:srgbClr val="000404"/>
                </a:solidFill>
                <a:latin typeface="Times New Roman"/>
                <a:ea typeface="宋体"/>
              </a:rPr>
              <a:t>Fraction of the processor consumed during a transfer is:</a:t>
            </a:r>
            <a:endParaRPr lang="en-US" sz="2400" b="0" strike="noStrike" spc="-1">
              <a:latin typeface="Arial"/>
            </a:endParaRPr>
          </a:p>
        </p:txBody>
      </p:sp>
      <p:pic>
        <p:nvPicPr>
          <p:cNvPr id="1016" name="Object 4"/>
          <p:cNvPicPr/>
          <p:nvPr/>
        </p:nvPicPr>
        <p:blipFill>
          <a:blip r:embed="rId2"/>
          <a:stretch/>
        </p:blipFill>
        <p:spPr>
          <a:xfrm>
            <a:off x="2700360" y="5229360"/>
            <a:ext cx="3198600" cy="80640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nodeType="clickEffect">
                      <p:stCondLst>
                        <p:cond delay="0"/>
                      </p:stCondLst>
                      <p:childTnLst>
                        <p:par>
                          <p:cTn id="4" fill="hold" nodeType="withEffect">
                            <p:stCondLst>
                              <p:cond delay="0"/>
                            </p:stCondLst>
                            <p:childTnLst>
                              <p:par>
                                <p:cTn id="5" presetID="9" presetClass="entr" fill="hold" nodeType="afterEffect">
                                  <p:stCondLst>
                                    <p:cond delay="0"/>
                                  </p:stCondLst>
                                  <p:childTnLst>
                                    <p:set>
                                      <p:cBhvr>
                                        <p:cTn id="6" dur="1" fill="hold">
                                          <p:stCondLst>
                                            <p:cond delay="0"/>
                                          </p:stCondLst>
                                        </p:cTn>
                                        <p:tgtEl>
                                          <p:spTgt spid="1016"/>
                                        </p:tgtEl>
                                        <p:attrNameLst>
                                          <p:attrName>style.visibility</p:attrName>
                                        </p:attrNameLst>
                                      </p:cBhvr>
                                      <p:to>
                                        <p:strVal val="visible"/>
                                      </p:to>
                                    </p:set>
                                    <p:animEffect transition="in" filter="dissolve">
                                      <p:cBhvr additive="repl">
                                        <p:cTn id="7" dur="500"/>
                                        <p:tgtEl>
                                          <p:spTgt spid="1016"/>
                                        </p:tgtEl>
                                      </p:cBhvr>
                                    </p:animEffect>
                                  </p:childTnLst>
                                </p:cTn>
                              </p:par>
                            </p:childTnLst>
                          </p:cTn>
                        </p:par>
                        <p:par>
                          <p:cTn id="8" fill="hold" nodeType="afterEffect">
                            <p:stCondLst>
                              <p:cond delay="500"/>
                            </p:stCondLst>
                            <p:childTnLst>
                              <p:par>
                                <p:cTn id="9" presetID="9" presetClass="entr" fill="hold" nodeType="afterEffect">
                                  <p:stCondLst>
                                    <p:cond delay="0"/>
                                  </p:stCondLst>
                                  <p:childTnLst>
                                    <p:set>
                                      <p:cBhvr>
                                        <p:cTn id="10" dur="1" fill="hold">
                                          <p:stCondLst>
                                            <p:cond delay="0"/>
                                          </p:stCondLst>
                                        </p:cTn>
                                        <p:tgtEl>
                                          <p:spTgt spid="1015"/>
                                        </p:tgtEl>
                                        <p:attrNameLst>
                                          <p:attrName>style.visibility</p:attrName>
                                        </p:attrNameLst>
                                      </p:cBhvr>
                                      <p:to>
                                        <p:strVal val="visible"/>
                                      </p:to>
                                    </p:set>
                                    <p:animEffect transition="in" filter="dissolve">
                                      <p:cBhvr additive="repl">
                                        <p:cTn id="11" dur="500"/>
                                        <p:tgtEl>
                                          <p:spTgt spid="10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7"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3B0EB3DF-B541-43FA-9682-19FE9D7D25C1}" type="slidenum">
              <a:rPr lang="en-US" sz="1200" b="0" strike="noStrike" spc="-1">
                <a:solidFill>
                  <a:srgbClr val="8B8B8B"/>
                </a:solidFill>
                <a:latin typeface="Calibri"/>
                <a:ea typeface="DejaVu Sans"/>
              </a:rPr>
              <a:t>72</a:t>
            </a:fld>
            <a:endParaRPr lang="en-US" sz="1200" b="0" strike="noStrike" spc="-1">
              <a:latin typeface="Arial"/>
            </a:endParaRPr>
          </a:p>
        </p:txBody>
      </p:sp>
      <p:sp>
        <p:nvSpPr>
          <p:cNvPr id="1018" name="CustomShape 2"/>
          <p:cNvSpPr/>
          <p:nvPr/>
        </p:nvSpPr>
        <p:spPr>
          <a:xfrm>
            <a:off x="609480" y="914400"/>
            <a:ext cx="8075520" cy="2771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Bef>
                <a:spcPts val="479"/>
              </a:spcBef>
            </a:pPr>
            <a:r>
              <a:rPr lang="en-US" sz="1800" b="0" strike="noStrike" spc="-1">
                <a:solidFill>
                  <a:srgbClr val="007A77"/>
                </a:solidFill>
                <a:latin typeface="Arial"/>
                <a:ea typeface="宋体"/>
              </a:rPr>
              <a:t> </a:t>
            </a:r>
            <a:r>
              <a:rPr lang="en-US" sz="2400" b="0" strike="noStrike" spc="-1">
                <a:solidFill>
                  <a:srgbClr val="000404"/>
                </a:solidFill>
                <a:latin typeface="Times New Roman"/>
                <a:ea typeface="宋体"/>
              </a:rPr>
              <a:t>Now,we assume that the disk is only transferring data 5% of the time.The fraction of the processor time consumed on average is:  </a:t>
            </a:r>
            <a:endParaRPr lang="en-US" sz="2400" b="0" strike="noStrike" spc="-1">
              <a:latin typeface="Arial"/>
            </a:endParaRPr>
          </a:p>
          <a:p>
            <a:pPr>
              <a:lnSpc>
                <a:spcPct val="100000"/>
              </a:lnSpc>
              <a:spcBef>
                <a:spcPts val="479"/>
              </a:spcBef>
            </a:pPr>
            <a:r>
              <a:rPr lang="en-US" sz="2400" b="0" strike="noStrike" spc="-1">
                <a:solidFill>
                  <a:srgbClr val="000404"/>
                </a:solidFill>
                <a:latin typeface="Times New Roman"/>
                <a:ea typeface="宋体"/>
              </a:rPr>
              <a:t>               </a:t>
            </a:r>
            <a:r>
              <a:rPr lang="en-US" sz="2400" b="0" i="1" strike="noStrike" spc="-1">
                <a:solidFill>
                  <a:srgbClr val="000404"/>
                </a:solidFill>
                <a:latin typeface="Times New Roman"/>
                <a:ea typeface="宋体"/>
              </a:rPr>
              <a:t>25%×5%=1.25%</a:t>
            </a:r>
            <a:endParaRPr lang="en-US" sz="2400" b="0" strike="noStrike" spc="-1">
              <a:latin typeface="Arial"/>
            </a:endParaRPr>
          </a:p>
          <a:p>
            <a:pPr>
              <a:lnSpc>
                <a:spcPct val="100000"/>
              </a:lnSpc>
              <a:spcBef>
                <a:spcPts val="479"/>
              </a:spcBef>
            </a:pPr>
            <a:r>
              <a:rPr lang="en-US" sz="2400" b="0" strike="noStrike" spc="-1">
                <a:solidFill>
                  <a:srgbClr val="000404"/>
                </a:solidFill>
                <a:latin typeface="Times New Roman"/>
                <a:ea typeface="宋体"/>
              </a:rPr>
              <a:t>As we can see, no CPU time is needed when an interrupt-driven I/O device is not actually transferring. This is the major advantage of an interrupt-driven interface versus polling.</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0"/>
                      </p:stCondLst>
                      <p:childTnLst>
                        <p:par>
                          <p:cTn id="4" fill="hold" nodeType="withEffect">
                            <p:stCondLst>
                              <p:cond delay="0"/>
                            </p:stCondLst>
                            <p:childTnLst>
                              <p:par>
                                <p:cTn id="5" presetID="9" presetClass="entr" fill="hold" nodeType="afterEffect">
                                  <p:stCondLst>
                                    <p:cond delay="0"/>
                                  </p:stCondLst>
                                  <p:childTnLst>
                                    <p:set>
                                      <p:cBhvr>
                                        <p:cTn id="6" dur="1" fill="hold">
                                          <p:stCondLst>
                                            <p:cond delay="0"/>
                                          </p:stCondLst>
                                        </p:cTn>
                                        <p:tgtEl>
                                          <p:spTgt spid="1018"/>
                                        </p:tgtEl>
                                        <p:attrNameLst>
                                          <p:attrName>style.visibility</p:attrName>
                                        </p:attrNameLst>
                                      </p:cBhvr>
                                      <p:to>
                                        <p:strVal val="visible"/>
                                      </p:to>
                                    </p:set>
                                    <p:animEffect transition="in" filter="dissolve">
                                      <p:cBhvr additive="repl">
                                        <p:cTn id="7" dur="500"/>
                                        <p:tgtEl>
                                          <p:spTgt spid="10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9"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B8F9C580-918E-49CD-8177-0A3EA0314A68}" type="slidenum">
              <a:rPr lang="en-US" sz="1200" b="0" strike="noStrike" spc="-1">
                <a:solidFill>
                  <a:srgbClr val="8B8B8B"/>
                </a:solidFill>
                <a:latin typeface="Calibri"/>
                <a:ea typeface="DejaVu Sans"/>
              </a:rPr>
              <a:t>73</a:t>
            </a:fld>
            <a:endParaRPr lang="en-US" sz="1200" b="0" strike="noStrike" spc="-1">
              <a:latin typeface="Arial"/>
            </a:endParaRPr>
          </a:p>
        </p:txBody>
      </p:sp>
      <p:sp>
        <p:nvSpPr>
          <p:cNvPr id="1020" name="CustomShape 2"/>
          <p:cNvSpPr/>
          <p:nvPr/>
        </p:nvSpPr>
        <p:spPr>
          <a:xfrm>
            <a:off x="380880" y="404640"/>
            <a:ext cx="8151480" cy="5384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90000"/>
              </a:lnSpc>
              <a:spcBef>
                <a:spcPts val="641"/>
              </a:spcBef>
              <a:buClr>
                <a:srgbClr val="000000"/>
              </a:buClr>
              <a:buFont typeface="Arial"/>
              <a:buChar char="•"/>
            </a:pPr>
            <a:r>
              <a:rPr lang="en-US" sz="3200" b="1" strike="noStrike" spc="-1">
                <a:solidFill>
                  <a:srgbClr val="000000"/>
                </a:solidFill>
                <a:latin typeface="Comic Sans MS"/>
                <a:ea typeface="DejaVu Sans"/>
              </a:rPr>
              <a:t> </a:t>
            </a:r>
            <a:r>
              <a:rPr lang="en-US" sz="2800" b="1" strike="noStrike" spc="-1">
                <a:solidFill>
                  <a:srgbClr val="000000"/>
                </a:solidFill>
                <a:latin typeface="Comic Sans MS"/>
                <a:ea typeface="DejaVu Sans"/>
              </a:rPr>
              <a:t>Overhead of I/O Using DMA</a:t>
            </a:r>
            <a:endParaRPr lang="en-US" sz="2800" b="0" strike="noStrike" spc="-1">
              <a:latin typeface="Arial"/>
            </a:endParaRPr>
          </a:p>
          <a:p>
            <a:pPr marL="343080" indent="-341280">
              <a:lnSpc>
                <a:spcPct val="90000"/>
              </a:lnSpc>
              <a:spcBef>
                <a:spcPts val="561"/>
              </a:spcBef>
              <a:buClr>
                <a:srgbClr val="FF3300"/>
              </a:buClr>
              <a:buFont typeface="Arial"/>
              <a:buChar char="•"/>
            </a:pPr>
            <a:r>
              <a:rPr lang="en-US" sz="2800" b="0" strike="noStrike" spc="-1">
                <a:solidFill>
                  <a:srgbClr val="FF3300"/>
                </a:solidFill>
                <a:latin typeface="Calibri"/>
                <a:ea typeface="DejaVu Sans"/>
              </a:rPr>
              <a:t>     </a:t>
            </a:r>
            <a:r>
              <a:rPr lang="en-US" sz="2800" b="1" strike="noStrike" spc="-1">
                <a:solidFill>
                  <a:srgbClr val="FF3300"/>
                </a:solidFill>
                <a:latin typeface="Calibri"/>
                <a:ea typeface="DejaVu Sans"/>
              </a:rPr>
              <a:t> </a:t>
            </a:r>
            <a:r>
              <a:rPr lang="en-US" sz="2800" b="0" strike="noStrike" spc="-1">
                <a:solidFill>
                  <a:srgbClr val="FF3300"/>
                </a:solidFill>
                <a:latin typeface="Times New Roman"/>
                <a:ea typeface="DejaVu Sans"/>
              </a:rPr>
              <a:t>Suppose</a:t>
            </a:r>
            <a:r>
              <a:rPr lang="en-US" sz="2800" b="0" strike="noStrike" spc="-1">
                <a:solidFill>
                  <a:srgbClr val="000404"/>
                </a:solidFill>
                <a:latin typeface="Times New Roman"/>
                <a:ea typeface="DejaVu Sans"/>
              </a:rPr>
              <a:t> we have the same hard disk and  processor we used in the former example. </a:t>
            </a:r>
            <a:endParaRPr lang="en-US" sz="2800" b="0" strike="noStrike" spc="-1">
              <a:latin typeface="Arial"/>
            </a:endParaRPr>
          </a:p>
          <a:p>
            <a:pPr marL="533520" lvl="1" indent="419040">
              <a:lnSpc>
                <a:spcPct val="90000"/>
              </a:lnSpc>
              <a:spcBef>
                <a:spcPts val="479"/>
              </a:spcBef>
              <a:buClr>
                <a:srgbClr val="000404"/>
              </a:buClr>
              <a:buFont typeface="Arial"/>
              <a:buChar char="–"/>
            </a:pPr>
            <a:r>
              <a:rPr lang="en-US" sz="2400" b="0" strike="noStrike" spc="-1">
                <a:solidFill>
                  <a:srgbClr val="000404"/>
                </a:solidFill>
                <a:latin typeface="Times New Roman"/>
                <a:ea typeface="DejaVu Sans"/>
              </a:rPr>
              <a:t>Assume that the initial setup of a DMA transfer takes </a:t>
            </a:r>
            <a:r>
              <a:rPr lang="en-US" sz="2400" b="0" strike="noStrike" spc="-1">
                <a:solidFill>
                  <a:srgbClr val="FF0000"/>
                </a:solidFill>
                <a:latin typeface="Times New Roman"/>
                <a:ea typeface="DejaVu Sans"/>
              </a:rPr>
              <a:t>1000</a:t>
            </a:r>
            <a:r>
              <a:rPr lang="en-US" sz="2400" b="0" strike="noStrike" spc="-1">
                <a:solidFill>
                  <a:srgbClr val="000404"/>
                </a:solidFill>
                <a:latin typeface="Times New Roman"/>
                <a:ea typeface="DejaVu Sans"/>
              </a:rPr>
              <a:t> clock cycles for the processor, and assume the handling of the interrupt at DMA completion requires </a:t>
            </a:r>
            <a:r>
              <a:rPr lang="en-US" sz="2400" b="0" strike="noStrike" spc="-1">
                <a:solidFill>
                  <a:srgbClr val="FF0000"/>
                </a:solidFill>
                <a:latin typeface="Times New Roman"/>
                <a:ea typeface="DejaVu Sans"/>
              </a:rPr>
              <a:t>500</a:t>
            </a:r>
            <a:r>
              <a:rPr lang="en-US" sz="2400" b="0" strike="noStrike" spc="-1">
                <a:solidFill>
                  <a:srgbClr val="000404"/>
                </a:solidFill>
                <a:latin typeface="Times New Roman"/>
                <a:ea typeface="DejaVu Sans"/>
              </a:rPr>
              <a:t> clock cycles for the processor. </a:t>
            </a:r>
            <a:endParaRPr lang="en-US" sz="2400" b="0" strike="noStrike" spc="-1">
              <a:latin typeface="Arial"/>
            </a:endParaRPr>
          </a:p>
          <a:p>
            <a:pPr marL="533520" lvl="1" indent="419040">
              <a:lnSpc>
                <a:spcPct val="90000"/>
              </a:lnSpc>
              <a:spcBef>
                <a:spcPts val="479"/>
              </a:spcBef>
              <a:buClr>
                <a:srgbClr val="000404"/>
              </a:buClr>
              <a:buFont typeface="Arial"/>
              <a:buChar char="–"/>
            </a:pPr>
            <a:r>
              <a:rPr lang="en-US" sz="2400" b="0" strike="noStrike" spc="-1">
                <a:solidFill>
                  <a:srgbClr val="000404"/>
                </a:solidFill>
                <a:latin typeface="Times New Roman"/>
                <a:ea typeface="DejaVu Sans"/>
              </a:rPr>
              <a:t>The hard disk has a transfer rate of </a:t>
            </a:r>
            <a:r>
              <a:rPr lang="en-US" sz="2400" b="0" strike="noStrike" spc="-1">
                <a:solidFill>
                  <a:srgbClr val="FF0000"/>
                </a:solidFill>
                <a:latin typeface="Times New Roman"/>
                <a:ea typeface="DejaVu Sans"/>
              </a:rPr>
              <a:t>4MB/sec </a:t>
            </a:r>
            <a:r>
              <a:rPr lang="en-US" sz="2400" b="0" strike="noStrike" spc="-1">
                <a:solidFill>
                  <a:srgbClr val="000404"/>
                </a:solidFill>
                <a:latin typeface="Times New Roman"/>
                <a:ea typeface="DejaVu Sans"/>
              </a:rPr>
              <a:t>and uses DMA. The average transfer from disk is </a:t>
            </a:r>
            <a:r>
              <a:rPr lang="en-US" sz="2400" b="0" strike="noStrike" spc="-1">
                <a:solidFill>
                  <a:srgbClr val="FF0000"/>
                </a:solidFill>
                <a:latin typeface="Times New Roman"/>
                <a:ea typeface="DejaVu Sans"/>
              </a:rPr>
              <a:t>8 KB</a:t>
            </a:r>
            <a:r>
              <a:rPr lang="en-US" sz="2400" b="0" strike="noStrike" spc="-1">
                <a:solidFill>
                  <a:srgbClr val="000404"/>
                </a:solidFill>
                <a:latin typeface="Times New Roman"/>
                <a:ea typeface="DejaVu Sans"/>
              </a:rPr>
              <a:t>. Assume the disk is actively transferring 100% of the time. </a:t>
            </a:r>
            <a:endParaRPr lang="en-US" sz="2400" b="0" strike="noStrike" spc="-1">
              <a:latin typeface="Arial"/>
            </a:endParaRPr>
          </a:p>
          <a:p>
            <a:pPr marL="533520" lvl="1" indent="419040">
              <a:lnSpc>
                <a:spcPct val="90000"/>
              </a:lnSpc>
              <a:spcBef>
                <a:spcPts val="479"/>
              </a:spcBef>
              <a:buClr>
                <a:srgbClr val="FF3300"/>
              </a:buClr>
              <a:buFont typeface="Arial"/>
              <a:buChar char="–"/>
            </a:pPr>
            <a:r>
              <a:rPr lang="en-US" sz="2400" b="0" strike="noStrike" spc="-1">
                <a:solidFill>
                  <a:srgbClr val="FF3300"/>
                </a:solidFill>
                <a:latin typeface="Times New Roman"/>
                <a:ea typeface="DejaVu Sans"/>
              </a:rPr>
              <a:t>Please find</a:t>
            </a:r>
            <a:r>
              <a:rPr lang="en-US" sz="2400" b="0" strike="noStrike" spc="-1">
                <a:solidFill>
                  <a:srgbClr val="000404"/>
                </a:solidFill>
                <a:latin typeface="Times New Roman"/>
                <a:ea typeface="DejaVu Sans"/>
              </a:rPr>
              <a:t> what fraction of the processor time is consumed.</a:t>
            </a:r>
            <a:endParaRPr lang="en-US" sz="2400" b="0" strike="noStrike" spc="-1">
              <a:latin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E0E8D41-D7FF-4EB5-AC0B-F102CB6642E9}" type="slidenum">
              <a:rPr lang="en-US" sz="1200" b="0" strike="noStrike" spc="-1">
                <a:solidFill>
                  <a:srgbClr val="8B8B8B"/>
                </a:solidFill>
                <a:latin typeface="Calibri"/>
                <a:ea typeface="DejaVu Sans"/>
              </a:rPr>
              <a:t>74</a:t>
            </a:fld>
            <a:endParaRPr lang="en-US" sz="1200" b="0" strike="noStrike" spc="-1">
              <a:latin typeface="Arial"/>
            </a:endParaRPr>
          </a:p>
        </p:txBody>
      </p:sp>
      <p:sp>
        <p:nvSpPr>
          <p:cNvPr id="1022" name="CustomShape 2"/>
          <p:cNvSpPr/>
          <p:nvPr/>
        </p:nvSpPr>
        <p:spPr>
          <a:xfrm>
            <a:off x="301680" y="609480"/>
            <a:ext cx="8535600" cy="175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2400" b="1" strike="noStrike" spc="-1">
                <a:solidFill>
                  <a:srgbClr val="0000FF"/>
                </a:solidFill>
                <a:latin typeface="Calibri"/>
                <a:ea typeface="DejaVu Sans"/>
              </a:rPr>
              <a:t>Answer:  </a:t>
            </a:r>
            <a:br/>
            <a:r>
              <a:rPr lang="en-US" sz="2400" b="1" strike="noStrike" spc="-1">
                <a:solidFill>
                  <a:srgbClr val="0000FF"/>
                </a:solidFill>
                <a:latin typeface="Calibri"/>
                <a:ea typeface="DejaVu Sans"/>
              </a:rPr>
              <a:t>     </a:t>
            </a:r>
            <a:r>
              <a:rPr lang="en-US" sz="2400" b="1" strike="noStrike" spc="-1">
                <a:solidFill>
                  <a:srgbClr val="000404"/>
                </a:solidFill>
                <a:latin typeface="Calibri"/>
                <a:ea typeface="DejaVu Sans"/>
              </a:rPr>
              <a:t>Time for each 8KB transfer is:</a:t>
            </a:r>
            <a:br/>
            <a:r>
              <a:rPr lang="en-US" sz="2400" b="1" strike="noStrike" spc="-1">
                <a:solidFill>
                  <a:srgbClr val="000404"/>
                </a:solidFill>
                <a:latin typeface="Calibri"/>
                <a:ea typeface="DejaVu Sans"/>
              </a:rPr>
              <a:t>         </a:t>
            </a:r>
            <a:r>
              <a:rPr lang="en-US" sz="2400" b="1" i="1" strike="noStrike" spc="-1">
                <a:solidFill>
                  <a:srgbClr val="000404"/>
                </a:solidFill>
                <a:latin typeface="Calibri"/>
                <a:ea typeface="DejaVu Sans"/>
              </a:rPr>
              <a:t>8KB/(4MB/second)=2×10</a:t>
            </a:r>
            <a:r>
              <a:rPr lang="en-US" sz="2400" b="1" i="1" strike="noStrike" spc="-1" baseline="30000">
                <a:solidFill>
                  <a:srgbClr val="000404"/>
                </a:solidFill>
                <a:latin typeface="Calibri"/>
                <a:ea typeface="DejaVu Sans"/>
              </a:rPr>
              <a:t>-3</a:t>
            </a:r>
            <a:r>
              <a:rPr lang="en-US" sz="2400" b="1" i="1" strike="noStrike" spc="-1">
                <a:solidFill>
                  <a:srgbClr val="000404"/>
                </a:solidFill>
                <a:latin typeface="Calibri"/>
                <a:ea typeface="DejaVu Sans"/>
              </a:rPr>
              <a:t>seconds.</a:t>
            </a:r>
            <a:br/>
            <a:r>
              <a:rPr lang="en-US" sz="2400" b="1" i="1" strike="noStrike" spc="-1">
                <a:solidFill>
                  <a:srgbClr val="000404"/>
                </a:solidFill>
                <a:latin typeface="Calibri"/>
                <a:ea typeface="DejaVu Sans"/>
              </a:rPr>
              <a:t>     </a:t>
            </a:r>
            <a:r>
              <a:rPr lang="en-US" sz="2400" b="1" strike="noStrike" spc="-1">
                <a:solidFill>
                  <a:srgbClr val="000404"/>
                </a:solidFill>
                <a:latin typeface="Calibri"/>
                <a:ea typeface="DejaVu Sans"/>
              </a:rPr>
              <a:t>It requires the following cycles per second:</a:t>
            </a:r>
            <a:endParaRPr lang="en-US" sz="2400" b="0" strike="noStrike" spc="-1">
              <a:latin typeface="Arial"/>
            </a:endParaRPr>
          </a:p>
        </p:txBody>
      </p:sp>
      <p:pic>
        <p:nvPicPr>
          <p:cNvPr id="1023" name="Object 3"/>
          <p:cNvPicPr/>
          <p:nvPr/>
        </p:nvPicPr>
        <p:blipFill>
          <a:blip r:embed="rId2"/>
          <a:stretch/>
        </p:blipFill>
        <p:spPr>
          <a:xfrm>
            <a:off x="993600" y="2362320"/>
            <a:ext cx="6246720" cy="1522080"/>
          </a:xfrm>
          <a:prstGeom prst="rect">
            <a:avLst/>
          </a:prstGeom>
          <a:ln>
            <a:noFill/>
          </a:ln>
        </p:spPr>
      </p:pic>
      <p:pic>
        <p:nvPicPr>
          <p:cNvPr id="1024" name="Object 4"/>
          <p:cNvPicPr/>
          <p:nvPr/>
        </p:nvPicPr>
        <p:blipFill>
          <a:blip r:embed="rId3"/>
          <a:stretch/>
        </p:blipFill>
        <p:spPr>
          <a:xfrm>
            <a:off x="4879800" y="3733920"/>
            <a:ext cx="3350880" cy="811080"/>
          </a:xfrm>
          <a:prstGeom prst="rect">
            <a:avLst/>
          </a:prstGeom>
          <a:ln>
            <a:noFill/>
          </a:ln>
        </p:spPr>
      </p:pic>
      <p:sp>
        <p:nvSpPr>
          <p:cNvPr id="1025" name="CustomShape 3"/>
          <p:cNvSpPr/>
          <p:nvPr/>
        </p:nvSpPr>
        <p:spPr>
          <a:xfrm>
            <a:off x="838080" y="3962520"/>
            <a:ext cx="4113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Bef>
                <a:spcPts val="1199"/>
              </a:spcBef>
            </a:pPr>
            <a:r>
              <a:rPr lang="en-US" sz="2400" b="1" strike="noStrike" spc="-1">
                <a:solidFill>
                  <a:srgbClr val="000404"/>
                </a:solidFill>
                <a:latin typeface="Calibri"/>
                <a:ea typeface="DejaVu Sans"/>
              </a:rPr>
              <a:t>Fraction of processor time:</a:t>
            </a:r>
            <a:endParaRPr lang="en-US" sz="2400" b="0" strike="noStrike" spc="-1">
              <a:latin typeface="Arial"/>
            </a:endParaRPr>
          </a:p>
        </p:txBody>
      </p:sp>
      <p:sp>
        <p:nvSpPr>
          <p:cNvPr id="1026" name="CustomShape 4"/>
          <p:cNvSpPr/>
          <p:nvPr/>
        </p:nvSpPr>
        <p:spPr>
          <a:xfrm>
            <a:off x="685800" y="4419720"/>
            <a:ext cx="799128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Bef>
                <a:spcPts val="1199"/>
              </a:spcBef>
            </a:pPr>
            <a:r>
              <a:rPr lang="en-US" sz="2400" b="1" strike="noStrike" spc="-1">
                <a:solidFill>
                  <a:srgbClr val="000404"/>
                </a:solidFill>
                <a:latin typeface="Calibri"/>
                <a:ea typeface="DejaVu Sans"/>
              </a:rPr>
              <a:t>Unlike either polling or interrupt-driven I/O, DMA can be used to interface a hard disk without consuming all the processor cycles for a single I/O.</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0"/>
                      </p:stCondLst>
                      <p:childTnLst>
                        <p:par>
                          <p:cTn id="4" fill="hold" nodeType="withEffect">
                            <p:stCondLst>
                              <p:cond delay="0"/>
                            </p:stCondLst>
                            <p:childTnLst>
                              <p:par>
                                <p:cTn id="5" presetID="9" presetClass="entr" fill="hold" nodeType="afterEffect">
                                  <p:stCondLst>
                                    <p:cond delay="0"/>
                                  </p:stCondLst>
                                  <p:childTnLst>
                                    <p:set>
                                      <p:cBhvr>
                                        <p:cTn id="6" dur="1" fill="hold">
                                          <p:stCondLst>
                                            <p:cond delay="0"/>
                                          </p:stCondLst>
                                        </p:cTn>
                                        <p:tgtEl>
                                          <p:spTgt spid="1023"/>
                                        </p:tgtEl>
                                        <p:attrNameLst>
                                          <p:attrName>style.visibility</p:attrName>
                                        </p:attrNameLst>
                                      </p:cBhvr>
                                      <p:to>
                                        <p:strVal val="visible"/>
                                      </p:to>
                                    </p:set>
                                    <p:animEffect transition="in" filter="dissolve">
                                      <p:cBhvr additive="repl">
                                        <p:cTn id="7" dur="500"/>
                                        <p:tgtEl>
                                          <p:spTgt spid="1023"/>
                                        </p:tgtEl>
                                      </p:cBhvr>
                                    </p:animEffect>
                                  </p:childTnLst>
                                </p:cTn>
                              </p:par>
                            </p:childTnLst>
                          </p:cTn>
                        </p:par>
                        <p:par>
                          <p:cTn id="8" fill="hold" nodeType="afterEffect">
                            <p:stCondLst>
                              <p:cond delay="500"/>
                            </p:stCondLst>
                            <p:childTnLst>
                              <p:par>
                                <p:cTn id="9" presetID="9" presetClass="entr" fill="hold" nodeType="afterEffect">
                                  <p:stCondLst>
                                    <p:cond delay="0"/>
                                  </p:stCondLst>
                                  <p:childTnLst>
                                    <p:set>
                                      <p:cBhvr>
                                        <p:cTn id="10" dur="1" fill="hold">
                                          <p:stCondLst>
                                            <p:cond delay="0"/>
                                          </p:stCondLst>
                                        </p:cTn>
                                        <p:tgtEl>
                                          <p:spTgt spid="1025"/>
                                        </p:tgtEl>
                                        <p:attrNameLst>
                                          <p:attrName>style.visibility</p:attrName>
                                        </p:attrNameLst>
                                      </p:cBhvr>
                                      <p:to>
                                        <p:strVal val="visible"/>
                                      </p:to>
                                    </p:set>
                                    <p:animEffect transition="in" filter="dissolve">
                                      <p:cBhvr additive="repl">
                                        <p:cTn id="11" dur="500"/>
                                        <p:tgtEl>
                                          <p:spTgt spid="1025"/>
                                        </p:tgtEl>
                                      </p:cBhvr>
                                    </p:animEffect>
                                  </p:childTnLst>
                                </p:cTn>
                              </p:par>
                            </p:childTnLst>
                          </p:cTn>
                        </p:par>
                        <p:par>
                          <p:cTn id="12" fill="hold" nodeType="afterEffect">
                            <p:stCondLst>
                              <p:cond delay="1000"/>
                            </p:stCondLst>
                            <p:childTnLst>
                              <p:par>
                                <p:cTn id="13" presetID="9" presetClass="entr" fill="hold" nodeType="afterEffect">
                                  <p:stCondLst>
                                    <p:cond delay="0"/>
                                  </p:stCondLst>
                                  <p:childTnLst>
                                    <p:set>
                                      <p:cBhvr>
                                        <p:cTn id="14" dur="1" fill="hold">
                                          <p:stCondLst>
                                            <p:cond delay="0"/>
                                          </p:stCondLst>
                                        </p:cTn>
                                        <p:tgtEl>
                                          <p:spTgt spid="1024"/>
                                        </p:tgtEl>
                                        <p:attrNameLst>
                                          <p:attrName>style.visibility</p:attrName>
                                        </p:attrNameLst>
                                      </p:cBhvr>
                                      <p:to>
                                        <p:strVal val="visible"/>
                                      </p:to>
                                    </p:set>
                                    <p:animEffect transition="in" filter="dissolve">
                                      <p:cBhvr additive="repl">
                                        <p:cTn id="15" dur="500"/>
                                        <p:tgtEl>
                                          <p:spTgt spid="1024"/>
                                        </p:tgtEl>
                                      </p:cBhvr>
                                    </p:animEffect>
                                  </p:childTnLst>
                                </p:cTn>
                              </p:par>
                            </p:childTnLst>
                          </p:cTn>
                        </p:par>
                      </p:childTnLst>
                    </p:cTn>
                  </p:par>
                  <p:par>
                    <p:cTn id="16" fill="hold" nodeType="clickEffect">
                      <p:stCondLst>
                        <p:cond delay="indefinite"/>
                      </p:stCondLst>
                      <p:childTnLst>
                        <p:par>
                          <p:cTn id="17" fill="hold" nodeType="withEffect">
                            <p:stCondLst>
                              <p:cond delay="0"/>
                            </p:stCondLst>
                            <p:childTnLst>
                              <p:par>
                                <p:cTn id="18" presetID="9" presetClass="entr" fill="hold" nodeType="clickEffect">
                                  <p:stCondLst>
                                    <p:cond delay="0"/>
                                  </p:stCondLst>
                                  <p:childTnLst>
                                    <p:set>
                                      <p:cBhvr>
                                        <p:cTn id="19" dur="1" fill="hold">
                                          <p:stCondLst>
                                            <p:cond delay="0"/>
                                          </p:stCondLst>
                                        </p:cTn>
                                        <p:tgtEl>
                                          <p:spTgt spid="1026"/>
                                        </p:tgtEl>
                                        <p:attrNameLst>
                                          <p:attrName>style.visibility</p:attrName>
                                        </p:attrNameLst>
                                      </p:cBhvr>
                                      <p:to>
                                        <p:strVal val="visible"/>
                                      </p:to>
                                    </p:set>
                                    <p:animEffect transition="in" filter="dissolve">
                                      <p:cBhvr additive="repl">
                                        <p:cTn id="2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C663EABF-DFA6-489D-A0D0-A81FCAFB8398}" type="slidenum">
              <a:rPr lang="en-US" sz="1200" b="0" strike="noStrike" spc="-1">
                <a:solidFill>
                  <a:srgbClr val="8B8B8B"/>
                </a:solidFill>
                <a:latin typeface="Calibri"/>
                <a:ea typeface="DejaVu Sans"/>
              </a:rPr>
              <a:t>75</a:t>
            </a:fld>
            <a:endParaRPr lang="en-US" sz="1200" b="0" strike="noStrike" spc="-1">
              <a:latin typeface="Arial"/>
            </a:endParaRPr>
          </a:p>
        </p:txBody>
      </p:sp>
      <p:sp>
        <p:nvSpPr>
          <p:cNvPr id="1028" name="CustomShape 2"/>
          <p:cNvSpPr/>
          <p:nvPr/>
        </p:nvSpPr>
        <p:spPr>
          <a:xfrm>
            <a:off x="395280" y="1495440"/>
            <a:ext cx="8429400" cy="502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100000"/>
              </a:lnSpc>
              <a:spcBef>
                <a:spcPts val="519"/>
              </a:spcBef>
            </a:pPr>
            <a:r>
              <a:rPr lang="en-US" sz="2600" b="1" strike="noStrike" spc="-1">
                <a:solidFill>
                  <a:srgbClr val="007A77"/>
                </a:solidFill>
                <a:latin typeface="Comic Sans MS"/>
                <a:ea typeface="宋体"/>
              </a:rPr>
              <a:t> </a:t>
            </a:r>
            <a:r>
              <a:rPr lang="en-US" sz="2600" b="1" strike="noStrike" spc="-1">
                <a:solidFill>
                  <a:srgbClr val="000404"/>
                </a:solidFill>
                <a:latin typeface="Comic Sans MS"/>
                <a:ea typeface="宋体"/>
              </a:rPr>
              <a:t>The general approaches to designing I/O system</a:t>
            </a:r>
            <a:endParaRPr lang="en-US" sz="2600" b="0" strike="noStrike" spc="-1">
              <a:latin typeface="Arial"/>
            </a:endParaRPr>
          </a:p>
          <a:p>
            <a:pPr marL="343080" indent="-341280" algn="ctr">
              <a:lnSpc>
                <a:spcPct val="100000"/>
              </a:lnSpc>
              <a:spcBef>
                <a:spcPts val="201"/>
              </a:spcBef>
            </a:pPr>
            <a:endParaRPr lang="en-US" sz="2600" b="0" strike="noStrike" spc="-1">
              <a:latin typeface="Arial"/>
            </a:endParaRPr>
          </a:p>
          <a:p>
            <a:pPr marL="743040" lvl="1" indent="-284040">
              <a:lnSpc>
                <a:spcPct val="100000"/>
              </a:lnSpc>
              <a:spcBef>
                <a:spcPts val="479"/>
              </a:spcBef>
              <a:buClr>
                <a:srgbClr val="C0504D"/>
              </a:buClr>
              <a:buSzPct val="85000"/>
              <a:buFont typeface="Wingdings" charset="2"/>
              <a:buChar char=""/>
            </a:pPr>
            <a:r>
              <a:rPr lang="en-US" sz="2400" b="0" strike="noStrike" spc="-1">
                <a:solidFill>
                  <a:srgbClr val="000404"/>
                </a:solidFill>
                <a:latin typeface="Arial"/>
                <a:ea typeface="宋体"/>
              </a:rPr>
              <a:t> </a:t>
            </a:r>
            <a:r>
              <a:rPr lang="en-US" sz="2400" b="0" strike="noStrike" spc="-1">
                <a:solidFill>
                  <a:srgbClr val="000404"/>
                </a:solidFill>
                <a:latin typeface="Times New Roman"/>
                <a:ea typeface="宋体"/>
              </a:rPr>
              <a:t>Find the </a:t>
            </a:r>
            <a:r>
              <a:rPr lang="en-US" sz="2400" b="0" strike="noStrike" spc="-1">
                <a:solidFill>
                  <a:srgbClr val="FF3300"/>
                </a:solidFill>
                <a:latin typeface="Times New Roman"/>
                <a:ea typeface="宋体"/>
              </a:rPr>
              <a:t>weakest</a:t>
            </a:r>
            <a:r>
              <a:rPr lang="en-US" sz="2400" b="0" strike="noStrike" spc="-1">
                <a:solidFill>
                  <a:srgbClr val="000404"/>
                </a:solidFill>
                <a:latin typeface="Times New Roman"/>
                <a:ea typeface="宋体"/>
              </a:rPr>
              <a:t> link in the I/O system, which is the component in the I/O path that will constrain the design. Both the workload and configuration limits may dictate where the weakest link is located.</a:t>
            </a:r>
            <a:endParaRPr lang="en-US" sz="2400" b="0" strike="noStrike" spc="-1">
              <a:latin typeface="Arial"/>
            </a:endParaRPr>
          </a:p>
          <a:p>
            <a:pPr marL="743040" lvl="1" indent="-284040">
              <a:lnSpc>
                <a:spcPct val="100000"/>
              </a:lnSpc>
              <a:spcBef>
                <a:spcPts val="479"/>
              </a:spcBef>
              <a:buClr>
                <a:srgbClr val="C0504D"/>
              </a:buClr>
              <a:buSzPct val="85000"/>
              <a:buFont typeface="Wingdings" charset="2"/>
              <a:buChar char=""/>
            </a:pPr>
            <a:r>
              <a:rPr lang="en-US" sz="2400" b="0" strike="noStrike" spc="-1">
                <a:solidFill>
                  <a:srgbClr val="000404"/>
                </a:solidFill>
                <a:latin typeface="Times New Roman"/>
                <a:ea typeface="宋体"/>
              </a:rPr>
              <a:t> Configure this component to sustain the required bandwidth.</a:t>
            </a:r>
            <a:endParaRPr lang="en-US" sz="2400" b="0" strike="noStrike" spc="-1">
              <a:latin typeface="Arial"/>
            </a:endParaRPr>
          </a:p>
          <a:p>
            <a:pPr marL="743040" lvl="1" indent="-284040">
              <a:lnSpc>
                <a:spcPct val="100000"/>
              </a:lnSpc>
              <a:spcBef>
                <a:spcPts val="479"/>
              </a:spcBef>
              <a:buClr>
                <a:srgbClr val="C0504D"/>
              </a:buClr>
              <a:buSzPct val="85000"/>
              <a:buFont typeface="Wingdings" charset="2"/>
              <a:buChar char=""/>
            </a:pPr>
            <a:r>
              <a:rPr lang="en-US" sz="2400" b="0" strike="noStrike" spc="-1">
                <a:solidFill>
                  <a:srgbClr val="000404"/>
                </a:solidFill>
                <a:latin typeface="Times New Roman"/>
                <a:ea typeface="宋体"/>
              </a:rPr>
              <a:t> Determine the requirements for the rest of the system and configure them to support this bandwidth.</a:t>
            </a:r>
            <a:endParaRPr lang="en-US" sz="2400" b="0" strike="noStrike" spc="-1">
              <a:latin typeface="Arial"/>
            </a:endParaRPr>
          </a:p>
        </p:txBody>
      </p:sp>
      <p:sp>
        <p:nvSpPr>
          <p:cNvPr id="1029" name="CustomShape 3"/>
          <p:cNvSpPr/>
          <p:nvPr/>
        </p:nvSpPr>
        <p:spPr>
          <a:xfrm>
            <a:off x="179280" y="2743200"/>
            <a:ext cx="8962920" cy="388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743040" indent="-284040">
              <a:lnSpc>
                <a:spcPct val="100000"/>
              </a:lnSpc>
              <a:spcBef>
                <a:spcPts val="561"/>
              </a:spcBef>
            </a:pPr>
            <a:r>
              <a:rPr lang="en-US" sz="2800" b="0" strike="noStrike" spc="-1">
                <a:solidFill>
                  <a:srgbClr val="007A77"/>
                </a:solidFill>
                <a:latin typeface="Arial"/>
                <a:ea typeface="宋体"/>
              </a:rPr>
              <a:t> </a:t>
            </a:r>
            <a:endParaRPr lang="en-US" sz="2800" b="0" strike="noStrike" spc="-1">
              <a:latin typeface="Arial"/>
            </a:endParaRPr>
          </a:p>
        </p:txBody>
      </p:sp>
      <p:sp>
        <p:nvSpPr>
          <p:cNvPr id="1030" name="CustomShape 4"/>
          <p:cNvSpPr/>
          <p:nvPr/>
        </p:nvSpPr>
        <p:spPr>
          <a:xfrm>
            <a:off x="250920" y="260280"/>
            <a:ext cx="853884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1" strike="noStrike" spc="-1">
                <a:solidFill>
                  <a:srgbClr val="000000"/>
                </a:solidFill>
                <a:latin typeface="Comic Sans MS"/>
                <a:ea typeface="DejaVu Sans"/>
              </a:rPr>
              <a:t>6.7 Designing an I/O system</a:t>
            </a:r>
            <a:endParaRPr lang="en-US" sz="4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42" presetClass="entr" fill="hold" nodeType="clickEffect">
                                  <p:stCondLst>
                                    <p:cond delay="0"/>
                                  </p:stCondLst>
                                  <p:childTnLst>
                                    <p:set>
                                      <p:cBhvr>
                                        <p:cTn id="6" dur="1" fill="hold">
                                          <p:stCondLst>
                                            <p:cond delay="0"/>
                                          </p:stCondLst>
                                        </p:cTn>
                                        <p:tgtEl>
                                          <p:spTgt spid="1028">
                                            <p:txEl>
                                              <p:pRg st="0" end="0"/>
                                            </p:txEl>
                                          </p:spTgt>
                                        </p:tgtEl>
                                        <p:attrNameLst>
                                          <p:attrName>style.visibility</p:attrName>
                                        </p:attrNameLst>
                                      </p:cBhvr>
                                      <p:to>
                                        <p:strVal val="visible"/>
                                      </p:to>
                                    </p:set>
                                    <p:animEffect transition="in" filter="dissolve">
                                      <p:cBhvr additive="repl">
                                        <p:cTn id="7" dur="500"/>
                                        <p:tgtEl>
                                          <p:spTgt spid="1028">
                                            <p:txEl>
                                              <p:pRg st="0" end="0"/>
                                            </p:txEl>
                                          </p:spTgt>
                                        </p:tgtEl>
                                      </p:cBhvr>
                                    </p:animEffect>
                                    <p:anim calcmode="lin" valueType="num">
                                      <p:cBhvr additive="repl">
                                        <p:cTn id="8" dur="500" fill="hold"/>
                                        <p:tgtEl>
                                          <p:spTgt spid="1028">
                                            <p:txEl>
                                              <p:pRg st="0" end="0"/>
                                            </p:txEl>
                                          </p:spTgt>
                                        </p:tgtEl>
                                        <p:attrNameLst>
                                          <p:attrName>ppt_x</p:attrName>
                                        </p:attrNameLst>
                                      </p:cBhvr>
                                      <p:tavLst>
                                        <p:tav tm="0">
                                          <p:val>
                                            <p:strVal val="#ppt_x"/>
                                          </p:val>
                                        </p:tav>
                                        <p:tav tm="100000">
                                          <p:val>
                                            <p:strVal val="#ppt_x"/>
                                          </p:val>
                                        </p:tav>
                                      </p:tavLst>
                                    </p:anim>
                                    <p:anim calcmode="lin" valueType="num">
                                      <p:cBhvr additive="repl">
                                        <p:cTn id="9" dur="500" fill="hold"/>
                                        <p:tgtEl>
                                          <p:spTgt spid="102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42" presetClass="entr" fill="hold" nodeType="clickEffect">
                                  <p:stCondLst>
                                    <p:cond delay="0"/>
                                  </p:stCondLst>
                                  <p:childTnLst>
                                    <p:set>
                                      <p:cBhvr>
                                        <p:cTn id="13" dur="1" fill="hold">
                                          <p:stCondLst>
                                            <p:cond delay="0"/>
                                          </p:stCondLst>
                                        </p:cTn>
                                        <p:tgtEl>
                                          <p:spTgt spid="1028">
                                            <p:txEl>
                                              <p:pRg st="0" end="0"/>
                                            </p:txEl>
                                          </p:spTgt>
                                        </p:tgtEl>
                                        <p:attrNameLst>
                                          <p:attrName>style.visibility</p:attrName>
                                        </p:attrNameLst>
                                      </p:cBhvr>
                                      <p:to>
                                        <p:strVal val="visible"/>
                                      </p:to>
                                    </p:set>
                                    <p:animEffect transition="in" filter="dissolve">
                                      <p:cBhvr additive="repl">
                                        <p:cTn id="14" dur="500"/>
                                        <p:tgtEl>
                                          <p:spTgt spid="1028">
                                            <p:txEl>
                                              <p:pRg st="0" end="0"/>
                                            </p:txEl>
                                          </p:spTgt>
                                        </p:tgtEl>
                                      </p:cBhvr>
                                    </p:animEffect>
                                    <p:anim calcmode="lin" valueType="num">
                                      <p:cBhvr additive="repl">
                                        <p:cTn id="15" dur="500" fill="hold"/>
                                        <p:tgtEl>
                                          <p:spTgt spid="1028">
                                            <p:txEl>
                                              <p:pRg st="0" end="0"/>
                                            </p:txEl>
                                          </p:spTgt>
                                        </p:tgtEl>
                                        <p:attrNameLst>
                                          <p:attrName>ppt_x</p:attrName>
                                        </p:attrNameLst>
                                      </p:cBhvr>
                                      <p:tavLst>
                                        <p:tav tm="0">
                                          <p:val>
                                            <p:strVal val="#ppt_x"/>
                                          </p:val>
                                        </p:tav>
                                        <p:tav tm="100000">
                                          <p:val>
                                            <p:strVal val="#ppt_x"/>
                                          </p:val>
                                        </p:tav>
                                      </p:tavLst>
                                    </p:anim>
                                    <p:anim calcmode="lin" valueType="num">
                                      <p:cBhvr additive="repl">
                                        <p:cTn id="16" dur="500" fill="hold"/>
                                        <p:tgtEl>
                                          <p:spTgt spid="1028">
                                            <p:txEl>
                                              <p:pRg st="0" end="0"/>
                                            </p:txEl>
                                          </p:spTgt>
                                        </p:tgtEl>
                                        <p:attrNameLst>
                                          <p:attrName>ppt_y</p:attrName>
                                        </p:attrNameLst>
                                      </p:cBhvr>
                                      <p:tavLst>
                                        <p:tav tm="0">
                                          <p:val>
                                            <p:strVal val="#ppt_y+.1"/>
                                          </p:val>
                                        </p:tav>
                                        <p:tav tm="100000">
                                          <p:val>
                                            <p:strVal val="#ppt_y"/>
                                          </p:val>
                                        </p:tav>
                                      </p:tavLst>
                                    </p:anim>
                                  </p:childTnLst>
                                </p:cTn>
                              </p:par>
                              <p:par>
                                <p:cTn id="17" presetID="42" presetClass="entr" fill="hold" nodeType="withEffect">
                                  <p:stCondLst>
                                    <p:cond delay="0"/>
                                  </p:stCondLst>
                                  <p:childTnLst>
                                    <p:set>
                                      <p:cBhvr>
                                        <p:cTn id="18" dur="1" fill="hold">
                                          <p:stCondLst>
                                            <p:cond delay="0"/>
                                          </p:stCondLst>
                                        </p:cTn>
                                        <p:tgtEl>
                                          <p:spTgt spid="1028">
                                            <p:txEl>
                                              <p:pRg st="0" end="0"/>
                                            </p:txEl>
                                          </p:spTgt>
                                        </p:tgtEl>
                                        <p:attrNameLst>
                                          <p:attrName>style.visibility</p:attrName>
                                        </p:attrNameLst>
                                      </p:cBhvr>
                                      <p:to>
                                        <p:strVal val="visible"/>
                                      </p:to>
                                    </p:set>
                                    <p:animEffect transition="in" filter="dissolve">
                                      <p:cBhvr additive="repl">
                                        <p:cTn id="19" dur="500"/>
                                        <p:tgtEl>
                                          <p:spTgt spid="1028">
                                            <p:txEl>
                                              <p:pRg st="0" end="0"/>
                                            </p:txEl>
                                          </p:spTgt>
                                        </p:tgtEl>
                                      </p:cBhvr>
                                    </p:animEffect>
                                    <p:anim calcmode="lin" valueType="num">
                                      <p:cBhvr additive="repl">
                                        <p:cTn id="20" dur="500" fill="hold"/>
                                        <p:tgtEl>
                                          <p:spTgt spid="1028">
                                            <p:txEl>
                                              <p:pRg st="0" end="0"/>
                                            </p:txEl>
                                          </p:spTgt>
                                        </p:tgtEl>
                                        <p:attrNameLst>
                                          <p:attrName>ppt_x</p:attrName>
                                        </p:attrNameLst>
                                      </p:cBhvr>
                                      <p:tavLst>
                                        <p:tav tm="0">
                                          <p:val>
                                            <p:strVal val="#ppt_x"/>
                                          </p:val>
                                        </p:tav>
                                        <p:tav tm="100000">
                                          <p:val>
                                            <p:strVal val="#ppt_x"/>
                                          </p:val>
                                        </p:tav>
                                      </p:tavLst>
                                    </p:anim>
                                    <p:anim calcmode="lin" valueType="num">
                                      <p:cBhvr additive="repl">
                                        <p:cTn id="21" dur="500" fill="hold"/>
                                        <p:tgtEl>
                                          <p:spTgt spid="1028">
                                            <p:txEl>
                                              <p:pRg st="0" end="0"/>
                                            </p:txEl>
                                          </p:spTgt>
                                        </p:tgtEl>
                                        <p:attrNameLst>
                                          <p:attrName>ppt_y</p:attrName>
                                        </p:attrNameLst>
                                      </p:cBhvr>
                                      <p:tavLst>
                                        <p:tav tm="0">
                                          <p:val>
                                            <p:strVal val="#ppt_y+.1"/>
                                          </p:val>
                                        </p:tav>
                                        <p:tav tm="100000">
                                          <p:val>
                                            <p:strVal val="#ppt_y"/>
                                          </p:val>
                                        </p:tav>
                                      </p:tavLst>
                                    </p:anim>
                                  </p:childTnLst>
                                </p:cTn>
                              </p:par>
                              <p:par>
                                <p:cTn id="22" presetID="42" presetClass="entr" fill="hold" nodeType="withEffect">
                                  <p:stCondLst>
                                    <p:cond delay="0"/>
                                  </p:stCondLst>
                                  <p:childTnLst>
                                    <p:set>
                                      <p:cBhvr>
                                        <p:cTn id="23" dur="1" fill="hold">
                                          <p:stCondLst>
                                            <p:cond delay="0"/>
                                          </p:stCondLst>
                                        </p:cTn>
                                        <p:tgtEl>
                                          <p:spTgt spid="1028">
                                            <p:txEl>
                                              <p:pRg st="0" end="0"/>
                                            </p:txEl>
                                          </p:spTgt>
                                        </p:tgtEl>
                                        <p:attrNameLst>
                                          <p:attrName>style.visibility</p:attrName>
                                        </p:attrNameLst>
                                      </p:cBhvr>
                                      <p:to>
                                        <p:strVal val="visible"/>
                                      </p:to>
                                    </p:set>
                                    <p:animEffect transition="in" filter="dissolve">
                                      <p:cBhvr additive="repl">
                                        <p:cTn id="24" dur="500"/>
                                        <p:tgtEl>
                                          <p:spTgt spid="1028">
                                            <p:txEl>
                                              <p:pRg st="0" end="0"/>
                                            </p:txEl>
                                          </p:spTgt>
                                        </p:tgtEl>
                                      </p:cBhvr>
                                    </p:animEffect>
                                    <p:anim calcmode="lin" valueType="num">
                                      <p:cBhvr additive="repl">
                                        <p:cTn id="25" dur="500" fill="hold"/>
                                        <p:tgtEl>
                                          <p:spTgt spid="1028">
                                            <p:txEl>
                                              <p:pRg st="0" end="0"/>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1028">
                                            <p:txEl>
                                              <p:pRg st="0" end="0"/>
                                            </p:txEl>
                                          </p:spTgt>
                                        </p:tgtEl>
                                        <p:attrNameLst>
                                          <p:attrName>ppt_y</p:attrName>
                                        </p:attrNameLst>
                                      </p:cBhvr>
                                      <p:tavLst>
                                        <p:tav tm="0">
                                          <p:val>
                                            <p:strVal val="#ppt_y+.1"/>
                                          </p:val>
                                        </p:tav>
                                        <p:tav tm="100000">
                                          <p:val>
                                            <p:strVal val="#ppt_y"/>
                                          </p:val>
                                        </p:tav>
                                      </p:tavLst>
                                    </p:anim>
                                  </p:childTnLst>
                                </p:cTn>
                              </p:par>
                              <p:par>
                                <p:cTn id="27" presetID="42" presetClass="entr" fill="hold" nodeType="withEffect">
                                  <p:stCondLst>
                                    <p:cond delay="0"/>
                                  </p:stCondLst>
                                  <p:childTnLst>
                                    <p:set>
                                      <p:cBhvr>
                                        <p:cTn id="28" dur="1" fill="hold">
                                          <p:stCondLst>
                                            <p:cond delay="0"/>
                                          </p:stCondLst>
                                        </p:cTn>
                                        <p:tgtEl>
                                          <p:spTgt spid="1028">
                                            <p:txEl>
                                              <p:pRg st="0" end="0"/>
                                            </p:txEl>
                                          </p:spTgt>
                                        </p:tgtEl>
                                        <p:attrNameLst>
                                          <p:attrName>style.visibility</p:attrName>
                                        </p:attrNameLst>
                                      </p:cBhvr>
                                      <p:to>
                                        <p:strVal val="visible"/>
                                      </p:to>
                                    </p:set>
                                    <p:animEffect transition="in" filter="dissolve">
                                      <p:cBhvr additive="repl">
                                        <p:cTn id="29" dur="500"/>
                                        <p:tgtEl>
                                          <p:spTgt spid="1028">
                                            <p:txEl>
                                              <p:pRg st="0" end="0"/>
                                            </p:txEl>
                                          </p:spTgt>
                                        </p:tgtEl>
                                      </p:cBhvr>
                                    </p:animEffect>
                                    <p:anim calcmode="lin" valueType="num">
                                      <p:cBhvr additive="repl">
                                        <p:cTn id="30" dur="500" fill="hold"/>
                                        <p:tgtEl>
                                          <p:spTgt spid="1028">
                                            <p:txEl>
                                              <p:pRg st="0" end="0"/>
                                            </p:txEl>
                                          </p:spTgt>
                                        </p:tgtEl>
                                        <p:attrNameLst>
                                          <p:attrName>ppt_x</p:attrName>
                                        </p:attrNameLst>
                                      </p:cBhvr>
                                      <p:tavLst>
                                        <p:tav tm="0">
                                          <p:val>
                                            <p:strVal val="#ppt_x"/>
                                          </p:val>
                                        </p:tav>
                                        <p:tav tm="100000">
                                          <p:val>
                                            <p:strVal val="#ppt_x"/>
                                          </p:val>
                                        </p:tav>
                                      </p:tavLst>
                                    </p:anim>
                                    <p:anim calcmode="lin" valueType="num">
                                      <p:cBhvr additive="repl">
                                        <p:cTn id="31" dur="500" fill="hold"/>
                                        <p:tgtEl>
                                          <p:spTgt spid="102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2" fill="hold" nodeType="clickEffect">
                      <p:stCondLst>
                        <p:cond delay="indefinite"/>
                      </p:stCondLst>
                      <p:childTnLst>
                        <p:par>
                          <p:cTn id="33" fill="hold" nodeType="withEffect">
                            <p:stCondLst>
                              <p:cond delay="0"/>
                            </p:stCondLst>
                            <p:childTnLst>
                              <p:par>
                                <p:cTn id="34" presetID="42" presetClass="entr" fill="hold" nodeType="clickEffect">
                                  <p:stCondLst>
                                    <p:cond delay="0"/>
                                  </p:stCondLst>
                                  <p:childTnLst>
                                    <p:set>
                                      <p:cBhvr>
                                        <p:cTn id="35" dur="1" fill="hold">
                                          <p:stCondLst>
                                            <p:cond delay="0"/>
                                          </p:stCondLst>
                                        </p:cTn>
                                        <p:tgtEl>
                                          <p:spTgt spid="1029">
                                            <p:txEl>
                                              <p:pRg st="0" end="0"/>
                                            </p:txEl>
                                          </p:spTgt>
                                        </p:tgtEl>
                                        <p:attrNameLst>
                                          <p:attrName>style.visibility</p:attrName>
                                        </p:attrNameLst>
                                      </p:cBhvr>
                                      <p:to>
                                        <p:strVal val="visible"/>
                                      </p:to>
                                    </p:set>
                                    <p:animEffect transition="in" filter="dissolve">
                                      <p:cBhvr additive="repl">
                                        <p:cTn id="36" dur="500"/>
                                        <p:tgtEl>
                                          <p:spTgt spid="1029">
                                            <p:txEl>
                                              <p:pRg st="0" end="0"/>
                                            </p:txEl>
                                          </p:spTgt>
                                        </p:tgtEl>
                                      </p:cBhvr>
                                    </p:animEffect>
                                    <p:anim calcmode="lin" valueType="num">
                                      <p:cBhvr additive="repl">
                                        <p:cTn id="37" dur="500" fill="hold"/>
                                        <p:tgtEl>
                                          <p:spTgt spid="1029">
                                            <p:txEl>
                                              <p:pRg st="0" end="0"/>
                                            </p:txEl>
                                          </p:spTgt>
                                        </p:tgtEl>
                                        <p:attrNameLst>
                                          <p:attrName>ppt_x</p:attrName>
                                        </p:attrNameLst>
                                      </p:cBhvr>
                                      <p:tavLst>
                                        <p:tav tm="0">
                                          <p:val>
                                            <p:strVal val="#ppt_x"/>
                                          </p:val>
                                        </p:tav>
                                        <p:tav tm="100000">
                                          <p:val>
                                            <p:strVal val="#ppt_x"/>
                                          </p:val>
                                        </p:tav>
                                      </p:tavLst>
                                    </p:anim>
                                    <p:anim calcmode="lin" valueType="num">
                                      <p:cBhvr additive="repl">
                                        <p:cTn id="38" dur="500" fill="hold"/>
                                        <p:tgtEl>
                                          <p:spTgt spid="102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9" fill="hold" nodeType="clickEffect">
                      <p:stCondLst>
                        <p:cond delay="indefinite"/>
                      </p:stCondLst>
                      <p:childTnLst>
                        <p:par>
                          <p:cTn id="40" fill="hold" nodeType="withEffect">
                            <p:stCondLst>
                              <p:cond delay="0"/>
                            </p:stCondLst>
                            <p:childTnLst>
                              <p:par>
                                <p:cTn id="41" presetID="42" presetClass="entr" fill="hold" nodeType="clickEffect">
                                  <p:stCondLst>
                                    <p:cond delay="0"/>
                                  </p:stCondLst>
                                  <p:childTnLst>
                                    <p:set>
                                      <p:cBhvr>
                                        <p:cTn id="42" dur="1" fill="hold">
                                          <p:stCondLst>
                                            <p:cond delay="0"/>
                                          </p:stCondLst>
                                        </p:cTn>
                                        <p:tgtEl>
                                          <p:spTgt spid="1029">
                                            <p:txEl>
                                              <p:pRg st="0" end="0"/>
                                            </p:txEl>
                                          </p:spTgt>
                                        </p:tgtEl>
                                        <p:attrNameLst>
                                          <p:attrName>style.visibility</p:attrName>
                                        </p:attrNameLst>
                                      </p:cBhvr>
                                      <p:to>
                                        <p:strVal val="visible"/>
                                      </p:to>
                                    </p:set>
                                    <p:animEffect transition="in" filter="dissolve">
                                      <p:cBhvr additive="repl">
                                        <p:cTn id="43" dur="500"/>
                                        <p:tgtEl>
                                          <p:spTgt spid="1029">
                                            <p:txEl>
                                              <p:pRg st="0" end="0"/>
                                            </p:txEl>
                                          </p:spTgt>
                                        </p:tgtEl>
                                      </p:cBhvr>
                                    </p:animEffect>
                                    <p:anim calcmode="lin" valueType="num">
                                      <p:cBhvr additive="repl">
                                        <p:cTn id="44" dur="500" fill="hold"/>
                                        <p:tgtEl>
                                          <p:spTgt spid="1029">
                                            <p:txEl>
                                              <p:pRg st="0" end="0"/>
                                            </p:txEl>
                                          </p:spTgt>
                                        </p:tgtEl>
                                        <p:attrNameLst>
                                          <p:attrName>ppt_x</p:attrName>
                                        </p:attrNameLst>
                                      </p:cBhvr>
                                      <p:tavLst>
                                        <p:tav tm="0">
                                          <p:val>
                                            <p:strVal val="#ppt_x"/>
                                          </p:val>
                                        </p:tav>
                                        <p:tav tm="100000">
                                          <p:val>
                                            <p:strVal val="#ppt_x"/>
                                          </p:val>
                                        </p:tav>
                                      </p:tavLst>
                                    </p:anim>
                                    <p:anim calcmode="lin" valueType="num">
                                      <p:cBhvr additive="repl">
                                        <p:cTn id="45" dur="500" fill="hold"/>
                                        <p:tgtEl>
                                          <p:spTgt spid="1029">
                                            <p:txEl>
                                              <p:pRg st="0" end="0"/>
                                            </p:txEl>
                                          </p:spTgt>
                                        </p:tgtEl>
                                        <p:attrNameLst>
                                          <p:attrName>ppt_y</p:attrName>
                                        </p:attrNameLst>
                                      </p:cBhvr>
                                      <p:tavLst>
                                        <p:tav tm="0">
                                          <p:val>
                                            <p:strVal val="#ppt_y+.1"/>
                                          </p:val>
                                        </p:tav>
                                        <p:tav tm="100000">
                                          <p:val>
                                            <p:strVal val="#ppt_y"/>
                                          </p:val>
                                        </p:tav>
                                      </p:tavLst>
                                    </p:anim>
                                  </p:childTnLst>
                                </p:cTn>
                              </p:par>
                              <p:par>
                                <p:cTn id="46" presetID="42" presetClass="entr" fill="hold" nodeType="withEffect">
                                  <p:stCondLst>
                                    <p:cond delay="0"/>
                                  </p:stCondLst>
                                  <p:childTnLst>
                                    <p:set>
                                      <p:cBhvr>
                                        <p:cTn id="47" dur="1" fill="hold">
                                          <p:stCondLst>
                                            <p:cond delay="0"/>
                                          </p:stCondLst>
                                        </p:cTn>
                                        <p:tgtEl>
                                          <p:spTgt spid="1029">
                                            <p:txEl>
                                              <p:pRg st="0" end="0"/>
                                            </p:txEl>
                                          </p:spTgt>
                                        </p:tgtEl>
                                        <p:attrNameLst>
                                          <p:attrName>style.visibility</p:attrName>
                                        </p:attrNameLst>
                                      </p:cBhvr>
                                      <p:to>
                                        <p:strVal val="visible"/>
                                      </p:to>
                                    </p:set>
                                    <p:animEffect transition="in" filter="dissolve">
                                      <p:cBhvr additive="repl">
                                        <p:cTn id="48" dur="500"/>
                                        <p:tgtEl>
                                          <p:spTgt spid="1029">
                                            <p:txEl>
                                              <p:pRg st="0" end="0"/>
                                            </p:txEl>
                                          </p:spTgt>
                                        </p:tgtEl>
                                      </p:cBhvr>
                                    </p:animEffect>
                                    <p:anim calcmode="lin" valueType="num">
                                      <p:cBhvr additive="repl">
                                        <p:cTn id="49" dur="500" fill="hold"/>
                                        <p:tgtEl>
                                          <p:spTgt spid="1029">
                                            <p:txEl>
                                              <p:pRg st="0" end="0"/>
                                            </p:txEl>
                                          </p:spTgt>
                                        </p:tgtEl>
                                        <p:attrNameLst>
                                          <p:attrName>ppt_x</p:attrName>
                                        </p:attrNameLst>
                                      </p:cBhvr>
                                      <p:tavLst>
                                        <p:tav tm="0">
                                          <p:val>
                                            <p:strVal val="#ppt_x"/>
                                          </p:val>
                                        </p:tav>
                                        <p:tav tm="100000">
                                          <p:val>
                                            <p:strVal val="#ppt_x"/>
                                          </p:val>
                                        </p:tav>
                                      </p:tavLst>
                                    </p:anim>
                                    <p:anim calcmode="lin" valueType="num">
                                      <p:cBhvr additive="repl">
                                        <p:cTn id="50" dur="500" fill="hold"/>
                                        <p:tgtEl>
                                          <p:spTgt spid="1029">
                                            <p:txEl>
                                              <p:pRg st="0" end="0"/>
                                            </p:txEl>
                                          </p:spTgt>
                                        </p:tgtEl>
                                        <p:attrNameLst>
                                          <p:attrName>ppt_y</p:attrName>
                                        </p:attrNameLst>
                                      </p:cBhvr>
                                      <p:tavLst>
                                        <p:tav tm="0">
                                          <p:val>
                                            <p:strVal val="#ppt_y+.1"/>
                                          </p:val>
                                        </p:tav>
                                        <p:tav tm="100000">
                                          <p:val>
                                            <p:strVal val="#ppt_y"/>
                                          </p:val>
                                        </p:tav>
                                      </p:tavLst>
                                    </p:anim>
                                  </p:childTnLst>
                                </p:cTn>
                              </p:par>
                              <p:par>
                                <p:cTn id="51" presetID="42" presetClass="entr" fill="hold" nodeType="withEffect">
                                  <p:stCondLst>
                                    <p:cond delay="0"/>
                                  </p:stCondLst>
                                  <p:childTnLst>
                                    <p:set>
                                      <p:cBhvr>
                                        <p:cTn id="52" dur="1" fill="hold">
                                          <p:stCondLst>
                                            <p:cond delay="0"/>
                                          </p:stCondLst>
                                        </p:cTn>
                                        <p:tgtEl>
                                          <p:spTgt spid="1029">
                                            <p:txEl>
                                              <p:pRg st="0" end="0"/>
                                            </p:txEl>
                                          </p:spTgt>
                                        </p:tgtEl>
                                        <p:attrNameLst>
                                          <p:attrName>style.visibility</p:attrName>
                                        </p:attrNameLst>
                                      </p:cBhvr>
                                      <p:to>
                                        <p:strVal val="visible"/>
                                      </p:to>
                                    </p:set>
                                    <p:animEffect transition="in" filter="dissolve">
                                      <p:cBhvr additive="repl">
                                        <p:cTn id="53" dur="500"/>
                                        <p:tgtEl>
                                          <p:spTgt spid="1029">
                                            <p:txEl>
                                              <p:pRg st="0" end="0"/>
                                            </p:txEl>
                                          </p:spTgt>
                                        </p:tgtEl>
                                      </p:cBhvr>
                                    </p:animEffect>
                                    <p:anim calcmode="lin" valueType="num">
                                      <p:cBhvr additive="repl">
                                        <p:cTn id="54" dur="500" fill="hold"/>
                                        <p:tgtEl>
                                          <p:spTgt spid="1029">
                                            <p:txEl>
                                              <p:pRg st="0" end="0"/>
                                            </p:txEl>
                                          </p:spTgt>
                                        </p:tgtEl>
                                        <p:attrNameLst>
                                          <p:attrName>ppt_x</p:attrName>
                                        </p:attrNameLst>
                                      </p:cBhvr>
                                      <p:tavLst>
                                        <p:tav tm="0">
                                          <p:val>
                                            <p:strVal val="#ppt_x"/>
                                          </p:val>
                                        </p:tav>
                                        <p:tav tm="100000">
                                          <p:val>
                                            <p:strVal val="#ppt_x"/>
                                          </p:val>
                                        </p:tav>
                                      </p:tavLst>
                                    </p:anim>
                                    <p:anim calcmode="lin" valueType="num">
                                      <p:cBhvr additive="repl">
                                        <p:cTn id="55" dur="500" fill="hold"/>
                                        <p:tgtEl>
                                          <p:spTgt spid="1029">
                                            <p:txEl>
                                              <p:pRg st="0" end="0"/>
                                            </p:txEl>
                                          </p:spTgt>
                                        </p:tgtEl>
                                        <p:attrNameLst>
                                          <p:attrName>ppt_y</p:attrName>
                                        </p:attrNameLst>
                                      </p:cBhvr>
                                      <p:tavLst>
                                        <p:tav tm="0">
                                          <p:val>
                                            <p:strVal val="#ppt_y+.1"/>
                                          </p:val>
                                        </p:tav>
                                        <p:tav tm="100000">
                                          <p:val>
                                            <p:strVal val="#ppt_y"/>
                                          </p:val>
                                        </p:tav>
                                      </p:tavLst>
                                    </p:anim>
                                  </p:childTnLst>
                                </p:cTn>
                              </p:par>
                              <p:par>
                                <p:cTn id="56" presetID="42" presetClass="entr" fill="hold" nodeType="withEffect">
                                  <p:stCondLst>
                                    <p:cond delay="0"/>
                                  </p:stCondLst>
                                  <p:childTnLst>
                                    <p:set>
                                      <p:cBhvr>
                                        <p:cTn id="57" dur="1" fill="hold">
                                          <p:stCondLst>
                                            <p:cond delay="0"/>
                                          </p:stCondLst>
                                        </p:cTn>
                                        <p:tgtEl>
                                          <p:spTgt spid="1029">
                                            <p:txEl>
                                              <p:pRg st="0" end="0"/>
                                            </p:txEl>
                                          </p:spTgt>
                                        </p:tgtEl>
                                        <p:attrNameLst>
                                          <p:attrName>style.visibility</p:attrName>
                                        </p:attrNameLst>
                                      </p:cBhvr>
                                      <p:to>
                                        <p:strVal val="visible"/>
                                      </p:to>
                                    </p:set>
                                    <p:animEffect transition="in" filter="dissolve">
                                      <p:cBhvr additive="repl">
                                        <p:cTn id="58" dur="500"/>
                                        <p:tgtEl>
                                          <p:spTgt spid="1029">
                                            <p:txEl>
                                              <p:pRg st="0" end="0"/>
                                            </p:txEl>
                                          </p:spTgt>
                                        </p:tgtEl>
                                      </p:cBhvr>
                                    </p:animEffect>
                                    <p:anim calcmode="lin" valueType="num">
                                      <p:cBhvr additive="repl">
                                        <p:cTn id="59" dur="500" fill="hold"/>
                                        <p:tgtEl>
                                          <p:spTgt spid="1029">
                                            <p:txEl>
                                              <p:pRg st="0" end="0"/>
                                            </p:txEl>
                                          </p:spTgt>
                                        </p:tgtEl>
                                        <p:attrNameLst>
                                          <p:attrName>ppt_x</p:attrName>
                                        </p:attrNameLst>
                                      </p:cBhvr>
                                      <p:tavLst>
                                        <p:tav tm="0">
                                          <p:val>
                                            <p:strVal val="#ppt_x"/>
                                          </p:val>
                                        </p:tav>
                                        <p:tav tm="100000">
                                          <p:val>
                                            <p:strVal val="#ppt_x"/>
                                          </p:val>
                                        </p:tav>
                                      </p:tavLst>
                                    </p:anim>
                                    <p:anim calcmode="lin" valueType="num">
                                      <p:cBhvr additive="repl">
                                        <p:cTn id="60" dur="500" fill="hold"/>
                                        <p:tgtEl>
                                          <p:spTgt spid="102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1" fill="hold" nodeType="clickEffect">
                      <p:stCondLst>
                        <p:cond delay="indefinite"/>
                      </p:stCondLst>
                      <p:childTnLst>
                        <p:par>
                          <p:cTn id="62" fill="hold" nodeType="withEffect">
                            <p:stCondLst>
                              <p:cond delay="0"/>
                            </p:stCondLst>
                            <p:childTnLst>
                              <p:par>
                                <p:cTn id="63" presetID="42" presetClass="entr" fill="hold" nodeType="clickEffect">
                                  <p:stCondLst>
                                    <p:cond delay="0"/>
                                  </p:stCondLst>
                                  <p:childTnLst>
                                    <p:set>
                                      <p:cBhvr>
                                        <p:cTn id="64" dur="1" fill="hold">
                                          <p:stCondLst>
                                            <p:cond delay="0"/>
                                          </p:stCondLst>
                                        </p:cTn>
                                        <p:tgtEl>
                                          <p:spTgt spid="1029">
                                            <p:txEl>
                                              <p:pRg st="0" end="0"/>
                                            </p:txEl>
                                          </p:spTgt>
                                        </p:tgtEl>
                                        <p:attrNameLst>
                                          <p:attrName>style.visibility</p:attrName>
                                        </p:attrNameLst>
                                      </p:cBhvr>
                                      <p:to>
                                        <p:strVal val="visible"/>
                                      </p:to>
                                    </p:set>
                                    <p:animEffect transition="in" filter="dissolve">
                                      <p:cBhvr additive="repl">
                                        <p:cTn id="65" dur="500"/>
                                        <p:tgtEl>
                                          <p:spTgt spid="1029">
                                            <p:txEl>
                                              <p:pRg st="0" end="0"/>
                                            </p:txEl>
                                          </p:spTgt>
                                        </p:tgtEl>
                                      </p:cBhvr>
                                    </p:animEffect>
                                    <p:anim calcmode="lin" valueType="num">
                                      <p:cBhvr additive="repl">
                                        <p:cTn id="66" dur="500" fill="hold"/>
                                        <p:tgtEl>
                                          <p:spTgt spid="1029">
                                            <p:txEl>
                                              <p:pRg st="0" end="0"/>
                                            </p:txEl>
                                          </p:spTgt>
                                        </p:tgtEl>
                                        <p:attrNameLst>
                                          <p:attrName>ppt_x</p:attrName>
                                        </p:attrNameLst>
                                      </p:cBhvr>
                                      <p:tavLst>
                                        <p:tav tm="0">
                                          <p:val>
                                            <p:strVal val="#ppt_x"/>
                                          </p:val>
                                        </p:tav>
                                        <p:tav tm="100000">
                                          <p:val>
                                            <p:strVal val="#ppt_x"/>
                                          </p:val>
                                        </p:tav>
                                      </p:tavLst>
                                    </p:anim>
                                    <p:anim calcmode="lin" valueType="num">
                                      <p:cBhvr additive="repl">
                                        <p:cTn id="67" dur="500" fill="hold"/>
                                        <p:tgtEl>
                                          <p:spTgt spid="102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8" fill="hold" nodeType="clickEffect">
                      <p:stCondLst>
                        <p:cond delay="indefinite"/>
                      </p:stCondLst>
                      <p:childTnLst>
                        <p:par>
                          <p:cTn id="69" fill="hold" nodeType="withEffect">
                            <p:stCondLst>
                              <p:cond delay="0"/>
                            </p:stCondLst>
                            <p:childTnLst>
                              <p:par>
                                <p:cTn id="70" presetID="42" presetClass="entr" fill="hold" nodeType="clickEffect">
                                  <p:stCondLst>
                                    <p:cond delay="0"/>
                                  </p:stCondLst>
                                  <p:childTnLst>
                                    <p:set>
                                      <p:cBhvr>
                                        <p:cTn id="71" dur="1" fill="hold">
                                          <p:stCondLst>
                                            <p:cond delay="0"/>
                                          </p:stCondLst>
                                        </p:cTn>
                                        <p:tgtEl>
                                          <p:spTgt spid="1029">
                                            <p:txEl>
                                              <p:pRg st="0" end="0"/>
                                            </p:txEl>
                                          </p:spTgt>
                                        </p:tgtEl>
                                        <p:attrNameLst>
                                          <p:attrName>style.visibility</p:attrName>
                                        </p:attrNameLst>
                                      </p:cBhvr>
                                      <p:to>
                                        <p:strVal val="visible"/>
                                      </p:to>
                                    </p:set>
                                    <p:animEffect transition="in" filter="dissolve">
                                      <p:cBhvr additive="repl">
                                        <p:cTn id="72" dur="500"/>
                                        <p:tgtEl>
                                          <p:spTgt spid="1029">
                                            <p:txEl>
                                              <p:pRg st="0" end="0"/>
                                            </p:txEl>
                                          </p:spTgt>
                                        </p:tgtEl>
                                      </p:cBhvr>
                                    </p:animEffect>
                                    <p:anim calcmode="lin" valueType="num">
                                      <p:cBhvr additive="repl">
                                        <p:cTn id="73" dur="500" fill="hold"/>
                                        <p:tgtEl>
                                          <p:spTgt spid="1029">
                                            <p:txEl>
                                              <p:pRg st="0" end="0"/>
                                            </p:txEl>
                                          </p:spTgt>
                                        </p:tgtEl>
                                        <p:attrNameLst>
                                          <p:attrName>ppt_x</p:attrName>
                                        </p:attrNameLst>
                                      </p:cBhvr>
                                      <p:tavLst>
                                        <p:tav tm="0">
                                          <p:val>
                                            <p:strVal val="#ppt_x"/>
                                          </p:val>
                                        </p:tav>
                                        <p:tav tm="100000">
                                          <p:val>
                                            <p:strVal val="#ppt_x"/>
                                          </p:val>
                                        </p:tav>
                                      </p:tavLst>
                                    </p:anim>
                                    <p:anim calcmode="lin" valueType="num">
                                      <p:cBhvr additive="repl">
                                        <p:cTn id="74" dur="500" fill="hold"/>
                                        <p:tgtEl>
                                          <p:spTgt spid="1029">
                                            <p:txEl>
                                              <p:pRg st="0" end="0"/>
                                            </p:txEl>
                                          </p:spTgt>
                                        </p:tgtEl>
                                        <p:attrNameLst>
                                          <p:attrName>ppt_y</p:attrName>
                                        </p:attrNameLst>
                                      </p:cBhvr>
                                      <p:tavLst>
                                        <p:tav tm="0">
                                          <p:val>
                                            <p:strVal val="#ppt_y+.1"/>
                                          </p:val>
                                        </p:tav>
                                        <p:tav tm="100000">
                                          <p:val>
                                            <p:strVal val="#ppt_y"/>
                                          </p:val>
                                        </p:tav>
                                      </p:tavLst>
                                    </p:anim>
                                  </p:childTnLst>
                                </p:cTn>
                              </p:par>
                              <p:par>
                                <p:cTn id="75" presetID="42" presetClass="entr" fill="hold" nodeType="withEffect">
                                  <p:stCondLst>
                                    <p:cond delay="0"/>
                                  </p:stCondLst>
                                  <p:childTnLst>
                                    <p:set>
                                      <p:cBhvr>
                                        <p:cTn id="76" dur="1" fill="hold">
                                          <p:stCondLst>
                                            <p:cond delay="0"/>
                                          </p:stCondLst>
                                        </p:cTn>
                                        <p:tgtEl>
                                          <p:spTgt spid="1029">
                                            <p:txEl>
                                              <p:pRg st="0" end="0"/>
                                            </p:txEl>
                                          </p:spTgt>
                                        </p:tgtEl>
                                        <p:attrNameLst>
                                          <p:attrName>style.visibility</p:attrName>
                                        </p:attrNameLst>
                                      </p:cBhvr>
                                      <p:to>
                                        <p:strVal val="visible"/>
                                      </p:to>
                                    </p:set>
                                    <p:animEffect transition="in" filter="dissolve">
                                      <p:cBhvr additive="repl">
                                        <p:cTn id="77" dur="500"/>
                                        <p:tgtEl>
                                          <p:spTgt spid="1029">
                                            <p:txEl>
                                              <p:pRg st="0" end="0"/>
                                            </p:txEl>
                                          </p:spTgt>
                                        </p:tgtEl>
                                      </p:cBhvr>
                                    </p:animEffect>
                                    <p:anim calcmode="lin" valueType="num">
                                      <p:cBhvr additive="repl">
                                        <p:cTn id="78" dur="500" fill="hold"/>
                                        <p:tgtEl>
                                          <p:spTgt spid="1029">
                                            <p:txEl>
                                              <p:pRg st="0" end="0"/>
                                            </p:txEl>
                                          </p:spTgt>
                                        </p:tgtEl>
                                        <p:attrNameLst>
                                          <p:attrName>ppt_x</p:attrName>
                                        </p:attrNameLst>
                                      </p:cBhvr>
                                      <p:tavLst>
                                        <p:tav tm="0">
                                          <p:val>
                                            <p:strVal val="#ppt_x"/>
                                          </p:val>
                                        </p:tav>
                                        <p:tav tm="100000">
                                          <p:val>
                                            <p:strVal val="#ppt_x"/>
                                          </p:val>
                                        </p:tav>
                                      </p:tavLst>
                                    </p:anim>
                                    <p:anim calcmode="lin" valueType="num">
                                      <p:cBhvr additive="repl">
                                        <p:cTn id="79" dur="500" fill="hold"/>
                                        <p:tgtEl>
                                          <p:spTgt spid="102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4A397AD2-63A5-4242-A2F6-B0220AADD503}" type="slidenum">
              <a:rPr lang="en-US" sz="1200" b="0" strike="noStrike" spc="-1">
                <a:solidFill>
                  <a:srgbClr val="8B8B8B"/>
                </a:solidFill>
                <a:latin typeface="Calibri"/>
                <a:ea typeface="DejaVu Sans"/>
              </a:rPr>
              <a:t>76</a:t>
            </a:fld>
            <a:endParaRPr lang="en-US" sz="1200" b="0" strike="noStrike" spc="-1">
              <a:latin typeface="Arial"/>
            </a:endParaRPr>
          </a:p>
        </p:txBody>
      </p:sp>
      <p:sp>
        <p:nvSpPr>
          <p:cNvPr id="1032" name="CustomShape 2"/>
          <p:cNvSpPr/>
          <p:nvPr/>
        </p:nvSpPr>
        <p:spPr>
          <a:xfrm>
            <a:off x="395280" y="855720"/>
            <a:ext cx="8505720" cy="516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609480" indent="-607680">
              <a:lnSpc>
                <a:spcPct val="100000"/>
              </a:lnSpc>
              <a:spcBef>
                <a:spcPts val="641"/>
              </a:spcBef>
              <a:buClr>
                <a:srgbClr val="000000"/>
              </a:buClr>
              <a:buFont typeface="Wingdings" charset="2"/>
              <a:buChar char=""/>
            </a:pPr>
            <a:r>
              <a:rPr lang="en-US" sz="3200" b="1" strike="noStrike" spc="-1">
                <a:solidFill>
                  <a:srgbClr val="000000"/>
                </a:solidFill>
                <a:latin typeface="Comic Sans MS"/>
                <a:ea typeface="DejaVu Sans"/>
              </a:rPr>
              <a:t>I/O System Design</a:t>
            </a:r>
            <a:endParaRPr lang="en-US" sz="3200" b="0" strike="noStrike" spc="-1">
              <a:latin typeface="Arial"/>
            </a:endParaRPr>
          </a:p>
          <a:p>
            <a:pPr marL="609480" indent="-607680">
              <a:lnSpc>
                <a:spcPct val="100000"/>
              </a:lnSpc>
              <a:spcBef>
                <a:spcPts val="561"/>
              </a:spcBef>
              <a:buClr>
                <a:srgbClr val="0000FF"/>
              </a:buClr>
              <a:buFont typeface="Arial"/>
              <a:buChar char="•"/>
            </a:pPr>
            <a:r>
              <a:rPr lang="en-US" sz="2800" b="1" strike="noStrike" spc="-1">
                <a:solidFill>
                  <a:srgbClr val="0000FF"/>
                </a:solidFill>
                <a:latin typeface="Calibri"/>
                <a:ea typeface="DejaVu Sans"/>
              </a:rPr>
              <a:t>Examples:</a:t>
            </a:r>
            <a:r>
              <a:rPr lang="en-US" sz="2800" b="1" strike="noStrike" spc="-1">
                <a:solidFill>
                  <a:srgbClr val="000404"/>
                </a:solidFill>
                <a:latin typeface="Calibri"/>
                <a:ea typeface="DejaVu Sans"/>
              </a:rPr>
              <a:t> </a:t>
            </a:r>
            <a:endParaRPr lang="en-US" sz="2800" b="0" strike="noStrike" spc="-1">
              <a:latin typeface="Arial"/>
            </a:endParaRPr>
          </a:p>
          <a:p>
            <a:pPr marL="609480" indent="-607680">
              <a:lnSpc>
                <a:spcPct val="100000"/>
              </a:lnSpc>
              <a:spcBef>
                <a:spcPts val="479"/>
              </a:spcBef>
              <a:buClr>
                <a:srgbClr val="000404"/>
              </a:buClr>
              <a:buFont typeface="Arial"/>
              <a:buChar char="•"/>
            </a:pPr>
            <a:r>
              <a:rPr lang="en-US" sz="2400" b="1" strike="noStrike" spc="-1">
                <a:solidFill>
                  <a:srgbClr val="000404"/>
                </a:solidFill>
                <a:latin typeface="Calibri"/>
                <a:ea typeface="DejaVu Sans"/>
              </a:rPr>
              <a:t>Consider the following computer system:</a:t>
            </a:r>
            <a:r>
              <a:rPr lang="en-US" sz="2400" b="1" strike="noStrike" spc="-1">
                <a:solidFill>
                  <a:srgbClr val="0000FF"/>
                </a:solidFill>
                <a:latin typeface="Calibri"/>
                <a:ea typeface="DejaVu Sans"/>
              </a:rPr>
              <a:t> </a:t>
            </a:r>
            <a:r>
              <a:rPr lang="en-US" sz="2400" b="1" strike="noStrike" spc="-1">
                <a:solidFill>
                  <a:srgbClr val="000000"/>
                </a:solidFill>
                <a:latin typeface="Calibri"/>
                <a:ea typeface="DejaVu Sans"/>
              </a:rPr>
              <a:t> </a:t>
            </a:r>
            <a:endParaRPr lang="en-US" sz="2400" b="0" strike="noStrike" spc="-1">
              <a:latin typeface="Arial"/>
            </a:endParaRPr>
          </a:p>
          <a:p>
            <a:pPr marL="1200240" lvl="1" indent="-531720">
              <a:lnSpc>
                <a:spcPct val="100000"/>
              </a:lnSpc>
              <a:spcBef>
                <a:spcPts val="479"/>
              </a:spcBef>
              <a:buClr>
                <a:srgbClr val="000404"/>
              </a:buClr>
              <a:buFont typeface="Arial"/>
              <a:buChar char="–"/>
            </a:pPr>
            <a:r>
              <a:rPr lang="en-US" sz="2400" b="0" strike="noStrike" spc="-1">
                <a:solidFill>
                  <a:srgbClr val="000404"/>
                </a:solidFill>
                <a:latin typeface="Times New Roman"/>
                <a:ea typeface="DejaVu Sans"/>
              </a:rPr>
              <a:t>1.  A CPU  sustains </a:t>
            </a:r>
            <a:r>
              <a:rPr lang="en-US" sz="2400" b="0" strike="noStrike" spc="-1">
                <a:solidFill>
                  <a:srgbClr val="FF0000"/>
                </a:solidFill>
                <a:latin typeface="Times New Roman"/>
                <a:ea typeface="DejaVu Sans"/>
              </a:rPr>
              <a:t>3 billion instructions per second </a:t>
            </a:r>
            <a:r>
              <a:rPr lang="en-US" sz="2400" b="0" strike="noStrike" spc="-1">
                <a:solidFill>
                  <a:srgbClr val="000404"/>
                </a:solidFill>
                <a:latin typeface="Times New Roman"/>
                <a:ea typeface="DejaVu Sans"/>
              </a:rPr>
              <a:t>and it takes average </a:t>
            </a:r>
            <a:r>
              <a:rPr lang="en-US" sz="2400" b="0" strike="noStrike" spc="-1">
                <a:solidFill>
                  <a:srgbClr val="FF0000"/>
                </a:solidFill>
                <a:latin typeface="Times New Roman"/>
                <a:ea typeface="DejaVu Sans"/>
              </a:rPr>
              <a:t>100,000 instructions </a:t>
            </a:r>
            <a:r>
              <a:rPr lang="en-US" sz="2400" b="0" strike="noStrike" spc="-1">
                <a:solidFill>
                  <a:srgbClr val="000404"/>
                </a:solidFill>
                <a:latin typeface="Times New Roman"/>
                <a:ea typeface="DejaVu Sans"/>
              </a:rPr>
              <a:t>in the operating system  per I/O operation.</a:t>
            </a:r>
            <a:endParaRPr lang="en-US" sz="2400" b="0" strike="noStrike" spc="-1">
              <a:latin typeface="Arial"/>
            </a:endParaRPr>
          </a:p>
          <a:p>
            <a:pPr marL="1200240" lvl="1" indent="-531720">
              <a:lnSpc>
                <a:spcPct val="100000"/>
              </a:lnSpc>
              <a:spcBef>
                <a:spcPts val="479"/>
              </a:spcBef>
              <a:buClr>
                <a:srgbClr val="000404"/>
              </a:buClr>
              <a:buFont typeface="Arial"/>
              <a:buChar char="–"/>
            </a:pPr>
            <a:r>
              <a:rPr lang="en-US" sz="2400" b="0" strike="noStrike" spc="-1">
                <a:solidFill>
                  <a:srgbClr val="000404"/>
                </a:solidFill>
                <a:latin typeface="Times New Roman"/>
                <a:ea typeface="DejaVu Sans"/>
              </a:rPr>
              <a:t>2.  A memory backplane bus is capable of sustaining a transfer rate of </a:t>
            </a:r>
            <a:r>
              <a:rPr lang="en-US" sz="2400" b="0" strike="noStrike" spc="-1">
                <a:solidFill>
                  <a:srgbClr val="FF0000"/>
                </a:solidFill>
                <a:latin typeface="Times New Roman"/>
                <a:ea typeface="DejaVu Sans"/>
              </a:rPr>
              <a:t>1000 MB/sec</a:t>
            </a:r>
            <a:r>
              <a:rPr lang="en-US" sz="2400" b="0" strike="noStrike" spc="-1">
                <a:solidFill>
                  <a:srgbClr val="000404"/>
                </a:solidFill>
                <a:latin typeface="Times New Roman"/>
                <a:ea typeface="DejaVu Sans"/>
              </a:rPr>
              <a:t>.</a:t>
            </a:r>
            <a:endParaRPr lang="en-US" sz="2400" b="0" strike="noStrike" spc="-1">
              <a:latin typeface="Arial"/>
            </a:endParaRPr>
          </a:p>
          <a:p>
            <a:pPr marL="1200240" lvl="1" indent="-531720">
              <a:lnSpc>
                <a:spcPct val="100000"/>
              </a:lnSpc>
              <a:spcBef>
                <a:spcPts val="479"/>
              </a:spcBef>
              <a:buClr>
                <a:srgbClr val="000404"/>
              </a:buClr>
              <a:buFont typeface="Arial"/>
              <a:buChar char="–"/>
            </a:pPr>
            <a:r>
              <a:rPr lang="en-US" sz="2400" b="0" strike="noStrike" spc="-1">
                <a:solidFill>
                  <a:srgbClr val="000404"/>
                </a:solidFill>
                <a:latin typeface="Times New Roman"/>
                <a:ea typeface="DejaVu Sans"/>
              </a:rPr>
              <a:t>3.  SCSI-Ultra320 controllers with a transfer rate of </a:t>
            </a:r>
            <a:r>
              <a:rPr lang="en-US" sz="2400" b="0" strike="noStrike" spc="-1">
                <a:solidFill>
                  <a:srgbClr val="FF0000"/>
                </a:solidFill>
                <a:latin typeface="Times New Roman"/>
                <a:ea typeface="DejaVu Sans"/>
              </a:rPr>
              <a:t>320 MB/sec</a:t>
            </a:r>
            <a:r>
              <a:rPr lang="en-US" sz="2400" b="0" strike="noStrike" spc="-1">
                <a:solidFill>
                  <a:srgbClr val="000404"/>
                </a:solidFill>
                <a:latin typeface="Times New Roman"/>
                <a:ea typeface="DejaVu Sans"/>
              </a:rPr>
              <a:t> and accommodating up to </a:t>
            </a:r>
            <a:r>
              <a:rPr lang="en-US" sz="2400" b="0" strike="noStrike" spc="-1">
                <a:solidFill>
                  <a:srgbClr val="FF0000"/>
                </a:solidFill>
                <a:latin typeface="Times New Roman"/>
                <a:ea typeface="DejaVu Sans"/>
              </a:rPr>
              <a:t>7 disks</a:t>
            </a:r>
            <a:r>
              <a:rPr lang="en-US" sz="2400" b="0" strike="noStrike" spc="-1">
                <a:solidFill>
                  <a:srgbClr val="000404"/>
                </a:solidFill>
                <a:latin typeface="Times New Roman"/>
                <a:ea typeface="DejaVu Sans"/>
              </a:rPr>
              <a:t>.</a:t>
            </a:r>
            <a:endParaRPr lang="en-US" sz="2400" b="0" strike="noStrike" spc="-1">
              <a:latin typeface="Arial"/>
            </a:endParaRPr>
          </a:p>
          <a:p>
            <a:pPr marL="1200240" lvl="1" indent="-531720">
              <a:lnSpc>
                <a:spcPct val="100000"/>
              </a:lnSpc>
              <a:spcBef>
                <a:spcPts val="479"/>
              </a:spcBef>
              <a:buClr>
                <a:srgbClr val="000404"/>
              </a:buClr>
              <a:buFont typeface="Arial"/>
              <a:buChar char="–"/>
            </a:pPr>
            <a:r>
              <a:rPr lang="en-US" sz="2400" b="0" strike="noStrike" spc="-1">
                <a:solidFill>
                  <a:srgbClr val="000404"/>
                </a:solidFill>
                <a:latin typeface="Times New Roman"/>
                <a:ea typeface="DejaVu Sans"/>
              </a:rPr>
              <a:t>4.  Disk drives with a read/write bandwidth of </a:t>
            </a:r>
            <a:r>
              <a:rPr lang="en-US" sz="2400" b="0" strike="noStrike" spc="-1">
                <a:solidFill>
                  <a:srgbClr val="FF0000"/>
                </a:solidFill>
                <a:latin typeface="Times New Roman"/>
                <a:ea typeface="DejaVu Sans"/>
              </a:rPr>
              <a:t>75 MB/sec </a:t>
            </a:r>
            <a:r>
              <a:rPr lang="en-US" sz="2400" b="0" strike="noStrike" spc="-1">
                <a:solidFill>
                  <a:srgbClr val="000404"/>
                </a:solidFill>
                <a:latin typeface="Times New Roman"/>
                <a:ea typeface="DejaVu Sans"/>
              </a:rPr>
              <a:t>and an  average seek plus rotational latency of </a:t>
            </a:r>
            <a:r>
              <a:rPr lang="en-US" sz="2400" b="0" strike="noStrike" spc="-1">
                <a:solidFill>
                  <a:srgbClr val="FF0000"/>
                </a:solidFill>
                <a:latin typeface="Times New Roman"/>
                <a:ea typeface="DejaVu Sans"/>
              </a:rPr>
              <a:t>6 ms</a:t>
            </a:r>
            <a:r>
              <a:rPr lang="en-US" sz="2400" b="0" strike="noStrike" spc="-1">
                <a:solidFill>
                  <a:srgbClr val="000404"/>
                </a:solidFill>
                <a:latin typeface="Times New Roman"/>
                <a:ea typeface="DejaVu Sans"/>
              </a:rPr>
              <a:t>.</a:t>
            </a:r>
            <a:endParaRPr lang="en-US" sz="2400" b="0" strike="noStrike" spc="-1">
              <a:latin typeface="Arial"/>
            </a:endParaRPr>
          </a:p>
        </p:txBody>
      </p:sp>
      <p:sp>
        <p:nvSpPr>
          <p:cNvPr id="1033" name="Line 3"/>
          <p:cNvSpPr/>
          <p:nvPr/>
        </p:nvSpPr>
        <p:spPr>
          <a:xfrm>
            <a:off x="5688000" y="432000"/>
            <a:ext cx="2520000" cy="0"/>
          </a:xfrm>
          <a:prstGeom prst="line">
            <a:avLst/>
          </a:prstGeom>
          <a:ln>
            <a:solidFill>
              <a:srgbClr val="3465A4"/>
            </a:solidFill>
          </a:ln>
        </p:spPr>
        <p:style>
          <a:lnRef idx="0">
            <a:scrgbClr r="0" g="0" b="0"/>
          </a:lnRef>
          <a:fillRef idx="0">
            <a:scrgbClr r="0" g="0" b="0"/>
          </a:fillRef>
          <a:effectRef idx="0">
            <a:scrgbClr r="0" g="0" b="0"/>
          </a:effectRef>
          <a:fontRef idx="minor"/>
        </p:style>
      </p:sp>
      <p:sp>
        <p:nvSpPr>
          <p:cNvPr id="1034" name="Line 4"/>
          <p:cNvSpPr/>
          <p:nvPr/>
        </p:nvSpPr>
        <p:spPr>
          <a:xfrm>
            <a:off x="4608000" y="144000"/>
            <a:ext cx="576000" cy="144000"/>
          </a:xfrm>
          <a:prstGeom prst="line">
            <a:avLst/>
          </a:prstGeom>
          <a:ln>
            <a:solidFill>
              <a:srgbClr val="3465A4"/>
            </a:solidFill>
          </a:ln>
        </p:spPr>
        <p:style>
          <a:lnRef idx="0">
            <a:scrgbClr r="0" g="0" b="0"/>
          </a:lnRef>
          <a:fillRef idx="0">
            <a:scrgbClr r="0" g="0" b="0"/>
          </a:fillRef>
          <a:effectRef idx="0">
            <a:scrgbClr r="0" g="0" b="0"/>
          </a:effectRef>
          <a:fontRef idx="minor"/>
        </p:style>
      </p:sp>
      <p:sp>
        <p:nvSpPr>
          <p:cNvPr id="1035" name="Line 5"/>
          <p:cNvSpPr/>
          <p:nvPr/>
        </p:nvSpPr>
        <p:spPr>
          <a:xfrm>
            <a:off x="4536000" y="216000"/>
            <a:ext cx="648000" cy="72000"/>
          </a:xfrm>
          <a:prstGeom prst="line">
            <a:avLst/>
          </a:prstGeom>
          <a:ln>
            <a:solidFill>
              <a:srgbClr val="3465A4"/>
            </a:solidFill>
          </a:ln>
        </p:spPr>
        <p:style>
          <a:lnRef idx="0">
            <a:scrgbClr r="0" g="0" b="0"/>
          </a:lnRef>
          <a:fillRef idx="0">
            <a:scrgbClr r="0" g="0" b="0"/>
          </a:fillRef>
          <a:effectRef idx="0">
            <a:scrgbClr r="0" g="0" b="0"/>
          </a:effectRef>
          <a:fontRef idx="minor"/>
        </p:style>
      </p:sp>
      <p:sp>
        <p:nvSpPr>
          <p:cNvPr id="1036" name="Line 6"/>
          <p:cNvSpPr/>
          <p:nvPr/>
        </p:nvSpPr>
        <p:spPr>
          <a:xfrm flipV="1">
            <a:off x="4536000" y="432000"/>
            <a:ext cx="648000" cy="216000"/>
          </a:xfrm>
          <a:prstGeom prst="line">
            <a:avLst/>
          </a:prstGeom>
          <a:ln>
            <a:solidFill>
              <a:srgbClr val="3465A4"/>
            </a:solidFill>
          </a:ln>
        </p:spPr>
        <p:style>
          <a:lnRef idx="0">
            <a:scrgbClr r="0" g="0" b="0"/>
          </a:lnRef>
          <a:fillRef idx="0">
            <a:scrgbClr r="0" g="0" b="0"/>
          </a:fillRef>
          <a:effectRef idx="0">
            <a:scrgbClr r="0" g="0" b="0"/>
          </a:effectRef>
          <a:fontRef idx="minor"/>
        </p:style>
      </p:sp>
      <p:sp>
        <p:nvSpPr>
          <p:cNvPr id="1037" name="Line 7"/>
          <p:cNvSpPr/>
          <p:nvPr/>
        </p:nvSpPr>
        <p:spPr>
          <a:xfrm flipH="1">
            <a:off x="6295680" y="289800"/>
            <a:ext cx="80640" cy="860400"/>
          </a:xfrm>
          <a:prstGeom prst="line">
            <a:avLst/>
          </a:prstGeom>
          <a:ln>
            <a:solidFill>
              <a:srgbClr val="3465A4"/>
            </a:solidFill>
          </a:ln>
        </p:spPr>
        <p:style>
          <a:lnRef idx="0">
            <a:scrgbClr r="0" g="0" b="0"/>
          </a:lnRef>
          <a:fillRef idx="0">
            <a:scrgbClr r="0" g="0" b="0"/>
          </a:fillRef>
          <a:effectRef idx="0">
            <a:scrgbClr r="0" g="0" b="0"/>
          </a:effectRef>
          <a:fontRef idx="minor"/>
        </p:style>
      </p:sp>
      <p:sp>
        <p:nvSpPr>
          <p:cNvPr id="1038" name="Line 8"/>
          <p:cNvSpPr/>
          <p:nvPr/>
        </p:nvSpPr>
        <p:spPr>
          <a:xfrm>
            <a:off x="6840000" y="360000"/>
            <a:ext cx="0" cy="648000"/>
          </a:xfrm>
          <a:prstGeom prst="line">
            <a:avLst/>
          </a:prstGeom>
          <a:ln>
            <a:solidFill>
              <a:srgbClr val="3465A4"/>
            </a:solidFill>
          </a:ln>
        </p:spPr>
        <p:style>
          <a:lnRef idx="0">
            <a:scrgbClr r="0" g="0" b="0"/>
          </a:lnRef>
          <a:fillRef idx="0">
            <a:scrgbClr r="0" g="0" b="0"/>
          </a:fillRef>
          <a:effectRef idx="0">
            <a:scrgbClr r="0" g="0" b="0"/>
          </a:effectRef>
          <a:fontRef idx="minor"/>
        </p:style>
      </p:sp>
      <p:sp>
        <p:nvSpPr>
          <p:cNvPr id="1039" name="Line 9"/>
          <p:cNvSpPr/>
          <p:nvPr/>
        </p:nvSpPr>
        <p:spPr>
          <a:xfrm>
            <a:off x="7488000" y="360000"/>
            <a:ext cx="72000" cy="720000"/>
          </a:xfrm>
          <a:prstGeom prst="line">
            <a:avLst/>
          </a:prstGeom>
          <a:ln>
            <a:solidFill>
              <a:srgbClr val="3465A4"/>
            </a:solidFill>
          </a:ln>
        </p:spPr>
        <p:style>
          <a:lnRef idx="0">
            <a:scrgbClr r="0" g="0" b="0"/>
          </a:lnRef>
          <a:fillRef idx="0">
            <a:scrgbClr r="0" g="0" b="0"/>
          </a:fillRef>
          <a:effectRef idx="0">
            <a:scrgbClr r="0" g="0" b="0"/>
          </a:effectRef>
          <a:fontRef idx="minor"/>
        </p:style>
      </p:sp>
      <p:sp>
        <p:nvSpPr>
          <p:cNvPr id="1040" name="Line 10"/>
          <p:cNvSpPr/>
          <p:nvPr/>
        </p:nvSpPr>
        <p:spPr>
          <a:xfrm>
            <a:off x="7488000" y="576000"/>
            <a:ext cx="360000" cy="0"/>
          </a:xfrm>
          <a:prstGeom prst="line">
            <a:avLst/>
          </a:prstGeom>
          <a:ln>
            <a:solidFill>
              <a:srgbClr val="3465A4"/>
            </a:solidFill>
          </a:ln>
        </p:spPr>
        <p:style>
          <a:lnRef idx="0">
            <a:scrgbClr r="0" g="0" b="0"/>
          </a:lnRef>
          <a:fillRef idx="0">
            <a:scrgbClr r="0" g="0" b="0"/>
          </a:fillRef>
          <a:effectRef idx="0">
            <a:scrgbClr r="0" g="0" b="0"/>
          </a:effectRef>
          <a:fontRef idx="minor"/>
        </p:style>
      </p:sp>
      <p:sp>
        <p:nvSpPr>
          <p:cNvPr id="1041" name="Line 11"/>
          <p:cNvSpPr/>
          <p:nvPr/>
        </p:nvSpPr>
        <p:spPr>
          <a:xfrm>
            <a:off x="7488000" y="792000"/>
            <a:ext cx="432000" cy="0"/>
          </a:xfrm>
          <a:prstGeom prst="line">
            <a:avLst/>
          </a:prstGeom>
          <a:ln>
            <a:solidFill>
              <a:srgbClr val="3465A4"/>
            </a:solidFill>
          </a:ln>
        </p:spPr>
        <p:style>
          <a:lnRef idx="0">
            <a:scrgbClr r="0" g="0" b="0"/>
          </a:lnRef>
          <a:fillRef idx="0">
            <a:scrgbClr r="0" g="0" b="0"/>
          </a:fillRef>
          <a:effectRef idx="0">
            <a:scrgbClr r="0" g="0" b="0"/>
          </a:effectRef>
          <a:fontRef idx="minor"/>
        </p:style>
      </p:sp>
      <p:sp>
        <p:nvSpPr>
          <p:cNvPr id="1042" name="Line 12"/>
          <p:cNvSpPr/>
          <p:nvPr/>
        </p:nvSpPr>
        <p:spPr>
          <a:xfrm>
            <a:off x="7560000" y="1008000"/>
            <a:ext cx="288000" cy="0"/>
          </a:xfrm>
          <a:prstGeom prst="line">
            <a:avLst/>
          </a:prstGeom>
          <a:ln>
            <a:solidFill>
              <a:srgbClr val="3465A4"/>
            </a:solidFill>
          </a:ln>
        </p:spPr>
        <p:style>
          <a:lnRef idx="0">
            <a:scrgbClr r="0" g="0" b="0"/>
          </a:lnRef>
          <a:fillRef idx="0">
            <a:scrgbClr r="0" g="0" b="0"/>
          </a:fillRef>
          <a:effectRef idx="0">
            <a:scrgbClr r="0" g="0" b="0"/>
          </a:effectRef>
          <a:fontRef idx="minor"/>
        </p:style>
      </p:sp>
      <p:sp>
        <p:nvSpPr>
          <p:cNvPr id="1043" name="Line 13"/>
          <p:cNvSpPr/>
          <p:nvPr/>
        </p:nvSpPr>
        <p:spPr>
          <a:xfrm>
            <a:off x="6840000" y="648000"/>
            <a:ext cx="216000" cy="0"/>
          </a:xfrm>
          <a:prstGeom prst="line">
            <a:avLst/>
          </a:prstGeom>
          <a:ln>
            <a:solidFill>
              <a:srgbClr val="3465A4"/>
            </a:solidFill>
          </a:ln>
        </p:spPr>
        <p:style>
          <a:lnRef idx="0">
            <a:scrgbClr r="0" g="0" b="0"/>
          </a:lnRef>
          <a:fillRef idx="0">
            <a:scrgbClr r="0" g="0" b="0"/>
          </a:fillRef>
          <a:effectRef idx="0">
            <a:scrgbClr r="0" g="0" b="0"/>
          </a:effectRef>
          <a:fontRef idx="minor"/>
        </p:style>
      </p:sp>
      <p:sp>
        <p:nvSpPr>
          <p:cNvPr id="1044" name="Line 14"/>
          <p:cNvSpPr/>
          <p:nvPr/>
        </p:nvSpPr>
        <p:spPr>
          <a:xfrm>
            <a:off x="6840000" y="855720"/>
            <a:ext cx="216000" cy="0"/>
          </a:xfrm>
          <a:prstGeom prst="line">
            <a:avLst/>
          </a:prstGeom>
          <a:ln>
            <a:solidFill>
              <a:srgbClr val="3465A4"/>
            </a:solidFill>
          </a:ln>
        </p:spPr>
        <p:style>
          <a:lnRef idx="0">
            <a:scrgbClr r="0" g="0" b="0"/>
          </a:lnRef>
          <a:fillRef idx="0">
            <a:scrgbClr r="0" g="0" b="0"/>
          </a:fillRef>
          <a:effectRef idx="0">
            <a:scrgbClr r="0" g="0" b="0"/>
          </a:effectRef>
          <a:fontRef idx="minor"/>
        </p:style>
      </p:sp>
      <p:sp>
        <p:nvSpPr>
          <p:cNvPr id="1045" name="Line 15"/>
          <p:cNvSpPr/>
          <p:nvPr/>
        </p:nvSpPr>
        <p:spPr>
          <a:xfrm>
            <a:off x="6376320" y="648000"/>
            <a:ext cx="103680" cy="0"/>
          </a:xfrm>
          <a:prstGeom prst="line">
            <a:avLst/>
          </a:prstGeom>
          <a:ln>
            <a:solidFill>
              <a:srgbClr val="3465A4"/>
            </a:solidFill>
          </a:ln>
        </p:spPr>
        <p:style>
          <a:lnRef idx="0">
            <a:scrgbClr r="0" g="0" b="0"/>
          </a:lnRef>
          <a:fillRef idx="0">
            <a:scrgbClr r="0" g="0" b="0"/>
          </a:fillRef>
          <a:effectRef idx="0">
            <a:scrgbClr r="0" g="0" b="0"/>
          </a:effectRef>
          <a:fontRef idx="minor"/>
        </p:style>
      </p:sp>
      <p:sp>
        <p:nvSpPr>
          <p:cNvPr id="1046" name="Line 16"/>
          <p:cNvSpPr/>
          <p:nvPr/>
        </p:nvSpPr>
        <p:spPr>
          <a:xfrm>
            <a:off x="6295680" y="936000"/>
            <a:ext cx="256320" cy="0"/>
          </a:xfrm>
          <a:prstGeom prst="line">
            <a:avLst/>
          </a:prstGeom>
          <a:ln>
            <a:solidFill>
              <a:srgbClr val="3465A4"/>
            </a:solidFill>
          </a:ln>
        </p:spPr>
        <p:style>
          <a:lnRef idx="0">
            <a:scrgbClr r="0" g="0" b="0"/>
          </a:lnRef>
          <a:fillRef idx="0">
            <a:scrgbClr r="0" g="0" b="0"/>
          </a:fillRef>
          <a:effectRef idx="0">
            <a:scrgbClr r="0" g="0" b="0"/>
          </a:effectRef>
          <a:fontRef idx="minor"/>
        </p:style>
      </p:sp>
      <p:sp>
        <p:nvSpPr>
          <p:cNvPr id="1047" name="Line 17"/>
          <p:cNvSpPr/>
          <p:nvPr/>
        </p:nvSpPr>
        <p:spPr>
          <a:xfrm>
            <a:off x="5328000" y="432000"/>
            <a:ext cx="432000" cy="0"/>
          </a:xfrm>
          <a:prstGeom prst="line">
            <a:avLst/>
          </a:prstGeom>
          <a:ln>
            <a:solidFill>
              <a:srgbClr val="3465A4"/>
            </a:solidFill>
          </a:ln>
        </p:spPr>
        <p:style>
          <a:lnRef idx="0">
            <a:scrgbClr r="0" g="0" b="0"/>
          </a:lnRef>
          <a:fillRef idx="0">
            <a:scrgbClr r="0" g="0" b="0"/>
          </a:fillRef>
          <a:effectRef idx="0">
            <a:scrgbClr r="0" g="0" b="0"/>
          </a:effectRef>
          <a:fontRef idx="minor"/>
        </p:style>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E10C3570-FB31-4B93-B437-6B97C57DE81D}" type="slidenum">
              <a:rPr lang="en-US" sz="1200" b="0" strike="noStrike" spc="-1">
                <a:solidFill>
                  <a:srgbClr val="8B8B8B"/>
                </a:solidFill>
                <a:latin typeface="Calibri"/>
                <a:ea typeface="DejaVu Sans"/>
              </a:rPr>
              <a:t>77</a:t>
            </a:fld>
            <a:endParaRPr lang="en-US" sz="1200" b="0" strike="noStrike" spc="-1">
              <a:latin typeface="Arial"/>
            </a:endParaRPr>
          </a:p>
        </p:txBody>
      </p:sp>
      <p:sp>
        <p:nvSpPr>
          <p:cNvPr id="1049" name="CustomShape 2"/>
          <p:cNvSpPr/>
          <p:nvPr/>
        </p:nvSpPr>
        <p:spPr>
          <a:xfrm>
            <a:off x="457200" y="1219320"/>
            <a:ext cx="8227800" cy="190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100080" indent="376200">
              <a:lnSpc>
                <a:spcPct val="90000"/>
              </a:lnSpc>
              <a:spcBef>
                <a:spcPts val="479"/>
              </a:spcBef>
              <a:buClr>
                <a:srgbClr val="000404"/>
              </a:buClr>
              <a:buFont typeface="Arial"/>
              <a:buChar char="•"/>
            </a:pPr>
            <a:r>
              <a:rPr lang="en-US" sz="2400" b="0" strike="noStrike" spc="-1">
                <a:solidFill>
                  <a:srgbClr val="000404"/>
                </a:solidFill>
                <a:latin typeface="Times New Roman"/>
                <a:ea typeface="DejaVu Sans"/>
              </a:rPr>
              <a:t>If the workload consists of 64-KB reads (assuming the data block is sequential on a track), and the user program need 200,000 instructions per I/O operation, </a:t>
            </a:r>
            <a:r>
              <a:rPr lang="en-US" sz="2400" b="0" strike="noStrike" spc="-1">
                <a:solidFill>
                  <a:srgbClr val="FF3300"/>
                </a:solidFill>
                <a:latin typeface="Times New Roman"/>
                <a:ea typeface="DejaVu Sans"/>
              </a:rPr>
              <a:t>please find the maximum sustainable I/O rate and the number of disks and SCSI controllers required. </a:t>
            </a:r>
            <a:endParaRPr lang="en-US" sz="2400" b="0" strike="noStrike" spc="-1">
              <a:latin typeface="Arial"/>
            </a:endParaRPr>
          </a:p>
        </p:txBody>
      </p:sp>
      <p:sp>
        <p:nvSpPr>
          <p:cNvPr id="1050" name="CustomShape 3"/>
          <p:cNvSpPr/>
          <p:nvPr/>
        </p:nvSpPr>
        <p:spPr>
          <a:xfrm>
            <a:off x="479520" y="3809880"/>
            <a:ext cx="8181720" cy="190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479"/>
              </a:spcBef>
            </a:pPr>
            <a:r>
              <a:rPr lang="en-US" sz="2400" b="0" strike="noStrike" spc="-1">
                <a:solidFill>
                  <a:srgbClr val="000404"/>
                </a:solidFill>
                <a:latin typeface="Times New Roman"/>
                <a:ea typeface="宋体"/>
              </a:rPr>
              <a:t>The two fixed component of the system are the memory bus and the CPU. Let’s first find the I/O rate that these two components can sustain and determine which of these is the </a:t>
            </a:r>
            <a:r>
              <a:rPr lang="en-US" sz="2400" b="0" strike="noStrike" spc="-1">
                <a:solidFill>
                  <a:srgbClr val="0000FF"/>
                </a:solidFill>
                <a:latin typeface="Times New Roman"/>
                <a:ea typeface="宋体"/>
              </a:rPr>
              <a:t>bottleneck</a:t>
            </a:r>
            <a:r>
              <a:rPr lang="en-US" sz="2400" b="0" strike="noStrike" spc="-1">
                <a:solidFill>
                  <a:srgbClr val="000404"/>
                </a:solidFill>
                <a:latin typeface="Times New Roman"/>
                <a:ea typeface="宋体"/>
              </a:rPr>
              <a:t>. </a:t>
            </a:r>
            <a:endParaRPr lang="en-US" sz="2400" b="0" strike="noStrike" spc="-1">
              <a:latin typeface="Arial"/>
            </a:endParaRPr>
          </a:p>
        </p:txBody>
      </p:sp>
      <p:sp>
        <p:nvSpPr>
          <p:cNvPr id="1051" name="CustomShape 4"/>
          <p:cNvSpPr/>
          <p:nvPr/>
        </p:nvSpPr>
        <p:spPr>
          <a:xfrm>
            <a:off x="685800" y="3260880"/>
            <a:ext cx="1750680" cy="516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Bef>
                <a:spcPts val="1400"/>
              </a:spcBef>
            </a:pPr>
            <a:r>
              <a:rPr lang="en-US" sz="2800" b="1" strike="noStrike" spc="-1">
                <a:solidFill>
                  <a:srgbClr val="0000FF"/>
                </a:solidFill>
                <a:latin typeface="Comic Sans MS"/>
                <a:ea typeface="DejaVu Sans"/>
              </a:rPr>
              <a:t>Answer:</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0"/>
                      </p:stCondLst>
                      <p:childTnLst>
                        <p:par>
                          <p:cTn id="4" fill="hold" nodeType="withEffect">
                            <p:stCondLst>
                              <p:cond delay="0"/>
                            </p:stCondLst>
                            <p:childTnLst>
                              <p:par>
                                <p:cTn id="5" presetID="9" presetClass="entr" fill="hold" nodeType="afterEffect">
                                  <p:stCondLst>
                                    <p:cond delay="0"/>
                                  </p:stCondLst>
                                  <p:childTnLst>
                                    <p:set>
                                      <p:cBhvr>
                                        <p:cTn id="6" dur="1" fill="hold">
                                          <p:stCondLst>
                                            <p:cond delay="0"/>
                                          </p:stCondLst>
                                        </p:cTn>
                                        <p:tgtEl>
                                          <p:spTgt spid="1050"/>
                                        </p:tgtEl>
                                        <p:attrNameLst>
                                          <p:attrName>style.visibility</p:attrName>
                                        </p:attrNameLst>
                                      </p:cBhvr>
                                      <p:to>
                                        <p:strVal val="visible"/>
                                      </p:to>
                                    </p:set>
                                    <p:animEffect transition="in" filter="dissolve">
                                      <p:cBhvr additive="repl">
                                        <p:cTn id="7" dur="500"/>
                                        <p:tgtEl>
                                          <p:spTgt spid="1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9B48E794-A956-4B59-A360-3714B2ECB06F}" type="slidenum">
              <a:rPr lang="en-US" sz="1200" b="0" strike="noStrike" spc="-1">
                <a:solidFill>
                  <a:srgbClr val="8B8B8B"/>
                </a:solidFill>
                <a:latin typeface="Calibri"/>
                <a:ea typeface="DejaVu Sans"/>
              </a:rPr>
              <a:t>78</a:t>
            </a:fld>
            <a:endParaRPr lang="en-US" sz="1200" b="0" strike="noStrike" spc="-1">
              <a:latin typeface="Arial"/>
            </a:endParaRPr>
          </a:p>
        </p:txBody>
      </p:sp>
      <p:sp>
        <p:nvSpPr>
          <p:cNvPr id="1053" name="CustomShape 2"/>
          <p:cNvSpPr/>
          <p:nvPr/>
        </p:nvSpPr>
        <p:spPr>
          <a:xfrm>
            <a:off x="380880" y="4508640"/>
            <a:ext cx="8456400" cy="120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479"/>
              </a:spcBef>
            </a:pPr>
            <a:r>
              <a:rPr lang="en-US" sz="2400" b="0" strike="noStrike" spc="-1">
                <a:solidFill>
                  <a:srgbClr val="000404"/>
                </a:solidFill>
                <a:latin typeface="Times New Roman"/>
                <a:ea typeface="宋体"/>
              </a:rPr>
              <a:t>The CPU is the </a:t>
            </a:r>
            <a:r>
              <a:rPr lang="en-US" sz="2400" b="0" strike="noStrike" spc="-1">
                <a:solidFill>
                  <a:srgbClr val="FF3300"/>
                </a:solidFill>
                <a:latin typeface="Times New Roman"/>
                <a:ea typeface="宋体"/>
              </a:rPr>
              <a:t>bottleneck</a:t>
            </a:r>
            <a:r>
              <a:rPr lang="en-US" sz="2400" b="0" strike="noStrike" spc="-1">
                <a:solidFill>
                  <a:srgbClr val="000404"/>
                </a:solidFill>
                <a:latin typeface="Times New Roman"/>
                <a:ea typeface="宋体"/>
              </a:rPr>
              <a:t>, so we can now configure the rest of the system to perform at the level dictated by the bus, 10000 I/Os per second.</a:t>
            </a:r>
            <a:endParaRPr lang="en-US" sz="2400" b="0" strike="noStrike" spc="-1">
              <a:latin typeface="Arial"/>
            </a:endParaRPr>
          </a:p>
        </p:txBody>
      </p:sp>
      <p:sp>
        <p:nvSpPr>
          <p:cNvPr id="1054" name="CustomShape 3"/>
          <p:cNvSpPr/>
          <p:nvPr/>
        </p:nvSpPr>
        <p:spPr>
          <a:xfrm>
            <a:off x="466560" y="692280"/>
            <a:ext cx="8315280" cy="934920"/>
          </a:xfrm>
          <a:prstGeom prst="rect">
            <a:avLst/>
          </a:prstGeom>
          <a:noFill/>
          <a:ln>
            <a:noFill/>
          </a:ln>
        </p:spPr>
        <p:style>
          <a:lnRef idx="0">
            <a:scrgbClr r="0" g="0" b="0"/>
          </a:lnRef>
          <a:fillRef idx="0">
            <a:scrgbClr r="0" g="0" b="0"/>
          </a:fillRef>
          <a:effectRef idx="0">
            <a:scrgbClr r="0" g="0" b="0"/>
          </a:effectRef>
          <a:fontRef idx="minor"/>
        </p:style>
      </p:sp>
      <p:grpSp>
        <p:nvGrpSpPr>
          <p:cNvPr id="1055" name="Group 4"/>
          <p:cNvGrpSpPr/>
          <p:nvPr/>
        </p:nvGrpSpPr>
        <p:grpSpPr>
          <a:xfrm>
            <a:off x="396720" y="620640"/>
            <a:ext cx="7991280" cy="2165040"/>
            <a:chOff x="396720" y="620640"/>
            <a:chExt cx="7991280" cy="2165040"/>
          </a:xfrm>
        </p:grpSpPr>
        <p:sp>
          <p:nvSpPr>
            <p:cNvPr id="1056" name="CustomShape 5"/>
            <p:cNvSpPr/>
            <p:nvPr/>
          </p:nvSpPr>
          <p:spPr>
            <a:xfrm>
              <a:off x="396720" y="620640"/>
              <a:ext cx="7918200" cy="2165040"/>
            </a:xfrm>
            <a:prstGeom prst="rect">
              <a:avLst/>
            </a:prstGeom>
            <a:noFill/>
            <a:ln>
              <a:noFill/>
            </a:ln>
          </p:spPr>
          <p:style>
            <a:lnRef idx="0">
              <a:scrgbClr r="0" g="0" b="0"/>
            </a:lnRef>
            <a:fillRef idx="0">
              <a:scrgbClr r="0" g="0" b="0"/>
            </a:fillRef>
            <a:effectRef idx="0">
              <a:scrgbClr r="0" g="0" b="0"/>
            </a:effectRef>
            <a:fontRef idx="minor"/>
          </p:style>
        </p:sp>
        <p:sp>
          <p:nvSpPr>
            <p:cNvPr id="1057" name="Line 6"/>
            <p:cNvSpPr/>
            <p:nvPr/>
          </p:nvSpPr>
          <p:spPr>
            <a:xfrm>
              <a:off x="3970080" y="1198440"/>
              <a:ext cx="3421080" cy="1440"/>
            </a:xfrm>
            <a:prstGeom prst="line">
              <a:avLst/>
            </a:prstGeom>
            <a:ln w="25560" cap="rnd">
              <a:solidFill>
                <a:srgbClr val="000000"/>
              </a:solidFill>
              <a:round/>
            </a:ln>
          </p:spPr>
          <p:style>
            <a:lnRef idx="0">
              <a:scrgbClr r="0" g="0" b="0"/>
            </a:lnRef>
            <a:fillRef idx="0">
              <a:scrgbClr r="0" g="0" b="0"/>
            </a:fillRef>
            <a:effectRef idx="0">
              <a:scrgbClr r="0" g="0" b="0"/>
            </a:effectRef>
            <a:fontRef idx="minor"/>
          </p:style>
        </p:sp>
        <p:sp>
          <p:nvSpPr>
            <p:cNvPr id="1058" name="CustomShape 7"/>
            <p:cNvSpPr/>
            <p:nvPr/>
          </p:nvSpPr>
          <p:spPr>
            <a:xfrm>
              <a:off x="576360" y="992160"/>
              <a:ext cx="2927160" cy="3045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2000" b="1" i="1" strike="noStrike" spc="-1">
                  <a:solidFill>
                    <a:srgbClr val="000000"/>
                  </a:solidFill>
                  <a:latin typeface="Calibri"/>
                  <a:ea typeface="DejaVu Sans"/>
                </a:rPr>
                <a:t>Maximum I/O rate of CPU =</a:t>
              </a:r>
              <a:endParaRPr lang="en-US" sz="2000" b="0" strike="noStrike" spc="-1">
                <a:latin typeface="Arial"/>
              </a:endParaRPr>
            </a:p>
          </p:txBody>
        </p:sp>
        <p:sp>
          <p:nvSpPr>
            <p:cNvPr id="1059" name="CustomShape 8"/>
            <p:cNvSpPr/>
            <p:nvPr/>
          </p:nvSpPr>
          <p:spPr>
            <a:xfrm>
              <a:off x="4222800" y="673200"/>
              <a:ext cx="2697120" cy="3045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2000" b="1" i="1" strike="noStrike" spc="-1">
                  <a:solidFill>
                    <a:srgbClr val="000000"/>
                  </a:solidFill>
                  <a:latin typeface="Calibri"/>
                  <a:ea typeface="DejaVu Sans"/>
                </a:rPr>
                <a:t>Instruction execution rate</a:t>
              </a:r>
              <a:endParaRPr lang="en-US" sz="2000" b="0" strike="noStrike" spc="-1">
                <a:latin typeface="Arial"/>
              </a:endParaRPr>
            </a:p>
          </p:txBody>
        </p:sp>
        <p:sp>
          <p:nvSpPr>
            <p:cNvPr id="1060" name="CustomShape 9"/>
            <p:cNvSpPr/>
            <p:nvPr/>
          </p:nvSpPr>
          <p:spPr>
            <a:xfrm>
              <a:off x="4413240" y="1312920"/>
              <a:ext cx="1948680" cy="3045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2000" b="1" i="1" strike="noStrike" spc="-1">
                  <a:solidFill>
                    <a:srgbClr val="000000"/>
                  </a:solidFill>
                  <a:latin typeface="Calibri"/>
                  <a:ea typeface="DejaVu Sans"/>
                </a:rPr>
                <a:t>Instruction per I/O</a:t>
              </a:r>
              <a:endParaRPr lang="en-US" sz="2000" b="0" strike="noStrike" spc="-1">
                <a:latin typeface="Arial"/>
              </a:endParaRPr>
            </a:p>
          </p:txBody>
        </p:sp>
        <p:sp>
          <p:nvSpPr>
            <p:cNvPr id="1061" name="CustomShape 10"/>
            <p:cNvSpPr/>
            <p:nvPr/>
          </p:nvSpPr>
          <p:spPr>
            <a:xfrm>
              <a:off x="3713400" y="2028960"/>
              <a:ext cx="126000" cy="3045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2000" b="1" i="1" strike="noStrike" spc="-1">
                  <a:solidFill>
                    <a:srgbClr val="000000"/>
                  </a:solidFill>
                  <a:latin typeface="Calibri"/>
                  <a:ea typeface="DejaVu Sans"/>
                </a:rPr>
                <a:t>=</a:t>
              </a:r>
              <a:endParaRPr lang="en-US" sz="2000" b="0" strike="noStrike" spc="-1">
                <a:latin typeface="Arial"/>
              </a:endParaRPr>
            </a:p>
          </p:txBody>
        </p:sp>
        <p:sp>
          <p:nvSpPr>
            <p:cNvPr id="1062" name="Line 11"/>
            <p:cNvSpPr/>
            <p:nvPr/>
          </p:nvSpPr>
          <p:spPr>
            <a:xfrm>
              <a:off x="4066920" y="2276280"/>
              <a:ext cx="2025720" cy="3240"/>
            </a:xfrm>
            <a:prstGeom prst="line">
              <a:avLst/>
            </a:prstGeom>
            <a:ln w="25560" cap="rnd">
              <a:solidFill>
                <a:srgbClr val="000000"/>
              </a:solidFill>
              <a:round/>
            </a:ln>
          </p:spPr>
          <p:style>
            <a:lnRef idx="0">
              <a:scrgbClr r="0" g="0" b="0"/>
            </a:lnRef>
            <a:fillRef idx="0">
              <a:scrgbClr r="0" g="0" b="0"/>
            </a:fillRef>
            <a:effectRef idx="0">
              <a:scrgbClr r="0" g="0" b="0"/>
            </a:effectRef>
            <a:fontRef idx="minor"/>
          </p:style>
        </p:sp>
        <p:sp>
          <p:nvSpPr>
            <p:cNvPr id="1063" name="CustomShape 12"/>
            <p:cNvSpPr/>
            <p:nvPr/>
          </p:nvSpPr>
          <p:spPr>
            <a:xfrm>
              <a:off x="4462560" y="1873080"/>
              <a:ext cx="418680" cy="3045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2000" b="1" i="1" strike="noStrike" spc="-1">
                  <a:solidFill>
                    <a:srgbClr val="000000"/>
                  </a:solidFill>
                  <a:latin typeface="Calibri"/>
                  <a:ea typeface="DejaVu Sans"/>
                </a:rPr>
                <a:t>     3</a:t>
              </a:r>
              <a:endParaRPr lang="en-US" sz="2000" b="0" strike="noStrike" spc="-1">
                <a:latin typeface="Arial"/>
              </a:endParaRPr>
            </a:p>
          </p:txBody>
        </p:sp>
        <p:sp>
          <p:nvSpPr>
            <p:cNvPr id="1064" name="CustomShape 13"/>
            <p:cNvSpPr/>
            <p:nvPr/>
          </p:nvSpPr>
          <p:spPr>
            <a:xfrm>
              <a:off x="4964040" y="1844640"/>
              <a:ext cx="254160" cy="3045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2000" b="1" i="1" strike="noStrike" spc="-1">
                  <a:solidFill>
                    <a:srgbClr val="000000"/>
                  </a:solidFill>
                  <a:latin typeface="宋体"/>
                  <a:ea typeface="DejaVu Sans"/>
                </a:rPr>
                <a:t>×</a:t>
              </a:r>
              <a:endParaRPr lang="en-US" sz="2000" b="0" strike="noStrike" spc="-1">
                <a:latin typeface="Arial"/>
              </a:endParaRPr>
            </a:p>
          </p:txBody>
        </p:sp>
        <p:sp>
          <p:nvSpPr>
            <p:cNvPr id="1065" name="CustomShape 14"/>
            <p:cNvSpPr/>
            <p:nvPr/>
          </p:nvSpPr>
          <p:spPr>
            <a:xfrm>
              <a:off x="5300280" y="1873080"/>
              <a:ext cx="258840" cy="3045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2000" b="1" i="1" strike="noStrike" spc="-1">
                  <a:solidFill>
                    <a:srgbClr val="000000"/>
                  </a:solidFill>
                  <a:latin typeface="Calibri"/>
                  <a:ea typeface="DejaVu Sans"/>
                </a:rPr>
                <a:t>10</a:t>
              </a:r>
              <a:endParaRPr lang="en-US" sz="2000" b="0" strike="noStrike" spc="-1">
                <a:latin typeface="Arial"/>
              </a:endParaRPr>
            </a:p>
          </p:txBody>
        </p:sp>
        <p:sp>
          <p:nvSpPr>
            <p:cNvPr id="1066" name="CustomShape 15"/>
            <p:cNvSpPr/>
            <p:nvPr/>
          </p:nvSpPr>
          <p:spPr>
            <a:xfrm>
              <a:off x="5629680" y="1739880"/>
              <a:ext cx="129240" cy="3045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2000" b="1" i="1" strike="noStrike" spc="-1">
                  <a:solidFill>
                    <a:srgbClr val="000000"/>
                  </a:solidFill>
                  <a:latin typeface="Calibri"/>
                  <a:ea typeface="DejaVu Sans"/>
                </a:rPr>
                <a:t>9</a:t>
              </a:r>
              <a:endParaRPr lang="en-US" sz="2000" b="0" strike="noStrike" spc="-1">
                <a:latin typeface="Arial"/>
              </a:endParaRPr>
            </a:p>
          </p:txBody>
        </p:sp>
        <p:sp>
          <p:nvSpPr>
            <p:cNvPr id="1067" name="CustomShape 16"/>
            <p:cNvSpPr/>
            <p:nvPr/>
          </p:nvSpPr>
          <p:spPr>
            <a:xfrm>
              <a:off x="4014720" y="2376360"/>
              <a:ext cx="467640" cy="3045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2000" b="1" i="1" strike="noStrike" spc="-1">
                  <a:solidFill>
                    <a:srgbClr val="000000"/>
                  </a:solidFill>
                  <a:latin typeface="Calibri"/>
                  <a:ea typeface="DejaVu Sans"/>
                </a:rPr>
                <a:t>(200</a:t>
              </a:r>
              <a:endParaRPr lang="en-US" sz="2000" b="0" strike="noStrike" spc="-1">
                <a:latin typeface="Arial"/>
              </a:endParaRPr>
            </a:p>
          </p:txBody>
        </p:sp>
        <p:sp>
          <p:nvSpPr>
            <p:cNvPr id="1068" name="CustomShape 17"/>
            <p:cNvSpPr/>
            <p:nvPr/>
          </p:nvSpPr>
          <p:spPr>
            <a:xfrm>
              <a:off x="4456080" y="2403360"/>
              <a:ext cx="228240" cy="2739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zh-CN" sz="1800" b="1" i="1" strike="noStrike" spc="-1">
                  <a:solidFill>
                    <a:srgbClr val="000000"/>
                  </a:solidFill>
                  <a:latin typeface="宋体"/>
                  <a:ea typeface="DejaVu Sans"/>
                </a:rPr>
                <a:t>＋</a:t>
              </a:r>
              <a:endParaRPr lang="en-US" sz="1800" b="0" strike="noStrike" spc="-1">
                <a:latin typeface="Arial"/>
              </a:endParaRPr>
            </a:p>
          </p:txBody>
        </p:sp>
        <p:sp>
          <p:nvSpPr>
            <p:cNvPr id="1069" name="CustomShape 18"/>
            <p:cNvSpPr/>
            <p:nvPr/>
          </p:nvSpPr>
          <p:spPr>
            <a:xfrm>
              <a:off x="4803840" y="2403360"/>
              <a:ext cx="467640" cy="3045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2000" b="1" i="1" strike="noStrike" spc="-1">
                  <a:solidFill>
                    <a:srgbClr val="000000"/>
                  </a:solidFill>
                  <a:latin typeface="Calibri"/>
                  <a:ea typeface="DejaVu Sans"/>
                </a:rPr>
                <a:t>100)</a:t>
              </a:r>
              <a:endParaRPr lang="en-US" sz="2000" b="0" strike="noStrike" spc="-1">
                <a:latin typeface="Arial"/>
              </a:endParaRPr>
            </a:p>
          </p:txBody>
        </p:sp>
        <p:sp>
          <p:nvSpPr>
            <p:cNvPr id="1070" name="CustomShape 19"/>
            <p:cNvSpPr/>
            <p:nvPr/>
          </p:nvSpPr>
          <p:spPr>
            <a:xfrm>
              <a:off x="5268960" y="2403360"/>
              <a:ext cx="254160" cy="3045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2000" b="1" i="1" strike="noStrike" spc="-1">
                  <a:solidFill>
                    <a:srgbClr val="000000"/>
                  </a:solidFill>
                  <a:latin typeface="宋体"/>
                  <a:ea typeface="DejaVu Sans"/>
                </a:rPr>
                <a:t>×</a:t>
              </a:r>
              <a:endParaRPr lang="en-US" sz="2000" b="0" strike="noStrike" spc="-1">
                <a:latin typeface="Arial"/>
              </a:endParaRPr>
            </a:p>
          </p:txBody>
        </p:sp>
        <p:sp>
          <p:nvSpPr>
            <p:cNvPr id="1071" name="CustomShape 20"/>
            <p:cNvSpPr/>
            <p:nvPr/>
          </p:nvSpPr>
          <p:spPr>
            <a:xfrm>
              <a:off x="5536800" y="2376360"/>
              <a:ext cx="258840" cy="3045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2000" b="1" i="1" strike="noStrike" spc="-1">
                  <a:solidFill>
                    <a:srgbClr val="000000"/>
                  </a:solidFill>
                  <a:latin typeface="Calibri"/>
                  <a:ea typeface="DejaVu Sans"/>
                </a:rPr>
                <a:t>10</a:t>
              </a:r>
              <a:endParaRPr lang="en-US" sz="2000" b="0" strike="noStrike" spc="-1">
                <a:latin typeface="Arial"/>
              </a:endParaRPr>
            </a:p>
          </p:txBody>
        </p:sp>
        <p:sp>
          <p:nvSpPr>
            <p:cNvPr id="1072" name="CustomShape 21"/>
            <p:cNvSpPr/>
            <p:nvPr/>
          </p:nvSpPr>
          <p:spPr>
            <a:xfrm>
              <a:off x="5801040" y="2276640"/>
              <a:ext cx="129240" cy="3045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2000" b="1" i="1" strike="noStrike" spc="-1">
                  <a:solidFill>
                    <a:srgbClr val="000000"/>
                  </a:solidFill>
                  <a:latin typeface="Calibri"/>
                  <a:ea typeface="DejaVu Sans"/>
                </a:rPr>
                <a:t>3</a:t>
              </a:r>
              <a:endParaRPr lang="en-US" sz="2000" b="0" strike="noStrike" spc="-1">
                <a:latin typeface="Arial"/>
              </a:endParaRPr>
            </a:p>
          </p:txBody>
        </p:sp>
        <p:sp>
          <p:nvSpPr>
            <p:cNvPr id="1073" name="CustomShape 22"/>
            <p:cNvSpPr/>
            <p:nvPr/>
          </p:nvSpPr>
          <p:spPr>
            <a:xfrm>
              <a:off x="6119640" y="2082960"/>
              <a:ext cx="254160" cy="3045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zh-CN" sz="2000" b="1" i="1" strike="noStrike" spc="-1">
                  <a:solidFill>
                    <a:srgbClr val="000000"/>
                  </a:solidFill>
                  <a:latin typeface="宋体"/>
                  <a:ea typeface="DejaVu Sans"/>
                </a:rPr>
                <a:t>＝</a:t>
              </a:r>
              <a:endParaRPr lang="en-US" sz="2000" b="0" strike="noStrike" spc="-1">
                <a:latin typeface="Arial"/>
              </a:endParaRPr>
            </a:p>
          </p:txBody>
        </p:sp>
        <p:sp>
          <p:nvSpPr>
            <p:cNvPr id="1074" name="CustomShape 23"/>
            <p:cNvSpPr/>
            <p:nvPr/>
          </p:nvSpPr>
          <p:spPr>
            <a:xfrm>
              <a:off x="6432120" y="2055960"/>
              <a:ext cx="705240" cy="3045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2000" b="1" i="1" strike="noStrike" spc="-1">
                  <a:solidFill>
                    <a:srgbClr val="000000"/>
                  </a:solidFill>
                  <a:latin typeface="Calibri"/>
                  <a:ea typeface="DejaVu Sans"/>
                </a:rPr>
                <a:t> 10000</a:t>
              </a:r>
              <a:endParaRPr lang="en-US" sz="2000" b="0" strike="noStrike" spc="-1">
                <a:latin typeface="Arial"/>
              </a:endParaRPr>
            </a:p>
          </p:txBody>
        </p:sp>
        <p:sp>
          <p:nvSpPr>
            <p:cNvPr id="1075" name="Line 24"/>
            <p:cNvSpPr/>
            <p:nvPr/>
          </p:nvSpPr>
          <p:spPr>
            <a:xfrm>
              <a:off x="7248240" y="2252520"/>
              <a:ext cx="1139760" cy="1440"/>
            </a:xfrm>
            <a:prstGeom prst="line">
              <a:avLst/>
            </a:prstGeom>
            <a:ln w="25560" cap="rnd">
              <a:solidFill>
                <a:srgbClr val="000000"/>
              </a:solidFill>
              <a:round/>
            </a:ln>
          </p:spPr>
          <p:style>
            <a:lnRef idx="0">
              <a:scrgbClr r="0" g="0" b="0"/>
            </a:lnRef>
            <a:fillRef idx="0">
              <a:scrgbClr r="0" g="0" b="0"/>
            </a:fillRef>
            <a:effectRef idx="0">
              <a:scrgbClr r="0" g="0" b="0"/>
            </a:effectRef>
            <a:fontRef idx="minor"/>
          </p:style>
        </p:sp>
        <p:sp>
          <p:nvSpPr>
            <p:cNvPr id="1076" name="CustomShape 25"/>
            <p:cNvSpPr/>
            <p:nvPr/>
          </p:nvSpPr>
          <p:spPr>
            <a:xfrm>
              <a:off x="7511040" y="1844640"/>
              <a:ext cx="449280" cy="3045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2000" b="1" i="1" strike="noStrike" spc="-1">
                  <a:solidFill>
                    <a:srgbClr val="000000"/>
                  </a:solidFill>
                  <a:latin typeface="Calibri"/>
                  <a:ea typeface="DejaVu Sans"/>
                </a:rPr>
                <a:t>I/Os</a:t>
              </a:r>
              <a:endParaRPr lang="en-US" sz="2000" b="0" strike="noStrike" spc="-1">
                <a:latin typeface="Arial"/>
              </a:endParaRPr>
            </a:p>
          </p:txBody>
        </p:sp>
        <p:sp>
          <p:nvSpPr>
            <p:cNvPr id="1077" name="CustomShape 26"/>
            <p:cNvSpPr/>
            <p:nvPr/>
          </p:nvSpPr>
          <p:spPr>
            <a:xfrm>
              <a:off x="7357680" y="2217600"/>
              <a:ext cx="830160" cy="3045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2000" b="1" i="1" strike="noStrike" spc="-1">
                  <a:solidFill>
                    <a:srgbClr val="000000"/>
                  </a:solidFill>
                  <a:latin typeface="Calibri"/>
                  <a:ea typeface="DejaVu Sans"/>
                </a:rPr>
                <a:t>seconds</a:t>
              </a:r>
              <a:endParaRPr lang="en-US" sz="2000" b="0" strike="noStrike" spc="-1">
                <a:latin typeface="Arial"/>
              </a:endParaRPr>
            </a:p>
          </p:txBody>
        </p:sp>
      </p:grpSp>
      <p:grpSp>
        <p:nvGrpSpPr>
          <p:cNvPr id="1078" name="Group 27"/>
          <p:cNvGrpSpPr/>
          <p:nvPr/>
        </p:nvGrpSpPr>
        <p:grpSpPr>
          <a:xfrm>
            <a:off x="-33480" y="2930400"/>
            <a:ext cx="8624880" cy="1217520"/>
            <a:chOff x="-33480" y="2930400"/>
            <a:chExt cx="8624880" cy="1217520"/>
          </a:xfrm>
        </p:grpSpPr>
        <p:sp>
          <p:nvSpPr>
            <p:cNvPr id="1079" name="CustomShape 28"/>
            <p:cNvSpPr/>
            <p:nvPr/>
          </p:nvSpPr>
          <p:spPr>
            <a:xfrm>
              <a:off x="-33480" y="2930400"/>
              <a:ext cx="8377200" cy="1217520"/>
            </a:xfrm>
            <a:prstGeom prst="rect">
              <a:avLst/>
            </a:prstGeom>
            <a:noFill/>
            <a:ln>
              <a:noFill/>
            </a:ln>
          </p:spPr>
          <p:style>
            <a:lnRef idx="0">
              <a:scrgbClr r="0" g="0" b="0"/>
            </a:lnRef>
            <a:fillRef idx="0">
              <a:scrgbClr r="0" g="0" b="0"/>
            </a:fillRef>
            <a:effectRef idx="0">
              <a:scrgbClr r="0" g="0" b="0"/>
            </a:effectRef>
            <a:fontRef idx="minor"/>
          </p:style>
        </p:sp>
        <p:sp>
          <p:nvSpPr>
            <p:cNvPr id="1080" name="Line 29"/>
            <p:cNvSpPr/>
            <p:nvPr/>
          </p:nvSpPr>
          <p:spPr>
            <a:xfrm>
              <a:off x="3532320" y="3571560"/>
              <a:ext cx="1745640" cy="1800"/>
            </a:xfrm>
            <a:prstGeom prst="line">
              <a:avLst/>
            </a:prstGeom>
            <a:ln w="22320" cap="rnd">
              <a:solidFill>
                <a:srgbClr val="000000"/>
              </a:solidFill>
              <a:round/>
            </a:ln>
          </p:spPr>
          <p:style>
            <a:lnRef idx="0">
              <a:scrgbClr r="0" g="0" b="0"/>
            </a:lnRef>
            <a:fillRef idx="0">
              <a:scrgbClr r="0" g="0" b="0"/>
            </a:fillRef>
            <a:effectRef idx="0">
              <a:scrgbClr r="0" g="0" b="0"/>
            </a:effectRef>
            <a:fontRef idx="minor"/>
          </p:style>
        </p:sp>
        <p:sp>
          <p:nvSpPr>
            <p:cNvPr id="1081" name="CustomShape 30"/>
            <p:cNvSpPr/>
            <p:nvPr/>
          </p:nvSpPr>
          <p:spPr>
            <a:xfrm>
              <a:off x="474840" y="3413160"/>
              <a:ext cx="2861640" cy="3045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2000" b="1" i="1" strike="noStrike" spc="-1">
                  <a:solidFill>
                    <a:srgbClr val="000000"/>
                  </a:solidFill>
                  <a:latin typeface="Calibri"/>
                  <a:ea typeface="DejaVu Sans"/>
                </a:rPr>
                <a:t>Maximum I/O rate of bus =</a:t>
              </a:r>
              <a:endParaRPr lang="en-US" sz="2000" b="0" strike="noStrike" spc="-1">
                <a:latin typeface="Arial"/>
              </a:endParaRPr>
            </a:p>
          </p:txBody>
        </p:sp>
        <p:sp>
          <p:nvSpPr>
            <p:cNvPr id="1082" name="CustomShape 31"/>
            <p:cNvSpPr/>
            <p:nvPr/>
          </p:nvSpPr>
          <p:spPr>
            <a:xfrm>
              <a:off x="3738960" y="3114720"/>
              <a:ext cx="1580040" cy="3045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2000" b="1" i="1" strike="noStrike" spc="-1">
                  <a:solidFill>
                    <a:srgbClr val="000000"/>
                  </a:solidFill>
                  <a:latin typeface="Calibri"/>
                  <a:ea typeface="DejaVu Sans"/>
                </a:rPr>
                <a:t>Bus bandwidth</a:t>
              </a:r>
              <a:endParaRPr lang="en-US" sz="2000" b="0" strike="noStrike" spc="-1">
                <a:latin typeface="Arial"/>
              </a:endParaRPr>
            </a:p>
          </p:txBody>
        </p:sp>
        <p:sp>
          <p:nvSpPr>
            <p:cNvPr id="1083" name="CustomShape 32"/>
            <p:cNvSpPr/>
            <p:nvPr/>
          </p:nvSpPr>
          <p:spPr>
            <a:xfrm>
              <a:off x="3808080" y="3589200"/>
              <a:ext cx="1384920" cy="3045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2000" b="1" i="1" strike="noStrike" spc="-1">
                  <a:solidFill>
                    <a:srgbClr val="000000"/>
                  </a:solidFill>
                  <a:latin typeface="Calibri"/>
                  <a:ea typeface="DejaVu Sans"/>
                </a:rPr>
                <a:t>Bytes per I/O</a:t>
              </a:r>
              <a:endParaRPr lang="en-US" sz="2000" b="0" strike="noStrike" spc="-1">
                <a:latin typeface="Arial"/>
              </a:endParaRPr>
            </a:p>
          </p:txBody>
        </p:sp>
        <p:sp>
          <p:nvSpPr>
            <p:cNvPr id="1084" name="CustomShape 33"/>
            <p:cNvSpPr/>
            <p:nvPr/>
          </p:nvSpPr>
          <p:spPr>
            <a:xfrm>
              <a:off x="5438520" y="3352680"/>
              <a:ext cx="126000" cy="3045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2000" b="1" i="1" strike="noStrike" spc="-1">
                  <a:solidFill>
                    <a:srgbClr val="000000"/>
                  </a:solidFill>
                  <a:latin typeface="Calibri"/>
                  <a:ea typeface="DejaVu Sans"/>
                </a:rPr>
                <a:t>=</a:t>
              </a:r>
              <a:endParaRPr lang="en-US" sz="2000" b="0" strike="noStrike" spc="-1">
                <a:latin typeface="Arial"/>
              </a:endParaRPr>
            </a:p>
          </p:txBody>
        </p:sp>
        <p:sp>
          <p:nvSpPr>
            <p:cNvPr id="1085" name="Line 34"/>
            <p:cNvSpPr/>
            <p:nvPr/>
          </p:nvSpPr>
          <p:spPr>
            <a:xfrm>
              <a:off x="5616000" y="3571560"/>
              <a:ext cx="1004400" cy="1800"/>
            </a:xfrm>
            <a:prstGeom prst="line">
              <a:avLst/>
            </a:prstGeom>
            <a:ln w="22320" cap="rnd">
              <a:solidFill>
                <a:srgbClr val="000000"/>
              </a:solidFill>
              <a:round/>
            </a:ln>
          </p:spPr>
          <p:style>
            <a:lnRef idx="0">
              <a:scrgbClr r="0" g="0" b="0"/>
            </a:lnRef>
            <a:fillRef idx="0">
              <a:scrgbClr r="0" g="0" b="0"/>
            </a:fillRef>
            <a:effectRef idx="0">
              <a:scrgbClr r="0" g="0" b="0"/>
            </a:effectRef>
            <a:fontRef idx="minor"/>
          </p:style>
        </p:sp>
        <p:sp>
          <p:nvSpPr>
            <p:cNvPr id="1086" name="CustomShape 35"/>
            <p:cNvSpPr/>
            <p:nvPr/>
          </p:nvSpPr>
          <p:spPr>
            <a:xfrm>
              <a:off x="5681520" y="3141720"/>
              <a:ext cx="517680" cy="3045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2000" b="1" i="1" strike="noStrike" spc="-1">
                  <a:solidFill>
                    <a:srgbClr val="000000"/>
                  </a:solidFill>
                  <a:latin typeface="Calibri"/>
                  <a:ea typeface="DejaVu Sans"/>
                </a:rPr>
                <a:t>1000</a:t>
              </a:r>
              <a:endParaRPr lang="en-US" sz="2000" b="0" strike="noStrike" spc="-1">
                <a:latin typeface="Arial"/>
              </a:endParaRPr>
            </a:p>
          </p:txBody>
        </p:sp>
        <p:sp>
          <p:nvSpPr>
            <p:cNvPr id="1087" name="CustomShape 36"/>
            <p:cNvSpPr/>
            <p:nvPr/>
          </p:nvSpPr>
          <p:spPr>
            <a:xfrm>
              <a:off x="6117480" y="3141720"/>
              <a:ext cx="254160" cy="3045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2000" b="1" i="1" strike="noStrike" spc="-1">
                  <a:solidFill>
                    <a:srgbClr val="000000"/>
                  </a:solidFill>
                  <a:latin typeface="宋体"/>
                  <a:ea typeface="DejaVu Sans"/>
                </a:rPr>
                <a:t>×</a:t>
              </a:r>
              <a:endParaRPr lang="en-US" sz="2000" b="0" strike="noStrike" spc="-1">
                <a:latin typeface="Arial"/>
              </a:endParaRPr>
            </a:p>
          </p:txBody>
        </p:sp>
        <p:sp>
          <p:nvSpPr>
            <p:cNvPr id="1088" name="CustomShape 37"/>
            <p:cNvSpPr/>
            <p:nvPr/>
          </p:nvSpPr>
          <p:spPr>
            <a:xfrm>
              <a:off x="6388560" y="3141720"/>
              <a:ext cx="258840" cy="3045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2000" b="1" i="1" strike="noStrike" spc="-1">
                  <a:solidFill>
                    <a:srgbClr val="000000"/>
                  </a:solidFill>
                  <a:latin typeface="Calibri"/>
                  <a:ea typeface="DejaVu Sans"/>
                </a:rPr>
                <a:t>10</a:t>
              </a:r>
              <a:endParaRPr lang="en-US" sz="2000" b="0" strike="noStrike" spc="-1">
                <a:latin typeface="Arial"/>
              </a:endParaRPr>
            </a:p>
          </p:txBody>
        </p:sp>
        <p:sp>
          <p:nvSpPr>
            <p:cNvPr id="1089" name="CustomShape 38"/>
            <p:cNvSpPr/>
            <p:nvPr/>
          </p:nvSpPr>
          <p:spPr>
            <a:xfrm>
              <a:off x="6668640" y="3009960"/>
              <a:ext cx="129240" cy="3045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2000" b="1" i="1" strike="noStrike" spc="-1">
                  <a:solidFill>
                    <a:srgbClr val="000000"/>
                  </a:solidFill>
                  <a:latin typeface="Calibri"/>
                  <a:ea typeface="DejaVu Sans"/>
                </a:rPr>
                <a:t>6</a:t>
              </a:r>
              <a:endParaRPr lang="en-US" sz="2000" b="0" strike="noStrike" spc="-1">
                <a:latin typeface="Arial"/>
              </a:endParaRPr>
            </a:p>
          </p:txBody>
        </p:sp>
        <p:sp>
          <p:nvSpPr>
            <p:cNvPr id="1090" name="CustomShape 39"/>
            <p:cNvSpPr/>
            <p:nvPr/>
          </p:nvSpPr>
          <p:spPr>
            <a:xfrm>
              <a:off x="5704560" y="3668760"/>
              <a:ext cx="258840" cy="3045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2000" b="1" i="1" strike="noStrike" spc="-1">
                  <a:solidFill>
                    <a:srgbClr val="000000"/>
                  </a:solidFill>
                  <a:latin typeface="Calibri"/>
                  <a:ea typeface="DejaVu Sans"/>
                </a:rPr>
                <a:t>64</a:t>
              </a:r>
              <a:endParaRPr lang="en-US" sz="2000" b="0" strike="noStrike" spc="-1">
                <a:latin typeface="Arial"/>
              </a:endParaRPr>
            </a:p>
          </p:txBody>
        </p:sp>
        <p:sp>
          <p:nvSpPr>
            <p:cNvPr id="1091" name="CustomShape 40"/>
            <p:cNvSpPr/>
            <p:nvPr/>
          </p:nvSpPr>
          <p:spPr>
            <a:xfrm>
              <a:off x="5941440" y="3695760"/>
              <a:ext cx="254160" cy="3045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2000" b="1" i="1" strike="noStrike" spc="-1">
                  <a:solidFill>
                    <a:srgbClr val="000000"/>
                  </a:solidFill>
                  <a:latin typeface="宋体"/>
                  <a:ea typeface="DejaVu Sans"/>
                </a:rPr>
                <a:t>×</a:t>
              </a:r>
              <a:endParaRPr lang="en-US" sz="2000" b="0" strike="noStrike" spc="-1">
                <a:latin typeface="Arial"/>
              </a:endParaRPr>
            </a:p>
          </p:txBody>
        </p:sp>
        <p:sp>
          <p:nvSpPr>
            <p:cNvPr id="1092" name="CustomShape 41"/>
            <p:cNvSpPr/>
            <p:nvPr/>
          </p:nvSpPr>
          <p:spPr>
            <a:xfrm>
              <a:off x="6184080" y="3668760"/>
              <a:ext cx="258840" cy="3045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2000" b="1" i="1" strike="noStrike" spc="-1">
                  <a:solidFill>
                    <a:srgbClr val="000000"/>
                  </a:solidFill>
                  <a:latin typeface="Calibri"/>
                  <a:ea typeface="DejaVu Sans"/>
                </a:rPr>
                <a:t>10</a:t>
              </a:r>
              <a:endParaRPr lang="en-US" sz="2000" b="0" strike="noStrike" spc="-1">
                <a:latin typeface="Arial"/>
              </a:endParaRPr>
            </a:p>
          </p:txBody>
        </p:sp>
        <p:sp>
          <p:nvSpPr>
            <p:cNvPr id="1093" name="CustomShape 42"/>
            <p:cNvSpPr/>
            <p:nvPr/>
          </p:nvSpPr>
          <p:spPr>
            <a:xfrm>
              <a:off x="6441480" y="3564000"/>
              <a:ext cx="129240" cy="3045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2000" b="1" i="1" strike="noStrike" spc="-1">
                  <a:solidFill>
                    <a:srgbClr val="000000"/>
                  </a:solidFill>
                  <a:latin typeface="Calibri"/>
                  <a:ea typeface="DejaVu Sans"/>
                </a:rPr>
                <a:t>3</a:t>
              </a:r>
              <a:endParaRPr lang="en-US" sz="2000" b="0" strike="noStrike" spc="-1">
                <a:latin typeface="Arial"/>
              </a:endParaRPr>
            </a:p>
          </p:txBody>
        </p:sp>
        <p:sp>
          <p:nvSpPr>
            <p:cNvPr id="1094" name="CustomShape 43"/>
            <p:cNvSpPr/>
            <p:nvPr/>
          </p:nvSpPr>
          <p:spPr>
            <a:xfrm>
              <a:off x="6713280" y="3378240"/>
              <a:ext cx="831600" cy="3045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2000" b="1" i="1" strike="noStrike" spc="-1">
                  <a:solidFill>
                    <a:srgbClr val="000000"/>
                  </a:solidFill>
                  <a:latin typeface="Calibri"/>
                  <a:ea typeface="DejaVu Sans"/>
                </a:rPr>
                <a:t>= 15625</a:t>
              </a:r>
              <a:endParaRPr lang="en-US" sz="2000" b="0" strike="noStrike" spc="-1">
                <a:latin typeface="Arial"/>
              </a:endParaRPr>
            </a:p>
          </p:txBody>
        </p:sp>
        <p:sp>
          <p:nvSpPr>
            <p:cNvPr id="1095" name="Line 44"/>
            <p:cNvSpPr/>
            <p:nvPr/>
          </p:nvSpPr>
          <p:spPr>
            <a:xfrm>
              <a:off x="7637760" y="3562200"/>
              <a:ext cx="953640" cy="1440"/>
            </a:xfrm>
            <a:prstGeom prst="line">
              <a:avLst/>
            </a:prstGeom>
            <a:ln w="22320" cap="rnd">
              <a:solidFill>
                <a:srgbClr val="000000"/>
              </a:solidFill>
              <a:round/>
            </a:ln>
          </p:spPr>
          <p:style>
            <a:lnRef idx="0">
              <a:scrgbClr r="0" g="0" b="0"/>
            </a:lnRef>
            <a:fillRef idx="0">
              <a:scrgbClr r="0" g="0" b="0"/>
            </a:fillRef>
            <a:effectRef idx="0">
              <a:scrgbClr r="0" g="0" b="0"/>
            </a:effectRef>
            <a:fontRef idx="minor"/>
          </p:style>
        </p:sp>
        <p:sp>
          <p:nvSpPr>
            <p:cNvPr id="1096" name="CustomShape 45"/>
            <p:cNvSpPr/>
            <p:nvPr/>
          </p:nvSpPr>
          <p:spPr>
            <a:xfrm>
              <a:off x="7855920" y="3193920"/>
              <a:ext cx="449280" cy="3045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2000" b="1" i="1" strike="noStrike" spc="-1">
                  <a:solidFill>
                    <a:srgbClr val="000000"/>
                  </a:solidFill>
                  <a:latin typeface="Calibri"/>
                  <a:ea typeface="DejaVu Sans"/>
                </a:rPr>
                <a:t>I/Os</a:t>
              </a:r>
              <a:endParaRPr lang="en-US" sz="2000" b="0" strike="noStrike" spc="-1">
                <a:latin typeface="Arial"/>
              </a:endParaRPr>
            </a:p>
          </p:txBody>
        </p:sp>
        <p:sp>
          <p:nvSpPr>
            <p:cNvPr id="1097" name="CustomShape 46"/>
            <p:cNvSpPr/>
            <p:nvPr/>
          </p:nvSpPr>
          <p:spPr>
            <a:xfrm>
              <a:off x="7743960" y="3616200"/>
              <a:ext cx="830160" cy="3045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2000" b="1" i="1" strike="noStrike" spc="-1">
                  <a:solidFill>
                    <a:srgbClr val="000000"/>
                  </a:solidFill>
                  <a:latin typeface="Calibri"/>
                  <a:ea typeface="DejaVu Sans"/>
                </a:rPr>
                <a:t>seconds</a:t>
              </a:r>
              <a:endParaRPr lang="en-US" sz="2000" b="0" strike="noStrike" spc="-1">
                <a:latin typeface="Arial"/>
              </a:endParaRPr>
            </a:p>
          </p:txBody>
        </p:sp>
      </p:grpSp>
      <p:sp>
        <p:nvSpPr>
          <p:cNvPr id="1098" name="Line 47"/>
          <p:cNvSpPr/>
          <p:nvPr/>
        </p:nvSpPr>
        <p:spPr>
          <a:xfrm>
            <a:off x="6804000" y="2420640"/>
            <a:ext cx="288720" cy="936720"/>
          </a:xfrm>
          <a:prstGeom prst="line">
            <a:avLst/>
          </a:prstGeom>
          <a:ln w="9360">
            <a:solidFill>
              <a:srgbClr val="FF3300"/>
            </a:solidFill>
            <a:round/>
            <a:headEnd type="triangle" w="med" len="med"/>
            <a:tailEnd type="triangle" w="med" len="me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9" presetClass="entr" fill="hold" nodeType="clickEffect">
                                  <p:stCondLst>
                                    <p:cond delay="0"/>
                                  </p:stCondLst>
                                  <p:childTnLst>
                                    <p:set>
                                      <p:cBhvr>
                                        <p:cTn id="6" dur="1" fill="hold">
                                          <p:stCondLst>
                                            <p:cond delay="0"/>
                                          </p:stCondLst>
                                        </p:cTn>
                                        <p:tgtEl>
                                          <p:spTgt spid="1053"/>
                                        </p:tgtEl>
                                        <p:attrNameLst>
                                          <p:attrName>style.visibility</p:attrName>
                                        </p:attrNameLst>
                                      </p:cBhvr>
                                      <p:to>
                                        <p:strVal val="visible"/>
                                      </p:to>
                                    </p:set>
                                    <p:animEffect transition="in" filter="dissolve">
                                      <p:cBhvr additive="repl">
                                        <p:cTn id="7" dur="500"/>
                                        <p:tgtEl>
                                          <p:spTgt spid="1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9"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2BBFF0D5-0254-4EB6-90E1-A6A5B55FD767}" type="slidenum">
              <a:rPr lang="en-US" sz="1200" b="0" strike="noStrike" spc="-1">
                <a:solidFill>
                  <a:srgbClr val="8B8B8B"/>
                </a:solidFill>
                <a:latin typeface="Calibri"/>
                <a:ea typeface="DejaVu Sans"/>
              </a:rPr>
              <a:t>79</a:t>
            </a:fld>
            <a:endParaRPr lang="en-US" sz="1200" b="0" strike="noStrike" spc="-1">
              <a:latin typeface="Arial"/>
            </a:endParaRPr>
          </a:p>
        </p:txBody>
      </p:sp>
      <p:sp>
        <p:nvSpPr>
          <p:cNvPr id="1100" name="CustomShape 2"/>
          <p:cNvSpPr/>
          <p:nvPr/>
        </p:nvSpPr>
        <p:spPr>
          <a:xfrm>
            <a:off x="826920" y="692280"/>
            <a:ext cx="8315280" cy="934920"/>
          </a:xfrm>
          <a:prstGeom prst="rect">
            <a:avLst/>
          </a:prstGeom>
          <a:noFill/>
          <a:ln>
            <a:noFill/>
          </a:ln>
        </p:spPr>
        <p:style>
          <a:lnRef idx="0">
            <a:scrgbClr r="0" g="0" b="0"/>
          </a:lnRef>
          <a:fillRef idx="0">
            <a:scrgbClr r="0" g="0" b="0"/>
          </a:fillRef>
          <a:effectRef idx="0">
            <a:scrgbClr r="0" g="0" b="0"/>
          </a:effectRef>
          <a:fontRef idx="minor"/>
        </p:style>
      </p:sp>
      <p:sp>
        <p:nvSpPr>
          <p:cNvPr id="1101" name="CustomShape 3"/>
          <p:cNvSpPr/>
          <p:nvPr/>
        </p:nvSpPr>
        <p:spPr>
          <a:xfrm>
            <a:off x="457200" y="620640"/>
            <a:ext cx="8456400" cy="1587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479"/>
              </a:spcBef>
            </a:pPr>
            <a:r>
              <a:rPr lang="en-US" sz="2400" b="0" strike="noStrike" spc="-1">
                <a:solidFill>
                  <a:srgbClr val="000404"/>
                </a:solidFill>
                <a:latin typeface="Times New Roman"/>
                <a:ea typeface="宋体"/>
              </a:rPr>
              <a:t>Now, let’s determine how many disks we need to be able to Accommodate </a:t>
            </a:r>
            <a:r>
              <a:rPr lang="en-US" sz="2400" b="0" strike="noStrike" spc="-1">
                <a:solidFill>
                  <a:srgbClr val="FF0000"/>
                </a:solidFill>
                <a:latin typeface="Times New Roman"/>
                <a:ea typeface="宋体"/>
              </a:rPr>
              <a:t>10000 I/Os </a:t>
            </a:r>
            <a:r>
              <a:rPr lang="en-US" sz="2400" b="0" strike="noStrike" spc="-1">
                <a:solidFill>
                  <a:srgbClr val="000404"/>
                </a:solidFill>
                <a:latin typeface="Times New Roman"/>
                <a:ea typeface="宋体"/>
              </a:rPr>
              <a:t>per second. To find the number of disks, we first find the time per I/O operation at the disk:</a:t>
            </a:r>
            <a:endParaRPr lang="en-US" sz="2400" b="0" strike="noStrike" spc="-1">
              <a:latin typeface="Arial"/>
            </a:endParaRPr>
          </a:p>
        </p:txBody>
      </p:sp>
      <p:sp>
        <p:nvSpPr>
          <p:cNvPr id="1102" name="CustomShape 4"/>
          <p:cNvSpPr/>
          <p:nvPr/>
        </p:nvSpPr>
        <p:spPr>
          <a:xfrm>
            <a:off x="574560" y="4038480"/>
            <a:ext cx="826272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Bef>
                <a:spcPts val="1199"/>
              </a:spcBef>
            </a:pPr>
            <a:r>
              <a:rPr lang="en-US" sz="2400" b="0" strike="noStrike" spc="-1">
                <a:solidFill>
                  <a:srgbClr val="000404"/>
                </a:solidFill>
                <a:latin typeface="Times New Roman"/>
                <a:ea typeface="宋体"/>
              </a:rPr>
              <a:t>This means each disk can complete 1000ms/6.9ms, or 146 I/Os per second. To saturate the bus, the system need 10000/146≈69 disks.</a:t>
            </a:r>
            <a:endParaRPr lang="en-US" sz="2400" b="0" strike="noStrike" spc="-1">
              <a:latin typeface="Arial"/>
            </a:endParaRPr>
          </a:p>
        </p:txBody>
      </p:sp>
      <p:grpSp>
        <p:nvGrpSpPr>
          <p:cNvPr id="1103" name="Group 5"/>
          <p:cNvGrpSpPr/>
          <p:nvPr/>
        </p:nvGrpSpPr>
        <p:grpSpPr>
          <a:xfrm>
            <a:off x="684360" y="2362320"/>
            <a:ext cx="7989480" cy="1471320"/>
            <a:chOff x="684360" y="2362320"/>
            <a:chExt cx="7989480" cy="1471320"/>
          </a:xfrm>
        </p:grpSpPr>
        <p:sp>
          <p:nvSpPr>
            <p:cNvPr id="1104" name="CustomShape 6"/>
            <p:cNvSpPr/>
            <p:nvPr/>
          </p:nvSpPr>
          <p:spPr>
            <a:xfrm>
              <a:off x="684360" y="2362320"/>
              <a:ext cx="7486560" cy="1471320"/>
            </a:xfrm>
            <a:prstGeom prst="rect">
              <a:avLst/>
            </a:prstGeom>
            <a:noFill/>
            <a:ln>
              <a:noFill/>
            </a:ln>
          </p:spPr>
          <p:style>
            <a:lnRef idx="0">
              <a:scrgbClr r="0" g="0" b="0"/>
            </a:lnRef>
            <a:fillRef idx="0">
              <a:scrgbClr r="0" g="0" b="0"/>
            </a:fillRef>
            <a:effectRef idx="0">
              <a:scrgbClr r="0" g="0" b="0"/>
            </a:effectRef>
            <a:fontRef idx="minor"/>
          </p:style>
        </p:sp>
        <p:sp>
          <p:nvSpPr>
            <p:cNvPr id="1105" name="CustomShape 7"/>
            <p:cNvSpPr/>
            <p:nvPr/>
          </p:nvSpPr>
          <p:spPr>
            <a:xfrm>
              <a:off x="851040" y="2416320"/>
              <a:ext cx="2486880" cy="3348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2200" b="1" i="1" strike="noStrike" spc="-1">
                  <a:solidFill>
                    <a:srgbClr val="000000"/>
                  </a:solidFill>
                  <a:latin typeface="Calibri"/>
                  <a:ea typeface="DejaVu Sans"/>
                </a:rPr>
                <a:t>Time per I/O at disk =</a:t>
              </a:r>
              <a:endParaRPr lang="en-US" sz="2200" b="0" strike="noStrike" spc="-1">
                <a:latin typeface="Arial"/>
              </a:endParaRPr>
            </a:p>
          </p:txBody>
        </p:sp>
        <p:sp>
          <p:nvSpPr>
            <p:cNvPr id="1106" name="CustomShape 8"/>
            <p:cNvSpPr/>
            <p:nvPr/>
          </p:nvSpPr>
          <p:spPr>
            <a:xfrm>
              <a:off x="3616200" y="2416320"/>
              <a:ext cx="5057640" cy="33480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ct val="100000"/>
                </a:lnSpc>
              </a:pPr>
              <a:r>
                <a:rPr lang="en-US" sz="2200" b="1" strike="noStrike" spc="-1">
                  <a:solidFill>
                    <a:srgbClr val="000000"/>
                  </a:solidFill>
                  <a:latin typeface="Calibri"/>
                  <a:ea typeface="DejaVu Sans"/>
                </a:rPr>
                <a:t>Seek/rotational time + Transfer time</a:t>
              </a:r>
              <a:endParaRPr lang="en-US" sz="2200" b="0" strike="noStrike" spc="-1">
                <a:latin typeface="Arial"/>
              </a:endParaRPr>
            </a:p>
          </p:txBody>
        </p:sp>
        <p:sp>
          <p:nvSpPr>
            <p:cNvPr id="1107" name="CustomShape 9"/>
            <p:cNvSpPr/>
            <p:nvPr/>
          </p:nvSpPr>
          <p:spPr>
            <a:xfrm>
              <a:off x="3367440" y="3092400"/>
              <a:ext cx="738720" cy="3348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2200" b="1" i="1" strike="noStrike" spc="-1">
                  <a:solidFill>
                    <a:srgbClr val="000000"/>
                  </a:solidFill>
                  <a:latin typeface="Calibri"/>
                  <a:ea typeface="DejaVu Sans"/>
                </a:rPr>
                <a:t>= 6 ms</a:t>
              </a:r>
              <a:endParaRPr lang="en-US" sz="2200" b="0" strike="noStrike" spc="-1">
                <a:latin typeface="Arial"/>
              </a:endParaRPr>
            </a:p>
          </p:txBody>
        </p:sp>
        <p:sp>
          <p:nvSpPr>
            <p:cNvPr id="1108" name="CustomShape 10"/>
            <p:cNvSpPr/>
            <p:nvPr/>
          </p:nvSpPr>
          <p:spPr>
            <a:xfrm>
              <a:off x="4212000" y="3119400"/>
              <a:ext cx="278640" cy="3348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zh-CN" sz="2200" b="1" i="1" strike="noStrike" spc="-1">
                  <a:solidFill>
                    <a:srgbClr val="000000"/>
                  </a:solidFill>
                  <a:latin typeface="宋体"/>
                  <a:ea typeface="DejaVu Sans"/>
                </a:rPr>
                <a:t>＋</a:t>
              </a:r>
              <a:endParaRPr lang="en-US" sz="2200" b="0" strike="noStrike" spc="-1">
                <a:latin typeface="Arial"/>
              </a:endParaRPr>
            </a:p>
          </p:txBody>
        </p:sp>
        <p:sp>
          <p:nvSpPr>
            <p:cNvPr id="1109" name="Line 11"/>
            <p:cNvSpPr/>
            <p:nvPr/>
          </p:nvSpPr>
          <p:spPr>
            <a:xfrm>
              <a:off x="4586040" y="3325680"/>
              <a:ext cx="1233720" cy="1440"/>
            </a:xfrm>
            <a:prstGeom prst="line">
              <a:avLst/>
            </a:prstGeom>
            <a:ln w="27000" cap="rnd">
              <a:solidFill>
                <a:srgbClr val="000000"/>
              </a:solidFill>
              <a:round/>
            </a:ln>
          </p:spPr>
          <p:style>
            <a:lnRef idx="0">
              <a:scrgbClr r="0" g="0" b="0"/>
            </a:lnRef>
            <a:fillRef idx="0">
              <a:scrgbClr r="0" g="0" b="0"/>
            </a:fillRef>
            <a:effectRef idx="0">
              <a:scrgbClr r="0" g="0" b="0"/>
            </a:effectRef>
            <a:fontRef idx="minor"/>
          </p:style>
        </p:sp>
        <p:sp>
          <p:nvSpPr>
            <p:cNvPr id="1110" name="CustomShape 12"/>
            <p:cNvSpPr/>
            <p:nvPr/>
          </p:nvSpPr>
          <p:spPr>
            <a:xfrm>
              <a:off x="4907880" y="2849400"/>
              <a:ext cx="592560" cy="3348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2200" b="1" i="1" strike="noStrike" spc="-1">
                  <a:solidFill>
                    <a:srgbClr val="000000"/>
                  </a:solidFill>
                  <a:latin typeface="Calibri"/>
                  <a:ea typeface="DejaVu Sans"/>
                </a:rPr>
                <a:t>64KB</a:t>
              </a:r>
              <a:endParaRPr lang="en-US" sz="2200" b="0" strike="noStrike" spc="-1">
                <a:latin typeface="Arial"/>
              </a:endParaRPr>
            </a:p>
          </p:txBody>
        </p:sp>
        <p:sp>
          <p:nvSpPr>
            <p:cNvPr id="1111" name="CustomShape 13"/>
            <p:cNvSpPr/>
            <p:nvPr/>
          </p:nvSpPr>
          <p:spPr>
            <a:xfrm>
              <a:off x="4712760" y="3336840"/>
              <a:ext cx="1159560" cy="3348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2200" b="1" i="1" strike="noStrike" spc="-1">
                  <a:solidFill>
                    <a:srgbClr val="000000"/>
                  </a:solidFill>
                  <a:latin typeface="Calibri"/>
                  <a:ea typeface="DejaVu Sans"/>
                </a:rPr>
                <a:t>75MB/sec</a:t>
              </a:r>
              <a:endParaRPr lang="en-US" sz="2200" b="0" strike="noStrike" spc="-1">
                <a:latin typeface="Arial"/>
              </a:endParaRPr>
            </a:p>
          </p:txBody>
        </p:sp>
        <p:sp>
          <p:nvSpPr>
            <p:cNvPr id="1112" name="CustomShape 14"/>
            <p:cNvSpPr/>
            <p:nvPr/>
          </p:nvSpPr>
          <p:spPr>
            <a:xfrm>
              <a:off x="6037200" y="3119400"/>
              <a:ext cx="1412640" cy="33480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ct val="100000"/>
                </a:lnSpc>
              </a:pPr>
              <a:r>
                <a:rPr lang="en-US" sz="2200" b="1" i="1" strike="noStrike" spc="-1">
                  <a:solidFill>
                    <a:srgbClr val="000000"/>
                  </a:solidFill>
                  <a:latin typeface="Calibri"/>
                  <a:ea typeface="DejaVu Sans"/>
                </a:rPr>
                <a:t>= 6.9 ms</a:t>
              </a:r>
              <a:endParaRPr lang="en-US" sz="2200" b="0" strike="noStrike" spc="-1">
                <a:latin typeface="Arial"/>
              </a:endParaRPr>
            </a:p>
          </p:txBody>
        </p:sp>
      </p:gr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9" presetClass="entr" fill="hold" nodeType="clickEffect">
                                  <p:stCondLst>
                                    <p:cond delay="0"/>
                                  </p:stCondLst>
                                  <p:childTnLst>
                                    <p:set>
                                      <p:cBhvr>
                                        <p:cTn id="6" dur="1" fill="hold">
                                          <p:stCondLst>
                                            <p:cond delay="0"/>
                                          </p:stCondLst>
                                        </p:cTn>
                                        <p:tgtEl>
                                          <p:spTgt spid="1101"/>
                                        </p:tgtEl>
                                        <p:attrNameLst>
                                          <p:attrName>style.visibility</p:attrName>
                                        </p:attrNameLst>
                                      </p:cBhvr>
                                      <p:to>
                                        <p:strVal val="visible"/>
                                      </p:to>
                                    </p:set>
                                    <p:animEffect transition="in" filter="dissolve">
                                      <p:cBhvr additive="repl">
                                        <p:cTn id="7" dur="500"/>
                                        <p:tgtEl>
                                          <p:spTgt spid="1101"/>
                                        </p:tgtEl>
                                      </p:cBhvr>
                                    </p:animEffect>
                                  </p:childTnLst>
                                </p:cTn>
                              </p:par>
                            </p:childTnLst>
                          </p:cTn>
                        </p:par>
                        <p:par>
                          <p:cTn id="8" fill="hold" nodeType="afterEffect">
                            <p:stCondLst>
                              <p:cond delay="500"/>
                            </p:stCondLst>
                            <p:childTnLst>
                              <p:par>
                                <p:cTn id="9" presetID="9" presetClass="entr" fill="hold" nodeType="afterEffect">
                                  <p:stCondLst>
                                    <p:cond delay="0"/>
                                  </p:stCondLst>
                                  <p:childTnLst>
                                    <p:set>
                                      <p:cBhvr>
                                        <p:cTn id="10" dur="1" fill="hold">
                                          <p:stCondLst>
                                            <p:cond delay="0"/>
                                          </p:stCondLst>
                                        </p:cTn>
                                        <p:tgtEl>
                                          <p:spTgt spid="1102"/>
                                        </p:tgtEl>
                                        <p:attrNameLst>
                                          <p:attrName>style.visibility</p:attrName>
                                        </p:attrNameLst>
                                      </p:cBhvr>
                                      <p:to>
                                        <p:strVal val="visible"/>
                                      </p:to>
                                    </p:set>
                                    <p:animEffect transition="in" filter="dissolve">
                                      <p:cBhvr additive="repl">
                                        <p:cTn id="11" dur="500"/>
                                        <p:tgtEl>
                                          <p:spTgt spid="1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CD0755E2-77A7-4C0A-A5A7-E485F958AC4E}" type="slidenum">
              <a:rPr lang="en-US" sz="1200" b="0" strike="noStrike" spc="-1">
                <a:solidFill>
                  <a:srgbClr val="8B8B8B"/>
                </a:solidFill>
                <a:latin typeface="Calibri"/>
                <a:ea typeface="DejaVu Sans"/>
              </a:rPr>
              <a:t>8</a:t>
            </a:fld>
            <a:endParaRPr lang="en-US" sz="1200" b="0" strike="noStrike" spc="-1">
              <a:latin typeface="Arial"/>
            </a:endParaRPr>
          </a:p>
        </p:txBody>
      </p:sp>
      <p:sp>
        <p:nvSpPr>
          <p:cNvPr id="102" name="CustomShape 2"/>
          <p:cNvSpPr/>
          <p:nvPr/>
        </p:nvSpPr>
        <p:spPr>
          <a:xfrm>
            <a:off x="179280" y="549360"/>
            <a:ext cx="8712000" cy="4192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100000"/>
              </a:lnSpc>
              <a:spcBef>
                <a:spcPts val="641"/>
              </a:spcBef>
              <a:buClr>
                <a:srgbClr val="000000"/>
              </a:buClr>
              <a:buFont typeface="Wingdings" charset="2"/>
              <a:buChar char=""/>
            </a:pPr>
            <a:r>
              <a:rPr lang="en-US" sz="3200" b="0" strike="noStrike" spc="-1">
                <a:solidFill>
                  <a:srgbClr val="000000"/>
                </a:solidFill>
                <a:latin typeface="Calibri"/>
                <a:ea typeface="DejaVu Sans"/>
              </a:rPr>
              <a:t>The diversity of I/O devices</a:t>
            </a:r>
            <a:endParaRPr lang="en-US" sz="3200" b="0" strike="noStrike" spc="-1">
              <a:latin typeface="Arial"/>
            </a:endParaRPr>
          </a:p>
        </p:txBody>
      </p:sp>
      <p:pic>
        <p:nvPicPr>
          <p:cNvPr id="103" name="Object 6"/>
          <p:cNvPicPr/>
          <p:nvPr/>
        </p:nvPicPr>
        <p:blipFill>
          <a:blip r:embed="rId2"/>
          <a:stretch/>
        </p:blipFill>
        <p:spPr>
          <a:xfrm>
            <a:off x="468360" y="1341360"/>
            <a:ext cx="8205480" cy="455580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9" presetClass="entr"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dissolve">
                                      <p:cBhvr additive="repl">
                                        <p:cTn id="7"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3"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B649D079-24F8-4ACD-B41E-570592D546CA}" type="slidenum">
              <a:rPr lang="en-US" sz="1200" b="0" strike="noStrike" spc="-1">
                <a:solidFill>
                  <a:srgbClr val="8B8B8B"/>
                </a:solidFill>
                <a:latin typeface="Calibri"/>
                <a:ea typeface="DejaVu Sans"/>
              </a:rPr>
              <a:t>80</a:t>
            </a:fld>
            <a:endParaRPr lang="en-US" sz="1200" b="0" strike="noStrike" spc="-1">
              <a:latin typeface="Arial"/>
            </a:endParaRPr>
          </a:p>
        </p:txBody>
      </p:sp>
      <p:sp>
        <p:nvSpPr>
          <p:cNvPr id="1114" name="CustomShape 2"/>
          <p:cNvSpPr/>
          <p:nvPr/>
        </p:nvSpPr>
        <p:spPr>
          <a:xfrm>
            <a:off x="457200" y="1066680"/>
            <a:ext cx="8227800" cy="121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479"/>
              </a:spcBef>
            </a:pPr>
            <a:r>
              <a:rPr lang="en-US" sz="2400" b="0" strike="noStrike" spc="-1">
                <a:solidFill>
                  <a:srgbClr val="000404"/>
                </a:solidFill>
                <a:latin typeface="Times New Roman"/>
                <a:ea typeface="宋体"/>
              </a:rPr>
              <a:t>To compute the number of SCSI buses, we need to know the average transfer rate per disk, which is given by:</a:t>
            </a:r>
            <a:endParaRPr lang="en-US" sz="2400" b="0" strike="noStrike" spc="-1">
              <a:latin typeface="Arial"/>
            </a:endParaRPr>
          </a:p>
        </p:txBody>
      </p:sp>
      <p:sp>
        <p:nvSpPr>
          <p:cNvPr id="1115" name="CustomShape 3"/>
          <p:cNvSpPr/>
          <p:nvPr/>
        </p:nvSpPr>
        <p:spPr>
          <a:xfrm>
            <a:off x="252360" y="4221000"/>
            <a:ext cx="87105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Bef>
                <a:spcPts val="1199"/>
              </a:spcBef>
            </a:pPr>
            <a:r>
              <a:rPr lang="en-US" sz="2400" b="0" strike="noStrike" spc="-1">
                <a:solidFill>
                  <a:srgbClr val="000404"/>
                </a:solidFill>
                <a:latin typeface="Times New Roman"/>
                <a:ea typeface="宋体"/>
              </a:rPr>
              <a:t>Assuming the disk accesses are not clustered so that we can use all the bus bandwidth, we can place 7 disks per bus and controller. This means we will need 69/7, or 10 SCSI buses and controllers.</a:t>
            </a:r>
            <a:endParaRPr lang="en-US" sz="2400" b="0" strike="noStrike" spc="-1">
              <a:latin typeface="Arial"/>
            </a:endParaRPr>
          </a:p>
        </p:txBody>
      </p:sp>
      <p:grpSp>
        <p:nvGrpSpPr>
          <p:cNvPr id="1116" name="Group 4"/>
          <p:cNvGrpSpPr/>
          <p:nvPr/>
        </p:nvGrpSpPr>
        <p:grpSpPr>
          <a:xfrm>
            <a:off x="741600" y="2268360"/>
            <a:ext cx="7357680" cy="944640"/>
            <a:chOff x="741600" y="2268360"/>
            <a:chExt cx="7357680" cy="944640"/>
          </a:xfrm>
        </p:grpSpPr>
        <p:sp>
          <p:nvSpPr>
            <p:cNvPr id="1117" name="CustomShape 5"/>
            <p:cNvSpPr/>
            <p:nvPr/>
          </p:nvSpPr>
          <p:spPr>
            <a:xfrm>
              <a:off x="741600" y="2573280"/>
              <a:ext cx="1691280" cy="3348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2200" b="1" i="1" strike="noStrike" spc="-1">
                  <a:solidFill>
                    <a:srgbClr val="000000"/>
                  </a:solidFill>
                  <a:latin typeface="Calibri"/>
                  <a:ea typeface="DejaVu Sans"/>
                </a:rPr>
                <a:t>Transfer rate =</a:t>
              </a:r>
              <a:endParaRPr lang="en-US" sz="2200" b="0" strike="noStrike" spc="-1">
                <a:latin typeface="Arial"/>
              </a:endParaRPr>
            </a:p>
          </p:txBody>
        </p:sp>
        <p:sp>
          <p:nvSpPr>
            <p:cNvPr id="1118" name="Line 6"/>
            <p:cNvSpPr/>
            <p:nvPr/>
          </p:nvSpPr>
          <p:spPr>
            <a:xfrm>
              <a:off x="2751120" y="2786040"/>
              <a:ext cx="1944360" cy="1440"/>
            </a:xfrm>
            <a:prstGeom prst="line">
              <a:avLst/>
            </a:prstGeom>
            <a:ln w="25560" cap="rnd">
              <a:solidFill>
                <a:srgbClr val="000000"/>
              </a:solidFill>
              <a:round/>
            </a:ln>
          </p:spPr>
          <p:style>
            <a:lnRef idx="0">
              <a:scrgbClr r="0" g="0" b="0"/>
            </a:lnRef>
            <a:fillRef idx="0">
              <a:scrgbClr r="0" g="0" b="0"/>
            </a:fillRef>
            <a:effectRef idx="0">
              <a:scrgbClr r="0" g="0" b="0"/>
            </a:effectRef>
            <a:fontRef idx="minor"/>
          </p:style>
        </p:sp>
        <p:sp>
          <p:nvSpPr>
            <p:cNvPr id="1119" name="CustomShape 7"/>
            <p:cNvSpPr/>
            <p:nvPr/>
          </p:nvSpPr>
          <p:spPr>
            <a:xfrm>
              <a:off x="2916720" y="2268360"/>
              <a:ext cx="1436760" cy="3348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2200" b="1" i="1" strike="noStrike" spc="-1">
                  <a:solidFill>
                    <a:srgbClr val="000000"/>
                  </a:solidFill>
                  <a:latin typeface="Calibri"/>
                  <a:ea typeface="DejaVu Sans"/>
                </a:rPr>
                <a:t>Transfer size</a:t>
              </a:r>
              <a:endParaRPr lang="en-US" sz="2200" b="0" strike="noStrike" spc="-1">
                <a:latin typeface="Arial"/>
              </a:endParaRPr>
            </a:p>
          </p:txBody>
        </p:sp>
        <p:sp>
          <p:nvSpPr>
            <p:cNvPr id="1120" name="CustomShape 8"/>
            <p:cNvSpPr/>
            <p:nvPr/>
          </p:nvSpPr>
          <p:spPr>
            <a:xfrm>
              <a:off x="2867400" y="2878200"/>
              <a:ext cx="1537200" cy="3348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2200" b="1" i="1" strike="noStrike" spc="-1">
                  <a:solidFill>
                    <a:srgbClr val="000000"/>
                  </a:solidFill>
                  <a:latin typeface="Calibri"/>
                  <a:ea typeface="DejaVu Sans"/>
                </a:rPr>
                <a:t>Transfer time</a:t>
              </a:r>
              <a:endParaRPr lang="en-US" sz="2200" b="0" strike="noStrike" spc="-1">
                <a:latin typeface="Arial"/>
              </a:endParaRPr>
            </a:p>
          </p:txBody>
        </p:sp>
        <p:sp>
          <p:nvSpPr>
            <p:cNvPr id="1121" name="CustomShape 9"/>
            <p:cNvSpPr/>
            <p:nvPr/>
          </p:nvSpPr>
          <p:spPr>
            <a:xfrm>
              <a:off x="4767120" y="2570040"/>
              <a:ext cx="385560" cy="39564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gn="ctr">
                <a:lnSpc>
                  <a:spcPct val="100000"/>
                </a:lnSpc>
              </a:pPr>
              <a:r>
                <a:rPr lang="en-US" sz="2600" b="0" strike="noStrike" spc="-1">
                  <a:solidFill>
                    <a:srgbClr val="000000"/>
                  </a:solidFill>
                  <a:latin typeface="宋体"/>
                  <a:ea typeface="DejaVu Sans"/>
                </a:rPr>
                <a:t>=</a:t>
              </a:r>
              <a:endParaRPr lang="en-US" sz="2600" b="0" strike="noStrike" spc="-1">
                <a:latin typeface="Arial"/>
              </a:endParaRPr>
            </a:p>
          </p:txBody>
        </p:sp>
        <p:sp>
          <p:nvSpPr>
            <p:cNvPr id="1122" name="Line 10"/>
            <p:cNvSpPr/>
            <p:nvPr/>
          </p:nvSpPr>
          <p:spPr>
            <a:xfrm>
              <a:off x="5127480" y="2786040"/>
              <a:ext cx="934920" cy="1440"/>
            </a:xfrm>
            <a:prstGeom prst="line">
              <a:avLst/>
            </a:prstGeom>
            <a:ln w="25560" cap="rnd">
              <a:solidFill>
                <a:srgbClr val="000000"/>
              </a:solidFill>
              <a:round/>
            </a:ln>
          </p:spPr>
          <p:style>
            <a:lnRef idx="0">
              <a:scrgbClr r="0" g="0" b="0"/>
            </a:lnRef>
            <a:fillRef idx="0">
              <a:scrgbClr r="0" g="0" b="0"/>
            </a:fillRef>
            <a:effectRef idx="0">
              <a:scrgbClr r="0" g="0" b="0"/>
            </a:effectRef>
            <a:fontRef idx="minor"/>
          </p:style>
        </p:sp>
        <p:sp>
          <p:nvSpPr>
            <p:cNvPr id="1123" name="CustomShape 11"/>
            <p:cNvSpPr/>
            <p:nvPr/>
          </p:nvSpPr>
          <p:spPr>
            <a:xfrm>
              <a:off x="5211720" y="2338560"/>
              <a:ext cx="787320" cy="33480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ct val="100000"/>
                </a:lnSpc>
              </a:pPr>
              <a:r>
                <a:rPr lang="en-US" sz="2200" b="1" i="1" strike="noStrike" spc="-1">
                  <a:solidFill>
                    <a:srgbClr val="000000"/>
                  </a:solidFill>
                  <a:latin typeface="Calibri"/>
                  <a:ea typeface="DejaVu Sans"/>
                </a:rPr>
                <a:t>64KB</a:t>
              </a:r>
              <a:endParaRPr lang="en-US" sz="2200" b="0" strike="noStrike" spc="-1">
                <a:latin typeface="Arial"/>
              </a:endParaRPr>
            </a:p>
          </p:txBody>
        </p:sp>
        <p:sp>
          <p:nvSpPr>
            <p:cNvPr id="1124" name="CustomShape 12"/>
            <p:cNvSpPr/>
            <p:nvPr/>
          </p:nvSpPr>
          <p:spPr>
            <a:xfrm>
              <a:off x="5238720" y="2878200"/>
              <a:ext cx="691560" cy="33480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spAutoFit/>
            </a:bodyPr>
            <a:lstStyle/>
            <a:p>
              <a:pPr>
                <a:lnSpc>
                  <a:spcPct val="100000"/>
                </a:lnSpc>
              </a:pPr>
              <a:r>
                <a:rPr lang="en-US" sz="2200" b="1" i="1" strike="noStrike" spc="-1">
                  <a:solidFill>
                    <a:srgbClr val="000000"/>
                  </a:solidFill>
                  <a:latin typeface="Calibri"/>
                  <a:ea typeface="DejaVu Sans"/>
                </a:rPr>
                <a:t>6.9ms</a:t>
              </a:r>
              <a:endParaRPr lang="en-US" sz="2200" b="0" strike="noStrike" spc="-1">
                <a:latin typeface="Arial"/>
              </a:endParaRPr>
            </a:p>
          </p:txBody>
        </p:sp>
        <p:sp>
          <p:nvSpPr>
            <p:cNvPr id="1125" name="CustomShape 13"/>
            <p:cNvSpPr/>
            <p:nvPr/>
          </p:nvSpPr>
          <p:spPr>
            <a:xfrm>
              <a:off x="6280200" y="2641680"/>
              <a:ext cx="1819080" cy="33480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ct val="100000"/>
                </a:lnSpc>
              </a:pPr>
              <a:r>
                <a:rPr lang="en-US" sz="1800" b="1" i="1" strike="noStrike" spc="-1">
                  <a:solidFill>
                    <a:srgbClr val="000000"/>
                  </a:solidFill>
                  <a:latin typeface="Calibri"/>
                  <a:ea typeface="DejaVu Sans"/>
                </a:rPr>
                <a:t>≈</a:t>
              </a:r>
              <a:r>
                <a:rPr lang="en-US" sz="1800" b="0" strike="noStrike" spc="-1">
                  <a:solidFill>
                    <a:srgbClr val="007A77"/>
                  </a:solidFill>
                  <a:latin typeface="Calibri"/>
                  <a:ea typeface="DejaVu Sans"/>
                </a:rPr>
                <a:t> </a:t>
              </a:r>
              <a:r>
                <a:rPr lang="en-US" sz="2200" b="1" i="1" strike="noStrike" spc="-1">
                  <a:solidFill>
                    <a:srgbClr val="000000"/>
                  </a:solidFill>
                  <a:latin typeface="Calibri"/>
                  <a:ea typeface="DejaVu Sans"/>
                </a:rPr>
                <a:t>9.56MB/sec</a:t>
              </a:r>
              <a:endParaRPr lang="en-US" sz="2200" b="0" strike="noStrike" spc="-1">
                <a:latin typeface="Arial"/>
              </a:endParaRPr>
            </a:p>
          </p:txBody>
        </p:sp>
      </p:grpSp>
      <p:sp>
        <p:nvSpPr>
          <p:cNvPr id="1126" name="CustomShape 14"/>
          <p:cNvSpPr/>
          <p:nvPr/>
        </p:nvSpPr>
        <p:spPr>
          <a:xfrm>
            <a:off x="2835720" y="3284640"/>
            <a:ext cx="3115080" cy="4248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200" b="1" i="1" strike="noStrike" spc="-1">
                <a:solidFill>
                  <a:srgbClr val="000000"/>
                </a:solidFill>
                <a:latin typeface="Calibri"/>
                <a:ea typeface="DejaVu Sans"/>
              </a:rPr>
              <a:t>7 </a:t>
            </a:r>
            <a:r>
              <a:rPr lang="en-US" sz="1800" b="1" i="1" strike="noStrike" spc="-1">
                <a:solidFill>
                  <a:srgbClr val="000000"/>
                </a:solidFill>
                <a:latin typeface="Calibri"/>
                <a:ea typeface="DejaVu Sans"/>
              </a:rPr>
              <a:t>×</a:t>
            </a:r>
            <a:r>
              <a:rPr lang="en-US" sz="1800" b="0" strike="noStrike" spc="-1">
                <a:solidFill>
                  <a:srgbClr val="007A77"/>
                </a:solidFill>
                <a:latin typeface="Calibri"/>
                <a:ea typeface="DejaVu Sans"/>
              </a:rPr>
              <a:t> </a:t>
            </a:r>
            <a:r>
              <a:rPr lang="en-US" sz="2200" b="1" i="1" strike="noStrike" spc="-1">
                <a:solidFill>
                  <a:srgbClr val="000000"/>
                </a:solidFill>
                <a:latin typeface="Calibri"/>
                <a:ea typeface="DejaVu Sans"/>
              </a:rPr>
              <a:t>9.56MB/sec&lt;320MB/s</a:t>
            </a:r>
            <a:endParaRPr lang="en-US" sz="2200" b="0" strike="noStrike" spc="-1">
              <a:latin typeface="Arial"/>
            </a:endParaRPr>
          </a:p>
        </p:txBody>
      </p:sp>
      <p:sp>
        <p:nvSpPr>
          <p:cNvPr id="1127" name="CustomShape 15"/>
          <p:cNvSpPr/>
          <p:nvPr/>
        </p:nvSpPr>
        <p:spPr>
          <a:xfrm>
            <a:off x="3742560" y="3789360"/>
            <a:ext cx="1345680" cy="4248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200" b="1" i="1" strike="noStrike" spc="-1">
                <a:solidFill>
                  <a:srgbClr val="FF3300"/>
                </a:solidFill>
                <a:latin typeface="Calibri"/>
                <a:ea typeface="DejaVu Sans"/>
              </a:rPr>
              <a:t>69 </a:t>
            </a:r>
            <a:r>
              <a:rPr lang="en-US" sz="1800" b="1" i="1" strike="noStrike" spc="-1">
                <a:solidFill>
                  <a:srgbClr val="FF3300"/>
                </a:solidFill>
                <a:latin typeface="Calibri"/>
                <a:ea typeface="DejaVu Sans"/>
              </a:rPr>
              <a:t>÷</a:t>
            </a:r>
            <a:r>
              <a:rPr lang="en-US" sz="1800" b="0" strike="noStrike" spc="-1">
                <a:solidFill>
                  <a:srgbClr val="FF3300"/>
                </a:solidFill>
                <a:latin typeface="Calibri"/>
                <a:ea typeface="DejaVu Sans"/>
              </a:rPr>
              <a:t> </a:t>
            </a:r>
            <a:r>
              <a:rPr lang="en-US" sz="2200" b="1" i="1" strike="noStrike" spc="-1">
                <a:solidFill>
                  <a:srgbClr val="FF3300"/>
                </a:solidFill>
                <a:latin typeface="Calibri"/>
                <a:ea typeface="DejaVu Sans"/>
              </a:rPr>
              <a:t>7 </a:t>
            </a:r>
            <a:r>
              <a:rPr lang="en-US" sz="1800" b="1" i="1" strike="noStrike" spc="-1">
                <a:solidFill>
                  <a:srgbClr val="FF3300"/>
                </a:solidFill>
                <a:latin typeface="Calibri"/>
                <a:ea typeface="DejaVu Sans"/>
              </a:rPr>
              <a:t>≈</a:t>
            </a:r>
            <a:r>
              <a:rPr lang="en-US" sz="1800" b="0" strike="noStrike" spc="-1">
                <a:solidFill>
                  <a:srgbClr val="FF3300"/>
                </a:solidFill>
                <a:latin typeface="Calibri"/>
                <a:ea typeface="DejaVu Sans"/>
              </a:rPr>
              <a:t> </a:t>
            </a:r>
            <a:r>
              <a:rPr lang="en-US" sz="2200" b="1" i="1" strike="noStrike" spc="-1">
                <a:solidFill>
                  <a:srgbClr val="FF3300"/>
                </a:solidFill>
                <a:latin typeface="Calibri"/>
                <a:ea typeface="DejaVu Sans"/>
              </a:rPr>
              <a:t>10</a:t>
            </a:r>
            <a:endParaRPr lang="en-US" sz="2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9" presetClass="entr" fill="hold" nodeType="clickEffect">
                                  <p:stCondLst>
                                    <p:cond delay="0"/>
                                  </p:stCondLst>
                                  <p:childTnLst>
                                    <p:set>
                                      <p:cBhvr>
                                        <p:cTn id="6" dur="1" fill="hold">
                                          <p:stCondLst>
                                            <p:cond delay="0"/>
                                          </p:stCondLst>
                                        </p:cTn>
                                        <p:tgtEl>
                                          <p:spTgt spid="1114"/>
                                        </p:tgtEl>
                                        <p:attrNameLst>
                                          <p:attrName>style.visibility</p:attrName>
                                        </p:attrNameLst>
                                      </p:cBhvr>
                                      <p:to>
                                        <p:strVal val="visible"/>
                                      </p:to>
                                    </p:set>
                                    <p:animEffect transition="in" filter="dissolve">
                                      <p:cBhvr additive="repl">
                                        <p:cTn id="7" dur="500"/>
                                        <p:tgtEl>
                                          <p:spTgt spid="1114"/>
                                        </p:tgtEl>
                                      </p:cBhvr>
                                    </p:animEffect>
                                  </p:childTnLst>
                                </p:cTn>
                              </p:par>
                            </p:childTnLst>
                          </p:cTn>
                        </p:par>
                      </p:childTnLst>
                    </p:cTn>
                  </p:par>
                  <p:par>
                    <p:cTn id="8" fill="hold" nodeType="clickEffect">
                      <p:stCondLst>
                        <p:cond delay="indefinite"/>
                      </p:stCondLst>
                      <p:childTnLst>
                        <p:par>
                          <p:cTn id="9" fill="hold" nodeType="withEffect">
                            <p:stCondLst>
                              <p:cond delay="0"/>
                            </p:stCondLst>
                            <p:childTnLst>
                              <p:par>
                                <p:cTn id="10" presetID="9" presetClass="entr" fill="hold" nodeType="clickEffect">
                                  <p:stCondLst>
                                    <p:cond delay="0"/>
                                  </p:stCondLst>
                                  <p:childTnLst>
                                    <p:set>
                                      <p:cBhvr>
                                        <p:cTn id="11" dur="1" fill="hold">
                                          <p:stCondLst>
                                            <p:cond delay="0"/>
                                          </p:stCondLst>
                                        </p:cTn>
                                        <p:tgtEl>
                                          <p:spTgt spid="1115"/>
                                        </p:tgtEl>
                                        <p:attrNameLst>
                                          <p:attrName>style.visibility</p:attrName>
                                        </p:attrNameLst>
                                      </p:cBhvr>
                                      <p:to>
                                        <p:strVal val="visible"/>
                                      </p:to>
                                    </p:set>
                                    <p:animEffect transition="in" filter="dissolve">
                                      <p:cBhvr additive="repl">
                                        <p:cTn id="12" dur="500"/>
                                        <p:tgtEl>
                                          <p:spTgt spid="1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04B6E4B4-B298-4922-90C6-B637CB637F0D}" type="slidenum">
              <a:rPr lang="en-US" sz="1200" b="0" strike="noStrike" spc="-1">
                <a:solidFill>
                  <a:srgbClr val="8B8B8B"/>
                </a:solidFill>
                <a:latin typeface="Calibri"/>
                <a:ea typeface="DejaVu Sans"/>
              </a:rPr>
              <a:t>81</a:t>
            </a:fld>
            <a:endParaRPr lang="en-US" sz="1200" b="0" strike="noStrike" spc="-1">
              <a:latin typeface="Arial"/>
            </a:endParaRPr>
          </a:p>
        </p:txBody>
      </p:sp>
      <p:sp>
        <p:nvSpPr>
          <p:cNvPr id="1129" name="CustomShape 2"/>
          <p:cNvSpPr/>
          <p:nvPr/>
        </p:nvSpPr>
        <p:spPr>
          <a:xfrm>
            <a:off x="457200" y="274680"/>
            <a:ext cx="822780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zh-CN" sz="4400" b="0" strike="noStrike" spc="-1">
                <a:solidFill>
                  <a:srgbClr val="000000"/>
                </a:solidFill>
                <a:latin typeface="Calibri"/>
                <a:ea typeface="DejaVu Sans"/>
              </a:rPr>
              <a:t>计算题</a:t>
            </a:r>
            <a:r>
              <a:rPr lang="en-US" sz="4400" b="0" strike="noStrike" spc="-1">
                <a:solidFill>
                  <a:srgbClr val="000000"/>
                </a:solidFill>
                <a:latin typeface="Calibri"/>
                <a:ea typeface="DejaVu Sans"/>
              </a:rPr>
              <a:t>1</a:t>
            </a:r>
            <a:endParaRPr lang="en-US" sz="4400" b="0" strike="noStrike" spc="-1">
              <a:latin typeface="Arial"/>
            </a:endParaRPr>
          </a:p>
        </p:txBody>
      </p:sp>
      <p:sp>
        <p:nvSpPr>
          <p:cNvPr id="1130" name="CustomShape 3"/>
          <p:cNvSpPr/>
          <p:nvPr/>
        </p:nvSpPr>
        <p:spPr>
          <a:xfrm>
            <a:off x="304920" y="1905120"/>
            <a:ext cx="8538840" cy="4192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100000"/>
              </a:lnSpc>
              <a:spcBef>
                <a:spcPts val="561"/>
              </a:spcBef>
              <a:buClr>
                <a:srgbClr val="000404"/>
              </a:buClr>
              <a:buFont typeface="Arial"/>
              <a:buChar char="•"/>
            </a:pPr>
            <a:r>
              <a:rPr lang="zh-CN" sz="2800" b="1" strike="noStrike" spc="-1">
                <a:solidFill>
                  <a:srgbClr val="000404"/>
                </a:solidFill>
                <a:latin typeface="Calibri"/>
                <a:ea typeface="DejaVu Sans"/>
              </a:rPr>
              <a:t>已知一硬盘单个盘片，有磁道</a:t>
            </a:r>
            <a:r>
              <a:rPr lang="en-US" sz="2800" b="1" strike="noStrike" spc="-1">
                <a:solidFill>
                  <a:srgbClr val="000404"/>
                </a:solidFill>
                <a:latin typeface="Calibri"/>
                <a:ea typeface="DejaVu Sans"/>
              </a:rPr>
              <a:t>2048</a:t>
            </a:r>
            <a:r>
              <a:rPr lang="zh-CN" sz="2800" b="1" strike="noStrike" spc="-1">
                <a:solidFill>
                  <a:srgbClr val="000404"/>
                </a:solidFill>
                <a:latin typeface="Calibri"/>
                <a:ea typeface="DejaVu Sans"/>
              </a:rPr>
              <a:t>个，硬盘每磁道分为</a:t>
            </a:r>
            <a:r>
              <a:rPr lang="en-US" sz="2800" b="1" strike="noStrike" spc="-1">
                <a:solidFill>
                  <a:srgbClr val="000404"/>
                </a:solidFill>
                <a:latin typeface="Calibri"/>
                <a:ea typeface="DejaVu Sans"/>
              </a:rPr>
              <a:t>64</a:t>
            </a:r>
            <a:r>
              <a:rPr lang="zh-CN" sz="2800" b="1" strike="noStrike" spc="-1">
                <a:solidFill>
                  <a:srgbClr val="000404"/>
                </a:solidFill>
                <a:latin typeface="Calibri"/>
                <a:ea typeface="DejaVu Sans"/>
              </a:rPr>
              <a:t>扇区，每扇区大小为</a:t>
            </a:r>
            <a:r>
              <a:rPr lang="en-US" sz="2800" b="1" strike="noStrike" spc="-1">
                <a:solidFill>
                  <a:srgbClr val="000404"/>
                </a:solidFill>
                <a:latin typeface="Calibri"/>
                <a:ea typeface="DejaVu Sans"/>
              </a:rPr>
              <a:t>4KB</a:t>
            </a:r>
            <a:r>
              <a:rPr lang="zh-CN" sz="2800" b="1" strike="noStrike" spc="-1">
                <a:solidFill>
                  <a:srgbClr val="000404"/>
                </a:solidFill>
                <a:latin typeface="Calibri"/>
                <a:ea typeface="DejaVu Sans"/>
              </a:rPr>
              <a:t>。</a:t>
            </a:r>
            <a:endParaRPr lang="en-US" sz="2800" b="0" strike="noStrike" spc="-1">
              <a:latin typeface="Arial"/>
            </a:endParaRPr>
          </a:p>
          <a:p>
            <a:pPr marL="343080" indent="-341280">
              <a:lnSpc>
                <a:spcPct val="100000"/>
              </a:lnSpc>
              <a:spcBef>
                <a:spcPts val="561"/>
              </a:spcBef>
              <a:buClr>
                <a:srgbClr val="000404"/>
              </a:buClr>
              <a:buFont typeface="Arial"/>
              <a:buChar char="•"/>
            </a:pPr>
            <a:r>
              <a:rPr lang="zh-CN" sz="2800" b="1" strike="noStrike" spc="-1">
                <a:solidFill>
                  <a:srgbClr val="000404"/>
                </a:solidFill>
                <a:latin typeface="Calibri"/>
                <a:ea typeface="DejaVu Sans"/>
              </a:rPr>
              <a:t>已知磁盘平均寻道时间为</a:t>
            </a:r>
            <a:r>
              <a:rPr lang="en-US" sz="2800" b="1" strike="noStrike" spc="-1">
                <a:solidFill>
                  <a:srgbClr val="000404"/>
                </a:solidFill>
                <a:latin typeface="Calibri"/>
                <a:ea typeface="DejaVu Sans"/>
              </a:rPr>
              <a:t>6ms</a:t>
            </a:r>
            <a:r>
              <a:rPr lang="zh-CN" sz="2800" b="1" strike="noStrike" spc="-1">
                <a:solidFill>
                  <a:srgbClr val="000404"/>
                </a:solidFill>
                <a:latin typeface="Calibri"/>
                <a:ea typeface="DejaVu Sans"/>
              </a:rPr>
              <a:t>，最大寻道时间</a:t>
            </a:r>
            <a:r>
              <a:rPr lang="en-US" sz="2800" b="1" strike="noStrike" spc="-1">
                <a:solidFill>
                  <a:srgbClr val="000404"/>
                </a:solidFill>
                <a:latin typeface="Calibri"/>
                <a:ea typeface="DejaVu Sans"/>
              </a:rPr>
              <a:t>8ms</a:t>
            </a:r>
            <a:r>
              <a:rPr lang="zh-CN" sz="2800" b="1" strike="noStrike" spc="-1">
                <a:solidFill>
                  <a:srgbClr val="000404"/>
                </a:solidFill>
                <a:latin typeface="Calibri"/>
                <a:ea typeface="DejaVu Sans"/>
              </a:rPr>
              <a:t>，最小寻道时间</a:t>
            </a:r>
            <a:r>
              <a:rPr lang="en-US" sz="2800" b="1" strike="noStrike" spc="-1">
                <a:solidFill>
                  <a:srgbClr val="000404"/>
                </a:solidFill>
                <a:latin typeface="Calibri"/>
                <a:ea typeface="DejaVu Sans"/>
              </a:rPr>
              <a:t>4ms</a:t>
            </a:r>
            <a:r>
              <a:rPr lang="zh-CN" sz="2800" b="1" strike="noStrike" spc="-1">
                <a:solidFill>
                  <a:srgbClr val="000404"/>
                </a:solidFill>
                <a:latin typeface="Calibri"/>
                <a:ea typeface="DejaVu Sans"/>
              </a:rPr>
              <a:t>。控制时间为</a:t>
            </a:r>
            <a:r>
              <a:rPr lang="en-US" sz="2800" b="1" strike="noStrike" spc="-1">
                <a:solidFill>
                  <a:srgbClr val="000404"/>
                </a:solidFill>
                <a:latin typeface="Calibri"/>
                <a:ea typeface="DejaVu Sans"/>
              </a:rPr>
              <a:t>0.5ms</a:t>
            </a:r>
            <a:r>
              <a:rPr lang="zh-CN" sz="2800" b="1" strike="noStrike" spc="-1">
                <a:solidFill>
                  <a:srgbClr val="000404"/>
                </a:solidFill>
                <a:latin typeface="Calibri"/>
                <a:ea typeface="DejaVu Sans"/>
              </a:rPr>
              <a:t>，转速</a:t>
            </a:r>
            <a:r>
              <a:rPr lang="en-US" sz="2800" b="1" strike="noStrike" spc="-1">
                <a:solidFill>
                  <a:srgbClr val="000404"/>
                </a:solidFill>
                <a:latin typeface="Calibri"/>
                <a:ea typeface="DejaVu Sans"/>
              </a:rPr>
              <a:t>15000RPM</a:t>
            </a:r>
            <a:r>
              <a:rPr lang="zh-CN" sz="2800" b="1" strike="noStrike" spc="-1">
                <a:solidFill>
                  <a:srgbClr val="000404"/>
                </a:solidFill>
                <a:latin typeface="Calibri"/>
                <a:ea typeface="DejaVu Sans"/>
              </a:rPr>
              <a:t>，</a:t>
            </a:r>
            <a:r>
              <a:rPr lang="en-US" sz="2800" b="1" strike="noStrike" spc="-1">
                <a:solidFill>
                  <a:srgbClr val="000404"/>
                </a:solidFill>
                <a:latin typeface="Calibri"/>
                <a:ea typeface="DejaVu Sans"/>
              </a:rPr>
              <a:t>IDE</a:t>
            </a:r>
            <a:r>
              <a:rPr lang="zh-CN" sz="2800" b="1" strike="noStrike" spc="-1">
                <a:solidFill>
                  <a:srgbClr val="000404"/>
                </a:solidFill>
                <a:latin typeface="Calibri"/>
                <a:ea typeface="DejaVu Sans"/>
              </a:rPr>
              <a:t>接口传输速率为</a:t>
            </a:r>
            <a:r>
              <a:rPr lang="en-US" sz="2800" b="1" strike="noStrike" spc="-1">
                <a:solidFill>
                  <a:srgbClr val="000404"/>
                </a:solidFill>
                <a:latin typeface="Calibri"/>
                <a:ea typeface="DejaVu Sans"/>
              </a:rPr>
              <a:t>133MB/s</a:t>
            </a:r>
            <a:r>
              <a:rPr lang="zh-CN" sz="2800" b="1" strike="noStrike" spc="-1">
                <a:solidFill>
                  <a:srgbClr val="000404"/>
                </a:solidFill>
                <a:latin typeface="Calibri"/>
                <a:ea typeface="DejaVu Sans"/>
              </a:rPr>
              <a:t>。</a:t>
            </a:r>
            <a:endParaRPr lang="en-US" sz="2800" b="0" strike="noStrike" spc="-1">
              <a:latin typeface="Arial"/>
            </a:endParaRPr>
          </a:p>
          <a:p>
            <a:pPr marL="343080" indent="-341280">
              <a:lnSpc>
                <a:spcPct val="100000"/>
              </a:lnSpc>
              <a:spcBef>
                <a:spcPts val="561"/>
              </a:spcBef>
              <a:buClr>
                <a:srgbClr val="FF0000"/>
              </a:buClr>
              <a:buFont typeface="Arial"/>
              <a:buChar char="•"/>
            </a:pPr>
            <a:r>
              <a:rPr lang="zh-CN" sz="2800" b="1" strike="noStrike" spc="-1">
                <a:solidFill>
                  <a:srgbClr val="FF0000"/>
                </a:solidFill>
                <a:latin typeface="楷体_GB2312"/>
                <a:ea typeface="楷体_GB2312"/>
              </a:rPr>
              <a:t>问</a:t>
            </a:r>
            <a:r>
              <a:rPr lang="en-US" sz="2800" b="1" strike="noStrike" spc="-1">
                <a:solidFill>
                  <a:srgbClr val="FF0000"/>
                </a:solidFill>
                <a:latin typeface="楷体_GB2312"/>
                <a:ea typeface="楷体_GB2312"/>
              </a:rPr>
              <a:t>1</a:t>
            </a:r>
            <a:r>
              <a:rPr lang="zh-CN" sz="2800" b="1" strike="noStrike" spc="-1">
                <a:solidFill>
                  <a:srgbClr val="FF0000"/>
                </a:solidFill>
                <a:latin typeface="楷体_GB2312"/>
                <a:ea typeface="楷体_GB2312"/>
              </a:rPr>
              <a:t>）磁盘容量</a:t>
            </a:r>
            <a:endParaRPr lang="en-US" sz="2800" b="0" strike="noStrike" spc="-1">
              <a:latin typeface="Arial"/>
            </a:endParaRPr>
          </a:p>
          <a:p>
            <a:pPr marL="343080" indent="-341280">
              <a:lnSpc>
                <a:spcPct val="100000"/>
              </a:lnSpc>
              <a:spcBef>
                <a:spcPts val="561"/>
              </a:spcBef>
              <a:buClr>
                <a:srgbClr val="000404"/>
              </a:buClr>
              <a:buFont typeface="Arial"/>
              <a:buChar char="•"/>
            </a:pPr>
            <a:r>
              <a:rPr lang="zh-CN" sz="2800" b="1" strike="noStrike" spc="-1">
                <a:solidFill>
                  <a:srgbClr val="000404"/>
                </a:solidFill>
                <a:latin typeface="宋体"/>
                <a:ea typeface="楷体_GB2312"/>
              </a:rPr>
              <a:t>解答：</a:t>
            </a:r>
            <a:r>
              <a:rPr lang="en-US" sz="2800" b="1" strike="noStrike" spc="-1">
                <a:solidFill>
                  <a:srgbClr val="000404"/>
                </a:solidFill>
                <a:latin typeface="宋体"/>
                <a:ea typeface="楷体_GB2312"/>
              </a:rPr>
              <a:t>2048*64*4KB=512MB</a:t>
            </a:r>
            <a:endParaRPr lang="en-US" sz="2800" b="0" strike="noStrike" spc="-1">
              <a:latin typeface="Arial"/>
            </a:endParaRPr>
          </a:p>
          <a:p>
            <a:pPr marL="343080" indent="-341280">
              <a:lnSpc>
                <a:spcPct val="100000"/>
              </a:lnSpc>
              <a:spcBef>
                <a:spcPts val="561"/>
              </a:spcBef>
              <a:buClr>
                <a:srgbClr val="000404"/>
              </a:buClr>
              <a:buFont typeface="Arial"/>
              <a:buChar char="•"/>
            </a:pPr>
            <a:r>
              <a:rPr lang="zh-CN" sz="2800" b="1" strike="noStrike" spc="-1">
                <a:solidFill>
                  <a:srgbClr val="000404"/>
                </a:solidFill>
                <a:latin typeface="宋体"/>
                <a:ea typeface="楷体_GB2312"/>
              </a:rPr>
              <a:t>每个磁道数据</a:t>
            </a:r>
            <a:r>
              <a:rPr lang="en-US" sz="2800" b="1" strike="noStrike" spc="-1">
                <a:solidFill>
                  <a:srgbClr val="000404"/>
                </a:solidFill>
                <a:latin typeface="宋体"/>
                <a:ea typeface="楷体_GB2312"/>
              </a:rPr>
              <a:t>=64*4K=256KB</a:t>
            </a:r>
            <a:endParaRPr lang="en-US" sz="2800" b="0" strike="noStrike" spc="-1">
              <a:latin typeface="Arial"/>
            </a:endParaRPr>
          </a:p>
        </p:txBody>
      </p:sp>
      <p:sp>
        <p:nvSpPr>
          <p:cNvPr id="1131" name="CustomShape 4"/>
          <p:cNvSpPr/>
          <p:nvPr/>
        </p:nvSpPr>
        <p:spPr>
          <a:xfrm>
            <a:off x="6552000" y="432000"/>
            <a:ext cx="1295640" cy="1223640"/>
          </a:xfrm>
          <a:prstGeom prst="ellipse">
            <a:avLst/>
          </a:prstGeom>
          <a:solidFill>
            <a:srgbClr val="729FCF"/>
          </a:solidFill>
          <a:ln>
            <a:solidFill>
              <a:srgbClr val="3465A4"/>
            </a:solidFill>
          </a:ln>
        </p:spPr>
        <p:style>
          <a:lnRef idx="0">
            <a:scrgbClr r="0" g="0" b="0"/>
          </a:lnRef>
          <a:fillRef idx="0">
            <a:scrgbClr r="0" g="0" b="0"/>
          </a:fillRef>
          <a:effectRef idx="0">
            <a:scrgbClr r="0" g="0" b="0"/>
          </a:effectRef>
          <a:fontRef idx="minor"/>
        </p:style>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2"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DCB7CA4-1300-4BEE-9836-29CB3EB76FE1}" type="slidenum">
              <a:rPr lang="en-US" sz="1200" b="0" strike="noStrike" spc="-1">
                <a:solidFill>
                  <a:srgbClr val="8B8B8B"/>
                </a:solidFill>
                <a:latin typeface="Calibri"/>
                <a:ea typeface="DejaVu Sans"/>
              </a:rPr>
              <a:t>82</a:t>
            </a:fld>
            <a:endParaRPr lang="en-US" sz="1200" b="0" strike="noStrike" spc="-1">
              <a:latin typeface="Arial"/>
            </a:endParaRPr>
          </a:p>
        </p:txBody>
      </p:sp>
      <p:sp>
        <p:nvSpPr>
          <p:cNvPr id="1133" name="CustomShape 2"/>
          <p:cNvSpPr/>
          <p:nvPr/>
        </p:nvSpPr>
        <p:spPr>
          <a:xfrm>
            <a:off x="0" y="476280"/>
            <a:ext cx="9142200" cy="6163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80000"/>
              </a:lnSpc>
              <a:spcBef>
                <a:spcPts val="479"/>
              </a:spcBef>
              <a:buClr>
                <a:srgbClr val="000404"/>
              </a:buClr>
              <a:buFont typeface="Arial"/>
              <a:buChar char="•"/>
            </a:pPr>
            <a:r>
              <a:rPr lang="zh-CN" sz="2400" b="1" strike="noStrike" spc="-1">
                <a:solidFill>
                  <a:srgbClr val="000404"/>
                </a:solidFill>
                <a:latin typeface="楷体_GB2312"/>
                <a:ea typeface="楷体_GB2312"/>
              </a:rPr>
              <a:t>有一个游戏连连看执行程序，大小为</a:t>
            </a:r>
            <a:r>
              <a:rPr lang="en-US" sz="2400" b="1" strike="noStrike" spc="-1">
                <a:solidFill>
                  <a:srgbClr val="000404"/>
                </a:solidFill>
                <a:latin typeface="楷体_GB2312"/>
                <a:ea typeface="楷体_GB2312"/>
              </a:rPr>
              <a:t>1.78 MB</a:t>
            </a:r>
            <a:r>
              <a:rPr lang="zh-CN" sz="2400" b="1" strike="noStrike" spc="-1">
                <a:solidFill>
                  <a:srgbClr val="000404"/>
                </a:solidFill>
                <a:latin typeface="楷体_GB2312"/>
                <a:ea typeface="楷体_GB2312"/>
              </a:rPr>
              <a:t>。连续存放在硬盘</a:t>
            </a:r>
            <a:r>
              <a:rPr lang="en-US" sz="2400" b="1" strike="noStrike" spc="-1">
                <a:solidFill>
                  <a:srgbClr val="000404"/>
                </a:solidFill>
                <a:latin typeface="楷体_GB2312"/>
                <a:ea typeface="楷体_GB2312"/>
              </a:rPr>
              <a:t>0</a:t>
            </a:r>
            <a:r>
              <a:rPr lang="zh-CN" sz="2400" b="1" strike="noStrike" spc="-1">
                <a:solidFill>
                  <a:srgbClr val="000404"/>
                </a:solidFill>
                <a:latin typeface="楷体_GB2312"/>
                <a:ea typeface="楷体_GB2312"/>
              </a:rPr>
              <a:t>磁道位置起始，点击连连看把执行程序转载</a:t>
            </a:r>
            <a:r>
              <a:rPr lang="en-US" sz="2400" b="1" strike="noStrike" spc="-1">
                <a:solidFill>
                  <a:srgbClr val="000404"/>
                </a:solidFill>
                <a:latin typeface="楷体_GB2312"/>
                <a:ea typeface="楷体_GB2312"/>
              </a:rPr>
              <a:t>(loader)</a:t>
            </a:r>
            <a:r>
              <a:rPr lang="zh-CN" sz="2400" b="1" strike="noStrike" spc="-1">
                <a:solidFill>
                  <a:srgbClr val="000404"/>
                </a:solidFill>
                <a:latin typeface="楷体_GB2312"/>
                <a:ea typeface="楷体_GB2312"/>
              </a:rPr>
              <a:t>到内存。</a:t>
            </a:r>
            <a:endParaRPr lang="en-US" sz="2400" b="0" strike="noStrike" spc="-1">
              <a:latin typeface="Arial"/>
            </a:endParaRPr>
          </a:p>
          <a:p>
            <a:pPr marL="343080" indent="-341280">
              <a:lnSpc>
                <a:spcPct val="80000"/>
              </a:lnSpc>
              <a:spcBef>
                <a:spcPts val="479"/>
              </a:spcBef>
              <a:buClr>
                <a:srgbClr val="FF0000"/>
              </a:buClr>
              <a:buFont typeface="Arial"/>
              <a:buChar char="•"/>
            </a:pPr>
            <a:r>
              <a:rPr lang="zh-CN" sz="2400" b="1" strike="noStrike" spc="-1">
                <a:solidFill>
                  <a:srgbClr val="FF0000"/>
                </a:solidFill>
                <a:latin typeface="Calibri"/>
                <a:ea typeface="楷体_GB2312"/>
              </a:rPr>
              <a:t>问</a:t>
            </a:r>
            <a:r>
              <a:rPr lang="en-US" sz="2400" b="1" strike="noStrike" spc="-1">
                <a:solidFill>
                  <a:srgbClr val="FF0000"/>
                </a:solidFill>
                <a:latin typeface="Calibri"/>
                <a:ea typeface="楷体_GB2312"/>
              </a:rPr>
              <a:t>2</a:t>
            </a:r>
            <a:r>
              <a:rPr lang="zh-CN" sz="2400" b="1" strike="noStrike" spc="-1">
                <a:solidFill>
                  <a:srgbClr val="FF0000"/>
                </a:solidFill>
                <a:latin typeface="Calibri"/>
                <a:ea typeface="楷体_GB2312"/>
              </a:rPr>
              <a:t>）所需要的时间、带宽、吞吐率</a:t>
            </a:r>
            <a:endParaRPr lang="en-US" sz="2400" b="0" strike="noStrike" spc="-1">
              <a:latin typeface="Arial"/>
            </a:endParaRPr>
          </a:p>
          <a:p>
            <a:pPr marL="343080" indent="-341280">
              <a:lnSpc>
                <a:spcPct val="80000"/>
              </a:lnSpc>
              <a:spcBef>
                <a:spcPts val="400"/>
              </a:spcBef>
              <a:buClr>
                <a:srgbClr val="000404"/>
              </a:buClr>
              <a:buFont typeface="Arial"/>
              <a:buChar char="•"/>
            </a:pPr>
            <a:r>
              <a:rPr lang="en-US" sz="2000" b="1" strike="noStrike" spc="-1">
                <a:solidFill>
                  <a:srgbClr val="000404"/>
                </a:solidFill>
                <a:latin typeface="宋体"/>
                <a:ea typeface="楷体_GB2312"/>
              </a:rPr>
              <a:t>1.78M/4KB=445</a:t>
            </a:r>
            <a:r>
              <a:rPr lang="zh-CN" sz="2000" b="1" strike="noStrike" spc="-1">
                <a:solidFill>
                  <a:srgbClr val="000404"/>
                </a:solidFill>
                <a:latin typeface="宋体"/>
                <a:ea typeface="楷体_GB2312"/>
              </a:rPr>
              <a:t>个扇区，需要</a:t>
            </a:r>
            <a:r>
              <a:rPr lang="en-US" sz="2000" b="1" strike="noStrike" spc="-1">
                <a:solidFill>
                  <a:srgbClr val="000404"/>
                </a:solidFill>
                <a:latin typeface="宋体"/>
                <a:ea typeface="楷体_GB2312"/>
              </a:rPr>
              <a:t>445/64=7</a:t>
            </a:r>
            <a:r>
              <a:rPr lang="zh-CN" sz="2000" b="1" strike="noStrike" spc="-1">
                <a:solidFill>
                  <a:srgbClr val="000404"/>
                </a:solidFill>
                <a:latin typeface="宋体"/>
                <a:ea typeface="楷体_GB2312"/>
              </a:rPr>
              <a:t>个磁道，其中</a:t>
            </a:r>
            <a:r>
              <a:rPr lang="en-US" sz="2000" b="1" strike="noStrike" spc="-1">
                <a:solidFill>
                  <a:srgbClr val="000404"/>
                </a:solidFill>
                <a:latin typeface="宋体"/>
                <a:ea typeface="楷体_GB2312"/>
              </a:rPr>
              <a:t>6</a:t>
            </a:r>
            <a:r>
              <a:rPr lang="zh-CN" sz="2000" b="1" strike="noStrike" spc="-1">
                <a:solidFill>
                  <a:srgbClr val="000404"/>
                </a:solidFill>
                <a:latin typeface="宋体"/>
                <a:ea typeface="楷体_GB2312"/>
              </a:rPr>
              <a:t>个磁道满扇区共计</a:t>
            </a:r>
            <a:r>
              <a:rPr lang="en-US" sz="2000" b="1" strike="noStrike" spc="-1">
                <a:solidFill>
                  <a:srgbClr val="000404"/>
                </a:solidFill>
                <a:latin typeface="宋体"/>
                <a:ea typeface="楷体_GB2312"/>
              </a:rPr>
              <a:t>384</a:t>
            </a:r>
            <a:r>
              <a:rPr lang="zh-CN" sz="2000" b="1" strike="noStrike" spc="-1">
                <a:solidFill>
                  <a:srgbClr val="000404"/>
                </a:solidFill>
                <a:latin typeface="宋体"/>
                <a:ea typeface="楷体_GB2312"/>
              </a:rPr>
              <a:t>，还有一个磁道</a:t>
            </a:r>
            <a:r>
              <a:rPr lang="en-US" sz="2000" b="1" strike="noStrike" spc="-1">
                <a:solidFill>
                  <a:srgbClr val="000404"/>
                </a:solidFill>
                <a:latin typeface="宋体"/>
                <a:ea typeface="楷体_GB2312"/>
              </a:rPr>
              <a:t>61</a:t>
            </a:r>
            <a:r>
              <a:rPr lang="zh-CN" sz="2000" b="1" strike="noStrike" spc="-1">
                <a:solidFill>
                  <a:srgbClr val="000404"/>
                </a:solidFill>
                <a:latin typeface="宋体"/>
                <a:ea typeface="楷体_GB2312"/>
              </a:rPr>
              <a:t>扇区</a:t>
            </a:r>
            <a:endParaRPr lang="en-US" sz="2000" b="0" strike="noStrike" spc="-1">
              <a:latin typeface="Arial"/>
            </a:endParaRPr>
          </a:p>
          <a:p>
            <a:pPr marL="343080" indent="-341280">
              <a:lnSpc>
                <a:spcPct val="80000"/>
              </a:lnSpc>
              <a:spcBef>
                <a:spcPts val="400"/>
              </a:spcBef>
              <a:buClr>
                <a:srgbClr val="FF0000"/>
              </a:buClr>
              <a:buFont typeface="Arial"/>
              <a:buChar char="•"/>
            </a:pPr>
            <a:r>
              <a:rPr lang="zh-CN" sz="2000" b="1" strike="noStrike" spc="-1">
                <a:solidFill>
                  <a:srgbClr val="FF0000"/>
                </a:solidFill>
                <a:latin typeface="宋体"/>
                <a:ea typeface="楷体_GB2312"/>
              </a:rPr>
              <a:t>相邻磁道寻道时间</a:t>
            </a:r>
            <a:r>
              <a:rPr lang="en-US" sz="2000" b="1" strike="noStrike" spc="-1">
                <a:solidFill>
                  <a:srgbClr val="000404"/>
                </a:solidFill>
                <a:latin typeface="宋体"/>
                <a:ea typeface="楷体_GB2312"/>
              </a:rPr>
              <a:t>=(</a:t>
            </a:r>
            <a:r>
              <a:rPr lang="zh-CN" sz="2000" b="1" strike="noStrike" spc="-1">
                <a:solidFill>
                  <a:srgbClr val="000404"/>
                </a:solidFill>
                <a:latin typeface="宋体"/>
                <a:ea typeface="楷体_GB2312"/>
              </a:rPr>
              <a:t>最大时间</a:t>
            </a:r>
            <a:r>
              <a:rPr lang="en-US" sz="2000" b="1" strike="noStrike" spc="-1">
                <a:solidFill>
                  <a:srgbClr val="000404"/>
                </a:solidFill>
                <a:latin typeface="宋体"/>
                <a:ea typeface="楷体_GB2312"/>
              </a:rPr>
              <a:t>-</a:t>
            </a:r>
            <a:r>
              <a:rPr lang="zh-CN" sz="2000" b="1" strike="noStrike" spc="-1">
                <a:solidFill>
                  <a:srgbClr val="000404"/>
                </a:solidFill>
                <a:latin typeface="宋体"/>
                <a:ea typeface="楷体_GB2312"/>
              </a:rPr>
              <a:t>最小时间</a:t>
            </a:r>
            <a:r>
              <a:rPr lang="en-US" sz="2000" b="1" strike="noStrike" spc="-1">
                <a:solidFill>
                  <a:srgbClr val="000404"/>
                </a:solidFill>
                <a:latin typeface="宋体"/>
                <a:ea typeface="楷体_GB2312"/>
              </a:rPr>
              <a:t>)/</a:t>
            </a:r>
            <a:r>
              <a:rPr lang="zh-CN" sz="2000" b="1" strike="noStrike" spc="-1">
                <a:solidFill>
                  <a:srgbClr val="000404"/>
                </a:solidFill>
                <a:latin typeface="宋体"/>
                <a:ea typeface="楷体_GB2312"/>
              </a:rPr>
              <a:t>磁道数</a:t>
            </a:r>
            <a:r>
              <a:rPr lang="en-US" sz="2000" b="1" strike="noStrike" spc="-1">
                <a:solidFill>
                  <a:srgbClr val="000404"/>
                </a:solidFill>
                <a:latin typeface="宋体"/>
                <a:ea typeface="楷体_GB2312"/>
              </a:rPr>
              <a:t>=(8ms-4ms)/2K=0.002ms</a:t>
            </a:r>
            <a:endParaRPr lang="en-US" sz="2000" b="0" strike="noStrike" spc="-1">
              <a:latin typeface="Arial"/>
            </a:endParaRPr>
          </a:p>
          <a:p>
            <a:pPr marL="343080" indent="-341280">
              <a:lnSpc>
                <a:spcPct val="80000"/>
              </a:lnSpc>
              <a:spcBef>
                <a:spcPts val="400"/>
              </a:spcBef>
              <a:buClr>
                <a:srgbClr val="FF0000"/>
              </a:buClr>
              <a:buFont typeface="Arial"/>
              <a:buChar char="•"/>
            </a:pPr>
            <a:r>
              <a:rPr lang="zh-CN" sz="2000" b="1" strike="noStrike" spc="-1">
                <a:solidFill>
                  <a:srgbClr val="FF0000"/>
                </a:solidFill>
                <a:latin typeface="宋体"/>
                <a:ea typeface="楷体_GB2312"/>
              </a:rPr>
              <a:t>一圈时间</a:t>
            </a:r>
            <a:r>
              <a:rPr lang="en-US" sz="2000" b="1" strike="noStrike" spc="-1">
                <a:solidFill>
                  <a:srgbClr val="000404"/>
                </a:solidFill>
                <a:latin typeface="宋体"/>
                <a:ea typeface="楷体_GB2312"/>
              </a:rPr>
              <a:t>=60s/15000RPM=0.004ms; </a:t>
            </a:r>
            <a:r>
              <a:rPr lang="zh-CN" sz="2000" b="1" strike="noStrike" spc="-1">
                <a:solidFill>
                  <a:srgbClr val="000404"/>
                </a:solidFill>
                <a:latin typeface="宋体"/>
                <a:ea typeface="楷体_GB2312"/>
              </a:rPr>
              <a:t>半圈</a:t>
            </a:r>
            <a:r>
              <a:rPr lang="en-US" sz="2000" b="1" strike="noStrike" spc="-1">
                <a:solidFill>
                  <a:srgbClr val="000404"/>
                </a:solidFill>
                <a:latin typeface="宋体"/>
                <a:ea typeface="楷体_GB2312"/>
              </a:rPr>
              <a:t>0.002ms</a:t>
            </a:r>
            <a:endParaRPr lang="en-US" sz="2000" b="0" strike="noStrike" spc="-1">
              <a:latin typeface="Arial"/>
            </a:endParaRPr>
          </a:p>
          <a:p>
            <a:pPr>
              <a:lnSpc>
                <a:spcPct val="80000"/>
              </a:lnSpc>
              <a:spcBef>
                <a:spcPts val="479"/>
              </a:spcBef>
            </a:pPr>
            <a:endParaRPr lang="en-US" sz="2000" b="0" strike="noStrike" spc="-1">
              <a:latin typeface="Arial"/>
            </a:endParaRPr>
          </a:p>
          <a:p>
            <a:pPr marL="343080" indent="-341280">
              <a:lnSpc>
                <a:spcPct val="80000"/>
              </a:lnSpc>
              <a:spcBef>
                <a:spcPts val="479"/>
              </a:spcBef>
              <a:buClr>
                <a:srgbClr val="FF3300"/>
              </a:buClr>
              <a:buFont typeface="Arial"/>
              <a:buChar char="•"/>
            </a:pPr>
            <a:r>
              <a:rPr lang="zh-CN" sz="2400" b="1" strike="noStrike" spc="-1">
                <a:solidFill>
                  <a:srgbClr val="FF3300"/>
                </a:solidFill>
                <a:latin typeface="Calibri"/>
                <a:ea typeface="楷体_GB2312"/>
              </a:rPr>
              <a:t>读取连连看的时间</a:t>
            </a:r>
            <a:r>
              <a:rPr lang="en-US" sz="2400" b="1" strike="noStrike" spc="-1">
                <a:solidFill>
                  <a:srgbClr val="000404"/>
                </a:solidFill>
                <a:latin typeface="Calibri"/>
                <a:ea typeface="楷体_GB2312"/>
              </a:rPr>
              <a:t>=</a:t>
            </a:r>
            <a:r>
              <a:rPr lang="zh-CN" sz="2000" b="1" strike="noStrike" spc="-1">
                <a:solidFill>
                  <a:srgbClr val="000404"/>
                </a:solidFill>
                <a:latin typeface="宋体"/>
                <a:ea typeface="楷体_GB2312"/>
              </a:rPr>
              <a:t>控制时间</a:t>
            </a:r>
            <a:r>
              <a:rPr lang="en-US" sz="2000" b="1" strike="noStrike" spc="-1">
                <a:solidFill>
                  <a:srgbClr val="000404"/>
                </a:solidFill>
                <a:latin typeface="宋体"/>
                <a:ea typeface="楷体_GB2312"/>
              </a:rPr>
              <a:t>+(0</a:t>
            </a:r>
            <a:r>
              <a:rPr lang="zh-CN" sz="2000" b="1" strike="noStrike" spc="-1">
                <a:solidFill>
                  <a:srgbClr val="000404"/>
                </a:solidFill>
                <a:latin typeface="宋体"/>
                <a:ea typeface="楷体_GB2312"/>
              </a:rPr>
              <a:t>磁道寻道时间</a:t>
            </a:r>
            <a:r>
              <a:rPr lang="en-US" sz="2000" b="1" strike="noStrike" spc="-1">
                <a:solidFill>
                  <a:srgbClr val="000404"/>
                </a:solidFill>
                <a:latin typeface="宋体"/>
                <a:ea typeface="楷体_GB2312"/>
              </a:rPr>
              <a:t>+</a:t>
            </a:r>
            <a:r>
              <a:rPr lang="zh-CN" sz="2000" b="1" strike="noStrike" spc="-1">
                <a:solidFill>
                  <a:srgbClr val="000404"/>
                </a:solidFill>
                <a:latin typeface="宋体"/>
                <a:ea typeface="楷体_GB2312"/>
              </a:rPr>
              <a:t>半圈时间</a:t>
            </a:r>
            <a:r>
              <a:rPr lang="en-US" sz="2000" b="1" strike="noStrike" spc="-1">
                <a:solidFill>
                  <a:srgbClr val="000404"/>
                </a:solidFill>
                <a:latin typeface="宋体"/>
                <a:ea typeface="楷体_GB2312"/>
              </a:rPr>
              <a:t>+</a:t>
            </a:r>
            <a:r>
              <a:rPr lang="zh-CN" sz="2000" b="1" strike="noStrike" spc="-1">
                <a:solidFill>
                  <a:srgbClr val="000404"/>
                </a:solidFill>
                <a:latin typeface="宋体"/>
                <a:ea typeface="楷体_GB2312"/>
              </a:rPr>
              <a:t>读取</a:t>
            </a:r>
            <a:r>
              <a:rPr lang="en-US" sz="2000" b="1" strike="noStrike" spc="-1">
                <a:solidFill>
                  <a:srgbClr val="000404"/>
                </a:solidFill>
                <a:latin typeface="宋体"/>
                <a:ea typeface="楷体_GB2312"/>
              </a:rPr>
              <a:t>1</a:t>
            </a:r>
            <a:r>
              <a:rPr lang="zh-CN" sz="2000" b="1" strike="noStrike" spc="-1">
                <a:solidFill>
                  <a:srgbClr val="000404"/>
                </a:solidFill>
                <a:latin typeface="宋体"/>
                <a:ea typeface="楷体_GB2312"/>
              </a:rPr>
              <a:t>圈的所有扇区</a:t>
            </a:r>
            <a:r>
              <a:rPr lang="en-US" sz="2000" b="1" strike="noStrike" spc="-1">
                <a:solidFill>
                  <a:srgbClr val="000404"/>
                </a:solidFill>
                <a:latin typeface="宋体"/>
                <a:ea typeface="楷体_GB2312"/>
              </a:rPr>
              <a:t>)+(0</a:t>
            </a:r>
            <a:r>
              <a:rPr lang="zh-CN" sz="2000" b="1" strike="noStrike" spc="-1">
                <a:solidFill>
                  <a:srgbClr val="000404"/>
                </a:solidFill>
                <a:latin typeface="宋体"/>
                <a:ea typeface="楷体_GB2312"/>
              </a:rPr>
              <a:t>磁道换到</a:t>
            </a:r>
            <a:r>
              <a:rPr lang="en-US" sz="2000" b="1" strike="noStrike" spc="-1">
                <a:solidFill>
                  <a:srgbClr val="000404"/>
                </a:solidFill>
                <a:latin typeface="宋体"/>
                <a:ea typeface="楷体_GB2312"/>
              </a:rPr>
              <a:t>1</a:t>
            </a:r>
            <a:r>
              <a:rPr lang="zh-CN" sz="2000" b="1" strike="noStrike" spc="-1">
                <a:solidFill>
                  <a:srgbClr val="000404"/>
                </a:solidFill>
                <a:latin typeface="宋体"/>
                <a:ea typeface="楷体_GB2312"/>
              </a:rPr>
              <a:t>磁道时间</a:t>
            </a:r>
            <a:r>
              <a:rPr lang="en-US" sz="2000" b="1" strike="noStrike" spc="-1">
                <a:solidFill>
                  <a:srgbClr val="000404"/>
                </a:solidFill>
                <a:latin typeface="宋体"/>
                <a:ea typeface="楷体_GB2312"/>
              </a:rPr>
              <a:t>+</a:t>
            </a:r>
            <a:r>
              <a:rPr lang="zh-CN" sz="2000" b="1" strike="noStrike" spc="-1">
                <a:solidFill>
                  <a:srgbClr val="000404"/>
                </a:solidFill>
                <a:latin typeface="宋体"/>
                <a:ea typeface="楷体_GB2312"/>
              </a:rPr>
              <a:t>半圈时间</a:t>
            </a:r>
            <a:r>
              <a:rPr lang="en-US" sz="2000" b="1" strike="noStrike" spc="-1">
                <a:solidFill>
                  <a:srgbClr val="000404"/>
                </a:solidFill>
                <a:latin typeface="宋体"/>
                <a:ea typeface="楷体_GB2312"/>
              </a:rPr>
              <a:t>+</a:t>
            </a:r>
            <a:r>
              <a:rPr lang="zh-CN" sz="2000" b="1" strike="noStrike" spc="-1">
                <a:solidFill>
                  <a:srgbClr val="000404"/>
                </a:solidFill>
                <a:latin typeface="宋体"/>
                <a:ea typeface="楷体_GB2312"/>
              </a:rPr>
              <a:t>读取</a:t>
            </a:r>
            <a:r>
              <a:rPr lang="en-US" sz="2000" b="1" strike="noStrike" spc="-1">
                <a:solidFill>
                  <a:srgbClr val="000404"/>
                </a:solidFill>
                <a:latin typeface="宋体"/>
                <a:ea typeface="楷体_GB2312"/>
              </a:rPr>
              <a:t>1</a:t>
            </a:r>
            <a:r>
              <a:rPr lang="zh-CN" sz="2000" b="1" strike="noStrike" spc="-1">
                <a:solidFill>
                  <a:srgbClr val="000404"/>
                </a:solidFill>
                <a:latin typeface="宋体"/>
                <a:ea typeface="楷体_GB2312"/>
              </a:rPr>
              <a:t>圈的所有扇区</a:t>
            </a:r>
            <a:r>
              <a:rPr lang="en-US" sz="2000" b="1" strike="noStrike" spc="-1">
                <a:solidFill>
                  <a:srgbClr val="000404"/>
                </a:solidFill>
                <a:latin typeface="宋体"/>
                <a:ea typeface="楷体_GB2312"/>
              </a:rPr>
              <a:t>) +…+(5</a:t>
            </a:r>
            <a:r>
              <a:rPr lang="zh-CN" sz="2000" b="1" strike="noStrike" spc="-1">
                <a:solidFill>
                  <a:srgbClr val="000404"/>
                </a:solidFill>
                <a:latin typeface="宋体"/>
                <a:ea typeface="楷体_GB2312"/>
              </a:rPr>
              <a:t>磁道换到</a:t>
            </a:r>
            <a:r>
              <a:rPr lang="en-US" sz="2000" b="1" strike="noStrike" spc="-1">
                <a:solidFill>
                  <a:srgbClr val="000404"/>
                </a:solidFill>
                <a:latin typeface="宋体"/>
                <a:ea typeface="楷体_GB2312"/>
              </a:rPr>
              <a:t>6</a:t>
            </a:r>
            <a:r>
              <a:rPr lang="zh-CN" sz="2000" b="1" strike="noStrike" spc="-1">
                <a:solidFill>
                  <a:srgbClr val="000404"/>
                </a:solidFill>
                <a:latin typeface="宋体"/>
                <a:ea typeface="楷体_GB2312"/>
              </a:rPr>
              <a:t>磁道时间</a:t>
            </a:r>
            <a:r>
              <a:rPr lang="en-US" sz="2000" b="1" strike="noStrike" spc="-1">
                <a:solidFill>
                  <a:srgbClr val="000404"/>
                </a:solidFill>
                <a:latin typeface="宋体"/>
                <a:ea typeface="楷体_GB2312"/>
              </a:rPr>
              <a:t>+</a:t>
            </a:r>
            <a:r>
              <a:rPr lang="zh-CN" sz="2000" b="1" strike="noStrike" spc="-1">
                <a:solidFill>
                  <a:srgbClr val="000404"/>
                </a:solidFill>
                <a:latin typeface="宋体"/>
                <a:ea typeface="楷体_GB2312"/>
              </a:rPr>
              <a:t>半圈时间</a:t>
            </a:r>
            <a:r>
              <a:rPr lang="en-US" sz="2000" b="1" strike="noStrike" spc="-1">
                <a:solidFill>
                  <a:srgbClr val="000404"/>
                </a:solidFill>
                <a:latin typeface="宋体"/>
                <a:ea typeface="楷体_GB2312"/>
              </a:rPr>
              <a:t>+</a:t>
            </a:r>
            <a:r>
              <a:rPr lang="zh-CN" sz="2000" b="1" strike="noStrike" spc="-1">
                <a:solidFill>
                  <a:srgbClr val="000404"/>
                </a:solidFill>
                <a:latin typeface="宋体"/>
                <a:ea typeface="楷体_GB2312"/>
              </a:rPr>
              <a:t>读取</a:t>
            </a:r>
            <a:r>
              <a:rPr lang="en-US" sz="2000" b="1" strike="noStrike" spc="-1">
                <a:solidFill>
                  <a:srgbClr val="000404"/>
                </a:solidFill>
                <a:latin typeface="宋体"/>
                <a:ea typeface="楷体_GB2312"/>
              </a:rPr>
              <a:t>61/64</a:t>
            </a:r>
            <a:r>
              <a:rPr lang="zh-CN" sz="2000" b="1" strike="noStrike" spc="-1">
                <a:solidFill>
                  <a:srgbClr val="000404"/>
                </a:solidFill>
                <a:latin typeface="宋体"/>
                <a:ea typeface="楷体_GB2312"/>
              </a:rPr>
              <a:t>圈的扇区</a:t>
            </a:r>
            <a:r>
              <a:rPr lang="en-US" sz="2000" b="1" strike="noStrike" spc="-1">
                <a:solidFill>
                  <a:srgbClr val="000404"/>
                </a:solidFill>
                <a:latin typeface="宋体"/>
                <a:ea typeface="楷体_GB2312"/>
              </a:rPr>
              <a:t>)+</a:t>
            </a:r>
            <a:r>
              <a:rPr lang="zh-CN" sz="2000" b="1" strike="noStrike" spc="-1">
                <a:solidFill>
                  <a:srgbClr val="000404"/>
                </a:solidFill>
                <a:latin typeface="宋体"/>
                <a:ea typeface="楷体_GB2312"/>
              </a:rPr>
              <a:t>传输时间</a:t>
            </a:r>
            <a:endParaRPr lang="en-US" sz="2000" b="0" strike="noStrike" spc="-1">
              <a:latin typeface="Arial"/>
            </a:endParaRPr>
          </a:p>
          <a:p>
            <a:pPr marL="343080" indent="-341280">
              <a:lnSpc>
                <a:spcPct val="80000"/>
              </a:lnSpc>
              <a:spcBef>
                <a:spcPts val="479"/>
              </a:spcBef>
              <a:buClr>
                <a:srgbClr val="000404"/>
              </a:buClr>
              <a:buFont typeface="Arial"/>
              <a:buChar char="•"/>
            </a:pPr>
            <a:r>
              <a:rPr lang="en-US" sz="2400" b="1" strike="noStrike" spc="-1">
                <a:solidFill>
                  <a:srgbClr val="000404"/>
                </a:solidFill>
                <a:latin typeface="Times New Roman"/>
                <a:ea typeface="楷体_GB2312"/>
              </a:rPr>
              <a:t>=</a:t>
            </a:r>
            <a:r>
              <a:rPr lang="en-US" sz="2000" b="1" strike="noStrike" spc="-1">
                <a:solidFill>
                  <a:srgbClr val="000404"/>
                </a:solidFill>
                <a:latin typeface="Times New Roman"/>
                <a:ea typeface="楷体_GB2312"/>
              </a:rPr>
              <a:t>0.5ms+(4ms+0.002ms+0.004ms)+ </a:t>
            </a:r>
            <a:r>
              <a:rPr lang="zh-CN" sz="2000" b="1" strike="noStrike" spc="-1">
                <a:solidFill>
                  <a:srgbClr val="000404"/>
                </a:solidFill>
                <a:latin typeface="Times New Roman"/>
                <a:ea typeface="楷体_GB2312"/>
              </a:rPr>
              <a:t>（</a:t>
            </a:r>
            <a:r>
              <a:rPr lang="en-US" sz="2000" b="1" strike="noStrike" spc="-1">
                <a:solidFill>
                  <a:srgbClr val="000404"/>
                </a:solidFill>
                <a:latin typeface="Times New Roman"/>
                <a:ea typeface="楷体_GB2312"/>
              </a:rPr>
              <a:t>0.002ms+0.002ms+0.004ms)*5+(0.002ms+0.002ms+0.004ms*61/64)+1.78/133</a:t>
            </a:r>
            <a:endParaRPr lang="en-US" sz="2000" b="0" strike="noStrike" spc="-1">
              <a:latin typeface="Arial"/>
            </a:endParaRPr>
          </a:p>
          <a:p>
            <a:pPr marL="343080" indent="-341280">
              <a:lnSpc>
                <a:spcPct val="80000"/>
              </a:lnSpc>
              <a:spcBef>
                <a:spcPts val="400"/>
              </a:spcBef>
              <a:buClr>
                <a:srgbClr val="000404"/>
              </a:buClr>
              <a:buFont typeface="Arial"/>
              <a:buChar char="•"/>
            </a:pPr>
            <a:r>
              <a:rPr lang="en-US" sz="2000" b="1" strike="noStrike" spc="-1">
                <a:solidFill>
                  <a:srgbClr val="000404"/>
                </a:solidFill>
                <a:latin typeface="Times New Roman"/>
                <a:ea typeface="楷体_GB2312"/>
              </a:rPr>
              <a:t>=0.5ms+4.006ms+0.040ms+0.008+13.383ms=17.937ms</a:t>
            </a:r>
            <a:endParaRPr lang="en-US" sz="2000" b="0" strike="noStrike" spc="-1">
              <a:latin typeface="Arial"/>
            </a:endParaRPr>
          </a:p>
          <a:p>
            <a:pPr>
              <a:lnSpc>
                <a:spcPct val="80000"/>
              </a:lnSpc>
              <a:spcBef>
                <a:spcPts val="400"/>
              </a:spcBef>
            </a:pPr>
            <a:endParaRPr lang="en-US" sz="2000" b="0" strike="noStrike" spc="-1">
              <a:latin typeface="Arial"/>
            </a:endParaRPr>
          </a:p>
          <a:p>
            <a:pPr marL="343080" indent="-341280">
              <a:lnSpc>
                <a:spcPct val="80000"/>
              </a:lnSpc>
              <a:spcBef>
                <a:spcPts val="400"/>
              </a:spcBef>
              <a:buClr>
                <a:srgbClr val="000404"/>
              </a:buClr>
              <a:buFont typeface="Arial"/>
              <a:buChar char="•"/>
            </a:pPr>
            <a:r>
              <a:rPr lang="en-US" sz="2000" b="1" strike="noStrike" spc="-1">
                <a:solidFill>
                  <a:srgbClr val="000404"/>
                </a:solidFill>
                <a:latin typeface="Calibri"/>
                <a:ea typeface="楷体_GB2312"/>
              </a:rPr>
              <a:t>17.937ms</a:t>
            </a:r>
            <a:r>
              <a:rPr lang="zh-CN" sz="2000" b="1" strike="noStrike" spc="-1">
                <a:solidFill>
                  <a:srgbClr val="000404"/>
                </a:solidFill>
                <a:latin typeface="Calibri"/>
                <a:ea typeface="楷体_GB2312"/>
              </a:rPr>
              <a:t>读取了</a:t>
            </a:r>
            <a:r>
              <a:rPr lang="en-US" sz="2000" b="1" strike="noStrike" spc="-1">
                <a:solidFill>
                  <a:srgbClr val="000404"/>
                </a:solidFill>
                <a:latin typeface="Calibri"/>
                <a:ea typeface="楷体_GB2312"/>
              </a:rPr>
              <a:t>1.78M</a:t>
            </a:r>
            <a:r>
              <a:rPr lang="zh-CN" sz="2000" b="1" strike="noStrike" spc="-1">
                <a:solidFill>
                  <a:srgbClr val="000404"/>
                </a:solidFill>
                <a:latin typeface="Calibri"/>
                <a:ea typeface="楷体_GB2312"/>
              </a:rPr>
              <a:t>数据，带宽为一秒能传输的</a:t>
            </a:r>
            <a:r>
              <a:rPr lang="zh-CN" sz="2000" b="1" strike="noStrike" spc="-1">
                <a:solidFill>
                  <a:srgbClr val="FF3300"/>
                </a:solidFill>
                <a:latin typeface="Calibri"/>
                <a:ea typeface="楷体_GB2312"/>
              </a:rPr>
              <a:t>数据量</a:t>
            </a:r>
            <a:r>
              <a:rPr lang="en-US" sz="2000" b="1" strike="noStrike" spc="-1">
                <a:solidFill>
                  <a:srgbClr val="000404"/>
                </a:solidFill>
                <a:latin typeface="Calibri"/>
                <a:ea typeface="楷体_GB2312"/>
              </a:rPr>
              <a:t>=1.78MB/17.937ms=99.2MBps=793.9Mbps</a:t>
            </a:r>
            <a:endParaRPr lang="en-US" sz="2000" b="0" strike="noStrike" spc="-1">
              <a:latin typeface="Arial"/>
            </a:endParaRPr>
          </a:p>
          <a:p>
            <a:pPr>
              <a:lnSpc>
                <a:spcPct val="80000"/>
              </a:lnSpc>
              <a:spcBef>
                <a:spcPts val="400"/>
              </a:spcBef>
            </a:pPr>
            <a:endParaRPr lang="en-US" sz="2000" b="0" strike="noStrike" spc="-1">
              <a:latin typeface="Arial"/>
            </a:endParaRPr>
          </a:p>
          <a:p>
            <a:pPr marL="343080" indent="-341280">
              <a:lnSpc>
                <a:spcPct val="80000"/>
              </a:lnSpc>
              <a:spcBef>
                <a:spcPts val="400"/>
              </a:spcBef>
              <a:buClr>
                <a:srgbClr val="000404"/>
              </a:buClr>
              <a:buFont typeface="Arial"/>
              <a:buChar char="•"/>
            </a:pPr>
            <a:r>
              <a:rPr lang="en-US" sz="2000" b="1" strike="noStrike" spc="-1">
                <a:solidFill>
                  <a:srgbClr val="000404"/>
                </a:solidFill>
                <a:latin typeface="Calibri"/>
                <a:ea typeface="楷体_GB2312"/>
              </a:rPr>
              <a:t>17.937ms</a:t>
            </a:r>
            <a:r>
              <a:rPr lang="zh-CN" sz="2000" b="1" strike="noStrike" spc="-1">
                <a:solidFill>
                  <a:srgbClr val="000404"/>
                </a:solidFill>
                <a:latin typeface="Calibri"/>
                <a:ea typeface="楷体_GB2312"/>
              </a:rPr>
              <a:t>读取了一个文件，即进行了一次</a:t>
            </a:r>
            <a:r>
              <a:rPr lang="en-US" sz="2000" b="1" strike="noStrike" spc="-1">
                <a:solidFill>
                  <a:srgbClr val="000404"/>
                </a:solidFill>
                <a:latin typeface="Calibri"/>
                <a:ea typeface="楷体_GB2312"/>
              </a:rPr>
              <a:t>IO</a:t>
            </a:r>
            <a:r>
              <a:rPr lang="zh-CN" sz="2000" b="1" strike="noStrike" spc="-1">
                <a:solidFill>
                  <a:srgbClr val="000404"/>
                </a:solidFill>
                <a:latin typeface="Calibri"/>
                <a:ea typeface="楷体_GB2312"/>
              </a:rPr>
              <a:t>操作，吞吐率为</a:t>
            </a:r>
            <a:r>
              <a:rPr lang="en-US" sz="2000" b="1" strike="noStrike" spc="-1">
                <a:solidFill>
                  <a:srgbClr val="000404"/>
                </a:solidFill>
                <a:latin typeface="Calibri"/>
                <a:ea typeface="楷体_GB2312"/>
              </a:rPr>
              <a:t>1</a:t>
            </a:r>
            <a:r>
              <a:rPr lang="zh-CN" sz="2000" b="1" strike="noStrike" spc="-1">
                <a:solidFill>
                  <a:srgbClr val="000404"/>
                </a:solidFill>
                <a:latin typeface="Calibri"/>
                <a:ea typeface="楷体_GB2312"/>
              </a:rPr>
              <a:t>秒能进行几次</a:t>
            </a:r>
            <a:r>
              <a:rPr lang="en-US" sz="2000" b="1" strike="noStrike" spc="-1">
                <a:solidFill>
                  <a:srgbClr val="000404"/>
                </a:solidFill>
                <a:latin typeface="Calibri"/>
                <a:ea typeface="楷体_GB2312"/>
              </a:rPr>
              <a:t>IO</a:t>
            </a:r>
            <a:r>
              <a:rPr lang="zh-CN" sz="2000" b="1" strike="noStrike" spc="-1">
                <a:solidFill>
                  <a:srgbClr val="000404"/>
                </a:solidFill>
                <a:latin typeface="Calibri"/>
                <a:ea typeface="楷体_GB2312"/>
              </a:rPr>
              <a:t>操作，因此</a:t>
            </a:r>
            <a:r>
              <a:rPr lang="zh-CN" sz="2000" b="1" strike="noStrike" spc="-1">
                <a:solidFill>
                  <a:srgbClr val="FF3300"/>
                </a:solidFill>
                <a:latin typeface="Calibri"/>
                <a:ea typeface="楷体_GB2312"/>
              </a:rPr>
              <a:t>吞吐率</a:t>
            </a:r>
            <a:r>
              <a:rPr lang="en-US" sz="2000" b="1" strike="noStrike" spc="-1">
                <a:solidFill>
                  <a:srgbClr val="000404"/>
                </a:solidFill>
                <a:latin typeface="Calibri"/>
                <a:ea typeface="楷体_GB2312"/>
              </a:rPr>
              <a:t>=1/17.937=55.75(tps</a:t>
            </a:r>
            <a:r>
              <a:rPr lang="zh-CN" sz="2000" b="1" strike="noStrike" spc="-1">
                <a:solidFill>
                  <a:srgbClr val="000404"/>
                </a:solidFill>
                <a:latin typeface="Calibri"/>
                <a:ea typeface="楷体_GB2312"/>
              </a:rPr>
              <a:t>：每秒事务数</a:t>
            </a:r>
            <a:r>
              <a:rPr lang="en-US" sz="2000" b="1" strike="noStrike" spc="-1">
                <a:solidFill>
                  <a:srgbClr val="000404"/>
                </a:solidFill>
                <a:latin typeface="Calibri"/>
                <a:ea typeface="楷体_GB2312"/>
              </a:rPr>
              <a:t>)</a:t>
            </a:r>
            <a:endParaRPr lang="en-US" sz="2000" b="0" strike="noStrike" spc="-1">
              <a:latin typeface="Arial"/>
            </a:endParaRPr>
          </a:p>
        </p:txBody>
      </p:sp>
      <p:sp>
        <p:nvSpPr>
          <p:cNvPr id="1134" name="CustomShape 3"/>
          <p:cNvSpPr/>
          <p:nvPr/>
        </p:nvSpPr>
        <p:spPr>
          <a:xfrm>
            <a:off x="6696000" y="72000"/>
            <a:ext cx="359640" cy="359640"/>
          </a:xfrm>
          <a:prstGeom prst="ellipse">
            <a:avLst/>
          </a:prstGeom>
          <a:solidFill>
            <a:srgbClr val="729FCF"/>
          </a:solidFill>
          <a:ln>
            <a:solidFill>
              <a:srgbClr val="3465A4"/>
            </a:solidFill>
          </a:ln>
        </p:spPr>
        <p:style>
          <a:lnRef idx="0">
            <a:scrgbClr r="0" g="0" b="0"/>
          </a:lnRef>
          <a:fillRef idx="0">
            <a:scrgbClr r="0" g="0" b="0"/>
          </a:fillRef>
          <a:effectRef idx="0">
            <a:scrgbClr r="0" g="0" b="0"/>
          </a:effectRef>
          <a:fontRef idx="minor"/>
        </p:style>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5"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FB913BBB-4B6E-436E-A1DE-3EB5F1E1398F}" type="slidenum">
              <a:rPr lang="en-US" sz="1200" b="0" strike="noStrike" spc="-1">
                <a:solidFill>
                  <a:srgbClr val="8B8B8B"/>
                </a:solidFill>
                <a:latin typeface="Calibri"/>
                <a:ea typeface="DejaVu Sans"/>
              </a:rPr>
              <a:t>83</a:t>
            </a:fld>
            <a:endParaRPr lang="en-US" sz="1200" b="0" strike="noStrike" spc="-1">
              <a:latin typeface="Arial"/>
            </a:endParaRPr>
          </a:p>
        </p:txBody>
      </p:sp>
      <p:sp>
        <p:nvSpPr>
          <p:cNvPr id="1136" name="CustomShape 2"/>
          <p:cNvSpPr/>
          <p:nvPr/>
        </p:nvSpPr>
        <p:spPr>
          <a:xfrm>
            <a:off x="179280" y="476280"/>
            <a:ext cx="8664480" cy="5472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80000"/>
              </a:lnSpc>
              <a:spcBef>
                <a:spcPts val="479"/>
              </a:spcBef>
              <a:buClr>
                <a:srgbClr val="000404"/>
              </a:buClr>
              <a:buFont typeface="Arial"/>
              <a:buChar char="•"/>
            </a:pPr>
            <a:r>
              <a:rPr lang="zh-CN" sz="2400" b="1" strike="noStrike" spc="-1">
                <a:solidFill>
                  <a:srgbClr val="000404"/>
                </a:solidFill>
                <a:latin typeface="楷体_GB2312"/>
                <a:ea typeface="楷体_GB2312"/>
              </a:rPr>
              <a:t>把该硬盘分为</a:t>
            </a:r>
            <a:r>
              <a:rPr lang="en-US" sz="2400" b="1" strike="noStrike" spc="-1">
                <a:solidFill>
                  <a:srgbClr val="000404"/>
                </a:solidFill>
                <a:latin typeface="楷体_GB2312"/>
                <a:ea typeface="楷体_GB2312"/>
              </a:rPr>
              <a:t>C/D</a:t>
            </a:r>
            <a:r>
              <a:rPr lang="zh-CN" sz="2400" b="1" strike="noStrike" spc="-1">
                <a:solidFill>
                  <a:srgbClr val="000404"/>
                </a:solidFill>
                <a:latin typeface="楷体_GB2312"/>
                <a:ea typeface="楷体_GB2312"/>
              </a:rPr>
              <a:t>两个逻辑分区，分别为</a:t>
            </a:r>
            <a:r>
              <a:rPr lang="en-US" sz="2400" b="1" strike="noStrike" spc="-1">
                <a:solidFill>
                  <a:srgbClr val="000404"/>
                </a:solidFill>
                <a:latin typeface="楷体_GB2312"/>
                <a:ea typeface="楷体_GB2312"/>
              </a:rPr>
              <a:t>1024</a:t>
            </a:r>
            <a:r>
              <a:rPr lang="zh-CN" sz="2400" b="1" strike="noStrike" spc="-1">
                <a:solidFill>
                  <a:srgbClr val="000404"/>
                </a:solidFill>
                <a:latin typeface="楷体_GB2312"/>
                <a:ea typeface="楷体_GB2312"/>
              </a:rPr>
              <a:t>个磁道。如果连连看不是连续存放，在连连看</a:t>
            </a:r>
            <a:r>
              <a:rPr lang="en-US" sz="2400" b="1" strike="noStrike" spc="-1">
                <a:solidFill>
                  <a:srgbClr val="000404"/>
                </a:solidFill>
                <a:latin typeface="楷体_GB2312"/>
                <a:ea typeface="楷体_GB2312"/>
              </a:rPr>
              <a:t>copy</a:t>
            </a:r>
            <a:r>
              <a:rPr lang="zh-CN" sz="2400" b="1" strike="noStrike" spc="-1">
                <a:solidFill>
                  <a:srgbClr val="000404"/>
                </a:solidFill>
                <a:latin typeface="楷体_GB2312"/>
                <a:ea typeface="楷体_GB2312"/>
              </a:rPr>
              <a:t>到</a:t>
            </a:r>
            <a:r>
              <a:rPr lang="en-US" sz="2400" b="1" strike="noStrike" spc="-1">
                <a:solidFill>
                  <a:srgbClr val="000404"/>
                </a:solidFill>
                <a:latin typeface="楷体_GB2312"/>
                <a:ea typeface="楷体_GB2312"/>
              </a:rPr>
              <a:t>D</a:t>
            </a:r>
            <a:r>
              <a:rPr lang="zh-CN" sz="2400" b="1" strike="noStrike" spc="-1">
                <a:solidFill>
                  <a:srgbClr val="000404"/>
                </a:solidFill>
                <a:latin typeface="楷体_GB2312"/>
                <a:ea typeface="楷体_GB2312"/>
              </a:rPr>
              <a:t>盘时候，</a:t>
            </a:r>
            <a:r>
              <a:rPr lang="en-US" sz="2400" b="1" strike="noStrike" spc="-1">
                <a:solidFill>
                  <a:srgbClr val="000404"/>
                </a:solidFill>
                <a:latin typeface="楷体_GB2312"/>
                <a:ea typeface="楷体_GB2312"/>
              </a:rPr>
              <a:t>D</a:t>
            </a:r>
            <a:r>
              <a:rPr lang="zh-CN" sz="2400" b="1" strike="noStrike" spc="-1">
                <a:solidFill>
                  <a:srgbClr val="000404"/>
                </a:solidFill>
                <a:latin typeface="楷体_GB2312"/>
                <a:ea typeface="楷体_GB2312"/>
              </a:rPr>
              <a:t>盘有很多碎片且随机分配在各个磁道的各个扇区。</a:t>
            </a:r>
            <a:endParaRPr lang="en-US" sz="2400" b="0" strike="noStrike" spc="-1">
              <a:latin typeface="Arial"/>
            </a:endParaRPr>
          </a:p>
          <a:p>
            <a:pPr marL="343080" indent="-341280">
              <a:lnSpc>
                <a:spcPct val="80000"/>
              </a:lnSpc>
              <a:spcBef>
                <a:spcPts val="479"/>
              </a:spcBef>
              <a:buClr>
                <a:srgbClr val="FF0000"/>
              </a:buClr>
              <a:buFont typeface="Arial"/>
              <a:buChar char="•"/>
            </a:pPr>
            <a:r>
              <a:rPr lang="zh-CN" sz="2400" b="1" strike="noStrike" spc="-1">
                <a:solidFill>
                  <a:srgbClr val="FF0000"/>
                </a:solidFill>
                <a:latin typeface="Calibri"/>
                <a:ea typeface="楷体_GB2312"/>
              </a:rPr>
              <a:t>问</a:t>
            </a:r>
            <a:r>
              <a:rPr lang="en-US" sz="2400" b="1" strike="noStrike" spc="-1">
                <a:solidFill>
                  <a:srgbClr val="FF0000"/>
                </a:solidFill>
                <a:latin typeface="Calibri"/>
                <a:ea typeface="楷体_GB2312"/>
              </a:rPr>
              <a:t>3</a:t>
            </a:r>
            <a:r>
              <a:rPr lang="zh-CN" sz="2400" b="1" strike="noStrike" spc="-1">
                <a:solidFill>
                  <a:srgbClr val="FF0000"/>
                </a:solidFill>
                <a:latin typeface="Calibri"/>
                <a:ea typeface="楷体_GB2312"/>
              </a:rPr>
              <a:t>）连连看转载</a:t>
            </a:r>
            <a:r>
              <a:rPr lang="en-US" sz="2400" b="1" strike="noStrike" spc="-1">
                <a:solidFill>
                  <a:srgbClr val="FF0000"/>
                </a:solidFill>
                <a:latin typeface="Calibri"/>
                <a:ea typeface="楷体_GB2312"/>
              </a:rPr>
              <a:t>(loader)</a:t>
            </a:r>
            <a:r>
              <a:rPr lang="zh-CN" sz="2400" b="1" strike="noStrike" spc="-1">
                <a:solidFill>
                  <a:srgbClr val="FF0000"/>
                </a:solidFill>
                <a:latin typeface="Calibri"/>
                <a:ea typeface="楷体_GB2312"/>
              </a:rPr>
              <a:t>时间比前题慢多少倍</a:t>
            </a:r>
            <a:r>
              <a:rPr lang="en-US" sz="2400" b="1" strike="noStrike" spc="-1">
                <a:solidFill>
                  <a:srgbClr val="FF0000"/>
                </a:solidFill>
                <a:latin typeface="Calibri"/>
                <a:ea typeface="楷体_GB2312"/>
              </a:rPr>
              <a:t>?</a:t>
            </a:r>
            <a:endParaRPr lang="en-US" sz="2400" b="0" strike="noStrike" spc="-1">
              <a:latin typeface="Arial"/>
            </a:endParaRPr>
          </a:p>
          <a:p>
            <a:pPr marL="343080" indent="-341280">
              <a:lnSpc>
                <a:spcPct val="80000"/>
              </a:lnSpc>
              <a:spcBef>
                <a:spcPts val="479"/>
              </a:spcBef>
              <a:buClr>
                <a:srgbClr val="FF0000"/>
              </a:buClr>
              <a:buFont typeface="Arial"/>
              <a:buChar char="•"/>
            </a:pPr>
            <a:r>
              <a:rPr lang="zh-CN" sz="2400" b="1" strike="noStrike" spc="-1">
                <a:solidFill>
                  <a:srgbClr val="FF0000"/>
                </a:solidFill>
                <a:latin typeface="Calibri"/>
                <a:ea typeface="楷体_GB2312"/>
              </a:rPr>
              <a:t>第一次寻道的平均时间</a:t>
            </a:r>
            <a:r>
              <a:rPr lang="en-US" sz="2400" b="1" strike="noStrike" spc="-1">
                <a:solidFill>
                  <a:srgbClr val="000404"/>
                </a:solidFill>
                <a:latin typeface="Calibri"/>
                <a:ea typeface="楷体_GB2312"/>
              </a:rPr>
              <a:t>=</a:t>
            </a:r>
            <a:r>
              <a:rPr lang="zh-CN" sz="2400" b="1" strike="noStrike" spc="-1">
                <a:solidFill>
                  <a:srgbClr val="000404"/>
                </a:solidFill>
                <a:latin typeface="Calibri"/>
                <a:ea typeface="楷体_GB2312"/>
              </a:rPr>
              <a:t>寻到</a:t>
            </a:r>
            <a:r>
              <a:rPr lang="en-US" sz="2400" b="1" strike="noStrike" spc="-1">
                <a:solidFill>
                  <a:srgbClr val="000404"/>
                </a:solidFill>
                <a:latin typeface="Calibri"/>
                <a:ea typeface="楷体_GB2312"/>
              </a:rPr>
              <a:t>3/4</a:t>
            </a:r>
            <a:r>
              <a:rPr lang="zh-CN" sz="2400" b="1" strike="noStrike" spc="-1">
                <a:solidFill>
                  <a:srgbClr val="000404"/>
                </a:solidFill>
                <a:latin typeface="Calibri"/>
                <a:ea typeface="楷体_GB2312"/>
              </a:rPr>
              <a:t>道的时间</a:t>
            </a:r>
            <a:r>
              <a:rPr lang="en-US" sz="2400" b="1" strike="noStrike" spc="-1">
                <a:solidFill>
                  <a:srgbClr val="000404"/>
                </a:solidFill>
                <a:latin typeface="Calibri"/>
                <a:ea typeface="楷体_GB2312"/>
              </a:rPr>
              <a:t>=7ms</a:t>
            </a:r>
            <a:endParaRPr lang="en-US" sz="2400" b="0" strike="noStrike" spc="-1">
              <a:latin typeface="Arial"/>
            </a:endParaRPr>
          </a:p>
          <a:p>
            <a:pPr marL="343080" indent="-341280">
              <a:lnSpc>
                <a:spcPct val="80000"/>
              </a:lnSpc>
              <a:spcBef>
                <a:spcPts val="360"/>
              </a:spcBef>
              <a:buClr>
                <a:srgbClr val="000404"/>
              </a:buClr>
              <a:buFont typeface="Arial"/>
              <a:buChar char="•"/>
            </a:pPr>
            <a:r>
              <a:rPr lang="zh-CN" sz="1800" b="1" strike="noStrike" spc="-1">
                <a:solidFill>
                  <a:srgbClr val="000404"/>
                </a:solidFill>
                <a:latin typeface="宋体"/>
                <a:ea typeface="楷体_GB2312"/>
              </a:rPr>
              <a:t>在</a:t>
            </a:r>
            <a:r>
              <a:rPr lang="en-US" sz="1800" b="1" strike="noStrike" spc="-1">
                <a:solidFill>
                  <a:srgbClr val="000404"/>
                </a:solidFill>
                <a:latin typeface="宋体"/>
                <a:ea typeface="楷体_GB2312"/>
              </a:rPr>
              <a:t>D</a:t>
            </a:r>
            <a:r>
              <a:rPr lang="zh-CN" sz="1800" b="1" strike="noStrike" spc="-1">
                <a:solidFill>
                  <a:srgbClr val="000404"/>
                </a:solidFill>
                <a:latin typeface="宋体"/>
                <a:ea typeface="楷体_GB2312"/>
              </a:rPr>
              <a:t>盘的各个磁道之间的寻道范围在</a:t>
            </a:r>
            <a:r>
              <a:rPr lang="en-US" sz="1800" b="1" strike="noStrike" spc="-1">
                <a:solidFill>
                  <a:srgbClr val="000404"/>
                </a:solidFill>
                <a:latin typeface="宋体"/>
                <a:ea typeface="楷体_GB2312"/>
              </a:rPr>
              <a:t>6~8ms</a:t>
            </a:r>
            <a:r>
              <a:rPr lang="zh-CN" sz="1800" b="1" strike="noStrike" spc="-1">
                <a:solidFill>
                  <a:srgbClr val="000404"/>
                </a:solidFill>
                <a:latin typeface="宋体"/>
                <a:ea typeface="楷体_GB2312"/>
              </a:rPr>
              <a:t>，在磁道之间的平均寻道时间为</a:t>
            </a:r>
            <a:r>
              <a:rPr lang="en-US" sz="1800" b="1" strike="noStrike" spc="-1">
                <a:solidFill>
                  <a:srgbClr val="000404"/>
                </a:solidFill>
                <a:latin typeface="宋体"/>
                <a:ea typeface="楷体_GB2312"/>
              </a:rPr>
              <a:t>1ms</a:t>
            </a:r>
            <a:endParaRPr lang="en-US" sz="1800" b="0" strike="noStrike" spc="-1">
              <a:latin typeface="Arial"/>
            </a:endParaRPr>
          </a:p>
          <a:p>
            <a:pPr marL="343080" indent="-341280">
              <a:lnSpc>
                <a:spcPct val="80000"/>
              </a:lnSpc>
              <a:spcBef>
                <a:spcPts val="479"/>
              </a:spcBef>
              <a:buClr>
                <a:srgbClr val="000404"/>
              </a:buClr>
              <a:buFont typeface="Arial"/>
              <a:buChar char="•"/>
            </a:pPr>
            <a:r>
              <a:rPr lang="zh-CN" sz="2400" b="1" strike="noStrike" spc="-1">
                <a:solidFill>
                  <a:srgbClr val="000404"/>
                </a:solidFill>
                <a:latin typeface="Calibri"/>
                <a:ea typeface="楷体_GB2312"/>
              </a:rPr>
              <a:t>需要读取</a:t>
            </a:r>
            <a:r>
              <a:rPr lang="en-US" sz="2400" b="1" strike="noStrike" spc="-1">
                <a:solidFill>
                  <a:srgbClr val="000404"/>
                </a:solidFill>
                <a:latin typeface="Calibri"/>
                <a:ea typeface="楷体_GB2312"/>
              </a:rPr>
              <a:t>445</a:t>
            </a:r>
            <a:r>
              <a:rPr lang="zh-CN" sz="2400" b="1" strike="noStrike" spc="-1">
                <a:solidFill>
                  <a:srgbClr val="000404"/>
                </a:solidFill>
                <a:latin typeface="Calibri"/>
                <a:ea typeface="楷体_GB2312"/>
              </a:rPr>
              <a:t>个扇区</a:t>
            </a:r>
            <a:endParaRPr lang="en-US" sz="2400" b="0" strike="noStrike" spc="-1">
              <a:latin typeface="Arial"/>
            </a:endParaRPr>
          </a:p>
          <a:p>
            <a:pPr marL="343080" indent="-341280">
              <a:lnSpc>
                <a:spcPct val="80000"/>
              </a:lnSpc>
              <a:spcBef>
                <a:spcPts val="479"/>
              </a:spcBef>
              <a:buClr>
                <a:srgbClr val="000404"/>
              </a:buClr>
              <a:buFont typeface="Arial"/>
              <a:buChar char="•"/>
            </a:pPr>
            <a:r>
              <a:rPr lang="zh-CN" sz="2400" b="1" strike="noStrike" spc="-1">
                <a:solidFill>
                  <a:srgbClr val="000404"/>
                </a:solidFill>
                <a:latin typeface="Calibri"/>
                <a:ea typeface="楷体_GB2312"/>
              </a:rPr>
              <a:t>一圈时间</a:t>
            </a:r>
            <a:r>
              <a:rPr lang="en-US" sz="2400" b="1" strike="noStrike" spc="-1">
                <a:solidFill>
                  <a:srgbClr val="000404"/>
                </a:solidFill>
                <a:latin typeface="Calibri"/>
                <a:ea typeface="楷体_GB2312"/>
              </a:rPr>
              <a:t>=60s/15000RPM=0.004ms; 1/64</a:t>
            </a:r>
            <a:r>
              <a:rPr lang="zh-CN" sz="2400" b="1" strike="noStrike" spc="-1">
                <a:solidFill>
                  <a:srgbClr val="000404"/>
                </a:solidFill>
                <a:latin typeface="Calibri"/>
                <a:ea typeface="楷体_GB2312"/>
              </a:rPr>
              <a:t>圈</a:t>
            </a:r>
            <a:r>
              <a:rPr lang="en-US" sz="2400" b="1" strike="noStrike" spc="-1">
                <a:solidFill>
                  <a:srgbClr val="000404"/>
                </a:solidFill>
                <a:latin typeface="Calibri"/>
                <a:ea typeface="楷体_GB2312"/>
              </a:rPr>
              <a:t>=0.0000625ms</a:t>
            </a:r>
            <a:endParaRPr lang="en-US" sz="2400" b="0" strike="noStrike" spc="-1">
              <a:latin typeface="Arial"/>
            </a:endParaRPr>
          </a:p>
          <a:p>
            <a:pPr marL="343080" indent="-341280">
              <a:lnSpc>
                <a:spcPct val="80000"/>
              </a:lnSpc>
              <a:spcBef>
                <a:spcPts val="479"/>
              </a:spcBef>
              <a:buClr>
                <a:srgbClr val="FF0000"/>
              </a:buClr>
              <a:buFont typeface="Arial"/>
              <a:buChar char="•"/>
            </a:pPr>
            <a:r>
              <a:rPr lang="zh-CN" sz="2400" b="1" strike="noStrike" spc="-1">
                <a:solidFill>
                  <a:srgbClr val="FF0000"/>
                </a:solidFill>
                <a:latin typeface="Calibri"/>
                <a:ea typeface="楷体_GB2312"/>
              </a:rPr>
              <a:t>读取时间</a:t>
            </a:r>
            <a:r>
              <a:rPr lang="en-US" sz="2400" b="1" strike="noStrike" spc="-1">
                <a:solidFill>
                  <a:srgbClr val="000404"/>
                </a:solidFill>
                <a:latin typeface="Calibri"/>
                <a:ea typeface="楷体_GB2312"/>
              </a:rPr>
              <a:t>=</a:t>
            </a:r>
            <a:r>
              <a:rPr lang="zh-CN" sz="2400" b="1" strike="noStrike" spc="-1">
                <a:solidFill>
                  <a:srgbClr val="000404"/>
                </a:solidFill>
                <a:latin typeface="Calibri"/>
                <a:ea typeface="楷体_GB2312"/>
              </a:rPr>
              <a:t>控制时间</a:t>
            </a:r>
            <a:r>
              <a:rPr lang="en-US" sz="2400" b="1" strike="noStrike" spc="-1">
                <a:solidFill>
                  <a:srgbClr val="000404"/>
                </a:solidFill>
                <a:latin typeface="Calibri"/>
                <a:ea typeface="楷体_GB2312"/>
              </a:rPr>
              <a:t>+(</a:t>
            </a:r>
            <a:r>
              <a:rPr lang="zh-CN" sz="2400" b="1" strike="noStrike" spc="-1">
                <a:solidFill>
                  <a:srgbClr val="000404"/>
                </a:solidFill>
                <a:latin typeface="Calibri"/>
                <a:ea typeface="楷体_GB2312"/>
              </a:rPr>
              <a:t>第一次磁道寻道平均时间</a:t>
            </a:r>
            <a:r>
              <a:rPr lang="en-US" sz="2400" b="1" strike="noStrike" spc="-1">
                <a:solidFill>
                  <a:srgbClr val="000404"/>
                </a:solidFill>
                <a:latin typeface="Calibri"/>
                <a:ea typeface="楷体_GB2312"/>
              </a:rPr>
              <a:t>+</a:t>
            </a:r>
            <a:r>
              <a:rPr lang="zh-CN" sz="2400" b="1" strike="noStrike" spc="-1">
                <a:solidFill>
                  <a:srgbClr val="000404"/>
                </a:solidFill>
                <a:latin typeface="Calibri"/>
                <a:ea typeface="楷体_GB2312"/>
              </a:rPr>
              <a:t>半圈时间</a:t>
            </a:r>
            <a:r>
              <a:rPr lang="en-US" sz="2400" b="1" strike="noStrike" spc="-1">
                <a:solidFill>
                  <a:srgbClr val="000404"/>
                </a:solidFill>
                <a:latin typeface="Calibri"/>
                <a:ea typeface="楷体_GB2312"/>
              </a:rPr>
              <a:t>+</a:t>
            </a:r>
            <a:r>
              <a:rPr lang="zh-CN" sz="2400" b="1" strike="noStrike" spc="-1">
                <a:solidFill>
                  <a:srgbClr val="000404"/>
                </a:solidFill>
                <a:latin typeface="Calibri"/>
                <a:ea typeface="楷体_GB2312"/>
              </a:rPr>
              <a:t>读取</a:t>
            </a:r>
            <a:r>
              <a:rPr lang="en-US" sz="2400" b="1" strike="noStrike" spc="-1">
                <a:solidFill>
                  <a:srgbClr val="000404"/>
                </a:solidFill>
                <a:latin typeface="Calibri"/>
                <a:ea typeface="楷体_GB2312"/>
              </a:rPr>
              <a:t>1/64</a:t>
            </a:r>
            <a:r>
              <a:rPr lang="zh-CN" sz="2400" b="1" strike="noStrike" spc="-1">
                <a:solidFill>
                  <a:srgbClr val="000404"/>
                </a:solidFill>
                <a:latin typeface="Calibri"/>
                <a:ea typeface="楷体_GB2312"/>
              </a:rPr>
              <a:t>圈的扇区</a:t>
            </a:r>
            <a:r>
              <a:rPr lang="en-US" sz="2400" b="1" strike="noStrike" spc="-1">
                <a:solidFill>
                  <a:srgbClr val="000404"/>
                </a:solidFill>
                <a:latin typeface="Calibri"/>
                <a:ea typeface="楷体_GB2312"/>
              </a:rPr>
              <a:t>)+444*(</a:t>
            </a:r>
            <a:r>
              <a:rPr lang="zh-CN" sz="2400" b="1" strike="noStrike" spc="-1">
                <a:solidFill>
                  <a:srgbClr val="000404"/>
                </a:solidFill>
                <a:latin typeface="Calibri"/>
                <a:ea typeface="楷体_GB2312"/>
              </a:rPr>
              <a:t>磁道转换时间</a:t>
            </a:r>
            <a:r>
              <a:rPr lang="en-US" sz="2400" b="1" strike="noStrike" spc="-1">
                <a:solidFill>
                  <a:srgbClr val="000404"/>
                </a:solidFill>
                <a:latin typeface="Calibri"/>
                <a:ea typeface="楷体_GB2312"/>
              </a:rPr>
              <a:t>+</a:t>
            </a:r>
            <a:r>
              <a:rPr lang="zh-CN" sz="2400" b="1" strike="noStrike" spc="-1">
                <a:solidFill>
                  <a:srgbClr val="000404"/>
                </a:solidFill>
                <a:latin typeface="Calibri"/>
                <a:ea typeface="楷体_GB2312"/>
              </a:rPr>
              <a:t>半圈时间</a:t>
            </a:r>
            <a:r>
              <a:rPr lang="en-US" sz="2400" b="1" strike="noStrike" spc="-1">
                <a:solidFill>
                  <a:srgbClr val="000404"/>
                </a:solidFill>
                <a:latin typeface="Calibri"/>
                <a:ea typeface="楷体_GB2312"/>
              </a:rPr>
              <a:t>+</a:t>
            </a:r>
            <a:r>
              <a:rPr lang="zh-CN" sz="2400" b="1" strike="noStrike" spc="-1">
                <a:solidFill>
                  <a:srgbClr val="000404"/>
                </a:solidFill>
                <a:latin typeface="Calibri"/>
                <a:ea typeface="楷体_GB2312"/>
              </a:rPr>
              <a:t>读取</a:t>
            </a:r>
            <a:r>
              <a:rPr lang="en-US" sz="2400" b="1" strike="noStrike" spc="-1">
                <a:solidFill>
                  <a:srgbClr val="000404"/>
                </a:solidFill>
                <a:latin typeface="Calibri"/>
                <a:ea typeface="楷体_GB2312"/>
              </a:rPr>
              <a:t>1/64</a:t>
            </a:r>
            <a:r>
              <a:rPr lang="zh-CN" sz="2400" b="1" strike="noStrike" spc="-1">
                <a:solidFill>
                  <a:srgbClr val="000404"/>
                </a:solidFill>
                <a:latin typeface="Calibri"/>
                <a:ea typeface="楷体_GB2312"/>
              </a:rPr>
              <a:t>圈的扇区</a:t>
            </a:r>
            <a:r>
              <a:rPr lang="en-US" sz="2400" b="1" strike="noStrike" spc="-1">
                <a:solidFill>
                  <a:srgbClr val="000404"/>
                </a:solidFill>
                <a:latin typeface="Calibri"/>
                <a:ea typeface="楷体_GB2312"/>
              </a:rPr>
              <a:t>) +</a:t>
            </a:r>
            <a:r>
              <a:rPr lang="zh-CN" sz="2400" b="1" strike="noStrike" spc="-1">
                <a:solidFill>
                  <a:srgbClr val="000404"/>
                </a:solidFill>
                <a:latin typeface="Calibri"/>
                <a:ea typeface="楷体_GB2312"/>
              </a:rPr>
              <a:t>传输时间</a:t>
            </a:r>
            <a:endParaRPr lang="en-US" sz="2400" b="0" strike="noStrike" spc="-1">
              <a:latin typeface="Arial"/>
            </a:endParaRPr>
          </a:p>
          <a:p>
            <a:pPr marL="343080" indent="-341280">
              <a:lnSpc>
                <a:spcPct val="80000"/>
              </a:lnSpc>
              <a:spcBef>
                <a:spcPts val="400"/>
              </a:spcBef>
              <a:buClr>
                <a:srgbClr val="000404"/>
              </a:buClr>
              <a:buFont typeface="Arial"/>
              <a:buChar char="•"/>
            </a:pPr>
            <a:r>
              <a:rPr lang="en-US" sz="2000" b="1" strike="noStrike" spc="-1">
                <a:solidFill>
                  <a:srgbClr val="000404"/>
                </a:solidFill>
                <a:latin typeface="宋体"/>
                <a:ea typeface="楷体_GB2312"/>
              </a:rPr>
              <a:t>=0.5+</a:t>
            </a:r>
            <a:r>
              <a:rPr lang="zh-CN" sz="2000" b="1" strike="noStrike" spc="-1">
                <a:solidFill>
                  <a:srgbClr val="000404"/>
                </a:solidFill>
                <a:latin typeface="宋体"/>
                <a:ea typeface="楷体_GB2312"/>
              </a:rPr>
              <a:t>（</a:t>
            </a:r>
            <a:r>
              <a:rPr lang="en-US" sz="2000" b="1" strike="noStrike" spc="-1">
                <a:solidFill>
                  <a:srgbClr val="000404"/>
                </a:solidFill>
                <a:latin typeface="宋体"/>
                <a:ea typeface="楷体_GB2312"/>
              </a:rPr>
              <a:t>7+0.002+0.0000625</a:t>
            </a:r>
            <a:r>
              <a:rPr lang="zh-CN" sz="2000" b="1" strike="noStrike" spc="-1">
                <a:solidFill>
                  <a:srgbClr val="000404"/>
                </a:solidFill>
                <a:latin typeface="宋体"/>
                <a:ea typeface="楷体_GB2312"/>
              </a:rPr>
              <a:t>）</a:t>
            </a:r>
            <a:r>
              <a:rPr lang="en-US" sz="2000" b="1" strike="noStrike" spc="-1">
                <a:solidFill>
                  <a:srgbClr val="000404"/>
                </a:solidFill>
                <a:latin typeface="宋体"/>
                <a:ea typeface="楷体_GB2312"/>
              </a:rPr>
              <a:t>+</a:t>
            </a:r>
            <a:r>
              <a:rPr lang="zh-CN" sz="2000" b="1" strike="noStrike" spc="-1">
                <a:solidFill>
                  <a:srgbClr val="000404"/>
                </a:solidFill>
                <a:latin typeface="宋体"/>
                <a:ea typeface="楷体_GB2312"/>
              </a:rPr>
              <a:t>（</a:t>
            </a:r>
            <a:r>
              <a:rPr lang="en-US" sz="2000" b="1" strike="noStrike" spc="-1">
                <a:solidFill>
                  <a:srgbClr val="000404"/>
                </a:solidFill>
                <a:latin typeface="宋体"/>
                <a:ea typeface="楷体_GB2312"/>
              </a:rPr>
              <a:t>1+0.002+0.0000625</a:t>
            </a:r>
            <a:r>
              <a:rPr lang="zh-CN" sz="2000" b="1" strike="noStrike" spc="-1">
                <a:solidFill>
                  <a:srgbClr val="000404"/>
                </a:solidFill>
                <a:latin typeface="宋体"/>
                <a:ea typeface="楷体_GB2312"/>
              </a:rPr>
              <a:t>）</a:t>
            </a:r>
            <a:r>
              <a:rPr lang="en-US" sz="2000" b="1" strike="noStrike" spc="-1">
                <a:solidFill>
                  <a:srgbClr val="000404"/>
                </a:solidFill>
                <a:latin typeface="宋体"/>
                <a:ea typeface="楷体_GB2312"/>
              </a:rPr>
              <a:t>*444+ 1.78/133</a:t>
            </a:r>
            <a:endParaRPr lang="en-US" sz="2000" b="0" strike="noStrike" spc="-1">
              <a:latin typeface="Arial"/>
            </a:endParaRPr>
          </a:p>
          <a:p>
            <a:pPr marL="343080" indent="-341280">
              <a:lnSpc>
                <a:spcPct val="80000"/>
              </a:lnSpc>
              <a:spcBef>
                <a:spcPts val="400"/>
              </a:spcBef>
              <a:buClr>
                <a:srgbClr val="000404"/>
              </a:buClr>
              <a:buFont typeface="Arial"/>
              <a:buChar char="•"/>
            </a:pPr>
            <a:r>
              <a:rPr lang="en-US" sz="2000" b="1" strike="noStrike" spc="-1">
                <a:solidFill>
                  <a:srgbClr val="000404"/>
                </a:solidFill>
                <a:latin typeface="宋体"/>
                <a:ea typeface="楷体_GB2312"/>
              </a:rPr>
              <a:t>=0.5+7.0020625+1.0020625*444+13.383ms</a:t>
            </a:r>
            <a:endParaRPr lang="en-US" sz="2000" b="0" strike="noStrike" spc="-1">
              <a:latin typeface="Arial"/>
            </a:endParaRPr>
          </a:p>
          <a:p>
            <a:pPr marL="343080" indent="-341280">
              <a:lnSpc>
                <a:spcPct val="80000"/>
              </a:lnSpc>
              <a:spcBef>
                <a:spcPts val="400"/>
              </a:spcBef>
              <a:buClr>
                <a:srgbClr val="000404"/>
              </a:buClr>
              <a:buFont typeface="Arial"/>
              <a:buChar char="•"/>
            </a:pPr>
            <a:r>
              <a:rPr lang="en-US" sz="2000" b="1" strike="noStrike" spc="-1">
                <a:solidFill>
                  <a:srgbClr val="000404"/>
                </a:solidFill>
                <a:latin typeface="宋体"/>
                <a:ea typeface="楷体_GB2312"/>
              </a:rPr>
              <a:t>=465.8008125ms</a:t>
            </a:r>
            <a:endParaRPr lang="en-US" sz="2000" b="0" strike="noStrike" spc="-1">
              <a:latin typeface="Arial"/>
            </a:endParaRPr>
          </a:p>
          <a:p>
            <a:pPr marL="343080" indent="-341280">
              <a:lnSpc>
                <a:spcPct val="80000"/>
              </a:lnSpc>
              <a:spcBef>
                <a:spcPts val="479"/>
              </a:spcBef>
              <a:buClr>
                <a:srgbClr val="000404"/>
              </a:buClr>
              <a:buFont typeface="Arial"/>
              <a:buChar char="•"/>
            </a:pPr>
            <a:r>
              <a:rPr lang="zh-CN" sz="2400" b="1" strike="noStrike" spc="-1">
                <a:solidFill>
                  <a:srgbClr val="000404"/>
                </a:solidFill>
                <a:latin typeface="Calibri"/>
                <a:ea typeface="楷体_GB2312"/>
              </a:rPr>
              <a:t>速度慢了</a:t>
            </a:r>
            <a:r>
              <a:rPr lang="en-US" sz="2400" b="1" strike="noStrike" spc="-1">
                <a:solidFill>
                  <a:srgbClr val="000404"/>
                </a:solidFill>
                <a:latin typeface="Calibri"/>
                <a:ea typeface="楷体_GB2312"/>
              </a:rPr>
              <a:t>465.8ms/17.937ms=25.97</a:t>
            </a:r>
            <a:r>
              <a:rPr lang="zh-CN" sz="2400" b="1" strike="noStrike" spc="-1">
                <a:solidFill>
                  <a:srgbClr val="000404"/>
                </a:solidFill>
                <a:latin typeface="Calibri"/>
                <a:ea typeface="楷体_GB2312"/>
              </a:rPr>
              <a:t>倍</a:t>
            </a:r>
            <a:endParaRPr lang="en-US" sz="2400" b="0" strike="noStrike" spc="-1">
              <a:latin typeface="Arial"/>
            </a:endParaRPr>
          </a:p>
          <a:p>
            <a:pPr marL="343080" indent="-341280">
              <a:lnSpc>
                <a:spcPct val="80000"/>
              </a:lnSpc>
              <a:spcBef>
                <a:spcPts val="479"/>
              </a:spcBef>
              <a:buClr>
                <a:srgbClr val="FF0000"/>
              </a:buClr>
              <a:buFont typeface="Arial"/>
              <a:buChar char="•"/>
            </a:pPr>
            <a:r>
              <a:rPr lang="zh-CN" sz="2400" b="1" strike="noStrike" spc="-1">
                <a:solidFill>
                  <a:srgbClr val="FF0000"/>
                </a:solidFill>
                <a:latin typeface="楷体_GB2312"/>
                <a:ea typeface="楷体_GB2312"/>
              </a:rPr>
              <a:t>说明：文件存储位置越连续，速度越快</a:t>
            </a:r>
            <a:endParaRPr lang="en-US" sz="2400" b="0" strike="noStrike" spc="-1">
              <a:latin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7"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4E8D7E3F-FF88-4390-B1D8-7513B5443448}" type="slidenum">
              <a:rPr lang="en-US" sz="1200" b="0" strike="noStrike" spc="-1">
                <a:solidFill>
                  <a:srgbClr val="8B8B8B"/>
                </a:solidFill>
                <a:latin typeface="Calibri"/>
                <a:ea typeface="DejaVu Sans"/>
              </a:rPr>
              <a:t>84</a:t>
            </a:fld>
            <a:endParaRPr lang="en-US" sz="1200" b="0" strike="noStrike" spc="-1">
              <a:latin typeface="Arial"/>
            </a:endParaRPr>
          </a:p>
        </p:txBody>
      </p:sp>
      <p:sp>
        <p:nvSpPr>
          <p:cNvPr id="1138" name="CustomShape 2"/>
          <p:cNvSpPr/>
          <p:nvPr/>
        </p:nvSpPr>
        <p:spPr>
          <a:xfrm>
            <a:off x="304920" y="549360"/>
            <a:ext cx="8538840" cy="5547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90000"/>
              </a:lnSpc>
              <a:spcBef>
                <a:spcPts val="479"/>
              </a:spcBef>
              <a:buClr>
                <a:srgbClr val="000404"/>
              </a:buClr>
              <a:buFont typeface="Arial"/>
              <a:buChar char="•"/>
            </a:pPr>
            <a:r>
              <a:rPr lang="zh-CN" sz="2400" b="1" strike="noStrike" spc="-1">
                <a:solidFill>
                  <a:srgbClr val="000404"/>
                </a:solidFill>
                <a:latin typeface="华文楷体"/>
                <a:ea typeface="华文楷体"/>
              </a:rPr>
              <a:t>有两种储存方式：</a:t>
            </a:r>
            <a:r>
              <a:rPr lang="en-US" sz="2400" b="1" strike="noStrike" spc="-1">
                <a:solidFill>
                  <a:srgbClr val="000404"/>
                </a:solidFill>
                <a:latin typeface="华文楷体"/>
                <a:ea typeface="华文楷体"/>
              </a:rPr>
              <a:t>1</a:t>
            </a:r>
            <a:r>
              <a:rPr lang="zh-CN" sz="2400" b="1" strike="noStrike" spc="-1">
                <a:solidFill>
                  <a:srgbClr val="000404"/>
                </a:solidFill>
                <a:latin typeface="华文楷体"/>
                <a:ea typeface="华文楷体"/>
              </a:rPr>
              <a:t>、把该硬盘分为</a:t>
            </a:r>
            <a:r>
              <a:rPr lang="en-US" sz="2400" b="1" strike="noStrike" spc="-1">
                <a:solidFill>
                  <a:srgbClr val="000404"/>
                </a:solidFill>
                <a:latin typeface="华文楷体"/>
                <a:ea typeface="华文楷体"/>
              </a:rPr>
              <a:t>C/D</a:t>
            </a:r>
            <a:r>
              <a:rPr lang="zh-CN" sz="2400" b="1" strike="noStrike" spc="-1">
                <a:solidFill>
                  <a:srgbClr val="000404"/>
                </a:solidFill>
                <a:latin typeface="华文楷体"/>
                <a:ea typeface="华文楷体"/>
              </a:rPr>
              <a:t>两个逻辑分区，分别为</a:t>
            </a:r>
            <a:r>
              <a:rPr lang="en-US" sz="2400" b="1" strike="noStrike" spc="-1">
                <a:solidFill>
                  <a:srgbClr val="000404"/>
                </a:solidFill>
                <a:latin typeface="华文楷体"/>
                <a:ea typeface="华文楷体"/>
              </a:rPr>
              <a:t>1024</a:t>
            </a:r>
            <a:r>
              <a:rPr lang="zh-CN" sz="2400" b="1" strike="noStrike" spc="-1">
                <a:solidFill>
                  <a:srgbClr val="000404"/>
                </a:solidFill>
                <a:latin typeface="华文楷体"/>
                <a:ea typeface="华文楷体"/>
              </a:rPr>
              <a:t>个磁道。连连看连续存放在</a:t>
            </a:r>
            <a:r>
              <a:rPr lang="en-US" sz="2400" b="1" strike="noStrike" spc="-1">
                <a:solidFill>
                  <a:srgbClr val="000404"/>
                </a:solidFill>
                <a:latin typeface="华文楷体"/>
                <a:ea typeface="华文楷体"/>
              </a:rPr>
              <a:t>D</a:t>
            </a:r>
            <a:r>
              <a:rPr lang="zh-CN" sz="2400" b="1" strike="noStrike" spc="-1">
                <a:solidFill>
                  <a:srgbClr val="000404"/>
                </a:solidFill>
                <a:latin typeface="华文楷体"/>
                <a:ea typeface="华文楷体"/>
              </a:rPr>
              <a:t>盘起始位置；</a:t>
            </a:r>
            <a:r>
              <a:rPr lang="en-US" sz="2400" b="1" strike="noStrike" spc="-1">
                <a:solidFill>
                  <a:srgbClr val="000404"/>
                </a:solidFill>
                <a:latin typeface="华文楷体"/>
                <a:ea typeface="华文楷体"/>
              </a:rPr>
              <a:t>2</a:t>
            </a:r>
            <a:r>
              <a:rPr lang="zh-CN" sz="2400" b="1" strike="noStrike" spc="-1">
                <a:solidFill>
                  <a:srgbClr val="000404"/>
                </a:solidFill>
                <a:latin typeface="华文楷体"/>
                <a:ea typeface="华文楷体"/>
              </a:rPr>
              <a:t>、该硬盘分为一个逻辑分区</a:t>
            </a:r>
            <a:r>
              <a:rPr lang="en-US" sz="2400" b="1" strike="noStrike" spc="-1">
                <a:solidFill>
                  <a:srgbClr val="000404"/>
                </a:solidFill>
                <a:latin typeface="华文楷体"/>
                <a:ea typeface="华文楷体"/>
              </a:rPr>
              <a:t>C</a:t>
            </a:r>
            <a:r>
              <a:rPr lang="zh-CN" sz="2400" b="1" strike="noStrike" spc="-1">
                <a:solidFill>
                  <a:srgbClr val="000404"/>
                </a:solidFill>
                <a:latin typeface="华文楷体"/>
                <a:ea typeface="华文楷体"/>
              </a:rPr>
              <a:t>盘，前</a:t>
            </a:r>
            <a:r>
              <a:rPr lang="en-US" sz="2400" b="1" strike="noStrike" spc="-1">
                <a:solidFill>
                  <a:srgbClr val="000404"/>
                </a:solidFill>
                <a:latin typeface="华文楷体"/>
                <a:ea typeface="华文楷体"/>
              </a:rPr>
              <a:t>1/4</a:t>
            </a:r>
            <a:r>
              <a:rPr lang="zh-CN" sz="2400" b="1" strike="noStrike" spc="-1">
                <a:solidFill>
                  <a:srgbClr val="000404"/>
                </a:solidFill>
                <a:latin typeface="华文楷体"/>
                <a:ea typeface="华文楷体"/>
              </a:rPr>
              <a:t>磁盘用于存储</a:t>
            </a:r>
            <a:r>
              <a:rPr lang="en-US" sz="2400" b="1" strike="noStrike" spc="-1">
                <a:solidFill>
                  <a:srgbClr val="000404"/>
                </a:solidFill>
                <a:latin typeface="华文楷体"/>
                <a:ea typeface="华文楷体"/>
              </a:rPr>
              <a:t>windows</a:t>
            </a:r>
            <a:r>
              <a:rPr lang="zh-CN" sz="2400" b="1" strike="noStrike" spc="-1">
                <a:solidFill>
                  <a:srgbClr val="000404"/>
                </a:solidFill>
                <a:latin typeface="华文楷体"/>
                <a:ea typeface="华文楷体"/>
              </a:rPr>
              <a:t>，连连看连续存储在</a:t>
            </a:r>
            <a:r>
              <a:rPr lang="en-US" sz="2400" b="1" strike="noStrike" spc="-1">
                <a:solidFill>
                  <a:srgbClr val="000404"/>
                </a:solidFill>
                <a:latin typeface="华文楷体"/>
                <a:ea typeface="华文楷体"/>
              </a:rPr>
              <a:t>C</a:t>
            </a:r>
            <a:r>
              <a:rPr lang="zh-CN" sz="2400" b="1" strike="noStrike" spc="-1">
                <a:solidFill>
                  <a:srgbClr val="000404"/>
                </a:solidFill>
                <a:latin typeface="华文楷体"/>
                <a:ea typeface="华文楷体"/>
              </a:rPr>
              <a:t>盘</a:t>
            </a:r>
            <a:r>
              <a:rPr lang="en-US" sz="2400" b="1" strike="noStrike" spc="-1">
                <a:solidFill>
                  <a:srgbClr val="000404"/>
                </a:solidFill>
                <a:latin typeface="华文楷体"/>
                <a:ea typeface="华文楷体"/>
              </a:rPr>
              <a:t>1/4</a:t>
            </a:r>
            <a:r>
              <a:rPr lang="zh-CN" sz="2400" b="1" strike="noStrike" spc="-1">
                <a:solidFill>
                  <a:srgbClr val="000404"/>
                </a:solidFill>
                <a:latin typeface="华文楷体"/>
                <a:ea typeface="华文楷体"/>
              </a:rPr>
              <a:t>位置</a:t>
            </a:r>
            <a:endParaRPr lang="en-US" sz="2400" b="0" strike="noStrike" spc="-1">
              <a:latin typeface="Arial"/>
            </a:endParaRPr>
          </a:p>
          <a:p>
            <a:pPr marL="343080" indent="-341280">
              <a:lnSpc>
                <a:spcPct val="90000"/>
              </a:lnSpc>
              <a:spcBef>
                <a:spcPts val="479"/>
              </a:spcBef>
              <a:buClr>
                <a:srgbClr val="FF0000"/>
              </a:buClr>
              <a:buFont typeface="Arial"/>
              <a:buChar char="•"/>
            </a:pPr>
            <a:r>
              <a:rPr lang="zh-CN" sz="2400" b="1" strike="noStrike" spc="-1">
                <a:solidFill>
                  <a:srgbClr val="FF0000"/>
                </a:solidFill>
                <a:latin typeface="Calibri"/>
                <a:ea typeface="华文楷体"/>
              </a:rPr>
              <a:t>问</a:t>
            </a:r>
            <a:r>
              <a:rPr lang="en-US" sz="2400" b="1" strike="noStrike" spc="-1">
                <a:solidFill>
                  <a:srgbClr val="FF0000"/>
                </a:solidFill>
                <a:latin typeface="Calibri"/>
                <a:ea typeface="华文楷体"/>
              </a:rPr>
              <a:t>4</a:t>
            </a:r>
            <a:r>
              <a:rPr lang="zh-CN" sz="2400" b="1" strike="noStrike" spc="-1">
                <a:solidFill>
                  <a:srgbClr val="FF0000"/>
                </a:solidFill>
                <a:latin typeface="Calibri"/>
                <a:ea typeface="华文楷体"/>
              </a:rPr>
              <a:t>）问两个存储方式，转载</a:t>
            </a:r>
            <a:r>
              <a:rPr lang="en-US" sz="2400" b="1" strike="noStrike" spc="-1">
                <a:solidFill>
                  <a:srgbClr val="FF0000"/>
                </a:solidFill>
                <a:latin typeface="Calibri"/>
                <a:ea typeface="华文楷体"/>
              </a:rPr>
              <a:t>(loader)</a:t>
            </a:r>
            <a:r>
              <a:rPr lang="zh-CN" sz="2400" b="1" strike="noStrike" spc="-1">
                <a:solidFill>
                  <a:srgbClr val="FF0000"/>
                </a:solidFill>
                <a:latin typeface="Calibri"/>
                <a:ea typeface="华文楷体"/>
              </a:rPr>
              <a:t>时间的速度比？</a:t>
            </a:r>
            <a:endParaRPr lang="en-US" sz="2400" b="0" strike="noStrike" spc="-1">
              <a:latin typeface="Arial"/>
            </a:endParaRPr>
          </a:p>
          <a:p>
            <a:pPr marL="343080" indent="-341280">
              <a:lnSpc>
                <a:spcPct val="90000"/>
              </a:lnSpc>
              <a:spcBef>
                <a:spcPts val="400"/>
              </a:spcBef>
              <a:buClr>
                <a:srgbClr val="000404"/>
              </a:buClr>
              <a:buFont typeface="Arial"/>
              <a:buChar char="•"/>
            </a:pPr>
            <a:r>
              <a:rPr lang="zh-CN" sz="2000" b="1" strike="noStrike" spc="-1">
                <a:solidFill>
                  <a:srgbClr val="000404"/>
                </a:solidFill>
                <a:latin typeface="Calibri"/>
                <a:ea typeface="华文楷体"/>
              </a:rPr>
              <a:t>前者 </a:t>
            </a:r>
            <a:endParaRPr lang="en-US" sz="2000" b="0" strike="noStrike" spc="-1">
              <a:latin typeface="Arial"/>
            </a:endParaRPr>
          </a:p>
          <a:p>
            <a:pPr marL="343080" indent="-341280">
              <a:lnSpc>
                <a:spcPct val="90000"/>
              </a:lnSpc>
              <a:spcBef>
                <a:spcPts val="400"/>
              </a:spcBef>
              <a:buClr>
                <a:srgbClr val="000404"/>
              </a:buClr>
              <a:buFont typeface="Arial"/>
              <a:buChar char="•"/>
            </a:pPr>
            <a:r>
              <a:rPr lang="en-US" sz="2000" b="1" strike="noStrike" spc="-1">
                <a:solidFill>
                  <a:srgbClr val="000404"/>
                </a:solidFill>
                <a:latin typeface="Calibri"/>
                <a:ea typeface="华文楷体"/>
              </a:rPr>
              <a:t>0.5ms+</a:t>
            </a:r>
            <a:r>
              <a:rPr lang="zh-CN" sz="2000" b="1" strike="noStrike" spc="-1">
                <a:solidFill>
                  <a:srgbClr val="000404"/>
                </a:solidFill>
                <a:latin typeface="Calibri"/>
                <a:ea typeface="华文楷体"/>
              </a:rPr>
              <a:t>（</a:t>
            </a:r>
            <a:r>
              <a:rPr lang="en-US" sz="2000" b="1" strike="noStrike" spc="-1">
                <a:solidFill>
                  <a:srgbClr val="000404"/>
                </a:solidFill>
                <a:latin typeface="Calibri"/>
                <a:ea typeface="华文楷体"/>
              </a:rPr>
              <a:t>6ms+0.002ms+0.004ms)+(0.002ms+0.002ms+0.004ms)*5 +(0.002ms+0.002ms+0.004ms*61/63)+1.78/133</a:t>
            </a:r>
            <a:endParaRPr lang="en-US" sz="2000" b="0" strike="noStrike" spc="-1">
              <a:latin typeface="Arial"/>
            </a:endParaRPr>
          </a:p>
          <a:p>
            <a:pPr marL="343080" indent="-341280">
              <a:lnSpc>
                <a:spcPct val="90000"/>
              </a:lnSpc>
              <a:spcBef>
                <a:spcPts val="400"/>
              </a:spcBef>
              <a:buClr>
                <a:srgbClr val="000404"/>
              </a:buClr>
              <a:buFont typeface="Arial"/>
              <a:buChar char="•"/>
            </a:pPr>
            <a:r>
              <a:rPr lang="en-US" sz="2000" b="1" strike="noStrike" spc="-1">
                <a:solidFill>
                  <a:srgbClr val="000404"/>
                </a:solidFill>
                <a:latin typeface="Calibri"/>
                <a:ea typeface="华文楷体"/>
              </a:rPr>
              <a:t>=0.5+6.006+0.040+0.008+13.383ms=19.937ms</a:t>
            </a:r>
            <a:endParaRPr lang="en-US" sz="2000" b="0" strike="noStrike" spc="-1">
              <a:latin typeface="Arial"/>
            </a:endParaRPr>
          </a:p>
          <a:p>
            <a:pPr marL="343080" indent="-341280">
              <a:lnSpc>
                <a:spcPct val="90000"/>
              </a:lnSpc>
              <a:spcBef>
                <a:spcPts val="400"/>
              </a:spcBef>
              <a:buClr>
                <a:srgbClr val="000404"/>
              </a:buClr>
              <a:buFont typeface="Arial"/>
              <a:buChar char="•"/>
            </a:pPr>
            <a:r>
              <a:rPr lang="zh-CN" sz="2000" b="1" strike="noStrike" spc="-1">
                <a:solidFill>
                  <a:srgbClr val="000404"/>
                </a:solidFill>
                <a:latin typeface="Calibri"/>
                <a:ea typeface="华文楷体"/>
              </a:rPr>
              <a:t>后者</a:t>
            </a:r>
            <a:endParaRPr lang="en-US" sz="2000" b="0" strike="noStrike" spc="-1">
              <a:latin typeface="Arial"/>
            </a:endParaRPr>
          </a:p>
          <a:p>
            <a:pPr marL="343080" indent="-341280">
              <a:lnSpc>
                <a:spcPct val="90000"/>
              </a:lnSpc>
              <a:spcBef>
                <a:spcPts val="400"/>
              </a:spcBef>
              <a:buClr>
                <a:srgbClr val="000404"/>
              </a:buClr>
              <a:buFont typeface="Arial"/>
              <a:buChar char="•"/>
            </a:pPr>
            <a:r>
              <a:rPr lang="en-US" sz="2000" b="1" strike="noStrike" spc="-1">
                <a:solidFill>
                  <a:srgbClr val="000404"/>
                </a:solidFill>
                <a:latin typeface="Calibri"/>
                <a:ea typeface="华文楷体"/>
              </a:rPr>
              <a:t>0.5ms+(5ms+0.002ms+0.004ms)+(0.002ms+0.002ms+0.004ms)*5+(0.002ms+0.002ms+0.004ms*61/63)+1.78/133</a:t>
            </a:r>
            <a:endParaRPr lang="en-US" sz="2000" b="0" strike="noStrike" spc="-1">
              <a:latin typeface="Arial"/>
            </a:endParaRPr>
          </a:p>
          <a:p>
            <a:pPr marL="343080" indent="-341280">
              <a:lnSpc>
                <a:spcPct val="90000"/>
              </a:lnSpc>
              <a:spcBef>
                <a:spcPts val="400"/>
              </a:spcBef>
              <a:buClr>
                <a:srgbClr val="000404"/>
              </a:buClr>
              <a:buFont typeface="Arial"/>
              <a:buChar char="•"/>
            </a:pPr>
            <a:r>
              <a:rPr lang="en-US" sz="2000" b="1" strike="noStrike" spc="-1">
                <a:solidFill>
                  <a:srgbClr val="000404"/>
                </a:solidFill>
                <a:latin typeface="Calibri"/>
                <a:ea typeface="华文楷体"/>
              </a:rPr>
              <a:t>=0.5+5.006+0.040+0.008+13.383ms=18.937ms</a:t>
            </a:r>
            <a:endParaRPr lang="en-US" sz="2000" b="0" strike="noStrike" spc="-1">
              <a:latin typeface="Arial"/>
            </a:endParaRPr>
          </a:p>
          <a:p>
            <a:pPr marL="343080" indent="-341280">
              <a:lnSpc>
                <a:spcPct val="90000"/>
              </a:lnSpc>
              <a:spcBef>
                <a:spcPts val="479"/>
              </a:spcBef>
              <a:buClr>
                <a:srgbClr val="000404"/>
              </a:buClr>
              <a:buFont typeface="Arial"/>
              <a:buChar char="•"/>
            </a:pPr>
            <a:r>
              <a:rPr lang="zh-CN" sz="2400" b="1" strike="noStrike" spc="-1">
                <a:solidFill>
                  <a:srgbClr val="000404"/>
                </a:solidFill>
                <a:latin typeface="Calibri"/>
                <a:ea typeface="华文楷体"/>
              </a:rPr>
              <a:t>快</a:t>
            </a:r>
            <a:r>
              <a:rPr lang="en-US" sz="2400" b="1" strike="noStrike" spc="-1">
                <a:solidFill>
                  <a:srgbClr val="000404"/>
                </a:solidFill>
                <a:latin typeface="Calibri"/>
                <a:ea typeface="华文楷体"/>
              </a:rPr>
              <a:t>1ms</a:t>
            </a:r>
            <a:r>
              <a:rPr lang="zh-CN" sz="2400" b="1" strike="noStrike" spc="-1">
                <a:solidFill>
                  <a:srgbClr val="000404"/>
                </a:solidFill>
                <a:latin typeface="Calibri"/>
                <a:ea typeface="华文楷体"/>
              </a:rPr>
              <a:t>，就是寻道时间的差异</a:t>
            </a:r>
            <a:endParaRPr lang="en-US" sz="2400" b="0" strike="noStrike" spc="-1">
              <a:latin typeface="Arial"/>
            </a:endParaRPr>
          </a:p>
          <a:p>
            <a:pPr marL="343080" indent="-341280">
              <a:lnSpc>
                <a:spcPct val="90000"/>
              </a:lnSpc>
              <a:spcBef>
                <a:spcPts val="479"/>
              </a:spcBef>
              <a:buClr>
                <a:srgbClr val="FF0000"/>
              </a:buClr>
              <a:buFont typeface="Arial"/>
              <a:buChar char="•"/>
            </a:pPr>
            <a:r>
              <a:rPr lang="zh-CN" sz="2400" b="1" strike="noStrike" spc="-1">
                <a:solidFill>
                  <a:srgbClr val="FF0000"/>
                </a:solidFill>
                <a:latin typeface="华文楷体"/>
                <a:ea typeface="华文楷体"/>
              </a:rPr>
              <a:t>说明：越接近</a:t>
            </a:r>
            <a:r>
              <a:rPr lang="en-US" sz="2400" b="1" strike="noStrike" spc="-1">
                <a:solidFill>
                  <a:srgbClr val="FF0000"/>
                </a:solidFill>
                <a:latin typeface="华文楷体"/>
                <a:ea typeface="华文楷体"/>
              </a:rPr>
              <a:t>0</a:t>
            </a:r>
            <a:r>
              <a:rPr lang="zh-CN" sz="2400" b="1" strike="noStrike" spc="-1">
                <a:solidFill>
                  <a:srgbClr val="FF0000"/>
                </a:solidFill>
                <a:latin typeface="华文楷体"/>
                <a:ea typeface="华文楷体"/>
              </a:rPr>
              <a:t>磁道，速度越快</a:t>
            </a:r>
            <a:endParaRPr lang="en-US" sz="2400" b="0" strike="noStrike" spc="-1">
              <a:latin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9"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7A9EAD29-5740-4DD4-95BA-4295290B2339}" type="slidenum">
              <a:rPr lang="en-US" sz="1200" b="0" strike="noStrike" spc="-1">
                <a:solidFill>
                  <a:srgbClr val="8B8B8B"/>
                </a:solidFill>
                <a:latin typeface="Calibri"/>
                <a:ea typeface="DejaVu Sans"/>
              </a:rPr>
              <a:t>85</a:t>
            </a:fld>
            <a:endParaRPr lang="en-US" sz="1200" b="0" strike="noStrike" spc="-1">
              <a:latin typeface="Arial"/>
            </a:endParaRPr>
          </a:p>
        </p:txBody>
      </p:sp>
      <p:sp>
        <p:nvSpPr>
          <p:cNvPr id="1140" name="CustomShape 2"/>
          <p:cNvSpPr/>
          <p:nvPr/>
        </p:nvSpPr>
        <p:spPr>
          <a:xfrm>
            <a:off x="304920" y="333360"/>
            <a:ext cx="8538840" cy="618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80000"/>
              </a:lnSpc>
              <a:spcBef>
                <a:spcPts val="479"/>
              </a:spcBef>
              <a:buClr>
                <a:srgbClr val="000404"/>
              </a:buClr>
              <a:buFont typeface="Arial"/>
              <a:buChar char="•"/>
            </a:pPr>
            <a:r>
              <a:rPr lang="zh-CN" sz="2400" b="1" strike="noStrike" spc="-1">
                <a:solidFill>
                  <a:srgbClr val="000404"/>
                </a:solidFill>
                <a:latin typeface="华文楷体"/>
                <a:ea typeface="华文楷体"/>
              </a:rPr>
              <a:t>如果连连看放在</a:t>
            </a:r>
            <a:r>
              <a:rPr lang="en-US" sz="2400" b="1" strike="noStrike" spc="-1">
                <a:solidFill>
                  <a:srgbClr val="000404"/>
                </a:solidFill>
                <a:latin typeface="华文楷体"/>
                <a:ea typeface="华文楷体"/>
              </a:rPr>
              <a:t>IDE</a:t>
            </a:r>
            <a:r>
              <a:rPr lang="zh-CN" sz="2400" b="1" strike="noStrike" spc="-1">
                <a:solidFill>
                  <a:srgbClr val="000404"/>
                </a:solidFill>
                <a:latin typeface="华文楷体"/>
                <a:ea typeface="华文楷体"/>
              </a:rPr>
              <a:t>硬盘的</a:t>
            </a:r>
            <a:r>
              <a:rPr lang="en-US" sz="2400" b="1" strike="noStrike" spc="-1">
                <a:solidFill>
                  <a:srgbClr val="000404"/>
                </a:solidFill>
                <a:latin typeface="华文楷体"/>
                <a:ea typeface="华文楷体"/>
              </a:rPr>
              <a:t>0</a:t>
            </a:r>
            <a:r>
              <a:rPr lang="zh-CN" sz="2400" b="1" strike="noStrike" spc="-1">
                <a:solidFill>
                  <a:srgbClr val="000404"/>
                </a:solidFill>
                <a:latin typeface="华文楷体"/>
                <a:ea typeface="华文楷体"/>
              </a:rPr>
              <a:t>磁道；或者换成</a:t>
            </a:r>
            <a:r>
              <a:rPr lang="en-US" sz="2400" b="1" strike="noStrike" spc="-1">
                <a:solidFill>
                  <a:srgbClr val="000404"/>
                </a:solidFill>
                <a:latin typeface="华文楷体"/>
                <a:ea typeface="华文楷体"/>
              </a:rPr>
              <a:t>SCSI</a:t>
            </a:r>
            <a:r>
              <a:rPr lang="zh-CN" sz="2400" b="1" strike="noStrike" spc="-1">
                <a:solidFill>
                  <a:srgbClr val="000404"/>
                </a:solidFill>
                <a:latin typeface="华文楷体"/>
                <a:ea typeface="华文楷体"/>
              </a:rPr>
              <a:t>硬盘的</a:t>
            </a:r>
            <a:r>
              <a:rPr lang="en-US" sz="2400" b="1" strike="noStrike" spc="-1">
                <a:solidFill>
                  <a:srgbClr val="000404"/>
                </a:solidFill>
                <a:latin typeface="华文楷体"/>
                <a:ea typeface="华文楷体"/>
              </a:rPr>
              <a:t>0</a:t>
            </a:r>
            <a:r>
              <a:rPr lang="zh-CN" sz="2400" b="1" strike="noStrike" spc="-1">
                <a:solidFill>
                  <a:srgbClr val="000404"/>
                </a:solidFill>
                <a:latin typeface="华文楷体"/>
                <a:ea typeface="华文楷体"/>
              </a:rPr>
              <a:t>磁道，传输速率</a:t>
            </a:r>
            <a:r>
              <a:rPr lang="en-US" sz="2400" b="1" strike="noStrike" spc="-1">
                <a:solidFill>
                  <a:srgbClr val="000404"/>
                </a:solidFill>
                <a:latin typeface="华文楷体"/>
                <a:ea typeface="华文楷体"/>
              </a:rPr>
              <a:t>320MB/s</a:t>
            </a:r>
            <a:r>
              <a:rPr lang="zh-CN" sz="2400" b="1" strike="noStrike" spc="-1">
                <a:solidFill>
                  <a:srgbClr val="000404"/>
                </a:solidFill>
                <a:latin typeface="华文楷体"/>
                <a:ea typeface="华文楷体"/>
              </a:rPr>
              <a:t>；或者换成</a:t>
            </a:r>
            <a:r>
              <a:rPr lang="en-US" sz="2400" b="1" strike="noStrike" spc="-1">
                <a:solidFill>
                  <a:srgbClr val="000404"/>
                </a:solidFill>
                <a:latin typeface="华文楷体"/>
                <a:ea typeface="华文楷体"/>
              </a:rPr>
              <a:t>USB</a:t>
            </a:r>
            <a:r>
              <a:rPr lang="zh-CN" sz="2400" b="1" strike="noStrike" spc="-1">
                <a:solidFill>
                  <a:srgbClr val="000404"/>
                </a:solidFill>
                <a:latin typeface="华文楷体"/>
                <a:ea typeface="华文楷体"/>
              </a:rPr>
              <a:t>硬盘的</a:t>
            </a:r>
            <a:r>
              <a:rPr lang="en-US" sz="2400" b="1" strike="noStrike" spc="-1">
                <a:solidFill>
                  <a:srgbClr val="000404"/>
                </a:solidFill>
                <a:latin typeface="华文楷体"/>
                <a:ea typeface="华文楷体"/>
              </a:rPr>
              <a:t>0</a:t>
            </a:r>
            <a:r>
              <a:rPr lang="zh-CN" sz="2400" b="1" strike="noStrike" spc="-1">
                <a:solidFill>
                  <a:srgbClr val="000404"/>
                </a:solidFill>
                <a:latin typeface="华文楷体"/>
                <a:ea typeface="华文楷体"/>
              </a:rPr>
              <a:t>磁道，</a:t>
            </a:r>
            <a:r>
              <a:rPr lang="en-US" sz="2400" b="1" strike="noStrike" spc="-1">
                <a:solidFill>
                  <a:srgbClr val="000404"/>
                </a:solidFill>
                <a:latin typeface="华文楷体"/>
                <a:ea typeface="华文楷体"/>
              </a:rPr>
              <a:t>USB2.0</a:t>
            </a:r>
            <a:r>
              <a:rPr lang="zh-CN" sz="2400" b="1" strike="noStrike" spc="-1">
                <a:solidFill>
                  <a:srgbClr val="000404"/>
                </a:solidFill>
                <a:latin typeface="华文楷体"/>
                <a:ea typeface="华文楷体"/>
              </a:rPr>
              <a:t>全速模式的传输速率为</a:t>
            </a:r>
            <a:r>
              <a:rPr lang="en-US" sz="2400" b="1" strike="noStrike" spc="-1">
                <a:solidFill>
                  <a:srgbClr val="000404"/>
                </a:solidFill>
                <a:latin typeface="华文楷体"/>
                <a:ea typeface="华文楷体"/>
              </a:rPr>
              <a:t>12MB/s</a:t>
            </a:r>
            <a:r>
              <a:rPr lang="zh-CN" sz="2400" b="1" strike="noStrike" spc="-1">
                <a:solidFill>
                  <a:srgbClr val="000404"/>
                </a:solidFill>
                <a:latin typeface="华文楷体"/>
                <a:ea typeface="华文楷体"/>
              </a:rPr>
              <a:t>（</a:t>
            </a:r>
            <a:r>
              <a:rPr lang="en-US" sz="2400" b="1" strike="noStrike" spc="-1">
                <a:solidFill>
                  <a:srgbClr val="000404"/>
                </a:solidFill>
                <a:latin typeface="华文楷体"/>
                <a:ea typeface="华文楷体"/>
              </a:rPr>
              <a:t>U</a:t>
            </a:r>
            <a:r>
              <a:rPr lang="zh-CN" sz="2400" b="1" strike="noStrike" spc="-1">
                <a:solidFill>
                  <a:srgbClr val="000404"/>
                </a:solidFill>
                <a:latin typeface="华文楷体"/>
                <a:ea typeface="华文楷体"/>
              </a:rPr>
              <a:t>盘速度一般写入</a:t>
            </a:r>
            <a:r>
              <a:rPr lang="en-US" sz="2400" b="1" strike="noStrike" spc="-1">
                <a:solidFill>
                  <a:srgbClr val="000404"/>
                </a:solidFill>
                <a:latin typeface="华文楷体"/>
                <a:ea typeface="华文楷体"/>
              </a:rPr>
              <a:t>12M</a:t>
            </a:r>
            <a:r>
              <a:rPr lang="zh-CN" sz="2400" b="1" strike="noStrike" spc="-1">
                <a:solidFill>
                  <a:srgbClr val="000404"/>
                </a:solidFill>
                <a:latin typeface="华文楷体"/>
                <a:ea typeface="华文楷体"/>
              </a:rPr>
              <a:t>读取</a:t>
            </a:r>
            <a:r>
              <a:rPr lang="en-US" sz="2400" b="1" strike="noStrike" spc="-1">
                <a:solidFill>
                  <a:srgbClr val="000404"/>
                </a:solidFill>
                <a:latin typeface="华文楷体"/>
                <a:ea typeface="华文楷体"/>
              </a:rPr>
              <a:t>32M</a:t>
            </a:r>
            <a:r>
              <a:rPr lang="zh-CN" sz="2400" b="1" strike="noStrike" spc="-1">
                <a:solidFill>
                  <a:srgbClr val="000404"/>
                </a:solidFill>
                <a:latin typeface="华文楷体"/>
                <a:ea typeface="华文楷体"/>
              </a:rPr>
              <a:t>）</a:t>
            </a:r>
            <a:endParaRPr lang="en-US" sz="2400" b="0" strike="noStrike" spc="-1">
              <a:latin typeface="Arial"/>
            </a:endParaRPr>
          </a:p>
          <a:p>
            <a:pPr marL="343080" indent="-341280">
              <a:lnSpc>
                <a:spcPct val="80000"/>
              </a:lnSpc>
              <a:spcBef>
                <a:spcPts val="479"/>
              </a:spcBef>
              <a:buClr>
                <a:srgbClr val="FF0000"/>
              </a:buClr>
              <a:buFont typeface="Arial"/>
              <a:buChar char="•"/>
            </a:pPr>
            <a:r>
              <a:rPr lang="zh-CN" sz="2400" b="1" strike="noStrike" spc="-1">
                <a:solidFill>
                  <a:srgbClr val="FF0000"/>
                </a:solidFill>
                <a:latin typeface="Calibri"/>
                <a:ea typeface="华文楷体"/>
              </a:rPr>
              <a:t>问</a:t>
            </a:r>
            <a:r>
              <a:rPr lang="en-US" sz="2400" b="1" strike="noStrike" spc="-1">
                <a:solidFill>
                  <a:srgbClr val="FF0000"/>
                </a:solidFill>
                <a:latin typeface="Calibri"/>
                <a:ea typeface="华文楷体"/>
              </a:rPr>
              <a:t>5</a:t>
            </a:r>
            <a:r>
              <a:rPr lang="zh-CN" sz="2400" b="1" strike="noStrike" spc="-1">
                <a:solidFill>
                  <a:srgbClr val="FF0000"/>
                </a:solidFill>
                <a:latin typeface="Calibri"/>
                <a:ea typeface="华文楷体"/>
              </a:rPr>
              <a:t>）三种硬件接口，各自的速度为？</a:t>
            </a:r>
            <a:endParaRPr lang="en-US" sz="2400" b="0" strike="noStrike" spc="-1">
              <a:latin typeface="Arial"/>
            </a:endParaRPr>
          </a:p>
          <a:p>
            <a:pPr marL="343080" indent="-341280">
              <a:lnSpc>
                <a:spcPct val="80000"/>
              </a:lnSpc>
              <a:spcBef>
                <a:spcPts val="400"/>
              </a:spcBef>
              <a:buClr>
                <a:srgbClr val="FF0000"/>
              </a:buClr>
              <a:buFont typeface="Arial"/>
              <a:buChar char="•"/>
            </a:pPr>
            <a:r>
              <a:rPr lang="en-US" sz="2000" b="1" strike="noStrike" spc="-1">
                <a:solidFill>
                  <a:srgbClr val="FF0000"/>
                </a:solidFill>
                <a:latin typeface="宋体"/>
                <a:ea typeface="华文楷体"/>
              </a:rPr>
              <a:t>IDE</a:t>
            </a:r>
            <a:r>
              <a:rPr lang="zh-CN" sz="2000" b="1" strike="noStrike" spc="-1">
                <a:solidFill>
                  <a:srgbClr val="FF0000"/>
                </a:solidFill>
                <a:latin typeface="宋体"/>
                <a:ea typeface="华文楷体"/>
              </a:rPr>
              <a:t>硬盘时间</a:t>
            </a:r>
            <a:r>
              <a:rPr lang="en-US" sz="2000" b="1" strike="noStrike" spc="-1">
                <a:solidFill>
                  <a:srgbClr val="FF0000"/>
                </a:solidFill>
                <a:latin typeface="宋体"/>
                <a:ea typeface="华文楷体"/>
              </a:rPr>
              <a:t>: </a:t>
            </a:r>
            <a:r>
              <a:rPr lang="zh-CN" sz="2000" b="1" strike="noStrike" spc="-1">
                <a:solidFill>
                  <a:srgbClr val="000404"/>
                </a:solidFill>
                <a:latin typeface="Calibri"/>
                <a:ea typeface="华文楷体"/>
              </a:rPr>
              <a:t>其中传输耗时</a:t>
            </a:r>
            <a:r>
              <a:rPr lang="en-US" sz="2000" b="1" strike="noStrike" spc="-1">
                <a:solidFill>
                  <a:srgbClr val="000404"/>
                </a:solidFill>
                <a:latin typeface="宋体"/>
                <a:ea typeface="华文楷体"/>
              </a:rPr>
              <a:t>13.383</a:t>
            </a:r>
            <a:endParaRPr lang="en-US" sz="2000" b="0" strike="noStrike" spc="-1">
              <a:latin typeface="Arial"/>
            </a:endParaRPr>
          </a:p>
          <a:p>
            <a:pPr marL="343080" indent="-341280">
              <a:lnSpc>
                <a:spcPct val="80000"/>
              </a:lnSpc>
              <a:spcBef>
                <a:spcPts val="400"/>
              </a:spcBef>
              <a:buClr>
                <a:srgbClr val="000404"/>
              </a:buClr>
              <a:buFont typeface="Arial"/>
              <a:buChar char="•"/>
            </a:pPr>
            <a:r>
              <a:rPr lang="en-US" sz="2000" b="1" strike="noStrike" spc="-1">
                <a:solidFill>
                  <a:srgbClr val="000404"/>
                </a:solidFill>
                <a:latin typeface="宋体"/>
                <a:ea typeface="华文楷体"/>
              </a:rPr>
              <a:t>=0.5ms+(4ms+0.002ms+0.004ms)+(0.002ms+0.002ms+0.004ms)*5+(0.002ms+0.002ms+0.004ms*61/63)+1.78/133 =17.937ms   </a:t>
            </a:r>
            <a:endParaRPr lang="en-US" sz="2000" b="0" strike="noStrike" spc="-1">
              <a:latin typeface="Arial"/>
            </a:endParaRPr>
          </a:p>
          <a:p>
            <a:pPr>
              <a:lnSpc>
                <a:spcPct val="80000"/>
              </a:lnSpc>
              <a:spcBef>
                <a:spcPts val="400"/>
              </a:spcBef>
            </a:pPr>
            <a:endParaRPr lang="en-US" sz="2000" b="0" strike="noStrike" spc="-1">
              <a:latin typeface="Arial"/>
            </a:endParaRPr>
          </a:p>
          <a:p>
            <a:pPr marL="343080" indent="-341280">
              <a:lnSpc>
                <a:spcPct val="80000"/>
              </a:lnSpc>
              <a:spcBef>
                <a:spcPts val="400"/>
              </a:spcBef>
              <a:buClr>
                <a:srgbClr val="FF0000"/>
              </a:buClr>
              <a:buFont typeface="Arial"/>
              <a:buChar char="•"/>
            </a:pPr>
            <a:r>
              <a:rPr lang="en-US" sz="2000" b="1" strike="noStrike" spc="-1">
                <a:solidFill>
                  <a:srgbClr val="FF0000"/>
                </a:solidFill>
                <a:latin typeface="宋体"/>
                <a:ea typeface="华文楷体"/>
              </a:rPr>
              <a:t>SCSI</a:t>
            </a:r>
            <a:r>
              <a:rPr lang="zh-CN" sz="2000" b="1" strike="noStrike" spc="-1">
                <a:solidFill>
                  <a:srgbClr val="FF0000"/>
                </a:solidFill>
                <a:latin typeface="宋体"/>
                <a:ea typeface="华文楷体"/>
              </a:rPr>
              <a:t>硬盘时间</a:t>
            </a:r>
            <a:r>
              <a:rPr lang="en-US" sz="2000" b="1" strike="noStrike" spc="-1">
                <a:solidFill>
                  <a:srgbClr val="FF0000"/>
                </a:solidFill>
                <a:latin typeface="宋体"/>
                <a:ea typeface="华文楷体"/>
              </a:rPr>
              <a:t>:</a:t>
            </a:r>
            <a:r>
              <a:rPr lang="zh-CN" sz="2000" b="1" strike="noStrike" spc="-1">
                <a:solidFill>
                  <a:srgbClr val="000404"/>
                </a:solidFill>
                <a:latin typeface="宋体"/>
                <a:ea typeface="华文楷体"/>
              </a:rPr>
              <a:t>其中传输耗时</a:t>
            </a:r>
            <a:r>
              <a:rPr lang="en-US" sz="2000" b="1" strike="noStrike" spc="-1">
                <a:solidFill>
                  <a:srgbClr val="000404"/>
                </a:solidFill>
                <a:latin typeface="宋体"/>
                <a:ea typeface="华文楷体"/>
              </a:rPr>
              <a:t>5.5625</a:t>
            </a:r>
            <a:endParaRPr lang="en-US" sz="2000" b="0" strike="noStrike" spc="-1">
              <a:latin typeface="Arial"/>
            </a:endParaRPr>
          </a:p>
          <a:p>
            <a:pPr marL="343080" indent="-341280">
              <a:lnSpc>
                <a:spcPct val="80000"/>
              </a:lnSpc>
              <a:spcBef>
                <a:spcPts val="400"/>
              </a:spcBef>
              <a:buClr>
                <a:srgbClr val="000404"/>
              </a:buClr>
              <a:buFont typeface="Arial"/>
              <a:buChar char="•"/>
            </a:pPr>
            <a:r>
              <a:rPr lang="en-US" sz="2000" b="1" strike="noStrike" spc="-1">
                <a:solidFill>
                  <a:srgbClr val="000404"/>
                </a:solidFill>
                <a:latin typeface="宋体"/>
                <a:ea typeface="华文楷体"/>
              </a:rPr>
              <a:t>=0.5ms+(4ms+0.002ms+0.004ms)+(0.002ms+0.002ms+0.004ms)*5+(0.002ms+0.002ms+0.004ms*61/63)+1.78/320 =10.1165ms   </a:t>
            </a:r>
            <a:endParaRPr lang="en-US" sz="2000" b="0" strike="noStrike" spc="-1">
              <a:latin typeface="Arial"/>
            </a:endParaRPr>
          </a:p>
          <a:p>
            <a:pPr>
              <a:lnSpc>
                <a:spcPct val="80000"/>
              </a:lnSpc>
              <a:spcBef>
                <a:spcPts val="479"/>
              </a:spcBef>
            </a:pPr>
            <a:endParaRPr lang="en-US" sz="2000" b="0" strike="noStrike" spc="-1">
              <a:latin typeface="Arial"/>
            </a:endParaRPr>
          </a:p>
          <a:p>
            <a:pPr marL="343080" indent="-341280">
              <a:lnSpc>
                <a:spcPct val="80000"/>
              </a:lnSpc>
              <a:spcBef>
                <a:spcPts val="400"/>
              </a:spcBef>
              <a:buClr>
                <a:srgbClr val="FF0000"/>
              </a:buClr>
              <a:buFont typeface="Arial"/>
              <a:buChar char="•"/>
            </a:pPr>
            <a:r>
              <a:rPr lang="en-US" sz="2000" b="1" strike="noStrike" spc="-1">
                <a:solidFill>
                  <a:srgbClr val="FF0000"/>
                </a:solidFill>
                <a:latin typeface="宋体"/>
                <a:ea typeface="华文楷体"/>
              </a:rPr>
              <a:t>U</a:t>
            </a:r>
            <a:r>
              <a:rPr lang="zh-CN" sz="2000" b="1" strike="noStrike" spc="-1">
                <a:solidFill>
                  <a:srgbClr val="FF0000"/>
                </a:solidFill>
                <a:latin typeface="宋体"/>
                <a:ea typeface="华文楷体"/>
              </a:rPr>
              <a:t>盘时间</a:t>
            </a:r>
            <a:r>
              <a:rPr lang="en-US" sz="2000" b="1" strike="noStrike" spc="-1">
                <a:solidFill>
                  <a:srgbClr val="FF0000"/>
                </a:solidFill>
                <a:latin typeface="宋体"/>
                <a:ea typeface="华文楷体"/>
              </a:rPr>
              <a:t>:</a:t>
            </a:r>
            <a:r>
              <a:rPr lang="en-US" sz="2000" b="1" strike="noStrike" spc="-1">
                <a:solidFill>
                  <a:srgbClr val="000404"/>
                </a:solidFill>
                <a:latin typeface="宋体"/>
                <a:ea typeface="华文楷体"/>
              </a:rPr>
              <a:t>  </a:t>
            </a:r>
            <a:r>
              <a:rPr lang="zh-CN" sz="2000" b="1" strike="noStrike" spc="-1">
                <a:solidFill>
                  <a:srgbClr val="000404"/>
                </a:solidFill>
                <a:latin typeface="宋体"/>
                <a:ea typeface="华文楷体"/>
              </a:rPr>
              <a:t>其中传输耗时</a:t>
            </a:r>
            <a:r>
              <a:rPr lang="en-US" sz="2000" b="1" strike="noStrike" spc="-1">
                <a:solidFill>
                  <a:srgbClr val="000404"/>
                </a:solidFill>
                <a:latin typeface="宋体"/>
                <a:ea typeface="华文楷体"/>
              </a:rPr>
              <a:t>148.333</a:t>
            </a:r>
            <a:endParaRPr lang="en-US" sz="2000" b="0" strike="noStrike" spc="-1">
              <a:latin typeface="Arial"/>
            </a:endParaRPr>
          </a:p>
          <a:p>
            <a:pPr marL="343080" indent="-341280">
              <a:lnSpc>
                <a:spcPct val="80000"/>
              </a:lnSpc>
              <a:spcBef>
                <a:spcPts val="400"/>
              </a:spcBef>
              <a:buClr>
                <a:srgbClr val="000404"/>
              </a:buClr>
              <a:buFont typeface="Arial"/>
              <a:buChar char="•"/>
            </a:pPr>
            <a:r>
              <a:rPr lang="en-US" sz="2000" b="1" strike="noStrike" spc="-1">
                <a:solidFill>
                  <a:srgbClr val="000404"/>
                </a:solidFill>
                <a:latin typeface="宋体"/>
                <a:ea typeface="华文楷体"/>
              </a:rPr>
              <a:t>0.5ms+(4ms+0.002ms+0.004ms)+(0.002ms+0.002ms+0.004ms)*5+(0.002ms+0.002ms+0.004ms*61/63)+1.78/12 =152.887ms</a:t>
            </a:r>
            <a:endParaRPr lang="en-US" sz="2000" b="0" strike="noStrike" spc="-1">
              <a:latin typeface="Arial"/>
            </a:endParaRPr>
          </a:p>
          <a:p>
            <a:pPr>
              <a:lnSpc>
                <a:spcPct val="80000"/>
              </a:lnSpc>
              <a:spcBef>
                <a:spcPts val="479"/>
              </a:spcBef>
            </a:pPr>
            <a:endParaRPr lang="en-US" sz="2000" b="0" strike="noStrike" spc="-1">
              <a:latin typeface="Arial"/>
            </a:endParaRPr>
          </a:p>
          <a:p>
            <a:pPr marL="343080" indent="-341280">
              <a:lnSpc>
                <a:spcPct val="80000"/>
              </a:lnSpc>
              <a:spcBef>
                <a:spcPts val="479"/>
              </a:spcBef>
              <a:buClr>
                <a:srgbClr val="000404"/>
              </a:buClr>
              <a:buFont typeface="Arial"/>
              <a:buChar char="•"/>
            </a:pPr>
            <a:r>
              <a:rPr lang="en-US" sz="2400" b="1" strike="noStrike" spc="-1">
                <a:solidFill>
                  <a:srgbClr val="000404"/>
                </a:solidFill>
                <a:latin typeface="Calibri"/>
                <a:ea typeface="华文楷体"/>
              </a:rPr>
              <a:t>U</a:t>
            </a:r>
            <a:r>
              <a:rPr lang="zh-CN" sz="2400" b="1" strike="noStrike" spc="-1">
                <a:solidFill>
                  <a:srgbClr val="000404"/>
                </a:solidFill>
                <a:latin typeface="Calibri"/>
                <a:ea typeface="华文楷体"/>
              </a:rPr>
              <a:t>盘最慢，</a:t>
            </a:r>
            <a:r>
              <a:rPr lang="en-US" sz="2400" b="1" strike="noStrike" spc="-1">
                <a:solidFill>
                  <a:srgbClr val="000404"/>
                </a:solidFill>
                <a:latin typeface="Calibri"/>
                <a:ea typeface="华文楷体"/>
              </a:rPr>
              <a:t>IDE</a:t>
            </a:r>
            <a:r>
              <a:rPr lang="zh-CN" sz="2400" b="1" strike="noStrike" spc="-1">
                <a:solidFill>
                  <a:srgbClr val="000404"/>
                </a:solidFill>
                <a:latin typeface="Calibri"/>
                <a:ea typeface="华文楷体"/>
              </a:rPr>
              <a:t>居中，</a:t>
            </a:r>
            <a:r>
              <a:rPr lang="en-US" sz="2400" b="1" strike="noStrike" spc="-1">
                <a:solidFill>
                  <a:srgbClr val="000404"/>
                </a:solidFill>
                <a:latin typeface="Calibri"/>
                <a:ea typeface="华文楷体"/>
              </a:rPr>
              <a:t>SCSI</a:t>
            </a:r>
            <a:r>
              <a:rPr lang="zh-CN" sz="2400" b="1" strike="noStrike" spc="-1">
                <a:solidFill>
                  <a:srgbClr val="000404"/>
                </a:solidFill>
                <a:latin typeface="Calibri"/>
                <a:ea typeface="华文楷体"/>
              </a:rPr>
              <a:t>最快，耗时比例为：</a:t>
            </a:r>
            <a:r>
              <a:rPr lang="en-US" sz="2400" b="1" strike="noStrike" spc="-1">
                <a:solidFill>
                  <a:srgbClr val="000404"/>
                </a:solidFill>
                <a:latin typeface="Calibri"/>
                <a:ea typeface="华文楷体"/>
              </a:rPr>
              <a:t>15</a:t>
            </a:r>
            <a:r>
              <a:rPr lang="zh-CN" sz="2400" b="1" strike="noStrike" spc="-1">
                <a:solidFill>
                  <a:srgbClr val="000404"/>
                </a:solidFill>
                <a:latin typeface="Calibri"/>
                <a:ea typeface="华文楷体"/>
              </a:rPr>
              <a:t>：</a:t>
            </a:r>
            <a:r>
              <a:rPr lang="en-US" sz="2400" b="1" strike="noStrike" spc="-1">
                <a:solidFill>
                  <a:srgbClr val="000404"/>
                </a:solidFill>
                <a:latin typeface="Calibri"/>
                <a:ea typeface="华文楷体"/>
              </a:rPr>
              <a:t>1.7</a:t>
            </a:r>
            <a:r>
              <a:rPr lang="zh-CN" sz="2400" b="1" strike="noStrike" spc="-1">
                <a:solidFill>
                  <a:srgbClr val="000404"/>
                </a:solidFill>
                <a:latin typeface="Calibri"/>
                <a:ea typeface="华文楷体"/>
              </a:rPr>
              <a:t>：</a:t>
            </a:r>
            <a:r>
              <a:rPr lang="en-US" sz="2400" b="1" strike="noStrike" spc="-1">
                <a:solidFill>
                  <a:srgbClr val="000404"/>
                </a:solidFill>
                <a:latin typeface="Calibri"/>
                <a:ea typeface="华文楷体"/>
              </a:rPr>
              <a:t>1</a:t>
            </a:r>
            <a:endParaRPr lang="en-US" sz="2400" b="0" strike="noStrike" spc="-1">
              <a:latin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1"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5A181D7-A6B6-4C45-8E7C-7012420C69EC}" type="slidenum">
              <a:rPr lang="en-US" sz="1200" b="0" strike="noStrike" spc="-1">
                <a:solidFill>
                  <a:srgbClr val="8B8B8B"/>
                </a:solidFill>
                <a:latin typeface="Calibri"/>
                <a:ea typeface="DejaVu Sans"/>
              </a:rPr>
              <a:t>86</a:t>
            </a:fld>
            <a:endParaRPr lang="en-US" sz="1200" b="0" strike="noStrike" spc="-1">
              <a:latin typeface="Arial"/>
            </a:endParaRPr>
          </a:p>
        </p:txBody>
      </p:sp>
      <p:sp>
        <p:nvSpPr>
          <p:cNvPr id="1142" name="CustomShape 2"/>
          <p:cNvSpPr/>
          <p:nvPr/>
        </p:nvSpPr>
        <p:spPr>
          <a:xfrm>
            <a:off x="304920" y="333360"/>
            <a:ext cx="8538840" cy="618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90000"/>
              </a:lnSpc>
              <a:spcBef>
                <a:spcPts val="479"/>
              </a:spcBef>
              <a:buClr>
                <a:srgbClr val="000404"/>
              </a:buClr>
              <a:buFont typeface="Arial"/>
              <a:buChar char="•"/>
            </a:pPr>
            <a:r>
              <a:rPr lang="en-US" sz="2400" b="1" strike="noStrike" spc="-1">
                <a:solidFill>
                  <a:srgbClr val="000404"/>
                </a:solidFill>
                <a:latin typeface="华文楷体"/>
                <a:ea typeface="华文楷体"/>
              </a:rPr>
              <a:t>IDE</a:t>
            </a:r>
            <a:r>
              <a:rPr lang="zh-CN" sz="2400" b="1" strike="noStrike" spc="-1">
                <a:solidFill>
                  <a:srgbClr val="000404"/>
                </a:solidFill>
                <a:latin typeface="华文楷体"/>
                <a:ea typeface="华文楷体"/>
              </a:rPr>
              <a:t>硬盘，连连看存储在</a:t>
            </a:r>
            <a:r>
              <a:rPr lang="en-US" sz="2400" b="1" strike="noStrike" spc="-1">
                <a:solidFill>
                  <a:srgbClr val="000404"/>
                </a:solidFill>
                <a:latin typeface="华文楷体"/>
                <a:ea typeface="华文楷体"/>
              </a:rPr>
              <a:t>0</a:t>
            </a:r>
            <a:r>
              <a:rPr lang="zh-CN" sz="2400" b="1" strike="noStrike" spc="-1">
                <a:solidFill>
                  <a:srgbClr val="000404"/>
                </a:solidFill>
                <a:latin typeface="华文楷体"/>
                <a:ea typeface="华文楷体"/>
              </a:rPr>
              <a:t>磁道。如果连连看每过一关，就读取一个新的文件作为新一关的数据，该文件大小为</a:t>
            </a:r>
            <a:r>
              <a:rPr lang="en-US" sz="2400" b="1" strike="noStrike" spc="-1">
                <a:solidFill>
                  <a:srgbClr val="000404"/>
                </a:solidFill>
                <a:latin typeface="华文楷体"/>
                <a:ea typeface="华文楷体"/>
              </a:rPr>
              <a:t>512MB</a:t>
            </a:r>
            <a:r>
              <a:rPr lang="zh-CN" sz="2400" b="1" strike="noStrike" spc="-1">
                <a:solidFill>
                  <a:srgbClr val="000404"/>
                </a:solidFill>
                <a:latin typeface="Calibri"/>
                <a:ea typeface="华文楷体"/>
              </a:rPr>
              <a:t>。</a:t>
            </a:r>
            <a:endParaRPr lang="en-US" sz="2400" b="0" strike="noStrike" spc="-1">
              <a:latin typeface="Arial"/>
            </a:endParaRPr>
          </a:p>
          <a:p>
            <a:pPr marL="343080" indent="-341280">
              <a:lnSpc>
                <a:spcPct val="90000"/>
              </a:lnSpc>
              <a:spcBef>
                <a:spcPts val="479"/>
              </a:spcBef>
              <a:buClr>
                <a:srgbClr val="FF0000"/>
              </a:buClr>
              <a:buFont typeface="Arial"/>
              <a:buChar char="•"/>
            </a:pPr>
            <a:r>
              <a:rPr lang="zh-CN" sz="2400" b="1" strike="noStrike" spc="-1">
                <a:solidFill>
                  <a:srgbClr val="FF0000"/>
                </a:solidFill>
                <a:latin typeface="Calibri"/>
                <a:ea typeface="华文楷体"/>
              </a:rPr>
              <a:t>问</a:t>
            </a:r>
            <a:r>
              <a:rPr lang="en-US" sz="2400" b="1" strike="noStrike" spc="-1">
                <a:solidFill>
                  <a:srgbClr val="FF0000"/>
                </a:solidFill>
                <a:latin typeface="Calibri"/>
                <a:ea typeface="华文楷体"/>
              </a:rPr>
              <a:t>6</a:t>
            </a:r>
            <a:r>
              <a:rPr lang="zh-CN" sz="2400" b="1" strike="noStrike" spc="-1">
                <a:solidFill>
                  <a:srgbClr val="FF0000"/>
                </a:solidFill>
                <a:latin typeface="Calibri"/>
                <a:ea typeface="华文楷体"/>
              </a:rPr>
              <a:t>）：怎么样的高手，其过关速度，使得计算机无法实现新的关卡数据装载。</a:t>
            </a:r>
            <a:endParaRPr lang="en-US" sz="2400" b="0" strike="noStrike" spc="-1">
              <a:latin typeface="Arial"/>
            </a:endParaRPr>
          </a:p>
          <a:p>
            <a:pPr marL="343080" indent="-341280">
              <a:lnSpc>
                <a:spcPct val="90000"/>
              </a:lnSpc>
              <a:spcBef>
                <a:spcPts val="479"/>
              </a:spcBef>
              <a:buClr>
                <a:srgbClr val="FF0000"/>
              </a:buClr>
              <a:buFont typeface="Arial"/>
              <a:buChar char="•"/>
            </a:pPr>
            <a:r>
              <a:rPr lang="zh-CN" sz="2400" b="1" strike="noStrike" spc="-1">
                <a:solidFill>
                  <a:srgbClr val="FF0000"/>
                </a:solidFill>
                <a:latin typeface="Calibri"/>
                <a:ea typeface="华文楷体"/>
              </a:rPr>
              <a:t>问</a:t>
            </a:r>
            <a:r>
              <a:rPr lang="en-US" sz="2400" b="1" strike="noStrike" spc="-1">
                <a:solidFill>
                  <a:srgbClr val="FF0000"/>
                </a:solidFill>
                <a:latin typeface="Calibri"/>
                <a:ea typeface="华文楷体"/>
              </a:rPr>
              <a:t>7</a:t>
            </a:r>
            <a:r>
              <a:rPr lang="zh-CN" sz="2400" b="1" strike="noStrike" spc="-1">
                <a:solidFill>
                  <a:srgbClr val="FF0000"/>
                </a:solidFill>
                <a:latin typeface="Calibri"/>
                <a:ea typeface="华文楷体"/>
              </a:rPr>
              <a:t>）：哪个器件是瓶颈</a:t>
            </a:r>
            <a:endParaRPr lang="en-US" sz="2400" b="0" strike="noStrike" spc="-1">
              <a:latin typeface="Arial"/>
            </a:endParaRPr>
          </a:p>
          <a:p>
            <a:pPr marL="343080" indent="-341280">
              <a:lnSpc>
                <a:spcPct val="90000"/>
              </a:lnSpc>
              <a:spcBef>
                <a:spcPts val="400"/>
              </a:spcBef>
              <a:buClr>
                <a:srgbClr val="000404"/>
              </a:buClr>
              <a:buFont typeface="Arial"/>
              <a:buChar char="•"/>
            </a:pPr>
            <a:r>
              <a:rPr lang="zh-CN" sz="2000" b="1" strike="noStrike" spc="-1">
                <a:solidFill>
                  <a:srgbClr val="000404"/>
                </a:solidFill>
                <a:latin typeface="宋体"/>
                <a:ea typeface="华文楷体"/>
              </a:rPr>
              <a:t>从前述可知，读取</a:t>
            </a:r>
            <a:r>
              <a:rPr lang="en-US" sz="2000" b="1" strike="noStrike" spc="-1">
                <a:solidFill>
                  <a:srgbClr val="000404"/>
                </a:solidFill>
                <a:latin typeface="宋体"/>
                <a:ea typeface="华文楷体"/>
              </a:rPr>
              <a:t>512M</a:t>
            </a:r>
            <a:r>
              <a:rPr lang="zh-CN" sz="2000" b="1" strike="noStrike" spc="-1">
                <a:solidFill>
                  <a:srgbClr val="000404"/>
                </a:solidFill>
                <a:latin typeface="宋体"/>
                <a:ea typeface="华文楷体"/>
              </a:rPr>
              <a:t>数据，需要</a:t>
            </a:r>
            <a:r>
              <a:rPr lang="en-US" sz="2000" b="1" strike="noStrike" spc="-1">
                <a:solidFill>
                  <a:srgbClr val="000404"/>
                </a:solidFill>
                <a:latin typeface="宋体"/>
                <a:ea typeface="华文楷体"/>
              </a:rPr>
              <a:t>512M/256K=2K</a:t>
            </a:r>
            <a:r>
              <a:rPr lang="zh-CN" sz="2000" b="1" strike="noStrike" spc="-1">
                <a:solidFill>
                  <a:srgbClr val="000404"/>
                </a:solidFill>
                <a:latin typeface="宋体"/>
                <a:ea typeface="华文楷体"/>
              </a:rPr>
              <a:t>磁道</a:t>
            </a:r>
            <a:endParaRPr lang="en-US" sz="2000" b="0" strike="noStrike" spc="-1">
              <a:latin typeface="Arial"/>
            </a:endParaRPr>
          </a:p>
          <a:p>
            <a:pPr marL="343080" indent="-341280">
              <a:lnSpc>
                <a:spcPct val="90000"/>
              </a:lnSpc>
              <a:spcBef>
                <a:spcPts val="400"/>
              </a:spcBef>
              <a:buClr>
                <a:srgbClr val="000404"/>
              </a:buClr>
              <a:buFont typeface="Arial"/>
              <a:buChar char="•"/>
            </a:pPr>
            <a:r>
              <a:rPr lang="zh-CN" sz="2000" b="1" strike="noStrike" spc="-1">
                <a:solidFill>
                  <a:srgbClr val="000404"/>
                </a:solidFill>
                <a:latin typeface="宋体"/>
                <a:ea typeface="华文楷体"/>
              </a:rPr>
              <a:t>控制时间</a:t>
            </a:r>
            <a:r>
              <a:rPr lang="en-US" sz="2000" b="1" strike="noStrike" spc="-1">
                <a:solidFill>
                  <a:srgbClr val="000404"/>
                </a:solidFill>
                <a:latin typeface="宋体"/>
                <a:ea typeface="华文楷体"/>
              </a:rPr>
              <a:t>+(0</a:t>
            </a:r>
            <a:r>
              <a:rPr lang="zh-CN" sz="2000" b="1" strike="noStrike" spc="-1">
                <a:solidFill>
                  <a:srgbClr val="000404"/>
                </a:solidFill>
                <a:latin typeface="宋体"/>
                <a:ea typeface="华文楷体"/>
              </a:rPr>
              <a:t>磁道寻道时间</a:t>
            </a:r>
            <a:r>
              <a:rPr lang="en-US" sz="2000" b="1" strike="noStrike" spc="-1">
                <a:solidFill>
                  <a:srgbClr val="000404"/>
                </a:solidFill>
                <a:latin typeface="宋体"/>
                <a:ea typeface="华文楷体"/>
              </a:rPr>
              <a:t>+</a:t>
            </a:r>
            <a:r>
              <a:rPr lang="zh-CN" sz="2000" b="1" strike="noStrike" spc="-1">
                <a:solidFill>
                  <a:srgbClr val="000404"/>
                </a:solidFill>
                <a:latin typeface="宋体"/>
                <a:ea typeface="华文楷体"/>
              </a:rPr>
              <a:t>半圈时间</a:t>
            </a:r>
            <a:r>
              <a:rPr lang="en-US" sz="2000" b="1" strike="noStrike" spc="-1">
                <a:solidFill>
                  <a:srgbClr val="000404"/>
                </a:solidFill>
                <a:latin typeface="宋体"/>
                <a:ea typeface="华文楷体"/>
              </a:rPr>
              <a:t>+</a:t>
            </a:r>
            <a:r>
              <a:rPr lang="zh-CN" sz="2000" b="1" strike="noStrike" spc="-1">
                <a:solidFill>
                  <a:srgbClr val="000404"/>
                </a:solidFill>
                <a:latin typeface="宋体"/>
                <a:ea typeface="华文楷体"/>
              </a:rPr>
              <a:t>读取</a:t>
            </a:r>
            <a:r>
              <a:rPr lang="en-US" sz="2000" b="1" strike="noStrike" spc="-1">
                <a:solidFill>
                  <a:srgbClr val="000404"/>
                </a:solidFill>
                <a:latin typeface="宋体"/>
                <a:ea typeface="华文楷体"/>
              </a:rPr>
              <a:t>1</a:t>
            </a:r>
            <a:r>
              <a:rPr lang="zh-CN" sz="2000" b="1" strike="noStrike" spc="-1">
                <a:solidFill>
                  <a:srgbClr val="000404"/>
                </a:solidFill>
                <a:latin typeface="宋体"/>
                <a:ea typeface="华文楷体"/>
              </a:rPr>
              <a:t>圈的所有扇区</a:t>
            </a:r>
            <a:r>
              <a:rPr lang="en-US" sz="2000" b="1" strike="noStrike" spc="-1">
                <a:solidFill>
                  <a:srgbClr val="000404"/>
                </a:solidFill>
                <a:latin typeface="宋体"/>
                <a:ea typeface="华文楷体"/>
              </a:rPr>
              <a:t>)+(0</a:t>
            </a:r>
            <a:r>
              <a:rPr lang="zh-CN" sz="2000" b="1" strike="noStrike" spc="-1">
                <a:solidFill>
                  <a:srgbClr val="000404"/>
                </a:solidFill>
                <a:latin typeface="宋体"/>
                <a:ea typeface="华文楷体"/>
              </a:rPr>
              <a:t>磁道换到</a:t>
            </a:r>
            <a:r>
              <a:rPr lang="en-US" sz="2000" b="1" strike="noStrike" spc="-1">
                <a:solidFill>
                  <a:srgbClr val="000404"/>
                </a:solidFill>
                <a:latin typeface="宋体"/>
                <a:ea typeface="华文楷体"/>
              </a:rPr>
              <a:t>1</a:t>
            </a:r>
            <a:r>
              <a:rPr lang="zh-CN" sz="2000" b="1" strike="noStrike" spc="-1">
                <a:solidFill>
                  <a:srgbClr val="000404"/>
                </a:solidFill>
                <a:latin typeface="宋体"/>
                <a:ea typeface="华文楷体"/>
              </a:rPr>
              <a:t>磁道时间</a:t>
            </a:r>
            <a:r>
              <a:rPr lang="en-US" sz="2000" b="1" strike="noStrike" spc="-1">
                <a:solidFill>
                  <a:srgbClr val="000404"/>
                </a:solidFill>
                <a:latin typeface="宋体"/>
                <a:ea typeface="华文楷体"/>
              </a:rPr>
              <a:t>+</a:t>
            </a:r>
            <a:r>
              <a:rPr lang="zh-CN" sz="2000" b="1" strike="noStrike" spc="-1">
                <a:solidFill>
                  <a:srgbClr val="000404"/>
                </a:solidFill>
                <a:latin typeface="宋体"/>
                <a:ea typeface="华文楷体"/>
              </a:rPr>
              <a:t>半圈时间</a:t>
            </a:r>
            <a:r>
              <a:rPr lang="en-US" sz="2000" b="1" strike="noStrike" spc="-1">
                <a:solidFill>
                  <a:srgbClr val="000404"/>
                </a:solidFill>
                <a:latin typeface="宋体"/>
                <a:ea typeface="华文楷体"/>
              </a:rPr>
              <a:t>+</a:t>
            </a:r>
            <a:r>
              <a:rPr lang="zh-CN" sz="2000" b="1" strike="noStrike" spc="-1">
                <a:solidFill>
                  <a:srgbClr val="000404"/>
                </a:solidFill>
                <a:latin typeface="宋体"/>
                <a:ea typeface="华文楷体"/>
              </a:rPr>
              <a:t>读取</a:t>
            </a:r>
            <a:r>
              <a:rPr lang="en-US" sz="2000" b="1" strike="noStrike" spc="-1">
                <a:solidFill>
                  <a:srgbClr val="000404"/>
                </a:solidFill>
                <a:latin typeface="宋体"/>
                <a:ea typeface="华文楷体"/>
              </a:rPr>
              <a:t>1</a:t>
            </a:r>
            <a:r>
              <a:rPr lang="zh-CN" sz="2000" b="1" strike="noStrike" spc="-1">
                <a:solidFill>
                  <a:srgbClr val="000404"/>
                </a:solidFill>
                <a:latin typeface="宋体"/>
                <a:ea typeface="华文楷体"/>
              </a:rPr>
              <a:t>圈的所有扇区</a:t>
            </a:r>
            <a:r>
              <a:rPr lang="en-US" sz="2000" b="1" strike="noStrike" spc="-1">
                <a:solidFill>
                  <a:srgbClr val="000404"/>
                </a:solidFill>
                <a:latin typeface="宋体"/>
                <a:ea typeface="华文楷体"/>
              </a:rPr>
              <a:t>) +…+(</a:t>
            </a:r>
            <a:r>
              <a:rPr lang="zh-CN" sz="2000" b="1" strike="noStrike" spc="-1">
                <a:solidFill>
                  <a:srgbClr val="000404"/>
                </a:solidFill>
                <a:latin typeface="宋体"/>
                <a:ea typeface="华文楷体"/>
              </a:rPr>
              <a:t>最后磁道换道时间</a:t>
            </a:r>
            <a:r>
              <a:rPr lang="en-US" sz="2000" b="1" strike="noStrike" spc="-1">
                <a:solidFill>
                  <a:srgbClr val="000404"/>
                </a:solidFill>
                <a:latin typeface="宋体"/>
                <a:ea typeface="华文楷体"/>
              </a:rPr>
              <a:t>+</a:t>
            </a:r>
            <a:r>
              <a:rPr lang="zh-CN" sz="2000" b="1" strike="noStrike" spc="-1">
                <a:solidFill>
                  <a:srgbClr val="000404"/>
                </a:solidFill>
                <a:latin typeface="宋体"/>
                <a:ea typeface="华文楷体"/>
              </a:rPr>
              <a:t>半圈时间</a:t>
            </a:r>
            <a:r>
              <a:rPr lang="en-US" sz="2000" b="1" strike="noStrike" spc="-1">
                <a:solidFill>
                  <a:srgbClr val="000404"/>
                </a:solidFill>
                <a:latin typeface="宋体"/>
                <a:ea typeface="华文楷体"/>
              </a:rPr>
              <a:t>+</a:t>
            </a:r>
            <a:r>
              <a:rPr lang="zh-CN" sz="2000" b="1" strike="noStrike" spc="-1">
                <a:solidFill>
                  <a:srgbClr val="000404"/>
                </a:solidFill>
                <a:latin typeface="宋体"/>
                <a:ea typeface="华文楷体"/>
              </a:rPr>
              <a:t>读取</a:t>
            </a:r>
            <a:r>
              <a:rPr lang="en-US" sz="2000" b="1" strike="noStrike" spc="-1">
                <a:solidFill>
                  <a:srgbClr val="000404"/>
                </a:solidFill>
                <a:latin typeface="宋体"/>
                <a:ea typeface="华文楷体"/>
              </a:rPr>
              <a:t>14</a:t>
            </a:r>
            <a:r>
              <a:rPr lang="zh-CN" sz="2000" b="1" strike="noStrike" spc="-1">
                <a:solidFill>
                  <a:srgbClr val="000404"/>
                </a:solidFill>
                <a:latin typeface="宋体"/>
                <a:ea typeface="华文楷体"/>
              </a:rPr>
              <a:t>圈的所有扇区</a:t>
            </a:r>
            <a:r>
              <a:rPr lang="en-US" sz="2000" b="1" strike="noStrike" spc="-1">
                <a:solidFill>
                  <a:srgbClr val="000404"/>
                </a:solidFill>
                <a:latin typeface="宋体"/>
                <a:ea typeface="华文楷体"/>
              </a:rPr>
              <a:t>)+</a:t>
            </a:r>
            <a:r>
              <a:rPr lang="zh-CN" sz="2000" b="1" strike="noStrike" spc="-1">
                <a:solidFill>
                  <a:srgbClr val="000404"/>
                </a:solidFill>
                <a:latin typeface="宋体"/>
                <a:ea typeface="华文楷体"/>
              </a:rPr>
              <a:t>传输时间</a:t>
            </a:r>
            <a:endParaRPr lang="en-US" sz="2000" b="0" strike="noStrike" spc="-1">
              <a:latin typeface="Arial"/>
            </a:endParaRPr>
          </a:p>
          <a:p>
            <a:pPr marL="343080" indent="-341280">
              <a:lnSpc>
                <a:spcPct val="90000"/>
              </a:lnSpc>
              <a:spcBef>
                <a:spcPts val="400"/>
              </a:spcBef>
              <a:buClr>
                <a:srgbClr val="000404"/>
              </a:buClr>
              <a:buFont typeface="Arial"/>
              <a:buChar char="•"/>
            </a:pPr>
            <a:r>
              <a:rPr lang="en-US" sz="2000" b="1" strike="noStrike" spc="-1">
                <a:solidFill>
                  <a:srgbClr val="000404"/>
                </a:solidFill>
                <a:latin typeface="宋体"/>
                <a:ea typeface="华文楷体"/>
              </a:rPr>
              <a:t>≈</a:t>
            </a:r>
            <a:r>
              <a:rPr lang="zh-CN" sz="2000" b="1" strike="noStrike" spc="-1">
                <a:solidFill>
                  <a:srgbClr val="000404"/>
                </a:solidFill>
                <a:latin typeface="宋体"/>
                <a:ea typeface="华文楷体"/>
              </a:rPr>
              <a:t>控制时间</a:t>
            </a:r>
            <a:r>
              <a:rPr lang="en-US" sz="2000" b="1" strike="noStrike" spc="-1">
                <a:solidFill>
                  <a:srgbClr val="000404"/>
                </a:solidFill>
                <a:latin typeface="宋体"/>
                <a:ea typeface="华文楷体"/>
              </a:rPr>
              <a:t>+ 0</a:t>
            </a:r>
            <a:r>
              <a:rPr lang="zh-CN" sz="2000" b="1" strike="noStrike" spc="-1">
                <a:solidFill>
                  <a:srgbClr val="000404"/>
                </a:solidFill>
                <a:latin typeface="宋体"/>
                <a:ea typeface="华文楷体"/>
              </a:rPr>
              <a:t>磁道寻道时间</a:t>
            </a:r>
            <a:r>
              <a:rPr lang="en-US" sz="2000" b="1" strike="noStrike" spc="-1">
                <a:solidFill>
                  <a:srgbClr val="000404"/>
                </a:solidFill>
                <a:latin typeface="宋体"/>
                <a:ea typeface="华文楷体"/>
              </a:rPr>
              <a:t>+2K*(</a:t>
            </a:r>
            <a:r>
              <a:rPr lang="zh-CN" sz="2000" b="1" strike="noStrike" spc="-1">
                <a:solidFill>
                  <a:srgbClr val="000404"/>
                </a:solidFill>
                <a:latin typeface="宋体"/>
                <a:ea typeface="华文楷体"/>
              </a:rPr>
              <a:t>换道时间</a:t>
            </a:r>
            <a:r>
              <a:rPr lang="en-US" sz="2000" b="1" strike="noStrike" spc="-1">
                <a:solidFill>
                  <a:srgbClr val="000404"/>
                </a:solidFill>
                <a:latin typeface="宋体"/>
                <a:ea typeface="华文楷体"/>
              </a:rPr>
              <a:t>+</a:t>
            </a:r>
            <a:r>
              <a:rPr lang="zh-CN" sz="2000" b="1" strike="noStrike" spc="-1">
                <a:solidFill>
                  <a:srgbClr val="000404"/>
                </a:solidFill>
                <a:latin typeface="宋体"/>
                <a:ea typeface="华文楷体"/>
              </a:rPr>
              <a:t>半圈时间</a:t>
            </a:r>
            <a:r>
              <a:rPr lang="en-US" sz="2000" b="1" strike="noStrike" spc="-1">
                <a:solidFill>
                  <a:srgbClr val="000404"/>
                </a:solidFill>
                <a:latin typeface="宋体"/>
                <a:ea typeface="华文楷体"/>
              </a:rPr>
              <a:t>+</a:t>
            </a:r>
            <a:r>
              <a:rPr lang="zh-CN" sz="2000" b="1" strike="noStrike" spc="-1">
                <a:solidFill>
                  <a:srgbClr val="000404"/>
                </a:solidFill>
                <a:latin typeface="宋体"/>
                <a:ea typeface="华文楷体"/>
              </a:rPr>
              <a:t>读取</a:t>
            </a:r>
            <a:r>
              <a:rPr lang="en-US" sz="2000" b="1" strike="noStrike" spc="-1">
                <a:solidFill>
                  <a:srgbClr val="000404"/>
                </a:solidFill>
                <a:latin typeface="宋体"/>
                <a:ea typeface="华文楷体"/>
              </a:rPr>
              <a:t>1</a:t>
            </a:r>
            <a:r>
              <a:rPr lang="zh-CN" sz="2000" b="1" strike="noStrike" spc="-1">
                <a:solidFill>
                  <a:srgbClr val="000404"/>
                </a:solidFill>
                <a:latin typeface="宋体"/>
                <a:ea typeface="华文楷体"/>
              </a:rPr>
              <a:t>圈的所有扇区</a:t>
            </a:r>
            <a:r>
              <a:rPr lang="en-US" sz="2000" b="1" strike="noStrike" spc="-1">
                <a:solidFill>
                  <a:srgbClr val="000404"/>
                </a:solidFill>
                <a:latin typeface="宋体"/>
                <a:ea typeface="华文楷体"/>
              </a:rPr>
              <a:t>) +</a:t>
            </a:r>
            <a:r>
              <a:rPr lang="zh-CN" sz="2000" b="1" strike="noStrike" spc="-1">
                <a:solidFill>
                  <a:srgbClr val="000404"/>
                </a:solidFill>
                <a:latin typeface="宋体"/>
                <a:ea typeface="华文楷体"/>
              </a:rPr>
              <a:t>传输时间</a:t>
            </a:r>
            <a:endParaRPr lang="en-US" sz="2000" b="0" strike="noStrike" spc="-1">
              <a:latin typeface="Arial"/>
            </a:endParaRPr>
          </a:p>
          <a:p>
            <a:pPr marL="343080" indent="-341280">
              <a:lnSpc>
                <a:spcPct val="90000"/>
              </a:lnSpc>
              <a:spcBef>
                <a:spcPts val="400"/>
              </a:spcBef>
              <a:buClr>
                <a:srgbClr val="000404"/>
              </a:buClr>
              <a:buFont typeface="Arial"/>
              <a:buChar char="•"/>
            </a:pPr>
            <a:r>
              <a:rPr lang="en-US" sz="2000" b="1" strike="noStrike" spc="-1">
                <a:solidFill>
                  <a:srgbClr val="000404"/>
                </a:solidFill>
                <a:latin typeface="宋体"/>
                <a:ea typeface="华文楷体"/>
              </a:rPr>
              <a:t>=0.5+4+2k*(0.002+0.002+0.004)+512M/133MBps</a:t>
            </a:r>
            <a:endParaRPr lang="en-US" sz="2000" b="0" strike="noStrike" spc="-1">
              <a:latin typeface="Arial"/>
            </a:endParaRPr>
          </a:p>
          <a:p>
            <a:pPr marL="343080" indent="-341280">
              <a:lnSpc>
                <a:spcPct val="90000"/>
              </a:lnSpc>
              <a:spcBef>
                <a:spcPts val="400"/>
              </a:spcBef>
              <a:buClr>
                <a:srgbClr val="000404"/>
              </a:buClr>
              <a:buFont typeface="Arial"/>
              <a:buChar char="•"/>
            </a:pPr>
            <a:r>
              <a:rPr lang="en-US" sz="2000" b="1" strike="noStrike" spc="-1">
                <a:solidFill>
                  <a:srgbClr val="000404"/>
                </a:solidFill>
                <a:latin typeface="宋体"/>
                <a:ea typeface="华文楷体"/>
              </a:rPr>
              <a:t>=0.5ms+4ms+16ms+3850ms=3.87s</a:t>
            </a:r>
            <a:endParaRPr lang="en-US" sz="2000" b="0" strike="noStrike" spc="-1">
              <a:latin typeface="Arial"/>
            </a:endParaRPr>
          </a:p>
          <a:p>
            <a:pPr marL="343080" indent="-341280">
              <a:lnSpc>
                <a:spcPct val="90000"/>
              </a:lnSpc>
              <a:spcBef>
                <a:spcPts val="479"/>
              </a:spcBef>
              <a:buClr>
                <a:srgbClr val="FF0000"/>
              </a:buClr>
              <a:buFont typeface="Arial"/>
              <a:buChar char="•"/>
            </a:pPr>
            <a:r>
              <a:rPr lang="zh-CN" sz="2400" b="1" strike="noStrike" spc="-1">
                <a:solidFill>
                  <a:srgbClr val="FF0000"/>
                </a:solidFill>
                <a:latin typeface="Calibri"/>
                <a:ea typeface="华文楷体"/>
              </a:rPr>
              <a:t>如果高手在</a:t>
            </a:r>
            <a:r>
              <a:rPr lang="en-US" sz="2400" b="1" strike="noStrike" spc="-1">
                <a:solidFill>
                  <a:srgbClr val="FF0000"/>
                </a:solidFill>
                <a:latin typeface="Calibri"/>
                <a:ea typeface="华文楷体"/>
              </a:rPr>
              <a:t>3.87</a:t>
            </a:r>
            <a:r>
              <a:rPr lang="zh-CN" sz="2400" b="1" strike="noStrike" spc="-1">
                <a:solidFill>
                  <a:srgbClr val="FF0000"/>
                </a:solidFill>
                <a:latin typeface="Calibri"/>
                <a:ea typeface="华文楷体"/>
              </a:rPr>
              <a:t>秒内过关，计算机来不及转入新的场景数据</a:t>
            </a:r>
            <a:endParaRPr lang="en-US" sz="2400" b="0" strike="noStrike" spc="-1">
              <a:latin typeface="Arial"/>
            </a:endParaRPr>
          </a:p>
          <a:p>
            <a:pPr marL="343080" indent="-341280">
              <a:lnSpc>
                <a:spcPct val="90000"/>
              </a:lnSpc>
              <a:spcBef>
                <a:spcPts val="479"/>
              </a:spcBef>
              <a:buClr>
                <a:srgbClr val="FF0000"/>
              </a:buClr>
              <a:buFont typeface="Arial"/>
              <a:buChar char="•"/>
            </a:pPr>
            <a:r>
              <a:rPr lang="zh-CN" sz="2400" b="1" strike="noStrike" spc="-1">
                <a:solidFill>
                  <a:srgbClr val="FF0000"/>
                </a:solidFill>
                <a:latin typeface="Calibri"/>
                <a:ea typeface="华文楷体"/>
              </a:rPr>
              <a:t>耗时最多是数据传输时间</a:t>
            </a:r>
            <a:endParaRPr lang="en-US" sz="2400" b="0" strike="noStrike" spc="-1">
              <a:latin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3"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57766B29-5A24-4E0F-86E2-43D3C0B087F6}" type="slidenum">
              <a:rPr lang="en-US" sz="1200" b="0" strike="noStrike" spc="-1">
                <a:solidFill>
                  <a:srgbClr val="8B8B8B"/>
                </a:solidFill>
                <a:latin typeface="Calibri"/>
                <a:ea typeface="DejaVu Sans"/>
              </a:rPr>
              <a:t>87</a:t>
            </a:fld>
            <a:endParaRPr lang="en-US" sz="1200" b="0" strike="noStrike" spc="-1">
              <a:latin typeface="Arial"/>
            </a:endParaRPr>
          </a:p>
        </p:txBody>
      </p:sp>
      <p:sp>
        <p:nvSpPr>
          <p:cNvPr id="1144" name="CustomShape 2"/>
          <p:cNvSpPr/>
          <p:nvPr/>
        </p:nvSpPr>
        <p:spPr>
          <a:xfrm>
            <a:off x="0" y="476280"/>
            <a:ext cx="9142200" cy="57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80000"/>
              </a:lnSpc>
              <a:spcBef>
                <a:spcPts val="400"/>
              </a:spcBef>
              <a:buClr>
                <a:srgbClr val="000404"/>
              </a:buClr>
              <a:buFont typeface="Arial"/>
              <a:buChar char="•"/>
            </a:pPr>
            <a:r>
              <a:rPr lang="zh-CN" sz="2000" b="1" strike="noStrike" spc="-1">
                <a:solidFill>
                  <a:srgbClr val="000404"/>
                </a:solidFill>
                <a:latin typeface="华文楷体"/>
                <a:ea typeface="华文楷体"/>
              </a:rPr>
              <a:t>如前的</a:t>
            </a:r>
            <a:r>
              <a:rPr lang="en-US" sz="2000" b="1" strike="noStrike" spc="-1">
                <a:solidFill>
                  <a:srgbClr val="000404"/>
                </a:solidFill>
                <a:latin typeface="华文楷体"/>
                <a:ea typeface="华文楷体"/>
              </a:rPr>
              <a:t>IDE</a:t>
            </a:r>
            <a:r>
              <a:rPr lang="zh-CN" sz="2000" b="1" strike="noStrike" spc="-1">
                <a:solidFill>
                  <a:srgbClr val="000404"/>
                </a:solidFill>
                <a:latin typeface="华文楷体"/>
                <a:ea typeface="华文楷体"/>
              </a:rPr>
              <a:t>硬盘分为</a:t>
            </a:r>
            <a:r>
              <a:rPr lang="en-US" sz="2000" b="1" strike="noStrike" spc="-1">
                <a:solidFill>
                  <a:srgbClr val="000404"/>
                </a:solidFill>
                <a:latin typeface="华文楷体"/>
                <a:ea typeface="华文楷体"/>
              </a:rPr>
              <a:t>2</a:t>
            </a:r>
            <a:r>
              <a:rPr lang="zh-CN" sz="2000" b="1" strike="noStrike" spc="-1">
                <a:solidFill>
                  <a:srgbClr val="000404"/>
                </a:solidFill>
                <a:latin typeface="华文楷体"/>
                <a:ea typeface="华文楷体"/>
              </a:rPr>
              <a:t>个逻辑硬盘。已知理想</a:t>
            </a:r>
            <a:r>
              <a:rPr lang="en-US" sz="2000" b="1" strike="noStrike" spc="-1">
                <a:solidFill>
                  <a:srgbClr val="000404"/>
                </a:solidFill>
                <a:latin typeface="华文楷体"/>
                <a:ea typeface="华文楷体"/>
              </a:rPr>
              <a:t>CPI</a:t>
            </a:r>
            <a:r>
              <a:rPr lang="zh-CN" sz="2000" b="1" strike="noStrike" spc="-1">
                <a:solidFill>
                  <a:srgbClr val="000404"/>
                </a:solidFill>
                <a:latin typeface="华文楷体"/>
                <a:ea typeface="华文楷体"/>
              </a:rPr>
              <a:t>为</a:t>
            </a:r>
            <a:r>
              <a:rPr lang="en-US" sz="2000" b="1" strike="noStrike" spc="-1">
                <a:solidFill>
                  <a:srgbClr val="000404"/>
                </a:solidFill>
                <a:latin typeface="华文楷体"/>
                <a:ea typeface="华文楷体"/>
              </a:rPr>
              <a:t>1</a:t>
            </a:r>
            <a:r>
              <a:rPr lang="zh-CN" sz="2000" b="1" strike="noStrike" spc="-1">
                <a:solidFill>
                  <a:srgbClr val="000404"/>
                </a:solidFill>
                <a:latin typeface="华文楷体"/>
                <a:ea typeface="华文楷体"/>
              </a:rPr>
              <a:t>，</a:t>
            </a:r>
            <a:r>
              <a:rPr lang="en-US" sz="2000" b="1" strike="noStrike" spc="-1">
                <a:solidFill>
                  <a:srgbClr val="000404"/>
                </a:solidFill>
                <a:latin typeface="华文楷体"/>
                <a:ea typeface="华文楷体"/>
              </a:rPr>
              <a:t>1cc=1ns</a:t>
            </a:r>
            <a:r>
              <a:rPr lang="zh-CN" sz="2000" b="1" strike="noStrike" spc="-1">
                <a:solidFill>
                  <a:srgbClr val="000404"/>
                </a:solidFill>
                <a:latin typeface="华文楷体"/>
                <a:ea typeface="华文楷体"/>
              </a:rPr>
              <a:t>。</a:t>
            </a:r>
            <a:r>
              <a:rPr lang="en-US" sz="2000" b="1" strike="noStrike" spc="-1">
                <a:solidFill>
                  <a:srgbClr val="000404"/>
                </a:solidFill>
                <a:latin typeface="华文楷体"/>
                <a:ea typeface="华文楷体"/>
              </a:rPr>
              <a:t>L1 cache</a:t>
            </a:r>
            <a:r>
              <a:rPr lang="zh-CN" sz="2000" b="1" strike="noStrike" spc="-1">
                <a:solidFill>
                  <a:srgbClr val="000404"/>
                </a:solidFill>
                <a:latin typeface="华文楷体"/>
                <a:ea typeface="华文楷体"/>
              </a:rPr>
              <a:t>访问时间为</a:t>
            </a:r>
            <a:r>
              <a:rPr lang="en-US" sz="2000" b="1" strike="noStrike" spc="-1">
                <a:solidFill>
                  <a:srgbClr val="000404"/>
                </a:solidFill>
                <a:latin typeface="华文楷体"/>
                <a:ea typeface="华文楷体"/>
              </a:rPr>
              <a:t>1cc</a:t>
            </a:r>
            <a:r>
              <a:rPr lang="zh-CN" sz="2000" b="1" strike="noStrike" spc="-1">
                <a:solidFill>
                  <a:srgbClr val="000404"/>
                </a:solidFill>
                <a:latin typeface="华文楷体"/>
                <a:ea typeface="华文楷体"/>
              </a:rPr>
              <a:t>，命中率为</a:t>
            </a:r>
            <a:r>
              <a:rPr lang="en-US" sz="2000" b="1" strike="noStrike" spc="-1">
                <a:solidFill>
                  <a:srgbClr val="000404"/>
                </a:solidFill>
                <a:latin typeface="华文楷体"/>
                <a:ea typeface="华文楷体"/>
              </a:rPr>
              <a:t>99%</a:t>
            </a:r>
            <a:r>
              <a:rPr lang="zh-CN" sz="2000" b="1" strike="noStrike" spc="-1">
                <a:solidFill>
                  <a:srgbClr val="000404"/>
                </a:solidFill>
                <a:latin typeface="华文楷体"/>
                <a:ea typeface="华文楷体"/>
              </a:rPr>
              <a:t>，</a:t>
            </a:r>
            <a:r>
              <a:rPr lang="en-US" sz="2000" b="1" strike="noStrike" spc="-1">
                <a:solidFill>
                  <a:srgbClr val="000404"/>
                </a:solidFill>
                <a:latin typeface="华文楷体"/>
                <a:ea typeface="华文楷体"/>
              </a:rPr>
              <a:t>L2</a:t>
            </a:r>
            <a:r>
              <a:rPr lang="zh-CN" sz="2000" b="1" strike="noStrike" spc="-1">
                <a:solidFill>
                  <a:srgbClr val="000404"/>
                </a:solidFill>
                <a:latin typeface="华文楷体"/>
                <a:ea typeface="华文楷体"/>
              </a:rPr>
              <a:t>访问时间为</a:t>
            </a:r>
            <a:r>
              <a:rPr lang="en-US" sz="2000" b="1" strike="noStrike" spc="-1">
                <a:solidFill>
                  <a:srgbClr val="000404"/>
                </a:solidFill>
                <a:latin typeface="华文楷体"/>
                <a:ea typeface="华文楷体"/>
              </a:rPr>
              <a:t>2cc</a:t>
            </a:r>
            <a:r>
              <a:rPr lang="zh-CN" sz="2000" b="1" strike="noStrike" spc="-1">
                <a:solidFill>
                  <a:srgbClr val="000404"/>
                </a:solidFill>
                <a:latin typeface="华文楷体"/>
                <a:ea typeface="华文楷体"/>
              </a:rPr>
              <a:t>，命中率为</a:t>
            </a:r>
            <a:r>
              <a:rPr lang="en-US" sz="2000" b="1" strike="noStrike" spc="-1">
                <a:solidFill>
                  <a:srgbClr val="000404"/>
                </a:solidFill>
                <a:latin typeface="华文楷体"/>
                <a:ea typeface="华文楷体"/>
              </a:rPr>
              <a:t>95%</a:t>
            </a:r>
            <a:r>
              <a:rPr lang="zh-CN" sz="2000" b="1" strike="noStrike" spc="-1">
                <a:solidFill>
                  <a:srgbClr val="000404"/>
                </a:solidFill>
                <a:latin typeface="华文楷体"/>
                <a:ea typeface="华文楷体"/>
              </a:rPr>
              <a:t>。虚拟内存管理，内存页与物理扇区一样大。物理内存访问速度为</a:t>
            </a:r>
            <a:r>
              <a:rPr lang="en-US" sz="2000" b="1" strike="noStrike" spc="-1">
                <a:solidFill>
                  <a:srgbClr val="000404"/>
                </a:solidFill>
                <a:latin typeface="华文楷体"/>
                <a:ea typeface="华文楷体"/>
              </a:rPr>
              <a:t>20cc</a:t>
            </a:r>
            <a:r>
              <a:rPr lang="zh-CN" sz="2000" b="1" strike="noStrike" spc="-1">
                <a:solidFill>
                  <a:srgbClr val="000404"/>
                </a:solidFill>
                <a:latin typeface="华文楷体"/>
                <a:ea typeface="华文楷体"/>
              </a:rPr>
              <a:t>，辅存</a:t>
            </a:r>
            <a:r>
              <a:rPr lang="en-US" sz="2000" b="1" strike="noStrike" spc="-1">
                <a:solidFill>
                  <a:srgbClr val="000404"/>
                </a:solidFill>
                <a:latin typeface="华文楷体"/>
                <a:ea typeface="华文楷体"/>
              </a:rPr>
              <a:t>2M</a:t>
            </a:r>
            <a:r>
              <a:rPr lang="zh-CN" sz="2000" b="1" strike="noStrike" spc="-1">
                <a:solidFill>
                  <a:srgbClr val="000404"/>
                </a:solidFill>
                <a:latin typeface="华文楷体"/>
                <a:ea typeface="华文楷体"/>
              </a:rPr>
              <a:t>存放在</a:t>
            </a:r>
            <a:r>
              <a:rPr lang="en-US" sz="2000" b="1" strike="noStrike" spc="-1">
                <a:solidFill>
                  <a:srgbClr val="000404"/>
                </a:solidFill>
                <a:latin typeface="华文楷体"/>
                <a:ea typeface="华文楷体"/>
              </a:rPr>
              <a:t>C</a:t>
            </a:r>
            <a:r>
              <a:rPr lang="zh-CN" sz="2000" b="1" strike="noStrike" spc="-1">
                <a:solidFill>
                  <a:srgbClr val="000404"/>
                </a:solidFill>
                <a:latin typeface="华文楷体"/>
                <a:ea typeface="华文楷体"/>
              </a:rPr>
              <a:t>盘与放在</a:t>
            </a:r>
            <a:r>
              <a:rPr lang="en-US" sz="2000" b="1" strike="noStrike" spc="-1">
                <a:solidFill>
                  <a:srgbClr val="000404"/>
                </a:solidFill>
                <a:latin typeface="华文楷体"/>
                <a:ea typeface="华文楷体"/>
              </a:rPr>
              <a:t>D</a:t>
            </a:r>
            <a:r>
              <a:rPr lang="zh-CN" sz="2000" b="1" strike="noStrike" spc="-1">
                <a:solidFill>
                  <a:srgbClr val="000404"/>
                </a:solidFill>
                <a:latin typeface="华文楷体"/>
                <a:ea typeface="华文楷体"/>
              </a:rPr>
              <a:t>盘第一个磁道，虚拟内存命中率</a:t>
            </a:r>
            <a:r>
              <a:rPr lang="en-US" sz="2000" b="1" strike="noStrike" spc="-1">
                <a:solidFill>
                  <a:srgbClr val="000404"/>
                </a:solidFill>
                <a:latin typeface="华文楷体"/>
                <a:ea typeface="华文楷体"/>
              </a:rPr>
              <a:t>99.999%</a:t>
            </a:r>
            <a:r>
              <a:rPr lang="zh-CN" sz="2000" b="1" strike="noStrike" spc="-1">
                <a:solidFill>
                  <a:srgbClr val="000404"/>
                </a:solidFill>
                <a:latin typeface="华文楷体"/>
                <a:ea typeface="华文楷体"/>
              </a:rPr>
              <a:t>。</a:t>
            </a:r>
            <a:endParaRPr lang="en-US" sz="2000" b="0" strike="noStrike" spc="-1">
              <a:latin typeface="Arial"/>
            </a:endParaRPr>
          </a:p>
          <a:p>
            <a:pPr marL="343080" indent="-341280">
              <a:lnSpc>
                <a:spcPct val="80000"/>
              </a:lnSpc>
              <a:spcBef>
                <a:spcPts val="479"/>
              </a:spcBef>
              <a:buClr>
                <a:srgbClr val="FF0000"/>
              </a:buClr>
              <a:buFont typeface="Arial"/>
              <a:buChar char="•"/>
            </a:pPr>
            <a:r>
              <a:rPr lang="zh-CN" sz="2400" b="1" strike="noStrike" spc="-1">
                <a:solidFill>
                  <a:srgbClr val="FF0000"/>
                </a:solidFill>
                <a:latin typeface="Calibri"/>
                <a:ea typeface="华文楷体"/>
              </a:rPr>
              <a:t>问</a:t>
            </a:r>
            <a:r>
              <a:rPr lang="en-US" sz="2400" b="1" strike="noStrike" spc="-1">
                <a:solidFill>
                  <a:srgbClr val="FF0000"/>
                </a:solidFill>
                <a:latin typeface="Calibri"/>
                <a:ea typeface="华文楷体"/>
              </a:rPr>
              <a:t>8</a:t>
            </a:r>
            <a:r>
              <a:rPr lang="zh-CN" sz="2400" b="1" strike="noStrike" spc="-1">
                <a:solidFill>
                  <a:srgbClr val="FF0000"/>
                </a:solidFill>
                <a:latin typeface="Calibri"/>
                <a:ea typeface="华文楷体"/>
              </a:rPr>
              <a:t>）</a:t>
            </a:r>
            <a:r>
              <a:rPr lang="en-US" sz="2400" b="1" strike="noStrike" spc="-1">
                <a:solidFill>
                  <a:srgbClr val="FF0000"/>
                </a:solidFill>
                <a:latin typeface="Calibri"/>
                <a:ea typeface="华文楷体"/>
              </a:rPr>
              <a:t>C</a:t>
            </a:r>
            <a:r>
              <a:rPr lang="zh-CN" sz="2400" b="1" strike="noStrike" spc="-1">
                <a:solidFill>
                  <a:srgbClr val="FF0000"/>
                </a:solidFill>
                <a:latin typeface="Calibri"/>
                <a:ea typeface="华文楷体"/>
              </a:rPr>
              <a:t>盘虚拟内存与</a:t>
            </a:r>
            <a:r>
              <a:rPr lang="en-US" sz="2400" b="1" strike="noStrike" spc="-1">
                <a:solidFill>
                  <a:srgbClr val="FF0000"/>
                </a:solidFill>
                <a:latin typeface="Calibri"/>
                <a:ea typeface="华文楷体"/>
              </a:rPr>
              <a:t>D</a:t>
            </a:r>
            <a:r>
              <a:rPr lang="zh-CN" sz="2400" b="1" strike="noStrike" spc="-1">
                <a:solidFill>
                  <a:srgbClr val="FF0000"/>
                </a:solidFill>
                <a:latin typeface="Calibri"/>
                <a:ea typeface="华文楷体"/>
              </a:rPr>
              <a:t>盘虚拟内存对</a:t>
            </a:r>
            <a:r>
              <a:rPr lang="en-US" sz="2400" b="1" strike="noStrike" spc="-1">
                <a:solidFill>
                  <a:srgbClr val="FF0000"/>
                </a:solidFill>
                <a:latin typeface="Calibri"/>
                <a:ea typeface="华文楷体"/>
              </a:rPr>
              <a:t>CPI</a:t>
            </a:r>
            <a:r>
              <a:rPr lang="zh-CN" sz="2400" b="1" strike="noStrike" spc="-1">
                <a:solidFill>
                  <a:srgbClr val="FF0000"/>
                </a:solidFill>
                <a:latin typeface="Calibri"/>
                <a:ea typeface="华文楷体"/>
              </a:rPr>
              <a:t>有多少影响</a:t>
            </a:r>
            <a:endParaRPr lang="en-US" sz="2400" b="0" strike="noStrike" spc="-1">
              <a:latin typeface="Arial"/>
            </a:endParaRPr>
          </a:p>
          <a:p>
            <a:pPr marL="343080" indent="-341280">
              <a:lnSpc>
                <a:spcPct val="80000"/>
              </a:lnSpc>
              <a:spcBef>
                <a:spcPts val="400"/>
              </a:spcBef>
              <a:buClr>
                <a:srgbClr val="000404"/>
              </a:buClr>
              <a:buFont typeface="Arial"/>
              <a:buChar char="•"/>
            </a:pPr>
            <a:r>
              <a:rPr lang="zh-CN" sz="2000" b="1" strike="noStrike" spc="-1">
                <a:solidFill>
                  <a:srgbClr val="000404"/>
                </a:solidFill>
                <a:latin typeface="Calibri"/>
                <a:ea typeface="华文楷体"/>
              </a:rPr>
              <a:t>辅存</a:t>
            </a:r>
            <a:r>
              <a:rPr lang="en-US" sz="2000" b="1" strike="noStrike" spc="-1">
                <a:solidFill>
                  <a:srgbClr val="000404"/>
                </a:solidFill>
                <a:latin typeface="Calibri"/>
                <a:ea typeface="华文楷体"/>
              </a:rPr>
              <a:t>2M=8</a:t>
            </a:r>
            <a:r>
              <a:rPr lang="zh-CN" sz="2000" b="1" strike="noStrike" spc="-1">
                <a:solidFill>
                  <a:srgbClr val="000404"/>
                </a:solidFill>
                <a:latin typeface="Calibri"/>
                <a:ea typeface="华文楷体"/>
              </a:rPr>
              <a:t>个磁道；内存页</a:t>
            </a:r>
            <a:r>
              <a:rPr lang="en-US" sz="2000" b="1" strike="noStrike" spc="-1">
                <a:solidFill>
                  <a:srgbClr val="000404"/>
                </a:solidFill>
                <a:latin typeface="Calibri"/>
                <a:ea typeface="华文楷体"/>
              </a:rPr>
              <a:t>4K</a:t>
            </a:r>
            <a:endParaRPr lang="en-US" sz="2000" b="0" strike="noStrike" spc="-1">
              <a:latin typeface="Arial"/>
            </a:endParaRPr>
          </a:p>
          <a:p>
            <a:pPr marL="343080" indent="-341280">
              <a:lnSpc>
                <a:spcPct val="80000"/>
              </a:lnSpc>
              <a:spcBef>
                <a:spcPts val="400"/>
              </a:spcBef>
              <a:buClr>
                <a:srgbClr val="000404"/>
              </a:buClr>
              <a:buFont typeface="Arial"/>
              <a:buChar char="•"/>
            </a:pPr>
            <a:r>
              <a:rPr lang="en-US" sz="2000" b="1" strike="noStrike" spc="-1">
                <a:solidFill>
                  <a:srgbClr val="000404"/>
                </a:solidFill>
                <a:latin typeface="Calibri"/>
                <a:ea typeface="华文楷体"/>
              </a:rPr>
              <a:t>C</a:t>
            </a:r>
            <a:r>
              <a:rPr lang="zh-CN" sz="2000" b="1" strike="noStrike" spc="-1">
                <a:solidFill>
                  <a:srgbClr val="000404"/>
                </a:solidFill>
                <a:latin typeface="Calibri"/>
                <a:ea typeface="华文楷体"/>
              </a:rPr>
              <a:t>盘读写时间</a:t>
            </a:r>
            <a:r>
              <a:rPr lang="en-US" sz="2000" b="1" strike="noStrike" spc="-1">
                <a:solidFill>
                  <a:srgbClr val="000404"/>
                </a:solidFill>
                <a:latin typeface="Calibri"/>
                <a:ea typeface="华文楷体"/>
              </a:rPr>
              <a:t>=</a:t>
            </a:r>
            <a:r>
              <a:rPr lang="zh-CN" sz="2000" b="1" strike="noStrike" spc="-1">
                <a:solidFill>
                  <a:srgbClr val="000404"/>
                </a:solidFill>
                <a:latin typeface="Calibri"/>
                <a:ea typeface="华文楷体"/>
              </a:rPr>
              <a:t>控制时间</a:t>
            </a:r>
            <a:r>
              <a:rPr lang="en-US" sz="2000" b="1" strike="noStrike" spc="-1">
                <a:solidFill>
                  <a:srgbClr val="000404"/>
                </a:solidFill>
                <a:latin typeface="Calibri"/>
                <a:ea typeface="华文楷体"/>
              </a:rPr>
              <a:t>+ </a:t>
            </a:r>
            <a:r>
              <a:rPr lang="zh-CN" sz="2000" b="1" strike="noStrike" spc="-1">
                <a:solidFill>
                  <a:srgbClr val="000404"/>
                </a:solidFill>
                <a:latin typeface="Calibri"/>
                <a:ea typeface="华文楷体"/>
              </a:rPr>
              <a:t>寻道时间</a:t>
            </a:r>
            <a:r>
              <a:rPr lang="en-US" sz="2000" b="1" strike="noStrike" spc="-1">
                <a:solidFill>
                  <a:srgbClr val="000404"/>
                </a:solidFill>
                <a:latin typeface="Calibri"/>
                <a:ea typeface="华文楷体"/>
              </a:rPr>
              <a:t>+</a:t>
            </a:r>
            <a:r>
              <a:rPr lang="zh-CN" sz="2000" b="1" strike="noStrike" spc="-1">
                <a:solidFill>
                  <a:srgbClr val="000404"/>
                </a:solidFill>
                <a:latin typeface="Calibri"/>
                <a:ea typeface="华文楷体"/>
              </a:rPr>
              <a:t>半圈时间</a:t>
            </a:r>
            <a:r>
              <a:rPr lang="en-US" sz="2000" b="1" strike="noStrike" spc="-1">
                <a:solidFill>
                  <a:srgbClr val="000404"/>
                </a:solidFill>
                <a:latin typeface="Calibri"/>
                <a:ea typeface="华文楷体"/>
              </a:rPr>
              <a:t>+</a:t>
            </a:r>
            <a:r>
              <a:rPr lang="zh-CN" sz="2000" b="1" strike="noStrike" spc="-1">
                <a:solidFill>
                  <a:srgbClr val="000404"/>
                </a:solidFill>
                <a:latin typeface="Calibri"/>
                <a:ea typeface="华文楷体"/>
              </a:rPr>
              <a:t>传输时间  </a:t>
            </a:r>
            <a:endParaRPr lang="en-US" sz="2000" b="0" strike="noStrike" spc="-1">
              <a:latin typeface="Arial"/>
            </a:endParaRPr>
          </a:p>
          <a:p>
            <a:pPr marL="343080" indent="-341280">
              <a:lnSpc>
                <a:spcPct val="80000"/>
              </a:lnSpc>
              <a:spcBef>
                <a:spcPts val="400"/>
              </a:spcBef>
              <a:buClr>
                <a:srgbClr val="000404"/>
              </a:buClr>
              <a:buFont typeface="Arial"/>
              <a:buChar char="•"/>
            </a:pPr>
            <a:r>
              <a:rPr lang="en-US" sz="2000" b="1" strike="noStrike" spc="-1">
                <a:solidFill>
                  <a:srgbClr val="000404"/>
                </a:solidFill>
                <a:latin typeface="Calibri"/>
                <a:ea typeface="华文楷体"/>
              </a:rPr>
              <a:t>                     =0.5+</a:t>
            </a:r>
            <a:r>
              <a:rPr lang="en-US" sz="2000" b="1" strike="noStrike" spc="-1">
                <a:solidFill>
                  <a:srgbClr val="FF0000"/>
                </a:solidFill>
                <a:latin typeface="Calibri"/>
                <a:ea typeface="华文楷体"/>
              </a:rPr>
              <a:t>4</a:t>
            </a:r>
            <a:r>
              <a:rPr lang="en-US" sz="2000" b="1" strike="noStrike" spc="-1">
                <a:solidFill>
                  <a:srgbClr val="000404"/>
                </a:solidFill>
                <a:latin typeface="Calibri"/>
                <a:ea typeface="华文楷体"/>
              </a:rPr>
              <a:t>+0.002+4K/133M=0.5ms+4ms+0.002ms+0.03ms</a:t>
            </a:r>
            <a:endParaRPr lang="en-US" sz="2000" b="0" strike="noStrike" spc="-1">
              <a:latin typeface="Arial"/>
            </a:endParaRPr>
          </a:p>
          <a:p>
            <a:pPr marL="343080" indent="-341280">
              <a:lnSpc>
                <a:spcPct val="80000"/>
              </a:lnSpc>
              <a:spcBef>
                <a:spcPts val="400"/>
              </a:spcBef>
              <a:buClr>
                <a:srgbClr val="000404"/>
              </a:buClr>
              <a:buFont typeface="Arial"/>
              <a:buChar char="•"/>
            </a:pPr>
            <a:r>
              <a:rPr lang="en-US" sz="2000" b="1" strike="noStrike" spc="-1">
                <a:solidFill>
                  <a:srgbClr val="000404"/>
                </a:solidFill>
                <a:latin typeface="Calibri"/>
                <a:ea typeface="华文楷体"/>
              </a:rPr>
              <a:t>                     =4.532ms=4.532*10</a:t>
            </a:r>
            <a:r>
              <a:rPr lang="en-US" sz="2000" b="1" strike="noStrike" spc="-1" baseline="30000">
                <a:solidFill>
                  <a:srgbClr val="000404"/>
                </a:solidFill>
                <a:latin typeface="Calibri"/>
                <a:ea typeface="华文楷体"/>
              </a:rPr>
              <a:t>6</a:t>
            </a:r>
            <a:r>
              <a:rPr lang="en-US" sz="2000" b="1" strike="noStrike" spc="-1">
                <a:solidFill>
                  <a:srgbClr val="000404"/>
                </a:solidFill>
                <a:latin typeface="Calibri"/>
                <a:ea typeface="华文楷体"/>
              </a:rPr>
              <a:t>ns</a:t>
            </a:r>
            <a:endParaRPr lang="en-US" sz="2000" b="0" strike="noStrike" spc="-1">
              <a:latin typeface="Arial"/>
            </a:endParaRPr>
          </a:p>
          <a:p>
            <a:pPr marL="343080" indent="-341280">
              <a:lnSpc>
                <a:spcPct val="80000"/>
              </a:lnSpc>
              <a:spcBef>
                <a:spcPts val="400"/>
              </a:spcBef>
              <a:buClr>
                <a:srgbClr val="000404"/>
              </a:buClr>
              <a:buFont typeface="Arial"/>
              <a:buChar char="•"/>
            </a:pPr>
            <a:r>
              <a:rPr lang="en-US" sz="2000" b="1" strike="noStrike" spc="-1">
                <a:solidFill>
                  <a:srgbClr val="000404"/>
                </a:solidFill>
                <a:latin typeface="Calibri"/>
                <a:ea typeface="华文楷体"/>
              </a:rPr>
              <a:t>D</a:t>
            </a:r>
            <a:r>
              <a:rPr lang="zh-CN" sz="2000" b="1" strike="noStrike" spc="-1">
                <a:solidFill>
                  <a:srgbClr val="000404"/>
                </a:solidFill>
                <a:latin typeface="Calibri"/>
                <a:ea typeface="华文楷体"/>
              </a:rPr>
              <a:t>盘读写时间</a:t>
            </a:r>
            <a:r>
              <a:rPr lang="en-US" sz="2000" b="1" strike="noStrike" spc="-1">
                <a:solidFill>
                  <a:srgbClr val="000404"/>
                </a:solidFill>
                <a:latin typeface="Calibri"/>
                <a:ea typeface="华文楷体"/>
              </a:rPr>
              <a:t>=</a:t>
            </a:r>
            <a:r>
              <a:rPr lang="zh-CN" sz="2000" b="1" strike="noStrike" spc="-1">
                <a:solidFill>
                  <a:srgbClr val="000404"/>
                </a:solidFill>
                <a:latin typeface="Calibri"/>
                <a:ea typeface="华文楷体"/>
              </a:rPr>
              <a:t>控制时间</a:t>
            </a:r>
            <a:r>
              <a:rPr lang="en-US" sz="2000" b="1" strike="noStrike" spc="-1">
                <a:solidFill>
                  <a:srgbClr val="000404"/>
                </a:solidFill>
                <a:latin typeface="Calibri"/>
                <a:ea typeface="华文楷体"/>
              </a:rPr>
              <a:t>+ </a:t>
            </a:r>
            <a:r>
              <a:rPr lang="zh-CN" sz="2000" b="1" strike="noStrike" spc="-1">
                <a:solidFill>
                  <a:srgbClr val="000404"/>
                </a:solidFill>
                <a:latin typeface="Calibri"/>
                <a:ea typeface="华文楷体"/>
              </a:rPr>
              <a:t>寻道时间</a:t>
            </a:r>
            <a:r>
              <a:rPr lang="en-US" sz="2000" b="1" strike="noStrike" spc="-1">
                <a:solidFill>
                  <a:srgbClr val="000404"/>
                </a:solidFill>
                <a:latin typeface="Calibri"/>
                <a:ea typeface="华文楷体"/>
              </a:rPr>
              <a:t>+</a:t>
            </a:r>
            <a:r>
              <a:rPr lang="zh-CN" sz="2000" b="1" strike="noStrike" spc="-1">
                <a:solidFill>
                  <a:srgbClr val="000404"/>
                </a:solidFill>
                <a:latin typeface="Calibri"/>
                <a:ea typeface="华文楷体"/>
              </a:rPr>
              <a:t>半圈时间</a:t>
            </a:r>
            <a:r>
              <a:rPr lang="en-US" sz="2000" b="1" strike="noStrike" spc="-1">
                <a:solidFill>
                  <a:srgbClr val="000404"/>
                </a:solidFill>
                <a:latin typeface="Calibri"/>
                <a:ea typeface="华文楷体"/>
              </a:rPr>
              <a:t>+</a:t>
            </a:r>
            <a:r>
              <a:rPr lang="zh-CN" sz="2000" b="1" strike="noStrike" spc="-1">
                <a:solidFill>
                  <a:srgbClr val="000404"/>
                </a:solidFill>
                <a:latin typeface="Calibri"/>
                <a:ea typeface="华文楷体"/>
              </a:rPr>
              <a:t>传输时间   </a:t>
            </a:r>
            <a:endParaRPr lang="en-US" sz="2000" b="0" strike="noStrike" spc="-1">
              <a:latin typeface="Arial"/>
            </a:endParaRPr>
          </a:p>
          <a:p>
            <a:pPr marL="343080" indent="-341280">
              <a:lnSpc>
                <a:spcPct val="80000"/>
              </a:lnSpc>
              <a:spcBef>
                <a:spcPts val="400"/>
              </a:spcBef>
              <a:buClr>
                <a:srgbClr val="000404"/>
              </a:buClr>
              <a:buFont typeface="Arial"/>
              <a:buChar char="•"/>
            </a:pPr>
            <a:r>
              <a:rPr lang="en-US" sz="2000" b="1" strike="noStrike" spc="-1">
                <a:solidFill>
                  <a:srgbClr val="000404"/>
                </a:solidFill>
                <a:latin typeface="Calibri"/>
                <a:ea typeface="华文楷体"/>
              </a:rPr>
              <a:t>                     =0.5+</a:t>
            </a:r>
            <a:r>
              <a:rPr lang="en-US" sz="2000" b="1" strike="noStrike" spc="-1">
                <a:solidFill>
                  <a:srgbClr val="FF0000"/>
                </a:solidFill>
                <a:latin typeface="Calibri"/>
                <a:ea typeface="华文楷体"/>
              </a:rPr>
              <a:t>6</a:t>
            </a:r>
            <a:r>
              <a:rPr lang="en-US" sz="2000" b="1" strike="noStrike" spc="-1">
                <a:solidFill>
                  <a:srgbClr val="000404"/>
                </a:solidFill>
                <a:latin typeface="Calibri"/>
                <a:ea typeface="华文楷体"/>
              </a:rPr>
              <a:t>+0.002+4K/133M=0.5ms+6ms+0.002ms+0.03ms</a:t>
            </a:r>
            <a:endParaRPr lang="en-US" sz="2000" b="0" strike="noStrike" spc="-1">
              <a:latin typeface="Arial"/>
            </a:endParaRPr>
          </a:p>
          <a:p>
            <a:pPr marL="343080" indent="-341280">
              <a:lnSpc>
                <a:spcPct val="80000"/>
              </a:lnSpc>
              <a:spcBef>
                <a:spcPts val="400"/>
              </a:spcBef>
              <a:buClr>
                <a:srgbClr val="000404"/>
              </a:buClr>
              <a:buFont typeface="Arial"/>
              <a:buChar char="•"/>
            </a:pPr>
            <a:r>
              <a:rPr lang="en-US" sz="2000" b="1" strike="noStrike" spc="-1">
                <a:solidFill>
                  <a:srgbClr val="000404"/>
                </a:solidFill>
                <a:latin typeface="Calibri"/>
                <a:ea typeface="华文楷体"/>
              </a:rPr>
              <a:t>                     =6.532ms=6.532*10</a:t>
            </a:r>
            <a:r>
              <a:rPr lang="en-US" sz="2000" b="1" strike="noStrike" spc="-1" baseline="30000">
                <a:solidFill>
                  <a:srgbClr val="000404"/>
                </a:solidFill>
                <a:latin typeface="Calibri"/>
                <a:ea typeface="华文楷体"/>
              </a:rPr>
              <a:t>6</a:t>
            </a:r>
            <a:r>
              <a:rPr lang="en-US" sz="2000" b="1" strike="noStrike" spc="-1">
                <a:solidFill>
                  <a:srgbClr val="000404"/>
                </a:solidFill>
                <a:latin typeface="Calibri"/>
                <a:ea typeface="华文楷体"/>
              </a:rPr>
              <a:t>ns</a:t>
            </a:r>
            <a:endParaRPr lang="en-US" sz="2000" b="0" strike="noStrike" spc="-1">
              <a:latin typeface="Arial"/>
            </a:endParaRPr>
          </a:p>
          <a:p>
            <a:pPr marL="343080" indent="-341280">
              <a:lnSpc>
                <a:spcPct val="80000"/>
              </a:lnSpc>
              <a:spcBef>
                <a:spcPts val="400"/>
              </a:spcBef>
              <a:buClr>
                <a:srgbClr val="FF0000"/>
              </a:buClr>
              <a:buFont typeface="Arial"/>
              <a:buChar char="•"/>
            </a:pPr>
            <a:r>
              <a:rPr lang="zh-CN" sz="2000" b="1" strike="noStrike" spc="-1">
                <a:solidFill>
                  <a:srgbClr val="FF0000"/>
                </a:solidFill>
                <a:latin typeface="Calibri"/>
                <a:ea typeface="华文楷体"/>
              </a:rPr>
              <a:t>虚拟内存在</a:t>
            </a:r>
            <a:r>
              <a:rPr lang="en-US" sz="2000" b="1" strike="noStrike" spc="-1">
                <a:solidFill>
                  <a:srgbClr val="FF0000"/>
                </a:solidFill>
                <a:latin typeface="Calibri"/>
                <a:ea typeface="华文楷体"/>
              </a:rPr>
              <a:t>C</a:t>
            </a:r>
            <a:r>
              <a:rPr lang="zh-CN" sz="2000" b="1" strike="noStrike" spc="-1">
                <a:solidFill>
                  <a:srgbClr val="FF0000"/>
                </a:solidFill>
                <a:latin typeface="Calibri"/>
                <a:ea typeface="华文楷体"/>
              </a:rPr>
              <a:t>盘的</a:t>
            </a:r>
            <a:r>
              <a:rPr lang="en-US" sz="2000" b="1" strike="noStrike" spc="-1">
                <a:solidFill>
                  <a:srgbClr val="FF0000"/>
                </a:solidFill>
                <a:latin typeface="Calibri"/>
                <a:ea typeface="华文楷体"/>
              </a:rPr>
              <a:t>CPI</a:t>
            </a:r>
            <a:r>
              <a:rPr lang="en-US" sz="2000" b="1" strike="noStrike" spc="-1">
                <a:solidFill>
                  <a:srgbClr val="000404"/>
                </a:solidFill>
                <a:latin typeface="Calibri"/>
                <a:ea typeface="华文楷体"/>
              </a:rPr>
              <a:t>=1+1%*(2+5%*(20+0.001%*4.532*10</a:t>
            </a:r>
            <a:r>
              <a:rPr lang="en-US" sz="2000" b="1" strike="noStrike" spc="-1" baseline="30000">
                <a:solidFill>
                  <a:srgbClr val="000404"/>
                </a:solidFill>
                <a:latin typeface="Calibri"/>
                <a:ea typeface="华文楷体"/>
              </a:rPr>
              <a:t>6</a:t>
            </a:r>
            <a:r>
              <a:rPr lang="en-US" sz="2000" b="1" strike="noStrike" spc="-1">
                <a:solidFill>
                  <a:srgbClr val="000404"/>
                </a:solidFill>
                <a:latin typeface="Calibri"/>
                <a:ea typeface="华文楷体"/>
              </a:rPr>
              <a:t>))=1+1%*(2+5%*</a:t>
            </a:r>
            <a:r>
              <a:rPr lang="zh-CN" sz="2000" b="1" strike="noStrike" spc="-1">
                <a:solidFill>
                  <a:srgbClr val="000404"/>
                </a:solidFill>
                <a:latin typeface="Calibri"/>
                <a:ea typeface="华文楷体"/>
              </a:rPr>
              <a:t>（</a:t>
            </a:r>
            <a:r>
              <a:rPr lang="en-US" sz="2000" b="1" strike="noStrike" spc="-1">
                <a:solidFill>
                  <a:srgbClr val="000404"/>
                </a:solidFill>
                <a:latin typeface="Calibri"/>
                <a:ea typeface="华文楷体"/>
              </a:rPr>
              <a:t>20+45.32))=1+1%*(2+5%*65.32</a:t>
            </a:r>
            <a:r>
              <a:rPr lang="zh-CN" sz="2000" b="1" strike="noStrike" spc="-1">
                <a:solidFill>
                  <a:srgbClr val="000404"/>
                </a:solidFill>
                <a:latin typeface="Calibri"/>
                <a:ea typeface="华文楷体"/>
              </a:rPr>
              <a:t>）</a:t>
            </a:r>
            <a:r>
              <a:rPr lang="en-US" sz="2000" b="1" strike="noStrike" spc="-1">
                <a:solidFill>
                  <a:srgbClr val="000404"/>
                </a:solidFill>
                <a:latin typeface="Calibri"/>
                <a:ea typeface="华文楷体"/>
              </a:rPr>
              <a:t>= 1+1%*(2+3.266</a:t>
            </a:r>
            <a:r>
              <a:rPr lang="zh-CN" sz="2000" b="1" strike="noStrike" spc="-1">
                <a:solidFill>
                  <a:srgbClr val="000404"/>
                </a:solidFill>
                <a:latin typeface="Calibri"/>
                <a:ea typeface="华文楷体"/>
              </a:rPr>
              <a:t>）</a:t>
            </a:r>
            <a:r>
              <a:rPr lang="en-US" sz="2000" b="1" strike="noStrike" spc="-1">
                <a:solidFill>
                  <a:srgbClr val="000404"/>
                </a:solidFill>
                <a:latin typeface="Calibri"/>
                <a:ea typeface="华文楷体"/>
              </a:rPr>
              <a:t>=1.05266</a:t>
            </a:r>
            <a:endParaRPr lang="en-US" sz="2000" b="0" strike="noStrike" spc="-1">
              <a:latin typeface="Arial"/>
            </a:endParaRPr>
          </a:p>
          <a:p>
            <a:pPr marL="343080" indent="-341280">
              <a:lnSpc>
                <a:spcPct val="80000"/>
              </a:lnSpc>
              <a:spcBef>
                <a:spcPts val="400"/>
              </a:spcBef>
              <a:buClr>
                <a:srgbClr val="FF0000"/>
              </a:buClr>
              <a:buFont typeface="Arial"/>
              <a:buChar char="•"/>
            </a:pPr>
            <a:r>
              <a:rPr lang="zh-CN" sz="2000" b="1" strike="noStrike" spc="-1">
                <a:solidFill>
                  <a:srgbClr val="FF0000"/>
                </a:solidFill>
                <a:latin typeface="Calibri"/>
                <a:ea typeface="华文楷体"/>
              </a:rPr>
              <a:t>虚拟内存在</a:t>
            </a:r>
            <a:r>
              <a:rPr lang="en-US" sz="2000" b="1" strike="noStrike" spc="-1">
                <a:solidFill>
                  <a:srgbClr val="FF0000"/>
                </a:solidFill>
                <a:latin typeface="Calibri"/>
                <a:ea typeface="华文楷体"/>
              </a:rPr>
              <a:t>D</a:t>
            </a:r>
            <a:r>
              <a:rPr lang="zh-CN" sz="2000" b="1" strike="noStrike" spc="-1">
                <a:solidFill>
                  <a:srgbClr val="FF0000"/>
                </a:solidFill>
                <a:latin typeface="Calibri"/>
                <a:ea typeface="华文楷体"/>
              </a:rPr>
              <a:t>盘的</a:t>
            </a:r>
            <a:r>
              <a:rPr lang="en-US" sz="2000" b="1" strike="noStrike" spc="-1">
                <a:solidFill>
                  <a:srgbClr val="FF0000"/>
                </a:solidFill>
                <a:latin typeface="Calibri"/>
                <a:ea typeface="华文楷体"/>
              </a:rPr>
              <a:t>CPI</a:t>
            </a:r>
            <a:r>
              <a:rPr lang="en-US" sz="2000" b="1" strike="noStrike" spc="-1">
                <a:solidFill>
                  <a:srgbClr val="000404"/>
                </a:solidFill>
                <a:latin typeface="Calibri"/>
                <a:ea typeface="华文楷体"/>
              </a:rPr>
              <a:t>=1+1%*(2+5%*(20+0.001%*6.532*10</a:t>
            </a:r>
            <a:r>
              <a:rPr lang="en-US" sz="2000" b="1" strike="noStrike" spc="-1" baseline="30000">
                <a:solidFill>
                  <a:srgbClr val="000404"/>
                </a:solidFill>
                <a:latin typeface="Calibri"/>
                <a:ea typeface="华文楷体"/>
              </a:rPr>
              <a:t>6</a:t>
            </a:r>
            <a:r>
              <a:rPr lang="en-US" sz="2000" b="1" strike="noStrike" spc="-1">
                <a:solidFill>
                  <a:srgbClr val="000404"/>
                </a:solidFill>
                <a:latin typeface="Calibri"/>
                <a:ea typeface="华文楷体"/>
              </a:rPr>
              <a:t>))=1+1%*(2+5%*</a:t>
            </a:r>
            <a:r>
              <a:rPr lang="zh-CN" sz="2000" b="1" strike="noStrike" spc="-1">
                <a:solidFill>
                  <a:srgbClr val="000404"/>
                </a:solidFill>
                <a:latin typeface="Calibri"/>
                <a:ea typeface="华文楷体"/>
              </a:rPr>
              <a:t>（</a:t>
            </a:r>
            <a:r>
              <a:rPr lang="en-US" sz="2000" b="1" strike="noStrike" spc="-1">
                <a:solidFill>
                  <a:srgbClr val="000404"/>
                </a:solidFill>
                <a:latin typeface="Calibri"/>
                <a:ea typeface="华文楷体"/>
              </a:rPr>
              <a:t>20+65.32))=1+1%*(2+5%*85.32</a:t>
            </a:r>
            <a:r>
              <a:rPr lang="zh-CN" sz="2000" b="1" strike="noStrike" spc="-1">
                <a:solidFill>
                  <a:srgbClr val="000404"/>
                </a:solidFill>
                <a:latin typeface="Calibri"/>
                <a:ea typeface="华文楷体"/>
              </a:rPr>
              <a:t>）</a:t>
            </a:r>
            <a:r>
              <a:rPr lang="en-US" sz="2000" b="1" strike="noStrike" spc="-1">
                <a:solidFill>
                  <a:srgbClr val="000404"/>
                </a:solidFill>
                <a:latin typeface="Calibri"/>
                <a:ea typeface="华文楷体"/>
              </a:rPr>
              <a:t>= 1+1%*(2+4.266</a:t>
            </a:r>
            <a:r>
              <a:rPr lang="zh-CN" sz="2000" b="1" strike="noStrike" spc="-1">
                <a:solidFill>
                  <a:srgbClr val="000404"/>
                </a:solidFill>
                <a:latin typeface="Calibri"/>
                <a:ea typeface="华文楷体"/>
              </a:rPr>
              <a:t>）</a:t>
            </a:r>
            <a:r>
              <a:rPr lang="en-US" sz="2000" b="1" strike="noStrike" spc="-1">
                <a:solidFill>
                  <a:srgbClr val="000404"/>
                </a:solidFill>
                <a:latin typeface="Calibri"/>
                <a:ea typeface="华文楷体"/>
              </a:rPr>
              <a:t>=1.06266</a:t>
            </a:r>
            <a:endParaRPr lang="en-US" sz="2000" b="0" strike="noStrike" spc="-1">
              <a:latin typeface="Arial"/>
            </a:endParaRPr>
          </a:p>
          <a:p>
            <a:pPr>
              <a:lnSpc>
                <a:spcPct val="80000"/>
              </a:lnSpc>
              <a:spcBef>
                <a:spcPts val="400"/>
              </a:spcBef>
            </a:pPr>
            <a:endParaRPr lang="en-US" sz="2000" b="0" strike="noStrike" spc="-1">
              <a:latin typeface="Arial"/>
            </a:endParaRPr>
          </a:p>
          <a:p>
            <a:pPr marL="343080" indent="-341280">
              <a:lnSpc>
                <a:spcPct val="80000"/>
              </a:lnSpc>
              <a:spcBef>
                <a:spcPts val="400"/>
              </a:spcBef>
              <a:buClr>
                <a:srgbClr val="FF0000"/>
              </a:buClr>
              <a:buFont typeface="Arial"/>
              <a:buChar char="•"/>
            </a:pPr>
            <a:r>
              <a:rPr lang="zh-CN" sz="2000" b="1" strike="noStrike" spc="-1">
                <a:solidFill>
                  <a:srgbClr val="FF0000"/>
                </a:solidFill>
                <a:latin typeface="Calibri"/>
                <a:ea typeface="华文楷体"/>
              </a:rPr>
              <a:t>结论：虚拟内存放在</a:t>
            </a:r>
            <a:r>
              <a:rPr lang="en-US" sz="2000" b="1" strike="noStrike" spc="-1">
                <a:solidFill>
                  <a:srgbClr val="FF0000"/>
                </a:solidFill>
                <a:latin typeface="Calibri"/>
                <a:ea typeface="华文楷体"/>
              </a:rPr>
              <a:t>C</a:t>
            </a:r>
            <a:r>
              <a:rPr lang="zh-CN" sz="2000" b="1" strike="noStrike" spc="-1">
                <a:solidFill>
                  <a:srgbClr val="FF0000"/>
                </a:solidFill>
                <a:latin typeface="Calibri"/>
                <a:ea typeface="华文楷体"/>
              </a:rPr>
              <a:t>盘与</a:t>
            </a:r>
            <a:r>
              <a:rPr lang="en-US" sz="2000" b="1" strike="noStrike" spc="-1">
                <a:solidFill>
                  <a:srgbClr val="FF0000"/>
                </a:solidFill>
                <a:latin typeface="Calibri"/>
                <a:ea typeface="华文楷体"/>
              </a:rPr>
              <a:t>D</a:t>
            </a:r>
            <a:r>
              <a:rPr lang="zh-CN" sz="2000" b="1" strike="noStrike" spc="-1">
                <a:solidFill>
                  <a:srgbClr val="FF0000"/>
                </a:solidFill>
                <a:latin typeface="Calibri"/>
                <a:ea typeface="华文楷体"/>
              </a:rPr>
              <a:t>盘，对</a:t>
            </a:r>
            <a:r>
              <a:rPr lang="en-US" sz="2000" b="1" strike="noStrike" spc="-1">
                <a:solidFill>
                  <a:srgbClr val="FF0000"/>
                </a:solidFill>
                <a:latin typeface="Calibri"/>
                <a:ea typeface="华文楷体"/>
              </a:rPr>
              <a:t>CPI</a:t>
            </a:r>
            <a:r>
              <a:rPr lang="zh-CN" sz="2000" b="1" strike="noStrike" spc="-1">
                <a:solidFill>
                  <a:srgbClr val="FF0000"/>
                </a:solidFill>
                <a:latin typeface="Calibri"/>
                <a:ea typeface="华文楷体"/>
              </a:rPr>
              <a:t>影响差距为</a:t>
            </a:r>
            <a:r>
              <a:rPr lang="en-US" sz="2000" b="1" strike="noStrike" spc="-1">
                <a:solidFill>
                  <a:srgbClr val="FF0000"/>
                </a:solidFill>
                <a:latin typeface="Calibri"/>
                <a:ea typeface="华文楷体"/>
              </a:rPr>
              <a:t>0.01</a:t>
            </a:r>
            <a:r>
              <a:rPr lang="zh-CN" sz="2000" b="1" strike="noStrike" spc="-1">
                <a:solidFill>
                  <a:srgbClr val="FF0000"/>
                </a:solidFill>
                <a:latin typeface="Calibri"/>
                <a:ea typeface="华文楷体"/>
              </a:rPr>
              <a:t>（绝对值）</a:t>
            </a:r>
            <a:endParaRPr lang="en-US" sz="2000" b="0" strike="noStrike" spc="-1">
              <a:latin typeface="Arial"/>
            </a:endParaRPr>
          </a:p>
        </p:txBody>
      </p:sp>
      <p:sp>
        <p:nvSpPr>
          <p:cNvPr id="1145" name="CustomShape 3"/>
          <p:cNvSpPr/>
          <p:nvPr/>
        </p:nvSpPr>
        <p:spPr>
          <a:xfrm>
            <a:off x="7632000" y="2160000"/>
            <a:ext cx="360000" cy="360000"/>
          </a:xfrm>
          <a:prstGeom prst="ellipse">
            <a:avLst/>
          </a:prstGeom>
          <a:solidFill>
            <a:srgbClr val="729FCF"/>
          </a:solidFill>
          <a:ln>
            <a:solidFill>
              <a:srgbClr val="3465A4"/>
            </a:solidFill>
          </a:ln>
        </p:spPr>
        <p:style>
          <a:lnRef idx="0">
            <a:scrgbClr r="0" g="0" b="0"/>
          </a:lnRef>
          <a:fillRef idx="0">
            <a:scrgbClr r="0" g="0" b="0"/>
          </a:fillRef>
          <a:effectRef idx="0">
            <a:scrgbClr r="0" g="0" b="0"/>
          </a:effectRef>
          <a:fontRef idx="minor"/>
        </p:style>
      </p:sp>
      <p:sp>
        <p:nvSpPr>
          <p:cNvPr id="1146" name="CustomShape 4"/>
          <p:cNvSpPr/>
          <p:nvPr/>
        </p:nvSpPr>
        <p:spPr>
          <a:xfrm>
            <a:off x="7488000" y="2088000"/>
            <a:ext cx="720000" cy="576000"/>
          </a:xfrm>
          <a:prstGeom prst="ellipse">
            <a:avLst/>
          </a:prstGeom>
          <a:solidFill>
            <a:srgbClr val="729FCF"/>
          </a:solidFill>
          <a:ln>
            <a:solidFill>
              <a:srgbClr val="3465A4"/>
            </a:solidFill>
          </a:ln>
        </p:spPr>
        <p:style>
          <a:lnRef idx="0">
            <a:scrgbClr r="0" g="0" b="0"/>
          </a:lnRef>
          <a:fillRef idx="0">
            <a:scrgbClr r="0" g="0" b="0"/>
          </a:fillRef>
          <a:effectRef idx="0">
            <a:scrgbClr r="0" g="0" b="0"/>
          </a:effectRef>
          <a:fontRef idx="minor"/>
        </p:style>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7"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850A3BA-CEE4-444B-8CFF-EBBFC4BED60D}" type="slidenum">
              <a:rPr lang="en-US" sz="1200" b="0" strike="noStrike" spc="-1">
                <a:solidFill>
                  <a:srgbClr val="8B8B8B"/>
                </a:solidFill>
                <a:latin typeface="Calibri"/>
                <a:ea typeface="DejaVu Sans"/>
              </a:rPr>
              <a:t>88</a:t>
            </a:fld>
            <a:endParaRPr lang="en-US" sz="1200" b="0" strike="noStrike" spc="-1">
              <a:latin typeface="Arial"/>
            </a:endParaRPr>
          </a:p>
        </p:txBody>
      </p:sp>
      <p:sp>
        <p:nvSpPr>
          <p:cNvPr id="1148" name="CustomShape 2"/>
          <p:cNvSpPr/>
          <p:nvPr/>
        </p:nvSpPr>
        <p:spPr>
          <a:xfrm>
            <a:off x="457200" y="274680"/>
            <a:ext cx="8227800" cy="114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zh-CN" sz="4400" b="1" strike="noStrike" spc="-1">
                <a:solidFill>
                  <a:srgbClr val="000000"/>
                </a:solidFill>
                <a:latin typeface="Calibri"/>
                <a:ea typeface="DejaVu Sans"/>
              </a:rPr>
              <a:t>计算题</a:t>
            </a:r>
            <a:r>
              <a:rPr lang="en-US" sz="4400" b="1" strike="noStrike" spc="-1">
                <a:solidFill>
                  <a:srgbClr val="000000"/>
                </a:solidFill>
                <a:latin typeface="Calibri"/>
                <a:ea typeface="DejaVu Sans"/>
              </a:rPr>
              <a:t>2</a:t>
            </a:r>
            <a:endParaRPr lang="en-US" sz="4400" b="0" strike="noStrike" spc="-1">
              <a:latin typeface="Arial"/>
            </a:endParaRPr>
          </a:p>
        </p:txBody>
      </p:sp>
      <p:sp>
        <p:nvSpPr>
          <p:cNvPr id="1149" name="CustomShape 3"/>
          <p:cNvSpPr/>
          <p:nvPr/>
        </p:nvSpPr>
        <p:spPr>
          <a:xfrm>
            <a:off x="304920" y="1905120"/>
            <a:ext cx="8538840" cy="4192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80000"/>
              </a:lnSpc>
              <a:spcBef>
                <a:spcPts val="561"/>
              </a:spcBef>
              <a:buClr>
                <a:srgbClr val="000404"/>
              </a:buClr>
              <a:buFont typeface="Arial"/>
              <a:buChar char="•"/>
            </a:pPr>
            <a:r>
              <a:rPr lang="zh-CN" sz="2800" b="1" strike="noStrike" spc="-1">
                <a:solidFill>
                  <a:srgbClr val="000404"/>
                </a:solidFill>
                <a:latin typeface="Calibri"/>
                <a:ea typeface="DejaVu Sans"/>
              </a:rPr>
              <a:t>已知一个软件流媒体广播软件，利用硬件上的</a:t>
            </a:r>
            <a:r>
              <a:rPr lang="en-US" sz="2800" b="1" strike="noStrike" spc="-1">
                <a:solidFill>
                  <a:srgbClr val="000404"/>
                </a:solidFill>
                <a:latin typeface="Calibri"/>
                <a:ea typeface="DejaVu Sans"/>
              </a:rPr>
              <a:t>DMA</a:t>
            </a:r>
            <a:r>
              <a:rPr lang="zh-CN" sz="2800" b="1" strike="noStrike" spc="-1">
                <a:solidFill>
                  <a:srgbClr val="000404"/>
                </a:solidFill>
                <a:latin typeface="Calibri"/>
                <a:ea typeface="DejaVu Sans"/>
              </a:rPr>
              <a:t>系统，把内存的流媒体数据送到网卡向外发送，数据量为</a:t>
            </a:r>
            <a:r>
              <a:rPr lang="en-US" sz="2800" b="1" strike="noStrike" spc="-1">
                <a:solidFill>
                  <a:srgbClr val="000404"/>
                </a:solidFill>
                <a:latin typeface="Calibri"/>
                <a:ea typeface="DejaVu Sans"/>
              </a:rPr>
              <a:t>256MB</a:t>
            </a:r>
            <a:r>
              <a:rPr lang="zh-CN" sz="2800" b="1" strike="noStrike" spc="-1">
                <a:solidFill>
                  <a:srgbClr val="000404"/>
                </a:solidFill>
                <a:latin typeface="Calibri"/>
                <a:ea typeface="DejaVu Sans"/>
              </a:rPr>
              <a:t>，时间长度为</a:t>
            </a:r>
            <a:r>
              <a:rPr lang="en-US" sz="2800" b="1" strike="noStrike" spc="-1">
                <a:solidFill>
                  <a:srgbClr val="000404"/>
                </a:solidFill>
                <a:latin typeface="Calibri"/>
                <a:ea typeface="DejaVu Sans"/>
              </a:rPr>
              <a:t>90</a:t>
            </a:r>
            <a:r>
              <a:rPr lang="zh-CN" sz="2800" b="1" strike="noStrike" spc="-1">
                <a:solidFill>
                  <a:srgbClr val="000404"/>
                </a:solidFill>
                <a:latin typeface="Calibri"/>
                <a:ea typeface="DejaVu Sans"/>
              </a:rPr>
              <a:t>分钟。</a:t>
            </a:r>
            <a:endParaRPr lang="en-US" sz="2800" b="0" strike="noStrike" spc="-1">
              <a:latin typeface="Arial"/>
            </a:endParaRPr>
          </a:p>
          <a:p>
            <a:pPr marL="343080" indent="-341280">
              <a:lnSpc>
                <a:spcPct val="80000"/>
              </a:lnSpc>
              <a:spcBef>
                <a:spcPts val="561"/>
              </a:spcBef>
              <a:buClr>
                <a:srgbClr val="000404"/>
              </a:buClr>
              <a:buFont typeface="Arial"/>
              <a:buChar char="•"/>
            </a:pPr>
            <a:r>
              <a:rPr lang="en-US" sz="2800" b="1" strike="noStrike" spc="-1">
                <a:solidFill>
                  <a:srgbClr val="000404"/>
                </a:solidFill>
                <a:latin typeface="Calibri"/>
                <a:ea typeface="DejaVu Sans"/>
              </a:rPr>
              <a:t>DMA</a:t>
            </a:r>
            <a:r>
              <a:rPr lang="zh-CN" sz="2800" b="1" strike="noStrike" spc="-1">
                <a:solidFill>
                  <a:srgbClr val="000404"/>
                </a:solidFill>
                <a:latin typeface="Calibri"/>
                <a:ea typeface="DejaVu Sans"/>
              </a:rPr>
              <a:t>通过中断与</a:t>
            </a:r>
            <a:r>
              <a:rPr lang="en-US" sz="2800" b="1" strike="noStrike" spc="-1">
                <a:solidFill>
                  <a:srgbClr val="000404"/>
                </a:solidFill>
                <a:latin typeface="Calibri"/>
                <a:ea typeface="DejaVu Sans"/>
              </a:rPr>
              <a:t>CPU</a:t>
            </a:r>
            <a:r>
              <a:rPr lang="zh-CN" sz="2800" b="1" strike="noStrike" spc="-1">
                <a:solidFill>
                  <a:srgbClr val="000404"/>
                </a:solidFill>
                <a:latin typeface="Calibri"/>
                <a:ea typeface="DejaVu Sans"/>
              </a:rPr>
              <a:t>通讯。</a:t>
            </a:r>
            <a:r>
              <a:rPr lang="en-US" sz="2800" b="1" strike="noStrike" spc="-1">
                <a:solidFill>
                  <a:srgbClr val="000404"/>
                </a:solidFill>
                <a:latin typeface="Calibri"/>
                <a:ea typeface="DejaVu Sans"/>
              </a:rPr>
              <a:t>DMA</a:t>
            </a:r>
            <a:r>
              <a:rPr lang="zh-CN" sz="2800" b="1" strike="noStrike" spc="-1">
                <a:solidFill>
                  <a:srgbClr val="000404"/>
                </a:solidFill>
                <a:latin typeface="Calibri"/>
                <a:ea typeface="DejaVu Sans"/>
              </a:rPr>
              <a:t>内含</a:t>
            </a:r>
            <a:r>
              <a:rPr lang="en-US" sz="2800" b="1" strike="noStrike" spc="-1">
                <a:solidFill>
                  <a:srgbClr val="000404"/>
                </a:solidFill>
                <a:latin typeface="Calibri"/>
                <a:ea typeface="DejaVu Sans"/>
              </a:rPr>
              <a:t>32</a:t>
            </a:r>
            <a:r>
              <a:rPr lang="zh-CN" sz="2800" b="1" strike="noStrike" spc="-1">
                <a:solidFill>
                  <a:srgbClr val="000404"/>
                </a:solidFill>
                <a:latin typeface="Calibri"/>
                <a:ea typeface="DejaVu Sans"/>
              </a:rPr>
              <a:t>位地址寄存器、</a:t>
            </a:r>
            <a:r>
              <a:rPr lang="en-US" sz="2800" b="1" strike="noStrike" spc="-1">
                <a:solidFill>
                  <a:srgbClr val="000404"/>
                </a:solidFill>
                <a:latin typeface="Calibri"/>
                <a:ea typeface="DejaVu Sans"/>
              </a:rPr>
              <a:t>16</a:t>
            </a:r>
            <a:r>
              <a:rPr lang="zh-CN" sz="2800" b="1" strike="noStrike" spc="-1">
                <a:solidFill>
                  <a:srgbClr val="000404"/>
                </a:solidFill>
                <a:latin typeface="Calibri"/>
                <a:ea typeface="DejaVu Sans"/>
              </a:rPr>
              <a:t>位大小寄存器以及其他控制器，初始化一次需要</a:t>
            </a:r>
            <a:r>
              <a:rPr lang="en-US" sz="2800" b="1" strike="noStrike" spc="-1">
                <a:solidFill>
                  <a:srgbClr val="000404"/>
                </a:solidFill>
                <a:latin typeface="Calibri"/>
                <a:ea typeface="DejaVu Sans"/>
              </a:rPr>
              <a:t>1cc</a:t>
            </a:r>
            <a:r>
              <a:rPr lang="zh-CN" sz="2800" b="1" strike="noStrike" spc="-1">
                <a:solidFill>
                  <a:srgbClr val="000404"/>
                </a:solidFill>
                <a:latin typeface="Calibri"/>
                <a:ea typeface="DejaVu Sans"/>
              </a:rPr>
              <a:t>。</a:t>
            </a:r>
            <a:endParaRPr lang="en-US" sz="2800" b="0" strike="noStrike" spc="-1">
              <a:latin typeface="Arial"/>
            </a:endParaRPr>
          </a:p>
          <a:p>
            <a:pPr marL="343080" indent="-341280">
              <a:lnSpc>
                <a:spcPct val="80000"/>
              </a:lnSpc>
              <a:spcBef>
                <a:spcPts val="561"/>
              </a:spcBef>
              <a:buClr>
                <a:srgbClr val="000404"/>
              </a:buClr>
              <a:buFont typeface="Arial"/>
              <a:buChar char="•"/>
            </a:pPr>
            <a:r>
              <a:rPr lang="zh-CN" sz="2800" b="1" strike="noStrike" spc="-1">
                <a:solidFill>
                  <a:srgbClr val="000404"/>
                </a:solidFill>
                <a:latin typeface="Calibri"/>
                <a:ea typeface="DejaVu Sans"/>
              </a:rPr>
              <a:t>内存一次可以读取</a:t>
            </a:r>
            <a:r>
              <a:rPr lang="en-US" sz="2800" b="1" strike="noStrike" spc="-1">
                <a:solidFill>
                  <a:srgbClr val="000404"/>
                </a:solidFill>
                <a:latin typeface="Calibri"/>
                <a:ea typeface="DejaVu Sans"/>
              </a:rPr>
              <a:t>128bit</a:t>
            </a:r>
            <a:r>
              <a:rPr lang="zh-CN" sz="2800" b="1" strike="noStrike" spc="-1">
                <a:solidFill>
                  <a:srgbClr val="000404"/>
                </a:solidFill>
                <a:latin typeface="Calibri"/>
                <a:ea typeface="DejaVu Sans"/>
              </a:rPr>
              <a:t>，读取一次花费</a:t>
            </a:r>
            <a:r>
              <a:rPr lang="en-US" sz="2800" b="1" strike="noStrike" spc="-1">
                <a:solidFill>
                  <a:srgbClr val="000404"/>
                </a:solidFill>
                <a:latin typeface="Calibri"/>
                <a:ea typeface="DejaVu Sans"/>
              </a:rPr>
              <a:t>20cc</a:t>
            </a:r>
            <a:r>
              <a:rPr lang="zh-CN" sz="2800" b="1" strike="noStrike" spc="-1">
                <a:solidFill>
                  <a:srgbClr val="000404"/>
                </a:solidFill>
                <a:latin typeface="Calibri"/>
                <a:ea typeface="DejaVu Sans"/>
              </a:rPr>
              <a:t>，分</a:t>
            </a:r>
            <a:r>
              <a:rPr lang="en-US" sz="2800" b="1" strike="noStrike" spc="-1">
                <a:solidFill>
                  <a:srgbClr val="000404"/>
                </a:solidFill>
                <a:latin typeface="Calibri"/>
                <a:ea typeface="DejaVu Sans"/>
              </a:rPr>
              <a:t>4</a:t>
            </a:r>
            <a:r>
              <a:rPr lang="zh-CN" sz="2800" b="1" strike="noStrike" spc="-1">
                <a:solidFill>
                  <a:srgbClr val="000404"/>
                </a:solidFill>
                <a:latin typeface="Calibri"/>
                <a:ea typeface="DejaVu Sans"/>
              </a:rPr>
              <a:t>次发送到总线上。</a:t>
            </a:r>
            <a:endParaRPr lang="en-US" sz="2800" b="0" strike="noStrike" spc="-1">
              <a:latin typeface="Arial"/>
            </a:endParaRPr>
          </a:p>
          <a:p>
            <a:pPr marL="343080" indent="-341280">
              <a:lnSpc>
                <a:spcPct val="80000"/>
              </a:lnSpc>
              <a:spcBef>
                <a:spcPts val="561"/>
              </a:spcBef>
              <a:buClr>
                <a:srgbClr val="000404"/>
              </a:buClr>
              <a:buFont typeface="Arial"/>
              <a:buChar char="•"/>
            </a:pPr>
            <a:r>
              <a:rPr lang="zh-CN" sz="2800" b="1" strike="noStrike" spc="-1">
                <a:solidFill>
                  <a:srgbClr val="000404"/>
                </a:solidFill>
                <a:latin typeface="Calibri"/>
                <a:ea typeface="DejaVu Sans"/>
              </a:rPr>
              <a:t>总线位宽为</a:t>
            </a:r>
            <a:r>
              <a:rPr lang="en-US" sz="2800" b="1" strike="noStrike" spc="-1">
                <a:solidFill>
                  <a:srgbClr val="000404"/>
                </a:solidFill>
                <a:latin typeface="Calibri"/>
                <a:ea typeface="DejaVu Sans"/>
              </a:rPr>
              <a:t>32bit</a:t>
            </a:r>
            <a:r>
              <a:rPr lang="zh-CN" sz="2800" b="1" strike="noStrike" spc="-1">
                <a:solidFill>
                  <a:srgbClr val="000404"/>
                </a:solidFill>
                <a:latin typeface="Calibri"/>
                <a:ea typeface="DejaVu Sans"/>
              </a:rPr>
              <a:t>。</a:t>
            </a:r>
            <a:endParaRPr lang="en-US" sz="2800" b="0" strike="noStrike" spc="-1">
              <a:latin typeface="Arial"/>
            </a:endParaRPr>
          </a:p>
          <a:p>
            <a:pPr marL="343080" indent="-341280">
              <a:lnSpc>
                <a:spcPct val="80000"/>
              </a:lnSpc>
              <a:spcBef>
                <a:spcPts val="561"/>
              </a:spcBef>
              <a:buClr>
                <a:srgbClr val="000404"/>
              </a:buClr>
              <a:buFont typeface="Arial"/>
              <a:buChar char="•"/>
            </a:pPr>
            <a:r>
              <a:rPr lang="zh-CN" sz="2800" b="1" strike="noStrike" spc="-1">
                <a:solidFill>
                  <a:srgbClr val="000404"/>
                </a:solidFill>
                <a:latin typeface="Calibri"/>
                <a:ea typeface="DejaVu Sans"/>
              </a:rPr>
              <a:t>问：这段视频发送期间对总线占有率</a:t>
            </a:r>
            <a:endParaRPr lang="en-US" sz="2800" b="0" strike="noStrike" spc="-1">
              <a:latin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0"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DFC73801-58F8-40C0-AC05-3133DB3CC9B2}" type="slidenum">
              <a:rPr lang="en-US" sz="1200" b="0" strike="noStrike" spc="-1">
                <a:solidFill>
                  <a:srgbClr val="8B8B8B"/>
                </a:solidFill>
                <a:latin typeface="Calibri"/>
                <a:ea typeface="DejaVu Sans"/>
              </a:rPr>
              <a:t>89</a:t>
            </a:fld>
            <a:endParaRPr lang="en-US" sz="1200" b="0" strike="noStrike" spc="-1">
              <a:latin typeface="Arial"/>
            </a:endParaRPr>
          </a:p>
        </p:txBody>
      </p:sp>
      <p:sp>
        <p:nvSpPr>
          <p:cNvPr id="1151" name="CustomShape 2"/>
          <p:cNvSpPr/>
          <p:nvPr/>
        </p:nvSpPr>
        <p:spPr>
          <a:xfrm>
            <a:off x="304920" y="476280"/>
            <a:ext cx="8538840" cy="604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100000"/>
              </a:lnSpc>
              <a:spcBef>
                <a:spcPts val="561"/>
              </a:spcBef>
              <a:buClr>
                <a:srgbClr val="000404"/>
              </a:buClr>
              <a:buFont typeface="Arial"/>
              <a:buChar char="•"/>
            </a:pPr>
            <a:r>
              <a:rPr lang="zh-CN" sz="2800" b="1" strike="noStrike" spc="-1">
                <a:solidFill>
                  <a:srgbClr val="000404"/>
                </a:solidFill>
                <a:latin typeface="Calibri"/>
                <a:ea typeface="DejaVu Sans"/>
              </a:rPr>
              <a:t>解答：计算总线占有率？</a:t>
            </a:r>
            <a:endParaRPr lang="en-US" sz="2800" b="0" strike="noStrike" spc="-1">
              <a:latin typeface="Arial"/>
            </a:endParaRPr>
          </a:p>
          <a:p>
            <a:pPr marL="343080" indent="-341280">
              <a:lnSpc>
                <a:spcPct val="100000"/>
              </a:lnSpc>
              <a:spcBef>
                <a:spcPts val="561"/>
              </a:spcBef>
              <a:buClr>
                <a:srgbClr val="000404"/>
              </a:buClr>
              <a:buFont typeface="Arial"/>
              <a:buChar char="•"/>
            </a:pPr>
            <a:r>
              <a:rPr lang="zh-CN" sz="2800" b="1" strike="noStrike" spc="-1">
                <a:solidFill>
                  <a:srgbClr val="000404"/>
                </a:solidFill>
                <a:latin typeface="Calibri"/>
                <a:ea typeface="DejaVu Sans"/>
              </a:rPr>
              <a:t>计算如果全速运行，把所有数据发送到网卡上，需要花费多少时间。然后计算时间比例。</a:t>
            </a:r>
            <a:endParaRPr lang="en-US" sz="2800" b="0" strike="noStrike" spc="-1">
              <a:latin typeface="Arial"/>
            </a:endParaRPr>
          </a:p>
          <a:p>
            <a:pPr marL="343080" indent="-341280">
              <a:lnSpc>
                <a:spcPct val="100000"/>
              </a:lnSpc>
              <a:spcBef>
                <a:spcPts val="561"/>
              </a:spcBef>
              <a:buClr>
                <a:srgbClr val="000404"/>
              </a:buClr>
              <a:buFont typeface="Arial"/>
              <a:buChar char="•"/>
            </a:pPr>
            <a:r>
              <a:rPr lang="zh-CN" sz="2800" b="1" strike="noStrike" spc="-1">
                <a:solidFill>
                  <a:srgbClr val="000404"/>
                </a:solidFill>
                <a:latin typeface="Calibri"/>
                <a:ea typeface="DejaVu Sans"/>
              </a:rPr>
              <a:t>流程：</a:t>
            </a:r>
            <a:endParaRPr lang="en-US" sz="2800" b="0" strike="noStrike" spc="-1">
              <a:latin typeface="Arial"/>
            </a:endParaRPr>
          </a:p>
          <a:p>
            <a:pPr marL="343080" indent="-341280">
              <a:lnSpc>
                <a:spcPct val="100000"/>
              </a:lnSpc>
              <a:spcBef>
                <a:spcPts val="561"/>
              </a:spcBef>
              <a:buClr>
                <a:srgbClr val="000404"/>
              </a:buClr>
              <a:buFont typeface="Arial"/>
              <a:buChar char="•"/>
            </a:pPr>
            <a:r>
              <a:rPr lang="en-US" sz="2800" b="1" strike="noStrike" spc="-1">
                <a:solidFill>
                  <a:srgbClr val="000404"/>
                </a:solidFill>
                <a:latin typeface="Calibri"/>
                <a:ea typeface="DejaVu Sans"/>
              </a:rPr>
              <a:t>1</a:t>
            </a:r>
            <a:r>
              <a:rPr lang="zh-CN" sz="2800" b="1" strike="noStrike" spc="-1">
                <a:solidFill>
                  <a:srgbClr val="000404"/>
                </a:solidFill>
                <a:latin typeface="Calibri"/>
                <a:ea typeface="DejaVu Sans"/>
              </a:rPr>
              <a:t>）</a:t>
            </a:r>
            <a:r>
              <a:rPr lang="en-US" sz="2800" b="1" strike="noStrike" spc="-1">
                <a:solidFill>
                  <a:srgbClr val="000404"/>
                </a:solidFill>
                <a:latin typeface="Calibri"/>
                <a:ea typeface="DejaVu Sans"/>
              </a:rPr>
              <a:t>CPU</a:t>
            </a:r>
            <a:r>
              <a:rPr lang="zh-CN" sz="2800" b="1" strike="noStrike" spc="-1">
                <a:solidFill>
                  <a:srgbClr val="000404"/>
                </a:solidFill>
                <a:latin typeface="Calibri"/>
                <a:ea typeface="DejaVu Sans"/>
              </a:rPr>
              <a:t>初始化</a:t>
            </a:r>
            <a:r>
              <a:rPr lang="en-US" sz="2800" b="1" strike="noStrike" spc="-1">
                <a:solidFill>
                  <a:srgbClr val="000404"/>
                </a:solidFill>
                <a:latin typeface="Calibri"/>
                <a:ea typeface="DejaVu Sans"/>
              </a:rPr>
              <a:t>DMA→</a:t>
            </a:r>
            <a:endParaRPr lang="en-US" sz="2800" b="0" strike="noStrike" spc="-1">
              <a:latin typeface="Arial"/>
            </a:endParaRPr>
          </a:p>
          <a:p>
            <a:pPr marL="343080" indent="-341280">
              <a:lnSpc>
                <a:spcPct val="100000"/>
              </a:lnSpc>
              <a:spcBef>
                <a:spcPts val="561"/>
              </a:spcBef>
              <a:buClr>
                <a:srgbClr val="000404"/>
              </a:buClr>
              <a:buFont typeface="Arial"/>
              <a:buChar char="•"/>
            </a:pPr>
            <a:r>
              <a:rPr lang="en-US" sz="2800" b="1" strike="noStrike" spc="-1">
                <a:solidFill>
                  <a:srgbClr val="000404"/>
                </a:solidFill>
                <a:latin typeface="Calibri"/>
                <a:ea typeface="DejaVu Sans"/>
              </a:rPr>
              <a:t>2</a:t>
            </a:r>
            <a:r>
              <a:rPr lang="zh-CN" sz="2800" b="1" strike="noStrike" spc="-1">
                <a:solidFill>
                  <a:srgbClr val="000404"/>
                </a:solidFill>
                <a:latin typeface="Calibri"/>
                <a:ea typeface="DejaVu Sans"/>
              </a:rPr>
              <a:t>）</a:t>
            </a:r>
            <a:r>
              <a:rPr lang="en-US" sz="2800" b="1" strike="noStrike" spc="-1">
                <a:solidFill>
                  <a:srgbClr val="000404"/>
                </a:solidFill>
                <a:latin typeface="Calibri"/>
                <a:ea typeface="DejaVu Sans"/>
              </a:rPr>
              <a:t>DMA</a:t>
            </a:r>
            <a:r>
              <a:rPr lang="zh-CN" sz="2800" b="1" strike="noStrike" spc="-1">
                <a:solidFill>
                  <a:srgbClr val="000404"/>
                </a:solidFill>
                <a:latin typeface="Calibri"/>
                <a:ea typeface="DejaVu Sans"/>
              </a:rPr>
              <a:t>发送读取地址给内存→</a:t>
            </a:r>
            <a:endParaRPr lang="en-US" sz="2800" b="0" strike="noStrike" spc="-1">
              <a:latin typeface="Arial"/>
            </a:endParaRPr>
          </a:p>
          <a:p>
            <a:pPr marL="343080" indent="-341280">
              <a:lnSpc>
                <a:spcPct val="100000"/>
              </a:lnSpc>
              <a:spcBef>
                <a:spcPts val="561"/>
              </a:spcBef>
              <a:buClr>
                <a:srgbClr val="000404"/>
              </a:buClr>
              <a:buFont typeface="Arial"/>
              <a:buChar char="•"/>
            </a:pPr>
            <a:r>
              <a:rPr lang="en-US" sz="2800" b="1" strike="noStrike" spc="-1">
                <a:solidFill>
                  <a:srgbClr val="000404"/>
                </a:solidFill>
                <a:latin typeface="Calibri"/>
                <a:ea typeface="DejaVu Sans"/>
              </a:rPr>
              <a:t>3</a:t>
            </a:r>
            <a:r>
              <a:rPr lang="zh-CN" sz="2800" b="1" strike="noStrike" spc="-1">
                <a:solidFill>
                  <a:srgbClr val="000404"/>
                </a:solidFill>
                <a:latin typeface="Calibri"/>
                <a:ea typeface="DejaVu Sans"/>
              </a:rPr>
              <a:t>）内存读取</a:t>
            </a:r>
            <a:r>
              <a:rPr lang="en-US" sz="2800" b="1" strike="noStrike" spc="-1">
                <a:solidFill>
                  <a:srgbClr val="000404"/>
                </a:solidFill>
                <a:latin typeface="Calibri"/>
                <a:ea typeface="DejaVu Sans"/>
              </a:rPr>
              <a:t>128bit →</a:t>
            </a:r>
            <a:endParaRPr lang="en-US" sz="2800" b="0" strike="noStrike" spc="-1">
              <a:latin typeface="Arial"/>
            </a:endParaRPr>
          </a:p>
          <a:p>
            <a:pPr marL="343080" indent="-341280">
              <a:lnSpc>
                <a:spcPct val="100000"/>
              </a:lnSpc>
              <a:spcBef>
                <a:spcPts val="561"/>
              </a:spcBef>
              <a:buClr>
                <a:srgbClr val="000404"/>
              </a:buClr>
              <a:buFont typeface="Arial"/>
              <a:buChar char="•"/>
            </a:pPr>
            <a:r>
              <a:rPr lang="en-US" sz="2800" b="1" strike="noStrike" spc="-1">
                <a:solidFill>
                  <a:srgbClr val="000404"/>
                </a:solidFill>
                <a:latin typeface="Calibri"/>
                <a:ea typeface="DejaVu Sans"/>
              </a:rPr>
              <a:t>4</a:t>
            </a:r>
            <a:r>
              <a:rPr lang="zh-CN" sz="2800" b="1" strike="noStrike" spc="-1">
                <a:solidFill>
                  <a:srgbClr val="000404"/>
                </a:solidFill>
                <a:latin typeface="Calibri"/>
                <a:ea typeface="DejaVu Sans"/>
              </a:rPr>
              <a:t>）分</a:t>
            </a:r>
            <a:r>
              <a:rPr lang="en-US" sz="2800" b="1" strike="noStrike" spc="-1">
                <a:solidFill>
                  <a:srgbClr val="000404"/>
                </a:solidFill>
                <a:latin typeface="Calibri"/>
                <a:ea typeface="DejaVu Sans"/>
              </a:rPr>
              <a:t>4</a:t>
            </a:r>
            <a:r>
              <a:rPr lang="zh-CN" sz="2800" b="1" strike="noStrike" spc="-1">
                <a:solidFill>
                  <a:srgbClr val="000404"/>
                </a:solidFill>
                <a:latin typeface="Calibri"/>
                <a:ea typeface="DejaVu Sans"/>
              </a:rPr>
              <a:t>次发送到总线传输给网卡→</a:t>
            </a:r>
            <a:endParaRPr lang="en-US" sz="2800" b="0" strike="noStrike" spc="-1">
              <a:latin typeface="Arial"/>
            </a:endParaRPr>
          </a:p>
          <a:p>
            <a:pPr marL="343080" indent="-341280">
              <a:lnSpc>
                <a:spcPct val="100000"/>
              </a:lnSpc>
              <a:spcBef>
                <a:spcPts val="561"/>
              </a:spcBef>
              <a:buClr>
                <a:srgbClr val="000404"/>
              </a:buClr>
              <a:buFont typeface="Arial"/>
              <a:buChar char="•"/>
            </a:pPr>
            <a:r>
              <a:rPr lang="en-US" sz="2800" b="1" strike="noStrike" spc="-1">
                <a:solidFill>
                  <a:srgbClr val="000404"/>
                </a:solidFill>
                <a:latin typeface="Calibri"/>
                <a:ea typeface="DejaVu Sans"/>
              </a:rPr>
              <a:t>5</a:t>
            </a:r>
            <a:r>
              <a:rPr lang="zh-CN" sz="2800" b="1" strike="noStrike" spc="-1">
                <a:solidFill>
                  <a:srgbClr val="000404"/>
                </a:solidFill>
                <a:latin typeface="Calibri"/>
                <a:ea typeface="DejaVu Sans"/>
              </a:rPr>
              <a:t>）检查</a:t>
            </a:r>
            <a:r>
              <a:rPr lang="en-US" sz="2800" b="1" strike="noStrike" spc="-1">
                <a:solidFill>
                  <a:srgbClr val="000404"/>
                </a:solidFill>
                <a:latin typeface="Calibri"/>
                <a:ea typeface="DejaVu Sans"/>
              </a:rPr>
              <a:t>DMA</a:t>
            </a:r>
            <a:r>
              <a:rPr lang="zh-CN" sz="2800" b="1" strike="noStrike" spc="-1">
                <a:solidFill>
                  <a:srgbClr val="000404"/>
                </a:solidFill>
                <a:latin typeface="Calibri"/>
                <a:ea typeface="DejaVu Sans"/>
              </a:rPr>
              <a:t>大小是否完成，如果没有完成，</a:t>
            </a:r>
            <a:r>
              <a:rPr lang="en-US" sz="2800" b="1" strike="noStrike" spc="-1">
                <a:solidFill>
                  <a:srgbClr val="000404"/>
                </a:solidFill>
                <a:latin typeface="Calibri"/>
                <a:ea typeface="DejaVu Sans"/>
              </a:rPr>
              <a:t>goto 3</a:t>
            </a:r>
            <a:endParaRPr lang="en-US" sz="2800" b="0" strike="noStrike" spc="-1">
              <a:latin typeface="Arial"/>
            </a:endParaRPr>
          </a:p>
          <a:p>
            <a:pPr marL="343080" indent="-341280">
              <a:lnSpc>
                <a:spcPct val="100000"/>
              </a:lnSpc>
              <a:spcBef>
                <a:spcPts val="561"/>
              </a:spcBef>
              <a:buClr>
                <a:srgbClr val="000404"/>
              </a:buClr>
              <a:buFont typeface="Arial"/>
              <a:buChar char="•"/>
            </a:pPr>
            <a:r>
              <a:rPr lang="en-US" sz="2800" b="1" strike="noStrike" spc="-1">
                <a:solidFill>
                  <a:srgbClr val="000404"/>
                </a:solidFill>
                <a:latin typeface="Calibri"/>
                <a:ea typeface="DejaVu Sans"/>
              </a:rPr>
              <a:t>6</a:t>
            </a:r>
            <a:r>
              <a:rPr lang="zh-CN" sz="2800" b="1" strike="noStrike" spc="-1">
                <a:solidFill>
                  <a:srgbClr val="000404"/>
                </a:solidFill>
                <a:latin typeface="Calibri"/>
                <a:ea typeface="DejaVu Sans"/>
              </a:rPr>
              <a:t>）检查流媒体有没有传输完毕，如果没有完毕，</a:t>
            </a:r>
            <a:r>
              <a:rPr lang="en-US" sz="2800" b="1" strike="noStrike" spc="-1">
                <a:solidFill>
                  <a:srgbClr val="000404"/>
                </a:solidFill>
                <a:latin typeface="Calibri"/>
                <a:ea typeface="DejaVu Sans"/>
              </a:rPr>
              <a:t>goto 1</a:t>
            </a:r>
            <a:endParaRPr lang="en-US" sz="28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D27BF356-CC05-44DB-ADE0-AB73144328ED}" type="slidenum">
              <a:rPr lang="en-US" sz="1200" b="0" strike="noStrike" spc="-1">
                <a:solidFill>
                  <a:srgbClr val="8B8B8B"/>
                </a:solidFill>
                <a:latin typeface="Calibri"/>
                <a:ea typeface="DejaVu Sans"/>
              </a:rPr>
              <a:t>9</a:t>
            </a:fld>
            <a:endParaRPr lang="en-US" sz="1200" b="0" strike="noStrike" spc="-1">
              <a:latin typeface="Arial"/>
            </a:endParaRPr>
          </a:p>
        </p:txBody>
      </p:sp>
      <p:sp>
        <p:nvSpPr>
          <p:cNvPr id="105" name="CustomShape 2"/>
          <p:cNvSpPr/>
          <p:nvPr/>
        </p:nvSpPr>
        <p:spPr>
          <a:xfrm>
            <a:off x="250920" y="549360"/>
            <a:ext cx="8538840" cy="568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100000"/>
              </a:lnSpc>
              <a:spcBef>
                <a:spcPts val="641"/>
              </a:spcBef>
              <a:buClr>
                <a:srgbClr val="000000"/>
              </a:buClr>
              <a:buFont typeface="Wingdings" charset="2"/>
              <a:buChar char=""/>
            </a:pPr>
            <a:r>
              <a:rPr lang="en-US" sz="3200" b="0" strike="noStrike" spc="-1">
                <a:solidFill>
                  <a:srgbClr val="000000"/>
                </a:solidFill>
                <a:latin typeface="Calibri"/>
                <a:ea typeface="DejaVu Sans"/>
              </a:rPr>
              <a:t> Important but neglected</a:t>
            </a:r>
            <a:endParaRPr lang="en-US" sz="3200" b="0" strike="noStrike" spc="-1">
              <a:latin typeface="Arial"/>
            </a:endParaRPr>
          </a:p>
          <a:p>
            <a:pPr marL="743040" lvl="1" indent="-284040">
              <a:lnSpc>
                <a:spcPct val="100000"/>
              </a:lnSpc>
              <a:spcBef>
                <a:spcPts val="561"/>
              </a:spcBef>
              <a:buClr>
                <a:srgbClr val="000000"/>
              </a:buClr>
              <a:buFont typeface="Wingdings" charset="2"/>
              <a:buChar char=""/>
            </a:pPr>
            <a:r>
              <a:rPr lang="en-US" sz="2800" b="0" strike="noStrike" spc="-1">
                <a:solidFill>
                  <a:srgbClr val="000000"/>
                </a:solidFill>
                <a:latin typeface="Calibri"/>
                <a:ea typeface="DejaVu Sans"/>
              </a:rPr>
              <a:t> “</a:t>
            </a:r>
            <a:r>
              <a:rPr lang="en-US" sz="2800" b="0" i="1" strike="noStrike" spc="-1">
                <a:solidFill>
                  <a:srgbClr val="000000"/>
                </a:solidFill>
                <a:latin typeface="Calibri"/>
                <a:ea typeface="DejaVu Sans"/>
              </a:rPr>
              <a:t>The difficulties in assessing and designing I/O  </a:t>
            </a:r>
            <a:endParaRPr lang="en-US" sz="2800" b="0" strike="noStrike" spc="-1">
              <a:latin typeface="Arial"/>
            </a:endParaRPr>
          </a:p>
          <a:p>
            <a:pPr marL="743040" lvl="1" indent="-284040">
              <a:lnSpc>
                <a:spcPct val="100000"/>
              </a:lnSpc>
              <a:spcBef>
                <a:spcPts val="561"/>
              </a:spcBef>
              <a:buClr>
                <a:srgbClr val="000000"/>
              </a:buClr>
              <a:buFont typeface="Arial"/>
              <a:buChar char="–"/>
            </a:pPr>
            <a:r>
              <a:rPr lang="en-US" sz="2800" b="0" i="1" strike="noStrike" spc="-1">
                <a:solidFill>
                  <a:srgbClr val="000000"/>
                </a:solidFill>
                <a:latin typeface="Calibri"/>
                <a:ea typeface="DejaVu Sans"/>
              </a:rPr>
              <a:t>    systems have often relegated I/O to second </a:t>
            </a:r>
            <a:endParaRPr lang="en-US" sz="2800" b="0" strike="noStrike" spc="-1">
              <a:latin typeface="Arial"/>
            </a:endParaRPr>
          </a:p>
          <a:p>
            <a:pPr marL="743040" lvl="1" indent="-284040">
              <a:lnSpc>
                <a:spcPct val="100000"/>
              </a:lnSpc>
              <a:spcBef>
                <a:spcPts val="561"/>
              </a:spcBef>
              <a:buClr>
                <a:srgbClr val="000000"/>
              </a:buClr>
              <a:buFont typeface="Arial"/>
              <a:buChar char="–"/>
            </a:pPr>
            <a:r>
              <a:rPr lang="en-US" sz="2800" b="0" i="1" strike="noStrike" spc="-1">
                <a:solidFill>
                  <a:srgbClr val="000000"/>
                </a:solidFill>
                <a:latin typeface="Calibri"/>
                <a:ea typeface="DejaVu Sans"/>
              </a:rPr>
              <a:t>    class status</a:t>
            </a:r>
            <a:r>
              <a:rPr lang="en-US" sz="2800" b="0" strike="noStrike" spc="-1">
                <a:solidFill>
                  <a:srgbClr val="000000"/>
                </a:solidFill>
                <a:latin typeface="Calibri"/>
                <a:ea typeface="DejaVu Sans"/>
              </a:rPr>
              <a:t>”</a:t>
            </a:r>
            <a:endParaRPr lang="en-US" sz="2800" b="0" strike="noStrike" spc="-1">
              <a:latin typeface="Arial"/>
            </a:endParaRPr>
          </a:p>
          <a:p>
            <a:pPr marL="743040" lvl="1" indent="-284040">
              <a:lnSpc>
                <a:spcPct val="100000"/>
              </a:lnSpc>
              <a:spcBef>
                <a:spcPts val="561"/>
              </a:spcBef>
              <a:buClr>
                <a:srgbClr val="000000"/>
              </a:buClr>
              <a:buFont typeface="Wingdings" charset="2"/>
              <a:buChar char=""/>
            </a:pPr>
            <a:r>
              <a:rPr lang="en-US" sz="2800" b="0" strike="noStrike" spc="-1">
                <a:solidFill>
                  <a:srgbClr val="000000"/>
                </a:solidFill>
                <a:latin typeface="Calibri"/>
                <a:ea typeface="DejaVu Sans"/>
              </a:rPr>
              <a:t> “</a:t>
            </a:r>
            <a:r>
              <a:rPr lang="en-US" sz="2800" b="0" i="1" strike="noStrike" spc="-1">
                <a:solidFill>
                  <a:srgbClr val="000000"/>
                </a:solidFill>
                <a:latin typeface="Calibri"/>
                <a:ea typeface="DejaVu Sans"/>
              </a:rPr>
              <a:t>courses in every aspect of computing, from </a:t>
            </a:r>
            <a:endParaRPr lang="en-US" sz="2800" b="0" strike="noStrike" spc="-1">
              <a:latin typeface="Arial"/>
            </a:endParaRPr>
          </a:p>
          <a:p>
            <a:pPr marL="743040" lvl="1" indent="-284040">
              <a:lnSpc>
                <a:spcPct val="100000"/>
              </a:lnSpc>
              <a:spcBef>
                <a:spcPts val="561"/>
              </a:spcBef>
              <a:buClr>
                <a:srgbClr val="000000"/>
              </a:buClr>
              <a:buFont typeface="Arial"/>
              <a:buChar char="–"/>
            </a:pPr>
            <a:r>
              <a:rPr lang="en-US" sz="2800" b="0" i="1" strike="noStrike" spc="-1">
                <a:solidFill>
                  <a:srgbClr val="000000"/>
                </a:solidFill>
                <a:latin typeface="Calibri"/>
                <a:ea typeface="DejaVu Sans"/>
              </a:rPr>
              <a:t>    programming to computer architecture often </a:t>
            </a:r>
            <a:endParaRPr lang="en-US" sz="2800" b="0" strike="noStrike" spc="-1">
              <a:latin typeface="Arial"/>
            </a:endParaRPr>
          </a:p>
          <a:p>
            <a:pPr marL="743040" lvl="1" indent="-284040">
              <a:lnSpc>
                <a:spcPct val="100000"/>
              </a:lnSpc>
              <a:spcBef>
                <a:spcPts val="561"/>
              </a:spcBef>
              <a:buClr>
                <a:srgbClr val="000000"/>
              </a:buClr>
              <a:buFont typeface="Arial"/>
              <a:buChar char="–"/>
            </a:pPr>
            <a:r>
              <a:rPr lang="en-US" sz="2800" b="0" i="1" strike="noStrike" spc="-1">
                <a:solidFill>
                  <a:srgbClr val="000000"/>
                </a:solidFill>
                <a:latin typeface="Calibri"/>
                <a:ea typeface="DejaVu Sans"/>
              </a:rPr>
              <a:t>    ignore I/O or give it scanty coverage</a:t>
            </a:r>
            <a:r>
              <a:rPr lang="en-US" sz="2800" b="0" strike="noStrike" spc="-1">
                <a:solidFill>
                  <a:srgbClr val="000000"/>
                </a:solidFill>
                <a:latin typeface="Calibri"/>
                <a:ea typeface="DejaVu Sans"/>
              </a:rPr>
              <a:t>”</a:t>
            </a:r>
            <a:endParaRPr lang="en-US" sz="2800" b="0" strike="noStrike" spc="-1">
              <a:latin typeface="Arial"/>
            </a:endParaRPr>
          </a:p>
          <a:p>
            <a:pPr marL="743040" lvl="1" indent="-284040">
              <a:lnSpc>
                <a:spcPct val="100000"/>
              </a:lnSpc>
              <a:spcBef>
                <a:spcPts val="561"/>
              </a:spcBef>
              <a:buClr>
                <a:srgbClr val="000000"/>
              </a:buClr>
              <a:buFont typeface="Wingdings" charset="2"/>
              <a:buChar char=""/>
            </a:pPr>
            <a:r>
              <a:rPr lang="en-US" sz="2800" b="0" strike="noStrike" spc="-1">
                <a:solidFill>
                  <a:srgbClr val="000000"/>
                </a:solidFill>
                <a:latin typeface="Calibri"/>
                <a:ea typeface="DejaVu Sans"/>
              </a:rPr>
              <a:t> “</a:t>
            </a:r>
            <a:r>
              <a:rPr lang="en-US" sz="2800" b="0" i="1" strike="noStrike" spc="-1">
                <a:solidFill>
                  <a:srgbClr val="000000"/>
                </a:solidFill>
                <a:latin typeface="Calibri"/>
                <a:ea typeface="DejaVu Sans"/>
              </a:rPr>
              <a:t>textbooks leave the subject to near the end, </a:t>
            </a:r>
            <a:endParaRPr lang="en-US" sz="2800" b="0" strike="noStrike" spc="-1">
              <a:latin typeface="Arial"/>
            </a:endParaRPr>
          </a:p>
          <a:p>
            <a:pPr marL="743040" lvl="1" indent="-284040">
              <a:lnSpc>
                <a:spcPct val="100000"/>
              </a:lnSpc>
              <a:spcBef>
                <a:spcPts val="561"/>
              </a:spcBef>
              <a:buClr>
                <a:srgbClr val="000000"/>
              </a:buClr>
              <a:buFont typeface="Arial"/>
              <a:buChar char="–"/>
            </a:pPr>
            <a:r>
              <a:rPr lang="en-US" sz="2800" b="0" i="1" strike="noStrike" spc="-1">
                <a:solidFill>
                  <a:srgbClr val="000000"/>
                </a:solidFill>
                <a:latin typeface="Calibri"/>
                <a:ea typeface="DejaVu Sans"/>
              </a:rPr>
              <a:t>    making it easier for students and instructors to </a:t>
            </a:r>
            <a:endParaRPr lang="en-US" sz="2800" b="0" strike="noStrike" spc="-1">
              <a:latin typeface="Arial"/>
            </a:endParaRPr>
          </a:p>
          <a:p>
            <a:pPr marL="743040" lvl="1" indent="-284040">
              <a:lnSpc>
                <a:spcPct val="100000"/>
              </a:lnSpc>
              <a:spcBef>
                <a:spcPts val="561"/>
              </a:spcBef>
              <a:buClr>
                <a:srgbClr val="000000"/>
              </a:buClr>
              <a:buFont typeface="Arial"/>
              <a:buChar char="–"/>
            </a:pPr>
            <a:r>
              <a:rPr lang="en-US" sz="2800" b="0" i="1" strike="noStrike" spc="-1">
                <a:solidFill>
                  <a:srgbClr val="000000"/>
                </a:solidFill>
                <a:latin typeface="Calibri"/>
                <a:ea typeface="DejaVu Sans"/>
              </a:rPr>
              <a:t>    skip it!</a:t>
            </a:r>
            <a:r>
              <a:rPr lang="en-US" sz="2800" b="0" strike="noStrike" spc="-1">
                <a:solidFill>
                  <a:srgbClr val="000000"/>
                </a:solidFill>
                <a:latin typeface="Calibri"/>
                <a:ea typeface="DejaVu Sans"/>
              </a:rPr>
              <a:t>”</a:t>
            </a:r>
            <a:br/>
            <a:r>
              <a:rPr lang="en-US" sz="2800" b="0" strike="noStrike" spc="-1">
                <a:solidFill>
                  <a:srgbClr val="000000"/>
                </a:solidFill>
                <a:latin typeface="Calibri"/>
                <a:ea typeface="DejaVu Sans"/>
              </a:rPr>
              <a:t> </a:t>
            </a:r>
            <a:endParaRPr lang="en-US" sz="2800" b="0" strike="noStrike" spc="-1">
              <a:latin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2"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4F053CC8-3C30-47A5-8849-224AD03E4B12}" type="slidenum">
              <a:rPr lang="en-US" sz="1200" b="0" strike="noStrike" spc="-1">
                <a:solidFill>
                  <a:srgbClr val="8B8B8B"/>
                </a:solidFill>
                <a:latin typeface="Calibri"/>
                <a:ea typeface="DejaVu Sans"/>
              </a:rPr>
              <a:t>90</a:t>
            </a:fld>
            <a:endParaRPr lang="en-US" sz="1200" b="0" strike="noStrike" spc="-1">
              <a:latin typeface="Arial"/>
            </a:endParaRPr>
          </a:p>
        </p:txBody>
      </p:sp>
      <p:sp>
        <p:nvSpPr>
          <p:cNvPr id="1153" name="CustomShape 2"/>
          <p:cNvSpPr/>
          <p:nvPr/>
        </p:nvSpPr>
        <p:spPr>
          <a:xfrm>
            <a:off x="457200" y="274680"/>
            <a:ext cx="8227800" cy="1141200"/>
          </a:xfrm>
          <a:prstGeom prst="rect">
            <a:avLst/>
          </a:prstGeom>
          <a:noFill/>
          <a:ln>
            <a:noFill/>
          </a:ln>
        </p:spPr>
        <p:style>
          <a:lnRef idx="0">
            <a:scrgbClr r="0" g="0" b="0"/>
          </a:lnRef>
          <a:fillRef idx="0">
            <a:scrgbClr r="0" g="0" b="0"/>
          </a:fillRef>
          <a:effectRef idx="0">
            <a:scrgbClr r="0" g="0" b="0"/>
          </a:effectRef>
          <a:fontRef idx="minor"/>
        </p:style>
      </p:sp>
      <p:sp>
        <p:nvSpPr>
          <p:cNvPr id="1154" name="CustomShape 3"/>
          <p:cNvSpPr/>
          <p:nvPr/>
        </p:nvSpPr>
        <p:spPr>
          <a:xfrm>
            <a:off x="304920" y="1905120"/>
            <a:ext cx="8538840" cy="4192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100000"/>
              </a:lnSpc>
              <a:spcBef>
                <a:spcPts val="641"/>
              </a:spcBef>
              <a:buClr>
                <a:srgbClr val="000404"/>
              </a:buClr>
              <a:buFont typeface="Arial"/>
              <a:buChar char="•"/>
            </a:pPr>
            <a:r>
              <a:rPr lang="zh-CN" sz="3200" b="1" strike="noStrike" spc="-1">
                <a:solidFill>
                  <a:srgbClr val="000404"/>
                </a:solidFill>
                <a:latin typeface="Calibri"/>
                <a:ea typeface="DejaVu Sans"/>
              </a:rPr>
              <a:t>因此首先计算</a:t>
            </a:r>
            <a:r>
              <a:rPr lang="en-US" sz="3200" b="1" strike="noStrike" spc="-1">
                <a:solidFill>
                  <a:srgbClr val="000404"/>
                </a:solidFill>
                <a:latin typeface="Calibri"/>
                <a:ea typeface="DejaVu Sans"/>
              </a:rPr>
              <a:t>1-6</a:t>
            </a:r>
            <a:r>
              <a:rPr lang="zh-CN" sz="3200" b="1" strike="noStrike" spc="-1">
                <a:solidFill>
                  <a:srgbClr val="000404"/>
                </a:solidFill>
                <a:latin typeface="Calibri"/>
                <a:ea typeface="DejaVu Sans"/>
              </a:rPr>
              <a:t>的循环次数</a:t>
            </a:r>
            <a:endParaRPr lang="en-US" sz="3200" b="0" strike="noStrike" spc="-1">
              <a:latin typeface="Arial"/>
            </a:endParaRPr>
          </a:p>
          <a:p>
            <a:pPr marL="343080" indent="-341280">
              <a:lnSpc>
                <a:spcPct val="100000"/>
              </a:lnSpc>
              <a:spcBef>
                <a:spcPts val="641"/>
              </a:spcBef>
              <a:buClr>
                <a:srgbClr val="000404"/>
              </a:buClr>
              <a:buFont typeface="Arial"/>
              <a:buChar char="•"/>
            </a:pPr>
            <a:r>
              <a:rPr lang="zh-CN" sz="3200" b="1" strike="noStrike" spc="-1">
                <a:solidFill>
                  <a:srgbClr val="000404"/>
                </a:solidFill>
                <a:latin typeface="Calibri"/>
                <a:ea typeface="DejaVu Sans"/>
              </a:rPr>
              <a:t>一次</a:t>
            </a:r>
            <a:r>
              <a:rPr lang="en-US" sz="3200" b="1" strike="noStrike" spc="-1">
                <a:solidFill>
                  <a:srgbClr val="000404"/>
                </a:solidFill>
                <a:latin typeface="Calibri"/>
                <a:ea typeface="DejaVu Sans"/>
              </a:rPr>
              <a:t>DMA</a:t>
            </a:r>
            <a:r>
              <a:rPr lang="zh-CN" sz="3200" b="1" strike="noStrike" spc="-1">
                <a:solidFill>
                  <a:srgbClr val="000404"/>
                </a:solidFill>
                <a:latin typeface="Calibri"/>
                <a:ea typeface="DejaVu Sans"/>
              </a:rPr>
              <a:t>初始化能传输多少数据</a:t>
            </a:r>
            <a:endParaRPr lang="en-US" sz="3200" b="0" strike="noStrike" spc="-1">
              <a:latin typeface="Arial"/>
            </a:endParaRPr>
          </a:p>
          <a:p>
            <a:pPr marL="343080" indent="-341280">
              <a:lnSpc>
                <a:spcPct val="100000"/>
              </a:lnSpc>
              <a:spcBef>
                <a:spcPts val="641"/>
              </a:spcBef>
              <a:buClr>
                <a:srgbClr val="000404"/>
              </a:buClr>
              <a:buFont typeface="Arial"/>
              <a:buChar char="•"/>
            </a:pPr>
            <a:r>
              <a:rPr lang="zh-CN" sz="3200" b="1" strike="noStrike" spc="-1">
                <a:solidFill>
                  <a:srgbClr val="000404"/>
                </a:solidFill>
                <a:latin typeface="Calibri"/>
                <a:ea typeface="DejaVu Sans"/>
              </a:rPr>
              <a:t>因为</a:t>
            </a:r>
            <a:r>
              <a:rPr lang="en-US" sz="3200" b="1" strike="noStrike" spc="-1">
                <a:solidFill>
                  <a:srgbClr val="000404"/>
                </a:solidFill>
                <a:latin typeface="Calibri"/>
                <a:ea typeface="DejaVu Sans"/>
              </a:rPr>
              <a:t>DMA</a:t>
            </a:r>
            <a:r>
              <a:rPr lang="zh-CN" sz="3200" b="1" strike="noStrike" spc="-1">
                <a:solidFill>
                  <a:srgbClr val="000404"/>
                </a:solidFill>
                <a:latin typeface="Calibri"/>
                <a:ea typeface="DejaVu Sans"/>
              </a:rPr>
              <a:t>内含</a:t>
            </a:r>
            <a:r>
              <a:rPr lang="en-US" sz="3200" b="1" strike="noStrike" spc="-1">
                <a:solidFill>
                  <a:srgbClr val="000404"/>
                </a:solidFill>
                <a:latin typeface="Calibri"/>
                <a:ea typeface="DejaVu Sans"/>
              </a:rPr>
              <a:t>16</a:t>
            </a:r>
            <a:r>
              <a:rPr lang="zh-CN" sz="3200" b="1" strike="noStrike" spc="-1">
                <a:solidFill>
                  <a:srgbClr val="000404"/>
                </a:solidFill>
                <a:latin typeface="Calibri"/>
                <a:ea typeface="DejaVu Sans"/>
              </a:rPr>
              <a:t>位大小寄存器，因此最大尺寸为</a:t>
            </a:r>
            <a:r>
              <a:rPr lang="en-US" sz="3200" b="1" strike="noStrike" spc="-1">
                <a:solidFill>
                  <a:srgbClr val="000404"/>
                </a:solidFill>
                <a:latin typeface="Calibri"/>
                <a:ea typeface="DejaVu Sans"/>
              </a:rPr>
              <a:t>2</a:t>
            </a:r>
            <a:r>
              <a:rPr lang="en-US" sz="3200" b="1" strike="noStrike" spc="-1" baseline="30000">
                <a:solidFill>
                  <a:srgbClr val="000404"/>
                </a:solidFill>
                <a:latin typeface="Calibri"/>
                <a:ea typeface="DejaVu Sans"/>
              </a:rPr>
              <a:t>16</a:t>
            </a:r>
            <a:r>
              <a:rPr lang="en-US" sz="3200" b="1" strike="noStrike" spc="-1">
                <a:solidFill>
                  <a:srgbClr val="000404"/>
                </a:solidFill>
                <a:latin typeface="Calibri"/>
                <a:ea typeface="DejaVu Sans"/>
              </a:rPr>
              <a:t>=64KB</a:t>
            </a:r>
            <a:endParaRPr lang="en-US" sz="3200" b="0" strike="noStrike" spc="-1">
              <a:latin typeface="Arial"/>
            </a:endParaRPr>
          </a:p>
          <a:p>
            <a:pPr marL="343080" indent="-341280">
              <a:lnSpc>
                <a:spcPct val="100000"/>
              </a:lnSpc>
              <a:spcBef>
                <a:spcPts val="641"/>
              </a:spcBef>
              <a:buClr>
                <a:srgbClr val="000404"/>
              </a:buClr>
              <a:buFont typeface="Arial"/>
              <a:buChar char="•"/>
            </a:pPr>
            <a:r>
              <a:rPr lang="zh-CN" sz="3200" b="1" strike="noStrike" spc="-1">
                <a:solidFill>
                  <a:srgbClr val="000404"/>
                </a:solidFill>
                <a:latin typeface="Calibri"/>
                <a:ea typeface="DejaVu Sans"/>
              </a:rPr>
              <a:t>视频大小为</a:t>
            </a:r>
            <a:r>
              <a:rPr lang="en-US" sz="3200" b="1" strike="noStrike" spc="-1">
                <a:solidFill>
                  <a:srgbClr val="000404"/>
                </a:solidFill>
                <a:latin typeface="Calibri"/>
                <a:ea typeface="DejaVu Sans"/>
              </a:rPr>
              <a:t>256MB</a:t>
            </a:r>
            <a:r>
              <a:rPr lang="zh-CN" sz="3200" b="1" strike="noStrike" spc="-1">
                <a:solidFill>
                  <a:srgbClr val="000404"/>
                </a:solidFill>
                <a:latin typeface="Calibri"/>
                <a:ea typeface="DejaVu Sans"/>
              </a:rPr>
              <a:t>，因此需要做</a:t>
            </a:r>
            <a:r>
              <a:rPr lang="en-US" sz="3200" b="1" strike="noStrike" spc="-1">
                <a:solidFill>
                  <a:srgbClr val="000404"/>
                </a:solidFill>
                <a:latin typeface="Calibri"/>
                <a:ea typeface="DejaVu Sans"/>
              </a:rPr>
              <a:t>256M/64K=4K</a:t>
            </a:r>
            <a:r>
              <a:rPr lang="zh-CN" sz="3200" b="1" strike="noStrike" spc="-1">
                <a:solidFill>
                  <a:srgbClr val="000404"/>
                </a:solidFill>
                <a:latin typeface="Calibri"/>
                <a:ea typeface="DejaVu Sans"/>
              </a:rPr>
              <a:t>次</a:t>
            </a:r>
            <a:r>
              <a:rPr lang="en-US" sz="3200" b="1" strike="noStrike" spc="-1">
                <a:solidFill>
                  <a:srgbClr val="000404"/>
                </a:solidFill>
                <a:latin typeface="Calibri"/>
                <a:ea typeface="DejaVu Sans"/>
              </a:rPr>
              <a:t>DMA</a:t>
            </a:r>
            <a:endParaRPr lang="en-US" sz="3200" b="0" strike="noStrike" spc="-1">
              <a:latin typeface="Arial"/>
            </a:endParaRPr>
          </a:p>
          <a:p>
            <a:pPr>
              <a:lnSpc>
                <a:spcPct val="100000"/>
              </a:lnSpc>
              <a:spcBef>
                <a:spcPts val="641"/>
              </a:spcBef>
            </a:pPr>
            <a:endParaRPr lang="en-US" sz="3200" b="0" strike="noStrike" spc="-1">
              <a:latin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299C0CF8-81B8-4485-873F-8C62260FED5F}" type="slidenum">
              <a:rPr lang="en-US" sz="1200" b="0" strike="noStrike" spc="-1">
                <a:solidFill>
                  <a:srgbClr val="8B8B8B"/>
                </a:solidFill>
                <a:latin typeface="Calibri"/>
                <a:ea typeface="DejaVu Sans"/>
              </a:rPr>
              <a:t>91</a:t>
            </a:fld>
            <a:endParaRPr lang="en-US" sz="1200" b="0" strike="noStrike" spc="-1">
              <a:latin typeface="Arial"/>
            </a:endParaRPr>
          </a:p>
        </p:txBody>
      </p:sp>
      <p:sp>
        <p:nvSpPr>
          <p:cNvPr id="1156" name="CustomShape 2"/>
          <p:cNvSpPr/>
          <p:nvPr/>
        </p:nvSpPr>
        <p:spPr>
          <a:xfrm>
            <a:off x="304920" y="476280"/>
            <a:ext cx="8538840" cy="604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100000"/>
              </a:lnSpc>
              <a:spcBef>
                <a:spcPts val="641"/>
              </a:spcBef>
              <a:buClr>
                <a:srgbClr val="000404"/>
              </a:buClr>
              <a:buFont typeface="Arial"/>
              <a:buChar char="•"/>
            </a:pPr>
            <a:r>
              <a:rPr lang="zh-CN" sz="3200" b="1" strike="noStrike" spc="-1">
                <a:solidFill>
                  <a:srgbClr val="000404"/>
                </a:solidFill>
                <a:latin typeface="Calibri"/>
                <a:ea typeface="DejaVu Sans"/>
              </a:rPr>
              <a:t>然后计算</a:t>
            </a:r>
            <a:r>
              <a:rPr lang="en-US" sz="3200" b="1" strike="noStrike" spc="-1">
                <a:solidFill>
                  <a:srgbClr val="000404"/>
                </a:solidFill>
                <a:latin typeface="Calibri"/>
                <a:ea typeface="DejaVu Sans"/>
              </a:rPr>
              <a:t>3-5</a:t>
            </a:r>
            <a:r>
              <a:rPr lang="zh-CN" sz="3200" b="1" strike="noStrike" spc="-1">
                <a:solidFill>
                  <a:srgbClr val="000404"/>
                </a:solidFill>
                <a:latin typeface="Calibri"/>
                <a:ea typeface="DejaVu Sans"/>
              </a:rPr>
              <a:t>的循环次数：</a:t>
            </a:r>
            <a:endParaRPr lang="en-US" sz="3200" b="0" strike="noStrike" spc="-1">
              <a:latin typeface="Arial"/>
            </a:endParaRPr>
          </a:p>
          <a:p>
            <a:pPr marL="343080" indent="-341280">
              <a:lnSpc>
                <a:spcPct val="100000"/>
              </a:lnSpc>
              <a:spcBef>
                <a:spcPts val="641"/>
              </a:spcBef>
              <a:buClr>
                <a:srgbClr val="000404"/>
              </a:buClr>
              <a:buFont typeface="Arial"/>
              <a:buChar char="•"/>
            </a:pPr>
            <a:r>
              <a:rPr lang="zh-CN" sz="3200" b="1" strike="noStrike" spc="-1">
                <a:solidFill>
                  <a:srgbClr val="000404"/>
                </a:solidFill>
                <a:latin typeface="Calibri"/>
                <a:ea typeface="DejaVu Sans"/>
              </a:rPr>
              <a:t>一次</a:t>
            </a:r>
            <a:r>
              <a:rPr lang="en-US" sz="3200" b="1" strike="noStrike" spc="-1">
                <a:solidFill>
                  <a:srgbClr val="000404"/>
                </a:solidFill>
                <a:latin typeface="Calibri"/>
                <a:ea typeface="DejaVu Sans"/>
              </a:rPr>
              <a:t>DMA</a:t>
            </a:r>
            <a:r>
              <a:rPr lang="zh-CN" sz="3200" b="1" strike="noStrike" spc="-1">
                <a:solidFill>
                  <a:srgbClr val="000404"/>
                </a:solidFill>
                <a:latin typeface="Calibri"/>
                <a:ea typeface="DejaVu Sans"/>
              </a:rPr>
              <a:t>传输</a:t>
            </a:r>
            <a:r>
              <a:rPr lang="en-US" sz="3200" b="1" strike="noStrike" spc="-1">
                <a:solidFill>
                  <a:srgbClr val="000404"/>
                </a:solidFill>
                <a:latin typeface="Calibri"/>
                <a:ea typeface="DejaVu Sans"/>
              </a:rPr>
              <a:t>64KB</a:t>
            </a:r>
            <a:r>
              <a:rPr lang="zh-CN" sz="3200" b="1" strike="noStrike" spc="-1">
                <a:solidFill>
                  <a:srgbClr val="000404"/>
                </a:solidFill>
                <a:latin typeface="Calibri"/>
                <a:ea typeface="DejaVu Sans"/>
              </a:rPr>
              <a:t>，而内存一次</a:t>
            </a:r>
            <a:r>
              <a:rPr lang="en-US" sz="3200" b="1" strike="noStrike" spc="-1">
                <a:solidFill>
                  <a:srgbClr val="000404"/>
                </a:solidFill>
                <a:latin typeface="Calibri"/>
                <a:ea typeface="DejaVu Sans"/>
              </a:rPr>
              <a:t>128bit=16B</a:t>
            </a:r>
            <a:endParaRPr lang="en-US" sz="3200" b="0" strike="noStrike" spc="-1">
              <a:latin typeface="Arial"/>
            </a:endParaRPr>
          </a:p>
          <a:p>
            <a:pPr marL="343080" indent="-341280">
              <a:lnSpc>
                <a:spcPct val="100000"/>
              </a:lnSpc>
              <a:spcBef>
                <a:spcPts val="641"/>
              </a:spcBef>
              <a:buClr>
                <a:srgbClr val="000404"/>
              </a:buClr>
              <a:buFont typeface="Arial"/>
              <a:buChar char="•"/>
            </a:pPr>
            <a:r>
              <a:rPr lang="zh-CN" sz="3200" b="1" strike="noStrike" spc="-1">
                <a:solidFill>
                  <a:srgbClr val="000404"/>
                </a:solidFill>
                <a:latin typeface="Calibri"/>
                <a:ea typeface="DejaVu Sans"/>
              </a:rPr>
              <a:t>则（内存读，传输</a:t>
            </a:r>
            <a:r>
              <a:rPr lang="en-US" sz="3200" b="1" strike="noStrike" spc="-1">
                <a:solidFill>
                  <a:srgbClr val="000404"/>
                </a:solidFill>
                <a:latin typeface="Calibri"/>
                <a:ea typeface="DejaVu Sans"/>
              </a:rPr>
              <a:t>4</a:t>
            </a:r>
            <a:r>
              <a:rPr lang="zh-CN" sz="3200" b="1" strike="noStrike" spc="-1">
                <a:solidFill>
                  <a:srgbClr val="000404"/>
                </a:solidFill>
                <a:latin typeface="Calibri"/>
                <a:ea typeface="DejaVu Sans"/>
              </a:rPr>
              <a:t>次）在一次</a:t>
            </a:r>
            <a:r>
              <a:rPr lang="en-US" sz="3200" b="1" strike="noStrike" spc="-1">
                <a:solidFill>
                  <a:srgbClr val="000404"/>
                </a:solidFill>
                <a:latin typeface="Calibri"/>
                <a:ea typeface="DejaVu Sans"/>
              </a:rPr>
              <a:t>DMA</a:t>
            </a:r>
            <a:r>
              <a:rPr lang="zh-CN" sz="3200" b="1" strike="noStrike" spc="-1">
                <a:solidFill>
                  <a:srgbClr val="000404"/>
                </a:solidFill>
                <a:latin typeface="Calibri"/>
                <a:ea typeface="DejaVu Sans"/>
              </a:rPr>
              <a:t>内，循环</a:t>
            </a:r>
            <a:r>
              <a:rPr lang="en-US" sz="3200" b="1" strike="noStrike" spc="-1">
                <a:solidFill>
                  <a:srgbClr val="000404"/>
                </a:solidFill>
                <a:latin typeface="Calibri"/>
                <a:ea typeface="DejaVu Sans"/>
              </a:rPr>
              <a:t>64KB/16B=4K</a:t>
            </a:r>
            <a:r>
              <a:rPr lang="zh-CN" sz="3200" b="1" strike="noStrike" spc="-1">
                <a:solidFill>
                  <a:srgbClr val="000404"/>
                </a:solidFill>
                <a:latin typeface="Calibri"/>
                <a:ea typeface="DejaVu Sans"/>
              </a:rPr>
              <a:t>次</a:t>
            </a:r>
            <a:endParaRPr lang="en-US" sz="3200" b="0" strike="noStrike" spc="-1">
              <a:latin typeface="Arial"/>
            </a:endParaRPr>
          </a:p>
          <a:p>
            <a:pPr>
              <a:lnSpc>
                <a:spcPct val="100000"/>
              </a:lnSpc>
              <a:spcBef>
                <a:spcPts val="641"/>
              </a:spcBef>
            </a:pPr>
            <a:endParaRPr lang="en-US" sz="3200" b="0" strike="noStrike" spc="-1">
              <a:latin typeface="Arial"/>
            </a:endParaRPr>
          </a:p>
          <a:p>
            <a:pPr>
              <a:lnSpc>
                <a:spcPct val="100000"/>
              </a:lnSpc>
              <a:spcBef>
                <a:spcPts val="641"/>
              </a:spcBef>
            </a:pPr>
            <a:endParaRPr lang="en-US" sz="3200" b="0" strike="noStrike" spc="-1">
              <a:latin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7A1DFFF6-AB72-45C0-BBC0-247FDD029E85}" type="slidenum">
              <a:rPr lang="en-US" sz="1200" b="0" strike="noStrike" spc="-1">
                <a:solidFill>
                  <a:srgbClr val="8B8B8B"/>
                </a:solidFill>
                <a:latin typeface="Calibri"/>
                <a:ea typeface="DejaVu Sans"/>
              </a:rPr>
              <a:t>92</a:t>
            </a:fld>
            <a:endParaRPr lang="en-US" sz="1200" b="0" strike="noStrike" spc="-1">
              <a:latin typeface="Arial"/>
            </a:endParaRPr>
          </a:p>
        </p:txBody>
      </p:sp>
      <p:sp>
        <p:nvSpPr>
          <p:cNvPr id="1158" name="CustomShape 2"/>
          <p:cNvSpPr/>
          <p:nvPr/>
        </p:nvSpPr>
        <p:spPr>
          <a:xfrm>
            <a:off x="250920" y="549360"/>
            <a:ext cx="8538840" cy="569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80000"/>
              </a:lnSpc>
              <a:spcBef>
                <a:spcPts val="561"/>
              </a:spcBef>
              <a:buClr>
                <a:srgbClr val="000404"/>
              </a:buClr>
              <a:buFont typeface="Arial"/>
              <a:buChar char="•"/>
            </a:pPr>
            <a:r>
              <a:rPr lang="zh-CN" sz="2800" b="1" strike="noStrike" spc="-1">
                <a:solidFill>
                  <a:srgbClr val="000404"/>
                </a:solidFill>
                <a:latin typeface="Calibri"/>
                <a:ea typeface="DejaVu Sans"/>
              </a:rPr>
              <a:t>最后做计算时间</a:t>
            </a:r>
            <a:endParaRPr lang="en-US" sz="2800" b="0" strike="noStrike" spc="-1">
              <a:latin typeface="Arial"/>
            </a:endParaRPr>
          </a:p>
          <a:p>
            <a:pPr marL="343080" indent="-341280">
              <a:lnSpc>
                <a:spcPct val="80000"/>
              </a:lnSpc>
              <a:spcBef>
                <a:spcPts val="561"/>
              </a:spcBef>
              <a:buClr>
                <a:srgbClr val="000404"/>
              </a:buClr>
              <a:buFont typeface="Arial"/>
              <a:buChar char="•"/>
            </a:pPr>
            <a:r>
              <a:rPr lang="en-US" sz="2800" b="1" strike="noStrike" spc="-1">
                <a:solidFill>
                  <a:srgbClr val="000404"/>
                </a:solidFill>
                <a:latin typeface="Calibri"/>
                <a:ea typeface="DejaVu Sans"/>
              </a:rPr>
              <a:t>=DMA</a:t>
            </a:r>
            <a:r>
              <a:rPr lang="zh-CN" sz="2800" b="1" strike="noStrike" spc="-1">
                <a:solidFill>
                  <a:srgbClr val="000404"/>
                </a:solidFill>
                <a:latin typeface="Calibri"/>
                <a:ea typeface="DejaVu Sans"/>
              </a:rPr>
              <a:t>次数</a:t>
            </a:r>
            <a:r>
              <a:rPr lang="en-US" sz="2800" b="1" strike="noStrike" spc="-1">
                <a:solidFill>
                  <a:srgbClr val="000404"/>
                </a:solidFill>
                <a:latin typeface="Calibri"/>
                <a:ea typeface="DejaVu Sans"/>
              </a:rPr>
              <a:t>*</a:t>
            </a:r>
            <a:r>
              <a:rPr lang="zh-CN" sz="2800" b="1" strike="noStrike" spc="-1">
                <a:solidFill>
                  <a:srgbClr val="000404"/>
                </a:solidFill>
                <a:latin typeface="Calibri"/>
                <a:ea typeface="DejaVu Sans"/>
              </a:rPr>
              <a:t>（ </a:t>
            </a:r>
            <a:r>
              <a:rPr lang="en-US" sz="2800" b="1" strike="noStrike" spc="-1">
                <a:solidFill>
                  <a:srgbClr val="000404"/>
                </a:solidFill>
                <a:latin typeface="Calibri"/>
                <a:ea typeface="DejaVu Sans"/>
              </a:rPr>
              <a:t>CPU</a:t>
            </a:r>
            <a:r>
              <a:rPr lang="zh-CN" sz="2800" b="1" strike="noStrike" spc="-1">
                <a:solidFill>
                  <a:srgbClr val="000404"/>
                </a:solidFill>
                <a:latin typeface="Calibri"/>
                <a:ea typeface="DejaVu Sans"/>
              </a:rPr>
              <a:t>初始化</a:t>
            </a:r>
            <a:r>
              <a:rPr lang="en-US" sz="2800" b="1" strike="noStrike" spc="-1">
                <a:solidFill>
                  <a:srgbClr val="000404"/>
                </a:solidFill>
                <a:latin typeface="Calibri"/>
                <a:ea typeface="DejaVu Sans"/>
              </a:rPr>
              <a:t>DMA </a:t>
            </a:r>
            <a:r>
              <a:rPr lang="zh-CN" sz="2800" b="1" strike="noStrike" spc="-1">
                <a:solidFill>
                  <a:srgbClr val="000404"/>
                </a:solidFill>
                <a:latin typeface="Calibri"/>
                <a:ea typeface="DejaVu Sans"/>
              </a:rPr>
              <a:t>时间</a:t>
            </a:r>
            <a:r>
              <a:rPr lang="en-US" sz="2800" b="1" strike="noStrike" spc="-1">
                <a:solidFill>
                  <a:srgbClr val="000404"/>
                </a:solidFill>
                <a:latin typeface="Calibri"/>
                <a:ea typeface="DejaVu Sans"/>
              </a:rPr>
              <a:t>+ DMA</a:t>
            </a:r>
            <a:r>
              <a:rPr lang="zh-CN" sz="2800" b="1" strike="noStrike" spc="-1">
                <a:solidFill>
                  <a:srgbClr val="000404"/>
                </a:solidFill>
                <a:latin typeface="Calibri"/>
                <a:ea typeface="DejaVu Sans"/>
              </a:rPr>
              <a:t>发送读取地址给内存时间</a:t>
            </a:r>
            <a:r>
              <a:rPr lang="en-US" sz="2800" b="1" strike="noStrike" spc="-1">
                <a:solidFill>
                  <a:srgbClr val="000404"/>
                </a:solidFill>
                <a:latin typeface="Calibri"/>
                <a:ea typeface="DejaVu Sans"/>
              </a:rPr>
              <a:t>+DMA</a:t>
            </a:r>
            <a:r>
              <a:rPr lang="zh-CN" sz="2800" b="1" strike="noStrike" spc="-1">
                <a:solidFill>
                  <a:srgbClr val="000404"/>
                </a:solidFill>
                <a:latin typeface="Calibri"/>
                <a:ea typeface="DejaVu Sans"/>
              </a:rPr>
              <a:t>内的循环次数</a:t>
            </a:r>
            <a:r>
              <a:rPr lang="en-US" sz="2800" b="1" strike="noStrike" spc="-1">
                <a:solidFill>
                  <a:srgbClr val="000404"/>
                </a:solidFill>
                <a:latin typeface="Calibri"/>
                <a:ea typeface="DejaVu Sans"/>
              </a:rPr>
              <a:t>*</a:t>
            </a:r>
            <a:r>
              <a:rPr lang="zh-CN" sz="2800" b="1" strike="noStrike" spc="-1">
                <a:solidFill>
                  <a:srgbClr val="000404"/>
                </a:solidFill>
                <a:latin typeface="Calibri"/>
                <a:ea typeface="DejaVu Sans"/>
              </a:rPr>
              <a:t>（内存读取时间</a:t>
            </a:r>
            <a:r>
              <a:rPr lang="en-US" sz="2800" b="1" strike="noStrike" spc="-1">
                <a:solidFill>
                  <a:srgbClr val="000404"/>
                </a:solidFill>
                <a:latin typeface="Calibri"/>
                <a:ea typeface="DejaVu Sans"/>
              </a:rPr>
              <a:t>+</a:t>
            </a:r>
            <a:r>
              <a:rPr lang="zh-CN" sz="2800" b="1" strike="noStrike" spc="-1">
                <a:solidFill>
                  <a:srgbClr val="000404"/>
                </a:solidFill>
                <a:latin typeface="Calibri"/>
                <a:ea typeface="DejaVu Sans"/>
              </a:rPr>
              <a:t>数据发送时间）</a:t>
            </a:r>
            <a:endParaRPr lang="en-US" sz="2800" b="0" strike="noStrike" spc="-1">
              <a:latin typeface="Arial"/>
            </a:endParaRPr>
          </a:p>
          <a:p>
            <a:pPr marL="343080" indent="-341280">
              <a:lnSpc>
                <a:spcPct val="80000"/>
              </a:lnSpc>
              <a:spcBef>
                <a:spcPts val="561"/>
              </a:spcBef>
              <a:buClr>
                <a:srgbClr val="000404"/>
              </a:buClr>
              <a:buFont typeface="Arial"/>
              <a:buChar char="•"/>
            </a:pPr>
            <a:r>
              <a:rPr lang="en-US" sz="2800" b="1" strike="noStrike" spc="-1">
                <a:solidFill>
                  <a:srgbClr val="000404"/>
                </a:solidFill>
                <a:latin typeface="Calibri"/>
                <a:ea typeface="DejaVu Sans"/>
              </a:rPr>
              <a:t>=4K*</a:t>
            </a:r>
            <a:r>
              <a:rPr lang="zh-CN" sz="2800" b="1" strike="noStrike" spc="-1">
                <a:solidFill>
                  <a:srgbClr val="000404"/>
                </a:solidFill>
                <a:latin typeface="Calibri"/>
                <a:ea typeface="DejaVu Sans"/>
              </a:rPr>
              <a:t>（</a:t>
            </a:r>
            <a:r>
              <a:rPr lang="en-US" sz="2800" b="1" strike="noStrike" spc="-1">
                <a:solidFill>
                  <a:srgbClr val="000404"/>
                </a:solidFill>
                <a:latin typeface="Calibri"/>
                <a:ea typeface="DejaVu Sans"/>
              </a:rPr>
              <a:t>1cc+1cc+4k*</a:t>
            </a:r>
            <a:r>
              <a:rPr lang="zh-CN" sz="2800" b="1" strike="noStrike" spc="-1">
                <a:solidFill>
                  <a:srgbClr val="000404"/>
                </a:solidFill>
                <a:latin typeface="Calibri"/>
                <a:ea typeface="DejaVu Sans"/>
              </a:rPr>
              <a:t>（</a:t>
            </a:r>
            <a:r>
              <a:rPr lang="en-US" sz="2800" b="1" strike="noStrike" spc="-1">
                <a:solidFill>
                  <a:srgbClr val="000404"/>
                </a:solidFill>
                <a:latin typeface="Calibri"/>
                <a:ea typeface="DejaVu Sans"/>
              </a:rPr>
              <a:t>20cc+4cc</a:t>
            </a:r>
            <a:r>
              <a:rPr lang="zh-CN" sz="2800" b="1" strike="noStrike" spc="-1">
                <a:solidFill>
                  <a:srgbClr val="000404"/>
                </a:solidFill>
                <a:latin typeface="Calibri"/>
                <a:ea typeface="DejaVu Sans"/>
              </a:rPr>
              <a:t>））</a:t>
            </a:r>
            <a:endParaRPr lang="en-US" sz="2800" b="0" strike="noStrike" spc="-1">
              <a:latin typeface="Arial"/>
            </a:endParaRPr>
          </a:p>
          <a:p>
            <a:pPr marL="343080" indent="-341280">
              <a:lnSpc>
                <a:spcPct val="80000"/>
              </a:lnSpc>
              <a:spcBef>
                <a:spcPts val="561"/>
              </a:spcBef>
              <a:buClr>
                <a:srgbClr val="000404"/>
              </a:buClr>
              <a:buFont typeface="Arial"/>
              <a:buChar char="•"/>
            </a:pPr>
            <a:r>
              <a:rPr lang="zh-CN" sz="2800" b="1" strike="noStrike" spc="-1">
                <a:solidFill>
                  <a:srgbClr val="000404"/>
                </a:solidFill>
                <a:latin typeface="Calibri"/>
                <a:ea typeface="DejaVu Sans"/>
              </a:rPr>
              <a:t>再用这个数据除以流媒体时间</a:t>
            </a:r>
            <a:r>
              <a:rPr lang="en-US" sz="2800" b="1" strike="noStrike" spc="-1">
                <a:solidFill>
                  <a:srgbClr val="000404"/>
                </a:solidFill>
                <a:latin typeface="Calibri"/>
                <a:ea typeface="DejaVu Sans"/>
              </a:rPr>
              <a:t>90</a:t>
            </a:r>
            <a:r>
              <a:rPr lang="zh-CN" sz="2800" b="1" strike="noStrike" spc="-1">
                <a:solidFill>
                  <a:srgbClr val="000404"/>
                </a:solidFill>
                <a:latin typeface="Calibri"/>
                <a:ea typeface="DejaVu Sans"/>
              </a:rPr>
              <a:t>分钟，就是这</a:t>
            </a:r>
            <a:r>
              <a:rPr lang="en-US" sz="2800" b="1" strike="noStrike" spc="-1">
                <a:solidFill>
                  <a:srgbClr val="000404"/>
                </a:solidFill>
                <a:latin typeface="Calibri"/>
                <a:ea typeface="DejaVu Sans"/>
              </a:rPr>
              <a:t>90</a:t>
            </a:r>
            <a:r>
              <a:rPr lang="zh-CN" sz="2800" b="1" strike="noStrike" spc="-1">
                <a:solidFill>
                  <a:srgbClr val="000404"/>
                </a:solidFill>
                <a:latin typeface="Calibri"/>
                <a:ea typeface="DejaVu Sans"/>
              </a:rPr>
              <a:t>分钟内总线的利用率</a:t>
            </a:r>
            <a:endParaRPr lang="en-US" sz="2800" b="0" strike="noStrike" spc="-1">
              <a:latin typeface="Arial"/>
            </a:endParaRPr>
          </a:p>
          <a:p>
            <a:pPr marL="343080" indent="-341280">
              <a:lnSpc>
                <a:spcPct val="80000"/>
              </a:lnSpc>
              <a:spcBef>
                <a:spcPts val="561"/>
              </a:spcBef>
              <a:buClr>
                <a:srgbClr val="000404"/>
              </a:buClr>
              <a:buFont typeface="Arial"/>
              <a:buChar char="•"/>
            </a:pPr>
            <a:r>
              <a:rPr lang="zh-CN" sz="2800" b="1" strike="noStrike" spc="-1">
                <a:solidFill>
                  <a:srgbClr val="000404"/>
                </a:solidFill>
                <a:latin typeface="Calibri"/>
                <a:ea typeface="DejaVu Sans"/>
              </a:rPr>
              <a:t>注意：</a:t>
            </a:r>
            <a:endParaRPr lang="en-US" sz="2800" b="0" strike="noStrike" spc="-1">
              <a:latin typeface="Arial"/>
            </a:endParaRPr>
          </a:p>
          <a:p>
            <a:pPr marL="343080" indent="-341280">
              <a:lnSpc>
                <a:spcPct val="80000"/>
              </a:lnSpc>
              <a:spcBef>
                <a:spcPts val="561"/>
              </a:spcBef>
              <a:buClr>
                <a:srgbClr val="000404"/>
              </a:buClr>
              <a:buFont typeface="Arial"/>
              <a:buChar char="•"/>
            </a:pPr>
            <a:r>
              <a:rPr lang="en-US" sz="2800" b="1" strike="noStrike" spc="-1">
                <a:solidFill>
                  <a:srgbClr val="000404"/>
                </a:solidFill>
                <a:latin typeface="Calibri"/>
                <a:ea typeface="DejaVu Sans"/>
              </a:rPr>
              <a:t>CPU</a:t>
            </a:r>
            <a:r>
              <a:rPr lang="zh-CN" sz="2800" b="1" strike="noStrike" spc="-1">
                <a:solidFill>
                  <a:srgbClr val="000404"/>
                </a:solidFill>
                <a:latin typeface="Calibri"/>
                <a:ea typeface="DejaVu Sans"/>
              </a:rPr>
              <a:t>初始化</a:t>
            </a:r>
            <a:r>
              <a:rPr lang="en-US" sz="2800" b="1" strike="noStrike" spc="-1">
                <a:solidFill>
                  <a:srgbClr val="000404"/>
                </a:solidFill>
                <a:latin typeface="Calibri"/>
                <a:ea typeface="DejaVu Sans"/>
              </a:rPr>
              <a:t>DMA </a:t>
            </a:r>
            <a:r>
              <a:rPr lang="zh-CN" sz="2800" b="1" strike="noStrike" spc="-1">
                <a:solidFill>
                  <a:srgbClr val="000404"/>
                </a:solidFill>
                <a:latin typeface="Calibri"/>
                <a:ea typeface="DejaVu Sans"/>
              </a:rPr>
              <a:t>时间</a:t>
            </a:r>
            <a:r>
              <a:rPr lang="en-US" sz="2800" b="1" strike="noStrike" spc="-1">
                <a:solidFill>
                  <a:srgbClr val="000404"/>
                </a:solidFill>
                <a:latin typeface="Calibri"/>
                <a:ea typeface="DejaVu Sans"/>
              </a:rPr>
              <a:t>=1cc</a:t>
            </a:r>
            <a:endParaRPr lang="en-US" sz="2800" b="0" strike="noStrike" spc="-1">
              <a:latin typeface="Arial"/>
            </a:endParaRPr>
          </a:p>
          <a:p>
            <a:pPr marL="343080" indent="-341280">
              <a:lnSpc>
                <a:spcPct val="80000"/>
              </a:lnSpc>
              <a:spcBef>
                <a:spcPts val="561"/>
              </a:spcBef>
              <a:buClr>
                <a:srgbClr val="000404"/>
              </a:buClr>
              <a:buFont typeface="Arial"/>
              <a:buChar char="•"/>
            </a:pPr>
            <a:r>
              <a:rPr lang="en-US" sz="2800" b="1" strike="noStrike" spc="-1">
                <a:solidFill>
                  <a:srgbClr val="000404"/>
                </a:solidFill>
                <a:latin typeface="Calibri"/>
                <a:ea typeface="DejaVu Sans"/>
              </a:rPr>
              <a:t>DMA</a:t>
            </a:r>
            <a:r>
              <a:rPr lang="zh-CN" sz="2800" b="1" strike="noStrike" spc="-1">
                <a:solidFill>
                  <a:srgbClr val="000404"/>
                </a:solidFill>
                <a:latin typeface="Calibri"/>
                <a:ea typeface="DejaVu Sans"/>
              </a:rPr>
              <a:t>发送读取地址给内存时间</a:t>
            </a:r>
            <a:r>
              <a:rPr lang="en-US" sz="2800" b="1" strike="noStrike" spc="-1">
                <a:solidFill>
                  <a:srgbClr val="000404"/>
                </a:solidFill>
                <a:latin typeface="Calibri"/>
                <a:ea typeface="DejaVu Sans"/>
              </a:rPr>
              <a:t>=</a:t>
            </a:r>
            <a:r>
              <a:rPr lang="zh-CN" sz="2800" b="1" strike="noStrike" spc="-1">
                <a:solidFill>
                  <a:srgbClr val="000404"/>
                </a:solidFill>
                <a:latin typeface="Calibri"/>
                <a:ea typeface="DejaVu Sans"/>
              </a:rPr>
              <a:t>总线发送一次时间</a:t>
            </a:r>
            <a:r>
              <a:rPr lang="en-US" sz="2800" b="1" strike="noStrike" spc="-1">
                <a:solidFill>
                  <a:srgbClr val="000404"/>
                </a:solidFill>
                <a:latin typeface="Calibri"/>
                <a:ea typeface="DejaVu Sans"/>
              </a:rPr>
              <a:t>=1cc</a:t>
            </a:r>
            <a:endParaRPr lang="en-US" sz="2800" b="0" strike="noStrike" spc="-1">
              <a:latin typeface="Arial"/>
            </a:endParaRPr>
          </a:p>
          <a:p>
            <a:pPr marL="343080" indent="-341280">
              <a:lnSpc>
                <a:spcPct val="80000"/>
              </a:lnSpc>
              <a:spcBef>
                <a:spcPts val="561"/>
              </a:spcBef>
              <a:buClr>
                <a:srgbClr val="000404"/>
              </a:buClr>
              <a:buFont typeface="Arial"/>
              <a:buChar char="•"/>
            </a:pPr>
            <a:r>
              <a:rPr lang="zh-CN" sz="2800" b="1" strike="noStrike" spc="-1">
                <a:solidFill>
                  <a:srgbClr val="000404"/>
                </a:solidFill>
                <a:latin typeface="Calibri"/>
                <a:ea typeface="DejaVu Sans"/>
              </a:rPr>
              <a:t>内存读取时间</a:t>
            </a:r>
            <a:r>
              <a:rPr lang="en-US" sz="2800" b="1" strike="noStrike" spc="-1">
                <a:solidFill>
                  <a:srgbClr val="000404"/>
                </a:solidFill>
                <a:latin typeface="Calibri"/>
                <a:ea typeface="DejaVu Sans"/>
              </a:rPr>
              <a:t>=</a:t>
            </a:r>
            <a:r>
              <a:rPr lang="zh-CN" sz="2800" b="1" strike="noStrike" spc="-1">
                <a:solidFill>
                  <a:srgbClr val="000404"/>
                </a:solidFill>
                <a:latin typeface="Calibri"/>
                <a:ea typeface="DejaVu Sans"/>
              </a:rPr>
              <a:t>读取</a:t>
            </a:r>
            <a:r>
              <a:rPr lang="en-US" sz="2800" b="1" strike="noStrike" spc="-1">
                <a:solidFill>
                  <a:srgbClr val="000404"/>
                </a:solidFill>
                <a:latin typeface="Calibri"/>
                <a:ea typeface="DejaVu Sans"/>
              </a:rPr>
              <a:t>128bit</a:t>
            </a:r>
            <a:r>
              <a:rPr lang="zh-CN" sz="2800" b="1" strike="noStrike" spc="-1">
                <a:solidFill>
                  <a:srgbClr val="000404"/>
                </a:solidFill>
                <a:latin typeface="Calibri"/>
                <a:ea typeface="DejaVu Sans"/>
              </a:rPr>
              <a:t>时间，根据题干为</a:t>
            </a:r>
            <a:r>
              <a:rPr lang="en-US" sz="2800" b="1" strike="noStrike" spc="-1">
                <a:solidFill>
                  <a:srgbClr val="000404"/>
                </a:solidFill>
                <a:latin typeface="Calibri"/>
                <a:ea typeface="DejaVu Sans"/>
              </a:rPr>
              <a:t>20cc</a:t>
            </a:r>
            <a:endParaRPr lang="en-US" sz="2800" b="0" strike="noStrike" spc="-1">
              <a:latin typeface="Arial"/>
            </a:endParaRPr>
          </a:p>
          <a:p>
            <a:pPr marL="343080" indent="-341280">
              <a:lnSpc>
                <a:spcPct val="80000"/>
              </a:lnSpc>
              <a:spcBef>
                <a:spcPts val="561"/>
              </a:spcBef>
              <a:buClr>
                <a:srgbClr val="000404"/>
              </a:buClr>
              <a:buFont typeface="Arial"/>
              <a:buChar char="•"/>
            </a:pPr>
            <a:r>
              <a:rPr lang="zh-CN" sz="2800" b="1" strike="noStrike" spc="-1">
                <a:solidFill>
                  <a:srgbClr val="000404"/>
                </a:solidFill>
                <a:latin typeface="Calibri"/>
                <a:ea typeface="DejaVu Sans"/>
              </a:rPr>
              <a:t>数据发送时间</a:t>
            </a:r>
            <a:r>
              <a:rPr lang="en-US" sz="2800" b="1" strike="noStrike" spc="-1">
                <a:solidFill>
                  <a:srgbClr val="000404"/>
                </a:solidFill>
                <a:latin typeface="Calibri"/>
                <a:ea typeface="DejaVu Sans"/>
              </a:rPr>
              <a:t>=</a:t>
            </a:r>
            <a:r>
              <a:rPr lang="zh-CN" sz="2800" b="1" strike="noStrike" spc="-1">
                <a:solidFill>
                  <a:srgbClr val="000404"/>
                </a:solidFill>
                <a:latin typeface="Calibri"/>
                <a:ea typeface="DejaVu Sans"/>
              </a:rPr>
              <a:t>发送数据除以</a:t>
            </a:r>
            <a:r>
              <a:rPr lang="en-US" sz="2800" b="1" strike="noStrike" spc="-1">
                <a:solidFill>
                  <a:srgbClr val="000404"/>
                </a:solidFill>
                <a:latin typeface="Calibri"/>
                <a:ea typeface="DejaVu Sans"/>
              </a:rPr>
              <a:t>32bit/cc</a:t>
            </a:r>
            <a:r>
              <a:rPr lang="zh-CN" sz="2800" b="1" strike="noStrike" spc="-1">
                <a:solidFill>
                  <a:srgbClr val="000404"/>
                </a:solidFill>
                <a:latin typeface="Calibri"/>
                <a:ea typeface="DejaVu Sans"/>
              </a:rPr>
              <a:t>（总线</a:t>
            </a:r>
            <a:r>
              <a:rPr lang="en-US" sz="2800" b="1" strike="noStrike" spc="-1">
                <a:solidFill>
                  <a:srgbClr val="000404"/>
                </a:solidFill>
                <a:latin typeface="Calibri"/>
                <a:ea typeface="DejaVu Sans"/>
              </a:rPr>
              <a:t>32bit</a:t>
            </a:r>
            <a:r>
              <a:rPr lang="zh-CN" sz="2800" b="1" strike="noStrike" spc="-1">
                <a:solidFill>
                  <a:srgbClr val="000404"/>
                </a:solidFill>
                <a:latin typeface="Calibri"/>
                <a:ea typeface="DejaVu Sans"/>
              </a:rPr>
              <a:t>位宽）</a:t>
            </a:r>
            <a:r>
              <a:rPr lang="en-US" sz="2800" b="1" strike="noStrike" spc="-1">
                <a:solidFill>
                  <a:srgbClr val="000404"/>
                </a:solidFill>
                <a:latin typeface="Calibri"/>
                <a:ea typeface="DejaVu Sans"/>
              </a:rPr>
              <a:t>=4cc</a:t>
            </a:r>
            <a:endParaRPr lang="en-US" sz="2800" b="0" strike="noStrike" spc="-1">
              <a:latin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9"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6C121759-015D-4614-81BB-46D5132A9C7F}" type="slidenum">
              <a:rPr lang="en-US" sz="1200" b="0" strike="noStrike" spc="-1">
                <a:solidFill>
                  <a:srgbClr val="8B8B8B"/>
                </a:solidFill>
                <a:latin typeface="Calibri"/>
                <a:ea typeface="DejaVu Sans"/>
              </a:rPr>
              <a:t>93</a:t>
            </a:fld>
            <a:endParaRPr lang="en-US" sz="1200" b="0" strike="noStrike" spc="-1">
              <a:latin typeface="Arial"/>
            </a:endParaRPr>
          </a:p>
        </p:txBody>
      </p:sp>
      <p:sp>
        <p:nvSpPr>
          <p:cNvPr id="1160" name="CustomShape 2"/>
          <p:cNvSpPr/>
          <p:nvPr/>
        </p:nvSpPr>
        <p:spPr>
          <a:xfrm>
            <a:off x="250920" y="549360"/>
            <a:ext cx="8538840" cy="569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100000"/>
              </a:lnSpc>
              <a:spcBef>
                <a:spcPts val="641"/>
              </a:spcBef>
              <a:buClr>
                <a:srgbClr val="000404"/>
              </a:buClr>
              <a:buFont typeface="Arial"/>
              <a:buChar char="•"/>
            </a:pPr>
            <a:r>
              <a:rPr lang="zh-CN" sz="3200" b="1" strike="noStrike" spc="-1">
                <a:solidFill>
                  <a:srgbClr val="000404"/>
                </a:solidFill>
                <a:latin typeface="Calibri"/>
                <a:ea typeface="DejaVu Sans"/>
              </a:rPr>
              <a:t>题目变化</a:t>
            </a:r>
            <a:endParaRPr lang="en-US" sz="3200" b="0" strike="noStrike" spc="-1">
              <a:latin typeface="Arial"/>
            </a:endParaRPr>
          </a:p>
          <a:p>
            <a:pPr marL="343080" indent="-341280">
              <a:lnSpc>
                <a:spcPct val="100000"/>
              </a:lnSpc>
              <a:spcBef>
                <a:spcPts val="641"/>
              </a:spcBef>
              <a:buClr>
                <a:srgbClr val="000404"/>
              </a:buClr>
              <a:buFont typeface="Arial"/>
              <a:buChar char="•"/>
            </a:pPr>
            <a:r>
              <a:rPr lang="en-US" sz="3200" b="1" strike="noStrike" spc="-1">
                <a:solidFill>
                  <a:srgbClr val="000404"/>
                </a:solidFill>
                <a:latin typeface="Calibri"/>
                <a:ea typeface="DejaVu Sans"/>
              </a:rPr>
              <a:t>1</a:t>
            </a:r>
            <a:r>
              <a:rPr lang="zh-CN" sz="3200" b="1" strike="noStrike" spc="-1">
                <a:solidFill>
                  <a:srgbClr val="000404"/>
                </a:solidFill>
                <a:latin typeface="Calibri"/>
                <a:ea typeface="DejaVu Sans"/>
              </a:rPr>
              <a:t>、增加数据块</a:t>
            </a:r>
            <a:r>
              <a:rPr lang="en-US" sz="3200" b="1" strike="noStrike" spc="-1">
                <a:solidFill>
                  <a:srgbClr val="000404"/>
                </a:solidFill>
                <a:latin typeface="Calibri"/>
                <a:ea typeface="DejaVu Sans"/>
              </a:rPr>
              <a:t>block</a:t>
            </a:r>
            <a:r>
              <a:rPr lang="zh-CN" sz="3200" b="1" strike="noStrike" spc="-1">
                <a:solidFill>
                  <a:srgbClr val="000404"/>
                </a:solidFill>
                <a:latin typeface="Calibri"/>
                <a:ea typeface="DejaVu Sans"/>
              </a:rPr>
              <a:t>概念</a:t>
            </a:r>
            <a:endParaRPr lang="en-US" sz="3200" b="0" strike="noStrike" spc="-1">
              <a:latin typeface="Arial"/>
            </a:endParaRPr>
          </a:p>
          <a:p>
            <a:pPr marL="343080" indent="-341280">
              <a:lnSpc>
                <a:spcPct val="100000"/>
              </a:lnSpc>
              <a:spcBef>
                <a:spcPts val="641"/>
              </a:spcBef>
              <a:buClr>
                <a:srgbClr val="000404"/>
              </a:buClr>
              <a:buFont typeface="Arial"/>
              <a:buChar char="•"/>
            </a:pPr>
            <a:r>
              <a:rPr lang="zh-CN" sz="3200" b="1" strike="noStrike" spc="-1">
                <a:solidFill>
                  <a:srgbClr val="000404"/>
                </a:solidFill>
                <a:latin typeface="Calibri"/>
                <a:ea typeface="DejaVu Sans"/>
              </a:rPr>
              <a:t>要求每次</a:t>
            </a:r>
            <a:r>
              <a:rPr lang="en-US" sz="3200" b="1" strike="noStrike" spc="-1">
                <a:solidFill>
                  <a:srgbClr val="000404"/>
                </a:solidFill>
                <a:latin typeface="Calibri"/>
                <a:ea typeface="DejaVu Sans"/>
              </a:rPr>
              <a:t>DMA</a:t>
            </a:r>
            <a:r>
              <a:rPr lang="zh-CN" sz="3200" b="1" strike="noStrike" spc="-1">
                <a:solidFill>
                  <a:srgbClr val="000404"/>
                </a:solidFill>
                <a:latin typeface="Calibri"/>
                <a:ea typeface="DejaVu Sans"/>
              </a:rPr>
              <a:t>操作以数据块为单位进行。</a:t>
            </a:r>
            <a:endParaRPr lang="en-US" sz="3200" b="0" strike="noStrike" spc="-1">
              <a:latin typeface="Arial"/>
            </a:endParaRPr>
          </a:p>
          <a:p>
            <a:pPr marL="343080" indent="-341280">
              <a:lnSpc>
                <a:spcPct val="100000"/>
              </a:lnSpc>
              <a:spcBef>
                <a:spcPts val="641"/>
              </a:spcBef>
              <a:buClr>
                <a:srgbClr val="000404"/>
              </a:buClr>
              <a:buFont typeface="Arial"/>
              <a:buChar char="•"/>
            </a:pPr>
            <a:r>
              <a:rPr lang="zh-CN" sz="3200" b="1" strike="noStrike" spc="-1">
                <a:solidFill>
                  <a:srgbClr val="000404"/>
                </a:solidFill>
                <a:latin typeface="Calibri"/>
                <a:ea typeface="DejaVu Sans"/>
              </a:rPr>
              <a:t>例如，数据块为</a:t>
            </a:r>
            <a:r>
              <a:rPr lang="en-US" sz="3200" b="1" strike="noStrike" spc="-1">
                <a:solidFill>
                  <a:srgbClr val="000404"/>
                </a:solidFill>
                <a:latin typeface="Calibri"/>
                <a:ea typeface="DejaVu Sans"/>
              </a:rPr>
              <a:t>512B</a:t>
            </a:r>
            <a:endParaRPr lang="en-US" sz="3200" b="0" strike="noStrike" spc="-1">
              <a:latin typeface="Arial"/>
            </a:endParaRPr>
          </a:p>
          <a:p>
            <a:pPr marL="343080" indent="-341280">
              <a:lnSpc>
                <a:spcPct val="100000"/>
              </a:lnSpc>
              <a:spcBef>
                <a:spcPts val="641"/>
              </a:spcBef>
              <a:buClr>
                <a:srgbClr val="000404"/>
              </a:buClr>
              <a:buFont typeface="Arial"/>
              <a:buChar char="•"/>
            </a:pPr>
            <a:r>
              <a:rPr lang="en-US" sz="3200" b="1" strike="noStrike" spc="-1">
                <a:solidFill>
                  <a:srgbClr val="000404"/>
                </a:solidFill>
                <a:latin typeface="Calibri"/>
                <a:ea typeface="DejaVu Sans"/>
              </a:rPr>
              <a:t>DMA</a:t>
            </a:r>
            <a:r>
              <a:rPr lang="zh-CN" sz="3200" b="1" strike="noStrike" spc="-1">
                <a:solidFill>
                  <a:srgbClr val="000404"/>
                </a:solidFill>
                <a:latin typeface="Calibri"/>
                <a:ea typeface="DejaVu Sans"/>
              </a:rPr>
              <a:t>内的循环次数为</a:t>
            </a:r>
            <a:r>
              <a:rPr lang="en-US" sz="3200" b="1" strike="noStrike" spc="-1">
                <a:solidFill>
                  <a:srgbClr val="000404"/>
                </a:solidFill>
                <a:latin typeface="Calibri"/>
                <a:ea typeface="DejaVu Sans"/>
              </a:rPr>
              <a:t>64KB/512B=128</a:t>
            </a:r>
            <a:r>
              <a:rPr lang="zh-CN" sz="3200" b="1" strike="noStrike" spc="-1">
                <a:solidFill>
                  <a:srgbClr val="000404"/>
                </a:solidFill>
                <a:latin typeface="Calibri"/>
                <a:ea typeface="DejaVu Sans"/>
              </a:rPr>
              <a:t>次</a:t>
            </a:r>
            <a:endParaRPr lang="en-US" sz="3200" b="0" strike="noStrike" spc="-1">
              <a:latin typeface="Arial"/>
            </a:endParaRPr>
          </a:p>
          <a:p>
            <a:pPr marL="343080" indent="-341280">
              <a:lnSpc>
                <a:spcPct val="100000"/>
              </a:lnSpc>
              <a:spcBef>
                <a:spcPts val="641"/>
              </a:spcBef>
              <a:buClr>
                <a:srgbClr val="000404"/>
              </a:buClr>
              <a:buFont typeface="Arial"/>
              <a:buChar char="•"/>
            </a:pPr>
            <a:r>
              <a:rPr lang="zh-CN" sz="3200" b="1" strike="noStrike" spc="-1">
                <a:solidFill>
                  <a:srgbClr val="000404"/>
                </a:solidFill>
                <a:latin typeface="Calibri"/>
                <a:ea typeface="DejaVu Sans"/>
              </a:rPr>
              <a:t>每次循环内：</a:t>
            </a:r>
            <a:endParaRPr lang="en-US" sz="3200" b="0" strike="noStrike" spc="-1">
              <a:latin typeface="Arial"/>
            </a:endParaRPr>
          </a:p>
          <a:p>
            <a:pPr marL="343080" indent="-341280">
              <a:lnSpc>
                <a:spcPct val="100000"/>
              </a:lnSpc>
              <a:spcBef>
                <a:spcPts val="641"/>
              </a:spcBef>
              <a:buClr>
                <a:srgbClr val="000404"/>
              </a:buClr>
              <a:buFont typeface="Arial"/>
              <a:buChar char="•"/>
            </a:pPr>
            <a:r>
              <a:rPr lang="zh-CN" sz="3200" b="1" strike="noStrike" spc="-1">
                <a:solidFill>
                  <a:srgbClr val="000404"/>
                </a:solidFill>
                <a:latin typeface="Calibri"/>
                <a:ea typeface="DejaVu Sans"/>
              </a:rPr>
              <a:t>内存读取时间变成</a:t>
            </a:r>
            <a:r>
              <a:rPr lang="en-US" sz="3200" b="1" strike="noStrike" spc="-1">
                <a:solidFill>
                  <a:srgbClr val="000404"/>
                </a:solidFill>
                <a:latin typeface="Calibri"/>
                <a:ea typeface="DejaVu Sans"/>
              </a:rPr>
              <a:t>4</a:t>
            </a:r>
            <a:r>
              <a:rPr lang="zh-CN" sz="3200" b="1" strike="noStrike" spc="-1">
                <a:solidFill>
                  <a:srgbClr val="000404"/>
                </a:solidFill>
                <a:latin typeface="Calibri"/>
                <a:ea typeface="DejaVu Sans"/>
              </a:rPr>
              <a:t>次读</a:t>
            </a:r>
            <a:r>
              <a:rPr lang="en-US" sz="3200" b="1" strike="noStrike" spc="-1">
                <a:solidFill>
                  <a:srgbClr val="000404"/>
                </a:solidFill>
                <a:latin typeface="Calibri"/>
                <a:ea typeface="DejaVu Sans"/>
              </a:rPr>
              <a:t>128bit</a:t>
            </a:r>
            <a:endParaRPr lang="en-US" sz="3200" b="0" strike="noStrike" spc="-1">
              <a:latin typeface="Arial"/>
            </a:endParaRPr>
          </a:p>
          <a:p>
            <a:pPr marL="343080" indent="-341280">
              <a:lnSpc>
                <a:spcPct val="100000"/>
              </a:lnSpc>
              <a:spcBef>
                <a:spcPts val="641"/>
              </a:spcBef>
              <a:buClr>
                <a:srgbClr val="000404"/>
              </a:buClr>
              <a:buFont typeface="Arial"/>
              <a:buChar char="•"/>
            </a:pPr>
            <a:r>
              <a:rPr lang="zh-CN" sz="3200" b="1" strike="noStrike" spc="-1">
                <a:solidFill>
                  <a:srgbClr val="000404"/>
                </a:solidFill>
                <a:latin typeface="Calibri"/>
                <a:ea typeface="DejaVu Sans"/>
              </a:rPr>
              <a:t>每次数据传输变成</a:t>
            </a:r>
            <a:r>
              <a:rPr lang="en-US" sz="3200" b="1" strike="noStrike" spc="-1">
                <a:solidFill>
                  <a:srgbClr val="000404"/>
                </a:solidFill>
                <a:latin typeface="Calibri"/>
                <a:ea typeface="DejaVu Sans"/>
              </a:rPr>
              <a:t>512cc</a:t>
            </a:r>
            <a:endParaRPr lang="en-US" sz="3200" b="0" strike="noStrike" spc="-1">
              <a:latin typeface="Arial"/>
            </a:endParaRPr>
          </a:p>
          <a:p>
            <a:pPr marL="343080" indent="-341280">
              <a:lnSpc>
                <a:spcPct val="100000"/>
              </a:lnSpc>
              <a:spcBef>
                <a:spcPts val="641"/>
              </a:spcBef>
              <a:buClr>
                <a:srgbClr val="000404"/>
              </a:buClr>
              <a:buFont typeface="Arial"/>
              <a:buChar char="•"/>
            </a:pPr>
            <a:r>
              <a:rPr lang="zh-CN" sz="3200" b="1" strike="noStrike" spc="-1">
                <a:solidFill>
                  <a:srgbClr val="000404"/>
                </a:solidFill>
                <a:latin typeface="Calibri"/>
                <a:ea typeface="DejaVu Sans"/>
              </a:rPr>
              <a:t>显然，仅仅增加</a:t>
            </a:r>
            <a:r>
              <a:rPr lang="en-US" sz="3200" b="1" strike="noStrike" spc="-1">
                <a:solidFill>
                  <a:srgbClr val="000404"/>
                </a:solidFill>
                <a:latin typeface="Calibri"/>
                <a:ea typeface="DejaVu Sans"/>
              </a:rPr>
              <a:t>block</a:t>
            </a:r>
            <a:r>
              <a:rPr lang="zh-CN" sz="3200" b="1" strike="noStrike" spc="-1">
                <a:solidFill>
                  <a:srgbClr val="000404"/>
                </a:solidFill>
                <a:latin typeface="Calibri"/>
                <a:ea typeface="DejaVu Sans"/>
              </a:rPr>
              <a:t>不会改变传输时间</a:t>
            </a:r>
            <a:endParaRPr lang="en-US" sz="3200" b="0" strike="noStrike" spc="-1">
              <a:latin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1"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CB068B1E-4F4F-4E2B-8412-27E3A9E255C2}" type="slidenum">
              <a:rPr lang="en-US" sz="1200" b="0" strike="noStrike" spc="-1">
                <a:solidFill>
                  <a:srgbClr val="8B8B8B"/>
                </a:solidFill>
                <a:latin typeface="Calibri"/>
                <a:ea typeface="DejaVu Sans"/>
              </a:rPr>
              <a:t>94</a:t>
            </a:fld>
            <a:endParaRPr lang="en-US" sz="1200" b="0" strike="noStrike" spc="-1">
              <a:latin typeface="Arial"/>
            </a:endParaRPr>
          </a:p>
        </p:txBody>
      </p:sp>
      <p:sp>
        <p:nvSpPr>
          <p:cNvPr id="1162" name="CustomShape 2"/>
          <p:cNvSpPr/>
          <p:nvPr/>
        </p:nvSpPr>
        <p:spPr>
          <a:xfrm>
            <a:off x="304920" y="404640"/>
            <a:ext cx="8538840" cy="569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90000"/>
              </a:lnSpc>
              <a:spcBef>
                <a:spcPts val="561"/>
              </a:spcBef>
              <a:buClr>
                <a:srgbClr val="000404"/>
              </a:buClr>
              <a:buFont typeface="Arial"/>
              <a:buChar char="•"/>
            </a:pPr>
            <a:r>
              <a:rPr lang="zh-CN" sz="2800" b="1" strike="noStrike" spc="-1">
                <a:solidFill>
                  <a:srgbClr val="000404"/>
                </a:solidFill>
                <a:latin typeface="Calibri"/>
                <a:ea typeface="DejaVu Sans"/>
              </a:rPr>
              <a:t>题目变化</a:t>
            </a:r>
            <a:endParaRPr lang="en-US" sz="2800" b="0" strike="noStrike" spc="-1">
              <a:latin typeface="Arial"/>
            </a:endParaRPr>
          </a:p>
          <a:p>
            <a:pPr marL="343080" indent="-341280">
              <a:lnSpc>
                <a:spcPct val="90000"/>
              </a:lnSpc>
              <a:spcBef>
                <a:spcPts val="561"/>
              </a:spcBef>
              <a:buClr>
                <a:srgbClr val="000404"/>
              </a:buClr>
              <a:buFont typeface="Arial"/>
              <a:buChar char="•"/>
            </a:pPr>
            <a:r>
              <a:rPr lang="en-US" sz="2800" b="1" strike="noStrike" spc="-1">
                <a:solidFill>
                  <a:srgbClr val="000404"/>
                </a:solidFill>
                <a:latin typeface="Calibri"/>
                <a:ea typeface="DejaVu Sans"/>
              </a:rPr>
              <a:t>2</a:t>
            </a:r>
            <a:r>
              <a:rPr lang="zh-CN" sz="2800" b="1" strike="noStrike" spc="-1">
                <a:solidFill>
                  <a:srgbClr val="000404"/>
                </a:solidFill>
                <a:latin typeface="Calibri"/>
                <a:ea typeface="DejaVu Sans"/>
              </a:rPr>
              <a:t>、增加总线位宽</a:t>
            </a:r>
            <a:endParaRPr lang="en-US" sz="2800" b="0" strike="noStrike" spc="-1">
              <a:latin typeface="Arial"/>
            </a:endParaRPr>
          </a:p>
          <a:p>
            <a:pPr marL="343080" indent="-341280">
              <a:lnSpc>
                <a:spcPct val="90000"/>
              </a:lnSpc>
              <a:spcBef>
                <a:spcPts val="561"/>
              </a:spcBef>
              <a:buClr>
                <a:srgbClr val="000404"/>
              </a:buClr>
              <a:buFont typeface="Arial"/>
              <a:buChar char="•"/>
            </a:pPr>
            <a:r>
              <a:rPr lang="zh-CN" sz="2800" b="1" strike="noStrike" spc="-1">
                <a:solidFill>
                  <a:srgbClr val="000404"/>
                </a:solidFill>
                <a:latin typeface="Calibri"/>
                <a:ea typeface="DejaVu Sans"/>
              </a:rPr>
              <a:t>例如：增加位宽到</a:t>
            </a:r>
            <a:r>
              <a:rPr lang="en-US" sz="2800" b="1" strike="noStrike" spc="-1">
                <a:solidFill>
                  <a:srgbClr val="000404"/>
                </a:solidFill>
                <a:latin typeface="Calibri"/>
                <a:ea typeface="DejaVu Sans"/>
              </a:rPr>
              <a:t>128bit</a:t>
            </a:r>
            <a:endParaRPr lang="en-US" sz="2800" b="0" strike="noStrike" spc="-1">
              <a:latin typeface="Arial"/>
            </a:endParaRPr>
          </a:p>
          <a:p>
            <a:pPr marL="343080" indent="-341280">
              <a:lnSpc>
                <a:spcPct val="90000"/>
              </a:lnSpc>
              <a:spcBef>
                <a:spcPts val="561"/>
              </a:spcBef>
              <a:buClr>
                <a:srgbClr val="000404"/>
              </a:buClr>
              <a:buFont typeface="Arial"/>
              <a:buChar char="•"/>
            </a:pPr>
            <a:r>
              <a:rPr lang="zh-CN" sz="2800" b="1" strike="noStrike" spc="-1">
                <a:solidFill>
                  <a:srgbClr val="000404"/>
                </a:solidFill>
                <a:latin typeface="Calibri"/>
                <a:ea typeface="DejaVu Sans"/>
              </a:rPr>
              <a:t>后果：</a:t>
            </a:r>
            <a:endParaRPr lang="en-US" sz="2800" b="0" strike="noStrike" spc="-1">
              <a:latin typeface="Arial"/>
            </a:endParaRPr>
          </a:p>
          <a:p>
            <a:pPr marL="343080" indent="-341280">
              <a:lnSpc>
                <a:spcPct val="90000"/>
              </a:lnSpc>
              <a:spcBef>
                <a:spcPts val="561"/>
              </a:spcBef>
              <a:buClr>
                <a:srgbClr val="000404"/>
              </a:buClr>
              <a:buFont typeface="Arial"/>
              <a:buChar char="•"/>
            </a:pPr>
            <a:r>
              <a:rPr lang="en-US" sz="2800" b="1" strike="noStrike" spc="-1">
                <a:solidFill>
                  <a:srgbClr val="000404"/>
                </a:solidFill>
                <a:latin typeface="Calibri"/>
                <a:ea typeface="DejaVu Sans"/>
              </a:rPr>
              <a:t>1</a:t>
            </a:r>
            <a:r>
              <a:rPr lang="zh-CN" sz="2800" b="1" strike="noStrike" spc="-1">
                <a:solidFill>
                  <a:srgbClr val="000404"/>
                </a:solidFill>
                <a:latin typeface="Calibri"/>
                <a:ea typeface="DejaVu Sans"/>
              </a:rPr>
              <a:t>）传输地址时间有变化么？</a:t>
            </a:r>
            <a:endParaRPr lang="en-US" sz="2800" b="0" strike="noStrike" spc="-1">
              <a:latin typeface="Arial"/>
            </a:endParaRPr>
          </a:p>
          <a:p>
            <a:pPr marL="343080" indent="-341280">
              <a:lnSpc>
                <a:spcPct val="90000"/>
              </a:lnSpc>
              <a:spcBef>
                <a:spcPts val="561"/>
              </a:spcBef>
              <a:buClr>
                <a:srgbClr val="000404"/>
              </a:buClr>
              <a:buFont typeface="Arial"/>
              <a:buChar char="•"/>
            </a:pPr>
            <a:r>
              <a:rPr lang="zh-CN" sz="2800" b="1" strike="noStrike" spc="-1">
                <a:solidFill>
                  <a:srgbClr val="000404"/>
                </a:solidFill>
                <a:latin typeface="Calibri"/>
                <a:ea typeface="DejaVu Sans"/>
              </a:rPr>
              <a:t>无</a:t>
            </a:r>
            <a:endParaRPr lang="en-US" sz="2800" b="0" strike="noStrike" spc="-1">
              <a:latin typeface="Arial"/>
            </a:endParaRPr>
          </a:p>
          <a:p>
            <a:pPr marL="343080" indent="-341280">
              <a:lnSpc>
                <a:spcPct val="90000"/>
              </a:lnSpc>
              <a:spcBef>
                <a:spcPts val="561"/>
              </a:spcBef>
              <a:buClr>
                <a:srgbClr val="000404"/>
              </a:buClr>
              <a:buFont typeface="Arial"/>
              <a:buChar char="•"/>
            </a:pPr>
            <a:r>
              <a:rPr lang="en-US" sz="2800" b="1" strike="noStrike" spc="-1">
                <a:solidFill>
                  <a:srgbClr val="000404"/>
                </a:solidFill>
                <a:latin typeface="Calibri"/>
                <a:ea typeface="DejaVu Sans"/>
              </a:rPr>
              <a:t>2</a:t>
            </a:r>
            <a:r>
              <a:rPr lang="zh-CN" sz="2800" b="1" strike="noStrike" spc="-1">
                <a:solidFill>
                  <a:srgbClr val="000404"/>
                </a:solidFill>
                <a:latin typeface="Calibri"/>
                <a:ea typeface="DejaVu Sans"/>
              </a:rPr>
              <a:t>）读内存速度有变化么？</a:t>
            </a:r>
            <a:endParaRPr lang="en-US" sz="2800" b="0" strike="noStrike" spc="-1">
              <a:latin typeface="Arial"/>
            </a:endParaRPr>
          </a:p>
          <a:p>
            <a:pPr marL="343080" indent="-341280">
              <a:lnSpc>
                <a:spcPct val="90000"/>
              </a:lnSpc>
              <a:spcBef>
                <a:spcPts val="561"/>
              </a:spcBef>
              <a:buClr>
                <a:srgbClr val="000404"/>
              </a:buClr>
              <a:buFont typeface="Arial"/>
              <a:buChar char="•"/>
            </a:pPr>
            <a:r>
              <a:rPr lang="zh-CN" sz="2800" b="1" strike="noStrike" spc="-1">
                <a:solidFill>
                  <a:srgbClr val="000404"/>
                </a:solidFill>
                <a:latin typeface="Calibri"/>
                <a:ea typeface="DejaVu Sans"/>
              </a:rPr>
              <a:t>无</a:t>
            </a:r>
            <a:endParaRPr lang="en-US" sz="2800" b="0" strike="noStrike" spc="-1">
              <a:latin typeface="Arial"/>
            </a:endParaRPr>
          </a:p>
          <a:p>
            <a:pPr marL="343080" indent="-341280">
              <a:lnSpc>
                <a:spcPct val="90000"/>
              </a:lnSpc>
              <a:spcBef>
                <a:spcPts val="561"/>
              </a:spcBef>
              <a:buClr>
                <a:srgbClr val="000404"/>
              </a:buClr>
              <a:buFont typeface="Arial"/>
              <a:buChar char="•"/>
            </a:pPr>
            <a:r>
              <a:rPr lang="en-US" sz="2800" b="1" strike="noStrike" spc="-1">
                <a:solidFill>
                  <a:srgbClr val="000404"/>
                </a:solidFill>
                <a:latin typeface="Calibri"/>
                <a:ea typeface="DejaVu Sans"/>
              </a:rPr>
              <a:t>3</a:t>
            </a:r>
            <a:r>
              <a:rPr lang="zh-CN" sz="2800" b="1" strike="noStrike" spc="-1">
                <a:solidFill>
                  <a:srgbClr val="000404"/>
                </a:solidFill>
                <a:latin typeface="Calibri"/>
                <a:ea typeface="DejaVu Sans"/>
              </a:rPr>
              <a:t>）循环次数有变化么？</a:t>
            </a:r>
            <a:endParaRPr lang="en-US" sz="2800" b="0" strike="noStrike" spc="-1">
              <a:latin typeface="Arial"/>
            </a:endParaRPr>
          </a:p>
          <a:p>
            <a:pPr marL="343080" indent="-341280">
              <a:lnSpc>
                <a:spcPct val="90000"/>
              </a:lnSpc>
              <a:spcBef>
                <a:spcPts val="561"/>
              </a:spcBef>
              <a:buClr>
                <a:srgbClr val="000404"/>
              </a:buClr>
              <a:buFont typeface="Arial"/>
              <a:buChar char="•"/>
            </a:pPr>
            <a:r>
              <a:rPr lang="zh-CN" sz="2800" b="1" strike="noStrike" spc="-1">
                <a:solidFill>
                  <a:srgbClr val="000404"/>
                </a:solidFill>
                <a:latin typeface="Calibri"/>
                <a:ea typeface="DejaVu Sans"/>
              </a:rPr>
              <a:t>无</a:t>
            </a:r>
            <a:endParaRPr lang="en-US" sz="2800" b="0" strike="noStrike" spc="-1">
              <a:latin typeface="Arial"/>
            </a:endParaRPr>
          </a:p>
          <a:p>
            <a:pPr marL="343080" indent="-341280">
              <a:lnSpc>
                <a:spcPct val="90000"/>
              </a:lnSpc>
              <a:spcBef>
                <a:spcPts val="561"/>
              </a:spcBef>
              <a:buClr>
                <a:srgbClr val="000404"/>
              </a:buClr>
              <a:buFont typeface="Arial"/>
              <a:buChar char="•"/>
            </a:pPr>
            <a:r>
              <a:rPr lang="en-US" sz="2800" b="1" strike="noStrike" spc="-1">
                <a:solidFill>
                  <a:srgbClr val="000404"/>
                </a:solidFill>
                <a:latin typeface="Calibri"/>
                <a:ea typeface="DejaVu Sans"/>
              </a:rPr>
              <a:t>4</a:t>
            </a:r>
            <a:r>
              <a:rPr lang="zh-CN" sz="2800" b="1" strike="noStrike" spc="-1">
                <a:solidFill>
                  <a:srgbClr val="000404"/>
                </a:solidFill>
                <a:latin typeface="Calibri"/>
                <a:ea typeface="DejaVu Sans"/>
              </a:rPr>
              <a:t>）每次数据传输变化么？</a:t>
            </a:r>
            <a:endParaRPr lang="en-US" sz="2800" b="0" strike="noStrike" spc="-1">
              <a:latin typeface="Arial"/>
            </a:endParaRPr>
          </a:p>
          <a:p>
            <a:pPr marL="343080" indent="-341280">
              <a:lnSpc>
                <a:spcPct val="90000"/>
              </a:lnSpc>
              <a:spcBef>
                <a:spcPts val="561"/>
              </a:spcBef>
              <a:buClr>
                <a:srgbClr val="000404"/>
              </a:buClr>
              <a:buFont typeface="Arial"/>
              <a:buChar char="•"/>
            </a:pPr>
            <a:r>
              <a:rPr lang="zh-CN" sz="2800" b="1" strike="noStrike" spc="-1">
                <a:solidFill>
                  <a:srgbClr val="000404"/>
                </a:solidFill>
                <a:latin typeface="Calibri"/>
                <a:ea typeface="DejaVu Sans"/>
              </a:rPr>
              <a:t>有，每次内存读</a:t>
            </a:r>
            <a:r>
              <a:rPr lang="en-US" sz="2800" b="1" strike="noStrike" spc="-1">
                <a:solidFill>
                  <a:srgbClr val="000404"/>
                </a:solidFill>
                <a:latin typeface="Calibri"/>
                <a:ea typeface="DejaVu Sans"/>
              </a:rPr>
              <a:t>128bit</a:t>
            </a:r>
            <a:r>
              <a:rPr lang="zh-CN" sz="2800" b="1" strike="noStrike" spc="-1">
                <a:solidFill>
                  <a:srgbClr val="000404"/>
                </a:solidFill>
                <a:latin typeface="Calibri"/>
                <a:ea typeface="DejaVu Sans"/>
              </a:rPr>
              <a:t>，之后</a:t>
            </a:r>
            <a:r>
              <a:rPr lang="en-US" sz="2800" b="1" strike="noStrike" spc="-1">
                <a:solidFill>
                  <a:srgbClr val="000404"/>
                </a:solidFill>
                <a:latin typeface="Calibri"/>
                <a:ea typeface="DejaVu Sans"/>
              </a:rPr>
              <a:t>1cc</a:t>
            </a:r>
            <a:r>
              <a:rPr lang="zh-CN" sz="2800" b="1" strike="noStrike" spc="-1">
                <a:solidFill>
                  <a:srgbClr val="000404"/>
                </a:solidFill>
                <a:latin typeface="Calibri"/>
                <a:ea typeface="DejaVu Sans"/>
              </a:rPr>
              <a:t>就发送到总线上了</a:t>
            </a:r>
            <a:endParaRPr lang="en-US" sz="2800" b="0" strike="noStrike" spc="-1">
              <a:latin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3"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2060C53-7689-4EC1-9646-2A8B2F281001}" type="slidenum">
              <a:rPr lang="en-US" sz="1200" b="0" strike="noStrike" spc="-1">
                <a:solidFill>
                  <a:srgbClr val="8B8B8B"/>
                </a:solidFill>
                <a:latin typeface="Calibri"/>
                <a:ea typeface="DejaVu Sans"/>
              </a:rPr>
              <a:t>95</a:t>
            </a:fld>
            <a:endParaRPr lang="en-US" sz="1200" b="0" strike="noStrike" spc="-1">
              <a:latin typeface="Arial"/>
            </a:endParaRPr>
          </a:p>
        </p:txBody>
      </p:sp>
      <p:sp>
        <p:nvSpPr>
          <p:cNvPr id="1164" name="CustomShape 2"/>
          <p:cNvSpPr/>
          <p:nvPr/>
        </p:nvSpPr>
        <p:spPr>
          <a:xfrm>
            <a:off x="304920" y="476280"/>
            <a:ext cx="8538840" cy="562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80000"/>
              </a:lnSpc>
              <a:spcBef>
                <a:spcPts val="479"/>
              </a:spcBef>
              <a:buClr>
                <a:srgbClr val="000404"/>
              </a:buClr>
              <a:buFont typeface="Arial"/>
              <a:buChar char="•"/>
            </a:pPr>
            <a:r>
              <a:rPr lang="zh-CN" sz="2400" b="1" strike="noStrike" spc="-1">
                <a:solidFill>
                  <a:srgbClr val="000404"/>
                </a:solidFill>
                <a:latin typeface="Calibri"/>
                <a:ea typeface="DejaVu Sans"/>
              </a:rPr>
              <a:t>题目变化</a:t>
            </a:r>
            <a:endParaRPr lang="en-US" sz="2400" b="0" strike="noStrike" spc="-1">
              <a:latin typeface="Arial"/>
            </a:endParaRPr>
          </a:p>
          <a:p>
            <a:pPr marL="343080" indent="-341280">
              <a:lnSpc>
                <a:spcPct val="80000"/>
              </a:lnSpc>
              <a:spcBef>
                <a:spcPts val="479"/>
              </a:spcBef>
              <a:buClr>
                <a:srgbClr val="000404"/>
              </a:buClr>
              <a:buFont typeface="Arial"/>
              <a:buChar char="•"/>
            </a:pPr>
            <a:r>
              <a:rPr lang="en-US" sz="2400" b="1" strike="noStrike" spc="-1">
                <a:solidFill>
                  <a:srgbClr val="000404"/>
                </a:solidFill>
                <a:latin typeface="Calibri"/>
                <a:ea typeface="DejaVu Sans"/>
              </a:rPr>
              <a:t>3</a:t>
            </a:r>
            <a:r>
              <a:rPr lang="zh-CN" sz="2400" b="1" strike="noStrike" spc="-1">
                <a:solidFill>
                  <a:srgbClr val="000404"/>
                </a:solidFill>
                <a:latin typeface="Calibri"/>
                <a:ea typeface="DejaVu Sans"/>
              </a:rPr>
              <a:t>、增加</a:t>
            </a:r>
            <a:r>
              <a:rPr lang="en-US" sz="2400" b="1" strike="noStrike" spc="-1">
                <a:solidFill>
                  <a:srgbClr val="000404"/>
                </a:solidFill>
                <a:latin typeface="Calibri"/>
                <a:ea typeface="DejaVu Sans"/>
              </a:rPr>
              <a:t>overlaped</a:t>
            </a:r>
            <a:r>
              <a:rPr lang="zh-CN" sz="2400" b="1" strike="noStrike" spc="-1">
                <a:solidFill>
                  <a:srgbClr val="000404"/>
                </a:solidFill>
                <a:latin typeface="Calibri"/>
                <a:ea typeface="DejaVu Sans"/>
              </a:rPr>
              <a:t>概念</a:t>
            </a:r>
            <a:endParaRPr lang="en-US" sz="2400" b="0" strike="noStrike" spc="-1">
              <a:latin typeface="Arial"/>
            </a:endParaRPr>
          </a:p>
          <a:p>
            <a:pPr marL="343080" indent="-341280">
              <a:lnSpc>
                <a:spcPct val="80000"/>
              </a:lnSpc>
              <a:spcBef>
                <a:spcPts val="479"/>
              </a:spcBef>
              <a:buClr>
                <a:srgbClr val="000404"/>
              </a:buClr>
              <a:buFont typeface="Arial"/>
              <a:buChar char="•"/>
            </a:pPr>
            <a:r>
              <a:rPr lang="zh-CN" sz="2400" b="1" strike="noStrike" spc="-1">
                <a:solidFill>
                  <a:srgbClr val="000404"/>
                </a:solidFill>
                <a:latin typeface="Calibri"/>
                <a:ea typeface="DejaVu Sans"/>
              </a:rPr>
              <a:t>一般做法是在一个</a:t>
            </a:r>
            <a:r>
              <a:rPr lang="en-US" sz="2400" b="1" strike="noStrike" spc="-1">
                <a:solidFill>
                  <a:srgbClr val="000404"/>
                </a:solidFill>
                <a:latin typeface="Calibri"/>
                <a:ea typeface="DejaVu Sans"/>
              </a:rPr>
              <a:t>block</a:t>
            </a:r>
            <a:r>
              <a:rPr lang="zh-CN" sz="2400" b="1" strike="noStrike" spc="-1">
                <a:solidFill>
                  <a:srgbClr val="000404"/>
                </a:solidFill>
                <a:latin typeface="Calibri"/>
                <a:ea typeface="DejaVu Sans"/>
              </a:rPr>
              <a:t>操作内，内存读出与数据发送到总线这两个操作，可以重叠执行。</a:t>
            </a:r>
            <a:endParaRPr lang="en-US" sz="2400" b="0" strike="noStrike" spc="-1">
              <a:latin typeface="Arial"/>
            </a:endParaRPr>
          </a:p>
          <a:p>
            <a:pPr marL="343080" indent="-341280">
              <a:lnSpc>
                <a:spcPct val="80000"/>
              </a:lnSpc>
              <a:spcBef>
                <a:spcPts val="479"/>
              </a:spcBef>
              <a:buClr>
                <a:srgbClr val="000404"/>
              </a:buClr>
              <a:buFont typeface="Arial"/>
              <a:buChar char="•"/>
            </a:pPr>
            <a:r>
              <a:rPr lang="zh-CN" sz="2400" b="1" strike="noStrike" spc="-1">
                <a:solidFill>
                  <a:srgbClr val="000404"/>
                </a:solidFill>
                <a:latin typeface="Calibri"/>
                <a:ea typeface="DejaVu Sans"/>
              </a:rPr>
              <a:t>要求</a:t>
            </a:r>
            <a:r>
              <a:rPr lang="en-US" sz="2400" b="1" strike="noStrike" spc="-1">
                <a:solidFill>
                  <a:srgbClr val="000404"/>
                </a:solidFill>
                <a:latin typeface="Calibri"/>
                <a:ea typeface="DejaVu Sans"/>
              </a:rPr>
              <a:t>block</a:t>
            </a:r>
            <a:r>
              <a:rPr lang="zh-CN" sz="2400" b="1" strike="noStrike" spc="-1">
                <a:solidFill>
                  <a:srgbClr val="000404"/>
                </a:solidFill>
                <a:latin typeface="Calibri"/>
                <a:ea typeface="DejaVu Sans"/>
              </a:rPr>
              <a:t>大于内存一次读出的数据，意味着一次</a:t>
            </a:r>
            <a:r>
              <a:rPr lang="en-US" sz="2400" b="1" strike="noStrike" spc="-1">
                <a:solidFill>
                  <a:srgbClr val="000404"/>
                </a:solidFill>
                <a:latin typeface="Calibri"/>
                <a:ea typeface="DejaVu Sans"/>
              </a:rPr>
              <a:t>block</a:t>
            </a:r>
            <a:r>
              <a:rPr lang="zh-CN" sz="2400" b="1" strike="noStrike" spc="-1">
                <a:solidFill>
                  <a:srgbClr val="000404"/>
                </a:solidFill>
                <a:latin typeface="Calibri"/>
                <a:ea typeface="DejaVu Sans"/>
              </a:rPr>
              <a:t>操作，会有多次内存读与内存发送到总线。</a:t>
            </a:r>
            <a:endParaRPr lang="en-US" sz="2400" b="0" strike="noStrike" spc="-1">
              <a:latin typeface="Arial"/>
            </a:endParaRPr>
          </a:p>
          <a:p>
            <a:pPr marL="343080" indent="-341280">
              <a:lnSpc>
                <a:spcPct val="80000"/>
              </a:lnSpc>
              <a:spcBef>
                <a:spcPts val="479"/>
              </a:spcBef>
              <a:buClr>
                <a:srgbClr val="000404"/>
              </a:buClr>
              <a:buFont typeface="Arial"/>
              <a:buChar char="•"/>
            </a:pPr>
            <a:r>
              <a:rPr lang="zh-CN" sz="2400" b="1" strike="noStrike" spc="-1">
                <a:solidFill>
                  <a:srgbClr val="000404"/>
                </a:solidFill>
                <a:latin typeface="Calibri"/>
                <a:ea typeface="DejaVu Sans"/>
              </a:rPr>
              <a:t>后果：</a:t>
            </a:r>
            <a:endParaRPr lang="en-US" sz="2400" b="0" strike="noStrike" spc="-1">
              <a:latin typeface="Arial"/>
            </a:endParaRPr>
          </a:p>
          <a:p>
            <a:pPr marL="343080" indent="-341280">
              <a:lnSpc>
                <a:spcPct val="80000"/>
              </a:lnSpc>
              <a:spcBef>
                <a:spcPts val="479"/>
              </a:spcBef>
              <a:buClr>
                <a:srgbClr val="000404"/>
              </a:buClr>
              <a:buFont typeface="Arial"/>
              <a:buChar char="•"/>
            </a:pPr>
            <a:r>
              <a:rPr lang="en-US" sz="2400" b="1" strike="noStrike" spc="-1">
                <a:solidFill>
                  <a:srgbClr val="000404"/>
                </a:solidFill>
                <a:latin typeface="Calibri"/>
                <a:ea typeface="DejaVu Sans"/>
              </a:rPr>
              <a:t>1</a:t>
            </a:r>
            <a:r>
              <a:rPr lang="zh-CN" sz="2400" b="1" strike="noStrike" spc="-1">
                <a:solidFill>
                  <a:srgbClr val="000404"/>
                </a:solidFill>
                <a:latin typeface="Calibri"/>
                <a:ea typeface="DejaVu Sans"/>
              </a:rPr>
              <a:t>）传输地址时间有变化么？</a:t>
            </a:r>
            <a:endParaRPr lang="en-US" sz="2400" b="0" strike="noStrike" spc="-1">
              <a:latin typeface="Arial"/>
            </a:endParaRPr>
          </a:p>
          <a:p>
            <a:pPr marL="343080" indent="-341280">
              <a:lnSpc>
                <a:spcPct val="80000"/>
              </a:lnSpc>
              <a:spcBef>
                <a:spcPts val="479"/>
              </a:spcBef>
              <a:buClr>
                <a:srgbClr val="000404"/>
              </a:buClr>
              <a:buFont typeface="Arial"/>
              <a:buChar char="•"/>
            </a:pPr>
            <a:r>
              <a:rPr lang="zh-CN" sz="2400" b="1" strike="noStrike" spc="-1">
                <a:solidFill>
                  <a:srgbClr val="000404"/>
                </a:solidFill>
                <a:latin typeface="Calibri"/>
                <a:ea typeface="DejaVu Sans"/>
              </a:rPr>
              <a:t>无</a:t>
            </a:r>
            <a:endParaRPr lang="en-US" sz="2400" b="0" strike="noStrike" spc="-1">
              <a:latin typeface="Arial"/>
            </a:endParaRPr>
          </a:p>
          <a:p>
            <a:pPr marL="343080" indent="-341280">
              <a:lnSpc>
                <a:spcPct val="80000"/>
              </a:lnSpc>
              <a:spcBef>
                <a:spcPts val="479"/>
              </a:spcBef>
              <a:buClr>
                <a:srgbClr val="000404"/>
              </a:buClr>
              <a:buFont typeface="Arial"/>
              <a:buChar char="•"/>
            </a:pPr>
            <a:r>
              <a:rPr lang="en-US" sz="2400" b="1" strike="noStrike" spc="-1">
                <a:solidFill>
                  <a:srgbClr val="000404"/>
                </a:solidFill>
                <a:latin typeface="Calibri"/>
                <a:ea typeface="DejaVu Sans"/>
              </a:rPr>
              <a:t>2</a:t>
            </a:r>
            <a:r>
              <a:rPr lang="zh-CN" sz="2400" b="1" strike="noStrike" spc="-1">
                <a:solidFill>
                  <a:srgbClr val="000404"/>
                </a:solidFill>
                <a:latin typeface="Calibri"/>
                <a:ea typeface="DejaVu Sans"/>
              </a:rPr>
              <a:t>）循环次数有变化么？</a:t>
            </a:r>
            <a:endParaRPr lang="en-US" sz="2400" b="0" strike="noStrike" spc="-1">
              <a:latin typeface="Arial"/>
            </a:endParaRPr>
          </a:p>
          <a:p>
            <a:pPr marL="343080" indent="-341280">
              <a:lnSpc>
                <a:spcPct val="80000"/>
              </a:lnSpc>
              <a:spcBef>
                <a:spcPts val="479"/>
              </a:spcBef>
              <a:buClr>
                <a:srgbClr val="000404"/>
              </a:buClr>
              <a:buFont typeface="Arial"/>
              <a:buChar char="•"/>
            </a:pPr>
            <a:r>
              <a:rPr lang="zh-CN" sz="2400" b="1" strike="noStrike" spc="-1">
                <a:solidFill>
                  <a:srgbClr val="000404"/>
                </a:solidFill>
                <a:latin typeface="Calibri"/>
                <a:ea typeface="DejaVu Sans"/>
              </a:rPr>
              <a:t>无</a:t>
            </a:r>
            <a:endParaRPr lang="en-US" sz="2400" b="0" strike="noStrike" spc="-1">
              <a:latin typeface="Arial"/>
            </a:endParaRPr>
          </a:p>
          <a:p>
            <a:pPr marL="343080" indent="-341280">
              <a:lnSpc>
                <a:spcPct val="80000"/>
              </a:lnSpc>
              <a:spcBef>
                <a:spcPts val="479"/>
              </a:spcBef>
              <a:buClr>
                <a:srgbClr val="000404"/>
              </a:buClr>
              <a:buFont typeface="Arial"/>
              <a:buChar char="•"/>
            </a:pPr>
            <a:r>
              <a:rPr lang="en-US" sz="2400" b="1" strike="noStrike" spc="-1">
                <a:solidFill>
                  <a:srgbClr val="000404"/>
                </a:solidFill>
                <a:latin typeface="Calibri"/>
                <a:ea typeface="DejaVu Sans"/>
              </a:rPr>
              <a:t>3</a:t>
            </a:r>
            <a:r>
              <a:rPr lang="zh-CN" sz="2400" b="1" strike="noStrike" spc="-1">
                <a:solidFill>
                  <a:srgbClr val="000404"/>
                </a:solidFill>
                <a:latin typeface="Calibri"/>
                <a:ea typeface="DejaVu Sans"/>
              </a:rPr>
              <a:t>）每次数据传输变化么？</a:t>
            </a:r>
            <a:endParaRPr lang="en-US" sz="2400" b="0" strike="noStrike" spc="-1">
              <a:latin typeface="Arial"/>
            </a:endParaRPr>
          </a:p>
          <a:p>
            <a:pPr marL="343080" indent="-341280">
              <a:lnSpc>
                <a:spcPct val="80000"/>
              </a:lnSpc>
              <a:spcBef>
                <a:spcPts val="479"/>
              </a:spcBef>
              <a:buClr>
                <a:srgbClr val="000404"/>
              </a:buClr>
              <a:buFont typeface="Arial"/>
              <a:buChar char="•"/>
            </a:pPr>
            <a:r>
              <a:rPr lang="zh-CN" sz="2400" b="1" strike="noStrike" spc="-1">
                <a:solidFill>
                  <a:srgbClr val="000404"/>
                </a:solidFill>
                <a:latin typeface="Calibri"/>
                <a:ea typeface="DejaVu Sans"/>
              </a:rPr>
              <a:t>有，第一单位时间读内存；第二及以后单位时间做</a:t>
            </a:r>
            <a:r>
              <a:rPr lang="en-US" sz="2400" b="1" strike="noStrike" spc="-1">
                <a:solidFill>
                  <a:srgbClr val="000404"/>
                </a:solidFill>
                <a:latin typeface="Calibri"/>
                <a:ea typeface="DejaVu Sans"/>
              </a:rPr>
              <a:t>{</a:t>
            </a:r>
            <a:r>
              <a:rPr lang="zh-CN" sz="2400" b="1" strike="noStrike" spc="-1">
                <a:solidFill>
                  <a:srgbClr val="000404"/>
                </a:solidFill>
                <a:latin typeface="Calibri"/>
                <a:ea typeface="DejaVu Sans"/>
              </a:rPr>
              <a:t>发送第一单位的数据到总线，同时读取第二次内存</a:t>
            </a:r>
            <a:r>
              <a:rPr lang="en-US" sz="2400" b="1" strike="noStrike" spc="-1">
                <a:solidFill>
                  <a:srgbClr val="000404"/>
                </a:solidFill>
                <a:latin typeface="Calibri"/>
                <a:ea typeface="DejaVu Sans"/>
              </a:rPr>
              <a:t>}</a:t>
            </a:r>
            <a:r>
              <a:rPr lang="zh-CN" sz="2400" b="1" strike="noStrike" spc="-1">
                <a:solidFill>
                  <a:srgbClr val="000404"/>
                </a:solidFill>
                <a:latin typeface="Calibri"/>
                <a:ea typeface="DejaVu Sans"/>
              </a:rPr>
              <a:t>；最后一个单位时间要注意，没有读取内存操作</a:t>
            </a:r>
            <a:endParaRPr lang="en-US" sz="2400" b="0" strike="noStrike" spc="-1">
              <a:latin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5" name="CustomShape 1"/>
          <p:cNvSpPr/>
          <p:nvPr/>
        </p:nvSpPr>
        <p:spPr>
          <a:xfrm>
            <a:off x="6553080" y="6356520"/>
            <a:ext cx="2131920" cy="36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C298C65B-F6A3-42CC-AE30-2BC66C5ACD92}" type="slidenum">
              <a:rPr lang="en-US" sz="1200" b="0" strike="noStrike" spc="-1">
                <a:solidFill>
                  <a:srgbClr val="8B8B8B"/>
                </a:solidFill>
                <a:latin typeface="Calibri"/>
                <a:ea typeface="DejaVu Sans"/>
              </a:rPr>
              <a:t>96</a:t>
            </a:fld>
            <a:endParaRPr lang="en-US" sz="1200" b="0" strike="noStrike" spc="-1">
              <a:latin typeface="Arial"/>
            </a:endParaRPr>
          </a:p>
        </p:txBody>
      </p:sp>
      <p:sp>
        <p:nvSpPr>
          <p:cNvPr id="1166" name="CustomShape 2"/>
          <p:cNvSpPr/>
          <p:nvPr/>
        </p:nvSpPr>
        <p:spPr>
          <a:xfrm>
            <a:off x="304920" y="549360"/>
            <a:ext cx="8538840" cy="5547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280">
              <a:lnSpc>
                <a:spcPct val="80000"/>
              </a:lnSpc>
              <a:spcBef>
                <a:spcPts val="561"/>
              </a:spcBef>
              <a:buClr>
                <a:srgbClr val="000404"/>
              </a:buClr>
              <a:buFont typeface="Arial"/>
              <a:buChar char="•"/>
            </a:pPr>
            <a:r>
              <a:rPr lang="zh-CN" sz="2800" b="1" strike="noStrike" spc="-1">
                <a:solidFill>
                  <a:srgbClr val="000404"/>
                </a:solidFill>
                <a:latin typeface="Calibri"/>
                <a:ea typeface="DejaVu Sans"/>
              </a:rPr>
              <a:t>题目变化</a:t>
            </a:r>
            <a:endParaRPr lang="en-US" sz="2800" b="0" strike="noStrike" spc="-1">
              <a:latin typeface="Arial"/>
            </a:endParaRPr>
          </a:p>
          <a:p>
            <a:pPr marL="343080" indent="-341280">
              <a:lnSpc>
                <a:spcPct val="80000"/>
              </a:lnSpc>
              <a:spcBef>
                <a:spcPts val="561"/>
              </a:spcBef>
              <a:buClr>
                <a:srgbClr val="000404"/>
              </a:buClr>
              <a:buFont typeface="Arial"/>
              <a:buChar char="•"/>
            </a:pPr>
            <a:r>
              <a:rPr lang="en-US" sz="2800" b="1" strike="noStrike" spc="-1">
                <a:solidFill>
                  <a:srgbClr val="000404"/>
                </a:solidFill>
                <a:latin typeface="Calibri"/>
                <a:ea typeface="DejaVu Sans"/>
              </a:rPr>
              <a:t>4</a:t>
            </a:r>
            <a:r>
              <a:rPr lang="zh-CN" sz="2800" b="1" strike="noStrike" spc="-1">
                <a:solidFill>
                  <a:srgbClr val="000404"/>
                </a:solidFill>
                <a:latin typeface="Calibri"/>
                <a:ea typeface="DejaVu Sans"/>
              </a:rPr>
              <a:t>、增加目标设备的信息</a:t>
            </a:r>
            <a:endParaRPr lang="en-US" sz="2800" b="0" strike="noStrike" spc="-1">
              <a:latin typeface="Arial"/>
            </a:endParaRPr>
          </a:p>
          <a:p>
            <a:pPr marL="343080" indent="-341280">
              <a:lnSpc>
                <a:spcPct val="80000"/>
              </a:lnSpc>
              <a:spcBef>
                <a:spcPts val="561"/>
              </a:spcBef>
              <a:buClr>
                <a:srgbClr val="000404"/>
              </a:buClr>
              <a:buFont typeface="Arial"/>
              <a:buChar char="•"/>
            </a:pPr>
            <a:r>
              <a:rPr lang="zh-CN" sz="2800" b="1" strike="noStrike" spc="-1">
                <a:solidFill>
                  <a:srgbClr val="000404"/>
                </a:solidFill>
                <a:latin typeface="Calibri"/>
                <a:ea typeface="DejaVu Sans"/>
              </a:rPr>
              <a:t>例如：增加网卡的数据，网卡上有个缓冲区，大小为</a:t>
            </a:r>
            <a:r>
              <a:rPr lang="en-US" sz="2800" b="1" strike="noStrike" spc="-1">
                <a:solidFill>
                  <a:srgbClr val="000404"/>
                </a:solidFill>
                <a:latin typeface="Calibri"/>
                <a:ea typeface="DejaVu Sans"/>
              </a:rPr>
              <a:t>16bit</a:t>
            </a:r>
            <a:r>
              <a:rPr lang="zh-CN" sz="2800" b="1" strike="noStrike" spc="-1">
                <a:solidFill>
                  <a:srgbClr val="000404"/>
                </a:solidFill>
                <a:latin typeface="Calibri"/>
                <a:ea typeface="DejaVu Sans"/>
              </a:rPr>
              <a:t>，写入缓冲区就能马上发送到网络上。</a:t>
            </a:r>
            <a:endParaRPr lang="en-US" sz="2800" b="0" strike="noStrike" spc="-1">
              <a:latin typeface="Arial"/>
            </a:endParaRPr>
          </a:p>
          <a:p>
            <a:pPr marL="343080" indent="-341280">
              <a:lnSpc>
                <a:spcPct val="80000"/>
              </a:lnSpc>
              <a:spcBef>
                <a:spcPts val="561"/>
              </a:spcBef>
              <a:buClr>
                <a:srgbClr val="000404"/>
              </a:buClr>
              <a:buFont typeface="Arial"/>
              <a:buChar char="•"/>
            </a:pPr>
            <a:r>
              <a:rPr lang="zh-CN" sz="2800" b="1" strike="noStrike" spc="-1">
                <a:solidFill>
                  <a:srgbClr val="000404"/>
                </a:solidFill>
                <a:latin typeface="Calibri"/>
                <a:ea typeface="DejaVu Sans"/>
              </a:rPr>
              <a:t>后果：</a:t>
            </a:r>
            <a:endParaRPr lang="en-US" sz="2800" b="0" strike="noStrike" spc="-1">
              <a:latin typeface="Arial"/>
            </a:endParaRPr>
          </a:p>
          <a:p>
            <a:pPr marL="343080" indent="-341280">
              <a:lnSpc>
                <a:spcPct val="80000"/>
              </a:lnSpc>
              <a:spcBef>
                <a:spcPts val="561"/>
              </a:spcBef>
              <a:buClr>
                <a:srgbClr val="000404"/>
              </a:buClr>
              <a:buFont typeface="Arial"/>
              <a:buChar char="•"/>
            </a:pPr>
            <a:r>
              <a:rPr lang="zh-CN" sz="2800" b="1" strike="noStrike" spc="-1">
                <a:solidFill>
                  <a:srgbClr val="000404"/>
                </a:solidFill>
                <a:latin typeface="Calibri"/>
                <a:ea typeface="DejaVu Sans"/>
              </a:rPr>
              <a:t>每次数据发送到网卡，要等待一个</a:t>
            </a:r>
            <a:r>
              <a:rPr lang="en-US" sz="2800" b="1" strike="noStrike" spc="-1">
                <a:solidFill>
                  <a:srgbClr val="000404"/>
                </a:solidFill>
                <a:latin typeface="Calibri"/>
                <a:ea typeface="DejaVu Sans"/>
              </a:rPr>
              <a:t>cc</a:t>
            </a:r>
            <a:r>
              <a:rPr lang="zh-CN" sz="2800" b="1" strike="noStrike" spc="-1">
                <a:solidFill>
                  <a:srgbClr val="000404"/>
                </a:solidFill>
                <a:latin typeface="Calibri"/>
                <a:ea typeface="DejaVu Sans"/>
              </a:rPr>
              <a:t>，因为网卡</a:t>
            </a:r>
            <a:r>
              <a:rPr lang="en-US" sz="2800" b="1" strike="noStrike" spc="-1">
                <a:solidFill>
                  <a:srgbClr val="000404"/>
                </a:solidFill>
                <a:latin typeface="Calibri"/>
                <a:ea typeface="DejaVu Sans"/>
              </a:rPr>
              <a:t>1cc</a:t>
            </a:r>
            <a:r>
              <a:rPr lang="zh-CN" sz="2800" b="1" strike="noStrike" spc="-1">
                <a:solidFill>
                  <a:srgbClr val="000404"/>
                </a:solidFill>
                <a:latin typeface="Calibri"/>
                <a:ea typeface="DejaVu Sans"/>
              </a:rPr>
              <a:t>只能从</a:t>
            </a:r>
            <a:r>
              <a:rPr lang="en-US" sz="2800" b="1" strike="noStrike" spc="-1">
                <a:solidFill>
                  <a:srgbClr val="000404"/>
                </a:solidFill>
                <a:latin typeface="Calibri"/>
                <a:ea typeface="DejaVu Sans"/>
              </a:rPr>
              <a:t>32bit</a:t>
            </a:r>
            <a:r>
              <a:rPr lang="zh-CN" sz="2800" b="1" strike="noStrike" spc="-1">
                <a:solidFill>
                  <a:srgbClr val="000404"/>
                </a:solidFill>
                <a:latin typeface="Calibri"/>
                <a:ea typeface="DejaVu Sans"/>
              </a:rPr>
              <a:t>总线中选取</a:t>
            </a:r>
            <a:r>
              <a:rPr lang="en-US" sz="2800" b="1" strike="noStrike" spc="-1">
                <a:solidFill>
                  <a:srgbClr val="000404"/>
                </a:solidFill>
                <a:latin typeface="Calibri"/>
                <a:ea typeface="DejaVu Sans"/>
              </a:rPr>
              <a:t>16bit</a:t>
            </a:r>
            <a:r>
              <a:rPr lang="zh-CN" sz="2800" b="1" strike="noStrike" spc="-1">
                <a:solidFill>
                  <a:srgbClr val="000404"/>
                </a:solidFill>
                <a:latin typeface="Calibri"/>
                <a:ea typeface="DejaVu Sans"/>
              </a:rPr>
              <a:t>写入缓冲，下</a:t>
            </a:r>
            <a:r>
              <a:rPr lang="en-US" sz="2800" b="1" strike="noStrike" spc="-1">
                <a:solidFill>
                  <a:srgbClr val="000404"/>
                </a:solidFill>
                <a:latin typeface="Calibri"/>
                <a:ea typeface="DejaVu Sans"/>
              </a:rPr>
              <a:t>1cc</a:t>
            </a:r>
            <a:r>
              <a:rPr lang="zh-CN" sz="2800" b="1" strike="noStrike" spc="-1">
                <a:solidFill>
                  <a:srgbClr val="000404"/>
                </a:solidFill>
                <a:latin typeface="Calibri"/>
                <a:ea typeface="DejaVu Sans"/>
              </a:rPr>
              <a:t>写另外的</a:t>
            </a:r>
            <a:r>
              <a:rPr lang="en-US" sz="2800" b="1" strike="noStrike" spc="-1">
                <a:solidFill>
                  <a:srgbClr val="000404"/>
                </a:solidFill>
                <a:latin typeface="Calibri"/>
                <a:ea typeface="DejaVu Sans"/>
              </a:rPr>
              <a:t>16bit</a:t>
            </a:r>
            <a:r>
              <a:rPr lang="zh-CN" sz="2800" b="1" strike="noStrike" spc="-1">
                <a:solidFill>
                  <a:srgbClr val="000404"/>
                </a:solidFill>
                <a:latin typeface="Calibri"/>
                <a:ea typeface="DejaVu Sans"/>
              </a:rPr>
              <a:t>。因此需要通知发送方（内存），发送</a:t>
            </a:r>
            <a:r>
              <a:rPr lang="en-US" sz="2800" b="1" strike="noStrike" spc="-1">
                <a:solidFill>
                  <a:srgbClr val="000404"/>
                </a:solidFill>
                <a:latin typeface="Calibri"/>
                <a:ea typeface="DejaVu Sans"/>
              </a:rPr>
              <a:t>32bit</a:t>
            </a:r>
            <a:r>
              <a:rPr lang="zh-CN" sz="2800" b="1" strike="noStrike" spc="-1">
                <a:solidFill>
                  <a:srgbClr val="000404"/>
                </a:solidFill>
                <a:latin typeface="Calibri"/>
                <a:ea typeface="DejaVu Sans"/>
              </a:rPr>
              <a:t>后休息</a:t>
            </a:r>
            <a:r>
              <a:rPr lang="en-US" sz="2800" b="1" strike="noStrike" spc="-1">
                <a:solidFill>
                  <a:srgbClr val="000404"/>
                </a:solidFill>
                <a:latin typeface="Calibri"/>
                <a:ea typeface="DejaVu Sans"/>
              </a:rPr>
              <a:t>1cc</a:t>
            </a:r>
            <a:endParaRPr lang="en-US" sz="2800" b="0" strike="noStrike" spc="-1">
              <a:latin typeface="Arial"/>
            </a:endParaRPr>
          </a:p>
          <a:p>
            <a:pPr marL="343080" indent="-341280">
              <a:lnSpc>
                <a:spcPct val="80000"/>
              </a:lnSpc>
              <a:spcBef>
                <a:spcPts val="561"/>
              </a:spcBef>
              <a:buClr>
                <a:srgbClr val="000404"/>
              </a:buClr>
              <a:buFont typeface="Arial"/>
              <a:buChar char="•"/>
            </a:pPr>
            <a:r>
              <a:rPr lang="zh-CN" sz="2800" b="1" strike="noStrike" spc="-1">
                <a:solidFill>
                  <a:srgbClr val="000404"/>
                </a:solidFill>
                <a:latin typeface="Calibri"/>
                <a:ea typeface="DejaVu Sans"/>
              </a:rPr>
              <a:t>例如：网卡缓冲区</a:t>
            </a:r>
            <a:r>
              <a:rPr lang="en-US" sz="2800" b="1" strike="noStrike" spc="-1">
                <a:solidFill>
                  <a:srgbClr val="000404"/>
                </a:solidFill>
                <a:latin typeface="Calibri"/>
                <a:ea typeface="DejaVu Sans"/>
              </a:rPr>
              <a:t>64bit</a:t>
            </a:r>
            <a:endParaRPr lang="en-US" sz="2800" b="0" strike="noStrike" spc="-1">
              <a:latin typeface="Arial"/>
            </a:endParaRPr>
          </a:p>
          <a:p>
            <a:pPr marL="343080" indent="-341280">
              <a:lnSpc>
                <a:spcPct val="80000"/>
              </a:lnSpc>
              <a:spcBef>
                <a:spcPts val="561"/>
              </a:spcBef>
              <a:buClr>
                <a:srgbClr val="000404"/>
              </a:buClr>
              <a:buFont typeface="Arial"/>
              <a:buChar char="•"/>
            </a:pPr>
            <a:r>
              <a:rPr lang="zh-CN" sz="2800" b="1" strike="noStrike" spc="-1">
                <a:solidFill>
                  <a:srgbClr val="000404"/>
                </a:solidFill>
                <a:latin typeface="Calibri"/>
                <a:ea typeface="DejaVu Sans"/>
              </a:rPr>
              <a:t>没有上述问题，内存发送无需等待</a:t>
            </a:r>
            <a:endParaRPr lang="en-US" sz="2800" b="0" strike="noStrike" spc="-1">
              <a:latin typeface="Arial"/>
            </a:endParaRPr>
          </a:p>
          <a:p>
            <a:pPr marL="343080" indent="-341280">
              <a:lnSpc>
                <a:spcPct val="80000"/>
              </a:lnSpc>
              <a:spcBef>
                <a:spcPts val="561"/>
              </a:spcBef>
              <a:buClr>
                <a:srgbClr val="000404"/>
              </a:buClr>
              <a:buFont typeface="Arial"/>
              <a:buChar char="•"/>
            </a:pPr>
            <a:r>
              <a:rPr lang="zh-CN" sz="2800" b="1" strike="noStrike" spc="-1">
                <a:solidFill>
                  <a:srgbClr val="000404"/>
                </a:solidFill>
                <a:latin typeface="Calibri"/>
                <a:ea typeface="DejaVu Sans"/>
              </a:rPr>
              <a:t>例如：网卡缓冲区满，需要</a:t>
            </a:r>
            <a:r>
              <a:rPr lang="en-US" sz="2800" b="1" strike="noStrike" spc="-1">
                <a:solidFill>
                  <a:srgbClr val="000404"/>
                </a:solidFill>
                <a:latin typeface="Calibri"/>
                <a:ea typeface="DejaVu Sans"/>
              </a:rPr>
              <a:t>1cc</a:t>
            </a:r>
            <a:r>
              <a:rPr lang="zh-CN" sz="2800" b="1" strike="noStrike" spc="-1">
                <a:solidFill>
                  <a:srgbClr val="000404"/>
                </a:solidFill>
                <a:latin typeface="Calibri"/>
                <a:ea typeface="DejaVu Sans"/>
              </a:rPr>
              <a:t>发送到网络上</a:t>
            </a:r>
            <a:endParaRPr lang="en-US" sz="2800" b="0" strike="noStrike" spc="-1">
              <a:latin typeface="Arial"/>
            </a:endParaRPr>
          </a:p>
          <a:p>
            <a:pPr marL="343080" indent="-341280">
              <a:lnSpc>
                <a:spcPct val="80000"/>
              </a:lnSpc>
              <a:spcBef>
                <a:spcPts val="561"/>
              </a:spcBef>
              <a:buClr>
                <a:srgbClr val="000404"/>
              </a:buClr>
              <a:buFont typeface="Arial"/>
              <a:buChar char="•"/>
            </a:pPr>
            <a:r>
              <a:rPr lang="zh-CN" sz="2800" b="1" strike="noStrike" spc="-1">
                <a:solidFill>
                  <a:srgbClr val="000404"/>
                </a:solidFill>
                <a:latin typeface="Calibri"/>
                <a:ea typeface="DejaVu Sans"/>
              </a:rPr>
              <a:t>对应通知总线发送方</a:t>
            </a:r>
            <a:endParaRPr lang="en-US" sz="28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459</TotalTime>
  <Words>8522</Words>
  <Application>Microsoft Office PowerPoint</Application>
  <PresentationFormat>全屏显示(4:3)</PresentationFormat>
  <Paragraphs>1165</Paragraphs>
  <Slides>96</Slides>
  <Notes>2</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96</vt:i4>
      </vt:variant>
    </vt:vector>
  </HeadingPairs>
  <TitlesOfParts>
    <vt:vector size="108" baseType="lpstr">
      <vt:lpstr>华文楷体</vt:lpstr>
      <vt:lpstr>楷体_GB2312</vt:lpstr>
      <vt:lpstr>宋体</vt:lpstr>
      <vt:lpstr>Arial</vt:lpstr>
      <vt:lpstr>Calibri</vt:lpstr>
      <vt:lpstr>Comic Sans MS</vt:lpstr>
      <vt:lpstr>Symbol</vt:lpstr>
      <vt:lpstr>Times New Roman</vt:lpstr>
      <vt:lpstr>Verdana</vt:lpstr>
      <vt:lpstr>Wingdings</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dc:title>
  <dc:subject/>
  <dc:creator>Windows 用户</dc:creator>
  <dc:description/>
  <cp:lastModifiedBy>嘉骏 陈</cp:lastModifiedBy>
  <cp:revision>14</cp:revision>
  <dcterms:created xsi:type="dcterms:W3CDTF">2014-05-22T02:55:41Z</dcterms:created>
  <dcterms:modified xsi:type="dcterms:W3CDTF">2021-07-03T14:47:35Z</dcterms:modified>
  <dc:language>zh-CN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vt:i4>
  </property>
  <property fmtid="{D5CDD505-2E9C-101B-9397-08002B2CF9AE}" pid="8" name="PresentationFormat">
    <vt:lpwstr>全屏显示(4:3)</vt:lpwstr>
  </property>
  <property fmtid="{D5CDD505-2E9C-101B-9397-08002B2CF9AE}" pid="9" name="ScaleCrop">
    <vt:bool>false</vt:bool>
  </property>
  <property fmtid="{D5CDD505-2E9C-101B-9397-08002B2CF9AE}" pid="10" name="ShareDoc">
    <vt:bool>false</vt:bool>
  </property>
  <property fmtid="{D5CDD505-2E9C-101B-9397-08002B2CF9AE}" pid="11" name="Slides">
    <vt:i4>96</vt:i4>
  </property>
</Properties>
</file>