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5" userDrawn="1">
          <p15:clr>
            <a:srgbClr val="A4A3A4"/>
          </p15:clr>
        </p15:guide>
        <p15:guide id="3" pos="7265" userDrawn="1">
          <p15:clr>
            <a:srgbClr val="A4A3A4"/>
          </p15:clr>
        </p15:guide>
        <p15:guide id="4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2"/>
    <p:restoredTop sz="94692"/>
  </p:normalViewPr>
  <p:slideViewPr>
    <p:cSldViewPr snapToGrid="0" snapToObjects="1">
      <p:cViewPr varScale="1">
        <p:scale>
          <a:sx n="108" d="100"/>
          <a:sy n="108" d="100"/>
        </p:scale>
        <p:origin x="78" y="78"/>
      </p:cViewPr>
      <p:guideLst>
        <p:guide orient="horz" pos="2160"/>
        <p:guide pos="415"/>
        <p:guide pos="726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19778-1960-B941-B990-707D6D02761A}" type="datetimeFigureOut">
              <a:rPr kumimoji="1" lang="zh-CN" altLang="en-US" smtClean="0"/>
              <a:t>2025/6/10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55246-EE1D-E048-B309-938CC3A53E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19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  <a:t>2025/6/10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838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  <a:t>2025/6/10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83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  <a:t>2025/6/10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24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  <a:t>2025/6/10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04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  <a:t>2025/6/10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04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  <a:t>2025/6/10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5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  <a:t>2025/6/10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28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  <a:t>2025/6/10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6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  <a:t>2025/6/10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592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  <a:t>2025/6/10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66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5902-0A9C-6740-A7DE-1264D9709BBF}" type="datetimeFigureOut">
              <a:rPr kumimoji="1" lang="zh-CN" altLang="en-US" smtClean="0"/>
              <a:t>2025/6/10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29998-5B72-494D-B3B5-8ACD4CE1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88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F5902-0A9C-6740-A7DE-1264D9709BBF}" type="datetimeFigureOut">
              <a:rPr kumimoji="1" lang="zh-CN" altLang="en-US" smtClean="0"/>
              <a:t>2025/6/10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29998-5B72-494D-B3B5-8ACD4CE1CD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aike.baidu.com/item/PID%E6%8E%A7%E5%88%B6/4748784?fromModule=lemma_inlin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" r="4103"/>
          <a:stretch/>
        </p:blipFill>
        <p:spPr>
          <a:xfrm>
            <a:off x="0" y="2765325"/>
            <a:ext cx="12192000" cy="39576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5631" y="1763689"/>
            <a:ext cx="10628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PID</a:t>
            </a:r>
            <a:r>
              <a:rPr kumimoji="1" lang="zh-CN" altLang="en-US" sz="53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控制算法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3AD13D0-1D2B-8A48-994E-7241F6067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94" t="64871" r="48895" b="31447"/>
          <a:stretch/>
        </p:blipFill>
        <p:spPr>
          <a:xfrm>
            <a:off x="1071033" y="5456767"/>
            <a:ext cx="814340" cy="8112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888346" y="5496791"/>
            <a:ext cx="292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Elvis_Cui</a:t>
            </a:r>
            <a:r>
              <a:rPr kumimoji="1" lang="en-US" altLang="zh-CN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kumimoji="1" lang="zh-CN" altLang="en-US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 descr="卡通人物&#10;&#10;AI 生成的内容可能不正确。">
            <a:extLst>
              <a:ext uri="{FF2B5EF4-FFF2-40B4-BE49-F238E27FC236}">
                <a16:creationId xmlns:a16="http://schemas.microsoft.com/office/drawing/2014/main" id="{B4AD4BB8-3145-BB06-3FA2-6BBDBCE9A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0914" y="5759666"/>
            <a:ext cx="1192952" cy="9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85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F2ED1-9C8B-9C76-6B79-3193ABD08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1161ACAD-5EA7-9D03-949D-F7E5453C8C36}"/>
              </a:ext>
            </a:extLst>
          </p:cNvPr>
          <p:cNvCxnSpPr/>
          <p:nvPr/>
        </p:nvCxnSpPr>
        <p:spPr>
          <a:xfrm>
            <a:off x="650581" y="6536551"/>
            <a:ext cx="969084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8E99E98-1A07-6AA8-CFCD-E62CBEB99661}"/>
              </a:ext>
            </a:extLst>
          </p:cNvPr>
          <p:cNvSpPr txBox="1"/>
          <p:nvPr/>
        </p:nvSpPr>
        <p:spPr>
          <a:xfrm>
            <a:off x="658813" y="350155"/>
            <a:ext cx="1087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PID</a:t>
            </a:r>
            <a:r>
              <a:rPr kumimoji="1" lang="zh-CN" altLang="en-US" sz="32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控制调优 </a:t>
            </a:r>
            <a:endParaRPr kumimoji="1" lang="en-US" altLang="zh-CN" sz="32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6B2279-603B-D46A-2503-9A2006A81563}"/>
              </a:ext>
            </a:extLst>
          </p:cNvPr>
          <p:cNvSpPr txBox="1"/>
          <p:nvPr/>
        </p:nvSpPr>
        <p:spPr>
          <a:xfrm>
            <a:off x="650581" y="910025"/>
            <a:ext cx="118641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方法二：增益调度（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Gain Scheduling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）根据系统工作点（温度范围、负载等）选择一组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PID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参数。例如温度低时一套参数，高温时另一套参数。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r>
              <a:rPr lang="sq-AL" altLang="zh-CN" b="1" dirty="0"/>
              <a:t>if (current_temp &lt; 40) {</a:t>
            </a:r>
          </a:p>
          <a:p>
            <a:r>
              <a:rPr lang="sq-AL" altLang="zh-CN" b="1" dirty="0"/>
              <a:t>    PID_Init(&amp;pid, 2.0, 0.3, 1.0, 0, 100);</a:t>
            </a:r>
          </a:p>
          <a:p>
            <a:r>
              <a:rPr lang="sq-AL" altLang="zh-CN" b="1" dirty="0"/>
              <a:t>} else if (current_temp &lt; 70) {</a:t>
            </a:r>
          </a:p>
          <a:p>
            <a:r>
              <a:rPr lang="sq-AL" altLang="zh-CN" b="1" dirty="0"/>
              <a:t>    PID_Init(&amp;pid, 1.5, 0.2, 0.8, 0, 100);</a:t>
            </a:r>
          </a:p>
          <a:p>
            <a:r>
              <a:rPr lang="sq-AL" altLang="zh-CN" b="1" dirty="0"/>
              <a:t>} else {</a:t>
            </a:r>
          </a:p>
          <a:p>
            <a:r>
              <a:rPr lang="sq-AL" altLang="zh-CN" b="1" dirty="0"/>
              <a:t>    PID_Init(&amp;pid, 1.0, 0.1, 0.5, 0, 100);</a:t>
            </a:r>
          </a:p>
          <a:p>
            <a:r>
              <a:rPr lang="sq-AL" altLang="zh-CN" b="1" dirty="0"/>
              <a:t>}</a:t>
            </a:r>
            <a:endParaRPr lang="en-US" altLang="zh-CN" b="1" dirty="0"/>
          </a:p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方法三：基于模型的自适应控制通过辨识系统动态模型，在线计算最优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PID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参数。适合复杂系统，效果最好，但算法复杂。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方法四：机器学习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/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遗传算法等优化方法通过优化算法在线寻找最佳参数。需要较强计算资源和实现复杂度。</a:t>
            </a:r>
            <a:endParaRPr kumimoji="1" lang="sq-AL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8797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6891C-4127-6897-D734-99C7F0A2C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E69630-B70A-F3F4-8230-052FA26F3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" y="0"/>
            <a:ext cx="12192000" cy="68562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5C0C2A-ABD3-46A9-C60D-FC30582B00F3}"/>
              </a:ext>
            </a:extLst>
          </p:cNvPr>
          <p:cNvSpPr txBox="1"/>
          <p:nvPr/>
        </p:nvSpPr>
        <p:spPr>
          <a:xfrm>
            <a:off x="15099957" y="9835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625853-205A-4BF0-F20B-0C5D6C28F83A}"/>
              </a:ext>
            </a:extLst>
          </p:cNvPr>
          <p:cNvSpPr txBox="1"/>
          <p:nvPr/>
        </p:nvSpPr>
        <p:spPr>
          <a:xfrm>
            <a:off x="3180071" y="1323835"/>
            <a:ext cx="9725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0" b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Thank you</a:t>
            </a:r>
            <a:endParaRPr kumimoji="1" lang="zh-CN" altLang="en-US" sz="8000" b="1" dirty="0">
              <a:solidFill>
                <a:srgbClr val="0432FF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A5D57B-DED8-FBA0-A508-9115E1F1B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" r="4103"/>
          <a:stretch/>
        </p:blipFill>
        <p:spPr>
          <a:xfrm>
            <a:off x="28687" y="2647274"/>
            <a:ext cx="12192000" cy="39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8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8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0581" y="284864"/>
            <a:ext cx="1087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  <a:endParaRPr kumimoji="1" lang="en-US" altLang="zh-CN" sz="3200" b="1" dirty="0">
              <a:solidFill>
                <a:srgbClr val="0432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10" name="直线连接符 9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8814" y="1634670"/>
            <a:ext cx="3839045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概述</a:t>
            </a:r>
            <a:endParaRPr kumimoji="1" lang="en-US" altLang="zh-CN" sz="2400" dirty="0">
              <a:solidFill>
                <a:srgbClr val="0432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参数说明                                                                                 基于温度</a:t>
            </a:r>
            <a:r>
              <a:rPr kumimoji="1" lang="en-US" altLang="zh-CN" sz="24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PID</a:t>
            </a:r>
            <a:r>
              <a:rPr kumimoji="1" lang="zh-CN" altLang="en-US" sz="24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                                                                               动态调优方式</a:t>
            </a:r>
            <a:endParaRPr kumimoji="1" lang="en-US" altLang="zh-CN" sz="2400" dirty="0">
              <a:solidFill>
                <a:srgbClr val="0432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35979" y="1634670"/>
            <a:ext cx="807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01</a:t>
            </a:r>
          </a:p>
          <a:p>
            <a:pPr algn="r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02</a:t>
            </a:r>
          </a:p>
          <a:p>
            <a:pPr algn="r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03</a:t>
            </a:r>
          </a:p>
          <a:p>
            <a:pPr algn="r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04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099957" y="9835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3" name="图片 2" descr="卡通人物&#10;&#10;AI 生成的内容可能不正确。">
            <a:extLst>
              <a:ext uri="{FF2B5EF4-FFF2-40B4-BE49-F238E27FC236}">
                <a16:creationId xmlns:a16="http://schemas.microsoft.com/office/drawing/2014/main" id="{E2819B7B-9AD6-EB66-8354-FEE21851A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082" y="5857335"/>
            <a:ext cx="1129683" cy="9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560219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41099" y="350155"/>
            <a:ext cx="1087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概述</a:t>
            </a:r>
            <a:endParaRPr kumimoji="1" lang="en-US" altLang="zh-CN" sz="3200" b="1" dirty="0">
              <a:solidFill>
                <a:srgbClr val="0432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0581" y="1012006"/>
            <a:ext cx="10874375" cy="2541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PID</a:t>
            </a:r>
            <a:r>
              <a:rPr lang="zh-CN" altLang="en-US" b="1" dirty="0"/>
              <a:t>即：</a:t>
            </a:r>
            <a:r>
              <a:rPr lang="en-US" altLang="zh-CN" b="1" dirty="0"/>
              <a:t>Proportional</a:t>
            </a:r>
            <a:r>
              <a:rPr lang="zh-CN" altLang="en-US" b="1" dirty="0"/>
              <a:t>（比例）、</a:t>
            </a:r>
            <a:r>
              <a:rPr lang="en-US" altLang="zh-CN" b="1" dirty="0"/>
              <a:t>Integral</a:t>
            </a:r>
            <a:r>
              <a:rPr lang="zh-CN" altLang="en-US" b="1" dirty="0"/>
              <a:t>（积分）、</a:t>
            </a:r>
            <a:r>
              <a:rPr lang="en-US" altLang="zh-CN" b="1" dirty="0"/>
              <a:t>Differential</a:t>
            </a:r>
            <a:r>
              <a:rPr lang="zh-CN" altLang="en-US" b="1" dirty="0"/>
              <a:t>（微分）的缩写。顾名思义，</a:t>
            </a:r>
            <a:r>
              <a:rPr lang="en-US" altLang="zh-CN" b="1" dirty="0"/>
              <a:t>PID</a:t>
            </a:r>
            <a:r>
              <a:rPr lang="zh-CN" altLang="en-US" b="1" dirty="0"/>
              <a:t>控制算法是结合比例、积分和微分三种环节于一体的控制算法，它是连续系统中技术最为成熟、应用最为广泛的一种控制算法，该控制算法出现于</a:t>
            </a:r>
            <a:r>
              <a:rPr lang="en-US" altLang="zh-CN" b="1" dirty="0"/>
              <a:t>20</a:t>
            </a:r>
            <a:r>
              <a:rPr lang="zh-CN" altLang="en-US" b="1" dirty="0"/>
              <a:t>世纪</a:t>
            </a:r>
            <a:r>
              <a:rPr lang="en-US" altLang="zh-CN" b="1" dirty="0"/>
              <a:t>30</a:t>
            </a:r>
            <a:r>
              <a:rPr lang="zh-CN" altLang="en-US" b="1" dirty="0"/>
              <a:t>至</a:t>
            </a:r>
            <a:r>
              <a:rPr lang="en-US" altLang="zh-CN" b="1" dirty="0"/>
              <a:t>40</a:t>
            </a:r>
            <a:r>
              <a:rPr lang="zh-CN" altLang="en-US" b="1" dirty="0"/>
              <a:t>年代，适用于对被控对象模型了解不清楚的场合。实际运行的经验和理论的分析都表明，运用这种控制规律对许多工业过程进行控制时，都能得到比较满意的效果。</a:t>
            </a:r>
            <a:r>
              <a:rPr lang="en-US" altLang="zh-CN" b="1" dirty="0">
                <a:hlinkClick r:id="rId2"/>
              </a:rPr>
              <a:t>PID</a:t>
            </a:r>
            <a:r>
              <a:rPr lang="zh-CN" altLang="en-US" b="1" dirty="0">
                <a:hlinkClick r:id="rId2"/>
              </a:rPr>
              <a:t>控制</a:t>
            </a:r>
            <a:r>
              <a:rPr lang="zh-CN" altLang="en-US" b="1" dirty="0"/>
              <a:t>的实质就是根据输入的偏差值，按照比例、积分、微分的函数关系进行运算，运算结果用以控制输出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ECB53C-986D-A570-2668-D122E7B81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10" y="3788899"/>
            <a:ext cx="93440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96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/>
          <p:cNvCxnSpPr/>
          <p:nvPr/>
        </p:nvCxnSpPr>
        <p:spPr>
          <a:xfrm>
            <a:off x="650581" y="6536551"/>
            <a:ext cx="969084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58813" y="350155"/>
            <a:ext cx="1087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参数说明</a:t>
            </a:r>
            <a:endParaRPr kumimoji="1" lang="en-US" altLang="zh-CN" sz="32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8813" y="1351640"/>
            <a:ext cx="10874375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①</a:t>
            </a:r>
            <a:r>
              <a:rPr kumimoji="1" lang="en-US" altLang="zh-CN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PI</a:t>
            </a:r>
            <a:r>
              <a:rPr kumimoji="1" lang="zh-CN" altLang="en-US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算法：特点：从时域上看，只要存在偏差，积分就会不停对偏差积累，因此稳态时误差一定为零不足：比例与积分动作都是对过去控制误差进行操作， 不对未来控制误差进行预测，限制了控制性能。</a:t>
            </a:r>
            <a:r>
              <a:rPr kumimoji="1" lang="en-US" altLang="zh-CN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PI</a:t>
            </a:r>
            <a:r>
              <a:rPr kumimoji="1" lang="zh-CN" altLang="en-US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调节将比列调节的快速反应与积分调节消除静差的特点结合，实现好的调节效果。</a:t>
            </a:r>
            <a:r>
              <a:rPr kumimoji="1" lang="en-US" altLang="zh-CN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PI</a:t>
            </a:r>
            <a:r>
              <a:rPr kumimoji="1" lang="zh-CN" altLang="en-US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调节适用于控制通道滞后较小、负荷变化不大、 工艺参数不允许有静差的系统。</a:t>
            </a:r>
            <a:endParaRPr kumimoji="1" lang="en-US" altLang="zh-CN" b="1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②</a:t>
            </a:r>
            <a:r>
              <a:rPr kumimoji="1" lang="en-US" altLang="zh-CN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PD</a:t>
            </a:r>
            <a:r>
              <a:rPr kumimoji="1" lang="zh-CN" altLang="en-US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算法：适用于舵机快速响应对于惯性较大的对象，常常希望能加快控制速度， 此时可增加微分作用。特点：比例控制对于惯性较大对象，控制过程缓慢，控制品质不佳。比例微分控制可提高控制速度，对惯性较大对象，可改善控制质量，减小偏差，缩短控制时间。理想微分作用持续时间太短， 执行器来不及响应。实际使用中，一般加以惯性延迟，称为实际微分。</a:t>
            </a:r>
            <a:r>
              <a:rPr kumimoji="1" lang="en-US" altLang="zh-CN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PD </a:t>
            </a:r>
            <a:r>
              <a:rPr kumimoji="1" lang="zh-CN" altLang="en-US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调节以比例调节为主，微分调节为辅，</a:t>
            </a:r>
            <a:r>
              <a:rPr kumimoji="1" lang="en-US" altLang="zh-CN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PD</a:t>
            </a:r>
            <a:r>
              <a:rPr kumimoji="1" lang="zh-CN" altLang="en-US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调节是有差调节。</a:t>
            </a:r>
            <a:r>
              <a:rPr kumimoji="1" lang="en-US" altLang="zh-CN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PD </a:t>
            </a:r>
            <a:r>
              <a:rPr kumimoji="1" lang="zh-CN" altLang="en-US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调节具有提高系统稳定性、抑制过渡过程最大动态偏差的作用。</a:t>
            </a:r>
            <a:r>
              <a:rPr kumimoji="1" lang="en-US" altLang="zh-CN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PD </a:t>
            </a:r>
            <a:r>
              <a:rPr kumimoji="1" lang="zh-CN" altLang="en-US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调节有利于提高系统响应速度。</a:t>
            </a:r>
            <a:r>
              <a:rPr kumimoji="1" lang="en-US" altLang="zh-CN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PD </a:t>
            </a:r>
            <a:r>
              <a:rPr kumimoji="1" lang="zh-CN" altLang="en-US" b="1" dirty="0">
                <a:solidFill>
                  <a:schemeClr val="bg2"/>
                </a:solidFill>
                <a:latin typeface="Microsoft YaHei" charset="-122"/>
                <a:ea typeface="Microsoft YaHei" charset="-122"/>
                <a:cs typeface="Microsoft YaHei" charset="-122"/>
              </a:rPr>
              <a:t>调节抗干扰能力差，一般只能应用于被调参数 变化平稳的生产过程。微分作用太强时，容易造成系统振荡。</a:t>
            </a:r>
            <a:endParaRPr kumimoji="1" lang="en-US" altLang="zh-CN" b="1" dirty="0">
              <a:solidFill>
                <a:schemeClr val="bg2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67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BBE6E-A727-5A6A-B8FA-40A37F10F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8F3A845-9020-B5EB-8868-5CD7D362499F}"/>
              </a:ext>
            </a:extLst>
          </p:cNvPr>
          <p:cNvCxnSpPr/>
          <p:nvPr/>
        </p:nvCxnSpPr>
        <p:spPr>
          <a:xfrm>
            <a:off x="650581" y="6536551"/>
            <a:ext cx="969084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4A7C456-D30D-0ACB-F9F1-09CBF40DF42D}"/>
              </a:ext>
            </a:extLst>
          </p:cNvPr>
          <p:cNvSpPr txBox="1"/>
          <p:nvPr/>
        </p:nvSpPr>
        <p:spPr>
          <a:xfrm>
            <a:off x="658813" y="321448"/>
            <a:ext cx="1087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rgbClr val="00B0F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参数说明</a:t>
            </a:r>
            <a:endParaRPr kumimoji="1" lang="en-US" altLang="zh-CN" sz="32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A4E578-7F6A-6295-3B25-0E23273766CD}"/>
              </a:ext>
            </a:extLst>
          </p:cNvPr>
          <p:cNvSpPr txBox="1"/>
          <p:nvPr/>
        </p:nvSpPr>
        <p:spPr>
          <a:xfrm>
            <a:off x="658813" y="1012006"/>
            <a:ext cx="10874375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③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PID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算法：将比例、积分、微分三种调节规律结合在一起， 只要三项作用的强度配合适当，既能快速调节，又能消除余差，可得到满意的控制效果。特点：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PID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控制作用中，</a:t>
            </a:r>
            <a:r>
              <a:rPr kumimoji="1" lang="zh-CN" altLang="en-US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比例作用是基础控制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r>
              <a:rPr kumimoji="1" lang="zh-CN" altLang="en-US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微分作用是 用于加快系统控制速度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；</a:t>
            </a:r>
            <a:r>
              <a:rPr kumimoji="1" lang="zh-CN" altLang="en-US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积分作用是用于消除静差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。只要比例、积分、微分三种控制规律强度配合适当， 既能快速调节，又能消除余差，可得到满意控制效果。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Kp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较小时，系统对微分和积分环节的引入较为敏感，积分会引起超调，微分可能会引起振荡，而振荡剧烈的时候超调也会增加。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Kp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增大时，积分环节由于滞后产生的超调逐渐减小，此时如果想要继续减少超调可以适当引入微分环节。继续增大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Kp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系统可能会不太稳定，因此在增加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Kp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的同时引入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Kd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减小超调，可以保证在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Kp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不是很大的情况下也能取得较好的稳态特性和动态性能。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Kp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较小时，积分环节不宜过大，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Kp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较大时积分环节也不宜过小（否则调节时间会非常地长），当使用分段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PID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，在恰当的条件下分离积分，可以取得更好的控制效果。原因在于在稳态误差即将满足要求时，消除了系统的滞后。因此系统超调会明显减少</a:t>
            </a:r>
          </a:p>
        </p:txBody>
      </p:sp>
    </p:spTree>
    <p:extLst>
      <p:ext uri="{BB962C8B-B14F-4D97-AF65-F5344CB8AC3E}">
        <p14:creationId xmlns:p14="http://schemas.microsoft.com/office/powerpoint/2010/main" val="64102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5D3A5-EBE1-F128-42DA-278F58815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10CE8595-96C6-E74C-1FFA-F109FB6812D5}"/>
              </a:ext>
            </a:extLst>
          </p:cNvPr>
          <p:cNvCxnSpPr/>
          <p:nvPr/>
        </p:nvCxnSpPr>
        <p:spPr>
          <a:xfrm>
            <a:off x="650581" y="6536551"/>
            <a:ext cx="969084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BBA70BC-93D4-F7E3-76AB-1A3F79DED717}"/>
              </a:ext>
            </a:extLst>
          </p:cNvPr>
          <p:cNvSpPr txBox="1"/>
          <p:nvPr/>
        </p:nvSpPr>
        <p:spPr>
          <a:xfrm>
            <a:off x="658813" y="350155"/>
            <a:ext cx="1087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基于温度</a:t>
            </a:r>
            <a:r>
              <a:rPr kumimoji="1" lang="en-US" altLang="zh-CN" sz="32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PID</a:t>
            </a:r>
            <a:r>
              <a:rPr kumimoji="1" lang="zh-CN" altLang="en-US" sz="32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 </a:t>
            </a:r>
            <a:endParaRPr kumimoji="1" lang="en-US" altLang="zh-CN" sz="32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666CDF-D3E4-1589-4DD8-ECDA08D87917}"/>
              </a:ext>
            </a:extLst>
          </p:cNvPr>
          <p:cNvSpPr txBox="1"/>
          <p:nvPr/>
        </p:nvSpPr>
        <p:spPr>
          <a:xfrm>
            <a:off x="658813" y="1012006"/>
            <a:ext cx="10874375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一个完整的温度读取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+ PID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控制温度的框架，适用于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STM32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或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ESP32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平台。可以选择使用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NTC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ADC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采样）或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DS18B20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（数字读取）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总体架构图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[NTC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温度传感器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] → [ADC] → [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温度值计算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]</a:t>
            </a: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                          ↓</a:t>
            </a: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           ┌───────────────┐</a:t>
            </a: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           │   PID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控制算法 │</a:t>
            </a: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           └───────────────┘</a:t>
            </a: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                          ↓</a:t>
            </a: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          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[PWM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占空比输出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] →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控制加热器（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MOS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、继电器、风扇等）</a:t>
            </a:r>
          </a:p>
          <a:p>
            <a:pPr>
              <a:lnSpc>
                <a:spcPct val="150000"/>
              </a:lnSpc>
            </a:pP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09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61E36-52CC-44E3-1D3A-F8F53197D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C8B6FEC6-D503-47E0-266B-BAEB74FB32E0}"/>
              </a:ext>
            </a:extLst>
          </p:cNvPr>
          <p:cNvCxnSpPr/>
          <p:nvPr/>
        </p:nvCxnSpPr>
        <p:spPr>
          <a:xfrm>
            <a:off x="650581" y="6536551"/>
            <a:ext cx="969084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76EC518-EC0D-2E40-BBB7-03CD573CA035}"/>
              </a:ext>
            </a:extLst>
          </p:cNvPr>
          <p:cNvSpPr txBox="1"/>
          <p:nvPr/>
        </p:nvSpPr>
        <p:spPr>
          <a:xfrm>
            <a:off x="658813" y="350155"/>
            <a:ext cx="1087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基于温度</a:t>
            </a:r>
            <a:r>
              <a:rPr kumimoji="1" lang="en-US" altLang="zh-CN" sz="32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PID</a:t>
            </a:r>
            <a:r>
              <a:rPr kumimoji="1" lang="zh-CN" altLang="en-US" sz="32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 </a:t>
            </a:r>
            <a:endParaRPr kumimoji="1" lang="en-US" altLang="zh-CN" sz="32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9FB523-AA27-0C43-9C86-CCCC345A43BD}"/>
              </a:ext>
            </a:extLst>
          </p:cNvPr>
          <p:cNvSpPr txBox="1"/>
          <p:nvPr/>
        </p:nvSpPr>
        <p:spPr>
          <a:xfrm>
            <a:off x="658813" y="1012006"/>
            <a:ext cx="10874375" cy="544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第一步：温度传感器测量（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NTC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或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DS18B20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）📌 目的：采集当前系统的实际温度，为后续的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PID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控制提供“反馈值”。🧪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NTC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原理（热敏电阻）：是一种电阻值会随着温度升高而降低的器件。通常与一个固定电阻组成 电压分压电路，输出一个与温度相关的电压。🧮 计算方法：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MCU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通过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ADC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（模数转换器） 采样该电压，得到一个数值（例如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0~4095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）。利用分压公式和热敏电阻特性曲线，将这个数值换算成温度（摄氏度）。✅ 结果：获取当前的 实际温度值，例如：当前温度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= 54.7°C</a:t>
            </a:r>
          </a:p>
          <a:p>
            <a:pPr>
              <a:lnSpc>
                <a:spcPct val="150000"/>
              </a:lnSpc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🎯 第二步：设定目标温度（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Setpoint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）</a:t>
            </a:r>
          </a:p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📌 目的：</a:t>
            </a:r>
          </a:p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定义你希望系统保持的温度，这就是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PID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的“控制目标”。  </a:t>
            </a:r>
            <a:r>
              <a:rPr kumimoji="1" lang="sq-AL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float target_temp = 60.0f;  //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我们希望系统保持在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60°</a:t>
            </a:r>
            <a:r>
              <a:rPr kumimoji="1" lang="sq-AL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C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sq-AL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第三步：计算温度误差（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Error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）📌 目的：计算“当前温度”与“目标温度”的差值，这就是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PID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控制的驱动力。  </a:t>
            </a:r>
            <a:r>
              <a:rPr kumimoji="1" lang="sq-AL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error = setpoint - measured_temp;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sq-AL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82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2BC2A-8649-2B8E-03C1-4247CB2D6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69B4E218-B03F-F25F-257E-3B44D3B55E48}"/>
              </a:ext>
            </a:extLst>
          </p:cNvPr>
          <p:cNvCxnSpPr/>
          <p:nvPr/>
        </p:nvCxnSpPr>
        <p:spPr>
          <a:xfrm>
            <a:off x="650581" y="6536551"/>
            <a:ext cx="969084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0856F5B-C790-2A43-5469-912A179B4405}"/>
              </a:ext>
            </a:extLst>
          </p:cNvPr>
          <p:cNvSpPr txBox="1"/>
          <p:nvPr/>
        </p:nvSpPr>
        <p:spPr>
          <a:xfrm>
            <a:off x="658813" y="350155"/>
            <a:ext cx="1087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基于温度</a:t>
            </a:r>
            <a:r>
              <a:rPr kumimoji="1" lang="en-US" altLang="zh-CN" sz="32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PID</a:t>
            </a:r>
            <a:r>
              <a:rPr kumimoji="1" lang="zh-CN" altLang="en-US" sz="32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 </a:t>
            </a:r>
            <a:endParaRPr kumimoji="1" lang="en-US" altLang="zh-CN" sz="32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B15688-2D2E-4A22-5AA1-9E4A57A72412}"/>
              </a:ext>
            </a:extLst>
          </p:cNvPr>
          <p:cNvSpPr txBox="1"/>
          <p:nvPr/>
        </p:nvSpPr>
        <p:spPr>
          <a:xfrm>
            <a:off x="658813" y="1012006"/>
            <a:ext cx="108743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⚙️ 第四步：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PID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控制计算（输出功率）</a:t>
            </a:r>
          </a:p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📌 目的：</a:t>
            </a:r>
          </a:p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根据温度误差，用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PID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控制算法 计算出应该给加热器多少“能量”来纠正这个误差。</a:t>
            </a:r>
          </a:p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⛓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PID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控制分三部分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pPr algn="ctr"/>
            <a:r>
              <a:rPr kumimoji="1" lang="sq-AL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output = Kp * error + Ki * sum_error + Kd * error_derivative;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🔌 第五步：输出控制信号（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PWM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）📌 目的：将上一步计算出来的控制值，用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MCU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的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PWM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（脉宽调制） 信号控制加热功率。🚀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PWM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工作原理：占空比（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Duty Cycle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）表示高电平时间占整个周期的百分比。占空比越高，加热功率越大。</a:t>
            </a:r>
            <a:endParaRPr kumimoji="1" lang="sq-AL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2190F8-F329-0E01-9A39-2F974F86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65" y="2346987"/>
            <a:ext cx="8916310" cy="235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9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DF4C2-9FCC-14A7-00DA-224192B0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90482F8-ADC6-B7E9-7376-44527845AB2E}"/>
              </a:ext>
            </a:extLst>
          </p:cNvPr>
          <p:cNvCxnSpPr/>
          <p:nvPr/>
        </p:nvCxnSpPr>
        <p:spPr>
          <a:xfrm>
            <a:off x="650581" y="6536551"/>
            <a:ext cx="969084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658F5F9-CCE6-2702-46E7-3317381CE20D}"/>
              </a:ext>
            </a:extLst>
          </p:cNvPr>
          <p:cNvSpPr txBox="1"/>
          <p:nvPr/>
        </p:nvSpPr>
        <p:spPr>
          <a:xfrm>
            <a:off x="658813" y="350155"/>
            <a:ext cx="10874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PID</a:t>
            </a:r>
            <a:r>
              <a:rPr kumimoji="1" lang="zh-CN" altLang="en-US" sz="3200" dirty="0">
                <a:solidFill>
                  <a:srgbClr val="0432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控制调优 </a:t>
            </a:r>
            <a:endParaRPr kumimoji="1" lang="en-US" altLang="zh-CN" sz="3200" b="1" dirty="0">
              <a:solidFill>
                <a:srgbClr val="00B0F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70318A-B9A9-A747-A0ED-CB04046F62F4}"/>
              </a:ext>
            </a:extLst>
          </p:cNvPr>
          <p:cNvSpPr txBox="1"/>
          <p:nvPr/>
        </p:nvSpPr>
        <p:spPr>
          <a:xfrm>
            <a:off x="650581" y="610821"/>
            <a:ext cx="11864113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动态参数调优（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Dynamic Parameter Tuning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）是指在系统运行过程中，实时调整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PID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参数（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Kp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、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Ki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、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Kd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）以获得更好的控制效果，避免手动反复调试的繁琐。下面我详细介绍几种常用的动态调优方法及其实现思路。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1.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为什么需要动态调优？环境变化：比如负载变化、传感器漂移、加热器老化等，会导致原本调好的 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PID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参数不适用。系统非线性：温度系统往往是非线性的，单一参数组合难以适应整个工作区。需要更快响应或更平稳控制时，动态调参能显著提高性能。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2.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动态调优常用方法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方法一：基于误差自适应调整根据当前误差大小自动调整参数。误差大时提高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Kp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使系统反应更快，误差小时降低 </a:t>
            </a:r>
            <a:r>
              <a:rPr kumimoji="1"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Kp</a:t>
            </a:r>
            <a:r>
              <a:rPr kumimoji="1"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 </a:t>
            </a:r>
            <a:r>
              <a:rPr kumimoji="1"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减少振荡。</a:t>
            </a: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if (fabs(error) &gt; </a:t>
            </a:r>
            <a:r>
              <a:rPr kumimoji="1"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large_threshold</a:t>
            </a: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 {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    </a:t>
            </a:r>
            <a:r>
              <a:rPr kumimoji="1"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pid</a:t>
            </a: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-&gt;</a:t>
            </a:r>
            <a:r>
              <a:rPr kumimoji="1"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Kp</a:t>
            </a: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 = </a:t>
            </a:r>
            <a:r>
              <a:rPr kumimoji="1"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Kp_high</a:t>
            </a: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    </a:t>
            </a:r>
            <a:r>
              <a:rPr kumimoji="1"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pid</a:t>
            </a: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-&gt;Ki = </a:t>
            </a:r>
            <a:r>
              <a:rPr kumimoji="1"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Ki_high</a:t>
            </a: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} else {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    </a:t>
            </a:r>
            <a:r>
              <a:rPr kumimoji="1"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pid</a:t>
            </a: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-&gt;</a:t>
            </a:r>
            <a:r>
              <a:rPr kumimoji="1"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Kp</a:t>
            </a: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 = </a:t>
            </a:r>
            <a:r>
              <a:rPr kumimoji="1"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Kp_low</a:t>
            </a: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    </a:t>
            </a:r>
            <a:r>
              <a:rPr kumimoji="1"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pid</a:t>
            </a: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-&gt;Ki = </a:t>
            </a:r>
            <a:r>
              <a:rPr kumimoji="1" lang="en-US" altLang="zh-CN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Ki_low</a:t>
            </a: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</a:rPr>
              <a:t>}</a:t>
            </a:r>
          </a:p>
          <a:p>
            <a:pPr>
              <a:lnSpc>
                <a:spcPct val="150000"/>
              </a:lnSpc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pPr>
              <a:lnSpc>
                <a:spcPct val="150000"/>
              </a:lnSpc>
            </a:pPr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kumimoji="1"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</a:endParaRP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8864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1507</Words>
  <Application>Microsoft Office PowerPoint</Application>
  <PresentationFormat>宽屏</PresentationFormat>
  <Paragraphs>88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DengXian</vt:lpstr>
      <vt:lpstr>DengXian Light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JJ CUI</cp:lastModifiedBy>
  <cp:revision>12</cp:revision>
  <dcterms:created xsi:type="dcterms:W3CDTF">2022-01-22T08:18:34Z</dcterms:created>
  <dcterms:modified xsi:type="dcterms:W3CDTF">2025-06-10T06:43:23Z</dcterms:modified>
</cp:coreProperties>
</file>