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84" r:id="rId4"/>
    <p:sldId id="259" r:id="rId6"/>
    <p:sldId id="257" r:id="rId7"/>
    <p:sldId id="274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pos="7265" userDrawn="1">
          <p15:clr>
            <a:srgbClr val="A4A3A4"/>
          </p15:clr>
        </p15:guide>
        <p15:guide id="4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1"/>
    <p:restoredTop sz="94692"/>
  </p:normalViewPr>
  <p:slideViewPr>
    <p:cSldViewPr snapToGrid="0" snapToObjects="1" showGuides="1">
      <p:cViewPr>
        <p:scale>
          <a:sx n="83" d="100"/>
          <a:sy n="83" d="100"/>
        </p:scale>
        <p:origin x="1368" y="552"/>
      </p:cViewPr>
      <p:guideLst>
        <p:guide orient="horz" pos="2119"/>
        <p:guide pos="415"/>
        <p:guide pos="726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19778-1960-B941-B990-707D6D0276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55246-EE1D-E048-B309-938CC3A53E9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HCI</a:t>
            </a:r>
            <a:r>
              <a:rPr lang="zh-CN" altLang="en-US"/>
              <a:t>的核心</a:t>
            </a:r>
            <a:r>
              <a:rPr lang="zh-CN" altLang="en-US"/>
              <a:t>操作：</a:t>
            </a:r>
            <a:endParaRPr lang="zh-CN" altLang="en-US"/>
          </a:p>
          <a:p>
            <a:r>
              <a:rPr lang="zh-CN" altLang="en-US"/>
              <a:t>移动</a:t>
            </a:r>
            <a:r>
              <a:rPr lang="zh-CN" altLang="en-US"/>
              <a:t>鼠标</a:t>
            </a:r>
            <a:endParaRPr lang="zh-CN" altLang="en-US"/>
          </a:p>
          <a:p>
            <a:r>
              <a:rPr lang="zh-CN" altLang="en-US"/>
              <a:t>点击</a:t>
            </a:r>
            <a:endParaRPr lang="zh-CN" altLang="en-US"/>
          </a:p>
          <a:p>
            <a:r>
              <a:rPr lang="zh-CN" altLang="en-US"/>
              <a:t>文字</a:t>
            </a:r>
            <a:r>
              <a:rPr lang="zh-CN" altLang="en-US"/>
              <a:t>输入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5902-0A9C-6740-A7DE-1264D9709B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9998-5B72-494D-B3B5-8ACD4CE1CD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2" Type="http://schemas.openxmlformats.org/officeDocument/2006/relationships/tags" Target="../tags/tag1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r="4103"/>
          <a:stretch>
            <a:fillRect/>
          </a:stretch>
        </p:blipFill>
        <p:spPr>
          <a:xfrm>
            <a:off x="0" y="2765325"/>
            <a:ext cx="12192000" cy="3957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11" y="525410"/>
            <a:ext cx="2488218" cy="6005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5631" y="1763689"/>
            <a:ext cx="10628839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300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G3-BCI-HCI</a:t>
            </a:r>
            <a:r>
              <a:rPr kumimoji="1" lang="zh-CN" altLang="en-US" sz="5300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范式</a:t>
            </a:r>
            <a:endParaRPr kumimoji="1" lang="zh-CN" altLang="en-US" sz="5300" b="1" dirty="0" smtClea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8494" t="64871" r="48895" b="31447"/>
          <a:stretch>
            <a:fillRect/>
          </a:stretch>
        </p:blipFill>
        <p:spPr>
          <a:xfrm>
            <a:off x="1071033" y="5456767"/>
            <a:ext cx="814340" cy="8112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85171" y="5678401"/>
            <a:ext cx="2923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宋廷宇</a:t>
            </a:r>
            <a:endParaRPr kumimoji="1" lang="zh-CN" altLang="en-US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350155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zh-CN" altLang="en-US" sz="3200" b="1" dirty="0" smtClean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纯语音范式（屏幕</a:t>
            </a:r>
            <a:r>
              <a:rPr kumimoji="1" lang="zh-CN" altLang="en-US" sz="3200" b="1" dirty="0" smtClean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型）</a:t>
            </a:r>
            <a:r>
              <a:rPr kumimoji="1" lang="en-US" altLang="zh-CN" sz="3200" b="1" dirty="0" smtClean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endParaRPr kumimoji="1" lang="en-US" altLang="zh-CN" sz="3200" b="1" dirty="0" smtClean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对象 5"/>
          <p:cNvGraphicFramePr/>
          <p:nvPr>
            <p:custDataLst>
              <p:tags r:id="rId2"/>
            </p:custDataLst>
          </p:nvPr>
        </p:nvGraphicFramePr>
        <p:xfrm>
          <a:off x="993140" y="2188845"/>
          <a:ext cx="966978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7355840" imgH="1898015" progId="Visio.Drawing.15">
                  <p:embed/>
                </p:oleObj>
              </mc:Choice>
              <mc:Fallback>
                <p:oleObj name="" r:id="rId3" imgW="7355840" imgH="189801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140" y="2188845"/>
                        <a:ext cx="9669780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368425" y="5907405"/>
            <a:ext cx="45891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目标人群：视觉正常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肢体障碍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语言障碍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植入脑区：语言区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350155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zh-CN" altLang="en-US" sz="3200" b="1" dirty="0" smtClean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纯语音范式（屏幕</a:t>
            </a:r>
            <a:r>
              <a:rPr kumimoji="1" lang="zh-CN" altLang="en-US" sz="3200" b="1" dirty="0" smtClean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型）</a:t>
            </a:r>
            <a:r>
              <a:rPr kumimoji="1" lang="en-US" altLang="zh-CN" sz="3200" b="1" dirty="0" smtClean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endParaRPr kumimoji="1" lang="en-US" altLang="zh-CN" sz="3200" b="1" dirty="0" smtClean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对象 5"/>
          <p:cNvGraphicFramePr/>
          <p:nvPr>
            <p:custDataLst>
              <p:tags r:id="rId2"/>
            </p:custDataLst>
          </p:nvPr>
        </p:nvGraphicFramePr>
        <p:xfrm>
          <a:off x="1830070" y="1207135"/>
          <a:ext cx="7974330" cy="471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26050" imgH="2922905" progId="Visio.Drawing.15">
                  <p:embed/>
                </p:oleObj>
              </mc:Choice>
              <mc:Fallback>
                <p:oleObj name="" r:id="rId3" imgW="5226050" imgH="292290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0070" y="1207135"/>
                        <a:ext cx="7974330" cy="471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368425" y="5907405"/>
            <a:ext cx="45891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目标人群：视觉正常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肢体障碍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语言障碍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植入脑区：语言区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195215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zh-CN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纯语音范式（盲人</a:t>
            </a:r>
            <a:r>
              <a:rPr kumimoji="1" lang="zh-CN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型）</a:t>
            </a:r>
            <a:endParaRPr kumimoji="1" lang="zh-CN" altLang="en-US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368425" y="5907405"/>
            <a:ext cx="45891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目标人群：视觉障碍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肢体障碍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语言障碍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植入脑区：语言区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8" name="对象 7"/>
          <p:cNvGraphicFramePr/>
          <p:nvPr>
            <p:custDataLst>
              <p:tags r:id="rId3"/>
            </p:custDataLst>
          </p:nvPr>
        </p:nvGraphicFramePr>
        <p:xfrm>
          <a:off x="1954530" y="978535"/>
          <a:ext cx="8282940" cy="490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6302375" imgH="3738880" progId="Visio.Drawing.15">
                  <p:embed/>
                </p:oleObj>
              </mc:Choice>
              <mc:Fallback>
                <p:oleObj name="" r:id="rId4" imgW="6302375" imgH="373888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4530" y="978535"/>
                        <a:ext cx="8282940" cy="490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3393" y="257445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zh-CN" altLang="en-US" sz="32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基础动作训练范式</a:t>
            </a:r>
            <a:endParaRPr kumimoji="1" lang="zh-CN" altLang="en-US" sz="3200" b="1" dirty="0" smtClean="0">
              <a:solidFill>
                <a:schemeClr val="accent2">
                  <a:lumMod val="7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9810" y="58769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目标人群：视觉正常，肢体障碍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植入脑区：运动区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9" name="对象 8"/>
          <p:cNvGraphicFramePr/>
          <p:nvPr>
            <p:custDataLst>
              <p:tags r:id="rId2"/>
            </p:custDataLst>
          </p:nvPr>
        </p:nvGraphicFramePr>
        <p:xfrm>
          <a:off x="2811780" y="655955"/>
          <a:ext cx="7399020" cy="565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631180" imgH="4305935" progId="Visio.Drawing.15">
                  <p:embed/>
                </p:oleObj>
              </mc:Choice>
              <mc:Fallback>
                <p:oleObj name="" r:id="rId3" imgW="5631180" imgH="4305935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1780" y="655955"/>
                        <a:ext cx="7399020" cy="565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99957" y="9835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8813" y="404813"/>
            <a:ext cx="9725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b="1" dirty="0" smtClean="0">
                <a:solidFill>
                  <a:srgbClr val="0432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1" lang="zh-CN" altLang="en-US" sz="8000" b="1" dirty="0">
              <a:solidFill>
                <a:srgbClr val="0432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r="4103"/>
          <a:stretch>
            <a:fillRect/>
          </a:stretch>
        </p:blipFill>
        <p:spPr>
          <a:xfrm>
            <a:off x="0" y="2641756"/>
            <a:ext cx="12192000" cy="3957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1" y="2166671"/>
            <a:ext cx="7447220" cy="3046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5" y="5848657"/>
            <a:ext cx="3275662" cy="234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0363" y="5350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植入</a:t>
            </a:r>
            <a:r>
              <a:rPr kumimoji="1"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BCI-HCI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典型范式</a:t>
            </a:r>
            <a:endParaRPr kumimoji="1" lang="zh-CN" altLang="en-US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90830" y="658495"/>
          <a:ext cx="11805920" cy="4445635"/>
        </p:xfrm>
        <a:graphic>
          <a:graphicData uri="http://schemas.openxmlformats.org/drawingml/2006/table">
            <a:tbl>
              <a:tblPr/>
              <a:tblGrid>
                <a:gridCol w="739775"/>
                <a:gridCol w="2196465"/>
                <a:gridCol w="1297305"/>
                <a:gridCol w="820420"/>
                <a:gridCol w="1077595"/>
                <a:gridCol w="518160"/>
                <a:gridCol w="1039495"/>
                <a:gridCol w="591185"/>
                <a:gridCol w="541655"/>
                <a:gridCol w="876935"/>
                <a:gridCol w="713105"/>
                <a:gridCol w="1393825"/>
              </a:tblGrid>
              <a:tr h="647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方案名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硬件架构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目标脑区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动作部位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电极类型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通道数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信号</a:t>
                      </a:r>
                      <a:endParaRPr lang="zh-CN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带宽</a:t>
                      </a:r>
                      <a:endParaRPr lang="zh-CN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(Mbps)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模型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字符速率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训练时长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患者情况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4"/>
                    </a:solidFill>
                  </a:tcPr>
                </a:tc>
              </a:tr>
              <a:tr h="660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 i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键鼠识别</a:t>
                      </a:r>
                      <a:endParaRPr lang="zh-CN" altLang="en-US" sz="1200" b="1" i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电极阵列+有线+PC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arm/hand area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手、臂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1片犹他阵列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Spike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46.08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Kalman+LDA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10字符/分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缺血中风，四肢瘫痪，不能清晰说话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 i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血管支架</a:t>
                      </a:r>
                      <a:endParaRPr lang="zh-CN" altLang="en-US" sz="1200" b="1" i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眼动仪+磁吸无线(IRTU+ERTU)+PC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Precentral gyrus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（中央前回）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右股四头肌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血管支架电极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LFP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(2kHz)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0.512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SVM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16.6字符/分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最长36天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4例ALS，1例PLS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 i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手写识别</a:t>
                      </a:r>
                      <a:endParaRPr lang="zh-CN" altLang="en-US" sz="1200" b="1" i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电极阵列+有线+PC(GPU)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hand‘knob’area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(a premotor area)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手部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2片100犹他阵列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(192)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spike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92.16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RNN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90字符/分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最长28天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脊髓损伤、高位瘫痪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2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 i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口语识别</a:t>
                      </a:r>
                      <a:endParaRPr lang="zh-CN" altLang="en-US" sz="1200" b="1" i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电极阵列+有线+PC(NVidia A100)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6v区域</a:t>
                      </a:r>
                      <a:endParaRPr lang="zh-CN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(口面部运动区)</a:t>
                      </a:r>
                      <a:endParaRPr lang="zh-CN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和44区域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口面部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4片64犹他阵列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spike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(30kHz)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122.88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RNN+LM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62单词/分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ALS无法清晰地说话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20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1" i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口语识别</a:t>
                      </a:r>
                      <a:endParaRPr lang="zh-CN" altLang="en-US" sz="1200" b="1" i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ECoG电极+有线+PC(NVIDIA V100)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SMC</a:t>
                      </a: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和颞上回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口面部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ECog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HGA(70-150Hz)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0.3-17Hz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(1kHz)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4.048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RNN+LM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78单词/分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脑干中风，不能说话</a:t>
                      </a:r>
                      <a:endParaRPr lang="zh-CN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四肢瘫痪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5" y="5173980"/>
            <a:ext cx="12191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、Neural point-and-click communication by a person with incomplete locked-in syndrome</a:t>
            </a:r>
            <a:r>
              <a:rPr lang="en-US" altLang="zh-CN" sz="1600"/>
              <a:t> </a:t>
            </a:r>
            <a:r>
              <a:rPr lang="zh-CN" altLang="en-US" sz="1600"/>
              <a:t>（doi:10.1177/1545968314554624.）</a:t>
            </a:r>
            <a:r>
              <a:rPr lang="en-US" altLang="zh-CN" sz="1600"/>
              <a:t>2015.6</a:t>
            </a:r>
            <a:br>
              <a:rPr lang="zh-CN" altLang="en-US" sz="1600"/>
            </a:br>
            <a:r>
              <a:rPr lang="en-US" altLang="zh-CN" sz="1600"/>
              <a:t>2</a:t>
            </a:r>
            <a:r>
              <a:rPr lang="zh-CN" altLang="en-US" sz="1600"/>
              <a:t>、Assessment of Safety of a Fully Implanted Endovascular</a:t>
            </a:r>
            <a:r>
              <a:rPr lang="en-US" altLang="zh-CN" sz="1600"/>
              <a:t>... </a:t>
            </a:r>
            <a:r>
              <a:rPr lang="zh-CN" altLang="en-US" sz="1600"/>
              <a:t>（</a:t>
            </a:r>
            <a:r>
              <a:rPr lang="en-US" altLang="zh-CN" sz="1600"/>
              <a:t>doi:10.1001/jamaneurol.2022.4847</a:t>
            </a:r>
            <a:r>
              <a:rPr lang="zh-CN" altLang="en-US" sz="1600"/>
              <a:t>）</a:t>
            </a:r>
            <a:r>
              <a:rPr lang="en-US" altLang="zh-CN" sz="1600"/>
              <a:t>2023.1</a:t>
            </a:r>
            <a:br>
              <a:rPr lang="zh-CN" altLang="en-US" sz="1600"/>
            </a:br>
            <a:r>
              <a:rPr lang="en-US" altLang="zh-CN" sz="1600"/>
              <a:t>3</a:t>
            </a:r>
            <a:r>
              <a:rPr lang="zh-CN" altLang="en-US" sz="1600"/>
              <a:t>、High-performance brain-to-text communication via handwriting</a:t>
            </a:r>
            <a:r>
              <a:rPr lang="en-US" altLang="zh-CN" sz="1600"/>
              <a:t> </a:t>
            </a:r>
            <a:r>
              <a:rPr lang="zh-CN" altLang="en-US" sz="1600"/>
              <a:t> </a:t>
            </a:r>
            <a:r>
              <a:rPr lang="en-US" altLang="zh-CN" sz="1600"/>
              <a:t>(doi:10.1038/s41586-021-03506-2) 2021.5</a:t>
            </a:r>
            <a:br>
              <a:rPr lang="en-US" altLang="zh-CN" sz="1600"/>
            </a:br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A high-performance speech neuroprosthesis  (doi:10.1038/s41586-023-06377-x)  2023.8</a:t>
            </a:r>
            <a:endParaRPr lang="en-US" altLang="zh-CN" sz="1600"/>
          </a:p>
          <a:p>
            <a:r>
              <a:rPr lang="en-US" altLang="zh-CN" sz="1600"/>
              <a:t>5</a:t>
            </a:r>
            <a:r>
              <a:rPr lang="zh-CN" altLang="en-US" sz="1600"/>
              <a:t>、</a:t>
            </a:r>
            <a:r>
              <a:rPr lang="en-US" altLang="zh-CN" sz="1600"/>
              <a:t>A high-performance neuroprosthesis for speech decoding and avatar control  (doi:10.1038/s41586-023-06443-4) 2023.8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8813" y="404813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3200" b="1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9130" y="1427480"/>
            <a:ext cx="6812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键鼠范式                       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02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                                                             </a:t>
            </a:r>
            <a:endParaRPr kumimoji="1" lang="en-US" altLang="zh-CN" sz="2400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35979" y="1634670"/>
            <a:ext cx="80752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kumimoji="1" lang="en-US" altLang="zh-CN" sz="2400" dirty="0" smtClean="0">
              <a:solidFill>
                <a:srgbClr val="0432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kumimoji="1" lang="en-US" altLang="zh-CN" sz="2400" dirty="0" smtClean="0">
              <a:solidFill>
                <a:srgbClr val="0432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kumimoji="1" lang="en-US" altLang="zh-CN" sz="2400" dirty="0" smtClean="0">
              <a:solidFill>
                <a:srgbClr val="0432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kumimoji="1" lang="en-US" altLang="zh-CN" sz="2400" dirty="0" smtClean="0">
              <a:solidFill>
                <a:srgbClr val="0432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099957" y="9835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9130" y="2073275"/>
            <a:ext cx="708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鼠标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语言范式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（屏幕型）                             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04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                                                                                      </a:t>
            </a:r>
            <a:endParaRPr kumimoji="1" lang="en-US" altLang="zh-CN" sz="2400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875" y="4010660"/>
            <a:ext cx="828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纯语音范式（盲人型）              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                                                                   </a:t>
            </a:r>
            <a:endParaRPr kumimoji="1" lang="en-US" altLang="zh-CN" sz="2400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130" y="2719070"/>
            <a:ext cx="708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鼠标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语言范式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盲人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型）                             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06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                                                                                      </a:t>
            </a:r>
            <a:endParaRPr kumimoji="1" lang="en-US" altLang="zh-CN" sz="2400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0875" y="3389630"/>
            <a:ext cx="855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纯语音范式（屏幕型）                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07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                                                                   </a:t>
            </a:r>
            <a:endParaRPr kumimoji="1" lang="en-US" altLang="zh-CN" sz="2400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9130" y="4610100"/>
            <a:ext cx="828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基础动作训练范式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kumimoji="1" lang="zh-CN" altLang="en-US" sz="2400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                                                                   </a:t>
            </a:r>
            <a:endParaRPr kumimoji="1" lang="en-US" altLang="zh-CN" sz="2400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350155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键鼠范式</a:t>
            </a:r>
            <a:r>
              <a:rPr kumimoji="1" lang="en-US" altLang="zh-CN" sz="3200" b="1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en-US" altLang="zh-CN" sz="3200" b="1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8425" y="5891530"/>
            <a:ext cx="484632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目标人群：视觉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正常，肢体障碍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语言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障碍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植入脑区：运动区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38935" y="987425"/>
            <a:ext cx="8799830" cy="482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350155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键鼠范式</a:t>
            </a:r>
            <a:r>
              <a:rPr kumimoji="1" lang="en-US" altLang="zh-CN" sz="3200" b="1" dirty="0" smtClean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en-US" altLang="zh-CN" sz="3200" b="1" dirty="0" smtClean="0">
              <a:solidFill>
                <a:srgbClr val="0432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8425" y="5891530"/>
            <a:ext cx="484632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目标人群：视觉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正常，肢体障碍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语言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障碍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植入脑区：运动区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10030" y="933450"/>
            <a:ext cx="8778875" cy="4818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350155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鼠标</a:t>
            </a:r>
            <a:r>
              <a:rPr kumimoji="1"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语言范式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屏幕型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kumimoji="1"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endParaRPr kumimoji="1" lang="en-US" altLang="zh-CN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368425" y="5876290"/>
            <a:ext cx="504126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目标人群：视觉正常，肢体障碍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语言障碍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植入脑区：运动区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语言区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1" name="对象 10"/>
          <p:cNvGraphicFramePr/>
          <p:nvPr>
            <p:custDataLst>
              <p:tags r:id="rId3"/>
            </p:custDataLst>
          </p:nvPr>
        </p:nvGraphicFramePr>
        <p:xfrm>
          <a:off x="3865245" y="1256665"/>
          <a:ext cx="4461510" cy="434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" imgW="3402965" imgH="3315970" progId="Visio.Drawing.15">
                  <p:embed/>
                </p:oleObj>
              </mc:Choice>
              <mc:Fallback>
                <p:oleObj name="" r:id="rId4" imgW="3402965" imgH="3315970" progId="Visio.Drawing.15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5245" y="1256665"/>
                        <a:ext cx="4461510" cy="434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350155"/>
            <a:ext cx="10874375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鼠标</a:t>
            </a:r>
            <a:r>
              <a:rPr kumimoji="1"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语言范式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（屏幕型）</a:t>
            </a:r>
            <a:r>
              <a:rPr kumimoji="1"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endParaRPr kumimoji="1" lang="zh-CN" altLang="en-US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368425" y="5891530"/>
            <a:ext cx="493903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目标人群：视觉正常，肢体障碍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语言障碍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植入脑区：运动区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语言区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1" name="对象 10"/>
          <p:cNvGraphicFramePr/>
          <p:nvPr>
            <p:custDataLst>
              <p:tags r:id="rId3"/>
            </p:custDataLst>
          </p:nvPr>
        </p:nvGraphicFramePr>
        <p:xfrm>
          <a:off x="1927860" y="988060"/>
          <a:ext cx="8615680" cy="495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6302375" imgH="3518535" progId="Visio.Drawing.15">
                  <p:embed/>
                </p:oleObj>
              </mc:Choice>
              <mc:Fallback>
                <p:oleObj name="" r:id="rId4" imgW="6302375" imgH="3518535" progId="Visio.Drawing.15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7860" y="988060"/>
                        <a:ext cx="8615680" cy="495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350155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>
              <a:buClrTx/>
              <a:buSzTx/>
              <a:buFontTx/>
            </a:pP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鼠标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语言范式（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盲人</a:t>
            </a:r>
            <a:r>
              <a:rPr kumimoji="1"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型）</a:t>
            </a:r>
            <a:endParaRPr kumimoji="1" lang="zh-CN" altLang="en-US" sz="3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368425" y="5907405"/>
            <a:ext cx="45891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目标人群：视觉障碍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肢体障碍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语言障碍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植入脑区：运动区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语言区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1" name="对象 10"/>
          <p:cNvGraphicFramePr/>
          <p:nvPr>
            <p:custDataLst>
              <p:tags r:id="rId3"/>
            </p:custDataLst>
          </p:nvPr>
        </p:nvGraphicFramePr>
        <p:xfrm>
          <a:off x="1954530" y="978535"/>
          <a:ext cx="8282940" cy="490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6302375" imgH="3738880" progId="Visio.Drawing.15">
                  <p:embed/>
                </p:oleObj>
              </mc:Choice>
              <mc:Fallback>
                <p:oleObj name="" r:id="rId4" imgW="6302375" imgH="3738880" progId="Visio.Drawing.15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4530" y="978535"/>
                        <a:ext cx="8282940" cy="490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6" y="6306765"/>
            <a:ext cx="1104662" cy="2663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8813" y="350155"/>
            <a:ext cx="108743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zh-CN" altLang="en-US" sz="3200" b="1" dirty="0" smtClean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纯语音范式（屏幕</a:t>
            </a:r>
            <a:r>
              <a:rPr kumimoji="1" lang="zh-CN" altLang="en-US" sz="3200" b="1" dirty="0" smtClean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型）</a:t>
            </a:r>
            <a:r>
              <a:rPr kumimoji="1" lang="en-US" altLang="zh-CN" sz="3200" b="1" dirty="0" smtClean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endParaRPr kumimoji="1" lang="en-US" altLang="zh-CN" sz="3200" b="1" dirty="0" smtClean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对象 5"/>
          <p:cNvGraphicFramePr/>
          <p:nvPr>
            <p:custDataLst>
              <p:tags r:id="rId2"/>
            </p:custDataLst>
          </p:nvPr>
        </p:nvGraphicFramePr>
        <p:xfrm>
          <a:off x="3058160" y="1256665"/>
          <a:ext cx="5353685" cy="434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079875" imgH="3315970" progId="Visio.Drawing.15">
                  <p:embed/>
                </p:oleObj>
              </mc:Choice>
              <mc:Fallback>
                <p:oleObj name="" r:id="rId3" imgW="4079875" imgH="331597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8160" y="1256665"/>
                        <a:ext cx="5353685" cy="434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368425" y="5907405"/>
            <a:ext cx="45891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目标人群：视觉正常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肢体障碍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语言障碍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植入脑区：语言区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929*350"/>
  <p:tag name="TABLE_ENDDRAG_RECT" val="22*96*929*35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PP_MARK_KEY" val="a502e876-43f4-4300-ad4f-743cb36edf1c"/>
  <p:tag name="COMMONDATA" val="eyJoZGlkIjoiYzA1ZDdhNmE1OTFjMTM5MDgxOWEzZTIxZGQ0ZjRlZj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2663</Words>
  <Application>WPS 演示</Application>
  <PresentationFormat>宽屏</PresentationFormat>
  <Paragraphs>236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Arial Unicode MS</vt:lpstr>
      <vt:lpstr>等线 Light</vt:lpstr>
      <vt:lpstr>等线</vt:lpstr>
      <vt:lpstr>Calibri</vt:lpstr>
      <vt:lpstr>Office 主题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Mr.SONG</cp:lastModifiedBy>
  <cp:revision>80</cp:revision>
  <dcterms:created xsi:type="dcterms:W3CDTF">2022-01-22T08:18:00Z</dcterms:created>
  <dcterms:modified xsi:type="dcterms:W3CDTF">2023-10-10T06:26:01Z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8ABF7C9A923F4643A4E5AC6C1BEE3A5C_13</vt:lpwstr>
  </property>
  <property fmtid="{D5CDD505-2E9C-101B-9397-08002B2CF9AE}" pid="3" name="KSOProductBuildVer">
    <vt:lpwstr>2052-12.1.0.15712</vt:lpwstr>
  </property>
</Properties>
</file>