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64" r:id="rId4"/>
    <p:sldId id="261" r:id="rId5"/>
    <p:sldId id="266" r:id="rId6"/>
    <p:sldId id="262" r:id="rId7"/>
    <p:sldId id="267" r:id="rId8"/>
    <p:sldId id="269" r:id="rId9"/>
    <p:sldId id="260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1"/>
    <p:restoredTop sz="94692"/>
  </p:normalViewPr>
  <p:slideViewPr>
    <p:cSldViewPr snapToGrid="0" snapToObjects="1">
      <p:cViewPr varScale="1">
        <p:scale>
          <a:sx n="87" d="100"/>
          <a:sy n="87" d="100"/>
        </p:scale>
        <p:origin x="614" y="77"/>
      </p:cViewPr>
      <p:guideLst>
        <p:guide orient="horz" pos="2160"/>
        <p:guide pos="415"/>
        <p:guide pos="726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19778-1960-B941-B990-707D6D0276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55246-EE1D-E048-B309-938CC3A53E9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4103"/>
          <a:stretch>
            <a:fillRect/>
          </a:stretch>
        </p:blipFill>
        <p:spPr>
          <a:xfrm>
            <a:off x="0" y="2765325"/>
            <a:ext cx="12192000" cy="3957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11" y="525410"/>
            <a:ext cx="2488218" cy="6005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5631" y="1763689"/>
            <a:ext cx="1062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3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设计与开发流程</a:t>
            </a:r>
            <a:endParaRPr kumimoji="1" lang="zh-CN" altLang="en-US" sz="53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8494" t="64871" r="48895" b="31447"/>
          <a:stretch>
            <a:fillRect/>
          </a:stretch>
        </p:blipFill>
        <p:spPr>
          <a:xfrm>
            <a:off x="1071033" y="5456767"/>
            <a:ext cx="814340" cy="8112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8346" y="5496791"/>
            <a:ext cx="292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蔡磊</a:t>
            </a:r>
            <a:r>
              <a:rPr kumimoji="1"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kumimoji="1" lang="en-US" altLang="zh-CN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2022/10/27</a:t>
            </a:r>
            <a:endParaRPr kumimoji="1" lang="en-US" altLang="zh-CN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项目管理部</a:t>
            </a:r>
            <a:endParaRPr kumimoji="1" lang="zh-CN" altLang="en-US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813" y="404813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培训目的：</a:t>
            </a:r>
            <a:endParaRPr kumimoji="1" lang="en-US" altLang="zh-CN" sz="3200" b="1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36147" y="1169004"/>
            <a:ext cx="7113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项目阶段和评审点                                                                              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项目各阶段详解：设计和开发文件矩阵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医疗研发相关基础概念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 </a:t>
            </a:r>
            <a:r>
              <a:rPr kumimoji="1" lang="zh-CN" altLang="en-US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文件信息的一致性（注册证，标签，说明书，客户需求等）</a:t>
            </a:r>
            <a:endParaRPr kumimoji="1" lang="en-US" altLang="zh-CN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- </a:t>
            </a:r>
            <a:r>
              <a:rPr kumimoji="1" lang="zh-CN" altLang="en-US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相关法规标准</a:t>
            </a:r>
            <a:endParaRPr kumimoji="1" lang="en-US" altLang="zh-CN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产品和项目看板</a:t>
            </a:r>
            <a:endParaRPr kumimoji="1" lang="en-US" altLang="zh-CN" sz="2400" dirty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 </a:t>
            </a:r>
            <a:r>
              <a:rPr kumimoji="1" lang="en-US" altLang="zh-CN" sz="2400" dirty="0" err="1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Teambition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：数字脑电图仪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099957" y="983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2307" y="5202622"/>
            <a:ext cx="974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注：培训内容不包含具体法规标准，如</a:t>
            </a:r>
            <a:r>
              <a:rPr kumimoji="1"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13485</a:t>
            </a:r>
            <a:r>
              <a:rPr kumimoji="1"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14971</a:t>
            </a:r>
            <a:r>
              <a:rPr kumimoji="1"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等及对应国标的 系统讲述</a:t>
            </a:r>
            <a:endParaRPr kumimoji="1"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项目阶段</a:t>
            </a:r>
            <a:endParaRPr kumimoji="1" lang="en-US" altLang="zh-CN" sz="3200" b="1" dirty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86434" y="1185692"/>
            <a:ext cx="9588852" cy="1546842"/>
            <a:chOff x="1058613" y="1941007"/>
            <a:chExt cx="9588852" cy="1546842"/>
          </a:xfrm>
        </p:grpSpPr>
        <p:grpSp>
          <p:nvGrpSpPr>
            <p:cNvPr id="2" name="组合 1"/>
            <p:cNvGrpSpPr/>
            <p:nvPr/>
          </p:nvGrpSpPr>
          <p:grpSpPr>
            <a:xfrm>
              <a:off x="1058613" y="1941007"/>
              <a:ext cx="9588852" cy="1546842"/>
              <a:chOff x="-174125" y="0"/>
              <a:chExt cx="6418059" cy="939433"/>
            </a:xfrm>
          </p:grpSpPr>
          <p:sp>
            <p:nvSpPr>
              <p:cNvPr id="6" name="文本框 2"/>
              <p:cNvSpPr txBox="1">
                <a:spLocks noChangeArrowheads="1"/>
              </p:cNvSpPr>
              <p:nvPr/>
            </p:nvSpPr>
            <p:spPr bwMode="auto">
              <a:xfrm>
                <a:off x="4926621" y="621816"/>
                <a:ext cx="403873" cy="3175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ts val="1800"/>
                  </a:lnSpc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M6</a:t>
                </a:r>
                <a:endParaRPr lang="zh-CN" sz="16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-174125" y="0"/>
                <a:ext cx="6418059" cy="939433"/>
                <a:chOff x="-174133" y="12700"/>
                <a:chExt cx="6418387" cy="939433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336857" y="634633"/>
                  <a:ext cx="4413248" cy="317500"/>
                  <a:chOff x="-88593" y="-367"/>
                  <a:chExt cx="4413248" cy="317500"/>
                </a:xfrm>
              </p:grpSpPr>
              <p:sp>
                <p:nvSpPr>
                  <p:cNvPr id="25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88593" y="-367"/>
                    <a:ext cx="389532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ts val="1800"/>
                      </a:lnSpc>
                    </a:pPr>
                    <a:r>
                      <a: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M0</a:t>
                    </a:r>
                    <a:endParaRPr lang="zh-CN" sz="20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169" y="-367"/>
                    <a:ext cx="384782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ts val="1800"/>
                      </a:lnSpc>
                    </a:pPr>
                    <a:r>
                      <a: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M1</a:t>
                    </a:r>
                    <a:endParaRPr lang="zh-CN" sz="16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2108" y="-367"/>
                    <a:ext cx="381294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ts val="1800"/>
                      </a:lnSpc>
                    </a:pPr>
                    <a:r>
                      <a: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M2</a:t>
                    </a:r>
                    <a:endParaRPr lang="zh-CN" sz="16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9791" y="-367"/>
                    <a:ext cx="419213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ts val="1800"/>
                      </a:lnSpc>
                    </a:pPr>
                    <a:r>
                      <a: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M3</a:t>
                    </a:r>
                    <a:endParaRPr lang="zh-CN" sz="16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9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7055" y="-367"/>
                    <a:ext cx="435354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ts val="1800"/>
                      </a:lnSpc>
                    </a:pPr>
                    <a:r>
                      <a: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M4</a:t>
                    </a:r>
                    <a:endParaRPr lang="zh-CN" sz="16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2304" y="-367"/>
                    <a:ext cx="392351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just">
                      <a:lnSpc>
                        <a:spcPts val="1800"/>
                      </a:lnSpc>
                    </a:pPr>
                    <a:r>
                      <a:rPr lang="en-US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M5</a:t>
                    </a:r>
                    <a:endParaRPr lang="zh-CN" sz="16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-174133" y="12700"/>
                  <a:ext cx="6418387" cy="622300"/>
                  <a:chOff x="-174133" y="12700"/>
                  <a:chExt cx="6418387" cy="622300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-174133" y="12700"/>
                    <a:ext cx="6336157" cy="587731"/>
                    <a:chOff x="-174133" y="6350"/>
                    <a:chExt cx="6336157" cy="587731"/>
                  </a:xfrm>
                </p:grpSpPr>
                <p:sp>
                  <p:nvSpPr>
                    <p:cNvPr id="21" name="箭头: V 形 20"/>
                    <p:cNvSpPr/>
                    <p:nvPr/>
                  </p:nvSpPr>
                  <p:spPr>
                    <a:xfrm>
                      <a:off x="2067970" y="6350"/>
                      <a:ext cx="1101287" cy="584260"/>
                    </a:xfrm>
                    <a:prstGeom prst="chevron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6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设计输出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" name="箭头: V 形 22"/>
                    <p:cNvSpPr/>
                    <p:nvPr/>
                  </p:nvSpPr>
                  <p:spPr>
                    <a:xfrm>
                      <a:off x="2872289" y="6350"/>
                      <a:ext cx="2391393" cy="584200"/>
                    </a:xfrm>
                    <a:prstGeom prst="chevron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" name="箭头: 五边形 18"/>
                    <p:cNvSpPr/>
                    <p:nvPr/>
                  </p:nvSpPr>
                  <p:spPr>
                    <a:xfrm>
                      <a:off x="-174133" y="6350"/>
                      <a:ext cx="1746340" cy="584200"/>
                    </a:xfrm>
                    <a:prstGeom prst="homePlat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0" name="箭头: V 形 19"/>
                    <p:cNvSpPr/>
                    <p:nvPr/>
                  </p:nvSpPr>
                  <p:spPr>
                    <a:xfrm>
                      <a:off x="1262952" y="6350"/>
                      <a:ext cx="1098550" cy="584200"/>
                    </a:xfrm>
                    <a:prstGeom prst="chevron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6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设计输入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2" name="箭头: V 形 21"/>
                    <p:cNvSpPr/>
                    <p:nvPr/>
                  </p:nvSpPr>
                  <p:spPr>
                    <a:xfrm>
                      <a:off x="2812645" y="292117"/>
                      <a:ext cx="1182895" cy="301964"/>
                    </a:xfrm>
                    <a:prstGeom prst="chevron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6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设计验证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4" name="箭头: V 形 23"/>
                    <p:cNvSpPr/>
                    <p:nvPr/>
                  </p:nvSpPr>
                  <p:spPr>
                    <a:xfrm>
                      <a:off x="4963686" y="6350"/>
                      <a:ext cx="1198338" cy="584200"/>
                    </a:xfrm>
                    <a:prstGeom prst="chevron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6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上市</a:t>
                      </a:r>
                      <a:endParaRPr lang="en-US" alt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6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监督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8" name="矩形 17"/>
                  <p:cNvSpPr/>
                  <p:nvPr/>
                </p:nvSpPr>
                <p:spPr>
                  <a:xfrm>
                    <a:off x="5855726" y="12700"/>
                    <a:ext cx="388528" cy="6223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" name="箭头: V 形 9"/>
              <p:cNvSpPr/>
              <p:nvPr/>
            </p:nvSpPr>
            <p:spPr>
              <a:xfrm>
                <a:off x="3823626" y="286152"/>
                <a:ext cx="1032377" cy="301193"/>
              </a:xfrm>
              <a:prstGeom prst="chevron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zh-CN" sz="16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设计确认</a:t>
                </a:r>
                <a:endParaRPr lang="zh-CN" sz="16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文本框 2"/>
              <p:cNvSpPr txBox="1">
                <a:spLocks noChangeArrowheads="1"/>
              </p:cNvSpPr>
              <p:nvPr/>
            </p:nvSpPr>
            <p:spPr bwMode="auto">
              <a:xfrm>
                <a:off x="5615134" y="615843"/>
                <a:ext cx="400141" cy="3175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ts val="1800"/>
                  </a:lnSpc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M7</a:t>
                </a:r>
                <a:endParaRPr lang="zh-CN" sz="16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箭头: 五边形 12"/>
              <p:cNvSpPr/>
              <p:nvPr/>
            </p:nvSpPr>
            <p:spPr>
              <a:xfrm>
                <a:off x="-174125" y="295092"/>
                <a:ext cx="799177" cy="292735"/>
              </a:xfrm>
              <a:prstGeom prst="homePlat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立项</a:t>
                </a:r>
                <a:endParaRPr lang="zh-CN" sz="32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箭头: V 形 13"/>
              <p:cNvSpPr/>
              <p:nvPr/>
            </p:nvSpPr>
            <p:spPr>
              <a:xfrm>
                <a:off x="449501" y="295092"/>
                <a:ext cx="965589" cy="289743"/>
              </a:xfrm>
              <a:prstGeom prst="chevron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zh-CN" sz="16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可行性</a:t>
                </a:r>
                <a:endParaRPr lang="zh-CN" sz="16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7002512" y="202859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设计转换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23322" y="206862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设计与开发策划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020531" y="3222586"/>
            <a:ext cx="6898509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立项：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市场调研，商业模型，项目章程（立项书）</a:t>
            </a:r>
            <a:endParaRPr lang="en-US" altLang="zh-CN" sz="14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可行性</a:t>
            </a:r>
            <a:r>
              <a:rPr lang="zh-CN" altLang="en-US" sz="14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t>初版</a:t>
            </a: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客户</a:t>
            </a:r>
            <a:r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，评估技术可行性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1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en-US" sz="1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定义产品，确定项目基准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输出：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产品主开发，设计定型，确定产品规格、图纸及</a:t>
            </a:r>
            <a:r>
              <a:rPr lang="en-US" altLang="zh-CN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BOM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（含标签及包装）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r>
              <a:rPr lang="zh-CN" altLang="en-US" sz="1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验证产品符合设计要求，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通过内部</a:t>
            </a:r>
            <a:r>
              <a:rPr lang="en-US" altLang="zh-CN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外部测试（如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型式检验等）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确认：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通过动物试验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临床试验或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临床评估，确认产品满足适用范围及可用性要求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</a:t>
            </a:r>
            <a:r>
              <a:rPr lang="zh-CN" altLang="zh-CN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：工装治具，作业</a:t>
            </a:r>
            <a:r>
              <a:rPr lang="en-US" altLang="zh-CN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检验指导书，质量控制，试生产报告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上市监督</a:t>
            </a:r>
            <a:r>
              <a:rPr lang="zh-CN" altLang="en-US" sz="1400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</a:t>
            </a:r>
            <a:r>
              <a:rPr lang="zh-CN" altLang="zh-CN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支持和服务</a:t>
            </a:r>
            <a:r>
              <a:rPr lang="zh-CN" altLang="zh-CN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，监控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保证</a:t>
            </a:r>
            <a:r>
              <a:rPr lang="zh-CN" altLang="en-US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并保证</a:t>
            </a:r>
            <a:r>
              <a:rPr lang="zh-CN" altLang="zh-CN" sz="14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产品质量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020676" y="2652960"/>
            <a:ext cx="54371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各阶段主要工作</a:t>
            </a:r>
            <a:r>
              <a:rPr lang="zh-CN" altLang="en-US" b="1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设计和开发文件矩阵</a:t>
            </a:r>
            <a:endParaRPr kumimoji="1" lang="en-US" altLang="zh-CN" sz="3200" b="1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0443" y="179499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工作表" showAsIcon="1" r:id="rId2" imgW="1143000" imgH="990600" progId="Excel.Sheet.8">
                  <p:embed/>
                </p:oleObj>
              </mc:Choice>
              <mc:Fallback>
                <p:oleObj name="工作表" showAsIcon="1" r:id="rId2" imgW="1143000" imgH="990600" progId="Excel.Sheet.8">
                  <p:embed/>
                  <p:pic>
                    <p:nvPicPr>
                      <p:cNvPr id="0" name="图片 10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0443" y="179499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项目里程碑</a:t>
            </a:r>
            <a:endParaRPr kumimoji="1" lang="en-US" altLang="zh-CN" sz="3200" b="1" dirty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96001" y="3435984"/>
            <a:ext cx="54371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个里程碑（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M0—M7)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721566" y="988234"/>
          <a:ext cx="10455835" cy="50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27"/>
                <a:gridCol w="2453567"/>
                <a:gridCol w="6822141"/>
              </a:tblGrid>
              <a:tr h="46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所需决定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关键问题</a:t>
                      </a:r>
                      <a:endParaRPr lang="zh-CN" altLang="en-US" dirty="0"/>
                    </a:p>
                  </a:txBody>
                  <a:tcPr/>
                </a:tc>
              </a:tr>
              <a:tr h="46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项目立项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市场调研是否充分？商业目标是否明确</a:t>
                      </a:r>
                      <a:r>
                        <a:rPr lang="zh-CN" altLang="en-US" sz="1400" dirty="0" smtClean="0"/>
                        <a:t>？公司是否有资源做这个项目？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46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启动设计输入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客户需求是否具备？预期用途，适用范围和使用场景是否明确定义？目标市场及注册策略是否确定？关键技术是否存在障碍</a:t>
                      </a:r>
                      <a:r>
                        <a:rPr lang="zh-CN" altLang="en-US" sz="1400" dirty="0" smtClean="0"/>
                        <a:t>？</a:t>
                      </a:r>
                      <a:endParaRPr lang="zh-CN" altLang="en-US" sz="1400" dirty="0"/>
                    </a:p>
                  </a:txBody>
                  <a:tcPr/>
                </a:tc>
              </a:tr>
              <a:tr h="46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项目展开，</a:t>
                      </a:r>
                      <a:r>
                        <a:rPr lang="zh-CN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启动设计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</a:t>
                      </a:r>
                      <a:r>
                        <a:rPr lang="zh-CN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产品是否有完整清晰定义？可用性是否经过考虑？项目主要风险是否已经充分识别？</a:t>
                      </a:r>
                      <a:endParaRPr lang="zh-CN" altLang="en-US" sz="1400" dirty="0"/>
                    </a:p>
                  </a:txBody>
                  <a:tcPr/>
                </a:tc>
              </a:tr>
              <a:tr h="46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设计定型；</a:t>
                      </a:r>
                      <a:endParaRPr lang="en-US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启动设计验证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产品所有设计文件</a:t>
                      </a:r>
                      <a:r>
                        <a:rPr lang="en-US" altLang="zh-CN" sz="1400" dirty="0"/>
                        <a:t>/BOM</a:t>
                      </a:r>
                      <a:r>
                        <a:rPr lang="zh-CN" altLang="en-US" sz="1400" dirty="0"/>
                        <a:t>是否已具备？标签、说明书等是否具备？产品规格是否已确定？设计验证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确认计划是否具备？</a:t>
                      </a:r>
                      <a:endParaRPr lang="zh-CN" altLang="en-US" sz="1400" dirty="0"/>
                    </a:p>
                  </a:txBody>
                  <a:tcPr/>
                </a:tc>
              </a:tr>
              <a:tr h="918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设计验证完成；</a:t>
                      </a:r>
                      <a:endParaRPr lang="en-US" altLang="zh-C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启动设计转移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</a:t>
                      </a:r>
                      <a:r>
                        <a:rPr lang="zh-CN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试生产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样品（用于型检及临床评价）；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设计验证是否完成（含外部测试）？合格供应商是否确认？物料承认是否完成？工厂是否完成过程确认及相关</a:t>
                      </a:r>
                      <a:r>
                        <a:rPr lang="en-US" altLang="zh-CN" sz="1400" dirty="0"/>
                        <a:t>DMR</a:t>
                      </a:r>
                      <a:r>
                        <a:rPr lang="zh-CN" altLang="en-US" sz="1400" dirty="0"/>
                        <a:t>文件？</a:t>
                      </a:r>
                      <a:endParaRPr lang="zh-CN" altLang="en-US" sz="1400" dirty="0"/>
                    </a:p>
                  </a:txBody>
                  <a:tcPr/>
                </a:tc>
              </a:tr>
              <a:tr h="46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设计确认完成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动物试验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临床评价或试验报告是否符合要求？</a:t>
                      </a:r>
                      <a:endParaRPr lang="zh-CN" altLang="en-US" sz="1400" dirty="0"/>
                    </a:p>
                  </a:txBody>
                  <a:tcPr/>
                </a:tc>
              </a:tr>
              <a:tr h="65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设计转移完成；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启动上市活动；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设计转移活动是否完成？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产品注册证和生产许可是否具备？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上市后评价与监督是否开始策划？</a:t>
                      </a:r>
                      <a:endParaRPr lang="zh-CN" altLang="en-US" sz="1400" dirty="0"/>
                    </a:p>
                  </a:txBody>
                  <a:tcPr/>
                </a:tc>
              </a:tr>
              <a:tr h="46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产品退市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是否对已发货产品的关键质量性能进行系统性评估？退市前的产品支持和服务是否充分？上市后评价和监督过程是否被充分记录？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文件信息一致性</a:t>
            </a:r>
            <a:endParaRPr kumimoji="1" lang="en-US" altLang="zh-CN" sz="3200" b="1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74488" y="774619"/>
            <a:ext cx="53660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Helvetica Neue" panose="02000503000000020004"/>
              </a:rPr>
              <a:t>医疗器械注册证，是指依照法定程序，对拟上市销售、使用的医疗器械的安全性、有效性进行系统评价，以决定是否同意其销售、使用的过程所办理的证件。</a:t>
            </a:r>
            <a:endParaRPr lang="zh-CN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90376" y="1688593"/>
          <a:ext cx="4547425" cy="348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47"/>
                <a:gridCol w="506428"/>
                <a:gridCol w="480679"/>
                <a:gridCol w="532179"/>
                <a:gridCol w="635181"/>
                <a:gridCol w="566513"/>
                <a:gridCol w="575098"/>
              </a:tblGrid>
              <a:tr h="4521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X: </a:t>
                      </a:r>
                      <a:r>
                        <a:rPr lang="zh-CN" altLang="en-US" dirty="0" smtClean="0"/>
                        <a:t>包含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O: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如适用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注册人名称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注册人住所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生产地址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产品名称、型号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部件名称、型号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（如有）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适用范围</a:t>
                      </a:r>
                      <a:endParaRPr lang="zh-CN" altLang="en-US" sz="1400" dirty="0"/>
                    </a:p>
                  </a:txBody>
                  <a:tcPr/>
                </a:tc>
              </a:tr>
              <a:tr h="407723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注册证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外部测试报告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89466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宣传材料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</a:t>
                      </a:r>
                      <a:endParaRPr lang="zh-CN" altLang="en-US" sz="1400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客户需求文档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790376" y="5310445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以注册证信息为准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各文件中相关信息确保一致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2" y="1060688"/>
            <a:ext cx="459105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相关法规标准</a:t>
            </a:r>
            <a:endParaRPr kumimoji="1" lang="en-US" altLang="zh-CN" sz="3200" b="1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82414" y="183802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工作表" showAsIcon="1" r:id="rId2" imgW="1143000" imgH="990600" progId="Excel.Sheet.12">
                  <p:embed/>
                </p:oleObj>
              </mc:Choice>
              <mc:Fallback>
                <p:oleObj name="工作表" showAsIcon="1" r:id="rId2" imgW="1143000" imgH="990600" progId="Excel.Sheet.1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2414" y="183802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99957" y="983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8813" y="404813"/>
            <a:ext cx="972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>
                <a:solidFill>
                  <a:srgbClr val="0432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1" lang="zh-CN" altLang="en-US" sz="8000" b="1" dirty="0">
              <a:solidFill>
                <a:srgbClr val="0432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4103"/>
          <a:stretch>
            <a:fillRect/>
          </a:stretch>
        </p:blipFill>
        <p:spPr>
          <a:xfrm>
            <a:off x="0" y="2641756"/>
            <a:ext cx="12192000" cy="3957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1" y="2166671"/>
            <a:ext cx="7447220" cy="3046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5" y="5848657"/>
            <a:ext cx="3275662" cy="23420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969992a-cf86-49be-94e2-6597e422a049"/>
  <p:tag name="COMMONDATA" val="eyJoZGlkIjoiOTJjN2NiMTQ1YmU0YzRiOGY1NDk2YTQ4NjM3NGRkN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WPS 演示</Application>
  <PresentationFormat>宽屏</PresentationFormat>
  <Paragraphs>234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Times New Roman</vt:lpstr>
      <vt:lpstr>Helvetica Neue</vt:lpstr>
      <vt:lpstr>等线 Light</vt:lpstr>
      <vt:lpstr>等线</vt:lpstr>
      <vt:lpstr>Calibri</vt:lpstr>
      <vt:lpstr>Arial Unicode MS</vt:lpstr>
      <vt:lpstr>Office 主题</vt:lpstr>
      <vt:lpstr>Excel.Sheet.8</vt:lpstr>
      <vt:lpstr>Excel.Sheet.12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蔡磊 Charlie</cp:lastModifiedBy>
  <cp:revision>1</cp:revision>
  <dcterms:created xsi:type="dcterms:W3CDTF">2023-11-03T02:56:54Z</dcterms:created>
  <dcterms:modified xsi:type="dcterms:W3CDTF">2023-11-03T02:56:54Z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2052-11.1.0.12598</vt:lpwstr>
  </property>
</Properties>
</file>