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7" r:id="rId12"/>
    <p:sldId id="264" r:id="rId13"/>
    <p:sldId id="270" r:id="rId14"/>
    <p:sldId id="265" r:id="rId15"/>
    <p:sldId id="266" r:id="rId16"/>
    <p:sldId id="271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7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4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1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6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6071-667C-9E41-A060-EA74E43B55E9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5A06-FF52-CA43-A6A0-1D455410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ws.amazon.com/AWSCloudFormation/latest/UserGuide/aws-template-resource-type-ref.html" TargetMode="External"/><Relationship Id="rId3" Type="http://schemas.openxmlformats.org/officeDocument/2006/relationships/hyperlink" Target="https://docs.aws.amazon.com/AWSCloudFormation/latest/UserGuide/aws-properties-ec2-instanc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AWS Cloud 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Palatino"/>
                <a:cs typeface="Palatino"/>
              </a:rPr>
              <a:t>AWS Resources</a:t>
            </a:r>
            <a:endParaRPr lang="en-US" sz="3600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Resources are the core of the CloudFormation template</a:t>
            </a:r>
          </a:p>
          <a:p>
            <a:r>
              <a:rPr lang="en-US" sz="2400" dirty="0" smtClean="0">
                <a:latin typeface="Palatino"/>
                <a:cs typeface="Palatino"/>
              </a:rPr>
              <a:t>They represent the different AWS components that will be created and configured</a:t>
            </a:r>
          </a:p>
          <a:p>
            <a:r>
              <a:rPr lang="en-US" sz="2400" dirty="0" smtClean="0">
                <a:latin typeface="Palatino"/>
                <a:cs typeface="Palatino"/>
              </a:rPr>
              <a:t>Declared and can reference each other (through the ref function)</a:t>
            </a:r>
          </a:p>
          <a:p>
            <a:r>
              <a:rPr lang="en-US" sz="2400" dirty="0" smtClean="0">
                <a:latin typeface="Palatino"/>
                <a:cs typeface="Palatino"/>
              </a:rPr>
              <a:t>Over 200+ of them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681" y="5888285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</a:p>
          <a:p>
            <a:r>
              <a:rPr lang="en-US" sz="1200" dirty="0" smtClean="0">
                <a:hlinkClick r:id="rId2"/>
              </a:rPr>
              <a:t>https://docs.aws.amazon.com/AWSCloudFormation/latest/UserGuide/aws-template-resource-type-ref.html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https://docs.aws.amazon.com/AWSCloudFormation/latest/UserGuide/aws-properties-ec2-instance.html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421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07-22 at 10.35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 b="15848"/>
          <a:stretch>
            <a:fillRect/>
          </a:stretch>
        </p:blipFill>
        <p:spPr>
          <a:xfrm>
            <a:off x="457200" y="442685"/>
            <a:ext cx="4467083" cy="2456724"/>
          </a:xfrm>
        </p:spPr>
      </p:pic>
      <p:pic>
        <p:nvPicPr>
          <p:cNvPr id="5" name="Picture 4" descr="Screen Shot 2018-07-22 at 10.40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2" y="3146646"/>
            <a:ext cx="5035991" cy="2812554"/>
          </a:xfrm>
          <a:prstGeom prst="rect">
            <a:avLst/>
          </a:prstGeom>
        </p:spPr>
      </p:pic>
      <p:pic>
        <p:nvPicPr>
          <p:cNvPr id="6" name="Picture 5" descr="Screen Shot 2018-07-22 at 10.41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19" y="1090088"/>
            <a:ext cx="4465687" cy="2236365"/>
          </a:xfrm>
          <a:prstGeom prst="rect">
            <a:avLst/>
          </a:prstGeom>
        </p:spPr>
      </p:pic>
      <p:pic>
        <p:nvPicPr>
          <p:cNvPr id="7" name="Picture 6" descr="Screen Shot 2018-07-22 at 10.42.3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42" y="4113114"/>
            <a:ext cx="5065187" cy="26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1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Mappings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Mappings are fixed variables within your CloudFormation Template</a:t>
            </a:r>
          </a:p>
          <a:p>
            <a:r>
              <a:rPr lang="en-US" sz="2400" dirty="0" smtClean="0">
                <a:latin typeface="Palatino"/>
                <a:cs typeface="Palatino"/>
              </a:rPr>
              <a:t>All the values are hardcoded within the template</a:t>
            </a:r>
          </a:p>
          <a:p>
            <a:r>
              <a:rPr lang="en-US" sz="2400" dirty="0" smtClean="0">
                <a:latin typeface="Palatino"/>
                <a:cs typeface="Palatino"/>
              </a:rPr>
              <a:t>Example:</a:t>
            </a:r>
          </a:p>
          <a:p>
            <a:pPr lvl="1"/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8971" y="3517499"/>
            <a:ext cx="3573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Palatino"/>
                <a:cs typeface="Palatino"/>
              </a:rPr>
              <a:t>RegionMap</a:t>
            </a:r>
            <a:r>
              <a:rPr lang="en-US" i="1" dirty="0" smtClean="0">
                <a:latin typeface="Palatino"/>
                <a:cs typeface="Palatino"/>
              </a:rPr>
              <a:t>:</a:t>
            </a:r>
          </a:p>
          <a:p>
            <a:r>
              <a:rPr lang="en-US" i="1" dirty="0">
                <a:latin typeface="Palatino"/>
                <a:cs typeface="Palatino"/>
              </a:rPr>
              <a:t>	</a:t>
            </a:r>
            <a:r>
              <a:rPr lang="en-US" i="1" dirty="0" smtClean="0">
                <a:latin typeface="Palatino"/>
                <a:cs typeface="Palatino"/>
              </a:rPr>
              <a:t>us-east-1:</a:t>
            </a:r>
          </a:p>
          <a:p>
            <a:r>
              <a:rPr lang="en-US" i="1" dirty="0">
                <a:latin typeface="Palatino"/>
                <a:cs typeface="Palatino"/>
              </a:rPr>
              <a:t>		</a:t>
            </a:r>
            <a:r>
              <a:rPr lang="en-US" i="1" dirty="0" smtClean="0">
                <a:latin typeface="Palatino"/>
                <a:cs typeface="Palatino"/>
              </a:rPr>
              <a:t>“32”: “ami-6411e20d”</a:t>
            </a:r>
          </a:p>
          <a:p>
            <a:r>
              <a:rPr lang="en-US" i="1" dirty="0">
                <a:latin typeface="Palatino"/>
                <a:cs typeface="Palatino"/>
              </a:rPr>
              <a:t>	</a:t>
            </a:r>
            <a:r>
              <a:rPr lang="en-US" i="1" dirty="0" smtClean="0">
                <a:latin typeface="Palatino"/>
                <a:cs typeface="Palatino"/>
              </a:rPr>
              <a:t>	“64”: “ami-7a11e213”</a:t>
            </a:r>
          </a:p>
          <a:p>
            <a:r>
              <a:rPr lang="en-US" i="1" dirty="0">
                <a:latin typeface="Palatino"/>
                <a:cs typeface="Palatino"/>
              </a:rPr>
              <a:t>	</a:t>
            </a:r>
            <a:r>
              <a:rPr lang="en-US" i="1" dirty="0" smtClean="0">
                <a:latin typeface="Palatino"/>
                <a:cs typeface="Palatino"/>
              </a:rPr>
              <a:t>us-west-1:</a:t>
            </a:r>
          </a:p>
          <a:p>
            <a:r>
              <a:rPr lang="en-US" i="1" dirty="0" smtClean="0">
                <a:latin typeface="Palatino"/>
                <a:cs typeface="Palatino"/>
              </a:rPr>
              <a:t>		“32”: “ami-c9c7978c”</a:t>
            </a:r>
          </a:p>
          <a:p>
            <a:r>
              <a:rPr lang="en-US" i="1" dirty="0" smtClean="0">
                <a:latin typeface="Palatino"/>
                <a:cs typeface="Palatino"/>
              </a:rPr>
              <a:t>		“64”: “ami-cfc7978a”</a:t>
            </a:r>
          </a:p>
          <a:p>
            <a:r>
              <a:rPr lang="en-US" i="1" dirty="0" smtClean="0">
                <a:latin typeface="Palatino"/>
                <a:cs typeface="Palatino"/>
              </a:rPr>
              <a:t>	eu-west-1:</a:t>
            </a:r>
          </a:p>
          <a:p>
            <a:r>
              <a:rPr lang="en-US" i="1" dirty="0" smtClean="0">
                <a:latin typeface="Palatino"/>
                <a:cs typeface="Palatino"/>
              </a:rPr>
              <a:t>		“32”: “ami-37c2f643”</a:t>
            </a:r>
          </a:p>
          <a:p>
            <a:r>
              <a:rPr lang="en-US" i="1" dirty="0" smtClean="0">
                <a:latin typeface="Palatino"/>
                <a:cs typeface="Palatino"/>
              </a:rPr>
              <a:t>		“64”: “ami-31c2f645”</a:t>
            </a:r>
          </a:p>
          <a:p>
            <a:r>
              <a:rPr lang="en-US" i="1" dirty="0" smtClean="0">
                <a:latin typeface="Palatino"/>
                <a:cs typeface="Palatino"/>
              </a:rPr>
              <a:t>		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654" y="3517499"/>
            <a:ext cx="356263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Mappings:</a:t>
            </a:r>
          </a:p>
          <a:p>
            <a:r>
              <a:rPr lang="en-US" sz="2000" dirty="0" smtClean="0">
                <a:latin typeface="Palatino"/>
                <a:cs typeface="Palatino"/>
              </a:rPr>
              <a:t>	</a:t>
            </a:r>
            <a:r>
              <a:rPr lang="en-US" sz="1400" i="1" dirty="0" smtClean="0">
                <a:latin typeface="Palatino"/>
                <a:cs typeface="Palatino"/>
              </a:rPr>
              <a:t>Mapping01:</a:t>
            </a:r>
          </a:p>
          <a:p>
            <a:r>
              <a:rPr lang="en-US" sz="1400" i="1" dirty="0" smtClean="0">
                <a:latin typeface="Palatino"/>
                <a:cs typeface="Palatino"/>
              </a:rPr>
              <a:t>		Key01:</a:t>
            </a:r>
          </a:p>
          <a:p>
            <a:r>
              <a:rPr lang="en-US" sz="1400" i="1" dirty="0" smtClean="0">
                <a:latin typeface="Palatino"/>
                <a:cs typeface="Palatino"/>
              </a:rPr>
              <a:t>			Name: Value01</a:t>
            </a:r>
          </a:p>
          <a:p>
            <a:r>
              <a:rPr lang="en-US" sz="1400" i="1" dirty="0" smtClean="0">
                <a:latin typeface="Palatino"/>
                <a:cs typeface="Palatino"/>
              </a:rPr>
              <a:t>		Key02:</a:t>
            </a:r>
          </a:p>
          <a:p>
            <a:r>
              <a:rPr lang="en-US" sz="1400" i="1" dirty="0" smtClean="0">
                <a:latin typeface="Palatino"/>
                <a:cs typeface="Palatino"/>
              </a:rPr>
              <a:t>			Name: Value02</a:t>
            </a:r>
          </a:p>
          <a:p>
            <a:r>
              <a:rPr lang="en-US" sz="1400" i="1" dirty="0" smtClean="0">
                <a:latin typeface="Palatino"/>
                <a:cs typeface="Palatino"/>
              </a:rPr>
              <a:t>		Key03:</a:t>
            </a:r>
          </a:p>
          <a:p>
            <a:r>
              <a:rPr lang="en-US" sz="1400" i="1" dirty="0" smtClean="0">
                <a:latin typeface="Palatino"/>
                <a:cs typeface="Palatino"/>
              </a:rPr>
              <a:t>			Name: Value02</a:t>
            </a:r>
          </a:p>
        </p:txBody>
      </p:sp>
    </p:spTree>
    <p:extLst>
      <p:ext uri="{BB962C8B-B14F-4D97-AF65-F5344CB8AC3E}">
        <p14:creationId xmlns:p14="http://schemas.microsoft.com/office/powerpoint/2010/main" val="381497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Use mappings when you know in advance all the values that can be taken. E.g. Region, AZ, Environment</a:t>
            </a:r>
          </a:p>
          <a:p>
            <a:r>
              <a:rPr lang="en-US" sz="2400" dirty="0" smtClean="0">
                <a:latin typeface="Palatino"/>
                <a:cs typeface="Palatino"/>
              </a:rPr>
              <a:t>Use parameters when values are user specific</a:t>
            </a:r>
            <a:endParaRPr lang="en-US" sz="2400" dirty="0">
              <a:latin typeface="Palatino"/>
              <a:cs typeface="Palatino"/>
            </a:endParaRPr>
          </a:p>
        </p:txBody>
      </p:sp>
      <p:pic>
        <p:nvPicPr>
          <p:cNvPr id="4" name="Picture 3" descr="Screen Shot 2018-07-22 at 11.0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97" y="2884650"/>
            <a:ext cx="3961417" cy="38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9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Palatino"/>
                <a:cs typeface="Palatino"/>
              </a:rPr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Palatino"/>
                <a:cs typeface="Palatino"/>
              </a:rPr>
              <a:t>Output section declares optional outputs values that can be imported into other stacks</a:t>
            </a:r>
          </a:p>
          <a:p>
            <a:r>
              <a:rPr lang="en-US" sz="1800" dirty="0" smtClean="0">
                <a:latin typeface="Palatino"/>
                <a:cs typeface="Palatino"/>
              </a:rPr>
              <a:t>Useful when defining a network CloudFormation, and output the variables such as VPC Id and Subnet Ids</a:t>
            </a:r>
          </a:p>
          <a:p>
            <a:r>
              <a:rPr lang="en-US" sz="1800" dirty="0" smtClean="0">
                <a:latin typeface="Palatino"/>
                <a:cs typeface="Palatino"/>
              </a:rPr>
              <a:t>Best way in to collaborate with AWS SMEs. e.g. Network Team, Compute Team, </a:t>
            </a:r>
            <a:r>
              <a:rPr lang="en-US" sz="1800" dirty="0" err="1" smtClean="0">
                <a:latin typeface="Palatino"/>
                <a:cs typeface="Palatino"/>
              </a:rPr>
              <a:t>BigData</a:t>
            </a:r>
            <a:r>
              <a:rPr lang="en-US" sz="1800" dirty="0" smtClean="0">
                <a:latin typeface="Palatino"/>
                <a:cs typeface="Palatino"/>
              </a:rPr>
              <a:t> Team, </a:t>
            </a:r>
            <a:r>
              <a:rPr lang="en-US" sz="1800" dirty="0" err="1" smtClean="0">
                <a:latin typeface="Palatino"/>
                <a:cs typeface="Palatino"/>
              </a:rPr>
              <a:t>etc</a:t>
            </a:r>
            <a:endParaRPr lang="en-US" sz="1800" dirty="0">
              <a:latin typeface="Palatino"/>
              <a:cs typeface="Palatino"/>
            </a:endParaRPr>
          </a:p>
        </p:txBody>
      </p:sp>
      <p:pic>
        <p:nvPicPr>
          <p:cNvPr id="4" name="Picture 3" descr="Screen Shot 2018-07-22 at 11.2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0" y="3535388"/>
            <a:ext cx="5334141" cy="3139295"/>
          </a:xfrm>
          <a:prstGeom prst="rect">
            <a:avLst/>
          </a:prstGeom>
        </p:spPr>
      </p:pic>
      <p:pic>
        <p:nvPicPr>
          <p:cNvPr id="5" name="Picture 4" descr="Screen Shot 2018-07-22 at 11.22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40" y="4841280"/>
            <a:ext cx="7456733" cy="18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7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Palatino"/>
                <a:cs typeface="Palatino"/>
              </a:rPr>
              <a:t>Conditionals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Conditionals are used to control the creation of resources or outputs based on a condition .</a:t>
            </a:r>
            <a:r>
              <a:rPr lang="en-US" sz="2400" dirty="0" err="1" smtClean="0">
                <a:latin typeface="Palatino"/>
                <a:cs typeface="Palatino"/>
              </a:rPr>
              <a:t>e.g</a:t>
            </a:r>
            <a:r>
              <a:rPr lang="en-US" sz="2400" dirty="0" smtClean="0">
                <a:latin typeface="Palatino"/>
                <a:cs typeface="Palatino"/>
              </a:rPr>
              <a:t> Environment, Region, Parameter Value</a:t>
            </a:r>
            <a:endParaRPr lang="en-US" sz="2400" dirty="0">
              <a:latin typeface="Palatino"/>
              <a:cs typeface="Palatino"/>
            </a:endParaRPr>
          </a:p>
        </p:txBody>
      </p:sp>
      <p:pic>
        <p:nvPicPr>
          <p:cNvPr id="4" name="Picture 3" descr="Screen Shot 2018-07-22 at 11.34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98" y="2374900"/>
            <a:ext cx="3690446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3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Palatino"/>
                <a:cs typeface="Palatino"/>
              </a:rPr>
              <a:t>CFN </a:t>
            </a:r>
            <a:r>
              <a:rPr lang="en-US" sz="3600" dirty="0" err="1" smtClean="0">
                <a:latin typeface="Palatino"/>
                <a:cs typeface="Palatino"/>
              </a:rPr>
              <a:t>Init</a:t>
            </a:r>
            <a:r>
              <a:rPr lang="en-US" sz="3600" dirty="0" smtClean="0">
                <a:latin typeface="Palatino"/>
                <a:cs typeface="Palatino"/>
              </a:rPr>
              <a:t> &amp; EC2 User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Setup &amp; Configuration of EC2 Fleet for them to be able to do perform the business needs</a:t>
            </a:r>
            <a:endParaRPr lang="en-US" sz="2400" dirty="0">
              <a:latin typeface="Palatino"/>
              <a:cs typeface="Palatino"/>
            </a:endParaRPr>
          </a:p>
        </p:txBody>
      </p:sp>
      <p:pic>
        <p:nvPicPr>
          <p:cNvPr id="4" name="Picture 3" descr="Screen Shot 2018-07-23 at 10.13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66" y="2497526"/>
            <a:ext cx="4208168" cy="43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5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Palatino"/>
                <a:cs typeface="Palatino"/>
              </a:rPr>
              <a:t>But wait, there’s more!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Enter CloudFormation Helpe</a:t>
            </a:r>
            <a:r>
              <a:rPr lang="en-US" sz="2400" dirty="0" smtClean="0">
                <a:latin typeface="Palatino"/>
                <a:cs typeface="Palatino"/>
              </a:rPr>
              <a:t>r Scripts</a:t>
            </a:r>
          </a:p>
          <a:p>
            <a:r>
              <a:rPr lang="en-US" sz="2400" dirty="0" smtClean="0">
                <a:latin typeface="Palatino"/>
                <a:cs typeface="Palatino"/>
              </a:rPr>
              <a:t>There are 4 python scripts that comes pre-installed on Amazon Linux AMI or use yum on non-Amazon Linux</a:t>
            </a:r>
          </a:p>
          <a:p>
            <a:pPr lvl="1"/>
            <a:r>
              <a:rPr lang="en-US" sz="2000" u="sng" dirty="0" err="1" smtClean="0">
                <a:latin typeface="Palatino"/>
                <a:cs typeface="Palatino"/>
              </a:rPr>
              <a:t>cfn-init</a:t>
            </a:r>
            <a:r>
              <a:rPr lang="en-US" sz="2000" dirty="0" smtClean="0">
                <a:latin typeface="Palatino"/>
                <a:cs typeface="Palatino"/>
              </a:rPr>
              <a:t>: Used to retrieve and interpret the resource metadata, installing packages, creating files &amp; starting services</a:t>
            </a:r>
          </a:p>
          <a:p>
            <a:pPr lvl="1"/>
            <a:r>
              <a:rPr lang="en-US" sz="2000" u="sng" dirty="0" err="1" smtClean="0">
                <a:latin typeface="Palatino"/>
                <a:cs typeface="Palatino"/>
              </a:rPr>
              <a:t>cfn</a:t>
            </a:r>
            <a:r>
              <a:rPr lang="en-US" sz="2000" u="sng" dirty="0" smtClean="0">
                <a:latin typeface="Palatino"/>
                <a:cs typeface="Palatino"/>
              </a:rPr>
              <a:t>-signal</a:t>
            </a:r>
            <a:r>
              <a:rPr lang="en-US" sz="2000" dirty="0" smtClean="0">
                <a:latin typeface="Palatino"/>
                <a:cs typeface="Palatino"/>
              </a:rPr>
              <a:t>: Used to signal an AWS CloudFormation </a:t>
            </a:r>
            <a:r>
              <a:rPr lang="en-US" sz="2000" dirty="0" err="1" smtClean="0">
                <a:latin typeface="Palatino"/>
                <a:cs typeface="Palatino"/>
              </a:rPr>
              <a:t>CreationPolicy</a:t>
            </a:r>
            <a:r>
              <a:rPr lang="en-US" sz="2000" dirty="0" smtClean="0">
                <a:latin typeface="Palatino"/>
                <a:cs typeface="Palatino"/>
              </a:rPr>
              <a:t> or </a:t>
            </a:r>
            <a:r>
              <a:rPr lang="en-US" sz="2000" dirty="0" err="1" smtClean="0">
                <a:latin typeface="Palatino"/>
                <a:cs typeface="Palatino"/>
              </a:rPr>
              <a:t>WaitCondition</a:t>
            </a:r>
            <a:r>
              <a:rPr lang="en-US" sz="2000" dirty="0" smtClean="0">
                <a:latin typeface="Palatino"/>
                <a:cs typeface="Palatino"/>
              </a:rPr>
              <a:t>, enabling you to synchronize other resources in the stack with the application being ready</a:t>
            </a:r>
          </a:p>
          <a:p>
            <a:pPr lvl="1"/>
            <a:r>
              <a:rPr lang="en-US" sz="2000" dirty="0" err="1" smtClean="0">
                <a:latin typeface="Palatino"/>
                <a:cs typeface="Palatino"/>
              </a:rPr>
              <a:t>cfn</a:t>
            </a:r>
            <a:r>
              <a:rPr lang="en-US" sz="2000" dirty="0" smtClean="0">
                <a:latin typeface="Palatino"/>
                <a:cs typeface="Palatino"/>
              </a:rPr>
              <a:t>-get-metadata: Script to retrieve all metadata defined for a resource or path to a specific key or </a:t>
            </a:r>
            <a:r>
              <a:rPr lang="en-US" sz="2000" dirty="0" err="1" smtClean="0">
                <a:latin typeface="Palatino"/>
                <a:cs typeface="Palatino"/>
              </a:rPr>
              <a:t>subtree</a:t>
            </a:r>
            <a:r>
              <a:rPr lang="en-US" sz="2000" dirty="0" smtClean="0">
                <a:latin typeface="Palatino"/>
                <a:cs typeface="Palatino"/>
              </a:rPr>
              <a:t> of the resource metadata</a:t>
            </a:r>
          </a:p>
          <a:p>
            <a:pPr lvl="1"/>
            <a:r>
              <a:rPr lang="en-US" sz="2000" dirty="0" err="1" smtClean="0">
                <a:latin typeface="Palatino"/>
                <a:cs typeface="Palatino"/>
              </a:rPr>
              <a:t>cfn-hup</a:t>
            </a:r>
            <a:r>
              <a:rPr lang="en-US" sz="2000" dirty="0" smtClean="0">
                <a:latin typeface="Palatino"/>
                <a:cs typeface="Palatino"/>
              </a:rPr>
              <a:t>: Daemon to check for updates to metadata &amp; execute custom hooks when changes are detected</a:t>
            </a:r>
          </a:p>
          <a:p>
            <a:pPr lvl="1"/>
            <a:endParaRPr lang="en-US" sz="20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93412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Palatino"/>
                <a:cs typeface="Palatino"/>
              </a:rPr>
              <a:t>CFN </a:t>
            </a:r>
            <a:r>
              <a:rPr lang="en-US" sz="3600" dirty="0" err="1" smtClean="0">
                <a:latin typeface="Palatino"/>
                <a:cs typeface="Palatino"/>
              </a:rPr>
              <a:t>Init</a:t>
            </a:r>
            <a:r>
              <a:rPr lang="en-US" sz="3600" dirty="0" smtClean="0">
                <a:latin typeface="Palatino"/>
                <a:cs typeface="Palatino"/>
              </a:rPr>
              <a:t> &amp; EC2 User Data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689937" y="1269934"/>
            <a:ext cx="2996863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Resources: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MyInstance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Type: “AWS::EC2::Instance”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Metadata: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AWS::CloudFormation::</a:t>
            </a:r>
            <a:r>
              <a:rPr lang="en-US" sz="1400" dirty="0" err="1" smtClean="0"/>
              <a:t>Init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config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  packages: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:</a:t>
            </a:r>
          </a:p>
          <a:p>
            <a:r>
              <a:rPr lang="en-US" sz="1400" dirty="0"/>
              <a:t>	 </a:t>
            </a:r>
            <a:r>
              <a:rPr lang="en-US" sz="1400" dirty="0" smtClean="0"/>
              <a:t> groups:</a:t>
            </a:r>
          </a:p>
          <a:p>
            <a:r>
              <a:rPr lang="en-US" sz="1400" dirty="0" smtClean="0"/>
              <a:t>		:</a:t>
            </a:r>
          </a:p>
          <a:p>
            <a:r>
              <a:rPr lang="en-US" sz="1400" dirty="0"/>
              <a:t>	  </a:t>
            </a:r>
            <a:r>
              <a:rPr lang="en-US" sz="1400" dirty="0" smtClean="0"/>
              <a:t>users:</a:t>
            </a:r>
            <a:endParaRPr lang="en-US" sz="1400" dirty="0"/>
          </a:p>
          <a:p>
            <a:r>
              <a:rPr lang="en-US" sz="1400" dirty="0"/>
              <a:t>		:</a:t>
            </a:r>
          </a:p>
          <a:p>
            <a:r>
              <a:rPr lang="en-US" sz="1400" dirty="0"/>
              <a:t>	  </a:t>
            </a:r>
            <a:r>
              <a:rPr lang="en-US" sz="1400" dirty="0" smtClean="0"/>
              <a:t>sources:</a:t>
            </a:r>
            <a:endParaRPr lang="en-US" sz="1400" dirty="0"/>
          </a:p>
          <a:p>
            <a:r>
              <a:rPr lang="en-US" sz="1400" dirty="0"/>
              <a:t>		:</a:t>
            </a:r>
          </a:p>
          <a:p>
            <a:r>
              <a:rPr lang="en-US" sz="1400" dirty="0"/>
              <a:t>	  </a:t>
            </a:r>
            <a:r>
              <a:rPr lang="en-US" sz="1400" dirty="0" smtClean="0"/>
              <a:t>files:</a:t>
            </a:r>
            <a:endParaRPr lang="en-US" sz="1400" dirty="0"/>
          </a:p>
          <a:p>
            <a:r>
              <a:rPr lang="en-US" sz="1400" dirty="0"/>
              <a:t>		:</a:t>
            </a:r>
          </a:p>
          <a:p>
            <a:r>
              <a:rPr lang="en-US" sz="1400" dirty="0"/>
              <a:t>	  </a:t>
            </a:r>
            <a:r>
              <a:rPr lang="en-US" sz="1400" dirty="0" smtClean="0"/>
              <a:t>commands:</a:t>
            </a:r>
            <a:endParaRPr lang="en-US" sz="1400" dirty="0"/>
          </a:p>
          <a:p>
            <a:r>
              <a:rPr lang="en-US" sz="1400" dirty="0"/>
              <a:t>		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	  </a:t>
            </a:r>
            <a:r>
              <a:rPr lang="en-US" sz="1400" dirty="0" smtClean="0"/>
              <a:t>services:</a:t>
            </a:r>
            <a:endParaRPr lang="en-US" sz="1400" dirty="0"/>
          </a:p>
          <a:p>
            <a:r>
              <a:rPr lang="en-US" sz="1400" dirty="0"/>
              <a:t>		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Properties: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:</a:t>
            </a:r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232737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A </a:t>
            </a:r>
            <a:r>
              <a:rPr lang="en-US" sz="2400" dirty="0" err="1" smtClean="0">
                <a:latin typeface="Palatino"/>
                <a:cs typeface="Palatino"/>
              </a:rPr>
              <a:t>config</a:t>
            </a:r>
            <a:r>
              <a:rPr lang="en-US" sz="2400" dirty="0" smtClean="0">
                <a:latin typeface="Palatino"/>
                <a:cs typeface="Palatino"/>
              </a:rPr>
              <a:t> contains the following and is executed in that order:</a:t>
            </a:r>
          </a:p>
          <a:p>
            <a:pPr lvl="1"/>
            <a:r>
              <a:rPr lang="en-US" sz="1600" dirty="0" smtClean="0">
                <a:latin typeface="Palatino"/>
                <a:cs typeface="Palatino"/>
              </a:rPr>
              <a:t>Packages: install a list of packages on the Linux OS</a:t>
            </a:r>
          </a:p>
          <a:p>
            <a:pPr lvl="1"/>
            <a:r>
              <a:rPr lang="en-US" sz="1600" dirty="0" smtClean="0">
                <a:latin typeface="Palatino"/>
                <a:cs typeface="Palatino"/>
              </a:rPr>
              <a:t>Groups: Define user groups</a:t>
            </a:r>
          </a:p>
          <a:p>
            <a:pPr lvl="1"/>
            <a:r>
              <a:rPr lang="en-US" sz="1600" dirty="0" smtClean="0">
                <a:latin typeface="Palatino"/>
                <a:cs typeface="Palatino"/>
              </a:rPr>
              <a:t>Users: Define users and which group they belong to</a:t>
            </a:r>
          </a:p>
          <a:p>
            <a:pPr lvl="1"/>
            <a:r>
              <a:rPr lang="en-US" sz="1600" dirty="0" smtClean="0">
                <a:latin typeface="Palatino"/>
                <a:cs typeface="Palatino"/>
              </a:rPr>
              <a:t>Sources: Download an archive file &amp; place it on ec2 instance</a:t>
            </a:r>
          </a:p>
          <a:p>
            <a:pPr lvl="1"/>
            <a:r>
              <a:rPr lang="en-US" sz="1600" dirty="0" smtClean="0">
                <a:latin typeface="Palatino"/>
                <a:cs typeface="Palatino"/>
              </a:rPr>
              <a:t>Files: Create files </a:t>
            </a:r>
          </a:p>
          <a:p>
            <a:pPr lvl="1"/>
            <a:r>
              <a:rPr lang="en-US" sz="1600" dirty="0" smtClean="0">
                <a:latin typeface="Palatino"/>
                <a:cs typeface="Palatino"/>
              </a:rPr>
              <a:t>Commands: Run a series of commands</a:t>
            </a:r>
          </a:p>
          <a:p>
            <a:pPr lvl="1"/>
            <a:r>
              <a:rPr lang="en-US" sz="1600" dirty="0" smtClean="0">
                <a:latin typeface="Palatino"/>
                <a:cs typeface="Palatino"/>
              </a:rPr>
              <a:t>Services: Launch a list of </a:t>
            </a:r>
            <a:r>
              <a:rPr lang="en-US" sz="1600" dirty="0" err="1" smtClean="0">
                <a:latin typeface="Palatino"/>
                <a:cs typeface="Palatino"/>
              </a:rPr>
              <a:t>sysvinit</a:t>
            </a:r>
            <a:r>
              <a:rPr lang="en-US" sz="1600" dirty="0" smtClean="0">
                <a:latin typeface="Palatino"/>
                <a:cs typeface="Palatino"/>
              </a:rPr>
              <a:t> services</a:t>
            </a:r>
          </a:p>
          <a:p>
            <a:pPr lvl="1"/>
            <a:endParaRPr lang="en-US" sz="20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93412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Palatino"/>
                <a:cs typeface="Palatino"/>
              </a:rPr>
              <a:t>Where do we go from here?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It is important to be able to do things manually before moving to </a:t>
            </a:r>
            <a:r>
              <a:rPr lang="en-US" sz="2400" dirty="0" smtClean="0">
                <a:latin typeface="Palatino"/>
                <a:cs typeface="Palatino"/>
              </a:rPr>
              <a:t>CloudFormation</a:t>
            </a:r>
          </a:p>
          <a:p>
            <a:r>
              <a:rPr lang="en-US" sz="2400" dirty="0" smtClean="0">
                <a:latin typeface="Palatino"/>
                <a:cs typeface="Palatino"/>
              </a:rPr>
              <a:t>Get familiar with the docs</a:t>
            </a:r>
            <a:endParaRPr lang="en-US" sz="2400" dirty="0" smtClean="0">
              <a:latin typeface="Palatino"/>
              <a:cs typeface="Palatino"/>
            </a:endParaRPr>
          </a:p>
          <a:p>
            <a:r>
              <a:rPr lang="en-US" sz="2400" dirty="0" smtClean="0">
                <a:latin typeface="Palatino"/>
                <a:cs typeface="Palatino"/>
              </a:rPr>
              <a:t>Practice, practice, practice </a:t>
            </a:r>
            <a:r>
              <a:rPr lang="en-US" sz="2400" dirty="0" smtClean="0">
                <a:latin typeface="Palatino"/>
                <a:cs typeface="Palatino"/>
                <a:sym typeface="Wingdings"/>
              </a:rPr>
              <a:t></a:t>
            </a:r>
            <a:endParaRPr lang="en-US" sz="2400" dirty="0" smtClean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76274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Palatino"/>
                <a:cs typeface="Palatino"/>
              </a:rPr>
              <a:t>What this talk is not about</a:t>
            </a:r>
            <a:endParaRPr lang="en-US" sz="3600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AWS Services</a:t>
            </a:r>
          </a:p>
          <a:p>
            <a:pPr lvl="1"/>
            <a:r>
              <a:rPr lang="en-US" sz="2400" dirty="0" smtClean="0">
                <a:latin typeface="Palatino"/>
                <a:cs typeface="Palatino"/>
              </a:rPr>
              <a:t>EC2</a:t>
            </a:r>
          </a:p>
          <a:p>
            <a:pPr lvl="1"/>
            <a:r>
              <a:rPr lang="en-US" sz="2400" dirty="0" smtClean="0">
                <a:latin typeface="Palatino"/>
                <a:cs typeface="Palatino"/>
              </a:rPr>
              <a:t>S3</a:t>
            </a:r>
          </a:p>
          <a:p>
            <a:pPr lvl="1"/>
            <a:r>
              <a:rPr lang="en-US" sz="2400" dirty="0" smtClean="0">
                <a:latin typeface="Palatino"/>
                <a:cs typeface="Palatino"/>
              </a:rPr>
              <a:t>Security Groups</a:t>
            </a:r>
          </a:p>
          <a:p>
            <a:pPr lvl="1"/>
            <a:r>
              <a:rPr lang="mr-IN" sz="2400" dirty="0" smtClean="0">
                <a:latin typeface="Palatino"/>
                <a:cs typeface="Palatino"/>
              </a:rPr>
              <a:t>…</a:t>
            </a:r>
            <a:r>
              <a:rPr lang="en-US" sz="2400" dirty="0" smtClean="0">
                <a:latin typeface="Palatino"/>
                <a:cs typeface="Palatino"/>
              </a:rPr>
              <a:t> countless others</a:t>
            </a:r>
          </a:p>
          <a:p>
            <a:r>
              <a:rPr lang="en-US" sz="2400" dirty="0" smtClean="0">
                <a:latin typeface="Palatino"/>
                <a:cs typeface="Palatino"/>
              </a:rPr>
              <a:t>Architecting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Palatino"/>
                <a:cs typeface="Palatino"/>
              </a:rPr>
              <a:t>CIDR </a:t>
            </a:r>
            <a:r>
              <a:rPr lang="en-US" sz="2400" dirty="0" smtClean="0">
                <a:latin typeface="Palatino"/>
                <a:cs typeface="Palatino"/>
              </a:rPr>
              <a:t>Calculation</a:t>
            </a:r>
            <a:endParaRPr lang="en-US" sz="2400" dirty="0" smtClean="0">
              <a:latin typeface="Palatino"/>
              <a:cs typeface="Palatino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Palatino"/>
                <a:cs typeface="Palatino"/>
              </a:rPr>
              <a:t>Does not </a:t>
            </a:r>
            <a:r>
              <a:rPr lang="en-US" sz="2400" dirty="0">
                <a:latin typeface="Palatino"/>
                <a:cs typeface="Palatino"/>
              </a:rPr>
              <a:t>c</a:t>
            </a:r>
            <a:r>
              <a:rPr lang="en-US" sz="2400" dirty="0" smtClean="0">
                <a:latin typeface="Palatino"/>
                <a:cs typeface="Palatino"/>
              </a:rPr>
              <a:t>over </a:t>
            </a:r>
            <a:r>
              <a:rPr lang="en-US" sz="2400" dirty="0" smtClean="0">
                <a:latin typeface="Palatino"/>
                <a:cs typeface="Palatino"/>
              </a:rPr>
              <a:t>p</a:t>
            </a:r>
            <a:r>
              <a:rPr lang="en-US" sz="2400" dirty="0" smtClean="0">
                <a:latin typeface="Palatino"/>
                <a:cs typeface="Palatino"/>
              </a:rPr>
              <a:t>rocesses/</a:t>
            </a:r>
            <a:r>
              <a:rPr lang="en-US" sz="2400" dirty="0">
                <a:latin typeface="Palatino"/>
                <a:cs typeface="Palatino"/>
              </a:rPr>
              <a:t>p</a:t>
            </a:r>
            <a:r>
              <a:rPr lang="en-US" sz="2400" dirty="0" smtClean="0">
                <a:latin typeface="Palatino"/>
                <a:cs typeface="Palatino"/>
              </a:rPr>
              <a:t>olicies </a:t>
            </a:r>
            <a:r>
              <a:rPr lang="en-US" sz="2400" dirty="0" smtClean="0">
                <a:latin typeface="Palatino"/>
                <a:cs typeface="Palatino"/>
              </a:rPr>
              <a:t>that governs CloudFormation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0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Palatino"/>
                <a:cs typeface="Palatino"/>
              </a:rPr>
              <a:t>What this talk is about</a:t>
            </a:r>
            <a:endParaRPr lang="en-US" sz="3600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Palatino"/>
                <a:cs typeface="Palatino"/>
              </a:rPr>
              <a:t>CloudFormation Template Creation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Palatino"/>
                <a:cs typeface="Palatino"/>
              </a:rPr>
              <a:t>Using the available documentation to create the CloudFormation template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305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Palatino"/>
                <a:cs typeface="Palatino"/>
              </a:rPr>
              <a:t>What is CloudFormation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 smtClean="0">
                <a:latin typeface="Palatino"/>
                <a:cs typeface="Palatino"/>
              </a:rPr>
              <a:t>Is a declarative way of outlining your AWS infrastructure, for any resources </a:t>
            </a:r>
          </a:p>
          <a:p>
            <a:r>
              <a:rPr lang="en-US" sz="3800" dirty="0" smtClean="0">
                <a:latin typeface="Palatino"/>
                <a:cs typeface="Palatino"/>
              </a:rPr>
              <a:t>Within a CloudFormation template, you specify:</a:t>
            </a:r>
          </a:p>
          <a:p>
            <a:pPr lvl="1"/>
            <a:r>
              <a:rPr lang="en-US" sz="3300" dirty="0" smtClean="0">
                <a:latin typeface="Palatino"/>
                <a:cs typeface="Palatino"/>
              </a:rPr>
              <a:t>I want a VPC</a:t>
            </a:r>
          </a:p>
          <a:p>
            <a:pPr lvl="1"/>
            <a:r>
              <a:rPr lang="en-US" sz="3300" dirty="0" smtClean="0">
                <a:latin typeface="Palatino"/>
                <a:cs typeface="Palatino"/>
              </a:rPr>
              <a:t>I want three subnets:</a:t>
            </a:r>
          </a:p>
          <a:p>
            <a:pPr lvl="2"/>
            <a:r>
              <a:rPr lang="en-US" sz="2800" dirty="0" smtClean="0">
                <a:latin typeface="Palatino"/>
                <a:cs typeface="Palatino"/>
              </a:rPr>
              <a:t>DMZ</a:t>
            </a:r>
          </a:p>
          <a:p>
            <a:pPr lvl="2"/>
            <a:r>
              <a:rPr lang="en-US" sz="2800" dirty="0" smtClean="0">
                <a:latin typeface="Palatino"/>
                <a:cs typeface="Palatino"/>
              </a:rPr>
              <a:t>Application</a:t>
            </a:r>
          </a:p>
          <a:p>
            <a:pPr lvl="2"/>
            <a:r>
              <a:rPr lang="en-US" sz="2800" dirty="0" smtClean="0">
                <a:latin typeface="Palatino"/>
                <a:cs typeface="Palatino"/>
              </a:rPr>
              <a:t>Database</a:t>
            </a:r>
          </a:p>
          <a:p>
            <a:pPr lvl="1"/>
            <a:r>
              <a:rPr lang="en-US" sz="3300" dirty="0" smtClean="0">
                <a:latin typeface="Palatino"/>
                <a:cs typeface="Palatino"/>
              </a:rPr>
              <a:t>In each subnet I want to run one EC2 </a:t>
            </a:r>
            <a:r>
              <a:rPr lang="en-US" sz="3300" dirty="0" smtClean="0">
                <a:latin typeface="Palatino"/>
                <a:cs typeface="Palatino"/>
              </a:rPr>
              <a:t>instance</a:t>
            </a:r>
            <a:endParaRPr lang="en-US" sz="3300" dirty="0" smtClean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79344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1626" y="2113027"/>
            <a:ext cx="8516968" cy="253990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VPC-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1" y="1813441"/>
            <a:ext cx="599171" cy="59917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920032" y="2436950"/>
            <a:ext cx="4917356" cy="1904172"/>
            <a:chOff x="2549525" y="760413"/>
            <a:chExt cx="1689100" cy="1733550"/>
          </a:xfrm>
        </p:grpSpPr>
        <p:sp>
          <p:nvSpPr>
            <p:cNvPr id="7" name="Rounded Rectangle 6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" name="TextBox 32"/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89889" y="2582792"/>
            <a:ext cx="1444625" cy="1438486"/>
            <a:chOff x="4629150" y="2824163"/>
            <a:chExt cx="1752600" cy="1775588"/>
          </a:xfrm>
        </p:grpSpPr>
        <p:sp>
          <p:nvSpPr>
            <p:cNvPr id="16" name="Rounded Rectangle 15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TextBox 37"/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84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DMZ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84" y="2420133"/>
            <a:ext cx="215900" cy="2413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731535" y="2593833"/>
            <a:ext cx="1493043" cy="1438486"/>
            <a:chOff x="4629150" y="2824163"/>
            <a:chExt cx="1752600" cy="1775588"/>
          </a:xfrm>
        </p:grpSpPr>
        <p:sp>
          <p:nvSpPr>
            <p:cNvPr id="20" name="Rounded Rectangle 19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" name="TextBox 37"/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84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APP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913" y="2419376"/>
            <a:ext cx="237490" cy="26543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328185" y="2593833"/>
            <a:ext cx="1357312" cy="1438486"/>
            <a:chOff x="4629150" y="2824163"/>
            <a:chExt cx="1752600" cy="1775588"/>
          </a:xfrm>
        </p:grpSpPr>
        <p:sp>
          <p:nvSpPr>
            <p:cNvPr id="24" name="Rounded Rectangle 23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5" name="TextBox 37"/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84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DB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493" y="2443772"/>
            <a:ext cx="215900" cy="2413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7779" y="4316299"/>
            <a:ext cx="2052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VPC 10.0.0.0/16, 10.10.0.0/16</a:t>
            </a:r>
            <a:endParaRPr lang="en-US" sz="1200" dirty="0"/>
          </a:p>
        </p:txBody>
      </p:sp>
      <p:pic>
        <p:nvPicPr>
          <p:cNvPr id="40" name="Picture 39" descr="VPC-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66" y="2926871"/>
            <a:ext cx="731520" cy="731520"/>
          </a:xfrm>
          <a:prstGeom prst="rect">
            <a:avLst/>
          </a:prstGeom>
        </p:spPr>
      </p:pic>
      <p:pic>
        <p:nvPicPr>
          <p:cNvPr id="41" name="Picture 40" descr="VPC-Internet-Gatew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6" y="2937138"/>
            <a:ext cx="731520" cy="73152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813901" y="3155591"/>
            <a:ext cx="168005" cy="23344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Route-Tab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92" y="2977349"/>
            <a:ext cx="731520" cy="731520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1642585" y="3155591"/>
            <a:ext cx="468807" cy="23344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20896" y="2613532"/>
            <a:ext cx="580224" cy="14609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2842912" y="3155591"/>
            <a:ext cx="224345" cy="23344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899252" y="4211229"/>
            <a:ext cx="1058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Network ACL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265784" y="2593857"/>
            <a:ext cx="128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10.10.1.0/</a:t>
            </a:r>
            <a:r>
              <a:rPr lang="en-US" sz="800" dirty="0" smtClean="0"/>
              <a:t>24</a:t>
            </a:r>
          </a:p>
          <a:p>
            <a:r>
              <a:rPr lang="en-US" sz="800" dirty="0" smtClean="0"/>
              <a:t>t2.micro 1 </a:t>
            </a:r>
            <a:r>
              <a:rPr lang="en-US" sz="800" dirty="0" err="1" smtClean="0"/>
              <a:t>vCPU</a:t>
            </a:r>
            <a:r>
              <a:rPr lang="en-US" sz="800" dirty="0" smtClean="0"/>
              <a:t>/1GB</a:t>
            </a:r>
          </a:p>
          <a:p>
            <a:r>
              <a:rPr lang="en-US" sz="800" dirty="0" smtClean="0"/>
              <a:t>20 GB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5731535" y="2599048"/>
            <a:ext cx="1404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10.10.2.0/24 </a:t>
            </a:r>
            <a:endParaRPr lang="en-US" sz="800" dirty="0" smtClean="0"/>
          </a:p>
          <a:p>
            <a:r>
              <a:rPr lang="en-US" sz="800" dirty="0"/>
              <a:t>t2.micro 1 </a:t>
            </a:r>
            <a:r>
              <a:rPr lang="en-US" sz="800" dirty="0" err="1"/>
              <a:t>vCPU</a:t>
            </a:r>
            <a:r>
              <a:rPr lang="en-US" sz="800" dirty="0"/>
              <a:t>/1GB</a:t>
            </a:r>
          </a:p>
          <a:p>
            <a:r>
              <a:rPr lang="en-US" sz="800" dirty="0"/>
              <a:t>20 GB</a:t>
            </a:r>
          </a:p>
          <a:p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7399494" y="2604529"/>
            <a:ext cx="124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10.10.3.0/</a:t>
            </a:r>
            <a:r>
              <a:rPr lang="en-US" sz="800" dirty="0" smtClean="0"/>
              <a:t>24</a:t>
            </a:r>
          </a:p>
          <a:p>
            <a:r>
              <a:rPr lang="en-US" sz="800" dirty="0"/>
              <a:t>t2.micro 1 </a:t>
            </a:r>
            <a:r>
              <a:rPr lang="en-US" sz="800" dirty="0" err="1"/>
              <a:t>vCPU</a:t>
            </a:r>
            <a:r>
              <a:rPr lang="en-US" sz="800" dirty="0"/>
              <a:t>/1GB</a:t>
            </a:r>
          </a:p>
          <a:p>
            <a:r>
              <a:rPr lang="en-US" sz="800" dirty="0"/>
              <a:t>20 </a:t>
            </a:r>
            <a:r>
              <a:rPr lang="en-US" sz="800" dirty="0" smtClean="0"/>
              <a:t>GB</a:t>
            </a:r>
            <a:r>
              <a:rPr lang="en-US" sz="800" dirty="0" smtClean="0"/>
              <a:t> </a:t>
            </a:r>
            <a:endParaRPr lang="en-US" sz="800" dirty="0"/>
          </a:p>
        </p:txBody>
      </p:sp>
      <p:pic>
        <p:nvPicPr>
          <p:cNvPr id="81" name="Picture 80" descr="EC2-Inst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66" y="3099141"/>
            <a:ext cx="560543" cy="560543"/>
          </a:xfrm>
          <a:prstGeom prst="rect">
            <a:avLst/>
          </a:prstGeom>
        </p:spPr>
      </p:pic>
      <p:pic>
        <p:nvPicPr>
          <p:cNvPr id="82" name="Picture 81" descr="EC2-Instan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336" y="3110953"/>
            <a:ext cx="560543" cy="560543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3752081" y="3155591"/>
            <a:ext cx="378124" cy="23344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009172" y="3696732"/>
            <a:ext cx="1058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Public Route Table</a:t>
            </a:r>
            <a:endParaRPr lang="en-US" sz="1200" dirty="0"/>
          </a:p>
        </p:txBody>
      </p:sp>
      <p:pic>
        <p:nvPicPr>
          <p:cNvPr id="90" name="Picture 89" descr="EC2-DB-on-Instanc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593" y="3100690"/>
            <a:ext cx="599205" cy="599205"/>
          </a:xfrm>
          <a:prstGeom prst="rect">
            <a:avLst/>
          </a:prstGeom>
        </p:spPr>
      </p:pic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Use Case: A simple web application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169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Palatino"/>
                <a:cs typeface="Palatino"/>
              </a:rPr>
              <a:t>CloudFormation Building Blocks</a:t>
            </a:r>
            <a:endParaRPr lang="en-US" sz="3600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Resources </a:t>
            </a:r>
            <a:r>
              <a:rPr lang="mr-IN" sz="2400" dirty="0" smtClean="0">
                <a:latin typeface="Palatino"/>
                <a:cs typeface="Palatino"/>
              </a:rPr>
              <a:t>–</a:t>
            </a:r>
            <a:r>
              <a:rPr lang="en-US" sz="2400" dirty="0" smtClean="0">
                <a:latin typeface="Palatino"/>
                <a:cs typeface="Palatino"/>
              </a:rPr>
              <a:t> AWS resources that are declared in your template</a:t>
            </a:r>
          </a:p>
          <a:p>
            <a:r>
              <a:rPr lang="en-US" sz="2400" dirty="0" smtClean="0">
                <a:latin typeface="Palatino"/>
                <a:cs typeface="Palatino"/>
              </a:rPr>
              <a:t>Parameters </a:t>
            </a:r>
            <a:r>
              <a:rPr lang="mr-IN" sz="2400" dirty="0" smtClean="0">
                <a:latin typeface="Palatino"/>
                <a:cs typeface="Palatino"/>
              </a:rPr>
              <a:t>–</a:t>
            </a:r>
            <a:r>
              <a:rPr lang="en-US" sz="2400" dirty="0" smtClean="0">
                <a:latin typeface="Palatino"/>
                <a:cs typeface="Palatino"/>
              </a:rPr>
              <a:t> The dynamic inputs to the templates</a:t>
            </a:r>
          </a:p>
          <a:p>
            <a:r>
              <a:rPr lang="en-US" sz="2400" dirty="0" smtClean="0">
                <a:latin typeface="Palatino"/>
                <a:cs typeface="Palatino"/>
              </a:rPr>
              <a:t>Mappings </a:t>
            </a:r>
            <a:r>
              <a:rPr lang="mr-IN" sz="2400" dirty="0" smtClean="0">
                <a:latin typeface="Palatino"/>
                <a:cs typeface="Palatino"/>
              </a:rPr>
              <a:t>–</a:t>
            </a:r>
            <a:r>
              <a:rPr lang="en-US" sz="2400" dirty="0" smtClean="0">
                <a:latin typeface="Palatino"/>
                <a:cs typeface="Palatino"/>
              </a:rPr>
              <a:t> The static variables for your template</a:t>
            </a:r>
          </a:p>
          <a:p>
            <a:r>
              <a:rPr lang="en-US" sz="2400" dirty="0" smtClean="0">
                <a:latin typeface="Palatino"/>
                <a:cs typeface="Palatino"/>
              </a:rPr>
              <a:t>Outputs </a:t>
            </a:r>
            <a:r>
              <a:rPr lang="mr-IN" sz="2400" dirty="0" smtClean="0">
                <a:latin typeface="Palatino"/>
                <a:cs typeface="Palatino"/>
              </a:rPr>
              <a:t>–</a:t>
            </a:r>
            <a:r>
              <a:rPr lang="en-US" sz="2400" dirty="0" smtClean="0">
                <a:latin typeface="Palatino"/>
                <a:cs typeface="Palatino"/>
              </a:rPr>
              <a:t> The references to what has been created</a:t>
            </a:r>
          </a:p>
          <a:p>
            <a:r>
              <a:rPr lang="en-US" sz="2400" dirty="0" smtClean="0">
                <a:latin typeface="Palatino"/>
                <a:cs typeface="Palatino"/>
              </a:rPr>
              <a:t>Conditionals </a:t>
            </a:r>
            <a:r>
              <a:rPr lang="mr-IN" sz="2400" dirty="0" smtClean="0">
                <a:latin typeface="Palatino"/>
                <a:cs typeface="Palatino"/>
              </a:rPr>
              <a:t>–</a:t>
            </a:r>
            <a:r>
              <a:rPr lang="en-US" sz="2400" dirty="0" smtClean="0">
                <a:latin typeface="Palatino"/>
                <a:cs typeface="Palatino"/>
              </a:rPr>
              <a:t> List of conditions to perform resource creation</a:t>
            </a:r>
          </a:p>
        </p:txBody>
      </p:sp>
    </p:spTree>
    <p:extLst>
      <p:ext uri="{BB962C8B-B14F-4D97-AF65-F5344CB8AC3E}">
        <p14:creationId xmlns:p14="http://schemas.microsoft.com/office/powerpoint/2010/main" val="256449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"/>
                <a:cs typeface="Palatino"/>
              </a:rPr>
              <a:t>Deploying CloudFormation Templates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Manual Way</a:t>
            </a:r>
          </a:p>
          <a:p>
            <a:pPr lvl="1"/>
            <a:r>
              <a:rPr lang="en-US" dirty="0" smtClean="0">
                <a:latin typeface="Palatino"/>
                <a:cs typeface="Palatino"/>
              </a:rPr>
              <a:t>Editing Templates in Designer</a:t>
            </a:r>
          </a:p>
          <a:p>
            <a:pPr lvl="1"/>
            <a:r>
              <a:rPr lang="en-US" dirty="0" smtClean="0">
                <a:latin typeface="Palatino"/>
                <a:cs typeface="Palatino"/>
              </a:rPr>
              <a:t>Using Console to input parameters</a:t>
            </a:r>
          </a:p>
          <a:p>
            <a:r>
              <a:rPr lang="en-US" dirty="0" smtClean="0">
                <a:latin typeface="Palatino"/>
                <a:cs typeface="Palatino"/>
              </a:rPr>
              <a:t>Automated Way</a:t>
            </a:r>
          </a:p>
          <a:p>
            <a:pPr lvl="1"/>
            <a:r>
              <a:rPr lang="en-US" dirty="0" smtClean="0">
                <a:latin typeface="Palatino"/>
                <a:cs typeface="Palatino"/>
              </a:rPr>
              <a:t>AWS CLI</a:t>
            </a:r>
          </a:p>
          <a:p>
            <a:pPr lvl="1"/>
            <a:r>
              <a:rPr lang="en-US" dirty="0" smtClean="0">
                <a:latin typeface="Palatino"/>
                <a:cs typeface="Palatino"/>
              </a:rPr>
              <a:t>AWS SDK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9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CloudFormation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Parameters are a way to provide inputs to your AWS CloudFormation template</a:t>
            </a:r>
            <a:endParaRPr lang="en-US" sz="2000" dirty="0" smtClean="0">
              <a:latin typeface="Palatino"/>
              <a:cs typeface="Palatino"/>
            </a:endParaRPr>
          </a:p>
          <a:p>
            <a:endParaRPr lang="en-US" sz="2000" dirty="0">
              <a:latin typeface="Palatino"/>
              <a:cs typeface="Palatino"/>
            </a:endParaRPr>
          </a:p>
          <a:p>
            <a:r>
              <a:rPr lang="en-US" sz="2400" dirty="0" smtClean="0">
                <a:latin typeface="Palatino"/>
                <a:cs typeface="Palatino"/>
              </a:rPr>
              <a:t>Allows reusability of templates</a:t>
            </a:r>
          </a:p>
          <a:p>
            <a:r>
              <a:rPr lang="en-US" sz="2400" dirty="0" smtClean="0">
                <a:latin typeface="Palatino"/>
                <a:cs typeface="Palatino"/>
              </a:rPr>
              <a:t>Inputs cannot be determined ahead of time e.g. instance size, instance names</a:t>
            </a:r>
          </a:p>
        </p:txBody>
      </p:sp>
    </p:spTree>
    <p:extLst>
      <p:ext uri="{BB962C8B-B14F-4D97-AF65-F5344CB8AC3E}">
        <p14:creationId xmlns:p14="http://schemas.microsoft.com/office/powerpoint/2010/main" val="292978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CloudFormation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Palatino"/>
              <a:cs typeface="Palatino"/>
            </a:endParaRPr>
          </a:p>
        </p:txBody>
      </p:sp>
      <p:pic>
        <p:nvPicPr>
          <p:cNvPr id="3" name="Picture 2" descr="Screen Shot 2018-07-22 at 10.49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9" y="1514519"/>
            <a:ext cx="6113163" cy="52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3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8643</TotalTime>
  <Words>761</Words>
  <Application>Microsoft Macintosh PowerPoint</Application>
  <PresentationFormat>On-screen Show (4:3)</PresentationFormat>
  <Paragraphs>144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An Introduction to AWS Cloud Formation</vt:lpstr>
      <vt:lpstr>What this talk is not about</vt:lpstr>
      <vt:lpstr>What this talk is about</vt:lpstr>
      <vt:lpstr>What is CloudFormation</vt:lpstr>
      <vt:lpstr>Use Case: A simple web application</vt:lpstr>
      <vt:lpstr>CloudFormation Building Blocks</vt:lpstr>
      <vt:lpstr>Deploying CloudFormation Templates</vt:lpstr>
      <vt:lpstr>CloudFormation Parameters</vt:lpstr>
      <vt:lpstr>CloudFormation Parameters</vt:lpstr>
      <vt:lpstr>AWS Resources</vt:lpstr>
      <vt:lpstr>PowerPoint Presentation</vt:lpstr>
      <vt:lpstr>Mappings</vt:lpstr>
      <vt:lpstr>Mappings</vt:lpstr>
      <vt:lpstr>Outputs</vt:lpstr>
      <vt:lpstr>Conditionals</vt:lpstr>
      <vt:lpstr>CFN Init &amp; EC2 User Data</vt:lpstr>
      <vt:lpstr>But wait, there’s more!</vt:lpstr>
      <vt:lpstr>CFN Init &amp; EC2 User Data</vt:lpstr>
      <vt:lpstr>Where do we go from here?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AWS Cloud Formation</dc:title>
  <dc:creator>Christian Javellana</dc:creator>
  <cp:lastModifiedBy>Christian Javellana</cp:lastModifiedBy>
  <cp:revision>85</cp:revision>
  <dcterms:created xsi:type="dcterms:W3CDTF">2018-07-17T15:17:21Z</dcterms:created>
  <dcterms:modified xsi:type="dcterms:W3CDTF">2018-07-23T15:49:25Z</dcterms:modified>
</cp:coreProperties>
</file>