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1" r:id="rId4"/>
    <p:sldMasterId id="2147483683" r:id="rId5"/>
  </p:sldMasterIdLst>
  <p:notesMasterIdLst>
    <p:notesMasterId r:id="rId7"/>
  </p:notesMasterIdLst>
  <p:sldIdLst>
    <p:sldId id="297" r:id="rId6"/>
    <p:sldId id="389" r:id="rId8"/>
    <p:sldId id="390" r:id="rId9"/>
    <p:sldId id="388" r:id="rId10"/>
    <p:sldId id="331" r:id="rId11"/>
    <p:sldId id="369" r:id="rId12"/>
    <p:sldId id="370" r:id="rId13"/>
    <p:sldId id="371" r:id="rId14"/>
    <p:sldId id="383" r:id="rId15"/>
    <p:sldId id="382" r:id="rId16"/>
    <p:sldId id="384" r:id="rId17"/>
    <p:sldId id="385" r:id="rId18"/>
    <p:sldId id="386" r:id="rId19"/>
    <p:sldId id="391" r:id="rId20"/>
    <p:sldId id="392" r:id="rId21"/>
    <p:sldId id="393" r:id="rId22"/>
    <p:sldId id="394" r:id="rId23"/>
  </p:sldIdLst>
  <p:sldSz cx="12192000" cy="6858000"/>
  <p:notesSz cx="9777730" cy="6647180"/>
  <p:defaultTextStyle>
    <a:defPPr>
      <a:defRPr lang="zh-CN"/>
    </a:defPPr>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9pPr>
  </p:defaultTextStyle>
  <p:extLst>
    <p:ext uri="{521415D9-36F7-43E2-AB2F-B90AF26B5E84}">
      <p14:sectionLst xmlns:p14="http://schemas.microsoft.com/office/powerpoint/2010/main">
        <p14:section name="默认节" id="{33df3b17-a065-47b3-a172-dc5982f3e9f4}">
          <p14:sldIdLst>
            <p14:sldId id="297"/>
            <p14:sldId id="389"/>
            <p14:sldId id="390"/>
            <p14:sldId id="388"/>
            <p14:sldId id="331"/>
            <p14:sldId id="369"/>
            <p14:sldId id="370"/>
            <p14:sldId id="371"/>
            <p14:sldId id="383"/>
            <p14:sldId id="382"/>
            <p14:sldId id="384"/>
            <p14:sldId id="385"/>
            <p14:sldId id="386"/>
            <p14:sldId id="391"/>
            <p14:sldId id="392"/>
            <p14:sldId id="393"/>
            <p14:sldId id="394"/>
          </p14:sldIdLst>
        </p14:section>
        <p14:section name="无标题节" id="{33f6aba1-f5c6-4f78-97cc-498e8a87b3a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3399FF"/>
    <a:srgbClr val="0053EC"/>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83"/>
        <p:guide pos="3956"/>
      </p:guideLst>
    </p:cSldViewPr>
  </p:slide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9-13T11:31:55.013" idx="1">
    <p:pos x="8236" y="324"/>
    <p:text>vcbvc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4098" name="页眉占位符 1"/>
          <p:cNvSpPr>
            <a:spLocks noGrp="1"/>
          </p:cNvSpPr>
          <p:nvPr>
            <p:ph type="hdr" sz="quarter"/>
          </p:nvPr>
        </p:nvSpPr>
        <p:spPr>
          <a:xfrm>
            <a:off x="0" y="0"/>
            <a:ext cx="4237038" cy="331788"/>
          </a:xfrm>
          <a:prstGeom prst="rect">
            <a:avLst/>
          </a:prstGeom>
          <a:noFill/>
          <a:ln w="9525">
            <a:noFill/>
          </a:ln>
        </p:spPr>
        <p:txBody>
          <a:bodyPr vert="horz"/>
          <a:p>
            <a:pPr lvl="0" algn="l"/>
            <a:endParaRPr sz="1200">
              <a:ea typeface="宋体" panose="02010600030101010101" pitchFamily="2" charset="-122"/>
            </a:endParaRPr>
          </a:p>
        </p:txBody>
      </p:sp>
      <p:sp>
        <p:nvSpPr>
          <p:cNvPr id="4099" name="日期占位符 2"/>
          <p:cNvSpPr>
            <a:spLocks noGrp="1"/>
          </p:cNvSpPr>
          <p:nvPr>
            <p:ph type="dt" idx="1"/>
          </p:nvPr>
        </p:nvSpPr>
        <p:spPr>
          <a:xfrm>
            <a:off x="5535613" y="0"/>
            <a:ext cx="4240212" cy="331788"/>
          </a:xfrm>
          <a:prstGeom prst="rect">
            <a:avLst/>
          </a:prstGeom>
          <a:noFill/>
          <a:ln w="9525">
            <a:noFill/>
          </a:ln>
        </p:spPr>
        <p:txBody>
          <a:bodyPr vert="horz"/>
          <a:p>
            <a:pPr lvl="0" algn="r"/>
            <a:fld id="{BB962C8B-B14F-4D97-AF65-F5344CB8AC3E}" type="datetime1">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100" name="幻灯片图像占位符 3"/>
          <p:cNvSpPr>
            <a:spLocks noGrp="1" noRot="1" noChangeAspect="1"/>
          </p:cNvSpPr>
          <p:nvPr>
            <p:ph type="sldImg" idx="2"/>
          </p:nvPr>
        </p:nvSpPr>
        <p:spPr>
          <a:xfrm>
            <a:off x="2672468" y="498475"/>
            <a:ext cx="4430889" cy="2492375"/>
          </a:xfrm>
          <a:prstGeom prst="rect">
            <a:avLst/>
          </a:prstGeom>
          <a:noFill/>
          <a:ln w="9525">
            <a:noFill/>
          </a:ln>
        </p:spPr>
        <p:txBody>
          <a:bodyPr/>
          <a:p>
            <a:endParaRPr lang="zh-CN" altLang="en-US"/>
          </a:p>
        </p:txBody>
      </p:sp>
      <p:sp>
        <p:nvSpPr>
          <p:cNvPr id="4101" name="备注占位符 4"/>
          <p:cNvSpPr>
            <a:spLocks noGrp="1" noRot="1" noChangeAspect="1"/>
          </p:cNvSpPr>
          <p:nvPr>
            <p:ph sz="quarter" idx="3"/>
          </p:nvPr>
        </p:nvSpPr>
        <p:spPr>
          <a:xfrm>
            <a:off x="977900" y="3157538"/>
            <a:ext cx="7821613" cy="2990850"/>
          </a:xfrm>
          <a:prstGeom prst="rect">
            <a:avLst/>
          </a:prstGeom>
          <a:noFill/>
          <a:ln w="9525">
            <a:noFill/>
          </a:ln>
        </p:spPr>
        <p:txBody>
          <a:bodyPr vert="horz" anchor="ctr">
            <a:normAutofit/>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2" name="页脚占位符 5"/>
          <p:cNvSpPr>
            <a:spLocks noGrp="1"/>
          </p:cNvSpPr>
          <p:nvPr>
            <p:ph type="ftr" sz="quarter" idx="4"/>
          </p:nvPr>
        </p:nvSpPr>
        <p:spPr>
          <a:xfrm>
            <a:off x="0" y="6313488"/>
            <a:ext cx="4237038" cy="331787"/>
          </a:xfrm>
          <a:prstGeom prst="rect">
            <a:avLst/>
          </a:prstGeom>
          <a:noFill/>
          <a:ln w="9525">
            <a:noFill/>
          </a:ln>
        </p:spPr>
        <p:txBody>
          <a:bodyPr vert="horz" anchor="b"/>
          <a:p>
            <a:pPr lvl="0" algn="l"/>
            <a:endParaRPr sz="1200">
              <a:ea typeface="宋体" panose="02010600030101010101" pitchFamily="2" charset="-122"/>
            </a:endParaRPr>
          </a:p>
        </p:txBody>
      </p:sp>
      <p:sp>
        <p:nvSpPr>
          <p:cNvPr id="4103" name="灯片编号占位符 6"/>
          <p:cNvSpPr>
            <a:spLocks noGrp="1"/>
          </p:cNvSpPr>
          <p:nvPr>
            <p:ph type="sldNum" sz="quarter" idx="5"/>
          </p:nvPr>
        </p:nvSpPr>
        <p:spPr>
          <a:xfrm>
            <a:off x="5535613" y="6313488"/>
            <a:ext cx="4240212" cy="331787"/>
          </a:xfrm>
          <a:prstGeom prst="rect">
            <a:avLst/>
          </a:prstGeom>
          <a:noFill/>
          <a:ln w="9525">
            <a:noFill/>
          </a:ln>
        </p:spPr>
        <p:txBody>
          <a:bodyPr vert="horz" anchor="b"/>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marL="0" lvl="0" indent="0">
      <a:defRPr sz="1200" kern="1200">
        <a:latin typeface="+mn-lt"/>
        <a:ea typeface="+mn-ea"/>
        <a:cs typeface="+mn-cs"/>
      </a:defRPr>
    </a:lvl1pPr>
    <a:lvl2pPr marL="0" lvl="1" indent="0">
      <a:defRPr sz="1200" kern="1200">
        <a:latin typeface="+mn-lt"/>
        <a:ea typeface="+mn-ea"/>
        <a:cs typeface="+mn-cs"/>
      </a:defRPr>
    </a:lvl2pPr>
    <a:lvl3pPr marL="0" lvl="2" indent="0">
      <a:defRPr sz="1200" kern="1200">
        <a:latin typeface="+mn-lt"/>
        <a:ea typeface="+mn-ea"/>
        <a:cs typeface="+mn-cs"/>
      </a:defRPr>
    </a:lvl3pPr>
    <a:lvl4pPr marL="0" lvl="3" indent="0">
      <a:defRPr sz="1200" kern="1200">
        <a:latin typeface="+mn-lt"/>
        <a:ea typeface="+mn-ea"/>
        <a:cs typeface="+mn-cs"/>
      </a:defRPr>
    </a:lvl4pPr>
    <a:lvl5pPr marL="0" lvl="4" indent="0">
      <a:defRPr sz="1200" kern="1200">
        <a:latin typeface="+mn-lt"/>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1" Type="http://schemas.openxmlformats.org/officeDocument/2006/relationships/theme" Target="../theme/theme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2" Type="http://schemas.openxmlformats.org/officeDocument/2006/relationships/theme" Target="../theme/theme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1.xml"/><Relationship Id="rId8" Type="http://schemas.openxmlformats.org/officeDocument/2006/relationships/slideLayout" Target="../slideLayouts/slideLayout40.xml"/><Relationship Id="rId7" Type="http://schemas.openxmlformats.org/officeDocument/2006/relationships/slideLayout" Target="../slideLayouts/slideLayout39.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2" Type="http://schemas.openxmlformats.org/officeDocument/2006/relationships/theme" Target="../theme/theme4.xml"/><Relationship Id="rId11" Type="http://schemas.openxmlformats.org/officeDocument/2006/relationships/slideLayout" Target="../slideLayouts/slideLayout43.xml"/><Relationship Id="rId10" Type="http://schemas.openxmlformats.org/officeDocument/2006/relationships/slideLayout" Target="../slideLayouts/slideLayout42.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609600" y="274638"/>
            <a:ext cx="10972800" cy="1143000"/>
          </a:xfrm>
          <a:prstGeom prst="rect">
            <a:avLst/>
          </a:prstGeom>
          <a:noFill/>
          <a:ln w="9525">
            <a:noFill/>
          </a:ln>
        </p:spPr>
        <p:txBody>
          <a:bodyPr vert="horz" anchor="ctr">
            <a:normAutofit/>
          </a:bodyPr>
          <a:p>
            <a:pPr lvl="0"/>
            <a:r>
              <a:rPr lang="zh-CN" altLang="en-US"/>
              <a:t>单击此处编辑母版标题样式</a:t>
            </a:r>
            <a:endParaRPr lang="zh-CN" altLang="en-US"/>
          </a:p>
        </p:txBody>
      </p:sp>
      <p:sp>
        <p:nvSpPr>
          <p:cNvPr id="1027" name="文本占位符 2"/>
          <p:cNvSpPr>
            <a:spLocks noGrp="1"/>
          </p:cNvSpPr>
          <p:nvPr>
            <p:ph type="body" idx="1"/>
          </p:nvPr>
        </p:nvSpPr>
        <p:spPr>
          <a:xfrm>
            <a:off x="609600" y="1600200"/>
            <a:ext cx="10972800" cy="4525963"/>
          </a:xfrm>
          <a:prstGeom prst="rect">
            <a:avLst/>
          </a:prstGeom>
          <a:noFill/>
          <a:ln w="9525">
            <a:noFill/>
          </a:ln>
        </p:spPr>
        <p:txBody>
          <a:bodyPr vert="horz">
            <a:normAutofit/>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609600" y="6356350"/>
            <a:ext cx="28448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p>
        </p:txBody>
      </p:sp>
      <p:sp>
        <p:nvSpPr>
          <p:cNvPr id="1029" name="页脚占位符 4"/>
          <p:cNvSpPr>
            <a:spLocks noGrp="1"/>
          </p:cNvSpPr>
          <p:nvPr>
            <p:ph type="ftr" sz="quarter" idx="3"/>
          </p:nvPr>
        </p:nvSpPr>
        <p:spPr>
          <a:xfrm>
            <a:off x="4165600" y="6356350"/>
            <a:ext cx="3860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1030" name="灯片编号占位符 5"/>
          <p:cNvSpPr>
            <a:spLocks noGrp="1"/>
          </p:cNvSpPr>
          <p:nvPr>
            <p:ph type="sldNum" sz="quarter" idx="4"/>
          </p:nvPr>
        </p:nvSpPr>
        <p:spPr>
          <a:xfrm>
            <a:off x="8737600" y="6356350"/>
            <a:ext cx="28448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lvl="0" algn="ctr" defTabSz="914400" eaLnBrk="1" fontAlgn="base" latinLnBrk="0" hangingPunct="1">
        <a:lnSpc>
          <a:spcPct val="100000"/>
        </a:lnSpc>
        <a:spcBef>
          <a:spcPct val="0"/>
        </a:spcBef>
        <a:buClr>
          <a:srgbClr val="000000"/>
        </a:buClr>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标题占位符 1"/>
          <p:cNvSpPr>
            <a:spLocks noGrp="1"/>
          </p:cNvSpPr>
          <p:nvPr>
            <p:ph type="title"/>
          </p:nvPr>
        </p:nvSpPr>
        <p:spPr>
          <a:xfrm>
            <a:off x="609600" y="274638"/>
            <a:ext cx="10972800" cy="1143000"/>
          </a:xfrm>
          <a:prstGeom prst="rect">
            <a:avLst/>
          </a:prstGeom>
          <a:noFill/>
          <a:ln w="9525">
            <a:noFill/>
          </a:ln>
        </p:spPr>
        <p:txBody>
          <a:bodyPr vert="horz" anchor="ctr">
            <a:normAutofit/>
          </a:bodyPr>
          <a:p>
            <a:pPr lvl="0"/>
            <a:r>
              <a:rPr lang="zh-CN" altLang="en-US"/>
              <a:t>单击此处编辑母版标题样式</a:t>
            </a:r>
            <a:endParaRPr lang="zh-CN" altLang="en-US"/>
          </a:p>
        </p:txBody>
      </p:sp>
      <p:sp>
        <p:nvSpPr>
          <p:cNvPr id="2051" name="文本占位符 2"/>
          <p:cNvSpPr>
            <a:spLocks noGrp="1"/>
          </p:cNvSpPr>
          <p:nvPr>
            <p:ph type="body" idx="1"/>
          </p:nvPr>
        </p:nvSpPr>
        <p:spPr>
          <a:xfrm>
            <a:off x="609600" y="1600200"/>
            <a:ext cx="10972800" cy="4525963"/>
          </a:xfrm>
          <a:prstGeom prst="rect">
            <a:avLst/>
          </a:prstGeom>
          <a:noFill/>
          <a:ln w="9525">
            <a:noFill/>
          </a:ln>
        </p:spPr>
        <p:txBody>
          <a:bodyPr vert="horz">
            <a:normAutofit/>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日期占位符 3"/>
          <p:cNvSpPr>
            <a:spLocks noGrp="1"/>
          </p:cNvSpPr>
          <p:nvPr>
            <p:ph type="dt" sz="half" idx="2"/>
          </p:nvPr>
        </p:nvSpPr>
        <p:spPr>
          <a:xfrm>
            <a:off x="609600" y="6356350"/>
            <a:ext cx="28448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p>
        </p:txBody>
      </p:sp>
      <p:sp>
        <p:nvSpPr>
          <p:cNvPr id="2053" name="页脚占位符 4"/>
          <p:cNvSpPr>
            <a:spLocks noGrp="1"/>
          </p:cNvSpPr>
          <p:nvPr>
            <p:ph type="ftr" sz="quarter" idx="3"/>
          </p:nvPr>
        </p:nvSpPr>
        <p:spPr>
          <a:xfrm>
            <a:off x="4165600" y="6356350"/>
            <a:ext cx="3860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2054" name="灯片编号占位符 5"/>
          <p:cNvSpPr>
            <a:spLocks noGrp="1"/>
          </p:cNvSpPr>
          <p:nvPr>
            <p:ph type="sldNum" sz="quarter" idx="4"/>
          </p:nvPr>
        </p:nvSpPr>
        <p:spPr>
          <a:xfrm>
            <a:off x="8737600" y="6356350"/>
            <a:ext cx="28448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lvl="0" algn="ctr" defTabSz="914400" eaLnBrk="1" fontAlgn="base" latinLnBrk="0" hangingPunct="1">
        <a:lnSpc>
          <a:spcPct val="100000"/>
        </a:lnSpc>
        <a:spcBef>
          <a:spcPct val="0"/>
        </a:spcBef>
        <a:buClr>
          <a:srgbClr val="000000"/>
        </a:buClr>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3074" name="标题占位符 1"/>
          <p:cNvSpPr>
            <a:spLocks noGrp="1"/>
          </p:cNvSpPr>
          <p:nvPr>
            <p:ph type="title"/>
          </p:nvPr>
        </p:nvSpPr>
        <p:spPr>
          <a:xfrm>
            <a:off x="609600" y="274638"/>
            <a:ext cx="10972800" cy="1143000"/>
          </a:xfrm>
          <a:prstGeom prst="rect">
            <a:avLst/>
          </a:prstGeom>
          <a:noFill/>
          <a:ln w="9525">
            <a:noFill/>
          </a:ln>
        </p:spPr>
        <p:txBody>
          <a:bodyPr vert="horz" anchor="ctr">
            <a:normAutofit/>
          </a:bodyPr>
          <a:p>
            <a:pPr lvl="0"/>
            <a:r>
              <a:rPr lang="zh-CN" altLang="en-US"/>
              <a:t>单击此处编辑母版标题样式</a:t>
            </a:r>
            <a:endParaRPr lang="zh-CN" altLang="en-US"/>
          </a:p>
        </p:txBody>
      </p:sp>
      <p:sp>
        <p:nvSpPr>
          <p:cNvPr id="3075" name="文本占位符 2"/>
          <p:cNvSpPr>
            <a:spLocks noGrp="1"/>
          </p:cNvSpPr>
          <p:nvPr>
            <p:ph type="body" idx="1"/>
          </p:nvPr>
        </p:nvSpPr>
        <p:spPr>
          <a:xfrm>
            <a:off x="609600" y="1600200"/>
            <a:ext cx="10972800" cy="4525963"/>
          </a:xfrm>
          <a:prstGeom prst="rect">
            <a:avLst/>
          </a:prstGeom>
          <a:noFill/>
          <a:ln w="9525">
            <a:noFill/>
          </a:ln>
        </p:spPr>
        <p:txBody>
          <a:bodyPr vert="horz">
            <a:normAutofit/>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6" name="日期占位符 3"/>
          <p:cNvSpPr>
            <a:spLocks noGrp="1"/>
          </p:cNvSpPr>
          <p:nvPr>
            <p:ph type="dt" sz="half" idx="2"/>
          </p:nvPr>
        </p:nvSpPr>
        <p:spPr>
          <a:xfrm>
            <a:off x="609600" y="6356350"/>
            <a:ext cx="28448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p>
        </p:txBody>
      </p:sp>
      <p:sp>
        <p:nvSpPr>
          <p:cNvPr id="3077" name="页脚占位符 4"/>
          <p:cNvSpPr>
            <a:spLocks noGrp="1"/>
          </p:cNvSpPr>
          <p:nvPr>
            <p:ph type="ftr" sz="quarter" idx="3"/>
          </p:nvPr>
        </p:nvSpPr>
        <p:spPr>
          <a:xfrm>
            <a:off x="4165600" y="6356350"/>
            <a:ext cx="3860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3078" name="灯片编号占位符 5"/>
          <p:cNvSpPr>
            <a:spLocks noGrp="1"/>
          </p:cNvSpPr>
          <p:nvPr>
            <p:ph type="sldNum" sz="quarter" idx="4"/>
          </p:nvPr>
        </p:nvSpPr>
        <p:spPr>
          <a:xfrm>
            <a:off x="8737600" y="6356350"/>
            <a:ext cx="28448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lvl="0" algn="ctr" defTabSz="914400" eaLnBrk="1" fontAlgn="base" latinLnBrk="0" hangingPunct="1">
        <a:lnSpc>
          <a:spcPct val="100000"/>
        </a:lnSpc>
        <a:spcBef>
          <a:spcPct val="0"/>
        </a:spcBef>
        <a:buClr>
          <a:srgbClr val="000000"/>
        </a:buClr>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ECF40">
                <a:alpha val="20000"/>
              </a:srgbClr>
            </a:gs>
            <a:gs pos="100000">
              <a:srgbClr val="846C21"/>
            </a:gs>
          </a:gsLst>
          <a:lin ang="5400000" scaled="0"/>
        </a:gradFill>
        <a:effectLst/>
      </p:bgPr>
    </p:bg>
    <p:spTree>
      <p:nvGrpSpPr>
        <p:cNvPr id="1" name=""/>
        <p:cNvGrpSpPr/>
        <p:nvPr/>
      </p:nvGrpSpPr>
      <p:grpSpPr/>
      <p:sp>
        <p:nvSpPr>
          <p:cNvPr id="5122" name="Rectangle 9"/>
          <p:cNvSpPr>
            <a:spLocks noGrp="1"/>
          </p:cNvSpPr>
          <p:nvPr>
            <p:ph type="subTitle"/>
          </p:nvPr>
        </p:nvSpPr>
        <p:spPr>
          <a:xfrm>
            <a:off x="3261995" y="4364355"/>
            <a:ext cx="5584825" cy="630555"/>
          </a:xfrm>
        </p:spPr>
        <p:txBody>
          <a:bodyPr wrap="square" anchor="t">
            <a:normAutofit fontScale="90000"/>
          </a:bodyPr>
          <a:lstStyle>
            <a:lvl1pPr lvl="0">
              <a:defRPr kern="1200"/>
            </a:lvl1pPr>
            <a:lvl2pPr lvl="1">
              <a:defRPr kern="1200"/>
            </a:lvl2pPr>
            <a:lvl3pPr lvl="2">
              <a:defRPr kern="1200"/>
            </a:lvl3pPr>
            <a:lvl4pPr lvl="3">
              <a:defRPr kern="1200"/>
            </a:lvl4pPr>
            <a:lvl5pPr lvl="4">
              <a:defRPr kern="1200"/>
            </a:lvl5pPr>
          </a:lstStyle>
          <a:p>
            <a:pPr marL="1905" lvl="0" indent="-344805">
              <a:lnSpc>
                <a:spcPct val="90000"/>
              </a:lnSpc>
              <a:spcBef>
                <a:spcPct val="50000"/>
              </a:spcBef>
              <a:buNone/>
            </a:pPr>
            <a:r>
              <a:rPr lang="zh-CN" altLang="en-US" sz="3600" b="1">
                <a:solidFill>
                  <a:srgbClr val="3399FF"/>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第</a:t>
            </a:r>
            <a:r>
              <a:rPr lang="en-US" altLang="zh-CN" sz="3600" b="1">
                <a:solidFill>
                  <a:srgbClr val="3399FF"/>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a:t>
            </a:r>
            <a:r>
              <a:rPr lang="zh-CN" altLang="en-US" sz="3600" b="1">
                <a:solidFill>
                  <a:srgbClr val="3399FF"/>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章 多元统计分析概述</a:t>
            </a:r>
            <a:endParaRPr lang="zh-CN" altLang="en-US" sz="3600" b="1">
              <a:solidFill>
                <a:srgbClr val="3399FF"/>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a:p>
            <a:pPr marL="1905" lvl="0" indent="-1905">
              <a:lnSpc>
                <a:spcPct val="90000"/>
              </a:lnSpc>
              <a:spcBef>
                <a:spcPct val="50000"/>
              </a:spcBef>
            </a:pPr>
            <a:endParaRPr lang="zh-CN" altLang="en-US" sz="3600" b="1">
              <a:solidFill>
                <a:srgbClr val="3399FF"/>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WordArt 10"/>
          <p:cNvSpPr>
            <a:spLocks noTextEdit="1"/>
          </p:cNvSpPr>
          <p:nvPr/>
        </p:nvSpPr>
        <p:spPr>
          <a:xfrm>
            <a:off x="2797810" y="4220845"/>
            <a:ext cx="7213600" cy="737870"/>
          </a:xfrm>
          <a:prstGeom prst="rect">
            <a:avLst/>
          </a:prstGeom>
        </p:spPr>
        <p:txBody>
          <a:bodyPr wrap="none" fromWordArt="1">
            <a:prstTxWarp prst="textPlain">
              <a:avLst>
                <a:gd name="adj" fmla="val 50000"/>
              </a:avLst>
            </a:prstTxWarp>
            <a:normAutofit/>
            <a:scene3d>
              <a:camera prst="orthographicFront"/>
              <a:lightRig rig="threePt" dir="t"/>
            </a:scene3d>
          </a:bodyPr>
          <a:p>
            <a:pPr algn="ctr"/>
            <a:endParaRPr lang="zh-CN" altLang="en-US" sz="3600" i="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
        <p:nvSpPr>
          <p:cNvPr id="5124" name="矩形 7"/>
          <p:cNvSpPr/>
          <p:nvPr/>
        </p:nvSpPr>
        <p:spPr>
          <a:xfrm>
            <a:off x="2567940" y="2708910"/>
            <a:ext cx="6824345" cy="808990"/>
          </a:xfrm>
          <a:prstGeom prst="rect">
            <a:avLst/>
          </a:prstGeom>
          <a:noFill/>
          <a:ln w="9525">
            <a:noFill/>
          </a:ln>
        </p:spPr>
        <p:txBody>
          <a:bodyPr wrap="square">
            <a:spAutoFit/>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5pPr>
          </a:lstStyle>
          <a:p>
            <a:pPr marL="0" lvl="0" indent="0" defTabSz="914400">
              <a:spcBef>
                <a:spcPct val="0"/>
              </a:spcBef>
              <a:buFont typeface="Arial" panose="020B0604020202020204" pitchFamily="34" charset="0"/>
              <a:buNone/>
            </a:pPr>
            <a:r>
              <a:rPr lang="zh-CN" altLang="en-US" sz="4400"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rPr>
              <a:t>多元统计分析及</a:t>
            </a:r>
            <a:r>
              <a:rPr lang="en-US" altLang="zh-CN" sz="4400" b="1" dirty="0">
                <a:solidFill>
                  <a:srgbClr val="FF0000"/>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4400" b="1" dirty="0">
                <a:solidFill>
                  <a:srgbClr val="FF0000"/>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语言</a:t>
            </a:r>
            <a:r>
              <a:rPr lang="zh-CN" altLang="en-US" sz="4400"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rPr>
              <a:t>建模 </a:t>
            </a:r>
            <a:endParaRPr lang="zh-CN" altLang="en-US" sz="4400"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5125" name="Picture 6" descr="jndx"/>
          <p:cNvPicPr>
            <a:picLocks noChangeAspect="1"/>
          </p:cNvPicPr>
          <p:nvPr/>
        </p:nvPicPr>
        <p:blipFill>
          <a:blip r:embed="rId1"/>
          <a:stretch>
            <a:fillRect/>
          </a:stretch>
        </p:blipFill>
        <p:spPr>
          <a:xfrm>
            <a:off x="6985" y="0"/>
            <a:ext cx="12164060" cy="2369185"/>
          </a:xfrm>
          <a:prstGeom prst="rect">
            <a:avLst/>
          </a:prstGeom>
          <a:noFill/>
          <a:ln w="9525">
            <a:noFill/>
          </a:ln>
        </p:spPr>
      </p:pic>
      <p:sp>
        <p:nvSpPr>
          <p:cNvPr id="5126" name="灯片编号占位符 1"/>
          <p:cNvSpPr txBox="1">
            <a:spLocks noGrp="1"/>
          </p:cNvSpPr>
          <p:nvPr/>
        </p:nvSpPr>
        <p:spPr>
          <a:xfrm>
            <a:off x="9767888" y="6597650"/>
            <a:ext cx="647700" cy="196850"/>
          </a:xfrm>
          <a:prstGeom prst="rect">
            <a:avLst/>
          </a:prstGeom>
          <a:noFill/>
          <a:ln w="9525">
            <a:noFill/>
          </a:ln>
        </p:spPr>
        <p: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5pPr>
          </a:lstStyle>
          <a:p>
            <a:pPr marL="0" lvl="0" indent="0" defTabSz="914400">
              <a:spcBef>
                <a:spcPct val="0"/>
              </a:spcBef>
              <a:buFont typeface="Arial" panose="020B0604020202020204" pitchFamily="34" charset="0"/>
              <a:buNone/>
            </a:pPr>
            <a:r>
              <a:rPr lang="en-US" altLang="x-none" sz="1000" b="1" i="1" dirty="0"/>
              <a:t>-</a:t>
            </a:r>
            <a:r>
              <a:rPr lang="zh-CN" altLang="en-US" sz="1000" b="1" i="1" dirty="0"/>
              <a:t> </a:t>
            </a:r>
            <a:fld id="{9A0DB2DC-4C9A-4742-B13C-FB6460FD3503}" type="slidenum">
              <a:rPr lang="zh-CN" altLang="en-US" sz="1000" b="1" i="1" dirty="0"/>
            </a:fld>
            <a:r>
              <a:rPr lang="en-US" altLang="x-none" sz="1000" b="1" i="1" dirty="0"/>
              <a:t>-</a:t>
            </a:r>
            <a:endParaRPr lang="en-US" altLang="x-none" sz="1800" i="1" dirty="0"/>
          </a:p>
        </p:txBody>
      </p:sp>
      <p:sp>
        <p:nvSpPr>
          <p:cNvPr id="7" name="Rectangle 9"/>
          <p:cNvSpPr txBox="1"/>
          <p:nvPr/>
        </p:nvSpPr>
        <p:spPr>
          <a:xfrm>
            <a:off x="2961957" y="5578990"/>
            <a:ext cx="4931973" cy="630555"/>
          </a:xfrm>
        </p:spPr>
        <p:txBody>
          <a:bodyPr wrap="square" anchor="t">
            <a:normAutofit fontScale="87500"/>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a:lstStyle>
          <a:p>
            <a:pPr marL="1905" indent="-344805" algn="ctr">
              <a:lnSpc>
                <a:spcPct val="90000"/>
              </a:lnSpc>
              <a:spcBef>
                <a:spcPct val="50000"/>
              </a:spcBef>
              <a:spcAft>
                <a:spcPts val="0"/>
              </a:spcAft>
              <a:buClrTx/>
              <a:buFont typeface="Arial" panose="020B0604020202020204" pitchFamily="34" charset="0"/>
              <a:buNone/>
            </a:pPr>
            <a:r>
              <a:rPr lang="zh-CN" altLang="en-US" sz="3600" b="1" smtClean="0">
                <a:latin typeface="微软雅黑" panose="020B0503020204020204" pitchFamily="2" charset="-122"/>
                <a:ea typeface="微软雅黑" panose="020B0503020204020204" pitchFamily="2" charset="-122"/>
                <a:sym typeface="微软雅黑" panose="020B0503020204020204" pitchFamily="2" charset="-122"/>
              </a:rPr>
              <a:t>王斌会 教授</a:t>
            </a:r>
            <a:endParaRPr lang="zh-CN" altLang="en-US" sz="3600" b="1">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TextBox 28"/>
          <p:cNvSpPr/>
          <p:nvPr/>
        </p:nvSpPr>
        <p:spPr>
          <a:xfrm>
            <a:off x="47625" y="168910"/>
            <a:ext cx="5571490" cy="613410"/>
          </a:xfrm>
          <a:prstGeom prst="rect">
            <a:avLst/>
          </a:prstGeom>
          <a:noFill/>
          <a:ln w="9525">
            <a:noFill/>
          </a:ln>
        </p:spPr>
        <p:txBody>
          <a:bodyPr wrap="square">
            <a:spAutoFit/>
            <a:scene3d>
              <a:camera prst="orthographicFront"/>
              <a:lightRig rig="threePt" dir="t"/>
            </a:scene3d>
          </a:bodyPr>
          <a:p>
            <a:pPr lvl="0">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3</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多元数据直观表示及R使用</a:t>
            </a:r>
            <a:endParaRPr lang="zh-CN" altLang="en-US"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543242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96" name="TextBox 27"/>
          <p:cNvSpPr/>
          <p:nvPr/>
        </p:nvSpPr>
        <p:spPr>
          <a:xfrm>
            <a:off x="6022975" y="201295"/>
            <a:ext cx="433006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1.4</a:t>
            </a:r>
            <a:r>
              <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统计分析软件及应用</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5" name="组合 4"/>
          <p:cNvGrpSpPr/>
          <p:nvPr/>
        </p:nvGrpSpPr>
        <p:grpSpPr>
          <a:xfrm>
            <a:off x="3263900" y="1624965"/>
            <a:ext cx="3889375" cy="2792413"/>
            <a:chOff x="5140" y="2559"/>
            <a:chExt cx="6125" cy="4398"/>
          </a:xfrm>
        </p:grpSpPr>
        <p:pic>
          <p:nvPicPr>
            <p:cNvPr id="96260" name="图片 16"/>
            <p:cNvPicPr>
              <a:picLocks noChangeAspect="1"/>
            </p:cNvPicPr>
            <p:nvPr/>
          </p:nvPicPr>
          <p:blipFill>
            <a:blip r:embed="rId2"/>
            <a:stretch>
              <a:fillRect/>
            </a:stretch>
          </p:blipFill>
          <p:spPr>
            <a:xfrm>
              <a:off x="5140" y="2559"/>
              <a:ext cx="6125" cy="4398"/>
            </a:xfrm>
            <a:prstGeom prst="rect">
              <a:avLst/>
            </a:prstGeom>
            <a:noFill/>
            <a:ln w="9525">
              <a:noFill/>
            </a:ln>
          </p:spPr>
        </p:pic>
        <p:pic>
          <p:nvPicPr>
            <p:cNvPr id="96262" name="图片 18"/>
            <p:cNvPicPr>
              <a:picLocks noChangeAspect="1"/>
            </p:cNvPicPr>
            <p:nvPr/>
          </p:nvPicPr>
          <p:blipFill>
            <a:blip r:embed="rId3"/>
            <a:stretch>
              <a:fillRect/>
            </a:stretch>
          </p:blipFill>
          <p:spPr>
            <a:xfrm>
              <a:off x="5820" y="3124"/>
              <a:ext cx="2150" cy="2648"/>
            </a:xfrm>
            <a:prstGeom prst="rect">
              <a:avLst/>
            </a:prstGeom>
            <a:noFill/>
            <a:ln w="9525">
              <a:noFill/>
            </a:ln>
          </p:spPr>
        </p:pic>
        <p:sp>
          <p:nvSpPr>
            <p:cNvPr id="96265" name="TextBox 21"/>
            <p:cNvSpPr/>
            <p:nvPr/>
          </p:nvSpPr>
          <p:spPr>
            <a:xfrm>
              <a:off x="7340" y="3240"/>
              <a:ext cx="3196" cy="1059"/>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zh-CN" sz="3200" b="1" baseline="0" dirty="0">
                  <a:solidFill>
                    <a:schemeClr val="tx1"/>
                  </a:solidFill>
                  <a:latin typeface="Adidas Unity" pitchFamily="2" charset="0"/>
                  <a:ea typeface="微软雅黑" panose="020B0503020204020204" pitchFamily="2" charset="-122"/>
                  <a:sym typeface="Times New Roman" panose="02020603050405020304" pitchFamily="2" charset="0"/>
                </a:rPr>
                <a:t>MATLAB</a:t>
              </a:r>
              <a:endParaRPr lang="en-US" altLang="zh-CN" sz="3200" b="1" baseline="0" dirty="0">
                <a:solidFill>
                  <a:schemeClr val="tx1"/>
                </a:solidFill>
                <a:latin typeface="Adidas Unity" pitchFamily="2" charset="0"/>
                <a:ea typeface="微软雅黑" panose="020B0503020204020204" pitchFamily="2" charset="-122"/>
                <a:sym typeface="Times New Roman" panose="02020603050405020304" pitchFamily="2" charset="0"/>
              </a:endParaRPr>
            </a:p>
          </p:txBody>
        </p:sp>
      </p:grpSp>
      <p:sp>
        <p:nvSpPr>
          <p:cNvPr id="96267" name="TextBox 23"/>
          <p:cNvSpPr/>
          <p:nvPr/>
        </p:nvSpPr>
        <p:spPr>
          <a:xfrm flipH="1">
            <a:off x="7098030" y="2670810"/>
            <a:ext cx="3940810" cy="3017520"/>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sz="2400" b="1" dirty="0">
                <a:latin typeface="宋体" panose="02010600030101010101" pitchFamily="2" charset="-122"/>
                <a:ea typeface="宋体" panose="02010600030101010101" pitchFamily="2" charset="-122"/>
                <a:sym typeface="Arial" panose="020B0604020202020204" pitchFamily="34" charset="0"/>
              </a:rPr>
              <a:t>■数值分析</a:t>
            </a:r>
            <a:endParaRPr sz="2400" b="1" dirty="0">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400" b="1" dirty="0">
                <a:latin typeface="宋体" panose="02010600030101010101" pitchFamily="2" charset="-122"/>
                <a:ea typeface="宋体" panose="02010600030101010101" pitchFamily="2" charset="-122"/>
                <a:sym typeface="Arial" panose="020B0604020202020204" pitchFamily="34" charset="0"/>
              </a:rPr>
              <a:t>■数值和符号计算</a:t>
            </a:r>
            <a:endParaRPr sz="2400" b="1" dirty="0">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400" b="1" dirty="0">
                <a:latin typeface="宋体" panose="02010600030101010101" pitchFamily="2" charset="-122"/>
                <a:ea typeface="宋体" panose="02010600030101010101" pitchFamily="2" charset="-122"/>
                <a:sym typeface="Arial" panose="020B0604020202020204" pitchFamily="34" charset="0"/>
              </a:rPr>
              <a:t>■工程与科学绘图</a:t>
            </a:r>
            <a:endParaRPr sz="2400" b="1" dirty="0">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400" b="1" dirty="0">
                <a:latin typeface="宋体" panose="02010600030101010101" pitchFamily="2" charset="-122"/>
                <a:ea typeface="宋体" panose="02010600030101010101" pitchFamily="2" charset="-122"/>
                <a:sym typeface="Arial" panose="020B0604020202020204" pitchFamily="34" charset="0"/>
              </a:rPr>
              <a:t>■控制系统的设计与仿真</a:t>
            </a:r>
            <a:endParaRPr sz="2400" b="1" dirty="0">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400" b="1" dirty="0">
                <a:latin typeface="宋体" panose="02010600030101010101" pitchFamily="2" charset="-122"/>
                <a:ea typeface="宋体" panose="02010600030101010101" pitchFamily="2" charset="-122"/>
                <a:sym typeface="Arial" panose="020B0604020202020204" pitchFamily="34" charset="0"/>
              </a:rPr>
              <a:t>■数字图像处理技术</a:t>
            </a:r>
            <a:endParaRPr sz="2400" b="1" dirty="0">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400" b="1" dirty="0">
                <a:latin typeface="宋体" panose="02010600030101010101" pitchFamily="2" charset="-122"/>
                <a:ea typeface="宋体" panose="02010600030101010101" pitchFamily="2" charset="-122"/>
                <a:sym typeface="Arial" panose="020B0604020202020204" pitchFamily="34" charset="0"/>
              </a:rPr>
              <a:t>■数字信号处理技术</a:t>
            </a:r>
            <a:endParaRPr sz="2400" b="1" dirty="0">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400" b="1" dirty="0">
                <a:latin typeface="宋体" panose="02010600030101010101" pitchFamily="2" charset="-122"/>
                <a:ea typeface="宋体" panose="02010600030101010101" pitchFamily="2" charset="-122"/>
                <a:sym typeface="Arial" panose="020B0604020202020204" pitchFamily="34" charset="0"/>
              </a:rPr>
              <a:t>■通讯系统设计与仿</a:t>
            </a:r>
            <a:endParaRPr sz="2400" b="1" dirty="0">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400" b="1" dirty="0">
                <a:latin typeface="宋体" panose="02010600030101010101" pitchFamily="2" charset="-122"/>
                <a:ea typeface="宋体" panose="02010600030101010101" pitchFamily="2" charset="-122"/>
                <a:sym typeface="Arial" panose="020B0604020202020204" pitchFamily="34" charset="0"/>
              </a:rPr>
              <a:t>■财务与金融工程</a:t>
            </a:r>
            <a:endParaRPr sz="2400" b="1" dirty="0">
              <a:latin typeface="宋体" panose="02010600030101010101" pitchFamily="2" charset="-122"/>
              <a:ea typeface="宋体" panose="02010600030101010101" pitchFamily="2" charset="-122"/>
              <a:sym typeface="Arial" panose="020B0604020202020204" pitchFamily="34" charset="0"/>
            </a:endParaRPr>
          </a:p>
        </p:txBody>
      </p:sp>
      <p:grpSp>
        <p:nvGrpSpPr>
          <p:cNvPr id="172034" name="组合 34"/>
          <p:cNvGrpSpPr/>
          <p:nvPr/>
        </p:nvGrpSpPr>
        <p:grpSpPr>
          <a:xfrm>
            <a:off x="539750" y="1004570"/>
            <a:ext cx="1962150" cy="5273675"/>
            <a:chOff x="0" y="0"/>
            <a:chExt cx="1962179" cy="5273912"/>
          </a:xfrm>
        </p:grpSpPr>
        <p:pic>
          <p:nvPicPr>
            <p:cNvPr id="172035" name="图片 35"/>
            <p:cNvPicPr>
              <a:picLocks noChangeAspect="1"/>
            </p:cNvPicPr>
            <p:nvPr/>
          </p:nvPicPr>
          <p:blipFill>
            <a:blip r:embed="rId4"/>
            <a:stretch>
              <a:fillRect/>
            </a:stretch>
          </p:blipFill>
          <p:spPr>
            <a:xfrm>
              <a:off x="0" y="1159081"/>
              <a:ext cx="1934945" cy="4114831"/>
            </a:xfrm>
            <a:prstGeom prst="rect">
              <a:avLst/>
            </a:prstGeom>
            <a:noFill/>
            <a:ln w="9525">
              <a:noFill/>
            </a:ln>
          </p:spPr>
        </p:pic>
        <p:sp>
          <p:nvSpPr>
            <p:cNvPr id="172036" name="圆角矩形 7"/>
            <p:cNvSpPr/>
            <p:nvPr/>
          </p:nvSpPr>
          <p:spPr>
            <a:xfrm>
              <a:off x="798010" y="0"/>
              <a:ext cx="338924" cy="2065722"/>
            </a:xfrm>
            <a:custGeom>
              <a:avLst/>
              <a:gdLst>
                <a:gd name="txL" fmla="*/ 0 w 379028"/>
                <a:gd name="txT" fmla="*/ 0 h 2132857"/>
                <a:gd name="txR" fmla="*/ 379028 w 379028"/>
                <a:gd name="txB" fmla="*/ 2132857 h 2132857"/>
              </a:gdLst>
              <a:ahLst/>
              <a:cxnLst>
                <a:cxn ang="0">
                  <a:pos x="379028" y="0"/>
                </a:cxn>
                <a:cxn ang="0">
                  <a:pos x="379027" y="1943343"/>
                </a:cxn>
                <a:cxn ang="0">
                  <a:pos x="189513" y="2132857"/>
                </a:cxn>
                <a:cxn ang="0">
                  <a:pos x="189514" y="2132856"/>
                </a:cxn>
                <a:cxn ang="0">
                  <a:pos x="0" y="1943342"/>
                </a:cxn>
                <a:cxn ang="0">
                  <a:pos x="0" y="0"/>
                </a:cxn>
              </a:cxnLst>
              <a:rect l="txL" t="txT" r="txR" b="txB"/>
              <a:pathLst>
                <a:path w="379028" h="2132857">
                  <a:moveTo>
                    <a:pt x="379028" y="0"/>
                  </a:moveTo>
                  <a:cubicBezTo>
                    <a:pt x="379028" y="647781"/>
                    <a:pt x="379027" y="1295562"/>
                    <a:pt x="379027" y="1943343"/>
                  </a:cubicBezTo>
                  <a:cubicBezTo>
                    <a:pt x="379027" y="2048009"/>
                    <a:pt x="294179" y="2132857"/>
                    <a:pt x="189513" y="2132857"/>
                  </a:cubicBezTo>
                  <a:lnTo>
                    <a:pt x="189514" y="2132856"/>
                  </a:lnTo>
                  <a:cubicBezTo>
                    <a:pt x="84848" y="2132856"/>
                    <a:pt x="0" y="2048008"/>
                    <a:pt x="0" y="1943342"/>
                  </a:cubicBezTo>
                  <a:lnTo>
                    <a:pt x="0" y="0"/>
                  </a:lnTo>
                </a:path>
              </a:pathLst>
            </a:custGeom>
            <a:noFill/>
            <a:ln w="25400" cap="flat" cmpd="sng">
              <a:solidFill>
                <a:srgbClr val="7F7F7F"/>
              </a:solidFill>
              <a:prstDash val="solid"/>
              <a:bevel/>
              <a:headEnd type="none" w="med" len="med"/>
              <a:tailEnd type="none" w="med" len="med"/>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微软雅黑" panose="020B0503020204020204" pitchFamily="2" charset="-122"/>
              </a:endParaRPr>
            </a:p>
          </p:txBody>
        </p:sp>
        <p:grpSp>
          <p:nvGrpSpPr>
            <p:cNvPr id="172037" name="组合 37"/>
            <p:cNvGrpSpPr/>
            <p:nvPr/>
          </p:nvGrpSpPr>
          <p:grpSpPr>
            <a:xfrm>
              <a:off x="793991" y="1717013"/>
              <a:ext cx="321945" cy="348707"/>
              <a:chOff x="0" y="0"/>
              <a:chExt cx="720080" cy="720080"/>
            </a:xfrm>
          </p:grpSpPr>
          <p:sp>
            <p:nvSpPr>
              <p:cNvPr id="172038" name="椭圆 40"/>
              <p:cNvSpPr/>
              <p:nvPr/>
            </p:nvSpPr>
            <p:spPr>
              <a:xfrm>
                <a:off x="0" y="0"/>
                <a:ext cx="720080" cy="720080"/>
              </a:xfrm>
              <a:prstGeom prst="ellipse">
                <a:avLst/>
              </a:prstGeom>
              <a:solidFill>
                <a:srgbClr val="FFFFFF"/>
              </a:solidFill>
              <a:ln w="25400" cap="flat" cmpd="sng">
                <a:solidFill>
                  <a:srgbClr val="FFFFFF"/>
                </a:solidFill>
                <a:prstDash val="solid"/>
                <a:bevel/>
                <a:headEnd type="none" w="med" len="med"/>
                <a:tailEnd type="none" w="med" len="med"/>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微软雅黑" panose="020B0503020204020204" pitchFamily="2" charset="-122"/>
                </a:endParaRPr>
              </a:p>
            </p:txBody>
          </p:sp>
          <p:sp>
            <p:nvSpPr>
              <p:cNvPr id="172039" name="椭圆 41"/>
              <p:cNvSpPr/>
              <p:nvPr/>
            </p:nvSpPr>
            <p:spPr>
              <a:xfrm>
                <a:off x="105438" y="74958"/>
                <a:ext cx="570166" cy="570166"/>
              </a:xfrm>
              <a:prstGeom prst="ellipse">
                <a:avLst/>
              </a:prstGeom>
              <a:solidFill>
                <a:srgbClr val="FFFFFF"/>
              </a:solidFill>
              <a:ln w="25400" cap="flat" cmpd="sng">
                <a:solidFill>
                  <a:srgbClr val="F79646"/>
                </a:solidFill>
                <a:prstDash val="solid"/>
                <a:bevel/>
                <a:headEnd type="none" w="med" len="med"/>
                <a:tailEnd type="none" w="med" len="med"/>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微软雅黑" panose="020B0503020204020204" pitchFamily="2" charset="-122"/>
                </a:endParaRPr>
              </a:p>
            </p:txBody>
          </p:sp>
        </p:grpSp>
        <p:sp>
          <p:nvSpPr>
            <p:cNvPr id="172040" name="TextBox 38"/>
            <p:cNvSpPr/>
            <p:nvPr/>
          </p:nvSpPr>
          <p:spPr>
            <a:xfrm flipH="1">
              <a:off x="610009" y="2559892"/>
              <a:ext cx="1352170" cy="488337"/>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zh-CN" sz="2800" b="1" i="1" baseline="0" dirty="0">
                  <a:solidFill>
                    <a:srgbClr val="FFFFFF"/>
                  </a:solidFill>
                  <a:latin typeface="Arial Rounded MT Bold" panose="020F0704030504030204" pitchFamily="2" charset="0"/>
                  <a:ea typeface="微软雅黑" panose="020B0503020204020204" pitchFamily="2" charset="-122"/>
                  <a:sym typeface="Times New Roman" panose="02020603050405020304" pitchFamily="2" charset="0"/>
                </a:rPr>
                <a:t>2</a:t>
              </a:r>
              <a:endParaRPr lang="en-US" altLang="zh-CN" sz="2800" b="1" i="1" baseline="0" dirty="0">
                <a:solidFill>
                  <a:srgbClr val="FFFFFF"/>
                </a:solidFill>
                <a:latin typeface="Arial Rounded MT Bold" panose="020F0704030504030204" pitchFamily="2" charset="0"/>
                <a:ea typeface="微软雅黑" panose="020B0503020204020204" pitchFamily="2" charset="-122"/>
                <a:sym typeface="Times New Roman" panose="02020603050405020304" pitchFamily="2" charset="0"/>
              </a:endParaRPr>
            </a:p>
          </p:txBody>
        </p:sp>
        <p:sp>
          <p:nvSpPr>
            <p:cNvPr id="172041" name="TextBox 39"/>
            <p:cNvSpPr/>
            <p:nvPr/>
          </p:nvSpPr>
          <p:spPr>
            <a:xfrm flipH="1">
              <a:off x="617008" y="2901687"/>
              <a:ext cx="1287781" cy="1214810"/>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zh-CN" altLang="en-US" sz="2400" b="1" baseline="0" dirty="0">
                  <a:solidFill>
                    <a:srgbClr val="FFFFFF"/>
                  </a:solidFill>
                  <a:latin typeface="Arial" panose="020B0604020202020204" pitchFamily="34" charset="0"/>
                  <a:ea typeface="微软雅黑" panose="020B0503020204020204" pitchFamily="2" charset="-122"/>
                  <a:sym typeface="Arial" panose="020B0604020202020204" pitchFamily="34" charset="0"/>
                </a:rPr>
                <a:t>完整的数值计算软件</a:t>
              </a:r>
              <a:r>
                <a:rPr lang="en-US" altLang="x-none" sz="2400" b="1" baseline="0" dirty="0">
                  <a:solidFill>
                    <a:srgbClr val="FFFFFF"/>
                  </a:solidFill>
                  <a:latin typeface="Arial" panose="020B0604020202020204" pitchFamily="34" charset="0"/>
                  <a:ea typeface="微软雅黑" panose="020B0503020204020204" pitchFamily="2" charset="-122"/>
                  <a:sym typeface="Arial" panose="020B0604020202020204" pitchFamily="34" charset="0"/>
                </a:rPr>
                <a:t> </a:t>
              </a:r>
              <a:endParaRPr lang="en-US" altLang="x-none" sz="2400" b="1" baseline="0" dirty="0">
                <a:solidFill>
                  <a:srgbClr val="FFFFFF"/>
                </a:solidFill>
                <a:latin typeface="Arial" panose="020B0604020202020204" pitchFamily="34" charset="0"/>
                <a:ea typeface="微软雅黑" panose="020B0503020204020204" pitchFamily="2" charset="-122"/>
                <a:sym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72034"/>
                                        </p:tgtEl>
                                        <p:attrNameLst>
                                          <p:attrName>style.visibility</p:attrName>
                                        </p:attrNameLst>
                                      </p:cBhvr>
                                      <p:to>
                                        <p:strVal val="visible"/>
                                      </p:to>
                                    </p:set>
                                    <p:animEffect transition="in" filter="fade">
                                      <p:cBhvr>
                                        <p:cTn id="7" dur="1000"/>
                                        <p:tgtEl>
                                          <p:spTgt spid="172034"/>
                                        </p:tgtEl>
                                      </p:cBhvr>
                                    </p:animEffect>
                                    <p:anim calcmode="lin" valueType="num">
                                      <p:cBhvr>
                                        <p:cTn id="8" dur="1000" fill="hold"/>
                                        <p:tgtEl>
                                          <p:spTgt spid="172034"/>
                                        </p:tgtEl>
                                        <p:attrNameLst>
                                          <p:attrName>ppt_x</p:attrName>
                                        </p:attrNameLst>
                                      </p:cBhvr>
                                      <p:tavLst>
                                        <p:tav tm="0">
                                          <p:val>
                                            <p:strVal val="#ppt_x"/>
                                          </p:val>
                                        </p:tav>
                                        <p:tav tm="100000">
                                          <p:val>
                                            <p:strVal val="#ppt_x"/>
                                          </p:val>
                                        </p:tav>
                                      </p:tavLst>
                                    </p:anim>
                                    <p:anim calcmode="lin" valueType="num">
                                      <p:cBhvr>
                                        <p:cTn id="9" dur="1000" fill="hold"/>
                                        <p:tgtEl>
                                          <p:spTgt spid="1720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6267"/>
                                        </p:tgtEl>
                                        <p:attrNameLst>
                                          <p:attrName>style.visibility</p:attrName>
                                        </p:attrNameLst>
                                      </p:cBhvr>
                                      <p:to>
                                        <p:strVal val="visible"/>
                                      </p:to>
                                    </p:set>
                                    <p:animEffect transition="in" filter="fade">
                                      <p:cBhvr>
                                        <p:cTn id="21" dur="1000"/>
                                        <p:tgtEl>
                                          <p:spTgt spid="96267"/>
                                        </p:tgtEl>
                                      </p:cBhvr>
                                    </p:animEffect>
                                    <p:anim calcmode="lin" valueType="num">
                                      <p:cBhvr>
                                        <p:cTn id="22" dur="1000" fill="hold"/>
                                        <p:tgtEl>
                                          <p:spTgt spid="96267"/>
                                        </p:tgtEl>
                                        <p:attrNameLst>
                                          <p:attrName>ppt_x</p:attrName>
                                        </p:attrNameLst>
                                      </p:cBhvr>
                                      <p:tavLst>
                                        <p:tav tm="0">
                                          <p:val>
                                            <p:strVal val="#ppt_x"/>
                                          </p:val>
                                        </p:tav>
                                        <p:tav tm="100000">
                                          <p:val>
                                            <p:strVal val="#ppt_x"/>
                                          </p:val>
                                        </p:tav>
                                      </p:tavLst>
                                    </p:anim>
                                    <p:anim calcmode="lin" valueType="num">
                                      <p:cBhvr>
                                        <p:cTn id="23" dur="1000" fill="hold"/>
                                        <p:tgtEl>
                                          <p:spTgt spid="962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8" name="矩形 2"/>
          <p:cNvSpPr/>
          <p:nvPr/>
        </p:nvSpPr>
        <p:spPr>
          <a:xfrm rot="9116563" flipH="1">
            <a:off x="3643630" y="1880870"/>
            <a:ext cx="5748020" cy="2534285"/>
          </a:xfrm>
          <a:custGeom>
            <a:avLst/>
            <a:gdLst>
              <a:gd name="txL" fmla="*/ 0 w 6356304"/>
              <a:gd name="txT" fmla="*/ 0 h 2984460"/>
              <a:gd name="txR" fmla="*/ 6356304 w 6356304"/>
              <a:gd name="txB" fmla="*/ 2984460 h 2984460"/>
            </a:gdLst>
            <a:ahLst/>
            <a:cxnLst>
              <a:cxn ang="0">
                <a:pos x="0" y="0"/>
              </a:cxn>
            </a:cxnLst>
            <a:rect l="txL" t="txT" r="txR" b="txB"/>
            <a:pathLst>
              <a:path w="6356304" h="2984460">
                <a:moveTo>
                  <a:pt x="5870383" y="2447267"/>
                </a:moveTo>
                <a:cubicBezTo>
                  <a:pt x="6159820" y="2290036"/>
                  <a:pt x="6356305" y="1983380"/>
                  <a:pt x="6356304" y="1630833"/>
                </a:cubicBezTo>
                <a:cubicBezTo>
                  <a:pt x="6356305" y="1118037"/>
                  <a:pt x="5940602" y="702334"/>
                  <a:pt x="5427806" y="702334"/>
                </a:cubicBezTo>
                <a:cubicBezTo>
                  <a:pt x="5186887" y="702334"/>
                  <a:pt x="4967401" y="794089"/>
                  <a:pt x="4803100" y="945345"/>
                </a:cubicBezTo>
                <a:cubicBezTo>
                  <a:pt x="4519128" y="1146498"/>
                  <a:pt x="4064729" y="1275163"/>
                  <a:pt x="3552963" y="1275163"/>
                </a:cubicBezTo>
                <a:cubicBezTo>
                  <a:pt x="2988252" y="1275163"/>
                  <a:pt x="2493391" y="1118497"/>
                  <a:pt x="2218976" y="882522"/>
                </a:cubicBezTo>
                <a:lnTo>
                  <a:pt x="2218855" y="882522"/>
                </a:lnTo>
                <a:cubicBezTo>
                  <a:pt x="1986708" y="362118"/>
                  <a:pt x="1464540" y="0"/>
                  <a:pt x="857797" y="0"/>
                </a:cubicBezTo>
                <a:cubicBezTo>
                  <a:pt x="545079" y="0"/>
                  <a:pt x="254828" y="96193"/>
                  <a:pt x="15278" y="260980"/>
                </a:cubicBezTo>
                <a:lnTo>
                  <a:pt x="0" y="1577540"/>
                </a:lnTo>
                <a:lnTo>
                  <a:pt x="745997" y="2977179"/>
                </a:lnTo>
                <a:cubicBezTo>
                  <a:pt x="782724" y="2983062"/>
                  <a:pt x="820097" y="2984460"/>
                  <a:pt x="857797" y="2984460"/>
                </a:cubicBezTo>
                <a:cubicBezTo>
                  <a:pt x="1351626" y="2984460"/>
                  <a:pt x="1789429" y="2744580"/>
                  <a:pt x="2059695" y="2374000"/>
                </a:cubicBezTo>
                <a:cubicBezTo>
                  <a:pt x="2310844" y="2097219"/>
                  <a:pt x="2849008" y="1906391"/>
                  <a:pt x="3472254" y="1906391"/>
                </a:cubicBezTo>
                <a:cubicBezTo>
                  <a:pt x="3987973" y="1906391"/>
                  <a:pt x="4445435" y="2037053"/>
                  <a:pt x="4728991" y="2240876"/>
                </a:cubicBezTo>
                <a:cubicBezTo>
                  <a:pt x="4781159" y="2301929"/>
                  <a:pt x="4841708" y="2355487"/>
                  <a:pt x="4908441" y="2400586"/>
                </a:cubicBezTo>
                <a:lnTo>
                  <a:pt x="4914954" y="2407913"/>
                </a:lnTo>
                <a:lnTo>
                  <a:pt x="4920449" y="2407913"/>
                </a:lnTo>
                <a:cubicBezTo>
                  <a:pt x="5066040" y="2503835"/>
                  <a:pt x="5240441" y="2559331"/>
                  <a:pt x="5427805" y="2559331"/>
                </a:cubicBezTo>
                <a:cubicBezTo>
                  <a:pt x="5588055" y="2559331"/>
                  <a:pt x="5738822" y="2518735"/>
                  <a:pt x="5870383" y="2447267"/>
                </a:cubicBezTo>
                <a:close/>
              </a:path>
            </a:pathLst>
          </a:custGeom>
          <a:gradFill rotWithShape="1">
            <a:gsLst>
              <a:gs pos="0">
                <a:srgbClr val="E36C09">
                  <a:alpha val="100000"/>
                </a:srgbClr>
              </a:gs>
              <a:gs pos="31000">
                <a:srgbClr val="FFC000">
                  <a:alpha val="100000"/>
                </a:srgbClr>
              </a:gs>
              <a:gs pos="82999">
                <a:srgbClr val="FFFF00">
                  <a:alpha val="100000"/>
                </a:srgbClr>
              </a:gs>
              <a:gs pos="100000">
                <a:srgbClr val="FFFF00">
                  <a:alpha val="100000"/>
                </a:srgbClr>
              </a:gs>
            </a:gsLst>
            <a:lin ang="810000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宋体" panose="02010600030101010101" pitchFamily="2" charset="-122"/>
            </a:endParaRPr>
          </a:p>
        </p:txBody>
      </p:sp>
      <p:sp>
        <p:nvSpPr>
          <p:cNvPr id="214020" name="矩形 2"/>
          <p:cNvSpPr/>
          <p:nvPr/>
        </p:nvSpPr>
        <p:spPr>
          <a:xfrm rot="12683765" flipH="1">
            <a:off x="3619500" y="3815080"/>
            <a:ext cx="5759450" cy="2534285"/>
          </a:xfrm>
          <a:custGeom>
            <a:avLst/>
            <a:gdLst>
              <a:gd name="txL" fmla="*/ 0 w 6369355"/>
              <a:gd name="txT" fmla="*/ 0 h 2984460"/>
              <a:gd name="txR" fmla="*/ 6369355 w 6369355"/>
              <a:gd name="txB" fmla="*/ 2984460 h 2984460"/>
            </a:gdLst>
            <a:ahLst/>
            <a:cxnLst>
              <a:cxn ang="0">
                <a:pos x="0" y="0"/>
              </a:cxn>
            </a:cxnLst>
            <a:rect l="txL" t="txT" r="txR" b="txB"/>
            <a:pathLst>
              <a:path w="6369355" h="2984460">
                <a:moveTo>
                  <a:pt x="94230" y="2765527"/>
                </a:moveTo>
                <a:cubicBezTo>
                  <a:pt x="320010" y="2904714"/>
                  <a:pt x="586116" y="2984460"/>
                  <a:pt x="870848" y="2984460"/>
                </a:cubicBezTo>
                <a:cubicBezTo>
                  <a:pt x="1364677" y="2984460"/>
                  <a:pt x="1802480" y="2744580"/>
                  <a:pt x="2072746" y="2374000"/>
                </a:cubicBezTo>
                <a:cubicBezTo>
                  <a:pt x="2323895" y="2097219"/>
                  <a:pt x="2862059" y="1906391"/>
                  <a:pt x="3485305" y="1906391"/>
                </a:cubicBezTo>
                <a:cubicBezTo>
                  <a:pt x="4001024" y="1906391"/>
                  <a:pt x="4458486" y="2037053"/>
                  <a:pt x="4742042" y="2240876"/>
                </a:cubicBezTo>
                <a:cubicBezTo>
                  <a:pt x="4794210" y="2301929"/>
                  <a:pt x="4854758" y="2355487"/>
                  <a:pt x="4921492" y="2400586"/>
                </a:cubicBezTo>
                <a:lnTo>
                  <a:pt x="4928005" y="2407913"/>
                </a:lnTo>
                <a:lnTo>
                  <a:pt x="4933500" y="2407913"/>
                </a:lnTo>
                <a:cubicBezTo>
                  <a:pt x="5079091" y="2503835"/>
                  <a:pt x="5253492" y="2559331"/>
                  <a:pt x="5440856" y="2559331"/>
                </a:cubicBezTo>
                <a:cubicBezTo>
                  <a:pt x="5953652" y="2559331"/>
                  <a:pt x="6369355" y="2143629"/>
                  <a:pt x="6369355" y="1630833"/>
                </a:cubicBezTo>
                <a:cubicBezTo>
                  <a:pt x="6369355" y="1118037"/>
                  <a:pt x="5953652" y="702334"/>
                  <a:pt x="5440856" y="702334"/>
                </a:cubicBezTo>
                <a:cubicBezTo>
                  <a:pt x="5199938" y="702334"/>
                  <a:pt x="4980451" y="794089"/>
                  <a:pt x="4816150" y="945345"/>
                </a:cubicBezTo>
                <a:cubicBezTo>
                  <a:pt x="4532179" y="1146498"/>
                  <a:pt x="4077780" y="1275163"/>
                  <a:pt x="3566014" y="1275163"/>
                </a:cubicBezTo>
                <a:cubicBezTo>
                  <a:pt x="3001303" y="1275163"/>
                  <a:pt x="2506442" y="1118497"/>
                  <a:pt x="2232027" y="882522"/>
                </a:cubicBezTo>
                <a:lnTo>
                  <a:pt x="2231906" y="882522"/>
                </a:lnTo>
                <a:cubicBezTo>
                  <a:pt x="1999759" y="362118"/>
                  <a:pt x="1477591" y="0"/>
                  <a:pt x="870848" y="0"/>
                </a:cubicBezTo>
                <a:lnTo>
                  <a:pt x="782903" y="6735"/>
                </a:lnTo>
                <a:lnTo>
                  <a:pt x="16712" y="1262150"/>
                </a:lnTo>
                <a:lnTo>
                  <a:pt x="0" y="2702296"/>
                </a:lnTo>
                <a:cubicBezTo>
                  <a:pt x="30545" y="2724547"/>
                  <a:pt x="61976" y="2745644"/>
                  <a:pt x="94230" y="2765527"/>
                </a:cubicBezTo>
                <a:close/>
              </a:path>
            </a:pathLst>
          </a:custGeom>
          <a:gradFill rotWithShape="1">
            <a:gsLst>
              <a:gs pos="0">
                <a:srgbClr val="E36C09">
                  <a:alpha val="100000"/>
                </a:srgbClr>
              </a:gs>
              <a:gs pos="31000">
                <a:srgbClr val="FFC000">
                  <a:alpha val="100000"/>
                </a:srgbClr>
              </a:gs>
              <a:gs pos="82999">
                <a:srgbClr val="FFFF00">
                  <a:alpha val="100000"/>
                </a:srgbClr>
              </a:gs>
              <a:gs pos="100000">
                <a:srgbClr val="FFFF00">
                  <a:alpha val="100000"/>
                </a:srgbClr>
              </a:gs>
            </a:gsLst>
            <a:lin ang="810000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宋体" panose="02010600030101010101" pitchFamily="2" charset="-122"/>
            </a:endParaRPr>
          </a:p>
        </p:txBody>
      </p:sp>
      <p:sp>
        <p:nvSpPr>
          <p:cNvPr id="214022" name="矩形 2"/>
          <p:cNvSpPr/>
          <p:nvPr/>
        </p:nvSpPr>
        <p:spPr>
          <a:xfrm rot="10839888" flipH="1">
            <a:off x="3937000" y="2807970"/>
            <a:ext cx="5759450" cy="2534285"/>
          </a:xfrm>
          <a:custGeom>
            <a:avLst/>
            <a:gdLst>
              <a:gd name="txL" fmla="*/ 0 w 6369355"/>
              <a:gd name="txT" fmla="*/ 0 h 2984460"/>
              <a:gd name="txR" fmla="*/ 6369355 w 6369355"/>
              <a:gd name="txB" fmla="*/ 2984460 h 2984460"/>
            </a:gdLst>
            <a:ahLst/>
            <a:cxnLst>
              <a:cxn ang="0">
                <a:pos x="0" y="0"/>
              </a:cxn>
            </a:cxnLst>
            <a:rect l="txL" t="txT" r="txR" b="txB"/>
            <a:pathLst>
              <a:path w="6369355" h="2984460">
                <a:moveTo>
                  <a:pt x="870848" y="2984460"/>
                </a:moveTo>
                <a:cubicBezTo>
                  <a:pt x="545440" y="2984460"/>
                  <a:pt x="244360" y="2880302"/>
                  <a:pt x="0" y="2702296"/>
                </a:cubicBezTo>
                <a:lnTo>
                  <a:pt x="28329" y="260980"/>
                </a:lnTo>
                <a:cubicBezTo>
                  <a:pt x="267879" y="96193"/>
                  <a:pt x="558130" y="0"/>
                  <a:pt x="870848" y="0"/>
                </a:cubicBezTo>
                <a:cubicBezTo>
                  <a:pt x="1477591" y="0"/>
                  <a:pt x="1999759" y="362118"/>
                  <a:pt x="2231906" y="882522"/>
                </a:cubicBezTo>
                <a:lnTo>
                  <a:pt x="2232027" y="882522"/>
                </a:lnTo>
                <a:cubicBezTo>
                  <a:pt x="2506442" y="1118497"/>
                  <a:pt x="3001303" y="1275163"/>
                  <a:pt x="3566014" y="1275163"/>
                </a:cubicBezTo>
                <a:cubicBezTo>
                  <a:pt x="4077780" y="1275163"/>
                  <a:pt x="4532179" y="1146498"/>
                  <a:pt x="4816150" y="945345"/>
                </a:cubicBezTo>
                <a:cubicBezTo>
                  <a:pt x="4980451" y="794089"/>
                  <a:pt x="5199938" y="702334"/>
                  <a:pt x="5440856" y="702334"/>
                </a:cubicBezTo>
                <a:cubicBezTo>
                  <a:pt x="5953652" y="702334"/>
                  <a:pt x="6369355" y="1118037"/>
                  <a:pt x="6369355" y="1630833"/>
                </a:cubicBezTo>
                <a:cubicBezTo>
                  <a:pt x="6369355" y="2143629"/>
                  <a:pt x="5953652" y="2559331"/>
                  <a:pt x="5440856" y="2559331"/>
                </a:cubicBezTo>
                <a:cubicBezTo>
                  <a:pt x="5253492" y="2559331"/>
                  <a:pt x="5079091" y="2503835"/>
                  <a:pt x="4933500" y="2407913"/>
                </a:cubicBezTo>
                <a:lnTo>
                  <a:pt x="4928005" y="2407913"/>
                </a:lnTo>
                <a:lnTo>
                  <a:pt x="4921492" y="2400586"/>
                </a:lnTo>
                <a:cubicBezTo>
                  <a:pt x="4854758" y="2355487"/>
                  <a:pt x="4794210" y="2301929"/>
                  <a:pt x="4742042" y="2240876"/>
                </a:cubicBezTo>
                <a:cubicBezTo>
                  <a:pt x="4458486" y="2037053"/>
                  <a:pt x="4001024" y="1906391"/>
                  <a:pt x="3485305" y="1906391"/>
                </a:cubicBezTo>
                <a:cubicBezTo>
                  <a:pt x="2862059" y="1906391"/>
                  <a:pt x="2323895" y="2097219"/>
                  <a:pt x="2072746" y="2374000"/>
                </a:cubicBezTo>
                <a:cubicBezTo>
                  <a:pt x="1802480" y="2744580"/>
                  <a:pt x="1364677" y="2984460"/>
                  <a:pt x="870848" y="2984460"/>
                </a:cubicBezTo>
                <a:close/>
              </a:path>
            </a:pathLst>
          </a:custGeom>
          <a:gradFill rotWithShape="1">
            <a:gsLst>
              <a:gs pos="0">
                <a:srgbClr val="E36C09">
                  <a:alpha val="100000"/>
                </a:srgbClr>
              </a:gs>
              <a:gs pos="31000">
                <a:srgbClr val="FFC000">
                  <a:alpha val="100000"/>
                </a:srgbClr>
              </a:gs>
              <a:gs pos="82999">
                <a:srgbClr val="FFFF00">
                  <a:alpha val="100000"/>
                </a:srgbClr>
              </a:gs>
              <a:gs pos="100000">
                <a:srgbClr val="FFFF00">
                  <a:alpha val="100000"/>
                </a:srgbClr>
              </a:gs>
            </a:gsLst>
            <a:lin ang="810000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宋体" panose="02010600030101010101" pitchFamily="2" charset="-122"/>
            </a:endParaRPr>
          </a:p>
        </p:txBody>
      </p:sp>
      <p:sp>
        <p:nvSpPr>
          <p:cNvPr id="214028" name="TextBox 31"/>
          <p:cNvSpPr/>
          <p:nvPr/>
        </p:nvSpPr>
        <p:spPr>
          <a:xfrm>
            <a:off x="8356600" y="3606165"/>
            <a:ext cx="966470" cy="638810"/>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x-none" sz="4000" b="1" i="1" baseline="0" dirty="0">
                <a:solidFill>
                  <a:srgbClr val="926F00"/>
                </a:solidFill>
                <a:latin typeface="浪漫雅圆" charset="-122"/>
                <a:ea typeface="Gungsuh" panose="02030600000101010101" pitchFamily="2" charset="-127"/>
                <a:sym typeface="浪漫雅圆" charset="-122"/>
              </a:rPr>
              <a:t>02</a:t>
            </a:r>
            <a:endParaRPr lang="en-US" altLang="x-none" sz="4000" b="1" i="1" baseline="0" dirty="0">
              <a:solidFill>
                <a:srgbClr val="926F00"/>
              </a:solidFill>
              <a:latin typeface="浪漫雅圆" charset="-122"/>
              <a:ea typeface="Gungsuh" panose="02030600000101010101" pitchFamily="2" charset="-127"/>
              <a:sym typeface="浪漫雅圆" charset="-122"/>
            </a:endParaRPr>
          </a:p>
        </p:txBody>
      </p:sp>
      <p:sp>
        <p:nvSpPr>
          <p:cNvPr id="214034" name="TextBox 37"/>
          <p:cNvSpPr/>
          <p:nvPr/>
        </p:nvSpPr>
        <p:spPr>
          <a:xfrm>
            <a:off x="7841615" y="5723255"/>
            <a:ext cx="965835" cy="638810"/>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x-none" sz="4000" b="1" i="1" baseline="0" dirty="0">
                <a:solidFill>
                  <a:srgbClr val="926F00"/>
                </a:solidFill>
                <a:latin typeface="浪漫雅圆" charset="-122"/>
                <a:ea typeface="Gungsuh" panose="02030600000101010101" pitchFamily="2" charset="-127"/>
                <a:sym typeface="浪漫雅圆" charset="-122"/>
              </a:rPr>
              <a:t>03</a:t>
            </a:r>
            <a:endParaRPr lang="en-US" altLang="x-none" sz="4000" b="1" i="1" baseline="0" dirty="0">
              <a:solidFill>
                <a:srgbClr val="926F00"/>
              </a:solidFill>
              <a:latin typeface="浪漫雅圆" charset="-122"/>
              <a:ea typeface="Gungsuh" panose="02030600000101010101" pitchFamily="2" charset="-127"/>
              <a:sym typeface="浪漫雅圆"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85381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96" name="TextBox 27"/>
          <p:cNvSpPr/>
          <p:nvPr/>
        </p:nvSpPr>
        <p:spPr>
          <a:xfrm>
            <a:off x="4444365" y="201295"/>
            <a:ext cx="433006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1.4</a:t>
            </a:r>
            <a:r>
              <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统计分析软件及应用</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6" name="组合 5"/>
          <p:cNvGrpSpPr/>
          <p:nvPr/>
        </p:nvGrpSpPr>
        <p:grpSpPr>
          <a:xfrm>
            <a:off x="3307080" y="2382520"/>
            <a:ext cx="3279775" cy="3178810"/>
            <a:chOff x="11423" y="1831"/>
            <a:chExt cx="5165" cy="5006"/>
          </a:xfrm>
        </p:grpSpPr>
        <p:pic>
          <p:nvPicPr>
            <p:cNvPr id="96259" name="图片 15"/>
            <p:cNvPicPr>
              <a:picLocks noChangeAspect="1"/>
            </p:cNvPicPr>
            <p:nvPr/>
          </p:nvPicPr>
          <p:blipFill>
            <a:blip r:embed="rId2"/>
            <a:stretch>
              <a:fillRect/>
            </a:stretch>
          </p:blipFill>
          <p:spPr>
            <a:xfrm>
              <a:off x="11423" y="1831"/>
              <a:ext cx="4290" cy="5006"/>
            </a:xfrm>
            <a:prstGeom prst="rect">
              <a:avLst/>
            </a:prstGeom>
            <a:noFill/>
            <a:ln w="9525">
              <a:noFill/>
            </a:ln>
          </p:spPr>
        </p:pic>
        <p:pic>
          <p:nvPicPr>
            <p:cNvPr id="96263" name="图片 19"/>
            <p:cNvPicPr>
              <a:picLocks noChangeAspect="1"/>
            </p:cNvPicPr>
            <p:nvPr/>
          </p:nvPicPr>
          <p:blipFill>
            <a:blip r:embed="rId3"/>
            <a:stretch>
              <a:fillRect/>
            </a:stretch>
          </p:blipFill>
          <p:spPr>
            <a:xfrm flipH="1">
              <a:off x="14438" y="3194"/>
              <a:ext cx="2150" cy="2650"/>
            </a:xfrm>
            <a:prstGeom prst="rect">
              <a:avLst/>
            </a:prstGeom>
            <a:noFill/>
            <a:ln w="9525">
              <a:noFill/>
            </a:ln>
          </p:spPr>
        </p:pic>
        <p:sp>
          <p:nvSpPr>
            <p:cNvPr id="96266" name="TextBox 22"/>
            <p:cNvSpPr/>
            <p:nvPr/>
          </p:nvSpPr>
          <p:spPr>
            <a:xfrm>
              <a:off x="12228" y="3127"/>
              <a:ext cx="2760" cy="1059"/>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zh-CN" sz="3200" b="1" i="1" baseline="0" dirty="0">
                  <a:solidFill>
                    <a:schemeClr val="tx1"/>
                  </a:solidFill>
                  <a:latin typeface="Adidas Unity" pitchFamily="2" charset="0"/>
                  <a:ea typeface="微软雅黑" panose="020B0503020204020204" pitchFamily="2" charset="-122"/>
                  <a:sym typeface="Times New Roman" panose="02020603050405020304" pitchFamily="2" charset="0"/>
                </a:rPr>
                <a:t>R</a:t>
              </a:r>
              <a:endParaRPr lang="en-US" altLang="zh-CN" sz="3200" b="1" i="1" baseline="0" dirty="0">
                <a:solidFill>
                  <a:schemeClr val="tx1"/>
                </a:solidFill>
                <a:latin typeface="Adidas Unity" pitchFamily="2" charset="0"/>
                <a:ea typeface="微软雅黑" panose="020B0503020204020204" pitchFamily="2" charset="-122"/>
                <a:sym typeface="Times New Roman" panose="02020603050405020304" pitchFamily="2" charset="0"/>
              </a:endParaRPr>
            </a:p>
          </p:txBody>
        </p:sp>
      </p:grpSp>
      <p:grpSp>
        <p:nvGrpSpPr>
          <p:cNvPr id="172034" name="组合 34"/>
          <p:cNvGrpSpPr/>
          <p:nvPr/>
        </p:nvGrpSpPr>
        <p:grpSpPr>
          <a:xfrm>
            <a:off x="539750" y="1004570"/>
            <a:ext cx="1962150" cy="5273675"/>
            <a:chOff x="0" y="0"/>
            <a:chExt cx="1962179" cy="5273912"/>
          </a:xfrm>
        </p:grpSpPr>
        <p:pic>
          <p:nvPicPr>
            <p:cNvPr id="172035" name="图片 35"/>
            <p:cNvPicPr>
              <a:picLocks noChangeAspect="1"/>
            </p:cNvPicPr>
            <p:nvPr/>
          </p:nvPicPr>
          <p:blipFill>
            <a:blip r:embed="rId4"/>
            <a:stretch>
              <a:fillRect/>
            </a:stretch>
          </p:blipFill>
          <p:spPr>
            <a:xfrm>
              <a:off x="0" y="1159081"/>
              <a:ext cx="1934945" cy="4114831"/>
            </a:xfrm>
            <a:prstGeom prst="rect">
              <a:avLst/>
            </a:prstGeom>
            <a:noFill/>
            <a:ln w="9525">
              <a:noFill/>
            </a:ln>
          </p:spPr>
        </p:pic>
        <p:sp>
          <p:nvSpPr>
            <p:cNvPr id="172036" name="圆角矩形 7"/>
            <p:cNvSpPr/>
            <p:nvPr/>
          </p:nvSpPr>
          <p:spPr>
            <a:xfrm>
              <a:off x="798010" y="0"/>
              <a:ext cx="338924" cy="2065722"/>
            </a:xfrm>
            <a:custGeom>
              <a:avLst/>
              <a:gdLst>
                <a:gd name="txL" fmla="*/ 0 w 379028"/>
                <a:gd name="txT" fmla="*/ 0 h 2132857"/>
                <a:gd name="txR" fmla="*/ 379028 w 379028"/>
                <a:gd name="txB" fmla="*/ 2132857 h 2132857"/>
              </a:gdLst>
              <a:ahLst/>
              <a:cxnLst>
                <a:cxn ang="0">
                  <a:pos x="379028" y="0"/>
                </a:cxn>
                <a:cxn ang="0">
                  <a:pos x="379027" y="1943343"/>
                </a:cxn>
                <a:cxn ang="0">
                  <a:pos x="189513" y="2132857"/>
                </a:cxn>
                <a:cxn ang="0">
                  <a:pos x="189514" y="2132856"/>
                </a:cxn>
                <a:cxn ang="0">
                  <a:pos x="0" y="1943342"/>
                </a:cxn>
                <a:cxn ang="0">
                  <a:pos x="0" y="0"/>
                </a:cxn>
              </a:cxnLst>
              <a:rect l="txL" t="txT" r="txR" b="txB"/>
              <a:pathLst>
                <a:path w="379028" h="2132857">
                  <a:moveTo>
                    <a:pt x="379028" y="0"/>
                  </a:moveTo>
                  <a:cubicBezTo>
                    <a:pt x="379028" y="647781"/>
                    <a:pt x="379027" y="1295562"/>
                    <a:pt x="379027" y="1943343"/>
                  </a:cubicBezTo>
                  <a:cubicBezTo>
                    <a:pt x="379027" y="2048009"/>
                    <a:pt x="294179" y="2132857"/>
                    <a:pt x="189513" y="2132857"/>
                  </a:cubicBezTo>
                  <a:lnTo>
                    <a:pt x="189514" y="2132856"/>
                  </a:lnTo>
                  <a:cubicBezTo>
                    <a:pt x="84848" y="2132856"/>
                    <a:pt x="0" y="2048008"/>
                    <a:pt x="0" y="1943342"/>
                  </a:cubicBezTo>
                  <a:lnTo>
                    <a:pt x="0" y="0"/>
                  </a:lnTo>
                </a:path>
              </a:pathLst>
            </a:custGeom>
            <a:noFill/>
            <a:ln w="25400" cap="flat" cmpd="sng">
              <a:solidFill>
                <a:srgbClr val="7F7F7F"/>
              </a:solidFill>
              <a:prstDash val="solid"/>
              <a:bevel/>
              <a:headEnd type="none" w="med" len="med"/>
              <a:tailEnd type="none" w="med" len="med"/>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微软雅黑" panose="020B0503020204020204" pitchFamily="2" charset="-122"/>
              </a:endParaRPr>
            </a:p>
          </p:txBody>
        </p:sp>
        <p:grpSp>
          <p:nvGrpSpPr>
            <p:cNvPr id="172037" name="组合 37"/>
            <p:cNvGrpSpPr/>
            <p:nvPr/>
          </p:nvGrpSpPr>
          <p:grpSpPr>
            <a:xfrm>
              <a:off x="793991" y="1717013"/>
              <a:ext cx="321945" cy="348707"/>
              <a:chOff x="0" y="0"/>
              <a:chExt cx="720080" cy="720080"/>
            </a:xfrm>
          </p:grpSpPr>
          <p:sp>
            <p:nvSpPr>
              <p:cNvPr id="172038" name="椭圆 40"/>
              <p:cNvSpPr/>
              <p:nvPr/>
            </p:nvSpPr>
            <p:spPr>
              <a:xfrm>
                <a:off x="0" y="0"/>
                <a:ext cx="720080" cy="720080"/>
              </a:xfrm>
              <a:prstGeom prst="ellipse">
                <a:avLst/>
              </a:prstGeom>
              <a:solidFill>
                <a:srgbClr val="FFFFFF"/>
              </a:solidFill>
              <a:ln w="25400" cap="flat" cmpd="sng">
                <a:solidFill>
                  <a:srgbClr val="FFFFFF"/>
                </a:solidFill>
                <a:prstDash val="solid"/>
                <a:bevel/>
                <a:headEnd type="none" w="med" len="med"/>
                <a:tailEnd type="none" w="med" len="med"/>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微软雅黑" panose="020B0503020204020204" pitchFamily="2" charset="-122"/>
                </a:endParaRPr>
              </a:p>
            </p:txBody>
          </p:sp>
          <p:sp>
            <p:nvSpPr>
              <p:cNvPr id="172039" name="椭圆 41"/>
              <p:cNvSpPr/>
              <p:nvPr/>
            </p:nvSpPr>
            <p:spPr>
              <a:xfrm>
                <a:off x="105438" y="74958"/>
                <a:ext cx="570166" cy="570166"/>
              </a:xfrm>
              <a:prstGeom prst="ellipse">
                <a:avLst/>
              </a:prstGeom>
              <a:solidFill>
                <a:srgbClr val="FFFFFF"/>
              </a:solidFill>
              <a:ln w="25400" cap="flat" cmpd="sng">
                <a:solidFill>
                  <a:srgbClr val="F79646"/>
                </a:solidFill>
                <a:prstDash val="solid"/>
                <a:bevel/>
                <a:headEnd type="none" w="med" len="med"/>
                <a:tailEnd type="none" w="med" len="med"/>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微软雅黑" panose="020B0503020204020204" pitchFamily="2" charset="-122"/>
                </a:endParaRPr>
              </a:p>
            </p:txBody>
          </p:sp>
        </p:grpSp>
        <p:sp>
          <p:nvSpPr>
            <p:cNvPr id="172040" name="TextBox 38"/>
            <p:cNvSpPr/>
            <p:nvPr/>
          </p:nvSpPr>
          <p:spPr>
            <a:xfrm flipH="1">
              <a:off x="610009" y="2559892"/>
              <a:ext cx="1352170" cy="488337"/>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zh-CN" sz="2800" b="1" i="1" baseline="0" dirty="0">
                  <a:solidFill>
                    <a:srgbClr val="FFFFFF"/>
                  </a:solidFill>
                  <a:latin typeface="Arial Rounded MT Bold" panose="020F0704030504030204" pitchFamily="2" charset="0"/>
                  <a:ea typeface="微软雅黑" panose="020B0503020204020204" pitchFamily="2" charset="-122"/>
                  <a:sym typeface="Times New Roman" panose="02020603050405020304" pitchFamily="2" charset="0"/>
                </a:rPr>
                <a:t>3</a:t>
              </a:r>
              <a:endParaRPr lang="en-US" altLang="zh-CN" sz="2800" b="1" i="1" baseline="0" dirty="0">
                <a:solidFill>
                  <a:srgbClr val="FFFFFF"/>
                </a:solidFill>
                <a:latin typeface="Arial Rounded MT Bold" panose="020F0704030504030204" pitchFamily="2" charset="0"/>
                <a:ea typeface="微软雅黑" panose="020B0503020204020204" pitchFamily="2" charset="-122"/>
                <a:sym typeface="Times New Roman" panose="02020603050405020304" pitchFamily="2" charset="0"/>
              </a:endParaRPr>
            </a:p>
          </p:txBody>
        </p:sp>
        <p:sp>
          <p:nvSpPr>
            <p:cNvPr id="172041" name="TextBox 39"/>
            <p:cNvSpPr/>
            <p:nvPr/>
          </p:nvSpPr>
          <p:spPr>
            <a:xfrm flipH="1">
              <a:off x="617008" y="2901687"/>
              <a:ext cx="1287781" cy="1214810"/>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zh-CN" altLang="en-US" sz="2400" b="1" baseline="0" dirty="0">
                  <a:solidFill>
                    <a:srgbClr val="FFFFFF"/>
                  </a:solidFill>
                  <a:latin typeface="Arial" panose="020B0604020202020204" pitchFamily="34" charset="0"/>
                  <a:ea typeface="微软雅黑" panose="020B0503020204020204" pitchFamily="2" charset="-122"/>
                  <a:sym typeface="Arial" panose="020B0604020202020204" pitchFamily="34" charset="0"/>
                </a:rPr>
                <a:t>免费的数据分析软件</a:t>
              </a:r>
              <a:r>
                <a:rPr lang="en-US" altLang="x-none" sz="2400" b="1" baseline="0" dirty="0">
                  <a:solidFill>
                    <a:srgbClr val="FFFFFF"/>
                  </a:solidFill>
                  <a:latin typeface="Arial" panose="020B0604020202020204" pitchFamily="34" charset="0"/>
                  <a:ea typeface="微软雅黑" panose="020B0503020204020204" pitchFamily="2" charset="-122"/>
                  <a:sym typeface="Arial" panose="020B0604020202020204" pitchFamily="34" charset="0"/>
                </a:rPr>
                <a:t> </a:t>
              </a:r>
              <a:endParaRPr lang="en-US" altLang="x-none" sz="2400" b="1" baseline="0" dirty="0">
                <a:solidFill>
                  <a:srgbClr val="FFFFFF"/>
                </a:solidFill>
                <a:latin typeface="Arial" panose="020B0604020202020204" pitchFamily="34" charset="0"/>
                <a:ea typeface="微软雅黑" panose="020B0503020204020204" pitchFamily="2" charset="-122"/>
                <a:sym typeface="Arial" panose="020B0604020202020204" pitchFamily="34" charset="0"/>
              </a:endParaRPr>
            </a:p>
          </p:txBody>
        </p:sp>
      </p:grpSp>
      <p:sp>
        <p:nvSpPr>
          <p:cNvPr id="11" name="TextBox 31"/>
          <p:cNvSpPr/>
          <p:nvPr/>
        </p:nvSpPr>
        <p:spPr>
          <a:xfrm>
            <a:off x="7909560" y="1867535"/>
            <a:ext cx="966470" cy="638810"/>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x-none" sz="4000" b="1" i="1" baseline="0" dirty="0">
                <a:solidFill>
                  <a:srgbClr val="926F00"/>
                </a:solidFill>
                <a:latin typeface="浪漫雅圆" charset="-122"/>
                <a:ea typeface="Gungsuh" panose="02030600000101010101" pitchFamily="2" charset="-127"/>
                <a:sym typeface="浪漫雅圆" charset="-122"/>
              </a:rPr>
              <a:t>01</a:t>
            </a:r>
            <a:endParaRPr lang="en-US" altLang="x-none" sz="4000" b="1" i="1" baseline="0" dirty="0">
              <a:solidFill>
                <a:srgbClr val="926F00"/>
              </a:solidFill>
              <a:latin typeface="浪漫雅圆" charset="-122"/>
              <a:ea typeface="Gungsuh" panose="02030600000101010101" pitchFamily="2" charset="-127"/>
              <a:sym typeface="浪漫雅圆" charset="-122"/>
            </a:endParaRPr>
          </a:p>
        </p:txBody>
      </p:sp>
      <p:sp>
        <p:nvSpPr>
          <p:cNvPr id="100" name="文本框 99"/>
          <p:cNvSpPr txBox="1"/>
          <p:nvPr/>
        </p:nvSpPr>
        <p:spPr>
          <a:xfrm>
            <a:off x="9241155" y="1786890"/>
            <a:ext cx="1445260" cy="457200"/>
          </a:xfrm>
          <a:prstGeom prst="rect">
            <a:avLst/>
          </a:prstGeom>
          <a:noFill/>
          <a:ln w="9525">
            <a:noFill/>
          </a:ln>
        </p:spPr>
        <p:txBody>
          <a:bodyPr wrap="square">
            <a:spAutoFit/>
          </a:bodyPr>
          <a:p>
            <a:pPr marL="0" indent="0" algn="l"/>
            <a:r>
              <a:rPr lang="zh-CN" altLang="en-US" sz="2400" b="1" u="none">
                <a:solidFill>
                  <a:srgbClr val="000000"/>
                </a:solidFill>
                <a:latin typeface="宋体" panose="02010600030101010101" pitchFamily="2" charset="-122"/>
                <a:ea typeface="宋体" panose="02010600030101010101" pitchFamily="2" charset="-122"/>
                <a:cs typeface="宋体" panose="02010600030101010101" pitchFamily="2" charset="-122"/>
              </a:rPr>
              <a:t>功能强大</a:t>
            </a:r>
            <a:endParaRPr lang="zh-CN" altLang="en-US" sz="24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9798685" y="3636010"/>
            <a:ext cx="1751330" cy="457200"/>
          </a:xfrm>
          <a:prstGeom prst="rect">
            <a:avLst/>
          </a:prstGeom>
          <a:noFill/>
          <a:ln w="9525">
            <a:noFill/>
          </a:ln>
        </p:spPr>
        <p:txBody>
          <a:bodyPr wrap="square">
            <a:spAutoFit/>
          </a:bodyPr>
          <a:p>
            <a:pPr marL="0" indent="0" algn="l"/>
            <a:r>
              <a:rPr lang="zh-CN" altLang="en-US" sz="2400" b="1" u="none">
                <a:solidFill>
                  <a:srgbClr val="000000"/>
                </a:solidFill>
                <a:latin typeface="宋体" panose="02010600030101010101" pitchFamily="2" charset="-122"/>
                <a:ea typeface="宋体" panose="02010600030101010101" pitchFamily="2" charset="-122"/>
                <a:cs typeface="宋体" panose="02010600030101010101" pitchFamily="2" charset="-122"/>
              </a:rPr>
              <a:t>免费，开源</a:t>
            </a:r>
            <a:endParaRPr lang="zh-CN" altLang="en-US" sz="24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13" name="文本框 12"/>
          <p:cNvSpPr txBox="1"/>
          <p:nvPr/>
        </p:nvSpPr>
        <p:spPr>
          <a:xfrm>
            <a:off x="9423400" y="5915660"/>
            <a:ext cx="1751330" cy="457200"/>
          </a:xfrm>
          <a:prstGeom prst="rect">
            <a:avLst/>
          </a:prstGeom>
          <a:noFill/>
          <a:ln w="9525">
            <a:noFill/>
          </a:ln>
        </p:spPr>
        <p:txBody>
          <a:bodyPr wrap="square">
            <a:spAutoFit/>
          </a:bodyPr>
          <a:p>
            <a:pPr marL="0" indent="0" algn="l"/>
            <a:r>
              <a:rPr lang="zh-CN" altLang="en-US" sz="2400" b="1" u="none">
                <a:solidFill>
                  <a:srgbClr val="000000"/>
                </a:solidFill>
                <a:latin typeface="宋体" panose="02010600030101010101" pitchFamily="2" charset="-122"/>
                <a:ea typeface="宋体" panose="02010600030101010101" pitchFamily="2" charset="-122"/>
                <a:cs typeface="宋体" panose="02010600030101010101" pitchFamily="2" charset="-122"/>
              </a:rPr>
              <a:t>前景广阔</a:t>
            </a:r>
            <a:endParaRPr lang="zh-CN" altLang="en-US" sz="24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14" name="TextBox 28"/>
          <p:cNvSpPr/>
          <p:nvPr/>
        </p:nvSpPr>
        <p:spPr>
          <a:xfrm>
            <a:off x="47625" y="168910"/>
            <a:ext cx="5571490"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rPr>
              <a:t>多元统计分析概述</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72034"/>
                                        </p:tgtEl>
                                        <p:attrNameLst>
                                          <p:attrName>style.visibility</p:attrName>
                                        </p:attrNameLst>
                                      </p:cBhvr>
                                      <p:to>
                                        <p:strVal val="visible"/>
                                      </p:to>
                                    </p:set>
                                    <p:animEffect transition="in" filter="fade">
                                      <p:cBhvr>
                                        <p:cTn id="7" dur="1000"/>
                                        <p:tgtEl>
                                          <p:spTgt spid="172034"/>
                                        </p:tgtEl>
                                      </p:cBhvr>
                                    </p:animEffect>
                                    <p:anim calcmode="lin" valueType="num">
                                      <p:cBhvr>
                                        <p:cTn id="8" dur="1000" fill="hold"/>
                                        <p:tgtEl>
                                          <p:spTgt spid="172034"/>
                                        </p:tgtEl>
                                        <p:attrNameLst>
                                          <p:attrName>ppt_x</p:attrName>
                                        </p:attrNameLst>
                                      </p:cBhvr>
                                      <p:tavLst>
                                        <p:tav tm="0">
                                          <p:val>
                                            <p:strVal val="#ppt_x"/>
                                          </p:val>
                                        </p:tav>
                                        <p:tav tm="100000">
                                          <p:val>
                                            <p:strVal val="#ppt_x"/>
                                          </p:val>
                                        </p:tav>
                                      </p:tavLst>
                                    </p:anim>
                                    <p:anim calcmode="lin" valueType="num">
                                      <p:cBhvr>
                                        <p:cTn id="9" dur="1000" fill="hold"/>
                                        <p:tgtEl>
                                          <p:spTgt spid="1720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40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12" presetClass="entr" presetSubtype="2" fill="hold" grpId="0" nodeType="afterEffect">
                                  <p:stCondLst>
                                    <p:cond delay="0"/>
                                  </p:stCondLst>
                                  <p:childTnLst>
                                    <p:set>
                                      <p:cBhvr>
                                        <p:cTn id="25" dur="1" fill="hold">
                                          <p:stCondLst>
                                            <p:cond delay="0"/>
                                          </p:stCondLst>
                                        </p:cTn>
                                        <p:tgtEl>
                                          <p:spTgt spid="100"/>
                                        </p:tgtEl>
                                        <p:attrNameLst>
                                          <p:attrName>style.visibility</p:attrName>
                                        </p:attrNameLst>
                                      </p:cBhvr>
                                      <p:to>
                                        <p:strVal val="visible"/>
                                      </p:to>
                                    </p:set>
                                    <p:anim calcmode="lin" valueType="num">
                                      <p:cBhvr additive="base">
                                        <p:cTn id="26" dur="500"/>
                                        <p:tgtEl>
                                          <p:spTgt spid="100"/>
                                        </p:tgtEl>
                                        <p:attrNameLst>
                                          <p:attrName>ppt_x</p:attrName>
                                        </p:attrNameLst>
                                      </p:cBhvr>
                                      <p:tavLst>
                                        <p:tav tm="0">
                                          <p:val>
                                            <p:strVal val="#ppt_x+#ppt_w*1.125000"/>
                                          </p:val>
                                        </p:tav>
                                        <p:tav tm="100000">
                                          <p:val>
                                            <p:strVal val="#ppt_x"/>
                                          </p:val>
                                        </p:tav>
                                      </p:tavLst>
                                    </p:anim>
                                    <p:animEffect transition="in" filter="wipe(left)">
                                      <p:cBhvr>
                                        <p:cTn id="27" dur="5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1402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4028"/>
                                        </p:tgtEl>
                                        <p:attrNameLst>
                                          <p:attrName>style.visibility</p:attrName>
                                        </p:attrNameLst>
                                      </p:cBhvr>
                                      <p:to>
                                        <p:strVal val="visible"/>
                                      </p:to>
                                    </p:set>
                                  </p:childTnLst>
                                </p:cTn>
                              </p:par>
                            </p:childTnLst>
                          </p:cTn>
                        </p:par>
                        <p:par>
                          <p:cTn id="34" fill="hold">
                            <p:stCondLst>
                              <p:cond delay="0"/>
                            </p:stCondLst>
                            <p:childTnLst>
                              <p:par>
                                <p:cTn id="35" presetID="12" presetClass="entr" presetSubtype="2"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p:tgtEl>
                                          <p:spTgt spid="12"/>
                                        </p:tgtEl>
                                        <p:attrNameLst>
                                          <p:attrName>ppt_x</p:attrName>
                                        </p:attrNameLst>
                                      </p:cBhvr>
                                      <p:tavLst>
                                        <p:tav tm="0">
                                          <p:val>
                                            <p:strVal val="#ppt_x+#ppt_w*1.125000"/>
                                          </p:val>
                                        </p:tav>
                                        <p:tav tm="100000">
                                          <p:val>
                                            <p:strVal val="#ppt_x"/>
                                          </p:val>
                                        </p:tav>
                                      </p:tavLst>
                                    </p:anim>
                                    <p:animEffect transition="in" filter="wipe(left)">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40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4020"/>
                                        </p:tgtEl>
                                        <p:attrNameLst>
                                          <p:attrName>style.visibility</p:attrName>
                                        </p:attrNameLst>
                                      </p:cBhvr>
                                      <p:to>
                                        <p:strVal val="visible"/>
                                      </p:to>
                                    </p:set>
                                  </p:childTnLst>
                                </p:cTn>
                              </p:par>
                            </p:childTnLst>
                          </p:cTn>
                        </p:par>
                        <p:par>
                          <p:cTn id="45" fill="hold">
                            <p:stCondLst>
                              <p:cond delay="0"/>
                            </p:stCondLst>
                            <p:childTnLst>
                              <p:par>
                                <p:cTn id="46" presetID="12" presetClass="entr" presetSubtype="2"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p:tgtEl>
                                          <p:spTgt spid="13"/>
                                        </p:tgtEl>
                                        <p:attrNameLst>
                                          <p:attrName>ppt_x</p:attrName>
                                        </p:attrNameLst>
                                      </p:cBhvr>
                                      <p:tavLst>
                                        <p:tav tm="0">
                                          <p:val>
                                            <p:strVal val="#ppt_x+#ppt_w*1.125000"/>
                                          </p:val>
                                        </p:tav>
                                        <p:tav tm="100000">
                                          <p:val>
                                            <p:strVal val="#ppt_x"/>
                                          </p:val>
                                        </p:tav>
                                      </p:tavLst>
                                    </p:anim>
                                    <p:animEffect transition="in" filter="wipe(left)">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animBg="1"/>
      <p:bldP spid="11" grpId="0"/>
      <p:bldP spid="100" grpId="0"/>
      <p:bldP spid="214022" grpId="0" animBg="1"/>
      <p:bldP spid="214028" grpId="0"/>
      <p:bldP spid="12" grpId="0"/>
      <p:bldP spid="214034" grpId="0"/>
      <p:bldP spid="214020"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85381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96" name="TextBox 27"/>
          <p:cNvSpPr/>
          <p:nvPr/>
        </p:nvSpPr>
        <p:spPr>
          <a:xfrm>
            <a:off x="4444365" y="201295"/>
            <a:ext cx="433006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1.5 R</a:t>
            </a:r>
            <a:r>
              <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语言系统的设置</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27649" name="组合 18"/>
          <p:cNvGrpSpPr/>
          <p:nvPr/>
        </p:nvGrpSpPr>
        <p:grpSpPr>
          <a:xfrm>
            <a:off x="3487738" y="1361123"/>
            <a:ext cx="2160587" cy="1943100"/>
            <a:chOff x="2748274" y="621482"/>
            <a:chExt cx="2880320" cy="1944216"/>
          </a:xfrm>
        </p:grpSpPr>
        <p:sp>
          <p:nvSpPr>
            <p:cNvPr id="5" name="矩形 4"/>
            <p:cNvSpPr/>
            <p:nvPr/>
          </p:nvSpPr>
          <p:spPr>
            <a:xfrm>
              <a:off x="2748274" y="621482"/>
              <a:ext cx="2880320" cy="1728192"/>
            </a:xfrm>
            <a:prstGeom prst="rect">
              <a:avLst/>
            </a:prstGeom>
            <a:solidFill>
              <a:srgbClr val="008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7" name="等腰三角形 6"/>
            <p:cNvSpPr/>
            <p:nvPr/>
          </p:nvSpPr>
          <p:spPr>
            <a:xfrm flipV="1">
              <a:off x="4063140" y="2349674"/>
              <a:ext cx="250588" cy="216024"/>
            </a:xfrm>
            <a:prstGeom prst="triangle">
              <a:avLst/>
            </a:prstGeom>
            <a:solidFill>
              <a:srgbClr val="008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pic>
        <p:nvPicPr>
          <p:cNvPr id="27652" name="Picture 3"/>
          <p:cNvPicPr>
            <a:picLocks noChangeAspect="1"/>
          </p:cNvPicPr>
          <p:nvPr/>
        </p:nvPicPr>
        <p:blipFill>
          <a:blip r:embed="rId2">
            <a:clrChange>
              <a:clrFrom>
                <a:srgbClr val="1D72D8"/>
              </a:clrFrom>
              <a:clrTo>
                <a:srgbClr val="1D72D8">
                  <a:alpha val="0"/>
                </a:srgbClr>
              </a:clrTo>
            </a:clrChange>
          </a:blip>
          <a:stretch>
            <a:fillRect/>
          </a:stretch>
        </p:blipFill>
        <p:spPr>
          <a:xfrm>
            <a:off x="4384675" y="1577023"/>
            <a:ext cx="450850" cy="558800"/>
          </a:xfrm>
          <a:prstGeom prst="rect">
            <a:avLst/>
          </a:prstGeom>
          <a:noFill/>
          <a:ln w="9525">
            <a:noFill/>
          </a:ln>
        </p:spPr>
      </p:pic>
      <p:sp>
        <p:nvSpPr>
          <p:cNvPr id="27653" name="矩形 24"/>
          <p:cNvSpPr/>
          <p:nvPr/>
        </p:nvSpPr>
        <p:spPr>
          <a:xfrm>
            <a:off x="4206240" y="2208848"/>
            <a:ext cx="1701800" cy="467995"/>
          </a:xfrm>
          <a:prstGeom prst="rect">
            <a:avLst/>
          </a:prstGeom>
          <a:noFill/>
          <a:ln w="9525">
            <a:noFill/>
          </a:ln>
        </p:spPr>
        <p:txBody>
          <a:bodyPr wrap="square" lIns="76800" tIns="38400" rIns="76800" bIns="38400" anchor="t">
            <a:spAutoFit/>
          </a:bodyPr>
          <a:p>
            <a:pPr lvl="0"/>
            <a:r>
              <a:rPr lang="zh-CN" altLang="en-US" sz="2400" b="1" dirty="0">
                <a:solidFill>
                  <a:schemeClr val="bg1"/>
                </a:solidFill>
                <a:latin typeface="微软雅黑" panose="020B0503020204020204" pitchFamily="2" charset="-122"/>
                <a:ea typeface="微软雅黑" panose="020B0503020204020204" pitchFamily="2" charset="-122"/>
              </a:rPr>
              <a:t>优点</a:t>
            </a:r>
            <a:endParaRPr lang="zh-CN" altLang="en-US" sz="2400" b="1" dirty="0">
              <a:solidFill>
                <a:schemeClr val="bg1"/>
              </a:solidFill>
              <a:latin typeface="微软雅黑" panose="020B0503020204020204" pitchFamily="2" charset="-122"/>
              <a:ea typeface="微软雅黑" panose="020B0503020204020204" pitchFamily="2" charset="-122"/>
            </a:endParaRPr>
          </a:p>
        </p:txBody>
      </p:sp>
      <p:grpSp>
        <p:nvGrpSpPr>
          <p:cNvPr id="27654" name="组合 17"/>
          <p:cNvGrpSpPr/>
          <p:nvPr/>
        </p:nvGrpSpPr>
        <p:grpSpPr>
          <a:xfrm>
            <a:off x="7832725" y="1361123"/>
            <a:ext cx="2160588" cy="1943100"/>
            <a:chOff x="7607374" y="621482"/>
            <a:chExt cx="2880320" cy="1944216"/>
          </a:xfrm>
        </p:grpSpPr>
        <p:sp>
          <p:nvSpPr>
            <p:cNvPr id="8" name="矩形 7"/>
            <p:cNvSpPr/>
            <p:nvPr/>
          </p:nvSpPr>
          <p:spPr>
            <a:xfrm>
              <a:off x="7607374" y="621482"/>
              <a:ext cx="2880320" cy="1728192"/>
            </a:xfrm>
            <a:prstGeom prst="rect">
              <a:avLst/>
            </a:prstGeom>
            <a:solidFill>
              <a:srgbClr val="112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9" name="等腰三角形 8"/>
            <p:cNvSpPr/>
            <p:nvPr/>
          </p:nvSpPr>
          <p:spPr>
            <a:xfrm flipV="1">
              <a:off x="8922240" y="2349674"/>
              <a:ext cx="250588" cy="216024"/>
            </a:xfrm>
            <a:prstGeom prst="triangle">
              <a:avLst/>
            </a:prstGeom>
            <a:solidFill>
              <a:srgbClr val="112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7657" name="椭圆 16"/>
            <p:cNvSpPr/>
            <p:nvPr/>
          </p:nvSpPr>
          <p:spPr>
            <a:xfrm>
              <a:off x="9102740" y="1115991"/>
              <a:ext cx="322872" cy="322872"/>
            </a:xfrm>
            <a:prstGeom prst="ellipse">
              <a:avLst/>
            </a:prstGeom>
            <a:solidFill>
              <a:srgbClr val="112947"/>
            </a:solidFill>
            <a:ln w="9525">
              <a:noFill/>
            </a:ln>
          </p:spPr>
          <p:txBody>
            <a:bodyPr wrap="square" lIns="91440" tIns="45720" rIns="91440" bIns="45720" anchor="t"/>
            <a:p>
              <a:pPr lvl="0" defTabSz="768350"/>
              <a:endParaRPr lang="zh-CN" altLang="en-US" sz="1500">
                <a:latin typeface="Arial" panose="020B0604020202020204" pitchFamily="34" charset="0"/>
                <a:ea typeface="宋体" panose="02010600030101010101" pitchFamily="2" charset="-122"/>
              </a:endParaRPr>
            </a:p>
          </p:txBody>
        </p:sp>
      </p:grpSp>
      <p:pic>
        <p:nvPicPr>
          <p:cNvPr id="27658" name="Picture 3"/>
          <p:cNvPicPr>
            <a:picLocks noChangeAspect="1"/>
          </p:cNvPicPr>
          <p:nvPr/>
        </p:nvPicPr>
        <p:blipFill>
          <a:blip r:embed="rId2">
            <a:clrChange>
              <a:clrFrom>
                <a:srgbClr val="1D72D8"/>
              </a:clrFrom>
              <a:clrTo>
                <a:srgbClr val="1D72D8">
                  <a:alpha val="0"/>
                </a:srgbClr>
              </a:clrTo>
            </a:clrChange>
          </a:blip>
          <a:stretch>
            <a:fillRect/>
          </a:stretch>
        </p:blipFill>
        <p:spPr>
          <a:xfrm flipV="1">
            <a:off x="8688388" y="1573848"/>
            <a:ext cx="449262" cy="558800"/>
          </a:xfrm>
          <a:prstGeom prst="rect">
            <a:avLst/>
          </a:prstGeom>
          <a:noFill/>
          <a:ln w="9525">
            <a:noFill/>
          </a:ln>
        </p:spPr>
      </p:pic>
      <p:sp>
        <p:nvSpPr>
          <p:cNvPr id="27659" name="矩形 23"/>
          <p:cNvSpPr/>
          <p:nvPr/>
        </p:nvSpPr>
        <p:spPr>
          <a:xfrm>
            <a:off x="8557578" y="2208848"/>
            <a:ext cx="1335087" cy="467995"/>
          </a:xfrm>
          <a:prstGeom prst="rect">
            <a:avLst/>
          </a:prstGeom>
          <a:noFill/>
          <a:ln w="9525">
            <a:noFill/>
          </a:ln>
        </p:spPr>
        <p:txBody>
          <a:bodyPr wrap="square" lIns="76800" tIns="38400" rIns="76800" bIns="38400" anchor="t">
            <a:spAutoFit/>
          </a:bodyPr>
          <a:p>
            <a:pPr lvl="0"/>
            <a:r>
              <a:rPr lang="zh-CN" altLang="en-US" sz="2400" b="1" dirty="0">
                <a:solidFill>
                  <a:schemeClr val="bg1"/>
                </a:solidFill>
                <a:latin typeface="微软雅黑" panose="020B0503020204020204" pitchFamily="2" charset="-122"/>
                <a:ea typeface="微软雅黑" panose="020B0503020204020204" pitchFamily="2" charset="-122"/>
              </a:rPr>
              <a:t>缺点</a:t>
            </a:r>
            <a:endParaRPr lang="zh-CN" altLang="en-US" sz="2400" b="1" dirty="0">
              <a:solidFill>
                <a:schemeClr val="bg1"/>
              </a:solidFill>
              <a:latin typeface="微软雅黑" panose="020B0503020204020204" pitchFamily="2" charset="-122"/>
              <a:ea typeface="微软雅黑" panose="020B0503020204020204" pitchFamily="2" charset="-122"/>
            </a:endParaRPr>
          </a:p>
        </p:txBody>
      </p:sp>
      <p:sp>
        <p:nvSpPr>
          <p:cNvPr id="27660" name="文本框 5"/>
          <p:cNvSpPr txBox="1"/>
          <p:nvPr/>
        </p:nvSpPr>
        <p:spPr>
          <a:xfrm>
            <a:off x="2621915" y="3482340"/>
            <a:ext cx="3597910" cy="1188720"/>
          </a:xfrm>
          <a:prstGeom prst="rect">
            <a:avLst/>
          </a:prstGeom>
          <a:noFill/>
          <a:ln w="9525">
            <a:noFill/>
          </a:ln>
        </p:spPr>
        <p:txBody>
          <a:bodyPr wrap="square" anchor="t">
            <a:spAutoFit/>
          </a:bodyPr>
          <a:p>
            <a:pPr lvl="0"/>
            <a:r>
              <a:rPr sz="2400" b="1">
                <a:latin typeface="Calibri" panose="020F0502020204030204" charset="0"/>
                <a:ea typeface="宋体" panose="02010600030101010101" pitchFamily="2" charset="-122"/>
              </a:rPr>
              <a:t>自由软件，统计功能强大，可以看作Splus的免费版本，是统计研究的首选</a:t>
            </a:r>
            <a:endParaRPr sz="2400" b="1">
              <a:latin typeface="Calibri" panose="020F0502020204030204" charset="0"/>
              <a:ea typeface="宋体" panose="02010600030101010101" pitchFamily="2" charset="-122"/>
            </a:endParaRPr>
          </a:p>
        </p:txBody>
      </p:sp>
      <p:sp>
        <p:nvSpPr>
          <p:cNvPr id="27661" name="文本框 6"/>
          <p:cNvSpPr txBox="1"/>
          <p:nvPr/>
        </p:nvSpPr>
        <p:spPr>
          <a:xfrm>
            <a:off x="7418388" y="3466148"/>
            <a:ext cx="3162300" cy="822960"/>
          </a:xfrm>
          <a:prstGeom prst="rect">
            <a:avLst/>
          </a:prstGeom>
          <a:noFill/>
          <a:ln w="9525">
            <a:noFill/>
          </a:ln>
        </p:spPr>
        <p:txBody>
          <a:bodyPr wrap="square" anchor="t">
            <a:spAutoFit/>
          </a:bodyPr>
          <a:p>
            <a:pPr lvl="0"/>
            <a:r>
              <a:rPr sz="2400" b="1">
                <a:latin typeface="Calibri" panose="020F0502020204030204" charset="0"/>
                <a:ea typeface="宋体" panose="02010600030101010101" pitchFamily="2" charset="-122"/>
              </a:rPr>
              <a:t>初学较为麻烦，需一定编程经验</a:t>
            </a:r>
            <a:endParaRPr sz="2400" b="1">
              <a:latin typeface="Calibri" panose="020F0502020204030204" charset="0"/>
              <a:ea typeface="宋体" panose="02010600030101010101" pitchFamily="2" charset="-122"/>
            </a:endParaRPr>
          </a:p>
        </p:txBody>
      </p:sp>
      <p:sp>
        <p:nvSpPr>
          <p:cNvPr id="10" name="TextBox 28"/>
          <p:cNvSpPr/>
          <p:nvPr/>
        </p:nvSpPr>
        <p:spPr>
          <a:xfrm>
            <a:off x="47625" y="168910"/>
            <a:ext cx="5571490"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rPr>
              <a:t>多元统计分析概述</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endParaRPr>
          </a:p>
        </p:txBody>
      </p:sp>
      <p:sp>
        <p:nvSpPr>
          <p:cNvPr id="8200" name="TextBox 1"/>
          <p:cNvSpPr/>
          <p:nvPr/>
        </p:nvSpPr>
        <p:spPr>
          <a:xfrm flipH="1">
            <a:off x="314643" y="2374265"/>
            <a:ext cx="800100" cy="3051810"/>
          </a:xfrm>
          <a:prstGeom prst="rect">
            <a:avLst/>
          </a:prstGeom>
          <a:noFill/>
          <a:ln w="9525">
            <a:noFill/>
          </a:ln>
        </p:spPr>
        <p:txBody>
          <a:bodyPr wrap="square">
            <a:spAutoFit/>
          </a:bodyPr>
          <a:p>
            <a:pPr lvl="0" algn="ctr">
              <a:lnSpc>
                <a:spcPct val="100000"/>
              </a:lnSpc>
            </a:pPr>
            <a:r>
              <a:rPr lang="en-US" altLang="zh-CN" sz="3200" dirty="0">
                <a:solidFill>
                  <a:srgbClr val="00B0F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dirty="0">
                <a:solidFill>
                  <a:srgbClr val="00B0F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软件优缺点</a:t>
            </a:r>
            <a:endParaRPr lang="zh-CN" altLang="en-US" sz="3200" dirty="0">
              <a:solidFill>
                <a:srgbClr val="00B0F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 name="直接连接符 10"/>
          <p:cNvSpPr/>
          <p:nvPr/>
        </p:nvSpPr>
        <p:spPr>
          <a:xfrm>
            <a:off x="1242060" y="135763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7649"/>
                                        </p:tgtEl>
                                        <p:attrNameLst>
                                          <p:attrName>style.visibility</p:attrName>
                                        </p:attrNameLst>
                                      </p:cBhvr>
                                      <p:to>
                                        <p:strVal val="visible"/>
                                      </p:to>
                                    </p:set>
                                    <p:animEffect transition="in" filter="fade">
                                      <p:cBhvr>
                                        <p:cTn id="7" dur="1000"/>
                                        <p:tgtEl>
                                          <p:spTgt spid="27649"/>
                                        </p:tgtEl>
                                      </p:cBhvr>
                                    </p:animEffect>
                                    <p:anim calcmode="lin" valueType="num">
                                      <p:cBhvr>
                                        <p:cTn id="8" dur="1000" fill="hold"/>
                                        <p:tgtEl>
                                          <p:spTgt spid="27649"/>
                                        </p:tgtEl>
                                        <p:attrNameLst>
                                          <p:attrName>ppt_x</p:attrName>
                                        </p:attrNameLst>
                                      </p:cBhvr>
                                      <p:tavLst>
                                        <p:tav tm="0">
                                          <p:val>
                                            <p:strVal val="#ppt_x"/>
                                          </p:val>
                                        </p:tav>
                                        <p:tav tm="100000">
                                          <p:val>
                                            <p:strVal val="#ppt_x"/>
                                          </p:val>
                                        </p:tav>
                                      </p:tavLst>
                                    </p:anim>
                                    <p:anim calcmode="lin" valueType="num">
                                      <p:cBhvr>
                                        <p:cTn id="9" dur="1000" fill="hold"/>
                                        <p:tgtEl>
                                          <p:spTgt spid="27649"/>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7653"/>
                                        </p:tgtEl>
                                        <p:attrNameLst>
                                          <p:attrName>style.visibility</p:attrName>
                                        </p:attrNameLst>
                                      </p:cBhvr>
                                      <p:to>
                                        <p:strVal val="visible"/>
                                      </p:to>
                                    </p:set>
                                    <p:animEffect transition="in" filter="fade">
                                      <p:cBhvr>
                                        <p:cTn id="12" dur="1000"/>
                                        <p:tgtEl>
                                          <p:spTgt spid="27653"/>
                                        </p:tgtEl>
                                      </p:cBhvr>
                                    </p:animEffect>
                                    <p:anim calcmode="lin" valueType="num">
                                      <p:cBhvr>
                                        <p:cTn id="13" dur="1000" fill="hold"/>
                                        <p:tgtEl>
                                          <p:spTgt spid="27653"/>
                                        </p:tgtEl>
                                        <p:attrNameLst>
                                          <p:attrName>ppt_x</p:attrName>
                                        </p:attrNameLst>
                                      </p:cBhvr>
                                      <p:tavLst>
                                        <p:tav tm="0">
                                          <p:val>
                                            <p:strVal val="#ppt_x"/>
                                          </p:val>
                                        </p:tav>
                                        <p:tav tm="100000">
                                          <p:val>
                                            <p:strVal val="#ppt_x"/>
                                          </p:val>
                                        </p:tav>
                                      </p:tavLst>
                                    </p:anim>
                                    <p:anim calcmode="lin" valueType="num">
                                      <p:cBhvr>
                                        <p:cTn id="14" dur="1000" fill="hold"/>
                                        <p:tgtEl>
                                          <p:spTgt spid="2765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27652"/>
                                        </p:tgtEl>
                                        <p:attrNameLst>
                                          <p:attrName>style.visibility</p:attrName>
                                        </p:attrNameLst>
                                      </p:cBhvr>
                                      <p:to>
                                        <p:strVal val="visible"/>
                                      </p:to>
                                    </p:set>
                                    <p:animEffect transition="in" filter="fade">
                                      <p:cBhvr>
                                        <p:cTn id="17" dur="1000"/>
                                        <p:tgtEl>
                                          <p:spTgt spid="27652"/>
                                        </p:tgtEl>
                                      </p:cBhvr>
                                    </p:animEffect>
                                    <p:anim calcmode="lin" valueType="num">
                                      <p:cBhvr>
                                        <p:cTn id="18" dur="1000" fill="hold"/>
                                        <p:tgtEl>
                                          <p:spTgt spid="27652"/>
                                        </p:tgtEl>
                                        <p:attrNameLst>
                                          <p:attrName>ppt_x</p:attrName>
                                        </p:attrNameLst>
                                      </p:cBhvr>
                                      <p:tavLst>
                                        <p:tav tm="0">
                                          <p:val>
                                            <p:strVal val="#ppt_x"/>
                                          </p:val>
                                        </p:tav>
                                        <p:tav tm="100000">
                                          <p:val>
                                            <p:strVal val="#ppt_x"/>
                                          </p:val>
                                        </p:tav>
                                      </p:tavLst>
                                    </p:anim>
                                    <p:anim calcmode="lin" valueType="num">
                                      <p:cBhvr>
                                        <p:cTn id="19" dur="1000" fill="hold"/>
                                        <p:tgtEl>
                                          <p:spTgt spid="2765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7660"/>
                                        </p:tgtEl>
                                        <p:attrNameLst>
                                          <p:attrName>style.visibility</p:attrName>
                                        </p:attrNameLst>
                                      </p:cBhvr>
                                      <p:to>
                                        <p:strVal val="visible"/>
                                      </p:to>
                                    </p:set>
                                    <p:animEffect transition="in" filter="fade">
                                      <p:cBhvr>
                                        <p:cTn id="24" dur="1000"/>
                                        <p:tgtEl>
                                          <p:spTgt spid="27660"/>
                                        </p:tgtEl>
                                      </p:cBhvr>
                                    </p:animEffect>
                                    <p:anim calcmode="lin" valueType="num">
                                      <p:cBhvr>
                                        <p:cTn id="25" dur="1000" fill="hold"/>
                                        <p:tgtEl>
                                          <p:spTgt spid="27660"/>
                                        </p:tgtEl>
                                        <p:attrNameLst>
                                          <p:attrName>ppt_x</p:attrName>
                                        </p:attrNameLst>
                                      </p:cBhvr>
                                      <p:tavLst>
                                        <p:tav tm="0">
                                          <p:val>
                                            <p:strVal val="#ppt_x"/>
                                          </p:val>
                                        </p:tav>
                                        <p:tav tm="100000">
                                          <p:val>
                                            <p:strVal val="#ppt_x"/>
                                          </p:val>
                                        </p:tav>
                                      </p:tavLst>
                                    </p:anim>
                                    <p:anim calcmode="lin" valueType="num">
                                      <p:cBhvr>
                                        <p:cTn id="26" dur="1000" fill="hold"/>
                                        <p:tgtEl>
                                          <p:spTgt spid="2766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27658"/>
                                        </p:tgtEl>
                                        <p:attrNameLst>
                                          <p:attrName>style.visibility</p:attrName>
                                        </p:attrNameLst>
                                      </p:cBhvr>
                                      <p:to>
                                        <p:strVal val="visible"/>
                                      </p:to>
                                    </p:set>
                                    <p:animEffect transition="in" filter="fade">
                                      <p:cBhvr>
                                        <p:cTn id="31" dur="1000"/>
                                        <p:tgtEl>
                                          <p:spTgt spid="27658"/>
                                        </p:tgtEl>
                                      </p:cBhvr>
                                    </p:animEffect>
                                    <p:anim calcmode="lin" valueType="num">
                                      <p:cBhvr>
                                        <p:cTn id="32" dur="1000" fill="hold"/>
                                        <p:tgtEl>
                                          <p:spTgt spid="27658"/>
                                        </p:tgtEl>
                                        <p:attrNameLst>
                                          <p:attrName>ppt_x</p:attrName>
                                        </p:attrNameLst>
                                      </p:cBhvr>
                                      <p:tavLst>
                                        <p:tav tm="0">
                                          <p:val>
                                            <p:strVal val="#ppt_x"/>
                                          </p:val>
                                        </p:tav>
                                        <p:tav tm="100000">
                                          <p:val>
                                            <p:strVal val="#ppt_x"/>
                                          </p:val>
                                        </p:tav>
                                      </p:tavLst>
                                    </p:anim>
                                    <p:anim calcmode="lin" valueType="num">
                                      <p:cBhvr>
                                        <p:cTn id="33" dur="1000" fill="hold"/>
                                        <p:tgtEl>
                                          <p:spTgt spid="27658"/>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27659"/>
                                        </p:tgtEl>
                                        <p:attrNameLst>
                                          <p:attrName>style.visibility</p:attrName>
                                        </p:attrNameLst>
                                      </p:cBhvr>
                                      <p:to>
                                        <p:strVal val="visible"/>
                                      </p:to>
                                    </p:set>
                                    <p:animEffect transition="in" filter="fade">
                                      <p:cBhvr>
                                        <p:cTn id="36" dur="1000"/>
                                        <p:tgtEl>
                                          <p:spTgt spid="27659"/>
                                        </p:tgtEl>
                                      </p:cBhvr>
                                    </p:animEffect>
                                    <p:anim calcmode="lin" valueType="num">
                                      <p:cBhvr>
                                        <p:cTn id="37" dur="1000" fill="hold"/>
                                        <p:tgtEl>
                                          <p:spTgt spid="27659"/>
                                        </p:tgtEl>
                                        <p:attrNameLst>
                                          <p:attrName>ppt_x</p:attrName>
                                        </p:attrNameLst>
                                      </p:cBhvr>
                                      <p:tavLst>
                                        <p:tav tm="0">
                                          <p:val>
                                            <p:strVal val="#ppt_x"/>
                                          </p:val>
                                        </p:tav>
                                        <p:tav tm="100000">
                                          <p:val>
                                            <p:strVal val="#ppt_x"/>
                                          </p:val>
                                        </p:tav>
                                      </p:tavLst>
                                    </p:anim>
                                    <p:anim calcmode="lin" valueType="num">
                                      <p:cBhvr>
                                        <p:cTn id="38" dur="1000" fill="hold"/>
                                        <p:tgtEl>
                                          <p:spTgt spid="27659"/>
                                        </p:tgtEl>
                                        <p:attrNameLst>
                                          <p:attrName>ppt_y</p:attrName>
                                        </p:attrNameLst>
                                      </p:cBhvr>
                                      <p:tavLst>
                                        <p:tav tm="0">
                                          <p:val>
                                            <p:strVal val="#ppt_y-.1"/>
                                          </p:val>
                                        </p:tav>
                                        <p:tav tm="100000">
                                          <p:val>
                                            <p:strVal val="#ppt_y"/>
                                          </p:val>
                                        </p:tav>
                                      </p:tavLst>
                                    </p:anim>
                                  </p:childTnLst>
                                </p:cTn>
                              </p:par>
                              <p:par>
                                <p:cTn id="39" presetID="47" presetClass="entr" presetSubtype="0" fill="hold" nodeType="withEffect">
                                  <p:stCondLst>
                                    <p:cond delay="0"/>
                                  </p:stCondLst>
                                  <p:childTnLst>
                                    <p:set>
                                      <p:cBhvr>
                                        <p:cTn id="40" dur="1" fill="hold">
                                          <p:stCondLst>
                                            <p:cond delay="0"/>
                                          </p:stCondLst>
                                        </p:cTn>
                                        <p:tgtEl>
                                          <p:spTgt spid="27654"/>
                                        </p:tgtEl>
                                        <p:attrNameLst>
                                          <p:attrName>style.visibility</p:attrName>
                                        </p:attrNameLst>
                                      </p:cBhvr>
                                      <p:to>
                                        <p:strVal val="visible"/>
                                      </p:to>
                                    </p:set>
                                    <p:animEffect transition="in" filter="fade">
                                      <p:cBhvr>
                                        <p:cTn id="41" dur="1000"/>
                                        <p:tgtEl>
                                          <p:spTgt spid="27654"/>
                                        </p:tgtEl>
                                      </p:cBhvr>
                                    </p:animEffect>
                                    <p:anim calcmode="lin" valueType="num">
                                      <p:cBhvr>
                                        <p:cTn id="42" dur="1000" fill="hold"/>
                                        <p:tgtEl>
                                          <p:spTgt spid="27654"/>
                                        </p:tgtEl>
                                        <p:attrNameLst>
                                          <p:attrName>ppt_x</p:attrName>
                                        </p:attrNameLst>
                                      </p:cBhvr>
                                      <p:tavLst>
                                        <p:tav tm="0">
                                          <p:val>
                                            <p:strVal val="#ppt_x"/>
                                          </p:val>
                                        </p:tav>
                                        <p:tav tm="100000">
                                          <p:val>
                                            <p:strVal val="#ppt_x"/>
                                          </p:val>
                                        </p:tav>
                                      </p:tavLst>
                                    </p:anim>
                                    <p:anim calcmode="lin" valueType="num">
                                      <p:cBhvr>
                                        <p:cTn id="43" dur="1000" fill="hold"/>
                                        <p:tgtEl>
                                          <p:spTgt spid="2765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7661"/>
                                        </p:tgtEl>
                                        <p:attrNameLst>
                                          <p:attrName>style.visibility</p:attrName>
                                        </p:attrNameLst>
                                      </p:cBhvr>
                                      <p:to>
                                        <p:strVal val="visible"/>
                                      </p:to>
                                    </p:set>
                                    <p:animEffect transition="in" filter="fade">
                                      <p:cBhvr>
                                        <p:cTn id="48" dur="1000"/>
                                        <p:tgtEl>
                                          <p:spTgt spid="27661"/>
                                        </p:tgtEl>
                                      </p:cBhvr>
                                    </p:animEffect>
                                    <p:anim calcmode="lin" valueType="num">
                                      <p:cBhvr>
                                        <p:cTn id="49" dur="1000" fill="hold"/>
                                        <p:tgtEl>
                                          <p:spTgt spid="27661"/>
                                        </p:tgtEl>
                                        <p:attrNameLst>
                                          <p:attrName>ppt_x</p:attrName>
                                        </p:attrNameLst>
                                      </p:cBhvr>
                                      <p:tavLst>
                                        <p:tav tm="0">
                                          <p:val>
                                            <p:strVal val="#ppt_x"/>
                                          </p:val>
                                        </p:tav>
                                        <p:tav tm="100000">
                                          <p:val>
                                            <p:strVal val="#ppt_x"/>
                                          </p:val>
                                        </p:tav>
                                      </p:tavLst>
                                    </p:anim>
                                    <p:anim calcmode="lin" valueType="num">
                                      <p:cBhvr>
                                        <p:cTn id="50" dur="1000" fill="hold"/>
                                        <p:tgtEl>
                                          <p:spTgt spid="276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P spid="27659" grpId="0"/>
      <p:bldP spid="27660" grpId="0"/>
      <p:bldP spid="276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85381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96" name="TextBox 27"/>
          <p:cNvSpPr/>
          <p:nvPr/>
        </p:nvSpPr>
        <p:spPr>
          <a:xfrm>
            <a:off x="4444365" y="201295"/>
            <a:ext cx="433006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1.5 R</a:t>
            </a:r>
            <a:r>
              <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语言系统的设置</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 name="TextBox 28"/>
          <p:cNvSpPr/>
          <p:nvPr/>
        </p:nvSpPr>
        <p:spPr>
          <a:xfrm>
            <a:off x="47625" y="168910"/>
            <a:ext cx="5571490"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rPr>
              <a:t>多元统计分析概述</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endParaRPr>
          </a:p>
        </p:txBody>
      </p:sp>
      <p:sp>
        <p:nvSpPr>
          <p:cNvPr id="14" name="直接连接符 10"/>
          <p:cNvSpPr/>
          <p:nvPr/>
        </p:nvSpPr>
        <p:spPr>
          <a:xfrm>
            <a:off x="6424930" y="141859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5" name="矩形 6"/>
          <p:cNvSpPr/>
          <p:nvPr/>
        </p:nvSpPr>
        <p:spPr>
          <a:xfrm>
            <a:off x="72390" y="1352550"/>
            <a:ext cx="6309995" cy="1280160"/>
          </a:xfrm>
          <a:prstGeom prst="rect">
            <a:avLst/>
          </a:prstGeom>
          <a:noFill/>
          <a:ln w="9525">
            <a:noFill/>
          </a:ln>
        </p:spPr>
        <p:txBody>
          <a:bodyPr wrap="square">
            <a:spAutoFit/>
          </a:bodyPr>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 </a:t>
            </a:r>
            <a:r>
              <a:rPr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调整窗体位置</a:t>
            </a:r>
            <a:endParaRPr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buFont typeface="Wingdings" panose="05000000000000000000" pitchFamily="2" charset="2"/>
              <a:buNone/>
            </a:pPr>
            <a:r>
              <a:rPr sz="2400" b="1" dirty="0">
                <a:solidFill>
                  <a:srgbClr val="0053EC"/>
                </a:solidFill>
                <a:latin typeface="微软雅黑" panose="020B0503020204020204" pitchFamily="2" charset="-122"/>
                <a:ea typeface="微软雅黑" panose="020B0503020204020204" pitchFamily="2" charset="-122"/>
                <a:sym typeface="微软雅黑" panose="020B0503020204020204" pitchFamily="2" charset="-122"/>
              </a:rPr>
              <a:t>    </a:t>
            </a:r>
            <a:r>
              <a:rPr sz="2400" b="1" dirty="0">
                <a:solidFill>
                  <a:schemeClr val="tx1"/>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a:t>
            </a:r>
            <a:r>
              <a:rPr lang="zh-CN" sz="2400" b="1" dirty="0">
                <a:solidFill>
                  <a:schemeClr val="tx1"/>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三窗口排列</a:t>
            </a:r>
            <a:endParaRPr lang="zh-CN" sz="2400" b="1" dirty="0">
              <a:solidFill>
                <a:schemeClr val="tx1"/>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4" name="图片 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421005" y="2731770"/>
            <a:ext cx="5613400" cy="3710305"/>
          </a:xfrm>
          <a:prstGeom prst="rect">
            <a:avLst/>
          </a:prstGeom>
          <a:noFill/>
          <a:ln>
            <a:noFill/>
          </a:ln>
        </p:spPr>
      </p:pic>
      <p:cxnSp>
        <p:nvCxnSpPr>
          <p:cNvPr id="37" name="直接连接符 37"/>
          <p:cNvCxnSpPr>
            <a:cxnSpLocks noChangeShapeType="1"/>
          </p:cNvCxnSpPr>
          <p:nvPr/>
        </p:nvCxnSpPr>
        <p:spPr bwMode="auto">
          <a:xfrm flipH="1" flipV="1">
            <a:off x="1467485" y="3684588"/>
            <a:ext cx="421005" cy="202565"/>
          </a:xfrm>
          <a:prstGeom prst="line">
            <a:avLst/>
          </a:prstGeom>
          <a:noFill/>
          <a:ln w="9525">
            <a:solidFill>
              <a:srgbClr val="000000"/>
            </a:solidFill>
            <a:round/>
            <a:tailEnd type="triangle" w="med" len="med"/>
          </a:ln>
        </p:spPr>
      </p:cxnSp>
      <p:sp>
        <p:nvSpPr>
          <p:cNvPr id="38" name="文本框 38"/>
          <p:cNvSpPr txBox="1">
            <a:spLocks noChangeArrowheads="1"/>
          </p:cNvSpPr>
          <p:nvPr/>
        </p:nvSpPr>
        <p:spPr bwMode="auto">
          <a:xfrm>
            <a:off x="1467485" y="3887153"/>
            <a:ext cx="933450" cy="290830"/>
          </a:xfrm>
          <a:prstGeom prst="rect">
            <a:avLst/>
          </a:prstGeom>
          <a:solidFill>
            <a:srgbClr val="FFFFFF"/>
          </a:solidFill>
          <a:ln w="9525" cap="rnd">
            <a:solidFill>
              <a:srgbClr val="000000"/>
            </a:solidFill>
            <a:prstDash val="sysDot"/>
            <a:miter lim="200000"/>
          </a:ln>
        </p:spPr>
        <p:txBody>
          <a:bodyPr rot="0" vert="horz" wrap="square" lIns="91440" tIns="45720" rIns="91440" bIns="45720" anchor="t" anchorCtr="0" upright="1">
            <a:noAutofit/>
          </a:bodyPr>
          <a:lstStyle/>
          <a:p>
            <a:pPr algn="just"/>
            <a:r>
              <a:rPr lang="en-US" altLang="zh-CN" sz="900" kern="100">
                <a:latin typeface="Calibri" panose="020F0502020204030204"/>
                <a:ea typeface="宋体" panose="02010600030101010101" pitchFamily="2" charset="-122"/>
                <a:cs typeface="Times New Roman" panose="02020603050405020304"/>
                <a:sym typeface="Times New Roman" panose="02020603050405020304"/>
              </a:rPr>
              <a:t>语句编程窗口</a:t>
            </a:r>
            <a:endParaRPr lang="en-US" altLang="zh-CN" sz="90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90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900"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39" name="直接连接符 39"/>
          <p:cNvCxnSpPr>
            <a:cxnSpLocks noChangeShapeType="1"/>
          </p:cNvCxnSpPr>
          <p:nvPr/>
        </p:nvCxnSpPr>
        <p:spPr bwMode="auto">
          <a:xfrm flipH="1" flipV="1">
            <a:off x="4557395" y="4300220"/>
            <a:ext cx="431800" cy="346075"/>
          </a:xfrm>
          <a:prstGeom prst="line">
            <a:avLst/>
          </a:prstGeom>
          <a:noFill/>
          <a:ln w="9525">
            <a:solidFill>
              <a:srgbClr val="000000"/>
            </a:solidFill>
            <a:round/>
            <a:tailEnd type="triangle" w="med" len="med"/>
          </a:ln>
        </p:spPr>
      </p:cxnSp>
      <p:sp>
        <p:nvSpPr>
          <p:cNvPr id="40" name="文本框 40"/>
          <p:cNvSpPr txBox="1">
            <a:spLocks noChangeArrowheads="1"/>
          </p:cNvSpPr>
          <p:nvPr/>
        </p:nvSpPr>
        <p:spPr bwMode="auto">
          <a:xfrm>
            <a:off x="4672330" y="4676775"/>
            <a:ext cx="953135" cy="320675"/>
          </a:xfrm>
          <a:prstGeom prst="rect">
            <a:avLst/>
          </a:prstGeom>
          <a:solidFill>
            <a:srgbClr val="FFFFFF"/>
          </a:solidFill>
          <a:ln w="9525" cap="rnd">
            <a:solidFill>
              <a:srgbClr val="000000"/>
            </a:solidFill>
            <a:prstDash val="sysDot"/>
            <a:miter lim="200000"/>
          </a:ln>
        </p:spPr>
        <p:txBody>
          <a:bodyPr rot="0" vert="horz" wrap="square" lIns="91440" tIns="45720" rIns="91440" bIns="45720" anchor="t" anchorCtr="0" upright="1">
            <a:noAutofit/>
          </a:bodyPr>
          <a:lstStyle/>
          <a:p>
            <a:pPr algn="just"/>
            <a:r>
              <a:rPr lang="en-US" altLang="zh-CN" sz="900" kern="100">
                <a:latin typeface="Calibri" panose="020F0502020204030204"/>
                <a:ea typeface="宋体" panose="02010600030101010101" pitchFamily="2" charset="-122"/>
                <a:cs typeface="Times New Roman" panose="02020603050405020304"/>
                <a:sym typeface="Times New Roman" panose="02020603050405020304"/>
              </a:rPr>
              <a:t>命令结果窗口</a:t>
            </a:r>
            <a:endParaRPr lang="en-US" altLang="zh-CN" sz="90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90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900"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6" name="直接连接符 42"/>
          <p:cNvCxnSpPr>
            <a:cxnSpLocks noChangeShapeType="1"/>
          </p:cNvCxnSpPr>
          <p:nvPr/>
        </p:nvCxnSpPr>
        <p:spPr bwMode="auto">
          <a:xfrm>
            <a:off x="1431290" y="4925060"/>
            <a:ext cx="319405" cy="307340"/>
          </a:xfrm>
          <a:prstGeom prst="line">
            <a:avLst/>
          </a:prstGeom>
          <a:noFill/>
          <a:ln w="9525">
            <a:solidFill>
              <a:srgbClr val="000000"/>
            </a:solidFill>
            <a:round/>
            <a:tailEnd type="triangle" w="med" len="med"/>
          </a:ln>
        </p:spPr>
      </p:cxnSp>
      <p:sp>
        <p:nvSpPr>
          <p:cNvPr id="7" name="文本框 41"/>
          <p:cNvSpPr txBox="1">
            <a:spLocks noChangeArrowheads="1"/>
          </p:cNvSpPr>
          <p:nvPr/>
        </p:nvSpPr>
        <p:spPr bwMode="auto">
          <a:xfrm>
            <a:off x="539115" y="4639310"/>
            <a:ext cx="965200" cy="285750"/>
          </a:xfrm>
          <a:prstGeom prst="rect">
            <a:avLst/>
          </a:prstGeom>
          <a:solidFill>
            <a:srgbClr val="FFFFFF"/>
          </a:solidFill>
          <a:ln w="9525" cap="rnd">
            <a:solidFill>
              <a:srgbClr val="000000"/>
            </a:solidFill>
            <a:prstDash val="sysDot"/>
            <a:miter lim="200000"/>
          </a:ln>
        </p:spPr>
        <p:txBody>
          <a:bodyPr rot="0" vert="horz" wrap="square" lIns="91440" tIns="45720" rIns="91440" bIns="45720" anchor="t" anchorCtr="0" upright="1">
            <a:noAutofit/>
          </a:bodyPr>
          <a:lstStyle/>
          <a:p>
            <a:pPr algn="just"/>
            <a:r>
              <a:rPr lang="en-US" altLang="zh-CN" sz="900" kern="100">
                <a:latin typeface="Calibri" panose="020F0502020204030204"/>
                <a:ea typeface="宋体" panose="02010600030101010101" pitchFamily="2" charset="-122"/>
                <a:cs typeface="Times New Roman" panose="02020603050405020304"/>
                <a:sym typeface="Times New Roman" panose="02020603050405020304"/>
              </a:rPr>
              <a:t>图形显示窗口</a:t>
            </a:r>
            <a:endParaRPr lang="en-US" altLang="zh-CN" sz="90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90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9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8" name="文本框 7"/>
          <p:cNvSpPr txBox="1"/>
          <p:nvPr/>
        </p:nvSpPr>
        <p:spPr>
          <a:xfrm>
            <a:off x="6502083" y="1179195"/>
            <a:ext cx="2167255" cy="640080"/>
          </a:xfrm>
          <a:prstGeom prst="rect">
            <a:avLst/>
          </a:prstGeom>
          <a:noFill/>
        </p:spPr>
        <p:txBody>
          <a:bodyPr wrap="none" rtlCol="0" anchor="t">
            <a:spAutoFit/>
          </a:bodyPr>
          <a:p>
            <a:pPr lvl="0" algn="just">
              <a:lnSpc>
                <a:spcPct val="150000"/>
              </a:lnSpc>
              <a:buFont typeface="Wingdings" panose="05000000000000000000" pitchFamily="2" charset="2"/>
              <a:buNone/>
            </a:pPr>
            <a:r>
              <a:rPr sz="2400" b="1" dirty="0">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a:t>
            </a:r>
            <a:r>
              <a:rPr lang="en-US" sz="2400" b="1" dirty="0">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Rstudio</a:t>
            </a:r>
            <a:r>
              <a:rPr lang="zh-CN" altLang="en-US" sz="2400" b="1" dirty="0">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界面</a:t>
            </a:r>
            <a:endParaRPr lang="zh-CN" altLang="en-US" sz="2400" b="1" dirty="0">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3" name="图片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562090" y="1931035"/>
            <a:ext cx="5555615" cy="3828415"/>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5"/>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524000" y="2362200"/>
            <a:ext cx="9144000" cy="1905000"/>
          </a:xfrm>
        </p:spPr>
        <p:txBody>
          <a:bodyPr/>
          <a:lstStyle/>
          <a:p>
            <a:r>
              <a:rPr lang="en-US" altLang="zh-CN" sz="10000" b="1" dirty="0">
                <a:solidFill>
                  <a:srgbClr val="FF0000"/>
                </a:solidFill>
                <a:ea typeface="隶书" panose="02010509060101010101" pitchFamily="49" charset="-122"/>
              </a:rPr>
              <a:t>R</a:t>
            </a:r>
            <a:r>
              <a:rPr lang="zh-CN" altLang="en-US" sz="10000" b="1" dirty="0">
                <a:solidFill>
                  <a:srgbClr val="FF0000"/>
                </a:solidFill>
                <a:ea typeface="隶书" panose="02010509060101010101" pitchFamily="49" charset="-122"/>
              </a:rPr>
              <a:t>里面有什么</a:t>
            </a:r>
            <a:r>
              <a:rPr lang="en-US" altLang="zh-CN" sz="10000" b="1" dirty="0">
                <a:solidFill>
                  <a:srgbClr val="FF0000"/>
                </a:solidFill>
                <a:ea typeface="隶书" panose="02010509060101010101" pitchFamily="49" charset="-122"/>
              </a:rPr>
              <a:t>? </a:t>
            </a:r>
            <a:endParaRPr lang="zh-TW" altLang="en-US" sz="10000" b="1" dirty="0">
              <a:solidFill>
                <a:srgbClr val="FF0000"/>
              </a:solidFill>
              <a:ea typeface="隶书" panose="020105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1524000" y="0"/>
            <a:ext cx="9144000" cy="1295400"/>
          </a:xfrm>
        </p:spPr>
        <p:txBody>
          <a:bodyPr/>
          <a:lstStyle/>
          <a:p>
            <a:r>
              <a:rPr lang="en-US" altLang="zh-CN" sz="3600" b="1" dirty="0">
                <a:solidFill>
                  <a:srgbClr val="FF0000"/>
                </a:solidFill>
                <a:latin typeface="Times New Roman" panose="02020603050405020304" pitchFamily="2" charset="0"/>
                <a:ea typeface="隶书" panose="02010509060101010101" pitchFamily="49" charset="-122"/>
              </a:rPr>
              <a:t>Packages </a:t>
            </a:r>
            <a:r>
              <a:rPr lang="zh-CN" altLang="en-US" sz="3600" b="1" dirty="0">
                <a:solidFill>
                  <a:srgbClr val="FF0000"/>
                </a:solidFill>
                <a:latin typeface="Times New Roman" panose="02020603050405020304" pitchFamily="2" charset="0"/>
                <a:ea typeface="隶书" panose="02010509060101010101" pitchFamily="49" charset="-122"/>
              </a:rPr>
              <a:t>（每个都有大量数据和可以读写修改的函数</a:t>
            </a:r>
            <a:r>
              <a:rPr lang="en-US" altLang="zh-CN" sz="3600" b="1" dirty="0">
                <a:solidFill>
                  <a:srgbClr val="FF0000"/>
                </a:solidFill>
                <a:latin typeface="Times New Roman" panose="02020603050405020304" pitchFamily="2" charset="0"/>
                <a:ea typeface="隶书" panose="02010509060101010101" pitchFamily="49" charset="-122"/>
              </a:rPr>
              <a:t>/</a:t>
            </a:r>
            <a:r>
              <a:rPr lang="zh-CN" altLang="en-US" sz="3600" b="1" dirty="0">
                <a:solidFill>
                  <a:srgbClr val="FF0000"/>
                </a:solidFill>
                <a:latin typeface="Times New Roman" panose="02020603050405020304" pitchFamily="2" charset="0"/>
                <a:ea typeface="隶书" panose="02010509060101010101" pitchFamily="49" charset="-122"/>
              </a:rPr>
              <a:t>程序）</a:t>
            </a:r>
            <a:endParaRPr lang="zh-TW" altLang="en-US" sz="3600" b="1" dirty="0">
              <a:solidFill>
                <a:srgbClr val="FF0000"/>
              </a:solidFill>
              <a:latin typeface="Times New Roman" panose="02020603050405020304" pitchFamily="2" charset="0"/>
              <a:ea typeface="隶书" panose="02010509060101010101" pitchFamily="49" charset="-122"/>
            </a:endParaRPr>
          </a:p>
        </p:txBody>
      </p:sp>
      <p:sp>
        <p:nvSpPr>
          <p:cNvPr id="261123" name="Rectangle 3"/>
          <p:cNvSpPr>
            <a:spLocks noGrp="1" noChangeArrowheads="1"/>
          </p:cNvSpPr>
          <p:nvPr>
            <p:ph type="body" idx="1"/>
          </p:nvPr>
        </p:nvSpPr>
        <p:spPr>
          <a:xfrm>
            <a:off x="1013460" y="1412875"/>
            <a:ext cx="10744200" cy="5029200"/>
          </a:xfrm>
        </p:spPr>
        <p:txBody>
          <a:bodyPr>
            <a:noAutofit/>
          </a:bodyPr>
          <a:lstStyle/>
          <a:p>
            <a:pPr>
              <a:spcBef>
                <a:spcPct val="0"/>
              </a:spcBef>
              <a:buFontTx/>
              <a:buNone/>
            </a:pPr>
            <a:r>
              <a:rPr lang="en-US" altLang="zh-CN" sz="2400" b="1" dirty="0">
                <a:solidFill>
                  <a:srgbClr val="FF0000"/>
                </a:solidFill>
                <a:latin typeface="Times New Roman" panose="02020603050405020304" pitchFamily="2" charset="0"/>
                <a:ea typeface="隶书" panose="02010509060101010101" pitchFamily="49" charset="-122"/>
              </a:rPr>
              <a:t>base                    The R base package</a:t>
            </a:r>
            <a:endParaRPr lang="en-US" altLang="zh-CN" sz="2400" b="1" dirty="0">
              <a:solidFill>
                <a:srgbClr val="FF0000"/>
              </a:solidFill>
              <a:latin typeface="Times New Roman" panose="02020603050405020304" pitchFamily="2" charset="0"/>
              <a:ea typeface="隶书" panose="02010509060101010101" pitchFamily="49" charset="-122"/>
            </a:endParaRPr>
          </a:p>
          <a:p>
            <a:pPr>
              <a:spcBef>
                <a:spcPct val="0"/>
              </a:spcBef>
              <a:buFontTx/>
              <a:buNone/>
            </a:pPr>
            <a:r>
              <a:rPr lang="en-US" altLang="zh-CN" sz="2400" b="1" dirty="0">
                <a:latin typeface="Times New Roman" panose="02020603050405020304" pitchFamily="2" charset="0"/>
                <a:ea typeface="隶书" panose="02010509060101010101" pitchFamily="49" charset="-122"/>
              </a:rPr>
              <a:t>boot                    Bootstrap R (S-Plus) Functions (</a:t>
            </a:r>
            <a:r>
              <a:rPr lang="en-US" altLang="zh-CN" sz="2400" b="1" dirty="0" err="1">
                <a:latin typeface="Times New Roman" panose="02020603050405020304" pitchFamily="2" charset="0"/>
                <a:ea typeface="隶书" panose="02010509060101010101" pitchFamily="49" charset="-122"/>
              </a:rPr>
              <a:t>Canty</a:t>
            </a:r>
            <a:r>
              <a:rPr lang="en-US" altLang="zh-CN" sz="2400" b="1" dirty="0">
                <a:latin typeface="Times New Roman" panose="02020603050405020304" pitchFamily="2" charset="0"/>
                <a:ea typeface="隶书" panose="02010509060101010101" pitchFamily="49" charset="-122"/>
              </a:rPr>
              <a:t>)</a:t>
            </a:r>
            <a:endParaRPr lang="en-US" altLang="zh-CN" sz="2400" b="1" dirty="0">
              <a:latin typeface="Times New Roman" panose="02020603050405020304" pitchFamily="2" charset="0"/>
              <a:ea typeface="隶书" panose="02010509060101010101" pitchFamily="49" charset="-122"/>
            </a:endParaRPr>
          </a:p>
          <a:p>
            <a:pPr>
              <a:spcBef>
                <a:spcPct val="0"/>
              </a:spcBef>
              <a:buFontTx/>
              <a:buNone/>
            </a:pPr>
            <a:r>
              <a:rPr lang="en-US" altLang="zh-CN" sz="2400" b="1" dirty="0">
                <a:latin typeface="Times New Roman" panose="02020603050405020304" pitchFamily="2" charset="0"/>
                <a:ea typeface="隶书" panose="02010509060101010101" pitchFamily="49" charset="-122"/>
              </a:rPr>
              <a:t>class                   Functions for classification</a:t>
            </a:r>
            <a:endParaRPr lang="en-US" altLang="zh-CN" sz="2400" b="1" dirty="0">
              <a:latin typeface="Times New Roman" panose="02020603050405020304" pitchFamily="2" charset="0"/>
              <a:ea typeface="隶书" panose="02010509060101010101" pitchFamily="49" charset="-122"/>
            </a:endParaRPr>
          </a:p>
          <a:p>
            <a:pPr>
              <a:spcBef>
                <a:spcPct val="0"/>
              </a:spcBef>
              <a:buFontTx/>
              <a:buNone/>
            </a:pPr>
            <a:r>
              <a:rPr lang="en-US" altLang="zh-CN" sz="2400" b="1" dirty="0">
                <a:solidFill>
                  <a:srgbClr val="FF0000"/>
                </a:solidFill>
                <a:latin typeface="Times New Roman" panose="02020603050405020304" pitchFamily="2" charset="0"/>
                <a:ea typeface="隶书" panose="02010509060101010101" pitchFamily="49" charset="-122"/>
              </a:rPr>
              <a:t>cluster                 Functions for clustering (by </a:t>
            </a:r>
            <a:r>
              <a:rPr lang="en-US" altLang="zh-CN" sz="2400" b="1" dirty="0" err="1">
                <a:solidFill>
                  <a:srgbClr val="FF0000"/>
                </a:solidFill>
                <a:latin typeface="Times New Roman" panose="02020603050405020304" pitchFamily="2" charset="0"/>
                <a:ea typeface="隶书" panose="02010509060101010101" pitchFamily="49" charset="-122"/>
              </a:rPr>
              <a:t>Rousseeuw</a:t>
            </a:r>
            <a:r>
              <a:rPr lang="en-US" altLang="zh-CN" sz="2400" b="1" dirty="0">
                <a:solidFill>
                  <a:srgbClr val="FF0000"/>
                </a:solidFill>
                <a:latin typeface="Times New Roman" panose="02020603050405020304" pitchFamily="2" charset="0"/>
                <a:ea typeface="隶书" panose="02010509060101010101" pitchFamily="49" charset="-122"/>
              </a:rPr>
              <a:t> et al.)</a:t>
            </a:r>
            <a:endParaRPr lang="en-US" altLang="zh-CN" sz="2400" b="1" dirty="0">
              <a:solidFill>
                <a:srgbClr val="FF0000"/>
              </a:solidFill>
              <a:latin typeface="Times New Roman" panose="02020603050405020304" pitchFamily="2" charset="0"/>
              <a:ea typeface="隶书" panose="02010509060101010101" pitchFamily="49" charset="-122"/>
            </a:endParaRPr>
          </a:p>
          <a:p>
            <a:pPr>
              <a:spcBef>
                <a:spcPct val="0"/>
              </a:spcBef>
              <a:buFontTx/>
              <a:buNone/>
            </a:pPr>
            <a:r>
              <a:rPr lang="en-US" altLang="zh-CN" sz="2400" b="1" dirty="0" err="1">
                <a:latin typeface="Times New Roman" panose="02020603050405020304" pitchFamily="2" charset="0"/>
                <a:ea typeface="隶书" panose="02010509060101010101" pitchFamily="49" charset="-122"/>
              </a:rPr>
              <a:t>ctest</a:t>
            </a:r>
            <a:r>
              <a:rPr lang="en-US" altLang="zh-CN" sz="2400" b="1" dirty="0">
                <a:latin typeface="Times New Roman" panose="02020603050405020304" pitchFamily="2" charset="0"/>
                <a:ea typeface="隶书" panose="02010509060101010101" pitchFamily="49" charset="-122"/>
              </a:rPr>
              <a:t>                   Classical Tests</a:t>
            </a:r>
            <a:endParaRPr lang="en-US" altLang="zh-CN" sz="2400" b="1" dirty="0">
              <a:latin typeface="Times New Roman" panose="02020603050405020304" pitchFamily="2" charset="0"/>
              <a:ea typeface="隶书" panose="02010509060101010101" pitchFamily="49" charset="-122"/>
            </a:endParaRPr>
          </a:p>
          <a:p>
            <a:pPr>
              <a:spcBef>
                <a:spcPct val="0"/>
              </a:spcBef>
              <a:buFontTx/>
              <a:buNone/>
            </a:pPr>
            <a:r>
              <a:rPr lang="en-US" altLang="zh-CN" sz="2400" b="1" dirty="0" err="1">
                <a:latin typeface="Times New Roman" panose="02020603050405020304" pitchFamily="2" charset="0"/>
                <a:ea typeface="隶书" panose="02010509060101010101" pitchFamily="49" charset="-122"/>
              </a:rPr>
              <a:t>eda</a:t>
            </a:r>
            <a:r>
              <a:rPr lang="en-US" altLang="zh-CN" sz="2400" b="1" dirty="0">
                <a:latin typeface="Times New Roman" panose="02020603050405020304" pitchFamily="2" charset="0"/>
                <a:ea typeface="隶书" panose="02010509060101010101" pitchFamily="49" charset="-122"/>
              </a:rPr>
              <a:t>                     Exploratory Data Analysis</a:t>
            </a:r>
            <a:endParaRPr lang="en-US" altLang="zh-CN" sz="2400" b="1" dirty="0">
              <a:latin typeface="Times New Roman" panose="02020603050405020304" pitchFamily="2" charset="0"/>
              <a:ea typeface="隶书" panose="02010509060101010101" pitchFamily="49" charset="-122"/>
            </a:endParaRPr>
          </a:p>
          <a:p>
            <a:pPr>
              <a:spcBef>
                <a:spcPct val="0"/>
              </a:spcBef>
              <a:buFontTx/>
              <a:buNone/>
            </a:pPr>
            <a:r>
              <a:rPr lang="en-US" altLang="zh-CN" sz="2400" b="1" dirty="0">
                <a:latin typeface="Times New Roman" panose="02020603050405020304" pitchFamily="2" charset="0"/>
                <a:ea typeface="隶书" panose="02010509060101010101" pitchFamily="49" charset="-122"/>
              </a:rPr>
              <a:t>foreign                 Read data stored by Minitab, SAS, SPSS, ...</a:t>
            </a:r>
            <a:endParaRPr lang="en-US" altLang="zh-CN" sz="2400" b="1" dirty="0">
              <a:latin typeface="Times New Roman" panose="02020603050405020304" pitchFamily="2" charset="0"/>
              <a:ea typeface="隶书" panose="02010509060101010101" pitchFamily="49" charset="-122"/>
            </a:endParaRPr>
          </a:p>
          <a:p>
            <a:pPr>
              <a:spcBef>
                <a:spcPct val="0"/>
              </a:spcBef>
              <a:buFontTx/>
              <a:buNone/>
            </a:pPr>
            <a:r>
              <a:rPr lang="en-US" altLang="zh-CN" sz="2400" b="1" dirty="0">
                <a:latin typeface="Times New Roman" panose="02020603050405020304" pitchFamily="2" charset="0"/>
                <a:ea typeface="隶书" panose="02010509060101010101" pitchFamily="49" charset="-122"/>
              </a:rPr>
              <a:t>grid                    The Grid Graphics Package</a:t>
            </a:r>
            <a:endParaRPr lang="en-US" altLang="zh-CN" sz="2400" b="1" dirty="0">
              <a:latin typeface="Times New Roman" panose="02020603050405020304" pitchFamily="2" charset="0"/>
              <a:ea typeface="隶书" panose="02010509060101010101" pitchFamily="49" charset="-122"/>
            </a:endParaRPr>
          </a:p>
          <a:p>
            <a:pPr>
              <a:spcBef>
                <a:spcPct val="0"/>
              </a:spcBef>
              <a:buFontTx/>
              <a:buNone/>
            </a:pPr>
            <a:r>
              <a:rPr lang="en-US" altLang="zh-CN" sz="2400" b="1" dirty="0" err="1">
                <a:latin typeface="Times New Roman" panose="02020603050405020304" pitchFamily="2" charset="0"/>
                <a:ea typeface="隶书" panose="02010509060101010101" pitchFamily="49" charset="-122"/>
              </a:rPr>
              <a:t>KernSmooth</a:t>
            </a:r>
            <a:r>
              <a:rPr lang="en-US" altLang="zh-CN" sz="2400" b="1" dirty="0">
                <a:latin typeface="Times New Roman" panose="02020603050405020304" pitchFamily="2" charset="0"/>
                <a:ea typeface="隶书" panose="02010509060101010101" pitchFamily="49" charset="-122"/>
              </a:rPr>
              <a:t>      Functions for kernel smoothing for Wand &amp; Jones (1995)</a:t>
            </a:r>
            <a:endParaRPr lang="en-US" altLang="zh-CN" sz="2400" b="1" dirty="0">
              <a:latin typeface="Times New Roman" panose="02020603050405020304" pitchFamily="2" charset="0"/>
              <a:ea typeface="隶书" panose="02010509060101010101" pitchFamily="49" charset="-122"/>
            </a:endParaRPr>
          </a:p>
          <a:p>
            <a:pPr>
              <a:spcBef>
                <a:spcPct val="0"/>
              </a:spcBef>
              <a:buFontTx/>
              <a:buNone/>
            </a:pPr>
            <a:r>
              <a:rPr lang="en-US" altLang="zh-CN" sz="2400" b="1" dirty="0">
                <a:latin typeface="Times New Roman" panose="02020603050405020304" pitchFamily="2" charset="0"/>
                <a:ea typeface="隶书" panose="02010509060101010101" pitchFamily="49" charset="-122"/>
              </a:rPr>
              <a:t>lattice                 </a:t>
            </a:r>
            <a:r>
              <a:rPr lang="en-US" altLang="zh-CN" sz="2400" b="1" dirty="0" err="1">
                <a:latin typeface="Times New Roman" panose="02020603050405020304" pitchFamily="2" charset="0"/>
                <a:ea typeface="隶书" panose="02010509060101010101" pitchFamily="49" charset="-122"/>
              </a:rPr>
              <a:t>Lattice</a:t>
            </a:r>
            <a:r>
              <a:rPr lang="en-US" altLang="zh-CN" sz="2400" b="1" dirty="0">
                <a:latin typeface="Times New Roman" panose="02020603050405020304" pitchFamily="2" charset="0"/>
                <a:ea typeface="隶书" panose="02010509060101010101" pitchFamily="49" charset="-122"/>
              </a:rPr>
              <a:t> Graphics</a:t>
            </a:r>
            <a:endParaRPr lang="en-US" altLang="zh-CN" sz="2400" b="1" dirty="0">
              <a:latin typeface="Times New Roman" panose="02020603050405020304" pitchFamily="2" charset="0"/>
              <a:ea typeface="隶书" panose="02010509060101010101" pitchFamily="49" charset="-122"/>
            </a:endParaRPr>
          </a:p>
          <a:p>
            <a:pPr>
              <a:spcBef>
                <a:spcPct val="0"/>
              </a:spcBef>
              <a:buFontTx/>
              <a:buNone/>
            </a:pPr>
            <a:r>
              <a:rPr lang="en-US" altLang="zh-CN" sz="2400" b="1" dirty="0" err="1">
                <a:latin typeface="Times New Roman" panose="02020603050405020304" pitchFamily="2" charset="0"/>
                <a:ea typeface="隶书" panose="02010509060101010101" pitchFamily="49" charset="-122"/>
              </a:rPr>
              <a:t>lqs</a:t>
            </a:r>
            <a:r>
              <a:rPr lang="en-US" altLang="zh-CN" sz="2400" b="1" dirty="0">
                <a:latin typeface="Times New Roman" panose="02020603050405020304" pitchFamily="2" charset="0"/>
                <a:ea typeface="隶书" panose="02010509060101010101" pitchFamily="49" charset="-122"/>
              </a:rPr>
              <a:t>                      Resistant Regression and Covariance Estimation</a:t>
            </a:r>
            <a:endParaRPr lang="en-US" altLang="zh-CN" sz="2400" b="1" dirty="0">
              <a:latin typeface="Times New Roman" panose="02020603050405020304" pitchFamily="2" charset="0"/>
              <a:ea typeface="隶书" panose="02010509060101010101" pitchFamily="49" charset="-122"/>
            </a:endParaRPr>
          </a:p>
          <a:p>
            <a:pPr>
              <a:spcBef>
                <a:spcPct val="0"/>
              </a:spcBef>
              <a:buFontTx/>
              <a:buNone/>
            </a:pPr>
            <a:r>
              <a:rPr lang="en-US" altLang="zh-CN" sz="2400" b="1" dirty="0">
                <a:latin typeface="Times New Roman" panose="02020603050405020304" pitchFamily="2" charset="0"/>
                <a:ea typeface="隶书" panose="02010509060101010101" pitchFamily="49" charset="-122"/>
              </a:rPr>
              <a:t>MASS                Main Library of </a:t>
            </a:r>
            <a:r>
              <a:rPr lang="en-US" altLang="zh-CN" sz="2400" b="1" dirty="0" err="1">
                <a:latin typeface="Times New Roman" panose="02020603050405020304" pitchFamily="2" charset="0"/>
                <a:ea typeface="隶书" panose="02010509060101010101" pitchFamily="49" charset="-122"/>
              </a:rPr>
              <a:t>Venables</a:t>
            </a:r>
            <a:r>
              <a:rPr lang="en-US" altLang="zh-CN" sz="2400" b="1" dirty="0">
                <a:latin typeface="Times New Roman" panose="02020603050405020304" pitchFamily="2" charset="0"/>
                <a:ea typeface="隶书" panose="02010509060101010101" pitchFamily="49" charset="-122"/>
              </a:rPr>
              <a:t> and Ripley's MASS</a:t>
            </a:r>
            <a:endParaRPr lang="en-US" altLang="zh-CN" sz="2400" b="1" dirty="0">
              <a:latin typeface="Times New Roman" panose="02020603050405020304" pitchFamily="2" charset="0"/>
              <a:ea typeface="隶书" panose="02010509060101010101" pitchFamily="49" charset="-122"/>
            </a:endParaRPr>
          </a:p>
          <a:p>
            <a:pPr>
              <a:spcBef>
                <a:spcPct val="0"/>
              </a:spcBef>
              <a:buFontTx/>
              <a:buNone/>
            </a:pPr>
            <a:r>
              <a:rPr lang="en-US" altLang="zh-CN" sz="2400" b="1" dirty="0">
                <a:latin typeface="Times New Roman" panose="02020603050405020304" pitchFamily="2" charset="0"/>
                <a:ea typeface="隶书" panose="02010509060101010101" pitchFamily="49" charset="-122"/>
              </a:rPr>
              <a:t>methods             Formal Methods and Classes</a:t>
            </a:r>
            <a:endParaRPr lang="en-US" altLang="zh-CN" sz="2400" b="1" dirty="0">
              <a:latin typeface="Times New Roman" panose="02020603050405020304" pitchFamily="2" charset="0"/>
              <a:ea typeface="隶书" panose="02010509060101010101" pitchFamily="49" charset="-122"/>
            </a:endParaRPr>
          </a:p>
          <a:p>
            <a:pPr>
              <a:spcBef>
                <a:spcPct val="0"/>
              </a:spcBef>
              <a:buFontTx/>
              <a:buNone/>
            </a:pPr>
            <a:r>
              <a:rPr lang="en-US" altLang="zh-CN" sz="2400" b="1" dirty="0" err="1">
                <a:latin typeface="Times New Roman" panose="02020603050405020304" pitchFamily="2" charset="0"/>
                <a:ea typeface="隶书" panose="02010509060101010101" pitchFamily="49" charset="-122"/>
              </a:rPr>
              <a:t>mgcv</a:t>
            </a:r>
            <a:r>
              <a:rPr lang="en-US" altLang="zh-CN" sz="2400" b="1" dirty="0">
                <a:latin typeface="Times New Roman" panose="02020603050405020304" pitchFamily="2" charset="0"/>
                <a:ea typeface="隶书" panose="02010509060101010101" pitchFamily="49" charset="-122"/>
              </a:rPr>
              <a:t>                  Multiple smoothing parameter estimation and GAMs by GCV</a:t>
            </a:r>
            <a:endParaRPr lang="en-US" altLang="zh-CN" sz="2400" b="1" dirty="0">
              <a:latin typeface="Times New Roman" panose="02020603050405020304" pitchFamily="2" charset="0"/>
              <a:ea typeface="隶书" panose="020105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1524000" y="0"/>
            <a:ext cx="9144000" cy="533400"/>
          </a:xfrm>
        </p:spPr>
        <p:txBody>
          <a:bodyPr>
            <a:normAutofit fontScale="90000"/>
          </a:bodyPr>
          <a:lstStyle/>
          <a:p>
            <a:r>
              <a:rPr lang="en-US" altLang="zh-CN" b="1">
                <a:solidFill>
                  <a:srgbClr val="FF0000"/>
                </a:solidFill>
                <a:ea typeface="隶书" panose="02010509060101010101" pitchFamily="49" charset="-122"/>
              </a:rPr>
              <a:t>Packages (</a:t>
            </a:r>
            <a:r>
              <a:rPr lang="zh-CN" altLang="en-US" b="1">
                <a:solidFill>
                  <a:srgbClr val="FF0000"/>
                </a:solidFill>
                <a:ea typeface="隶书" panose="02010509060101010101" pitchFamily="49" charset="-122"/>
              </a:rPr>
              <a:t>继续） </a:t>
            </a:r>
            <a:endParaRPr lang="zh-TW" altLang="en-US" b="1">
              <a:solidFill>
                <a:srgbClr val="FF0000"/>
              </a:solidFill>
              <a:ea typeface="隶书" panose="02010509060101010101" pitchFamily="49" charset="-122"/>
            </a:endParaRPr>
          </a:p>
        </p:txBody>
      </p:sp>
      <p:sp>
        <p:nvSpPr>
          <p:cNvPr id="262147" name="Rectangle 3"/>
          <p:cNvSpPr>
            <a:spLocks noGrp="1" noChangeArrowheads="1"/>
          </p:cNvSpPr>
          <p:nvPr>
            <p:ph type="body" idx="1"/>
          </p:nvPr>
        </p:nvSpPr>
        <p:spPr>
          <a:xfrm>
            <a:off x="762635" y="762000"/>
            <a:ext cx="11036300" cy="5100320"/>
          </a:xfrm>
        </p:spPr>
        <p:txBody>
          <a:bodyPr>
            <a:noAutofit/>
          </a:bodyPr>
          <a:lstStyle/>
          <a:p>
            <a:pPr>
              <a:spcBef>
                <a:spcPct val="0"/>
              </a:spcBef>
              <a:buFontTx/>
              <a:buNone/>
            </a:pPr>
            <a:r>
              <a:rPr lang="en-US" altLang="zh-CN" sz="2400" b="1" dirty="0" err="1">
                <a:ea typeface="隶书" panose="02010509060101010101" pitchFamily="49" charset="-122"/>
              </a:rPr>
              <a:t>modreg</a:t>
            </a:r>
            <a:r>
              <a:rPr lang="en-US" altLang="zh-CN" sz="2400" b="1" dirty="0">
                <a:ea typeface="隶书" panose="02010509060101010101" pitchFamily="49" charset="-122"/>
              </a:rPr>
              <a:t>          </a:t>
            </a:r>
            <a:r>
              <a:rPr lang="en-US" altLang="zh-CN" sz="2400" b="1" dirty="0" smtClean="0">
                <a:ea typeface="隶书" panose="02010509060101010101" pitchFamily="49" charset="-122"/>
              </a:rPr>
              <a:t>Modern </a:t>
            </a:r>
            <a:r>
              <a:rPr lang="en-US" altLang="zh-CN" sz="2400" b="1" dirty="0">
                <a:ea typeface="隶书" panose="02010509060101010101" pitchFamily="49" charset="-122"/>
              </a:rPr>
              <a:t>Regression: Smoothing and Local </a:t>
            </a:r>
            <a:r>
              <a:rPr lang="en-US" altLang="zh-CN" sz="2800" b="1" dirty="0" smtClean="0">
                <a:ea typeface="隶书" panose="02010509060101010101" pitchFamily="49" charset="-122"/>
              </a:rPr>
              <a:t>Methods</a:t>
            </a:r>
            <a:endParaRPr lang="en-US" altLang="zh-CN" sz="2800" b="1" dirty="0" smtClean="0">
              <a:ea typeface="隶书" panose="02010509060101010101" pitchFamily="49" charset="-122"/>
            </a:endParaRPr>
          </a:p>
          <a:p>
            <a:pPr>
              <a:spcBef>
                <a:spcPct val="0"/>
              </a:spcBef>
              <a:buFontTx/>
              <a:buNone/>
            </a:pPr>
            <a:r>
              <a:rPr lang="en-US" altLang="zh-CN" sz="2400" b="1" dirty="0" err="1">
                <a:ea typeface="隶书" panose="02010509060101010101" pitchFamily="49" charset="-122"/>
              </a:rPr>
              <a:t>mva</a:t>
            </a:r>
            <a:r>
              <a:rPr lang="en-US" altLang="zh-CN" sz="2400" b="1" dirty="0">
                <a:ea typeface="隶书" panose="02010509060101010101" pitchFamily="49" charset="-122"/>
              </a:rPr>
              <a:t>                Classical Multivariate Analysis</a:t>
            </a:r>
            <a:endParaRPr lang="en-US" altLang="zh-CN" sz="2400" b="1" dirty="0">
              <a:ea typeface="隶书" panose="02010509060101010101" pitchFamily="49" charset="-122"/>
            </a:endParaRPr>
          </a:p>
          <a:p>
            <a:pPr>
              <a:spcBef>
                <a:spcPct val="0"/>
              </a:spcBef>
              <a:buFontTx/>
              <a:buNone/>
            </a:pPr>
            <a:r>
              <a:rPr lang="en-US" altLang="zh-CN" sz="2400" b="1" dirty="0" err="1">
                <a:ea typeface="隶书" panose="02010509060101010101" pitchFamily="49" charset="-122"/>
              </a:rPr>
              <a:t>nlme</a:t>
            </a:r>
            <a:r>
              <a:rPr lang="en-US" altLang="zh-CN" sz="2400" b="1" dirty="0">
                <a:ea typeface="隶书" panose="02010509060101010101" pitchFamily="49" charset="-122"/>
              </a:rPr>
              <a:t>              Linear and nonlinear mixed effects models</a:t>
            </a:r>
            <a:endParaRPr lang="en-US" altLang="zh-CN" sz="2400" b="1" dirty="0">
              <a:ea typeface="隶书" panose="02010509060101010101" pitchFamily="49" charset="-122"/>
            </a:endParaRPr>
          </a:p>
          <a:p>
            <a:pPr>
              <a:spcBef>
                <a:spcPct val="0"/>
              </a:spcBef>
              <a:buFontTx/>
              <a:buNone/>
            </a:pPr>
            <a:r>
              <a:rPr lang="en-US" altLang="zh-CN" sz="2400" b="1" dirty="0" err="1">
                <a:ea typeface="隶书" panose="02010509060101010101" pitchFamily="49" charset="-122"/>
              </a:rPr>
              <a:t>nls</a:t>
            </a:r>
            <a:r>
              <a:rPr lang="en-US" altLang="zh-CN" sz="2400" b="1" dirty="0">
                <a:ea typeface="隶书" panose="02010509060101010101" pitchFamily="49" charset="-122"/>
              </a:rPr>
              <a:t>                  Nonlinear regression</a:t>
            </a:r>
            <a:endParaRPr lang="en-US" altLang="zh-CN" sz="2400" b="1" dirty="0">
              <a:ea typeface="隶书" panose="02010509060101010101" pitchFamily="49" charset="-122"/>
            </a:endParaRPr>
          </a:p>
          <a:p>
            <a:pPr>
              <a:spcBef>
                <a:spcPct val="0"/>
              </a:spcBef>
              <a:buFontTx/>
              <a:buNone/>
            </a:pPr>
            <a:r>
              <a:rPr lang="en-US" altLang="zh-CN" sz="2400" b="1" dirty="0" err="1">
                <a:ea typeface="隶书" panose="02010509060101010101" pitchFamily="49" charset="-122"/>
              </a:rPr>
              <a:t>nnet</a:t>
            </a:r>
            <a:r>
              <a:rPr lang="en-US" altLang="zh-CN" sz="2400" b="1" dirty="0">
                <a:ea typeface="隶书" panose="02010509060101010101" pitchFamily="49" charset="-122"/>
              </a:rPr>
              <a:t>               Feed-forward neural networks and multinomial  log-linear models</a:t>
            </a:r>
            <a:endParaRPr lang="en-US" altLang="zh-CN" sz="2400" b="1" dirty="0">
              <a:ea typeface="隶书" panose="02010509060101010101" pitchFamily="49" charset="-122"/>
            </a:endParaRPr>
          </a:p>
          <a:p>
            <a:pPr>
              <a:spcBef>
                <a:spcPct val="0"/>
              </a:spcBef>
              <a:buFontTx/>
              <a:buNone/>
            </a:pPr>
            <a:r>
              <a:rPr lang="en-US" altLang="zh-CN" sz="2400" b="1" dirty="0" err="1">
                <a:ea typeface="隶书" panose="02010509060101010101" pitchFamily="49" charset="-122"/>
              </a:rPr>
              <a:t>rpart</a:t>
            </a:r>
            <a:r>
              <a:rPr lang="en-US" altLang="zh-CN" sz="2400" b="1" dirty="0">
                <a:ea typeface="隶书" panose="02010509060101010101" pitchFamily="49" charset="-122"/>
              </a:rPr>
              <a:t>               Recursive partitioning</a:t>
            </a:r>
            <a:endParaRPr lang="en-US" altLang="zh-CN" sz="2400" b="1" dirty="0">
              <a:ea typeface="隶书" panose="02010509060101010101" pitchFamily="49" charset="-122"/>
            </a:endParaRPr>
          </a:p>
          <a:p>
            <a:pPr>
              <a:spcBef>
                <a:spcPct val="0"/>
              </a:spcBef>
              <a:buFontTx/>
              <a:buNone/>
            </a:pPr>
            <a:r>
              <a:rPr lang="en-US" altLang="zh-CN" sz="2400" b="1" dirty="0">
                <a:ea typeface="隶书" panose="02010509060101010101" pitchFamily="49" charset="-122"/>
              </a:rPr>
              <a:t>spatial            functions for </a:t>
            </a:r>
            <a:r>
              <a:rPr lang="en-US" altLang="zh-CN" sz="2400" b="1" dirty="0" err="1">
                <a:ea typeface="隶书" panose="02010509060101010101" pitchFamily="49" charset="-122"/>
              </a:rPr>
              <a:t>kriging</a:t>
            </a:r>
            <a:r>
              <a:rPr lang="en-US" altLang="zh-CN" sz="2400" b="1" dirty="0">
                <a:ea typeface="隶书" panose="02010509060101010101" pitchFamily="49" charset="-122"/>
              </a:rPr>
              <a:t> and point pattern analysis</a:t>
            </a:r>
            <a:endParaRPr lang="en-US" altLang="zh-CN" sz="2400" b="1" dirty="0">
              <a:ea typeface="隶书" panose="02010509060101010101" pitchFamily="49" charset="-122"/>
            </a:endParaRPr>
          </a:p>
          <a:p>
            <a:pPr>
              <a:spcBef>
                <a:spcPct val="0"/>
              </a:spcBef>
              <a:buFontTx/>
              <a:buNone/>
            </a:pPr>
            <a:r>
              <a:rPr lang="en-US" altLang="zh-CN" sz="2400" b="1" dirty="0" err="1">
                <a:ea typeface="隶书" panose="02010509060101010101" pitchFamily="49" charset="-122"/>
              </a:rPr>
              <a:t>splines</a:t>
            </a:r>
            <a:r>
              <a:rPr lang="en-US" altLang="zh-CN" sz="2400" b="1" dirty="0">
                <a:ea typeface="隶书" panose="02010509060101010101" pitchFamily="49" charset="-122"/>
              </a:rPr>
              <a:t>           Regression </a:t>
            </a:r>
            <a:r>
              <a:rPr lang="en-US" altLang="zh-CN" sz="2400" b="1" dirty="0" err="1">
                <a:ea typeface="隶书" panose="02010509060101010101" pitchFamily="49" charset="-122"/>
              </a:rPr>
              <a:t>Spline</a:t>
            </a:r>
            <a:r>
              <a:rPr lang="en-US" altLang="zh-CN" sz="2400" b="1" dirty="0">
                <a:ea typeface="隶书" panose="02010509060101010101" pitchFamily="49" charset="-122"/>
              </a:rPr>
              <a:t> Functions and Classes </a:t>
            </a:r>
            <a:r>
              <a:rPr lang="en-US" altLang="zh-CN" sz="2400" b="1" dirty="0" err="1">
                <a:ea typeface="隶书" panose="02010509060101010101" pitchFamily="49" charset="-122"/>
              </a:rPr>
              <a:t>stepfun</a:t>
            </a:r>
            <a:r>
              <a:rPr lang="en-US" altLang="zh-CN" sz="2400" b="1" dirty="0">
                <a:ea typeface="隶书" panose="02010509060101010101" pitchFamily="49" charset="-122"/>
              </a:rPr>
              <a:t>   Step Functions,   </a:t>
            </a:r>
            <a:endParaRPr lang="en-US" altLang="zh-CN" sz="2400" b="1" dirty="0">
              <a:ea typeface="隶书" panose="02010509060101010101" pitchFamily="49" charset="-122"/>
            </a:endParaRPr>
          </a:p>
          <a:p>
            <a:pPr>
              <a:spcBef>
                <a:spcPct val="0"/>
              </a:spcBef>
              <a:buFontTx/>
              <a:buNone/>
            </a:pPr>
            <a:r>
              <a:rPr lang="en-US" altLang="zh-CN" sz="2400" b="1" dirty="0">
                <a:ea typeface="隶书" panose="02010509060101010101" pitchFamily="49" charset="-122"/>
              </a:rPr>
              <a:t>                        including Empirical  Distributions</a:t>
            </a:r>
            <a:endParaRPr lang="en-US" altLang="zh-CN" sz="2400" b="1" dirty="0">
              <a:ea typeface="隶书" panose="02010509060101010101" pitchFamily="49" charset="-122"/>
            </a:endParaRPr>
          </a:p>
          <a:p>
            <a:pPr>
              <a:spcBef>
                <a:spcPct val="0"/>
              </a:spcBef>
              <a:buFontTx/>
              <a:buNone/>
            </a:pPr>
            <a:r>
              <a:rPr lang="en-US" altLang="zh-CN" sz="2400" b="1" dirty="0">
                <a:ea typeface="隶书" panose="02010509060101010101" pitchFamily="49" charset="-122"/>
              </a:rPr>
              <a:t>survival          </a:t>
            </a:r>
            <a:r>
              <a:rPr lang="en-US" altLang="zh-CN" sz="2400" b="1" dirty="0" err="1">
                <a:ea typeface="隶书" panose="02010509060101010101" pitchFamily="49" charset="-122"/>
              </a:rPr>
              <a:t>Survival</a:t>
            </a:r>
            <a:r>
              <a:rPr lang="en-US" altLang="zh-CN" sz="2400" b="1" dirty="0">
                <a:ea typeface="隶书" panose="02010509060101010101" pitchFamily="49" charset="-122"/>
              </a:rPr>
              <a:t> analysis, including </a:t>
            </a:r>
            <a:r>
              <a:rPr lang="en-US" altLang="zh-CN" sz="2800" b="1" dirty="0" err="1">
                <a:ea typeface="隶书" panose="02010509060101010101" pitchFamily="49" charset="-122"/>
              </a:rPr>
              <a:t>penalised </a:t>
            </a:r>
            <a:r>
              <a:rPr lang="en-US" altLang="zh-CN" sz="2400" b="1" dirty="0">
                <a:ea typeface="隶书" panose="02010509060101010101" pitchFamily="49" charset="-122"/>
              </a:rPr>
              <a:t> likelihood.</a:t>
            </a:r>
            <a:endParaRPr lang="en-US" altLang="zh-CN" sz="2400" b="1" dirty="0">
              <a:ea typeface="隶书" panose="02010509060101010101" pitchFamily="49" charset="-122"/>
            </a:endParaRPr>
          </a:p>
          <a:p>
            <a:pPr>
              <a:spcBef>
                <a:spcPct val="0"/>
              </a:spcBef>
              <a:buFontTx/>
              <a:buNone/>
            </a:pPr>
            <a:r>
              <a:rPr lang="en-US" altLang="zh-CN" sz="2400" b="1" dirty="0" err="1">
                <a:ea typeface="隶书" panose="02010509060101010101" pitchFamily="49" charset="-122"/>
              </a:rPr>
              <a:t>tcltk</a:t>
            </a:r>
            <a:r>
              <a:rPr lang="en-US" altLang="zh-CN" sz="2400" b="1" dirty="0">
                <a:ea typeface="隶书" panose="02010509060101010101" pitchFamily="49" charset="-122"/>
              </a:rPr>
              <a:t>                Interface to </a:t>
            </a:r>
            <a:r>
              <a:rPr lang="en-US" altLang="zh-CN" sz="2400" b="1" dirty="0" err="1">
                <a:ea typeface="隶书" panose="02010509060101010101" pitchFamily="49" charset="-122"/>
              </a:rPr>
              <a:t>Tcl</a:t>
            </a:r>
            <a:r>
              <a:rPr lang="en-US" altLang="zh-CN" sz="2400" b="1" dirty="0">
                <a:ea typeface="隶书" panose="02010509060101010101" pitchFamily="49" charset="-122"/>
              </a:rPr>
              <a:t>/</a:t>
            </a:r>
            <a:r>
              <a:rPr lang="en-US" altLang="zh-CN" sz="2800" b="1" dirty="0" err="1">
                <a:ea typeface="隶书" panose="02010509060101010101" pitchFamily="49" charset="-122"/>
              </a:rPr>
              <a:t>Tk</a:t>
            </a:r>
            <a:endParaRPr lang="en-US" altLang="zh-CN" sz="2800" b="1" dirty="0" err="1">
              <a:ea typeface="隶书" panose="02010509060101010101" pitchFamily="49" charset="-122"/>
            </a:endParaRPr>
          </a:p>
          <a:p>
            <a:pPr>
              <a:spcBef>
                <a:spcPct val="0"/>
              </a:spcBef>
              <a:buFontTx/>
              <a:buNone/>
            </a:pPr>
            <a:r>
              <a:rPr lang="en-US" altLang="zh-CN" sz="2400" b="1" dirty="0">
                <a:ea typeface="隶书" panose="02010509060101010101" pitchFamily="49" charset="-122"/>
              </a:rPr>
              <a:t>tools               </a:t>
            </a:r>
            <a:r>
              <a:rPr lang="en-US" altLang="zh-CN" sz="2400" b="1" dirty="0" err="1">
                <a:ea typeface="隶书" panose="02010509060101010101" pitchFamily="49" charset="-122"/>
              </a:rPr>
              <a:t>Tools</a:t>
            </a:r>
            <a:r>
              <a:rPr lang="en-US" altLang="zh-CN" sz="2400" b="1" dirty="0">
                <a:ea typeface="隶书" panose="02010509060101010101" pitchFamily="49" charset="-122"/>
              </a:rPr>
              <a:t> for Package Development and    Administration</a:t>
            </a:r>
            <a:endParaRPr lang="en-US" altLang="zh-CN" sz="2400" b="1" dirty="0">
              <a:ea typeface="隶书" panose="02010509060101010101" pitchFamily="49" charset="-122"/>
            </a:endParaRPr>
          </a:p>
          <a:p>
            <a:pPr>
              <a:spcBef>
                <a:spcPct val="0"/>
              </a:spcBef>
              <a:buFontTx/>
              <a:buNone/>
            </a:pPr>
            <a:r>
              <a:rPr lang="en-US" altLang="zh-CN" sz="2400" b="1" dirty="0" err="1">
                <a:solidFill>
                  <a:srgbClr val="FF0000"/>
                </a:solidFill>
                <a:ea typeface="隶书" panose="02010509060101010101" pitchFamily="49" charset="-122"/>
              </a:rPr>
              <a:t>ts</a:t>
            </a:r>
            <a:r>
              <a:rPr lang="en-US" altLang="zh-CN" sz="2400" b="1" dirty="0">
                <a:solidFill>
                  <a:srgbClr val="FF0000"/>
                </a:solidFill>
                <a:ea typeface="隶书" panose="02010509060101010101" pitchFamily="49" charset="-122"/>
              </a:rPr>
              <a:t>                     Time series functions</a:t>
            </a:r>
            <a:endParaRPr lang="en-US" altLang="zh-CN" sz="2400" b="1" dirty="0">
              <a:solidFill>
                <a:srgbClr val="FF0000"/>
              </a:solidFill>
              <a:ea typeface="隶书" panose="02010509060101010101"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1703512" y="260648"/>
            <a:ext cx="8820472" cy="864096"/>
          </a:xfrm>
        </p:spPr>
        <p:txBody>
          <a:bodyPr/>
          <a:lstStyle/>
          <a:p>
            <a:r>
              <a:rPr lang="zh-CN" altLang="en-US" sz="3200" b="1" dirty="0">
                <a:solidFill>
                  <a:srgbClr val="FF0000"/>
                </a:solidFill>
                <a:latin typeface="隶书" panose="02010509060101010101" pitchFamily="49" charset="-122"/>
                <a:ea typeface="隶书" panose="02010509060101010101" pitchFamily="49" charset="-122"/>
              </a:rPr>
              <a:t>所有这些</a:t>
            </a:r>
            <a:r>
              <a:rPr lang="en-US" altLang="zh-CN" sz="3200" b="1" dirty="0">
                <a:solidFill>
                  <a:srgbClr val="FF0000"/>
                </a:solidFill>
                <a:latin typeface="隶书" panose="02010509060101010101" pitchFamily="49" charset="-122"/>
                <a:ea typeface="隶书" panose="02010509060101010101" pitchFamily="49" charset="-122"/>
              </a:rPr>
              <a:t>Packages</a:t>
            </a:r>
            <a:r>
              <a:rPr lang="zh-CN" altLang="en-US" sz="3200" b="1" dirty="0">
                <a:solidFill>
                  <a:srgbClr val="FF0000"/>
                </a:solidFill>
                <a:latin typeface="隶书" panose="02010509060101010101" pitchFamily="49" charset="-122"/>
                <a:ea typeface="隶书" panose="02010509060101010101" pitchFamily="49" charset="-122"/>
              </a:rPr>
              <a:t>都是在</a:t>
            </a:r>
            <a:r>
              <a:rPr lang="en-US" altLang="zh-CN" sz="3200" b="1" dirty="0">
                <a:solidFill>
                  <a:srgbClr val="FF0000"/>
                </a:solidFill>
                <a:latin typeface="隶书" panose="02010509060101010101" pitchFamily="49" charset="-122"/>
                <a:ea typeface="隶书" panose="02010509060101010101" pitchFamily="49" charset="-122"/>
              </a:rPr>
              <a:t>base package</a:t>
            </a:r>
            <a:r>
              <a:rPr lang="zh-CN" altLang="en-US" sz="3200" b="1" dirty="0">
                <a:solidFill>
                  <a:srgbClr val="FF0000"/>
                </a:solidFill>
                <a:latin typeface="隶书" panose="02010509060101010101" pitchFamily="49" charset="-122"/>
                <a:ea typeface="隶书" panose="02010509060101010101" pitchFamily="49" charset="-122"/>
              </a:rPr>
              <a:t>上添加的 </a:t>
            </a:r>
            <a:endParaRPr lang="zh-TW" altLang="en-US" sz="3200" b="1" dirty="0">
              <a:solidFill>
                <a:srgbClr val="FF0000"/>
              </a:solidFill>
              <a:latin typeface="隶书" panose="02010509060101010101" pitchFamily="49" charset="-122"/>
              <a:ea typeface="隶书" panose="02010509060101010101" pitchFamily="49" charset="-122"/>
            </a:endParaRPr>
          </a:p>
        </p:txBody>
      </p:sp>
      <p:sp>
        <p:nvSpPr>
          <p:cNvPr id="266244" name="Rectangle 4"/>
          <p:cNvSpPr>
            <a:spLocks noGrp="1" noChangeArrowheads="1"/>
          </p:cNvSpPr>
          <p:nvPr>
            <p:ph type="body" idx="1"/>
          </p:nvPr>
        </p:nvSpPr>
        <p:spPr>
          <a:xfrm>
            <a:off x="1703512" y="1159768"/>
            <a:ext cx="8640960" cy="2701280"/>
          </a:xfrm>
          <a:noFill/>
        </p:spPr>
        <p:txBody>
          <a:bodyPr>
            <a:normAutofit lnSpcReduction="10000"/>
          </a:bodyPr>
          <a:lstStyle/>
          <a:p>
            <a:r>
              <a:rPr lang="en-US" altLang="zh-CN" b="1" dirty="0">
                <a:latin typeface="隶书" panose="02010509060101010101" pitchFamily="49" charset="-122"/>
                <a:ea typeface="隶书" panose="02010509060101010101" pitchFamily="49" charset="-122"/>
              </a:rPr>
              <a:t>Base</a:t>
            </a:r>
            <a:r>
              <a:rPr lang="zh-CN" altLang="en-US" b="1" dirty="0">
                <a:latin typeface="隶书" panose="02010509060101010101" pitchFamily="49" charset="-122"/>
                <a:ea typeface="隶书" panose="02010509060101010101" pitchFamily="49" charset="-122"/>
              </a:rPr>
              <a:t>包含所有固有的应用和数据</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而其他的</a:t>
            </a:r>
            <a:r>
              <a:rPr lang="en-US" altLang="zh-CN" b="1" dirty="0">
                <a:latin typeface="隶书" panose="02010509060101010101" pitchFamily="49" charset="-122"/>
                <a:ea typeface="隶书" panose="02010509060101010101" pitchFamily="49" charset="-122"/>
              </a:rPr>
              <a:t>packages</a:t>
            </a:r>
            <a:r>
              <a:rPr lang="zh-CN" altLang="en-US" b="1" dirty="0">
                <a:latin typeface="隶书" panose="02010509060101010101" pitchFamily="49" charset="-122"/>
                <a:ea typeface="隶书" panose="02010509060101010101" pitchFamily="49" charset="-122"/>
              </a:rPr>
              <a:t>包含各统计学家自己发展的方法和数据。</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希望你是下一个加盟这些</a:t>
            </a:r>
            <a:r>
              <a:rPr lang="en-US" altLang="zh-CN" b="1" dirty="0">
                <a:latin typeface="隶书" panose="02010509060101010101" pitchFamily="49" charset="-122"/>
                <a:ea typeface="隶书" panose="02010509060101010101" pitchFamily="49" charset="-122"/>
              </a:rPr>
              <a:t>packages</a:t>
            </a:r>
            <a:r>
              <a:rPr lang="zh-CN" altLang="en-US" b="1" dirty="0">
                <a:latin typeface="隶书" panose="02010509060101010101" pitchFamily="49" charset="-122"/>
                <a:ea typeface="隶书" panose="02010509060101010101" pitchFamily="49" charset="-122"/>
              </a:rPr>
              <a:t>的作者之一。</a:t>
            </a:r>
            <a:r>
              <a:rPr lang="zh-CN" altLang="en-US" b="1" dirty="0">
                <a:solidFill>
                  <a:srgbClr val="FF0000"/>
                </a:solidFill>
                <a:latin typeface="隶书" panose="02010509060101010101" pitchFamily="49" charset="-122"/>
                <a:ea typeface="隶书" panose="02010509060101010101" pitchFamily="49" charset="-122"/>
                <a:sym typeface="Wingdings" panose="05000000000000000000" pitchFamily="2" charset="2"/>
              </a:rPr>
              <a:t></a:t>
            </a:r>
            <a:endParaRPr lang="zh-CN" altLang="en-US" b="1" dirty="0">
              <a:solidFill>
                <a:srgbClr val="FF0000"/>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66244">
                                            <p:txEl>
                                              <p:pRg st="0" end="0"/>
                                            </p:txEl>
                                          </p:spTgt>
                                        </p:tgtEl>
                                        <p:attrNameLst>
                                          <p:attrName>style.visibility</p:attrName>
                                        </p:attrNameLst>
                                      </p:cBhvr>
                                      <p:to>
                                        <p:strVal val="visible"/>
                                      </p:to>
                                    </p:set>
                                    <p:animEffect transition="in" filter="barn(inHorizontal)">
                                      <p:cBhvr>
                                        <p:cTn id="7" dur="500"/>
                                        <p:tgtEl>
                                          <p:spTgt spid="266244">
                                            <p:txEl>
                                              <p:pRg st="0" end="0"/>
                                            </p:txEl>
                                          </p:spTgt>
                                        </p:tgtEl>
                                      </p:cBhvr>
                                    </p:animEffect>
                                  </p:childTnLst>
                                  <p:subTnLst>
                                    <p:animClr>
                                      <p:cBhvr override="childStyle">
                                        <p:cTn dur="1" fill="hold" display="0" masterRel="nextClick" afterEffect="1"/>
                                        <p:tgtEl>
                                          <p:spTgt spid="266244">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66244">
                                            <p:txEl>
                                              <p:pRg st="1" end="1"/>
                                            </p:txEl>
                                          </p:spTgt>
                                        </p:tgtEl>
                                        <p:attrNameLst>
                                          <p:attrName>style.visibility</p:attrName>
                                        </p:attrNameLst>
                                      </p:cBhvr>
                                      <p:to>
                                        <p:strVal val="visible"/>
                                      </p:to>
                                    </p:set>
                                    <p:animEffect transition="in" filter="barn(inHorizontal)">
                                      <p:cBhvr>
                                        <p:cTn id="12" dur="500"/>
                                        <p:tgtEl>
                                          <p:spTgt spid="266244">
                                            <p:txEl>
                                              <p:pRg st="1" end="1"/>
                                            </p:txEl>
                                          </p:spTgt>
                                        </p:tgtEl>
                                      </p:cBhvr>
                                    </p:animEffect>
                                  </p:childTnLst>
                                  <p:subTnLst>
                                    <p:animClr>
                                      <p:cBhvr override="childStyle">
                                        <p:cTn dur="1" fill="hold" display="0" masterRel="nextClick" afterEffect="1"/>
                                        <p:tgtEl>
                                          <p:spTgt spid="266244">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66244">
                                            <p:txEl>
                                              <p:pRg st="2" end="2"/>
                                            </p:txEl>
                                          </p:spTgt>
                                        </p:tgtEl>
                                        <p:attrNameLst>
                                          <p:attrName>style.visibility</p:attrName>
                                        </p:attrNameLst>
                                      </p:cBhvr>
                                      <p:to>
                                        <p:strVal val="visible"/>
                                      </p:to>
                                    </p:set>
                                    <p:animEffect transition="in" filter="barn(inHorizontal)">
                                      <p:cBhvr>
                                        <p:cTn id="17" dur="500"/>
                                        <p:tgtEl>
                                          <p:spTgt spid="266244">
                                            <p:txEl>
                                              <p:pRg st="2" end="2"/>
                                            </p:txEl>
                                          </p:spTgt>
                                        </p:tgtEl>
                                      </p:cBhvr>
                                    </p:animEffect>
                                  </p:childTnLst>
                                  <p:subTnLst>
                                    <p:animClr>
                                      <p:cBhvr override="childStyle">
                                        <p:cTn dur="1" fill="hold" display="0" masterRel="nextClick" afterEffect="1"/>
                                        <p:tgtEl>
                                          <p:spTgt spid="266244">
                                            <p:txEl>
                                              <p:pRg st="2" end="2"/>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autoUpdateAnimBg="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074025" y="6245225"/>
            <a:ext cx="2289175" cy="476250"/>
          </a:xfrm>
          <a:prstGeom prst="rect">
            <a:avLst/>
          </a:prstGeom>
        </p:spPr>
        <p:txBody>
          <a:bodyPr/>
          <a:lstStyle/>
          <a:p>
            <a:fld id="{E521DDA5-BA1B-433C-A279-70554B4AD6E4}" type="slidenum">
              <a:rPr lang="zh-CN" altLang="en-US"/>
            </a:fld>
            <a:endParaRPr lang="en-US" altLang="zh-CN"/>
          </a:p>
        </p:txBody>
      </p:sp>
      <p:sp>
        <p:nvSpPr>
          <p:cNvPr id="487426" name="Rectangle 2"/>
          <p:cNvSpPr>
            <a:spLocks noGrp="1" noRot="1" noChangeArrowheads="1"/>
          </p:cNvSpPr>
          <p:nvPr>
            <p:ph type="title"/>
          </p:nvPr>
        </p:nvSpPr>
        <p:spPr>
          <a:xfrm>
            <a:off x="4295800" y="44624"/>
            <a:ext cx="3096344" cy="864096"/>
          </a:xfrm>
        </p:spPr>
        <p:txBody>
          <a:bodyPr/>
          <a:lstStyle/>
          <a:p>
            <a:r>
              <a:rPr lang="zh-CN" altLang="en-US" sz="4800" b="1" dirty="0" smtClean="0">
                <a:solidFill>
                  <a:srgbClr val="0000FF"/>
                </a:solidFill>
                <a:latin typeface="黑体" panose="02010609060101010101" pitchFamily="49" charset="-122"/>
                <a:ea typeface="黑体" panose="02010609060101010101" pitchFamily="49" charset="-122"/>
              </a:rPr>
              <a:t>课程安排</a:t>
            </a:r>
            <a:endParaRPr lang="zh-CN" altLang="en-US" sz="4800" b="1" dirty="0">
              <a:solidFill>
                <a:srgbClr val="0000FF"/>
              </a:solidFill>
              <a:latin typeface="黑体" panose="02010609060101010101" pitchFamily="49" charset="-122"/>
              <a:ea typeface="黑体" panose="02010609060101010101" pitchFamily="49" charset="-122"/>
            </a:endParaRPr>
          </a:p>
        </p:txBody>
      </p:sp>
      <p:sp>
        <p:nvSpPr>
          <p:cNvPr id="487427" name="Rectangle 3"/>
          <p:cNvSpPr>
            <a:spLocks noGrp="1" noRot="1" noChangeArrowheads="1"/>
          </p:cNvSpPr>
          <p:nvPr>
            <p:ph type="body" idx="1"/>
          </p:nvPr>
        </p:nvSpPr>
        <p:spPr>
          <a:xfrm>
            <a:off x="1847528" y="980728"/>
            <a:ext cx="8424936" cy="2016224"/>
          </a:xfrm>
        </p:spPr>
        <p:txBody>
          <a:bodyPr/>
          <a:lstStyle/>
          <a:p>
            <a:pPr algn="just">
              <a:lnSpc>
                <a:spcPct val="120000"/>
              </a:lnSpc>
              <a:buFont typeface="Wingdings" panose="05000000000000000000" pitchFamily="2" charset="2"/>
              <a:buNone/>
            </a:pPr>
            <a:r>
              <a:rPr lang="zh-CN" altLang="en-US" b="1" dirty="0"/>
              <a:t>  </a:t>
            </a:r>
            <a:r>
              <a:rPr lang="en-US" altLang="zh-CN" b="1" dirty="0">
                <a:latin typeface="黑体" panose="02010609060101010101" pitchFamily="49" charset="-122"/>
                <a:ea typeface="黑体" panose="02010609060101010101" pitchFamily="49" charset="-122"/>
              </a:rPr>
              <a:t>1</a:t>
            </a:r>
            <a:r>
              <a:rPr lang="zh-CN" altLang="en-US" b="1" dirty="0" smtClean="0">
                <a:latin typeface="黑体" panose="02010609060101010101" pitchFamily="49" charset="-122"/>
                <a:ea typeface="黑体" panose="02010609060101010101" pitchFamily="49" charset="-122"/>
              </a:rPr>
              <a:t>、在基本统计方法学习的基础上，</a:t>
            </a:r>
            <a:r>
              <a:rPr lang="zh-CN" altLang="en-US" b="1" dirty="0" smtClean="0">
                <a:solidFill>
                  <a:srgbClr val="FF0000"/>
                </a:solidFill>
                <a:latin typeface="黑体" panose="02010609060101010101" pitchFamily="49" charset="-122"/>
                <a:ea typeface="黑体" panose="02010609060101010101" pitchFamily="49" charset="-122"/>
              </a:rPr>
              <a:t>深入学习多元统计分析模型及模型实现、分析方法。</a:t>
            </a:r>
            <a:endParaRPr lang="zh-CN" altLang="en-US" b="1" dirty="0">
              <a:solidFill>
                <a:srgbClr val="FF0000"/>
              </a:solidFill>
              <a:latin typeface="黑体" panose="02010609060101010101" pitchFamily="49" charset="-122"/>
              <a:ea typeface="黑体" panose="02010609060101010101" pitchFamily="49" charset="-122"/>
            </a:endParaRPr>
          </a:p>
          <a:p>
            <a:pPr algn="just">
              <a:lnSpc>
                <a:spcPct val="120000"/>
              </a:lnSpc>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2</a:t>
            </a:r>
            <a:r>
              <a:rPr lang="zh-CN" altLang="en-US" b="1" dirty="0" smtClean="0">
                <a:latin typeface="黑体" panose="02010609060101010101" pitchFamily="49" charset="-122"/>
                <a:ea typeface="黑体" panose="02010609060101010101" pitchFamily="49" charset="-122"/>
              </a:rPr>
              <a:t>、该门课程每周</a:t>
            </a:r>
            <a:r>
              <a:rPr lang="en-US" altLang="zh-CN" b="1" dirty="0" smtClean="0">
                <a:solidFill>
                  <a:srgbClr val="FF0000"/>
                </a:solidFill>
                <a:latin typeface="黑体" panose="02010609060101010101" pitchFamily="49" charset="-122"/>
                <a:ea typeface="黑体" panose="02010609060101010101" pitchFamily="49" charset="-122"/>
              </a:rPr>
              <a:t>2.5</a:t>
            </a:r>
            <a:r>
              <a:rPr lang="zh-CN" altLang="en-US" b="1" dirty="0" smtClean="0">
                <a:solidFill>
                  <a:srgbClr val="FF0000"/>
                </a:solidFill>
                <a:latin typeface="黑体" panose="02010609060101010101" pitchFamily="49" charset="-122"/>
                <a:ea typeface="黑体" panose="02010609060101010101" pitchFamily="49" charset="-122"/>
              </a:rPr>
              <a:t>课时</a:t>
            </a:r>
            <a:r>
              <a:rPr lang="zh-CN" altLang="en-US" b="1" dirty="0" smtClean="0">
                <a:latin typeface="黑体" panose="02010609060101010101" pitchFamily="49" charset="-122"/>
                <a:ea typeface="黑体" panose="02010609060101010101" pitchFamily="49" charset="-122"/>
              </a:rPr>
              <a:t>，理论与上机结合。</a:t>
            </a:r>
            <a:endParaRPr lang="zh-CN" altLang="en-US" b="1" dirty="0" smtClean="0">
              <a:latin typeface="黑体" panose="02010609060101010101" pitchFamily="49" charset="-122"/>
              <a:ea typeface="黑体" panose="02010609060101010101" pitchFamily="49" charset="-122"/>
            </a:endParaRPr>
          </a:p>
        </p:txBody>
      </p:sp>
      <p:sp>
        <p:nvSpPr>
          <p:cNvPr id="5" name="Rectangle 3"/>
          <p:cNvSpPr txBox="1">
            <a:spLocks noChangeArrowheads="1"/>
          </p:cNvSpPr>
          <p:nvPr/>
        </p:nvSpPr>
        <p:spPr bwMode="auto">
          <a:xfrm>
            <a:off x="1596008" y="3140968"/>
            <a:ext cx="8964488" cy="3096344"/>
          </a:xfrm>
          <a:prstGeom prst="rect">
            <a:avLst/>
          </a:prstGeom>
          <a:noFill/>
          <a:ln w="9525">
            <a:noFill/>
            <a:miter lim="800000"/>
          </a:ln>
        </p:spPr>
        <p:txBody>
          <a:bodyPr/>
          <a:lstStyle/>
          <a:p>
            <a:pPr marL="342900" indent="-342900" algn="l" eaLnBrk="0" hangingPunct="0">
              <a:spcBef>
                <a:spcPct val="20000"/>
              </a:spcBef>
              <a:buFontTx/>
              <a:buChar char="•"/>
              <a:defRPr/>
            </a:pPr>
            <a:r>
              <a:rPr lang="zh-CN" altLang="en-US" sz="3200" kern="0" dirty="0" smtClean="0">
                <a:latin typeface="黑体" panose="02010609060101010101" pitchFamily="49" charset="-122"/>
                <a:ea typeface="黑体" panose="02010609060101010101" pitchFamily="49" charset="-122"/>
              </a:rPr>
              <a:t>期末考核：</a:t>
            </a:r>
            <a:endParaRPr lang="zh-CN" altLang="en-US" sz="3200" b="1" kern="0" dirty="0">
              <a:latin typeface="黑体" panose="02010609060101010101" pitchFamily="49" charset="-122"/>
              <a:ea typeface="黑体" panose="02010609060101010101" pitchFamily="49" charset="-122"/>
            </a:endParaRPr>
          </a:p>
          <a:p>
            <a:pPr marL="342900" indent="-342900" eaLnBrk="0" hangingPunct="0">
              <a:defRPr/>
            </a:pPr>
            <a:r>
              <a:rPr lang="zh-CN" altLang="en-US" kern="0" dirty="0" smtClean="0">
                <a:latin typeface="黑体" panose="02010609060101010101" pitchFamily="49" charset="-122"/>
                <a:ea typeface="黑体" panose="02010609060101010101" pitchFamily="49" charset="-122"/>
              </a:rPr>
              <a:t>  </a:t>
            </a:r>
            <a:r>
              <a:rPr lang="zh-CN" altLang="en-US" sz="3200" kern="0" dirty="0" smtClean="0">
                <a:solidFill>
                  <a:schemeClr val="tx1"/>
                </a:solidFill>
                <a:latin typeface="黑体" panose="02010609060101010101" pitchFamily="49" charset="-122"/>
                <a:ea typeface="黑体" panose="02010609060101010101" pitchFamily="49" charset="-122"/>
              </a:rPr>
              <a:t>总成绩</a:t>
            </a:r>
            <a:r>
              <a:rPr lang="en-US" altLang="zh-CN" sz="3200" kern="0" dirty="0" smtClean="0">
                <a:solidFill>
                  <a:schemeClr val="tx1"/>
                </a:solidFill>
                <a:latin typeface="黑体" panose="02010609060101010101" pitchFamily="49" charset="-122"/>
                <a:ea typeface="黑体" panose="02010609060101010101" pitchFamily="49" charset="-122"/>
              </a:rPr>
              <a:t>=</a:t>
            </a:r>
            <a:r>
              <a:rPr lang="zh-CN" altLang="en-US" sz="3200" kern="0" dirty="0" smtClean="0">
                <a:solidFill>
                  <a:schemeClr val="tx1"/>
                </a:solidFill>
                <a:latin typeface="黑体" panose="02010609060101010101" pitchFamily="49" charset="-122"/>
                <a:ea typeface="黑体" panose="02010609060101010101" pitchFamily="49" charset="-122"/>
              </a:rPr>
              <a:t>平时</a:t>
            </a:r>
            <a:r>
              <a:rPr lang="en-US" altLang="zh-CN" sz="3200" kern="0" dirty="0" smtClean="0">
                <a:solidFill>
                  <a:schemeClr val="tx1"/>
                </a:solidFill>
                <a:latin typeface="黑体" panose="02010609060101010101" pitchFamily="49" charset="-122"/>
                <a:ea typeface="黑体" panose="02010609060101010101" pitchFamily="49" charset="-122"/>
              </a:rPr>
              <a:t>(20%)+</a:t>
            </a:r>
            <a:r>
              <a:rPr lang="zh-CN" altLang="en-US" sz="3200" kern="0" dirty="0" smtClean="0">
                <a:solidFill>
                  <a:schemeClr val="tx1"/>
                </a:solidFill>
                <a:latin typeface="黑体" panose="02010609060101010101" pitchFamily="49" charset="-122"/>
                <a:ea typeface="黑体" panose="02010609060101010101" pitchFamily="49" charset="-122"/>
              </a:rPr>
              <a:t>上机</a:t>
            </a:r>
            <a:r>
              <a:rPr lang="en-US" altLang="zh-CN" sz="3200" kern="0" dirty="0" smtClean="0">
                <a:solidFill>
                  <a:schemeClr val="tx1"/>
                </a:solidFill>
                <a:latin typeface="黑体" panose="02010609060101010101" pitchFamily="49" charset="-122"/>
                <a:ea typeface="黑体" panose="02010609060101010101" pitchFamily="49" charset="-122"/>
              </a:rPr>
              <a:t>(20%)</a:t>
            </a:r>
            <a:r>
              <a:rPr lang="en-US" altLang="zh-CN" sz="3200" b="1" kern="0" dirty="0" smtClean="0">
                <a:solidFill>
                  <a:schemeClr val="tx1"/>
                </a:solidFill>
                <a:latin typeface="黑体" panose="02010609060101010101" pitchFamily="49" charset="-122"/>
                <a:ea typeface="黑体" panose="02010609060101010101" pitchFamily="49" charset="-122"/>
              </a:rPr>
              <a:t>+</a:t>
            </a:r>
            <a:r>
              <a:rPr lang="zh-CN" altLang="en-US" sz="3200" b="1" kern="0" dirty="0">
                <a:solidFill>
                  <a:schemeClr val="tx1"/>
                </a:solidFill>
                <a:latin typeface="黑体" panose="02010609060101010101" pitchFamily="49" charset="-122"/>
                <a:ea typeface="黑体" panose="02010609060101010101" pitchFamily="49" charset="-122"/>
              </a:rPr>
              <a:t>期末</a:t>
            </a:r>
            <a:r>
              <a:rPr lang="zh-CN" altLang="en-US" sz="3200" b="1" kern="0" dirty="0" smtClean="0">
                <a:solidFill>
                  <a:schemeClr val="tx1"/>
                </a:solidFill>
                <a:latin typeface="黑体" panose="02010609060101010101" pitchFamily="49" charset="-122"/>
                <a:ea typeface="黑体" panose="02010609060101010101" pitchFamily="49" charset="-122"/>
              </a:rPr>
              <a:t>考试</a:t>
            </a:r>
            <a:r>
              <a:rPr lang="en-US" altLang="zh-CN" sz="3200" b="1" kern="0" dirty="0" smtClean="0">
                <a:solidFill>
                  <a:schemeClr val="tx1"/>
                </a:solidFill>
                <a:latin typeface="黑体" panose="02010609060101010101" pitchFamily="49" charset="-122"/>
                <a:ea typeface="黑体" panose="02010609060101010101" pitchFamily="49" charset="-122"/>
              </a:rPr>
              <a:t>(</a:t>
            </a:r>
            <a:r>
              <a:rPr lang="en-US" altLang="zh-CN" sz="3200" kern="0" dirty="0" smtClean="0">
                <a:solidFill>
                  <a:schemeClr val="tx1"/>
                </a:solidFill>
                <a:latin typeface="黑体" panose="02010609060101010101" pitchFamily="49" charset="-122"/>
                <a:ea typeface="黑体" panose="02010609060101010101" pitchFamily="49" charset="-122"/>
              </a:rPr>
              <a:t>6</a:t>
            </a:r>
            <a:r>
              <a:rPr lang="en-US" altLang="zh-CN" sz="3200" b="1" kern="0" dirty="0" smtClean="0">
                <a:solidFill>
                  <a:schemeClr val="tx1"/>
                </a:solidFill>
                <a:latin typeface="黑体" panose="02010609060101010101" pitchFamily="49" charset="-122"/>
                <a:ea typeface="黑体" panose="02010609060101010101" pitchFamily="49" charset="-122"/>
              </a:rPr>
              <a:t>0%)</a:t>
            </a:r>
            <a:endParaRPr lang="zh-CN" altLang="en-US" sz="3200" b="1" kern="0" dirty="0">
              <a:solidFill>
                <a:schemeClr val="tx1"/>
              </a:solidFill>
              <a:latin typeface="黑体" panose="02010609060101010101" pitchFamily="49" charset="-122"/>
              <a:ea typeface="黑体" panose="02010609060101010101" pitchFamily="49" charset="-122"/>
            </a:endParaRPr>
          </a:p>
          <a:p>
            <a:pPr marL="342900" indent="-342900" algn="l" eaLnBrk="0" hangingPunct="0">
              <a:spcBef>
                <a:spcPct val="20000"/>
              </a:spcBef>
              <a:buFontTx/>
              <a:buChar char="•"/>
              <a:defRPr/>
            </a:pPr>
            <a:r>
              <a:rPr lang="zh-CN" altLang="en-US" sz="3200" b="1" kern="0" dirty="0">
                <a:solidFill>
                  <a:schemeClr val="tx1"/>
                </a:solidFill>
                <a:latin typeface="黑体" panose="02010609060101010101" pitchFamily="49" charset="-122"/>
                <a:ea typeface="黑体" panose="02010609060101010101" pitchFamily="49" charset="-122"/>
              </a:rPr>
              <a:t>考试方式</a:t>
            </a:r>
            <a:endParaRPr lang="zh-CN" altLang="en-US" sz="3200" b="1" kern="0" dirty="0">
              <a:solidFill>
                <a:schemeClr val="tx1"/>
              </a:solidFill>
              <a:latin typeface="黑体" panose="02010609060101010101" pitchFamily="49" charset="-122"/>
              <a:ea typeface="黑体" panose="02010609060101010101" pitchFamily="49" charset="-122"/>
            </a:endParaRPr>
          </a:p>
          <a:p>
            <a:pPr marL="342900" indent="-342900" eaLnBrk="0" hangingPunct="0">
              <a:defRPr/>
            </a:pPr>
            <a:r>
              <a:rPr lang="zh-CN" altLang="en-US" sz="3200" b="1" kern="0" dirty="0">
                <a:solidFill>
                  <a:schemeClr val="tx1"/>
                </a:solidFill>
                <a:latin typeface="黑体" panose="02010609060101010101" pitchFamily="49" charset="-122"/>
                <a:ea typeface="黑体" panose="02010609060101010101" pitchFamily="49" charset="-122"/>
              </a:rPr>
              <a:t> </a:t>
            </a:r>
            <a:r>
              <a:rPr lang="zh-CN" altLang="en-US" sz="3200" b="1" kern="0" dirty="0" smtClean="0">
                <a:solidFill>
                  <a:schemeClr val="tx1"/>
                </a:solidFill>
                <a:latin typeface="黑体" panose="02010609060101010101" pitchFamily="49" charset="-122"/>
                <a:ea typeface="黑体" panose="02010609060101010101" pitchFamily="49" charset="-122"/>
              </a:rPr>
              <a:t> 平时</a:t>
            </a:r>
            <a:r>
              <a:rPr lang="en-US" altLang="zh-CN" sz="3200" b="1" kern="0" dirty="0" smtClean="0">
                <a:solidFill>
                  <a:schemeClr val="tx1"/>
                </a:solidFill>
                <a:latin typeface="黑体" panose="02010609060101010101" pitchFamily="49" charset="-122"/>
                <a:ea typeface="黑体" panose="02010609060101010101" pitchFamily="49" charset="-122"/>
              </a:rPr>
              <a:t>(20)</a:t>
            </a:r>
            <a:r>
              <a:rPr lang="zh-CN" altLang="en-US" sz="3200" b="1" kern="0" dirty="0" smtClean="0">
                <a:solidFill>
                  <a:schemeClr val="tx1"/>
                </a:solidFill>
                <a:latin typeface="黑体" panose="02010609060101010101" pitchFamily="49" charset="-122"/>
                <a:ea typeface="黑体" panose="02010609060101010101" pitchFamily="49" charset="-122"/>
              </a:rPr>
              <a:t>：课堂</a:t>
            </a:r>
            <a:r>
              <a:rPr lang="en-US" altLang="zh-CN" sz="3200" b="1" kern="0" dirty="0" smtClean="0">
                <a:solidFill>
                  <a:schemeClr val="tx1"/>
                </a:solidFill>
                <a:latin typeface="黑体" panose="02010609060101010101" pitchFamily="49" charset="-122"/>
                <a:ea typeface="黑体" panose="02010609060101010101" pitchFamily="49" charset="-122"/>
              </a:rPr>
              <a:t>(40%)</a:t>
            </a:r>
            <a:r>
              <a:rPr lang="en-US" altLang="zh-CN" sz="2800" b="1" kern="0" dirty="0" smtClean="0">
                <a:solidFill>
                  <a:schemeClr val="tx1"/>
                </a:solidFill>
                <a:latin typeface="黑体" panose="02010609060101010101" pitchFamily="49" charset="-122"/>
                <a:ea typeface="黑体" panose="02010609060101010101" pitchFamily="49" charset="-122"/>
              </a:rPr>
              <a:t>+</a:t>
            </a:r>
            <a:r>
              <a:rPr lang="zh-CN" altLang="en-US" sz="2800" b="1" kern="0" dirty="0" smtClean="0">
                <a:solidFill>
                  <a:schemeClr val="tx1"/>
                </a:solidFill>
                <a:latin typeface="黑体" panose="02010609060101010101" pitchFamily="49" charset="-122"/>
                <a:ea typeface="黑体" panose="02010609060101010101" pitchFamily="49" charset="-122"/>
              </a:rPr>
              <a:t>出勤</a:t>
            </a:r>
            <a:r>
              <a:rPr lang="en-US" altLang="zh-CN" sz="2800" b="1" kern="0" dirty="0" smtClean="0">
                <a:solidFill>
                  <a:schemeClr val="tx1"/>
                </a:solidFill>
                <a:latin typeface="黑体" panose="02010609060101010101" pitchFamily="49" charset="-122"/>
                <a:ea typeface="黑体" panose="02010609060101010101" pitchFamily="49" charset="-122"/>
              </a:rPr>
              <a:t>(60%)</a:t>
            </a:r>
            <a:endParaRPr lang="en-US" altLang="zh-CN" sz="2800" b="1" kern="0" dirty="0" smtClean="0">
              <a:solidFill>
                <a:schemeClr val="tx1"/>
              </a:solidFill>
              <a:latin typeface="黑体" panose="02010609060101010101" pitchFamily="49" charset="-122"/>
              <a:ea typeface="黑体" panose="02010609060101010101" pitchFamily="49" charset="-122"/>
            </a:endParaRPr>
          </a:p>
          <a:p>
            <a:pPr marL="342900" indent="-342900" eaLnBrk="0" hangingPunct="0">
              <a:defRPr/>
            </a:pPr>
            <a:r>
              <a:rPr lang="zh-CN" altLang="en-US" sz="3200" kern="0" dirty="0" smtClean="0">
                <a:solidFill>
                  <a:schemeClr val="tx1"/>
                </a:solidFill>
                <a:latin typeface="黑体" panose="02010609060101010101" pitchFamily="49" charset="-122"/>
                <a:ea typeface="黑体" panose="02010609060101010101" pitchFamily="49" charset="-122"/>
              </a:rPr>
              <a:t>  上机</a:t>
            </a:r>
            <a:r>
              <a:rPr lang="en-US" altLang="zh-CN" sz="3200" kern="0" dirty="0" smtClean="0">
                <a:solidFill>
                  <a:schemeClr val="tx1"/>
                </a:solidFill>
                <a:latin typeface="黑体" panose="02010609060101010101" pitchFamily="49" charset="-122"/>
                <a:ea typeface="黑体" panose="02010609060101010101" pitchFamily="49" charset="-122"/>
              </a:rPr>
              <a:t>(20)</a:t>
            </a:r>
            <a:r>
              <a:rPr lang="zh-CN" altLang="en-US" sz="3200" kern="0" dirty="0" smtClean="0">
                <a:solidFill>
                  <a:schemeClr val="tx1"/>
                </a:solidFill>
                <a:latin typeface="黑体" panose="02010609060101010101" pitchFamily="49" charset="-122"/>
                <a:ea typeface="黑体" panose="02010609060101010101" pitchFamily="49" charset="-122"/>
              </a:rPr>
              <a:t>：两次实验报告，一次</a:t>
            </a:r>
            <a:r>
              <a:rPr lang="en-US" altLang="zh-CN" sz="3200" kern="0" dirty="0" smtClean="0">
                <a:solidFill>
                  <a:schemeClr val="tx1"/>
                </a:solidFill>
                <a:latin typeface="黑体" panose="02010609060101010101" pitchFamily="49" charset="-122"/>
                <a:ea typeface="黑体" panose="02010609060101010101" pitchFamily="49" charset="-122"/>
              </a:rPr>
              <a:t>50%</a:t>
            </a:r>
            <a:endParaRPr lang="zh-CN" altLang="en-US" sz="3200" b="1" kern="0" dirty="0">
              <a:solidFill>
                <a:schemeClr val="tx1"/>
              </a:solidFill>
              <a:latin typeface="黑体" panose="02010609060101010101" pitchFamily="49" charset="-122"/>
              <a:ea typeface="黑体" panose="02010609060101010101" pitchFamily="49" charset="-122"/>
            </a:endParaRPr>
          </a:p>
          <a:p>
            <a:pPr marL="342900" indent="-342900" algn="l" eaLnBrk="0" hangingPunct="0">
              <a:spcBef>
                <a:spcPct val="20000"/>
              </a:spcBef>
              <a:buFont typeface="Wingdings" panose="05000000000000000000" pitchFamily="2" charset="2"/>
              <a:buNone/>
              <a:defRPr/>
            </a:pPr>
            <a:r>
              <a:rPr lang="zh-CN" altLang="en-US" sz="3200" b="1" kern="0" dirty="0">
                <a:solidFill>
                  <a:schemeClr val="tx1"/>
                </a:solidFill>
                <a:latin typeface="黑体" panose="02010609060101010101" pitchFamily="49" charset="-122"/>
                <a:ea typeface="黑体" panose="02010609060101010101" pitchFamily="49" charset="-122"/>
              </a:rPr>
              <a:t> </a:t>
            </a:r>
            <a:r>
              <a:rPr lang="zh-CN" altLang="en-US" sz="3200" b="1" kern="0" dirty="0" smtClean="0">
                <a:solidFill>
                  <a:schemeClr val="tx1"/>
                </a:solidFill>
                <a:latin typeface="黑体" panose="02010609060101010101" pitchFamily="49" charset="-122"/>
                <a:ea typeface="黑体" panose="02010609060101010101" pitchFamily="49" charset="-122"/>
              </a:rPr>
              <a:t> 期末</a:t>
            </a:r>
            <a:r>
              <a:rPr lang="zh-CN" altLang="en-US" sz="3200" b="1" kern="0" dirty="0">
                <a:solidFill>
                  <a:schemeClr val="tx1"/>
                </a:solidFill>
                <a:latin typeface="黑体" panose="02010609060101010101" pitchFamily="49" charset="-122"/>
                <a:ea typeface="黑体" panose="02010609060101010101" pitchFamily="49" charset="-122"/>
              </a:rPr>
              <a:t>考试</a:t>
            </a:r>
            <a:r>
              <a:rPr lang="zh-CN" altLang="en-US" sz="3200" b="1" kern="0" dirty="0" smtClean="0">
                <a:solidFill>
                  <a:schemeClr val="tx1"/>
                </a:solidFill>
                <a:latin typeface="黑体" panose="02010609060101010101" pitchFamily="49" charset="-122"/>
                <a:ea typeface="黑体" panose="02010609060101010101" pitchFamily="49" charset="-122"/>
              </a:rPr>
              <a:t>：闭卷</a:t>
            </a:r>
            <a:endParaRPr lang="zh-CN" altLang="en-US" sz="3200" b="1" kern="0" dirty="0">
              <a:solidFill>
                <a:schemeClr val="tx1"/>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7427">
                                            <p:txEl>
                                              <p:pRg st="0" end="0"/>
                                            </p:txEl>
                                          </p:spTgt>
                                        </p:tgtEl>
                                        <p:attrNameLst>
                                          <p:attrName>style.visibility</p:attrName>
                                        </p:attrNameLst>
                                      </p:cBhvr>
                                      <p:to>
                                        <p:strVal val="visible"/>
                                      </p:to>
                                    </p:set>
                                    <p:animEffect transition="in" filter="box(in)">
                                      <p:cBhvr>
                                        <p:cTn id="7" dur="500"/>
                                        <p:tgtEl>
                                          <p:spTgt spid="487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87427">
                                            <p:txEl>
                                              <p:pRg st="1" end="1"/>
                                            </p:txEl>
                                          </p:spTgt>
                                        </p:tgtEl>
                                        <p:attrNameLst>
                                          <p:attrName>style.visibility</p:attrName>
                                        </p:attrNameLst>
                                      </p:cBhvr>
                                      <p:to>
                                        <p:strVal val="visible"/>
                                      </p:to>
                                    </p:set>
                                    <p:animEffect transition="in" filter="box(in)">
                                      <p:cBhvr>
                                        <p:cTn id="12" dur="500"/>
                                        <p:tgtEl>
                                          <p:spTgt spid="4874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lide(fromBottom)">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7"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4294967295"/>
          </p:nvPr>
        </p:nvSpPr>
        <p:spPr>
          <a:xfrm>
            <a:off x="8074025" y="6245225"/>
            <a:ext cx="4044950" cy="476250"/>
          </a:xfrm>
          <a:prstGeom prst="rect">
            <a:avLst/>
          </a:prstGeom>
        </p:spPr>
        <p:txBody>
          <a:bodyPr/>
          <a:lstStyle/>
          <a:p>
            <a:fld id="{72BD3B87-B015-4279-8DB0-51DC368214F7}" type="slidenum">
              <a:rPr lang="zh-CN" altLang="en-US" sz="2000"/>
            </a:fld>
            <a:endParaRPr lang="zh-CN" altLang="en-US" sz="2000"/>
          </a:p>
        </p:txBody>
      </p:sp>
      <p:sp>
        <p:nvSpPr>
          <p:cNvPr id="488450" name="Rectangle 2"/>
          <p:cNvSpPr>
            <a:spLocks noRot="1" noChangeArrowheads="1"/>
          </p:cNvSpPr>
          <p:nvPr/>
        </p:nvSpPr>
        <p:spPr bwMode="auto">
          <a:xfrm>
            <a:off x="1919605" y="621030"/>
            <a:ext cx="14408150" cy="5184775"/>
          </a:xfrm>
          <a:prstGeom prst="rect">
            <a:avLst/>
          </a:prstGeom>
          <a:noFill/>
          <a:ln w="9525">
            <a:noFill/>
            <a:miter lim="800000"/>
          </a:ln>
          <a:effectLst/>
        </p:spPr>
        <p:txBody>
          <a:bodyPr/>
          <a:lstStyle/>
          <a:p>
            <a:pPr marL="342900" indent="-342900">
              <a:lnSpc>
                <a:spcPct val="130000"/>
              </a:lnSpc>
              <a:buSzTx/>
              <a:buFont typeface="Wingdings" panose="05000000000000000000" pitchFamily="2" charset="2"/>
              <a:buChar char="§"/>
            </a:pPr>
            <a:endParaRPr lang="zh-CN" altLang="en-US" sz="4800" dirty="0">
              <a:effectLst>
                <a:outerShdw blurRad="38100" dist="38100" dir="2700000" algn="tl">
                  <a:srgbClr val="C0C0C0"/>
                </a:outerShdw>
              </a:effectLst>
              <a:latin typeface="Arial" panose="020B0604020202020204" pitchFamily="34" charset="0"/>
              <a:ea typeface="黑体" panose="02010609060101010101" pitchFamily="49" charset="-122"/>
            </a:endParaRPr>
          </a:p>
        </p:txBody>
      </p:sp>
      <p:sp>
        <p:nvSpPr>
          <p:cNvPr id="5" name="Rectangle 2"/>
          <p:cNvSpPr>
            <a:spLocks noGrp="1" noRot="1" noChangeArrowheads="1"/>
          </p:cNvSpPr>
          <p:nvPr>
            <p:ph type="title"/>
          </p:nvPr>
        </p:nvSpPr>
        <p:spPr>
          <a:xfrm>
            <a:off x="760095" y="476885"/>
            <a:ext cx="10939145" cy="679450"/>
          </a:xfrm>
        </p:spPr>
        <p:txBody>
          <a:bodyPr>
            <a:noAutofit/>
          </a:bodyPr>
          <a:lstStyle/>
          <a:p>
            <a:pPr>
              <a:defRPr/>
            </a:pPr>
            <a:r>
              <a:rPr lang="zh-CN" altLang="en-US" sz="4800" b="1" dirty="0" smtClean="0">
                <a:solidFill>
                  <a:srgbClr val="0000FF"/>
                </a:solidFill>
                <a:latin typeface="黑体" panose="02010609060101010101" pitchFamily="49" charset="-122"/>
                <a:ea typeface="黑体" panose="02010609060101010101" pitchFamily="49" charset="-122"/>
                <a:cs typeface="+mn-cs"/>
              </a:rPr>
              <a:t>学习资料  </a:t>
            </a:r>
            <a:r>
              <a:rPr lang="en-US" altLang="zh-CN" sz="4800" b="1" dirty="0" smtClean="0">
                <a:solidFill>
                  <a:srgbClr val="0000FF"/>
                </a:solidFill>
                <a:latin typeface="黑体" panose="02010609060101010101" pitchFamily="49" charset="-122"/>
                <a:ea typeface="黑体" panose="02010609060101010101" pitchFamily="49" charset="-122"/>
                <a:cs typeface="+mn-cs"/>
              </a:rPr>
              <a:t>Rstat.leanote.com</a:t>
            </a:r>
            <a:endParaRPr lang="en-US" altLang="zh-CN" sz="4800" b="1" dirty="0" smtClean="0">
              <a:solidFill>
                <a:srgbClr val="0000FF"/>
              </a:solidFill>
              <a:latin typeface="黑体" panose="02010609060101010101" pitchFamily="49" charset="-122"/>
              <a:ea typeface="黑体" panose="02010609060101010101" pitchFamily="49" charset="-122"/>
              <a:cs typeface="+mn-cs"/>
            </a:endParaRPr>
          </a:p>
        </p:txBody>
      </p:sp>
      <p:sp>
        <p:nvSpPr>
          <p:cNvPr id="6" name="Rectangle 3"/>
          <p:cNvSpPr txBox="1">
            <a:spLocks noChangeArrowheads="1"/>
          </p:cNvSpPr>
          <p:nvPr/>
        </p:nvSpPr>
        <p:spPr bwMode="auto">
          <a:xfrm>
            <a:off x="627380" y="1340485"/>
            <a:ext cx="15524480" cy="4536440"/>
          </a:xfrm>
          <a:prstGeom prst="rect">
            <a:avLst/>
          </a:prstGeom>
          <a:noFill/>
          <a:ln w="9525">
            <a:noFill/>
            <a:miter lim="800000"/>
          </a:ln>
        </p:spPr>
        <p:txBody>
          <a:bodyPr/>
          <a:lstStyle/>
          <a:p>
            <a:pPr>
              <a:lnSpc>
                <a:spcPct val="130000"/>
              </a:lnSpc>
            </a:pPr>
            <a:r>
              <a:rPr lang="zh-CN" altLang="en-US" sz="3600" kern="0" dirty="0" smtClean="0">
                <a:solidFill>
                  <a:srgbClr val="FF0000"/>
                </a:solidFill>
                <a:latin typeface="黑体" panose="02010609060101010101" pitchFamily="49" charset="-122"/>
                <a:ea typeface="黑体" panose="02010609060101010101" pitchFamily="49" charset="-122"/>
              </a:rPr>
              <a:t>教学教材：</a:t>
            </a:r>
            <a:endParaRPr lang="zh-CN" altLang="en-US" sz="3600" kern="0" dirty="0" smtClean="0">
              <a:solidFill>
                <a:srgbClr val="FF0000"/>
              </a:solidFill>
              <a:latin typeface="黑体" panose="02010609060101010101" pitchFamily="49" charset="-122"/>
              <a:ea typeface="黑体" panose="02010609060101010101" pitchFamily="49" charset="-122"/>
            </a:endParaRPr>
          </a:p>
          <a:p>
            <a:pPr>
              <a:lnSpc>
                <a:spcPct val="130000"/>
              </a:lnSpc>
            </a:pPr>
            <a:r>
              <a:rPr lang="zh-CN" altLang="en-US" sz="3600" dirty="0" smtClean="0">
                <a:latin typeface="黑体" panose="02010609060101010101" pitchFamily="49" charset="-122"/>
                <a:ea typeface="黑体" panose="02010609060101010101" pitchFamily="49" charset="-122"/>
                <a:sym typeface="+mn-ea"/>
              </a:rPr>
              <a:t>王斌会编著</a:t>
            </a:r>
            <a:r>
              <a:rPr lang="zh-CN" altLang="en-US" sz="3600" dirty="0" smtClean="0">
                <a:latin typeface="黑体" panose="02010609060101010101" pitchFamily="49" charset="-122"/>
                <a:ea typeface="黑体" panose="02010609060101010101" pitchFamily="49" charset="-122"/>
              </a:rPr>
              <a:t>《</a:t>
            </a:r>
            <a:r>
              <a:rPr lang="zh-CN" altLang="en-US" sz="3600" dirty="0" smtClean="0">
                <a:ln/>
                <a:solidFill>
                  <a:srgbClr val="C00000"/>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多元统计分析及</a:t>
            </a:r>
            <a:r>
              <a:rPr lang="en-US" altLang="zh-CN" sz="3600" dirty="0" smtClean="0">
                <a:ln/>
                <a:solidFill>
                  <a:srgbClr val="C00000"/>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R</a:t>
            </a:r>
            <a:r>
              <a:rPr lang="zh-CN" altLang="en-US" sz="3600" dirty="0" smtClean="0">
                <a:ln/>
                <a:solidFill>
                  <a:srgbClr val="C00000"/>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语言建模</a:t>
            </a:r>
            <a:r>
              <a:rPr lang="zh-CN" altLang="en-US" sz="3600" dirty="0" smtClean="0">
                <a:latin typeface="黑体" panose="02010609060101010101" pitchFamily="49" charset="-122"/>
                <a:ea typeface="黑体" panose="02010609060101010101" pitchFamily="49" charset="-122"/>
              </a:rPr>
              <a:t>》</a:t>
            </a:r>
            <a:endParaRPr lang="zh-CN" altLang="en-US" sz="3600" dirty="0" smtClean="0">
              <a:latin typeface="黑体" panose="02010609060101010101" pitchFamily="49" charset="-122"/>
              <a:ea typeface="黑体" panose="02010609060101010101" pitchFamily="49" charset="-122"/>
            </a:endParaRPr>
          </a:p>
          <a:p>
            <a:pPr>
              <a:lnSpc>
                <a:spcPct val="130000"/>
              </a:lnSpc>
            </a:pPr>
            <a:r>
              <a:rPr lang="zh-CN" altLang="en-US" sz="3600" dirty="0" smtClean="0">
                <a:latin typeface="黑体" panose="02010609060101010101" pitchFamily="49" charset="-122"/>
                <a:ea typeface="黑体" panose="02010609060101010101" pitchFamily="49" charset="-122"/>
              </a:rPr>
              <a:t>           </a:t>
            </a:r>
            <a:r>
              <a:rPr lang="en-US" altLang="zh-CN" sz="3600" dirty="0" smtClean="0">
                <a:latin typeface="黑体" panose="02010609060101010101" pitchFamily="49" charset="-122"/>
                <a:ea typeface="黑体" panose="02010609060101010101" pitchFamily="49" charset="-122"/>
              </a:rPr>
              <a:t>2016.1</a:t>
            </a:r>
            <a:r>
              <a:rPr lang="zh-CN" altLang="en-US" sz="3600" dirty="0" smtClean="0">
                <a:latin typeface="黑体" panose="02010609060101010101" pitchFamily="49" charset="-122"/>
                <a:ea typeface="黑体" panose="02010609060101010101" pitchFamily="49" charset="-122"/>
              </a:rPr>
              <a:t>（第</a:t>
            </a:r>
            <a:r>
              <a:rPr lang="en-US" altLang="zh-CN" sz="3600" dirty="0" smtClean="0">
                <a:latin typeface="黑体" panose="02010609060101010101" pitchFamily="49" charset="-122"/>
                <a:ea typeface="黑体" panose="02010609060101010101" pitchFamily="49" charset="-122"/>
              </a:rPr>
              <a:t>4</a:t>
            </a:r>
            <a:r>
              <a:rPr lang="zh-CN" altLang="en-US" sz="3600" dirty="0" smtClean="0">
                <a:latin typeface="黑体" panose="02010609060101010101" pitchFamily="49" charset="-122"/>
                <a:ea typeface="黑体" panose="02010609060101010101" pitchFamily="49" charset="-122"/>
              </a:rPr>
              <a:t>版）暨南大学出版社</a:t>
            </a:r>
            <a:endParaRPr lang="zh-CN" altLang="en-US" sz="3600" dirty="0" smtClean="0">
              <a:latin typeface="黑体" panose="02010609060101010101" pitchFamily="49" charset="-122"/>
              <a:ea typeface="黑体" panose="02010609060101010101" pitchFamily="49" charset="-122"/>
            </a:endParaRPr>
          </a:p>
          <a:p>
            <a:pPr>
              <a:lnSpc>
                <a:spcPct val="100000"/>
              </a:lnSpc>
            </a:pPr>
            <a:endParaRPr lang="zh-CN" altLang="en-US" sz="3600" dirty="0" smtClean="0">
              <a:solidFill>
                <a:srgbClr val="FF0000"/>
              </a:solidFill>
              <a:latin typeface="黑体" panose="02010609060101010101" pitchFamily="49" charset="-122"/>
              <a:ea typeface="黑体" panose="02010609060101010101" pitchFamily="49" charset="-122"/>
            </a:endParaRPr>
          </a:p>
          <a:p>
            <a:pPr algn="l">
              <a:lnSpc>
                <a:spcPct val="100000"/>
              </a:lnSpc>
              <a:defRPr/>
            </a:pPr>
            <a:r>
              <a:rPr lang="zh-CN" altLang="en-US" sz="3600" dirty="0" smtClean="0">
                <a:solidFill>
                  <a:srgbClr val="FF0000"/>
                </a:solidFill>
                <a:latin typeface="黑体" panose="02010609060101010101" pitchFamily="49" charset="-122"/>
                <a:ea typeface="黑体" panose="02010609060101010101" pitchFamily="49" charset="-122"/>
              </a:rPr>
              <a:t>扩充</a:t>
            </a:r>
            <a:r>
              <a:rPr lang="zh-CN" altLang="en-US" sz="3600" dirty="0">
                <a:solidFill>
                  <a:srgbClr val="FF0000"/>
                </a:solidFill>
                <a:latin typeface="黑体" panose="02010609060101010101" pitchFamily="49" charset="-122"/>
                <a:ea typeface="黑体" panose="02010609060101010101" pitchFamily="49" charset="-122"/>
              </a:rPr>
              <a:t>资料</a:t>
            </a:r>
            <a:r>
              <a:rPr lang="en-US" altLang="zh-CN" sz="3600" dirty="0">
                <a:solidFill>
                  <a:srgbClr val="FF0000"/>
                </a:solidFill>
                <a:latin typeface="黑体" panose="02010609060101010101" pitchFamily="49" charset="-122"/>
                <a:ea typeface="黑体" panose="02010609060101010101" pitchFamily="49" charset="-122"/>
              </a:rPr>
              <a:t>:</a:t>
            </a:r>
            <a:endParaRPr lang="en-US" altLang="zh-CN" sz="3600" dirty="0">
              <a:solidFill>
                <a:srgbClr val="FF0000"/>
              </a:solidFill>
              <a:latin typeface="黑体" panose="02010609060101010101" pitchFamily="49" charset="-122"/>
              <a:ea typeface="黑体" panose="02010609060101010101" pitchFamily="49" charset="-122"/>
            </a:endParaRPr>
          </a:p>
          <a:p>
            <a:pPr marL="342900" indent="-342900" algn="just">
              <a:lnSpc>
                <a:spcPct val="125000"/>
              </a:lnSpc>
              <a:spcBef>
                <a:spcPct val="20000"/>
              </a:spcBef>
              <a:buClr>
                <a:schemeClr val="bg2"/>
              </a:buClr>
              <a:buSzPct val="75000"/>
            </a:pPr>
            <a:r>
              <a:rPr lang="en-US" altLang="zh-CN" sz="3600" dirty="0" smtClean="0">
                <a:latin typeface="黑体" panose="02010609060101010101" pitchFamily="49" charset="-122"/>
                <a:ea typeface="黑体" panose="02010609060101010101" pitchFamily="49" charset="-122"/>
              </a:rPr>
              <a:t>[1]</a:t>
            </a:r>
            <a:r>
              <a:rPr lang="zh-CN" altLang="en-US" sz="3600" dirty="0" smtClean="0">
                <a:latin typeface="黑体" panose="02010609060101010101" pitchFamily="49" charset="-122"/>
                <a:ea typeface="黑体" panose="02010609060101010101" pitchFamily="49" charset="-122"/>
              </a:rPr>
              <a:t>王斌会</a:t>
            </a:r>
            <a:r>
              <a:rPr lang="zh-CN" altLang="en-US" sz="3600" dirty="0" smtClean="0">
                <a:latin typeface="黑体" panose="02010609060101010101" pitchFamily="49" charset="-122"/>
                <a:ea typeface="黑体" panose="02010609060101010101" pitchFamily="49" charset="-122"/>
                <a:sym typeface="+mn-ea"/>
              </a:rPr>
              <a:t>编著</a:t>
            </a:r>
            <a:r>
              <a:rPr lang="zh-CN" altLang="en-US" sz="3600" dirty="0" smtClean="0">
                <a:latin typeface="黑体" panose="02010609060101010101" pitchFamily="49" charset="-122"/>
                <a:ea typeface="黑体" panose="02010609060101010101" pitchFamily="49" charset="-122"/>
              </a:rPr>
              <a:t>《</a:t>
            </a:r>
            <a:r>
              <a:rPr lang="zh-CN" altLang="en-US" sz="3600" dirty="0" smtClean="0">
                <a:solidFill>
                  <a:srgbClr val="C00000"/>
                </a:solidFill>
                <a:latin typeface="黑体" panose="02010609060101010101" pitchFamily="49" charset="-122"/>
                <a:ea typeface="黑体" panose="02010609060101010101" pitchFamily="49" charset="-122"/>
              </a:rPr>
              <a:t>数据统计分析及</a:t>
            </a:r>
            <a:r>
              <a:rPr lang="en-US" altLang="zh-CN" sz="3600" dirty="0" smtClean="0">
                <a:solidFill>
                  <a:srgbClr val="C00000"/>
                </a:solidFill>
                <a:latin typeface="黑体" panose="02010609060101010101" pitchFamily="49" charset="-122"/>
                <a:ea typeface="黑体" panose="02010609060101010101" pitchFamily="49" charset="-122"/>
              </a:rPr>
              <a:t>R</a:t>
            </a:r>
            <a:r>
              <a:rPr lang="zh-CN" altLang="en-US" sz="3600" dirty="0" smtClean="0">
                <a:solidFill>
                  <a:srgbClr val="C00000"/>
                </a:solidFill>
                <a:latin typeface="黑体" panose="02010609060101010101" pitchFamily="49" charset="-122"/>
                <a:ea typeface="黑体" panose="02010609060101010101" pitchFamily="49" charset="-122"/>
              </a:rPr>
              <a:t>语言编程</a:t>
            </a:r>
            <a:r>
              <a:rPr lang="zh-CN" altLang="en-US" sz="3600" dirty="0" smtClean="0">
                <a:latin typeface="黑体" panose="02010609060101010101" pitchFamily="49" charset="-122"/>
                <a:ea typeface="黑体" panose="02010609060101010101" pitchFamily="49" charset="-122"/>
              </a:rPr>
              <a:t>》</a:t>
            </a:r>
            <a:endParaRPr lang="zh-CN" altLang="en-US" sz="3600" dirty="0" smtClean="0">
              <a:latin typeface="黑体" panose="02010609060101010101" pitchFamily="49" charset="-122"/>
              <a:ea typeface="黑体" panose="02010609060101010101" pitchFamily="49" charset="-122"/>
            </a:endParaRPr>
          </a:p>
          <a:p>
            <a:pPr marL="342900" indent="-342900" algn="just">
              <a:lnSpc>
                <a:spcPct val="125000"/>
              </a:lnSpc>
              <a:spcBef>
                <a:spcPct val="20000"/>
              </a:spcBef>
              <a:buClr>
                <a:schemeClr val="bg2"/>
              </a:buClr>
              <a:buSzPct val="75000"/>
            </a:pPr>
            <a:r>
              <a:rPr lang="zh-CN" altLang="en-US" sz="3600" dirty="0" smtClean="0">
                <a:latin typeface="黑体" panose="02010609060101010101" pitchFamily="49" charset="-122"/>
                <a:ea typeface="黑体" panose="02010609060101010101" pitchFamily="49" charset="-122"/>
              </a:rPr>
              <a:t>   </a:t>
            </a:r>
            <a:r>
              <a:rPr lang="en-US" altLang="zh-CN" sz="3600" dirty="0" smtClean="0">
                <a:latin typeface="黑体" panose="02010609060101010101" pitchFamily="49" charset="-122"/>
                <a:ea typeface="黑体" panose="02010609060101010101" pitchFamily="49" charset="-122"/>
                <a:sym typeface="+mn-ea"/>
              </a:rPr>
              <a:t>2017.6</a:t>
            </a:r>
            <a:r>
              <a:rPr lang="zh-CN" altLang="en-US" sz="3600" dirty="0" smtClean="0">
                <a:latin typeface="黑体" panose="02010609060101010101" pitchFamily="49" charset="-122"/>
                <a:ea typeface="黑体" panose="02010609060101010101" pitchFamily="49" charset="-122"/>
                <a:sym typeface="+mn-ea"/>
              </a:rPr>
              <a:t>（第</a:t>
            </a:r>
            <a:r>
              <a:rPr lang="en-US" altLang="zh-CN" sz="3600" dirty="0" smtClean="0">
                <a:latin typeface="黑体" panose="02010609060101010101" pitchFamily="49" charset="-122"/>
                <a:ea typeface="黑体" panose="02010609060101010101" pitchFamily="49" charset="-122"/>
                <a:sym typeface="+mn-ea"/>
              </a:rPr>
              <a:t>2</a:t>
            </a:r>
            <a:r>
              <a:rPr lang="zh-CN" altLang="en-US" sz="3600" dirty="0" smtClean="0">
                <a:latin typeface="黑体" panose="02010609060101010101" pitchFamily="49" charset="-122"/>
                <a:ea typeface="黑体" panose="02010609060101010101" pitchFamily="49" charset="-122"/>
                <a:sym typeface="+mn-ea"/>
              </a:rPr>
              <a:t>版）</a:t>
            </a:r>
            <a:r>
              <a:rPr lang="zh-CN" altLang="en-US" sz="3600" dirty="0" smtClean="0">
                <a:latin typeface="黑体" panose="02010609060101010101" pitchFamily="49" charset="-122"/>
                <a:ea typeface="黑体" panose="02010609060101010101" pitchFamily="49" charset="-122"/>
              </a:rPr>
              <a:t> 北京大学出版社，</a:t>
            </a:r>
            <a:r>
              <a:rPr lang="zh-CN" altLang="en-US" sz="3600" dirty="0" smtClean="0">
                <a:latin typeface="黑体" panose="02010609060101010101" pitchFamily="49" charset="-122"/>
                <a:ea typeface="黑体" panose="02010609060101010101" pitchFamily="49" charset="-122"/>
                <a:sym typeface="+mn-ea"/>
              </a:rPr>
              <a:t>暨南大学出版社</a:t>
            </a:r>
            <a:endParaRPr lang="zh-CN" altLang="en-US" sz="3600" dirty="0" smtClean="0">
              <a:latin typeface="黑体" panose="02010609060101010101" pitchFamily="49" charset="-122"/>
              <a:ea typeface="黑体" panose="02010609060101010101" pitchFamily="49" charset="-122"/>
              <a:sym typeface="+mn-ea"/>
            </a:endParaRPr>
          </a:p>
          <a:p>
            <a:pPr algn="l">
              <a:lnSpc>
                <a:spcPct val="100000"/>
              </a:lnSpc>
              <a:defRPr/>
            </a:pPr>
            <a:endParaRPr lang="zh-CN" altLang="en-US" sz="3600" dirty="0" smtClean="0">
              <a:latin typeface="黑体" panose="02010609060101010101" pitchFamily="49" charset="-122"/>
              <a:ea typeface="黑体" panose="02010609060101010101" pitchFamily="49" charset="-122"/>
              <a:sym typeface="+mn-ea"/>
            </a:endParaRPr>
          </a:p>
          <a:p>
            <a:pPr algn="l">
              <a:lnSpc>
                <a:spcPct val="100000"/>
              </a:lnSpc>
              <a:buFont typeface="Wingdings" panose="05000000000000000000" pitchFamily="2" charset="2"/>
              <a:buNone/>
              <a:defRPr/>
            </a:pPr>
            <a:endParaRPr lang="zh-CN" altLang="en-US" sz="3600"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91000"/>
          </a:schemeClr>
        </a:solidFill>
        <a:effectLst/>
      </p:bgPr>
    </p:bg>
    <p:spTree>
      <p:nvGrpSpPr>
        <p:cNvPr id="1" name=""/>
        <p:cNvGrpSpPr/>
        <p:nvPr/>
      </p:nvGrpSpPr>
      <p:grpSpPr/>
      <p:sp>
        <p:nvSpPr>
          <p:cNvPr id="8195" name="TextBox 28"/>
          <p:cNvSpPr/>
          <p:nvPr/>
        </p:nvSpPr>
        <p:spPr>
          <a:xfrm>
            <a:off x="153035" y="179070"/>
            <a:ext cx="5095240" cy="613410"/>
          </a:xfrm>
          <a:prstGeom prst="rect">
            <a:avLst/>
          </a:prstGeom>
          <a:noFill/>
          <a:ln w="9525">
            <a:noFill/>
          </a:ln>
        </p:spPr>
        <p:txBody>
          <a:bodyPr wrap="square">
            <a:spAutoFit/>
          </a:bodyPr>
          <a:p>
            <a:pPr lvl="0">
              <a:lnSpc>
                <a:spcPct val="100000"/>
              </a:lnSpc>
            </a:pPr>
            <a:r>
              <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多元统计分析及</a:t>
            </a:r>
            <a:r>
              <a:rPr lang="en-US" altLang="zh-CN" sz="32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语言</a:t>
            </a:r>
            <a:r>
              <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建模</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p>
            <a:endParaRPr lang="zh-CN" altLang="en-US"/>
          </a:p>
        </p:txBody>
      </p:sp>
      <p:pic>
        <p:nvPicPr>
          <p:cNvPr id="3" name="图片 2" descr="校徽2"/>
          <p:cNvPicPr>
            <a:picLocks noChangeAspect="1"/>
          </p:cNvPicPr>
          <p:nvPr/>
        </p:nvPicPr>
        <p:blipFill>
          <a:blip r:embed="rId1"/>
          <a:stretch>
            <a:fillRect/>
          </a:stretch>
        </p:blipFill>
        <p:spPr>
          <a:xfrm>
            <a:off x="11322050" y="3810"/>
            <a:ext cx="838835" cy="854710"/>
          </a:xfrm>
          <a:prstGeom prst="rect">
            <a:avLst/>
          </a:prstGeom>
        </p:spPr>
      </p:pic>
      <p:sp>
        <p:nvSpPr>
          <p:cNvPr id="9" name="TextBox 27"/>
          <p:cNvSpPr/>
          <p:nvPr/>
        </p:nvSpPr>
        <p:spPr>
          <a:xfrm>
            <a:off x="5635625" y="193675"/>
            <a:ext cx="545020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2800" b="1">
                <a:latin typeface="微软雅黑" panose="020B0503020204020204" pitchFamily="2" charset="-122"/>
                <a:ea typeface="微软雅黑" panose="020B0503020204020204" pitchFamily="2" charset="-122"/>
                <a:sym typeface="微软雅黑" panose="020B0503020204020204" pitchFamily="2" charset="-122"/>
              </a:rPr>
              <a:t> 多元统计分析概述</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5104130" y="370840"/>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2"/>
          <a:stretch>
            <a:fillRect/>
          </a:stretch>
        </p:blipFill>
        <p:spPr>
          <a:xfrm>
            <a:off x="681355" y="1027430"/>
            <a:ext cx="10455910" cy="5830570"/>
          </a:xfrm>
          <a:prstGeom prst="rect">
            <a:avLst/>
          </a:prstGeom>
        </p:spPr>
      </p:pic>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200" name="TextBox 1"/>
          <p:cNvSpPr/>
          <p:nvPr/>
        </p:nvSpPr>
        <p:spPr>
          <a:xfrm flipH="1">
            <a:off x="314643" y="2374265"/>
            <a:ext cx="800100" cy="2564130"/>
          </a:xfrm>
          <a:prstGeom prst="rect">
            <a:avLst/>
          </a:prstGeom>
          <a:noFill/>
          <a:ln w="9525">
            <a:noFill/>
          </a:ln>
        </p:spPr>
        <p:txBody>
          <a:bodyPr wrap="square">
            <a:spAutoFit/>
          </a:bodyPr>
          <a:p>
            <a:pPr lvl="0" algn="ctr">
              <a:lnSpc>
                <a:spcPct val="100000"/>
              </a:lnSpc>
            </a:pPr>
            <a:r>
              <a:rPr lang="zh-CN" altLang="en-US" sz="3200" dirty="0">
                <a:solidFill>
                  <a:srgbClr val="00B0F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内容与要求</a:t>
            </a:r>
            <a:endParaRPr lang="zh-CN" altLang="en-US" sz="3200" dirty="0">
              <a:solidFill>
                <a:srgbClr val="00B0F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p>
              <a:pPr marL="342900" lvl="0" indent="-342900">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矩形 3"/>
            <p:cNvSpPr/>
            <p:nvPr/>
          </p:nvSpPr>
          <p:spPr>
            <a:xfrm>
              <a:off x="90264" y="978495"/>
              <a:ext cx="4572000" cy="417777"/>
            </a:xfrm>
            <a:prstGeom prst="rect">
              <a:avLst/>
            </a:prstGeom>
            <a:noFill/>
            <a:ln w="9525">
              <a:noFill/>
            </a:ln>
          </p:spPr>
          <p:txBody>
            <a:bodyPr>
              <a:spAutoFit/>
            </a:bodyPr>
            <a:p>
              <a:pPr marL="342900" lvl="0" indent="-34290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4" name="矩形 4"/>
            <p:cNvSpPr/>
            <p:nvPr/>
          </p:nvSpPr>
          <p:spPr>
            <a:xfrm>
              <a:off x="72008" y="2232248"/>
              <a:ext cx="4572000" cy="417777"/>
            </a:xfrm>
            <a:prstGeom prst="rect">
              <a:avLst/>
            </a:prstGeom>
            <a:noFill/>
            <a:ln w="9525">
              <a:noFill/>
            </a:ln>
          </p:spPr>
          <p:txBody>
            <a:bodyPr>
              <a:spAutoFit/>
            </a:bodyPr>
            <a:p>
              <a:pPr lvl="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5" name="矩形 6"/>
          <p:cNvSpPr/>
          <p:nvPr/>
        </p:nvSpPr>
        <p:spPr>
          <a:xfrm>
            <a:off x="1537970" y="1261745"/>
            <a:ext cx="9832340" cy="2011680"/>
          </a:xfrm>
          <a:prstGeom prst="rect">
            <a:avLst/>
          </a:prstGeom>
          <a:noFill/>
          <a:ln w="9525">
            <a:noFill/>
          </a:ln>
        </p:spPr>
        <p:txBody>
          <a:bodyPr wrap="square">
            <a:spAutoFit/>
          </a:bodyPr>
          <a:p>
            <a:pPr lvl="0" algn="just">
              <a:lnSpc>
                <a:spcPct val="150000"/>
              </a:lnSpc>
              <a:buFont typeface="Wingdings" panose="05000000000000000000" pitchFamily="2" charset="2"/>
              <a:buChar char="l"/>
            </a:pPr>
            <a:r>
              <a:rPr 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内容：</a:t>
            </a:r>
            <a:endParaRPr 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buFont typeface="Wingdings" panose="05000000000000000000" pitchFamily="2" charset="2"/>
              <a:buNone/>
            </a:pPr>
            <a:r>
              <a:rPr sz="2800" dirty="0">
                <a:latin typeface="微软雅黑" panose="020B0503020204020204" pitchFamily="2" charset="-122"/>
                <a:ea typeface="微软雅黑" panose="020B0503020204020204" pitchFamily="2" charset="-122"/>
                <a:sym typeface="微软雅黑" panose="020B0503020204020204" pitchFamily="2" charset="-122"/>
              </a:rPr>
              <a:t>      多元分析基本内容，以及本课程的主要安排。相关的补充知识和将要涉及的计算软件程序</a:t>
            </a:r>
            <a:r>
              <a:rPr lang="zh-CN" sz="2800" dirty="0">
                <a:latin typeface="微软雅黑" panose="020B0503020204020204" pitchFamily="2" charset="-122"/>
                <a:ea typeface="微软雅黑" panose="020B0503020204020204" pitchFamily="2" charset="-122"/>
                <a:sym typeface="微软雅黑" panose="020B0503020204020204" pitchFamily="2" charset="-122"/>
              </a:rPr>
              <a:t>。</a:t>
            </a:r>
            <a:endParaRPr lang="zh-CN" sz="28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矩形 7"/>
          <p:cNvSpPr/>
          <p:nvPr/>
        </p:nvSpPr>
        <p:spPr>
          <a:xfrm>
            <a:off x="1550134" y="3425651"/>
            <a:ext cx="9522996" cy="2011680"/>
          </a:xfrm>
          <a:prstGeom prst="rect">
            <a:avLst/>
          </a:prstGeom>
          <a:noFill/>
          <a:ln w="9525">
            <a:noFill/>
          </a:ln>
        </p:spPr>
        <p:txBody>
          <a:bodyPr wrap="square">
            <a:spAutoFit/>
          </a:bodyPr>
          <a:p>
            <a:pPr lvl="0" algn="just">
              <a:lnSpc>
                <a:spcPct val="150000"/>
              </a:lnSpc>
              <a:buFont typeface="Wingdings" panose="05000000000000000000" pitchFamily="2" charset="2"/>
              <a:buChar char="l"/>
            </a:pPr>
            <a:r>
              <a:rPr lang="zh-CN" altLang="en-US"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要求：</a:t>
            </a:r>
            <a:endParaRPr lang="zh-CN" altLang="en-US"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buFont typeface="Wingdings" panose="05000000000000000000" pitchFamily="2" charset="2"/>
              <a:buNone/>
            </a:pPr>
            <a:r>
              <a:rPr lang="zh-CN" altLang="en-US" sz="28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       要求学生了解多元分析的基本内容及应用领域，并掌握一些基本概念。对统计分析软件有一个基本认识。</a:t>
            </a:r>
            <a:endParaRPr lang="zh-CN" altLang="en-US" sz="28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 name="TextBox 28"/>
          <p:cNvSpPr/>
          <p:nvPr/>
        </p:nvSpPr>
        <p:spPr>
          <a:xfrm>
            <a:off x="153035" y="179070"/>
            <a:ext cx="5095240" cy="613410"/>
          </a:xfrm>
          <a:prstGeom prst="rect">
            <a:avLst/>
          </a:prstGeom>
          <a:noFill/>
          <a:ln w="9525">
            <a:noFill/>
          </a:ln>
        </p:spPr>
        <p:txBody>
          <a:bodyPr wrap="square">
            <a:spAutoFit/>
          </a:bodyPr>
          <a:p>
            <a:pPr lvl="0">
              <a:lnSpc>
                <a:spcPct val="100000"/>
              </a:lnSpc>
            </a:pPr>
            <a:r>
              <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多元统计分析及</a:t>
            </a:r>
            <a:r>
              <a:rPr lang="en-US" altLang="zh-CN" sz="32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语言</a:t>
            </a:r>
            <a:r>
              <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建模</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5635625" y="193675"/>
            <a:ext cx="545020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zh-CN" altLang="en-US" sz="2800" b="1">
                <a:latin typeface="微软雅黑" panose="020B0503020204020204" pitchFamily="2" charset="-122"/>
                <a:ea typeface="微软雅黑" panose="020B0503020204020204" pitchFamily="2" charset="-122"/>
                <a:sym typeface="微软雅黑" panose="020B0503020204020204" pitchFamily="2" charset="-122"/>
              </a:rPr>
              <a:t>第</a:t>
            </a:r>
            <a:r>
              <a:rPr lang="en-US" altLang="zh-CN" sz="28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2800" b="1">
                <a:latin typeface="微软雅黑" panose="020B0503020204020204" pitchFamily="2" charset="-122"/>
                <a:ea typeface="微软雅黑" panose="020B0503020204020204" pitchFamily="2" charset="-122"/>
                <a:sym typeface="微软雅黑" panose="020B0503020204020204" pitchFamily="2" charset="-122"/>
              </a:rPr>
              <a:t>章 多元统计分析概述</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5104130" y="370840"/>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8" name="直接连接符 10"/>
          <p:cNvSpPr/>
          <p:nvPr/>
        </p:nvSpPr>
        <p:spPr>
          <a:xfrm>
            <a:off x="1242060" y="135763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ppt_x"/>
                                          </p:val>
                                        </p:tav>
                                        <p:tav tm="100000">
                                          <p:val>
                                            <p:strVal val="#ppt_x"/>
                                          </p:val>
                                        </p:tav>
                                      </p:tavLst>
                                    </p:anim>
                                    <p:anim calcmode="lin" valueType="num">
                                      <p:cBhvr additive="base">
                                        <p:cTn id="14" dur="1000" fill="hold"/>
                                        <p:tgtEl>
                                          <p:spTgt spid="6"/>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6"/>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4516120" y="201295"/>
            <a:ext cx="433006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1</a:t>
            </a:r>
            <a:r>
              <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.1 多元统计分析的历史</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rPr>
              <a:t>多元统计分析概述</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endParaRPr>
          </a:p>
        </p:txBody>
      </p:sp>
      <p:sp>
        <p:nvSpPr>
          <p:cNvPr id="8200" name="TextBox 1"/>
          <p:cNvSpPr/>
          <p:nvPr/>
        </p:nvSpPr>
        <p:spPr>
          <a:xfrm flipH="1">
            <a:off x="314643" y="1656715"/>
            <a:ext cx="800100" cy="4514850"/>
          </a:xfrm>
          <a:prstGeom prst="rect">
            <a:avLst/>
          </a:prstGeom>
          <a:noFill/>
          <a:ln w="9525">
            <a:noFill/>
          </a:ln>
        </p:spPr>
        <p:txBody>
          <a:bodyPr wrap="square">
            <a:spAutoFit/>
          </a:bodyPr>
          <a:p>
            <a:pPr lvl="0" algn="ctr">
              <a:lnSpc>
                <a:spcPct val="100000"/>
              </a:lnSpc>
            </a:pPr>
            <a:r>
              <a:rPr lang="zh-CN" altLang="en-US" sz="3200" dirty="0">
                <a:solidFill>
                  <a:srgbClr val="7030A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多元统计分析的历史</a:t>
            </a:r>
            <a:endParaRPr lang="zh-CN" altLang="en-US" sz="3200" dirty="0">
              <a:solidFill>
                <a:srgbClr val="7030A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p>
              <a:pPr marL="342900" lvl="0" indent="-342900">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矩形 3"/>
            <p:cNvSpPr/>
            <p:nvPr/>
          </p:nvSpPr>
          <p:spPr>
            <a:xfrm>
              <a:off x="90264" y="978495"/>
              <a:ext cx="4572000" cy="417777"/>
            </a:xfrm>
            <a:prstGeom prst="rect">
              <a:avLst/>
            </a:prstGeom>
            <a:noFill/>
            <a:ln w="9525">
              <a:noFill/>
            </a:ln>
          </p:spPr>
          <p:txBody>
            <a:bodyPr>
              <a:spAutoFit/>
            </a:bodyPr>
            <a:p>
              <a:pPr marL="342900" lvl="0" indent="-34290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4" name="矩形 4"/>
            <p:cNvSpPr/>
            <p:nvPr/>
          </p:nvSpPr>
          <p:spPr>
            <a:xfrm>
              <a:off x="72008" y="2232248"/>
              <a:ext cx="4572000" cy="417777"/>
            </a:xfrm>
            <a:prstGeom prst="rect">
              <a:avLst/>
            </a:prstGeom>
            <a:noFill/>
            <a:ln w="9525">
              <a:noFill/>
            </a:ln>
          </p:spPr>
          <p:txBody>
            <a:bodyPr>
              <a:spAutoFit/>
            </a:bodyPr>
            <a:p>
              <a:pPr lvl="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8209" name="直接连接符 10"/>
          <p:cNvSpPr/>
          <p:nvPr/>
        </p:nvSpPr>
        <p:spPr>
          <a:xfrm>
            <a:off x="1242060" y="135763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92557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1353820" y="1357630"/>
            <a:ext cx="9832340" cy="4480560"/>
          </a:xfrm>
          <a:prstGeom prst="rect">
            <a:avLst/>
          </a:prstGeom>
          <a:noFill/>
          <a:ln w="9525">
            <a:noFill/>
          </a:ln>
        </p:spPr>
        <p:txBody>
          <a:bodyPr wrap="square">
            <a:spAutoFit/>
            <a:scene3d>
              <a:camera prst="orthographicFront"/>
              <a:lightRig rig="threePt" dir="t"/>
            </a:scene3d>
          </a:bodyPr>
          <a:p>
            <a:pPr lvl="0" algn="just">
              <a:lnSpc>
                <a:spcPct val="150000"/>
              </a:lnSpc>
              <a:buFont typeface="Wingdings" panose="05000000000000000000" pitchFamily="2" charset="2"/>
              <a:buChar char="l"/>
            </a:pPr>
            <a:r>
              <a:rPr lang="zh-CN" altLang="en-US" sz="32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n-ea"/>
                <a:sym typeface="微软雅黑" panose="020B0503020204020204" pitchFamily="2" charset="-122"/>
              </a:rPr>
              <a:t> 现实生活中，受多种指标共同作用和影响的现象大量存在。</a:t>
            </a:r>
            <a:endParaRPr lang="zh-CN" altLang="en-US" sz="32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n-ea"/>
              <a:sym typeface="微软雅黑" panose="020B0503020204020204" pitchFamily="2" charset="-122"/>
            </a:endParaRPr>
          </a:p>
          <a:p>
            <a:pPr lvl="0" algn="just">
              <a:lnSpc>
                <a:spcPct val="150000"/>
              </a:lnSpc>
              <a:buFont typeface="Wingdings" panose="05000000000000000000" pitchFamily="2" charset="2"/>
              <a:buChar char="l"/>
            </a:pPr>
            <a:r>
              <a:rPr lang="zh-CN" altLang="en-US" sz="32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n-ea"/>
                <a:sym typeface="微软雅黑" panose="020B0503020204020204" pitchFamily="2" charset="-122"/>
              </a:rPr>
              <a:t> 在经济生活中，受多种指标（随机变量）共同作用和影响的现象大量存在。</a:t>
            </a:r>
            <a:endParaRPr lang="zh-CN" altLang="en-US" sz="32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n-ea"/>
              <a:sym typeface="微软雅黑" panose="020B0503020204020204" pitchFamily="2" charset="-122"/>
            </a:endParaRPr>
          </a:p>
          <a:p>
            <a:pPr lvl="0" algn="just">
              <a:lnSpc>
                <a:spcPct val="150000"/>
              </a:lnSpc>
              <a:buFont typeface="Wingdings" panose="05000000000000000000" pitchFamily="2" charset="2"/>
              <a:buChar char="l"/>
            </a:pPr>
            <a:r>
              <a:rPr lang="zh-CN" altLang="en-US" sz="32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微软雅黑" panose="020B0503020204020204" pitchFamily="2" charset="-122"/>
              </a:rPr>
              <a:t> 多元统计分析是运用数理统计方法来研究解决多指标问题的理论和方法。</a:t>
            </a:r>
            <a:endParaRPr lang="zh-CN" altLang="en-US" sz="32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5"/>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4659630" y="201295"/>
            <a:ext cx="433006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1.2</a:t>
            </a:r>
            <a:r>
              <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多元统计分析的用途</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406908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8200" name="TextBox 1"/>
          <p:cNvSpPr/>
          <p:nvPr/>
        </p:nvSpPr>
        <p:spPr>
          <a:xfrm flipH="1">
            <a:off x="314643" y="1584960"/>
            <a:ext cx="800100" cy="4514850"/>
          </a:xfrm>
          <a:prstGeom prst="rect">
            <a:avLst/>
          </a:prstGeom>
          <a:noFill/>
          <a:ln w="9525">
            <a:noFill/>
          </a:ln>
        </p:spPr>
        <p:txBody>
          <a:bodyPr wrap="square">
            <a:spAutoFit/>
          </a:bodyPr>
          <a:p>
            <a:pPr lvl="0" algn="ctr">
              <a:lnSpc>
                <a:spcPct val="100000"/>
              </a:lnSpc>
            </a:pPr>
            <a:r>
              <a:rPr lang="zh-CN" altLang="en-US" sz="3200" dirty="0">
                <a:solidFill>
                  <a:srgbClr val="7030A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多元统计分析的用途</a:t>
            </a:r>
            <a:endParaRPr lang="zh-CN" altLang="en-US" sz="3200" dirty="0">
              <a:solidFill>
                <a:srgbClr val="7030A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直接连接符 10"/>
          <p:cNvSpPr/>
          <p:nvPr/>
        </p:nvSpPr>
        <p:spPr>
          <a:xfrm>
            <a:off x="1242060" y="135763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54626" name="Oval 65"/>
          <p:cNvSpPr/>
          <p:nvPr/>
        </p:nvSpPr>
        <p:spPr>
          <a:xfrm>
            <a:off x="5094923" y="6503035"/>
            <a:ext cx="1484312" cy="306388"/>
          </a:xfrm>
          <a:prstGeom prst="ellipse">
            <a:avLst/>
          </a:prstGeom>
          <a:gradFill rotWithShape="1">
            <a:gsLst>
              <a:gs pos="0">
                <a:srgbClr val="3F3F3F">
                  <a:alpha val="100000"/>
                </a:srgbClr>
              </a:gs>
              <a:gs pos="100000">
                <a:srgbClr val="EEECE1">
                  <a:alpha val="100000"/>
                </a:srgbClr>
              </a:gs>
            </a:gsLst>
            <a:path path="shape">
              <a:fillToRect l="50000" t="50000" r="50000" b="50000"/>
            </a:path>
            <a:tileRect/>
          </a:gradFill>
          <a:ln w="9525">
            <a:noFill/>
          </a:ln>
        </p:spPr>
        <p:txBody>
          <a:bodyPr wrap="none" anchor="ctr"/>
          <a:p>
            <a:pPr marL="0" lvl="0" indent="0" eaLnBrk="1" fontAlgn="base" latinLnBrk="0" hangingPunct="1">
              <a:lnSpc>
                <a:spcPct val="100000"/>
              </a:lnSpc>
              <a:spcBef>
                <a:spcPct val="0"/>
              </a:spcBef>
              <a:spcAft>
                <a:spcPct val="0"/>
              </a:spcAft>
              <a:buNone/>
            </a:pPr>
            <a:endParaRPr sz="1800" b="1" i="1" baseline="0">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grpSp>
        <p:nvGrpSpPr>
          <p:cNvPr id="18" name="组合 17"/>
          <p:cNvGrpSpPr/>
          <p:nvPr/>
        </p:nvGrpSpPr>
        <p:grpSpPr>
          <a:xfrm>
            <a:off x="5877560" y="2096135"/>
            <a:ext cx="3554730" cy="2132330"/>
            <a:chOff x="9708" y="3301"/>
            <a:chExt cx="5598" cy="3358"/>
          </a:xfrm>
        </p:grpSpPr>
        <p:sp>
          <p:nvSpPr>
            <p:cNvPr id="154631" name="圆角矩形 2"/>
            <p:cNvSpPr/>
            <p:nvPr/>
          </p:nvSpPr>
          <p:spPr>
            <a:xfrm>
              <a:off x="9738" y="3461"/>
              <a:ext cx="5568" cy="3198"/>
            </a:xfrm>
            <a:custGeom>
              <a:avLst/>
              <a:gdLst>
                <a:gd name="txL" fmla="*/ 0 w 4307316"/>
                <a:gd name="txT" fmla="*/ 0 h 2261022"/>
                <a:gd name="txR" fmla="*/ 4307316 w 4307316"/>
                <a:gd name="txB" fmla="*/ 2261022 h 2261022"/>
              </a:gdLst>
              <a:ahLst/>
              <a:cxnLst>
                <a:cxn ang="0">
                  <a:pos x="58844" y="756084"/>
                </a:cxn>
                <a:cxn ang="0">
                  <a:pos x="814928" y="0"/>
                </a:cxn>
                <a:cxn ang="0">
                  <a:pos x="3551232" y="0"/>
                </a:cxn>
                <a:cxn ang="0">
                  <a:pos x="4307316" y="756084"/>
                </a:cxn>
                <a:cxn ang="0">
                  <a:pos x="4307316" y="756084"/>
                </a:cxn>
                <a:cxn ang="0">
                  <a:pos x="3551232" y="1512168"/>
                </a:cxn>
                <a:cxn ang="0">
                  <a:pos x="814928" y="1512168"/>
                </a:cxn>
                <a:cxn ang="0">
                  <a:pos x="63601" y="2261022"/>
                </a:cxn>
                <a:cxn ang="0">
                  <a:pos x="58844" y="756084"/>
                </a:cxn>
              </a:cxnLst>
              <a:rect l="txL" t="txT" r="txR" b="txB"/>
              <a:pathLst>
                <a:path w="4307316" h="2261022">
                  <a:moveTo>
                    <a:pt x="58844" y="756084"/>
                  </a:moveTo>
                  <a:cubicBezTo>
                    <a:pt x="84312" y="379247"/>
                    <a:pt x="397354" y="0"/>
                    <a:pt x="814928" y="0"/>
                  </a:cubicBezTo>
                  <a:lnTo>
                    <a:pt x="3551232" y="0"/>
                  </a:lnTo>
                  <a:cubicBezTo>
                    <a:pt x="3968806" y="0"/>
                    <a:pt x="4307316" y="338510"/>
                    <a:pt x="4307316" y="756084"/>
                  </a:cubicBezTo>
                  <a:lnTo>
                    <a:pt x="4307316" y="756084"/>
                  </a:lnTo>
                  <a:cubicBezTo>
                    <a:pt x="4307316" y="1173658"/>
                    <a:pt x="3968806" y="1512168"/>
                    <a:pt x="3551232" y="1512168"/>
                  </a:cubicBezTo>
                  <a:lnTo>
                    <a:pt x="814928" y="1512168"/>
                  </a:lnTo>
                  <a:cubicBezTo>
                    <a:pt x="272449" y="1484577"/>
                    <a:pt x="56611" y="2237407"/>
                    <a:pt x="63601" y="2261022"/>
                  </a:cubicBezTo>
                  <a:cubicBezTo>
                    <a:pt x="-62413" y="2135008"/>
                    <a:pt x="33376" y="1132921"/>
                    <a:pt x="58844" y="756084"/>
                  </a:cubicBezTo>
                  <a:close/>
                </a:path>
              </a:pathLst>
            </a:custGeom>
            <a:gradFill rotWithShape="1">
              <a:gsLst>
                <a:gs pos="0">
                  <a:srgbClr val="CBEC78">
                    <a:alpha val="100000"/>
                  </a:srgbClr>
                </a:gs>
                <a:gs pos="28999">
                  <a:srgbClr val="559A16">
                    <a:alpha val="100000"/>
                  </a:srgbClr>
                </a:gs>
                <a:gs pos="81000">
                  <a:srgbClr val="559A16">
                    <a:alpha val="100000"/>
                  </a:srgbClr>
                </a:gs>
                <a:gs pos="100000">
                  <a:srgbClr val="CBEC78">
                    <a:alpha val="100000"/>
                  </a:srgbClr>
                </a:gs>
              </a:gsLst>
              <a:lin ang="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宋体" panose="02010600030101010101" pitchFamily="2" charset="-122"/>
              </a:endParaRPr>
            </a:p>
          </p:txBody>
        </p:sp>
        <p:grpSp>
          <p:nvGrpSpPr>
            <p:cNvPr id="13" name="组合 12"/>
            <p:cNvGrpSpPr/>
            <p:nvPr/>
          </p:nvGrpSpPr>
          <p:grpSpPr>
            <a:xfrm>
              <a:off x="9708" y="3301"/>
              <a:ext cx="5598" cy="3355"/>
              <a:chOff x="9708" y="3301"/>
              <a:chExt cx="5598" cy="3355"/>
            </a:xfrm>
          </p:grpSpPr>
          <p:sp>
            <p:nvSpPr>
              <p:cNvPr id="154632" name="圆角矩形 2"/>
              <p:cNvSpPr/>
              <p:nvPr/>
            </p:nvSpPr>
            <p:spPr>
              <a:xfrm>
                <a:off x="9708" y="3301"/>
                <a:ext cx="5598" cy="3355"/>
              </a:xfrm>
              <a:custGeom>
                <a:avLst/>
                <a:gdLst>
                  <a:gd name="txL" fmla="*/ 0 w 4330040"/>
                  <a:gd name="txT" fmla="*/ 0 h 2373557"/>
                  <a:gd name="txR" fmla="*/ 4330040 w 4330040"/>
                  <a:gd name="txB" fmla="*/ 2373557 h 2373557"/>
                </a:gdLst>
                <a:ahLst/>
                <a:cxnLst>
                  <a:cxn ang="0">
                    <a:pos x="81568" y="756084"/>
                  </a:cxn>
                  <a:cxn ang="0">
                    <a:pos x="837652" y="0"/>
                  </a:cxn>
                  <a:cxn ang="0">
                    <a:pos x="3573956" y="0"/>
                  </a:cxn>
                  <a:cxn ang="0">
                    <a:pos x="4330040" y="756084"/>
                  </a:cxn>
                  <a:cxn ang="0">
                    <a:pos x="4330040" y="756084"/>
                  </a:cxn>
                  <a:cxn ang="0">
                    <a:pos x="3573956" y="1512168"/>
                  </a:cxn>
                  <a:cxn ang="0">
                    <a:pos x="837652" y="1512168"/>
                  </a:cxn>
                  <a:cxn ang="0">
                    <a:pos x="50625" y="2373557"/>
                  </a:cxn>
                  <a:cxn ang="0">
                    <a:pos x="81568" y="756084"/>
                  </a:cxn>
                </a:cxnLst>
                <a:rect l="txL" t="txT" r="txR" b="txB"/>
                <a:pathLst>
                  <a:path w="4330040" h="2373557">
                    <a:moveTo>
                      <a:pt x="81568" y="756084"/>
                    </a:moveTo>
                    <a:cubicBezTo>
                      <a:pt x="212739" y="360491"/>
                      <a:pt x="420078" y="0"/>
                      <a:pt x="837652" y="0"/>
                    </a:cubicBezTo>
                    <a:lnTo>
                      <a:pt x="3573956" y="0"/>
                    </a:lnTo>
                    <a:cubicBezTo>
                      <a:pt x="3991530" y="0"/>
                      <a:pt x="4330040" y="338510"/>
                      <a:pt x="4330040" y="756084"/>
                    </a:cubicBezTo>
                    <a:lnTo>
                      <a:pt x="4330040" y="756084"/>
                    </a:lnTo>
                    <a:cubicBezTo>
                      <a:pt x="4330040" y="1173658"/>
                      <a:pt x="3991530" y="1512168"/>
                      <a:pt x="3573956" y="1512168"/>
                    </a:cubicBezTo>
                    <a:lnTo>
                      <a:pt x="837652" y="1512168"/>
                    </a:lnTo>
                    <a:cubicBezTo>
                      <a:pt x="295173" y="1484577"/>
                      <a:pt x="43635" y="2349942"/>
                      <a:pt x="50625" y="2373557"/>
                    </a:cubicBezTo>
                    <a:cubicBezTo>
                      <a:pt x="6410" y="2233910"/>
                      <a:pt x="-49603" y="1151677"/>
                      <a:pt x="81568" y="756084"/>
                    </a:cubicBezTo>
                    <a:close/>
                  </a:path>
                </a:pathLst>
              </a:custGeom>
              <a:gradFill rotWithShape="1">
                <a:gsLst>
                  <a:gs pos="0">
                    <a:srgbClr val="559A16">
                      <a:alpha val="100000"/>
                    </a:srgbClr>
                  </a:gs>
                  <a:gs pos="25000">
                    <a:srgbClr val="A9E020">
                      <a:alpha val="100000"/>
                    </a:srgbClr>
                  </a:gs>
                  <a:gs pos="48000">
                    <a:srgbClr val="66A818">
                      <a:alpha val="100000"/>
                    </a:srgbClr>
                  </a:gs>
                  <a:gs pos="75999">
                    <a:srgbClr val="A9E020">
                      <a:alpha val="100000"/>
                    </a:srgbClr>
                  </a:gs>
                  <a:gs pos="100000">
                    <a:srgbClr val="66A818">
                      <a:alpha val="100000"/>
                    </a:srgbClr>
                  </a:gs>
                </a:gsLst>
                <a:lin ang="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宋体" panose="02010600030101010101" pitchFamily="2" charset="-122"/>
                </a:endParaRPr>
              </a:p>
            </p:txBody>
          </p:sp>
          <p:sp>
            <p:nvSpPr>
              <p:cNvPr id="154633" name="TextBox 26"/>
              <p:cNvSpPr/>
              <p:nvPr/>
            </p:nvSpPr>
            <p:spPr>
              <a:xfrm>
                <a:off x="11278" y="3839"/>
                <a:ext cx="3735" cy="113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i="1" baseline="0" dirty="0">
                    <a:solidFill>
                      <a:srgbClr val="FFFFFF"/>
                    </a:solidFill>
                    <a:latin typeface="Arial" panose="020B0604020202020204" pitchFamily="34" charset="0"/>
                    <a:ea typeface="微软雅黑" panose="020B0503020204020204" pitchFamily="2" charset="-122"/>
                    <a:sym typeface="Arial" panose="020B0604020202020204" pitchFamily="34" charset="0"/>
                  </a:rPr>
                  <a:t>进行数值分类，构造分类模式</a:t>
                </a:r>
                <a:endParaRPr lang="en-US" altLang="x-none" sz="2000" b="1" i="1" baseline="0" dirty="0">
                  <a:solidFill>
                    <a:srgbClr val="FFFFFF"/>
                  </a:solidFill>
                  <a:latin typeface="Arial" panose="020B0604020202020204" pitchFamily="34" charset="0"/>
                  <a:ea typeface="微软雅黑" panose="020B0503020204020204" pitchFamily="2" charset="-122"/>
                  <a:sym typeface="Arial" panose="020B0604020202020204" pitchFamily="34" charset="0"/>
                </a:endParaRPr>
              </a:p>
            </p:txBody>
          </p:sp>
          <p:sp>
            <p:nvSpPr>
              <p:cNvPr id="154636" name="TextBox 29"/>
              <p:cNvSpPr/>
              <p:nvPr/>
            </p:nvSpPr>
            <p:spPr>
              <a:xfrm>
                <a:off x="10208" y="3561"/>
                <a:ext cx="1253" cy="1828"/>
              </a:xfrm>
              <a:prstGeom prst="rect">
                <a:avLst/>
              </a:prstGeom>
              <a:noFill/>
              <a:ln w="9525">
                <a:noFill/>
              </a:ln>
            </p:spPr>
            <p:txBody>
              <a:bodyPr wrap="square">
                <a:spAutoFit/>
              </a:bodyPr>
              <a:p>
                <a:pPr marL="0" lvl="0" indent="0" eaLnBrk="1" fontAlgn="base" latinLnBrk="0" hangingPunct="1">
                  <a:lnSpc>
                    <a:spcPct val="130000"/>
                  </a:lnSpc>
                  <a:spcBef>
                    <a:spcPct val="0"/>
                  </a:spcBef>
                  <a:spcAft>
                    <a:spcPct val="0"/>
                  </a:spcAft>
                  <a:buNone/>
                </a:pPr>
                <a:r>
                  <a:rPr lang="en-US" altLang="x-none" sz="5400" b="1" i="1" baseline="0" dirty="0">
                    <a:solidFill>
                      <a:srgbClr val="FFFFFF"/>
                    </a:solidFill>
                    <a:latin typeface="浪漫雅圆" charset="-122"/>
                    <a:ea typeface="微软雅黑" panose="020B0503020204020204" pitchFamily="2" charset="-122"/>
                    <a:sym typeface="Arial" panose="020B0604020202020204" pitchFamily="34" charset="0"/>
                  </a:rPr>
                  <a:t>3</a:t>
                </a:r>
                <a:endParaRPr lang="en-US" altLang="x-none" sz="5400" b="1" i="1" baseline="0" dirty="0">
                  <a:solidFill>
                    <a:srgbClr val="FFFFFF"/>
                  </a:solidFill>
                  <a:latin typeface="浪漫雅圆" charset="-122"/>
                  <a:ea typeface="微软雅黑" panose="020B0503020204020204" pitchFamily="2" charset="-122"/>
                  <a:sym typeface="Arial" panose="020B0604020202020204" pitchFamily="34" charset="0"/>
                </a:endParaRPr>
              </a:p>
            </p:txBody>
          </p:sp>
        </p:grpSp>
      </p:grpSp>
      <p:grpSp>
        <p:nvGrpSpPr>
          <p:cNvPr id="16" name="组合 15"/>
          <p:cNvGrpSpPr/>
          <p:nvPr/>
        </p:nvGrpSpPr>
        <p:grpSpPr>
          <a:xfrm>
            <a:off x="5676265" y="3320415"/>
            <a:ext cx="3614420" cy="3318510"/>
            <a:chOff x="9391" y="5229"/>
            <a:chExt cx="5692" cy="5226"/>
          </a:xfrm>
        </p:grpSpPr>
        <p:sp>
          <p:nvSpPr>
            <p:cNvPr id="154629" name="圆角矩形 2"/>
            <p:cNvSpPr/>
            <p:nvPr/>
          </p:nvSpPr>
          <p:spPr>
            <a:xfrm>
              <a:off x="9668" y="5959"/>
              <a:ext cx="5415" cy="2807"/>
            </a:xfrm>
            <a:custGeom>
              <a:avLst/>
              <a:gdLst>
                <a:gd name="txL" fmla="*/ 0 w 4362268"/>
                <a:gd name="txT" fmla="*/ 0 h 2261022"/>
                <a:gd name="txR" fmla="*/ 4362268 w 4362268"/>
                <a:gd name="txB" fmla="*/ 2261022 h 2261022"/>
              </a:gdLst>
              <a:ahLst/>
              <a:cxnLst>
                <a:cxn ang="0">
                  <a:pos x="113796" y="756084"/>
                </a:cxn>
                <a:cxn ang="0">
                  <a:pos x="869880" y="0"/>
                </a:cxn>
                <a:cxn ang="0">
                  <a:pos x="3606184" y="0"/>
                </a:cxn>
                <a:cxn ang="0">
                  <a:pos x="4362268" y="756084"/>
                </a:cxn>
                <a:cxn ang="0">
                  <a:pos x="4362268" y="756084"/>
                </a:cxn>
                <a:cxn ang="0">
                  <a:pos x="3606184" y="1512168"/>
                </a:cxn>
                <a:cxn ang="0">
                  <a:pos x="869880" y="1512168"/>
                </a:cxn>
                <a:cxn ang="0">
                  <a:pos x="81731" y="2261022"/>
                </a:cxn>
                <a:cxn ang="0">
                  <a:pos x="113796" y="756084"/>
                </a:cxn>
              </a:cxnLst>
              <a:rect l="txL" t="txT" r="txR" b="txB"/>
              <a:pathLst>
                <a:path w="4362268" h="2261022">
                  <a:moveTo>
                    <a:pt x="113796" y="756084"/>
                  </a:moveTo>
                  <a:cubicBezTo>
                    <a:pt x="245154" y="379247"/>
                    <a:pt x="452306" y="0"/>
                    <a:pt x="869880" y="0"/>
                  </a:cubicBezTo>
                  <a:lnTo>
                    <a:pt x="3606184" y="0"/>
                  </a:lnTo>
                  <a:cubicBezTo>
                    <a:pt x="4023758" y="0"/>
                    <a:pt x="4362268" y="338510"/>
                    <a:pt x="4362268" y="756084"/>
                  </a:cubicBezTo>
                  <a:lnTo>
                    <a:pt x="4362268" y="756084"/>
                  </a:lnTo>
                  <a:cubicBezTo>
                    <a:pt x="4362268" y="1173658"/>
                    <a:pt x="4023758" y="1512168"/>
                    <a:pt x="3606184" y="1512168"/>
                  </a:cubicBezTo>
                  <a:lnTo>
                    <a:pt x="869880" y="1512168"/>
                  </a:lnTo>
                  <a:cubicBezTo>
                    <a:pt x="327401" y="1484577"/>
                    <a:pt x="74741" y="2237407"/>
                    <a:pt x="81731" y="2261022"/>
                  </a:cubicBezTo>
                  <a:cubicBezTo>
                    <a:pt x="-44283" y="2135008"/>
                    <a:pt x="-17562" y="1132921"/>
                    <a:pt x="113796" y="756084"/>
                  </a:cubicBezTo>
                  <a:close/>
                </a:path>
              </a:pathLst>
            </a:custGeom>
            <a:gradFill rotWithShape="1">
              <a:gsLst>
                <a:gs pos="0">
                  <a:srgbClr val="D8D8D8">
                    <a:alpha val="100000"/>
                  </a:srgbClr>
                </a:gs>
                <a:gs pos="28999">
                  <a:srgbClr val="7F7F7F">
                    <a:alpha val="100000"/>
                  </a:srgbClr>
                </a:gs>
                <a:gs pos="81000">
                  <a:srgbClr val="7F7F7F">
                    <a:alpha val="100000"/>
                  </a:srgbClr>
                </a:gs>
                <a:gs pos="100000">
                  <a:srgbClr val="BFBFBF">
                    <a:alpha val="100000"/>
                  </a:srgbClr>
                </a:gs>
              </a:gsLst>
              <a:lin ang="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宋体" panose="02010600030101010101" pitchFamily="2" charset="-122"/>
              </a:endParaRPr>
            </a:p>
          </p:txBody>
        </p:sp>
        <p:grpSp>
          <p:nvGrpSpPr>
            <p:cNvPr id="14" name="组合 13"/>
            <p:cNvGrpSpPr/>
            <p:nvPr/>
          </p:nvGrpSpPr>
          <p:grpSpPr>
            <a:xfrm>
              <a:off x="9391" y="5229"/>
              <a:ext cx="5692" cy="5227"/>
              <a:chOff x="9391" y="5229"/>
              <a:chExt cx="5692" cy="5227"/>
            </a:xfrm>
          </p:grpSpPr>
          <p:sp>
            <p:nvSpPr>
              <p:cNvPr id="154630" name="圆角矩形 2"/>
              <p:cNvSpPr/>
              <p:nvPr/>
            </p:nvSpPr>
            <p:spPr>
              <a:xfrm>
                <a:off x="9696" y="5816"/>
                <a:ext cx="5387" cy="2955"/>
              </a:xfrm>
              <a:custGeom>
                <a:avLst/>
                <a:gdLst>
                  <a:gd name="txL" fmla="*/ 0 w 4340762"/>
                  <a:gd name="txT" fmla="*/ 0 h 2378945"/>
                  <a:gd name="txR" fmla="*/ 4340762 w 4340762"/>
                  <a:gd name="txB" fmla="*/ 2378945 h 2378945"/>
                </a:gdLst>
                <a:ahLst/>
                <a:cxnLst>
                  <a:cxn ang="0">
                    <a:pos x="92290" y="756084"/>
                  </a:cxn>
                  <a:cxn ang="0">
                    <a:pos x="848374" y="0"/>
                  </a:cxn>
                  <a:cxn ang="0">
                    <a:pos x="3584678" y="0"/>
                  </a:cxn>
                  <a:cxn ang="0">
                    <a:pos x="4340762" y="756084"/>
                  </a:cxn>
                  <a:cxn ang="0">
                    <a:pos x="4340762" y="756084"/>
                  </a:cxn>
                  <a:cxn ang="0">
                    <a:pos x="3584678" y="1512168"/>
                  </a:cxn>
                  <a:cxn ang="0">
                    <a:pos x="848374" y="1512168"/>
                  </a:cxn>
                  <a:cxn ang="0">
                    <a:pos x="41813" y="2378945"/>
                  </a:cxn>
                  <a:cxn ang="0">
                    <a:pos x="92290" y="756084"/>
                  </a:cxn>
                </a:cxnLst>
                <a:rect l="txL" t="txT" r="txR" b="txB"/>
                <a:pathLst>
                  <a:path w="4340762" h="2378945">
                    <a:moveTo>
                      <a:pt x="92290" y="756084"/>
                    </a:moveTo>
                    <a:cubicBezTo>
                      <a:pt x="226717" y="359593"/>
                      <a:pt x="430800" y="0"/>
                      <a:pt x="848374" y="0"/>
                    </a:cubicBezTo>
                    <a:lnTo>
                      <a:pt x="3584678" y="0"/>
                    </a:lnTo>
                    <a:cubicBezTo>
                      <a:pt x="4002252" y="0"/>
                      <a:pt x="4340762" y="338510"/>
                      <a:pt x="4340762" y="756084"/>
                    </a:cubicBezTo>
                    <a:lnTo>
                      <a:pt x="4340762" y="756084"/>
                    </a:lnTo>
                    <a:cubicBezTo>
                      <a:pt x="4340762" y="1173658"/>
                      <a:pt x="4002252" y="1512168"/>
                      <a:pt x="3584678" y="1512168"/>
                    </a:cubicBezTo>
                    <a:lnTo>
                      <a:pt x="848374" y="1512168"/>
                    </a:lnTo>
                    <a:cubicBezTo>
                      <a:pt x="305895" y="1484577"/>
                      <a:pt x="34823" y="2355330"/>
                      <a:pt x="41813" y="2378945"/>
                    </a:cubicBezTo>
                    <a:cubicBezTo>
                      <a:pt x="-2402" y="2239298"/>
                      <a:pt x="-42137" y="1152575"/>
                      <a:pt x="92290" y="756084"/>
                    </a:cubicBezTo>
                    <a:close/>
                  </a:path>
                </a:pathLst>
              </a:custGeom>
              <a:gradFill rotWithShape="1">
                <a:gsLst>
                  <a:gs pos="0">
                    <a:srgbClr val="3F3F3F">
                      <a:alpha val="100000"/>
                    </a:srgbClr>
                  </a:gs>
                  <a:gs pos="25000">
                    <a:srgbClr val="7F7F7F">
                      <a:alpha val="100000"/>
                    </a:srgbClr>
                  </a:gs>
                  <a:gs pos="51999">
                    <a:srgbClr val="3F3F3F">
                      <a:alpha val="100000"/>
                    </a:srgbClr>
                  </a:gs>
                  <a:gs pos="76999">
                    <a:srgbClr val="717171">
                      <a:alpha val="100000"/>
                    </a:srgbClr>
                  </a:gs>
                  <a:gs pos="100000">
                    <a:srgbClr val="494949">
                      <a:alpha val="100000"/>
                    </a:srgbClr>
                  </a:gs>
                </a:gsLst>
                <a:lin ang="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宋体" panose="02010600030101010101" pitchFamily="2" charset="-122"/>
                </a:endParaRPr>
              </a:p>
            </p:txBody>
          </p:sp>
          <p:sp>
            <p:nvSpPr>
              <p:cNvPr id="154634" name="矩形 27"/>
              <p:cNvSpPr/>
              <p:nvPr/>
            </p:nvSpPr>
            <p:spPr>
              <a:xfrm>
                <a:off x="9668" y="5229"/>
                <a:ext cx="70" cy="4537"/>
              </a:xfrm>
              <a:prstGeom prst="rect">
                <a:avLst/>
              </a:prstGeom>
              <a:gradFill rotWithShape="1">
                <a:gsLst>
                  <a:gs pos="0">
                    <a:srgbClr val="3F3F3F">
                      <a:alpha val="100000"/>
                    </a:srgbClr>
                  </a:gs>
                  <a:gs pos="53000">
                    <a:srgbClr val="3F3F3F">
                      <a:alpha val="100000"/>
                    </a:srgbClr>
                  </a:gs>
                  <a:gs pos="100000">
                    <a:srgbClr val="FFFFFF">
                      <a:alpha val="100000"/>
                    </a:srgbClr>
                  </a:gs>
                </a:gsLst>
                <a:lin ang="1620000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Calibri" panose="020F0502020204030204" charset="0"/>
                  <a:sym typeface="Calibri" panose="020F0502020204030204" charset="0"/>
                </a:endParaRPr>
              </a:p>
            </p:txBody>
          </p:sp>
          <p:sp>
            <p:nvSpPr>
              <p:cNvPr id="154635" name="泪滴形 28"/>
              <p:cNvSpPr/>
              <p:nvPr/>
            </p:nvSpPr>
            <p:spPr>
              <a:xfrm rot="19016959">
                <a:off x="9391" y="9881"/>
                <a:ext cx="570" cy="575"/>
              </a:xfrm>
              <a:custGeom>
                <a:avLst/>
                <a:gdLst>
                  <a:gd name="txL" fmla="*/ 0 w 570"/>
                  <a:gd name="txT" fmla="*/ 0 h 573"/>
                  <a:gd name="txR" fmla="*/ 570 w 570"/>
                  <a:gd name="txB" fmla="*/ 573 h 573"/>
                </a:gdLst>
                <a:ahLst/>
                <a:cxnLst/>
                <a:rect l="txL" t="txT" r="txR" b="txB"/>
                <a:pathLst>
                  <a:path w="570" h="573">
                    <a:moveTo>
                      <a:pt x="0" y="286"/>
                    </a:moveTo>
                    <a:arcTo wR="285" hR="286" stAng="-10800000" swAng="5400000"/>
                    <a:cubicBezTo>
                      <a:pt x="475" y="0"/>
                      <a:pt x="665" y="-95"/>
                      <a:pt x="855" y="-286"/>
                    </a:cubicBezTo>
                    <a:cubicBezTo>
                      <a:pt x="665" y="-95"/>
                      <a:pt x="570" y="95"/>
                      <a:pt x="570" y="286"/>
                    </a:cubicBezTo>
                    <a:arcTo wR="285" hR="286" stAng="0" swAng="5400000"/>
                    <a:arcTo wR="285" hR="286" stAng="-16200000" swAng="5400000"/>
                    <a:close/>
                  </a:path>
                </a:pathLst>
              </a:custGeom>
              <a:gradFill rotWithShape="1">
                <a:gsLst>
                  <a:gs pos="0">
                    <a:srgbClr val="333333">
                      <a:alpha val="100000"/>
                    </a:srgbClr>
                  </a:gs>
                  <a:gs pos="50000">
                    <a:srgbClr val="4A4A4A">
                      <a:alpha val="100000"/>
                    </a:srgbClr>
                  </a:gs>
                  <a:gs pos="100000">
                    <a:srgbClr val="595959">
                      <a:alpha val="100000"/>
                    </a:srgbClr>
                  </a:gs>
                </a:gsLst>
                <a:lin ang="1890000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Calibri" panose="020F0502020204030204" charset="0"/>
                  <a:sym typeface="Calibri" panose="020F0502020204030204" charset="0"/>
                </a:endParaRPr>
              </a:p>
            </p:txBody>
          </p:sp>
          <p:sp>
            <p:nvSpPr>
              <p:cNvPr id="154638" name="TextBox 31"/>
              <p:cNvSpPr/>
              <p:nvPr/>
            </p:nvSpPr>
            <p:spPr>
              <a:xfrm>
                <a:off x="11278" y="6199"/>
                <a:ext cx="3254" cy="113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i="1" baseline="0" dirty="0">
                    <a:solidFill>
                      <a:srgbClr val="FFFFFF"/>
                    </a:solidFill>
                    <a:latin typeface="Arial" panose="020B0604020202020204" pitchFamily="34" charset="0"/>
                    <a:ea typeface="微软雅黑" panose="020B0503020204020204" pitchFamily="2" charset="-122"/>
                    <a:sym typeface="Arial" panose="020B0604020202020204" pitchFamily="34" charset="0"/>
                  </a:rPr>
                  <a:t>变量之间相依性分析</a:t>
                </a:r>
                <a:endParaRPr lang="en-US" altLang="x-none" sz="2000" b="1" i="1" baseline="0" dirty="0">
                  <a:solidFill>
                    <a:srgbClr val="FFFFFF"/>
                  </a:solidFill>
                  <a:latin typeface="Arial" panose="020B0604020202020204" pitchFamily="34" charset="0"/>
                  <a:ea typeface="微软雅黑" panose="020B0503020204020204" pitchFamily="2" charset="-122"/>
                  <a:sym typeface="Arial" panose="020B0604020202020204" pitchFamily="34" charset="0"/>
                </a:endParaRPr>
              </a:p>
            </p:txBody>
          </p:sp>
          <p:sp>
            <p:nvSpPr>
              <p:cNvPr id="154639" name="TextBox 32"/>
              <p:cNvSpPr/>
              <p:nvPr/>
            </p:nvSpPr>
            <p:spPr>
              <a:xfrm>
                <a:off x="10116" y="5989"/>
                <a:ext cx="1252" cy="1641"/>
              </a:xfrm>
              <a:prstGeom prst="rect">
                <a:avLst/>
              </a:prstGeom>
              <a:noFill/>
              <a:ln w="9525">
                <a:noFill/>
              </a:ln>
            </p:spPr>
            <p:txBody>
              <a:bodyPr wrap="square">
                <a:spAutoFit/>
              </a:bodyPr>
              <a:p>
                <a:pPr marL="0" lvl="0" indent="0" eaLnBrk="1" fontAlgn="base" latinLnBrk="0" hangingPunct="1">
                  <a:lnSpc>
                    <a:spcPct val="130000"/>
                  </a:lnSpc>
                  <a:spcBef>
                    <a:spcPct val="0"/>
                  </a:spcBef>
                  <a:spcAft>
                    <a:spcPct val="0"/>
                  </a:spcAft>
                  <a:buNone/>
                </a:pPr>
                <a:r>
                  <a:rPr lang="en-US" altLang="x-none" sz="4800" b="1" i="1" baseline="0" dirty="0">
                    <a:solidFill>
                      <a:srgbClr val="FFFFFF"/>
                    </a:solidFill>
                    <a:latin typeface="浪漫雅圆" charset="-122"/>
                    <a:ea typeface="微软雅黑" panose="020B0503020204020204" pitchFamily="2" charset="-122"/>
                    <a:sym typeface="Arial" panose="020B0604020202020204" pitchFamily="34" charset="0"/>
                  </a:rPr>
                  <a:t>1</a:t>
                </a:r>
                <a:endParaRPr lang="en-US" altLang="x-none" sz="4800" b="1" i="1" baseline="0" dirty="0">
                  <a:solidFill>
                    <a:srgbClr val="FFFFFF"/>
                  </a:solidFill>
                  <a:latin typeface="浪漫雅圆" charset="-122"/>
                  <a:ea typeface="微软雅黑" panose="020B0503020204020204" pitchFamily="2" charset="-122"/>
                  <a:sym typeface="Arial" panose="020B0604020202020204" pitchFamily="34" charset="0"/>
                </a:endParaRPr>
              </a:p>
            </p:txBody>
          </p:sp>
        </p:grpSp>
      </p:grpSp>
      <p:grpSp>
        <p:nvGrpSpPr>
          <p:cNvPr id="17" name="组合 16"/>
          <p:cNvGrpSpPr/>
          <p:nvPr/>
        </p:nvGrpSpPr>
        <p:grpSpPr>
          <a:xfrm>
            <a:off x="2564765" y="3102610"/>
            <a:ext cx="3366770" cy="1945640"/>
            <a:chOff x="4491" y="4886"/>
            <a:chExt cx="5302" cy="3064"/>
          </a:xfrm>
        </p:grpSpPr>
        <p:sp>
          <p:nvSpPr>
            <p:cNvPr id="154627" name="圆角矩形 2"/>
            <p:cNvSpPr/>
            <p:nvPr/>
          </p:nvSpPr>
          <p:spPr>
            <a:xfrm flipH="1">
              <a:off x="4491" y="5031"/>
              <a:ext cx="5302" cy="2875"/>
            </a:xfrm>
            <a:custGeom>
              <a:avLst/>
              <a:gdLst>
                <a:gd name="txL" fmla="*/ 0 w 4351098"/>
                <a:gd name="txT" fmla="*/ 0 h 2261022"/>
                <a:gd name="txR" fmla="*/ 4351098 w 4351098"/>
                <a:gd name="txB" fmla="*/ 2261022 h 2261022"/>
              </a:gdLst>
              <a:ahLst/>
              <a:cxnLst>
                <a:cxn ang="0">
                  <a:pos x="102626" y="756084"/>
                </a:cxn>
                <a:cxn ang="0">
                  <a:pos x="858710" y="0"/>
                </a:cxn>
                <a:cxn ang="0">
                  <a:pos x="3595014" y="0"/>
                </a:cxn>
                <a:cxn ang="0">
                  <a:pos x="4351098" y="756084"/>
                </a:cxn>
                <a:cxn ang="0">
                  <a:pos x="4351098" y="756084"/>
                </a:cxn>
                <a:cxn ang="0">
                  <a:pos x="3595014" y="1512168"/>
                </a:cxn>
                <a:cxn ang="0">
                  <a:pos x="858710" y="1512168"/>
                </a:cxn>
                <a:cxn ang="0">
                  <a:pos x="88629" y="2261022"/>
                </a:cxn>
                <a:cxn ang="0">
                  <a:pos x="102626" y="756084"/>
                </a:cxn>
              </a:cxnLst>
              <a:rect l="txL" t="txT" r="txR" b="txB"/>
              <a:pathLst>
                <a:path w="4351098" h="2261022">
                  <a:moveTo>
                    <a:pt x="102626" y="756084"/>
                  </a:moveTo>
                  <a:cubicBezTo>
                    <a:pt x="230973" y="379247"/>
                    <a:pt x="441136" y="0"/>
                    <a:pt x="858710" y="0"/>
                  </a:cubicBezTo>
                  <a:lnTo>
                    <a:pt x="3595014" y="0"/>
                  </a:lnTo>
                  <a:cubicBezTo>
                    <a:pt x="4012588" y="0"/>
                    <a:pt x="4351098" y="338510"/>
                    <a:pt x="4351098" y="756084"/>
                  </a:cubicBezTo>
                  <a:lnTo>
                    <a:pt x="4351098" y="756084"/>
                  </a:lnTo>
                  <a:cubicBezTo>
                    <a:pt x="4351098" y="1173658"/>
                    <a:pt x="4012588" y="1512168"/>
                    <a:pt x="3595014" y="1512168"/>
                  </a:cubicBezTo>
                  <a:lnTo>
                    <a:pt x="858710" y="1512168"/>
                  </a:lnTo>
                  <a:cubicBezTo>
                    <a:pt x="316231" y="1484577"/>
                    <a:pt x="81639" y="2237407"/>
                    <a:pt x="88629" y="2261022"/>
                  </a:cubicBezTo>
                  <a:cubicBezTo>
                    <a:pt x="-37385" y="2135008"/>
                    <a:pt x="-25721" y="1132921"/>
                    <a:pt x="102626" y="756084"/>
                  </a:cubicBezTo>
                  <a:close/>
                </a:path>
              </a:pathLst>
            </a:custGeom>
            <a:gradFill rotWithShape="1">
              <a:gsLst>
                <a:gs pos="0">
                  <a:srgbClr val="0092C8">
                    <a:alpha val="100000"/>
                  </a:srgbClr>
                </a:gs>
                <a:gs pos="28999">
                  <a:srgbClr val="0088EE">
                    <a:alpha val="100000"/>
                  </a:srgbClr>
                </a:gs>
                <a:gs pos="81000">
                  <a:srgbClr val="0072C8">
                    <a:alpha val="100000"/>
                  </a:srgbClr>
                </a:gs>
                <a:gs pos="100000">
                  <a:srgbClr val="00B0F0">
                    <a:alpha val="100000"/>
                  </a:srgbClr>
                </a:gs>
              </a:gsLst>
              <a:lin ang="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宋体" panose="02010600030101010101" pitchFamily="2" charset="-122"/>
              </a:endParaRPr>
            </a:p>
          </p:txBody>
        </p:sp>
        <p:grpSp>
          <p:nvGrpSpPr>
            <p:cNvPr id="15" name="组合 14"/>
            <p:cNvGrpSpPr/>
            <p:nvPr/>
          </p:nvGrpSpPr>
          <p:grpSpPr>
            <a:xfrm>
              <a:off x="4493" y="4886"/>
              <a:ext cx="5270" cy="3065"/>
              <a:chOff x="4493" y="4886"/>
              <a:chExt cx="5270" cy="3065"/>
            </a:xfrm>
          </p:grpSpPr>
          <p:sp>
            <p:nvSpPr>
              <p:cNvPr id="154628" name="圆角矩形 2"/>
              <p:cNvSpPr/>
              <p:nvPr/>
            </p:nvSpPr>
            <p:spPr>
              <a:xfrm flipH="1">
                <a:off x="4493" y="4886"/>
                <a:ext cx="5270" cy="3065"/>
              </a:xfrm>
              <a:custGeom>
                <a:avLst/>
                <a:gdLst>
                  <a:gd name="txL" fmla="*/ 0 w 4325425"/>
                  <a:gd name="txT" fmla="*/ 0 h 2410587"/>
                  <a:gd name="txR" fmla="*/ 4325425 w 4325425"/>
                  <a:gd name="txB" fmla="*/ 2410587 h 2410587"/>
                </a:gdLst>
                <a:ahLst/>
                <a:cxnLst>
                  <a:cxn ang="0">
                    <a:pos x="76953" y="756084"/>
                  </a:cxn>
                  <a:cxn ang="0">
                    <a:pos x="833037" y="0"/>
                  </a:cxn>
                  <a:cxn ang="0">
                    <a:pos x="3569341" y="0"/>
                  </a:cxn>
                  <a:cxn ang="0">
                    <a:pos x="4325425" y="756084"/>
                  </a:cxn>
                  <a:cxn ang="0">
                    <a:pos x="4325425" y="756084"/>
                  </a:cxn>
                  <a:cxn ang="0">
                    <a:pos x="3569341" y="1512168"/>
                  </a:cxn>
                  <a:cxn ang="0">
                    <a:pos x="833037" y="1512168"/>
                  </a:cxn>
                  <a:cxn ang="0">
                    <a:pos x="55248" y="2410587"/>
                  </a:cxn>
                  <a:cxn ang="0">
                    <a:pos x="76953" y="756084"/>
                  </a:cxn>
                </a:cxnLst>
                <a:rect l="txL" t="txT" r="txR" b="tx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gradFill rotWithShape="1">
                <a:gsLst>
                  <a:gs pos="0">
                    <a:srgbClr val="00668B">
                      <a:alpha val="100000"/>
                    </a:srgbClr>
                  </a:gs>
                  <a:gs pos="25000">
                    <a:srgbClr val="00B1F6">
                      <a:alpha val="100000"/>
                    </a:srgbClr>
                  </a:gs>
                  <a:gs pos="50000">
                    <a:srgbClr val="0092C8">
                      <a:alpha val="100000"/>
                    </a:srgbClr>
                  </a:gs>
                  <a:gs pos="78000">
                    <a:srgbClr val="00B0F0">
                      <a:alpha val="100000"/>
                    </a:srgbClr>
                  </a:gs>
                  <a:gs pos="100000">
                    <a:srgbClr val="0090CC">
                      <a:alpha val="100000"/>
                    </a:srgbClr>
                  </a:gs>
                </a:gsLst>
                <a:lin ang="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宋体" panose="02010600030101010101" pitchFamily="2" charset="-122"/>
                </a:endParaRPr>
              </a:p>
            </p:txBody>
          </p:sp>
          <p:sp>
            <p:nvSpPr>
              <p:cNvPr id="154640" name="TextBox 33"/>
              <p:cNvSpPr/>
              <p:nvPr/>
            </p:nvSpPr>
            <p:spPr>
              <a:xfrm>
                <a:off x="5610" y="5349"/>
                <a:ext cx="3735" cy="113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i="1" dirty="0">
                    <a:solidFill>
                      <a:srgbClr val="FFFFFF"/>
                    </a:solidFill>
                    <a:ea typeface="微软雅黑" panose="020B0503020204020204" pitchFamily="2" charset="-122"/>
                    <a:sym typeface="Arial" panose="020B0604020202020204" pitchFamily="34" charset="0"/>
                  </a:rPr>
                  <a:t>构造预测模型，进行预报控制</a:t>
                </a:r>
                <a:endParaRPr lang="en-US" altLang="x-none" sz="2000" b="1" i="1" baseline="0" dirty="0">
                  <a:solidFill>
                    <a:srgbClr val="FFFFFF"/>
                  </a:solidFill>
                  <a:latin typeface="Arial" panose="020B0604020202020204" pitchFamily="34" charset="0"/>
                  <a:ea typeface="微软雅黑" panose="020B0503020204020204" pitchFamily="2" charset="-122"/>
                  <a:sym typeface="Arial" panose="020B0604020202020204" pitchFamily="34" charset="0"/>
                </a:endParaRPr>
              </a:p>
            </p:txBody>
          </p:sp>
          <p:sp>
            <p:nvSpPr>
              <p:cNvPr id="154641" name="TextBox 34"/>
              <p:cNvSpPr/>
              <p:nvPr/>
            </p:nvSpPr>
            <p:spPr>
              <a:xfrm>
                <a:off x="4558" y="4959"/>
                <a:ext cx="1633" cy="1704"/>
              </a:xfrm>
              <a:prstGeom prst="rect">
                <a:avLst/>
              </a:prstGeom>
              <a:noFill/>
              <a:ln w="9525">
                <a:noFill/>
              </a:ln>
            </p:spPr>
            <p:txBody>
              <a:bodyPr wrap="square">
                <a:spAutoFit/>
              </a:bodyPr>
              <a:p>
                <a:pPr marL="0" lvl="0" indent="0" eaLnBrk="1" fontAlgn="base" latinLnBrk="0" hangingPunct="1">
                  <a:lnSpc>
                    <a:spcPct val="130000"/>
                  </a:lnSpc>
                  <a:spcBef>
                    <a:spcPct val="0"/>
                  </a:spcBef>
                  <a:spcAft>
                    <a:spcPct val="0"/>
                  </a:spcAft>
                  <a:buNone/>
                </a:pPr>
                <a:r>
                  <a:rPr lang="en-US" altLang="zh-CN" sz="5000" b="1" i="1" baseline="0" dirty="0">
                    <a:solidFill>
                      <a:srgbClr val="FFFFFF"/>
                    </a:solidFill>
                    <a:latin typeface="浪漫雅圆" charset="-122"/>
                    <a:ea typeface="微软雅黑" panose="020B0503020204020204" pitchFamily="2" charset="-122"/>
                    <a:sym typeface="Arial" panose="020B0604020202020204" pitchFamily="34" charset="0"/>
                  </a:rPr>
                  <a:t>2</a:t>
                </a:r>
                <a:endParaRPr lang="en-US" altLang="zh-CN" sz="5000" b="1" i="1" baseline="0" dirty="0">
                  <a:solidFill>
                    <a:srgbClr val="FFFFFF"/>
                  </a:solidFill>
                  <a:latin typeface="浪漫雅圆" charset="-122"/>
                  <a:ea typeface="微软雅黑" panose="020B0503020204020204" pitchFamily="2" charset="-122"/>
                  <a:sym typeface="Arial" panose="020B0604020202020204" pitchFamily="34" charset="0"/>
                </a:endParaRPr>
              </a:p>
            </p:txBody>
          </p:sp>
        </p:grpSp>
      </p:grpSp>
      <p:grpSp>
        <p:nvGrpSpPr>
          <p:cNvPr id="12" name="组合 11"/>
          <p:cNvGrpSpPr/>
          <p:nvPr/>
        </p:nvGrpSpPr>
        <p:grpSpPr>
          <a:xfrm>
            <a:off x="2549525" y="1794510"/>
            <a:ext cx="3346450" cy="1946275"/>
            <a:chOff x="4467" y="2826"/>
            <a:chExt cx="5270" cy="3065"/>
          </a:xfrm>
        </p:grpSpPr>
        <p:sp>
          <p:nvSpPr>
            <p:cNvPr id="9" name="圆角矩形 2"/>
            <p:cNvSpPr/>
            <p:nvPr/>
          </p:nvSpPr>
          <p:spPr>
            <a:xfrm flipH="1">
              <a:off x="4467" y="2826"/>
              <a:ext cx="5270" cy="3065"/>
            </a:xfrm>
            <a:custGeom>
              <a:avLst/>
              <a:gdLst>
                <a:gd name="txL" fmla="*/ 0 w 4325425"/>
                <a:gd name="txT" fmla="*/ 0 h 2410587"/>
                <a:gd name="txR" fmla="*/ 4325425 w 4325425"/>
                <a:gd name="txB" fmla="*/ 2410587 h 2410587"/>
              </a:gdLst>
              <a:ahLst/>
              <a:cxnLst>
                <a:cxn ang="0">
                  <a:pos x="76953" y="756084"/>
                </a:cxn>
                <a:cxn ang="0">
                  <a:pos x="833037" y="0"/>
                </a:cxn>
                <a:cxn ang="0">
                  <a:pos x="3569341" y="0"/>
                </a:cxn>
                <a:cxn ang="0">
                  <a:pos x="4325425" y="756084"/>
                </a:cxn>
                <a:cxn ang="0">
                  <a:pos x="4325425" y="756084"/>
                </a:cxn>
                <a:cxn ang="0">
                  <a:pos x="3569341" y="1512168"/>
                </a:cxn>
                <a:cxn ang="0">
                  <a:pos x="833037" y="1512168"/>
                </a:cxn>
                <a:cxn ang="0">
                  <a:pos x="55248" y="2410587"/>
                </a:cxn>
                <a:cxn ang="0">
                  <a:pos x="76953" y="756084"/>
                </a:cxn>
              </a:cxnLst>
              <a:rect l="txL" t="txT" r="txR" b="tx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gradFill rotWithShape="1">
              <a:gsLst>
                <a:gs pos="0">
                  <a:srgbClr val="00668B">
                    <a:alpha val="100000"/>
                  </a:srgbClr>
                </a:gs>
                <a:gs pos="25000">
                  <a:srgbClr val="00B1F6">
                    <a:alpha val="100000"/>
                  </a:srgbClr>
                </a:gs>
                <a:gs pos="50000">
                  <a:srgbClr val="0092C8">
                    <a:alpha val="100000"/>
                  </a:srgbClr>
                </a:gs>
                <a:gs pos="78000">
                  <a:srgbClr val="00B0F0">
                    <a:alpha val="100000"/>
                  </a:srgbClr>
                </a:gs>
                <a:gs pos="100000">
                  <a:srgbClr val="0090CC">
                    <a:alpha val="100000"/>
                  </a:srgbClr>
                </a:gs>
              </a:gsLst>
              <a:lin ang="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宋体" panose="02010600030101010101" pitchFamily="2" charset="-122"/>
              </a:endParaRPr>
            </a:p>
          </p:txBody>
        </p:sp>
        <p:sp>
          <p:nvSpPr>
            <p:cNvPr id="10" name="TextBox 33"/>
            <p:cNvSpPr/>
            <p:nvPr/>
          </p:nvSpPr>
          <p:spPr>
            <a:xfrm>
              <a:off x="5697" y="3289"/>
              <a:ext cx="3735" cy="103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b="1" i="1" baseline="0" dirty="0">
                  <a:solidFill>
                    <a:srgbClr val="FFFFFF"/>
                  </a:solidFill>
                  <a:latin typeface="Arial" panose="020B0604020202020204" pitchFamily="34" charset="0"/>
                  <a:ea typeface="微软雅黑" panose="020B0503020204020204" pitchFamily="2" charset="-122"/>
                  <a:sym typeface="Arial" panose="020B0604020202020204" pitchFamily="34" charset="0"/>
                </a:rPr>
                <a:t>简化系统结构，探讨系统内核</a:t>
              </a:r>
              <a:endParaRPr lang="en-US" altLang="x-none" b="1" i="1" baseline="0" dirty="0">
                <a:solidFill>
                  <a:srgbClr val="FFFFFF"/>
                </a:solidFill>
                <a:latin typeface="Arial" panose="020B0604020202020204" pitchFamily="34" charset="0"/>
                <a:ea typeface="微软雅黑" panose="020B0503020204020204" pitchFamily="2" charset="-122"/>
                <a:sym typeface="Arial" panose="020B0604020202020204" pitchFamily="34" charset="0"/>
              </a:endParaRPr>
            </a:p>
          </p:txBody>
        </p:sp>
        <p:sp>
          <p:nvSpPr>
            <p:cNvPr id="11" name="TextBox 34"/>
            <p:cNvSpPr/>
            <p:nvPr/>
          </p:nvSpPr>
          <p:spPr>
            <a:xfrm>
              <a:off x="4532" y="2899"/>
              <a:ext cx="1633" cy="1704"/>
            </a:xfrm>
            <a:prstGeom prst="rect">
              <a:avLst/>
            </a:prstGeom>
            <a:noFill/>
            <a:ln w="9525">
              <a:noFill/>
            </a:ln>
          </p:spPr>
          <p:txBody>
            <a:bodyPr wrap="square">
              <a:spAutoFit/>
            </a:bodyPr>
            <a:p>
              <a:pPr marL="0" lvl="0" indent="0" eaLnBrk="1" fontAlgn="base" latinLnBrk="0" hangingPunct="1">
                <a:lnSpc>
                  <a:spcPct val="130000"/>
                </a:lnSpc>
                <a:spcBef>
                  <a:spcPct val="0"/>
                </a:spcBef>
                <a:spcAft>
                  <a:spcPct val="0"/>
                </a:spcAft>
                <a:buNone/>
              </a:pPr>
              <a:r>
                <a:rPr lang="en-US" altLang="zh-CN" sz="5000" b="1" i="1" baseline="0" dirty="0">
                  <a:solidFill>
                    <a:srgbClr val="FFFFFF"/>
                  </a:solidFill>
                  <a:latin typeface="浪漫雅圆" charset="-122"/>
                  <a:ea typeface="微软雅黑" panose="020B0503020204020204" pitchFamily="2" charset="-122"/>
                  <a:sym typeface="Arial" panose="020B0604020202020204" pitchFamily="34" charset="0"/>
                </a:rPr>
                <a:t>4</a:t>
              </a:r>
              <a:endParaRPr lang="en-US" altLang="zh-CN" sz="5000" b="1" i="1" baseline="0" dirty="0">
                <a:solidFill>
                  <a:srgbClr val="FFFFFF"/>
                </a:solidFill>
                <a:latin typeface="浪漫雅圆" charset="-122"/>
                <a:ea typeface="微软雅黑" panose="020B0503020204020204" pitchFamily="2" charset="-122"/>
                <a:sym typeface="Arial" panose="020B0604020202020204" pitchFamily="34" charset="0"/>
              </a:endParaRPr>
            </a:p>
          </p:txBody>
        </p:sp>
      </p:grpSp>
      <p:sp>
        <p:nvSpPr>
          <p:cNvPr id="19" name="文本框 18"/>
          <p:cNvSpPr txBox="1"/>
          <p:nvPr/>
        </p:nvSpPr>
        <p:spPr>
          <a:xfrm>
            <a:off x="10019665" y="1584960"/>
            <a:ext cx="1280160" cy="4312285"/>
          </a:xfrm>
          <a:prstGeom prst="rect">
            <a:avLst/>
          </a:prstGeom>
          <a:noFill/>
        </p:spPr>
        <p:txBody>
          <a:bodyPr vert="eaVert" wrap="square" rtlCol="0">
            <a:spAutoFit/>
          </a:bodyPr>
          <a:p>
            <a:r>
              <a:rPr lang="en-US" altLang="zh-CN" sz="2400" b="1">
                <a:latin typeface="华文新魏" panose="02010800040101010101" charset="-122"/>
                <a:ea typeface="华文新魏" panose="02010800040101010101" charset="-122"/>
              </a:rPr>
              <a:t>       </a:t>
            </a:r>
            <a:r>
              <a:rPr lang="zh-CN" altLang="en-US" sz="2400" b="1">
                <a:latin typeface="华文新魏" panose="02010800040101010101" charset="-122"/>
                <a:ea typeface="华文新魏" panose="02010800040101010101" charset="-122"/>
              </a:rPr>
              <a:t>如何选择适当的方法来解决实际问题，需要对问题进行综合考虑。</a:t>
            </a:r>
            <a:endParaRPr lang="zh-CN" altLang="en-US" sz="2400" b="1">
              <a:latin typeface="华文新魏" panose="02010800040101010101" charset="-122"/>
              <a:ea typeface="华文新魏" panose="02010800040101010101" charset="-122"/>
            </a:endParaRPr>
          </a:p>
        </p:txBody>
      </p:sp>
      <p:sp>
        <p:nvSpPr>
          <p:cNvPr id="20" name="TextBox 28"/>
          <p:cNvSpPr/>
          <p:nvPr/>
        </p:nvSpPr>
        <p:spPr>
          <a:xfrm>
            <a:off x="47625" y="168910"/>
            <a:ext cx="5571490"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rPr>
              <a:t>多元统计分析概述</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ntr" presetSubtype="2"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p:tgtEl>
                                          <p:spTgt spid="19"/>
                                        </p:tgtEl>
                                        <p:attrNameLst>
                                          <p:attrName>ppt_x</p:attrName>
                                        </p:attrNameLst>
                                      </p:cBhvr>
                                      <p:tavLst>
                                        <p:tav tm="0">
                                          <p:val>
                                            <p:strVal val="#ppt_x+#ppt_w*1.125000"/>
                                          </p:val>
                                        </p:tav>
                                        <p:tav tm="100000">
                                          <p:val>
                                            <p:strVal val="#ppt_x"/>
                                          </p:val>
                                        </p:tav>
                                      </p:tavLst>
                                    </p:anim>
                                    <p:animEffect transition="in" filter="wipe(left)">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85381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8200" name="TextBox 1"/>
          <p:cNvSpPr/>
          <p:nvPr/>
        </p:nvSpPr>
        <p:spPr>
          <a:xfrm flipH="1">
            <a:off x="314643" y="1584960"/>
            <a:ext cx="800100" cy="4514850"/>
          </a:xfrm>
          <a:prstGeom prst="rect">
            <a:avLst/>
          </a:prstGeom>
          <a:noFill/>
          <a:ln w="9525">
            <a:noFill/>
          </a:ln>
        </p:spPr>
        <p:txBody>
          <a:bodyPr wrap="square">
            <a:spAutoFit/>
          </a:bodyPr>
          <a:p>
            <a:pPr lvl="0" algn="ctr">
              <a:lnSpc>
                <a:spcPct val="100000"/>
              </a:lnSpc>
            </a:pPr>
            <a:r>
              <a:rPr lang="zh-CN" altLang="en-US" sz="3200" dirty="0">
                <a:solidFill>
                  <a:srgbClr val="7030A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多元统计分析的内容</a:t>
            </a:r>
            <a:endParaRPr lang="zh-CN" altLang="en-US" sz="3200" dirty="0">
              <a:solidFill>
                <a:srgbClr val="7030A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直接连接符 10"/>
          <p:cNvSpPr/>
          <p:nvPr/>
        </p:nvSpPr>
        <p:spPr>
          <a:xfrm>
            <a:off x="1242060" y="135763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grpSp>
        <p:nvGrpSpPr>
          <p:cNvPr id="142" name="组合 141"/>
          <p:cNvGrpSpPr/>
          <p:nvPr/>
        </p:nvGrpSpPr>
        <p:grpSpPr>
          <a:xfrm>
            <a:off x="1644015" y="1502410"/>
            <a:ext cx="4397375" cy="590550"/>
            <a:chOff x="2589" y="2366"/>
            <a:chExt cx="6925" cy="930"/>
          </a:xfrm>
        </p:grpSpPr>
        <p:pic>
          <p:nvPicPr>
            <p:cNvPr id="178184"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78191"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多元数据的数学表示</a:t>
              </a:r>
              <a:endPar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41" name="文本框 140"/>
            <p:cNvSpPr txBox="1"/>
            <p:nvPr/>
          </p:nvSpPr>
          <p:spPr>
            <a:xfrm>
              <a:off x="2589" y="2480"/>
              <a:ext cx="774" cy="816"/>
            </a:xfrm>
            <a:prstGeom prst="rect">
              <a:avLst/>
            </a:prstGeom>
            <a:noFill/>
          </p:spPr>
          <p:txBody>
            <a:bodyPr wrap="square" rtlCol="0">
              <a:spAutoFit/>
            </a:bodyPr>
            <a:p>
              <a:r>
                <a:rPr lang="en-US" altLang="zh-CN" sz="2800" b="1"/>
                <a:t>1</a:t>
              </a:r>
              <a:endParaRPr lang="en-US" altLang="zh-CN" sz="2800" b="1"/>
            </a:p>
          </p:txBody>
        </p:sp>
      </p:grpSp>
      <p:grpSp>
        <p:nvGrpSpPr>
          <p:cNvPr id="143" name="组合 142"/>
          <p:cNvGrpSpPr/>
          <p:nvPr/>
        </p:nvGrpSpPr>
        <p:grpSpPr>
          <a:xfrm>
            <a:off x="1627505" y="2203450"/>
            <a:ext cx="4397375" cy="590550"/>
            <a:chOff x="2589" y="2366"/>
            <a:chExt cx="6925" cy="930"/>
          </a:xfrm>
        </p:grpSpPr>
        <p:pic>
          <p:nvPicPr>
            <p:cNvPr id="144"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45"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多元数据的直观分析</a:t>
              </a:r>
              <a:endPar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46" name="文本框 145"/>
            <p:cNvSpPr txBox="1"/>
            <p:nvPr/>
          </p:nvSpPr>
          <p:spPr>
            <a:xfrm>
              <a:off x="2589" y="2480"/>
              <a:ext cx="774" cy="816"/>
            </a:xfrm>
            <a:prstGeom prst="rect">
              <a:avLst/>
            </a:prstGeom>
            <a:noFill/>
          </p:spPr>
          <p:txBody>
            <a:bodyPr wrap="square" rtlCol="0">
              <a:spAutoFit/>
            </a:bodyPr>
            <a:p>
              <a:r>
                <a:rPr lang="en-US" altLang="zh-CN" sz="2800" b="1"/>
                <a:t>2</a:t>
              </a:r>
              <a:endParaRPr lang="en-US" altLang="zh-CN" sz="2800" b="1"/>
            </a:p>
          </p:txBody>
        </p:sp>
      </p:grpSp>
      <p:grpSp>
        <p:nvGrpSpPr>
          <p:cNvPr id="147" name="组合 146"/>
          <p:cNvGrpSpPr/>
          <p:nvPr/>
        </p:nvGrpSpPr>
        <p:grpSpPr>
          <a:xfrm>
            <a:off x="1627505" y="2921000"/>
            <a:ext cx="4397375" cy="590550"/>
            <a:chOff x="2589" y="2366"/>
            <a:chExt cx="6925" cy="930"/>
          </a:xfrm>
        </p:grpSpPr>
        <p:pic>
          <p:nvPicPr>
            <p:cNvPr id="148"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49"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多元线性相关分析</a:t>
              </a:r>
              <a:endPar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50" name="文本框 149"/>
            <p:cNvSpPr txBox="1"/>
            <p:nvPr/>
          </p:nvSpPr>
          <p:spPr>
            <a:xfrm>
              <a:off x="2589" y="2480"/>
              <a:ext cx="774" cy="816"/>
            </a:xfrm>
            <a:prstGeom prst="rect">
              <a:avLst/>
            </a:prstGeom>
            <a:noFill/>
          </p:spPr>
          <p:txBody>
            <a:bodyPr wrap="square" rtlCol="0">
              <a:spAutoFit/>
            </a:bodyPr>
            <a:p>
              <a:r>
                <a:rPr lang="en-US" altLang="zh-CN" sz="2800" b="1"/>
                <a:t>3</a:t>
              </a:r>
              <a:endParaRPr lang="en-US" altLang="zh-CN" sz="2800" b="1"/>
            </a:p>
          </p:txBody>
        </p:sp>
      </p:grpSp>
      <p:grpSp>
        <p:nvGrpSpPr>
          <p:cNvPr id="151" name="组合 150"/>
          <p:cNvGrpSpPr/>
          <p:nvPr/>
        </p:nvGrpSpPr>
        <p:grpSpPr>
          <a:xfrm>
            <a:off x="1627505" y="3710305"/>
            <a:ext cx="4397375" cy="590550"/>
            <a:chOff x="2589" y="2366"/>
            <a:chExt cx="6925" cy="930"/>
          </a:xfrm>
        </p:grpSpPr>
        <p:pic>
          <p:nvPicPr>
            <p:cNvPr id="152"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53"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多元线性回归分析</a:t>
              </a:r>
              <a:endPar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54" name="文本框 153"/>
            <p:cNvSpPr txBox="1"/>
            <p:nvPr/>
          </p:nvSpPr>
          <p:spPr>
            <a:xfrm>
              <a:off x="2589" y="2480"/>
              <a:ext cx="774" cy="816"/>
            </a:xfrm>
            <a:prstGeom prst="rect">
              <a:avLst/>
            </a:prstGeom>
            <a:noFill/>
          </p:spPr>
          <p:txBody>
            <a:bodyPr wrap="square" rtlCol="0">
              <a:spAutoFit/>
            </a:bodyPr>
            <a:p>
              <a:r>
                <a:rPr lang="en-US" altLang="zh-CN" sz="2800" b="1"/>
                <a:t>4</a:t>
              </a:r>
              <a:endParaRPr lang="en-US" altLang="zh-CN" sz="2800" b="1"/>
            </a:p>
          </p:txBody>
        </p:sp>
      </p:grpSp>
      <p:grpSp>
        <p:nvGrpSpPr>
          <p:cNvPr id="155" name="组合 154"/>
          <p:cNvGrpSpPr/>
          <p:nvPr/>
        </p:nvGrpSpPr>
        <p:grpSpPr>
          <a:xfrm>
            <a:off x="1627505" y="4427855"/>
            <a:ext cx="4397375" cy="590550"/>
            <a:chOff x="2589" y="2366"/>
            <a:chExt cx="6925" cy="930"/>
          </a:xfrm>
        </p:grpSpPr>
        <p:pic>
          <p:nvPicPr>
            <p:cNvPr id="156"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57"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广义和一般线性模型</a:t>
              </a:r>
              <a:endPar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58" name="文本框 157"/>
            <p:cNvSpPr txBox="1"/>
            <p:nvPr/>
          </p:nvSpPr>
          <p:spPr>
            <a:xfrm>
              <a:off x="2589" y="2480"/>
              <a:ext cx="774" cy="816"/>
            </a:xfrm>
            <a:prstGeom prst="rect">
              <a:avLst/>
            </a:prstGeom>
            <a:noFill/>
          </p:spPr>
          <p:txBody>
            <a:bodyPr wrap="square" rtlCol="0">
              <a:spAutoFit/>
            </a:bodyPr>
            <a:p>
              <a:r>
                <a:rPr lang="en-US" altLang="zh-CN" sz="2800" b="1"/>
                <a:t>5</a:t>
              </a:r>
              <a:endParaRPr lang="en-US" altLang="zh-CN" sz="2800" b="1"/>
            </a:p>
          </p:txBody>
        </p:sp>
      </p:grpSp>
      <p:grpSp>
        <p:nvGrpSpPr>
          <p:cNvPr id="159" name="组合 158"/>
          <p:cNvGrpSpPr/>
          <p:nvPr/>
        </p:nvGrpSpPr>
        <p:grpSpPr>
          <a:xfrm>
            <a:off x="1627505" y="5073650"/>
            <a:ext cx="4397375" cy="590550"/>
            <a:chOff x="2589" y="2366"/>
            <a:chExt cx="6925" cy="930"/>
          </a:xfrm>
        </p:grpSpPr>
        <p:pic>
          <p:nvPicPr>
            <p:cNvPr id="160"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61"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判别分析</a:t>
              </a:r>
              <a:endPar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62" name="文本框 161"/>
            <p:cNvSpPr txBox="1"/>
            <p:nvPr/>
          </p:nvSpPr>
          <p:spPr>
            <a:xfrm>
              <a:off x="2589" y="2480"/>
              <a:ext cx="774" cy="816"/>
            </a:xfrm>
            <a:prstGeom prst="rect">
              <a:avLst/>
            </a:prstGeom>
            <a:noFill/>
          </p:spPr>
          <p:txBody>
            <a:bodyPr wrap="square" rtlCol="0">
              <a:spAutoFit/>
            </a:bodyPr>
            <a:p>
              <a:r>
                <a:rPr lang="en-US" altLang="zh-CN" sz="2800" b="1"/>
                <a:t>6</a:t>
              </a:r>
              <a:endParaRPr lang="en-US" altLang="zh-CN" sz="2800" b="1"/>
            </a:p>
          </p:txBody>
        </p:sp>
      </p:grpSp>
      <p:grpSp>
        <p:nvGrpSpPr>
          <p:cNvPr id="163" name="组合 162"/>
          <p:cNvGrpSpPr/>
          <p:nvPr/>
        </p:nvGrpSpPr>
        <p:grpSpPr>
          <a:xfrm>
            <a:off x="1627505" y="5791200"/>
            <a:ext cx="4397375" cy="590550"/>
            <a:chOff x="2589" y="2366"/>
            <a:chExt cx="6925" cy="930"/>
          </a:xfrm>
        </p:grpSpPr>
        <p:pic>
          <p:nvPicPr>
            <p:cNvPr id="164"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65"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聚类分析</a:t>
              </a:r>
              <a:endPar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66" name="文本框 165"/>
            <p:cNvSpPr txBox="1"/>
            <p:nvPr/>
          </p:nvSpPr>
          <p:spPr>
            <a:xfrm>
              <a:off x="2589" y="2480"/>
              <a:ext cx="774" cy="816"/>
            </a:xfrm>
            <a:prstGeom prst="rect">
              <a:avLst/>
            </a:prstGeom>
            <a:noFill/>
          </p:spPr>
          <p:txBody>
            <a:bodyPr wrap="square" rtlCol="0">
              <a:spAutoFit/>
            </a:bodyPr>
            <a:p>
              <a:r>
                <a:rPr lang="en-US" altLang="zh-CN" sz="2800" b="1"/>
                <a:t>7</a:t>
              </a:r>
              <a:endParaRPr lang="en-US" altLang="zh-CN" sz="2800" b="1"/>
            </a:p>
          </p:txBody>
        </p:sp>
      </p:grpSp>
      <p:grpSp>
        <p:nvGrpSpPr>
          <p:cNvPr id="167" name="组合 166"/>
          <p:cNvGrpSpPr/>
          <p:nvPr/>
        </p:nvGrpSpPr>
        <p:grpSpPr>
          <a:xfrm>
            <a:off x="6650355" y="1485900"/>
            <a:ext cx="4397375" cy="590550"/>
            <a:chOff x="2589" y="2366"/>
            <a:chExt cx="6925" cy="930"/>
          </a:xfrm>
        </p:grpSpPr>
        <p:pic>
          <p:nvPicPr>
            <p:cNvPr id="168"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69"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主成分分析</a:t>
              </a:r>
              <a:endPar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70" name="文本框 169"/>
            <p:cNvSpPr txBox="1"/>
            <p:nvPr/>
          </p:nvSpPr>
          <p:spPr>
            <a:xfrm>
              <a:off x="2589" y="2480"/>
              <a:ext cx="774" cy="816"/>
            </a:xfrm>
            <a:prstGeom prst="rect">
              <a:avLst/>
            </a:prstGeom>
            <a:noFill/>
          </p:spPr>
          <p:txBody>
            <a:bodyPr wrap="square" rtlCol="0">
              <a:spAutoFit/>
            </a:bodyPr>
            <a:p>
              <a:r>
                <a:rPr lang="en-US" altLang="zh-CN" sz="2800" b="1"/>
                <a:t>8</a:t>
              </a:r>
              <a:endParaRPr lang="en-US" altLang="zh-CN" sz="2800" b="1"/>
            </a:p>
          </p:txBody>
        </p:sp>
      </p:grpSp>
      <p:grpSp>
        <p:nvGrpSpPr>
          <p:cNvPr id="171" name="组合 170"/>
          <p:cNvGrpSpPr/>
          <p:nvPr/>
        </p:nvGrpSpPr>
        <p:grpSpPr>
          <a:xfrm>
            <a:off x="6633845" y="2186940"/>
            <a:ext cx="4397375" cy="590550"/>
            <a:chOff x="2589" y="2366"/>
            <a:chExt cx="6925" cy="930"/>
          </a:xfrm>
        </p:grpSpPr>
        <p:pic>
          <p:nvPicPr>
            <p:cNvPr id="172"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73"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因子分析</a:t>
              </a:r>
              <a:endPar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74" name="文本框 173"/>
            <p:cNvSpPr txBox="1"/>
            <p:nvPr/>
          </p:nvSpPr>
          <p:spPr>
            <a:xfrm>
              <a:off x="2589" y="2480"/>
              <a:ext cx="774" cy="816"/>
            </a:xfrm>
            <a:prstGeom prst="rect">
              <a:avLst/>
            </a:prstGeom>
            <a:noFill/>
          </p:spPr>
          <p:txBody>
            <a:bodyPr wrap="square" rtlCol="0">
              <a:spAutoFit/>
            </a:bodyPr>
            <a:p>
              <a:r>
                <a:rPr lang="en-US" altLang="zh-CN" sz="2800" b="1"/>
                <a:t>9</a:t>
              </a:r>
              <a:endParaRPr lang="en-US" altLang="zh-CN" sz="2800" b="1"/>
            </a:p>
          </p:txBody>
        </p:sp>
      </p:grpSp>
      <p:grpSp>
        <p:nvGrpSpPr>
          <p:cNvPr id="175" name="组合 174"/>
          <p:cNvGrpSpPr/>
          <p:nvPr/>
        </p:nvGrpSpPr>
        <p:grpSpPr>
          <a:xfrm>
            <a:off x="6542405" y="2904490"/>
            <a:ext cx="4488815" cy="590550"/>
            <a:chOff x="2445" y="2366"/>
            <a:chExt cx="7069" cy="930"/>
          </a:xfrm>
        </p:grpSpPr>
        <p:pic>
          <p:nvPicPr>
            <p:cNvPr id="176"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77"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对应分析</a:t>
              </a:r>
              <a:endPar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78" name="文本框 177"/>
            <p:cNvSpPr txBox="1"/>
            <p:nvPr/>
          </p:nvSpPr>
          <p:spPr>
            <a:xfrm>
              <a:off x="2445" y="2480"/>
              <a:ext cx="918" cy="816"/>
            </a:xfrm>
            <a:prstGeom prst="rect">
              <a:avLst/>
            </a:prstGeom>
            <a:noFill/>
          </p:spPr>
          <p:txBody>
            <a:bodyPr wrap="square" rtlCol="0">
              <a:spAutoFit/>
            </a:bodyPr>
            <a:p>
              <a:r>
                <a:rPr lang="en-US" altLang="zh-CN" sz="2800" b="1"/>
                <a:t>10</a:t>
              </a:r>
              <a:endParaRPr lang="en-US" altLang="zh-CN" sz="2800" b="1"/>
            </a:p>
          </p:txBody>
        </p:sp>
      </p:grpSp>
      <p:grpSp>
        <p:nvGrpSpPr>
          <p:cNvPr id="179" name="组合 178"/>
          <p:cNvGrpSpPr/>
          <p:nvPr/>
        </p:nvGrpSpPr>
        <p:grpSpPr>
          <a:xfrm>
            <a:off x="6543040" y="3693795"/>
            <a:ext cx="4488180" cy="590550"/>
            <a:chOff x="2446" y="2366"/>
            <a:chExt cx="7068" cy="930"/>
          </a:xfrm>
        </p:grpSpPr>
        <p:pic>
          <p:nvPicPr>
            <p:cNvPr id="180"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81"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典型相关分析</a:t>
              </a:r>
              <a:endPar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82" name="文本框 181"/>
            <p:cNvSpPr txBox="1"/>
            <p:nvPr/>
          </p:nvSpPr>
          <p:spPr>
            <a:xfrm>
              <a:off x="2446" y="2480"/>
              <a:ext cx="917" cy="816"/>
            </a:xfrm>
            <a:prstGeom prst="rect">
              <a:avLst/>
            </a:prstGeom>
            <a:noFill/>
          </p:spPr>
          <p:txBody>
            <a:bodyPr wrap="square" rtlCol="0">
              <a:spAutoFit/>
            </a:bodyPr>
            <a:p>
              <a:r>
                <a:rPr lang="en-US" altLang="zh-CN" sz="2800" b="1"/>
                <a:t>11</a:t>
              </a:r>
              <a:endParaRPr lang="en-US" altLang="zh-CN" sz="2800" b="1"/>
            </a:p>
          </p:txBody>
        </p:sp>
      </p:grpSp>
      <p:grpSp>
        <p:nvGrpSpPr>
          <p:cNvPr id="183" name="组合 182"/>
          <p:cNvGrpSpPr/>
          <p:nvPr/>
        </p:nvGrpSpPr>
        <p:grpSpPr>
          <a:xfrm>
            <a:off x="6573520" y="4394835"/>
            <a:ext cx="4584700" cy="590550"/>
            <a:chOff x="2294" y="2366"/>
            <a:chExt cx="7220" cy="930"/>
          </a:xfrm>
        </p:grpSpPr>
        <p:pic>
          <p:nvPicPr>
            <p:cNvPr id="184"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85"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多维标度法</a:t>
              </a:r>
              <a:endParaRPr lang="en-US" altLang="zh-CN"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86" name="文本框 185"/>
            <p:cNvSpPr txBox="1"/>
            <p:nvPr/>
          </p:nvSpPr>
          <p:spPr>
            <a:xfrm>
              <a:off x="2294" y="2480"/>
              <a:ext cx="1069" cy="816"/>
            </a:xfrm>
            <a:prstGeom prst="rect">
              <a:avLst/>
            </a:prstGeom>
            <a:noFill/>
          </p:spPr>
          <p:txBody>
            <a:bodyPr wrap="square" rtlCol="0">
              <a:spAutoFit/>
            </a:bodyPr>
            <a:p>
              <a:r>
                <a:rPr lang="en-US" altLang="zh-CN" sz="2800" b="1"/>
                <a:t>12</a:t>
              </a:r>
              <a:endParaRPr lang="en-US" altLang="zh-CN" sz="2800" b="1"/>
            </a:p>
          </p:txBody>
        </p:sp>
      </p:grpSp>
      <p:grpSp>
        <p:nvGrpSpPr>
          <p:cNvPr id="192" name="组合 191"/>
          <p:cNvGrpSpPr/>
          <p:nvPr/>
        </p:nvGrpSpPr>
        <p:grpSpPr>
          <a:xfrm>
            <a:off x="6557010" y="5095875"/>
            <a:ext cx="4584700" cy="590550"/>
            <a:chOff x="2294" y="2366"/>
            <a:chExt cx="7220" cy="930"/>
          </a:xfrm>
        </p:grpSpPr>
        <p:pic>
          <p:nvPicPr>
            <p:cNvPr id="193"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94"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综合评价法</a:t>
              </a:r>
              <a:endPar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95" name="文本框 194"/>
            <p:cNvSpPr txBox="1"/>
            <p:nvPr/>
          </p:nvSpPr>
          <p:spPr>
            <a:xfrm>
              <a:off x="2294" y="2480"/>
              <a:ext cx="1069" cy="816"/>
            </a:xfrm>
            <a:prstGeom prst="rect">
              <a:avLst/>
            </a:prstGeom>
            <a:noFill/>
          </p:spPr>
          <p:txBody>
            <a:bodyPr wrap="square" rtlCol="0">
              <a:spAutoFit/>
            </a:bodyPr>
            <a:p>
              <a:r>
                <a:rPr lang="en-US" altLang="zh-CN" sz="2800" b="1"/>
                <a:t>13</a:t>
              </a:r>
              <a:endParaRPr lang="en-US" altLang="zh-CN" sz="2800" b="1"/>
            </a:p>
          </p:txBody>
        </p:sp>
      </p:grpSp>
      <p:sp>
        <p:nvSpPr>
          <p:cNvPr id="196" name="TextBox 27"/>
          <p:cNvSpPr/>
          <p:nvPr/>
        </p:nvSpPr>
        <p:spPr>
          <a:xfrm>
            <a:off x="4444365" y="201295"/>
            <a:ext cx="433006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1.3</a:t>
            </a:r>
            <a:r>
              <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多元统计分析的内容</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7" name="TextBox 28"/>
          <p:cNvSpPr/>
          <p:nvPr/>
        </p:nvSpPr>
        <p:spPr>
          <a:xfrm>
            <a:off x="47625" y="168910"/>
            <a:ext cx="5571490"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rPr>
              <a:t>多元统计分析概述</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92557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96" name="TextBox 27"/>
          <p:cNvSpPr/>
          <p:nvPr/>
        </p:nvSpPr>
        <p:spPr>
          <a:xfrm>
            <a:off x="4516120" y="201295"/>
            <a:ext cx="433006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1.4</a:t>
            </a:r>
            <a:r>
              <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统计分析软件及应用</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9" name="组合 8"/>
          <p:cNvGrpSpPr/>
          <p:nvPr/>
        </p:nvGrpSpPr>
        <p:grpSpPr>
          <a:xfrm>
            <a:off x="5065395" y="4153853"/>
            <a:ext cx="3962400" cy="2584450"/>
            <a:chOff x="8655" y="6542"/>
            <a:chExt cx="6240" cy="4070"/>
          </a:xfrm>
        </p:grpSpPr>
        <p:pic>
          <p:nvPicPr>
            <p:cNvPr id="96258" name="图片 14"/>
            <p:cNvPicPr>
              <a:picLocks noChangeAspect="1"/>
            </p:cNvPicPr>
            <p:nvPr/>
          </p:nvPicPr>
          <p:blipFill>
            <a:blip r:embed="rId2"/>
            <a:stretch>
              <a:fillRect/>
            </a:stretch>
          </p:blipFill>
          <p:spPr>
            <a:xfrm>
              <a:off x="9560" y="6542"/>
              <a:ext cx="5335" cy="4070"/>
            </a:xfrm>
            <a:prstGeom prst="rect">
              <a:avLst/>
            </a:prstGeom>
            <a:noFill/>
            <a:ln w="9525">
              <a:noFill/>
            </a:ln>
          </p:spPr>
        </p:pic>
        <p:pic>
          <p:nvPicPr>
            <p:cNvPr id="96261" name="图片 17"/>
            <p:cNvPicPr>
              <a:picLocks noChangeAspect="1"/>
            </p:cNvPicPr>
            <p:nvPr/>
          </p:nvPicPr>
          <p:blipFill>
            <a:blip r:embed="rId3"/>
            <a:stretch>
              <a:fillRect/>
            </a:stretch>
          </p:blipFill>
          <p:spPr>
            <a:xfrm>
              <a:off x="8655" y="6779"/>
              <a:ext cx="2150" cy="2648"/>
            </a:xfrm>
            <a:prstGeom prst="rect">
              <a:avLst/>
            </a:prstGeom>
            <a:noFill/>
            <a:ln w="9525">
              <a:noFill/>
            </a:ln>
          </p:spPr>
        </p:pic>
        <p:sp>
          <p:nvSpPr>
            <p:cNvPr id="96264" name="TextBox 20"/>
            <p:cNvSpPr/>
            <p:nvPr/>
          </p:nvSpPr>
          <p:spPr>
            <a:xfrm>
              <a:off x="10200" y="6837"/>
              <a:ext cx="3031" cy="1059"/>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zh-CN" sz="3200" b="1" i="1" baseline="0" dirty="0">
                  <a:solidFill>
                    <a:schemeClr val="tx1"/>
                  </a:solidFill>
                  <a:latin typeface="Adidas Unity" pitchFamily="2" charset="0"/>
                  <a:ea typeface="微软雅黑" panose="020B0503020204020204" pitchFamily="2" charset="-122"/>
                  <a:sym typeface="Times New Roman" panose="02020603050405020304" pitchFamily="2" charset="0"/>
                </a:rPr>
                <a:t>S-PLUS</a:t>
              </a:r>
              <a:endParaRPr lang="en-US" altLang="zh-CN" sz="3200" b="1" i="1" baseline="0" dirty="0">
                <a:solidFill>
                  <a:schemeClr val="tx1"/>
                </a:solidFill>
                <a:latin typeface="Adidas Unity" pitchFamily="2" charset="0"/>
                <a:ea typeface="微软雅黑" panose="020B0503020204020204" pitchFamily="2" charset="-122"/>
                <a:sym typeface="Times New Roman" panose="02020603050405020304" pitchFamily="2" charset="0"/>
              </a:endParaRPr>
            </a:p>
          </p:txBody>
        </p:sp>
      </p:grpSp>
      <p:grpSp>
        <p:nvGrpSpPr>
          <p:cNvPr id="5" name="组合 4"/>
          <p:cNvGrpSpPr/>
          <p:nvPr/>
        </p:nvGrpSpPr>
        <p:grpSpPr>
          <a:xfrm>
            <a:off x="3263900" y="1624965"/>
            <a:ext cx="3888740" cy="2792730"/>
            <a:chOff x="5140" y="2559"/>
            <a:chExt cx="6124" cy="4398"/>
          </a:xfrm>
        </p:grpSpPr>
        <p:pic>
          <p:nvPicPr>
            <p:cNvPr id="96260" name="图片 16"/>
            <p:cNvPicPr>
              <a:picLocks noChangeAspect="1"/>
            </p:cNvPicPr>
            <p:nvPr/>
          </p:nvPicPr>
          <p:blipFill>
            <a:blip r:embed="rId4"/>
            <a:stretch>
              <a:fillRect/>
            </a:stretch>
          </p:blipFill>
          <p:spPr>
            <a:xfrm>
              <a:off x="5140" y="2559"/>
              <a:ext cx="6125" cy="4398"/>
            </a:xfrm>
            <a:prstGeom prst="rect">
              <a:avLst/>
            </a:prstGeom>
            <a:noFill/>
            <a:ln w="9525">
              <a:noFill/>
            </a:ln>
          </p:spPr>
        </p:pic>
        <p:pic>
          <p:nvPicPr>
            <p:cNvPr id="96262" name="图片 18"/>
            <p:cNvPicPr>
              <a:picLocks noChangeAspect="1"/>
            </p:cNvPicPr>
            <p:nvPr/>
          </p:nvPicPr>
          <p:blipFill>
            <a:blip r:embed="rId3"/>
            <a:stretch>
              <a:fillRect/>
            </a:stretch>
          </p:blipFill>
          <p:spPr>
            <a:xfrm>
              <a:off x="5820" y="3124"/>
              <a:ext cx="2150" cy="2648"/>
            </a:xfrm>
            <a:prstGeom prst="rect">
              <a:avLst/>
            </a:prstGeom>
            <a:noFill/>
            <a:ln w="9525">
              <a:noFill/>
            </a:ln>
          </p:spPr>
        </p:pic>
        <p:sp>
          <p:nvSpPr>
            <p:cNvPr id="96265" name="TextBox 21"/>
            <p:cNvSpPr/>
            <p:nvPr/>
          </p:nvSpPr>
          <p:spPr>
            <a:xfrm>
              <a:off x="7548" y="3127"/>
              <a:ext cx="2762" cy="1059"/>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zh-CN" sz="3200" b="1" i="1" baseline="0" dirty="0">
                  <a:solidFill>
                    <a:schemeClr val="tx1"/>
                  </a:solidFill>
                  <a:latin typeface="Adidas Unity" pitchFamily="2" charset="0"/>
                  <a:ea typeface="微软雅黑" panose="020B0503020204020204" pitchFamily="2" charset="-122"/>
                  <a:sym typeface="Times New Roman" panose="02020603050405020304" pitchFamily="2" charset="0"/>
                </a:rPr>
                <a:t>SAS</a:t>
              </a:r>
              <a:endParaRPr lang="en-US" altLang="zh-CN" sz="3200" b="1" i="1" baseline="0" dirty="0">
                <a:solidFill>
                  <a:schemeClr val="tx1"/>
                </a:solidFill>
                <a:latin typeface="Adidas Unity" pitchFamily="2" charset="0"/>
                <a:ea typeface="微软雅黑" panose="020B0503020204020204" pitchFamily="2" charset="-122"/>
                <a:sym typeface="Times New Roman" panose="02020603050405020304" pitchFamily="2" charset="0"/>
              </a:endParaRPr>
            </a:p>
          </p:txBody>
        </p:sp>
      </p:grpSp>
      <p:grpSp>
        <p:nvGrpSpPr>
          <p:cNvPr id="6" name="组合 5"/>
          <p:cNvGrpSpPr/>
          <p:nvPr/>
        </p:nvGrpSpPr>
        <p:grpSpPr>
          <a:xfrm>
            <a:off x="7253605" y="1162685"/>
            <a:ext cx="3279775" cy="3178810"/>
            <a:chOff x="11423" y="1831"/>
            <a:chExt cx="5165" cy="5006"/>
          </a:xfrm>
        </p:grpSpPr>
        <p:pic>
          <p:nvPicPr>
            <p:cNvPr id="96259" name="图片 15"/>
            <p:cNvPicPr>
              <a:picLocks noChangeAspect="1"/>
            </p:cNvPicPr>
            <p:nvPr/>
          </p:nvPicPr>
          <p:blipFill>
            <a:blip r:embed="rId5"/>
            <a:stretch>
              <a:fillRect/>
            </a:stretch>
          </p:blipFill>
          <p:spPr>
            <a:xfrm>
              <a:off x="11423" y="1831"/>
              <a:ext cx="4290" cy="5006"/>
            </a:xfrm>
            <a:prstGeom prst="rect">
              <a:avLst/>
            </a:prstGeom>
            <a:noFill/>
            <a:ln w="9525">
              <a:noFill/>
            </a:ln>
          </p:spPr>
        </p:pic>
        <p:pic>
          <p:nvPicPr>
            <p:cNvPr id="96263" name="图片 19"/>
            <p:cNvPicPr>
              <a:picLocks noChangeAspect="1"/>
            </p:cNvPicPr>
            <p:nvPr/>
          </p:nvPicPr>
          <p:blipFill>
            <a:blip r:embed="rId3"/>
            <a:stretch>
              <a:fillRect/>
            </a:stretch>
          </p:blipFill>
          <p:spPr>
            <a:xfrm flipH="1">
              <a:off x="14438" y="3194"/>
              <a:ext cx="2150" cy="2650"/>
            </a:xfrm>
            <a:prstGeom prst="rect">
              <a:avLst/>
            </a:prstGeom>
            <a:noFill/>
            <a:ln w="9525">
              <a:noFill/>
            </a:ln>
          </p:spPr>
        </p:pic>
        <p:sp>
          <p:nvSpPr>
            <p:cNvPr id="96266" name="TextBox 22"/>
            <p:cNvSpPr/>
            <p:nvPr/>
          </p:nvSpPr>
          <p:spPr>
            <a:xfrm>
              <a:off x="12228" y="3127"/>
              <a:ext cx="2760" cy="1059"/>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zh-CN" sz="3200" b="1" i="1" baseline="0" dirty="0">
                  <a:solidFill>
                    <a:schemeClr val="tx1"/>
                  </a:solidFill>
                  <a:latin typeface="Adidas Unity" pitchFamily="2" charset="0"/>
                  <a:ea typeface="微软雅黑" panose="020B0503020204020204" pitchFamily="2" charset="-122"/>
                  <a:sym typeface="Times New Roman" panose="02020603050405020304" pitchFamily="2" charset="0"/>
                </a:rPr>
                <a:t>SPSS</a:t>
              </a:r>
              <a:endParaRPr lang="en-US" altLang="zh-CN" sz="3200" b="1" i="1" baseline="0" dirty="0">
                <a:solidFill>
                  <a:schemeClr val="tx1"/>
                </a:solidFill>
                <a:latin typeface="Adidas Unity" pitchFamily="2" charset="0"/>
                <a:ea typeface="微软雅黑" panose="020B0503020204020204" pitchFamily="2" charset="-122"/>
                <a:sym typeface="Times New Roman" panose="02020603050405020304" pitchFamily="2" charset="0"/>
              </a:endParaRPr>
            </a:p>
          </p:txBody>
        </p:sp>
      </p:grpSp>
      <p:sp>
        <p:nvSpPr>
          <p:cNvPr id="96267" name="TextBox 23"/>
          <p:cNvSpPr/>
          <p:nvPr/>
        </p:nvSpPr>
        <p:spPr>
          <a:xfrm flipH="1">
            <a:off x="2589530" y="3905885"/>
            <a:ext cx="3481070" cy="1005840"/>
          </a:xfrm>
          <a:prstGeom prst="rect">
            <a:avLst/>
          </a:prstGeom>
          <a:noFill/>
          <a:ln w="9525">
            <a:noFill/>
          </a:ln>
        </p:spPr>
        <p:txBody>
          <a:bodyPr wrap="square">
            <a:spAutoFit/>
            <a:scene3d>
              <a:camera prst="orthographicFront"/>
              <a:lightRig rig="threePt" dir="t"/>
            </a:scene3d>
          </a:bodyPr>
          <a:p>
            <a:pPr marL="0" lvl="0" indent="0" eaLnBrk="1" fontAlgn="base" latinLnBrk="0" hangingPunct="1">
              <a:lnSpc>
                <a:spcPct val="100000"/>
              </a:lnSpc>
              <a:spcBef>
                <a:spcPct val="0"/>
              </a:spcBef>
              <a:spcAft>
                <a:spcPct val="0"/>
              </a:spcAft>
              <a:buNone/>
            </a:pPr>
            <a:r>
              <a:rPr sz="20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Arial" panose="020B0604020202020204" pitchFamily="34" charset="0"/>
              </a:rPr>
              <a:t>■</a:t>
            </a:r>
            <a:r>
              <a:rPr lang="en-US" altLang="x-none" sz="2000" b="1" baseline="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Arial" panose="020B0604020202020204" pitchFamily="34" charset="0"/>
              </a:rPr>
              <a:t>著名统计分析软件</a:t>
            </a:r>
            <a:endParaRPr lang="en-US" altLang="x-none" sz="2000" b="1" baseline="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0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Arial" panose="020B0604020202020204" pitchFamily="34" charset="0"/>
              </a:rPr>
              <a:t>■</a:t>
            </a:r>
            <a:r>
              <a:rPr lang="en-US" altLang="x-none" sz="2000" b="1" baseline="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Arial" panose="020B0604020202020204" pitchFamily="34" charset="0"/>
              </a:rPr>
              <a:t>组合软件系统</a:t>
            </a:r>
            <a:endParaRPr lang="en-US" altLang="x-none" sz="2000" b="1" baseline="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0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Arial" panose="020B0604020202020204" pitchFamily="34" charset="0"/>
              </a:rPr>
              <a:t>■</a:t>
            </a:r>
            <a:r>
              <a:rPr lang="en-US" altLang="x-none" sz="2000" b="1" baseline="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Arial" panose="020B0604020202020204" pitchFamily="34" charset="0"/>
              </a:rPr>
              <a:t>入门比较困难</a:t>
            </a:r>
            <a:endParaRPr lang="en-US" altLang="x-none" sz="2000" b="1" baseline="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Arial" panose="020B0604020202020204" pitchFamily="34" charset="0"/>
            </a:endParaRPr>
          </a:p>
        </p:txBody>
      </p:sp>
      <p:sp>
        <p:nvSpPr>
          <p:cNvPr id="7" name="TextBox 23"/>
          <p:cNvSpPr/>
          <p:nvPr/>
        </p:nvSpPr>
        <p:spPr>
          <a:xfrm flipH="1">
            <a:off x="9225280" y="3608705"/>
            <a:ext cx="2816860" cy="1310640"/>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rPr>
              <a:t>■操作简单</a:t>
            </a:r>
            <a:endPar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rPr>
              <a:t>■无须编程</a:t>
            </a:r>
            <a:endPar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rPr>
              <a:t>■方便的数据接口</a:t>
            </a:r>
            <a:endPar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rPr>
              <a:t>■灵活的功能模块组合</a:t>
            </a:r>
            <a:endPar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endParaRPr>
          </a:p>
        </p:txBody>
      </p:sp>
      <p:sp>
        <p:nvSpPr>
          <p:cNvPr id="10" name="TextBox 23"/>
          <p:cNvSpPr/>
          <p:nvPr/>
        </p:nvSpPr>
        <p:spPr>
          <a:xfrm flipH="1">
            <a:off x="8634730" y="5027295"/>
            <a:ext cx="3525520" cy="1310640"/>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rPr>
              <a:t>■操作界面</a:t>
            </a:r>
            <a:r>
              <a:rPr lang="zh-CN"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rPr>
              <a:t>简单</a:t>
            </a:r>
            <a:endParaRPr lang="zh-CN"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rPr>
              <a:t>■全面的统计模型和分析手段</a:t>
            </a:r>
            <a:endPar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rPr>
              <a:t>■很强的图形处理能力</a:t>
            </a:r>
            <a:endPar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rPr>
              <a:t>■兼容性极好</a:t>
            </a:r>
            <a:endPar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endParaRPr>
          </a:p>
        </p:txBody>
      </p:sp>
      <p:grpSp>
        <p:nvGrpSpPr>
          <p:cNvPr id="172034" name="组合 34"/>
          <p:cNvGrpSpPr/>
          <p:nvPr/>
        </p:nvGrpSpPr>
        <p:grpSpPr>
          <a:xfrm>
            <a:off x="539750" y="1004570"/>
            <a:ext cx="1962150" cy="5273675"/>
            <a:chOff x="0" y="0"/>
            <a:chExt cx="1962179" cy="5273912"/>
          </a:xfrm>
        </p:grpSpPr>
        <p:pic>
          <p:nvPicPr>
            <p:cNvPr id="172035" name="图片 35"/>
            <p:cNvPicPr>
              <a:picLocks noChangeAspect="1"/>
            </p:cNvPicPr>
            <p:nvPr/>
          </p:nvPicPr>
          <p:blipFill>
            <a:blip r:embed="rId6"/>
            <a:stretch>
              <a:fillRect/>
            </a:stretch>
          </p:blipFill>
          <p:spPr>
            <a:xfrm>
              <a:off x="0" y="1159081"/>
              <a:ext cx="1934945" cy="4114831"/>
            </a:xfrm>
            <a:prstGeom prst="rect">
              <a:avLst/>
            </a:prstGeom>
            <a:noFill/>
            <a:ln w="9525">
              <a:noFill/>
            </a:ln>
          </p:spPr>
        </p:pic>
        <p:sp>
          <p:nvSpPr>
            <p:cNvPr id="172036" name="圆角矩形 7"/>
            <p:cNvSpPr/>
            <p:nvPr/>
          </p:nvSpPr>
          <p:spPr>
            <a:xfrm>
              <a:off x="798010" y="0"/>
              <a:ext cx="338924" cy="2065722"/>
            </a:xfrm>
            <a:custGeom>
              <a:avLst/>
              <a:gdLst>
                <a:gd name="txL" fmla="*/ 0 w 379028"/>
                <a:gd name="txT" fmla="*/ 0 h 2132857"/>
                <a:gd name="txR" fmla="*/ 379028 w 379028"/>
                <a:gd name="txB" fmla="*/ 2132857 h 2132857"/>
              </a:gdLst>
              <a:ahLst/>
              <a:cxnLst>
                <a:cxn ang="0">
                  <a:pos x="379028" y="0"/>
                </a:cxn>
                <a:cxn ang="0">
                  <a:pos x="379027" y="1943343"/>
                </a:cxn>
                <a:cxn ang="0">
                  <a:pos x="189513" y="2132857"/>
                </a:cxn>
                <a:cxn ang="0">
                  <a:pos x="189514" y="2132856"/>
                </a:cxn>
                <a:cxn ang="0">
                  <a:pos x="0" y="1943342"/>
                </a:cxn>
                <a:cxn ang="0">
                  <a:pos x="0" y="0"/>
                </a:cxn>
              </a:cxnLst>
              <a:rect l="txL" t="txT" r="txR" b="txB"/>
              <a:pathLst>
                <a:path w="379028" h="2132857">
                  <a:moveTo>
                    <a:pt x="379028" y="0"/>
                  </a:moveTo>
                  <a:cubicBezTo>
                    <a:pt x="379028" y="647781"/>
                    <a:pt x="379027" y="1295562"/>
                    <a:pt x="379027" y="1943343"/>
                  </a:cubicBezTo>
                  <a:cubicBezTo>
                    <a:pt x="379027" y="2048009"/>
                    <a:pt x="294179" y="2132857"/>
                    <a:pt x="189513" y="2132857"/>
                  </a:cubicBezTo>
                  <a:lnTo>
                    <a:pt x="189514" y="2132856"/>
                  </a:lnTo>
                  <a:cubicBezTo>
                    <a:pt x="84848" y="2132856"/>
                    <a:pt x="0" y="2048008"/>
                    <a:pt x="0" y="1943342"/>
                  </a:cubicBezTo>
                  <a:lnTo>
                    <a:pt x="0" y="0"/>
                  </a:lnTo>
                </a:path>
              </a:pathLst>
            </a:custGeom>
            <a:noFill/>
            <a:ln w="25400" cap="flat" cmpd="sng">
              <a:solidFill>
                <a:srgbClr val="7F7F7F"/>
              </a:solidFill>
              <a:prstDash val="solid"/>
              <a:bevel/>
              <a:headEnd type="none" w="med" len="med"/>
              <a:tailEnd type="none" w="med" len="med"/>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微软雅黑" panose="020B0503020204020204" pitchFamily="2" charset="-122"/>
              </a:endParaRPr>
            </a:p>
          </p:txBody>
        </p:sp>
        <p:grpSp>
          <p:nvGrpSpPr>
            <p:cNvPr id="172037" name="组合 37"/>
            <p:cNvGrpSpPr/>
            <p:nvPr/>
          </p:nvGrpSpPr>
          <p:grpSpPr>
            <a:xfrm>
              <a:off x="793991" y="1717013"/>
              <a:ext cx="321945" cy="348707"/>
              <a:chOff x="0" y="0"/>
              <a:chExt cx="720080" cy="720080"/>
            </a:xfrm>
          </p:grpSpPr>
          <p:sp>
            <p:nvSpPr>
              <p:cNvPr id="172038" name="椭圆 40"/>
              <p:cNvSpPr/>
              <p:nvPr/>
            </p:nvSpPr>
            <p:spPr>
              <a:xfrm>
                <a:off x="0" y="0"/>
                <a:ext cx="720080" cy="720080"/>
              </a:xfrm>
              <a:prstGeom prst="ellipse">
                <a:avLst/>
              </a:prstGeom>
              <a:solidFill>
                <a:srgbClr val="FFFFFF"/>
              </a:solidFill>
              <a:ln w="25400" cap="flat" cmpd="sng">
                <a:solidFill>
                  <a:srgbClr val="FFFFFF"/>
                </a:solidFill>
                <a:prstDash val="solid"/>
                <a:bevel/>
                <a:headEnd type="none" w="med" len="med"/>
                <a:tailEnd type="none" w="med" len="med"/>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微软雅黑" panose="020B0503020204020204" pitchFamily="2" charset="-122"/>
                </a:endParaRPr>
              </a:p>
            </p:txBody>
          </p:sp>
          <p:sp>
            <p:nvSpPr>
              <p:cNvPr id="172039" name="椭圆 41"/>
              <p:cNvSpPr/>
              <p:nvPr/>
            </p:nvSpPr>
            <p:spPr>
              <a:xfrm>
                <a:off x="105438" y="74958"/>
                <a:ext cx="570166" cy="570166"/>
              </a:xfrm>
              <a:prstGeom prst="ellipse">
                <a:avLst/>
              </a:prstGeom>
              <a:solidFill>
                <a:srgbClr val="FFFFFF"/>
              </a:solidFill>
              <a:ln w="25400" cap="flat" cmpd="sng">
                <a:solidFill>
                  <a:srgbClr val="F79646"/>
                </a:solidFill>
                <a:prstDash val="solid"/>
                <a:bevel/>
                <a:headEnd type="none" w="med" len="med"/>
                <a:tailEnd type="none" w="med" len="med"/>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微软雅黑" panose="020B0503020204020204" pitchFamily="2" charset="-122"/>
                </a:endParaRPr>
              </a:p>
            </p:txBody>
          </p:sp>
        </p:grpSp>
        <p:sp>
          <p:nvSpPr>
            <p:cNvPr id="172040" name="TextBox 38"/>
            <p:cNvSpPr/>
            <p:nvPr/>
          </p:nvSpPr>
          <p:spPr>
            <a:xfrm flipH="1">
              <a:off x="610009" y="2559892"/>
              <a:ext cx="1352170" cy="488337"/>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zh-CN" sz="2800" b="1" i="1" baseline="0" dirty="0">
                  <a:solidFill>
                    <a:srgbClr val="FFFFFF"/>
                  </a:solidFill>
                  <a:latin typeface="Arial Rounded MT Bold" panose="020F0704030504030204" pitchFamily="2" charset="0"/>
                  <a:ea typeface="微软雅黑" panose="020B0503020204020204" pitchFamily="2" charset="-122"/>
                  <a:sym typeface="Times New Roman" panose="02020603050405020304" pitchFamily="2" charset="0"/>
                </a:rPr>
                <a:t>1</a:t>
              </a:r>
              <a:endParaRPr lang="en-US" altLang="zh-CN" sz="2800" b="1" i="1" baseline="0" dirty="0">
                <a:solidFill>
                  <a:srgbClr val="FFFFFF"/>
                </a:solidFill>
                <a:latin typeface="Arial Rounded MT Bold" panose="020F0704030504030204" pitchFamily="2" charset="0"/>
                <a:ea typeface="微软雅黑" panose="020B0503020204020204" pitchFamily="2" charset="-122"/>
                <a:sym typeface="Times New Roman" panose="02020603050405020304" pitchFamily="2" charset="0"/>
              </a:endParaRPr>
            </a:p>
          </p:txBody>
        </p:sp>
        <p:sp>
          <p:nvSpPr>
            <p:cNvPr id="172041" name="TextBox 39"/>
            <p:cNvSpPr/>
            <p:nvPr/>
          </p:nvSpPr>
          <p:spPr>
            <a:xfrm flipH="1">
              <a:off x="617008" y="2901687"/>
              <a:ext cx="1287781" cy="1214810"/>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zh-CN" altLang="en-US" sz="2400" b="1" baseline="0" dirty="0">
                  <a:solidFill>
                    <a:srgbClr val="FFFFFF"/>
                  </a:solidFill>
                  <a:latin typeface="Arial" panose="020B0604020202020204" pitchFamily="34" charset="0"/>
                  <a:ea typeface="微软雅黑" panose="020B0503020204020204" pitchFamily="2" charset="-122"/>
                  <a:sym typeface="Arial" panose="020B0604020202020204" pitchFamily="34" charset="0"/>
                </a:rPr>
                <a:t>强大的统计分析软件</a:t>
              </a:r>
              <a:r>
                <a:rPr lang="en-US" altLang="x-none" sz="2400" b="1" baseline="0" dirty="0">
                  <a:solidFill>
                    <a:srgbClr val="FFFFFF"/>
                  </a:solidFill>
                  <a:latin typeface="Arial" panose="020B0604020202020204" pitchFamily="34" charset="0"/>
                  <a:ea typeface="微软雅黑" panose="020B0503020204020204" pitchFamily="2" charset="-122"/>
                  <a:sym typeface="Arial" panose="020B0604020202020204" pitchFamily="34" charset="0"/>
                </a:rPr>
                <a:t> </a:t>
              </a:r>
              <a:endParaRPr lang="en-US" altLang="x-none" sz="2400" b="1" baseline="0" dirty="0">
                <a:solidFill>
                  <a:srgbClr val="FFFFFF"/>
                </a:solidFill>
                <a:latin typeface="Arial" panose="020B0604020202020204" pitchFamily="34" charset="0"/>
                <a:ea typeface="微软雅黑" panose="020B0503020204020204" pitchFamily="2" charset="-122"/>
                <a:sym typeface="Arial" panose="020B0604020202020204" pitchFamily="34" charset="0"/>
              </a:endParaRPr>
            </a:p>
          </p:txBody>
        </p:sp>
      </p:grpSp>
      <p:sp>
        <p:nvSpPr>
          <p:cNvPr id="8" name="TextBox 28"/>
          <p:cNvSpPr/>
          <p:nvPr/>
        </p:nvSpPr>
        <p:spPr>
          <a:xfrm>
            <a:off x="47625" y="168910"/>
            <a:ext cx="5571490"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rPr>
              <a:t>多元统计分析概述</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72034"/>
                                        </p:tgtEl>
                                        <p:attrNameLst>
                                          <p:attrName>style.visibility</p:attrName>
                                        </p:attrNameLst>
                                      </p:cBhvr>
                                      <p:to>
                                        <p:strVal val="visible"/>
                                      </p:to>
                                    </p:set>
                                    <p:animEffect transition="in" filter="fade">
                                      <p:cBhvr>
                                        <p:cTn id="7" dur="1000"/>
                                        <p:tgtEl>
                                          <p:spTgt spid="172034"/>
                                        </p:tgtEl>
                                      </p:cBhvr>
                                    </p:animEffect>
                                    <p:anim calcmode="lin" valueType="num">
                                      <p:cBhvr>
                                        <p:cTn id="8" dur="1000" fill="hold"/>
                                        <p:tgtEl>
                                          <p:spTgt spid="172034"/>
                                        </p:tgtEl>
                                        <p:attrNameLst>
                                          <p:attrName>ppt_x</p:attrName>
                                        </p:attrNameLst>
                                      </p:cBhvr>
                                      <p:tavLst>
                                        <p:tav tm="0">
                                          <p:val>
                                            <p:strVal val="#ppt_x"/>
                                          </p:val>
                                        </p:tav>
                                        <p:tav tm="100000">
                                          <p:val>
                                            <p:strVal val="#ppt_x"/>
                                          </p:val>
                                        </p:tav>
                                      </p:tavLst>
                                    </p:anim>
                                    <p:anim calcmode="lin" valueType="num">
                                      <p:cBhvr>
                                        <p:cTn id="9" dur="1000" fill="hold"/>
                                        <p:tgtEl>
                                          <p:spTgt spid="1720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6267"/>
                                        </p:tgtEl>
                                        <p:attrNameLst>
                                          <p:attrName>style.visibility</p:attrName>
                                        </p:attrNameLst>
                                      </p:cBhvr>
                                      <p:to>
                                        <p:strVal val="visible"/>
                                      </p:to>
                                    </p:set>
                                    <p:animEffect transition="in" filter="fade">
                                      <p:cBhvr>
                                        <p:cTn id="21" dur="1000"/>
                                        <p:tgtEl>
                                          <p:spTgt spid="96267"/>
                                        </p:tgtEl>
                                      </p:cBhvr>
                                    </p:animEffect>
                                    <p:anim calcmode="lin" valueType="num">
                                      <p:cBhvr>
                                        <p:cTn id="22" dur="1000" fill="hold"/>
                                        <p:tgtEl>
                                          <p:spTgt spid="96267"/>
                                        </p:tgtEl>
                                        <p:attrNameLst>
                                          <p:attrName>ppt_x</p:attrName>
                                        </p:attrNameLst>
                                      </p:cBhvr>
                                      <p:tavLst>
                                        <p:tav tm="0">
                                          <p:val>
                                            <p:strVal val="#ppt_x"/>
                                          </p:val>
                                        </p:tav>
                                        <p:tav tm="100000">
                                          <p:val>
                                            <p:strVal val="#ppt_x"/>
                                          </p:val>
                                        </p:tav>
                                      </p:tavLst>
                                    </p:anim>
                                    <p:anim calcmode="lin" valueType="num">
                                      <p:cBhvr>
                                        <p:cTn id="23" dur="1000" fill="hold"/>
                                        <p:tgtEl>
                                          <p:spTgt spid="9626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7" grpId="0"/>
      <p:bldP spid="7" grpId="0"/>
      <p:bldP spid="10" grpId="0"/>
    </p:bldLst>
  </p:timing>
</p:sld>
</file>

<file path=ppt/theme/theme1.xml><?xml version="1.0" encoding="utf-8"?>
<a:theme xmlns:a="http://schemas.openxmlformats.org/drawingml/2006/main" name="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3038</Words>
  <Application>WPS 演示</Application>
  <PresentationFormat>全屏显示(4:3)</PresentationFormat>
  <Paragraphs>287</Paragraphs>
  <Slides>17</Slides>
  <Notes>0</Notes>
  <HiddenSlides>0</HiddenSlides>
  <MMClips>0</MMClips>
  <ScaleCrop>false</ScaleCrop>
  <HeadingPairs>
    <vt:vector size="6" baseType="variant">
      <vt:variant>
        <vt:lpstr>已用的字体</vt:lpstr>
      </vt:variant>
      <vt:variant>
        <vt:i4>20</vt:i4>
      </vt:variant>
      <vt:variant>
        <vt:lpstr>主题</vt:lpstr>
      </vt:variant>
      <vt:variant>
        <vt:i4>4</vt:i4>
      </vt:variant>
      <vt:variant>
        <vt:lpstr>幻灯片标题</vt:lpstr>
      </vt:variant>
      <vt:variant>
        <vt:i4>17</vt:i4>
      </vt:variant>
    </vt:vector>
  </HeadingPairs>
  <TitlesOfParts>
    <vt:vector size="41" baseType="lpstr">
      <vt:lpstr>Arial</vt:lpstr>
      <vt:lpstr>宋体</vt:lpstr>
      <vt:lpstr>Wingdings</vt:lpstr>
      <vt:lpstr>Calibri</vt:lpstr>
      <vt:lpstr>微软雅黑</vt:lpstr>
      <vt:lpstr>浪漫雅圆</vt:lpstr>
      <vt:lpstr>华文新魏</vt:lpstr>
      <vt:lpstr>Adidas Unity</vt:lpstr>
      <vt:lpstr>Times New Roman</vt:lpstr>
      <vt:lpstr>Arial Rounded MT Bold</vt:lpstr>
      <vt:lpstr>Gungsuh</vt:lpstr>
      <vt:lpstr>Calibri</vt:lpstr>
      <vt:lpstr>Times New Roman</vt:lpstr>
      <vt:lpstr>Arial Unicode MS</vt:lpstr>
      <vt:lpstr>LaTeX</vt:lpstr>
      <vt:lpstr>Malgun Gothic</vt:lpstr>
      <vt:lpstr>黑体</vt:lpstr>
      <vt:lpstr>隶书</vt:lpstr>
      <vt:lpstr>华文琥珀</vt:lpstr>
      <vt:lpstr>华文宋体</vt:lpstr>
      <vt:lpstr>自定义设计方案</vt:lpstr>
      <vt:lpstr>3_自定义设计方案</vt:lpstr>
      <vt:lpstr>2_自定义设计方案</vt:lpstr>
      <vt:lpstr>1_自定义设计方案</vt:lpstr>
      <vt:lpstr>PowerPoint 演示文稿</vt:lpstr>
      <vt:lpstr>课程安排</vt:lpstr>
      <vt:lpstr>学习资料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R里面有什么? </vt:lpstr>
      <vt:lpstr>Packages （每个都有大量数据和可以读写修改的函数/程序）</vt:lpstr>
      <vt:lpstr>Packages (继续） </vt:lpstr>
      <vt:lpstr>所有这些Packages都是在base package上添加的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你随便坐  我学学 做</dc:title>
  <dc:creator>David</dc:creator>
  <cp:lastModifiedBy>a</cp:lastModifiedBy>
  <cp:revision>139</cp:revision>
  <dcterms:created xsi:type="dcterms:W3CDTF">2015-05-24T15:13:00Z</dcterms:created>
  <dcterms:modified xsi:type="dcterms:W3CDTF">2017-08-29T06:28:52Z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