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406" r:id="rId9"/>
    <p:sldId id="409" r:id="rId10"/>
    <p:sldId id="369" r:id="rId11"/>
    <p:sldId id="382" r:id="rId12"/>
    <p:sldId id="405" r:id="rId13"/>
    <p:sldId id="383" r:id="rId14"/>
    <p:sldId id="386" r:id="rId15"/>
    <p:sldId id="385" r:id="rId16"/>
    <p:sldId id="371" r:id="rId17"/>
    <p:sldId id="389" r:id="rId18"/>
    <p:sldId id="391" r:id="rId19"/>
    <p:sldId id="387" r:id="rId20"/>
    <p:sldId id="407" r:id="rId21"/>
    <p:sldId id="390" r:id="rId22"/>
    <p:sldId id="395" r:id="rId23"/>
    <p:sldId id="396" r:id="rId24"/>
    <p:sldId id="398" r:id="rId25"/>
    <p:sldId id="400" r:id="rId26"/>
    <p:sldId id="401" r:id="rId27"/>
    <p:sldId id="408" r:id="rId28"/>
    <p:sldId id="394" r:id="rId29"/>
    <p:sldId id="412" r:id="rId30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406"/>
            <p14:sldId id="409"/>
            <p14:sldId id="369"/>
            <p14:sldId id="382"/>
            <p14:sldId id="405"/>
            <p14:sldId id="383"/>
            <p14:sldId id="386"/>
            <p14:sldId id="385"/>
            <p14:sldId id="371"/>
            <p14:sldId id="389"/>
            <p14:sldId id="391"/>
            <p14:sldId id="387"/>
            <p14:sldId id="407"/>
            <p14:sldId id="390"/>
            <p14:sldId id="395"/>
            <p14:sldId id="396"/>
            <p14:sldId id="398"/>
            <p14:sldId id="400"/>
            <p14:sldId id="401"/>
            <p14:sldId id="408"/>
            <p14:sldId id="394"/>
            <p14:sldId id="41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53EC"/>
    <a:srgbClr val="66CCFF"/>
    <a:srgbClr val="F9FAF5"/>
    <a:srgbClr val="ED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7"/>
    <p:restoredTop sz="94528"/>
  </p:normalViewPr>
  <p:slideViewPr>
    <p:cSldViewPr showGuides="1">
      <p:cViewPr varScale="1">
        <p:scale>
          <a:sx n="94" d="100"/>
          <a:sy n="94" d="100"/>
        </p:scale>
        <p:origin x="53" y="77"/>
      </p:cViewPr>
      <p:guideLst>
        <p:guide orient="horz" pos="215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3AC52-F2B7-DA46-A3F9-F3C6DBD0AD0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9387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900" y="3198813"/>
            <a:ext cx="7821613" cy="261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468A-FDBC-3147-967B-C0C3831069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tiff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3261995" y="4220845"/>
            <a:ext cx="5584825" cy="630555"/>
          </a:xfrm>
        </p:spPr>
        <p:txBody>
          <a:bodyPr wrap="square" anchor="t">
            <a:normAutofit fontScale="95000"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36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6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对应分析及</a:t>
            </a:r>
            <a:r>
              <a:rPr lang="en-US" altLang="zh-CN" sz="36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6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6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sz="36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11450" y="263715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9"/>
          <p:cNvSpPr txBox="1"/>
          <p:nvPr/>
        </p:nvSpPr>
        <p:spPr>
          <a:xfrm>
            <a:off x="3071790" y="5589150"/>
            <a:ext cx="5584825" cy="630555"/>
          </a:xfrm>
        </p:spPr>
        <p:txBody>
          <a:bodyPr wrap="square" anchor="t">
            <a:normAutofit fontScale="950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对应分析的基本原理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18315" y="2420930"/>
            <a:ext cx="8001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卡方检验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1550134" y="1268850"/>
            <a:ext cx="9522996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</a:t>
            </a:r>
            <a:r>
              <a:rPr lang="en-US" altLang="zh-CN" sz="24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4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zh-CN" altLang="en-US" sz="24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4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】收入与职业满足度的调查分析：将一个由</a:t>
            </a:r>
            <a:r>
              <a:rPr lang="en-US" altLang="zh-CN" sz="24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1090</a:t>
            </a:r>
            <a:r>
              <a:rPr lang="zh-CN" altLang="en-US" sz="24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人组成的样本按五个收入类别和四个职业满足度进行交叉分类，所得结果见下表。首先探讨收入和职业满足度之间是否有</a:t>
            </a:r>
            <a:r>
              <a:rPr lang="zh-CN" altLang="en-US" sz="24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关联。</a:t>
            </a:r>
            <a:endParaRPr lang="en-US" sz="2400" b="1" dirty="0">
              <a:solidFill>
                <a:srgbClr val="3399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00" y="3212985"/>
            <a:ext cx="9188932" cy="307123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13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对应分析的基本原理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6"/>
              <p:cNvSpPr/>
              <p:nvPr/>
            </p:nvSpPr>
            <p:spPr>
              <a:xfrm>
                <a:off x="263596" y="4941105"/>
                <a:ext cx="8208570" cy="1200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  由于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𝜒</m:t>
                    </m:r>
                  </m:oMath>
                </a14:m>
                <a:r>
                  <a:rPr lang="en-US" altLang="zh-CN" sz="2400" baseline="300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2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值等于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118.1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，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P&lt;0.01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，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所以拒绝原假设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H</a:t>
                </a:r>
                <a:r>
                  <a:rPr lang="en-US" altLang="zh-CN" sz="20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0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，</a:t>
                </a:r>
                <a:endParaRPr lang="en-US" altLang="zh-CN" sz="2400" smtClean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认为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因素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A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和因素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B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不独立，即收入与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满意度间有密切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联系。</a:t>
                </a:r>
              </a:p>
            </p:txBody>
          </p:sp>
        </mc:Choice>
        <mc:Fallback>
          <p:sp>
            <p:nvSpPr>
              <p:cNvPr id="1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96" y="4941105"/>
                <a:ext cx="820857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114" r="-1114" b="-612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2" y="3156060"/>
            <a:ext cx="7286625" cy="158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82" y="1497248"/>
            <a:ext cx="5537200" cy="1470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333" y="1193459"/>
            <a:ext cx="5888082" cy="186735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7"/>
              <p:cNvSpPr/>
              <p:nvPr/>
            </p:nvSpPr>
            <p:spPr>
              <a:xfrm>
                <a:off x="207227" y="1163348"/>
                <a:ext cx="4176290" cy="7907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800" smtClean="0">
                    <a:solidFill>
                      <a:schemeClr val="accent4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设数据</a:t>
                </a:r>
                <a:r>
                  <a:rPr lang="zh-CN" altLang="en-US" sz="2800" dirty="0" smtClean="0">
                    <a:solidFill>
                      <a:schemeClr val="accent4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矩阵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chemeClr val="accent4"/>
                        </a:solidFill>
                        <a:latin typeface="Cambria Math" charset="0"/>
                        <a:ea typeface="微软雅黑" panose="020B0503020204020204" pitchFamily="2" charset="-122"/>
                        <a:sym typeface="微软雅黑" panose="020B0503020204020204" pitchFamily="2" charset="-122"/>
                      </a:rPr>
                      <m:t>X</m:t>
                    </m:r>
                    <m:r>
                      <a:rPr lang="en-US" altLang="zh-CN" sz="2800" b="0" i="1" smtClean="0">
                        <a:solidFill>
                          <a:schemeClr val="accent4"/>
                        </a:solidFill>
                        <a:latin typeface="Cambria Math" charset="0"/>
                        <a:ea typeface="微软雅黑" panose="020B0503020204020204" pitchFamily="2" charset="-122"/>
                        <a:sym typeface="微软雅黑" panose="020B0503020204020204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微软雅黑" panose="020B0503020204020204" pitchFamily="2" charset="-122"/>
                            <a:sym typeface="微软雅黑" panose="020B0503020204020204" pitchFamily="2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4"/>
                            </a:solidFill>
                            <a:latin typeface="Cambria Math" charset="0"/>
                            <a:ea typeface="微软雅黑" panose="020B0503020204020204" pitchFamily="2" charset="-122"/>
                            <a:sym typeface="微软雅黑" panose="020B0503020204020204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2" charset="-122"/>
                                <a:sym typeface="微软雅黑" panose="020B0503020204020204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4"/>
                                </a:solidFill>
                                <a:latin typeface="Cambria Math" charset="0"/>
                                <a:ea typeface="微软雅黑" panose="020B0503020204020204" pitchFamily="2" charset="-122"/>
                                <a:sym typeface="微软雅黑" panose="020B0503020204020204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4"/>
                                </a:solidFill>
                                <a:latin typeface="Cambria Math" charset="0"/>
                                <a:ea typeface="微软雅黑" panose="020B0503020204020204" pitchFamily="2" charset="-122"/>
                                <a:sym typeface="微软雅黑" panose="020B0503020204020204" pitchFamily="2" charset="-122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accent4"/>
                            </a:solidFill>
                            <a:latin typeface="Cambria Math" charset="0"/>
                            <a:ea typeface="微软雅黑" panose="020B0503020204020204" pitchFamily="2" charset="-122"/>
                            <a:sym typeface="微软雅黑" panose="020B0503020204020204" pitchFamily="2" charset="-122"/>
                          </a:rPr>
                          <m:t>)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charset="0"/>
                            <a:ea typeface="微软雅黑" panose="020B0503020204020204" pitchFamily="2" charset="-122"/>
                            <a:sym typeface="微软雅黑" panose="020B0503020204020204" pitchFamily="2" charset="-122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  <a:sym typeface="微软雅黑" panose="020B0503020204020204" pitchFamily="2" charset="-122"/>
                          </a:rPr>
                          <m:t>×</m:t>
                        </m:r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charset="0"/>
                            <a:ea typeface="微软雅黑" panose="020B0503020204020204" pitchFamily="2" charset="-122"/>
                            <a:sym typeface="微软雅黑" panose="020B0503020204020204" pitchFamily="2" charset="-122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2800" dirty="0" smtClean="0">
                  <a:solidFill>
                    <a:schemeClr val="accent4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mc:Choice>
        <mc:Fallback>
          <p:sp>
            <p:nvSpPr>
              <p:cNvPr id="15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" y="1163348"/>
                <a:ext cx="4176290" cy="790729"/>
              </a:xfrm>
              <a:prstGeom prst="rect">
                <a:avLst/>
              </a:prstGeom>
              <a:blipFill rotWithShape="0">
                <a:blip r:embed="rId2"/>
                <a:stretch>
                  <a:fillRect l="-3066" b="-846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右箭头 3"/>
          <p:cNvSpPr/>
          <p:nvPr/>
        </p:nvSpPr>
        <p:spPr>
          <a:xfrm>
            <a:off x="3987744" y="3011111"/>
            <a:ext cx="395773" cy="12544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矩形 7"/>
          <p:cNvSpPr/>
          <p:nvPr/>
        </p:nvSpPr>
        <p:spPr>
          <a:xfrm>
            <a:off x="623620" y="4436647"/>
            <a:ext cx="8714197" cy="7425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对概率矩阵做标准化变换可得过渡矩阵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Z=( </a:t>
            </a:r>
            <a:r>
              <a:rPr lang="en-US" altLang="zh-CN" sz="32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z</a:t>
            </a:r>
            <a:r>
              <a:rPr lang="en-US" altLang="zh-CN" sz="3200" b="1" i="1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ij</a:t>
            </a:r>
            <a:r>
              <a:rPr lang="en-US" altLang="zh-CN" sz="2800" b="1" i="1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675" y="5614550"/>
            <a:ext cx="8064560" cy="5227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85" y="2118689"/>
            <a:ext cx="3771791" cy="2050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595" y="2128213"/>
            <a:ext cx="3665704" cy="20208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481" y="2132910"/>
            <a:ext cx="3414827" cy="1944135"/>
          </a:xfrm>
          <a:prstGeom prst="rect">
            <a:avLst/>
          </a:prstGeom>
        </p:spPr>
      </p:pic>
      <p:sp>
        <p:nvSpPr>
          <p:cNvPr id="16" name="右箭头 3"/>
          <p:cNvSpPr/>
          <p:nvPr/>
        </p:nvSpPr>
        <p:spPr>
          <a:xfrm>
            <a:off x="8277667" y="3011112"/>
            <a:ext cx="425814" cy="12544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9838" y="1321670"/>
            <a:ext cx="6176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rgbClr val="0053EC"/>
                </a:solidFill>
              </a:rPr>
              <a:t>对数据矩阵</a:t>
            </a:r>
            <a:r>
              <a:rPr lang="en-US" altLang="zh-CN" sz="2400" smtClean="0">
                <a:solidFill>
                  <a:srgbClr val="0053EC"/>
                </a:solidFill>
              </a:rPr>
              <a:t>X</a:t>
            </a:r>
            <a:r>
              <a:rPr lang="zh-CN" altLang="en-US" sz="2400" smtClean="0">
                <a:solidFill>
                  <a:srgbClr val="0053EC"/>
                </a:solidFill>
              </a:rPr>
              <a:t>做概率变换得概率矩阵</a:t>
            </a:r>
            <a:r>
              <a:rPr lang="en-US" altLang="zh-CN" sz="2400" i="1" smtClean="0">
                <a:solidFill>
                  <a:srgbClr val="0053EC"/>
                </a:solidFill>
              </a:rPr>
              <a:t>P</a:t>
            </a:r>
            <a:r>
              <a:rPr lang="en-US" altLang="zh-CN" sz="24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=( </a:t>
            </a:r>
            <a:r>
              <a:rPr lang="en-US" altLang="zh-CN" sz="2800" b="1" i="1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p</a:t>
            </a:r>
            <a:r>
              <a:rPr lang="en-US" altLang="zh-CN" sz="2800" b="1" i="1" baseline="-2500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ij</a:t>
            </a:r>
            <a:r>
              <a:rPr lang="en-US" altLang="zh-CN" sz="2400" b="1" i="1" baseline="-25000" smtClean="0">
                <a:solidFill>
                  <a:srgbClr val="0053EC"/>
                </a:solidFill>
                <a:latin typeface="Times New Roman" panose="02020603050405020304" pitchFamily="18" charset="0"/>
                <a:ea typeface="微软雅黑" panose="020B0503020204020204" pitchFamily="2" charset="-122"/>
                <a:cs typeface="Times New Roman" panose="02020603050405020304" pitchFamily="18" charset="0"/>
                <a:sym typeface="微软雅黑" panose="020B0503020204020204" pitchFamily="2" charset="-122"/>
              </a:rPr>
              <a:t> </a:t>
            </a:r>
            <a:r>
              <a:rPr lang="en-US" altLang="zh-CN" sz="24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</a:t>
            </a:r>
            <a:endParaRPr lang="zh-CN" altLang="en-US" sz="240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200285" y="1182397"/>
                <a:ext cx="1800125" cy="806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2" charset="-122"/>
                              <a:sym typeface="微软雅黑" panose="020B0503020204020204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微软雅黑" panose="020B0503020204020204" pitchFamily="2" charset="-122"/>
                              <a:sym typeface="微软雅黑" panose="020B0503020204020204" pitchFamily="2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微软雅黑" panose="020B0503020204020204" pitchFamily="2" charset="-122"/>
                              <a:sym typeface="微软雅黑" panose="020B0503020204020204" pitchFamily="2" charset="-122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charset="0"/>
                          <a:ea typeface="微软雅黑" panose="020B0503020204020204" pitchFamily="2" charset="-122"/>
                          <a:sym typeface="微软雅黑" panose="020B0503020204020204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2" charset="-122"/>
                              <a:sym typeface="微软雅黑" panose="020B0503020204020204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  <m:t>𝒊𝒋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微软雅黑" panose="020B0503020204020204" pitchFamily="2" charset="-122"/>
                                  <a:sym typeface="微软雅黑" panose="020B0503020204020204" pitchFamily="2" charset="-122"/>
                                </a:rPr>
                                <m:t>..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85" y="1182397"/>
                <a:ext cx="1800125" cy="8065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05" y="186799"/>
            <a:ext cx="4334632" cy="5243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3" grpId="0"/>
      <p:bldP spid="16" grpId="0" animBg="1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24248" y="177288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53EC"/>
                </a:solidFill>
              </a:rPr>
              <a:t>变量的协方差阵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4248" y="246820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</a:rPr>
              <a:t>样品的</a:t>
            </a:r>
            <a:r>
              <a:rPr lang="zh-CN" altLang="en-US" sz="2800" smtClean="0">
                <a:solidFill>
                  <a:srgbClr val="00B050"/>
                </a:solidFill>
              </a:rPr>
              <a:t>协方差阵</a:t>
            </a:r>
            <a:endParaRPr lang="zh-CN" altLang="en-US" sz="2800">
              <a:solidFill>
                <a:srgbClr val="00B0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28284" y="1782527"/>
            <a:ext cx="1116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53EC"/>
                </a:solidFill>
              </a:rPr>
              <a:t>𝐴</a:t>
            </a:r>
            <a:r>
              <a:rPr lang="en-US" altLang="zh-CN" sz="2800">
                <a:solidFill>
                  <a:srgbClr val="0053EC"/>
                </a:solidFill>
              </a:rPr>
              <a:t>=</a:t>
            </a:r>
            <a:r>
              <a:rPr lang="zh-CN" altLang="en-US" sz="2800">
                <a:solidFill>
                  <a:srgbClr val="0053EC"/>
                </a:solidFill>
              </a:rPr>
              <a:t>𝑍</a:t>
            </a:r>
            <a:r>
              <a:rPr lang="en-US" altLang="zh-CN" sz="2800">
                <a:solidFill>
                  <a:srgbClr val="0053EC"/>
                </a:solidFill>
              </a:rPr>
              <a:t>′</a:t>
            </a:r>
            <a:r>
              <a:rPr lang="zh-CN" altLang="en-US" sz="2800">
                <a:solidFill>
                  <a:srgbClr val="0053EC"/>
                </a:solidFill>
              </a:rPr>
              <a:t>𝑍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04448" y="2519345"/>
            <a:ext cx="1127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smtClean="0">
                <a:solidFill>
                  <a:srgbClr val="00B050"/>
                </a:solidFill>
              </a:rPr>
              <a:t>B</a:t>
            </a:r>
            <a:r>
              <a:rPr lang="en-US" altLang="zh-CN" sz="2800" smtClean="0">
                <a:solidFill>
                  <a:srgbClr val="00B050"/>
                </a:solidFill>
              </a:rPr>
              <a:t>=</a:t>
            </a:r>
            <a:r>
              <a:rPr lang="zh-CN" altLang="en-US" sz="2800">
                <a:solidFill>
                  <a:srgbClr val="00B050"/>
                </a:solidFill>
              </a:rPr>
              <a:t>𝑍</a:t>
            </a:r>
            <a:r>
              <a:rPr lang="zh-CN" altLang="en-US" sz="2800" smtClean="0">
                <a:solidFill>
                  <a:srgbClr val="00B050"/>
                </a:solidFill>
              </a:rPr>
              <a:t>𝑍</a:t>
            </a:r>
            <a:r>
              <a:rPr lang="en-US" altLang="zh-CN" sz="2800" smtClean="0">
                <a:solidFill>
                  <a:srgbClr val="00B050"/>
                </a:solidFill>
              </a:rPr>
              <a:t>′</a:t>
            </a:r>
            <a:endParaRPr lang="zh-CN" altLang="en-US" sz="2800">
              <a:solidFill>
                <a:srgbClr val="00B05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4149050"/>
            <a:ext cx="10458450" cy="146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10" y="188775"/>
            <a:ext cx="4334632" cy="5243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665" y="1525896"/>
            <a:ext cx="3760571" cy="214218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695624" y="1346200"/>
            <a:ext cx="1094476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Q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型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</a:t>
            </a:r>
            <a:r>
              <a:rPr lang="en-US" altLang="zh-CN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型因子分析分别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反映了数据的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不同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方面，他们之间必然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有内在的联系，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对应分析通过巧妙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的数学转换，将</a:t>
            </a:r>
            <a:r>
              <a:rPr lang="en-US" altLang="zh-CN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型和</a:t>
            </a:r>
            <a:r>
              <a:rPr lang="en-US" altLang="zh-CN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8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型因子分析有机地结合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起来。</a:t>
            </a:r>
            <a:endParaRPr lang="zh-CN" altLang="en-US" sz="28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7"/>
              <p:cNvSpPr/>
              <p:nvPr/>
            </p:nvSpPr>
            <p:spPr>
              <a:xfrm>
                <a:off x="695624" y="3460622"/>
                <a:ext cx="10944761" cy="27351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80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  <a:sym typeface="微软雅黑" panose="020B0503020204020204" pitchFamily="2" charset="-122"/>
                  </a:rPr>
                  <a:t>      即</a:t>
                </a:r>
                <a:r>
                  <a:rPr lang="zh-CN" altLang="en-US" sz="280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通过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求过渡矩阵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Z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，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从而</a:t>
                </a:r>
                <a:r>
                  <a:rPr lang="zh-CN" altLang="en-US" sz="280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有变量差矩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阵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 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𝐴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𝑍</m:t>
                    </m:r>
                    <m:r>
                      <a:rPr lang="en-US" altLang="zh-CN" sz="2800" b="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′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𝑍</m:t>
                    </m:r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与样本的协方差矩阵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𝐵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𝑍𝑍</m:t>
                    </m:r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’</m:t>
                    </m:r>
                  </m:oMath>
                </a14:m>
                <a:r>
                  <a:rPr lang="zh-CN" altLang="en-US" sz="280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。而矩阵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A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与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B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有相同的非零特征</a:t>
                </a:r>
                <a:r>
                  <a:rPr lang="zh-CN" altLang="en-US" sz="280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根，记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…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。记矩阵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A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的特征根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特征向量为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，矩阵</a:t>
                </a:r>
                <a:r>
                  <a:rPr lang="en-US" altLang="zh-CN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B</a:t>
                </a:r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对应的特征向量就是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C0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。</a:t>
                </a:r>
                <a:endParaRPr lang="zh-CN" altLang="en-US" sz="2800" smtClean="0">
                  <a:solidFill>
                    <a:srgbClr val="C0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mc:Choice>
        <mc:Fallback>
          <p:sp>
            <p:nvSpPr>
              <p:cNvPr id="9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4" y="3460622"/>
                <a:ext cx="10944761" cy="2735172"/>
              </a:xfrm>
              <a:prstGeom prst="rect">
                <a:avLst/>
              </a:prstGeom>
              <a:blipFill rotWithShape="0">
                <a:blip r:embed="rId2"/>
                <a:stretch>
                  <a:fillRect l="-1114" r="-1114" b="-267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7"/>
              <p:cNvSpPr/>
              <p:nvPr/>
            </p:nvSpPr>
            <p:spPr>
              <a:xfrm>
                <a:off x="803141" y="1124840"/>
                <a:ext cx="7525014" cy="7386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b="1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R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型因子分析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：计算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𝑨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𝒁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′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𝒁</m:t>
                    </m:r>
                  </m:oMath>
                </a14:m>
                <a:r>
                  <a:rPr lang="zh-CN" altLang="en-US" sz="2800" b="1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的因子载荷：</a:t>
                </a:r>
                <a:endParaRPr lang="zh-CN" altLang="en-US" sz="2800" b="1" dirty="0" smtClean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mc:Choice>
        <mc:Fallback>
          <p:sp>
            <p:nvSpPr>
              <p:cNvPr id="10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1" y="1124840"/>
                <a:ext cx="7525014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459" b="-1239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03140" y="3789025"/>
                <a:ext cx="8029050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Q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型</a:t>
                </a:r>
                <a:r>
                  <a:rPr lang="zh-CN" altLang="en-US" sz="2800" b="1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因子分析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：计算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𝑩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=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𝒁𝒁</m:t>
                    </m:r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2" charset="-122"/>
                      </a:rPr>
                      <m:t>′</m:t>
                    </m:r>
                  </m:oMath>
                </a14:m>
                <a:r>
                  <a:rPr lang="zh-CN" altLang="en-US" sz="2800" b="1" smtClean="0">
                    <a:solidFill>
                      <a:srgbClr val="FF0000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 的因子载荷：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0" y="3789025"/>
                <a:ext cx="8029050" cy="662554"/>
              </a:xfrm>
              <a:prstGeom prst="rect">
                <a:avLst/>
              </a:prstGeom>
              <a:blipFill rotWithShape="0">
                <a:blip r:embed="rId3"/>
                <a:stretch>
                  <a:fillRect l="-1367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800" y="1844890"/>
            <a:ext cx="5257800" cy="2028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650" y="4436180"/>
            <a:ext cx="5314950" cy="23050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173889" y="2348925"/>
            <a:ext cx="2339102" cy="1134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3399FF"/>
                </a:solidFill>
              </a:rPr>
              <a:t>分析</a:t>
            </a:r>
            <a:r>
              <a:rPr lang="zh-CN" altLang="en-US" sz="2400" b="1" smtClean="0">
                <a:solidFill>
                  <a:srgbClr val="3399FF"/>
                </a:solidFill>
              </a:rPr>
              <a:t>𝐹</a:t>
            </a:r>
            <a:r>
              <a:rPr lang="en-US" altLang="zh-CN" sz="2400" b="1" smtClean="0">
                <a:solidFill>
                  <a:srgbClr val="3399FF"/>
                </a:solidFill>
              </a:rPr>
              <a:t>1−</a:t>
            </a:r>
            <a:r>
              <a:rPr lang="zh-CN" altLang="en-US" sz="2400" b="1" smtClean="0">
                <a:solidFill>
                  <a:srgbClr val="3399FF"/>
                </a:solidFill>
              </a:rPr>
              <a:t>𝐹</a:t>
            </a:r>
            <a:r>
              <a:rPr lang="en-US" altLang="zh-CN" sz="2400" b="1" smtClean="0">
                <a:solidFill>
                  <a:srgbClr val="3399FF"/>
                </a:solidFill>
              </a:rPr>
              <a:t>2</a:t>
            </a:r>
            <a:r>
              <a:rPr lang="zh-CN" altLang="en-US" sz="2400" b="1" smtClean="0">
                <a:solidFill>
                  <a:srgbClr val="3399FF"/>
                </a:solidFill>
              </a:rPr>
              <a:t>上的</a:t>
            </a:r>
            <a:endParaRPr lang="en-US" altLang="zh-CN" sz="2400" b="1" smtClean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3399FF"/>
                </a:solidFill>
              </a:rPr>
              <a:t>变量</a:t>
            </a:r>
            <a:r>
              <a:rPr lang="zh-CN" altLang="en-US" sz="2400" b="1">
                <a:solidFill>
                  <a:srgbClr val="3399FF"/>
                </a:solidFill>
              </a:rPr>
              <a:t>之间的关系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01980" y="4885531"/>
            <a:ext cx="2339102" cy="1134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3399FF"/>
                </a:solidFill>
              </a:rPr>
              <a:t>分析</a:t>
            </a:r>
            <a:r>
              <a:rPr lang="zh-CN" altLang="en-US" sz="2400" b="1" smtClean="0">
                <a:solidFill>
                  <a:srgbClr val="3399FF"/>
                </a:solidFill>
              </a:rPr>
              <a:t>𝐺</a:t>
            </a:r>
            <a:r>
              <a:rPr lang="en-US" altLang="zh-CN" sz="2400" b="1" smtClean="0">
                <a:solidFill>
                  <a:srgbClr val="3399FF"/>
                </a:solidFill>
              </a:rPr>
              <a:t>1</a:t>
            </a:r>
            <a:r>
              <a:rPr lang="en-US" altLang="zh-CN" sz="2400" b="1">
                <a:solidFill>
                  <a:srgbClr val="3399FF"/>
                </a:solidFill>
              </a:rPr>
              <a:t>−</a:t>
            </a:r>
            <a:r>
              <a:rPr lang="zh-CN" altLang="en-US" sz="2400" b="1" smtClean="0">
                <a:solidFill>
                  <a:srgbClr val="3399FF"/>
                </a:solidFill>
              </a:rPr>
              <a:t>𝐺</a:t>
            </a:r>
            <a:r>
              <a:rPr lang="en-US" altLang="zh-CN" sz="2400" b="1" smtClean="0">
                <a:solidFill>
                  <a:srgbClr val="3399FF"/>
                </a:solidFill>
              </a:rPr>
              <a:t>2</a:t>
            </a:r>
            <a:r>
              <a:rPr lang="zh-CN" altLang="en-US" sz="2400" b="1">
                <a:solidFill>
                  <a:srgbClr val="3399FF"/>
                </a:solidFill>
              </a:rPr>
              <a:t>上</a:t>
            </a:r>
            <a:r>
              <a:rPr lang="zh-CN" altLang="en-US" sz="2400" b="1" smtClean="0">
                <a:solidFill>
                  <a:srgbClr val="3399FF"/>
                </a:solidFill>
              </a:rPr>
              <a:t>的</a:t>
            </a:r>
            <a:endParaRPr lang="en-US" altLang="zh-CN" sz="2400" b="1" smtClean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3399FF"/>
                </a:solidFill>
              </a:rPr>
              <a:t>样品</a:t>
            </a:r>
            <a:r>
              <a:rPr lang="zh-CN" altLang="en-US" sz="2400" b="1">
                <a:solidFill>
                  <a:srgbClr val="3399FF"/>
                </a:solidFill>
              </a:rPr>
              <a:t>之间的关系</a:t>
            </a:r>
            <a:endParaRPr lang="zh-CN" altLang="en-US" sz="2400" b="1">
              <a:solidFill>
                <a:srgbClr val="3399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2987" y="1897568"/>
            <a:ext cx="80010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对应分析的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dirty="0" smtClean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 flipH="1">
            <a:off x="1199660" y="1628715"/>
            <a:ext cx="28335" cy="453647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63" y="1123950"/>
            <a:ext cx="9086850" cy="2305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40" y="4186579"/>
            <a:ext cx="2262870" cy="1512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564" y="3904374"/>
            <a:ext cx="7564841" cy="29088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15675" y="3429000"/>
            <a:ext cx="3600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例</a:t>
            </a:r>
            <a:r>
              <a:rPr lang="en-US" altLang="zh-CN" sz="24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10.1</a:t>
            </a:r>
            <a:r>
              <a:rPr lang="zh-CN" altLang="en-US" sz="2400" b="1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</a:t>
            </a:r>
            <a:r>
              <a:rPr lang="zh-CN" altLang="en-US" sz="24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的对应分析</a:t>
            </a:r>
            <a:endParaRPr lang="zh-CN" altLang="en-US" sz="24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2132910"/>
            <a:ext cx="5400675" cy="2771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75" y="2132910"/>
            <a:ext cx="5133975" cy="23717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4045" y="2122867"/>
            <a:ext cx="52563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对应分析图：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　第一组：</a:t>
            </a:r>
            <a:r>
              <a:rPr lang="zh-CN" altLang="en-US" sz="2400">
                <a:solidFill>
                  <a:srgbClr val="0053EC"/>
                </a:solidFill>
              </a:rPr>
              <a:t>变量：</a:t>
            </a:r>
            <a:r>
              <a:rPr lang="en-US" altLang="zh-CN" sz="2400">
                <a:solidFill>
                  <a:srgbClr val="0053EC"/>
                </a:solidFill>
              </a:rPr>
              <a:t>&lt;1</a:t>
            </a:r>
            <a:r>
              <a:rPr lang="zh-CN" altLang="en-US" sz="2400">
                <a:solidFill>
                  <a:srgbClr val="0053EC"/>
                </a:solidFill>
              </a:rPr>
              <a:t>万</a:t>
            </a:r>
            <a:endParaRPr lang="zh-CN" altLang="en-US" sz="24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/>
              <a:t> </a:t>
            </a:r>
            <a:r>
              <a:rPr lang="zh-CN" altLang="en-US" sz="2400"/>
              <a:t>　 </a:t>
            </a:r>
            <a:r>
              <a:rPr lang="zh-CN" altLang="en-US" sz="2400" smtClean="0"/>
              <a:t>  </a:t>
            </a:r>
            <a:r>
              <a:rPr lang="zh-CN" altLang="en-US" sz="2400"/>
              <a:t>　　</a:t>
            </a:r>
            <a:r>
              <a:rPr lang="zh-CN" altLang="en-US" sz="2400">
                <a:solidFill>
                  <a:srgbClr val="FF0000"/>
                </a:solidFill>
              </a:rPr>
              <a:t>    样品：有些不满、很不满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/>
              <a:t>    第二</a:t>
            </a:r>
            <a:r>
              <a:rPr lang="zh-CN" altLang="en-US" sz="2400"/>
              <a:t>组：</a:t>
            </a:r>
            <a:r>
              <a:rPr lang="zh-CN" altLang="en-US" sz="2400">
                <a:solidFill>
                  <a:srgbClr val="0053EC"/>
                </a:solidFill>
              </a:rPr>
              <a:t>变量：</a:t>
            </a:r>
            <a:r>
              <a:rPr lang="en-US" altLang="zh-CN" sz="2400">
                <a:solidFill>
                  <a:srgbClr val="0053EC"/>
                </a:solidFill>
              </a:rPr>
              <a:t>1-3</a:t>
            </a:r>
            <a:r>
              <a:rPr lang="zh-CN" altLang="en-US" sz="2400">
                <a:solidFill>
                  <a:srgbClr val="0053EC"/>
                </a:solidFill>
              </a:rPr>
              <a:t>万、</a:t>
            </a:r>
            <a:r>
              <a:rPr lang="en-US" altLang="zh-CN" sz="2400">
                <a:solidFill>
                  <a:srgbClr val="0053EC"/>
                </a:solidFill>
              </a:rPr>
              <a:t>3-5</a:t>
            </a:r>
            <a:r>
              <a:rPr lang="zh-CN" altLang="en-US" sz="2400">
                <a:solidFill>
                  <a:srgbClr val="0053EC"/>
                </a:solidFill>
              </a:rPr>
              <a:t>万</a:t>
            </a:r>
            <a:endParaRPr lang="zh-CN" altLang="en-US" sz="24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　</a:t>
            </a:r>
            <a:r>
              <a:rPr lang="zh-CN" altLang="en-US" sz="2400" smtClean="0"/>
              <a:t>  </a:t>
            </a:r>
            <a:r>
              <a:rPr lang="zh-CN" altLang="en-US" sz="2400"/>
              <a:t>　  　    </a:t>
            </a:r>
            <a:r>
              <a:rPr lang="zh-CN" altLang="en-US" sz="2400">
                <a:solidFill>
                  <a:srgbClr val="FF0000"/>
                </a:solidFill>
              </a:rPr>
              <a:t>样品：比较满意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　</a:t>
            </a:r>
            <a:r>
              <a:rPr lang="zh-CN" altLang="en-US" sz="2400" smtClean="0"/>
              <a:t>第三</a:t>
            </a:r>
            <a:r>
              <a:rPr lang="zh-CN" altLang="en-US" sz="2400"/>
              <a:t>组：</a:t>
            </a:r>
            <a:r>
              <a:rPr lang="zh-CN" altLang="en-US" sz="2400">
                <a:solidFill>
                  <a:srgbClr val="0053EC"/>
                </a:solidFill>
              </a:rPr>
              <a:t>变量：</a:t>
            </a:r>
            <a:r>
              <a:rPr lang="en-US" altLang="zh-CN" sz="2400">
                <a:solidFill>
                  <a:srgbClr val="0053EC"/>
                </a:solidFill>
              </a:rPr>
              <a:t>5-10</a:t>
            </a:r>
            <a:r>
              <a:rPr lang="zh-CN" altLang="en-US" sz="2400">
                <a:solidFill>
                  <a:srgbClr val="0053EC"/>
                </a:solidFill>
              </a:rPr>
              <a:t>万、</a:t>
            </a:r>
            <a:r>
              <a:rPr lang="en-US" altLang="zh-CN" sz="2400">
                <a:solidFill>
                  <a:srgbClr val="0053EC"/>
                </a:solidFill>
              </a:rPr>
              <a:t>&gt;10</a:t>
            </a:r>
            <a:r>
              <a:rPr lang="zh-CN" altLang="en-US" sz="2400">
                <a:solidFill>
                  <a:srgbClr val="0053EC"/>
                </a:solidFill>
              </a:rPr>
              <a:t>万</a:t>
            </a:r>
            <a:endParaRPr lang="zh-CN" altLang="en-US" sz="24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　   </a:t>
            </a:r>
            <a:r>
              <a:rPr lang="zh-CN" altLang="en-US" sz="2400" smtClean="0"/>
              <a:t>   </a:t>
            </a:r>
            <a:r>
              <a:rPr lang="zh-CN" altLang="en-US" sz="2400"/>
              <a:t>　 　 </a:t>
            </a:r>
            <a:r>
              <a:rPr lang="zh-CN" altLang="en-US" sz="2400">
                <a:solidFill>
                  <a:srgbClr val="FF0000"/>
                </a:solidFill>
              </a:rPr>
              <a:t>样品：很满意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55" y="2060905"/>
            <a:ext cx="5140485" cy="4433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60" y="1382468"/>
            <a:ext cx="1495838" cy="47454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2987" y="1897568"/>
            <a:ext cx="80010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对应分析的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dirty="0" smtClean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1422303" y="1154416"/>
            <a:ext cx="9786052" cy="17705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</a:t>
            </a:r>
            <a:r>
              <a:rPr lang="zh-CN" altLang="en-US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 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-</a:t>
            </a:r>
            <a:r>
              <a:rPr lang="en-US" altLang="zh-CN"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】对我国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31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个省、市、自治区按个钟精机类型资产占总资产比重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(%)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，利用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1997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年数据作对应分析。本例共考虑</a:t>
            </a:r>
            <a:r>
              <a:rPr lang="en-US" altLang="zh-CN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6</a:t>
            </a:r>
            <a:r>
              <a:rPr lang="zh-CN" altLang="en-US" sz="24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个变量，分别是国有资产／总资产、港澳台经济／总资产，数据见下</a:t>
            </a:r>
            <a:r>
              <a:rPr lang="zh-CN" altLang="en-US" sz="24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表。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367" y="2996970"/>
            <a:ext cx="10057789" cy="33123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277" y="36601"/>
            <a:ext cx="6897474" cy="6768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5" y="1860869"/>
            <a:ext cx="5049715" cy="423231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685" y="1767668"/>
            <a:ext cx="5029200" cy="1295400"/>
          </a:xfrm>
          <a:prstGeom prst="rect">
            <a:avLst/>
          </a:prstGeom>
        </p:spPr>
      </p:pic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2987" y="1897568"/>
            <a:ext cx="80010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对应分析的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dirty="0" smtClean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3465" y="1260140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）进行对应分析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80" y="3140980"/>
            <a:ext cx="8454817" cy="35646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915" y="2501228"/>
            <a:ext cx="7272506" cy="203657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4045" y="1600219"/>
            <a:ext cx="49859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第一类：</a:t>
            </a:r>
            <a:r>
              <a:rPr lang="zh-CN" altLang="en-US" sz="2000">
                <a:solidFill>
                  <a:srgbClr val="FF0000"/>
                </a:solidFill>
              </a:rPr>
              <a:t>变量：港澳台经济</a:t>
            </a:r>
            <a:endParaRPr lang="zh-CN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　　　　</a:t>
            </a:r>
            <a:r>
              <a:rPr lang="zh-CN" altLang="en-US" sz="2000" smtClean="0">
                <a:solidFill>
                  <a:srgbClr val="0053EC"/>
                </a:solidFill>
              </a:rPr>
              <a:t>样品</a:t>
            </a:r>
            <a:r>
              <a:rPr lang="zh-CN" altLang="en-US" sz="2000">
                <a:solidFill>
                  <a:srgbClr val="0053EC"/>
                </a:solidFill>
              </a:rPr>
              <a:t>：广东、福建</a:t>
            </a:r>
            <a:endParaRPr lang="zh-CN" altLang="en-US" sz="20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第二</a:t>
            </a:r>
            <a:r>
              <a:rPr lang="zh-CN" altLang="en-US" sz="2000"/>
              <a:t>类：</a:t>
            </a:r>
            <a:r>
              <a:rPr lang="zh-CN" altLang="en-US" sz="2000">
                <a:solidFill>
                  <a:srgbClr val="FF0000"/>
                </a:solidFill>
              </a:rPr>
              <a:t>变量：外商投资经济、联营经济</a:t>
            </a:r>
            <a:endParaRPr lang="zh-CN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　　　　</a:t>
            </a:r>
            <a:r>
              <a:rPr lang="zh-CN" altLang="en-US" sz="2000" smtClean="0">
                <a:solidFill>
                  <a:srgbClr val="0053EC"/>
                </a:solidFill>
              </a:rPr>
              <a:t>样品</a:t>
            </a:r>
            <a:r>
              <a:rPr lang="zh-CN" altLang="en-US" sz="2000">
                <a:solidFill>
                  <a:srgbClr val="0053EC"/>
                </a:solidFill>
              </a:rPr>
              <a:t>：北京、天津、上海、海南</a:t>
            </a:r>
            <a:endParaRPr lang="zh-CN" altLang="en-US" sz="20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第三</a:t>
            </a:r>
            <a:r>
              <a:rPr lang="zh-CN" altLang="en-US" sz="2000"/>
              <a:t>类：</a:t>
            </a:r>
            <a:r>
              <a:rPr lang="zh-CN" altLang="en-US" sz="2000">
                <a:solidFill>
                  <a:srgbClr val="FF0000"/>
                </a:solidFill>
              </a:rPr>
              <a:t>变量：集体经济</a:t>
            </a:r>
            <a:endParaRPr lang="zh-CN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　　　　</a:t>
            </a:r>
            <a:r>
              <a:rPr lang="zh-CN" altLang="en-US" sz="2000" smtClean="0">
                <a:solidFill>
                  <a:srgbClr val="0053EC"/>
                </a:solidFill>
              </a:rPr>
              <a:t>样品</a:t>
            </a:r>
            <a:r>
              <a:rPr lang="zh-CN" altLang="en-US" sz="2000">
                <a:solidFill>
                  <a:srgbClr val="0053EC"/>
                </a:solidFill>
              </a:rPr>
              <a:t>：浙江、江苏</a:t>
            </a:r>
            <a:endParaRPr lang="zh-CN" altLang="en-US" sz="20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第四</a:t>
            </a:r>
            <a:r>
              <a:rPr lang="zh-CN" altLang="en-US" sz="2000"/>
              <a:t>类：</a:t>
            </a:r>
            <a:r>
              <a:rPr lang="zh-CN" altLang="en-US" sz="2000">
                <a:solidFill>
                  <a:srgbClr val="FF0000"/>
                </a:solidFill>
              </a:rPr>
              <a:t>变量：股份经济</a:t>
            </a:r>
            <a:endParaRPr lang="zh-CN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　　　　</a:t>
            </a:r>
            <a:r>
              <a:rPr lang="zh-CN" altLang="en-US" sz="2000" smtClean="0">
                <a:solidFill>
                  <a:srgbClr val="0053EC"/>
                </a:solidFill>
              </a:rPr>
              <a:t>样品</a:t>
            </a:r>
            <a:r>
              <a:rPr lang="zh-CN" altLang="en-US" sz="2000">
                <a:solidFill>
                  <a:srgbClr val="0053EC"/>
                </a:solidFill>
              </a:rPr>
              <a:t>：安徽、山东</a:t>
            </a:r>
            <a:endParaRPr lang="zh-CN" altLang="en-US" sz="2000">
              <a:solidFill>
                <a:srgbClr val="0053E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第五</a:t>
            </a:r>
            <a:r>
              <a:rPr lang="zh-CN" altLang="en-US" sz="2000"/>
              <a:t>类：</a:t>
            </a:r>
            <a:r>
              <a:rPr lang="zh-CN" altLang="en-US" sz="2000">
                <a:solidFill>
                  <a:srgbClr val="FF0000"/>
                </a:solidFill>
              </a:rPr>
              <a:t>变量：国有经济</a:t>
            </a:r>
            <a:endParaRPr lang="zh-CN" alt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　      　</a:t>
            </a:r>
            <a:r>
              <a:rPr lang="zh-CN" altLang="en-US" sz="2000" smtClean="0"/>
              <a:t> </a:t>
            </a:r>
            <a:r>
              <a:rPr lang="zh-CN" altLang="en-US" sz="2000" smtClean="0">
                <a:solidFill>
                  <a:srgbClr val="0053EC"/>
                </a:solidFill>
              </a:rPr>
              <a:t>样品</a:t>
            </a:r>
            <a:r>
              <a:rPr lang="zh-CN" altLang="en-US" sz="2000">
                <a:solidFill>
                  <a:srgbClr val="0053EC"/>
                </a:solidFill>
              </a:rPr>
              <a:t>：其它省份</a:t>
            </a:r>
            <a:endParaRPr lang="zh-CN" altLang="en-US" sz="2000">
              <a:solidFill>
                <a:srgbClr val="0053E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35" y="1224642"/>
            <a:ext cx="1594707" cy="4690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0" y="1916895"/>
            <a:ext cx="5393746" cy="465158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对应分析的计算步骤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2987" y="1897568"/>
            <a:ext cx="80010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对应分析的</a:t>
            </a:r>
            <a:r>
              <a:rPr lang="en-US" altLang="zh-CN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dirty="0" smtClean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85" y="1387459"/>
            <a:ext cx="7362825" cy="4543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532837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4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对应分析应注意几个问题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1" name="矩形 7"/>
          <p:cNvSpPr/>
          <p:nvPr/>
        </p:nvSpPr>
        <p:spPr>
          <a:xfrm>
            <a:off x="1718078" y="1834847"/>
            <a:ext cx="5875953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0053EC"/>
                </a:solidFill>
                <a:latin typeface="+mn-lt"/>
              </a:rPr>
              <a:t>一、不能用于相关关系的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假设检验</a:t>
            </a:r>
            <a:endParaRPr lang="zh-CN" altLang="zh-CN" sz="2800">
              <a:solidFill>
                <a:srgbClr val="0053E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二</a:t>
            </a:r>
            <a:r>
              <a:rPr lang="zh-CN" altLang="zh-CN" sz="2800">
                <a:solidFill>
                  <a:srgbClr val="0053EC"/>
                </a:solidFill>
                <a:latin typeface="+mn-lt"/>
              </a:rPr>
              <a:t>、维度由变量所含的最小类别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决定</a:t>
            </a:r>
            <a:endParaRPr lang="zh-CN" altLang="zh-CN" sz="2800">
              <a:solidFill>
                <a:srgbClr val="0053E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三</a:t>
            </a:r>
            <a:r>
              <a:rPr lang="zh-CN" altLang="zh-CN" sz="2800">
                <a:solidFill>
                  <a:srgbClr val="0053EC"/>
                </a:solidFill>
                <a:latin typeface="+mn-lt"/>
              </a:rPr>
              <a:t>、对极端值敏感性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研究</a:t>
            </a:r>
            <a:endParaRPr lang="zh-CN" altLang="zh-CN" sz="2800">
              <a:solidFill>
                <a:srgbClr val="0053E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0053EC"/>
                </a:solidFill>
                <a:latin typeface="+mn-lt"/>
              </a:rPr>
              <a:t>四、研究对象要有可比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性</a:t>
            </a:r>
            <a:endParaRPr lang="zh-CN" altLang="zh-CN" sz="2800">
              <a:solidFill>
                <a:srgbClr val="0053E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0053EC"/>
                </a:solidFill>
                <a:latin typeface="+mn-lt"/>
              </a:rPr>
              <a:t>五、变量的类别应涵盖所有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情况</a:t>
            </a:r>
            <a:endParaRPr lang="zh-CN" altLang="zh-CN" sz="2800">
              <a:solidFill>
                <a:srgbClr val="0053E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800">
                <a:solidFill>
                  <a:srgbClr val="0053EC"/>
                </a:solidFill>
                <a:latin typeface="+mn-lt"/>
              </a:rPr>
              <a:t>六、不同标准化分析的结果</a:t>
            </a:r>
            <a:r>
              <a:rPr lang="zh-CN" altLang="zh-CN" sz="2800" smtClean="0">
                <a:solidFill>
                  <a:srgbClr val="0053EC"/>
                </a:solidFill>
                <a:latin typeface="+mn-lt"/>
              </a:rPr>
              <a:t>不同</a:t>
            </a:r>
            <a:endParaRPr lang="zh-CN" altLang="en-US" sz="2800" dirty="0">
              <a:solidFill>
                <a:srgbClr val="0053EC"/>
              </a:solidFill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12" name="TextBox 1"/>
          <p:cNvSpPr/>
          <p:nvPr/>
        </p:nvSpPr>
        <p:spPr>
          <a:xfrm flipH="1">
            <a:off x="262987" y="1897568"/>
            <a:ext cx="80010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几个应注意的问题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直接连接符 10"/>
          <p:cNvSpPr/>
          <p:nvPr/>
        </p:nvSpPr>
        <p:spPr>
          <a:xfrm>
            <a:off x="1199660" y="1786266"/>
            <a:ext cx="43670" cy="417645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/>
          </p:cNvSpPr>
          <p:nvPr>
            <p:ph type="subTitle" idx="4294967295"/>
          </p:nvPr>
        </p:nvSpPr>
        <p:spPr>
          <a:xfrm>
            <a:off x="3556675" y="3717020"/>
            <a:ext cx="5347520" cy="630555"/>
          </a:xfrm>
        </p:spPr>
        <p:txBody>
          <a:bodyPr wrap="square" anchor="t">
            <a:noAutofit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4800" b="1" smtClean="0">
                <a:solidFill>
                  <a:srgbClr val="66CC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欢迎大家继续学习</a:t>
            </a:r>
            <a:endParaRPr lang="zh-CN" altLang="en-US" sz="4800" b="1" dirty="0">
              <a:solidFill>
                <a:srgbClr val="66CC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97810" y="2132910"/>
            <a:ext cx="661042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48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48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章内容就讲到这里</a:t>
            </a:r>
            <a:endParaRPr lang="zh-CN" altLang="en-US" sz="48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562834" y="1628875"/>
            <a:ext cx="9522996" cy="38824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基本要求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</a:pPr>
            <a:r>
              <a:rPr lang="zh-CN" altLang="zh-CN" sz="3200" b="1"/>
              <a:t>了解</a:t>
            </a:r>
            <a:r>
              <a:rPr lang="zh-CN" altLang="zh-CN" sz="3200" b="1" smtClean="0"/>
              <a:t>对应分析目的</a:t>
            </a:r>
            <a:r>
              <a:rPr lang="zh-CN" altLang="en-US" sz="3200" b="1" smtClean="0"/>
              <a:t>、</a:t>
            </a:r>
            <a:r>
              <a:rPr lang="zh-CN" altLang="zh-CN" sz="3200" b="1" smtClean="0"/>
              <a:t>思想</a:t>
            </a:r>
            <a:r>
              <a:rPr lang="zh-CN" altLang="en-US" sz="3200" b="1" smtClean="0"/>
              <a:t>和</a:t>
            </a:r>
            <a:r>
              <a:rPr lang="zh-CN" altLang="zh-CN" sz="3200" b="1" smtClean="0"/>
              <a:t>意义</a:t>
            </a:r>
            <a:endParaRPr lang="en-US" altLang="zh-CN" sz="3200" b="1"/>
          </a:p>
          <a:p>
            <a:pPr lvl="0" algn="just">
              <a:lnSpc>
                <a:spcPct val="200000"/>
              </a:lnSpc>
            </a:pPr>
            <a:r>
              <a:rPr lang="zh-CN" altLang="zh-CN" sz="3200" b="1"/>
              <a:t>了解对应分析</a:t>
            </a:r>
            <a:r>
              <a:rPr lang="zh-CN" altLang="zh-CN" sz="3200" b="1" smtClean="0"/>
              <a:t>的原理</a:t>
            </a:r>
            <a:r>
              <a:rPr lang="zh-CN" altLang="en-US" sz="3200" b="1" smtClean="0"/>
              <a:t>和</a:t>
            </a:r>
            <a:r>
              <a:rPr lang="zh-CN" altLang="zh-CN" sz="3200" b="1" smtClean="0"/>
              <a:t>思路</a:t>
            </a:r>
            <a:endParaRPr lang="en-US" altLang="zh-CN" sz="3200" b="1"/>
          </a:p>
          <a:p>
            <a:pPr lvl="0" algn="just">
              <a:lnSpc>
                <a:spcPct val="200000"/>
              </a:lnSpc>
            </a:pPr>
            <a:r>
              <a:rPr lang="zh-CN" altLang="zh-CN" sz="3200" b="1"/>
              <a:t>了解</a:t>
            </a:r>
            <a:r>
              <a:rPr lang="en-US" altLang="zh-CN" sz="3200" b="1"/>
              <a:t>R</a:t>
            </a:r>
            <a:r>
              <a:rPr lang="zh-CN" altLang="en-US" sz="3200" b="1"/>
              <a:t>语言</a:t>
            </a:r>
            <a:r>
              <a:rPr lang="zh-CN" altLang="zh-CN" sz="3200" b="1"/>
              <a:t>程序中</a:t>
            </a:r>
            <a:r>
              <a:rPr lang="zh-CN" altLang="zh-CN" sz="3200" b="1" smtClean="0"/>
              <a:t>对应分析</a:t>
            </a:r>
            <a:r>
              <a:rPr lang="zh-CN" altLang="en-US" sz="3200" b="1" smtClean="0"/>
              <a:t>步骤</a:t>
            </a:r>
            <a:endParaRPr lang="zh-CN" altLang="en-US" sz="32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 flipH="1">
            <a:off x="1199660" y="1484865"/>
            <a:ext cx="0" cy="417629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703695" y="1700880"/>
            <a:ext cx="7200500" cy="38824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主要</a:t>
            </a:r>
            <a:r>
              <a:rPr lang="zh-CN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zh-CN" sz="3200" b="1"/>
              <a:t>对应分析的</a:t>
            </a:r>
            <a:r>
              <a:rPr lang="zh-CN" altLang="zh-CN" sz="3200" b="1" smtClean="0"/>
              <a:t>目的</a:t>
            </a:r>
            <a:r>
              <a:rPr lang="zh-CN" altLang="en-US" sz="3200" b="1" smtClean="0"/>
              <a:t>、</a:t>
            </a:r>
            <a:r>
              <a:rPr lang="zh-CN" altLang="zh-CN" sz="3200" b="1" smtClean="0"/>
              <a:t>思想</a:t>
            </a:r>
            <a:r>
              <a:rPr lang="zh-CN" altLang="en-US" sz="3200" b="1" smtClean="0"/>
              <a:t>、</a:t>
            </a:r>
            <a:r>
              <a:rPr lang="zh-CN" altLang="zh-CN" sz="3200" b="1" smtClean="0"/>
              <a:t>原理</a:t>
            </a:r>
            <a:r>
              <a:rPr lang="zh-CN" altLang="en-US" sz="3200" b="1" smtClean="0"/>
              <a:t>和</a:t>
            </a:r>
            <a:r>
              <a:rPr lang="zh-CN" altLang="zh-CN" sz="3200" b="1" smtClean="0"/>
              <a:t>步骤</a:t>
            </a:r>
            <a:endParaRPr lang="en-US" altLang="zh-CN" sz="3200" b="1" smtClean="0"/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b="1" smtClean="0"/>
              <a:t>R</a:t>
            </a:r>
            <a:r>
              <a:rPr lang="zh-CN" altLang="zh-CN" sz="3200" b="1"/>
              <a:t>型和</a:t>
            </a:r>
            <a:r>
              <a:rPr lang="en-US" altLang="zh-CN" sz="3200" b="1"/>
              <a:t>Q</a:t>
            </a:r>
            <a:r>
              <a:rPr lang="zh-CN" altLang="zh-CN" sz="3200" b="1"/>
              <a:t>型因子分析在对应分析</a:t>
            </a:r>
            <a:r>
              <a:rPr lang="zh-CN" altLang="zh-CN" sz="3200" b="1" smtClean="0"/>
              <a:t>中应用</a:t>
            </a:r>
            <a:endParaRPr lang="en-US" altLang="zh-CN" sz="3200" b="1" smtClean="0"/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b="1" smtClean="0"/>
              <a:t>R</a:t>
            </a:r>
            <a:r>
              <a:rPr lang="zh-CN" altLang="en-US" sz="3200" b="1" smtClean="0"/>
              <a:t>语言</a:t>
            </a:r>
            <a:r>
              <a:rPr lang="zh-CN" altLang="zh-CN" sz="3200" b="1" smtClean="0"/>
              <a:t>的</a:t>
            </a:r>
            <a:r>
              <a:rPr lang="zh-CN" altLang="en-US" sz="3200" b="1" smtClean="0"/>
              <a:t>对应分析</a:t>
            </a:r>
            <a:r>
              <a:rPr lang="zh-CN" altLang="zh-CN" sz="3200" b="1" smtClean="0"/>
              <a:t>计算程序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 flipH="1">
            <a:off x="1199660" y="1628875"/>
            <a:ext cx="0" cy="417629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799910" y="202054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对应分析的提出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>
              <a:lnSpc>
                <a:spcPct val="100000"/>
              </a:lnSpc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26166" y="1916895"/>
            <a:ext cx="799492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因子分析的不足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199660" y="1501640"/>
            <a:ext cx="29605" cy="459154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1550134" y="1541685"/>
            <a:ext cx="9522996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因子分析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方法分为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型因子分析和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型因子分析。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型因子分析研究变量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指标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之间的相关关系，</a:t>
            </a:r>
            <a:r>
              <a:rPr lang="en-US" altLang="zh-CN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型因子分析研究样本之间的相关关系。</a:t>
            </a:r>
            <a:endParaRPr lang="zh-CN" altLang="en-US" sz="28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1487680" y="3845845"/>
            <a:ext cx="952299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有时不仅关心变量</a:t>
            </a:r>
            <a:r>
              <a:rPr lang="zh-CN" altLang="en-US" sz="28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之间或样本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之间的相关关系</a:t>
            </a:r>
            <a:r>
              <a:rPr lang="zh-CN" altLang="en-US" sz="28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，还关心变量和样本之间的对应关系，这是因子分析方法所不能解释的。</a:t>
            </a:r>
            <a:endParaRPr lang="zh-CN" altLang="en-US" sz="28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5087930" y="250199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 对应分析的提出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3595" y="1353906"/>
            <a:ext cx="43923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zh-CN" sz="3200">
                <a:solidFill>
                  <a:srgbClr val="FF0000"/>
                </a:solidFill>
              </a:rPr>
              <a:t>样品与变量间的关系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223870" y="428307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6626" y="3313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07605" y="2382336"/>
            <a:ext cx="6408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一、</a:t>
            </a:r>
            <a:r>
              <a:rPr lang="en-US" altLang="zh-CN" sz="2800">
                <a:solidFill>
                  <a:srgbClr val="0053EC"/>
                </a:solidFill>
              </a:rPr>
              <a:t>Q</a:t>
            </a:r>
            <a:r>
              <a:rPr lang="zh-CN" altLang="en-US" sz="2800">
                <a:solidFill>
                  <a:srgbClr val="0053EC"/>
                </a:solidFill>
              </a:rPr>
              <a:t>型关系：样品之间的关系</a:t>
            </a:r>
            <a:endParaRPr lang="zh-CN" altLang="en-US" sz="280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二、</a:t>
            </a:r>
            <a:r>
              <a:rPr lang="en-US" altLang="zh-CN" sz="2800">
                <a:solidFill>
                  <a:srgbClr val="0053EC"/>
                </a:solidFill>
              </a:rPr>
              <a:t>R</a:t>
            </a:r>
            <a:r>
              <a:rPr lang="zh-CN" altLang="en-US" sz="2800">
                <a:solidFill>
                  <a:srgbClr val="0053EC"/>
                </a:solidFill>
              </a:rPr>
              <a:t>型关系：变量间的关系</a:t>
            </a:r>
            <a:endParaRPr lang="zh-CN" altLang="en-US" sz="2800">
              <a:solidFill>
                <a:srgbClr val="0053EC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53EC"/>
                </a:solidFill>
              </a:rPr>
              <a:t>三、对应型关系：样品与变量间的关系</a:t>
            </a:r>
            <a:endParaRPr lang="zh-CN" altLang="en-US" sz="2800">
              <a:solidFill>
                <a:srgbClr val="0053E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2065" y="140412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对应分析的类型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6075" y="2335454"/>
            <a:ext cx="38882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rgbClr val="00B0F0"/>
                </a:solidFill>
              </a:rPr>
              <a:t>一、</a:t>
            </a:r>
            <a:r>
              <a:rPr lang="en-US" altLang="zh-CN" sz="2800">
                <a:solidFill>
                  <a:srgbClr val="00B0F0"/>
                </a:solidFill>
              </a:rPr>
              <a:t>Q</a:t>
            </a:r>
            <a:r>
              <a:rPr lang="zh-CN" altLang="en-US" sz="2800">
                <a:solidFill>
                  <a:srgbClr val="00B0F0"/>
                </a:solidFill>
              </a:rPr>
              <a:t>型因子分析</a:t>
            </a:r>
            <a:endParaRPr lang="zh-CN" altLang="en-US" sz="280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B0F0"/>
                </a:solidFill>
              </a:rPr>
              <a:t>二</a:t>
            </a:r>
            <a:r>
              <a:rPr lang="zh-CN" altLang="en-US" sz="2800">
                <a:solidFill>
                  <a:srgbClr val="00B0F0"/>
                </a:solidFill>
              </a:rPr>
              <a:t>、</a:t>
            </a:r>
            <a:r>
              <a:rPr lang="en-US" altLang="zh-CN" sz="2800">
                <a:solidFill>
                  <a:srgbClr val="00B0F0"/>
                </a:solidFill>
              </a:rPr>
              <a:t>R</a:t>
            </a:r>
            <a:r>
              <a:rPr lang="zh-CN" altLang="en-US" sz="2800">
                <a:solidFill>
                  <a:srgbClr val="00B0F0"/>
                </a:solidFill>
              </a:rPr>
              <a:t>型因子分析</a:t>
            </a:r>
            <a:endParaRPr lang="zh-CN" altLang="en-US" sz="2800">
              <a:solidFill>
                <a:srgbClr val="00B0F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B0F0"/>
                </a:solidFill>
              </a:rPr>
              <a:t>三</a:t>
            </a:r>
            <a:r>
              <a:rPr lang="zh-CN" altLang="en-US" sz="2800">
                <a:solidFill>
                  <a:srgbClr val="00B0F0"/>
                </a:solidFill>
              </a:rPr>
              <a:t>、对应型因子分析</a:t>
            </a:r>
            <a:endParaRPr lang="zh-CN" altLang="en-US" sz="280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6626" y="3313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对应分析的基本原理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4" name="矩形 7"/>
          <p:cNvSpPr/>
          <p:nvPr/>
        </p:nvSpPr>
        <p:spPr>
          <a:xfrm>
            <a:off x="695625" y="1346200"/>
            <a:ext cx="10008695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对应分析的作用：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endParaRPr lang="zh-CN" altLang="en-US" sz="2800" b="1" dirty="0" smtClean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    对应分析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是分析两组或多组因素之间关系的有效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方法，</a:t>
            </a:r>
            <a:endParaRPr lang="en-US" altLang="zh-CN" sz="2800" b="1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在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离散情况下，建立因素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间的列联表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来对数据进行分析。</a:t>
            </a:r>
            <a:endParaRPr lang="zh-CN" altLang="en-US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6" name="矩形 7"/>
          <p:cNvSpPr/>
          <p:nvPr/>
        </p:nvSpPr>
        <p:spPr>
          <a:xfrm>
            <a:off x="697389" y="3645015"/>
            <a:ext cx="1000693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什么情况进行对应分析：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</a:t>
            </a:r>
            <a:r>
              <a:rPr lang="zh-CN" altLang="en-US" sz="28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数据作对应分析之前，需要先了解因素间是否</a:t>
            </a: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独立，</a:t>
            </a:r>
            <a:endParaRPr lang="en-US" altLang="zh-CN" sz="2800" b="1" smtClean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b="1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如果</a:t>
            </a:r>
            <a:r>
              <a:rPr lang="zh-CN" altLang="en-US" sz="2800" b="1" dirty="0" smtClean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因素之间相互独立，则没有必要进行对应分析。</a:t>
            </a:r>
            <a:endParaRPr lang="zh-CN" altLang="en-US" sz="28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对应分析的基本原理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62987" y="2098540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CN" altLang="zh-CN" sz="3200">
                <a:solidFill>
                  <a:srgbClr val="00B050"/>
                </a:solidFill>
              </a:rPr>
              <a:t>列联表分析</a:t>
            </a:r>
            <a:endParaRPr lang="zh-CN" altLang="en-US" sz="3200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90" y="2227712"/>
            <a:ext cx="9069877" cy="3001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31690" y="5480172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检验因素</a:t>
            </a:r>
            <a:r>
              <a:rPr lang="en-US" altLang="zh-CN" sz="2800">
                <a:solidFill>
                  <a:srgbClr val="C00000"/>
                </a:solidFill>
              </a:rPr>
              <a:t>A</a:t>
            </a:r>
            <a:r>
              <a:rPr lang="zh-CN" altLang="en-US" sz="2800">
                <a:solidFill>
                  <a:srgbClr val="C00000"/>
                </a:solidFill>
              </a:rPr>
              <a:t>和因素</a:t>
            </a:r>
            <a:r>
              <a:rPr lang="en-US" altLang="zh-CN" sz="2800">
                <a:solidFill>
                  <a:srgbClr val="C00000"/>
                </a:solidFill>
              </a:rPr>
              <a:t>B</a:t>
            </a:r>
            <a:r>
              <a:rPr lang="zh-CN" altLang="en-US" sz="2800">
                <a:solidFill>
                  <a:srgbClr val="C00000"/>
                </a:solidFill>
              </a:rPr>
              <a:t>是否独立？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1690" y="141567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solidFill>
                  <a:srgbClr val="66CCFF"/>
                </a:solidFill>
              </a:rPr>
              <a:t>二维列联表</a:t>
            </a:r>
            <a:endParaRPr lang="zh-CN" altLang="en-US" sz="2800">
              <a:solidFill>
                <a:srgbClr val="66CC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4871915" y="19983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</a:t>
            </a: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对应分析的基本原理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10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对应分析及R使用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251803" y="2361862"/>
            <a:ext cx="800100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卡方检验</a:t>
            </a:r>
            <a:endParaRPr lang="zh-CN" altLang="en-US" sz="3200" dirty="0" smtClean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ctr">
              <a:lnSpc>
                <a:spcPct val="100000"/>
              </a:lnSpc>
            </a:pP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4151865" y="377794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矩形 7"/>
          <p:cNvSpPr/>
          <p:nvPr/>
        </p:nvSpPr>
        <p:spPr>
          <a:xfrm>
            <a:off x="1550134" y="1346200"/>
            <a:ext cx="4981832" cy="13088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H</a:t>
            </a:r>
            <a:r>
              <a:rPr lang="en-US" altLang="zh-CN" sz="2800" b="1" baseline="-2500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因素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zh-CN" altLang="en-US" sz="28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因素</a:t>
            </a:r>
            <a:r>
              <a:rPr lang="en-US" altLang="zh-CN" sz="28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</a:t>
            </a:r>
            <a:r>
              <a:rPr lang="zh-CN" altLang="en-US" sz="2800" b="1" smtClean="0">
                <a:solidFill>
                  <a:srgbClr val="00B05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间独立</a:t>
            </a:r>
            <a:endParaRPr lang="zh-CN" altLang="en-US" sz="2800" b="1" dirty="0" smtClean="0">
              <a:solidFill>
                <a:srgbClr val="00B05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H</a:t>
            </a:r>
            <a:r>
              <a:rPr lang="en-US" altLang="zh-CN" sz="2800" b="1" baseline="-250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因素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因素</a:t>
            </a:r>
            <a:r>
              <a:rPr lang="en-US" altLang="zh-CN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</a:t>
            </a:r>
            <a:r>
              <a:rPr lang="zh-CN" altLang="en-US" sz="28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不独立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72" y="3284990"/>
            <a:ext cx="4203821" cy="2160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7"/>
              <p:cNvSpPr/>
              <p:nvPr/>
            </p:nvSpPr>
            <p:spPr>
              <a:xfrm>
                <a:off x="6744045" y="1346200"/>
                <a:ext cx="4824335" cy="13849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800">
                    <a:solidFill>
                      <a:schemeClr val="accent4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 </a:t>
                </a:r>
                <a:r>
                  <a:rPr lang="zh-CN" altLang="en-US" sz="2800" smtClean="0">
                    <a:solidFill>
                      <a:schemeClr val="accent4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  </a:t>
                </a:r>
                <a:r>
                  <a:rPr lang="zh-CN" altLang="en-US" sz="2800" b="1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当</a:t>
                </a:r>
                <a:r>
                  <a:rPr lang="zh-CN" altLang="en-US" sz="2800" b="1" dirty="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假设</a:t>
                </a:r>
                <a:r>
                  <a:rPr lang="en-US" altLang="zh-CN" sz="2800" b="1" dirty="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H</a:t>
                </a:r>
                <a:r>
                  <a:rPr lang="en-US" altLang="zh-CN" sz="2800" b="1" baseline="-25000" dirty="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0</a:t>
                </a:r>
                <a:r>
                  <a:rPr lang="zh-CN" altLang="en-US" sz="2800" b="1" dirty="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成立时，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3399F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en-US" altLang="zh-CN" sz="2800" b="1" baseline="3000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2</a:t>
                </a:r>
                <a:r>
                  <a:rPr lang="zh-CN" altLang="en-US" sz="2800" b="1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服从卡方</a:t>
                </a:r>
                <a:r>
                  <a:rPr lang="zh-CN" altLang="en-US" sz="2800" b="1" dirty="0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分布，</a:t>
                </a:r>
                <a:r>
                  <a:rPr lang="zh-CN" altLang="en-US" sz="2800" b="1" smtClean="0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拒绝区域为</a:t>
                </a:r>
                <a:r>
                  <a:rPr lang="zh-CN" altLang="en-US" sz="2800" b="1">
                    <a:solidFill>
                      <a:srgbClr val="3399FF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：</a:t>
                </a:r>
                <a:r>
                  <a:rPr lang="en-US" altLang="zh-CN" sz="2800" dirty="0" smtClean="0">
                    <a:solidFill>
                      <a:schemeClr val="accent4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	</a:t>
                </a:r>
                <a:endParaRPr lang="en-US" altLang="zh-CN" sz="2800" dirty="0">
                  <a:solidFill>
                    <a:schemeClr val="accent4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mc:Choice>
        <mc:Fallback>
          <p:sp>
            <p:nvSpPr>
              <p:cNvPr id="11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45" y="1346200"/>
                <a:ext cx="4824335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2525" r="-2525" b="-61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2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60" y="3399940"/>
            <a:ext cx="4176290" cy="73240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Application>WPS 演示</Application>
  <PresentationFormat>宽屏</PresentationFormat>
  <Paragraphs>231</Paragraphs>
  <Slides>24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Times New Roman</vt:lpstr>
      <vt:lpstr>BatangChe</vt:lpstr>
      <vt:lpstr>LaTeX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326</cp:revision>
  <dcterms:created xsi:type="dcterms:W3CDTF">2015-05-24T15:13:00Z</dcterms:created>
  <dcterms:modified xsi:type="dcterms:W3CDTF">2017-08-27T09:43:28Z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