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96" r:id="rId9"/>
    <p:sldId id="331" r:id="rId10"/>
    <p:sldId id="369" r:id="rId11"/>
    <p:sldId id="397" r:id="rId12"/>
    <p:sldId id="393" r:id="rId13"/>
    <p:sldId id="370" r:id="rId14"/>
    <p:sldId id="382" r:id="rId15"/>
    <p:sldId id="398" r:id="rId16"/>
    <p:sldId id="383" r:id="rId17"/>
    <p:sldId id="394" r:id="rId18"/>
    <p:sldId id="391" r:id="rId19"/>
    <p:sldId id="395" r:id="rId20"/>
    <p:sldId id="384" r:id="rId21"/>
    <p:sldId id="389" r:id="rId22"/>
    <p:sldId id="390" r:id="rId23"/>
    <p:sldId id="403" r:id="rId24"/>
    <p:sldId id="399" r:id="rId25"/>
    <p:sldId id="381" r:id="rId26"/>
    <p:sldId id="385" r:id="rId27"/>
    <p:sldId id="386" r:id="rId28"/>
    <p:sldId id="388" r:id="rId29"/>
    <p:sldId id="401" r:id="rId30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96"/>
            <p14:sldId id="331"/>
            <p14:sldId id="369"/>
            <p14:sldId id="397"/>
            <p14:sldId id="393"/>
            <p14:sldId id="370"/>
            <p14:sldId id="382"/>
            <p14:sldId id="398"/>
            <p14:sldId id="383"/>
            <p14:sldId id="394"/>
            <p14:sldId id="391"/>
            <p14:sldId id="395"/>
            <p14:sldId id="384"/>
            <p14:sldId id="389"/>
            <p14:sldId id="390"/>
            <p14:sldId id="403"/>
            <p14:sldId id="399"/>
            <p14:sldId id="381"/>
            <p14:sldId id="385"/>
            <p14:sldId id="386"/>
            <p14:sldId id="388"/>
            <p14:sldId id="4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009682"/>
    <a:srgbClr val="67EFFD"/>
    <a:srgbClr val="B4F7FE"/>
    <a:srgbClr val="03B3C5"/>
    <a:srgbClr val="328596"/>
    <a:srgbClr val="66FFCC"/>
    <a:srgbClr val="FFFF00"/>
    <a:srgbClr val="E9F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49" y="82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BC744-7DD1-4B80-B41C-237D0B6AD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273E-A7CA-44A1-BFD4-26503AC47D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071790" y="4077045"/>
            <a:ext cx="6273800" cy="63055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88" y="5290411"/>
            <a:ext cx="2639797" cy="8596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79" y="1121920"/>
            <a:ext cx="59162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12-2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678614" y="3071142"/>
            <a:ext cx="1008070" cy="195366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07980" y="3071142"/>
            <a:ext cx="1514192" cy="195366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5" y="2595704"/>
            <a:ext cx="1008070" cy="34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" y="1922506"/>
            <a:ext cx="3546229" cy="26226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84" y="3002388"/>
            <a:ext cx="1121296" cy="3939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15" y="1701556"/>
            <a:ext cx="4308660" cy="28295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89" y="4725090"/>
            <a:ext cx="9840652" cy="175316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960" y="2581887"/>
            <a:ext cx="2362835" cy="322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60" y="3761369"/>
            <a:ext cx="5256365" cy="26918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23" y="1082115"/>
            <a:ext cx="8346476" cy="23464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45" y="3659934"/>
            <a:ext cx="3876109" cy="28652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241" y="3494735"/>
            <a:ext cx="2566068" cy="3030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85" y="1142305"/>
            <a:ext cx="10869984" cy="5310905"/>
          </a:xfrm>
          <a:prstGeom prst="rect">
            <a:avLst/>
          </a:prstGeom>
        </p:spPr>
      </p:pic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41" y="1988900"/>
            <a:ext cx="7827549" cy="481894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79" y="1158882"/>
            <a:ext cx="11507787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12-3</a:t>
            </a: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考虑例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12.1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中美国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个城市的距离阵，相应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的特征根如下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958214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=168682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=8157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=1433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509</a:t>
            </a:r>
            <a:endParaRPr lang="en-US" altLang="zh-CN" sz="2400" b="1" i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=25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-898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=-5468</a:t>
            </a:r>
            <a:r>
              <a:rPr lang="zh-CN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 -35479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后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三个特征根是负的，表明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不是欧氏型的。当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=2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时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400" b="1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smtClean="0"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=99.5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%,   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2,2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=100.0%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故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取</a:t>
            </a:r>
            <a:r>
              <a:rPr lang="en-US" altLang="zh-CN" sz="2400" b="1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就可以了，前两个主成分相应的</a:t>
            </a:r>
            <a:r>
              <a:rPr lang="zh-CN" altLang="zh-CN" sz="24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特征向量为：</a:t>
            </a:r>
            <a:endParaRPr lang="en-US" altLang="zh-CN" sz="24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-719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-382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482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-161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1204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-1134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-1072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1421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1342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980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     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143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-341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-25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573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390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582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-519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113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-580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335</a:t>
            </a:r>
            <a:r>
              <a:rPr lang="zh-CN" altLang="en-US" sz="2400" b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</a:t>
            </a:r>
            <a:r>
              <a:rPr lang="en-US" altLang="zh-CN" sz="2400" b="1" i="1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400" b="1" i="1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400" b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个坐标点画在图上，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可看到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由古典解确定的</a:t>
            </a: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</a:t>
            </a:r>
            <a:r>
              <a:rPr lang="zh-CN" altLang="zh-CN" sz="24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24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位置</a:t>
            </a:r>
            <a:endParaRPr lang="zh-CN" alt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10" y="354650"/>
            <a:ext cx="46101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5" y="1052835"/>
            <a:ext cx="3362325" cy="512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20" y="149574"/>
            <a:ext cx="7184433" cy="1191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40" y="1412860"/>
            <a:ext cx="6299099" cy="527539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1352550"/>
            <a:ext cx="1133470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古典解的优良性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         </a:t>
            </a:r>
            <a:r>
              <a:rPr lang="zh-CN" altLang="zh-CN" sz="2800" b="1" smtClean="0">
                <a:solidFill>
                  <a:srgbClr val="3399FF"/>
                </a:solidFill>
              </a:rPr>
              <a:t>由</a:t>
            </a:r>
            <a:r>
              <a:rPr lang="zh-CN" altLang="zh-CN" sz="2800" b="1">
                <a:solidFill>
                  <a:srgbClr val="3399FF"/>
                </a:solidFill>
              </a:rPr>
              <a:t>定理</a:t>
            </a:r>
            <a:r>
              <a:rPr lang="en-US" altLang="zh-CN" sz="2800" b="1">
                <a:solidFill>
                  <a:srgbClr val="3399FF"/>
                </a:solidFill>
              </a:rPr>
              <a:t>12.1</a:t>
            </a:r>
            <a:r>
              <a:rPr lang="zh-CN" altLang="zh-CN" sz="2800" b="1">
                <a:solidFill>
                  <a:srgbClr val="3399FF"/>
                </a:solidFill>
              </a:rPr>
              <a:t>可知，</a:t>
            </a:r>
            <a:r>
              <a:rPr lang="en-US" altLang="zh-CN" sz="2800" b="1" i="1">
                <a:solidFill>
                  <a:srgbClr val="3399FF"/>
                </a:solidFill>
              </a:rPr>
              <a:t>D</a:t>
            </a:r>
            <a:r>
              <a:rPr lang="zh-CN" altLang="zh-CN" sz="2800" b="1">
                <a:solidFill>
                  <a:srgbClr val="3399FF"/>
                </a:solidFill>
              </a:rPr>
              <a:t>在</a:t>
            </a:r>
            <a:r>
              <a:rPr lang="en-US" altLang="zh-CN" sz="2800" b="1" i="1">
                <a:solidFill>
                  <a:srgbClr val="3399FF"/>
                </a:solidFill>
              </a:rPr>
              <a:t>k</a:t>
            </a:r>
            <a:r>
              <a:rPr lang="zh-CN" altLang="zh-CN" sz="2800" b="1">
                <a:solidFill>
                  <a:srgbClr val="3399FF"/>
                </a:solidFill>
              </a:rPr>
              <a:t>维实数空间中拟合构造点的古典解</a:t>
            </a:r>
            <a:r>
              <a:rPr lang="zh-CN" altLang="zh-CN" sz="2800" b="1" smtClean="0">
                <a:solidFill>
                  <a:srgbClr val="3399FF"/>
                </a:solidFill>
              </a:rPr>
              <a:t>就是</a:t>
            </a:r>
            <a:endParaRPr lang="en-US" altLang="zh-CN" sz="28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1">
                <a:solidFill>
                  <a:srgbClr val="3399FF"/>
                </a:solidFill>
              </a:rPr>
              <a:t> </a:t>
            </a:r>
            <a:r>
              <a:rPr lang="en-US" altLang="zh-CN" sz="2800" b="1" i="1" smtClean="0">
                <a:solidFill>
                  <a:srgbClr val="3399FF"/>
                </a:solidFill>
              </a:rPr>
              <a:t>    X</a:t>
            </a:r>
            <a:r>
              <a:rPr lang="zh-CN" altLang="zh-CN" sz="2800" b="1" smtClean="0">
                <a:solidFill>
                  <a:srgbClr val="3399FF"/>
                </a:solidFill>
              </a:rPr>
              <a:t>的</a:t>
            </a:r>
            <a:r>
              <a:rPr lang="en-US" altLang="zh-CN" sz="2800" b="1" i="1" smtClean="0">
                <a:solidFill>
                  <a:srgbClr val="3399FF"/>
                </a:solidFill>
              </a:rPr>
              <a:t>k</a:t>
            </a:r>
            <a:r>
              <a:rPr lang="zh-CN" altLang="zh-CN" sz="2800" b="1">
                <a:solidFill>
                  <a:srgbClr val="3399FF"/>
                </a:solidFill>
              </a:rPr>
              <a:t>维主坐标。</a:t>
            </a:r>
            <a:endParaRPr lang="zh-CN" altLang="zh-CN" sz="280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smtClean="0"/>
          </a:p>
          <a:p>
            <a:pPr>
              <a:lnSpc>
                <a:spcPct val="150000"/>
              </a:lnSpc>
            </a:pPr>
            <a:r>
              <a:rPr lang="en-US" altLang="zh-CN" sz="2800" b="1" smtClean="0"/>
              <a:t>     </a:t>
            </a:r>
            <a:r>
              <a:rPr lang="zh-CN" altLang="zh-CN" sz="2800" b="1" smtClean="0">
                <a:solidFill>
                  <a:srgbClr val="0053EC"/>
                </a:solidFill>
              </a:rPr>
              <a:t>定理</a:t>
            </a:r>
            <a:r>
              <a:rPr lang="en-US" altLang="zh-CN" sz="2800" b="1">
                <a:solidFill>
                  <a:srgbClr val="0053EC"/>
                </a:solidFill>
              </a:rPr>
              <a:t>12.2 </a:t>
            </a:r>
            <a:r>
              <a:rPr lang="en-US" altLang="zh-CN" sz="2800" b="1" i="1" smtClean="0">
                <a:solidFill>
                  <a:srgbClr val="0053EC"/>
                </a:solidFill>
              </a:rPr>
              <a:t>X </a:t>
            </a:r>
            <a:r>
              <a:rPr lang="zh-CN" altLang="zh-CN" sz="2800" b="1" smtClean="0">
                <a:solidFill>
                  <a:srgbClr val="0053EC"/>
                </a:solidFill>
              </a:rPr>
              <a:t>的</a:t>
            </a:r>
            <a:r>
              <a:rPr lang="en-US" altLang="zh-CN" sz="2800" b="1" i="1">
                <a:solidFill>
                  <a:srgbClr val="0053EC"/>
                </a:solidFill>
              </a:rPr>
              <a:t>k</a:t>
            </a:r>
            <a:r>
              <a:rPr lang="zh-CN" altLang="zh-CN" sz="2800" b="1">
                <a:solidFill>
                  <a:srgbClr val="0053EC"/>
                </a:solidFill>
              </a:rPr>
              <a:t>维主坐标是将</a:t>
            </a:r>
            <a:r>
              <a:rPr lang="en-US" altLang="zh-CN" sz="2800" b="1" i="1" smtClean="0">
                <a:solidFill>
                  <a:srgbClr val="0053EC"/>
                </a:solidFill>
              </a:rPr>
              <a:t>X </a:t>
            </a:r>
            <a:r>
              <a:rPr lang="zh-CN" altLang="zh-CN" sz="2800" b="1" smtClean="0">
                <a:solidFill>
                  <a:srgbClr val="0053EC"/>
                </a:solidFill>
              </a:rPr>
              <a:t>中心化</a:t>
            </a:r>
            <a:r>
              <a:rPr lang="zh-CN" altLang="zh-CN" sz="2800" b="1">
                <a:solidFill>
                  <a:srgbClr val="0053EC"/>
                </a:solidFill>
              </a:rPr>
              <a:t>后</a:t>
            </a:r>
            <a:r>
              <a:rPr lang="en-US" altLang="zh-CN" sz="2800" b="1" i="1">
                <a:solidFill>
                  <a:srgbClr val="0053EC"/>
                </a:solidFill>
              </a:rPr>
              <a:t>n</a:t>
            </a:r>
            <a:r>
              <a:rPr lang="zh-CN" altLang="zh-CN" sz="2800" b="1">
                <a:solidFill>
                  <a:srgbClr val="0053EC"/>
                </a:solidFill>
              </a:rPr>
              <a:t>个样本的前</a:t>
            </a:r>
            <a:r>
              <a:rPr lang="en-US" altLang="zh-CN" sz="2800" b="1" i="1">
                <a:solidFill>
                  <a:srgbClr val="0053EC"/>
                </a:solidFill>
              </a:rPr>
              <a:t>k</a:t>
            </a:r>
            <a:r>
              <a:rPr lang="zh-CN" altLang="zh-CN" sz="2800" b="1">
                <a:solidFill>
                  <a:srgbClr val="0053EC"/>
                </a:solidFill>
              </a:rPr>
              <a:t>个主成分的</a:t>
            </a:r>
            <a:r>
              <a:rPr lang="zh-CN" altLang="zh-CN" sz="2800" b="1" smtClean="0">
                <a:solidFill>
                  <a:srgbClr val="0053EC"/>
                </a:solidFill>
              </a:rPr>
              <a:t>值</a:t>
            </a:r>
            <a:endParaRPr lang="zh-CN" altLang="zh-CN" sz="2800">
              <a:solidFill>
                <a:srgbClr val="0053EC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800" b="1" smtClean="0">
              <a:latin typeface="微软雅黑" panose="020B0503020204020204" pitchFamily="2" charset="-122"/>
              <a:ea typeface="微软雅黑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95625" y="1484865"/>
            <a:ext cx="84965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一、度量化</a:t>
            </a:r>
            <a:r>
              <a:rPr lang="zh-CN" altLang="en-US" sz="2800" smtClean="0">
                <a:solidFill>
                  <a:srgbClr val="0053EC"/>
                </a:solidFill>
              </a:rPr>
              <a:t>模型</a:t>
            </a:r>
            <a:endParaRPr lang="en-US" altLang="zh-CN" sz="2800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/>
              <a:t>    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二、非</a:t>
            </a:r>
            <a:r>
              <a:rPr lang="zh-CN" altLang="en-US" sz="2800">
                <a:solidFill>
                  <a:srgbClr val="0053EC"/>
                </a:solidFill>
              </a:rPr>
              <a:t>度量化模型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/>
              <a:t>       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680" y="2392291"/>
            <a:ext cx="136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古典</a:t>
            </a:r>
            <a:r>
              <a:rPr lang="zh-CN" altLang="en-US" sz="2800" smtClean="0">
                <a:solidFill>
                  <a:srgbClr val="C00000"/>
                </a:solidFill>
              </a:rPr>
              <a:t>解：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75" y="2263097"/>
            <a:ext cx="2514464" cy="7200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509074"/>
            <a:ext cx="3071889" cy="79205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356632" y="4599890"/>
            <a:ext cx="1630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</a:rPr>
              <a:t>非古典解：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233680" y="980830"/>
            <a:ext cx="59162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Shepard-</a:t>
            </a:r>
            <a:r>
              <a:rPr lang="en-US" altLang="zh-CN" sz="28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Kruskal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0" y="1844890"/>
            <a:ext cx="10065380" cy="8856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7" y="2871689"/>
            <a:ext cx="8298352" cy="14534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2" y="5690393"/>
            <a:ext cx="9863037" cy="10731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25" y="4354378"/>
            <a:ext cx="8255004" cy="13496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非度量方法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54" y="2276920"/>
            <a:ext cx="8578122" cy="18488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3595" y="2276920"/>
            <a:ext cx="360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非度量</a:t>
            </a:r>
            <a:r>
              <a:rPr lang="zh-CN" altLang="en-US" sz="2400" smtClean="0">
                <a:solidFill>
                  <a:srgbClr val="C00000"/>
                </a:solidFill>
              </a:rPr>
              <a:t>方法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r>
              <a:rPr lang="zh-CN" altLang="en-US" sz="2400" smtClean="0">
                <a:solidFill>
                  <a:srgbClr val="C00000"/>
                </a:solidFill>
              </a:rPr>
              <a:t>求解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50" y="116770"/>
            <a:ext cx="4381500" cy="1219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50" y="1355437"/>
            <a:ext cx="2880200" cy="54448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65" y="136237"/>
            <a:ext cx="5800725" cy="121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50" y="1628875"/>
            <a:ext cx="6502568" cy="50403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40" y="1095886"/>
            <a:ext cx="7416515" cy="572854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utoShape 5"/>
          <p:cNvSpPr>
            <a:spLocks noChangeArrowheads="1"/>
          </p:cNvSpPr>
          <p:nvPr/>
        </p:nvSpPr>
        <p:spPr bwMode="ltGray">
          <a:xfrm rot="5400000">
            <a:off x="-760120" y="1573050"/>
            <a:ext cx="4824413" cy="470957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808080">
                  <a:gamma/>
                  <a:tint val="45490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tint val="4549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82492" y="826020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213" y="18480"/>
            <a:ext cx="704205" cy="721835"/>
          </a:xfrm>
          <a:prstGeom prst="rect">
            <a:avLst/>
          </a:prstGeom>
        </p:spPr>
      </p:pic>
      <p:sp>
        <p:nvSpPr>
          <p:cNvPr id="17" name="TextBox 28"/>
          <p:cNvSpPr/>
          <p:nvPr/>
        </p:nvSpPr>
        <p:spPr>
          <a:xfrm>
            <a:off x="82492" y="62164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591965" y="30979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362702" y="116770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7" name="组合 9"/>
          <p:cNvGrpSpPr/>
          <p:nvPr/>
        </p:nvGrpSpPr>
        <p:grpSpPr bwMode="auto">
          <a:xfrm>
            <a:off x="3221827" y="4869890"/>
            <a:ext cx="4443515" cy="650875"/>
            <a:chOff x="736576" y="3188469"/>
            <a:chExt cx="13016564" cy="1338084"/>
          </a:xfrm>
        </p:grpSpPr>
        <p:sp>
          <p:nvSpPr>
            <p:cNvPr id="48" name="圆角矩形 47"/>
            <p:cNvSpPr/>
            <p:nvPr/>
          </p:nvSpPr>
          <p:spPr>
            <a:xfrm flipH="1">
              <a:off x="1406322" y="3265161"/>
              <a:ext cx="12346818" cy="118469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dirty="0" smtClean="0"/>
                <a:t>    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49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50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5</a:t>
                </a:r>
                <a:endParaRPr lang="zh-CN" altLang="en-US" sz="2400" dirty="0"/>
              </a:p>
            </p:txBody>
          </p:sp>
        </p:grpSp>
      </p:grpSp>
      <p:grpSp>
        <p:nvGrpSpPr>
          <p:cNvPr id="62" name="组合 9"/>
          <p:cNvGrpSpPr/>
          <p:nvPr/>
        </p:nvGrpSpPr>
        <p:grpSpPr bwMode="auto">
          <a:xfrm>
            <a:off x="3565670" y="3116582"/>
            <a:ext cx="4493557" cy="650875"/>
            <a:chOff x="736576" y="3188469"/>
            <a:chExt cx="13163155" cy="1338084"/>
          </a:xfrm>
        </p:grpSpPr>
        <p:sp>
          <p:nvSpPr>
            <p:cNvPr id="63" name="圆角矩形 62"/>
            <p:cNvSpPr/>
            <p:nvPr/>
          </p:nvSpPr>
          <p:spPr>
            <a:xfrm flipH="1">
              <a:off x="1406322" y="3265161"/>
              <a:ext cx="12493409" cy="122875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6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计算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样品间的距离矩阵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4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65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</p:grpSp>
      </p:grpSp>
      <p:grpSp>
        <p:nvGrpSpPr>
          <p:cNvPr id="76" name="组合 9"/>
          <p:cNvGrpSpPr/>
          <p:nvPr/>
        </p:nvGrpSpPr>
        <p:grpSpPr bwMode="auto">
          <a:xfrm>
            <a:off x="3192428" y="2307362"/>
            <a:ext cx="4516777" cy="650875"/>
            <a:chOff x="736576" y="3188469"/>
            <a:chExt cx="13231173" cy="1338084"/>
          </a:xfrm>
        </p:grpSpPr>
        <p:sp>
          <p:nvSpPr>
            <p:cNvPr id="77" name="圆角矩形 76"/>
            <p:cNvSpPr/>
            <p:nvPr/>
          </p:nvSpPr>
          <p:spPr>
            <a:xfrm flipH="1">
              <a:off x="1406320" y="3265161"/>
              <a:ext cx="12561429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选择样品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和变量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78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79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p:grpSp>
      </p:grpSp>
      <p:sp>
        <p:nvSpPr>
          <p:cNvPr id="105" name="矩形 104"/>
          <p:cNvSpPr/>
          <p:nvPr/>
        </p:nvSpPr>
        <p:spPr>
          <a:xfrm>
            <a:off x="4006876" y="5026405"/>
            <a:ext cx="3147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计算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阵的古典解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07" name="组合 9"/>
          <p:cNvGrpSpPr/>
          <p:nvPr/>
        </p:nvGrpSpPr>
        <p:grpSpPr bwMode="auto">
          <a:xfrm>
            <a:off x="3573489" y="4010715"/>
            <a:ext cx="4410090" cy="650875"/>
            <a:chOff x="736576" y="3188469"/>
            <a:chExt cx="12918652" cy="1338084"/>
          </a:xfrm>
        </p:grpSpPr>
        <p:sp>
          <p:nvSpPr>
            <p:cNvPr id="108" name="圆角矩形 107"/>
            <p:cNvSpPr/>
            <p:nvPr/>
          </p:nvSpPr>
          <p:spPr>
            <a:xfrm flipH="1">
              <a:off x="1406324" y="3265161"/>
              <a:ext cx="12248904" cy="122875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6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分析</a:t>
              </a:r>
              <a:r>
                <a:rPr lang="zh-CN" altLang="zh-CN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样品</a:t>
              </a:r>
              <a:r>
                <a:rPr lang="zh-CN" altLang="zh-CN" sz="24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间的距离矩阵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09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10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1" name="椭圆 110"/>
              <p:cNvSpPr/>
              <p:nvPr/>
            </p:nvSpPr>
            <p:spPr>
              <a:xfrm>
                <a:off x="3695022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4</a:t>
                </a:r>
                <a:endParaRPr lang="zh-CN" altLang="en-US" sz="2400" dirty="0"/>
              </a:p>
            </p:txBody>
          </p:sp>
        </p:grpSp>
      </p:grpSp>
      <p:grpSp>
        <p:nvGrpSpPr>
          <p:cNvPr id="114" name="组合 9"/>
          <p:cNvGrpSpPr/>
          <p:nvPr/>
        </p:nvGrpSpPr>
        <p:grpSpPr bwMode="auto">
          <a:xfrm>
            <a:off x="2442203" y="1475140"/>
            <a:ext cx="4666193" cy="650875"/>
            <a:chOff x="736576" y="3188469"/>
            <a:chExt cx="13668862" cy="1338084"/>
          </a:xfrm>
        </p:grpSpPr>
        <p:sp>
          <p:nvSpPr>
            <p:cNvPr id="115" name="圆角矩形 114"/>
            <p:cNvSpPr/>
            <p:nvPr/>
          </p:nvSpPr>
          <p:spPr>
            <a:xfrm flipH="1">
              <a:off x="1406320" y="3265161"/>
              <a:ext cx="12999118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 smtClean="0"/>
                <a:t>   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确定研究的目的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16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17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19" name="椭圆 118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8" name="椭圆 117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 smtClean="0"/>
                  <a:t>1</a:t>
                </a:r>
                <a:endParaRPr lang="zh-CN" altLang="en-US" sz="2400" dirty="0"/>
              </a:p>
            </p:txBody>
          </p:sp>
        </p:grpSp>
      </p:grpSp>
      <p:grpSp>
        <p:nvGrpSpPr>
          <p:cNvPr id="121" name="组合 9"/>
          <p:cNvGrpSpPr/>
          <p:nvPr/>
        </p:nvGrpSpPr>
        <p:grpSpPr bwMode="auto">
          <a:xfrm>
            <a:off x="2504047" y="5682351"/>
            <a:ext cx="4576366" cy="650875"/>
            <a:chOff x="736576" y="3188469"/>
            <a:chExt cx="13405730" cy="1338084"/>
          </a:xfrm>
        </p:grpSpPr>
        <p:sp>
          <p:nvSpPr>
            <p:cNvPr id="122" name="圆角矩形 121"/>
            <p:cNvSpPr/>
            <p:nvPr/>
          </p:nvSpPr>
          <p:spPr>
            <a:xfrm flipH="1">
              <a:off x="1406322" y="3265161"/>
              <a:ext cx="12735984" cy="11341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1B7A0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dist="254000" dir="8100000" sx="1000" sy="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检验模型的拟合效果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123" name="组合 6"/>
            <p:cNvGrpSpPr/>
            <p:nvPr/>
          </p:nvGrpSpPr>
          <p:grpSpPr bwMode="auto">
            <a:xfrm>
              <a:off x="736576" y="3188469"/>
              <a:ext cx="1339502" cy="1338084"/>
              <a:chOff x="3567746" y="3971974"/>
              <a:chExt cx="1339502" cy="1338084"/>
            </a:xfrm>
          </p:grpSpPr>
          <p:grpSp>
            <p:nvGrpSpPr>
              <p:cNvPr id="124" name="组合 4"/>
              <p:cNvGrpSpPr/>
              <p:nvPr/>
            </p:nvGrpSpPr>
            <p:grpSpPr bwMode="auto">
              <a:xfrm>
                <a:off x="3567746" y="3971974"/>
                <a:ext cx="1339502" cy="1338084"/>
                <a:chOff x="5213600" y="2517129"/>
                <a:chExt cx="2025816" cy="2023672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5213600" y="2517129"/>
                  <a:ext cx="2025816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dist="254000" sx="1000" sy="1000" algn="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263007" y="2566486"/>
                  <a:ext cx="1926995" cy="1924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3695021" y="4099252"/>
                <a:ext cx="1083528" cy="10835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/>
                  <a:t>6</a:t>
                </a:r>
                <a:endParaRPr lang="zh-CN" altLang="en-US" sz="2400" dirty="0"/>
              </a:p>
            </p:txBody>
          </p:sp>
        </p:grpSp>
      </p:grpSp>
      <p:sp>
        <p:nvSpPr>
          <p:cNvPr id="128" name="AutoShape 6"/>
          <p:cNvSpPr>
            <a:spLocks noChangeArrowheads="1"/>
          </p:cNvSpPr>
          <p:nvPr/>
        </p:nvSpPr>
        <p:spPr bwMode="ltGray">
          <a:xfrm rot="5400000" flipH="1">
            <a:off x="-364038" y="1896484"/>
            <a:ext cx="4032250" cy="3929063"/>
          </a:xfrm>
          <a:custGeom>
            <a:avLst/>
            <a:gdLst>
              <a:gd name="T0" fmla="*/ 1270 w 21600"/>
              <a:gd name="T1" fmla="*/ 0 h 21600"/>
              <a:gd name="T2" fmla="*/ 632 w 21600"/>
              <a:gd name="T3" fmla="*/ 1238 h 21600"/>
              <a:gd name="T4" fmla="*/ 1270 w 21600"/>
              <a:gd name="T5" fmla="*/ 1231 h 21600"/>
              <a:gd name="T6" fmla="*/ 1908 w 21600"/>
              <a:gd name="T7" fmla="*/ 12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B4F7FE"/>
          </a:solidFill>
          <a:ln>
            <a:noFill/>
          </a:ln>
          <a:effectLst/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32382" y="2533550"/>
            <a:ext cx="50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计算步骤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6" name="矩形 7"/>
          <p:cNvSpPr/>
          <p:nvPr/>
        </p:nvSpPr>
        <p:spPr>
          <a:xfrm>
            <a:off x="263435" y="1106226"/>
            <a:ext cx="928880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12-4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en-US" sz="26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广东省</a:t>
            </a:r>
            <a:r>
              <a:rPr lang="zh-CN" altLang="en-US" sz="26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各地区农村发展状况评价分析</a:t>
            </a:r>
            <a:endParaRPr lang="zh-CN" altLang="en-US" sz="2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022975" y="201295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0" y="1988715"/>
            <a:ext cx="10810875" cy="4543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188775"/>
            <a:ext cx="5490258" cy="6480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75" y="530448"/>
            <a:ext cx="6404307" cy="60393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6" name="矩形 7"/>
          <p:cNvSpPr/>
          <p:nvPr/>
        </p:nvSpPr>
        <p:spPr>
          <a:xfrm>
            <a:off x="263595" y="1230050"/>
            <a:ext cx="682050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结果分析：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9" name="TextBox 27"/>
          <p:cNvSpPr/>
          <p:nvPr/>
        </p:nvSpPr>
        <p:spPr>
          <a:xfrm>
            <a:off x="6022975" y="201295"/>
            <a:ext cx="47533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多维标度法的计算过程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3" name="组合 38"/>
          <p:cNvGrpSpPr/>
          <p:nvPr/>
        </p:nvGrpSpPr>
        <p:grpSpPr bwMode="auto">
          <a:xfrm>
            <a:off x="1476359" y="2040538"/>
            <a:ext cx="9155956" cy="3785498"/>
            <a:chOff x="819728" y="2134416"/>
            <a:chExt cx="6538354" cy="3305566"/>
          </a:xfrm>
        </p:grpSpPr>
        <p:grpSp>
          <p:nvGrpSpPr>
            <p:cNvPr id="14" name="组合 28"/>
            <p:cNvGrpSpPr/>
            <p:nvPr/>
          </p:nvGrpSpPr>
          <p:grpSpPr bwMode="auto">
            <a:xfrm>
              <a:off x="819728" y="2134832"/>
              <a:ext cx="3109511" cy="3305148"/>
              <a:chOff x="285720" y="1809275"/>
              <a:chExt cx="3540135" cy="3762865"/>
            </a:xfrm>
          </p:grpSpPr>
          <p:sp>
            <p:nvSpPr>
              <p:cNvPr id="28" name="MH_Other_1"/>
              <p:cNvSpPr/>
              <p:nvPr>
                <p:custDataLst>
                  <p:tags r:id="rId2"/>
                </p:custDataLst>
              </p:nvPr>
            </p:nvSpPr>
            <p:spPr>
              <a:xfrm>
                <a:off x="1815611" y="2319911"/>
                <a:ext cx="505028" cy="454029"/>
              </a:xfrm>
              <a:custGeom>
                <a:avLst/>
                <a:gdLst>
                  <a:gd name="connsiteX0" fmla="*/ 181098 w 387596"/>
                  <a:gd name="connsiteY0" fmla="*/ 66889 h 348240"/>
                  <a:gd name="connsiteX1" fmla="*/ 51899 w 387596"/>
                  <a:gd name="connsiteY1" fmla="*/ 174120 h 348240"/>
                  <a:gd name="connsiteX2" fmla="*/ 181098 w 387596"/>
                  <a:gd name="connsiteY2" fmla="*/ 281351 h 348240"/>
                  <a:gd name="connsiteX3" fmla="*/ 310297 w 387596"/>
                  <a:gd name="connsiteY3" fmla="*/ 174120 h 348240"/>
                  <a:gd name="connsiteX4" fmla="*/ 181098 w 387596"/>
                  <a:gd name="connsiteY4" fmla="*/ 66889 h 348240"/>
                  <a:gd name="connsiteX5" fmla="*/ 193798 w 387596"/>
                  <a:gd name="connsiteY5" fmla="*/ 0 h 348240"/>
                  <a:gd name="connsiteX6" fmla="*/ 387596 w 387596"/>
                  <a:gd name="connsiteY6" fmla="*/ 174120 h 348240"/>
                  <a:gd name="connsiteX7" fmla="*/ 193798 w 387596"/>
                  <a:gd name="connsiteY7" fmla="*/ 348240 h 348240"/>
                  <a:gd name="connsiteX8" fmla="*/ 0 w 387596"/>
                  <a:gd name="connsiteY8" fmla="*/ 174120 h 348240"/>
                  <a:gd name="connsiteX9" fmla="*/ 193798 w 387596"/>
                  <a:gd name="connsiteY9" fmla="*/ 0 h 34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7596" h="348240">
                    <a:moveTo>
                      <a:pt x="181098" y="66889"/>
                    </a:moveTo>
                    <a:cubicBezTo>
                      <a:pt x="109743" y="66889"/>
                      <a:pt x="51899" y="114898"/>
                      <a:pt x="51899" y="174120"/>
                    </a:cubicBezTo>
                    <a:cubicBezTo>
                      <a:pt x="51899" y="233342"/>
                      <a:pt x="109743" y="281351"/>
                      <a:pt x="181098" y="281351"/>
                    </a:cubicBezTo>
                    <a:cubicBezTo>
                      <a:pt x="252453" y="281351"/>
                      <a:pt x="310297" y="233342"/>
                      <a:pt x="310297" y="174120"/>
                    </a:cubicBezTo>
                    <a:cubicBezTo>
                      <a:pt x="310297" y="114898"/>
                      <a:pt x="252453" y="66889"/>
                      <a:pt x="181098" y="66889"/>
                    </a:cubicBezTo>
                    <a:close/>
                    <a:moveTo>
                      <a:pt x="193798" y="0"/>
                    </a:moveTo>
                    <a:cubicBezTo>
                      <a:pt x="300830" y="0"/>
                      <a:pt x="387596" y="77956"/>
                      <a:pt x="387596" y="174120"/>
                    </a:cubicBezTo>
                    <a:cubicBezTo>
                      <a:pt x="387596" y="270284"/>
                      <a:pt x="300830" y="348240"/>
                      <a:pt x="193798" y="348240"/>
                    </a:cubicBezTo>
                    <a:cubicBezTo>
                      <a:pt x="86766" y="348240"/>
                      <a:pt x="0" y="270284"/>
                      <a:pt x="0" y="174120"/>
                    </a:cubicBezTo>
                    <a:cubicBezTo>
                      <a:pt x="0" y="77956"/>
                      <a:pt x="86766" y="0"/>
                      <a:pt x="193798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1973535" y="2425193"/>
                <a:ext cx="197405" cy="19904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MH_Other_3"/>
              <p:cNvSpPr/>
              <p:nvPr>
                <p:custDataLst>
                  <p:tags r:id="rId4"/>
                </p:custDataLst>
              </p:nvPr>
            </p:nvSpPr>
            <p:spPr>
              <a:xfrm rot="5441149">
                <a:off x="1995744" y="2444111"/>
                <a:ext cx="144763" cy="123378"/>
              </a:xfrm>
              <a:prstGeom prst="ellipse">
                <a:avLst/>
              </a:prstGeom>
              <a:solidFill>
                <a:srgbClr val="0072B1"/>
              </a:solidFill>
              <a:ln w="1270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MH_Other_4"/>
              <p:cNvSpPr/>
              <p:nvPr>
                <p:custDataLst>
                  <p:tags r:id="rId5"/>
                </p:custDataLst>
              </p:nvPr>
            </p:nvSpPr>
            <p:spPr>
              <a:xfrm rot="5441149">
                <a:off x="1704234" y="2135839"/>
                <a:ext cx="727781" cy="74654"/>
              </a:xfrm>
              <a:prstGeom prst="rect">
                <a:avLst/>
              </a:prstGeom>
              <a:gradFill flip="none" rotWithShape="1">
                <a:gsLst>
                  <a:gs pos="51000">
                    <a:srgbClr val="C2C2C2"/>
                  </a:gs>
                  <a:gs pos="2000">
                    <a:srgbClr val="000000"/>
                  </a:gs>
                  <a:gs pos="98000">
                    <a:srgbClr val="000000"/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MH_Other_5"/>
              <p:cNvSpPr/>
              <p:nvPr>
                <p:custDataLst>
                  <p:tags r:id="rId6"/>
                </p:custDataLst>
              </p:nvPr>
            </p:nvSpPr>
            <p:spPr>
              <a:xfrm>
                <a:off x="1892104" y="1809805"/>
                <a:ext cx="360264" cy="358617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MH_Other_6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935699" y="1857510"/>
                <a:ext cx="264853" cy="26320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rgbClr val="FFFF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MH_Other_7"/>
              <p:cNvSpPr/>
              <p:nvPr>
                <p:custDataLst>
                  <p:tags r:id="rId8"/>
                </p:custDataLst>
              </p:nvPr>
            </p:nvSpPr>
            <p:spPr>
              <a:xfrm>
                <a:off x="285720" y="2647273"/>
                <a:ext cx="3540135" cy="2924867"/>
              </a:xfrm>
              <a:prstGeom prst="roundRect">
                <a:avLst>
                  <a:gd name="adj" fmla="val 6144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MH_Text_1"/>
              <p:cNvSpPr/>
              <p:nvPr>
                <p:custDataLst>
                  <p:tags r:id="rId9"/>
                </p:custDataLst>
              </p:nvPr>
            </p:nvSpPr>
            <p:spPr>
              <a:xfrm>
                <a:off x="476545" y="2818356"/>
                <a:ext cx="3158485" cy="2615601"/>
              </a:xfrm>
              <a:prstGeom prst="roundRect">
                <a:avLst>
                  <a:gd name="adj" fmla="val 614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just">
                  <a:lnSpc>
                    <a:spcPct val="140000"/>
                  </a:lnSpc>
                  <a:defRPr/>
                </a:pPr>
                <a:endParaRPr lang="en-US" altLang="zh-CN" sz="1600" dirty="0">
                  <a:solidFill>
                    <a:srgbClr val="3B3B3B"/>
                  </a:solidFill>
                </a:endParaRPr>
              </a:p>
            </p:txBody>
          </p:sp>
        </p:grpSp>
        <p:grpSp>
          <p:nvGrpSpPr>
            <p:cNvPr id="15" name="组合 29"/>
            <p:cNvGrpSpPr/>
            <p:nvPr/>
          </p:nvGrpSpPr>
          <p:grpSpPr bwMode="auto">
            <a:xfrm>
              <a:off x="4248571" y="2134416"/>
              <a:ext cx="3109511" cy="3305566"/>
              <a:chOff x="285514" y="1808800"/>
              <a:chExt cx="3540135" cy="3763340"/>
            </a:xfrm>
          </p:grpSpPr>
          <p:sp>
            <p:nvSpPr>
              <p:cNvPr id="20" name="MH_Other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15405" y="2319911"/>
                <a:ext cx="505029" cy="454029"/>
              </a:xfrm>
              <a:custGeom>
                <a:avLst/>
                <a:gdLst>
                  <a:gd name="connsiteX0" fmla="*/ 181098 w 387596"/>
                  <a:gd name="connsiteY0" fmla="*/ 66889 h 348240"/>
                  <a:gd name="connsiteX1" fmla="*/ 51899 w 387596"/>
                  <a:gd name="connsiteY1" fmla="*/ 174120 h 348240"/>
                  <a:gd name="connsiteX2" fmla="*/ 181098 w 387596"/>
                  <a:gd name="connsiteY2" fmla="*/ 281351 h 348240"/>
                  <a:gd name="connsiteX3" fmla="*/ 310297 w 387596"/>
                  <a:gd name="connsiteY3" fmla="*/ 174120 h 348240"/>
                  <a:gd name="connsiteX4" fmla="*/ 181098 w 387596"/>
                  <a:gd name="connsiteY4" fmla="*/ 66889 h 348240"/>
                  <a:gd name="connsiteX5" fmla="*/ 193798 w 387596"/>
                  <a:gd name="connsiteY5" fmla="*/ 0 h 348240"/>
                  <a:gd name="connsiteX6" fmla="*/ 387596 w 387596"/>
                  <a:gd name="connsiteY6" fmla="*/ 174120 h 348240"/>
                  <a:gd name="connsiteX7" fmla="*/ 193798 w 387596"/>
                  <a:gd name="connsiteY7" fmla="*/ 348240 h 348240"/>
                  <a:gd name="connsiteX8" fmla="*/ 0 w 387596"/>
                  <a:gd name="connsiteY8" fmla="*/ 174120 h 348240"/>
                  <a:gd name="connsiteX9" fmla="*/ 193798 w 387596"/>
                  <a:gd name="connsiteY9" fmla="*/ 0 h 34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7596" h="348240">
                    <a:moveTo>
                      <a:pt x="181098" y="66889"/>
                    </a:moveTo>
                    <a:cubicBezTo>
                      <a:pt x="109743" y="66889"/>
                      <a:pt x="51899" y="114898"/>
                      <a:pt x="51899" y="174120"/>
                    </a:cubicBezTo>
                    <a:cubicBezTo>
                      <a:pt x="51899" y="233342"/>
                      <a:pt x="109743" y="281351"/>
                      <a:pt x="181098" y="281351"/>
                    </a:cubicBezTo>
                    <a:cubicBezTo>
                      <a:pt x="252453" y="281351"/>
                      <a:pt x="310297" y="233342"/>
                      <a:pt x="310297" y="174120"/>
                    </a:cubicBezTo>
                    <a:cubicBezTo>
                      <a:pt x="310297" y="114898"/>
                      <a:pt x="252453" y="66889"/>
                      <a:pt x="181098" y="66889"/>
                    </a:cubicBezTo>
                    <a:close/>
                    <a:moveTo>
                      <a:pt x="193798" y="0"/>
                    </a:moveTo>
                    <a:cubicBezTo>
                      <a:pt x="300830" y="0"/>
                      <a:pt x="387596" y="77956"/>
                      <a:pt x="387596" y="174120"/>
                    </a:cubicBezTo>
                    <a:cubicBezTo>
                      <a:pt x="387596" y="270284"/>
                      <a:pt x="300830" y="348240"/>
                      <a:pt x="193798" y="348240"/>
                    </a:cubicBezTo>
                    <a:cubicBezTo>
                      <a:pt x="86766" y="348240"/>
                      <a:pt x="0" y="270284"/>
                      <a:pt x="0" y="174120"/>
                    </a:cubicBezTo>
                    <a:cubicBezTo>
                      <a:pt x="0" y="77956"/>
                      <a:pt x="86766" y="0"/>
                      <a:pt x="193798" y="0"/>
                    </a:cubicBezTo>
                    <a:close/>
                  </a:path>
                </a:pathLst>
              </a:custGeom>
              <a:solidFill>
                <a:srgbClr val="C1B7A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MH_Other_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73329" y="2425193"/>
                <a:ext cx="197405" cy="19904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MH_Other_3"/>
              <p:cNvSpPr/>
              <p:nvPr>
                <p:custDataLst>
                  <p:tags r:id="rId12"/>
                </p:custDataLst>
              </p:nvPr>
            </p:nvSpPr>
            <p:spPr>
              <a:xfrm rot="5441149">
                <a:off x="1995539" y="2444110"/>
                <a:ext cx="144763" cy="123379"/>
              </a:xfrm>
              <a:prstGeom prst="ellipse">
                <a:avLst/>
              </a:prstGeom>
              <a:solidFill>
                <a:srgbClr val="C1B7A0"/>
              </a:solidFill>
              <a:ln w="1270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MH_Other_4"/>
              <p:cNvSpPr/>
              <p:nvPr>
                <p:custDataLst>
                  <p:tags r:id="rId13"/>
                </p:custDataLst>
              </p:nvPr>
            </p:nvSpPr>
            <p:spPr>
              <a:xfrm rot="5441149">
                <a:off x="1724592" y="2191002"/>
                <a:ext cx="651414" cy="40223"/>
              </a:xfrm>
              <a:prstGeom prst="rect">
                <a:avLst/>
              </a:prstGeom>
              <a:gradFill flip="none" rotWithShape="1">
                <a:gsLst>
                  <a:gs pos="51000">
                    <a:srgbClr val="C2C2C2"/>
                  </a:gs>
                  <a:gs pos="2000">
                    <a:srgbClr val="000000"/>
                  </a:gs>
                  <a:gs pos="98000">
                    <a:srgbClr val="000000"/>
                  </a:gs>
                </a:gsLst>
                <a:path path="rect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MH_Other_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875448" y="1808800"/>
                <a:ext cx="360265" cy="358617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MH_Other_6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1935494" y="1857510"/>
                <a:ext cx="264852" cy="263205"/>
              </a:xfrm>
              <a:prstGeom prst="ellipse">
                <a:avLst/>
              </a:prstGeom>
              <a:solidFill>
                <a:srgbClr val="C1B7A0"/>
              </a:solidFill>
              <a:ln w="6350">
                <a:solidFill>
                  <a:srgbClr val="FFFF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MH_Other_7"/>
              <p:cNvSpPr/>
              <p:nvPr>
                <p:custDataLst>
                  <p:tags r:id="rId16"/>
                </p:custDataLst>
              </p:nvPr>
            </p:nvSpPr>
            <p:spPr>
              <a:xfrm>
                <a:off x="285514" y="2647273"/>
                <a:ext cx="3540135" cy="2924867"/>
              </a:xfrm>
              <a:prstGeom prst="roundRect">
                <a:avLst>
                  <a:gd name="adj" fmla="val 6144"/>
                </a:avLst>
              </a:prstGeom>
              <a:solidFill>
                <a:srgbClr val="C1B7A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MH_Text_1"/>
              <p:cNvSpPr/>
              <p:nvPr>
                <p:custDataLst>
                  <p:tags r:id="rId17"/>
                </p:custDataLst>
              </p:nvPr>
            </p:nvSpPr>
            <p:spPr>
              <a:xfrm>
                <a:off x="476339" y="2818356"/>
                <a:ext cx="3158485" cy="2615601"/>
              </a:xfrm>
              <a:prstGeom prst="roundRect">
                <a:avLst>
                  <a:gd name="adj" fmla="val 614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just">
                  <a:lnSpc>
                    <a:spcPct val="140000"/>
                  </a:lnSpc>
                  <a:defRPr/>
                </a:pPr>
                <a:endParaRPr lang="en-US" altLang="zh-CN" sz="1600" dirty="0">
                  <a:solidFill>
                    <a:srgbClr val="3B3B3B"/>
                  </a:solidFill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883259" y="3148005"/>
            <a:ext cx="3549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在综合排名中，广州市处于排总排名的第一名，佛山市排在第二名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，而</a:t>
            </a: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深圳市则明显大大落后。</a:t>
            </a:r>
            <a:endParaRPr lang="zh-CN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5230" y="3163373"/>
            <a:ext cx="360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茂名市、中山、珠海和江门市则在农、林、牧业产值中表现很</a:t>
            </a:r>
            <a:r>
              <a:rPr lang="zh-CN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优越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3030126" y="2946914"/>
            <a:ext cx="6117775" cy="923330"/>
          </a:xfrm>
          <a:prstGeom prst="rect">
            <a:avLst/>
          </a:prstGeom>
          <a:blipFill>
            <a:blip r:embed="rId1">
              <a:alphaModFix amt="73000"/>
            </a:blip>
            <a:tile tx="0" ty="0" sx="100000" sy="100000" flip="none" algn="tl"/>
          </a:blipFill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5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章就讲到这里</a:t>
            </a:r>
            <a:endParaRPr lang="zh-CN" altLang="en-US" sz="5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769035" y="4558811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mtClean="0">
                <a:solidFill>
                  <a:srgbClr val="3399FF"/>
                </a:solidFill>
              </a:rPr>
              <a:t>欢迎大家继续学习下章内容</a:t>
            </a:r>
            <a:r>
              <a:rPr lang="en-US" altLang="zh-CN" sz="4000" b="1" smtClean="0">
                <a:solidFill>
                  <a:srgbClr val="3399FF"/>
                </a:solidFill>
              </a:rPr>
              <a:t>~</a:t>
            </a:r>
            <a:endParaRPr lang="zh-CN" altLang="en-US" sz="40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271665" y="1196845"/>
            <a:ext cx="9832340" cy="48681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法的基本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理论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、方法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多维标度的古典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解和非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度量方法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程序中多维</a:t>
            </a:r>
            <a:r>
              <a:rPr lang="zh-CN" altLang="zh-CN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标度法的</a:t>
            </a:r>
            <a:r>
              <a:rPr lang="zh-CN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基础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</a:t>
            </a:r>
            <a:r>
              <a:rPr lang="zh-CN" altLang="zh-CN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标度法的基本步骤以及</a:t>
            </a:r>
            <a:r>
              <a:rPr lang="zh-CN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实证</a:t>
            </a:r>
            <a:r>
              <a:rPr lang="zh-CN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243329" y="1412860"/>
            <a:ext cx="28335" cy="45364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370647" y="1371295"/>
            <a:ext cx="985889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32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了解多维标度的基本思想和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实际意义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</a:t>
            </a:r>
            <a:r>
              <a:rPr lang="zh-CN" altLang="en-US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数学模型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和空间意义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掌握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</a:t>
            </a:r>
            <a:r>
              <a:rPr lang="zh-CN" altLang="zh-CN" sz="32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标度法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性质</a:t>
            </a:r>
            <a:endParaRPr lang="en-US" altLang="zh-CN" sz="320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能够利用</a:t>
            </a:r>
            <a:r>
              <a:rPr lang="en-US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编程</a:t>
            </a:r>
            <a:r>
              <a:rPr lang="zh-CN" altLang="zh-CN" sz="32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解决</a:t>
            </a:r>
            <a:r>
              <a:rPr lang="zh-CN" altLang="zh-CN" sz="320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</a:t>
            </a:r>
            <a:r>
              <a:rPr lang="zh-CN" altLang="zh-CN" sz="32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endParaRPr lang="zh-CN" altLang="en-US" sz="3200" dirty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多维标度法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415675" y="1052835"/>
            <a:ext cx="1000982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定义：</a:t>
            </a:r>
            <a:endParaRPr lang="en-US" altLang="zh-CN" sz="280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</a:t>
            </a:r>
            <a:r>
              <a:rPr lang="zh-CN" altLang="en-US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标度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法是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利用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客体间的相似性数据去揭示它们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之间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的空间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关系的统计分析方法</a:t>
            </a:r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127655" y="1268850"/>
            <a:ext cx="0" cy="51845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"/>
          <p:cNvSpPr/>
          <p:nvPr/>
        </p:nvSpPr>
        <p:spPr>
          <a:xfrm flipH="1">
            <a:off x="213387" y="1701163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MD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r>
              <a:rPr lang="zh-CN" altLang="zh-CN" sz="3200">
                <a:solidFill>
                  <a:srgbClr val="FF0000"/>
                </a:solidFill>
              </a:rPr>
              <a:t>的基本概念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5675" y="2985213"/>
            <a:ext cx="101527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C00000"/>
                </a:solidFill>
              </a:rPr>
              <a:t>种类：</a:t>
            </a:r>
            <a:endParaRPr lang="en-US" altLang="zh-CN" sz="280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一</a:t>
            </a:r>
            <a:r>
              <a:rPr lang="zh-CN" altLang="en-US" sz="2800">
                <a:solidFill>
                  <a:srgbClr val="0053EC"/>
                </a:solidFill>
              </a:rPr>
              <a:t>、度量化模型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       </a:t>
            </a:r>
            <a:r>
              <a:rPr lang="zh-CN" altLang="en-US" sz="2800" smtClean="0">
                <a:solidFill>
                  <a:srgbClr val="009682"/>
                </a:solidFill>
              </a:rPr>
              <a:t>若</a:t>
            </a:r>
            <a:r>
              <a:rPr lang="zh-CN" altLang="en-US" sz="2800">
                <a:solidFill>
                  <a:srgbClr val="009682"/>
                </a:solidFill>
              </a:rPr>
              <a:t>模型所需要的相似性数据是用距离尺度或比率尺度测得</a:t>
            </a:r>
            <a:r>
              <a:rPr lang="zh-CN" altLang="en-US" sz="2800" smtClean="0">
                <a:solidFill>
                  <a:srgbClr val="009682"/>
                </a:solidFill>
              </a:rPr>
              <a:t>的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</a:rPr>
              <a:t>二</a:t>
            </a:r>
            <a:r>
              <a:rPr lang="zh-CN" altLang="en-US" sz="2800">
                <a:solidFill>
                  <a:srgbClr val="0053EC"/>
                </a:solidFill>
              </a:rPr>
              <a:t>、与非度量化</a:t>
            </a:r>
            <a:r>
              <a:rPr lang="zh-CN" altLang="en-US" sz="2800" smtClean="0">
                <a:solidFill>
                  <a:srgbClr val="0053EC"/>
                </a:solidFill>
              </a:rPr>
              <a:t>模型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       </a:t>
            </a:r>
            <a:r>
              <a:rPr lang="zh-CN" altLang="en-US" sz="2800" smtClean="0">
                <a:solidFill>
                  <a:srgbClr val="009682"/>
                </a:solidFill>
              </a:rPr>
              <a:t>若模型需要</a:t>
            </a:r>
            <a:r>
              <a:rPr lang="zh-CN" altLang="en-US" sz="2800">
                <a:solidFill>
                  <a:srgbClr val="009682"/>
                </a:solidFill>
              </a:rPr>
              <a:t>顺序量表水平的相似数据，就</a:t>
            </a:r>
            <a:r>
              <a:rPr lang="zh-CN" altLang="en-US" sz="2800" smtClean="0">
                <a:solidFill>
                  <a:srgbClr val="009682"/>
                </a:solidFill>
              </a:rPr>
              <a:t>称为</a:t>
            </a:r>
            <a:r>
              <a:rPr lang="zh-CN" altLang="en-US" sz="2800">
                <a:solidFill>
                  <a:srgbClr val="009682"/>
                </a:solidFill>
              </a:rPr>
              <a:t>非度量化</a:t>
            </a:r>
            <a:r>
              <a:rPr lang="zh-CN" altLang="en-US" sz="2800" smtClean="0">
                <a:solidFill>
                  <a:srgbClr val="009682"/>
                </a:solidFill>
              </a:rPr>
              <a:t>模型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直接连接符 10"/>
          <p:cNvSpPr/>
          <p:nvPr/>
        </p:nvSpPr>
        <p:spPr>
          <a:xfrm>
            <a:off x="1243330" y="1124840"/>
            <a:ext cx="0" cy="518452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"/>
          <p:cNvSpPr/>
          <p:nvPr/>
        </p:nvSpPr>
        <p:spPr>
          <a:xfrm flipH="1">
            <a:off x="213387" y="1701163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MD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0" algn="ctr"/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r>
              <a:rPr lang="zh-CN" altLang="zh-CN" sz="3200">
                <a:solidFill>
                  <a:srgbClr val="FF0000"/>
                </a:solidFill>
              </a:rPr>
              <a:t>的基本概念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1415675" y="1124840"/>
            <a:ext cx="8339036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12-1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r>
              <a:rPr lang="zh-CN" altLang="zh-CN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美国</a:t>
            </a:r>
            <a:r>
              <a:rPr lang="en-US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个城市间公路</a:t>
            </a:r>
            <a:r>
              <a:rPr lang="zh-CN" altLang="zh-CN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的距离</a:t>
            </a:r>
            <a:r>
              <a:rPr lang="zh-CN" altLang="en-US" sz="280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endParaRPr lang="en-US" altLang="zh-CN" sz="2800" dirty="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08" y="1897739"/>
            <a:ext cx="10060687" cy="49154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8253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的基本理论和方法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601209" y="1252216"/>
            <a:ext cx="1040090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12.1  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en-US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，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若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满足</a:t>
            </a:r>
            <a:r>
              <a:rPr lang="en-US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zh-CN" altLang="en-US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’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8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=1,2, </a:t>
            </a:r>
            <a:r>
              <a:rPr lang="zh-CN" altLang="zh-CN" sz="2800" dirty="0" smtClean="0">
                <a:solidFill>
                  <a:srgbClr val="7030A0"/>
                </a:solidFill>
              </a:rPr>
              <a:t>…</a:t>
            </a:r>
            <a:r>
              <a:rPr lang="en-US" altLang="zh-CN" sz="2800" dirty="0" smtClean="0">
                <a:solidFill>
                  <a:srgbClr val="7030A0"/>
                </a:solidFill>
              </a:rPr>
              <a:t>,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则称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为距离阵</a:t>
            </a:r>
            <a:r>
              <a:rPr lang="zh-CN" altLang="zh-CN" sz="2800" dirty="0" smtClean="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zh-CN" sz="2800" dirty="0">
              <a:solidFill>
                <a:srgbClr val="7030A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736162" y="2595553"/>
            <a:ext cx="10400906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对于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多维标度法的目的是要寻找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用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表示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的欧氏距离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  , 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使得</a:t>
            </a:r>
            <a:r>
              <a:rPr lang="en-US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在某种意义下相近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0053EC"/>
                </a:solidFill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实际运用中，常取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1,2,3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。将寻找到的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...,</a:t>
            </a:r>
            <a:r>
              <a:rPr lang="en-US" altLang="zh-CN" sz="24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，写成矩阵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形式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endParaRPr lang="en-US" altLang="zh-CN" sz="24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400" dirty="0" smtClean="0">
                <a:solidFill>
                  <a:srgbClr val="0053EC"/>
                </a:solidFill>
              </a:rPr>
              <a:t>     </a:t>
            </a:r>
            <a:r>
              <a:rPr lang="zh-CN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则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称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en-US" altLang="zh-CN" sz="24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的一个解（或叫多维标度解）。</a:t>
            </a:r>
            <a:endParaRPr lang="zh-CN" altLang="zh-CN"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70" y="3460039"/>
            <a:ext cx="421370" cy="61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65" y="3498152"/>
            <a:ext cx="1154579" cy="5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12" y="3573010"/>
            <a:ext cx="360025" cy="47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36" y="5065535"/>
            <a:ext cx="2795456" cy="37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948035"/>
            <a:ext cx="11088370" cy="58785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欧式型距离阵及其判定定理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53EC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b="1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定义</a:t>
            </a:r>
            <a:r>
              <a:rPr lang="en-US" altLang="zh-CN" sz="2800" b="1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12.2  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</a:t>
            </a:r>
            <a:r>
              <a:rPr lang="zh-CN" altLang="en-US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个距离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阵</a:t>
            </a:r>
            <a:r>
              <a:rPr lang="en-US" altLang="zh-CN" sz="2800" i="1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</a:t>
            </a:r>
            <a:r>
              <a:rPr lang="en-US" altLang="zh-CN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solidFill>
                  <a:srgbClr val="009682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称</a:t>
            </a:r>
            <a:r>
              <a:rPr lang="zh-CN" altLang="en-US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欧氏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型的，若存在某个正整数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及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维空间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i="1" baseline="30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中的</a:t>
            </a:r>
            <a:r>
              <a:rPr lang="en-US" altLang="zh-CN" sz="2800" i="1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个点</a:t>
            </a:r>
            <a:r>
              <a:rPr lang="en-US" altLang="zh-CN" sz="2800" i="1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 smtClean="0">
                <a:solidFill>
                  <a:srgbClr val="009682"/>
                </a:solidFill>
              </a:rPr>
              <a:t>…</a:t>
            </a:r>
            <a:r>
              <a:rPr lang="zh-CN" altLang="zh-CN" sz="2800" dirty="0" smtClean="0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96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9682"/>
                </a:solidFill>
              </a:rPr>
              <a:t>，</a:t>
            </a:r>
            <a:r>
              <a:rPr lang="zh-CN" altLang="zh-CN" sz="2800" dirty="0" smtClean="0">
                <a:solidFill>
                  <a:srgbClr val="00968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使得</a:t>
            </a:r>
            <a:endParaRPr lang="en-US" altLang="zh-CN" sz="2800" dirty="0" smtClean="0">
              <a:solidFill>
                <a:srgbClr val="00968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4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  </a:t>
            </a:r>
            <a:endParaRPr lang="en-US" altLang="zh-CN" sz="24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定理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12.1  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一个</a:t>
            </a:r>
            <a:r>
              <a:rPr lang="en-US" altLang="zh-CN" sz="28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 dirty="0" err="1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的距离阵</a:t>
            </a:r>
            <a:r>
              <a:rPr lang="en-US" altLang="zh-CN" sz="28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是欧氏型的充要条件是</a:t>
            </a:r>
            <a:r>
              <a:rPr lang="en-US" altLang="zh-CN" sz="2800" i="1" dirty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B≥0</a:t>
            </a:r>
            <a:r>
              <a:rPr lang="zh-CN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55" y="3429000"/>
            <a:ext cx="389572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45" y="4509075"/>
            <a:ext cx="4895850" cy="1295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的古典解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8282" y="908825"/>
            <a:ext cx="1083066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多维标度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法的古典解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(1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由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距离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阵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D </a:t>
            </a: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）构造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en-US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令</a:t>
            </a:r>
            <a:r>
              <a:rPr lang="en-US" altLang="zh-CN" sz="2800" i="1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B </a:t>
            </a: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=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（</a:t>
            </a:r>
            <a:r>
              <a:rPr lang="en-US" altLang="zh-CN" sz="2800" i="1" err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b</a:t>
            </a:r>
            <a:r>
              <a:rPr lang="en-US" altLang="zh-CN" sz="2800" i="1" baseline="-25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），使</a:t>
            </a:r>
            <a:endParaRPr lang="en-US" altLang="zh-CN" sz="2800" smtClean="0">
              <a:latin typeface="Times New Roman" panose="02020603050405020304" pitchFamily="18" charset="0"/>
              <a:ea typeface="微软雅黑" panose="020B0503020204020204" pitchFamily="2" charset="-122"/>
              <a:cs typeface="Times New Roman" panose="02020603050405020304" pitchFamily="18" charset="0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    </a:t>
            </a: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(3)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求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的特征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≥λ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zh-CN" altLang="zh-CN" sz="2800" dirty="0" smtClean="0"/>
              <a:t>…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若无负特征根，表明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B≥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i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en-US" altLang="zh-CN" sz="2800" i="1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i="1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800" i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从而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lang="zh-CN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欧氏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型的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；若有负特征根，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一定不是欧氏型的。令</a:t>
            </a:r>
            <a:endParaRPr lang="zh-CN" altLang="zh-CN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en-US" altLang="zh-CN" sz="2800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smtClean="0"/>
          </a:p>
          <a:p>
            <a:pPr algn="just">
              <a:lnSpc>
                <a:spcPct val="150000"/>
              </a:lnSpc>
            </a:pPr>
            <a:r>
              <a:rPr lang="en-US" altLang="zh-CN" sz="2800" smtClean="0"/>
              <a:t>         </a:t>
            </a:r>
            <a:r>
              <a:rPr lang="zh-CN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这</a:t>
            </a:r>
            <a:r>
              <a:rPr lang="zh-CN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两个量相当于主成分分析中的累积</a:t>
            </a:r>
            <a:r>
              <a:rPr lang="zh-CN" altLang="zh-CN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贡献率。</a:t>
            </a:r>
            <a:endParaRPr lang="en-US" altLang="zh-CN" sz="2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12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多维标度法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MDS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及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85" y="1775866"/>
            <a:ext cx="314325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2444520"/>
            <a:ext cx="396240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74" y="4294637"/>
            <a:ext cx="3904582" cy="1230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56" y="6165191"/>
            <a:ext cx="10848842" cy="5799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MH" val="2015091210534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0912105341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50912105341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912105341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50912105341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50912105341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50912105341"/>
  <p:tag name="MH_LIBRARY" val="GRAPHIC"/>
  <p:tag name="MH_TYPE" val="Other"/>
  <p:tag name="MH_ORDER" val="7"/>
</p:tagLst>
</file>

<file path=ppt/tags/tag16.xml><?xml version="1.0" encoding="utf-8"?>
<p:tagLst xmlns:p="http://schemas.openxmlformats.org/presentationml/2006/main">
  <p:tag name="MH" val="20150912105341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50912105341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0912105341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91210534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50912105341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50912105341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50912105341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50912105341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50912105341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演示</Application>
  <PresentationFormat>宽屏</PresentationFormat>
  <Paragraphs>217</Paragraphs>
  <Slides>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210</cp:revision>
  <dcterms:created xsi:type="dcterms:W3CDTF">2015-05-24T15:13:00Z</dcterms:created>
  <dcterms:modified xsi:type="dcterms:W3CDTF">2017-08-27T09:48:15Z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