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1" r:id="rId4"/>
    <p:sldMasterId id="2147483683" r:id="rId5"/>
  </p:sldMasterIdLst>
  <p:notesMasterIdLst>
    <p:notesMasterId r:id="rId7"/>
  </p:notesMasterIdLst>
  <p:sldIdLst>
    <p:sldId id="297" r:id="rId6"/>
    <p:sldId id="264" r:id="rId8"/>
    <p:sldId id="331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12192000" cy="6858000"/>
  <p:notesSz cx="9777730" cy="664718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  <p:extLst>
    <p:ext uri="{521415D9-36F7-43E2-AB2F-B90AF26B5E84}">
      <p14:sectionLst xmlns:p14="http://schemas.microsoft.com/office/powerpoint/2010/main">
        <p14:section name="默认节" id="{33df3b17-a065-47b3-a172-dc5982f3e9f4}">
          <p14:sldIdLst>
            <p14:sldId id="297"/>
            <p14:sldId id="264"/>
            <p14:sldId id="331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</p14:sldIdLst>
        </p14:section>
        <p14:section name="无标题节" id="{33f6aba1-f5c6-4f78-97cc-498e8a87b3a1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53EC"/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8"/>
        <p:guide pos="3839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13T11:31:55.013" idx="1">
    <p:pos x="8236" y="324"/>
    <p:text>vcbvc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7038" cy="331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5535613" y="0"/>
            <a:ext cx="4240212" cy="331788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72468" y="498475"/>
            <a:ext cx="4430889" cy="2492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1" name="备注占位符 4"/>
          <p:cNvSpPr>
            <a:spLocks noGrp="1" noRot="1" noChangeAspect="1"/>
          </p:cNvSpPr>
          <p:nvPr>
            <p:ph sz="quarter" idx="3"/>
          </p:nvPr>
        </p:nvSpPr>
        <p:spPr>
          <a:xfrm>
            <a:off x="977900" y="3157538"/>
            <a:ext cx="7821613" cy="29908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13488"/>
            <a:ext cx="4237038" cy="331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l"/>
            <a:endParaRPr sz="1200">
              <a:ea typeface="宋体" panose="02010600030101010101" pitchFamily="2" charset="-122"/>
            </a:endParaRPr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35613" y="6313488"/>
            <a:ext cx="4240212" cy="331787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43864" y="2857982"/>
            <a:ext cx="7550911" cy="2338349"/>
          </a:xfrm>
          <a:prstGeom prst="rect">
            <a:avLst/>
          </a:prstGeom>
        </p:spPr>
        <p:txBody>
          <a:bodyPr/>
          <a:p>
            <a:r>
              <a:rPr lang="en-US" altLang="zh-CN" sz="4000">
                <a:solidFill>
                  <a:srgbClr val="FF0000"/>
                </a:solidFill>
              </a:rPr>
              <a:t>plot(1:100)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977773" y="3198955"/>
            <a:ext cx="7822184" cy="2617327"/>
          </a:xfrm>
          <a:prstGeom prst="rect">
            <a:avLst/>
          </a:prstGeom>
        </p:spPr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205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lvl="0" algn="ctr" defTabSz="914400" eaLnBrk="1" fontAlgn="base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9"/>
          <p:cNvSpPr>
            <a:spLocks noGrp="1"/>
          </p:cNvSpPr>
          <p:nvPr>
            <p:ph type="subTitle"/>
          </p:nvPr>
        </p:nvSpPr>
        <p:spPr>
          <a:xfrm>
            <a:off x="2936875" y="4220845"/>
            <a:ext cx="6315710" cy="903605"/>
          </a:xfrm>
        </p:spPr>
        <p:txBody>
          <a:bodyPr wrap="square" anchor="t">
            <a:noAutofit/>
          </a:bodyPr>
          <a:lstStyle>
            <a:lvl1pPr lvl="0">
              <a:defRPr kern="1200"/>
            </a:lvl1pPr>
            <a:lvl2pPr lvl="1">
              <a:defRPr kern="1200"/>
            </a:lvl2pPr>
            <a:lvl3pPr lvl="2">
              <a:defRPr kern="1200"/>
            </a:lvl3pPr>
            <a:lvl4pPr lvl="3">
              <a:defRPr kern="1200"/>
            </a:lvl4pPr>
            <a:lvl5pPr lvl="4">
              <a:defRPr kern="1200"/>
            </a:lvl5pPr>
          </a:lstStyle>
          <a:p>
            <a:pPr marL="1905" lvl="0" indent="-344805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b="1">
                <a:solidFill>
                  <a:srgbClr val="00B0F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多元数据直观表示及R使用</a:t>
            </a: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marL="1905" lvl="0" indent="-1905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solidFill>
                <a:srgbClr val="00B0F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5123" name="WordArt 10"/>
          <p:cNvSpPr>
            <a:spLocks noTextEdit="1"/>
          </p:cNvSpPr>
          <p:nvPr/>
        </p:nvSpPr>
        <p:spPr>
          <a:xfrm>
            <a:off x="2797810" y="4220845"/>
            <a:ext cx="7213600" cy="73787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endParaRPr lang="zh-CN" altLang="en-US" sz="3600" i="1">
              <a:noFill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矩形 7"/>
          <p:cNvSpPr/>
          <p:nvPr/>
        </p:nvSpPr>
        <p:spPr>
          <a:xfrm>
            <a:off x="2711450" y="2637155"/>
            <a:ext cx="6824345" cy="808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4400" b="1" dirty="0">
                <a:solidFill>
                  <a:srgbClr val="1115C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 </a:t>
            </a:r>
            <a:endParaRPr lang="zh-CN" altLang="en-US" sz="4400" b="1" dirty="0">
              <a:solidFill>
                <a:srgbClr val="1115C3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125" name="Picture 6" descr="jnd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2164060" cy="2369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灯片编号占位符 1"/>
          <p:cNvSpPr txBox="1">
            <a:spLocks noGrp="1"/>
          </p:cNvSpPr>
          <p:nvPr/>
        </p:nvSpPr>
        <p:spPr>
          <a:xfrm>
            <a:off x="9767888" y="6597650"/>
            <a:ext cx="647700" cy="196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  <a:sym typeface="Calibri" panose="020F0502020204030204" charset="0"/>
              </a:defRPr>
            </a:lvl5pPr>
          </a:lstStyle>
          <a:p>
            <a:pPr marL="0" lvl="0" indent="0" defTabSz="9144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x-none" sz="1000" b="1" i="1" dirty="0"/>
              <a:t>-</a:t>
            </a:r>
            <a:r>
              <a:rPr lang="zh-CN" altLang="en-US" sz="1000" b="1" i="1" dirty="0"/>
              <a:t> </a:t>
            </a:r>
            <a:fld id="{9A0DB2DC-4C9A-4742-B13C-FB6460FD3503}" type="slidenum">
              <a:rPr lang="zh-CN" altLang="en-US" sz="1000" b="1" i="1" dirty="0"/>
            </a:fld>
            <a:r>
              <a:rPr lang="en-US" altLang="x-none" sz="1000" b="1" i="1" dirty="0"/>
              <a:t>-</a:t>
            </a:r>
            <a:endParaRPr lang="en-US" altLang="x-none" sz="1800" i="1" dirty="0"/>
          </a:p>
        </p:txBody>
      </p:sp>
      <p:sp>
        <p:nvSpPr>
          <p:cNvPr id="7" name="Rectangle 9"/>
          <p:cNvSpPr txBox="1"/>
          <p:nvPr/>
        </p:nvSpPr>
        <p:spPr>
          <a:xfrm>
            <a:off x="3409632" y="5619630"/>
            <a:ext cx="4931973" cy="630555"/>
          </a:xfrm>
        </p:spPr>
        <p:txBody>
          <a:bodyPr wrap="square" anchor="t">
            <a:normAutofit fontScale="87500"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1905" indent="-344805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r>
              <a:rPr lang="zh-CN" altLang="en-US" sz="3600" b="1" smtClean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王斌会 教授</a:t>
            </a:r>
            <a:endParaRPr lang="zh-CN" altLang="en-US" sz="3600" b="1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箱尾图及R使用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箱尾图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45440" y="1694180"/>
            <a:ext cx="11268710" cy="246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Tukey提出的箱尾图由箱子和其上引出的两个尾组成，这种图用来表示在一定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时间内一个班成绩的变化、物体位置的变化、原材料的变化、产品标准的变化等。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344805" y="3738245"/>
            <a:ext cx="1126934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特征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箱尾图可以比较清晰地表示数据的分布特征，它由4部分组成。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6250" y="5101590"/>
            <a:ext cx="1164145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R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语言函数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boxplot(X,...)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箱尾图及R使用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525780" y="1142365"/>
            <a:ext cx="527812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boxplot(X) #按列做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垂直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箱线图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211705"/>
            <a:ext cx="5949950" cy="4052570"/>
          </a:xfrm>
          <a:prstGeom prst="rect">
            <a:avLst/>
          </a:prstGeom>
        </p:spPr>
      </p:pic>
      <p:sp>
        <p:nvSpPr>
          <p:cNvPr id="8209" name="直接连接符 10"/>
          <p:cNvSpPr/>
          <p:nvPr/>
        </p:nvSpPr>
        <p:spPr>
          <a:xfrm>
            <a:off x="6094730" y="131254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6274435" y="1142365"/>
            <a:ext cx="5662295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boxplot(X,horizontal=T)#水平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箱线图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75" y="2338070"/>
            <a:ext cx="5904865" cy="39262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3025" y="1075690"/>
            <a:ext cx="1148016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星相图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476885" y="1694180"/>
            <a:ext cx="11137265" cy="1828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用途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它将每个变量的各个观察单位的数值表示为一个图形，ｎ个观察单位就有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ｎ个图，每个图的每个角表示每个变量。</a:t>
            </a:r>
            <a:endParaRPr lang="zh-CN" altLang="en-US" sz="24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476250" y="3738245"/>
            <a:ext cx="11137900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特征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星相图是雷达图的多元表示形式。 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6250" y="5101590"/>
            <a:ext cx="1164145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R</a:t>
            </a: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语言函数</a:t>
            </a:r>
            <a:r>
              <a:rPr lang="zh-CN" altLang="en-US" sz="2800" b="1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：</a:t>
            </a:r>
            <a:endParaRPr lang="zh-CN" altLang="en-US" sz="2800" b="1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stars(X, draw.segments = FALSE,key.loc = NULL,...)</a:t>
            </a:r>
            <a:endParaRPr sz="28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525780" y="1142365"/>
            <a:ext cx="323469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alt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简单星相图</a:t>
            </a:r>
            <a:endParaRPr lang="zh-CN" altLang="en-US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stars(X)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75" y="1142365"/>
            <a:ext cx="5382895" cy="56699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10515" y="1142365"/>
            <a:ext cx="4618355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#带图例的星相图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stars(X,key.loc=c(1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,7))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1142365"/>
            <a:ext cx="6847840" cy="54508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3.4 星相图及R使用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171450" y="1101090"/>
            <a:ext cx="4983480" cy="17373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#带图例度彩色星相图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stars(X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key.loc=c(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7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),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draw.segments=T) 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0" y="1101090"/>
            <a:ext cx="6804025" cy="54025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5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3810"/>
            <a:ext cx="838835" cy="854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310640"/>
            <a:ext cx="9882505" cy="4621530"/>
          </a:xfrm>
          <a:prstGeom prst="rect">
            <a:avLst/>
          </a:prstGeom>
        </p:spPr>
      </p:pic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内容与要求</a:t>
            </a:r>
            <a:endParaRPr lang="zh-CN" altLang="en-US" sz="3200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2" name="直接连接符 29"/>
          <p:cNvSpPr/>
          <p:nvPr/>
        </p:nvSpPr>
        <p:spPr>
          <a:xfrm flipV="1">
            <a:off x="68263" y="948055"/>
            <a:ext cx="12045600" cy="9525"/>
          </a:xfrm>
          <a:prstGeom prst="line">
            <a:avLst/>
          </a:prstGeom>
          <a:ln w="136525" cap="sq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5" name="矩形 6"/>
          <p:cNvSpPr/>
          <p:nvPr/>
        </p:nvSpPr>
        <p:spPr>
          <a:xfrm>
            <a:off x="1537970" y="1261745"/>
            <a:ext cx="9832340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内容：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包括条图、箱尾图、星相图、脸谱图、调和曲线图等图形及R语言使用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425651"/>
            <a:ext cx="9522996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要求：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要求学生了解多元数据的直观表示方法及多变量图形的一些特点，并掌握一些复杂的多元数据的图示技术。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7" name="TextBox 28"/>
          <p:cNvSpPr/>
          <p:nvPr/>
        </p:nvSpPr>
        <p:spPr>
          <a:xfrm>
            <a:off x="153035" y="179070"/>
            <a:ext cx="509524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</a:pP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多元统计分析及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建模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9" name="TextBox 27"/>
          <p:cNvSpPr/>
          <p:nvPr/>
        </p:nvSpPr>
        <p:spPr>
          <a:xfrm>
            <a:off x="5635625" y="193675"/>
            <a:ext cx="545020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第</a:t>
            </a:r>
            <a:r>
              <a:rPr lang="en-US" altLang="zh-CN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2800" b="1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章 多元数据直观表示及R使用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104130" y="370840"/>
            <a:ext cx="504190" cy="1670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0" name="TextBox 1"/>
          <p:cNvSpPr/>
          <p:nvPr/>
        </p:nvSpPr>
        <p:spPr>
          <a:xfrm flipH="1">
            <a:off x="314643" y="2374265"/>
            <a:ext cx="800100" cy="25641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ctr">
              <a:lnSpc>
                <a:spcPct val="100000"/>
              </a:lnSpc>
            </a:pP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说明与举例</a:t>
            </a:r>
            <a:endParaRPr lang="zh-CN" altLang="en-US" sz="3200" dirty="0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8201" name="组合 5"/>
          <p:cNvGrpSpPr/>
          <p:nvPr/>
        </p:nvGrpSpPr>
        <p:grpSpPr>
          <a:xfrm>
            <a:off x="3709988" y="1989138"/>
            <a:ext cx="4662487" cy="2650363"/>
            <a:chOff x="0" y="0"/>
            <a:chExt cx="4662264" cy="2650025"/>
          </a:xfrm>
        </p:grpSpPr>
        <p:sp>
          <p:nvSpPr>
            <p:cNvPr id="8202" name="矩形 2"/>
            <p:cNvSpPr/>
            <p:nvPr/>
          </p:nvSpPr>
          <p:spPr>
            <a:xfrm>
              <a:off x="0" y="0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3" name="矩形 3"/>
            <p:cNvSpPr/>
            <p:nvPr/>
          </p:nvSpPr>
          <p:spPr>
            <a:xfrm>
              <a:off x="90264" y="978495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342900" lvl="0" indent="-34290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8204" name="矩形 4"/>
            <p:cNvSpPr/>
            <p:nvPr/>
          </p:nvSpPr>
          <p:spPr>
            <a:xfrm>
              <a:off x="72008" y="2232248"/>
              <a:ext cx="4572000" cy="41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algn="just">
                <a:lnSpc>
                  <a:spcPct val="100000"/>
                </a:lnSpc>
              </a:pPr>
              <a:endParaRPr sz="2000">
                <a:solidFill>
                  <a:srgbClr val="6666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8209" name="直接连接符 10"/>
          <p:cNvSpPr/>
          <p:nvPr/>
        </p:nvSpPr>
        <p:spPr>
          <a:xfrm>
            <a:off x="1242060" y="1357630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1537970" y="1261745"/>
            <a:ext cx="9832340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说明：</a:t>
            </a:r>
            <a:endParaRPr lang="zh-CN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800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图形有助于对所研究数据的直观了解，如果能把一些多元数据直接绘图显示，便可从图形一目了然看出多元变量之间的关系。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550134" y="3712671"/>
            <a:ext cx="9522996" cy="2651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举例：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【例 3-1】为了研究全国31个省、市、自治区2007年城镇居民生活消费的分布规律，根据调查资料做区域消费类型划分。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229985" y="126174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233680" y="1352550"/>
            <a:ext cx="5916295" cy="502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指标：</a:t>
            </a:r>
            <a:endParaRPr lang="zh-CN" sz="2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食品：人均食品支出(元/人) 　　　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衣着：人均衣着商品支出(元/人)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设备：人均家庭设备用品及服务支出(元/人)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医疗：人均医疗保健支出(元/人)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交通：人均交通和通讯支出(元/人)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教育：人均娱乐教育文化服务支出(元/人)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居住：人均居住支出(元/人) 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杂项：人均杂项商品和服务支出(元/人)</a:t>
            </a:r>
            <a:endParaRPr sz="2400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059180"/>
            <a:ext cx="5434965" cy="4206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数据来源：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《2008中国统计年鉴》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数据存储：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电子表格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mvstats4.xls</a:t>
            </a:r>
            <a:endParaRPr lang="en-US" altLang="zh-CN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    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之【</a:t>
            </a:r>
            <a:r>
              <a:rPr lang="en-US" altLang="zh-CN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d3.1</a:t>
            </a:r>
            <a:r>
              <a:rPr lang="zh-CN" altLang="en-US" sz="24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】</a:t>
            </a:r>
            <a:endParaRPr lang="zh-CN" altLang="en-US" sz="2400" dirty="0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80" y="1311275"/>
            <a:ext cx="4852670" cy="50704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3.1 数据直观分析简述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435725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352550"/>
            <a:ext cx="6309995" cy="1280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数据输入：数据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R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语言读取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#在mvstats4.xls:d3.1中选取A1:I32，拷贝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6445250" y="1202690"/>
            <a:ext cx="543496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数据输出：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</a:t>
            </a:r>
            <a:r>
              <a:rPr lang="zh-CN" altLang="en-US" sz="2800" dirty="0">
                <a:solidFill>
                  <a:schemeClr val="accent4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</a:t>
            </a:r>
            <a:endParaRPr lang="zh-CN" altLang="en-US" sz="2800" dirty="0">
              <a:solidFill>
                <a:schemeClr val="accent4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55" y="1980565"/>
            <a:ext cx="4333875" cy="4457700"/>
          </a:xfrm>
          <a:prstGeom prst="rect">
            <a:avLst/>
          </a:prstGeom>
        </p:spPr>
      </p:pic>
      <p:sp>
        <p:nvSpPr>
          <p:cNvPr id="12" name="矩形 6"/>
          <p:cNvSpPr/>
          <p:nvPr/>
        </p:nvSpPr>
        <p:spPr>
          <a:xfrm>
            <a:off x="147955" y="2786380"/>
            <a:ext cx="6158230" cy="64008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X=read.table('clipboard',header=T)；X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73025" y="3856355"/>
            <a:ext cx="6309995" cy="23774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直观分析：图示法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      对上述数据直接做条图意义不大，通常需要对其统计量（如均值、中位数等）做直观分析。</a:t>
            </a:r>
            <a:endParaRPr sz="2400" b="1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1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）样品（行）均值条图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#按行做均值条形图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barplot(apply(X,1,mean))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3119755"/>
            <a:ext cx="4811395" cy="3420110"/>
          </a:xfrm>
          <a:prstGeom prst="rect">
            <a:avLst/>
          </a:prstGeom>
        </p:spPr>
      </p:pic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</a:t>
            </a:r>
            <a:r>
              <a:rPr lang="zh-CN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修改横坐标位置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barplot(apply(X,1,mean)</a:t>
            </a:r>
            <a:r>
              <a:rPr lang="en-US"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,las=3</a:t>
            </a: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15" y="3187700"/>
            <a:ext cx="4676140" cy="3415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）变量（列）均值条图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#按列做均值图条形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barplot(apply(X,2,mean))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#按列做彩色均值图条形图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barplot(apply(X,2,mean),col=1:8)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3187700"/>
            <a:ext cx="4868545" cy="36309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20" y="3259455"/>
            <a:ext cx="4616450" cy="3442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27"/>
          <p:cNvSpPr/>
          <p:nvPr/>
        </p:nvSpPr>
        <p:spPr>
          <a:xfrm>
            <a:off x="6022975" y="201295"/>
            <a:ext cx="4330065" cy="548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lvl="0">
              <a:lnSpc>
                <a:spcPct val="100000"/>
              </a:lnSpc>
            </a:pP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3.</a:t>
            </a:r>
            <a:r>
              <a:rPr lang="en-US" altLang="zh-CN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b="1">
                <a:solidFill>
                  <a:schemeClr val="accent4"/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均值条图及R使用</a:t>
            </a:r>
            <a:endParaRPr lang="zh-CN" altLang="en-US" sz="2800" b="1">
              <a:solidFill>
                <a:schemeClr val="accent4"/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195" name="TextBox 28"/>
          <p:cNvSpPr/>
          <p:nvPr/>
        </p:nvSpPr>
        <p:spPr>
          <a:xfrm>
            <a:off x="47625" y="168910"/>
            <a:ext cx="5571490" cy="6134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lvl="0">
              <a:lnSpc>
                <a:spcPct val="100000"/>
              </a:lnSpc>
            </a:pP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3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多元数据直观表示及R使用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209" name="直接连接符 10"/>
          <p:cNvSpPr/>
          <p:nvPr/>
        </p:nvSpPr>
        <p:spPr>
          <a:xfrm>
            <a:off x="6363970" y="1282065"/>
            <a:ext cx="1270" cy="4951730"/>
          </a:xfrm>
          <a:prstGeom prst="line">
            <a:avLst/>
          </a:prstGeom>
          <a:ln w="22225" cap="flat" cmpd="sng">
            <a:solidFill>
              <a:srgbClr val="0174AB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直接连接符 29"/>
          <p:cNvSpPr/>
          <p:nvPr/>
        </p:nvSpPr>
        <p:spPr>
          <a:xfrm flipV="1">
            <a:off x="72708" y="948055"/>
            <a:ext cx="12045600" cy="9525"/>
          </a:xfrm>
          <a:prstGeom prst="line">
            <a:avLst/>
          </a:prstGeom>
          <a:ln w="136525" cap="sq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3" name="图片 2" descr="校徽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0" y="41275"/>
            <a:ext cx="838835" cy="77406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432425" y="392430"/>
            <a:ext cx="504190" cy="16700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5" name="矩形 6"/>
          <p:cNvSpPr/>
          <p:nvPr/>
        </p:nvSpPr>
        <p:spPr>
          <a:xfrm>
            <a:off x="72390" y="106553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条图：（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）变量（列）中位数条图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" name="矩形 6"/>
          <p:cNvSpPr/>
          <p:nvPr/>
        </p:nvSpPr>
        <p:spPr>
          <a:xfrm>
            <a:off x="303530" y="1830070"/>
            <a:ext cx="597662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#按列做中位数条形图 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barplot(apply(X,2,median),col=1:8)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8" name="矩形 6"/>
          <p:cNvSpPr/>
          <p:nvPr/>
        </p:nvSpPr>
        <p:spPr>
          <a:xfrm>
            <a:off x="6487160" y="1816735"/>
            <a:ext cx="5480050" cy="11887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#按列做均值饼图</a:t>
            </a:r>
            <a:endParaRPr lang="zh-CN"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b="1" dirty="0">
                <a:solidFill>
                  <a:srgbClr val="0053EC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pie(apply(X,2,mean))</a:t>
            </a:r>
            <a:endParaRPr sz="2400" b="1" dirty="0">
              <a:solidFill>
                <a:srgbClr val="0053EC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3187700"/>
            <a:ext cx="4721225" cy="3441700"/>
          </a:xfrm>
          <a:prstGeom prst="rect">
            <a:avLst/>
          </a:prstGeom>
        </p:spPr>
      </p:pic>
      <p:sp>
        <p:nvSpPr>
          <p:cNvPr id="9" name="矩形 6"/>
          <p:cNvSpPr/>
          <p:nvPr/>
        </p:nvSpPr>
        <p:spPr>
          <a:xfrm>
            <a:off x="6513830" y="1049020"/>
            <a:ext cx="6309995" cy="73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 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饼图： （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）变量（列）圆图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3411220"/>
            <a:ext cx="3966845" cy="295338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  <p:bldP spid="8" grpId="0" bldLvl="0" animBg="1"/>
      <p:bldP spid="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WPS 演示</Application>
  <PresentationFormat>全屏显示(4:3)</PresentationFormat>
  <Paragraphs>175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自定义设计方案</vt:lpstr>
      <vt:lpstr>3_自定义设计方案</vt:lpstr>
      <vt:lpstr>2_自定义设计方案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你随便坐  我学学 做</dc:title>
  <dc:creator>David</dc:creator>
  <cp:lastModifiedBy>a</cp:lastModifiedBy>
  <cp:revision>134</cp:revision>
  <dcterms:created xsi:type="dcterms:W3CDTF">2015-05-24T15:13:00Z</dcterms:created>
  <dcterms:modified xsi:type="dcterms:W3CDTF">2017-08-29T07:38:19Z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