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  <p:sldMasterId id="2147483683" r:id="rId5"/>
  </p:sldMasterIdLst>
  <p:notesMasterIdLst>
    <p:notesMasterId r:id="rId7"/>
  </p:notesMasterIdLst>
  <p:sldIdLst>
    <p:sldId id="297" r:id="rId6"/>
    <p:sldId id="264" r:id="rId8"/>
    <p:sldId id="408" r:id="rId9"/>
    <p:sldId id="381" r:id="rId10"/>
    <p:sldId id="387" r:id="rId11"/>
    <p:sldId id="386" r:id="rId12"/>
    <p:sldId id="409" r:id="rId13"/>
    <p:sldId id="390" r:id="rId14"/>
    <p:sldId id="410" r:id="rId15"/>
    <p:sldId id="411" r:id="rId16"/>
    <p:sldId id="433" r:id="rId17"/>
    <p:sldId id="412" r:id="rId18"/>
    <p:sldId id="437" r:id="rId19"/>
    <p:sldId id="415" r:id="rId20"/>
    <p:sldId id="416" r:id="rId21"/>
    <p:sldId id="414" r:id="rId22"/>
    <p:sldId id="391" r:id="rId23"/>
    <p:sldId id="382" r:id="rId24"/>
    <p:sldId id="417" r:id="rId25"/>
    <p:sldId id="418" r:id="rId26"/>
    <p:sldId id="419" r:id="rId27"/>
    <p:sldId id="394" r:id="rId28"/>
    <p:sldId id="420" r:id="rId29"/>
    <p:sldId id="421" r:id="rId30"/>
    <p:sldId id="422" r:id="rId31"/>
    <p:sldId id="423" r:id="rId32"/>
    <p:sldId id="425" r:id="rId33"/>
    <p:sldId id="426" r:id="rId34"/>
    <p:sldId id="424" r:id="rId35"/>
    <p:sldId id="427" r:id="rId36"/>
    <p:sldId id="428" r:id="rId37"/>
    <p:sldId id="429" r:id="rId38"/>
    <p:sldId id="430" r:id="rId39"/>
    <p:sldId id="397" r:id="rId40"/>
    <p:sldId id="434" r:id="rId41"/>
    <p:sldId id="393" r:id="rId42"/>
    <p:sldId id="404" r:id="rId43"/>
    <p:sldId id="435" r:id="rId44"/>
    <p:sldId id="405" r:id="rId45"/>
    <p:sldId id="402" r:id="rId46"/>
    <p:sldId id="432" r:id="rId47"/>
    <p:sldId id="439" r:id="rId48"/>
  </p:sldIdLst>
  <p:sldSz cx="12192000" cy="6858000"/>
  <p:notesSz cx="9777095" cy="6646545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9pPr>
  </p:defaultTextStyle>
  <p:extLst>
    <p:ext uri="{521415D9-36F7-43E2-AB2F-B90AF26B5E84}">
      <p14:sectionLst xmlns:p14="http://schemas.microsoft.com/office/powerpoint/2010/main">
        <p14:section name="默认节" id="{33DF3B17-A065-47B3-A172-DC5982F3E9F4}">
          <p14:sldIdLst>
            <p14:sldId id="297"/>
            <p14:sldId id="264"/>
            <p14:sldId id="408"/>
            <p14:sldId id="381"/>
            <p14:sldId id="387"/>
            <p14:sldId id="386"/>
            <p14:sldId id="409"/>
            <p14:sldId id="390"/>
            <p14:sldId id="410"/>
            <p14:sldId id="411"/>
            <p14:sldId id="433"/>
            <p14:sldId id="412"/>
            <p14:sldId id="437"/>
            <p14:sldId id="415"/>
            <p14:sldId id="416"/>
            <p14:sldId id="414"/>
            <p14:sldId id="391"/>
            <p14:sldId id="382"/>
            <p14:sldId id="417"/>
            <p14:sldId id="418"/>
            <p14:sldId id="419"/>
            <p14:sldId id="394"/>
            <p14:sldId id="420"/>
            <p14:sldId id="421"/>
            <p14:sldId id="422"/>
            <p14:sldId id="423"/>
            <p14:sldId id="425"/>
            <p14:sldId id="426"/>
            <p14:sldId id="424"/>
            <p14:sldId id="427"/>
            <p14:sldId id="428"/>
            <p14:sldId id="429"/>
            <p14:sldId id="430"/>
            <p14:sldId id="397"/>
            <p14:sldId id="434"/>
            <p14:sldId id="393"/>
            <p14:sldId id="404"/>
            <p14:sldId id="435"/>
            <p14:sldId id="405"/>
            <p14:sldId id="402"/>
            <p14:sldId id="432"/>
            <p14:sldId id="439"/>
          </p14:sldIdLst>
        </p14:section>
        <p14:section name="无标题节" id="{33F6ABA1-F5C6-4F78-97CC-498E8A87B3A1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53E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 showGuides="1">
      <p:cViewPr varScale="1">
        <p:scale>
          <a:sx n="96" d="100"/>
          <a:sy n="96" d="100"/>
        </p:scale>
        <p:origin x="139" y="77"/>
      </p:cViewPr>
      <p:guideLst>
        <p:guide orient="horz" pos="215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2" Type="http://schemas.openxmlformats.org/officeDocument/2006/relationships/commentAuthors" Target="commentAuthors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Master" Target="slideMasters/slideMaster4.xml"/><Relationship Id="rId49" Type="http://schemas.openxmlformats.org/officeDocument/2006/relationships/presProps" Target="presProps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7038" cy="331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38788" y="0"/>
            <a:ext cx="4237037" cy="331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8CEF9-FBB3-466E-9D1D-30E1B136AA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73350" y="498475"/>
            <a:ext cx="4432300" cy="2492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77900" y="3157538"/>
            <a:ext cx="7821613" cy="29908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13488"/>
            <a:ext cx="4237038" cy="331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38788" y="6313488"/>
            <a:ext cx="4237037" cy="331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FAD9C-AE9E-477F-9637-EC5C28AAFB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en-US" altLang="zh-CN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en-US" altLang="zh-CN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en-US" altLang="zh-CN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</a:fld>
            <a:endParaRPr lang="zh-CN" altLang="en-US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</a:fld>
            <a:endParaRPr lang="zh-CN" altLang="en-US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</a:fld>
            <a:endParaRPr lang="zh-CN" altLang="en-US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en-US" altLang="zh-CN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en-US" altLang="zh-CN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07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307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1" Type="http://schemas.openxmlformats.org/officeDocument/2006/relationships/notesSlide" Target="../notesSlides/notesSlide14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1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Grp="1"/>
          </p:cNvSpPr>
          <p:nvPr>
            <p:ph type="subTitle"/>
          </p:nvPr>
        </p:nvSpPr>
        <p:spPr>
          <a:xfrm>
            <a:off x="3503820" y="4328160"/>
            <a:ext cx="5584825" cy="630555"/>
          </a:xfrm>
        </p:spPr>
        <p:txBody>
          <a:bodyPr wrap="square" anchor="t">
            <a:normAutofit fontScale="97500"/>
          </a:bodyPr>
          <a:lstStyle>
            <a:lvl1pPr lvl="0">
              <a:defRPr kern="1200"/>
            </a:lvl1pPr>
            <a:lvl2pPr lvl="1">
              <a:defRPr kern="1200"/>
            </a:lvl2pPr>
            <a:lvl3pPr lvl="2">
              <a:defRPr kern="1200"/>
            </a:lvl3pPr>
            <a:lvl4pPr lvl="3">
              <a:defRPr kern="1200"/>
            </a:lvl4pPr>
            <a:lvl5pPr lvl="4">
              <a:defRPr kern="1200"/>
            </a:lvl5pPr>
          </a:lstStyle>
          <a:p>
            <a:pPr marL="1905" lvl="0" indent="-344805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3600" b="1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3600" b="1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lang="zh-CN" altLang="en-US" sz="3600" b="1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聚类分析及R使用</a:t>
            </a:r>
            <a:endParaRPr lang="zh-CN" altLang="en-US" sz="3600" b="1">
              <a:solidFill>
                <a:srgbClr val="3399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1905" lvl="0" indent="-1905">
              <a:lnSpc>
                <a:spcPct val="90000"/>
              </a:lnSpc>
              <a:spcBef>
                <a:spcPct val="50000"/>
              </a:spcBef>
            </a:pPr>
            <a:endParaRPr lang="zh-CN" altLang="en-US" sz="3600" b="1">
              <a:solidFill>
                <a:srgbClr val="3399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WordArt 10"/>
          <p:cNvSpPr>
            <a:spLocks noTextEdit="1"/>
          </p:cNvSpPr>
          <p:nvPr/>
        </p:nvSpPr>
        <p:spPr>
          <a:xfrm>
            <a:off x="2797810" y="4220845"/>
            <a:ext cx="7213600" cy="7378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 i="1">
              <a:noFill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4" name="矩形 7"/>
          <p:cNvSpPr/>
          <p:nvPr/>
        </p:nvSpPr>
        <p:spPr>
          <a:xfrm>
            <a:off x="2711450" y="2637155"/>
            <a:ext cx="6824345" cy="8089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 </a:t>
            </a:r>
            <a:endParaRPr lang="zh-CN" altLang="en-US" sz="4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9"/>
          <p:cNvSpPr txBox="1"/>
          <p:nvPr/>
        </p:nvSpPr>
        <p:spPr>
          <a:xfrm>
            <a:off x="3612197" y="5589150"/>
            <a:ext cx="4931973" cy="630555"/>
          </a:xfrm>
        </p:spPr>
        <p:txBody>
          <a:bodyPr wrap="square" anchor="t">
            <a:normAutofit fontScale="97500"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1905" indent="-344805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3600" b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王斌会 教授</a:t>
            </a:r>
            <a:endParaRPr lang="zh-CN" altLang="en-US" sz="3600" b="1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797355" cy="812445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799911" y="193675"/>
            <a:ext cx="62859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7.2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聚类统计量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034676" y="387954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39635" y="5949175"/>
            <a:ext cx="37369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>
                <a:solidFill>
                  <a:srgbClr val="0053EC"/>
                </a:solidFill>
              </a:rPr>
              <a:t>相关系数矩阵：</a:t>
            </a:r>
            <a:r>
              <a:rPr lang="en-US" altLang="zh-CN" sz="2800" b="1" smtClean="0">
                <a:solidFill>
                  <a:srgbClr val="0053EC"/>
                </a:solidFill>
              </a:rPr>
              <a:t>cor(X</a:t>
            </a:r>
            <a:r>
              <a:rPr lang="en-US" altLang="zh-CN" sz="2800" b="1">
                <a:solidFill>
                  <a:srgbClr val="0053EC"/>
                </a:solidFill>
              </a:rPr>
              <a:t>)</a:t>
            </a:r>
            <a:endParaRPr lang="zh-CN" altLang="en-US" sz="2800" b="1">
              <a:solidFill>
                <a:srgbClr val="0053EC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1147762"/>
            <a:ext cx="10696575" cy="456247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797355" cy="812445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799911" y="193675"/>
            <a:ext cx="62859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7.2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聚类统计量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034676" y="387954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05" y="1908227"/>
            <a:ext cx="1993168" cy="46256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95" y="1258805"/>
            <a:ext cx="5904410" cy="50175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775" y="1916393"/>
            <a:ext cx="9072630" cy="4618442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590" y="116770"/>
            <a:ext cx="7677150" cy="40290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45" y="2636945"/>
            <a:ext cx="6505575" cy="39433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727905" y="193675"/>
            <a:ext cx="635792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7.3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系统聚类法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049191" y="400685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65155" y="2636945"/>
            <a:ext cx="9720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先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将个样品分成类，每个样品自成一类，然后每次将具有最小距离的两类合并，合并后重新计算类与类之间的距离，这个过程一直继续到所有的样品归为一类为止，并把这个过程做成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一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张系统聚类图。</a:t>
            </a:r>
            <a:endParaRPr lang="zh-CN" altLang="en-US" sz="28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1640" y="1612596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/>
              <a:t>系统聚类法的基本思想</a:t>
            </a:r>
            <a:endParaRPr lang="zh-CN" altLang="en-US" sz="32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727905" y="193675"/>
            <a:ext cx="63579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7.3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系统聚类法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049191" y="400685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" name="矩形 3"/>
          <p:cNvSpPr/>
          <p:nvPr/>
        </p:nvSpPr>
        <p:spPr>
          <a:xfrm>
            <a:off x="163812" y="1786082"/>
            <a:ext cx="216015" cy="403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smtClean="0">
                <a:solidFill>
                  <a:srgbClr val="C00000"/>
                </a:solidFill>
              </a:rPr>
              <a:t>类间距离计算方法</a:t>
            </a:r>
            <a:endParaRPr lang="zh-CN" altLang="en-US" sz="3200" b="1" smtClean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5625" y="1124840"/>
            <a:ext cx="4968345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>
                <a:solidFill>
                  <a:srgbClr val="0053EC"/>
                </a:solidFill>
              </a:rPr>
              <a:t>（</a:t>
            </a:r>
            <a:r>
              <a:rPr lang="en-US" altLang="zh-CN" sz="2800" b="1">
                <a:solidFill>
                  <a:srgbClr val="0053EC"/>
                </a:solidFill>
              </a:rPr>
              <a:t>1</a:t>
            </a:r>
            <a:r>
              <a:rPr lang="zh-CN" altLang="en-US" sz="2800" b="1">
                <a:solidFill>
                  <a:srgbClr val="0053EC"/>
                </a:solidFill>
              </a:rPr>
              <a:t>）最短距离法（</a:t>
            </a:r>
            <a:r>
              <a:rPr lang="en-US" altLang="zh-CN" sz="2800" b="1">
                <a:solidFill>
                  <a:srgbClr val="0053EC"/>
                </a:solidFill>
              </a:rPr>
              <a:t>single</a:t>
            </a:r>
            <a:r>
              <a:rPr lang="zh-CN" altLang="en-US" sz="2800" b="1" smtClean="0">
                <a:solidFill>
                  <a:srgbClr val="0053EC"/>
                </a:solidFill>
              </a:rPr>
              <a:t>）</a:t>
            </a:r>
            <a:endParaRPr lang="zh-CN" altLang="en-US" sz="2800" b="1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800" b="1">
                <a:solidFill>
                  <a:srgbClr val="0053EC"/>
                </a:solidFill>
              </a:rPr>
              <a:t>（</a:t>
            </a:r>
            <a:r>
              <a:rPr lang="en-US" altLang="zh-CN" sz="2800" b="1">
                <a:solidFill>
                  <a:srgbClr val="0053EC"/>
                </a:solidFill>
              </a:rPr>
              <a:t>2</a:t>
            </a:r>
            <a:r>
              <a:rPr lang="zh-CN" altLang="en-US" sz="2800" b="1">
                <a:solidFill>
                  <a:srgbClr val="0053EC"/>
                </a:solidFill>
              </a:rPr>
              <a:t>）最长距离法（</a:t>
            </a:r>
            <a:r>
              <a:rPr lang="en-US" altLang="zh-CN" sz="2800" b="1">
                <a:solidFill>
                  <a:srgbClr val="0053EC"/>
                </a:solidFill>
              </a:rPr>
              <a:t>complete</a:t>
            </a:r>
            <a:r>
              <a:rPr lang="zh-CN" altLang="en-US" sz="2800" b="1" smtClean="0">
                <a:solidFill>
                  <a:srgbClr val="0053EC"/>
                </a:solidFill>
              </a:rPr>
              <a:t>）</a:t>
            </a:r>
            <a:endParaRPr lang="zh-CN" altLang="en-US" sz="2800" b="1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800" b="1">
                <a:solidFill>
                  <a:srgbClr val="0053EC"/>
                </a:solidFill>
              </a:rPr>
              <a:t>（</a:t>
            </a:r>
            <a:r>
              <a:rPr lang="en-US" altLang="zh-CN" sz="2800" b="1">
                <a:solidFill>
                  <a:srgbClr val="0053EC"/>
                </a:solidFill>
              </a:rPr>
              <a:t>3</a:t>
            </a:r>
            <a:r>
              <a:rPr lang="zh-CN" altLang="en-US" sz="2800" b="1">
                <a:solidFill>
                  <a:srgbClr val="0053EC"/>
                </a:solidFill>
              </a:rPr>
              <a:t>）中间距离法（</a:t>
            </a:r>
            <a:r>
              <a:rPr lang="en-US" altLang="zh-CN" sz="2800" b="1">
                <a:solidFill>
                  <a:srgbClr val="0053EC"/>
                </a:solidFill>
              </a:rPr>
              <a:t>median</a:t>
            </a:r>
            <a:r>
              <a:rPr lang="zh-CN" altLang="en-US" sz="2800" b="1" smtClean="0">
                <a:solidFill>
                  <a:srgbClr val="0053EC"/>
                </a:solidFill>
              </a:rPr>
              <a:t>）</a:t>
            </a:r>
            <a:endParaRPr lang="en-US" altLang="zh-CN" sz="2800" b="1" smtClean="0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800" b="1" smtClean="0">
                <a:solidFill>
                  <a:srgbClr val="0053EC"/>
                </a:solidFill>
              </a:rPr>
              <a:t>（</a:t>
            </a:r>
            <a:r>
              <a:rPr lang="en-US" altLang="zh-CN" sz="2800" b="1">
                <a:solidFill>
                  <a:srgbClr val="0053EC"/>
                </a:solidFill>
              </a:rPr>
              <a:t>4</a:t>
            </a:r>
            <a:r>
              <a:rPr lang="zh-CN" altLang="en-US" sz="2800" b="1">
                <a:solidFill>
                  <a:srgbClr val="0053EC"/>
                </a:solidFill>
              </a:rPr>
              <a:t>）类平均法（</a:t>
            </a:r>
            <a:r>
              <a:rPr lang="en-US" altLang="zh-CN" sz="2800" b="1">
                <a:solidFill>
                  <a:srgbClr val="0053EC"/>
                </a:solidFill>
              </a:rPr>
              <a:t>average</a:t>
            </a:r>
            <a:r>
              <a:rPr lang="zh-CN" altLang="en-US" sz="2800" b="1" smtClean="0">
                <a:solidFill>
                  <a:srgbClr val="0053EC"/>
                </a:solidFill>
              </a:rPr>
              <a:t>）</a:t>
            </a:r>
            <a:endParaRPr lang="en-US" altLang="zh-CN" sz="2800" b="1" smtClean="0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800" b="1" smtClean="0">
                <a:solidFill>
                  <a:srgbClr val="0053EC"/>
                </a:solidFill>
              </a:rPr>
              <a:t>（</a:t>
            </a:r>
            <a:r>
              <a:rPr lang="en-US" altLang="zh-CN" sz="2800" b="1">
                <a:solidFill>
                  <a:srgbClr val="0053EC"/>
                </a:solidFill>
              </a:rPr>
              <a:t>5</a:t>
            </a:r>
            <a:r>
              <a:rPr lang="zh-CN" altLang="en-US" sz="2800" b="1">
                <a:solidFill>
                  <a:srgbClr val="0053EC"/>
                </a:solidFill>
              </a:rPr>
              <a:t>）重心法（</a:t>
            </a:r>
            <a:r>
              <a:rPr lang="en-US" altLang="zh-CN" sz="2800" b="1">
                <a:solidFill>
                  <a:srgbClr val="0053EC"/>
                </a:solidFill>
              </a:rPr>
              <a:t>centroid</a:t>
            </a:r>
            <a:r>
              <a:rPr lang="zh-CN" altLang="en-US" sz="2800" b="1" smtClean="0">
                <a:solidFill>
                  <a:srgbClr val="0053EC"/>
                </a:solidFill>
              </a:rPr>
              <a:t>）</a:t>
            </a:r>
            <a:endParaRPr lang="zh-CN" altLang="en-US" sz="2800" b="1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800" b="1">
                <a:solidFill>
                  <a:srgbClr val="0053EC"/>
                </a:solidFill>
              </a:rPr>
              <a:t>（</a:t>
            </a:r>
            <a:r>
              <a:rPr lang="en-US" altLang="zh-CN" sz="2800" b="1">
                <a:solidFill>
                  <a:srgbClr val="0053EC"/>
                </a:solidFill>
              </a:rPr>
              <a:t>6</a:t>
            </a:r>
            <a:r>
              <a:rPr lang="zh-CN" altLang="en-US" sz="2800" b="1">
                <a:solidFill>
                  <a:srgbClr val="0053EC"/>
                </a:solidFill>
              </a:rPr>
              <a:t>）离差平方和法（</a:t>
            </a:r>
            <a:r>
              <a:rPr lang="en-US" altLang="zh-CN" sz="2800" b="1">
                <a:solidFill>
                  <a:srgbClr val="0053EC"/>
                </a:solidFill>
              </a:rPr>
              <a:t>Ward</a:t>
            </a:r>
            <a:r>
              <a:rPr lang="zh-CN" altLang="en-US" sz="2800" b="1" smtClean="0">
                <a:solidFill>
                  <a:srgbClr val="0053EC"/>
                </a:solidFill>
              </a:rPr>
              <a:t>）</a:t>
            </a:r>
            <a:endParaRPr lang="zh-CN" altLang="en-US" sz="2800" b="1">
              <a:solidFill>
                <a:srgbClr val="0053EC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130" y="1374530"/>
            <a:ext cx="4888109" cy="4300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131" y="2224148"/>
            <a:ext cx="4765583" cy="4580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130" y="3068975"/>
            <a:ext cx="3914775" cy="5524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601" y="3789025"/>
            <a:ext cx="3162300" cy="8477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9130" y="4672001"/>
            <a:ext cx="5029200" cy="8953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0213" y="5666124"/>
            <a:ext cx="6343650" cy="923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9652" y="2708950"/>
            <a:ext cx="6344799" cy="152394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3183" y="4221055"/>
            <a:ext cx="6561212" cy="1525408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3986" y="208231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mtClean="0">
                <a:solidFill>
                  <a:srgbClr val="C00000"/>
                </a:solidFill>
              </a:rPr>
              <a:t>类间距离计算公式</a:t>
            </a:r>
            <a:endParaRPr lang="zh-CN" altLang="en-US" sz="3200" b="1">
              <a:solidFill>
                <a:srgbClr val="C0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670" y="980830"/>
            <a:ext cx="9092586" cy="58088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865" y="162508"/>
            <a:ext cx="6192430" cy="674312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4F81BD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3200" b="1" dirty="0" smtClean="0">
                <a:solidFill>
                  <a:srgbClr val="4F81BD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3200" b="1" dirty="0" smtClean="0">
                <a:solidFill>
                  <a:srgbClr val="4F81BD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rgbClr val="4F81BD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rgbClr val="4F81BD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655901" y="193675"/>
            <a:ext cx="642993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7.3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系统聚类法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069602" y="387954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63" y="1106380"/>
            <a:ext cx="9753600" cy="3114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263" y="4255205"/>
            <a:ext cx="5543550" cy="2486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050" y="4262460"/>
            <a:ext cx="4124325" cy="21907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4F81BD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3200" b="1" dirty="0" smtClean="0">
                <a:solidFill>
                  <a:srgbClr val="4F81BD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3200" b="1" dirty="0" smtClean="0">
                <a:solidFill>
                  <a:srgbClr val="4F81BD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rgbClr val="4F81BD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rgbClr val="4F81BD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655901" y="193675"/>
            <a:ext cx="642993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7.3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系统聚类法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069602" y="387954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9635" y="2055312"/>
            <a:ext cx="6480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系统聚类法</a:t>
            </a:r>
            <a:endParaRPr lang="en-US" altLang="zh-CN" sz="3200" smtClean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320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过程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41197" y="1556870"/>
            <a:ext cx="9144634" cy="4248296"/>
            <a:chOff x="2135726" y="1700879"/>
            <a:chExt cx="9144634" cy="4248296"/>
          </a:xfrm>
        </p:grpSpPr>
        <p:sp>
          <p:nvSpPr>
            <p:cNvPr id="6" name="矩形 5"/>
            <p:cNvSpPr/>
            <p:nvPr/>
          </p:nvSpPr>
          <p:spPr>
            <a:xfrm>
              <a:off x="2135726" y="1700879"/>
              <a:ext cx="9144634" cy="4248296"/>
            </a:xfrm>
            <a:prstGeom prst="rect">
              <a:avLst/>
            </a:prstGeom>
            <a:solidFill>
              <a:schemeClr val="bg1"/>
            </a:solidFill>
          </p:spPr>
        </p:sp>
        <p:sp>
          <p:nvSpPr>
            <p:cNvPr id="7" name="任意多边形 6"/>
            <p:cNvSpPr/>
            <p:nvPr/>
          </p:nvSpPr>
          <p:spPr>
            <a:xfrm>
              <a:off x="2143763" y="1903225"/>
              <a:ext cx="2402252" cy="1441351"/>
            </a:xfrm>
            <a:custGeom>
              <a:avLst/>
              <a:gdLst>
                <a:gd name="connsiteX0" fmla="*/ 0 w 2402252"/>
                <a:gd name="connsiteY0" fmla="*/ 144135 h 1441351"/>
                <a:gd name="connsiteX1" fmla="*/ 144135 w 2402252"/>
                <a:gd name="connsiteY1" fmla="*/ 0 h 1441351"/>
                <a:gd name="connsiteX2" fmla="*/ 2258117 w 2402252"/>
                <a:gd name="connsiteY2" fmla="*/ 0 h 1441351"/>
                <a:gd name="connsiteX3" fmla="*/ 2402252 w 2402252"/>
                <a:gd name="connsiteY3" fmla="*/ 144135 h 1441351"/>
                <a:gd name="connsiteX4" fmla="*/ 2402252 w 2402252"/>
                <a:gd name="connsiteY4" fmla="*/ 1297216 h 1441351"/>
                <a:gd name="connsiteX5" fmla="*/ 2258117 w 2402252"/>
                <a:gd name="connsiteY5" fmla="*/ 1441351 h 1441351"/>
                <a:gd name="connsiteX6" fmla="*/ 144135 w 2402252"/>
                <a:gd name="connsiteY6" fmla="*/ 1441351 h 1441351"/>
                <a:gd name="connsiteX7" fmla="*/ 0 w 2402252"/>
                <a:gd name="connsiteY7" fmla="*/ 1297216 h 1441351"/>
                <a:gd name="connsiteX8" fmla="*/ 0 w 2402252"/>
                <a:gd name="connsiteY8" fmla="*/ 144135 h 144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2252" h="1441351">
                  <a:moveTo>
                    <a:pt x="0" y="144135"/>
                  </a:moveTo>
                  <a:cubicBezTo>
                    <a:pt x="0" y="64531"/>
                    <a:pt x="64531" y="0"/>
                    <a:pt x="144135" y="0"/>
                  </a:cubicBezTo>
                  <a:lnTo>
                    <a:pt x="2258117" y="0"/>
                  </a:lnTo>
                  <a:cubicBezTo>
                    <a:pt x="2337721" y="0"/>
                    <a:pt x="2402252" y="64531"/>
                    <a:pt x="2402252" y="144135"/>
                  </a:cubicBezTo>
                  <a:lnTo>
                    <a:pt x="2402252" y="1297216"/>
                  </a:lnTo>
                  <a:cubicBezTo>
                    <a:pt x="2402252" y="1376820"/>
                    <a:pt x="2337721" y="1441351"/>
                    <a:pt x="2258117" y="1441351"/>
                  </a:cubicBezTo>
                  <a:lnTo>
                    <a:pt x="144135" y="1441351"/>
                  </a:lnTo>
                  <a:cubicBezTo>
                    <a:pt x="64531" y="1441351"/>
                    <a:pt x="0" y="1376820"/>
                    <a:pt x="0" y="1297216"/>
                  </a:cubicBezTo>
                  <a:lnTo>
                    <a:pt x="0" y="144135"/>
                  </a:lnTo>
                  <a:close/>
                </a:path>
              </a:pathLst>
            </a:custGeom>
            <a:pattFill prst="pct5">
              <a:fgClr>
                <a:schemeClr val="accent1"/>
              </a:fgClr>
              <a:bgClr>
                <a:schemeClr val="bg1"/>
              </a:bgClr>
            </a:patt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18416" tIns="118416" rIns="118416" bIns="118416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（</a:t>
              </a:r>
              <a:r>
                <a:rPr lang="en-US" altLang="zh-CN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</a:t>
              </a:r>
              <a:r>
                <a:rPr lang="zh-CN" altLang="en-US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）计算</a:t>
              </a:r>
              <a:r>
                <a:rPr lang="en-US" altLang="zh-CN" sz="2000" b="1" kern="1200" dirty="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n</a:t>
              </a:r>
              <a:r>
                <a:rPr lang="zh-CN" altLang="en-US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个样品</a:t>
              </a:r>
              <a:endParaRPr lang="en-US" altLang="zh-CN" sz="2000" b="1" kern="1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两两</a:t>
              </a:r>
              <a:r>
                <a:rPr lang="zh-CN" altLang="en-US" sz="2000" b="1" kern="1200" dirty="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间的距离</a:t>
              </a:r>
              <a:endParaRPr lang="zh-CN" altLang="en-US" sz="2000" b="1" kern="1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4757413" y="2326021"/>
              <a:ext cx="509277" cy="595758"/>
            </a:xfrm>
            <a:custGeom>
              <a:avLst/>
              <a:gdLst>
                <a:gd name="connsiteX0" fmla="*/ 0 w 509277"/>
                <a:gd name="connsiteY0" fmla="*/ 119152 h 595758"/>
                <a:gd name="connsiteX1" fmla="*/ 254639 w 509277"/>
                <a:gd name="connsiteY1" fmla="*/ 119152 h 595758"/>
                <a:gd name="connsiteX2" fmla="*/ 254639 w 509277"/>
                <a:gd name="connsiteY2" fmla="*/ 0 h 595758"/>
                <a:gd name="connsiteX3" fmla="*/ 509277 w 509277"/>
                <a:gd name="connsiteY3" fmla="*/ 297879 h 595758"/>
                <a:gd name="connsiteX4" fmla="*/ 254639 w 509277"/>
                <a:gd name="connsiteY4" fmla="*/ 595758 h 595758"/>
                <a:gd name="connsiteX5" fmla="*/ 254639 w 509277"/>
                <a:gd name="connsiteY5" fmla="*/ 476606 h 595758"/>
                <a:gd name="connsiteX6" fmla="*/ 0 w 509277"/>
                <a:gd name="connsiteY6" fmla="*/ 476606 h 595758"/>
                <a:gd name="connsiteX7" fmla="*/ 0 w 509277"/>
                <a:gd name="connsiteY7" fmla="*/ 119152 h 59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9277" h="595758">
                  <a:moveTo>
                    <a:pt x="0" y="119152"/>
                  </a:moveTo>
                  <a:lnTo>
                    <a:pt x="254639" y="119152"/>
                  </a:lnTo>
                  <a:lnTo>
                    <a:pt x="254639" y="0"/>
                  </a:lnTo>
                  <a:lnTo>
                    <a:pt x="509277" y="297879"/>
                  </a:lnTo>
                  <a:lnTo>
                    <a:pt x="254639" y="595758"/>
                  </a:lnTo>
                  <a:lnTo>
                    <a:pt x="254639" y="476606"/>
                  </a:lnTo>
                  <a:lnTo>
                    <a:pt x="0" y="476606"/>
                  </a:lnTo>
                  <a:lnTo>
                    <a:pt x="0" y="119152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shade val="9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19152" rIns="152783" bIns="11915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5506916" y="1903225"/>
              <a:ext cx="2402252" cy="1441351"/>
            </a:xfrm>
            <a:custGeom>
              <a:avLst/>
              <a:gdLst>
                <a:gd name="connsiteX0" fmla="*/ 0 w 2402252"/>
                <a:gd name="connsiteY0" fmla="*/ 144135 h 1441351"/>
                <a:gd name="connsiteX1" fmla="*/ 144135 w 2402252"/>
                <a:gd name="connsiteY1" fmla="*/ 0 h 1441351"/>
                <a:gd name="connsiteX2" fmla="*/ 2258117 w 2402252"/>
                <a:gd name="connsiteY2" fmla="*/ 0 h 1441351"/>
                <a:gd name="connsiteX3" fmla="*/ 2402252 w 2402252"/>
                <a:gd name="connsiteY3" fmla="*/ 144135 h 1441351"/>
                <a:gd name="connsiteX4" fmla="*/ 2402252 w 2402252"/>
                <a:gd name="connsiteY4" fmla="*/ 1297216 h 1441351"/>
                <a:gd name="connsiteX5" fmla="*/ 2258117 w 2402252"/>
                <a:gd name="connsiteY5" fmla="*/ 1441351 h 1441351"/>
                <a:gd name="connsiteX6" fmla="*/ 144135 w 2402252"/>
                <a:gd name="connsiteY6" fmla="*/ 1441351 h 1441351"/>
                <a:gd name="connsiteX7" fmla="*/ 0 w 2402252"/>
                <a:gd name="connsiteY7" fmla="*/ 1297216 h 1441351"/>
                <a:gd name="connsiteX8" fmla="*/ 0 w 2402252"/>
                <a:gd name="connsiteY8" fmla="*/ 144135 h 144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2252" h="1441351">
                  <a:moveTo>
                    <a:pt x="0" y="144135"/>
                  </a:moveTo>
                  <a:cubicBezTo>
                    <a:pt x="0" y="64531"/>
                    <a:pt x="64531" y="0"/>
                    <a:pt x="144135" y="0"/>
                  </a:cubicBezTo>
                  <a:lnTo>
                    <a:pt x="2258117" y="0"/>
                  </a:lnTo>
                  <a:cubicBezTo>
                    <a:pt x="2337721" y="0"/>
                    <a:pt x="2402252" y="64531"/>
                    <a:pt x="2402252" y="144135"/>
                  </a:cubicBezTo>
                  <a:lnTo>
                    <a:pt x="2402252" y="1297216"/>
                  </a:lnTo>
                  <a:cubicBezTo>
                    <a:pt x="2402252" y="1376820"/>
                    <a:pt x="2337721" y="1441351"/>
                    <a:pt x="2258117" y="1441351"/>
                  </a:cubicBezTo>
                  <a:lnTo>
                    <a:pt x="144135" y="1441351"/>
                  </a:lnTo>
                  <a:cubicBezTo>
                    <a:pt x="64531" y="1441351"/>
                    <a:pt x="0" y="1376820"/>
                    <a:pt x="0" y="1297216"/>
                  </a:cubicBezTo>
                  <a:lnTo>
                    <a:pt x="0" y="144135"/>
                  </a:lnTo>
                  <a:close/>
                </a:path>
              </a:pathLst>
            </a:custGeom>
            <a:pattFill prst="pct5">
              <a:fgClr>
                <a:schemeClr val="accent1"/>
              </a:fgClr>
              <a:bgClr>
                <a:schemeClr val="bg1"/>
              </a:bgClr>
            </a:patt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-8279"/>
                <a:satOff val="-2917"/>
                <a:lumOff val="5616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18416" tIns="118416" rIns="118416" bIns="118416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（</a:t>
              </a:r>
              <a:r>
                <a:rPr lang="en-US" altLang="zh-CN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</a:t>
              </a:r>
              <a:r>
                <a:rPr lang="zh-CN" altLang="en-US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）构造</a:t>
              </a:r>
              <a:r>
                <a:rPr lang="en-US" altLang="zh-CN" sz="2000" b="1" kern="1200" dirty="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n</a:t>
              </a:r>
              <a:r>
                <a:rPr lang="zh-CN" altLang="en-US" sz="2000" b="1" kern="1200" dirty="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个</a:t>
              </a:r>
              <a:r>
                <a:rPr lang="zh-CN" altLang="en-US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类，</a:t>
              </a:r>
              <a:endParaRPr lang="en-US" altLang="zh-CN" sz="2000" b="1" kern="1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每类包含</a:t>
              </a:r>
              <a:r>
                <a:rPr lang="en-US" altLang="zh-CN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</a:t>
              </a:r>
              <a:r>
                <a:rPr lang="zh-CN" altLang="en-US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个样</a:t>
              </a:r>
              <a:r>
                <a:rPr lang="zh-CN" altLang="en-US" sz="2000" b="1" kern="1200" dirty="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品</a:t>
              </a:r>
              <a:endParaRPr lang="zh-CN" altLang="en-US" sz="2000" b="1" kern="1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8120567" y="2326021"/>
              <a:ext cx="509277" cy="595758"/>
            </a:xfrm>
            <a:custGeom>
              <a:avLst/>
              <a:gdLst>
                <a:gd name="connsiteX0" fmla="*/ 0 w 509277"/>
                <a:gd name="connsiteY0" fmla="*/ 119152 h 595758"/>
                <a:gd name="connsiteX1" fmla="*/ 254639 w 509277"/>
                <a:gd name="connsiteY1" fmla="*/ 119152 h 595758"/>
                <a:gd name="connsiteX2" fmla="*/ 254639 w 509277"/>
                <a:gd name="connsiteY2" fmla="*/ 0 h 595758"/>
                <a:gd name="connsiteX3" fmla="*/ 509277 w 509277"/>
                <a:gd name="connsiteY3" fmla="*/ 297879 h 595758"/>
                <a:gd name="connsiteX4" fmla="*/ 254639 w 509277"/>
                <a:gd name="connsiteY4" fmla="*/ 595758 h 595758"/>
                <a:gd name="connsiteX5" fmla="*/ 254639 w 509277"/>
                <a:gd name="connsiteY5" fmla="*/ 476606 h 595758"/>
                <a:gd name="connsiteX6" fmla="*/ 0 w 509277"/>
                <a:gd name="connsiteY6" fmla="*/ 476606 h 595758"/>
                <a:gd name="connsiteX7" fmla="*/ 0 w 509277"/>
                <a:gd name="connsiteY7" fmla="*/ 119152 h 59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9277" h="595758">
                  <a:moveTo>
                    <a:pt x="0" y="119152"/>
                  </a:moveTo>
                  <a:lnTo>
                    <a:pt x="254639" y="119152"/>
                  </a:lnTo>
                  <a:lnTo>
                    <a:pt x="254639" y="0"/>
                  </a:lnTo>
                  <a:lnTo>
                    <a:pt x="509277" y="297879"/>
                  </a:lnTo>
                  <a:lnTo>
                    <a:pt x="254639" y="595758"/>
                  </a:lnTo>
                  <a:lnTo>
                    <a:pt x="254639" y="476606"/>
                  </a:lnTo>
                  <a:lnTo>
                    <a:pt x="0" y="476606"/>
                  </a:lnTo>
                  <a:lnTo>
                    <a:pt x="0" y="119152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-10348"/>
                <a:satOff val="-3579"/>
                <a:lumOff val="6418"/>
                <a:alphaOff val="0"/>
              </a:schemeClr>
            </a:lnRef>
            <a:fillRef idx="2">
              <a:schemeClr val="accent6">
                <a:shade val="90000"/>
                <a:hueOff val="-10348"/>
                <a:satOff val="-3579"/>
                <a:lumOff val="6418"/>
                <a:alphaOff val="0"/>
              </a:schemeClr>
            </a:fillRef>
            <a:effectRef idx="1">
              <a:schemeClr val="accent6">
                <a:shade val="90000"/>
                <a:hueOff val="-10348"/>
                <a:satOff val="-3579"/>
                <a:lumOff val="6418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19152" rIns="152783" bIns="11915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870070" y="1903225"/>
              <a:ext cx="2402252" cy="1441351"/>
            </a:xfrm>
            <a:custGeom>
              <a:avLst/>
              <a:gdLst>
                <a:gd name="connsiteX0" fmla="*/ 0 w 2402252"/>
                <a:gd name="connsiteY0" fmla="*/ 144135 h 1441351"/>
                <a:gd name="connsiteX1" fmla="*/ 144135 w 2402252"/>
                <a:gd name="connsiteY1" fmla="*/ 0 h 1441351"/>
                <a:gd name="connsiteX2" fmla="*/ 2258117 w 2402252"/>
                <a:gd name="connsiteY2" fmla="*/ 0 h 1441351"/>
                <a:gd name="connsiteX3" fmla="*/ 2402252 w 2402252"/>
                <a:gd name="connsiteY3" fmla="*/ 144135 h 1441351"/>
                <a:gd name="connsiteX4" fmla="*/ 2402252 w 2402252"/>
                <a:gd name="connsiteY4" fmla="*/ 1297216 h 1441351"/>
                <a:gd name="connsiteX5" fmla="*/ 2258117 w 2402252"/>
                <a:gd name="connsiteY5" fmla="*/ 1441351 h 1441351"/>
                <a:gd name="connsiteX6" fmla="*/ 144135 w 2402252"/>
                <a:gd name="connsiteY6" fmla="*/ 1441351 h 1441351"/>
                <a:gd name="connsiteX7" fmla="*/ 0 w 2402252"/>
                <a:gd name="connsiteY7" fmla="*/ 1297216 h 1441351"/>
                <a:gd name="connsiteX8" fmla="*/ 0 w 2402252"/>
                <a:gd name="connsiteY8" fmla="*/ 144135 h 144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2252" h="1441351">
                  <a:moveTo>
                    <a:pt x="0" y="144135"/>
                  </a:moveTo>
                  <a:cubicBezTo>
                    <a:pt x="0" y="64531"/>
                    <a:pt x="64531" y="0"/>
                    <a:pt x="144135" y="0"/>
                  </a:cubicBezTo>
                  <a:lnTo>
                    <a:pt x="2258117" y="0"/>
                  </a:lnTo>
                  <a:cubicBezTo>
                    <a:pt x="2337721" y="0"/>
                    <a:pt x="2402252" y="64531"/>
                    <a:pt x="2402252" y="144135"/>
                  </a:cubicBezTo>
                  <a:lnTo>
                    <a:pt x="2402252" y="1297216"/>
                  </a:lnTo>
                  <a:cubicBezTo>
                    <a:pt x="2402252" y="1376820"/>
                    <a:pt x="2337721" y="1441351"/>
                    <a:pt x="2258117" y="1441351"/>
                  </a:cubicBezTo>
                  <a:lnTo>
                    <a:pt x="144135" y="1441351"/>
                  </a:lnTo>
                  <a:cubicBezTo>
                    <a:pt x="64531" y="1441351"/>
                    <a:pt x="0" y="1376820"/>
                    <a:pt x="0" y="1297216"/>
                  </a:cubicBezTo>
                  <a:lnTo>
                    <a:pt x="0" y="144135"/>
                  </a:lnTo>
                  <a:close/>
                </a:path>
              </a:pathLst>
            </a:custGeom>
            <a:pattFill prst="pct5">
              <a:fgClr>
                <a:schemeClr val="accent1"/>
              </a:fgClr>
              <a:bgClr>
                <a:schemeClr val="bg1"/>
              </a:bgClr>
            </a:patt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-16557"/>
                <a:satOff val="-5836"/>
                <a:lumOff val="11232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18416" tIns="118416" rIns="118416" bIns="118416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（</a:t>
              </a:r>
              <a:r>
                <a:rPr lang="en-US" altLang="zh-CN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3</a:t>
              </a:r>
              <a:r>
                <a:rPr lang="zh-CN" altLang="en-US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）合并距离</a:t>
              </a:r>
              <a:endParaRPr lang="en-US" altLang="zh-CN" sz="2000" b="1" kern="1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最近两类为新</a:t>
              </a:r>
              <a:r>
                <a:rPr lang="zh-CN" altLang="en-US" sz="2000" b="1" kern="1200" dirty="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类</a:t>
              </a:r>
              <a:endParaRPr lang="zh-CN" altLang="en-US" sz="2000" b="1" kern="1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9773316" y="3555974"/>
              <a:ext cx="595759" cy="509278"/>
            </a:xfrm>
            <a:custGeom>
              <a:avLst/>
              <a:gdLst>
                <a:gd name="connsiteX0" fmla="*/ 0 w 509277"/>
                <a:gd name="connsiteY0" fmla="*/ 119152 h 595758"/>
                <a:gd name="connsiteX1" fmla="*/ 254639 w 509277"/>
                <a:gd name="connsiteY1" fmla="*/ 119152 h 595758"/>
                <a:gd name="connsiteX2" fmla="*/ 254639 w 509277"/>
                <a:gd name="connsiteY2" fmla="*/ 0 h 595758"/>
                <a:gd name="connsiteX3" fmla="*/ 509277 w 509277"/>
                <a:gd name="connsiteY3" fmla="*/ 297879 h 595758"/>
                <a:gd name="connsiteX4" fmla="*/ 254639 w 509277"/>
                <a:gd name="connsiteY4" fmla="*/ 595758 h 595758"/>
                <a:gd name="connsiteX5" fmla="*/ 254639 w 509277"/>
                <a:gd name="connsiteY5" fmla="*/ 476606 h 595758"/>
                <a:gd name="connsiteX6" fmla="*/ 0 w 509277"/>
                <a:gd name="connsiteY6" fmla="*/ 476606 h 595758"/>
                <a:gd name="connsiteX7" fmla="*/ 0 w 509277"/>
                <a:gd name="connsiteY7" fmla="*/ 119152 h 59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9277" h="595758">
                  <a:moveTo>
                    <a:pt x="407421" y="1"/>
                  </a:moveTo>
                  <a:lnTo>
                    <a:pt x="407421" y="297880"/>
                  </a:lnTo>
                  <a:lnTo>
                    <a:pt x="509277" y="297880"/>
                  </a:lnTo>
                  <a:lnTo>
                    <a:pt x="254639" y="595757"/>
                  </a:lnTo>
                  <a:lnTo>
                    <a:pt x="0" y="297880"/>
                  </a:lnTo>
                  <a:lnTo>
                    <a:pt x="101856" y="297880"/>
                  </a:lnTo>
                  <a:lnTo>
                    <a:pt x="101856" y="1"/>
                  </a:lnTo>
                  <a:lnTo>
                    <a:pt x="407421" y="1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-20696"/>
                <a:satOff val="-7161"/>
                <a:lumOff val="12836"/>
                <a:alphaOff val="0"/>
              </a:schemeClr>
            </a:lnRef>
            <a:fillRef idx="2">
              <a:schemeClr val="accent6">
                <a:shade val="90000"/>
                <a:hueOff val="-20696"/>
                <a:satOff val="-7161"/>
                <a:lumOff val="12836"/>
                <a:alphaOff val="0"/>
              </a:schemeClr>
            </a:fillRef>
            <a:effectRef idx="1">
              <a:schemeClr val="accent6">
                <a:shade val="90000"/>
                <a:hueOff val="-20696"/>
                <a:satOff val="-7161"/>
                <a:lumOff val="12836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19153" tIns="1" rIns="119152" bIns="152783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8870070" y="4305477"/>
              <a:ext cx="2402252" cy="1441351"/>
            </a:xfrm>
            <a:custGeom>
              <a:avLst/>
              <a:gdLst>
                <a:gd name="connsiteX0" fmla="*/ 0 w 2402252"/>
                <a:gd name="connsiteY0" fmla="*/ 144135 h 1441351"/>
                <a:gd name="connsiteX1" fmla="*/ 144135 w 2402252"/>
                <a:gd name="connsiteY1" fmla="*/ 0 h 1441351"/>
                <a:gd name="connsiteX2" fmla="*/ 2258117 w 2402252"/>
                <a:gd name="connsiteY2" fmla="*/ 0 h 1441351"/>
                <a:gd name="connsiteX3" fmla="*/ 2402252 w 2402252"/>
                <a:gd name="connsiteY3" fmla="*/ 144135 h 1441351"/>
                <a:gd name="connsiteX4" fmla="*/ 2402252 w 2402252"/>
                <a:gd name="connsiteY4" fmla="*/ 1297216 h 1441351"/>
                <a:gd name="connsiteX5" fmla="*/ 2258117 w 2402252"/>
                <a:gd name="connsiteY5" fmla="*/ 1441351 h 1441351"/>
                <a:gd name="connsiteX6" fmla="*/ 144135 w 2402252"/>
                <a:gd name="connsiteY6" fmla="*/ 1441351 h 1441351"/>
                <a:gd name="connsiteX7" fmla="*/ 0 w 2402252"/>
                <a:gd name="connsiteY7" fmla="*/ 1297216 h 1441351"/>
                <a:gd name="connsiteX8" fmla="*/ 0 w 2402252"/>
                <a:gd name="connsiteY8" fmla="*/ 144135 h 144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2252" h="1441351">
                  <a:moveTo>
                    <a:pt x="0" y="144135"/>
                  </a:moveTo>
                  <a:cubicBezTo>
                    <a:pt x="0" y="64531"/>
                    <a:pt x="64531" y="0"/>
                    <a:pt x="144135" y="0"/>
                  </a:cubicBezTo>
                  <a:lnTo>
                    <a:pt x="2258117" y="0"/>
                  </a:lnTo>
                  <a:cubicBezTo>
                    <a:pt x="2337721" y="0"/>
                    <a:pt x="2402252" y="64531"/>
                    <a:pt x="2402252" y="144135"/>
                  </a:cubicBezTo>
                  <a:lnTo>
                    <a:pt x="2402252" y="1297216"/>
                  </a:lnTo>
                  <a:cubicBezTo>
                    <a:pt x="2402252" y="1376820"/>
                    <a:pt x="2337721" y="1441351"/>
                    <a:pt x="2258117" y="1441351"/>
                  </a:cubicBezTo>
                  <a:lnTo>
                    <a:pt x="144135" y="1441351"/>
                  </a:lnTo>
                  <a:cubicBezTo>
                    <a:pt x="64531" y="1441351"/>
                    <a:pt x="0" y="1376820"/>
                    <a:pt x="0" y="1297216"/>
                  </a:cubicBezTo>
                  <a:lnTo>
                    <a:pt x="0" y="144135"/>
                  </a:lnTo>
                  <a:close/>
                </a:path>
              </a:pathLst>
            </a:custGeom>
            <a:pattFill prst="pct5">
              <a:fgClr>
                <a:schemeClr val="accent1"/>
              </a:fgClr>
              <a:bgClr>
                <a:schemeClr val="bg1"/>
              </a:bgClr>
            </a:patt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-24836"/>
                <a:satOff val="-8755"/>
                <a:lumOff val="16849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10796" tIns="110796" rIns="110796" bIns="11079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（</a:t>
              </a:r>
              <a:r>
                <a:rPr lang="en-US" altLang="zh-CN" sz="18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4</a:t>
              </a:r>
              <a:r>
                <a:rPr lang="zh-CN" altLang="en-US" sz="18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）计算</a:t>
              </a:r>
              <a:r>
                <a:rPr lang="zh-CN" altLang="en-US" sz="1800" b="1" kern="1200" dirty="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新</a:t>
              </a:r>
              <a:r>
                <a:rPr lang="zh-CN" altLang="en-US" sz="18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类与各类距离</a:t>
              </a:r>
              <a:r>
                <a:rPr lang="zh-CN" altLang="en-US" sz="1800" b="1" kern="1200" dirty="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，若类个数为</a:t>
              </a:r>
              <a:r>
                <a:rPr lang="en-US" altLang="zh-CN" sz="1800" b="1" kern="1200" dirty="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</a:t>
              </a:r>
              <a:r>
                <a:rPr lang="zh-CN" altLang="en-US" sz="1800" b="1" kern="1200" dirty="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，转到第</a:t>
              </a:r>
              <a:r>
                <a:rPr lang="en-US" altLang="zh-CN" sz="1800" b="1" kern="1200" dirty="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5</a:t>
              </a:r>
              <a:r>
                <a:rPr lang="zh-CN" altLang="en-US" sz="18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步，否则</a:t>
              </a:r>
              <a:r>
                <a:rPr lang="zh-CN" altLang="en-US" sz="1800" b="1" kern="1200" dirty="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回到第</a:t>
              </a:r>
              <a:r>
                <a:rPr lang="en-US" altLang="zh-CN" sz="1800" b="1" kern="1200" dirty="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3</a:t>
              </a:r>
              <a:r>
                <a:rPr lang="zh-CN" altLang="en-US" sz="1800" b="1" kern="1200" dirty="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步</a:t>
              </a:r>
              <a:endParaRPr lang="zh-CN" altLang="en-US" sz="1800" b="1" kern="1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21600000">
              <a:off x="8149394" y="4728273"/>
              <a:ext cx="509277" cy="595758"/>
            </a:xfrm>
            <a:custGeom>
              <a:avLst/>
              <a:gdLst>
                <a:gd name="connsiteX0" fmla="*/ 0 w 509277"/>
                <a:gd name="connsiteY0" fmla="*/ 119152 h 595758"/>
                <a:gd name="connsiteX1" fmla="*/ 254639 w 509277"/>
                <a:gd name="connsiteY1" fmla="*/ 119152 h 595758"/>
                <a:gd name="connsiteX2" fmla="*/ 254639 w 509277"/>
                <a:gd name="connsiteY2" fmla="*/ 0 h 595758"/>
                <a:gd name="connsiteX3" fmla="*/ 509277 w 509277"/>
                <a:gd name="connsiteY3" fmla="*/ 297879 h 595758"/>
                <a:gd name="connsiteX4" fmla="*/ 254639 w 509277"/>
                <a:gd name="connsiteY4" fmla="*/ 595758 h 595758"/>
                <a:gd name="connsiteX5" fmla="*/ 254639 w 509277"/>
                <a:gd name="connsiteY5" fmla="*/ 476606 h 595758"/>
                <a:gd name="connsiteX6" fmla="*/ 0 w 509277"/>
                <a:gd name="connsiteY6" fmla="*/ 476606 h 595758"/>
                <a:gd name="connsiteX7" fmla="*/ 0 w 509277"/>
                <a:gd name="connsiteY7" fmla="*/ 119152 h 59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9277" h="595758">
                  <a:moveTo>
                    <a:pt x="509277" y="476606"/>
                  </a:moveTo>
                  <a:lnTo>
                    <a:pt x="254638" y="476606"/>
                  </a:lnTo>
                  <a:lnTo>
                    <a:pt x="254638" y="595758"/>
                  </a:lnTo>
                  <a:lnTo>
                    <a:pt x="0" y="297879"/>
                  </a:lnTo>
                  <a:lnTo>
                    <a:pt x="254638" y="0"/>
                  </a:lnTo>
                  <a:lnTo>
                    <a:pt x="254638" y="119152"/>
                  </a:lnTo>
                  <a:lnTo>
                    <a:pt x="509277" y="119152"/>
                  </a:lnTo>
                  <a:lnTo>
                    <a:pt x="509277" y="476606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-31044"/>
                <a:satOff val="-10742"/>
                <a:lumOff val="19254"/>
                <a:alphaOff val="0"/>
              </a:schemeClr>
            </a:lnRef>
            <a:fillRef idx="2">
              <a:schemeClr val="accent6">
                <a:shade val="90000"/>
                <a:hueOff val="-31044"/>
                <a:satOff val="-10742"/>
                <a:lumOff val="19254"/>
                <a:alphaOff val="0"/>
              </a:schemeClr>
            </a:fillRef>
            <a:effectRef idx="1">
              <a:schemeClr val="accent6">
                <a:shade val="90000"/>
                <a:hueOff val="-31044"/>
                <a:satOff val="-10742"/>
                <a:lumOff val="19254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52783" tIns="119152" rIns="0" bIns="11915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5506916" y="4305477"/>
              <a:ext cx="2402252" cy="1441351"/>
            </a:xfrm>
            <a:custGeom>
              <a:avLst/>
              <a:gdLst>
                <a:gd name="connsiteX0" fmla="*/ 0 w 2402252"/>
                <a:gd name="connsiteY0" fmla="*/ 144135 h 1441351"/>
                <a:gd name="connsiteX1" fmla="*/ 144135 w 2402252"/>
                <a:gd name="connsiteY1" fmla="*/ 0 h 1441351"/>
                <a:gd name="connsiteX2" fmla="*/ 2258117 w 2402252"/>
                <a:gd name="connsiteY2" fmla="*/ 0 h 1441351"/>
                <a:gd name="connsiteX3" fmla="*/ 2402252 w 2402252"/>
                <a:gd name="connsiteY3" fmla="*/ 144135 h 1441351"/>
                <a:gd name="connsiteX4" fmla="*/ 2402252 w 2402252"/>
                <a:gd name="connsiteY4" fmla="*/ 1297216 h 1441351"/>
                <a:gd name="connsiteX5" fmla="*/ 2258117 w 2402252"/>
                <a:gd name="connsiteY5" fmla="*/ 1441351 h 1441351"/>
                <a:gd name="connsiteX6" fmla="*/ 144135 w 2402252"/>
                <a:gd name="connsiteY6" fmla="*/ 1441351 h 1441351"/>
                <a:gd name="connsiteX7" fmla="*/ 0 w 2402252"/>
                <a:gd name="connsiteY7" fmla="*/ 1297216 h 1441351"/>
                <a:gd name="connsiteX8" fmla="*/ 0 w 2402252"/>
                <a:gd name="connsiteY8" fmla="*/ 144135 h 144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2252" h="1441351">
                  <a:moveTo>
                    <a:pt x="0" y="144135"/>
                  </a:moveTo>
                  <a:cubicBezTo>
                    <a:pt x="0" y="64531"/>
                    <a:pt x="64531" y="0"/>
                    <a:pt x="144135" y="0"/>
                  </a:cubicBezTo>
                  <a:lnTo>
                    <a:pt x="2258117" y="0"/>
                  </a:lnTo>
                  <a:cubicBezTo>
                    <a:pt x="2337721" y="0"/>
                    <a:pt x="2402252" y="64531"/>
                    <a:pt x="2402252" y="144135"/>
                  </a:cubicBezTo>
                  <a:lnTo>
                    <a:pt x="2402252" y="1297216"/>
                  </a:lnTo>
                  <a:cubicBezTo>
                    <a:pt x="2402252" y="1376820"/>
                    <a:pt x="2337721" y="1441351"/>
                    <a:pt x="2258117" y="1441351"/>
                  </a:cubicBezTo>
                  <a:lnTo>
                    <a:pt x="144135" y="1441351"/>
                  </a:lnTo>
                  <a:cubicBezTo>
                    <a:pt x="64531" y="1441351"/>
                    <a:pt x="0" y="1376820"/>
                    <a:pt x="0" y="1297216"/>
                  </a:cubicBezTo>
                  <a:lnTo>
                    <a:pt x="0" y="144135"/>
                  </a:lnTo>
                  <a:close/>
                </a:path>
              </a:pathLst>
            </a:custGeom>
            <a:pattFill prst="pct5">
              <a:fgClr>
                <a:schemeClr val="accent1"/>
              </a:fgClr>
              <a:bgClr>
                <a:schemeClr val="bg1"/>
              </a:bgClr>
            </a:patt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-33114"/>
                <a:satOff val="-11674"/>
                <a:lumOff val="224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18416" tIns="118416" rIns="118416" bIns="118416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（</a:t>
              </a:r>
              <a:r>
                <a:rPr lang="en-US" altLang="zh-CN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4</a:t>
              </a:r>
              <a:r>
                <a:rPr lang="zh-CN" altLang="en-US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）绘制</a:t>
              </a:r>
              <a:endParaRPr lang="en-US" altLang="zh-CN" sz="2000" b="1" kern="1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系统聚类</a:t>
              </a:r>
              <a:r>
                <a:rPr lang="zh-CN" altLang="en-US" sz="2000" b="1" kern="1200" dirty="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图</a:t>
              </a:r>
              <a:endParaRPr lang="zh-CN" altLang="en-US" sz="2000" b="1" kern="1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 rot="21512342">
              <a:off x="4843386" y="4769849"/>
              <a:ext cx="468994" cy="595759"/>
            </a:xfrm>
            <a:custGeom>
              <a:avLst/>
              <a:gdLst>
                <a:gd name="connsiteX0" fmla="*/ 0 w 468993"/>
                <a:gd name="connsiteY0" fmla="*/ 119152 h 595758"/>
                <a:gd name="connsiteX1" fmla="*/ 234497 w 468993"/>
                <a:gd name="connsiteY1" fmla="*/ 119152 h 595758"/>
                <a:gd name="connsiteX2" fmla="*/ 234497 w 468993"/>
                <a:gd name="connsiteY2" fmla="*/ 0 h 595758"/>
                <a:gd name="connsiteX3" fmla="*/ 468993 w 468993"/>
                <a:gd name="connsiteY3" fmla="*/ 297879 h 595758"/>
                <a:gd name="connsiteX4" fmla="*/ 234497 w 468993"/>
                <a:gd name="connsiteY4" fmla="*/ 595758 h 595758"/>
                <a:gd name="connsiteX5" fmla="*/ 234497 w 468993"/>
                <a:gd name="connsiteY5" fmla="*/ 476606 h 595758"/>
                <a:gd name="connsiteX6" fmla="*/ 0 w 468993"/>
                <a:gd name="connsiteY6" fmla="*/ 476606 h 595758"/>
                <a:gd name="connsiteX7" fmla="*/ 0 w 468993"/>
                <a:gd name="connsiteY7" fmla="*/ 119152 h 59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8993" h="595758">
                  <a:moveTo>
                    <a:pt x="468993" y="476606"/>
                  </a:moveTo>
                  <a:lnTo>
                    <a:pt x="234496" y="476606"/>
                  </a:lnTo>
                  <a:lnTo>
                    <a:pt x="234496" y="595758"/>
                  </a:lnTo>
                  <a:lnTo>
                    <a:pt x="0" y="297879"/>
                  </a:lnTo>
                  <a:lnTo>
                    <a:pt x="234496" y="0"/>
                  </a:lnTo>
                  <a:lnTo>
                    <a:pt x="234496" y="119152"/>
                  </a:lnTo>
                  <a:lnTo>
                    <a:pt x="468993" y="119152"/>
                  </a:lnTo>
                  <a:lnTo>
                    <a:pt x="468993" y="476606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-41392"/>
                <a:satOff val="-14323"/>
                <a:lumOff val="25672"/>
                <a:alphaOff val="0"/>
              </a:schemeClr>
            </a:lnRef>
            <a:fillRef idx="2">
              <a:schemeClr val="accent6">
                <a:shade val="90000"/>
                <a:hueOff val="-41392"/>
                <a:satOff val="-14323"/>
                <a:lumOff val="25672"/>
                <a:alphaOff val="0"/>
              </a:schemeClr>
            </a:fillRef>
            <a:effectRef idx="1">
              <a:schemeClr val="accent6">
                <a:shade val="90000"/>
                <a:hueOff val="-41392"/>
                <a:satOff val="-14323"/>
                <a:lumOff val="25672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697" tIns="119152" rIns="1" bIns="11915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2220058" y="4389306"/>
              <a:ext cx="2402252" cy="1441351"/>
            </a:xfrm>
            <a:custGeom>
              <a:avLst/>
              <a:gdLst>
                <a:gd name="connsiteX0" fmla="*/ 0 w 2402252"/>
                <a:gd name="connsiteY0" fmla="*/ 144135 h 1441351"/>
                <a:gd name="connsiteX1" fmla="*/ 144135 w 2402252"/>
                <a:gd name="connsiteY1" fmla="*/ 0 h 1441351"/>
                <a:gd name="connsiteX2" fmla="*/ 2258117 w 2402252"/>
                <a:gd name="connsiteY2" fmla="*/ 0 h 1441351"/>
                <a:gd name="connsiteX3" fmla="*/ 2402252 w 2402252"/>
                <a:gd name="connsiteY3" fmla="*/ 144135 h 1441351"/>
                <a:gd name="connsiteX4" fmla="*/ 2402252 w 2402252"/>
                <a:gd name="connsiteY4" fmla="*/ 1297216 h 1441351"/>
                <a:gd name="connsiteX5" fmla="*/ 2258117 w 2402252"/>
                <a:gd name="connsiteY5" fmla="*/ 1441351 h 1441351"/>
                <a:gd name="connsiteX6" fmla="*/ 144135 w 2402252"/>
                <a:gd name="connsiteY6" fmla="*/ 1441351 h 1441351"/>
                <a:gd name="connsiteX7" fmla="*/ 0 w 2402252"/>
                <a:gd name="connsiteY7" fmla="*/ 1297216 h 1441351"/>
                <a:gd name="connsiteX8" fmla="*/ 0 w 2402252"/>
                <a:gd name="connsiteY8" fmla="*/ 144135 h 144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2252" h="1441351">
                  <a:moveTo>
                    <a:pt x="0" y="144135"/>
                  </a:moveTo>
                  <a:cubicBezTo>
                    <a:pt x="0" y="64531"/>
                    <a:pt x="64531" y="0"/>
                    <a:pt x="144135" y="0"/>
                  </a:cubicBezTo>
                  <a:lnTo>
                    <a:pt x="2258117" y="0"/>
                  </a:lnTo>
                  <a:cubicBezTo>
                    <a:pt x="2337721" y="0"/>
                    <a:pt x="2402252" y="64531"/>
                    <a:pt x="2402252" y="144135"/>
                  </a:cubicBezTo>
                  <a:lnTo>
                    <a:pt x="2402252" y="1297216"/>
                  </a:lnTo>
                  <a:cubicBezTo>
                    <a:pt x="2402252" y="1376820"/>
                    <a:pt x="2337721" y="1441351"/>
                    <a:pt x="2258117" y="1441351"/>
                  </a:cubicBezTo>
                  <a:lnTo>
                    <a:pt x="144135" y="1441351"/>
                  </a:lnTo>
                  <a:cubicBezTo>
                    <a:pt x="64531" y="1441351"/>
                    <a:pt x="0" y="1376820"/>
                    <a:pt x="0" y="1297216"/>
                  </a:cubicBezTo>
                  <a:lnTo>
                    <a:pt x="0" y="144135"/>
                  </a:lnTo>
                  <a:close/>
                </a:path>
              </a:pathLst>
            </a:custGeom>
            <a:pattFill prst="pct5">
              <a:fgClr>
                <a:schemeClr val="accent1"/>
              </a:fgClr>
              <a:bgClr>
                <a:schemeClr val="bg1"/>
              </a:bgClr>
            </a:patt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-41393"/>
                <a:satOff val="-14593"/>
                <a:lumOff val="28081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18416" tIns="118416" rIns="118416" bIns="118416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（</a:t>
              </a:r>
              <a:r>
                <a:rPr lang="en-US" altLang="zh-CN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5</a:t>
              </a:r>
              <a:r>
                <a:rPr lang="zh-CN" altLang="en-US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）确定类的</a:t>
              </a:r>
              <a:endParaRPr lang="en-US" altLang="zh-CN" sz="2000" b="1" kern="1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个数和样品名称</a:t>
              </a:r>
              <a:endParaRPr lang="zh-CN" altLang="en-US" sz="2000" b="1" kern="1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815" y="188775"/>
            <a:ext cx="3764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例</a:t>
            </a: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7-1</a:t>
            </a: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数据的系统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聚类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5886" y="931365"/>
            <a:ext cx="5436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最</a:t>
            </a:r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短距离法（采用欧氏距离）</a:t>
            </a:r>
            <a:endParaRPr lang="zh-CN" altLang="en-US" sz="2800" dirty="0">
              <a:solidFill>
                <a:srgbClr val="00B05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614" y="1691142"/>
            <a:ext cx="4733925" cy="41338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81" y="1696971"/>
            <a:ext cx="5603732" cy="403618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14" y="948551"/>
            <a:ext cx="3432224" cy="506033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815" y="188775"/>
            <a:ext cx="3764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例</a:t>
            </a: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7-1</a:t>
            </a: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数据的系统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聚类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1965" y="908825"/>
            <a:ext cx="5305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最长距离</a:t>
            </a:r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法（采用欧氏距离）</a:t>
            </a:r>
            <a:endParaRPr lang="zh-CN" altLang="en-US" sz="2800" dirty="0">
              <a:solidFill>
                <a:srgbClr val="00B05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615" y="931364"/>
            <a:ext cx="4808309" cy="4949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62" y="1696971"/>
            <a:ext cx="4695825" cy="4162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625" y="1696971"/>
            <a:ext cx="6000750" cy="42481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5635625" y="193675"/>
            <a:ext cx="545020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聚类分析及R使用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30" y="1700880"/>
            <a:ext cx="3581400" cy="4371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112" y="1038810"/>
            <a:ext cx="6147268" cy="576712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815" y="188775"/>
            <a:ext cx="3764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例</a:t>
            </a: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7-1</a:t>
            </a: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数据的系统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聚类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615" y="931364"/>
            <a:ext cx="4808309" cy="4949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15" y="1772885"/>
            <a:ext cx="5838825" cy="4257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35" y="2276920"/>
            <a:ext cx="5220783" cy="42814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34" y="547029"/>
            <a:ext cx="5220783" cy="6084653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4F81BD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3200" b="1" dirty="0" smtClean="0">
                <a:solidFill>
                  <a:srgbClr val="4F81BD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3200" b="1" dirty="0" smtClean="0">
                <a:solidFill>
                  <a:srgbClr val="4F81BD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rgbClr val="4F81BD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rgbClr val="4F81BD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9158" y="18719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655901" y="193675"/>
            <a:ext cx="64299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7.3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系统聚类法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069602" y="387954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7630" y="1556870"/>
            <a:ext cx="64804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系统聚类</a:t>
            </a:r>
            <a:endParaRPr lang="en-US" altLang="zh-CN" sz="3200" b="1" smtClean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en-US" altLang="zh-CN" sz="3200" b="1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lang="zh-CN" altLang="en-US" sz="3200" b="1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语言步骤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19710" y="1225827"/>
            <a:ext cx="6096000" cy="50158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rgbClr val="0053EC"/>
                </a:solidFill>
              </a:rPr>
              <a:t>一、计算距离</a:t>
            </a:r>
            <a:r>
              <a:rPr lang="zh-CN" altLang="en-US" sz="3200" b="1" smtClean="0">
                <a:solidFill>
                  <a:srgbClr val="0053EC"/>
                </a:solidFill>
              </a:rPr>
              <a:t>阵</a:t>
            </a:r>
            <a:r>
              <a:rPr lang="en-US" altLang="zh-CN" sz="3200" b="1" smtClean="0">
                <a:solidFill>
                  <a:srgbClr val="0053EC"/>
                </a:solidFill>
              </a:rPr>
              <a:t>:</a:t>
            </a:r>
            <a:r>
              <a:rPr lang="zh-CN" altLang="en-US" sz="3200" b="1" smtClean="0">
                <a:solidFill>
                  <a:srgbClr val="0053EC"/>
                </a:solidFill>
              </a:rPr>
              <a:t> </a:t>
            </a:r>
            <a:r>
              <a:rPr lang="en-US" altLang="zh-CN" sz="3200" b="1" smtClean="0">
                <a:solidFill>
                  <a:srgbClr val="0053EC"/>
                </a:solidFill>
              </a:rPr>
              <a:t>dist</a:t>
            </a:r>
            <a:endParaRPr lang="zh-CN" altLang="en-US" sz="3200" b="1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3200" b="1" smtClean="0">
                <a:solidFill>
                  <a:srgbClr val="0053EC"/>
                </a:solidFill>
              </a:rPr>
              <a:t>二</a:t>
            </a:r>
            <a:r>
              <a:rPr lang="zh-CN" altLang="en-US" sz="3200" b="1">
                <a:solidFill>
                  <a:srgbClr val="0053EC"/>
                </a:solidFill>
              </a:rPr>
              <a:t>、进行系统</a:t>
            </a:r>
            <a:r>
              <a:rPr lang="zh-CN" altLang="en-US" sz="3200" b="1" smtClean="0">
                <a:solidFill>
                  <a:srgbClr val="0053EC"/>
                </a:solidFill>
              </a:rPr>
              <a:t>聚类</a:t>
            </a:r>
            <a:r>
              <a:rPr lang="en-US" altLang="zh-CN" sz="3200" b="1" smtClean="0">
                <a:solidFill>
                  <a:srgbClr val="0053EC"/>
                </a:solidFill>
              </a:rPr>
              <a:t>:</a:t>
            </a:r>
            <a:r>
              <a:rPr lang="zh-CN" altLang="en-US" sz="3200" b="1" smtClean="0">
                <a:solidFill>
                  <a:srgbClr val="0053EC"/>
                </a:solidFill>
              </a:rPr>
              <a:t> </a:t>
            </a:r>
            <a:r>
              <a:rPr lang="en-US" altLang="zh-CN" sz="3200" b="1" smtClean="0">
                <a:solidFill>
                  <a:srgbClr val="0053EC"/>
                </a:solidFill>
              </a:rPr>
              <a:t>hclust</a:t>
            </a:r>
            <a:endParaRPr lang="zh-CN" altLang="en-US" sz="3200" b="1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3200" b="1" smtClean="0">
                <a:solidFill>
                  <a:srgbClr val="0053EC"/>
                </a:solidFill>
              </a:rPr>
              <a:t>三</a:t>
            </a:r>
            <a:r>
              <a:rPr lang="zh-CN" altLang="en-US" sz="3200" b="1">
                <a:solidFill>
                  <a:srgbClr val="0053EC"/>
                </a:solidFill>
              </a:rPr>
              <a:t>、绘制聚类</a:t>
            </a:r>
            <a:r>
              <a:rPr lang="zh-CN" altLang="en-US" sz="3200" b="1" smtClean="0">
                <a:solidFill>
                  <a:srgbClr val="0053EC"/>
                </a:solidFill>
              </a:rPr>
              <a:t>图</a:t>
            </a:r>
            <a:r>
              <a:rPr lang="en-US" altLang="zh-CN" sz="3200" b="1" smtClean="0">
                <a:solidFill>
                  <a:srgbClr val="0053EC"/>
                </a:solidFill>
              </a:rPr>
              <a:t>:</a:t>
            </a:r>
            <a:r>
              <a:rPr lang="zh-CN" altLang="en-US" sz="3200" b="1" smtClean="0">
                <a:solidFill>
                  <a:srgbClr val="0053EC"/>
                </a:solidFill>
              </a:rPr>
              <a:t> </a:t>
            </a:r>
            <a:r>
              <a:rPr lang="en-US" altLang="zh-CN" sz="3200" b="1" smtClean="0">
                <a:solidFill>
                  <a:srgbClr val="0053EC"/>
                </a:solidFill>
              </a:rPr>
              <a:t>plot</a:t>
            </a:r>
            <a:endParaRPr lang="zh-CN" altLang="en-US" sz="3200" b="1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3200" b="1" smtClean="0">
                <a:solidFill>
                  <a:srgbClr val="0053EC"/>
                </a:solidFill>
              </a:rPr>
              <a:t>四</a:t>
            </a:r>
            <a:r>
              <a:rPr lang="zh-CN" altLang="en-US" sz="3200" b="1">
                <a:solidFill>
                  <a:srgbClr val="0053EC"/>
                </a:solidFill>
              </a:rPr>
              <a:t>、画分类</a:t>
            </a:r>
            <a:r>
              <a:rPr lang="zh-CN" altLang="en-US" sz="3200" b="1" smtClean="0">
                <a:solidFill>
                  <a:srgbClr val="0053EC"/>
                </a:solidFill>
              </a:rPr>
              <a:t>框</a:t>
            </a:r>
            <a:r>
              <a:rPr lang="en-US" altLang="zh-CN" sz="3200" b="1" smtClean="0">
                <a:solidFill>
                  <a:srgbClr val="0053EC"/>
                </a:solidFill>
              </a:rPr>
              <a:t>:</a:t>
            </a:r>
            <a:r>
              <a:rPr lang="zh-CN" altLang="en-US" sz="3200" b="1" smtClean="0">
                <a:solidFill>
                  <a:srgbClr val="0053EC"/>
                </a:solidFill>
              </a:rPr>
              <a:t> </a:t>
            </a:r>
            <a:r>
              <a:rPr lang="en-US" altLang="zh-CN" sz="3200" b="1" smtClean="0">
                <a:solidFill>
                  <a:srgbClr val="0053EC"/>
                </a:solidFill>
              </a:rPr>
              <a:t>rect.hclust</a:t>
            </a:r>
            <a:endParaRPr lang="zh-CN" altLang="en-US" sz="3200" b="1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rgbClr val="0053EC"/>
                </a:solidFill>
              </a:rPr>
              <a:t>五、确认分类</a:t>
            </a:r>
            <a:r>
              <a:rPr lang="zh-CN" altLang="en-US" sz="3200" b="1" smtClean="0">
                <a:solidFill>
                  <a:srgbClr val="0053EC"/>
                </a:solidFill>
              </a:rPr>
              <a:t>结果</a:t>
            </a:r>
            <a:r>
              <a:rPr lang="en-US" altLang="zh-CN" sz="3200" b="1" smtClean="0">
                <a:solidFill>
                  <a:srgbClr val="0053EC"/>
                </a:solidFill>
              </a:rPr>
              <a:t>:</a:t>
            </a:r>
            <a:r>
              <a:rPr lang="zh-CN" altLang="en-US" sz="3200" b="1" smtClean="0">
                <a:solidFill>
                  <a:srgbClr val="0053EC"/>
                </a:solidFill>
              </a:rPr>
              <a:t> </a:t>
            </a:r>
            <a:r>
              <a:rPr lang="en-US" altLang="zh-CN" sz="3200" b="1" smtClean="0">
                <a:solidFill>
                  <a:srgbClr val="0053EC"/>
                </a:solidFill>
              </a:rPr>
              <a:t>cutree</a:t>
            </a:r>
            <a:endParaRPr lang="zh-CN" altLang="en-US" sz="3200" b="1">
              <a:solidFill>
                <a:srgbClr val="0053EC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590" y="116770"/>
            <a:ext cx="10368721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【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例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7.2】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续例</a:t>
            </a:r>
            <a:r>
              <a:rPr lang="en-US" altLang="zh-CN" sz="240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3.1</a:t>
            </a:r>
            <a:r>
              <a:rPr lang="zh-CN" altLang="en-US" sz="240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，研究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全国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31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个省、市、自治区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2007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年城镇居民生活消费的分布规律，根据调查资料做区域消费类型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划分</a:t>
            </a:r>
            <a:r>
              <a:rPr lang="zh-CN" altLang="en-US" sz="240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。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725" y="1412860"/>
            <a:ext cx="5019675" cy="1428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50" y="1251823"/>
            <a:ext cx="6627082" cy="512938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89" y="3308159"/>
            <a:ext cx="7757137" cy="3297012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719137"/>
            <a:ext cx="10801350" cy="541972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225" y="733425"/>
            <a:ext cx="10877550" cy="53911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037" y="723900"/>
            <a:ext cx="10829925" cy="54102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762000"/>
            <a:ext cx="10763250" cy="53340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747712"/>
            <a:ext cx="10801350" cy="536257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950" y="742950"/>
            <a:ext cx="10706100" cy="53721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087" y="742950"/>
            <a:ext cx="10791825" cy="53721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5635625" y="193675"/>
            <a:ext cx="54502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聚类分析及R使用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524656" y="2780955"/>
            <a:ext cx="675005" cy="33122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基本要求</a:t>
            </a:r>
            <a:endParaRPr lang="zh-CN" altLang="en-US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47704" y="1553352"/>
            <a:ext cx="9000625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smtClean="0">
                <a:solidFill>
                  <a:srgbClr val="0053EC"/>
                </a:solidFill>
              </a:rPr>
              <a:t>理解</a:t>
            </a:r>
            <a:r>
              <a:rPr lang="zh-CN" altLang="en-US" sz="3200" b="1">
                <a:solidFill>
                  <a:srgbClr val="0053EC"/>
                </a:solidFill>
              </a:rPr>
              <a:t>聚类分析的</a:t>
            </a:r>
            <a:r>
              <a:rPr lang="zh-CN" altLang="en-US" sz="3200" b="1" smtClean="0">
                <a:solidFill>
                  <a:srgbClr val="0053EC"/>
                </a:solidFill>
              </a:rPr>
              <a:t>目的意义及统计思想</a:t>
            </a:r>
            <a:endParaRPr lang="en-US" altLang="zh-CN" sz="3200" b="1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b="1" smtClean="0">
                <a:solidFill>
                  <a:srgbClr val="0053EC"/>
                </a:solidFill>
              </a:rPr>
              <a:t>了解</a:t>
            </a:r>
            <a:r>
              <a:rPr lang="zh-CN" altLang="en-US" sz="3200" b="1">
                <a:solidFill>
                  <a:srgbClr val="0053EC"/>
                </a:solidFill>
              </a:rPr>
              <a:t>变量类型的几种尺度</a:t>
            </a:r>
            <a:r>
              <a:rPr lang="zh-CN" altLang="en-US" sz="3200" b="1" smtClean="0">
                <a:solidFill>
                  <a:srgbClr val="0053EC"/>
                </a:solidFill>
              </a:rPr>
              <a:t>定义</a:t>
            </a:r>
            <a:endParaRPr lang="en-US" altLang="zh-CN" sz="3200" b="1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b="1" smtClean="0">
                <a:solidFill>
                  <a:srgbClr val="0053EC"/>
                </a:solidFill>
              </a:rPr>
              <a:t>熟悉</a:t>
            </a:r>
            <a:r>
              <a:rPr lang="en-US" altLang="zh-CN" sz="3200" b="1">
                <a:solidFill>
                  <a:srgbClr val="0053EC"/>
                </a:solidFill>
              </a:rPr>
              <a:t>Q</a:t>
            </a:r>
            <a:r>
              <a:rPr lang="zh-CN" altLang="en-US" sz="3200" b="1">
                <a:solidFill>
                  <a:srgbClr val="0053EC"/>
                </a:solidFill>
              </a:rPr>
              <a:t>型和</a:t>
            </a:r>
            <a:r>
              <a:rPr lang="en-US" altLang="zh-CN" sz="3200" b="1">
                <a:solidFill>
                  <a:srgbClr val="0053EC"/>
                </a:solidFill>
              </a:rPr>
              <a:t>R</a:t>
            </a:r>
            <a:r>
              <a:rPr lang="zh-CN" altLang="en-US" sz="3200" b="1">
                <a:solidFill>
                  <a:srgbClr val="0053EC"/>
                </a:solidFill>
              </a:rPr>
              <a:t>型</a:t>
            </a:r>
            <a:r>
              <a:rPr lang="zh-CN" altLang="en-US" sz="3200" b="1" smtClean="0">
                <a:solidFill>
                  <a:srgbClr val="0053EC"/>
                </a:solidFill>
              </a:rPr>
              <a:t>聚类分析的统计量的定义</a:t>
            </a:r>
            <a:endParaRPr lang="en-US" altLang="zh-CN" sz="3200" b="1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b="1" smtClean="0">
                <a:solidFill>
                  <a:srgbClr val="0053EC"/>
                </a:solidFill>
              </a:rPr>
              <a:t>了解</a:t>
            </a:r>
            <a:r>
              <a:rPr lang="zh-CN" altLang="en-US" sz="3200" b="1">
                <a:solidFill>
                  <a:srgbClr val="0053EC"/>
                </a:solidFill>
              </a:rPr>
              <a:t>六种系统聚类</a:t>
            </a:r>
            <a:r>
              <a:rPr lang="zh-CN" altLang="en-US" sz="3200" b="1" smtClean="0">
                <a:solidFill>
                  <a:srgbClr val="0053EC"/>
                </a:solidFill>
              </a:rPr>
              <a:t>方法及</a:t>
            </a:r>
            <a:r>
              <a:rPr lang="zh-CN" altLang="en-US" sz="3200" b="1">
                <a:solidFill>
                  <a:srgbClr val="0053EC"/>
                </a:solidFill>
              </a:rPr>
              <a:t>它们的统一</a:t>
            </a:r>
            <a:r>
              <a:rPr lang="zh-CN" altLang="en-US" sz="3200" b="1" smtClean="0">
                <a:solidFill>
                  <a:srgbClr val="0053EC"/>
                </a:solidFill>
              </a:rPr>
              <a:t>公式</a:t>
            </a:r>
            <a:endParaRPr lang="en-US" altLang="zh-CN" sz="3200" b="1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b="1" smtClean="0">
                <a:solidFill>
                  <a:srgbClr val="0053EC"/>
                </a:solidFill>
              </a:rPr>
              <a:t>掌握</a:t>
            </a:r>
            <a:r>
              <a:rPr lang="en-US" altLang="zh-CN" sz="3200" b="1">
                <a:solidFill>
                  <a:srgbClr val="0053EC"/>
                </a:solidFill>
              </a:rPr>
              <a:t>R</a:t>
            </a:r>
            <a:r>
              <a:rPr lang="zh-CN" altLang="en-US" sz="3200" b="1">
                <a:solidFill>
                  <a:srgbClr val="0053EC"/>
                </a:solidFill>
              </a:rPr>
              <a:t>语言</a:t>
            </a:r>
            <a:r>
              <a:rPr lang="zh-CN" altLang="en-US" sz="3200" b="1" smtClean="0">
                <a:solidFill>
                  <a:srgbClr val="0053EC"/>
                </a:solidFill>
              </a:rPr>
              <a:t>中六种方法的</a:t>
            </a:r>
            <a:r>
              <a:rPr lang="zh-CN" altLang="en-US" sz="3200" b="1">
                <a:solidFill>
                  <a:srgbClr val="0053EC"/>
                </a:solidFill>
              </a:rPr>
              <a:t>具体使用</a:t>
            </a:r>
            <a:r>
              <a:rPr lang="zh-CN" altLang="en-US" sz="3200" b="1" smtClean="0">
                <a:solidFill>
                  <a:srgbClr val="0053EC"/>
                </a:solidFill>
              </a:rPr>
              <a:t>步骤</a:t>
            </a:r>
            <a:endParaRPr lang="en-US" altLang="zh-CN" sz="3200" b="1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b="1" smtClean="0">
                <a:solidFill>
                  <a:srgbClr val="0053EC"/>
                </a:solidFill>
              </a:rPr>
              <a:t>了解</a:t>
            </a:r>
            <a:r>
              <a:rPr lang="en-US" altLang="zh-CN" sz="3200" b="1">
                <a:solidFill>
                  <a:srgbClr val="0053EC"/>
                </a:solidFill>
              </a:rPr>
              <a:t>R</a:t>
            </a:r>
            <a:r>
              <a:rPr lang="zh-CN" altLang="en-US" sz="3200" b="1">
                <a:solidFill>
                  <a:srgbClr val="0053EC"/>
                </a:solidFill>
              </a:rPr>
              <a:t>语言</a:t>
            </a:r>
            <a:r>
              <a:rPr lang="zh-CN" altLang="en-US" sz="3200" b="1" smtClean="0">
                <a:solidFill>
                  <a:srgbClr val="0053EC"/>
                </a:solidFill>
              </a:rPr>
              <a:t>中快速聚类</a:t>
            </a:r>
            <a:r>
              <a:rPr lang="zh-CN" altLang="en-US" sz="3200" b="1">
                <a:solidFill>
                  <a:srgbClr val="0053EC"/>
                </a:solidFill>
              </a:rPr>
              <a:t>的基本思想和</a:t>
            </a:r>
            <a:r>
              <a:rPr lang="zh-CN" altLang="en-US" sz="3200" b="1" smtClean="0">
                <a:solidFill>
                  <a:srgbClr val="0053EC"/>
                </a:solidFill>
              </a:rPr>
              <a:t>用法</a:t>
            </a:r>
            <a:endParaRPr lang="zh-CN" altLang="en-US" sz="3200" b="1">
              <a:solidFill>
                <a:srgbClr val="0053EC"/>
              </a:solidFill>
            </a:endParaRPr>
          </a:p>
        </p:txBody>
      </p:sp>
      <p:sp>
        <p:nvSpPr>
          <p:cNvPr id="17" name="直接连接符 17"/>
          <p:cNvSpPr/>
          <p:nvPr/>
        </p:nvSpPr>
        <p:spPr>
          <a:xfrm flipH="1">
            <a:off x="1415675" y="1669523"/>
            <a:ext cx="0" cy="43203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664" y="119234"/>
            <a:ext cx="9075073" cy="44618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889" y="4653085"/>
            <a:ext cx="8922406" cy="21329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40" y="476795"/>
            <a:ext cx="2924175" cy="39052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2566" y="44765"/>
            <a:ext cx="9101805" cy="45148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10" y="4653085"/>
            <a:ext cx="8842490" cy="208814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670" y="44765"/>
            <a:ext cx="9063422" cy="44643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685" y="4596112"/>
            <a:ext cx="8775402" cy="2074186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630" y="476796"/>
            <a:ext cx="10584735" cy="5922032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511891" y="193675"/>
            <a:ext cx="65739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7.4 </a:t>
            </a:r>
            <a:r>
              <a:rPr lang="en-US" altLang="zh-CN" sz="2800" b="1" dirty="0" err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kmeans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聚类法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863845" y="384492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3922" y="2541940"/>
            <a:ext cx="615553" cy="239673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概念和原理</a:t>
            </a:r>
            <a:endParaRPr lang="zh-CN" alt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87681" y="1474876"/>
            <a:ext cx="72005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概念</a:t>
            </a:r>
            <a:endParaRPr lang="en-US" altLang="zh-CN" sz="2800" dirty="0" smtClean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  </a:t>
            </a:r>
            <a:r>
              <a:rPr lang="en-US" altLang="zh-CN" sz="2800" dirty="0" err="1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kmeans</a:t>
            </a:r>
            <a:r>
              <a:rPr lang="zh-CN" altLang="en-US" sz="2800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法是一种快速聚类</a:t>
            </a:r>
            <a:r>
              <a:rPr lang="zh-CN" altLang="en-US" sz="280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法</a:t>
            </a:r>
            <a:r>
              <a:rPr lang="zh-CN" altLang="en-US" sz="280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，这种</a:t>
            </a:r>
            <a:r>
              <a:rPr lang="zh-CN" altLang="en-US" sz="2800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算法的基本思想是将每一个样品分配给最近中心</a:t>
            </a:r>
            <a:r>
              <a:rPr lang="en-US" altLang="zh-CN" sz="2800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(</a:t>
            </a:r>
            <a:r>
              <a:rPr lang="zh-CN" altLang="en-US" sz="2800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均值</a:t>
            </a:r>
            <a:r>
              <a:rPr lang="en-US" altLang="zh-CN" sz="2800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)</a:t>
            </a:r>
            <a:r>
              <a:rPr lang="zh-CN" altLang="en-US" sz="2800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的类</a:t>
            </a:r>
            <a:r>
              <a:rPr lang="zh-CN" altLang="en-US" sz="280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中。</a:t>
            </a:r>
            <a:endParaRPr lang="en-US" altLang="zh-CN" sz="2800" dirty="0" smtClean="0">
              <a:solidFill>
                <a:srgbClr val="3399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原理</a:t>
            </a:r>
            <a:endParaRPr lang="en-US" altLang="zh-CN" sz="2800" dirty="0" smtClean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     </a:t>
            </a:r>
            <a:r>
              <a:rPr lang="en-US" altLang="zh-CN" sz="2800" dirty="0" err="1" smtClean="0">
                <a:latin typeface="微软雅黑" panose="020B0503020204020204" pitchFamily="2" charset="-122"/>
                <a:ea typeface="微软雅黑" panose="020B0503020204020204" pitchFamily="2" charset="-122"/>
              </a:rPr>
              <a:t>kmeans</a:t>
            </a: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算法以</a:t>
            </a:r>
            <a:r>
              <a:rPr lang="en-US" altLang="zh-CN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k</a:t>
            </a: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为参数，把</a:t>
            </a:r>
            <a:r>
              <a:rPr lang="en-US" altLang="zh-CN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n</a:t>
            </a: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个对象分为</a:t>
            </a:r>
            <a:r>
              <a:rPr lang="en-US" altLang="zh-CN" sz="2800">
                <a:latin typeface="微软雅黑" panose="020B0503020204020204" pitchFamily="2" charset="-122"/>
                <a:ea typeface="微软雅黑" panose="020B0503020204020204" pitchFamily="2" charset="-122"/>
              </a:rPr>
              <a:t>k</a:t>
            </a: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个类，使类</a:t>
            </a: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内具有较高的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相似度</a:t>
            </a: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，类</a:t>
            </a: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间的相似度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较低</a:t>
            </a: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。</a:t>
            </a:r>
            <a:endParaRPr lang="en-US" altLang="zh-CN" sz="2800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558" y="2575760"/>
            <a:ext cx="3528245" cy="3111271"/>
          </a:xfrm>
          <a:prstGeom prst="rect">
            <a:avLst/>
          </a:prstGeom>
        </p:spPr>
      </p:pic>
      <p:sp>
        <p:nvSpPr>
          <p:cNvPr id="24" name="直接连接符 17"/>
          <p:cNvSpPr/>
          <p:nvPr/>
        </p:nvSpPr>
        <p:spPr>
          <a:xfrm flipH="1">
            <a:off x="1127655" y="1501686"/>
            <a:ext cx="0" cy="476386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511891" y="193675"/>
            <a:ext cx="65739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7.4 </a:t>
            </a:r>
            <a:r>
              <a:rPr lang="en-US" altLang="zh-CN" sz="2800" b="1" dirty="0" err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kmeans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聚类法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863845" y="384492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3922" y="2541940"/>
            <a:ext cx="615553" cy="239673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概念和原理</a:t>
            </a:r>
            <a:endParaRPr lang="zh-CN" alt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331" y="1337852"/>
            <a:ext cx="2476500" cy="866775"/>
          </a:xfrm>
          <a:prstGeom prst="rect">
            <a:avLst/>
          </a:prstGeom>
        </p:spPr>
      </p:pic>
      <p:sp>
        <p:nvSpPr>
          <p:cNvPr id="24" name="直接连接符 17"/>
          <p:cNvSpPr/>
          <p:nvPr/>
        </p:nvSpPr>
        <p:spPr>
          <a:xfrm flipH="1">
            <a:off x="1127655" y="1501686"/>
            <a:ext cx="0" cy="476386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1690" y="1518927"/>
            <a:ext cx="66495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rgbClr val="0053EC"/>
                </a:solidFill>
              </a:rPr>
              <a:t>相似度计算</a:t>
            </a:r>
            <a:r>
              <a:rPr lang="zh-CN" altLang="en-US" sz="2400">
                <a:solidFill>
                  <a:srgbClr val="0053EC"/>
                </a:solidFill>
              </a:rPr>
              <a:t>是</a:t>
            </a:r>
            <a:r>
              <a:rPr lang="zh-CN" altLang="en-US" sz="2400" smtClean="0">
                <a:solidFill>
                  <a:srgbClr val="0053EC"/>
                </a:solidFill>
              </a:rPr>
              <a:t>根据类</a:t>
            </a:r>
            <a:r>
              <a:rPr lang="zh-CN" altLang="en-US" sz="2400">
                <a:solidFill>
                  <a:srgbClr val="0053EC"/>
                </a:solidFill>
              </a:rPr>
              <a:t>中对象的</a:t>
            </a:r>
            <a:r>
              <a:rPr lang="zh-CN" altLang="en-US" sz="2400" smtClean="0">
                <a:solidFill>
                  <a:srgbClr val="0053EC"/>
                </a:solidFill>
              </a:rPr>
              <a:t>均值</a:t>
            </a:r>
            <a:r>
              <a:rPr lang="en-US" altLang="zh-CN" sz="2400" smtClean="0">
                <a:solidFill>
                  <a:srgbClr val="0053EC"/>
                </a:solidFill>
              </a:rPr>
              <a:t>mean</a:t>
            </a:r>
            <a:r>
              <a:rPr lang="zh-CN" altLang="en-US" sz="2400" smtClean="0">
                <a:solidFill>
                  <a:srgbClr val="0053EC"/>
                </a:solidFill>
              </a:rPr>
              <a:t>来进行</a:t>
            </a:r>
            <a:endParaRPr lang="zh-CN" altLang="en-US" sz="2400">
              <a:solidFill>
                <a:srgbClr val="0053EC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710" y="2276920"/>
            <a:ext cx="8640761" cy="4350453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440041" y="193675"/>
            <a:ext cx="66457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7.4 </a:t>
            </a:r>
            <a:r>
              <a:rPr lang="en-US" altLang="zh-CN" sz="2800" b="1" dirty="0" err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kmeans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聚类法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935850" y="384492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5600" y="3543375"/>
            <a:ext cx="10512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【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例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7.3】kmeans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算法的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语言实现及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模拟</a:t>
            </a:r>
            <a:r>
              <a:rPr lang="zh-CN" altLang="en-US" sz="240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分析：模拟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正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态</a:t>
            </a:r>
            <a:r>
              <a:rPr lang="zh-CN" altLang="en-US" sz="240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随机变量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085" y="1328170"/>
            <a:ext cx="9067800" cy="2028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06" y="4243855"/>
            <a:ext cx="10372725" cy="105727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190" y="188775"/>
            <a:ext cx="4933950" cy="10477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03" y="1772885"/>
            <a:ext cx="10349954" cy="49683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190" y="1292703"/>
            <a:ext cx="11172825" cy="25336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440041" y="193675"/>
            <a:ext cx="66457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7.4 </a:t>
            </a:r>
            <a:r>
              <a:rPr lang="en-US" altLang="zh-CN" sz="2800" b="1" dirty="0" err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kmeans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聚类法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935850" y="384492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05" y="1188740"/>
            <a:ext cx="11182350" cy="2857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05" y="4304128"/>
            <a:ext cx="3209925" cy="342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669" y="1188740"/>
            <a:ext cx="6524479" cy="555249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7.4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2800" b="1" dirty="0" err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kmeans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聚类法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935850" y="403951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29" y="3501005"/>
            <a:ext cx="2475103" cy="25087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602" y="1188740"/>
            <a:ext cx="3592545" cy="4276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29" y="1735766"/>
            <a:ext cx="5515632" cy="152790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3946" y="1692929"/>
            <a:ext cx="6448425" cy="49911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9585" y="1124840"/>
            <a:ext cx="5830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模拟</a:t>
            </a:r>
            <a:r>
              <a:rPr lang="en-US" altLang="zh-CN" sz="2400" b="1" smtClean="0">
                <a:solidFill>
                  <a:srgbClr val="C00000"/>
                </a:solidFill>
              </a:rPr>
              <a:t>10</a:t>
            </a:r>
            <a:r>
              <a:rPr lang="zh-CN" altLang="en-US" sz="2400" b="1">
                <a:solidFill>
                  <a:srgbClr val="C00000"/>
                </a:solidFill>
              </a:rPr>
              <a:t>个变量</a:t>
            </a:r>
            <a:r>
              <a:rPr lang="en-US" altLang="zh-CN" sz="2400" b="1">
                <a:solidFill>
                  <a:srgbClr val="C00000"/>
                </a:solidFill>
              </a:rPr>
              <a:t>2000</a:t>
            </a:r>
            <a:r>
              <a:rPr lang="zh-CN" altLang="en-US" sz="2400" b="1">
                <a:solidFill>
                  <a:srgbClr val="C00000"/>
                </a:solidFill>
              </a:rPr>
              <a:t>个样品</a:t>
            </a:r>
            <a:r>
              <a:rPr lang="zh-CN" altLang="en-US" sz="2400" b="1" smtClean="0">
                <a:solidFill>
                  <a:srgbClr val="C00000"/>
                </a:solidFill>
              </a:rPr>
              <a:t>的正态随机矩阵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03" cy="854677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5635625" y="193675"/>
            <a:ext cx="54502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聚类分析及R使用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418565" y="2708950"/>
            <a:ext cx="736600" cy="33122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主要内容</a:t>
            </a:r>
            <a:endParaRPr lang="zh-CN" altLang="en-US" sz="3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715" y="1412860"/>
            <a:ext cx="84965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b="1" smtClean="0">
                <a:solidFill>
                  <a:srgbClr val="0053EC"/>
                </a:solidFill>
              </a:rPr>
              <a:t>聚类分析</a:t>
            </a:r>
            <a:r>
              <a:rPr lang="zh-CN" altLang="zh-CN" sz="3200" b="1">
                <a:solidFill>
                  <a:srgbClr val="0053EC"/>
                </a:solidFill>
              </a:rPr>
              <a:t>的目的和</a:t>
            </a:r>
            <a:r>
              <a:rPr lang="zh-CN" altLang="zh-CN" sz="3200" b="1" smtClean="0">
                <a:solidFill>
                  <a:srgbClr val="0053EC"/>
                </a:solidFill>
              </a:rPr>
              <a:t>意义</a:t>
            </a:r>
            <a:endParaRPr lang="en-US" altLang="zh-CN" sz="3200" b="1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3200" b="1" smtClean="0">
                <a:solidFill>
                  <a:srgbClr val="0053EC"/>
                </a:solidFill>
              </a:rPr>
              <a:t>聚类分析</a:t>
            </a:r>
            <a:r>
              <a:rPr lang="zh-CN" altLang="zh-CN" sz="3200" b="1">
                <a:solidFill>
                  <a:srgbClr val="0053EC"/>
                </a:solidFill>
              </a:rPr>
              <a:t>中所使用的几种尺度的</a:t>
            </a:r>
            <a:r>
              <a:rPr lang="zh-CN" altLang="zh-CN" sz="3200" b="1" smtClean="0">
                <a:solidFill>
                  <a:srgbClr val="0053EC"/>
                </a:solidFill>
              </a:rPr>
              <a:t>定义</a:t>
            </a:r>
            <a:endParaRPr lang="en-US" altLang="zh-CN" sz="3200" b="1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3200" b="1" smtClean="0">
                <a:solidFill>
                  <a:srgbClr val="0053EC"/>
                </a:solidFill>
              </a:rPr>
              <a:t>初步掌握选用聚类</a:t>
            </a:r>
            <a:r>
              <a:rPr lang="zh-CN" altLang="zh-CN" sz="3200" b="1">
                <a:solidFill>
                  <a:srgbClr val="0053EC"/>
                </a:solidFill>
              </a:rPr>
              <a:t>方法</a:t>
            </a:r>
            <a:r>
              <a:rPr lang="zh-CN" altLang="zh-CN" sz="3200" b="1" smtClean="0">
                <a:solidFill>
                  <a:srgbClr val="0053EC"/>
                </a:solidFill>
              </a:rPr>
              <a:t>与</a:t>
            </a:r>
            <a:r>
              <a:rPr lang="zh-CN" altLang="en-US" sz="3200" b="1" smtClean="0">
                <a:solidFill>
                  <a:srgbClr val="0053EC"/>
                </a:solidFill>
              </a:rPr>
              <a:t>相应</a:t>
            </a:r>
            <a:r>
              <a:rPr lang="zh-CN" altLang="zh-CN" sz="3200" b="1" smtClean="0">
                <a:solidFill>
                  <a:srgbClr val="0053EC"/>
                </a:solidFill>
              </a:rPr>
              <a:t>距离</a:t>
            </a:r>
            <a:r>
              <a:rPr lang="zh-CN" altLang="zh-CN" sz="3200" b="1">
                <a:solidFill>
                  <a:srgbClr val="0053EC"/>
                </a:solidFill>
              </a:rPr>
              <a:t>的</a:t>
            </a:r>
            <a:r>
              <a:rPr lang="zh-CN" altLang="zh-CN" sz="3200" b="1" smtClean="0">
                <a:solidFill>
                  <a:srgbClr val="0053EC"/>
                </a:solidFill>
              </a:rPr>
              <a:t>原则</a:t>
            </a:r>
            <a:endParaRPr lang="en-US" altLang="zh-CN" sz="3200" b="1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3200" b="1">
                <a:solidFill>
                  <a:srgbClr val="0053EC"/>
                </a:solidFill>
              </a:rPr>
              <a:t>六种系统聚类方法的定义及其基本性质</a:t>
            </a:r>
            <a:endParaRPr lang="en-US" altLang="zh-CN" sz="3200" b="1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b="1" smtClean="0">
                <a:solidFill>
                  <a:srgbClr val="0053EC"/>
                </a:solidFill>
              </a:rPr>
              <a:t>R</a:t>
            </a:r>
            <a:r>
              <a:rPr lang="zh-CN" altLang="zh-CN" sz="3200" b="1">
                <a:solidFill>
                  <a:srgbClr val="0053EC"/>
                </a:solidFill>
              </a:rPr>
              <a:t>语言程序中有关聚类分析的算法</a:t>
            </a:r>
            <a:r>
              <a:rPr lang="zh-CN" altLang="zh-CN" sz="3200" b="1" smtClean="0">
                <a:solidFill>
                  <a:srgbClr val="0053EC"/>
                </a:solidFill>
              </a:rPr>
              <a:t>基础</a:t>
            </a:r>
            <a:endParaRPr lang="en-US" altLang="zh-CN" sz="3200" b="1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3200" b="1" smtClean="0">
                <a:solidFill>
                  <a:srgbClr val="0053EC"/>
                </a:solidFill>
              </a:rPr>
              <a:t>掌握</a:t>
            </a:r>
            <a:r>
              <a:rPr lang="en-US" altLang="zh-CN" sz="3200" b="1">
                <a:solidFill>
                  <a:srgbClr val="0053EC"/>
                </a:solidFill>
              </a:rPr>
              <a:t>R</a:t>
            </a:r>
            <a:r>
              <a:rPr lang="zh-CN" altLang="zh-CN" sz="3200" b="1">
                <a:solidFill>
                  <a:srgbClr val="0053EC"/>
                </a:solidFill>
              </a:rPr>
              <a:t>语言中</a:t>
            </a:r>
            <a:r>
              <a:rPr lang="en-US" altLang="zh-CN" sz="3200" b="1">
                <a:solidFill>
                  <a:srgbClr val="0053EC"/>
                </a:solidFill>
              </a:rPr>
              <a:t>kmeans</a:t>
            </a:r>
            <a:r>
              <a:rPr lang="zh-CN" altLang="zh-CN" sz="3200" b="1">
                <a:solidFill>
                  <a:srgbClr val="0053EC"/>
                </a:solidFill>
              </a:rPr>
              <a:t>聚类的方法和</a:t>
            </a:r>
            <a:r>
              <a:rPr lang="zh-CN" altLang="zh-CN" sz="3200" b="1" smtClean="0">
                <a:solidFill>
                  <a:srgbClr val="0053EC"/>
                </a:solidFill>
              </a:rPr>
              <a:t>用法</a:t>
            </a:r>
            <a:endParaRPr lang="zh-CN" altLang="zh-CN" sz="3200" b="1">
              <a:solidFill>
                <a:srgbClr val="0053EC"/>
              </a:solidFill>
            </a:endParaRPr>
          </a:p>
        </p:txBody>
      </p:sp>
      <p:sp>
        <p:nvSpPr>
          <p:cNvPr id="16" name="直接连接符 17"/>
          <p:cNvSpPr/>
          <p:nvPr/>
        </p:nvSpPr>
        <p:spPr>
          <a:xfrm flipH="1">
            <a:off x="1415675" y="1484865"/>
            <a:ext cx="0" cy="476386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439885" y="193675"/>
            <a:ext cx="664594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7.5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聚类分析的一些问题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817507" y="387954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90688" y="1188740"/>
            <a:ext cx="49732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系统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聚类分析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的特点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综合性</a:t>
            </a:r>
            <a:endParaRPr lang="zh-CN" altLang="en-US" sz="28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形象性</a:t>
            </a:r>
            <a:endParaRPr lang="zh-CN" altLang="en-US" sz="28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客观性</a:t>
            </a:r>
            <a:endParaRPr lang="en-US" altLang="zh-CN" sz="2800" b="1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0222" y="4149050"/>
            <a:ext cx="109447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关于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kmeans</a:t>
            </a: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算法</a:t>
            </a:r>
            <a:endParaRPr lang="en-US" altLang="zh-CN" sz="2800" b="1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>
                <a:solidFill>
                  <a:srgbClr val="66CC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    </a:t>
            </a:r>
            <a:r>
              <a:rPr lang="en-US" altLang="zh-CN" sz="2800" b="1" smtClean="0">
                <a:solidFill>
                  <a:srgbClr val="66CC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    </a:t>
            </a:r>
            <a:r>
              <a:rPr lang="en-US" altLang="zh-CN" sz="2800" b="1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kmeans</a:t>
            </a:r>
            <a:r>
              <a:rPr lang="zh-CN" altLang="en-US" sz="2800" b="1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算法只有在类的均值被定义的情况下才能使用</a:t>
            </a:r>
            <a:endParaRPr lang="en-US" altLang="zh-CN" sz="2800" b="1">
              <a:solidFill>
                <a:srgbClr val="3399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      </a:t>
            </a:r>
            <a:r>
              <a:rPr lang="zh-CN" altLang="en-US" sz="2800" b="1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对于“噪声”</a:t>
            </a:r>
            <a:r>
              <a:rPr lang="zh-CN" altLang="en-US" sz="2800" b="1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和</a:t>
            </a:r>
            <a:r>
              <a:rPr lang="zh-CN" altLang="en-US" sz="2800" b="1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孤立点是</a:t>
            </a:r>
            <a:r>
              <a:rPr lang="zh-CN" altLang="en-US" sz="2800" b="1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敏感</a:t>
            </a:r>
            <a:r>
              <a:rPr lang="zh-CN" altLang="en-US" sz="2800" b="1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的，这种数据对均值影响极大</a:t>
            </a:r>
            <a:endParaRPr lang="en-US" altLang="zh-CN" sz="2800" b="1" dirty="0">
              <a:solidFill>
                <a:srgbClr val="3399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439885" y="193675"/>
            <a:ext cx="664594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7.5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聚类分析的一些问题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817507" y="387954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9635" y="1392423"/>
            <a:ext cx="547238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60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关于</a:t>
            </a:r>
            <a:r>
              <a:rPr lang="zh-CN" altLang="en-US" sz="3600" dirty="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变量变换</a:t>
            </a:r>
            <a:endParaRPr lang="en-US" altLang="zh-CN" sz="3600" dirty="0" smtClean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平移变换</a:t>
            </a:r>
            <a:endParaRPr lang="en-US" altLang="zh-CN" sz="32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极差变换</a:t>
            </a:r>
            <a:endParaRPr lang="en-US" altLang="zh-CN" sz="32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标准差变换</a:t>
            </a:r>
            <a:endParaRPr lang="zh-CN" altLang="en-US" sz="32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主成分变换</a:t>
            </a:r>
            <a:endParaRPr lang="zh-CN" altLang="en-US" sz="32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对数变换</a:t>
            </a:r>
            <a:endParaRPr lang="en-US" altLang="zh-CN" sz="32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3600" dirty="0" smtClean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81341"/>
            <a:ext cx="5095240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40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40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40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40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40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43746" y="1772885"/>
            <a:ext cx="8494633" cy="38318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66CCFF"/>
                </a:solidFill>
                <a:effectLst/>
              </a:rPr>
              <a:t>第七章</a:t>
            </a:r>
            <a:endParaRPr lang="en-US" altLang="zh-CN" sz="54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66CCFF"/>
              </a:solidFill>
              <a:effectLst/>
            </a:endParaRPr>
          </a:p>
          <a:p>
            <a:pPr algn="ctr">
              <a:lnSpc>
                <a:spcPct val="150000"/>
              </a:lnSpc>
            </a:pPr>
            <a:r>
              <a:rPr lang="zh-CN" altLang="en-US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66CCFF"/>
                </a:solidFill>
                <a:effectLst/>
              </a:rPr>
              <a:t>讲到这里就结束了</a:t>
            </a:r>
            <a:endParaRPr lang="en-US" altLang="zh-CN" sz="54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66CCFF"/>
              </a:solidFill>
              <a:effectLst/>
            </a:endParaRPr>
          </a:p>
          <a:p>
            <a:pPr algn="ctr">
              <a:lnSpc>
                <a:spcPct val="150000"/>
              </a:lnSpc>
            </a:pPr>
            <a:r>
              <a:rPr lang="zh-CN" altLang="en-US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66CCFF"/>
                </a:solidFill>
                <a:effectLst/>
              </a:rPr>
              <a:t>欢迎大家继续学习第八章！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rgbClr val="66CCFF"/>
              </a:solidFill>
              <a:effectLst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439886" y="193675"/>
            <a:ext cx="6645946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7.1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聚类分析的概念和类型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863846" y="370840"/>
            <a:ext cx="576039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7285" y="2411154"/>
            <a:ext cx="738664" cy="33842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kern="1600" spc="10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概念和方法</a:t>
            </a:r>
            <a:endParaRPr lang="zh-CN" altLang="en-US" sz="3600" kern="1600" spc="1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1172" y="1111369"/>
            <a:ext cx="91231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基本概念</a:t>
            </a:r>
            <a:endParaRPr lang="en-US" altLang="zh-CN" sz="2800" dirty="0" smtClean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聚类分析法</a:t>
            </a:r>
            <a:r>
              <a:rPr lang="en-US" altLang="zh-CN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(Cluster Analysis)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是研究“物以类聚”的一种现代统计分析方法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在众多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的领域中，都需要采用聚类分析作分类研究。</a:t>
            </a:r>
            <a:endParaRPr lang="zh-CN" altLang="en-US" sz="28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3084" y="3971738"/>
            <a:ext cx="2216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分析方法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294" y="4487257"/>
            <a:ext cx="6574780" cy="1745422"/>
          </a:xfrm>
          <a:prstGeom prst="rect">
            <a:avLst/>
          </a:prstGeom>
        </p:spPr>
      </p:pic>
      <p:sp>
        <p:nvSpPr>
          <p:cNvPr id="19" name="直接连接符 17"/>
          <p:cNvSpPr/>
          <p:nvPr/>
        </p:nvSpPr>
        <p:spPr>
          <a:xfrm flipH="1">
            <a:off x="1199660" y="1268850"/>
            <a:ext cx="55019" cy="476386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7.1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聚类分析的概念和类型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342572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989943" y="25513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1030" name="Picture 6" descr="C:\Users\lenovo\AppData\Local\Temp\ksohtml\wpsC1F.t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470479"/>
            <a:ext cx="857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50" y="1093381"/>
            <a:ext cx="9725025" cy="4076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8805" y="5295811"/>
            <a:ext cx="6629400" cy="143827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748691" cy="76286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7.1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聚类分析的概念和类型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342572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989943" y="25513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1030" name="Picture 6" descr="C:\Users\lenovo\AppData\Local\Temp\ksohtml\wpsC1F.t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470479"/>
            <a:ext cx="857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40860" y="1116105"/>
            <a:ext cx="85507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00B050"/>
                </a:solidFill>
              </a:rPr>
              <a:t>【</a:t>
            </a:r>
            <a:r>
              <a:rPr lang="zh-CN" altLang="en-US" sz="3200">
                <a:solidFill>
                  <a:srgbClr val="00B050"/>
                </a:solidFill>
              </a:rPr>
              <a:t>例</a:t>
            </a:r>
            <a:r>
              <a:rPr lang="en-US" altLang="zh-CN" sz="3200">
                <a:solidFill>
                  <a:srgbClr val="00B050"/>
                </a:solidFill>
              </a:rPr>
              <a:t>7.1】</a:t>
            </a:r>
            <a:r>
              <a:rPr lang="zh-CN" altLang="en-US" sz="3200">
                <a:solidFill>
                  <a:srgbClr val="00B050"/>
                </a:solidFill>
              </a:rPr>
              <a:t>两个变量、九个样品数据及其散点图</a:t>
            </a:r>
            <a:endParaRPr lang="zh-CN" altLang="en-US" sz="3200">
              <a:solidFill>
                <a:srgbClr val="00B05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30" y="1719586"/>
            <a:ext cx="4152900" cy="5038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985" y="1719586"/>
            <a:ext cx="5827105" cy="4959007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797355" cy="812445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799911" y="193675"/>
            <a:ext cx="62859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7.2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聚类统计量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034676" y="387954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" y="2204915"/>
            <a:ext cx="6247397" cy="33610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40" y="1877800"/>
            <a:ext cx="3816265" cy="10685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676" y="2912130"/>
            <a:ext cx="4953000" cy="533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169" y="3486341"/>
            <a:ext cx="3432103" cy="109280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5676" y="4900904"/>
            <a:ext cx="5124450" cy="12382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797355" cy="812445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799911" y="193675"/>
            <a:ext cx="62859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7.2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聚类统计量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034676" y="387954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754" y="1287730"/>
            <a:ext cx="7191375" cy="24098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753" y="4027705"/>
            <a:ext cx="7191375" cy="25440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79698" y="223103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>
                <a:solidFill>
                  <a:srgbClr val="7030A0"/>
                </a:solidFill>
              </a:rPr>
              <a:t>距离矩阵</a:t>
            </a:r>
            <a:endParaRPr lang="zh-CN" altLang="en-US" sz="280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5650" y="494110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>
                <a:solidFill>
                  <a:srgbClr val="00B0F0"/>
                </a:solidFill>
              </a:rPr>
              <a:t>相关矩阵</a:t>
            </a:r>
            <a:endParaRPr lang="zh-CN" altLang="en-US" sz="280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1726</Words>
  <Application>WPS 演示</Application>
  <PresentationFormat>宽屏</PresentationFormat>
  <Paragraphs>226</Paragraphs>
  <Slides>42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Arial</vt:lpstr>
      <vt:lpstr>宋体</vt:lpstr>
      <vt:lpstr>Wingdings</vt:lpstr>
      <vt:lpstr>Calibri</vt:lpstr>
      <vt:lpstr>微软雅黑</vt:lpstr>
      <vt:lpstr>Arial Unicode MS</vt:lpstr>
      <vt:lpstr>自定义设计方案</vt:lpstr>
      <vt:lpstr>3_自定义设计方案</vt:lpstr>
      <vt:lpstr>2_自定义设计方案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你随便坐  我学学 做</dc:title>
  <dc:creator>David</dc:creator>
  <cp:lastModifiedBy>a</cp:lastModifiedBy>
  <cp:revision>214</cp:revision>
  <dcterms:created xsi:type="dcterms:W3CDTF">2015-05-24T15:13:00Z</dcterms:created>
  <dcterms:modified xsi:type="dcterms:W3CDTF">2017-08-29T09:40:37Z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