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31" r:id="rId9"/>
    <p:sldId id="403" r:id="rId10"/>
    <p:sldId id="369" r:id="rId11"/>
    <p:sldId id="404" r:id="rId12"/>
    <p:sldId id="381" r:id="rId13"/>
    <p:sldId id="389" r:id="rId14"/>
    <p:sldId id="405" r:id="rId15"/>
    <p:sldId id="388" r:id="rId16"/>
    <p:sldId id="406" r:id="rId17"/>
    <p:sldId id="407" r:id="rId18"/>
    <p:sldId id="408" r:id="rId19"/>
    <p:sldId id="387" r:id="rId20"/>
    <p:sldId id="409" r:id="rId21"/>
    <p:sldId id="410" r:id="rId22"/>
    <p:sldId id="413" r:id="rId23"/>
    <p:sldId id="414" r:id="rId24"/>
    <p:sldId id="415" r:id="rId25"/>
    <p:sldId id="417" r:id="rId26"/>
    <p:sldId id="386" r:id="rId27"/>
    <p:sldId id="418" r:id="rId28"/>
    <p:sldId id="419" r:id="rId29"/>
    <p:sldId id="420" r:id="rId30"/>
    <p:sldId id="421" r:id="rId31"/>
    <p:sldId id="422" r:id="rId32"/>
    <p:sldId id="391" r:id="rId33"/>
    <p:sldId id="424" r:id="rId34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31"/>
            <p14:sldId id="403"/>
            <p14:sldId id="369"/>
            <p14:sldId id="404"/>
            <p14:sldId id="381"/>
            <p14:sldId id="389"/>
            <p14:sldId id="405"/>
            <p14:sldId id="388"/>
            <p14:sldId id="406"/>
            <p14:sldId id="407"/>
            <p14:sldId id="408"/>
            <p14:sldId id="387"/>
            <p14:sldId id="409"/>
            <p14:sldId id="410"/>
            <p14:sldId id="413"/>
            <p14:sldId id="414"/>
            <p14:sldId id="415"/>
            <p14:sldId id="417"/>
            <p14:sldId id="386"/>
            <p14:sldId id="418"/>
            <p14:sldId id="419"/>
            <p14:sldId id="420"/>
            <p14:sldId id="421"/>
            <p14:sldId id="422"/>
            <p14:sldId id="391"/>
            <p14:sldId id="424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96" y="346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82C7C-FACF-47D7-8447-A7A2C0922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8D5B-8596-4649-8330-B42C57710D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261995" y="4310550"/>
            <a:ext cx="5584825" cy="630555"/>
          </a:xfrm>
        </p:spPr>
        <p:txBody>
          <a:bodyPr wrap="square" anchor="t">
            <a:normAutofit fontScale="975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dirty="0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600" b="1" dirty="0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主成分分析</a:t>
            </a:r>
            <a:r>
              <a:rPr lang="zh-CN" altLang="en-US" sz="3600" b="1" dirty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3600" b="1" dirty="0">
              <a:solidFill>
                <a:srgbClr val="66CC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3600" b="1" dirty="0">
              <a:solidFill>
                <a:srgbClr val="66CC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11765" y="448246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642234" y="2890520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9"/>
          <p:cNvSpPr txBox="1"/>
          <p:nvPr/>
        </p:nvSpPr>
        <p:spPr>
          <a:xfrm>
            <a:off x="3296602" y="5812790"/>
            <a:ext cx="5175563" cy="630555"/>
          </a:xfrm>
        </p:spPr>
        <p:txBody>
          <a:bodyPr wrap="square" anchor="t">
            <a:normAutofit fontScale="9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658" y="2204915"/>
            <a:ext cx="830997" cy="230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主成分的推导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685" y="1556870"/>
            <a:ext cx="9792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设 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主成分就是寻找的线性函数，使相应的方差达到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最大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即                            达到最大。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1009" y="1661351"/>
            <a:ext cx="6085166" cy="45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48" y="2765444"/>
            <a:ext cx="2407877" cy="4945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674" y="3573010"/>
            <a:ext cx="10296716" cy="26017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85" y="2492935"/>
            <a:ext cx="830997" cy="230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主成分的推导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81" y="1268851"/>
            <a:ext cx="9072630" cy="18901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08" y="3272438"/>
            <a:ext cx="9308719" cy="2316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85" y="2492935"/>
            <a:ext cx="830997" cy="230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主成分的推导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1352553"/>
            <a:ext cx="9340346" cy="2409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77740" y="3983184"/>
            <a:ext cx="9744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变量</a:t>
            </a:r>
            <a:r>
              <a:rPr lang="en-US" altLang="zh-CN" sz="2400" i="1"/>
              <a:t>x</a:t>
            </a:r>
            <a:r>
              <a:rPr lang="zh-CN" altLang="en-US" sz="2400"/>
              <a:t>的主成分</a:t>
            </a:r>
            <a:r>
              <a:rPr lang="en-US" altLang="zh-CN" sz="2400"/>
              <a:t>y</a:t>
            </a:r>
            <a:r>
              <a:rPr lang="zh-CN" altLang="en-US" sz="2400"/>
              <a:t>是</a:t>
            </a:r>
            <a:r>
              <a:rPr lang="zh-CN" altLang="en-US" sz="2400" smtClean="0"/>
              <a:t>以</a:t>
            </a:r>
            <a:r>
              <a:rPr lang="zh-CN" altLang="en-US" sz="2400" smtClean="0">
                <a:sym typeface="Symbol" panose="05050102010706020507" pitchFamily="18" charset="2"/>
              </a:rPr>
              <a:t></a:t>
            </a:r>
            <a:r>
              <a:rPr lang="zh-CN" altLang="en-US" sz="2400" smtClean="0"/>
              <a:t>的</a:t>
            </a:r>
            <a:r>
              <a:rPr lang="zh-CN" altLang="en-US" sz="2400"/>
              <a:t>特征向量为系数的线性组合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它们</a:t>
            </a:r>
            <a:r>
              <a:rPr lang="zh-CN" altLang="en-US" sz="2400"/>
              <a:t>互不相关，方差</a:t>
            </a:r>
            <a:r>
              <a:rPr lang="zh-CN" altLang="en-US" sz="2400" smtClean="0"/>
              <a:t>为</a:t>
            </a:r>
            <a:r>
              <a:rPr lang="zh-CN" altLang="en-US" sz="2400">
                <a:sym typeface="Symbol" panose="05050102010706020507" pitchFamily="18" charset="2"/>
              </a:rPr>
              <a:t></a:t>
            </a:r>
            <a:r>
              <a:rPr lang="zh-CN" altLang="en-US" sz="2400" smtClean="0"/>
              <a:t>的</a:t>
            </a:r>
            <a:r>
              <a:rPr lang="zh-CN" altLang="en-US" sz="2400"/>
              <a:t>特征根，且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03" y="5358689"/>
            <a:ext cx="5270158" cy="459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29" y="692810"/>
            <a:ext cx="10440725" cy="59871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9635" y="44765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C00000"/>
                </a:solidFill>
              </a:rPr>
              <a:t>S=U</a:t>
            </a:r>
            <a:r>
              <a:rPr lang="en-US" altLang="zh-CN" sz="3200" smtClean="0">
                <a:solidFill>
                  <a:srgbClr val="C00000"/>
                </a:solidFill>
                <a:sym typeface="Symbol" panose="05050102010706020507" pitchFamily="18" charset="2"/>
              </a:rPr>
              <a:t>DV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010" y="76400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C00000"/>
                </a:solidFill>
              </a:rPr>
              <a:t>R=U</a:t>
            </a:r>
            <a:r>
              <a:rPr lang="en-US" altLang="zh-CN" sz="3200" smtClean="0">
                <a:solidFill>
                  <a:srgbClr val="C00000"/>
                </a:solidFill>
                <a:sym typeface="Symbol" panose="05050102010706020507" pitchFamily="18" charset="2"/>
              </a:rPr>
              <a:t>DV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94198"/>
            <a:chOff x="0" y="0"/>
            <a:chExt cx="4662264" cy="2693854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61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4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61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4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61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4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00" y="2249385"/>
            <a:ext cx="615553" cy="3168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主成分的性质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3695" y="1556870"/>
                <a:ext cx="96183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000" dirty="0" smtClean="0"/>
                  <a:t>                                    ，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这 里</a:t>
                </a:r>
                <a:r>
                  <a:rPr lang="en-US" altLang="zh-CN" sz="2400" i="1" dirty="0" smtClean="0">
                    <a:latin typeface="微软雅黑" pitchFamily="34" charset="-122"/>
                    <a:ea typeface="微软雅黑" pitchFamily="34" charset="-122"/>
                  </a:rPr>
                  <a:t>U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为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的协方差阵的特征向量组成的</a:t>
                </a:r>
                <a:r>
                  <a:rPr lang="zh-CN" altLang="en-US" sz="2400">
                    <a:latin typeface="微软雅黑" pitchFamily="34" charset="-122"/>
                    <a:ea typeface="微软雅黑" pitchFamily="34" charset="-122"/>
                  </a:rPr>
                  <a:t>正交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阵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en-US" altLang="zh-CN" sz="2400" i="1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各分量之间是</a:t>
                </a:r>
                <a:r>
                  <a:rPr lang="zh-CN" altLang="en-US" sz="2400">
                    <a:latin typeface="微软雅黑" pitchFamily="34" charset="-122"/>
                    <a:ea typeface="微软雅黑" pitchFamily="34" charset="-122"/>
                  </a:rPr>
                  <a:t>互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不相关的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个分量是按方差大小、由大到小</a:t>
                </a:r>
                <a:r>
                  <a:rPr lang="zh-CN" altLang="en-US" sz="2400">
                    <a:latin typeface="微软雅黑" pitchFamily="34" charset="-122"/>
                    <a:ea typeface="微软雅黑" pitchFamily="34" charset="-122"/>
                  </a:rPr>
                  <a:t>排列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协方差阵为对角阵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                         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这里                       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en-US" altLang="zh-CN" sz="2400" smtClean="0">
                    <a:latin typeface="微软雅黑" pitchFamily="34" charset="-122"/>
                    <a:ea typeface="微软雅黑" pitchFamily="34" charset="-122"/>
                  </a:rPr>
                  <a:t>                                                                    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95" y="1556870"/>
                <a:ext cx="9618355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824" b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725" y="1830244"/>
            <a:ext cx="2196995" cy="31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479" y="3858536"/>
            <a:ext cx="1652905" cy="54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337" y="3906111"/>
            <a:ext cx="1395541" cy="41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762" y="4656119"/>
            <a:ext cx="4914596" cy="39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00" y="2420929"/>
            <a:ext cx="615553" cy="2996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主成分的方差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7" y="1090295"/>
            <a:ext cx="10018175" cy="2819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59" y="3982074"/>
            <a:ext cx="3470667" cy="4549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90" y="3933948"/>
            <a:ext cx="5553372" cy="279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44" y="4725090"/>
            <a:ext cx="3437231" cy="12240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785" y="2314555"/>
            <a:ext cx="3818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主成分载荷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5" y="2081192"/>
            <a:ext cx="4067175" cy="46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65" y="2482164"/>
            <a:ext cx="2895600" cy="221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52" y="3123306"/>
            <a:ext cx="6505575" cy="14192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15" y="1536755"/>
            <a:ext cx="2664340" cy="52923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57" y="1536557"/>
            <a:ext cx="5786513" cy="52046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7605" y="2420930"/>
            <a:ext cx="3404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66CCFF"/>
                </a:solidFill>
              </a:rPr>
              <a:t>主成分得分</a:t>
            </a:r>
            <a:endParaRPr lang="zh-CN" altLang="en-US" sz="2800">
              <a:solidFill>
                <a:srgbClr val="66CC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8784" y="1023200"/>
            <a:ext cx="9451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将主成分系数带入设 </a:t>
            </a:r>
            <a:r>
              <a:rPr lang="en-US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y =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kern="1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x </a:t>
            </a:r>
            <a:r>
              <a:rPr lang="zh-CN" altLang="zh-CN" sz="2800" kern="1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即可的主成分得分</a:t>
            </a:r>
            <a:r>
              <a:rPr lang="en-US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(scores)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605" y="1772885"/>
            <a:ext cx="340457" cy="389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>
                <a:solidFill>
                  <a:srgbClr val="FF0000"/>
                </a:solidFill>
              </a:rPr>
              <a:t>主成分信息图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72" y="4581080"/>
            <a:ext cx="4476750" cy="952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80" y="1492181"/>
            <a:ext cx="5184360" cy="49131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20" y="1622366"/>
            <a:ext cx="4819650" cy="14573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079964" y="141286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605" y="1772885"/>
            <a:ext cx="340457" cy="324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FF0000"/>
                </a:solidFill>
              </a:rPr>
              <a:t>方差贡献率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72" y="1510732"/>
            <a:ext cx="5904410" cy="1523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30" y="3255741"/>
            <a:ext cx="9618356" cy="12659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54" y="4740993"/>
            <a:ext cx="9399989" cy="1656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890" y="1130939"/>
            <a:ext cx="6980525" cy="265808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主成分分析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75" y="1112540"/>
            <a:ext cx="7762875" cy="555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" y="1916895"/>
            <a:ext cx="4045798" cy="369554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75700" y="2587144"/>
            <a:ext cx="1605560" cy="1993936"/>
            <a:chOff x="3571" y="1867477"/>
            <a:chExt cx="1561703" cy="1683711"/>
          </a:xfrm>
        </p:grpSpPr>
        <p:sp>
          <p:nvSpPr>
            <p:cNvPr id="31" name="圆角矩形 30"/>
            <p:cNvSpPr/>
            <p:nvPr/>
          </p:nvSpPr>
          <p:spPr>
            <a:xfrm>
              <a:off x="3571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49312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将原始数据</a:t>
              </a:r>
              <a:r>
                <a:rPr lang="zh-CN" altLang="en-US" sz="20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标准化，</a:t>
              </a:r>
              <a:endParaRPr lang="en-US" altLang="zh-CN" sz="20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得</a:t>
              </a:r>
              <a:r>
                <a:rPr lang="zh-CN" altLang="en-US" sz="2000" kern="12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标准化数据矩阵</a:t>
              </a:r>
              <a:endParaRPr lang="zh-CN" altLang="en-US" sz="20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03820" y="3235348"/>
            <a:ext cx="340379" cy="458663"/>
            <a:chOff x="1721445" y="2515682"/>
            <a:chExt cx="331081" cy="387302"/>
          </a:xfrm>
        </p:grpSpPr>
        <p:sp>
          <p:nvSpPr>
            <p:cNvPr id="29" name="右箭头 28"/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右箭头 6"/>
            <p:cNvSpPr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88958" y="2587144"/>
            <a:ext cx="1894703" cy="1993936"/>
            <a:chOff x="2189956" y="1867477"/>
            <a:chExt cx="1561703" cy="1683711"/>
          </a:xfrm>
        </p:grpSpPr>
        <p:sp>
          <p:nvSpPr>
            <p:cNvPr id="27" name="圆角矩形 26"/>
            <p:cNvSpPr/>
            <p:nvPr/>
          </p:nvSpPr>
          <p:spPr>
            <a:xfrm>
              <a:off x="2189956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334640"/>
                <a:satOff val="2940"/>
                <a:lumOff val="-10259"/>
                <a:alphaOff val="0"/>
              </a:schemeClr>
            </a:fillRef>
            <a:effectRef idx="0">
              <a:schemeClr val="accent5">
                <a:hueOff val="-4334640"/>
                <a:satOff val="2940"/>
                <a:lumOff val="-102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圆角矩形 8"/>
            <p:cNvSpPr/>
            <p:nvPr/>
          </p:nvSpPr>
          <p:spPr>
            <a:xfrm>
              <a:off x="2235697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建立</a:t>
              </a:r>
              <a:endParaRPr lang="en-US" altLang="zh-CN" sz="24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相关系数</a:t>
              </a: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阵</a:t>
              </a:r>
              <a:endParaRPr lang="zh-CN" altLang="en-US" sz="24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0532" y="3235348"/>
            <a:ext cx="340379" cy="458663"/>
            <a:chOff x="3907829" y="2515682"/>
            <a:chExt cx="331081" cy="387302"/>
          </a:xfrm>
        </p:grpSpPr>
        <p:sp>
          <p:nvSpPr>
            <p:cNvPr id="25" name="右箭头 24"/>
            <p:cNvSpPr/>
            <p:nvPr/>
          </p:nvSpPr>
          <p:spPr>
            <a:xfrm>
              <a:off x="3907829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501959"/>
                <a:satOff val="4409"/>
                <a:lumOff val="-15390"/>
                <a:alphaOff val="0"/>
              </a:schemeClr>
            </a:fillRef>
            <a:effectRef idx="0">
              <a:schemeClr val="accent5">
                <a:hueOff val="-6501959"/>
                <a:satOff val="4409"/>
                <a:lumOff val="-153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右箭头 10"/>
            <p:cNvSpPr/>
            <p:nvPr/>
          </p:nvSpPr>
          <p:spPr>
            <a:xfrm>
              <a:off x="3907829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64485" y="2587144"/>
            <a:ext cx="1769724" cy="1993936"/>
            <a:chOff x="4376340" y="1867477"/>
            <a:chExt cx="1561703" cy="1683711"/>
          </a:xfrm>
        </p:grpSpPr>
        <p:sp>
          <p:nvSpPr>
            <p:cNvPr id="23" name="圆角矩形 22"/>
            <p:cNvSpPr/>
            <p:nvPr/>
          </p:nvSpPr>
          <p:spPr>
            <a:xfrm>
              <a:off x="4376340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669279"/>
                <a:satOff val="5879"/>
                <a:lumOff val="-20521"/>
                <a:alphaOff val="0"/>
              </a:schemeClr>
            </a:fillRef>
            <a:effectRef idx="0">
              <a:schemeClr val="accent5">
                <a:hueOff val="-8669279"/>
                <a:satOff val="5879"/>
                <a:lumOff val="-2052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12"/>
            <p:cNvSpPr/>
            <p:nvPr/>
          </p:nvSpPr>
          <p:spPr>
            <a:xfrm>
              <a:off x="4422081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求</a:t>
              </a:r>
              <a:endParaRPr lang="en-US" altLang="zh-CN" sz="24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特征值及特征向量</a:t>
              </a:r>
              <a:endParaRPr lang="zh-CN" altLang="en-US" sz="24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28155" y="3235348"/>
            <a:ext cx="340379" cy="458663"/>
            <a:chOff x="6094214" y="2515682"/>
            <a:chExt cx="331081" cy="387302"/>
          </a:xfrm>
        </p:grpSpPr>
        <p:sp>
          <p:nvSpPr>
            <p:cNvPr id="21" name="右箭头 20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3003919"/>
                <a:satOff val="8819"/>
                <a:lumOff val="-30782"/>
                <a:alphaOff val="0"/>
              </a:schemeClr>
            </a:fillRef>
            <a:effectRef idx="0">
              <a:schemeClr val="accent5">
                <a:hueOff val="-13003919"/>
                <a:satOff val="8819"/>
                <a:lumOff val="-3078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右箭头 14"/>
            <p:cNvSpPr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82745" y="2587144"/>
            <a:ext cx="1605560" cy="1993936"/>
            <a:chOff x="6562724" y="1867477"/>
            <a:chExt cx="1561703" cy="1683711"/>
          </a:xfrm>
        </p:grpSpPr>
        <p:sp>
          <p:nvSpPr>
            <p:cNvPr id="19" name="圆角矩形 18"/>
            <p:cNvSpPr/>
            <p:nvPr/>
          </p:nvSpPr>
          <p:spPr>
            <a:xfrm>
              <a:off x="6562724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3003919"/>
                <a:satOff val="8819"/>
                <a:lumOff val="-30782"/>
                <a:alphaOff val="0"/>
              </a:schemeClr>
            </a:fillRef>
            <a:effectRef idx="0">
              <a:schemeClr val="accent5">
                <a:hueOff val="-13003919"/>
                <a:satOff val="8819"/>
                <a:lumOff val="-3078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16"/>
            <p:cNvSpPr/>
            <p:nvPr/>
          </p:nvSpPr>
          <p:spPr>
            <a:xfrm>
              <a:off x="6608465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获得</a:t>
              </a:r>
              <a:endParaRPr lang="en-US" altLang="zh-CN" sz="24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主成分</a:t>
              </a:r>
              <a:endParaRPr lang="zh-CN" altLang="en-US" sz="24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610" y="1169600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8.3.1 </a:t>
            </a:r>
            <a:r>
              <a:rPr lang="zh-CN" altLang="en-US" sz="2400"/>
              <a:t>主成分改进计算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1604080"/>
            <a:ext cx="8467725" cy="205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665" y="3673690"/>
            <a:ext cx="9052999" cy="299514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610" y="1169600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8.3.1 </a:t>
            </a:r>
            <a:r>
              <a:rPr lang="zh-CN" altLang="en-US" sz="2400"/>
              <a:t>主成分改进计算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3" y="2065555"/>
            <a:ext cx="5867235" cy="39427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40" y="2060905"/>
            <a:ext cx="5874759" cy="39257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605" y="1068749"/>
            <a:ext cx="34740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8.3.2 R</a:t>
            </a:r>
            <a:r>
              <a:rPr lang="zh-CN" altLang="zh-CN" sz="2800" b="1">
                <a:solidFill>
                  <a:srgbClr val="FF0000"/>
                </a:solidFill>
              </a:rPr>
              <a:t>语言分析过程</a:t>
            </a:r>
            <a:endParaRPr lang="zh-CN" altLang="zh-CN" sz="2800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453" y="1641583"/>
            <a:ext cx="2631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53EC"/>
                </a:solidFill>
              </a:rPr>
              <a:t>一、主成分的计算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46045" y="1641583"/>
            <a:ext cx="29375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53EC"/>
                </a:solidFill>
              </a:rPr>
              <a:t>三、</a:t>
            </a:r>
            <a:r>
              <a:rPr lang="zh-CN" altLang="en-US" sz="2400" b="1">
                <a:solidFill>
                  <a:srgbClr val="0053EC"/>
                </a:solidFill>
              </a:rPr>
              <a:t>综合得分及排名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6679" y="4217146"/>
            <a:ext cx="2631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53EC"/>
                </a:solidFill>
              </a:rPr>
              <a:t>二、</a:t>
            </a:r>
            <a:r>
              <a:rPr lang="zh-CN" altLang="en-US" sz="2400" b="1">
                <a:solidFill>
                  <a:srgbClr val="0053EC"/>
                </a:solidFill>
              </a:rPr>
              <a:t>主成分得分图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53319" y="3908887"/>
            <a:ext cx="30219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53EC"/>
                </a:solidFill>
              </a:rPr>
              <a:t> 四、进行</a:t>
            </a:r>
            <a:r>
              <a:rPr lang="zh-CN" altLang="en-US" sz="2400" b="1" smtClean="0">
                <a:solidFill>
                  <a:srgbClr val="0053EC"/>
                </a:solidFill>
              </a:rPr>
              <a:t>主成分分析</a:t>
            </a:r>
            <a:endParaRPr lang="zh-CN" altLang="en-US" sz="2400" b="1" smtClean="0">
              <a:solidFill>
                <a:srgbClr val="0053E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6580" y="2132965"/>
            <a:ext cx="285432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）主成分对象：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）方差贡献率：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）主成分个数：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943610" y="4677410"/>
            <a:ext cx="35585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）主成分得分： 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）主成分得分图：</a:t>
            </a:r>
            <a:endParaRPr lang="zh-CN" altLang="en-US" sz="2400" b="1"/>
          </a:p>
        </p:txBody>
      </p:sp>
      <p:sp>
        <p:nvSpPr>
          <p:cNvPr id="15" name="矩形 14"/>
          <p:cNvSpPr/>
          <p:nvPr/>
        </p:nvSpPr>
        <p:spPr>
          <a:xfrm>
            <a:off x="6892231" y="2091320"/>
            <a:ext cx="25201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）综合得分：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）得分排序：</a:t>
            </a:r>
            <a:endParaRPr lang="zh-CN" altLang="en-US" sz="2400" b="1"/>
          </a:p>
        </p:txBody>
      </p:sp>
      <p:sp>
        <p:nvSpPr>
          <p:cNvPr id="16" name="矩形 15"/>
          <p:cNvSpPr/>
          <p:nvPr/>
        </p:nvSpPr>
        <p:spPr>
          <a:xfrm>
            <a:off x="3326538" y="2132910"/>
            <a:ext cx="4137557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/>
              <a:t>princomp </a:t>
            </a:r>
            <a:r>
              <a:rPr lang="zh-CN" altLang="en-US" sz="2400" b="1" smtClean="0"/>
              <a:t>或</a:t>
            </a:r>
            <a:r>
              <a:rPr lang="en-US" altLang="zh-CN" sz="2800" b="1" smtClean="0"/>
              <a:t> msa.pca</a:t>
            </a: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summary, $vars</a:t>
            </a: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400" b="1" smtClean="0"/>
              <a:t>&gt;</a:t>
            </a:r>
            <a:r>
              <a:rPr lang="en-US" altLang="zh-CN" sz="2400" b="1"/>
              <a:t>80</a:t>
            </a:r>
            <a:r>
              <a:rPr lang="en-US" altLang="zh-CN" sz="2400" b="1" smtClean="0"/>
              <a:t>%</a:t>
            </a:r>
            <a:endParaRPr lang="en-US" altLang="zh-CN" sz="2400" b="1" smtClean="0"/>
          </a:p>
        </p:txBody>
      </p:sp>
      <p:sp>
        <p:nvSpPr>
          <p:cNvPr id="17" name="矩形 16"/>
          <p:cNvSpPr/>
          <p:nvPr/>
        </p:nvSpPr>
        <p:spPr>
          <a:xfrm>
            <a:off x="3543952" y="4822338"/>
            <a:ext cx="20751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 Comp.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 = </a:t>
            </a:r>
            <a:r>
              <a:rPr lang="en-US" altLang="zh-CN" sz="2400" b="1" i="1">
                <a:latin typeface="+mn-lt"/>
              </a:rPr>
              <a:t>a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'x</a:t>
            </a:r>
            <a:endParaRPr lang="en-US" altLang="zh-CN" sz="2400" b="1"/>
          </a:p>
        </p:txBody>
      </p:sp>
      <p:sp>
        <p:nvSpPr>
          <p:cNvPr id="18" name="矩形 17"/>
          <p:cNvSpPr/>
          <p:nvPr/>
        </p:nvSpPr>
        <p:spPr>
          <a:xfrm>
            <a:off x="8906195" y="2199041"/>
            <a:ext cx="30892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Comp = </a:t>
            </a:r>
            <a:r>
              <a:rPr lang="en-US" altLang="zh-CN" sz="2400" b="1" smtClean="0">
                <a:sym typeface="Symbol" panose="05050102010706020507" pitchFamily="18" charset="2"/>
              </a:rPr>
              <a:t></a:t>
            </a:r>
            <a:r>
              <a:rPr lang="en-US" altLang="zh-CN" sz="2400" b="1" smtClean="0"/>
              <a:t> </a:t>
            </a:r>
            <a:r>
              <a:rPr lang="en-US" altLang="zh-CN" sz="2400" b="1"/>
              <a:t>W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 Comp.</a:t>
            </a:r>
            <a:r>
              <a:rPr lang="en-US" altLang="zh-CN" sz="2400" b="1" baseline="-25000"/>
              <a:t>j</a:t>
            </a:r>
            <a:endParaRPr lang="en-US" altLang="zh-CN" sz="2400" b="1" baseline="-25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8" grpId="0"/>
      <p:bldP spid="12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4425" y="1085310"/>
            <a:ext cx="7289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【</a:t>
            </a:r>
            <a:r>
              <a:rPr lang="zh-CN" altLang="en-US" sz="2800" b="1" smtClean="0">
                <a:solidFill>
                  <a:srgbClr val="FF0000"/>
                </a:solidFill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</a:rPr>
              <a:t>8.2】</a:t>
            </a:r>
            <a:r>
              <a:rPr lang="zh-CN" altLang="zh-CN" sz="2800" b="1">
                <a:solidFill>
                  <a:srgbClr val="FF0000"/>
                </a:solidFill>
              </a:rPr>
              <a:t>对例3.</a:t>
            </a:r>
            <a:r>
              <a:rPr lang="zh-CN" altLang="zh-CN" sz="2800" b="1" smtClean="0">
                <a:solidFill>
                  <a:srgbClr val="FF0000"/>
                </a:solidFill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</a:rPr>
              <a:t>居民消费</a:t>
            </a:r>
            <a:r>
              <a:rPr lang="zh-CN" altLang="zh-CN" sz="2800" b="1" smtClean="0">
                <a:solidFill>
                  <a:srgbClr val="FF0000"/>
                </a:solidFill>
              </a:rPr>
              <a:t>数据</a:t>
            </a:r>
            <a:r>
              <a:rPr lang="zh-CN" altLang="en-US" sz="2800" b="1" smtClean="0">
                <a:solidFill>
                  <a:srgbClr val="FF0000"/>
                </a:solidFill>
              </a:rPr>
              <a:t>做</a:t>
            </a:r>
            <a:r>
              <a:rPr lang="zh-CN" altLang="zh-CN" sz="2800" b="1" smtClean="0">
                <a:solidFill>
                  <a:srgbClr val="FF0000"/>
                </a:solidFill>
              </a:rPr>
              <a:t>主成分分析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2" y="3691473"/>
            <a:ext cx="6153150" cy="177165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softEdge rad="127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90" y="1538823"/>
            <a:ext cx="3476625" cy="430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75" y="1808264"/>
            <a:ext cx="5520120" cy="154873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060" y="260780"/>
            <a:ext cx="4781550" cy="962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40" y="1556870"/>
            <a:ext cx="5187654" cy="48770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" y="707265"/>
            <a:ext cx="2917365" cy="55299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15" y="1052835"/>
            <a:ext cx="2930737" cy="52319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5600" y="44765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居民消费</a:t>
            </a:r>
            <a:r>
              <a:rPr lang="zh-CN" altLang="zh-CN" sz="2400" b="1" smtClean="0">
                <a:solidFill>
                  <a:srgbClr val="FF0000"/>
                </a:solidFill>
              </a:rPr>
              <a:t>数据</a:t>
            </a:r>
            <a:r>
              <a:rPr lang="zh-CN" altLang="en-US" sz="2400" b="1" smtClean="0">
                <a:solidFill>
                  <a:srgbClr val="FF0000"/>
                </a:solidFill>
              </a:rPr>
              <a:t>的</a:t>
            </a:r>
            <a:r>
              <a:rPr lang="zh-CN" altLang="zh-CN" sz="2400" b="1" smtClean="0">
                <a:solidFill>
                  <a:srgbClr val="FF0000"/>
                </a:solidFill>
              </a:rPr>
              <a:t>主成分分析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610" y="1196845"/>
            <a:ext cx="36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居民消费</a:t>
            </a:r>
            <a:r>
              <a:rPr lang="zh-CN" altLang="zh-CN" sz="2400" b="1" smtClean="0">
                <a:solidFill>
                  <a:srgbClr val="FF0000"/>
                </a:solidFill>
              </a:rPr>
              <a:t>数据</a:t>
            </a:r>
            <a:r>
              <a:rPr lang="zh-CN" altLang="en-US" sz="2400" b="1" smtClean="0">
                <a:solidFill>
                  <a:srgbClr val="FF0000"/>
                </a:solidFill>
              </a:rPr>
              <a:t>的</a:t>
            </a:r>
            <a:r>
              <a:rPr lang="zh-CN" altLang="zh-CN" sz="2400" b="1" smtClean="0">
                <a:solidFill>
                  <a:srgbClr val="FF0000"/>
                </a:solidFill>
              </a:rPr>
              <a:t>主成分分析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685" y="139539"/>
            <a:ext cx="3057525" cy="663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20" y="871591"/>
            <a:ext cx="2921418" cy="586963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943921" y="201295"/>
            <a:ext cx="54091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主成分分析注意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事项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199660" y="1861505"/>
            <a:ext cx="1270" cy="415967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4480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095" y="2852960"/>
            <a:ext cx="677108" cy="172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注意事项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675" y="1619975"/>
            <a:ext cx="100086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1.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主成分分析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，最好以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相关系数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矩阵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为主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2.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为使方差达到最大，通常主成分分析是不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加以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转轴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.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通常将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特征值小于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成分放弃，只保留大于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成分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在实际研究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，若用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或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成分，就能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解释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变异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80%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也行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r>
              <a:rPr lang="en-US" altLang="zh-CN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.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使用主成分，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会使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变量方差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最大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，且成分间彼此独立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27780" y="2276920"/>
            <a:ext cx="641714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8</a:t>
            </a: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章 主成分分析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就讲到这里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欢迎大家继续学习！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518977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教学内容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10859" y="1989138"/>
            <a:ext cx="9832340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）主成分分析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的目的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）主成分分析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的数学模型及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几何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解释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的推导及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性质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）程序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中有关主成分分析的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基础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）主成分分析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的基本步骤以及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实证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主成分分析及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467350" y="2636945"/>
            <a:ext cx="566188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目的要求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919710" y="1898281"/>
            <a:ext cx="9288645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）了解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主成分分析的统计思想和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）了解主成分的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数学模型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和空间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上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的解释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）掌握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主成分的推导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步骤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及其基本性质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）能够利用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语言解决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实际问题并给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出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主成分分析及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接连接符 10"/>
          <p:cNvSpPr/>
          <p:nvPr/>
        </p:nvSpPr>
        <p:spPr>
          <a:xfrm flipH="1">
            <a:off x="1415675" y="1628875"/>
            <a:ext cx="15140" cy="3989209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8.1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635" y="2513511"/>
            <a:ext cx="107287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mtClean="0"/>
              <a:t>       </a:t>
            </a:r>
            <a:r>
              <a:rPr lang="zh-CN" altLang="zh-CN" sz="2800" b="1" smtClean="0"/>
              <a:t>主成分分析（</a:t>
            </a:r>
            <a:r>
              <a:rPr lang="en-US" altLang="zh-CN" sz="2800" b="1"/>
              <a:t>Principal Component </a:t>
            </a:r>
            <a:r>
              <a:rPr lang="en-US" altLang="zh-CN" sz="2800" b="1" smtClean="0"/>
              <a:t> Analysis</a:t>
            </a:r>
            <a:r>
              <a:rPr lang="zh-CN" altLang="zh-CN" sz="2800" b="1"/>
              <a:t>，简记</a:t>
            </a:r>
            <a:r>
              <a:rPr lang="en-US" altLang="zh-CN" sz="2800" b="1"/>
              <a:t>PCA</a:t>
            </a:r>
            <a:r>
              <a:rPr lang="zh-CN" altLang="zh-CN" sz="2800" b="1" smtClean="0"/>
              <a:t>）</a:t>
            </a:r>
            <a:endParaRPr lang="en-US" altLang="zh-CN" sz="2800" b="1" smtClean="0"/>
          </a:p>
          <a:p>
            <a:pPr>
              <a:lnSpc>
                <a:spcPct val="200000"/>
              </a:lnSpc>
            </a:pPr>
            <a:r>
              <a:rPr lang="en-US" altLang="zh-CN" sz="2800" b="1" smtClean="0"/>
              <a:t>       </a:t>
            </a:r>
            <a:r>
              <a:rPr lang="zh-CN" altLang="zh-CN" sz="2800" b="1" smtClean="0"/>
              <a:t>是</a:t>
            </a:r>
            <a:r>
              <a:rPr lang="zh-CN" altLang="zh-CN" sz="2800" b="1"/>
              <a:t>将</a:t>
            </a:r>
            <a:r>
              <a:rPr lang="zh-CN" altLang="zh-CN" sz="2800" b="1" smtClean="0"/>
              <a:t>多</a:t>
            </a:r>
            <a:r>
              <a:rPr lang="zh-CN" altLang="en-US" sz="2800" b="1" smtClean="0"/>
              <a:t>个</a:t>
            </a:r>
            <a:r>
              <a:rPr lang="zh-CN" altLang="zh-CN" sz="2800" b="1" smtClean="0"/>
              <a:t>指标化为</a:t>
            </a:r>
            <a:r>
              <a:rPr lang="zh-CN" altLang="zh-CN" sz="2800" b="1"/>
              <a:t>少数几个综合指标的一种统计分析</a:t>
            </a:r>
            <a:r>
              <a:rPr lang="zh-CN" altLang="zh-CN" sz="2800" b="1" smtClean="0"/>
              <a:t>方法</a:t>
            </a:r>
            <a:r>
              <a:rPr lang="zh-CN" altLang="en-US" sz="2800" b="1" smtClean="0"/>
              <a:t>，</a:t>
            </a:r>
            <a:endParaRPr lang="en-US" altLang="zh-CN" sz="2800" b="1" smtClean="0"/>
          </a:p>
          <a:p>
            <a:pPr>
              <a:lnSpc>
                <a:spcPct val="200000"/>
              </a:lnSpc>
            </a:pPr>
            <a:r>
              <a:rPr lang="zh-CN" altLang="en-US" sz="2800" b="1" smtClean="0"/>
              <a:t>       即</a:t>
            </a:r>
            <a:r>
              <a:rPr lang="zh-CN" altLang="zh-CN" sz="2800" b="1" smtClean="0"/>
              <a:t>通过</a:t>
            </a:r>
            <a:r>
              <a:rPr lang="zh-CN" altLang="zh-CN" sz="2800" b="1"/>
              <a:t>降维技术把多个变量化为几个少数主成分的</a:t>
            </a:r>
            <a:r>
              <a:rPr lang="zh-CN" altLang="zh-CN" sz="2800" b="1" smtClean="0"/>
              <a:t>方法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</p:txBody>
      </p:sp>
      <p:sp>
        <p:nvSpPr>
          <p:cNvPr id="5" name="矩形 4"/>
          <p:cNvSpPr/>
          <p:nvPr/>
        </p:nvSpPr>
        <p:spPr>
          <a:xfrm>
            <a:off x="767630" y="1619806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99FF"/>
                </a:solidFill>
              </a:rPr>
              <a:t>8.1.1 </a:t>
            </a:r>
            <a:r>
              <a:rPr lang="zh-CN" altLang="en-US" sz="3200" b="1">
                <a:solidFill>
                  <a:srgbClr val="3399FF"/>
                </a:solidFill>
              </a:rPr>
              <a:t>主成分分析的提出</a:t>
            </a:r>
            <a:endParaRPr lang="zh-CN" altLang="en-US" sz="32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8.1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635" y="2513511"/>
            <a:ext cx="11232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基本思想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：将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原来众多具有一定相关性的指标，重新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组合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成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            一组新的相互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无关的综合指标来代替原来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指标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数学处理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：就是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将原来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个指标作线性组合，作为新的指标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en-US" altLang="zh-CN" sz="2800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7630" y="1416009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99FF"/>
                </a:solidFill>
              </a:rPr>
              <a:t>8.1.2 </a:t>
            </a:r>
            <a:r>
              <a:rPr lang="zh-CN" altLang="en-US" sz="3200" b="1">
                <a:solidFill>
                  <a:srgbClr val="3399FF"/>
                </a:solidFill>
              </a:rPr>
              <a:t>主成分的直观解释</a:t>
            </a:r>
            <a:endParaRPr lang="zh-CN" altLang="en-US" sz="3200" b="1">
              <a:solidFill>
                <a:srgbClr val="3399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0" y="1374098"/>
            <a:ext cx="4876078" cy="47910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55" y="4822384"/>
            <a:ext cx="4830884" cy="11599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84" y="4414277"/>
            <a:ext cx="8051758" cy="2071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4" y="3710225"/>
            <a:ext cx="6672252" cy="4887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602" y="1052835"/>
            <a:ext cx="12028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8.1】</a:t>
            </a:r>
            <a:r>
              <a:rPr lang="zh-CN" altLang="zh-CN" sz="2800" b="1" smtClean="0"/>
              <a:t>今</a:t>
            </a:r>
            <a:r>
              <a:rPr lang="zh-CN" altLang="zh-CN" sz="2800" b="1"/>
              <a:t>有</a:t>
            </a:r>
            <a:r>
              <a:rPr lang="en-US" altLang="zh-CN" sz="2800" b="1"/>
              <a:t>14</a:t>
            </a:r>
            <a:r>
              <a:rPr lang="zh-CN" altLang="zh-CN" sz="2800" b="1"/>
              <a:t>名学生的身高与体重数据</a:t>
            </a:r>
            <a:r>
              <a:rPr lang="zh-CN" altLang="zh-CN" sz="2800" b="1" smtClean="0"/>
              <a:t>，做</a:t>
            </a:r>
            <a:r>
              <a:rPr lang="zh-CN" altLang="zh-CN" sz="2800" b="1"/>
              <a:t>相关图以显示变量间的</a:t>
            </a:r>
            <a:r>
              <a:rPr lang="zh-CN" altLang="zh-CN" sz="2800" b="1" smtClean="0"/>
              <a:t>关系</a:t>
            </a:r>
            <a:endParaRPr lang="en-US" altLang="zh-CN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3" y="1910949"/>
            <a:ext cx="9892712" cy="947289"/>
          </a:xfrm>
          <a:prstGeom prst="rect">
            <a:avLst/>
          </a:prstGeom>
        </p:spPr>
      </p:pic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8.1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主成分分析的直观解释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748" y="1844890"/>
            <a:ext cx="4574617" cy="3788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045" y="1982397"/>
            <a:ext cx="4490125" cy="37185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284" y="3032113"/>
            <a:ext cx="1773907" cy="543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08805" y="2996970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>
                <a:solidFill>
                  <a:srgbClr val="0050DC"/>
                </a:solidFill>
                <a:latin typeface="+mn-lt"/>
                <a:cs typeface="Times New Roman" panose="02020603050405020304" pitchFamily="18" charset="0"/>
              </a:rPr>
              <a:t>[1] 0.9672</a:t>
            </a:r>
            <a:endParaRPr lang="zh-CN" altLang="en-US" sz="3200" b="1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092" y="2060905"/>
            <a:ext cx="615553" cy="3528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主成分的一些说明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0354" y="1700880"/>
            <a:ext cx="10253787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</a:t>
            </a:r>
            <a:r>
              <a:rPr lang="zh-CN" altLang="en-US" sz="2600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主成分分析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的主要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目的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是用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较少的变量去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解释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原资料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中的大部分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变异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，即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期望能将手中许多相关性很高的变量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转化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成互相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独立的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，并能解释大部分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资料之变异的几个新变量，也就是所谓的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主成分。</a:t>
            </a:r>
            <a:endParaRPr lang="en-US" altLang="zh-CN" sz="2600" dirty="0" smtClean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59" y="4501703"/>
            <a:ext cx="4400550" cy="46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90" y="5162005"/>
            <a:ext cx="3019425" cy="1209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20" y="5234010"/>
            <a:ext cx="2819400" cy="1219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987" y="3812828"/>
            <a:ext cx="3981450" cy="495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987" y="4501704"/>
            <a:ext cx="3990975" cy="466725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480353" y="1229330"/>
            <a:ext cx="102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目的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70" y="2218576"/>
            <a:ext cx="615553" cy="3528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主成分的一些说明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5675" y="1530758"/>
            <a:ext cx="102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数学表达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35" y="2276920"/>
            <a:ext cx="7730619" cy="27789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92215" y="2924965"/>
            <a:ext cx="1791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y</a:t>
            </a:r>
            <a:r>
              <a:rPr lang="en-US" altLang="zh-CN" sz="2000" baseline="-25000" smtClean="0">
                <a:solidFill>
                  <a:srgbClr val="00B050"/>
                </a:solidFill>
              </a:rPr>
              <a:t>1</a:t>
            </a:r>
            <a:r>
              <a:rPr lang="zh-CN" altLang="en-US" sz="2000" smtClean="0">
                <a:solidFill>
                  <a:srgbClr val="00B050"/>
                </a:solidFill>
              </a:rPr>
              <a:t>第</a:t>
            </a:r>
            <a:r>
              <a:rPr lang="en-US" altLang="zh-CN" sz="2000">
                <a:solidFill>
                  <a:srgbClr val="00B050"/>
                </a:solidFill>
              </a:rPr>
              <a:t>1</a:t>
            </a:r>
            <a:r>
              <a:rPr lang="zh-CN" altLang="en-US" sz="2000" smtClean="0">
                <a:solidFill>
                  <a:srgbClr val="00B050"/>
                </a:solidFill>
              </a:rPr>
              <a:t>主成分</a:t>
            </a:r>
            <a:endParaRPr lang="zh-CN" altLang="en-US" sz="200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04554" y="3429000"/>
            <a:ext cx="2117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y</a:t>
            </a:r>
            <a:r>
              <a:rPr lang="en-US" altLang="zh-CN" sz="2000" baseline="-25000" smtClean="0">
                <a:solidFill>
                  <a:srgbClr val="00B050"/>
                </a:solidFill>
              </a:rPr>
              <a:t>2</a:t>
            </a:r>
            <a:r>
              <a:rPr lang="zh-CN" altLang="en-US" sz="2000" smtClean="0">
                <a:solidFill>
                  <a:srgbClr val="00B050"/>
                </a:solidFill>
              </a:rPr>
              <a:t>第</a:t>
            </a:r>
            <a:r>
              <a:rPr lang="en-US" altLang="zh-CN" sz="2000">
                <a:solidFill>
                  <a:srgbClr val="00B050"/>
                </a:solidFill>
              </a:rPr>
              <a:t>2</a:t>
            </a:r>
            <a:r>
              <a:rPr lang="zh-CN" altLang="en-US" sz="2000" smtClean="0">
                <a:solidFill>
                  <a:srgbClr val="00B050"/>
                </a:solidFill>
              </a:rPr>
              <a:t>主成分</a:t>
            </a:r>
            <a:endParaRPr lang="zh-CN" altLang="en-US" sz="200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06315" y="3964955"/>
            <a:ext cx="1873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y</a:t>
            </a:r>
            <a:r>
              <a:rPr lang="en-US" altLang="zh-CN" sz="2000" baseline="-25000" smtClean="0">
                <a:solidFill>
                  <a:srgbClr val="00B050"/>
                </a:solidFill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</a:rPr>
              <a:t>第</a:t>
            </a:r>
            <a:r>
              <a:rPr lang="en-US" altLang="zh-CN" sz="2000">
                <a:solidFill>
                  <a:srgbClr val="00B050"/>
                </a:solidFill>
              </a:rPr>
              <a:t>p</a:t>
            </a:r>
            <a:r>
              <a:rPr lang="zh-CN" altLang="en-US" sz="2000">
                <a:solidFill>
                  <a:srgbClr val="00B050"/>
                </a:solidFill>
              </a:rPr>
              <a:t>主成分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演示</Application>
  <PresentationFormat>宽屏</PresentationFormat>
  <Paragraphs>241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楷体</vt:lpstr>
      <vt:lpstr>Times New Roman</vt:lpstr>
      <vt:lpstr>Arial Unicode MS</vt:lpstr>
      <vt:lpstr>Symbol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215</cp:revision>
  <dcterms:created xsi:type="dcterms:W3CDTF">2015-05-24T15:13:00Z</dcterms:created>
  <dcterms:modified xsi:type="dcterms:W3CDTF">2017-08-29T09:43:37Z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