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331" r:id="rId9"/>
    <p:sldId id="418" r:id="rId10"/>
    <p:sldId id="369" r:id="rId11"/>
    <p:sldId id="382" r:id="rId12"/>
    <p:sldId id="384" r:id="rId13"/>
    <p:sldId id="383" r:id="rId14"/>
    <p:sldId id="385" r:id="rId15"/>
    <p:sldId id="419" r:id="rId16"/>
    <p:sldId id="417" r:id="rId17"/>
    <p:sldId id="390" r:id="rId18"/>
    <p:sldId id="421" r:id="rId19"/>
    <p:sldId id="422" r:id="rId20"/>
    <p:sldId id="423" r:id="rId21"/>
    <p:sldId id="424" r:id="rId22"/>
    <p:sldId id="427" r:id="rId23"/>
    <p:sldId id="426" r:id="rId24"/>
    <p:sldId id="396" r:id="rId25"/>
    <p:sldId id="433" r:id="rId26"/>
    <p:sldId id="397" r:id="rId27"/>
    <p:sldId id="428" r:id="rId28"/>
    <p:sldId id="398" r:id="rId29"/>
    <p:sldId id="401" r:id="rId30"/>
    <p:sldId id="402" r:id="rId31"/>
    <p:sldId id="431" r:id="rId32"/>
    <p:sldId id="432" r:id="rId33"/>
    <p:sldId id="404" r:id="rId34"/>
    <p:sldId id="434" r:id="rId35"/>
    <p:sldId id="435" r:id="rId36"/>
    <p:sldId id="430" r:id="rId37"/>
    <p:sldId id="440" r:id="rId38"/>
    <p:sldId id="441" r:id="rId39"/>
    <p:sldId id="442" r:id="rId40"/>
    <p:sldId id="416" r:id="rId41"/>
    <p:sldId id="439" r:id="rId42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331"/>
            <p14:sldId id="418"/>
            <p14:sldId id="369"/>
            <p14:sldId id="382"/>
            <p14:sldId id="384"/>
            <p14:sldId id="383"/>
            <p14:sldId id="385"/>
            <p14:sldId id="419"/>
            <p14:sldId id="417"/>
            <p14:sldId id="390"/>
            <p14:sldId id="421"/>
            <p14:sldId id="422"/>
            <p14:sldId id="423"/>
            <p14:sldId id="424"/>
            <p14:sldId id="427"/>
            <p14:sldId id="426"/>
            <p14:sldId id="396"/>
            <p14:sldId id="433"/>
            <p14:sldId id="397"/>
            <p14:sldId id="428"/>
            <p14:sldId id="398"/>
            <p14:sldId id="401"/>
            <p14:sldId id="402"/>
            <p14:sldId id="431"/>
            <p14:sldId id="432"/>
            <p14:sldId id="404"/>
            <p14:sldId id="434"/>
            <p14:sldId id="435"/>
            <p14:sldId id="430"/>
            <p14:sldId id="440"/>
            <p14:sldId id="441"/>
            <p14:sldId id="442"/>
            <p14:sldId id="416"/>
            <p14:sldId id="439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53E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96" y="346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6F9E-B85E-4D17-B612-CE7DED70D2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6AF3-8256-4548-83F4-F43F021444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431815" y="4509075"/>
            <a:ext cx="5584825" cy="630555"/>
          </a:xfrm>
        </p:spPr>
        <p:txBody>
          <a:bodyPr wrap="square" anchor="t">
            <a:normAutofit fontScale="95000"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因子分析及</a:t>
            </a:r>
            <a:r>
              <a:rPr lang="en-US" altLang="zh-CN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6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676842" y="298003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359811" y="5661155"/>
            <a:ext cx="4824334" cy="630555"/>
          </a:xfrm>
        </p:spPr>
        <p:txBody>
          <a:bodyPr wrap="square" anchor="t">
            <a:normAutofit fontScale="95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9.2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因子分析模型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08" y="1098740"/>
            <a:ext cx="894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【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9.1】</a:t>
            </a:r>
            <a:r>
              <a:rPr lang="zh-CN" altLang="en-US" sz="2800">
                <a:solidFill>
                  <a:srgbClr val="C00000"/>
                </a:solidFill>
              </a:rPr>
              <a:t>水泥行业上市公司经营业绩因子模型实证分析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4" y="2091954"/>
            <a:ext cx="5757654" cy="15302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89" y="1682748"/>
            <a:ext cx="5914032" cy="40504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0" y="2482148"/>
            <a:ext cx="5878298" cy="426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83" y="4092338"/>
            <a:ext cx="7688851" cy="26838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51698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395720" y="1254341"/>
            <a:ext cx="59162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</a:t>
            </a:r>
            <a:r>
              <a:rPr lang="en-US" altLang="zh-CN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估计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39760" y="2996970"/>
            <a:ext cx="5529290" cy="2441457"/>
            <a:chOff x="3234545" y="4144432"/>
            <a:chExt cx="5446369" cy="2345696"/>
          </a:xfrm>
        </p:grpSpPr>
        <p:sp>
          <p:nvSpPr>
            <p:cNvPr id="15" name="圆角矩形 14"/>
            <p:cNvSpPr/>
            <p:nvPr/>
          </p:nvSpPr>
          <p:spPr>
            <a:xfrm>
              <a:off x="6157680" y="4144432"/>
              <a:ext cx="2523234" cy="905596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/>
                <a:t>极大似然估计</a:t>
              </a:r>
              <a:endParaRPr lang="zh-CN" altLang="en-US" sz="2400" b="1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154621" y="5584532"/>
              <a:ext cx="2523234" cy="905596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/>
                <a:t>主因子估计</a:t>
              </a:r>
              <a:endParaRPr lang="zh-CN" altLang="en-US" sz="2400" b="1" dirty="0"/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5448644" y="4484950"/>
              <a:ext cx="646864" cy="1639962"/>
            </a:xfrm>
            <a:prstGeom prst="leftBrace">
              <a:avLst/>
            </a:prstGeom>
            <a:ln w="38100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234545" y="4602491"/>
              <a:ext cx="2141405" cy="1274679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/>
                <a:t>因子估计</a:t>
              </a:r>
              <a:r>
                <a:rPr lang="zh-CN" altLang="en-US" sz="2400" b="1" dirty="0" smtClean="0"/>
                <a:t>方法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0" y="1772885"/>
            <a:ext cx="10563225" cy="18954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2375" y="115195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9.3.1 </a:t>
            </a:r>
            <a:r>
              <a:rPr lang="zh-CN" altLang="en-US" sz="2800">
                <a:solidFill>
                  <a:srgbClr val="C00000"/>
                </a:solidFill>
              </a:rPr>
              <a:t>极大似然估计法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5" y="3881243"/>
            <a:ext cx="11520800" cy="27879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05655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9.3.1 </a:t>
            </a:r>
            <a:r>
              <a:rPr lang="zh-CN" altLang="en-US" sz="2800">
                <a:solidFill>
                  <a:srgbClr val="C00000"/>
                </a:solidFill>
              </a:rPr>
              <a:t>极大似然估计法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54" y="1702740"/>
            <a:ext cx="10133377" cy="9342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76" y="2780955"/>
            <a:ext cx="5919151" cy="388827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7156" y="4005040"/>
            <a:ext cx="44643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因子载荷</a:t>
            </a:r>
            <a:r>
              <a:rPr lang="en-US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loadings</a:t>
            </a:r>
            <a:endParaRPr lang="en-US" altLang="zh-CN" sz="2800" i="1" kern="100" baseline="-25000" smtClean="0">
              <a:solidFill>
                <a:schemeClr val="accent6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i="1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kern="100" baseline="-250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i="1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i="1" kern="100" baseline="-250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的相关系数</a:t>
            </a:r>
            <a:endParaRPr lang="en-US" altLang="zh-CN" sz="2800" kern="100" smtClean="0">
              <a:solidFill>
                <a:schemeClr val="accent6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i="1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kern="100" baseline="-250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依赖</a:t>
            </a:r>
            <a:r>
              <a:rPr lang="en-US" altLang="zh-CN" sz="2800" i="1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i="1" kern="100" baseline="-250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的程度</a:t>
            </a:r>
            <a:endParaRPr lang="zh-CN" altLang="en-US" sz="2800">
              <a:solidFill>
                <a:schemeClr val="accent6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052835"/>
            <a:ext cx="323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9.3.2 </a:t>
            </a:r>
            <a:r>
              <a:rPr lang="zh-CN" altLang="zh-CN" sz="2800">
                <a:solidFill>
                  <a:srgbClr val="C00000"/>
                </a:solidFill>
              </a:rPr>
              <a:t>主因子估计法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0" y="1556870"/>
            <a:ext cx="10963275" cy="2962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35" y="4437070"/>
            <a:ext cx="7781925" cy="17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735" y="6265075"/>
            <a:ext cx="7077075" cy="533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77660"/>
            <a:ext cx="323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9.3.2 </a:t>
            </a:r>
            <a:r>
              <a:rPr lang="zh-CN" altLang="zh-CN" sz="2800">
                <a:solidFill>
                  <a:srgbClr val="C00000"/>
                </a:solidFill>
              </a:rPr>
              <a:t>主因子估计法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5" y="2132910"/>
            <a:ext cx="12030075" cy="3619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51950"/>
            <a:ext cx="323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solidFill>
                  <a:srgbClr val="C00000"/>
                </a:solidFill>
              </a:rPr>
              <a:t>9.3.2 </a:t>
            </a:r>
            <a:r>
              <a:rPr lang="zh-CN" altLang="en-US" sz="2800" smtClean="0">
                <a:solidFill>
                  <a:srgbClr val="C00000"/>
                </a:solidFill>
              </a:rPr>
              <a:t>主因子估计</a:t>
            </a:r>
            <a:r>
              <a:rPr lang="zh-CN" altLang="en-US" sz="2800">
                <a:solidFill>
                  <a:srgbClr val="C00000"/>
                </a:solidFill>
              </a:rPr>
              <a:t>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0" y="2132908"/>
            <a:ext cx="5759908" cy="37836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66" y="2123382"/>
            <a:ext cx="5625409" cy="37931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因子载荷及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5195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9.3.3 </a:t>
            </a:r>
            <a:r>
              <a:rPr lang="zh-CN" altLang="zh-CN" sz="2800">
                <a:solidFill>
                  <a:srgbClr val="C00000"/>
                </a:solidFill>
              </a:rPr>
              <a:t>因子载荷的意义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1229" y="218110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方差</a:t>
            </a:r>
            <a:r>
              <a:rPr lang="zh-CN" altLang="en-US" sz="2400">
                <a:solidFill>
                  <a:srgbClr val="0053EC"/>
                </a:solidFill>
              </a:rPr>
              <a:t>贡献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5" y="2572440"/>
            <a:ext cx="3648075" cy="21526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30" y="1237065"/>
            <a:ext cx="3990975" cy="22383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334" y="4077045"/>
            <a:ext cx="3913971" cy="225571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132014" y="479709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53EC"/>
                </a:solidFill>
              </a:rPr>
              <a:t>共同度</a:t>
            </a:r>
            <a:endParaRPr lang="zh-CN" altLang="en-US" sz="2400">
              <a:solidFill>
                <a:srgbClr val="0053EC"/>
              </a:solidFill>
            </a:endParaRPr>
          </a:p>
        </p:txBody>
      </p:sp>
      <p:sp>
        <p:nvSpPr>
          <p:cNvPr id="14" name="矩形 6"/>
          <p:cNvSpPr/>
          <p:nvPr/>
        </p:nvSpPr>
        <p:spPr>
          <a:xfrm>
            <a:off x="246755" y="4842894"/>
            <a:ext cx="4885259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</a:t>
            </a:r>
            <a:r>
              <a:rPr lang="zh-CN" alt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意义</a:t>
            </a:r>
            <a:endParaRPr lang="en-US" altLang="zh-CN" sz="24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</a:t>
            </a:r>
            <a:r>
              <a:rPr lang="zh-CN" altLang="en-US" sz="2400" smtClean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因子载荷</a:t>
            </a:r>
            <a:r>
              <a:rPr lang="en-US" altLang="zh-CN" sz="2400" i="1" dirty="0" err="1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a</a:t>
            </a:r>
            <a:r>
              <a:rPr lang="en-US" altLang="zh-CN" sz="2400" i="1" baseline="-25000" dirty="0" err="1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ij</a:t>
            </a:r>
            <a:r>
              <a:rPr lang="zh-CN" altLang="en-US" sz="2400" dirty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表示</a:t>
            </a:r>
            <a:r>
              <a:rPr lang="en-US" altLang="zh-CN" sz="2400" i="1" dirty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x</a:t>
            </a:r>
            <a:r>
              <a:rPr lang="en-US" altLang="zh-CN" sz="2400" i="1" baseline="-25000" dirty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i</a:t>
            </a:r>
            <a:r>
              <a:rPr lang="zh-CN" altLang="en-US" sz="2400" dirty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依赖</a:t>
            </a:r>
            <a:r>
              <a:rPr lang="en-US" altLang="zh-CN" sz="2400" i="1" dirty="0" err="1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F</a:t>
            </a:r>
            <a:r>
              <a:rPr lang="en-US" altLang="zh-CN" sz="2400" i="1" baseline="-25000" dirty="0" err="1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j</a:t>
            </a:r>
            <a:r>
              <a:rPr lang="zh-CN" altLang="en-US" sz="2400" smtClean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的程度，其</a:t>
            </a:r>
            <a:r>
              <a:rPr lang="zh-CN" altLang="en-US" sz="2400" dirty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值越大，依赖程度越大。</a:t>
            </a:r>
            <a:endParaRPr lang="zh-CN" sz="2400" dirty="0">
              <a:solidFill>
                <a:srgbClr val="3399FF"/>
              </a:solidFill>
              <a:latin typeface="+mn-lt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91" y="1700880"/>
            <a:ext cx="2336998" cy="7939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51950"/>
            <a:ext cx="3956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9.3.3 </a:t>
            </a:r>
            <a:r>
              <a:rPr lang="zh-CN" altLang="en-US" sz="2800" smtClean="0">
                <a:solidFill>
                  <a:srgbClr val="C00000"/>
                </a:solidFill>
              </a:rPr>
              <a:t>方差贡献及共同度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14" y="1897833"/>
            <a:ext cx="5780540" cy="197021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3" y="4638797"/>
            <a:ext cx="6010275" cy="10858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0" y="4638797"/>
            <a:ext cx="5876925" cy="111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97" y="1900263"/>
            <a:ext cx="5920937" cy="196076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9.4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因子旋转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407605" y="1340855"/>
            <a:ext cx="11520800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旋转目的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endParaRPr lang="en-US" altLang="zh-CN" sz="2400" b="1" dirty="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寻找每个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因子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的实际意义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如果各主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因子的典型代表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变量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不突出，就需要进行旋转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使因子载荷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矩阵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中载荷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的绝对值向</a:t>
            </a: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两个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方向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分化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20" y="1080267"/>
            <a:ext cx="5689591" cy="57506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15" y="1512636"/>
            <a:ext cx="3705347" cy="488593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51950"/>
            <a:ext cx="323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solidFill>
                  <a:srgbClr val="C00000"/>
                </a:solidFill>
              </a:rPr>
              <a:t>9.3.2 </a:t>
            </a:r>
            <a:r>
              <a:rPr lang="zh-CN" altLang="en-US" sz="2800" smtClean="0">
                <a:solidFill>
                  <a:srgbClr val="C00000"/>
                </a:solidFill>
              </a:rPr>
              <a:t>主因子估计</a:t>
            </a:r>
            <a:r>
              <a:rPr lang="zh-CN" altLang="en-US" sz="2800">
                <a:solidFill>
                  <a:srgbClr val="C00000"/>
                </a:solidFill>
              </a:rPr>
              <a:t>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0" y="2132908"/>
            <a:ext cx="5759908" cy="37836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66" y="2123382"/>
            <a:ext cx="5625409" cy="37931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9.4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因子旋转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593305" y="1268850"/>
            <a:ext cx="1072874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旋转方法</a:t>
            </a:r>
            <a:endParaRPr lang="en-US" altLang="zh-CN" sz="2800" b="1" dirty="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79315" y="2218792"/>
            <a:ext cx="6994774" cy="2240497"/>
            <a:chOff x="2041435" y="3060633"/>
            <a:chExt cx="6994774" cy="2240497"/>
          </a:xfrm>
        </p:grpSpPr>
        <p:sp>
          <p:nvSpPr>
            <p:cNvPr id="6" name="圆角矩形 5"/>
            <p:cNvSpPr/>
            <p:nvPr/>
          </p:nvSpPr>
          <p:spPr>
            <a:xfrm>
              <a:off x="2041436" y="3060633"/>
              <a:ext cx="1944135" cy="671801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正交</a:t>
              </a:r>
              <a:r>
                <a:rPr lang="zh-CN" altLang="en-US" sz="2400" b="1" dirty="0" smtClean="0"/>
                <a:t>旋转</a:t>
              </a:r>
              <a:endParaRPr lang="zh-CN" altLang="en-US" sz="2400" b="1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041435" y="4629329"/>
              <a:ext cx="1944135" cy="671801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斜交旋转</a:t>
              </a:r>
              <a:endParaRPr lang="zh-CN" altLang="en-US" sz="24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210593" y="3220820"/>
              <a:ext cx="48256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smtClean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Varimax</a:t>
              </a:r>
              <a:r>
                <a:rPr lang="zh-CN" altLang="en-US" sz="2400" b="1" smtClean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（最大</a:t>
              </a:r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方差正交旋转</a:t>
              </a:r>
              <a:r>
                <a:rPr lang="zh-CN" altLang="en-US" sz="2400" b="1" smtClean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法）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10591" y="4814295"/>
              <a:ext cx="13774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smtClean="0">
                  <a:solidFill>
                    <a:srgbClr val="66CC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Promax</a:t>
              </a:r>
              <a:endParaRPr lang="zh-CN" altLang="en-US" sz="2400" b="1" dirty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843460" y="2181159"/>
            <a:ext cx="720050" cy="2399921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400" b="1" dirty="0" smtClean="0"/>
              <a:t>因子旋转方法</a:t>
            </a:r>
            <a:endParaRPr lang="zh-CN" altLang="en-US" sz="2400" b="1" dirty="0"/>
          </a:p>
        </p:txBody>
      </p:sp>
      <p:sp>
        <p:nvSpPr>
          <p:cNvPr id="15" name="左大括号 14"/>
          <p:cNvSpPr/>
          <p:nvPr/>
        </p:nvSpPr>
        <p:spPr>
          <a:xfrm>
            <a:off x="2729926" y="2378979"/>
            <a:ext cx="324368" cy="18369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60" y="5128739"/>
            <a:ext cx="8810625" cy="1371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9.4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因子旋转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593305" y="1268850"/>
            <a:ext cx="1072874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smtClean="0">
                <a:solidFill>
                  <a:schemeClr val="accent6"/>
                </a:solidFill>
              </a:rPr>
              <a:t>如何</a:t>
            </a:r>
            <a:r>
              <a:rPr lang="zh-CN" altLang="zh-CN" sz="2800">
                <a:solidFill>
                  <a:schemeClr val="accent6"/>
                </a:solidFill>
              </a:rPr>
              <a:t>进行旋转</a:t>
            </a:r>
            <a:endParaRPr lang="en-US" altLang="zh-CN" sz="2800" b="1" dirty="0" smtClean="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52525" y="5517145"/>
            <a:ext cx="8903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i="1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的载荷系数方差达到最大的</a:t>
            </a:r>
            <a:r>
              <a:rPr lang="en-US" altLang="zh-CN" sz="2800" b="1" i="1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2800" b="1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即可获得正交矩阵</a:t>
            </a:r>
            <a:r>
              <a:rPr lang="en-US" altLang="zh-CN" sz="2800" b="1" i="1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endParaRPr lang="zh-CN" altLang="en-US" sz="2800" b="1">
              <a:solidFill>
                <a:srgbClr val="0053E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1" y="2276920"/>
            <a:ext cx="8458200" cy="27527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/>
        </p:nvSpPr>
        <p:spPr>
          <a:xfrm>
            <a:off x="0" y="116770"/>
            <a:ext cx="789542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9.2</a:t>
            </a:r>
            <a:r>
              <a:rPr lang="en-US" altLang="zh-CN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r>
              <a:rPr lang="zh-CN" alt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9.1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24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应用主因子法进行因子旋转</a:t>
            </a:r>
            <a:endParaRPr lang="en-US" altLang="zh-CN" sz="24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82" y="762018"/>
            <a:ext cx="5857296" cy="2376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869" y="762018"/>
            <a:ext cx="6044910" cy="23443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35" y="3284990"/>
            <a:ext cx="4489761" cy="33489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40" y="3234506"/>
            <a:ext cx="4485562" cy="338565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9.5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370046" y="1255274"/>
            <a:ext cx="1049813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函数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1615" y="2564940"/>
            <a:ext cx="5141685" cy="2364533"/>
            <a:chOff x="3377641" y="4161263"/>
            <a:chExt cx="4694581" cy="2084822"/>
          </a:xfrm>
        </p:grpSpPr>
        <p:sp>
          <p:nvSpPr>
            <p:cNvPr id="16" name="圆角矩形 15"/>
            <p:cNvSpPr/>
            <p:nvPr/>
          </p:nvSpPr>
          <p:spPr>
            <a:xfrm>
              <a:off x="5837008" y="4161263"/>
              <a:ext cx="2235214" cy="860736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回归估计法</a:t>
              </a:r>
              <a:endParaRPr lang="zh-CN" altLang="en-US" sz="2400" b="1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837008" y="5382025"/>
              <a:ext cx="2235214" cy="864060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Bartlett</a:t>
              </a:r>
              <a:r>
                <a:rPr lang="zh-CN" altLang="en-US" sz="2400" b="1" dirty="0"/>
                <a:t>估计法</a:t>
              </a:r>
              <a:endParaRPr lang="zh-CN" altLang="en-US" sz="2400" b="1" dirty="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5448644" y="4484950"/>
              <a:ext cx="244846" cy="1639962"/>
            </a:xfrm>
            <a:prstGeom prst="leftBrace">
              <a:avLst/>
            </a:prstGeom>
            <a:ln w="38100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377641" y="4743707"/>
              <a:ext cx="1944135" cy="1008070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/>
                <a:t>因子得分</a:t>
              </a:r>
              <a:endParaRPr lang="en-US" altLang="zh-CN" sz="2400" b="1" smtClean="0"/>
            </a:p>
            <a:p>
              <a:pPr algn="ctr"/>
              <a:r>
                <a:rPr lang="zh-CN" altLang="en-US" sz="2400" b="1" smtClean="0"/>
                <a:t>计算方法</a:t>
              </a:r>
              <a:endParaRPr lang="zh-CN" altLang="en-US" sz="2400" b="1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4579406" y="1330458"/>
            <a:ext cx="2079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=AF + </a:t>
            </a:r>
            <a:r>
              <a:rPr lang="en-US" altLang="zh-CN" sz="3200" b="1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200" b="1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01" y="2957791"/>
            <a:ext cx="2971800" cy="581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5" y="4281192"/>
            <a:ext cx="3600450" cy="5905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828475" y="2895653"/>
            <a:ext cx="2114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r>
              <a:rPr lang="en-US" altLang="zh-CN" sz="32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2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=</a:t>
            </a:r>
            <a:r>
              <a:rPr lang="en-US" altLang="zh-CN" sz="3200" b="1" i="1" kern="100" baseline="300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/>
          </a:p>
        </p:txBody>
      </p:sp>
      <p:sp>
        <p:nvSpPr>
          <p:cNvPr id="19" name="矩形 18"/>
          <p:cNvSpPr/>
          <p:nvPr/>
        </p:nvSpPr>
        <p:spPr>
          <a:xfrm>
            <a:off x="9811130" y="4281192"/>
            <a:ext cx="1884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r>
              <a:rPr lang="en-US" altLang="zh-CN" sz="32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2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=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9.5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90" y="1189895"/>
            <a:ext cx="4419455" cy="55921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16" y="1196845"/>
            <a:ext cx="4454491" cy="55721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4173" y="2564940"/>
            <a:ext cx="5314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accent6"/>
                </a:solidFill>
              </a:rPr>
              <a:t>回归法因子得分</a:t>
            </a:r>
            <a:endParaRPr lang="zh-CN" altLang="en-US" sz="240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9.5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590" y="2629645"/>
            <a:ext cx="5314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>
                <a:solidFill>
                  <a:schemeClr val="accent6"/>
                </a:solidFill>
              </a:rPr>
              <a:t>因子得分信息图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7" y="1179547"/>
            <a:ext cx="6410325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75" y="1178399"/>
            <a:ext cx="4631658" cy="740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308" y="2163513"/>
            <a:ext cx="4840087" cy="4536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40" y="2163513"/>
            <a:ext cx="4968346" cy="44829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9.5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4" name="直接连接符 13"/>
          <p:cNvSpPr/>
          <p:nvPr/>
        </p:nvSpPr>
        <p:spPr>
          <a:xfrm>
            <a:off x="6095869" y="1194419"/>
            <a:ext cx="27150" cy="5557157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4173" y="2564940"/>
            <a:ext cx="5314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>
                <a:solidFill>
                  <a:schemeClr val="accent6"/>
                </a:solidFill>
              </a:rPr>
              <a:t>综合得分及排名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41" y="1077065"/>
            <a:ext cx="3086629" cy="56534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69" y="1151950"/>
            <a:ext cx="2997949" cy="55951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9.6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589" y="1181120"/>
            <a:ext cx="11592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</a:rPr>
              <a:t>【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9.4】 (</a:t>
            </a:r>
            <a:r>
              <a:rPr lang="zh-CN" altLang="en-US" sz="2400">
                <a:solidFill>
                  <a:srgbClr val="C00000"/>
                </a:solidFill>
              </a:rPr>
              <a:t>续例</a:t>
            </a:r>
            <a:r>
              <a:rPr lang="en-US" altLang="zh-CN" sz="2400">
                <a:solidFill>
                  <a:srgbClr val="C00000"/>
                </a:solidFill>
              </a:rPr>
              <a:t>3.1</a:t>
            </a:r>
            <a:r>
              <a:rPr lang="zh-CN" altLang="en-US" sz="2400">
                <a:solidFill>
                  <a:srgbClr val="C00000"/>
                </a:solidFill>
              </a:rPr>
              <a:t>、例</a:t>
            </a:r>
            <a:r>
              <a:rPr lang="en-US" altLang="zh-CN" sz="2400">
                <a:solidFill>
                  <a:srgbClr val="C00000"/>
                </a:solidFill>
              </a:rPr>
              <a:t>7.2</a:t>
            </a:r>
            <a:r>
              <a:rPr lang="zh-CN" altLang="en-US" sz="2400">
                <a:solidFill>
                  <a:srgbClr val="C00000"/>
                </a:solidFill>
              </a:rPr>
              <a:t>和例</a:t>
            </a:r>
            <a:r>
              <a:rPr lang="en-US" altLang="zh-CN" sz="2400">
                <a:solidFill>
                  <a:srgbClr val="C00000"/>
                </a:solidFill>
              </a:rPr>
              <a:t>8.2) </a:t>
            </a:r>
            <a:r>
              <a:rPr lang="zh-CN" altLang="en-US" sz="2400" smtClean="0">
                <a:solidFill>
                  <a:srgbClr val="C00000"/>
                </a:solidFill>
              </a:rPr>
              <a:t>对我国</a:t>
            </a:r>
            <a:r>
              <a:rPr lang="zh-CN" altLang="en-US" sz="2400">
                <a:solidFill>
                  <a:srgbClr val="C00000"/>
                </a:solidFill>
              </a:rPr>
              <a:t>居民消费</a:t>
            </a:r>
            <a:r>
              <a:rPr lang="zh-CN" altLang="en-US" sz="2400" smtClean="0">
                <a:solidFill>
                  <a:srgbClr val="C00000"/>
                </a:solidFill>
              </a:rPr>
              <a:t>数据进行因子分析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2" y="1866325"/>
            <a:ext cx="4791075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50" y="1700880"/>
            <a:ext cx="6552455" cy="5027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2" y="3068975"/>
            <a:ext cx="6621255" cy="318540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9.6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3" name="矩形 6"/>
          <p:cNvSpPr/>
          <p:nvPr/>
        </p:nvSpPr>
        <p:spPr>
          <a:xfrm>
            <a:off x="131568" y="972274"/>
            <a:ext cx="452096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因子分析的基本步骤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1395" y="174592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因子分析的核心</a:t>
            </a:r>
            <a:r>
              <a:rPr lang="zh-CN" altLang="en-US" sz="2400">
                <a:solidFill>
                  <a:srgbClr val="0053EC"/>
                </a:solidFill>
              </a:rPr>
              <a:t>问题</a:t>
            </a:r>
            <a:endParaRPr lang="zh-CN" altLang="en-US" sz="2400">
              <a:solidFill>
                <a:srgbClr val="0053E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6075" y="1139290"/>
            <a:ext cx="34618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B050"/>
                </a:solidFill>
              </a:rPr>
              <a:t>一是如何构造因子</a:t>
            </a:r>
            <a:r>
              <a:rPr lang="zh-CN" altLang="en-US" sz="2400" smtClean="0">
                <a:solidFill>
                  <a:srgbClr val="00B050"/>
                </a:solidFill>
              </a:rPr>
              <a:t>变量</a:t>
            </a:r>
            <a:endParaRPr lang="en-US" altLang="zh-CN" sz="2400" smtClean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B050"/>
                </a:solidFill>
              </a:rPr>
              <a:t>二</a:t>
            </a:r>
            <a:r>
              <a:rPr lang="zh-CN" altLang="en-US" sz="2400">
                <a:solidFill>
                  <a:srgbClr val="00B050"/>
                </a:solidFill>
              </a:rPr>
              <a:t>是</a:t>
            </a:r>
            <a:r>
              <a:rPr lang="zh-CN" altLang="en-US" sz="2400" smtClean="0">
                <a:solidFill>
                  <a:srgbClr val="00B050"/>
                </a:solidFill>
              </a:rPr>
              <a:t>如何解释因子变量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8225" y="2626593"/>
            <a:ext cx="5037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一、</a:t>
            </a:r>
            <a:r>
              <a:rPr lang="zh-CN" altLang="en-US" sz="2400" smtClean="0"/>
              <a:t>确认数据</a:t>
            </a:r>
            <a:r>
              <a:rPr lang="zh-CN" altLang="en-US" sz="2400"/>
              <a:t>是否适合作</a:t>
            </a:r>
            <a:r>
              <a:rPr lang="zh-CN" altLang="en-US" sz="2400" smtClean="0"/>
              <a:t>因子分析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698225" y="43650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/>
              <a:t>二、构造因子</a:t>
            </a:r>
            <a:r>
              <a:rPr lang="zh-CN" altLang="en-US" sz="2400" smtClean="0"/>
              <a:t>变量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zh-CN" altLang="en-US" sz="2400"/>
              <a:t>三、旋转因子使其更具可解释</a:t>
            </a:r>
            <a:r>
              <a:rPr lang="zh-CN" altLang="en-US" sz="2400" smtClean="0"/>
              <a:t>性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zh-CN" altLang="en-US" sz="2400"/>
              <a:t>四、计算因子得分并做因子</a:t>
            </a:r>
            <a:r>
              <a:rPr lang="zh-CN" altLang="en-US" sz="2400" smtClean="0"/>
              <a:t>图</a:t>
            </a:r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1343670" y="3546713"/>
            <a:ext cx="4065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99FF"/>
                </a:solidFill>
              </a:rPr>
              <a:t>一般运用</a:t>
            </a:r>
            <a:r>
              <a:rPr lang="en-US" altLang="zh-CN" sz="2000">
                <a:solidFill>
                  <a:srgbClr val="3399FF"/>
                </a:solidFill>
              </a:rPr>
              <a:t>KMO</a:t>
            </a:r>
            <a:r>
              <a:rPr lang="zh-CN" altLang="en-US" sz="2000">
                <a:solidFill>
                  <a:srgbClr val="3399FF"/>
                </a:solidFill>
              </a:rPr>
              <a:t>与</a:t>
            </a:r>
            <a:r>
              <a:rPr lang="en-US" altLang="zh-CN" sz="2000">
                <a:solidFill>
                  <a:srgbClr val="3399FF"/>
                </a:solidFill>
              </a:rPr>
              <a:t>Bartlett's</a:t>
            </a:r>
            <a:r>
              <a:rPr lang="zh-CN" altLang="en-US" sz="2000">
                <a:solidFill>
                  <a:srgbClr val="3399FF"/>
                </a:solidFill>
              </a:rPr>
              <a:t>进行验证</a:t>
            </a:r>
            <a:endParaRPr lang="zh-CN" altLang="en-US" sz="2000">
              <a:solidFill>
                <a:srgbClr val="3399FF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6960060" y="1556870"/>
            <a:ext cx="216015" cy="9360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65" y="2671591"/>
            <a:ext cx="3642645" cy="1422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60" y="4239080"/>
            <a:ext cx="2343250" cy="244338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438730" y="4246840"/>
            <a:ext cx="2471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&gt; 0.9</a:t>
            </a:r>
            <a:r>
              <a:rPr lang="zh-CN" altLang="en-US" sz="2400">
                <a:solidFill>
                  <a:srgbClr val="FF0000"/>
                </a:solidFill>
              </a:rPr>
              <a:t>非常</a:t>
            </a:r>
            <a:r>
              <a:rPr lang="zh-CN" altLang="en-US" sz="2400" smtClean="0">
                <a:solidFill>
                  <a:srgbClr val="FF0000"/>
                </a:solidFill>
              </a:rPr>
              <a:t>适合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0.8~0.9</a:t>
            </a:r>
            <a:r>
              <a:rPr lang="zh-CN" altLang="en-US" sz="2400" smtClean="0">
                <a:solidFill>
                  <a:srgbClr val="FF0000"/>
                </a:solidFill>
              </a:rPr>
              <a:t>适合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0.7~0.8</a:t>
            </a:r>
            <a:r>
              <a:rPr lang="zh-CN" altLang="en-US" sz="2400" smtClean="0">
                <a:solidFill>
                  <a:srgbClr val="FF0000"/>
                </a:solidFill>
              </a:rPr>
              <a:t>一般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0.6~0.7</a:t>
            </a:r>
            <a:r>
              <a:rPr lang="zh-CN" altLang="en-US" sz="2400">
                <a:solidFill>
                  <a:srgbClr val="FF0000"/>
                </a:solidFill>
              </a:rPr>
              <a:t>不太</a:t>
            </a:r>
            <a:r>
              <a:rPr lang="zh-CN" altLang="en-US" sz="2400" smtClean="0">
                <a:solidFill>
                  <a:srgbClr val="FF0000"/>
                </a:solidFill>
              </a:rPr>
              <a:t>适合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0.5~0.6</a:t>
            </a:r>
            <a:r>
              <a:rPr lang="zh-CN" altLang="en-US" sz="2400">
                <a:solidFill>
                  <a:srgbClr val="FF0000"/>
                </a:solidFill>
              </a:rPr>
              <a:t>不</a:t>
            </a:r>
            <a:r>
              <a:rPr lang="zh-CN" altLang="en-US" sz="2400" smtClean="0">
                <a:solidFill>
                  <a:srgbClr val="FF0000"/>
                </a:solidFill>
              </a:rPr>
              <a:t>适合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&lt; 0.5</a:t>
            </a:r>
            <a:r>
              <a:rPr lang="zh-CN" altLang="en-US" sz="2400">
                <a:solidFill>
                  <a:srgbClr val="FF0000"/>
                </a:solidFill>
              </a:rPr>
              <a:t>极不</a:t>
            </a:r>
            <a:r>
              <a:rPr lang="zh-CN" altLang="en-US" sz="2400" smtClean="0">
                <a:solidFill>
                  <a:srgbClr val="FF0000"/>
                </a:solidFill>
              </a:rPr>
              <a:t>适合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" grpId="0"/>
      <p:bldP spid="6" grpId="0"/>
      <p:bldP spid="7" grpId="0"/>
      <p:bldP spid="12" grpId="0"/>
      <p:bldP spid="13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168077" y="2806997"/>
            <a:ext cx="80010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839634" y="1772885"/>
            <a:ext cx="11160775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了解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因子分析的目的和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意义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熟悉因子分析建模的条件和因子的实际意义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掌握因子载荷的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推导步骤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以及性质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能用</a:t>
            </a: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语言解决实际因子分析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问题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给出分析报告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因子分析及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055650" y="1861665"/>
            <a:ext cx="0" cy="415951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9.6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3" name="矩形 6"/>
          <p:cNvSpPr/>
          <p:nvPr/>
        </p:nvSpPr>
        <p:spPr>
          <a:xfrm>
            <a:off x="131568" y="972274"/>
            <a:ext cx="4520965" cy="7431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>
                <a:solidFill>
                  <a:srgbClr val="00B050"/>
                </a:solidFill>
              </a:rPr>
              <a:t>R</a:t>
            </a:r>
            <a:r>
              <a:rPr lang="zh-CN" altLang="zh-CN" sz="3200" b="1">
                <a:solidFill>
                  <a:srgbClr val="00B050"/>
                </a:solidFill>
              </a:rPr>
              <a:t>语言因子分析过程</a:t>
            </a:r>
            <a:endParaRPr lang="en-US" altLang="zh-CN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595" y="1895831"/>
            <a:ext cx="69844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一、因子计算</a:t>
            </a:r>
            <a:endParaRPr lang="zh-CN" altLang="en-US" sz="26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1</a:t>
            </a:r>
            <a:r>
              <a:rPr lang="zh-CN" altLang="en-US" sz="2600" b="1" smtClean="0">
                <a:solidFill>
                  <a:srgbClr val="0053EC"/>
                </a:solidFill>
              </a:rPr>
              <a:t>）是否适合做因子分析：</a:t>
            </a:r>
            <a:r>
              <a:rPr lang="en-US" altLang="zh-CN" sz="2600" b="1" smtClean="0">
                <a:solidFill>
                  <a:srgbClr val="0053EC"/>
                </a:solidFill>
              </a:rPr>
              <a:t>KMO</a:t>
            </a:r>
            <a:endParaRPr lang="en-US" altLang="zh-CN" sz="26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 smtClean="0">
                <a:solidFill>
                  <a:srgbClr val="0053EC"/>
                </a:solidFill>
              </a:rPr>
              <a:t>（</a:t>
            </a:r>
            <a:r>
              <a:rPr lang="en-US" altLang="zh-CN" sz="2600" b="1" smtClean="0">
                <a:solidFill>
                  <a:srgbClr val="0053EC"/>
                </a:solidFill>
              </a:rPr>
              <a:t>2</a:t>
            </a:r>
            <a:r>
              <a:rPr lang="zh-CN" altLang="en-US" sz="2600" b="1" smtClean="0">
                <a:solidFill>
                  <a:srgbClr val="0053EC"/>
                </a:solidFill>
              </a:rPr>
              <a:t>）计算因子分析的对象：</a:t>
            </a:r>
            <a:r>
              <a:rPr lang="en-US" altLang="zh-CN" sz="2600" b="1" smtClean="0">
                <a:solidFill>
                  <a:srgbClr val="0053EC"/>
                </a:solidFill>
              </a:rPr>
              <a:t>factanal, </a:t>
            </a:r>
            <a:r>
              <a:rPr lang="en-US" altLang="zh-CN" sz="2600" b="1" smtClean="0">
                <a:solidFill>
                  <a:srgbClr val="FF0000"/>
                </a:solidFill>
              </a:rPr>
              <a:t>msa.fa</a:t>
            </a:r>
            <a:endParaRPr lang="zh-CN" altLang="en-US" sz="26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 smtClean="0">
                <a:solidFill>
                  <a:srgbClr val="0053EC"/>
                </a:solidFill>
              </a:rPr>
              <a:t>（</a:t>
            </a:r>
            <a:r>
              <a:rPr lang="en-US" altLang="zh-CN" sz="2600" b="1" smtClean="0">
                <a:solidFill>
                  <a:srgbClr val="0053EC"/>
                </a:solidFill>
              </a:rPr>
              <a:t>3</a:t>
            </a:r>
            <a:r>
              <a:rPr lang="zh-CN" altLang="en-US" sz="2600" b="1" smtClean="0">
                <a:solidFill>
                  <a:srgbClr val="0053EC"/>
                </a:solidFill>
              </a:rPr>
              <a:t>）按方差贡献定因子数：</a:t>
            </a:r>
            <a:r>
              <a:rPr lang="en-US" altLang="zh-CN" sz="2600" b="1" smtClean="0">
                <a:solidFill>
                  <a:srgbClr val="0053EC"/>
                </a:solidFill>
              </a:rPr>
              <a:t>&gt;80%</a:t>
            </a:r>
            <a:endParaRPr lang="en-US" altLang="zh-CN" sz="26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4</a:t>
            </a:r>
            <a:r>
              <a:rPr lang="zh-CN" altLang="zh-CN" sz="2600" b="1">
                <a:solidFill>
                  <a:srgbClr val="0053EC"/>
                </a:solidFill>
              </a:rPr>
              <a:t>）获得因子载荷</a:t>
            </a:r>
            <a:r>
              <a:rPr lang="zh-CN" altLang="zh-CN" sz="2600" b="1" smtClean="0">
                <a:solidFill>
                  <a:srgbClr val="0053EC"/>
                </a:solidFill>
              </a:rPr>
              <a:t>并解释</a:t>
            </a:r>
            <a:r>
              <a:rPr lang="zh-CN" altLang="en-US" sz="2600" b="1" smtClean="0">
                <a:solidFill>
                  <a:srgbClr val="0053EC"/>
                </a:solidFill>
              </a:rPr>
              <a:t>：</a:t>
            </a:r>
            <a:r>
              <a:rPr lang="en-US" altLang="zh-CN" sz="2600" b="1" smtClean="0">
                <a:solidFill>
                  <a:srgbClr val="0053EC"/>
                </a:solidFill>
              </a:rPr>
              <a:t>$loadings</a:t>
            </a:r>
            <a:endParaRPr lang="en-US" altLang="zh-CN" sz="26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 smtClean="0">
                <a:solidFill>
                  <a:srgbClr val="0053EC"/>
                </a:solidFill>
              </a:rPr>
              <a:t>（</a:t>
            </a:r>
            <a:r>
              <a:rPr lang="en-US" altLang="zh-CN" sz="2600" b="1" smtClean="0">
                <a:solidFill>
                  <a:srgbClr val="0053EC"/>
                </a:solidFill>
              </a:rPr>
              <a:t>5</a:t>
            </a:r>
            <a:r>
              <a:rPr lang="zh-CN" altLang="en-US" sz="2600" b="1" smtClean="0">
                <a:solidFill>
                  <a:srgbClr val="0053EC"/>
                </a:solidFill>
              </a:rPr>
              <a:t>）是否需进行因子</a:t>
            </a:r>
            <a:r>
              <a:rPr lang="zh-CN" altLang="en-US" sz="2600" b="1">
                <a:solidFill>
                  <a:srgbClr val="0053EC"/>
                </a:solidFill>
              </a:rPr>
              <a:t>旋转</a:t>
            </a:r>
            <a:r>
              <a:rPr lang="zh-CN" altLang="en-US" sz="2600" b="1" smtClean="0">
                <a:solidFill>
                  <a:srgbClr val="0053EC"/>
                </a:solidFill>
              </a:rPr>
              <a:t>：</a:t>
            </a:r>
            <a:r>
              <a:rPr lang="en-US" altLang="zh-CN" sz="2600" b="1" smtClean="0">
                <a:solidFill>
                  <a:srgbClr val="FF0000"/>
                </a:solidFill>
              </a:rPr>
              <a:t>'varimax'</a:t>
            </a:r>
            <a:endParaRPr lang="en-US" altLang="zh-CN" sz="2600" b="1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76075" y="1862768"/>
            <a:ext cx="482433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二、因子评价</a:t>
            </a:r>
            <a:endParaRPr lang="zh-CN" altLang="en-US" sz="26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6</a:t>
            </a:r>
            <a:r>
              <a:rPr lang="zh-CN" altLang="en-US" sz="2600" b="1">
                <a:solidFill>
                  <a:srgbClr val="0053EC"/>
                </a:solidFill>
              </a:rPr>
              <a:t>）因子得分：</a:t>
            </a:r>
            <a:r>
              <a:rPr lang="en-US" altLang="zh-CN" sz="2600" b="1">
                <a:solidFill>
                  <a:srgbClr val="0053EC"/>
                </a:solidFill>
              </a:rPr>
              <a:t>$scores</a:t>
            </a:r>
            <a:endParaRPr lang="en-US" altLang="zh-CN" sz="26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7</a:t>
            </a:r>
            <a:r>
              <a:rPr lang="zh-CN" altLang="en-US" sz="2600" b="1">
                <a:solidFill>
                  <a:srgbClr val="0053EC"/>
                </a:solidFill>
              </a:rPr>
              <a:t>）因子信息图：</a:t>
            </a:r>
            <a:r>
              <a:rPr lang="en-US" altLang="zh-CN" sz="2600" b="1">
                <a:solidFill>
                  <a:srgbClr val="0053EC"/>
                </a:solidFill>
              </a:rPr>
              <a:t>biplot</a:t>
            </a:r>
            <a:endParaRPr lang="en-US" altLang="zh-CN" sz="26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8</a:t>
            </a:r>
            <a:r>
              <a:rPr lang="zh-CN" altLang="en-US" sz="2600" b="1">
                <a:solidFill>
                  <a:srgbClr val="0053EC"/>
                </a:solidFill>
              </a:rPr>
              <a:t>）综合得分</a:t>
            </a:r>
            <a:r>
              <a:rPr lang="zh-CN" altLang="en-US" sz="2600" b="1" smtClean="0">
                <a:solidFill>
                  <a:srgbClr val="0053EC"/>
                </a:solidFill>
              </a:rPr>
              <a:t>：加权得分</a:t>
            </a:r>
            <a:endParaRPr lang="en-US" altLang="zh-CN" sz="26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9</a:t>
            </a:r>
            <a:r>
              <a:rPr lang="zh-CN" altLang="en-US" sz="2600" b="1">
                <a:solidFill>
                  <a:srgbClr val="0053EC"/>
                </a:solidFill>
              </a:rPr>
              <a:t>）得分排序</a:t>
            </a:r>
            <a:r>
              <a:rPr lang="zh-CN" altLang="en-US" sz="2600" b="1" smtClean="0">
                <a:solidFill>
                  <a:srgbClr val="0053EC"/>
                </a:solidFill>
              </a:rPr>
              <a:t>：</a:t>
            </a:r>
            <a:r>
              <a:rPr lang="en-US" altLang="zh-CN" sz="2600" b="1" smtClean="0">
                <a:solidFill>
                  <a:srgbClr val="FF0000"/>
                </a:solidFill>
              </a:rPr>
              <a:t>$ranks</a:t>
            </a:r>
            <a:endParaRPr lang="en-US" altLang="zh-CN" sz="2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56" y="336415"/>
            <a:ext cx="12037507" cy="24445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9" y="2951133"/>
            <a:ext cx="11908175" cy="343007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90" y="404790"/>
            <a:ext cx="2876550" cy="594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90" y="757283"/>
            <a:ext cx="2933700" cy="5619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65" y="435695"/>
            <a:ext cx="2914650" cy="5924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630" y="757283"/>
            <a:ext cx="2771775" cy="5657850"/>
          </a:xfrm>
          <a:prstGeom prst="rect">
            <a:avLst/>
          </a:prstGeom>
        </p:spPr>
      </p:pic>
      <p:sp>
        <p:nvSpPr>
          <p:cNvPr id="8" name="直接连接符 7"/>
          <p:cNvSpPr/>
          <p:nvPr/>
        </p:nvSpPr>
        <p:spPr>
          <a:xfrm>
            <a:off x="6072420" y="404790"/>
            <a:ext cx="23580" cy="612042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625" y="404790"/>
            <a:ext cx="4305300" cy="5934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56" y="362383"/>
            <a:ext cx="6584944" cy="616283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3995" y="715937"/>
            <a:ext cx="6042722" cy="56501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" y="715937"/>
            <a:ext cx="5919932" cy="552125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83073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9.7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实际中如何进行因子分析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890537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1" y="41275"/>
            <a:ext cx="796258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057710" y="1268850"/>
            <a:ext cx="3264340" cy="720050"/>
            <a:chOff x="1055650" y="4293060"/>
            <a:chExt cx="3264340" cy="720050"/>
          </a:xfrm>
        </p:grpSpPr>
        <p:sp>
          <p:nvSpPr>
            <p:cNvPr id="8" name="流程图: 联系 7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1</a:t>
              </a:r>
              <a:endParaRPr lang="zh-CN" altLang="en-US" sz="2800" b="1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415675" y="4941105"/>
              <a:ext cx="29043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847705" y="4350247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2" charset="-122"/>
                  <a:ea typeface="微软雅黑" panose="020B0503020204020204" pitchFamily="2" charset="-122"/>
                </a:rPr>
                <a:t>问题</a:t>
              </a:r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的定义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53082" y="1988900"/>
            <a:ext cx="3735223" cy="720050"/>
            <a:chOff x="1055650" y="4293060"/>
            <a:chExt cx="3735223" cy="720050"/>
          </a:xfrm>
        </p:grpSpPr>
        <p:sp>
          <p:nvSpPr>
            <p:cNvPr id="22" name="流程图: 联系 21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2</a:t>
              </a:r>
              <a:endParaRPr lang="zh-CN" altLang="en-US" sz="2800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415675" y="4941105"/>
              <a:ext cx="33751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766663" y="4371832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微软雅黑" panose="020B0503020204020204" pitchFamily="2" charset="-122"/>
                  <a:ea typeface="微软雅黑" panose="020B0503020204020204" pitchFamily="2" charset="-122"/>
                </a:rPr>
                <a:t>因子分析的适应性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37805" y="2708950"/>
            <a:ext cx="3222380" cy="720050"/>
            <a:chOff x="1055650" y="4293060"/>
            <a:chExt cx="3222380" cy="720050"/>
          </a:xfrm>
        </p:grpSpPr>
        <p:sp>
          <p:nvSpPr>
            <p:cNvPr id="26" name="流程图: 联系 25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3</a:t>
              </a:r>
              <a:endParaRPr lang="zh-CN" altLang="en-US" sz="2800" b="1" dirty="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415675" y="4941105"/>
              <a:ext cx="28623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836218" y="4422252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确定因子数目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50305" y="3356995"/>
            <a:ext cx="2969780" cy="720050"/>
            <a:chOff x="1055650" y="4293060"/>
            <a:chExt cx="2969780" cy="720050"/>
          </a:xfrm>
        </p:grpSpPr>
        <p:sp>
          <p:nvSpPr>
            <p:cNvPr id="30" name="流程图: 联系 29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4</a:t>
              </a:r>
              <a:endParaRPr lang="zh-CN" altLang="en-US" sz="2800" b="1" dirty="0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415675" y="4941105"/>
              <a:ext cx="26097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1897773" y="442225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因子旋转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3" name="矩形 6"/>
          <p:cNvSpPr/>
          <p:nvPr/>
        </p:nvSpPr>
        <p:spPr>
          <a:xfrm>
            <a:off x="191590" y="1151184"/>
            <a:ext cx="3252933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因子分析小结</a:t>
            </a:r>
            <a:endParaRPr lang="en-US" altLang="zh-CN" sz="3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70230" y="4005040"/>
            <a:ext cx="2969780" cy="720050"/>
            <a:chOff x="1055650" y="4293060"/>
            <a:chExt cx="2969780" cy="720050"/>
          </a:xfrm>
        </p:grpSpPr>
        <p:sp>
          <p:nvSpPr>
            <p:cNvPr id="35" name="流程图: 联系 34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5</a:t>
              </a:r>
              <a:endParaRPr lang="zh-CN" altLang="en-US" sz="2800" b="1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415675" y="4941105"/>
              <a:ext cx="26097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897773" y="442225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因子解释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 flipH="1">
            <a:off x="0" y="957580"/>
            <a:ext cx="8796824" cy="506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046145" y="4725090"/>
            <a:ext cx="2969780" cy="720050"/>
            <a:chOff x="1055650" y="4293060"/>
            <a:chExt cx="2969780" cy="720050"/>
          </a:xfrm>
        </p:grpSpPr>
        <p:sp>
          <p:nvSpPr>
            <p:cNvPr id="39" name="流程图: 联系 38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6</a:t>
              </a:r>
              <a:endParaRPr lang="zh-CN" altLang="en-US" sz="2800" b="1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415675" y="4941105"/>
              <a:ext cx="26097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1897773" y="442225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因子得分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0055" y="5445140"/>
            <a:ext cx="3240225" cy="720050"/>
            <a:chOff x="1055650" y="4293060"/>
            <a:chExt cx="3240225" cy="720050"/>
          </a:xfrm>
        </p:grpSpPr>
        <p:sp>
          <p:nvSpPr>
            <p:cNvPr id="45" name="流程图: 联系 44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7</a:t>
              </a:r>
              <a:endParaRPr lang="zh-CN" altLang="en-US" sz="2800" b="1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415675" y="4941105"/>
              <a:ext cx="2880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897773" y="4422252"/>
              <a:ext cx="2398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因子分析的意义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650221" y="2308808"/>
            <a:ext cx="37460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一个完整的因子分析过程应当包含如下方面：</a:t>
            </a:r>
            <a:endParaRPr lang="zh-CN" altLang="en-US" sz="28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39760" y="1916895"/>
            <a:ext cx="68210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第</a:t>
            </a:r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9</a:t>
            </a:r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章因子分析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就讲到这里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欢迎大家学习下一章</a:t>
            </a:r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~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590982"/>
            <a:ext cx="80010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基本内容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911640" y="1700880"/>
            <a:ext cx="1094476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因子分析模型的基本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思想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，与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的区别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因子分析的数学模型，假定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因子载荷估计方法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因子旋转和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实际意义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和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数学表达式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语言计算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程序中有关因子分析的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基础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因子分析及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199660" y="1700880"/>
            <a:ext cx="0" cy="4087159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9.1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因子分析的思想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区别与联系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243330" y="1257093"/>
            <a:ext cx="10874978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区别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通过线性组合将原变量综合成几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</a:t>
            </a:r>
            <a:endParaRPr lang="en-US" altLang="zh-CN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通过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构筑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若干意义较为明确的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公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是“变异数”导向的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方法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endParaRPr lang="en-US" altLang="zh-CN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是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“共变异数”导向的方法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298353" y="4636185"/>
            <a:ext cx="1049813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联系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是主成分分析</a:t>
            </a: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推广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9.1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因子分析的思想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特点与用途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459345" y="1124840"/>
            <a:ext cx="6652795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特点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因子变量数远少于原变量数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因子变量是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一种新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变量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之间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没有相关关系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变量具有明确的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解释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性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6"/>
          <p:cNvSpPr/>
          <p:nvPr/>
        </p:nvSpPr>
        <p:spPr>
          <a:xfrm>
            <a:off x="1415675" y="4421885"/>
            <a:ext cx="921664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用途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减少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分析变量个数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；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通过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变量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间关系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探测，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将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原变量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进行分类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9.2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因子分析模型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191590" y="2616070"/>
            <a:ext cx="80010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模型提出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323925" y="1181120"/>
            <a:ext cx="1032505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基本思想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将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相关性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较高的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分在同一类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，每一类代表了一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个基本结构，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即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公因子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用少数不可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测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的公共因子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函数来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描述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原观测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的每一分量。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6"/>
          <p:cNvSpPr/>
          <p:nvPr/>
        </p:nvSpPr>
        <p:spPr>
          <a:xfrm>
            <a:off x="1345357" y="4007490"/>
            <a:ext cx="10846643" cy="24622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型与</a:t>
            </a: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型因子分析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样品间的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因子分析称为</a:t>
            </a:r>
            <a:r>
              <a:rPr lang="en-US" altLang="zh-CN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</a:t>
            </a: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型因子分析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变量间的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因子分析称为</a:t>
            </a:r>
            <a:r>
              <a:rPr lang="en-US" altLang="zh-CN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9.2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因子分析模型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9659" y="2782669"/>
            <a:ext cx="2664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3600" b="1" i="1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= AF </a:t>
            </a:r>
            <a:r>
              <a:rPr lang="en-US" altLang="zh-CN" sz="36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6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6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23" y="2046129"/>
            <a:ext cx="5553043" cy="21260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9610" y="1345965"/>
            <a:ext cx="2533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R</a:t>
            </a:r>
            <a:r>
              <a:rPr lang="zh-CN" altLang="en-US" sz="3200" smtClean="0">
                <a:solidFill>
                  <a:srgbClr val="FF0000"/>
                </a:solidFill>
              </a:rPr>
              <a:t>型因子模型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3670" y="4788360"/>
            <a:ext cx="9063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32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32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为因子载荷阵，</a:t>
            </a:r>
            <a:r>
              <a:rPr lang="en-US" altLang="zh-CN" sz="32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为公因子，</a:t>
            </a:r>
            <a:r>
              <a:rPr lang="en-US" altLang="zh-CN" sz="3200" b="1" i="1" kern="100">
                <a:solidFill>
                  <a:srgbClr val="0053E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200" b="1" kern="100">
                <a:solidFill>
                  <a:srgbClr val="0053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kern="100" smtClean="0">
                <a:solidFill>
                  <a:srgbClr val="0053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为特殊因子</a:t>
            </a:r>
            <a:endParaRPr lang="zh-CN" altLang="en-US" sz="3200" b="1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9.2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因子分析模型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585" y="1052835"/>
            <a:ext cx="894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【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9.1】</a:t>
            </a:r>
            <a:r>
              <a:rPr lang="zh-CN" altLang="en-US" sz="2800">
                <a:solidFill>
                  <a:srgbClr val="C00000"/>
                </a:solidFill>
              </a:rPr>
              <a:t>水泥行业上市公司经营业绩因子模型实证分析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36" y="1576055"/>
            <a:ext cx="8942593" cy="52371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2162</Words>
  <Application>WPS 演示</Application>
  <PresentationFormat>宽屏</PresentationFormat>
  <Paragraphs>335</Paragraphs>
  <Slides>36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华文新魏</vt:lpstr>
      <vt:lpstr>Times New Roman</vt:lpstr>
      <vt:lpstr>Symbol</vt:lpstr>
      <vt:lpstr>Arial Unicode MS</vt:lpstr>
      <vt:lpstr>黑体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a</cp:lastModifiedBy>
  <cp:revision>269</cp:revision>
  <dcterms:created xsi:type="dcterms:W3CDTF">2015-05-24T15:13:00Z</dcterms:created>
  <dcterms:modified xsi:type="dcterms:W3CDTF">2017-08-27T09:46:52Z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