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792ED8A-54DD-43EE-9608-5E3185CB5241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21F2918-B4A4-4CB9-9370-51028A869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bmccarthy/ru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Source framework for </a:t>
            </a:r>
            <a:br>
              <a:rPr lang="en-US" dirty="0" smtClean="0"/>
            </a:br>
            <a:r>
              <a:rPr lang="en-US" dirty="0" smtClean="0"/>
              <a:t>random testing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6629400" cy="1219201"/>
          </a:xfrm>
        </p:spPr>
        <p:txBody>
          <a:bodyPr/>
          <a:lstStyle/>
          <a:p>
            <a:r>
              <a:rPr lang="en-US" dirty="0" smtClean="0"/>
              <a:t>RUGE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562600"/>
            <a:ext cx="2819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Brendan McCarthy</a:t>
            </a:r>
          </a:p>
          <a:p>
            <a:pPr algn="ctr"/>
            <a:r>
              <a:rPr lang="en-US" sz="1600" dirty="0" err="1" smtClean="0"/>
              <a:t>DevClear</a:t>
            </a:r>
            <a:endParaRPr lang="en-US" sz="1600" dirty="0" smtClean="0"/>
          </a:p>
          <a:p>
            <a:pPr algn="ctr"/>
            <a:r>
              <a:rPr lang="en-US" sz="1600" dirty="0" smtClean="0"/>
              <a:t>Oct 1,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6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403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>
                <a:solidFill>
                  <a:srgbClr val="FF0000"/>
                </a:solidFill>
              </a:rPr>
              <a:t>90 pct </a:t>
            </a:r>
            <a:r>
              <a:rPr lang="da-DK" sz="1600" dirty="0" smtClean="0"/>
              <a:t>event(Action,Item,Amount) :-</a:t>
            </a:r>
          </a:p>
          <a:p>
            <a:r>
              <a:rPr lang="da-DK" sz="1600" dirty="0" smtClean="0"/>
              <a:t>	action(Action),</a:t>
            </a:r>
          </a:p>
          <a:p>
            <a:r>
              <a:rPr lang="da-DK" sz="1600" dirty="0" smtClean="0"/>
              <a:t>	item(Item),</a:t>
            </a:r>
          </a:p>
          <a:p>
            <a:r>
              <a:rPr lang="da-DK" sz="1600" dirty="0" smtClean="0"/>
              <a:t>	</a:t>
            </a:r>
            <a:r>
              <a:rPr lang="da-DK" sz="1600" dirty="0" smtClean="0">
                <a:solidFill>
                  <a:srgbClr val="FF0000"/>
                </a:solidFill>
              </a:rPr>
              <a:t>percent(Amount,</a:t>
            </a:r>
          </a:p>
          <a:p>
            <a:r>
              <a:rPr lang="da-DK" sz="1600" dirty="0">
                <a:solidFill>
                  <a:srgbClr val="FF0000"/>
                </a:solidFill>
              </a:rPr>
              <a:t>	</a:t>
            </a:r>
            <a:r>
              <a:rPr lang="da-DK" sz="1600" dirty="0" smtClean="0">
                <a:solidFill>
                  <a:srgbClr val="FF0000"/>
                </a:solidFill>
              </a:rPr>
              <a:t>	1..avg(50)..99)</a:t>
            </a:r>
            <a:r>
              <a:rPr lang="da-DK" sz="1600" dirty="0" smtClean="0"/>
              <a:t>.</a:t>
            </a:r>
          </a:p>
          <a:p>
            <a:r>
              <a:rPr lang="da-DK" sz="1600" b="1" dirty="0" smtClean="0">
                <a:solidFill>
                  <a:srgbClr val="FF0000"/>
                </a:solidFill>
              </a:rPr>
              <a:t>10 pct </a:t>
            </a:r>
            <a:r>
              <a:rPr lang="da-DK" sz="1600" b="1" dirty="0" smtClean="0"/>
              <a:t>event(sell,Item,Amount) :-</a:t>
            </a:r>
          </a:p>
          <a:p>
            <a:r>
              <a:rPr lang="da-DK" sz="1600" b="1" dirty="0" smtClean="0"/>
              <a:t>	item(Item),</a:t>
            </a:r>
          </a:p>
          <a:p>
            <a:r>
              <a:rPr lang="da-DK" sz="1600" b="1" dirty="0" smtClean="0"/>
              <a:t>	</a:t>
            </a:r>
            <a:r>
              <a:rPr lang="da-DK" sz="1600" b="1" dirty="0" smtClean="0">
                <a:solidFill>
                  <a:srgbClr val="FF0000"/>
                </a:solidFill>
              </a:rPr>
              <a:t>percent(Amounts,</a:t>
            </a:r>
          </a:p>
          <a:p>
            <a:r>
              <a:rPr lang="da-DK" sz="1600" b="1" dirty="0">
                <a:solidFill>
                  <a:srgbClr val="FF0000"/>
                </a:solidFill>
              </a:rPr>
              <a:t>	</a:t>
            </a:r>
            <a:r>
              <a:rPr lang="da-DK" sz="1600" b="1" dirty="0" smtClean="0">
                <a:solidFill>
                  <a:srgbClr val="FF0000"/>
                </a:solidFill>
              </a:rPr>
              <a:t>	bag(3..5,15..20))</a:t>
            </a:r>
            <a:r>
              <a:rPr lang="da-DK" sz="1600" b="1" dirty="0" smtClean="0"/>
              <a:t>,</a:t>
            </a:r>
          </a:p>
          <a:p>
            <a:r>
              <a:rPr lang="da-DK" sz="1600" b="1" dirty="0" smtClean="0"/>
              <a:t>	member(Amount,Amounts).</a:t>
            </a:r>
          </a:p>
          <a:p>
            <a:endParaRPr lang="da-DK" sz="1600" dirty="0" smtClean="0"/>
          </a:p>
          <a:p>
            <a:r>
              <a:rPr lang="da-DK" sz="1600" dirty="0" smtClean="0">
                <a:solidFill>
                  <a:srgbClr val="FF0000"/>
                </a:solidFill>
              </a:rPr>
              <a:t>40 pct </a:t>
            </a:r>
            <a:r>
              <a:rPr lang="da-DK" sz="1600" dirty="0" smtClean="0"/>
              <a:t>action(buy).</a:t>
            </a:r>
          </a:p>
          <a:p>
            <a:r>
              <a:rPr lang="da-DK" sz="1600" dirty="0" smtClean="0">
                <a:solidFill>
                  <a:srgbClr val="FF0000"/>
                </a:solidFill>
              </a:rPr>
              <a:t>40 pct </a:t>
            </a:r>
            <a:r>
              <a:rPr lang="da-DK" sz="1600" dirty="0" smtClean="0"/>
              <a:t>action(sell).</a:t>
            </a:r>
          </a:p>
          <a:p>
            <a:r>
              <a:rPr lang="da-DK" sz="1600" dirty="0" smtClean="0">
                <a:solidFill>
                  <a:srgbClr val="FF0000"/>
                </a:solidFill>
              </a:rPr>
              <a:t>20 pct </a:t>
            </a:r>
            <a:r>
              <a:rPr lang="da-DK" sz="1600" dirty="0" smtClean="0"/>
              <a:t>action(trade(For)) :- item(For).</a:t>
            </a:r>
          </a:p>
          <a:p>
            <a:endParaRPr lang="da-DK" sz="1600" dirty="0" smtClean="0"/>
          </a:p>
          <a:p>
            <a:r>
              <a:rPr lang="da-DK" sz="1600" dirty="0" smtClean="0">
                <a:solidFill>
                  <a:srgbClr val="FF0000"/>
                </a:solidFill>
              </a:rPr>
              <a:t>25 pct </a:t>
            </a:r>
            <a:r>
              <a:rPr lang="da-DK" sz="1600" dirty="0" smtClean="0"/>
              <a:t>item(rivets).</a:t>
            </a:r>
          </a:p>
          <a:p>
            <a:r>
              <a:rPr lang="da-DK" sz="1600" dirty="0" smtClean="0">
                <a:solidFill>
                  <a:srgbClr val="FF0000"/>
                </a:solidFill>
              </a:rPr>
              <a:t>25 pct </a:t>
            </a:r>
            <a:r>
              <a:rPr lang="da-DK" sz="1600" dirty="0" smtClean="0"/>
              <a:t>item(caps).</a:t>
            </a:r>
          </a:p>
          <a:p>
            <a:r>
              <a:rPr lang="da-DK" sz="1600" dirty="0" smtClean="0">
                <a:solidFill>
                  <a:srgbClr val="FF0000"/>
                </a:solidFill>
              </a:rPr>
              <a:t>25 pct </a:t>
            </a:r>
            <a:r>
              <a:rPr lang="da-DK" sz="1600" dirty="0" smtClean="0"/>
              <a:t>item(hammers).</a:t>
            </a:r>
          </a:p>
          <a:p>
            <a:r>
              <a:rPr lang="da-DK" sz="1600" dirty="0" smtClean="0">
                <a:solidFill>
                  <a:srgbClr val="FF0000"/>
                </a:solidFill>
              </a:rPr>
              <a:t>25 pct </a:t>
            </a:r>
            <a:r>
              <a:rPr lang="da-DK" sz="1600" dirty="0" smtClean="0"/>
              <a:t>item(mallets).</a:t>
            </a:r>
          </a:p>
          <a:p>
            <a:endParaRPr lang="da-DK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4038600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gen(event, 10).</a:t>
            </a:r>
          </a:p>
          <a:p>
            <a:r>
              <a:rPr lang="en-US" i="1" dirty="0" smtClean="0"/>
              <a:t>event(buy,rivets,39).</a:t>
            </a:r>
          </a:p>
          <a:p>
            <a:r>
              <a:rPr lang="en-US" i="1" dirty="0" smtClean="0"/>
              <a:t>event(sell,mallets,17).</a:t>
            </a:r>
          </a:p>
          <a:p>
            <a:r>
              <a:rPr lang="en-US" i="1" dirty="0" smtClean="0"/>
              <a:t>event(sell,mallets,20).</a:t>
            </a:r>
          </a:p>
          <a:p>
            <a:r>
              <a:rPr lang="en-US" i="1" dirty="0" smtClean="0"/>
              <a:t>event(sell,mallets,15).</a:t>
            </a:r>
          </a:p>
          <a:p>
            <a:r>
              <a:rPr lang="en-US" i="1" dirty="0" smtClean="0"/>
              <a:t>event(sell,mallets,15).</a:t>
            </a:r>
          </a:p>
          <a:p>
            <a:r>
              <a:rPr lang="en-US" i="1" dirty="0" smtClean="0"/>
              <a:t>event(buy,rivets,55).</a:t>
            </a:r>
          </a:p>
          <a:p>
            <a:r>
              <a:rPr lang="en-US" i="1" dirty="0" smtClean="0"/>
              <a:t>event(trade(rivets),hammers,28).</a:t>
            </a:r>
          </a:p>
          <a:p>
            <a:r>
              <a:rPr lang="en-US" i="1" dirty="0" smtClean="0"/>
              <a:t>event(buy,rivets,25).</a:t>
            </a:r>
          </a:p>
          <a:p>
            <a:r>
              <a:rPr lang="en-US" i="1" dirty="0" smtClean="0"/>
              <a:t>event(trade(rivets),caps,76).</a:t>
            </a:r>
          </a:p>
          <a:p>
            <a:r>
              <a:rPr lang="en-US" i="1" dirty="0" smtClean="0"/>
              <a:t>event(sell,rivets,93).</a:t>
            </a:r>
          </a:p>
          <a:p>
            <a:r>
              <a:rPr lang="en-US" dirty="0" smtClean="0"/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40052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Rule-guided random test generation</a:t>
            </a:r>
          </a:p>
          <a:p>
            <a:r>
              <a:rPr lang="en-US" dirty="0" smtClean="0"/>
              <a:t>Test execution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Load/stress</a:t>
            </a:r>
          </a:p>
          <a:p>
            <a:pPr lvl="1"/>
            <a:r>
              <a:rPr lang="en-US" dirty="0" smtClean="0"/>
              <a:t>Legacy comparison</a:t>
            </a:r>
          </a:p>
          <a:p>
            <a:r>
              <a:rPr lang="en-US" dirty="0" smtClean="0"/>
              <a:t>Find more</a:t>
            </a:r>
          </a:p>
          <a:p>
            <a:pPr lvl="1"/>
            <a:r>
              <a:rPr lang="en-US" dirty="0">
                <a:hlinkClick r:id="rId2"/>
              </a:rPr>
              <a:t>https://bitbucket.org/bmccarthy/ruge</a:t>
            </a:r>
            <a:endParaRPr lang="en-US" dirty="0"/>
          </a:p>
          <a:p>
            <a:pPr lvl="1"/>
            <a:r>
              <a:rPr lang="en-US" dirty="0"/>
              <a:t>brendan.mccarthy@devclear.com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OSS framework</a:t>
            </a:r>
          </a:p>
          <a:p>
            <a:r>
              <a:rPr lang="en-US" dirty="0" smtClean="0"/>
              <a:t>Generates and runs integration/system tests</a:t>
            </a:r>
          </a:p>
          <a:p>
            <a:r>
              <a:rPr lang="en-US" dirty="0" smtClean="0"/>
              <a:t>When manually-crafted testing hits the wall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iminishing returns</a:t>
            </a:r>
          </a:p>
          <a:p>
            <a:pPr lvl="1"/>
            <a:r>
              <a:rPr lang="en-US" dirty="0" smtClean="0"/>
              <a:t>The more tests, the more costly are changes</a:t>
            </a:r>
          </a:p>
          <a:p>
            <a:r>
              <a:rPr lang="en-US" dirty="0" smtClean="0"/>
              <a:t>Random test generation guided by rules</a:t>
            </a:r>
          </a:p>
          <a:p>
            <a:pPr lvl="1"/>
            <a:r>
              <a:rPr lang="en-US" dirty="0" smtClean="0"/>
              <a:t>Guide random tests toward useful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Functional </a:t>
            </a:r>
            <a:r>
              <a:rPr lang="en-US" dirty="0" smtClean="0"/>
              <a:t>testing + load testing</a:t>
            </a:r>
          </a:p>
          <a:p>
            <a:pPr lvl="1"/>
            <a:r>
              <a:rPr lang="en-US" dirty="0" smtClean="0"/>
              <a:t>Generate lots of </a:t>
            </a:r>
            <a:r>
              <a:rPr lang="en-US" dirty="0" smtClean="0"/>
              <a:t>realistic (non-skewed) test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Reads and writes (side-effect producing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in financial systems: large streams of events from large numbers of actors over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RUGE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5" y="1372285"/>
            <a:ext cx="7771429" cy="54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not other libraries?</a:t>
            </a:r>
          </a:p>
          <a:p>
            <a:pPr lvl="1"/>
            <a:r>
              <a:rPr lang="en-US" dirty="0"/>
              <a:t>Generation separated from execution</a:t>
            </a:r>
          </a:p>
          <a:p>
            <a:pPr lvl="1"/>
            <a:r>
              <a:rPr lang="en-US" dirty="0" smtClean="0"/>
              <a:t>Not Prolog (or Prolog-like)</a:t>
            </a:r>
          </a:p>
          <a:p>
            <a:r>
              <a:rPr lang="en-US" dirty="0" smtClean="0"/>
              <a:t>Why Prolog?</a:t>
            </a:r>
          </a:p>
          <a:p>
            <a:pPr lvl="1"/>
            <a:r>
              <a:rPr lang="en-US" dirty="0" smtClean="0"/>
              <a:t>Excels at exploring search spaces</a:t>
            </a:r>
          </a:p>
          <a:p>
            <a:pPr lvl="1"/>
            <a:r>
              <a:rPr lang="en-US" dirty="0" smtClean="0"/>
              <a:t>Straightforward syntax, declarative semantics</a:t>
            </a:r>
          </a:p>
          <a:p>
            <a:pPr lvl="1"/>
            <a:r>
              <a:rPr lang="en-US" dirty="0" smtClean="0"/>
              <a:t>Structures are freely defined without type definitions</a:t>
            </a:r>
          </a:p>
          <a:p>
            <a:pPr lvl="1"/>
            <a:r>
              <a:rPr lang="en-US" dirty="0" smtClean="0"/>
              <a:t>Strong embedded DSL features</a:t>
            </a:r>
          </a:p>
          <a:p>
            <a:pPr lvl="2"/>
            <a:r>
              <a:rPr lang="en-US" dirty="0" smtClean="0"/>
              <a:t>Add operators</a:t>
            </a:r>
          </a:p>
          <a:p>
            <a:pPr lvl="2"/>
            <a:r>
              <a:rPr lang="en-US" dirty="0" smtClean="0"/>
              <a:t>Prolog interpreter in Prolog in 12 or 13 lines of code</a:t>
            </a:r>
          </a:p>
          <a:p>
            <a:pPr lvl="2"/>
            <a:r>
              <a:rPr lang="en-US" dirty="0" smtClean="0"/>
              <a:t>Data is code, code is data</a:t>
            </a:r>
          </a:p>
          <a:p>
            <a:r>
              <a:rPr lang="en-US" smtClean="0"/>
              <a:t>Why </a:t>
            </a:r>
            <a:r>
              <a:rPr lang="en-US" dirty="0" err="1" smtClean="0"/>
              <a:t>Ruge</a:t>
            </a:r>
            <a:r>
              <a:rPr lang="en-US" dirty="0"/>
              <a:t> </a:t>
            </a:r>
            <a:r>
              <a:rPr lang="en-US" dirty="0" smtClean="0"/>
              <a:t>on top of Prolog?</a:t>
            </a:r>
          </a:p>
          <a:p>
            <a:pPr lvl="1"/>
            <a:r>
              <a:rPr lang="en-US" dirty="0" smtClean="0"/>
              <a:t>Prolog alone is depth-first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9112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Prolog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item(rivets).</a:t>
            </a:r>
          </a:p>
          <a:p>
            <a:r>
              <a:rPr lang="en-US" dirty="0" smtClean="0"/>
              <a:t>item(caps).</a:t>
            </a:r>
          </a:p>
          <a:p>
            <a:r>
              <a:rPr lang="en-US" dirty="0" smtClean="0"/>
              <a:t>item(hammers).</a:t>
            </a:r>
          </a:p>
          <a:p>
            <a:r>
              <a:rPr lang="en-US" dirty="0" smtClean="0"/>
              <a:t>item(mallets).</a:t>
            </a:r>
          </a:p>
          <a:p>
            <a:endParaRPr lang="en-US" dirty="0" smtClean="0"/>
          </a:p>
          <a:p>
            <a:r>
              <a:rPr lang="en-US" dirty="0" smtClean="0"/>
              <a:t>gen :-</a:t>
            </a:r>
          </a:p>
          <a:p>
            <a:r>
              <a:rPr lang="en-US" dirty="0" smtClean="0"/>
              <a:t>	item(X),</a:t>
            </a:r>
          </a:p>
          <a:p>
            <a:r>
              <a:rPr lang="en-US" dirty="0" smtClean="0"/>
              <a:t>	write(X),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nl</a:t>
            </a:r>
            <a:r>
              <a:rPr lang="en-US" dirty="0" smtClean="0"/>
              <a:t>,</a:t>
            </a:r>
          </a:p>
          <a:p>
            <a:r>
              <a:rPr lang="en-US" dirty="0" smtClean="0"/>
              <a:t>	fail.</a:t>
            </a:r>
          </a:p>
          <a:p>
            <a:r>
              <a:rPr lang="en-US" dirty="0" smtClean="0"/>
              <a:t>gen.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3886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?- gen.</a:t>
            </a:r>
          </a:p>
          <a:p>
            <a:r>
              <a:rPr lang="en-US" i="1" dirty="0" smtClean="0"/>
              <a:t>rivets</a:t>
            </a:r>
          </a:p>
          <a:p>
            <a:r>
              <a:rPr lang="en-US" i="1" dirty="0" smtClean="0"/>
              <a:t>caps</a:t>
            </a:r>
          </a:p>
          <a:p>
            <a:r>
              <a:rPr lang="en-US" i="1" dirty="0" smtClean="0"/>
              <a:t>hammers</a:t>
            </a:r>
          </a:p>
          <a:p>
            <a:r>
              <a:rPr lang="en-US" i="1" dirty="0" smtClean="0"/>
              <a:t>mallets</a:t>
            </a:r>
          </a:p>
          <a:p>
            <a:r>
              <a:rPr lang="en-US" dirty="0" smtClean="0"/>
              <a:t>| ?-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RUGE Gen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886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user:file_search_path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</a:rPr>
              <a:t>ruge</a:t>
            </a:r>
            <a:r>
              <a:rPr lang="en-US" sz="1400" b="1" dirty="0" smtClean="0">
                <a:solidFill>
                  <a:srgbClr val="FF0000"/>
                </a:solidFill>
              </a:rPr>
              <a:t>,'$RUGE_HOME').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:- include(</a:t>
            </a:r>
            <a:r>
              <a:rPr lang="en-US" b="1" dirty="0" err="1" smtClean="0">
                <a:solidFill>
                  <a:srgbClr val="FF0000"/>
                </a:solidFill>
              </a:rPr>
              <a:t>ruge</a:t>
            </a:r>
            <a:r>
              <a:rPr lang="en-US" b="1" dirty="0" smtClean="0">
                <a:solidFill>
                  <a:srgbClr val="FF0000"/>
                </a:solidFill>
              </a:rPr>
              <a:t>(common)).</a:t>
            </a:r>
          </a:p>
          <a:p>
            <a:endParaRPr lang="en-US" dirty="0" smtClean="0"/>
          </a:p>
          <a:p>
            <a:r>
              <a:rPr lang="en-US" dirty="0" smtClean="0"/>
              <a:t>item(rivets).</a:t>
            </a:r>
          </a:p>
          <a:p>
            <a:r>
              <a:rPr lang="en-US" dirty="0" smtClean="0"/>
              <a:t>item(caps).</a:t>
            </a:r>
          </a:p>
          <a:p>
            <a:r>
              <a:rPr lang="en-US" dirty="0" smtClean="0"/>
              <a:t>item(hammers).</a:t>
            </a:r>
          </a:p>
          <a:p>
            <a:r>
              <a:rPr lang="en-US" dirty="0" smtClean="0"/>
              <a:t>item(mallets).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3886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gen(item).</a:t>
            </a:r>
          </a:p>
          <a:p>
            <a:r>
              <a:rPr lang="en-US" i="1" dirty="0" smtClean="0"/>
              <a:t>item(rivets).</a:t>
            </a:r>
          </a:p>
          <a:p>
            <a:r>
              <a:rPr lang="en-US" i="1" dirty="0" smtClean="0"/>
              <a:t>item(caps).</a:t>
            </a:r>
          </a:p>
          <a:p>
            <a:r>
              <a:rPr lang="en-US" i="1" dirty="0" smtClean="0"/>
              <a:t>item(hammers).</a:t>
            </a:r>
          </a:p>
          <a:p>
            <a:r>
              <a:rPr lang="en-US" i="1" dirty="0" smtClean="0"/>
              <a:t>item(mallets).</a:t>
            </a:r>
          </a:p>
          <a:p>
            <a:r>
              <a:rPr lang="en-US" dirty="0" smtClean="0"/>
              <a:t>| ?- 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812519" y="4572000"/>
            <a:ext cx="4343400" cy="1447800"/>
          </a:xfrm>
          <a:prstGeom prst="wedgeRoundRectCallout">
            <a:avLst>
              <a:gd name="adj1" fmla="val -20262"/>
              <a:gd name="adj2" fmla="val -10191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Beyond gen example: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store(file(</a:t>
            </a:r>
            <a:r>
              <a:rPr lang="en-US" sz="1600" dirty="0" err="1" smtClean="0">
                <a:solidFill>
                  <a:schemeClr val="accent2"/>
                </a:solidFill>
              </a:rPr>
              <a:t>markets,csv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         filter(after,ffn,10,</a:t>
            </a:r>
            <a:r>
              <a:rPr lang="en-US" sz="1600" dirty="0">
                <a:solidFill>
                  <a:schemeClr val="accent2"/>
                </a:solidFill>
              </a:rPr>
              <a:t>		 </a:t>
            </a:r>
            <a:r>
              <a:rPr lang="en-US" sz="1600" dirty="0" smtClean="0">
                <a:solidFill>
                  <a:schemeClr val="accent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                  </a:t>
            </a:r>
            <a:r>
              <a:rPr lang="en-US" sz="1600" dirty="0" err="1" smtClean="0">
                <a:solidFill>
                  <a:schemeClr val="accent2"/>
                </a:solidFill>
              </a:rPr>
              <a:t>csort</a:t>
            </a:r>
            <a:r>
              <a:rPr lang="en-US" sz="1600" dirty="0" smtClean="0">
                <a:solidFill>
                  <a:schemeClr val="accent2"/>
                </a:solidFill>
              </a:rPr>
              <a:t>(1,gen(action(1m))))).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 Randomization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item(rivets).</a:t>
            </a:r>
          </a:p>
          <a:p>
            <a:r>
              <a:rPr lang="da-DK" b="1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item(caps).</a:t>
            </a:r>
          </a:p>
          <a:p>
            <a:r>
              <a:rPr lang="da-DK" b="1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item(hammers).</a:t>
            </a:r>
          </a:p>
          <a:p>
            <a:r>
              <a:rPr lang="da-DK" b="1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item(mallets).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38862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| ?- </a:t>
            </a:r>
            <a:r>
              <a:rPr lang="en-US" dirty="0" smtClean="0"/>
              <a:t>item(X).</a:t>
            </a:r>
            <a:endParaRPr lang="en-US" dirty="0"/>
          </a:p>
          <a:p>
            <a:r>
              <a:rPr lang="en-US" i="1" dirty="0" smtClean="0"/>
              <a:t>X = caps</a:t>
            </a:r>
            <a:endParaRPr lang="en-US" i="1" dirty="0"/>
          </a:p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gen(item).</a:t>
            </a:r>
          </a:p>
          <a:p>
            <a:r>
              <a:rPr lang="en-US" i="1" dirty="0" smtClean="0"/>
              <a:t>item(hammers).</a:t>
            </a:r>
          </a:p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gen(item).</a:t>
            </a:r>
          </a:p>
          <a:p>
            <a:r>
              <a:rPr lang="en-US" i="1" dirty="0" smtClean="0"/>
              <a:t>item(rivets).</a:t>
            </a:r>
          </a:p>
          <a:p>
            <a:r>
              <a:rPr lang="en-US" dirty="0" smtClean="0"/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20445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Randomization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event(Item,Amount) :-</a:t>
            </a:r>
          </a:p>
          <a:p>
            <a:r>
              <a:rPr lang="da-DK" b="1" dirty="0" smtClean="0"/>
              <a:t>	item(Item),</a:t>
            </a:r>
          </a:p>
          <a:p>
            <a:r>
              <a:rPr lang="da-DK" b="1" dirty="0" smtClean="0"/>
              <a:t>	</a:t>
            </a:r>
            <a:r>
              <a:rPr lang="da-DK" b="1" dirty="0" smtClean="0">
                <a:solidFill>
                  <a:srgbClr val="FF0000"/>
                </a:solidFill>
              </a:rPr>
              <a:t>percent(Amount,</a:t>
            </a:r>
          </a:p>
          <a:p>
            <a:r>
              <a:rPr lang="da-DK" b="1" dirty="0">
                <a:solidFill>
                  <a:srgbClr val="FF0000"/>
                </a:solidFill>
              </a:rPr>
              <a:t>	</a:t>
            </a:r>
            <a:r>
              <a:rPr lang="da-DK" b="1" dirty="0" smtClean="0">
                <a:solidFill>
                  <a:srgbClr val="FF0000"/>
                </a:solidFill>
              </a:rPr>
              <a:t>	1..avg(10)..99)</a:t>
            </a:r>
            <a:r>
              <a:rPr lang="da-DK" b="1" dirty="0" smtClean="0"/>
              <a:t>.</a:t>
            </a:r>
          </a:p>
          <a:p>
            <a:endParaRPr lang="da-DK" dirty="0" smtClean="0"/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item(rivets).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item(caps).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item(hammers).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item(mallets).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3886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?- event(X,Y).</a:t>
            </a:r>
          </a:p>
          <a:p>
            <a:r>
              <a:rPr lang="en-US" i="1" dirty="0" smtClean="0"/>
              <a:t>X = hammers,</a:t>
            </a:r>
          </a:p>
          <a:p>
            <a:r>
              <a:rPr lang="en-US" i="1" dirty="0" smtClean="0"/>
              <a:t>Y = 15 ? </a:t>
            </a:r>
          </a:p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gen(event).</a:t>
            </a:r>
          </a:p>
          <a:p>
            <a:r>
              <a:rPr lang="en-US" i="1" dirty="0" smtClean="0"/>
              <a:t>event(caps,9).</a:t>
            </a:r>
          </a:p>
          <a:p>
            <a:r>
              <a:rPr lang="en-US" dirty="0" smtClean="0"/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3967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Cross Product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88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event(</a:t>
            </a:r>
            <a:r>
              <a:rPr lang="da-DK" b="1" dirty="0" smtClean="0"/>
              <a:t>Action,</a:t>
            </a:r>
            <a:r>
              <a:rPr lang="da-DK" dirty="0" smtClean="0"/>
              <a:t>Item,Amount) :-</a:t>
            </a:r>
          </a:p>
          <a:p>
            <a:r>
              <a:rPr lang="da-DK" b="1" dirty="0" smtClean="0"/>
              <a:t>	action(Action),</a:t>
            </a:r>
          </a:p>
          <a:p>
            <a:r>
              <a:rPr lang="da-DK" dirty="0" smtClean="0"/>
              <a:t>	item(Item),</a:t>
            </a:r>
          </a:p>
          <a:p>
            <a:r>
              <a:rPr lang="da-DK" dirty="0" smtClean="0"/>
              <a:t>	</a:t>
            </a:r>
            <a:r>
              <a:rPr lang="da-DK" dirty="0" smtClean="0">
                <a:solidFill>
                  <a:srgbClr val="FF0000"/>
                </a:solidFill>
              </a:rPr>
              <a:t>percent(Amount,</a:t>
            </a:r>
          </a:p>
          <a:p>
            <a:r>
              <a:rPr lang="da-DK" dirty="0">
                <a:solidFill>
                  <a:srgbClr val="FF0000"/>
                </a:solidFill>
              </a:rPr>
              <a:t>	</a:t>
            </a:r>
            <a:r>
              <a:rPr lang="da-DK" dirty="0" smtClean="0">
                <a:solidFill>
                  <a:srgbClr val="FF0000"/>
                </a:solidFill>
              </a:rPr>
              <a:t>	1..avg(50)..99)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b="1" dirty="0" smtClean="0">
                <a:solidFill>
                  <a:srgbClr val="FF0000"/>
                </a:solidFill>
              </a:rPr>
              <a:t>40 pct </a:t>
            </a:r>
            <a:r>
              <a:rPr lang="da-DK" b="1" dirty="0" smtClean="0"/>
              <a:t>action(buy).</a:t>
            </a:r>
          </a:p>
          <a:p>
            <a:r>
              <a:rPr lang="da-DK" b="1" dirty="0" smtClean="0">
                <a:solidFill>
                  <a:srgbClr val="FF0000"/>
                </a:solidFill>
              </a:rPr>
              <a:t>40 pct </a:t>
            </a:r>
            <a:r>
              <a:rPr lang="da-DK" b="1" dirty="0" smtClean="0"/>
              <a:t>action(sell).</a:t>
            </a:r>
          </a:p>
          <a:p>
            <a:r>
              <a:rPr lang="da-DK" b="1" dirty="0" smtClean="0">
                <a:solidFill>
                  <a:srgbClr val="FF0000"/>
                </a:solidFill>
              </a:rPr>
              <a:t>20 pct </a:t>
            </a:r>
            <a:r>
              <a:rPr lang="da-DK" b="1" dirty="0" smtClean="0"/>
              <a:t>action(trade(For)) :- 	item(For).</a:t>
            </a:r>
          </a:p>
          <a:p>
            <a:endParaRPr lang="da-DK" dirty="0" smtClean="0"/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item(rivets).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item(caps).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item(hammers).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25 pct </a:t>
            </a:r>
            <a:r>
              <a:rPr lang="da-DK" dirty="0" smtClean="0"/>
              <a:t>item(mallets).</a:t>
            </a:r>
          </a:p>
          <a:p>
            <a:endParaRPr lang="da-DK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0" y="2057399"/>
            <a:ext cx="40386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| ?- </a:t>
            </a:r>
            <a:r>
              <a:rPr lang="en-US" dirty="0" smtClean="0">
                <a:solidFill>
                  <a:srgbClr val="FF0000"/>
                </a:solidFill>
              </a:rPr>
              <a:t>gen(event,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i="1" dirty="0" smtClean="0"/>
              <a:t>event(buy,hammers,11).</a:t>
            </a:r>
          </a:p>
          <a:p>
            <a:r>
              <a:rPr lang="en-US" i="1" dirty="0" smtClean="0"/>
              <a:t>event(sell,caps,45).</a:t>
            </a:r>
          </a:p>
          <a:p>
            <a:r>
              <a:rPr lang="en-US" i="1" dirty="0" smtClean="0"/>
              <a:t>event(buy,rivets,39).</a:t>
            </a:r>
          </a:p>
          <a:p>
            <a:r>
              <a:rPr lang="en-US" i="1" dirty="0" smtClean="0"/>
              <a:t>event(trade(mallets),hammers,45).</a:t>
            </a:r>
          </a:p>
          <a:p>
            <a:r>
              <a:rPr lang="en-US" i="1" dirty="0" smtClean="0"/>
              <a:t>event(buy,rivets,68).</a:t>
            </a:r>
          </a:p>
          <a:p>
            <a:r>
              <a:rPr lang="en-US" dirty="0" smtClean="0"/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3147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373</Words>
  <Application>Microsoft Office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RUGE</vt:lpstr>
      <vt:lpstr>What is RUGE</vt:lpstr>
      <vt:lpstr>RUGE Components</vt:lpstr>
      <vt:lpstr>Motivations</vt:lpstr>
      <vt:lpstr>Simple Prolog Program</vt:lpstr>
      <vt:lpstr>RUGE Gen Loop</vt:lpstr>
      <vt:lpstr>Clause Randomization</vt:lpstr>
      <vt:lpstr>GOAL Randomization</vt:lpstr>
      <vt:lpstr>Randomized Cross Product</vt:lpstr>
      <vt:lpstr>Add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2013-10-01T14:44:10Z</dcterms:created>
  <dcterms:modified xsi:type="dcterms:W3CDTF">2013-10-01T14:55:51Z</dcterms:modified>
</cp:coreProperties>
</file>