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7" r:id="rId1"/>
  </p:sldMasterIdLst>
  <p:notesMasterIdLst>
    <p:notesMasterId r:id="rId48"/>
  </p:notesMasterIdLst>
  <p:handoutMasterIdLst>
    <p:handoutMasterId r:id="rId49"/>
  </p:handoutMasterIdLst>
  <p:sldIdLst>
    <p:sldId id="384" r:id="rId2"/>
    <p:sldId id="660" r:id="rId3"/>
    <p:sldId id="663" r:id="rId4"/>
    <p:sldId id="614" r:id="rId5"/>
    <p:sldId id="615" r:id="rId6"/>
    <p:sldId id="616" r:id="rId7"/>
    <p:sldId id="617" r:id="rId8"/>
    <p:sldId id="618" r:id="rId9"/>
    <p:sldId id="619" r:id="rId10"/>
    <p:sldId id="620" r:id="rId11"/>
    <p:sldId id="621" r:id="rId12"/>
    <p:sldId id="622" r:id="rId13"/>
    <p:sldId id="623" r:id="rId14"/>
    <p:sldId id="624" r:id="rId15"/>
    <p:sldId id="625" r:id="rId16"/>
    <p:sldId id="626" r:id="rId17"/>
    <p:sldId id="627" r:id="rId18"/>
    <p:sldId id="628" r:id="rId19"/>
    <p:sldId id="629" r:id="rId20"/>
    <p:sldId id="630" r:id="rId21"/>
    <p:sldId id="631" r:id="rId22"/>
    <p:sldId id="634" r:id="rId23"/>
    <p:sldId id="635" r:id="rId24"/>
    <p:sldId id="636" r:id="rId25"/>
    <p:sldId id="637" r:id="rId26"/>
    <p:sldId id="638" r:id="rId27"/>
    <p:sldId id="639" r:id="rId28"/>
    <p:sldId id="640" r:id="rId29"/>
    <p:sldId id="641" r:id="rId30"/>
    <p:sldId id="642" r:id="rId31"/>
    <p:sldId id="646" r:id="rId32"/>
    <p:sldId id="647" r:id="rId33"/>
    <p:sldId id="648" r:id="rId34"/>
    <p:sldId id="649" r:id="rId35"/>
    <p:sldId id="650" r:id="rId36"/>
    <p:sldId id="651" r:id="rId37"/>
    <p:sldId id="652" r:id="rId38"/>
    <p:sldId id="653" r:id="rId39"/>
    <p:sldId id="654" r:id="rId40"/>
    <p:sldId id="655" r:id="rId41"/>
    <p:sldId id="656" r:id="rId42"/>
    <p:sldId id="657" r:id="rId43"/>
    <p:sldId id="658" r:id="rId44"/>
    <p:sldId id="659" r:id="rId45"/>
    <p:sldId id="662" r:id="rId46"/>
    <p:sldId id="612" r:id="rId47"/>
  </p:sldIdLst>
  <p:sldSz cx="12192000" cy="6858000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FFFFCC"/>
    <a:srgbClr val="0000CC"/>
    <a:srgbClr val="DEF1DE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 autoAdjust="0"/>
    <p:restoredTop sz="92998" autoAdjust="0"/>
  </p:normalViewPr>
  <p:slideViewPr>
    <p:cSldViewPr>
      <p:cViewPr varScale="1">
        <p:scale>
          <a:sx n="101" d="100"/>
          <a:sy n="101" d="100"/>
        </p:scale>
        <p:origin x="76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2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2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8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257" y="3610496"/>
            <a:ext cx="3144548" cy="30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1957" y="457202"/>
            <a:ext cx="6480043" cy="1731963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1958" y="2492896"/>
            <a:ext cx="6480047" cy="2235200"/>
          </a:xfrm>
        </p:spPr>
        <p:txBody>
          <a:bodyPr/>
          <a:lstStyle>
            <a:lvl1pPr marL="0" indent="0" algn="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711957" y="2316482"/>
            <a:ext cx="6480048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64805" y="6431082"/>
            <a:ext cx="172720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A4001D"/>
                </a:solidFill>
                <a:latin typeface="+mn-lt"/>
              </a:rPr>
              <a:t>HUANG Xiaoxi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" y="620688"/>
            <a:ext cx="5549900" cy="547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884019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496" y="3175034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2081" y="0"/>
            <a:ext cx="9956800" cy="764704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320656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339" y="6356176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27915" y="6356176"/>
            <a:ext cx="2641600" cy="457200"/>
          </a:xfrm>
          <a:ln/>
        </p:spPr>
        <p:txBody>
          <a:bodyPr anchor="ctr" anchorCtr="0"/>
          <a:lstStyle>
            <a:lvl1pPr algn="ctr"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9417" y="42508"/>
            <a:ext cx="10946184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036638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6764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036638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16764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9906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3505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76200"/>
            <a:ext cx="9056045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79509" y="218728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microsoft.com/office/2007/relationships/hdphoto" Target="../media/hdphoto1.wdp"/><Relationship Id="rId30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3" y="19651"/>
            <a:ext cx="12212364" cy="74505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772" y="44624"/>
            <a:ext cx="8736034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08720"/>
            <a:ext cx="11175999" cy="53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320408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2040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345808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493" y="46157"/>
            <a:ext cx="775179" cy="71854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767408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02" r:id="rId23"/>
    <p:sldLayoutId id="2147483709" r:id="rId2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2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715000" y="554038"/>
            <a:ext cx="6213648" cy="1731963"/>
          </a:xfrm>
        </p:spPr>
        <p:txBody>
          <a:bodyPr/>
          <a:lstStyle/>
          <a:p>
            <a:r>
              <a:rPr lang="zh-CN" altLang="en-US" sz="4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编译原理</a:t>
            </a:r>
            <a:br>
              <a:rPr lang="en-US" altLang="zh-CN" sz="4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Principle of Compiler</a:t>
            </a:r>
            <a:b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2023-2024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学期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562600" y="2590800"/>
            <a:ext cx="6366048" cy="1524000"/>
          </a:xfrm>
        </p:spPr>
        <p:txBody>
          <a:bodyPr/>
          <a:lstStyle/>
          <a:p>
            <a:r>
              <a:rPr lang="zh-CN" altLang="en-US" sz="4800" dirty="0">
                <a:solidFill>
                  <a:srgbClr val="FF0000"/>
                </a:solidFill>
                <a:latin typeface="华文新魏" pitchFamily="2" charset="-122"/>
              </a:rPr>
              <a:t>复习</a:t>
            </a:r>
            <a:r>
              <a:rPr lang="en-US" altLang="zh-CN" sz="4800" dirty="0">
                <a:solidFill>
                  <a:srgbClr val="FF0000"/>
                </a:solidFill>
                <a:latin typeface="华文新魏" pitchFamily="2" charset="-122"/>
              </a:rPr>
              <a:t>·</a:t>
            </a:r>
            <a:r>
              <a:rPr lang="zh-CN" altLang="en-US" sz="4800" dirty="0">
                <a:solidFill>
                  <a:srgbClr val="FF0000"/>
                </a:solidFill>
                <a:latin typeface="华文新魏" pitchFamily="2" charset="-122"/>
              </a:rPr>
              <a:t>总结</a:t>
            </a:r>
            <a:endParaRPr lang="en-US" altLang="zh-CN" sz="4800" dirty="0">
              <a:solidFill>
                <a:srgbClr val="FF0000"/>
              </a:solidFill>
              <a:latin typeface="华文新魏" pitchFamily="2" charset="-122"/>
            </a:endParaRPr>
          </a:p>
          <a:p>
            <a:r>
              <a:rPr lang="zh-CN" altLang="en-US" dirty="0">
                <a:latin typeface="华文新魏" pitchFamily="2" charset="-122"/>
              </a:rPr>
              <a:t>黄孝喜</a:t>
            </a:r>
            <a:endParaRPr lang="en-US" dirty="0">
              <a:latin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17201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/>
          <a:lstStyle/>
          <a:p>
            <a:r>
              <a:rPr kumimoji="1" lang="zh-CN" altLang="en-US" dirty="0"/>
              <a:t>语言的定义</a:t>
            </a:r>
            <a:endParaRPr kumimoji="1" lang="en-US" altLang="zh-CN" dirty="0"/>
          </a:p>
          <a:p>
            <a:pPr marL="708025" lvl="1" indent="-255588"/>
            <a:r>
              <a:rPr lang="zh-CN" altLang="en-US" dirty="0">
                <a:latin typeface="华文新魏" charset="-122"/>
                <a:ea typeface="华文新魏" charset="-122"/>
              </a:rPr>
              <a:t>句子的集合</a:t>
            </a:r>
            <a:r>
              <a:rPr lang="en-US" altLang="zh-CN" dirty="0">
                <a:latin typeface="华文新魏" charset="-122"/>
                <a:ea typeface="华文新魏" charset="-122"/>
              </a:rPr>
              <a:t>: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Ｌ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Ｇ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＝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{x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|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Ｓ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zh-CN" altLang="en-US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*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x &amp; x∈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Ｖ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pPr marL="365125" indent="-255588"/>
            <a:r>
              <a:rPr lang="zh-CN" altLang="en-US" dirty="0">
                <a:latin typeface="华文新魏" charset="-122"/>
                <a:ea typeface="华文新魏" charset="-122"/>
              </a:rPr>
              <a:t>句型分析</a:t>
            </a:r>
            <a:endParaRPr lang="en-US" altLang="zh-CN" dirty="0">
              <a:latin typeface="华文新魏" charset="-122"/>
              <a:ea typeface="华文新魏" charset="-122"/>
            </a:endParaRPr>
          </a:p>
          <a:p>
            <a:pPr marL="708025" lvl="1" indent="-255588"/>
            <a:r>
              <a:rPr lang="zh-CN" altLang="en-US" dirty="0">
                <a:latin typeface="华文新魏" charset="-122"/>
                <a:ea typeface="华文新魏" charset="-122"/>
              </a:rPr>
              <a:t>短语：如果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*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Ａ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+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γ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</a:p>
          <a:p>
            <a:pPr marL="708025" lvl="1" indent="-255588"/>
            <a:r>
              <a:rPr lang="zh-CN" altLang="en-US" dirty="0">
                <a:solidFill>
                  <a:srgbClr val="A50021"/>
                </a:solidFill>
                <a:latin typeface="华文新魏" charset="-122"/>
                <a:ea typeface="华文新魏" charset="-122"/>
              </a:rPr>
              <a:t>直接短语、句柄</a:t>
            </a:r>
          </a:p>
          <a:p>
            <a:r>
              <a:rPr kumimoji="1" lang="zh-CN" altLang="en-US" dirty="0"/>
              <a:t>推导树</a:t>
            </a:r>
            <a:r>
              <a:rPr kumimoji="1" lang="en-US" altLang="zh-CN" dirty="0"/>
              <a:t>(</a:t>
            </a:r>
            <a:r>
              <a:rPr kumimoji="1" lang="zh-CN" altLang="en-US" dirty="0"/>
              <a:t>分析树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用树的形式表示句型的生成</a:t>
            </a:r>
            <a:r>
              <a:rPr kumimoji="1" lang="en-US" altLang="zh-CN" dirty="0"/>
              <a:t>/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r>
              <a:rPr kumimoji="1" lang="zh-CN" altLang="en-US" dirty="0"/>
              <a:t>语法树</a:t>
            </a:r>
            <a:r>
              <a:rPr kumimoji="1" lang="en-US" altLang="zh-CN" dirty="0"/>
              <a:t>(</a:t>
            </a:r>
            <a:r>
              <a:rPr kumimoji="1" lang="zh-CN" altLang="en-US" dirty="0"/>
              <a:t>中间语言</a:t>
            </a:r>
            <a:r>
              <a:rPr kumimoji="1" lang="en-US" altLang="zh-CN" dirty="0"/>
              <a:t>)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8216114" y="661289"/>
            <a:ext cx="3786188" cy="3664358"/>
            <a:chOff x="942" y="2616"/>
            <a:chExt cx="2385" cy="1730"/>
          </a:xfrm>
        </p:grpSpPr>
        <p:grpSp>
          <p:nvGrpSpPr>
            <p:cNvPr id="6" name="Group 69"/>
            <p:cNvGrpSpPr>
              <a:grpSpLocks/>
            </p:cNvGrpSpPr>
            <p:nvPr/>
          </p:nvGrpSpPr>
          <p:grpSpPr bwMode="auto">
            <a:xfrm>
              <a:off x="1111" y="2840"/>
              <a:ext cx="1882" cy="1210"/>
              <a:chOff x="1440" y="1584"/>
              <a:chExt cx="3072" cy="1968"/>
            </a:xfrm>
          </p:grpSpPr>
          <p:sp>
            <p:nvSpPr>
              <p:cNvPr id="18" name="Line 70"/>
              <p:cNvSpPr>
                <a:spLocks noChangeShapeType="1"/>
              </p:cNvSpPr>
              <p:nvPr/>
            </p:nvSpPr>
            <p:spPr bwMode="auto">
              <a:xfrm flipH="1">
                <a:off x="2736" y="3149"/>
                <a:ext cx="0" cy="3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19" name="Line 71"/>
              <p:cNvSpPr>
                <a:spLocks noChangeShapeType="1"/>
              </p:cNvSpPr>
              <p:nvPr/>
            </p:nvSpPr>
            <p:spPr bwMode="auto">
              <a:xfrm>
                <a:off x="4464" y="3149"/>
                <a:ext cx="48" cy="4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0" name="Line 72"/>
              <p:cNvSpPr>
                <a:spLocks noChangeShapeType="1"/>
              </p:cNvSpPr>
              <p:nvPr/>
            </p:nvSpPr>
            <p:spPr bwMode="auto">
              <a:xfrm flipV="1">
                <a:off x="2736" y="2352"/>
                <a:ext cx="91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1" name="Line 73"/>
              <p:cNvSpPr>
                <a:spLocks noChangeShapeType="1"/>
              </p:cNvSpPr>
              <p:nvPr/>
            </p:nvSpPr>
            <p:spPr bwMode="auto">
              <a:xfrm>
                <a:off x="3648" y="235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2" name="Line 74"/>
              <p:cNvSpPr>
                <a:spLocks noChangeShapeType="1"/>
              </p:cNvSpPr>
              <p:nvPr/>
            </p:nvSpPr>
            <p:spPr bwMode="auto">
              <a:xfrm>
                <a:off x="3696" y="2352"/>
                <a:ext cx="768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3" name="Line 75"/>
              <p:cNvSpPr>
                <a:spLocks noChangeShapeType="1"/>
              </p:cNvSpPr>
              <p:nvPr/>
            </p:nvSpPr>
            <p:spPr bwMode="auto">
              <a:xfrm flipV="1">
                <a:off x="1440" y="235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4" name="Line 76"/>
              <p:cNvSpPr>
                <a:spLocks noChangeShapeType="1"/>
              </p:cNvSpPr>
              <p:nvPr/>
            </p:nvSpPr>
            <p:spPr bwMode="auto">
              <a:xfrm flipV="1">
                <a:off x="1541" y="1584"/>
                <a:ext cx="1003" cy="4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5" name="Line 77"/>
              <p:cNvSpPr>
                <a:spLocks noChangeShapeType="1"/>
              </p:cNvSpPr>
              <p:nvPr/>
            </p:nvSpPr>
            <p:spPr bwMode="auto">
              <a:xfrm flipH="1" flipV="1">
                <a:off x="2640" y="1584"/>
                <a:ext cx="882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6" name="Line 78"/>
              <p:cNvSpPr>
                <a:spLocks noChangeShapeType="1"/>
              </p:cNvSpPr>
              <p:nvPr/>
            </p:nvSpPr>
            <p:spPr bwMode="auto">
              <a:xfrm flipV="1">
                <a:off x="2561" y="1584"/>
                <a:ext cx="31" cy="4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</p:grpSp>
        <p:grpSp>
          <p:nvGrpSpPr>
            <p:cNvPr id="7" name="Group 79"/>
            <p:cNvGrpSpPr>
              <a:grpSpLocks/>
            </p:cNvGrpSpPr>
            <p:nvPr/>
          </p:nvGrpSpPr>
          <p:grpSpPr bwMode="auto">
            <a:xfrm>
              <a:off x="942" y="2616"/>
              <a:ext cx="2385" cy="1730"/>
              <a:chOff x="942" y="2616"/>
              <a:chExt cx="2385" cy="1730"/>
            </a:xfrm>
          </p:grpSpPr>
          <p:sp>
            <p:nvSpPr>
              <p:cNvPr id="8" name="Text Box 80"/>
              <p:cNvSpPr txBox="1">
                <a:spLocks noChangeArrowheads="1"/>
              </p:cNvSpPr>
              <p:nvPr/>
            </p:nvSpPr>
            <p:spPr bwMode="auto">
              <a:xfrm>
                <a:off x="1710" y="2616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E</a:t>
                </a:r>
              </a:p>
            </p:txBody>
          </p:sp>
          <p:sp>
            <p:nvSpPr>
              <p:cNvPr id="9" name="Text Box 81"/>
              <p:cNvSpPr txBox="1">
                <a:spLocks noChangeArrowheads="1"/>
              </p:cNvSpPr>
              <p:nvPr/>
            </p:nvSpPr>
            <p:spPr bwMode="auto">
              <a:xfrm>
                <a:off x="1004" y="3054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E</a:t>
                </a:r>
              </a:p>
            </p:txBody>
          </p:sp>
          <p:sp>
            <p:nvSpPr>
              <p:cNvPr id="10" name="Text Box 82"/>
              <p:cNvSpPr txBox="1">
                <a:spLocks noChangeArrowheads="1"/>
              </p:cNvSpPr>
              <p:nvPr/>
            </p:nvSpPr>
            <p:spPr bwMode="auto">
              <a:xfrm>
                <a:off x="1710" y="3092"/>
                <a:ext cx="246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+</a:t>
                </a:r>
              </a:p>
            </p:txBody>
          </p:sp>
          <p:sp>
            <p:nvSpPr>
              <p:cNvPr id="11" name="Text Box 83"/>
              <p:cNvSpPr txBox="1">
                <a:spLocks noChangeArrowheads="1"/>
              </p:cNvSpPr>
              <p:nvPr/>
            </p:nvSpPr>
            <p:spPr bwMode="auto">
              <a:xfrm>
                <a:off x="2357" y="3092"/>
                <a:ext cx="296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E</a:t>
                </a:r>
              </a:p>
            </p:txBody>
          </p:sp>
          <p:sp>
            <p:nvSpPr>
              <p:cNvPr id="12" name="Text Box 84"/>
              <p:cNvSpPr txBox="1">
                <a:spLocks noChangeArrowheads="1"/>
              </p:cNvSpPr>
              <p:nvPr/>
            </p:nvSpPr>
            <p:spPr bwMode="auto">
              <a:xfrm>
                <a:off x="1788" y="3548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E</a:t>
                </a:r>
              </a:p>
            </p:txBody>
          </p:sp>
          <p:sp>
            <p:nvSpPr>
              <p:cNvPr id="13" name="Text Box 85"/>
              <p:cNvSpPr txBox="1">
                <a:spLocks noChangeArrowheads="1"/>
              </p:cNvSpPr>
              <p:nvPr/>
            </p:nvSpPr>
            <p:spPr bwMode="auto">
              <a:xfrm>
                <a:off x="2886" y="3583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E</a:t>
                </a:r>
              </a:p>
            </p:txBody>
          </p:sp>
          <p:sp>
            <p:nvSpPr>
              <p:cNvPr id="14" name="Text Box 86"/>
              <p:cNvSpPr txBox="1">
                <a:spLocks noChangeArrowheads="1"/>
              </p:cNvSpPr>
              <p:nvPr/>
            </p:nvSpPr>
            <p:spPr bwMode="auto">
              <a:xfrm>
                <a:off x="942" y="3627"/>
                <a:ext cx="544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id</a:t>
                </a:r>
                <a:r>
                  <a:rPr kumimoji="1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1</a:t>
                </a:r>
                <a:endPara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5" name="Text Box 87"/>
              <p:cNvSpPr txBox="1">
                <a:spLocks noChangeArrowheads="1"/>
              </p:cNvSpPr>
              <p:nvPr/>
            </p:nvSpPr>
            <p:spPr bwMode="auto">
              <a:xfrm>
                <a:off x="2357" y="3583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*</a:t>
                </a:r>
              </a:p>
            </p:txBody>
          </p:sp>
          <p:sp>
            <p:nvSpPr>
              <p:cNvPr id="16" name="Text Box 88"/>
              <p:cNvSpPr txBox="1">
                <a:spLocks noChangeArrowheads="1"/>
              </p:cNvSpPr>
              <p:nvPr/>
            </p:nvSpPr>
            <p:spPr bwMode="auto">
              <a:xfrm>
                <a:off x="2789" y="4025"/>
                <a:ext cx="538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id</a:t>
                </a:r>
                <a:r>
                  <a:rPr kumimoji="1"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3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7" name="Text Box 89"/>
              <p:cNvSpPr txBox="1">
                <a:spLocks noChangeArrowheads="1"/>
              </p:cNvSpPr>
              <p:nvPr/>
            </p:nvSpPr>
            <p:spPr bwMode="auto">
              <a:xfrm>
                <a:off x="1681" y="4010"/>
                <a:ext cx="462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id</a:t>
                </a:r>
                <a:r>
                  <a:rPr kumimoji="1"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2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  <p:grpSp>
        <p:nvGrpSpPr>
          <p:cNvPr id="27" name="Group 61"/>
          <p:cNvGrpSpPr>
            <a:grpSpLocks/>
          </p:cNvGrpSpPr>
          <p:nvPr/>
        </p:nvGrpSpPr>
        <p:grpSpPr bwMode="auto">
          <a:xfrm>
            <a:off x="6638012" y="4005733"/>
            <a:ext cx="2592388" cy="2178051"/>
            <a:chOff x="4014" y="17"/>
            <a:chExt cx="1633" cy="1372"/>
          </a:xfrm>
        </p:grpSpPr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4433" y="17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charset="0"/>
                </a:rPr>
                <a:t>+</a:t>
              </a:r>
            </a:p>
          </p:txBody>
        </p:sp>
        <p:sp>
          <p:nvSpPr>
            <p:cNvPr id="29" name="Text Box 51"/>
            <p:cNvSpPr txBox="1">
              <a:spLocks noChangeArrowheads="1"/>
            </p:cNvSpPr>
            <p:nvPr/>
          </p:nvSpPr>
          <p:spPr bwMode="auto">
            <a:xfrm>
              <a:off x="5143" y="1016"/>
              <a:ext cx="5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charset="0"/>
                </a:rPr>
                <a:t>id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ahoma" charset="0"/>
                </a:rPr>
                <a:t>3</a:t>
              </a:r>
              <a:endParaRPr lang="en-US" altLang="zh-CN" sz="2800" b="1">
                <a:solidFill>
                  <a:schemeClr val="tx2"/>
                </a:solidFill>
                <a:latin typeface="Tahoma" charset="0"/>
              </a:endParaRPr>
            </a:p>
          </p:txBody>
        </p:sp>
        <p:sp>
          <p:nvSpPr>
            <p:cNvPr id="30" name="Text Box 52"/>
            <p:cNvSpPr txBox="1">
              <a:spLocks noChangeArrowheads="1"/>
            </p:cNvSpPr>
            <p:nvPr/>
          </p:nvSpPr>
          <p:spPr bwMode="auto">
            <a:xfrm>
              <a:off x="4014" y="517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charset="0"/>
                </a:rPr>
                <a:t>id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ahoma" charset="0"/>
                </a:rPr>
                <a:t>1</a:t>
              </a:r>
              <a:endParaRPr lang="en-US" altLang="zh-CN" sz="2800" b="1">
                <a:solidFill>
                  <a:schemeClr val="tx2"/>
                </a:solidFill>
                <a:latin typeface="Tahoma" charset="0"/>
              </a:endParaRPr>
            </a:p>
          </p:txBody>
        </p:sp>
        <p:sp>
          <p:nvSpPr>
            <p:cNvPr id="31" name="Text Box 53"/>
            <p:cNvSpPr txBox="1">
              <a:spLocks noChangeArrowheads="1"/>
            </p:cNvSpPr>
            <p:nvPr/>
          </p:nvSpPr>
          <p:spPr bwMode="auto">
            <a:xfrm>
              <a:off x="4604" y="1062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charset="0"/>
                </a:rPr>
                <a:t>id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ahoma" charset="0"/>
                </a:rPr>
                <a:t>2</a:t>
              </a:r>
              <a:endParaRPr lang="en-US" altLang="zh-CN" sz="2800" b="1">
                <a:solidFill>
                  <a:schemeClr val="tx2"/>
                </a:solidFill>
                <a:latin typeface="Tahoma" charset="0"/>
              </a:endParaRPr>
            </a:p>
          </p:txBody>
        </p:sp>
        <p:sp>
          <p:nvSpPr>
            <p:cNvPr id="32" name="Text Box 54"/>
            <p:cNvSpPr txBox="1">
              <a:spLocks noChangeArrowheads="1"/>
            </p:cNvSpPr>
            <p:nvPr/>
          </p:nvSpPr>
          <p:spPr bwMode="auto">
            <a:xfrm>
              <a:off x="4953" y="516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charset="0"/>
                </a:rPr>
                <a:t>*</a:t>
              </a:r>
            </a:p>
          </p:txBody>
        </p:sp>
        <p:sp>
          <p:nvSpPr>
            <p:cNvPr id="33" name="Line 55"/>
            <p:cNvSpPr>
              <a:spLocks noChangeShapeType="1"/>
            </p:cNvSpPr>
            <p:nvPr/>
          </p:nvSpPr>
          <p:spPr bwMode="auto">
            <a:xfrm flipH="1">
              <a:off x="4206" y="336"/>
              <a:ext cx="35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56"/>
            <p:cNvSpPr>
              <a:spLocks noChangeShapeType="1"/>
            </p:cNvSpPr>
            <p:nvPr/>
          </p:nvSpPr>
          <p:spPr bwMode="auto">
            <a:xfrm>
              <a:off x="4559" y="336"/>
              <a:ext cx="45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57"/>
            <p:cNvSpPr>
              <a:spLocks noChangeShapeType="1"/>
            </p:cNvSpPr>
            <p:nvPr/>
          </p:nvSpPr>
          <p:spPr bwMode="auto">
            <a:xfrm flipH="1">
              <a:off x="4811" y="744"/>
              <a:ext cx="20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8"/>
            <p:cNvSpPr>
              <a:spLocks noChangeShapeType="1"/>
            </p:cNvSpPr>
            <p:nvPr/>
          </p:nvSpPr>
          <p:spPr bwMode="auto">
            <a:xfrm>
              <a:off x="5027" y="744"/>
              <a:ext cx="30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46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给定文法，能给出其描述的语言</a:t>
            </a:r>
            <a:endParaRPr kumimoji="1" lang="en-US" altLang="zh-CN" dirty="0"/>
          </a:p>
          <a:p>
            <a:r>
              <a:rPr kumimoji="1" lang="zh-CN" altLang="en-US" dirty="0"/>
              <a:t>二义性</a:t>
            </a:r>
            <a:r>
              <a:rPr kumimoji="1" lang="en-US" altLang="zh-CN" dirty="0"/>
              <a:t>(</a:t>
            </a:r>
            <a:r>
              <a:rPr kumimoji="1" lang="zh-CN" altLang="en-US" dirty="0"/>
              <a:t>句子、文法、语言三个层面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推导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两个不同的最左推导；两个不同的最右推导</a:t>
            </a:r>
          </a:p>
          <a:p>
            <a:pPr lvl="1"/>
            <a:r>
              <a:rPr kumimoji="1" lang="zh-CN" altLang="en-US" dirty="0"/>
              <a:t>分析树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两棵不同的分析树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468702" y="3226164"/>
            <a:ext cx="3384550" cy="3022600"/>
            <a:chOff x="2699" y="1344"/>
            <a:chExt cx="2312" cy="249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3334" y="1344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2699" y="2070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3333" y="2069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3969" y="2024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 flipH="1">
              <a:off x="2880" y="1570"/>
              <a:ext cx="454" cy="499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3470" y="1661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3606" y="1616"/>
              <a:ext cx="453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743" y="2795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2880" y="2387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79" y="2796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auto">
            <a:xfrm>
              <a:off x="4013" y="2750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4649" y="2704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2" name="Line 18"/>
            <p:cNvSpPr>
              <a:spLocks noChangeShapeType="1"/>
            </p:cNvSpPr>
            <p:nvPr/>
          </p:nvSpPr>
          <p:spPr bwMode="auto">
            <a:xfrm flipH="1">
              <a:off x="3560" y="2296"/>
              <a:ext cx="454" cy="499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4150" y="2342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4241" y="2296"/>
              <a:ext cx="453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3378" y="3521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3515" y="3113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Oval 23"/>
            <p:cNvSpPr>
              <a:spLocks noChangeArrowheads="1"/>
            </p:cNvSpPr>
            <p:nvPr/>
          </p:nvSpPr>
          <p:spPr bwMode="auto">
            <a:xfrm>
              <a:off x="4693" y="3430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4830" y="3022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49"/>
          <p:cNvGrpSpPr>
            <a:grpSpLocks/>
          </p:cNvGrpSpPr>
          <p:nvPr/>
        </p:nvGrpSpPr>
        <p:grpSpPr bwMode="auto">
          <a:xfrm>
            <a:off x="6332802" y="3299189"/>
            <a:ext cx="3273425" cy="3022600"/>
            <a:chOff x="2880" y="2115"/>
            <a:chExt cx="2062" cy="1904"/>
          </a:xfrm>
        </p:grpSpPr>
        <p:sp>
          <p:nvSpPr>
            <p:cNvPr id="70" name="Oval 29"/>
            <p:cNvSpPr>
              <a:spLocks noChangeArrowheads="1"/>
            </p:cNvSpPr>
            <p:nvPr/>
          </p:nvSpPr>
          <p:spPr bwMode="auto">
            <a:xfrm>
              <a:off x="4010" y="2115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1" name="Oval 30"/>
            <p:cNvSpPr>
              <a:spLocks noChangeArrowheads="1"/>
            </p:cNvSpPr>
            <p:nvPr/>
          </p:nvSpPr>
          <p:spPr bwMode="auto">
            <a:xfrm>
              <a:off x="3424" y="2669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2" name="Oval 31"/>
            <p:cNvSpPr>
              <a:spLocks noChangeArrowheads="1"/>
            </p:cNvSpPr>
            <p:nvPr/>
          </p:nvSpPr>
          <p:spPr bwMode="auto">
            <a:xfrm>
              <a:off x="4009" y="2668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3" name="Oval 32"/>
            <p:cNvSpPr>
              <a:spLocks noChangeArrowheads="1"/>
            </p:cNvSpPr>
            <p:nvPr/>
          </p:nvSpPr>
          <p:spPr bwMode="auto">
            <a:xfrm>
              <a:off x="4595" y="2634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 flipH="1">
              <a:off x="3591" y="2288"/>
              <a:ext cx="419" cy="38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4135" y="2357"/>
              <a:ext cx="0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4260" y="2323"/>
              <a:ext cx="418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Oval 36"/>
            <p:cNvSpPr>
              <a:spLocks noChangeArrowheads="1"/>
            </p:cNvSpPr>
            <p:nvPr/>
          </p:nvSpPr>
          <p:spPr bwMode="auto">
            <a:xfrm>
              <a:off x="4649" y="3188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3591" y="2911"/>
              <a:ext cx="0" cy="3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Oval 38"/>
            <p:cNvSpPr>
              <a:spLocks noChangeArrowheads="1"/>
            </p:cNvSpPr>
            <p:nvPr/>
          </p:nvSpPr>
          <p:spPr bwMode="auto">
            <a:xfrm>
              <a:off x="2881" y="3224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0" name="Oval 39"/>
            <p:cNvSpPr>
              <a:spLocks noChangeArrowheads="1"/>
            </p:cNvSpPr>
            <p:nvPr/>
          </p:nvSpPr>
          <p:spPr bwMode="auto">
            <a:xfrm>
              <a:off x="3424" y="3233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1" name="Oval 40"/>
            <p:cNvSpPr>
              <a:spLocks noChangeArrowheads="1"/>
            </p:cNvSpPr>
            <p:nvPr/>
          </p:nvSpPr>
          <p:spPr bwMode="auto">
            <a:xfrm>
              <a:off x="3969" y="3177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 flipH="1">
              <a:off x="3048" y="2842"/>
              <a:ext cx="419" cy="38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>
              <a:off x="4785" y="2886"/>
              <a:ext cx="0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3676" y="2842"/>
              <a:ext cx="418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Oval 44"/>
            <p:cNvSpPr>
              <a:spLocks noChangeArrowheads="1"/>
            </p:cNvSpPr>
            <p:nvPr/>
          </p:nvSpPr>
          <p:spPr bwMode="auto">
            <a:xfrm>
              <a:off x="2880" y="3777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>
              <a:off x="3006" y="3466"/>
              <a:ext cx="0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Oval 46"/>
            <p:cNvSpPr>
              <a:spLocks noChangeArrowheads="1"/>
            </p:cNvSpPr>
            <p:nvPr/>
          </p:nvSpPr>
          <p:spPr bwMode="auto">
            <a:xfrm>
              <a:off x="4010" y="3732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88" name="Line 47"/>
            <p:cNvSpPr>
              <a:spLocks noChangeShapeType="1"/>
            </p:cNvSpPr>
            <p:nvPr/>
          </p:nvSpPr>
          <p:spPr bwMode="auto">
            <a:xfrm>
              <a:off x="4136" y="3420"/>
              <a:ext cx="0" cy="3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7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>
              <a:lnSpc>
                <a:spcPct val="90000"/>
              </a:lnSpc>
            </a:pPr>
            <a:r>
              <a:rPr lang="zh-CN" altLang="en-US" dirty="0">
                <a:solidFill>
                  <a:srgbClr val="CC0066"/>
                </a:solidFill>
                <a:latin typeface="华文新魏" charset="-122"/>
                <a:ea typeface="华文新魏" charset="-122"/>
              </a:rPr>
              <a:t>有的</a:t>
            </a:r>
            <a:r>
              <a:rPr lang="zh-CN" altLang="en-US" dirty="0">
                <a:latin typeface="华文新魏" charset="-122"/>
                <a:ea typeface="华文新魏" charset="-122"/>
              </a:rPr>
              <a:t>文法的二义性是可以消除的</a:t>
            </a:r>
          </a:p>
          <a:p>
            <a:pPr marL="365125" indent="-255588">
              <a:lnSpc>
                <a:spcPct val="90000"/>
              </a:lnSpc>
            </a:pPr>
            <a:r>
              <a:rPr lang="zh-CN" altLang="en-US" dirty="0">
                <a:latin typeface="华文新魏" charset="-122"/>
                <a:ea typeface="华文新魏" charset="-122"/>
              </a:rPr>
              <a:t>语言可以用不同文法产生</a:t>
            </a:r>
          </a:p>
          <a:p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04112" y="2636912"/>
            <a:ext cx="3429000" cy="212430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190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算术表达式文法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2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E→E+T|T     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T→T* F|F    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F→( E )| id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58678" y="3190909"/>
            <a:ext cx="3962400" cy="101630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算术表达式文法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1</a:t>
            </a:r>
          </a:p>
          <a:p>
            <a:pPr marL="190500" lvl="1">
              <a:spcBef>
                <a:spcPct val="50000"/>
              </a:spcBef>
              <a:buClr>
                <a:schemeClr val="folHlink"/>
              </a:buClr>
              <a:buSzPct val="75000"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E→E+E|E*E|(E)|id</a:t>
            </a:r>
          </a:p>
        </p:txBody>
      </p:sp>
    </p:spTree>
    <p:extLst>
      <p:ext uri="{BB962C8B-B14F-4D97-AF65-F5344CB8AC3E}">
        <p14:creationId xmlns:p14="http://schemas.microsoft.com/office/powerpoint/2010/main" val="30436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05" y="801205"/>
            <a:ext cx="3470095" cy="2968301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710208"/>
          </a:xfrm>
        </p:spPr>
        <p:txBody>
          <a:bodyPr/>
          <a:lstStyle/>
          <a:p>
            <a:r>
              <a:rPr kumimoji="1" lang="zh-CN" altLang="en-US" dirty="0"/>
              <a:t>乔姆斯基文法体系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9962"/>
              </p:ext>
            </p:extLst>
          </p:nvPr>
        </p:nvGraphicFramePr>
        <p:xfrm>
          <a:off x="263352" y="1525763"/>
          <a:ext cx="1606550" cy="4767453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2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aBC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aSBC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CB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BC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aB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d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bB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bb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bC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cC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694899"/>
              </p:ext>
            </p:extLst>
          </p:nvPr>
        </p:nvGraphicFramePr>
        <p:xfrm>
          <a:off x="3457402" y="1525763"/>
          <a:ext cx="1652588" cy="4824412"/>
        </p:xfrm>
        <a:graphic>
          <a:graphicData uri="http://schemas.openxmlformats.org/drawingml/2006/table">
            <a:tbl>
              <a:tblPr/>
              <a:tblGrid>
                <a:gridCol w="165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E→E+E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E→E*E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E→(E)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E→id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E→E-E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E→E/E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748988"/>
              </p:ext>
            </p:extLst>
          </p:nvPr>
        </p:nvGraphicFramePr>
        <p:xfrm>
          <a:off x="1869902" y="1525763"/>
          <a:ext cx="1606550" cy="4824412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7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4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aSBC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CB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BC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aB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ab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bB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bb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bC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cC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cc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191767"/>
              </p:ext>
            </p:extLst>
          </p:nvPr>
        </p:nvGraphicFramePr>
        <p:xfrm>
          <a:off x="5109990" y="1525763"/>
          <a:ext cx="1692275" cy="4824412"/>
        </p:xfrm>
        <a:graphic>
          <a:graphicData uri="http://schemas.openxmlformats.org/drawingml/2006/table">
            <a:tbl>
              <a:tblPr/>
              <a:tblGrid>
                <a:gridCol w="16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6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S→a|b</a:t>
                      </a:r>
                      <a:endParaRPr kumimoji="1" lang="en-US" altLang="zh-CN" sz="2600" b="1" i="1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S→aT|bT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T→a|b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T→1|2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T→aT|bT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T→1T|2T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06028"/>
              </p:ext>
            </p:extLst>
          </p:nvPr>
        </p:nvGraphicFramePr>
        <p:xfrm>
          <a:off x="6800437" y="1540948"/>
          <a:ext cx="1908175" cy="4824412"/>
        </p:xfrm>
        <a:graphic>
          <a:graphicData uri="http://schemas.openxmlformats.org/drawingml/2006/table">
            <a:tbl>
              <a:tblPr/>
              <a:tblGrid>
                <a:gridCol w="190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8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S→a|b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S→Ha|Hb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S→H1|H2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H→Ha|Hb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H→H1|H2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H→1|2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85577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0</a:t>
            </a:r>
            <a:r>
              <a:rPr lang="zh-CN" altLang="en-US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型文法</a:t>
            </a:r>
            <a:r>
              <a:rPr lang="en-US" altLang="zh-CN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(PSG)</a:t>
            </a: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2012777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3333FF"/>
                </a:solidFill>
                <a:latin typeface="Times New Roman" charset="0"/>
                <a:ea typeface="华文新魏" charset="-122"/>
              </a:rPr>
              <a:t>1</a:t>
            </a:r>
            <a:r>
              <a:rPr lang="zh-CN" altLang="en-US" sz="2400" b="1" dirty="0">
                <a:solidFill>
                  <a:srgbClr val="3333FF"/>
                </a:solidFill>
                <a:latin typeface="Times New Roman" charset="0"/>
                <a:ea typeface="华文新魏" charset="-122"/>
              </a:rPr>
              <a:t>型文法</a:t>
            </a:r>
            <a:r>
              <a:rPr lang="en-US" altLang="zh-CN" sz="2400" b="1" dirty="0">
                <a:solidFill>
                  <a:srgbClr val="3333FF"/>
                </a:solidFill>
                <a:latin typeface="Times New Roman" charset="0"/>
                <a:ea typeface="华文新魏" charset="-122"/>
              </a:rPr>
              <a:t>(CSG)</a:t>
            </a: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597102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2</a:t>
            </a:r>
            <a:r>
              <a:rPr lang="zh-CN" altLang="en-US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型文法</a:t>
            </a:r>
            <a:r>
              <a:rPr lang="en-US" altLang="zh-CN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(CFG)</a:t>
            </a: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5325890" y="1670225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3</a:t>
            </a:r>
            <a:r>
              <a:rPr lang="zh-CN" altLang="en-US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型文法</a:t>
            </a:r>
            <a:r>
              <a:rPr lang="en-US" altLang="zh-CN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(RG)</a:t>
            </a: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6888088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3333FF"/>
                </a:solidFill>
                <a:latin typeface="Times New Roman" charset="0"/>
                <a:ea typeface="华文新魏" charset="-122"/>
              </a:rPr>
              <a:t>3</a:t>
            </a:r>
            <a:r>
              <a:rPr lang="zh-CN" altLang="en-US" sz="2400" b="1" dirty="0">
                <a:solidFill>
                  <a:srgbClr val="3333FF"/>
                </a:solidFill>
                <a:latin typeface="Times New Roman" charset="0"/>
                <a:ea typeface="华文新魏" charset="-122"/>
              </a:rPr>
              <a:t>型文法</a:t>
            </a:r>
            <a:r>
              <a:rPr lang="en-US" altLang="zh-CN" sz="2400" b="1" dirty="0">
                <a:solidFill>
                  <a:srgbClr val="3333FF"/>
                </a:solidFill>
                <a:latin typeface="Times New Roman" charset="0"/>
                <a:ea typeface="华文新魏" charset="-122"/>
              </a:rPr>
              <a:t>(RG)</a:t>
            </a:r>
          </a:p>
        </p:txBody>
      </p:sp>
    </p:spTree>
    <p:extLst>
      <p:ext uri="{BB962C8B-B14F-4D97-AF65-F5344CB8AC3E}">
        <p14:creationId xmlns:p14="http://schemas.microsoft.com/office/powerpoint/2010/main" val="26405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534744"/>
          </a:xfrm>
        </p:spPr>
        <p:txBody>
          <a:bodyPr/>
          <a:lstStyle/>
          <a:p>
            <a:r>
              <a:rPr kumimoji="1" lang="zh-CN" altLang="en-US" dirty="0"/>
              <a:t>词法分析器的功能</a:t>
            </a:r>
            <a:r>
              <a:rPr kumimoji="1" lang="en-US" altLang="zh-CN" dirty="0"/>
              <a:t>(</a:t>
            </a:r>
            <a:r>
              <a:rPr kumimoji="1" lang="zh-CN" altLang="en-US" dirty="0"/>
              <a:t>输入</a:t>
            </a:r>
            <a:r>
              <a:rPr kumimoji="1" lang="en-US" altLang="zh-CN" dirty="0"/>
              <a:t>-</a:t>
            </a:r>
            <a:r>
              <a:rPr kumimoji="1" lang="zh-CN" altLang="en-US" dirty="0"/>
              <a:t>输出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，在编译程序中的“位置”</a:t>
            </a:r>
            <a:endParaRPr kumimoji="1" lang="en-US" altLang="zh-CN" dirty="0"/>
          </a:p>
          <a:p>
            <a:r>
              <a:rPr kumimoji="1" lang="zh-CN" altLang="en-US" dirty="0"/>
              <a:t>单词的描述工具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zh-CN" altLang="en-US" b="1" dirty="0">
                <a:solidFill>
                  <a:srgbClr val="FF0000"/>
                </a:solidFill>
              </a:rPr>
              <a:t>正规表达式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正规表达式的递归定义</a:t>
            </a:r>
            <a:r>
              <a:rPr kumimoji="1" lang="en-US" altLang="zh-CN" dirty="0"/>
              <a:t>(</a:t>
            </a:r>
            <a:r>
              <a:rPr kumimoji="1" lang="zh-CN" altLang="en-US" dirty="0"/>
              <a:t>各种运算</a:t>
            </a:r>
            <a:r>
              <a:rPr kumimoji="1" lang="en-US" altLang="zh-CN" dirty="0"/>
              <a:t>)</a:t>
            </a:r>
          </a:p>
          <a:p>
            <a:pPr marL="1000125" lvl="2" indent="-246063">
              <a:lnSpc>
                <a:spcPct val="105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a|(</a:t>
            </a:r>
            <a:r>
              <a:rPr lang="en-US" altLang="zh-CN" b="1" dirty="0" err="1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a|b</a:t>
            </a:r>
            <a:r>
              <a:rPr lang="en-US" altLang="zh-CN" b="1" dirty="0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zh-CN" b="1" baseline="30000" dirty="0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altLang="zh-CN" b="1" dirty="0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cc(</a:t>
            </a:r>
            <a:r>
              <a:rPr lang="en-US" altLang="zh-CN" b="1" dirty="0" err="1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a|b</a:t>
            </a:r>
            <a:r>
              <a:rPr lang="en-US" altLang="zh-CN" b="1" dirty="0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zh-CN" b="1" baseline="30000" dirty="0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+</a:t>
            </a:r>
            <a:endParaRPr lang="en-US" altLang="zh-CN" b="1" dirty="0">
              <a:solidFill>
                <a:srgbClr val="0000CC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kumimoji="1" lang="zh-CN" altLang="en-US" dirty="0"/>
              <a:t>给定正规式，能给出其描述的语言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给定语言的描述，设计相应的正规表达式</a:t>
            </a:r>
            <a:endParaRPr kumimoji="1" lang="en-US" altLang="zh-CN" dirty="0"/>
          </a:p>
          <a:p>
            <a:r>
              <a:rPr kumimoji="1" lang="zh-CN" altLang="en-US" dirty="0"/>
              <a:t>单词的识别工具</a:t>
            </a:r>
            <a:r>
              <a:rPr kumimoji="1" lang="en-US" altLang="zh-CN" dirty="0"/>
              <a:t>:</a:t>
            </a:r>
            <a:r>
              <a:rPr kumimoji="1" lang="zh-CN" altLang="en-US" dirty="0"/>
              <a:t> 有限状态自动机</a:t>
            </a:r>
            <a:r>
              <a:rPr kumimoji="1" lang="en-US" altLang="zh-CN" dirty="0"/>
              <a:t>FA</a:t>
            </a:r>
          </a:p>
          <a:p>
            <a:pPr lvl="1"/>
            <a:r>
              <a:rPr kumimoji="1" lang="zh-CN" altLang="en-US" dirty="0"/>
              <a:t>自动机的定义和分类</a:t>
            </a:r>
            <a:r>
              <a:rPr kumimoji="1" lang="en-US" altLang="zh-CN" dirty="0"/>
              <a:t>:</a:t>
            </a:r>
            <a:r>
              <a:rPr kumimoji="1" lang="zh-CN" altLang="en-US" dirty="0"/>
              <a:t>  数学模型</a:t>
            </a:r>
            <a:r>
              <a:rPr kumimoji="1" lang="en-US" altLang="zh-CN" dirty="0"/>
              <a:t>(</a:t>
            </a:r>
            <a:r>
              <a:rPr kumimoji="1" lang="zh-CN" altLang="en-US" dirty="0"/>
              <a:t>五元组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DFA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NFA</a:t>
            </a:r>
          </a:p>
          <a:p>
            <a:pPr lvl="1"/>
            <a:r>
              <a:rPr kumimoji="1" lang="en-US" altLang="zh-CN" dirty="0"/>
              <a:t>NFA</a:t>
            </a:r>
            <a:r>
              <a:rPr kumimoji="1" lang="zh-CN" altLang="en-US" dirty="0"/>
              <a:t> 转</a:t>
            </a:r>
            <a:r>
              <a:rPr kumimoji="1" lang="en-US" altLang="zh-CN" dirty="0"/>
              <a:t>DFA</a:t>
            </a:r>
            <a:r>
              <a:rPr kumimoji="1" lang="zh-CN" altLang="en-US" dirty="0"/>
              <a:t>的方法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子集法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DFA</a:t>
            </a:r>
            <a:r>
              <a:rPr kumimoji="1" lang="zh-CN" altLang="en-US" dirty="0">
                <a:solidFill>
                  <a:srgbClr val="FF0000"/>
                </a:solidFill>
              </a:rPr>
              <a:t>的化简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 词法分析</a:t>
            </a:r>
          </a:p>
        </p:txBody>
      </p:sp>
    </p:spTree>
    <p:extLst>
      <p:ext uri="{BB962C8B-B14F-4D97-AF65-F5344CB8AC3E}">
        <p14:creationId xmlns:p14="http://schemas.microsoft.com/office/powerpoint/2010/main" val="551845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3352" y="692696"/>
            <a:ext cx="11379200" cy="5760640"/>
          </a:xfrm>
        </p:spPr>
        <p:txBody>
          <a:bodyPr/>
          <a:lstStyle/>
          <a:p>
            <a:r>
              <a:rPr kumimoji="1" lang="zh-CN" altLang="en-US" dirty="0"/>
              <a:t>正规式、有限自动机、正规语言</a:t>
            </a:r>
            <a:r>
              <a:rPr kumimoji="1" lang="en-US" altLang="zh-CN" dirty="0"/>
              <a:t>(</a:t>
            </a:r>
            <a:r>
              <a:rPr kumimoji="1" lang="zh-CN" altLang="en-US" dirty="0"/>
              <a:t>正规集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的关系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三者等价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相互之间的转换方法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仔细复习第三章课件中的几个算法</a:t>
            </a:r>
            <a:endParaRPr kumimoji="1" lang="en-US" altLang="zh-CN" dirty="0"/>
          </a:p>
          <a:p>
            <a:pPr lvl="2"/>
            <a:r>
              <a:rPr lang="zh-CN" altLang="en-US" dirty="0"/>
              <a:t>正规式</a:t>
            </a:r>
            <a:r>
              <a:rPr lang="en-US" altLang="zh-CN" dirty="0"/>
              <a:t>=&gt;NFA=&gt;DFA=&gt;</a:t>
            </a:r>
            <a:r>
              <a:rPr lang="zh-CN" altLang="en-US" dirty="0"/>
              <a:t>最小</a:t>
            </a:r>
            <a:r>
              <a:rPr lang="en-US" altLang="zh-CN" dirty="0"/>
              <a:t>DFA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词法分析器的实现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DFA</a:t>
            </a:r>
            <a:r>
              <a:rPr kumimoji="1" lang="zh-CN" altLang="en-US" dirty="0"/>
              <a:t>的算法实现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 词法分析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199456" y="3356992"/>
            <a:ext cx="9048750" cy="1762125"/>
            <a:chOff x="12" y="1722"/>
            <a:chExt cx="5700" cy="1110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72" y="1842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正规式</a:t>
              </a: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2" y="2337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正规文法</a:t>
              </a: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 rot="300000">
              <a:off x="960" y="1959"/>
              <a:ext cx="672" cy="233"/>
            </a:xfrm>
            <a:prstGeom prst="rightArrow">
              <a:avLst>
                <a:gd name="adj1" fmla="val 50000"/>
                <a:gd name="adj2" fmla="val 7210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 rot="-600000">
              <a:off x="1008" y="2308"/>
              <a:ext cx="623" cy="252"/>
            </a:xfrm>
            <a:prstGeom prst="rightArrow">
              <a:avLst>
                <a:gd name="adj1" fmla="val 50000"/>
                <a:gd name="adj2" fmla="val 6180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595" y="2065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NFA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912" y="1722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分裂法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912" y="254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转换规则</a:t>
              </a:r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>
              <a:off x="2112" y="2112"/>
              <a:ext cx="624" cy="192"/>
            </a:xfrm>
            <a:prstGeom prst="rightArrow">
              <a:avLst>
                <a:gd name="adj1" fmla="val 50000"/>
                <a:gd name="adj2" fmla="val 8125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2016" y="1824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子集法</a:t>
              </a: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736" y="2064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DFA</a:t>
              </a:r>
            </a:p>
          </p:txBody>
        </p:sp>
        <p:sp>
          <p:nvSpPr>
            <p:cNvPr id="16" name="AutoShape 19"/>
            <p:cNvSpPr>
              <a:spLocks noChangeArrowheads="1"/>
            </p:cNvSpPr>
            <p:nvPr/>
          </p:nvSpPr>
          <p:spPr bwMode="auto">
            <a:xfrm>
              <a:off x="3264" y="2112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193" y="1872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求同法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820" y="1775"/>
              <a:ext cx="78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状态</a:t>
              </a:r>
            </a:p>
            <a:p>
              <a:pPr algn="ctr"/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最小化</a:t>
              </a:r>
            </a:p>
            <a:p>
              <a:pPr algn="ctr"/>
              <a:r>
                <a:rPr lang="en-US" altLang="zh-CN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DFA</a:t>
              </a:r>
            </a:p>
          </p:txBody>
        </p:sp>
        <p:sp>
          <p:nvSpPr>
            <p:cNvPr id="19" name="AutoShape 22"/>
            <p:cNvSpPr>
              <a:spLocks noChangeArrowheads="1"/>
            </p:cNvSpPr>
            <p:nvPr/>
          </p:nvSpPr>
          <p:spPr bwMode="auto">
            <a:xfrm>
              <a:off x="4560" y="2112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5136" y="1776"/>
              <a:ext cx="57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词法</a:t>
              </a:r>
            </a:p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分析</a:t>
              </a:r>
            </a:p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程序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203" y="2353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求异法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266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08720"/>
            <a:ext cx="11379200" cy="5447456"/>
          </a:xfrm>
        </p:spPr>
        <p:txBody>
          <a:bodyPr/>
          <a:lstStyle/>
          <a:p>
            <a:r>
              <a:rPr kumimoji="1" lang="zh-CN" altLang="en-US" dirty="0"/>
              <a:t>语法分析方法的分类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自顶向下分析和自底向上分析</a:t>
            </a:r>
            <a:endParaRPr kumimoji="1" lang="en-US" altLang="zh-CN" dirty="0"/>
          </a:p>
          <a:p>
            <a:r>
              <a:rPr lang="zh-CN" altLang="en-US" dirty="0">
                <a:latin typeface="华文新魏" charset="-122"/>
                <a:ea typeface="华文新魏" charset="-122"/>
                <a:sym typeface="Symbol" charset="2"/>
              </a:rPr>
              <a:t>问题</a:t>
            </a:r>
            <a:r>
              <a:rPr lang="en-US" altLang="zh-CN" dirty="0">
                <a:latin typeface="华文新魏" charset="-122"/>
                <a:ea typeface="华文新魏" charset="-122"/>
                <a:sym typeface="Symbol" charset="2"/>
              </a:rPr>
              <a:t>:</a:t>
            </a:r>
            <a:r>
              <a:rPr lang="zh-CN" altLang="en-US" dirty="0">
                <a:latin typeface="华文新魏" charset="-122"/>
                <a:ea typeface="华文新魏" charset="-122"/>
                <a:sym typeface="Symbol" charset="2"/>
              </a:rPr>
              <a:t> 回溯、左递归、二义性</a:t>
            </a:r>
          </a:p>
          <a:p>
            <a:r>
              <a:rPr kumimoji="1" lang="zh-CN" altLang="en-US" dirty="0"/>
              <a:t>解决方法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zh-CN" altLang="en-US" dirty="0"/>
              <a:t>左递归消除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直接左递归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间接左递归</a:t>
            </a:r>
            <a:r>
              <a:rPr kumimoji="1" lang="en-US" altLang="zh-CN" dirty="0"/>
              <a:t>:</a:t>
            </a:r>
            <a:r>
              <a:rPr kumimoji="1" lang="zh-CN" altLang="en-US" dirty="0"/>
              <a:t>  代入法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提取左公共因子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5447928" y="2891485"/>
            <a:ext cx="5688632" cy="18805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2562" indent="-457200">
              <a:lnSpc>
                <a:spcPct val="105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A→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|Aα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|…|Aα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|β</a:t>
            </a:r>
            <a:r>
              <a:rPr lang="en-US" altLang="zh-CN" sz="2800" b="1" baseline="-30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|β</a:t>
            </a:r>
            <a:r>
              <a:rPr lang="en-US" altLang="zh-CN" sz="2800" b="1" baseline="-30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|…|β</a:t>
            </a:r>
            <a:r>
              <a:rPr lang="en-US" altLang="zh-CN" sz="2800" b="1" baseline="-30000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</a:p>
          <a:p>
            <a:pPr marL="639762" lvl="1" indent="-457200">
              <a:lnSpc>
                <a:spcPct val="105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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B|β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|…|β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</a:p>
          <a:p>
            <a:pPr marL="639762" lvl="1" indent="-457200">
              <a:lnSpc>
                <a:spcPct val="105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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B|α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|…|α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B|ε</a:t>
            </a:r>
            <a:endParaRPr kumimoji="1" lang="en-US" altLang="zh-CN" sz="4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5440" y="5229200"/>
            <a:ext cx="7151149" cy="1126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96862" indent="-342900">
              <a:lnSpc>
                <a:spcPct val="105000"/>
              </a:lnSpc>
              <a:buFont typeface="Arial" charset="0"/>
              <a:buChar char="•"/>
            </a:pP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A→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αβ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|αβ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|…|αβ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|γ</a:t>
            </a:r>
            <a:r>
              <a:rPr lang="en-US" altLang="zh-CN" sz="2800" b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|γ</a:t>
            </a:r>
            <a:r>
              <a:rPr lang="en-US" altLang="zh-CN" sz="2800" b="1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|… | </a:t>
            </a:r>
            <a:r>
              <a:rPr lang="en-US" altLang="zh-CN" sz="2800" b="1" dirty="0" err="1">
                <a:latin typeface="Times New Roman" charset="0"/>
                <a:ea typeface="Times New Roman" charset="0"/>
                <a:cs typeface="Times New Roman" charset="0"/>
              </a:rPr>
              <a:t>γ</a:t>
            </a:r>
            <a:r>
              <a:rPr lang="en-US" altLang="zh-CN" sz="2800" b="1" baseline="-25000" dirty="0" err="1">
                <a:latin typeface="Times New Roman" charset="0"/>
                <a:ea typeface="Times New Roman" charset="0"/>
                <a:cs typeface="Times New Roman" charset="0"/>
              </a:rPr>
              <a:t>m</a:t>
            </a:r>
            <a:endParaRPr lang="en-US" altLang="zh-CN" sz="2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754062" lvl="1" indent="-342900">
              <a:lnSpc>
                <a:spcPct val="105000"/>
              </a:lnSpc>
              <a:buFont typeface="Arial" charset="0"/>
              <a:buChar char="•"/>
            </a:pP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A→αA' |γ</a:t>
            </a:r>
            <a:r>
              <a:rPr lang="en-US" altLang="zh-CN" sz="2800" b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|γ</a:t>
            </a:r>
            <a:r>
              <a:rPr lang="en-US" altLang="zh-CN" sz="2800" b="1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|… | </a:t>
            </a:r>
            <a:r>
              <a:rPr lang="en-US" altLang="zh-CN" sz="2800" b="1" dirty="0" err="1">
                <a:latin typeface="Times New Roman" charset="0"/>
                <a:ea typeface="Times New Roman" charset="0"/>
                <a:cs typeface="Times New Roman" charset="0"/>
              </a:rPr>
              <a:t>γ</a:t>
            </a:r>
            <a:r>
              <a:rPr lang="en-US" altLang="zh-CN" sz="2800" b="1" baseline="-25000" dirty="0" err="1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zh-CN" altLang="en-US" sz="2800" b="1" dirty="0">
                <a:latin typeface="Times New Roman" charset="0"/>
                <a:ea typeface="Times New Roman" charset="0"/>
                <a:cs typeface="Times New Roman" charset="0"/>
              </a:rPr>
              <a:t>和 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A'→β</a:t>
            </a:r>
            <a:r>
              <a:rPr lang="en-US" altLang="zh-CN" sz="3600" b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|β</a:t>
            </a:r>
            <a:r>
              <a:rPr lang="en-US" altLang="zh-CN" sz="3600" b="1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|…|β</a:t>
            </a:r>
            <a:r>
              <a:rPr lang="en-US" altLang="zh-CN" sz="3600" b="1" baseline="-25000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360" y="764704"/>
            <a:ext cx="11379200" cy="5678760"/>
          </a:xfrm>
        </p:spPr>
        <p:txBody>
          <a:bodyPr/>
          <a:lstStyle/>
          <a:p>
            <a:r>
              <a:rPr kumimoji="1" lang="zh-CN" altLang="en-US" dirty="0"/>
              <a:t>自顶向下分析方法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递归下降子程序法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LL(1)</a:t>
            </a:r>
            <a:r>
              <a:rPr kumimoji="1" lang="zh-CN" altLang="en-US" dirty="0"/>
              <a:t>文法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判断方法，三种等价方法</a:t>
            </a:r>
            <a:r>
              <a:rPr kumimoji="1" lang="en-US" altLang="zh-CN" dirty="0"/>
              <a:t>)</a:t>
            </a:r>
          </a:p>
          <a:p>
            <a:pPr marL="1000125" lvl="2" indent="-246063">
              <a:lnSpc>
                <a:spcPct val="90000"/>
              </a:lnSpc>
            </a:pP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A→α</a:t>
            </a:r>
            <a:r>
              <a:rPr lang="en-US" altLang="zh-CN" sz="2400" b="1" baseline="-30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|α</a:t>
            </a:r>
            <a:r>
              <a:rPr lang="en-US" altLang="zh-CN" sz="2400" b="1" baseline="-30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|…|α</a:t>
            </a:r>
            <a:r>
              <a:rPr lang="en-US" altLang="zh-CN" sz="2400" b="1" baseline="-30000" dirty="0">
                <a:latin typeface="Times New Roman" charset="0"/>
                <a:ea typeface="Times New Roman" charset="0"/>
                <a:cs typeface="Times New Roman" charset="0"/>
              </a:rPr>
              <a:t>n      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FIRST(α</a:t>
            </a:r>
            <a:r>
              <a:rPr lang="en-US" altLang="zh-CN" sz="2400" b="1" baseline="-30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)∩FIRST(α</a:t>
            </a:r>
            <a:r>
              <a:rPr lang="en-US" altLang="zh-CN" sz="2400" b="1" baseline="-30000" dirty="0"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)=</a:t>
            </a: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∅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400" b="1" dirty="0" err="1">
                <a:latin typeface="Times New Roman" charset="0"/>
                <a:ea typeface="Times New Roman" charset="0"/>
                <a:cs typeface="Times New Roman" charset="0"/>
              </a:rPr>
              <a:t>i≠j</a:t>
            </a:r>
            <a:endParaRPr lang="en-US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000125" lvl="2" indent="-246063">
              <a:lnSpc>
                <a:spcPct val="130000"/>
              </a:lnSpc>
            </a:pP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当</a:t>
            </a:r>
            <a:r>
              <a:rPr lang="en-US" altLang="zh-CN" sz="2400" b="1" dirty="0" err="1">
                <a:latin typeface="Times New Roman" charset="0"/>
                <a:ea typeface="Times New Roman" charset="0"/>
                <a:cs typeface="Times New Roman" charset="0"/>
              </a:rPr>
              <a:t>ε∈FIRST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(α</a:t>
            </a:r>
            <a:r>
              <a:rPr lang="en-US" altLang="zh-CN" sz="2400" b="1" baseline="-30000" dirty="0"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时，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FOLLOW(A)∩FIRST(α</a:t>
            </a:r>
            <a:r>
              <a:rPr lang="en-US" altLang="zh-CN" sz="2400" b="1" baseline="-30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)=</a:t>
            </a:r>
            <a:r>
              <a:rPr lang="en-US" altLang="zh-CN" sz="2400" b="1" dirty="0" err="1">
                <a:latin typeface="Times New Roman" charset="0"/>
                <a:ea typeface="Times New Roman" charset="0"/>
                <a:cs typeface="Times New Roman" charset="0"/>
              </a:rPr>
              <a:t>Φ</a:t>
            </a:r>
            <a:endParaRPr lang="en-US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708025" lvl="1" indent="-255588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求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FIRST(α)</a:t>
            </a:r>
            <a:r>
              <a:rPr lang="zh-CN" altLang="en-US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的算法</a:t>
            </a:r>
          </a:p>
          <a:p>
            <a:pPr marL="1000125" lvl="2" indent="-246063">
              <a:lnSpc>
                <a:spcPct val="90000"/>
              </a:lnSpc>
            </a:pP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α=X</a:t>
            </a:r>
            <a:r>
              <a:rPr lang="en-US" altLang="zh-CN" sz="2400" b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 X</a:t>
            </a:r>
            <a:r>
              <a:rPr lang="en-US" altLang="zh-CN" sz="2400" b="1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altLang="zh-CN" sz="2400" b="1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sz="2400" b="1" baseline="-25000" dirty="0" err="1"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n-US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708025" lvl="1" indent="-255588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求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FOLLOW(B)</a:t>
            </a:r>
            <a:r>
              <a:rPr lang="zh-CN" altLang="en-US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的算法</a:t>
            </a:r>
          </a:p>
          <a:p>
            <a:pPr marL="1000125" lvl="2" indent="-246063">
              <a:lnSpc>
                <a:spcPct val="90000"/>
              </a:lnSpc>
            </a:pP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$ ∈ FOLLOW(S)</a:t>
            </a:r>
          </a:p>
          <a:p>
            <a:pPr marL="1000125" lvl="2" indent="-246063">
              <a:lnSpc>
                <a:spcPct val="90000"/>
              </a:lnSpc>
            </a:pP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A→αBβ</a:t>
            </a:r>
          </a:p>
          <a:p>
            <a:pPr marL="1000125" lvl="2" indent="-246063">
              <a:lnSpc>
                <a:spcPct val="90000"/>
              </a:lnSpc>
            </a:pP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当</a:t>
            </a:r>
            <a:r>
              <a:rPr lang="en-US" altLang="zh-CN" sz="2400" b="1" dirty="0" err="1">
                <a:latin typeface="Times New Roman" charset="0"/>
                <a:ea typeface="Times New Roman" charset="0"/>
                <a:cs typeface="Times New Roman" charset="0"/>
              </a:rPr>
              <a:t>ε∈FIRST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(β)</a:t>
            </a: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时</a:t>
            </a:r>
          </a:p>
          <a:p>
            <a:pPr marL="1265238" lvl="3" indent="-219075">
              <a:lnSpc>
                <a:spcPct val="90000"/>
              </a:lnSpc>
            </a:pP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FOLLOW(B)=FOLLOW(B)∪(FIRST(β)–{</a:t>
            </a:r>
            <a:r>
              <a:rPr lang="en-US" altLang="zh-CN" b="1" dirty="0" err="1">
                <a:latin typeface="Times New Roman" charset="0"/>
                <a:ea typeface="Times New Roman" charset="0"/>
                <a:cs typeface="Times New Roman" charset="0"/>
              </a:rPr>
              <a:t>ε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})∪FOLLOW(A)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</p:spTree>
    <p:extLst>
      <p:ext uri="{BB962C8B-B14F-4D97-AF65-F5344CB8AC3E}">
        <p14:creationId xmlns:p14="http://schemas.microsoft.com/office/powerpoint/2010/main" val="575645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74704"/>
          </a:xfrm>
        </p:spPr>
        <p:txBody>
          <a:bodyPr/>
          <a:lstStyle/>
          <a:p>
            <a:r>
              <a:rPr kumimoji="1" lang="en-US" altLang="zh-CN" dirty="0"/>
              <a:t>LL(1)</a:t>
            </a:r>
            <a:r>
              <a:rPr kumimoji="1" lang="zh-CN" altLang="en-US" dirty="0"/>
              <a:t>语法分析器框架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LL(1)</a:t>
            </a:r>
            <a:r>
              <a:rPr kumimoji="1" lang="zh-CN" altLang="en-US" dirty="0"/>
              <a:t>预测分析算法</a:t>
            </a:r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入栈方式</a:t>
            </a:r>
          </a:p>
          <a:p>
            <a:r>
              <a:rPr kumimoji="1" lang="zh-CN" altLang="en-US" dirty="0"/>
              <a:t>预测分析表的构造算法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FIRST</a:t>
            </a:r>
            <a:r>
              <a:rPr kumimoji="1" lang="zh-CN" altLang="en-US" dirty="0"/>
              <a:t>集和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集综合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SELECT</a:t>
            </a:r>
            <a:r>
              <a:rPr kumimoji="1" lang="zh-CN" altLang="en-US" dirty="0"/>
              <a:t>集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519936" y="1412776"/>
            <a:ext cx="5275262" cy="3032125"/>
            <a:chOff x="432" y="912"/>
            <a:chExt cx="5136" cy="2684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152" y="912"/>
              <a:ext cx="3499" cy="3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2400">
                  <a:latin typeface="华文新魏" charset="-122"/>
                  <a:ea typeface="华文新魏" charset="-122"/>
                </a:rPr>
                <a:t> </a:t>
              </a:r>
              <a:r>
                <a:rPr kumimoji="1" lang="zh-CN" altLang="en-US" sz="2400" b="1">
                  <a:latin typeface="华文新魏" charset="-122"/>
                  <a:ea typeface="华文新魏" charset="-122"/>
                </a:rPr>
                <a:t>输入缓冲区(符号序列)</a:t>
              </a:r>
              <a:endPara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charset="-122"/>
                <a:ea typeface="华文新魏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32" y="1445"/>
              <a:ext cx="476" cy="21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20000"/>
                </a:lnSpc>
                <a:defRPr/>
              </a:pPr>
              <a:r>
                <a: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栈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35" y="1780"/>
              <a:ext cx="1821" cy="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2400" b="1" dirty="0">
                  <a:latin typeface="华文新魏" charset="-122"/>
                  <a:ea typeface="华文新魏" charset="-122"/>
                </a:rPr>
                <a:t>控制程序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32" y="3072"/>
              <a:ext cx="1820" cy="5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2400" b="1">
                  <a:latin typeface="华文新魏" charset="-122"/>
                  <a:ea typeface="华文新魏" charset="-122"/>
                </a:rPr>
                <a:t>预测分析表</a:t>
              </a:r>
              <a:r>
                <a:rPr kumimoji="1" lang="en-US" altLang="zh-CN" sz="2400" b="1">
                  <a:latin typeface="华文新魏" charset="-122"/>
                  <a:ea typeface="华文新魏" charset="-122"/>
                </a:rPr>
                <a:t>M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496" y="1296"/>
              <a:ext cx="0" cy="48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912" y="2160"/>
              <a:ext cx="72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496" y="2592"/>
              <a:ext cx="0" cy="48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456" y="2112"/>
              <a:ext cx="86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209" y="1786"/>
              <a:ext cx="1359" cy="1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charset="-122"/>
                  <a:ea typeface="华文新魏" charset="-122"/>
                </a:rPr>
                <a:t>输出的</a:t>
              </a:r>
            </a:p>
            <a:p>
              <a:pPr algn="ctr"/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charset="-122"/>
                  <a:ea typeface="华文新魏" charset="-122"/>
                </a:rPr>
                <a:t>产生式序列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538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782216"/>
          </a:xfrm>
        </p:spPr>
        <p:txBody>
          <a:bodyPr/>
          <a:lstStyle/>
          <a:p>
            <a:r>
              <a:rPr kumimoji="1" lang="zh-CN" altLang="en-US"/>
              <a:t>表达式文法的预测分析表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9696401" y="775329"/>
            <a:ext cx="2304256" cy="259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E→TE</a:t>
            </a:r>
            <a:r>
              <a:rPr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 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→+TE</a:t>
            </a:r>
            <a:r>
              <a:rPr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|</a:t>
            </a:r>
            <a:r>
              <a:rPr kumimoji="1" lang="en-US" altLang="zh-CN" sz="28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ε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 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T→FT</a:t>
            </a:r>
            <a:r>
              <a:rPr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 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→*FT</a:t>
            </a:r>
            <a:r>
              <a:rPr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|</a:t>
            </a:r>
            <a:r>
              <a:rPr kumimoji="1" lang="en-US" altLang="zh-CN" sz="28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ε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  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F→(E)|id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59677"/>
              </p:ext>
            </p:extLst>
          </p:nvPr>
        </p:nvGraphicFramePr>
        <p:xfrm>
          <a:off x="611188" y="1700808"/>
          <a:ext cx="7993062" cy="4079878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96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charset="-122"/>
                        </a:rPr>
                        <a:t>非终结符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charset="-122"/>
                        </a:rPr>
                        <a:t>终结符号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65"/>
          <p:cNvSpPr>
            <a:spLocks noChangeArrowheads="1"/>
          </p:cNvSpPr>
          <p:nvPr/>
        </p:nvSpPr>
        <p:spPr bwMode="auto">
          <a:xfrm>
            <a:off x="1547813" y="2994621"/>
            <a:ext cx="115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E→TE'</a:t>
            </a:r>
          </a:p>
        </p:txBody>
      </p:sp>
      <p:sp>
        <p:nvSpPr>
          <p:cNvPr id="9" name="Rectangle 66"/>
          <p:cNvSpPr>
            <a:spLocks noChangeArrowheads="1"/>
          </p:cNvSpPr>
          <p:nvPr/>
        </p:nvSpPr>
        <p:spPr bwMode="auto">
          <a:xfrm>
            <a:off x="5219700" y="2948583"/>
            <a:ext cx="115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E→TE'</a:t>
            </a:r>
          </a:p>
        </p:txBody>
      </p:sp>
      <p:sp>
        <p:nvSpPr>
          <p:cNvPr id="10" name="Rectangle 67"/>
          <p:cNvSpPr>
            <a:spLocks noChangeArrowheads="1"/>
          </p:cNvSpPr>
          <p:nvPr/>
        </p:nvSpPr>
        <p:spPr bwMode="auto">
          <a:xfrm>
            <a:off x="2700338" y="3499446"/>
            <a:ext cx="136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E'→+TE'</a:t>
            </a:r>
          </a:p>
        </p:txBody>
      </p:sp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6516688" y="3539133"/>
            <a:ext cx="1150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→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ε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69"/>
          <p:cNvSpPr>
            <a:spLocks noChangeArrowheads="1"/>
          </p:cNvSpPr>
          <p:nvPr/>
        </p:nvSpPr>
        <p:spPr bwMode="auto">
          <a:xfrm>
            <a:off x="7524750" y="3524846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→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ε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70"/>
          <p:cNvSpPr>
            <a:spLocks noChangeArrowheads="1"/>
          </p:cNvSpPr>
          <p:nvPr/>
        </p:nvSpPr>
        <p:spPr bwMode="auto">
          <a:xfrm>
            <a:off x="2843213" y="4677371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→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ε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71"/>
          <p:cNvSpPr>
            <a:spLocks noChangeArrowheads="1"/>
          </p:cNvSpPr>
          <p:nvPr/>
        </p:nvSpPr>
        <p:spPr bwMode="auto">
          <a:xfrm>
            <a:off x="6516688" y="4748808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→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ε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72"/>
          <p:cNvSpPr>
            <a:spLocks noChangeArrowheads="1"/>
          </p:cNvSpPr>
          <p:nvPr/>
        </p:nvSpPr>
        <p:spPr bwMode="auto">
          <a:xfrm>
            <a:off x="7596188" y="4748808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→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ε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73"/>
          <p:cNvSpPr>
            <a:spLocks noChangeArrowheads="1"/>
          </p:cNvSpPr>
          <p:nvPr/>
        </p:nvSpPr>
        <p:spPr bwMode="auto">
          <a:xfrm>
            <a:off x="1555793" y="4147146"/>
            <a:ext cx="10118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T→FT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'</a:t>
            </a:r>
          </a:p>
        </p:txBody>
      </p:sp>
      <p:sp>
        <p:nvSpPr>
          <p:cNvPr id="17" name="Rectangle 74"/>
          <p:cNvSpPr>
            <a:spLocks noChangeArrowheads="1"/>
          </p:cNvSpPr>
          <p:nvPr/>
        </p:nvSpPr>
        <p:spPr bwMode="auto">
          <a:xfrm>
            <a:off x="5292725" y="4075708"/>
            <a:ext cx="10118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T→FT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'</a:t>
            </a:r>
          </a:p>
        </p:txBody>
      </p:sp>
      <p:sp>
        <p:nvSpPr>
          <p:cNvPr id="18" name="Rectangle 75"/>
          <p:cNvSpPr>
            <a:spLocks noChangeArrowheads="1"/>
          </p:cNvSpPr>
          <p:nvPr/>
        </p:nvSpPr>
        <p:spPr bwMode="auto">
          <a:xfrm>
            <a:off x="3995738" y="4723408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'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→*FT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'</a:t>
            </a:r>
          </a:p>
        </p:txBody>
      </p:sp>
      <p:sp>
        <p:nvSpPr>
          <p:cNvPr id="19" name="Rectangle 76"/>
          <p:cNvSpPr>
            <a:spLocks noChangeArrowheads="1"/>
          </p:cNvSpPr>
          <p:nvPr/>
        </p:nvSpPr>
        <p:spPr bwMode="auto">
          <a:xfrm>
            <a:off x="1547813" y="5299671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F→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id</a:t>
            </a:r>
            <a:endParaRPr lang="en-US" altLang="zh-CN" sz="20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77"/>
          <p:cNvSpPr>
            <a:spLocks noChangeArrowheads="1"/>
          </p:cNvSpPr>
          <p:nvPr/>
        </p:nvSpPr>
        <p:spPr bwMode="auto">
          <a:xfrm>
            <a:off x="5292725" y="5325071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F→(E)</a:t>
            </a:r>
            <a:endParaRPr lang="en-US" altLang="zh-CN" sz="2000" b="1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85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试卷包含答题纸，所有答案都必须写在答题纸上</a:t>
            </a:r>
            <a:endParaRPr kumimoji="1" lang="en-US" altLang="zh-CN" dirty="0"/>
          </a:p>
          <a:p>
            <a:r>
              <a:rPr kumimoji="1" lang="zh-CN" altLang="en-US" dirty="0"/>
              <a:t>题型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七个大题</a:t>
            </a:r>
            <a:r>
              <a:rPr kumimoji="1" lang="en-US" altLang="zh-CN" dirty="0"/>
              <a:t>(</a:t>
            </a:r>
            <a:r>
              <a:rPr kumimoji="1" lang="zh-CN" altLang="en-US" dirty="0"/>
              <a:t>最低</a:t>
            </a:r>
            <a:r>
              <a:rPr kumimoji="1" lang="en-US" altLang="zh-CN" dirty="0"/>
              <a:t>10</a:t>
            </a:r>
            <a:r>
              <a:rPr kumimoji="1" lang="zh-CN" altLang="en-US" dirty="0"/>
              <a:t>分，最高</a:t>
            </a:r>
            <a:r>
              <a:rPr kumimoji="1" lang="en-US" altLang="zh-CN" dirty="0"/>
              <a:t>20</a:t>
            </a:r>
            <a:r>
              <a:rPr kumimoji="1" lang="zh-CN" altLang="en-US" dirty="0"/>
              <a:t>分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zh-CN" altLang="en-US" dirty="0"/>
              <a:t>考察对编译原理涉及到的概念理解，并能在具体问题上灵活运用。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综合性算法的运用，要</a:t>
            </a:r>
            <a:r>
              <a:rPr kumimoji="1" lang="zh-CN" altLang="en-US" dirty="0">
                <a:solidFill>
                  <a:srgbClr val="FF0000"/>
                </a:solidFill>
              </a:rPr>
              <a:t>写出详细的求解过程</a:t>
            </a:r>
            <a:r>
              <a:rPr kumimoji="1" lang="zh-CN" altLang="en-US" dirty="0"/>
              <a:t>，</a:t>
            </a:r>
            <a:r>
              <a:rPr kumimoji="1" lang="zh-CN" altLang="en-US" dirty="0">
                <a:solidFill>
                  <a:srgbClr val="FF0000"/>
                </a:solidFill>
              </a:rPr>
              <a:t>按步骤给分</a:t>
            </a:r>
            <a:r>
              <a:rPr kumimoji="1" lang="zh-CN" altLang="en-US" dirty="0"/>
              <a:t>，直接给出答案得不到全部分数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题型与作业基本类似，可能涉及</a:t>
            </a:r>
            <a:r>
              <a:rPr kumimoji="1" lang="en-US" altLang="zh-CN" dirty="0"/>
              <a:t>:</a:t>
            </a:r>
            <a:r>
              <a:rPr kumimoji="1" lang="zh-CN" altLang="en-US" dirty="0"/>
              <a:t> 有限自动机系列算法、</a:t>
            </a:r>
            <a:r>
              <a:rPr kumimoji="1" lang="en-US" altLang="zh-CN" dirty="0"/>
              <a:t>LL(1)</a:t>
            </a:r>
            <a:r>
              <a:rPr kumimoji="1" lang="zh-CN" altLang="en-US" dirty="0"/>
              <a:t>分析系列算法、</a:t>
            </a:r>
            <a:r>
              <a:rPr kumimoji="1" lang="en-US" altLang="zh-CN" dirty="0"/>
              <a:t>LR</a:t>
            </a:r>
            <a:r>
              <a:rPr kumimoji="1" lang="zh-CN" altLang="en-US" dirty="0"/>
              <a:t>分析系列算法</a:t>
            </a:r>
            <a:r>
              <a:rPr kumimoji="1" lang="en-US" altLang="zh-CN" dirty="0"/>
              <a:t>(LR(0),</a:t>
            </a:r>
            <a:r>
              <a:rPr kumimoji="1" lang="zh-CN" altLang="en-US" dirty="0"/>
              <a:t> </a:t>
            </a:r>
            <a:r>
              <a:rPr kumimoji="1" lang="en-US" altLang="zh-CN" dirty="0"/>
              <a:t>SLR(1)</a:t>
            </a:r>
            <a:r>
              <a:rPr kumimoji="1" lang="zh-CN" altLang="en-US" dirty="0"/>
              <a:t>等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、语法制导翻译系列算法、句型分析、中间语言表示形式、运行时环境组织</a:t>
            </a:r>
            <a:r>
              <a:rPr kumimoji="1" lang="en-US" altLang="zh-CN" dirty="0"/>
              <a:t>(</a:t>
            </a:r>
            <a:r>
              <a:rPr kumimoji="1" lang="zh-CN" altLang="en-US" dirty="0"/>
              <a:t>过程活动、活动记录、控制栈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、基本块和流图相关算法、优化相关概念和基础</a:t>
            </a:r>
            <a:endParaRPr kumimoji="1" lang="en-US" altLang="zh-CN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考试相关</a:t>
            </a:r>
          </a:p>
        </p:txBody>
      </p:sp>
    </p:spTree>
    <p:extLst>
      <p:ext uri="{BB962C8B-B14F-4D97-AF65-F5344CB8AC3E}">
        <p14:creationId xmlns:p14="http://schemas.microsoft.com/office/powerpoint/2010/main" val="1039503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74704"/>
          </a:xfrm>
        </p:spPr>
        <p:txBody>
          <a:bodyPr/>
          <a:lstStyle/>
          <a:p>
            <a:r>
              <a:rPr kumimoji="1" lang="zh-CN" altLang="en-US" dirty="0"/>
              <a:t>自底向上分析方法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思想</a:t>
            </a:r>
          </a:p>
          <a:p>
            <a:pPr lvl="2"/>
            <a:r>
              <a:rPr kumimoji="1" lang="zh-CN" altLang="en-US" dirty="0"/>
              <a:t>从输入串出发，反复利用产生式进行</a:t>
            </a:r>
            <a:r>
              <a:rPr kumimoji="1" lang="zh-CN" altLang="en-US" dirty="0">
                <a:solidFill>
                  <a:srgbClr val="FF0000"/>
                </a:solidFill>
              </a:rPr>
              <a:t>归约</a:t>
            </a:r>
            <a:r>
              <a:rPr kumimoji="1" lang="zh-CN" altLang="en-US" dirty="0"/>
              <a:t>，如果最后能得到文法的开始符号，则输入串是句子，否则输入串有语法错误</a:t>
            </a:r>
          </a:p>
          <a:p>
            <a:pPr lvl="1"/>
            <a:r>
              <a:rPr kumimoji="1" lang="zh-CN" altLang="en-US" dirty="0"/>
              <a:t>核心</a:t>
            </a:r>
          </a:p>
          <a:p>
            <a:pPr lvl="2"/>
            <a:r>
              <a:rPr kumimoji="1" lang="zh-CN" altLang="en-US" dirty="0"/>
              <a:t>寻找句型中的当前归约对象进行归约</a:t>
            </a:r>
            <a:r>
              <a:rPr kumimoji="1" lang="en-US" altLang="zh-CN" dirty="0"/>
              <a:t>,</a:t>
            </a:r>
            <a:r>
              <a:rPr kumimoji="1" lang="zh-CN" altLang="en-US" dirty="0"/>
              <a:t>用不同的方法寻找</a:t>
            </a:r>
            <a:r>
              <a:rPr kumimoji="1" lang="zh-CN" altLang="en-US" dirty="0">
                <a:solidFill>
                  <a:srgbClr val="FF0000"/>
                </a:solidFill>
              </a:rPr>
              <a:t>可归约串</a:t>
            </a:r>
            <a:r>
              <a:rPr kumimoji="1" lang="zh-CN" altLang="en-US" dirty="0"/>
              <a:t>，就可获得不同的分析方法</a:t>
            </a:r>
          </a:p>
          <a:p>
            <a:pPr lvl="1"/>
            <a:r>
              <a:rPr kumimoji="1" lang="zh-CN" altLang="en-US" dirty="0"/>
              <a:t>方法</a:t>
            </a:r>
          </a:p>
          <a:p>
            <a:pPr lvl="2"/>
            <a:r>
              <a:rPr kumimoji="1" lang="zh-CN" altLang="en-US" dirty="0"/>
              <a:t>算符优先分析法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可归约串为</a:t>
            </a:r>
            <a:r>
              <a:rPr kumimoji="1" lang="zh-CN" altLang="en-US" dirty="0">
                <a:solidFill>
                  <a:srgbClr val="FF0000"/>
                </a:solidFill>
              </a:rPr>
              <a:t>最左素短语</a:t>
            </a:r>
          </a:p>
          <a:p>
            <a:pPr lvl="2"/>
            <a:r>
              <a:rPr kumimoji="1" lang="en-US" altLang="zh-CN" dirty="0"/>
              <a:t>LR</a:t>
            </a:r>
            <a:r>
              <a:rPr kumimoji="1" lang="zh-CN" altLang="en-US" dirty="0"/>
              <a:t>分析法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可归约串为</a:t>
            </a:r>
            <a:r>
              <a:rPr kumimoji="1" lang="zh-CN" altLang="en-US" dirty="0">
                <a:solidFill>
                  <a:srgbClr val="FF0000"/>
                </a:solidFill>
              </a:rPr>
              <a:t>句柄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</p:spTree>
    <p:extLst>
      <p:ext uri="{BB962C8B-B14F-4D97-AF65-F5344CB8AC3E}">
        <p14:creationId xmlns:p14="http://schemas.microsoft.com/office/powerpoint/2010/main" val="509401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1" y="836712"/>
            <a:ext cx="11379200" cy="641251"/>
          </a:xfrm>
        </p:spPr>
        <p:txBody>
          <a:bodyPr/>
          <a:lstStyle/>
          <a:p>
            <a:r>
              <a:rPr kumimoji="1" lang="zh-CN" altLang="en-US" dirty="0"/>
              <a:t>自底向上分析器结构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87006" y="1600200"/>
            <a:ext cx="387985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defRPr/>
            </a:pPr>
            <a:r>
              <a:rPr kumimoji="1" lang="en-US" altLang="zh-CN" sz="36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id +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id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＊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id  $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15344" y="2416175"/>
            <a:ext cx="749300" cy="2406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130000"/>
              </a:lnSpc>
              <a:defRPr/>
            </a:pPr>
            <a:endParaRPr kumimoji="1"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＋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Ｅ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$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85456" y="2847975"/>
            <a:ext cx="25146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3200" b="1" dirty="0">
                <a:latin typeface="宋体" charset="-122"/>
              </a:rPr>
              <a:t>移进</a:t>
            </a:r>
            <a:r>
              <a:rPr kumimoji="1" lang="en-US" altLang="zh-CN" sz="3200" b="1" dirty="0">
                <a:latin typeface="宋体" charset="-122"/>
              </a:rPr>
              <a:t>-</a:t>
            </a:r>
            <a:r>
              <a:rPr kumimoji="1" lang="zh-CN" altLang="en-US" sz="3200" b="1" dirty="0">
                <a:latin typeface="宋体" charset="-122"/>
              </a:rPr>
              <a:t>归约</a:t>
            </a:r>
          </a:p>
          <a:p>
            <a:pPr algn="ctr"/>
            <a:r>
              <a:rPr kumimoji="1" lang="zh-CN" altLang="en-US" sz="3200" b="1" dirty="0">
                <a:latin typeface="宋体" charset="-122"/>
              </a:rPr>
              <a:t>控制程序</a:t>
            </a: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000056" y="3440113"/>
            <a:ext cx="1076325" cy="2381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076381" y="2967038"/>
            <a:ext cx="1676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输出产生式序列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527944" y="5530850"/>
            <a:ext cx="86725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>
                <a:schemeClr val="hlink"/>
              </a:buClr>
              <a:buFont typeface="Wingdings" charset="2"/>
              <a:buChar char="Ø"/>
            </a:pPr>
            <a:r>
              <a:rPr kumimoji="1" lang="zh-CN" altLang="en-US" sz="2800" b="1" dirty="0">
                <a:latin typeface="宋体" charset="-122"/>
              </a:rPr>
              <a:t>栈内容 </a:t>
            </a:r>
            <a:r>
              <a:rPr kumimoji="1" lang="en-US" altLang="zh-CN" sz="2800" b="1" dirty="0">
                <a:solidFill>
                  <a:srgbClr val="000099"/>
                </a:solidFill>
                <a:latin typeface="宋体" charset="-122"/>
              </a:rPr>
              <a:t>+</a:t>
            </a:r>
            <a:r>
              <a:rPr kumimoji="1" lang="zh-CN" altLang="en-US" sz="2800" b="1" dirty="0">
                <a:latin typeface="宋体" charset="-122"/>
              </a:rPr>
              <a:t> 输入缓冲区内容＝</a:t>
            </a:r>
            <a:r>
              <a:rPr kumimoji="1" lang="en-US" altLang="zh-CN" sz="2800" b="1" dirty="0">
                <a:latin typeface="宋体" charset="-122"/>
              </a:rPr>
              <a:t> “</a:t>
            </a:r>
            <a:r>
              <a:rPr kumimoji="1" lang="zh-CN" altLang="en-US" sz="2800" b="1" dirty="0">
                <a:latin typeface="宋体" charset="-122"/>
              </a:rPr>
              <a:t>当前句型”</a:t>
            </a:r>
            <a:r>
              <a:rPr kumimoji="1" lang="en-US" altLang="zh-CN" sz="2800" b="1" dirty="0">
                <a:latin typeface="宋体" charset="-122"/>
              </a:rPr>
              <a:t>$</a:t>
            </a:r>
          </a:p>
          <a:p>
            <a:pPr>
              <a:buClr>
                <a:schemeClr val="hlink"/>
              </a:buClr>
              <a:buFont typeface="Wingdings" charset="2"/>
              <a:buChar char="Ø"/>
            </a:pPr>
            <a:r>
              <a:rPr kumimoji="1" lang="en-US" altLang="zh-CN" sz="2800" b="1" dirty="0">
                <a:solidFill>
                  <a:srgbClr val="000099"/>
                </a:solidFill>
                <a:latin typeface="宋体" charset="-122"/>
              </a:rPr>
              <a:t>LL(1)</a:t>
            </a:r>
            <a:r>
              <a:rPr kumimoji="1" lang="zh-CN" altLang="en-US" sz="2800" b="1" dirty="0">
                <a:solidFill>
                  <a:srgbClr val="000099"/>
                </a:solidFill>
                <a:latin typeface="宋体" charset="-122"/>
              </a:rPr>
              <a:t>分析法对照？？？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13656" y="4217988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kumimoji="1" lang="zh-CN" altLang="en-US" sz="2800" b="1">
                <a:latin typeface="+mj-ea"/>
                <a:ea typeface="+mj-ea"/>
              </a:rPr>
              <a:t>栈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099444" y="1630760"/>
            <a:ext cx="2219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800" b="1">
                <a:latin typeface="宋体" charset="-122"/>
              </a:rPr>
              <a:t>输入缓冲区</a:t>
            </a:r>
            <a:r>
              <a:rPr kumimoji="1" lang="zh-CN" altLang="en-US" sz="3600">
                <a:solidFill>
                  <a:schemeClr val="bg2"/>
                </a:solidFill>
                <a:latin typeface="宋体" charset="-122"/>
              </a:rPr>
              <a:t> </a:t>
            </a:r>
            <a:endParaRPr kumimoji="1" lang="zh-CN" altLang="en-US" sz="2800" b="1">
              <a:solidFill>
                <a:srgbClr val="FFFF00"/>
              </a:solidFill>
              <a:latin typeface="宋体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548956" y="4360863"/>
            <a:ext cx="2519363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zh-CN" altLang="en-US" sz="3600" b="1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分析表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 flipV="1">
            <a:off x="3107506" y="3440113"/>
            <a:ext cx="136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199331" y="5013176"/>
            <a:ext cx="6496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7313" indent="449263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charset="2"/>
              <a:buChar char="v"/>
            </a:pPr>
            <a:r>
              <a:rPr lang="en-US" altLang="zh-CN" sz="2800" b="1" dirty="0">
                <a:latin typeface="宋体" charset="-122"/>
              </a:rPr>
              <a:t>4</a:t>
            </a:r>
            <a:r>
              <a:rPr lang="zh-CN" altLang="en-US" sz="2800" b="1" dirty="0">
                <a:latin typeface="宋体" charset="-122"/>
              </a:rPr>
              <a:t>种操作：移进、归约、接受、出错</a:t>
            </a:r>
          </a:p>
        </p:txBody>
      </p:sp>
      <p:cxnSp>
        <p:nvCxnSpPr>
          <p:cNvPr id="17" name="直线箭头连接符 16"/>
          <p:cNvCxnSpPr/>
          <p:nvPr/>
        </p:nvCxnSpPr>
        <p:spPr bwMode="auto">
          <a:xfrm flipV="1">
            <a:off x="5735960" y="2270125"/>
            <a:ext cx="0" cy="5778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直线箭头连接符 17"/>
          <p:cNvCxnSpPr/>
          <p:nvPr/>
        </p:nvCxnSpPr>
        <p:spPr bwMode="auto">
          <a:xfrm flipH="1">
            <a:off x="5735960" y="3914775"/>
            <a:ext cx="2949" cy="44608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9471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74704"/>
          </a:xfrm>
        </p:spPr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分析法</a:t>
            </a:r>
            <a:endParaRPr kumimoji="1" lang="en-US" altLang="zh-CN" dirty="0"/>
          </a:p>
          <a:p>
            <a:pPr lvl="1"/>
            <a:r>
              <a:rPr lang="zh-CN" altLang="en-US" dirty="0">
                <a:latin typeface="华文新魏" charset="-122"/>
                <a:ea typeface="华文新魏" charset="-122"/>
              </a:rPr>
              <a:t>关键概念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solidFill>
                  <a:srgbClr val="A50021"/>
                </a:solidFill>
                <a:latin typeface="STXinwei" charset="-122"/>
                <a:ea typeface="STXinwei" charset="-122"/>
                <a:cs typeface="STXinwei" charset="-122"/>
              </a:rPr>
              <a:t>规范句型活前缀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——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规范句型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右句型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)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的不含句柄右边任何符号的前缀</a:t>
            </a:r>
          </a:p>
          <a:p>
            <a:pPr marL="708025" lvl="1" indent="-255588">
              <a:spcBef>
                <a:spcPct val="40000"/>
              </a:spcBef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句柄形成情况的表示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——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LR(0)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项目：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A→α·β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移进项目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：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A→α·aβ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待约项目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：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A→α·Bβ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归约项目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：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A→α·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</p:spTree>
    <p:extLst>
      <p:ext uri="{BB962C8B-B14F-4D97-AF65-F5344CB8AC3E}">
        <p14:creationId xmlns:p14="http://schemas.microsoft.com/office/powerpoint/2010/main" val="378109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638200"/>
          </a:xfrm>
        </p:spPr>
        <p:txBody>
          <a:bodyPr/>
          <a:lstStyle/>
          <a:p>
            <a:r>
              <a:rPr kumimoji="1" lang="en-US" altLang="zh-CN"/>
              <a:t>LR</a:t>
            </a:r>
            <a:r>
              <a:rPr kumimoji="1" lang="zh-CN" altLang="en-US" dirty="0"/>
              <a:t>分析器的总体结构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grpSp>
        <p:nvGrpSpPr>
          <p:cNvPr id="5" name="组合 48"/>
          <p:cNvGrpSpPr/>
          <p:nvPr/>
        </p:nvGrpSpPr>
        <p:grpSpPr>
          <a:xfrm>
            <a:off x="1631504" y="1830716"/>
            <a:ext cx="8243887" cy="4133850"/>
            <a:chOff x="914400" y="2438400"/>
            <a:chExt cx="8243887" cy="4133850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2930525" y="2438400"/>
              <a:ext cx="4248150" cy="503238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7" name="直接连接符 5"/>
            <p:cNvCxnSpPr>
              <a:cxnSpLocks noChangeShapeType="1"/>
            </p:cNvCxnSpPr>
            <p:nvPr/>
          </p:nvCxnSpPr>
          <p:spPr bwMode="auto">
            <a:xfrm>
              <a:off x="343376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6"/>
            <p:cNvCxnSpPr>
              <a:cxnSpLocks noChangeShapeType="1"/>
            </p:cNvCxnSpPr>
            <p:nvPr/>
          </p:nvCxnSpPr>
          <p:spPr bwMode="auto">
            <a:xfrm>
              <a:off x="386556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7"/>
            <p:cNvCxnSpPr>
              <a:cxnSpLocks noChangeShapeType="1"/>
            </p:cNvCxnSpPr>
            <p:nvPr/>
          </p:nvCxnSpPr>
          <p:spPr bwMode="auto">
            <a:xfrm>
              <a:off x="4802187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8"/>
            <p:cNvCxnSpPr>
              <a:cxnSpLocks noChangeShapeType="1"/>
            </p:cNvCxnSpPr>
            <p:nvPr/>
          </p:nvCxnSpPr>
          <p:spPr bwMode="auto">
            <a:xfrm>
              <a:off x="530701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9"/>
            <p:cNvCxnSpPr>
              <a:cxnSpLocks noChangeShapeType="1"/>
            </p:cNvCxnSpPr>
            <p:nvPr/>
          </p:nvCxnSpPr>
          <p:spPr bwMode="auto">
            <a:xfrm>
              <a:off x="6315075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0"/>
            <p:cNvCxnSpPr>
              <a:cxnSpLocks noChangeShapeType="1"/>
            </p:cNvCxnSpPr>
            <p:nvPr/>
          </p:nvCxnSpPr>
          <p:spPr bwMode="auto">
            <a:xfrm>
              <a:off x="681831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>
              <a:off x="1985962" y="2438400"/>
              <a:ext cx="8001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输入</a:t>
              </a:r>
            </a:p>
          </p:txBody>
        </p:sp>
        <p:sp>
          <p:nvSpPr>
            <p:cNvPr id="14" name="TextBox 12"/>
            <p:cNvSpPr txBox="1">
              <a:spLocks noChangeArrowheads="1"/>
            </p:cNvSpPr>
            <p:nvPr/>
          </p:nvSpPr>
          <p:spPr bwMode="auto">
            <a:xfrm>
              <a:off x="3001962" y="2438400"/>
              <a:ext cx="42068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405187" y="2459038"/>
              <a:ext cx="4556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  <a:endParaRPr lang="zh-CN" altLang="en-US" baseline="-25000"/>
            </a:p>
          </p:txBody>
        </p:sp>
        <p:sp>
          <p:nvSpPr>
            <p:cNvPr id="16" name="TextBox 14"/>
            <p:cNvSpPr txBox="1">
              <a:spLocks noChangeArrowheads="1"/>
            </p:cNvSpPr>
            <p:nvPr/>
          </p:nvSpPr>
          <p:spPr bwMode="auto">
            <a:xfrm>
              <a:off x="3930650" y="2479675"/>
              <a:ext cx="8001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……</a:t>
              </a:r>
              <a:endParaRPr lang="zh-CN" altLang="en-US" baseline="-25000"/>
            </a:p>
          </p:txBody>
        </p: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4845050" y="2451100"/>
              <a:ext cx="3889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i</a:t>
              </a:r>
              <a:endParaRPr lang="zh-CN" altLang="en-US" baseline="-25000"/>
            </a:p>
          </p:txBody>
        </p:sp>
        <p:sp>
          <p:nvSpPr>
            <p:cNvPr id="18" name="TextBox 16"/>
            <p:cNvSpPr txBox="1">
              <a:spLocks noChangeArrowheads="1"/>
            </p:cNvSpPr>
            <p:nvPr/>
          </p:nvSpPr>
          <p:spPr bwMode="auto">
            <a:xfrm>
              <a:off x="6315075" y="2459038"/>
              <a:ext cx="4540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n</a:t>
              </a:r>
              <a:endParaRPr lang="zh-CN" altLang="en-US" baseline="-25000"/>
            </a:p>
          </p:txBody>
        </p:sp>
        <p:sp>
          <p:nvSpPr>
            <p:cNvPr id="19" name="TextBox 17"/>
            <p:cNvSpPr txBox="1">
              <a:spLocks noChangeArrowheads="1"/>
            </p:cNvSpPr>
            <p:nvPr/>
          </p:nvSpPr>
          <p:spPr bwMode="auto">
            <a:xfrm>
              <a:off x="6840537" y="2459038"/>
              <a:ext cx="3381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$</a:t>
              </a:r>
              <a:endParaRPr lang="zh-CN" altLang="en-US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8"/>
            <p:cNvSpPr txBox="1">
              <a:spLocks noChangeArrowheads="1"/>
            </p:cNvSpPr>
            <p:nvPr/>
          </p:nvSpPr>
          <p:spPr bwMode="auto">
            <a:xfrm>
              <a:off x="5370512" y="2451100"/>
              <a:ext cx="8001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……</a:t>
              </a:r>
              <a:endParaRPr lang="zh-CN" altLang="en-US" baseline="-25000"/>
            </a:p>
          </p:txBody>
        </p:sp>
        <p:cxnSp>
          <p:nvCxnSpPr>
            <p:cNvPr id="21" name="直接箭头连接符 19"/>
            <p:cNvCxnSpPr>
              <a:cxnSpLocks noChangeShapeType="1"/>
              <a:stCxn id="24" idx="0"/>
              <a:endCxn id="8" idx="2"/>
            </p:cNvCxnSpPr>
            <p:nvPr/>
          </p:nvCxnSpPr>
          <p:spPr bwMode="auto">
            <a:xfrm flipH="1" flipV="1">
              <a:off x="5054600" y="2941638"/>
              <a:ext cx="11112" cy="576262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3362325" y="3517900"/>
              <a:ext cx="3406775" cy="1152525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3200"/>
                <a:t>LR</a:t>
              </a:r>
              <a:r>
                <a:rPr lang="zh-CN" altLang="en-US" sz="3200"/>
                <a:t>驱动程序</a:t>
              </a:r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914400" y="2438400"/>
              <a:ext cx="792162" cy="4103688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4" name="直接连接符 22"/>
            <p:cNvCxnSpPr>
              <a:cxnSpLocks noChangeShapeType="1"/>
            </p:cNvCxnSpPr>
            <p:nvPr/>
          </p:nvCxnSpPr>
          <p:spPr bwMode="auto">
            <a:xfrm>
              <a:off x="914400" y="6153150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3"/>
            <p:cNvCxnSpPr>
              <a:cxnSpLocks noChangeShapeType="1"/>
              <a:stCxn id="24" idx="1"/>
            </p:cNvCxnSpPr>
            <p:nvPr/>
          </p:nvCxnSpPr>
          <p:spPr bwMode="auto">
            <a:xfrm flipH="1">
              <a:off x="1706562" y="4094163"/>
              <a:ext cx="1655763" cy="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4"/>
            <p:cNvCxnSpPr>
              <a:cxnSpLocks noChangeShapeType="1"/>
            </p:cNvCxnSpPr>
            <p:nvPr/>
          </p:nvCxnSpPr>
          <p:spPr bwMode="auto">
            <a:xfrm>
              <a:off x="914400" y="5648325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5"/>
            <p:cNvCxnSpPr>
              <a:cxnSpLocks noChangeShapeType="1"/>
            </p:cNvCxnSpPr>
            <p:nvPr/>
          </p:nvCxnSpPr>
          <p:spPr bwMode="auto">
            <a:xfrm>
              <a:off x="914400" y="5145088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6"/>
            <p:cNvCxnSpPr>
              <a:cxnSpLocks noChangeShapeType="1"/>
            </p:cNvCxnSpPr>
            <p:nvPr/>
          </p:nvCxnSpPr>
          <p:spPr bwMode="auto">
            <a:xfrm>
              <a:off x="942975" y="4741863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7"/>
            <p:cNvCxnSpPr>
              <a:cxnSpLocks noChangeShapeType="1"/>
            </p:cNvCxnSpPr>
            <p:nvPr/>
          </p:nvCxnSpPr>
          <p:spPr bwMode="auto">
            <a:xfrm>
              <a:off x="942975" y="4381500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8"/>
            <p:cNvCxnSpPr>
              <a:cxnSpLocks noChangeShapeType="1"/>
            </p:cNvCxnSpPr>
            <p:nvPr/>
          </p:nvCxnSpPr>
          <p:spPr bwMode="auto">
            <a:xfrm>
              <a:off x="942975" y="3949700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29"/>
            <p:cNvSpPr txBox="1">
              <a:spLocks noChangeArrowheads="1"/>
            </p:cNvSpPr>
            <p:nvPr/>
          </p:nvSpPr>
          <p:spPr bwMode="auto">
            <a:xfrm>
              <a:off x="1079500" y="6110288"/>
              <a:ext cx="4111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  <a:r>
                <a:rPr lang="en-US" altLang="zh-CN" baseline="-25000"/>
                <a:t>0</a:t>
              </a:r>
              <a:endParaRPr lang="zh-CN" altLang="en-US" baseline="-25000"/>
            </a:p>
          </p:txBody>
        </p:sp>
        <p:sp>
          <p:nvSpPr>
            <p:cNvPr id="32" name="TextBox 30"/>
            <p:cNvSpPr txBox="1">
              <a:spLocks noChangeArrowheads="1"/>
            </p:cNvSpPr>
            <p:nvPr/>
          </p:nvSpPr>
          <p:spPr bwMode="auto">
            <a:xfrm>
              <a:off x="1093787" y="5719763"/>
              <a:ext cx="4683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33" name="TextBox 31"/>
            <p:cNvSpPr txBox="1">
              <a:spLocks noChangeArrowheads="1"/>
            </p:cNvSpPr>
            <p:nvPr/>
          </p:nvSpPr>
          <p:spPr bwMode="auto">
            <a:xfrm>
              <a:off x="1117600" y="5216525"/>
              <a:ext cx="3730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1069975" y="4711700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…</a:t>
              </a:r>
              <a:endParaRPr lang="zh-CN" altLang="en-US" baseline="-25000" dirty="0"/>
            </a:p>
          </p:txBody>
        </p:sp>
        <p:sp>
          <p:nvSpPr>
            <p:cNvPr id="35" name="TextBox 33"/>
            <p:cNvSpPr txBox="1">
              <a:spLocks noChangeArrowheads="1"/>
            </p:cNvSpPr>
            <p:nvPr/>
          </p:nvSpPr>
          <p:spPr bwMode="auto">
            <a:xfrm>
              <a:off x="1109662" y="4352925"/>
              <a:ext cx="49371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…</a:t>
              </a:r>
              <a:endParaRPr lang="zh-CN" altLang="en-US" baseline="-25000"/>
            </a:p>
          </p:txBody>
        </p:sp>
        <p:cxnSp>
          <p:nvCxnSpPr>
            <p:cNvPr id="36" name="直接连接符 34"/>
            <p:cNvCxnSpPr>
              <a:cxnSpLocks noChangeShapeType="1"/>
            </p:cNvCxnSpPr>
            <p:nvPr/>
          </p:nvCxnSpPr>
          <p:spPr bwMode="auto">
            <a:xfrm>
              <a:off x="942975" y="3446463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5"/>
            <p:cNvCxnSpPr>
              <a:cxnSpLocks noChangeShapeType="1"/>
            </p:cNvCxnSpPr>
            <p:nvPr/>
          </p:nvCxnSpPr>
          <p:spPr bwMode="auto">
            <a:xfrm flipV="1">
              <a:off x="914400" y="2971800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Box 36"/>
            <p:cNvSpPr txBox="1">
              <a:spLocks noChangeArrowheads="1"/>
            </p:cNvSpPr>
            <p:nvPr/>
          </p:nvSpPr>
          <p:spPr bwMode="auto">
            <a:xfrm>
              <a:off x="998537" y="3919538"/>
              <a:ext cx="7080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  <a:r>
                <a:rPr lang="en-US" altLang="zh-CN" baseline="-25000"/>
                <a:t>m-1</a:t>
              </a:r>
              <a:endParaRPr lang="zh-CN" altLang="en-US" baseline="-25000"/>
            </a:p>
          </p:txBody>
        </p:sp>
        <p:sp>
          <p:nvSpPr>
            <p:cNvPr id="39" name="TextBox 37"/>
            <p:cNvSpPr txBox="1">
              <a:spLocks noChangeArrowheads="1"/>
            </p:cNvSpPr>
            <p:nvPr/>
          </p:nvSpPr>
          <p:spPr bwMode="auto">
            <a:xfrm>
              <a:off x="1009650" y="3487738"/>
              <a:ext cx="6111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s</a:t>
              </a:r>
              <a:r>
                <a:rPr lang="en-US" altLang="zh-CN" baseline="-25000" dirty="0"/>
                <a:t>m-1</a:t>
              </a:r>
              <a:endParaRPr lang="zh-CN" altLang="en-US" baseline="-25000" dirty="0"/>
            </a:p>
          </p:txBody>
        </p:sp>
        <p:sp>
          <p:nvSpPr>
            <p:cNvPr id="40" name="TextBox 38"/>
            <p:cNvSpPr txBox="1">
              <a:spLocks noChangeArrowheads="1"/>
            </p:cNvSpPr>
            <p:nvPr/>
          </p:nvSpPr>
          <p:spPr bwMode="auto">
            <a:xfrm>
              <a:off x="1073150" y="2984500"/>
              <a:ext cx="5603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dirty="0" err="1"/>
                <a:t>X</a:t>
              </a:r>
              <a:r>
                <a:rPr lang="en-US" altLang="zh-CN" baseline="-25000" dirty="0" err="1"/>
                <a:t>m</a:t>
              </a:r>
              <a:endParaRPr lang="zh-CN" altLang="en-US" baseline="-25000" dirty="0"/>
            </a:p>
          </p:txBody>
        </p:sp>
        <p:sp>
          <p:nvSpPr>
            <p:cNvPr id="41" name="TextBox 39"/>
            <p:cNvSpPr txBox="1">
              <a:spLocks noChangeArrowheads="1"/>
            </p:cNvSpPr>
            <p:nvPr/>
          </p:nvSpPr>
          <p:spPr bwMode="auto">
            <a:xfrm>
              <a:off x="1057275" y="2479675"/>
              <a:ext cx="4651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  <a:r>
                <a:rPr lang="en-US" altLang="zh-CN" baseline="-25000"/>
                <a:t>m</a:t>
              </a:r>
              <a:endParaRPr lang="zh-CN" altLang="en-US" baseline="-25000"/>
            </a:p>
          </p:txBody>
        </p: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2641600" y="5648325"/>
              <a:ext cx="4897437" cy="663575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43" name="直接箭头连接符 41"/>
            <p:cNvCxnSpPr>
              <a:cxnSpLocks noChangeShapeType="1"/>
              <a:stCxn id="24" idx="2"/>
            </p:cNvCxnSpPr>
            <p:nvPr/>
          </p:nvCxnSpPr>
          <p:spPr bwMode="auto">
            <a:xfrm flipH="1">
              <a:off x="3433762" y="4670425"/>
              <a:ext cx="1631950" cy="1008063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箭头连接符 42"/>
            <p:cNvCxnSpPr>
              <a:cxnSpLocks noChangeShapeType="1"/>
              <a:stCxn id="24" idx="2"/>
            </p:cNvCxnSpPr>
            <p:nvPr/>
          </p:nvCxnSpPr>
          <p:spPr bwMode="auto">
            <a:xfrm>
              <a:off x="5065712" y="4670425"/>
              <a:ext cx="1476375" cy="97790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3"/>
            <p:cNvCxnSpPr>
              <a:cxnSpLocks noChangeShapeType="1"/>
              <a:stCxn id="44" idx="0"/>
              <a:endCxn id="44" idx="2"/>
            </p:cNvCxnSpPr>
            <p:nvPr/>
          </p:nvCxnSpPr>
          <p:spPr bwMode="auto">
            <a:xfrm>
              <a:off x="5091112" y="5648325"/>
              <a:ext cx="0" cy="663575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Box 44"/>
            <p:cNvSpPr txBox="1">
              <a:spLocks noChangeArrowheads="1"/>
            </p:cNvSpPr>
            <p:nvPr/>
          </p:nvSpPr>
          <p:spPr bwMode="auto">
            <a:xfrm>
              <a:off x="2973387" y="5757863"/>
              <a:ext cx="150336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action</a:t>
              </a:r>
              <a:r>
                <a:rPr lang="zh-CN" altLang="en-US" sz="2800"/>
                <a:t>表</a:t>
              </a:r>
            </a:p>
          </p:txBody>
        </p:sp>
        <p:sp>
          <p:nvSpPr>
            <p:cNvPr id="47" name="TextBox 45"/>
            <p:cNvSpPr txBox="1">
              <a:spLocks noChangeArrowheads="1"/>
            </p:cNvSpPr>
            <p:nvPr/>
          </p:nvSpPr>
          <p:spPr bwMode="auto">
            <a:xfrm>
              <a:off x="5837237" y="5749925"/>
              <a:ext cx="12763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goto</a:t>
              </a:r>
              <a:r>
                <a:rPr lang="zh-CN" altLang="en-US" sz="2800"/>
                <a:t>表</a:t>
              </a:r>
            </a:p>
          </p:txBody>
        </p:sp>
        <p:sp>
          <p:nvSpPr>
            <p:cNvPr id="48" name="TextBox 46"/>
            <p:cNvSpPr txBox="1">
              <a:spLocks noChangeArrowheads="1"/>
            </p:cNvSpPr>
            <p:nvPr/>
          </p:nvSpPr>
          <p:spPr bwMode="auto">
            <a:xfrm>
              <a:off x="8042275" y="3805238"/>
              <a:ext cx="111601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zh-CN" altLang="en-US" sz="2800"/>
                <a:t>输出</a:t>
              </a:r>
            </a:p>
          </p:txBody>
        </p:sp>
        <p:cxnSp>
          <p:nvCxnSpPr>
            <p:cNvPr id="49" name="直接箭头连接符 47"/>
            <p:cNvCxnSpPr>
              <a:cxnSpLocks noChangeShapeType="1"/>
              <a:stCxn id="24" idx="3"/>
            </p:cNvCxnSpPr>
            <p:nvPr/>
          </p:nvCxnSpPr>
          <p:spPr bwMode="auto">
            <a:xfrm>
              <a:off x="6769100" y="4094163"/>
              <a:ext cx="1201737" cy="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2081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9336" y="990600"/>
            <a:ext cx="2953296" cy="4814664"/>
          </a:xfrm>
        </p:spPr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ACTION[S,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a]</a:t>
            </a:r>
          </a:p>
          <a:p>
            <a:pPr lvl="1"/>
            <a:r>
              <a:rPr kumimoji="1" lang="en-US" altLang="zh-CN" dirty="0"/>
              <a:t>GOTO[S,</a:t>
            </a:r>
            <a:r>
              <a:rPr kumimoji="1" lang="zh-CN" altLang="en-US" dirty="0"/>
              <a:t> </a:t>
            </a:r>
            <a:r>
              <a:rPr kumimoji="1" lang="en-US" altLang="zh-CN" dirty="0"/>
              <a:t>X]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graphicFrame>
        <p:nvGraphicFramePr>
          <p:cNvPr id="5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006651"/>
              </p:ext>
            </p:extLst>
          </p:nvPr>
        </p:nvGraphicFramePr>
        <p:xfrm>
          <a:off x="3460601" y="990600"/>
          <a:ext cx="8540055" cy="5192516"/>
        </p:xfrm>
        <a:graphic>
          <a:graphicData uri="http://schemas.openxmlformats.org/drawingml/2006/table">
            <a:tbl>
              <a:tblPr/>
              <a:tblGrid>
                <a:gridCol w="85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03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08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24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ACTION(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动作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GOTO(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转换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$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s6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s7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r6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r6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r6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r6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s6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s11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s7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78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分析表的构造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拓广文法</a:t>
            </a:r>
            <a:r>
              <a:rPr kumimoji="1" lang="en-US" altLang="zh-CN" dirty="0"/>
              <a:t>G</a:t>
            </a:r>
            <a:r>
              <a:rPr lang="en-US" altLang="zh-CN" dirty="0"/>
              <a:t>′ </a:t>
            </a:r>
            <a:r>
              <a:rPr kumimoji="1" lang="en-US" altLang="zh-CN" dirty="0"/>
              <a:t>:</a:t>
            </a:r>
            <a:r>
              <a:rPr kumimoji="1" lang="zh-CN" altLang="en-US" dirty="0"/>
              <a:t> 在原有上下文无关文法中增加一个开始符号</a:t>
            </a:r>
            <a:r>
              <a:rPr kumimoji="1" lang="en-US" altLang="zh-CN" dirty="0"/>
              <a:t>S</a:t>
            </a:r>
            <a:r>
              <a:rPr lang="en-US" altLang="zh-CN" dirty="0"/>
              <a:t>′</a:t>
            </a:r>
            <a:r>
              <a:rPr kumimoji="1" lang="zh-CN" altLang="en-US" dirty="0"/>
              <a:t>和一条规则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dirty="0"/>
              <a:t>′ 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</a:p>
          <a:p>
            <a:pPr marL="708025" lvl="1" indent="-255588">
              <a:spcBef>
                <a:spcPct val="4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识别</a:t>
            </a:r>
            <a:r>
              <a:rPr lang="en-US" altLang="zh-CN" dirty="0">
                <a:latin typeface="楷体_GB2312" charset="0"/>
                <a:ea typeface="楷体_GB2312" charset="0"/>
              </a:rPr>
              <a:t>CFG G</a:t>
            </a:r>
            <a:r>
              <a:rPr lang="zh-CN" altLang="en-US" dirty="0">
                <a:latin typeface="华文新魏" charset="-122"/>
                <a:ea typeface="华文新魏" charset="-122"/>
              </a:rPr>
              <a:t>的拓广文法的所有规范句型活前缀的</a:t>
            </a:r>
            <a:r>
              <a:rPr lang="en-US" altLang="zh-CN" dirty="0">
                <a:latin typeface="楷体_GB2312" charset="0"/>
                <a:ea typeface="楷体_GB2312" charset="0"/>
              </a:rPr>
              <a:t>DFA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以项目集</a:t>
            </a:r>
            <a:r>
              <a:rPr lang="en-US" altLang="zh-CN" dirty="0">
                <a:latin typeface="华文新魏" charset="-122"/>
                <a:ea typeface="华文新魏" charset="-122"/>
              </a:rPr>
              <a:t>{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dirty="0"/>
              <a:t>′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→·S </a:t>
            </a:r>
            <a:r>
              <a:rPr lang="en-US" altLang="zh-CN" dirty="0">
                <a:latin typeface="华文新魏" charset="-122"/>
                <a:ea typeface="华文新魏" charset="-122"/>
              </a:rPr>
              <a:t>}</a:t>
            </a:r>
            <a:r>
              <a:rPr lang="zh-CN" altLang="en-US" dirty="0">
                <a:latin typeface="华文新魏" charset="-122"/>
                <a:ea typeface="华文新魏" charset="-122"/>
              </a:rPr>
              <a:t>的闭包为启动状态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分析器的状态</a:t>
            </a:r>
            <a:r>
              <a:rPr lang="en-US" altLang="zh-CN" dirty="0">
                <a:ea typeface="华文新魏" charset="-122"/>
              </a:rPr>
              <a:t>——</a:t>
            </a:r>
            <a:r>
              <a:rPr lang="zh-CN" altLang="en-US" dirty="0">
                <a:latin typeface="华文新魏" charset="-122"/>
                <a:ea typeface="华文新魏" charset="-122"/>
              </a:rPr>
              <a:t>某个项目集闭包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后继项目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项目集规范族</a:t>
            </a:r>
            <a:r>
              <a:rPr lang="en-US" altLang="zh-CN" dirty="0">
                <a:ea typeface="华文新魏" charset="-122"/>
              </a:rPr>
              <a:t>——</a:t>
            </a:r>
            <a:r>
              <a:rPr lang="en-US" altLang="zh-CN" dirty="0">
                <a:latin typeface="华文新魏" charset="-122"/>
                <a:ea typeface="华文新魏" charset="-122"/>
              </a:rPr>
              <a:t>DFA</a:t>
            </a:r>
            <a:r>
              <a:rPr lang="zh-CN" altLang="en-US" dirty="0">
                <a:latin typeface="华文新魏" charset="-122"/>
                <a:ea typeface="华文新魏" charset="-122"/>
              </a:rPr>
              <a:t>的全部状态</a:t>
            </a:r>
            <a:endParaRPr kumimoji="1" lang="zh-CN" altLang="en-US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</p:spTree>
    <p:extLst>
      <p:ext uri="{BB962C8B-B14F-4D97-AF65-F5344CB8AC3E}">
        <p14:creationId xmlns:p14="http://schemas.microsoft.com/office/powerpoint/2010/main" val="976966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550400" y="6356350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77" name="图片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69850"/>
            <a:ext cx="10657184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01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>
              <a:lnSpc>
                <a:spcPct val="90000"/>
              </a:lnSpc>
            </a:pPr>
            <a:r>
              <a:rPr lang="zh-CN" altLang="en-US" b="1" dirty="0">
                <a:latin typeface="华文新魏" charset="-122"/>
                <a:ea typeface="华文新魏" charset="-122"/>
              </a:rPr>
              <a:t>项目集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b="1" dirty="0">
                <a:latin typeface="华文新魏" charset="-122"/>
                <a:ea typeface="华文新魏" charset="-122"/>
              </a:rPr>
              <a:t> </a:t>
            </a:r>
            <a:r>
              <a:rPr lang="zh-CN" altLang="en-US" b="1" dirty="0">
                <a:latin typeface="华文新魏" charset="-122"/>
                <a:ea typeface="华文新魏" charset="-122"/>
              </a:rPr>
              <a:t>的相容</a:t>
            </a:r>
          </a:p>
          <a:p>
            <a:pPr marL="657225" lvl="1" indent="-246063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归约</a:t>
            </a:r>
            <a:r>
              <a:rPr lang="en-US" altLang="zh-CN" b="1" dirty="0">
                <a:solidFill>
                  <a:srgbClr val="FF0000"/>
                </a:solidFill>
                <a:ea typeface="华文新魏" charset="-122"/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归约冲突</a:t>
            </a:r>
          </a:p>
          <a:p>
            <a:pPr marL="657225" lvl="1" indent="-246063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移进</a:t>
            </a:r>
            <a:r>
              <a:rPr lang="en-US" altLang="zh-CN" b="1" dirty="0">
                <a:solidFill>
                  <a:srgbClr val="FF0000"/>
                </a:solidFill>
                <a:ea typeface="华文新魏" charset="-122"/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归约冲突</a:t>
            </a:r>
          </a:p>
          <a:p>
            <a:pPr marL="657225" lvl="1" indent="-246063">
              <a:lnSpc>
                <a:spcPct val="90000"/>
              </a:lnSpc>
            </a:pPr>
            <a:r>
              <a:rPr lang="en-US" altLang="zh-CN" dirty="0">
                <a:latin typeface="华文新魏" charset="-122"/>
                <a:ea typeface="华文新魏" charset="-122"/>
              </a:rPr>
              <a:t>LR(0)</a:t>
            </a:r>
            <a:r>
              <a:rPr lang="zh-CN" altLang="en-US" dirty="0">
                <a:latin typeface="华文新魏" charset="-122"/>
                <a:ea typeface="华文新魏" charset="-122"/>
              </a:rPr>
              <a:t>文法</a:t>
            </a:r>
            <a:r>
              <a:rPr lang="en-US" altLang="zh-CN" dirty="0">
                <a:ea typeface="华文新魏" charset="-122"/>
              </a:rPr>
              <a:t>——</a:t>
            </a:r>
            <a:r>
              <a:rPr kumimoji="1" lang="en-US" altLang="zh-CN" dirty="0"/>
              <a:t>G</a:t>
            </a:r>
            <a:r>
              <a:rPr lang="en-US" altLang="zh-CN" dirty="0"/>
              <a:t>′</a:t>
            </a:r>
            <a:r>
              <a:rPr lang="zh-CN" altLang="en-US" dirty="0">
                <a:latin typeface="华文新魏" charset="-122"/>
                <a:ea typeface="华文新魏" charset="-122"/>
              </a:rPr>
              <a:t>的项目集规范族中的所有项目集闭包是相容的</a:t>
            </a:r>
          </a:p>
          <a:p>
            <a:pPr marL="365125" indent="-255588">
              <a:lnSpc>
                <a:spcPct val="90000"/>
              </a:lnSpc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SLR(1)</a:t>
            </a:r>
            <a:r>
              <a:rPr lang="zh-CN" altLang="en-US" dirty="0">
                <a:latin typeface="华文新魏" charset="-122"/>
                <a:ea typeface="华文新魏" charset="-122"/>
              </a:rPr>
              <a:t>分析法</a:t>
            </a:r>
          </a:p>
          <a:p>
            <a:pPr marL="657225" lvl="1" indent="-246063">
              <a:lnSpc>
                <a:spcPct val="90000"/>
              </a:lnSpc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SLR(1)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分析表的构造：仅当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a∈FOLLOW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(A)</a:t>
            </a:r>
            <a:r>
              <a:rPr lang="zh-CN" altLang="en-US" sz="3200" dirty="0">
                <a:latin typeface="STXinwei" charset="-122"/>
                <a:ea typeface="STXinwei" charset="-122"/>
                <a:cs typeface="STXinwei" charset="-122"/>
              </a:rPr>
              <a:t>时执行关于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A→α</a:t>
            </a:r>
            <a:r>
              <a:rPr lang="zh-CN" altLang="en-US" sz="3200" dirty="0">
                <a:latin typeface="STXinwei" charset="-122"/>
                <a:ea typeface="STXinwei" charset="-122"/>
                <a:cs typeface="STXinwei" charset="-122"/>
              </a:rPr>
              <a:t>的归约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3200" dirty="0" err="1">
                <a:latin typeface="Times New Roman" charset="0"/>
                <a:ea typeface="Times New Roman" charset="0"/>
                <a:cs typeface="Times New Roman" charset="0"/>
              </a:rPr>
              <a:t>rj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en-US" sz="3200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STXinwei" charset="-122"/>
                <a:ea typeface="STXinwei" charset="-122"/>
                <a:cs typeface="STXinwei" charset="-122"/>
              </a:rPr>
              <a:t>; </a:t>
            </a:r>
            <a:endParaRPr lang="en-US" altLang="zh-CN" dirty="0">
              <a:latin typeface="STXinwei" charset="-122"/>
              <a:ea typeface="STXinwei" charset="-122"/>
              <a:cs typeface="STXinwei" charset="-122"/>
            </a:endParaRP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06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04799" y="835496"/>
            <a:ext cx="11480801" cy="5257800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SLR(1)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分析表的构造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若项目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•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Xβ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属于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，且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go(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X)=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</a:p>
          <a:p>
            <a:pPr lvl="2"/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①若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X=a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为终结符号，则置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action[k, a]= shift 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，简写为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，表示把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移入栈</a:t>
            </a:r>
            <a:endParaRPr lang="en-US" altLang="zh-CN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2"/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②若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是非终结符号，则置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[k, X]=j</a:t>
            </a: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若项目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A→α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•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属于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，那么，对任何输入符号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a∈FOLLOW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(A)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action[k, a]= reduce 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，简写为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，其中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为该产生式的编号，表示用第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个产生式归约</a:t>
            </a:r>
            <a:endParaRPr lang="en-US" altLang="zh-CN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S′→S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•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属于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，则置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action[k, $]=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acc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，表示接受</a:t>
            </a:r>
            <a:endParaRPr lang="en-US" altLang="zh-CN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凡不能用以上规则填入的空白格表示出错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762000" y="3356992"/>
            <a:ext cx="11023600" cy="13681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90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1"/>
          <p:cNvSpPr txBox="1">
            <a:spLocks/>
          </p:cNvSpPr>
          <p:nvPr/>
        </p:nvSpPr>
        <p:spPr bwMode="auto">
          <a:xfrm>
            <a:off x="1830288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fld id="{91F816EA-24CC-2048-859A-C5EA9F27539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2" name="标题 1"/>
          <p:cNvSpPr txBox="1">
            <a:spLocks/>
          </p:cNvSpPr>
          <p:nvPr/>
        </p:nvSpPr>
        <p:spPr bwMode="auto">
          <a:xfrm>
            <a:off x="132556" y="140436"/>
            <a:ext cx="11364044" cy="563563"/>
          </a:xfrm>
          <a:prstGeom prst="rect">
            <a:avLst/>
          </a:prstGeom>
          <a:solidFill>
            <a:srgbClr val="173D89">
              <a:lumMod val="60000"/>
              <a:lumOff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/>
                <a:cs typeface="Times New Roman" pitchFamily="18" charset="0"/>
              </a:rPr>
              <a:t>id*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/>
                <a:cs typeface="Times New Roman" pitchFamily="18" charset="0"/>
              </a:rPr>
              <a:t>id+id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/>
                <a:cs typeface="Times New Roman" pitchFamily="18" charset="0"/>
              </a:rPr>
              <a:t>的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/>
                <a:cs typeface="Times New Roman" pitchFamily="18" charset="0"/>
              </a:rPr>
              <a:t>LR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/>
                <a:cs typeface="Times New Roman" pitchFamily="18" charset="0"/>
              </a:rPr>
              <a:t>分析过程</a:t>
            </a: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948586"/>
              </p:ext>
            </p:extLst>
          </p:nvPr>
        </p:nvGraphicFramePr>
        <p:xfrm>
          <a:off x="1847751" y="764704"/>
          <a:ext cx="6840537" cy="5943600"/>
        </p:xfrm>
        <a:graphic>
          <a:graphicData uri="http://schemas.openxmlformats.org/drawingml/2006/table">
            <a:tbl>
              <a:tblPr firstRow="1" bandRow="1"/>
              <a:tblGrid>
                <a:gridCol w="79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步骤</a:t>
                      </a: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栈</a:t>
                      </a: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输入串</a:t>
                      </a: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ACTION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GOTO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9221688" y="1037968"/>
            <a:ext cx="1881188" cy="2554545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文法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G[E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]: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(0) 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→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(1) 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E +T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(2) 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T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(3) 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T*F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(4) 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F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(5)  F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(6)  F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id     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2668488" y="1125066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5FB6F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5183088" y="1155229"/>
            <a:ext cx="1227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5FB6F1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id*id+id$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6789638" y="1155229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s5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2689126" y="1521941"/>
            <a:ext cx="782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5FB6F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000" b="1" dirty="0">
                <a:solidFill>
                  <a:srgbClr val="F63C28"/>
                </a:solidFill>
                <a:latin typeface="Times New Roman" pitchFamily="18" charset="0"/>
                <a:cs typeface="Times New Roman" pitchFamily="18" charset="0"/>
              </a:rPr>
              <a:t>id 5</a:t>
            </a:r>
            <a:endParaRPr lang="zh-CN" altLang="en-US" sz="2000" b="1" dirty="0">
              <a:solidFill>
                <a:srgbClr val="F63C2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5395813" y="1555279"/>
            <a:ext cx="101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*id+id$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6803926" y="1561629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r6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7778651" y="1583854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7778651" y="19616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797576" y="1955329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r4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2665313" y="1934691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 3</a:t>
            </a:r>
            <a:endParaRPr lang="zh-CN" altLang="en-US" sz="2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2666901" y="2334741"/>
            <a:ext cx="717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T 2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2665313" y="2734791"/>
            <a:ext cx="1101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T 2 * 7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2665313" y="3141191"/>
            <a:ext cx="1557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T 2 * 7 id 5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矩形 77"/>
          <p:cNvSpPr>
            <a:spLocks noChangeArrowheads="1"/>
          </p:cNvSpPr>
          <p:nvPr/>
        </p:nvSpPr>
        <p:spPr bwMode="auto">
          <a:xfrm>
            <a:off x="2665313" y="3541241"/>
            <a:ext cx="162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T 2 * 7 F 10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2665313" y="3933354"/>
            <a:ext cx="781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T 2 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2665313" y="4346104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E 1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2665313" y="4725516"/>
            <a:ext cx="1127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E 1 + 6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2671663" y="5125566"/>
            <a:ext cx="158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E 1 + 6 id 5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2665313" y="5525616"/>
            <a:ext cx="1527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E 1 + 6 F 3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2687538" y="5925666"/>
            <a:ext cx="1531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E 1 + 6 T 9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矩形 84"/>
          <p:cNvSpPr>
            <a:spLocks noChangeArrowheads="1"/>
          </p:cNvSpPr>
          <p:nvPr/>
        </p:nvSpPr>
        <p:spPr bwMode="auto">
          <a:xfrm>
            <a:off x="2665313" y="6325716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E 1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5427563" y="1969616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*id+id$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矩形 86"/>
          <p:cNvSpPr>
            <a:spLocks noChangeArrowheads="1"/>
          </p:cNvSpPr>
          <p:nvPr/>
        </p:nvSpPr>
        <p:spPr bwMode="auto">
          <a:xfrm>
            <a:off x="5427563" y="2369666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id+id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矩形 87"/>
          <p:cNvSpPr>
            <a:spLocks noChangeArrowheads="1"/>
          </p:cNvSpPr>
          <p:nvPr/>
        </p:nvSpPr>
        <p:spPr bwMode="auto">
          <a:xfrm>
            <a:off x="5554563" y="2741141"/>
            <a:ext cx="855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5754588" y="3141191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5760938" y="3542829"/>
            <a:ext cx="65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矩形 90"/>
          <p:cNvSpPr>
            <a:spLocks noChangeArrowheads="1"/>
          </p:cNvSpPr>
          <p:nvPr/>
        </p:nvSpPr>
        <p:spPr bwMode="auto">
          <a:xfrm>
            <a:off x="5754588" y="3931766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矩形 91"/>
          <p:cNvSpPr>
            <a:spLocks noChangeArrowheads="1"/>
          </p:cNvSpPr>
          <p:nvPr/>
        </p:nvSpPr>
        <p:spPr bwMode="auto">
          <a:xfrm>
            <a:off x="5754588" y="4363566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矩形 92"/>
          <p:cNvSpPr>
            <a:spLocks noChangeArrowheads="1"/>
          </p:cNvSpPr>
          <p:nvPr/>
        </p:nvSpPr>
        <p:spPr bwMode="auto">
          <a:xfrm>
            <a:off x="5897463" y="4725516"/>
            <a:ext cx="512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>
            <a:spLocks noChangeArrowheads="1"/>
          </p:cNvSpPr>
          <p:nvPr/>
        </p:nvSpPr>
        <p:spPr bwMode="auto">
          <a:xfrm>
            <a:off x="6078438" y="5125566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矩形 94"/>
          <p:cNvSpPr>
            <a:spLocks noChangeArrowheads="1"/>
          </p:cNvSpPr>
          <p:nvPr/>
        </p:nvSpPr>
        <p:spPr bwMode="auto">
          <a:xfrm>
            <a:off x="6078438" y="5525616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矩形 95"/>
          <p:cNvSpPr>
            <a:spLocks noChangeArrowheads="1"/>
          </p:cNvSpPr>
          <p:nvPr/>
        </p:nvSpPr>
        <p:spPr bwMode="auto">
          <a:xfrm>
            <a:off x="6073676" y="5925666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矩形 96"/>
          <p:cNvSpPr>
            <a:spLocks noChangeArrowheads="1"/>
          </p:cNvSpPr>
          <p:nvPr/>
        </p:nvSpPr>
        <p:spPr bwMode="auto">
          <a:xfrm>
            <a:off x="6073676" y="6325716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矩形 97"/>
          <p:cNvSpPr>
            <a:spLocks noChangeArrowheads="1"/>
          </p:cNvSpPr>
          <p:nvPr/>
        </p:nvSpPr>
        <p:spPr bwMode="auto">
          <a:xfrm>
            <a:off x="6803926" y="2361729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s7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矩形 98"/>
          <p:cNvSpPr>
            <a:spLocks noChangeArrowheads="1"/>
          </p:cNvSpPr>
          <p:nvPr/>
        </p:nvSpPr>
        <p:spPr bwMode="auto">
          <a:xfrm>
            <a:off x="6803926" y="2709391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s5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矩形 99"/>
          <p:cNvSpPr>
            <a:spLocks noChangeArrowheads="1"/>
          </p:cNvSpPr>
          <p:nvPr/>
        </p:nvSpPr>
        <p:spPr bwMode="auto">
          <a:xfrm>
            <a:off x="6818213" y="3109441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r6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1" name="矩形 100"/>
          <p:cNvSpPr>
            <a:spLocks noChangeArrowheads="1"/>
          </p:cNvSpPr>
          <p:nvPr/>
        </p:nvSpPr>
        <p:spPr bwMode="auto">
          <a:xfrm>
            <a:off x="6818213" y="3509491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r3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2" name="矩形 101"/>
          <p:cNvSpPr>
            <a:spLocks noChangeArrowheads="1"/>
          </p:cNvSpPr>
          <p:nvPr/>
        </p:nvSpPr>
        <p:spPr bwMode="auto">
          <a:xfrm>
            <a:off x="6842026" y="3909541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r2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6842026" y="4325466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s6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4" name="矩形 103"/>
          <p:cNvSpPr>
            <a:spLocks noChangeArrowheads="1"/>
          </p:cNvSpPr>
          <p:nvPr/>
        </p:nvSpPr>
        <p:spPr bwMode="auto">
          <a:xfrm>
            <a:off x="6842026" y="4687416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s5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矩形 104"/>
          <p:cNvSpPr>
            <a:spLocks noChangeArrowheads="1"/>
          </p:cNvSpPr>
          <p:nvPr/>
        </p:nvSpPr>
        <p:spPr bwMode="auto">
          <a:xfrm>
            <a:off x="6842026" y="5087466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r6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6" name="矩形 105"/>
          <p:cNvSpPr>
            <a:spLocks noChangeArrowheads="1"/>
          </p:cNvSpPr>
          <p:nvPr/>
        </p:nvSpPr>
        <p:spPr bwMode="auto">
          <a:xfrm>
            <a:off x="6818213" y="5497041"/>
            <a:ext cx="3984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r4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矩形 106"/>
          <p:cNvSpPr>
            <a:spLocks noChangeArrowheads="1"/>
          </p:cNvSpPr>
          <p:nvPr/>
        </p:nvSpPr>
        <p:spPr bwMode="auto">
          <a:xfrm>
            <a:off x="6842026" y="5873279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r1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8" name="矩形 107"/>
          <p:cNvSpPr>
            <a:spLocks noChangeArrowheads="1"/>
          </p:cNvSpPr>
          <p:nvPr/>
        </p:nvSpPr>
        <p:spPr bwMode="auto">
          <a:xfrm>
            <a:off x="6443563" y="6343179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acc(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接受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矩形 108"/>
          <p:cNvSpPr>
            <a:spLocks noChangeArrowheads="1"/>
          </p:cNvSpPr>
          <p:nvPr/>
        </p:nvSpPr>
        <p:spPr bwMode="auto">
          <a:xfrm>
            <a:off x="7713563" y="3144366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10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0" name="矩形 109"/>
          <p:cNvSpPr>
            <a:spLocks noChangeArrowheads="1"/>
          </p:cNvSpPr>
          <p:nvPr/>
        </p:nvSpPr>
        <p:spPr bwMode="auto">
          <a:xfrm>
            <a:off x="7772301" y="35237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7778651" y="3944466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矩形 111"/>
          <p:cNvSpPr>
            <a:spLocks noChangeArrowheads="1"/>
          </p:cNvSpPr>
          <p:nvPr/>
        </p:nvSpPr>
        <p:spPr bwMode="auto">
          <a:xfrm>
            <a:off x="7753251" y="50731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矩形 112"/>
          <p:cNvSpPr>
            <a:spLocks noChangeArrowheads="1"/>
          </p:cNvSpPr>
          <p:nvPr/>
        </p:nvSpPr>
        <p:spPr bwMode="auto">
          <a:xfrm>
            <a:off x="7756426" y="54795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矩形 113"/>
          <p:cNvSpPr>
            <a:spLocks noChangeArrowheads="1"/>
          </p:cNvSpPr>
          <p:nvPr/>
        </p:nvSpPr>
        <p:spPr bwMode="auto">
          <a:xfrm>
            <a:off x="7756426" y="58986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9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20524E-01DD-3B41-AEE8-1C7703F9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799728"/>
            <a:ext cx="11379200" cy="5365576"/>
          </a:xfrm>
        </p:spPr>
        <p:txBody>
          <a:bodyPr/>
          <a:lstStyle/>
          <a:p>
            <a:r>
              <a:rPr kumimoji="1" lang="zh-CN" altLang="en-US" dirty="0"/>
              <a:t>平时成绩</a:t>
            </a:r>
            <a:r>
              <a:rPr kumimoji="1" lang="en-US" altLang="zh-CN" dirty="0"/>
              <a:t>20%+</a:t>
            </a:r>
            <a:r>
              <a:rPr kumimoji="1" lang="zh-CN" altLang="en-US" dirty="0"/>
              <a:t>上机实验</a:t>
            </a:r>
            <a:r>
              <a:rPr kumimoji="1" lang="en-US" altLang="zh-CN" dirty="0"/>
              <a:t>20%+</a:t>
            </a:r>
            <a:r>
              <a:rPr kumimoji="1" lang="zh-CN" altLang="en-US" dirty="0"/>
              <a:t>期末考试</a:t>
            </a:r>
            <a:r>
              <a:rPr kumimoji="1" lang="en-US" altLang="zh-CN" dirty="0"/>
              <a:t>60%</a:t>
            </a:r>
          </a:p>
          <a:p>
            <a:r>
              <a:rPr kumimoji="1" lang="zh-CN" altLang="en-US" dirty="0"/>
              <a:t>平时成绩计算</a:t>
            </a:r>
            <a:r>
              <a:rPr kumimoji="1" lang="en-US" altLang="zh-CN" dirty="0"/>
              <a:t>(</a:t>
            </a:r>
            <a:r>
              <a:rPr kumimoji="1" lang="zh-CN" altLang="en-US" dirty="0"/>
              <a:t>根据每个老师实际要求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线上学习</a:t>
            </a:r>
            <a:r>
              <a:rPr kumimoji="1" lang="en-US" altLang="zh-CN" dirty="0"/>
              <a:t>(</a:t>
            </a:r>
            <a:r>
              <a:rPr kumimoji="1" lang="zh-CN" altLang="en-US" b="1" dirty="0">
                <a:solidFill>
                  <a:srgbClr val="FF0000"/>
                </a:solidFill>
              </a:rPr>
              <a:t>作业</a:t>
            </a:r>
            <a:r>
              <a:rPr kumimoji="1" lang="zh-CN" altLang="en-US" dirty="0"/>
              <a:t>、课堂活动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15%</a:t>
            </a:r>
          </a:p>
          <a:p>
            <a:pPr lvl="2"/>
            <a:r>
              <a:rPr kumimoji="1" lang="zh-CN" altLang="en-US" dirty="0"/>
              <a:t>作业</a:t>
            </a:r>
            <a:r>
              <a:rPr kumimoji="1" lang="en-US" altLang="zh-CN" dirty="0"/>
              <a:t>70%+</a:t>
            </a:r>
            <a:r>
              <a:rPr kumimoji="1" lang="zh-CN" altLang="en-US" dirty="0"/>
              <a:t>课堂活动</a:t>
            </a:r>
            <a:r>
              <a:rPr kumimoji="1" lang="en-US" altLang="zh-CN" dirty="0"/>
              <a:t>30%</a:t>
            </a:r>
          </a:p>
          <a:p>
            <a:pPr lvl="1"/>
            <a:r>
              <a:rPr kumimoji="1" lang="zh-CN" altLang="en-US" dirty="0"/>
              <a:t>课程思政</a:t>
            </a:r>
            <a:r>
              <a:rPr kumimoji="1" lang="en-US" altLang="zh-CN" dirty="0"/>
              <a:t>(</a:t>
            </a:r>
            <a:r>
              <a:rPr kumimoji="1" lang="zh-CN" altLang="en-US" dirty="0"/>
              <a:t>编译器研学讨论作业等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5%【</a:t>
            </a:r>
            <a:r>
              <a:rPr kumimoji="1" lang="zh-CN" altLang="en-US" dirty="0"/>
              <a:t>视频观看</a:t>
            </a:r>
            <a:r>
              <a:rPr kumimoji="1" lang="en-US" altLang="zh-CN" dirty="0"/>
              <a:t>+</a:t>
            </a:r>
            <a:r>
              <a:rPr kumimoji="1" lang="zh-CN" altLang="en-US" dirty="0"/>
              <a:t>思政报告作业</a:t>
            </a:r>
            <a:r>
              <a:rPr kumimoji="1" lang="en-US" altLang="zh-CN" dirty="0"/>
              <a:t>】</a:t>
            </a:r>
          </a:p>
          <a:p>
            <a:r>
              <a:rPr kumimoji="1" lang="zh-CN" altLang="en-US" dirty="0"/>
              <a:t>上机实验情况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全部为个人任务</a:t>
            </a:r>
            <a:r>
              <a:rPr kumimoji="1" lang="en-US" altLang="zh-CN" dirty="0"/>
              <a:t>:</a:t>
            </a:r>
          </a:p>
          <a:p>
            <a:pPr lvl="2"/>
            <a:r>
              <a:rPr kumimoji="1" lang="en-US" altLang="zh-CN" sz="2400" dirty="0" err="1"/>
              <a:t>SysY</a:t>
            </a:r>
            <a:r>
              <a:rPr kumimoji="1" lang="zh-CN" altLang="en-US" sz="2400" dirty="0"/>
              <a:t>语言分析</a:t>
            </a:r>
            <a:r>
              <a:rPr kumimoji="1" lang="en-US" altLang="zh-CN" sz="2400" dirty="0"/>
              <a:t>(10%)</a:t>
            </a:r>
            <a:r>
              <a:rPr kumimoji="1" lang="zh-CN" altLang="en-US" sz="2400" dirty="0"/>
              <a:t>、词法分析</a:t>
            </a:r>
            <a:r>
              <a:rPr kumimoji="1" lang="en-US" altLang="zh-CN" sz="2400" dirty="0"/>
              <a:t>(30%)</a:t>
            </a:r>
            <a:r>
              <a:rPr kumimoji="1" lang="zh-CN" altLang="en-US" sz="2400" dirty="0"/>
              <a:t>、语法分析</a:t>
            </a:r>
            <a:r>
              <a:rPr kumimoji="1" lang="en-US" altLang="zh-CN" sz="2400" dirty="0"/>
              <a:t>(30%)</a:t>
            </a:r>
            <a:r>
              <a:rPr kumimoji="1" lang="zh-CN" altLang="en-US" sz="2400" dirty="0"/>
              <a:t>、语义分析</a:t>
            </a:r>
            <a:r>
              <a:rPr kumimoji="1" lang="en-US" altLang="zh-CN" sz="2400" dirty="0"/>
              <a:t>(20%)</a:t>
            </a:r>
          </a:p>
          <a:p>
            <a:pPr lvl="2"/>
            <a:r>
              <a:rPr kumimoji="1" lang="zh-CN" altLang="en-US" sz="2400" dirty="0"/>
              <a:t>实验报告</a:t>
            </a:r>
            <a:r>
              <a:rPr kumimoji="1" lang="en-US" altLang="zh-CN" sz="2400" dirty="0"/>
              <a:t>(10%)</a:t>
            </a:r>
          </a:p>
          <a:p>
            <a:pPr lvl="2"/>
            <a:r>
              <a:rPr kumimoji="1" lang="zh-CN" altLang="en-US" sz="2400" dirty="0"/>
              <a:t>实现有困难的，可以直接在头歌上进行评测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完成词法、语法和语义部分，合格，多完成的任务可加分</a:t>
            </a:r>
            <a:r>
              <a:rPr kumimoji="1" lang="en-US" altLang="zh-CN" sz="2400" dirty="0"/>
              <a:t>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8F27DD-87B6-9040-A026-0D0A3890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61E613C-918F-904E-AF30-BE1ABBB3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最后评分标准</a:t>
            </a:r>
          </a:p>
        </p:txBody>
      </p:sp>
    </p:spTree>
    <p:extLst>
      <p:ext uri="{BB962C8B-B14F-4D97-AF65-F5344CB8AC3E}">
        <p14:creationId xmlns:p14="http://schemas.microsoft.com/office/powerpoint/2010/main" val="3549472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119336" y="764704"/>
            <a:ext cx="3379919" cy="387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kumimoji="1" lang="zh-CN" altLang="en-US" sz="2800" kern="0" dirty="0"/>
              <a:t>文法</a:t>
            </a:r>
            <a:r>
              <a:rPr kumimoji="1" lang="en-US" altLang="zh-CN" sz="2800" kern="0" dirty="0"/>
              <a:t>G[S]:</a:t>
            </a:r>
          </a:p>
          <a:p>
            <a:pPr marL="0" indent="0">
              <a:buFont typeface="Times" charset="0"/>
              <a:buNone/>
            </a:pPr>
            <a:r>
              <a:rPr kumimoji="1" lang="en-US" altLang="zh-CN" sz="2400" kern="0" dirty="0"/>
              <a:t>	S</a:t>
            </a:r>
            <a:r>
              <a:rPr kumimoji="1" lang="zh-CN" altLang="en-US" sz="2400" kern="0" dirty="0"/>
              <a:t> → </a:t>
            </a:r>
            <a:r>
              <a:rPr kumimoji="1" lang="en-US" altLang="zh-CN" sz="2400" kern="0" dirty="0"/>
              <a:t>L</a:t>
            </a:r>
            <a:r>
              <a:rPr kumimoji="1" lang="zh-CN" altLang="en-US" sz="2400" kern="0" dirty="0"/>
              <a:t> </a:t>
            </a:r>
            <a:r>
              <a:rPr kumimoji="1" lang="en-US" altLang="zh-CN" sz="2400" b="1" kern="0" dirty="0"/>
              <a:t>=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R</a:t>
            </a:r>
            <a:r>
              <a:rPr kumimoji="1" lang="zh-CN" altLang="en-US" sz="2400" kern="0" dirty="0"/>
              <a:t>  </a:t>
            </a:r>
            <a:r>
              <a:rPr kumimoji="1" lang="en-US" altLang="zh-CN" sz="2400" kern="0" dirty="0"/>
              <a:t>|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R</a:t>
            </a:r>
          </a:p>
          <a:p>
            <a:pPr marL="0" indent="0">
              <a:buFont typeface="Times" charset="0"/>
              <a:buNone/>
            </a:pPr>
            <a:r>
              <a:rPr kumimoji="1" lang="en-US" altLang="zh-CN" sz="2400" kern="0" dirty="0"/>
              <a:t>	L</a:t>
            </a:r>
            <a:r>
              <a:rPr kumimoji="1" lang="zh-CN" altLang="en-US" sz="2400" kern="0" dirty="0"/>
              <a:t> → </a:t>
            </a:r>
            <a:r>
              <a:rPr kumimoji="1" lang="zh-CN" altLang="en-US" sz="2400" b="1" kern="0" dirty="0"/>
              <a:t>*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R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|</a:t>
            </a:r>
            <a:r>
              <a:rPr kumimoji="1" lang="zh-CN" altLang="en-US" sz="2400" kern="0" dirty="0"/>
              <a:t> </a:t>
            </a:r>
            <a:r>
              <a:rPr kumimoji="1" lang="en-US" altLang="zh-CN" sz="2400" b="1" kern="0" dirty="0"/>
              <a:t>id</a:t>
            </a:r>
          </a:p>
          <a:p>
            <a:pPr marL="0" indent="0">
              <a:buFont typeface="Times" charset="0"/>
              <a:buNone/>
            </a:pPr>
            <a:r>
              <a:rPr kumimoji="1" lang="en-US" altLang="zh-CN" sz="2400" kern="0" dirty="0"/>
              <a:t>	R</a:t>
            </a:r>
            <a:r>
              <a:rPr kumimoji="1" lang="zh-CN" altLang="en-US" sz="2400" kern="0" dirty="0"/>
              <a:t> → </a:t>
            </a:r>
            <a:r>
              <a:rPr kumimoji="1" lang="en-US" altLang="zh-CN" sz="2400" kern="0" dirty="0"/>
              <a:t>L</a:t>
            </a:r>
            <a:r>
              <a:rPr kumimoji="1" lang="zh-CN" altLang="en-US" sz="2400" kern="0" dirty="0"/>
              <a:t> </a:t>
            </a:r>
            <a:endParaRPr kumimoji="1" lang="en-US" altLang="zh-CN" sz="2400" kern="0" dirty="0"/>
          </a:p>
          <a:p>
            <a:r>
              <a:rPr kumimoji="1" lang="en-US" altLang="zh-CN" sz="2400" kern="0" dirty="0"/>
              <a:t>FOLLOW(S)={$}</a:t>
            </a:r>
          </a:p>
          <a:p>
            <a:r>
              <a:rPr kumimoji="1" lang="en-US" altLang="zh-CN" sz="2400" kern="0" dirty="0"/>
              <a:t>FOLLOW(L)={=,$}</a:t>
            </a:r>
          </a:p>
          <a:p>
            <a:r>
              <a:rPr kumimoji="1" lang="en-US" altLang="zh-CN" sz="2400" kern="0" dirty="0"/>
              <a:t>FOLLOW(R)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={=,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$}</a:t>
            </a:r>
          </a:p>
          <a:p>
            <a:r>
              <a:rPr kumimoji="1" lang="en-US" altLang="zh-CN" sz="2400" kern="0" dirty="0"/>
              <a:t>LR(0)</a:t>
            </a:r>
            <a:r>
              <a:rPr kumimoji="1" lang="zh-CN" altLang="en-US" sz="2400" kern="0" dirty="0"/>
              <a:t>项目集和识别所有活前缀的</a:t>
            </a:r>
            <a:r>
              <a:rPr kumimoji="1" lang="en-US" altLang="zh-CN" sz="2400" kern="0" dirty="0"/>
              <a:t>DFA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4079776" y="990600"/>
            <a:ext cx="7420052" cy="4921670"/>
            <a:chOff x="4152718" y="1099618"/>
            <a:chExt cx="7420052" cy="492167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52718" y="1393957"/>
              <a:ext cx="1707618" cy="229927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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·S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·L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· 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552782" y="1257274"/>
              <a:ext cx="1707618" cy="72008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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557194" y="2051556"/>
              <a:ext cx="1707618" cy="1008112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L·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L·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6589068" y="3203684"/>
              <a:ext cx="1635046" cy="64998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R·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6607597" y="4098563"/>
              <a:ext cx="1635046" cy="1625401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*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→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189004" y="4946131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 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9355700" y="2123108"/>
              <a:ext cx="1680592" cy="165664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9378473" y="3908956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7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378473" y="4787860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8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378473" y="1099618"/>
              <a:ext cx="1635046" cy="73591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9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7" name="直线箭头连接符 16"/>
            <p:cNvCxnSpPr>
              <a:endCxn id="11" idx="1"/>
            </p:cNvCxnSpPr>
            <p:nvPr/>
          </p:nvCxnSpPr>
          <p:spPr bwMode="auto">
            <a:xfrm>
              <a:off x="5842193" y="3528676"/>
              <a:ext cx="74687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8" name="直线箭头连接符 17"/>
            <p:cNvCxnSpPr>
              <a:endCxn id="9" idx="1"/>
            </p:cNvCxnSpPr>
            <p:nvPr/>
          </p:nvCxnSpPr>
          <p:spPr bwMode="auto">
            <a:xfrm>
              <a:off x="5860336" y="1617314"/>
              <a:ext cx="69244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" name="直线箭头连接符 18"/>
            <p:cNvCxnSpPr>
              <a:endCxn id="10" idx="1"/>
            </p:cNvCxnSpPr>
            <p:nvPr/>
          </p:nvCxnSpPr>
          <p:spPr bwMode="auto">
            <a:xfrm>
              <a:off x="5842193" y="2551735"/>
              <a:ext cx="715001" cy="387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" name="直线箭头连接符 19"/>
            <p:cNvCxnSpPr>
              <a:stCxn id="8" idx="2"/>
              <a:endCxn id="13" idx="0"/>
            </p:cNvCxnSpPr>
            <p:nvPr/>
          </p:nvCxnSpPr>
          <p:spPr bwMode="auto">
            <a:xfrm>
              <a:off x="5006527" y="3693227"/>
              <a:ext cx="0" cy="125290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" name="肘形连接符 20"/>
            <p:cNvCxnSpPr/>
            <p:nvPr/>
          </p:nvCxnSpPr>
          <p:spPr bwMode="auto">
            <a:xfrm>
              <a:off x="5495202" y="3693227"/>
              <a:ext cx="1104854" cy="775515"/>
            </a:xfrm>
            <a:prstGeom prst="bentConnector3">
              <a:avLst>
                <a:gd name="adj1" fmla="val -9589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" name="直线箭头连接符 21"/>
            <p:cNvCxnSpPr>
              <a:endCxn id="13" idx="3"/>
            </p:cNvCxnSpPr>
            <p:nvPr/>
          </p:nvCxnSpPr>
          <p:spPr bwMode="auto">
            <a:xfrm flipH="1">
              <a:off x="5824050" y="5313575"/>
              <a:ext cx="82466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" name="直线箭头连接符 22"/>
            <p:cNvCxnSpPr>
              <a:stCxn id="10" idx="3"/>
            </p:cNvCxnSpPr>
            <p:nvPr/>
          </p:nvCxnSpPr>
          <p:spPr bwMode="auto">
            <a:xfrm flipV="1">
              <a:off x="8264812" y="2551735"/>
              <a:ext cx="1090888" cy="387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4" name="直线箭头连接符 23"/>
            <p:cNvCxnSpPr>
              <a:stCxn id="14" idx="0"/>
              <a:endCxn id="17" idx="2"/>
            </p:cNvCxnSpPr>
            <p:nvPr/>
          </p:nvCxnSpPr>
          <p:spPr bwMode="auto">
            <a:xfrm flipV="1">
              <a:off x="10195996" y="1835532"/>
              <a:ext cx="0" cy="28757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5" name="直线箭头连接符 24"/>
            <p:cNvCxnSpPr>
              <a:stCxn id="14" idx="1"/>
            </p:cNvCxnSpPr>
            <p:nvPr/>
          </p:nvCxnSpPr>
          <p:spPr bwMode="auto">
            <a:xfrm flipH="1">
              <a:off x="8199781" y="2951428"/>
              <a:ext cx="1155919" cy="118448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6" name="直线箭头连接符 25"/>
            <p:cNvCxnSpPr>
              <a:endCxn id="15" idx="1"/>
            </p:cNvCxnSpPr>
            <p:nvPr/>
          </p:nvCxnSpPr>
          <p:spPr bwMode="auto">
            <a:xfrm>
              <a:off x="8260400" y="4276400"/>
              <a:ext cx="1118073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直线箭头连接符 26"/>
            <p:cNvCxnSpPr>
              <a:endCxn id="16" idx="1"/>
            </p:cNvCxnSpPr>
            <p:nvPr/>
          </p:nvCxnSpPr>
          <p:spPr bwMode="auto">
            <a:xfrm>
              <a:off x="8224114" y="5155304"/>
              <a:ext cx="1154359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8" name="曲线连接符 27"/>
            <p:cNvCxnSpPr>
              <a:stCxn id="14" idx="3"/>
              <a:endCxn id="16" idx="3"/>
            </p:cNvCxnSpPr>
            <p:nvPr/>
          </p:nvCxnSpPr>
          <p:spPr bwMode="auto">
            <a:xfrm flipH="1">
              <a:off x="11013519" y="2951428"/>
              <a:ext cx="22773" cy="2203876"/>
            </a:xfrm>
            <a:prstGeom prst="curvedConnector3">
              <a:avLst>
                <a:gd name="adj1" fmla="val -1003820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9" name="肘形连接符 28"/>
            <p:cNvCxnSpPr>
              <a:endCxn id="13" idx="2"/>
            </p:cNvCxnSpPr>
            <p:nvPr/>
          </p:nvCxnSpPr>
          <p:spPr bwMode="auto">
            <a:xfrm rot="10800000" flipV="1">
              <a:off x="5006528" y="2771635"/>
              <a:ext cx="6029765" cy="2909383"/>
            </a:xfrm>
            <a:prstGeom prst="bentConnector4">
              <a:avLst>
                <a:gd name="adj1" fmla="val -14102"/>
                <a:gd name="adj2" fmla="val 119172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0" name="曲线连接符 29"/>
            <p:cNvCxnSpPr>
              <a:endCxn id="12" idx="2"/>
            </p:cNvCxnSpPr>
            <p:nvPr/>
          </p:nvCxnSpPr>
          <p:spPr bwMode="auto">
            <a:xfrm rot="10800000" flipV="1">
              <a:off x="7425120" y="5313574"/>
              <a:ext cx="835280" cy="410390"/>
            </a:xfrm>
            <a:prstGeom prst="curvedConnector4">
              <a:avLst>
                <a:gd name="adj1" fmla="val -38347"/>
                <a:gd name="adj2" fmla="val 182441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1" name="文本框 30"/>
            <p:cNvSpPr txBox="1"/>
            <p:nvPr/>
          </p:nvSpPr>
          <p:spPr>
            <a:xfrm>
              <a:off x="6023992" y="132218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S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23992" y="219557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060780" y="32036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723910" y="41397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+mn-lt"/>
                </a:rPr>
                <a:t>*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020070" y="49706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1208568" y="235892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83832" y="42764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200456" y="17542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688288" y="21955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=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44272" y="56519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777740" y="295142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760296" y="392376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688288" y="485057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992544" y="390895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11270" y="4851870"/>
            <a:ext cx="3767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charset="0"/>
              <a:buChar char="•"/>
            </a:pP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SLR(1)</a:t>
            </a:r>
            <a:r>
              <a:rPr kumimoji="1" lang="zh-CN" altLang="en-US" sz="2000" dirty="0">
                <a:latin typeface="STXinwei" charset="-122"/>
                <a:ea typeface="STXinwei" charset="-122"/>
                <a:cs typeface="STXinwei" charset="-122"/>
              </a:rPr>
              <a:t>只孤立地考察输入符号是否属于归约符号的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FOLLOW</a:t>
            </a:r>
            <a:r>
              <a:rPr kumimoji="1" lang="zh-CN" altLang="en-US" sz="2000" dirty="0">
                <a:latin typeface="STXinwei" charset="-122"/>
                <a:ea typeface="STXinwei" charset="-122"/>
                <a:cs typeface="STXinwei" charset="-122"/>
              </a:rPr>
              <a:t>集，而没有考察可归约串在规范句型中的上下文</a:t>
            </a:r>
            <a:endParaRPr kumimoji="1" lang="en-US" altLang="zh-CN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087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5174" y="942129"/>
            <a:ext cx="7433876" cy="1286272"/>
          </a:xfrm>
        </p:spPr>
        <p:txBody>
          <a:bodyPr/>
          <a:lstStyle/>
          <a:p>
            <a:pPr marL="365125" indent="-255588">
              <a:lnSpc>
                <a:spcPct val="90000"/>
              </a:lnSpc>
            </a:pPr>
            <a:r>
              <a:rPr lang="zh-CN" altLang="en-US" dirty="0">
                <a:latin typeface="华文新魏" charset="-122"/>
                <a:ea typeface="华文新魏" charset="-122"/>
              </a:rPr>
              <a:t>综合属性</a:t>
            </a:r>
          </a:p>
          <a:p>
            <a:pPr marL="657225" lvl="1" indent="-246063">
              <a:lnSpc>
                <a:spcPct val="90000"/>
              </a:lnSpc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A→X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baseline="-25000" dirty="0" err="1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altLang="zh-CN" sz="3300" dirty="0">
                <a:latin typeface="Times New Roman" charset="0"/>
                <a:ea typeface="Times New Roman" charset="0"/>
                <a:cs typeface="Times New Roman" charset="0"/>
              </a:rPr>
              <a:t>A.s=f(c</a:t>
            </a:r>
            <a:r>
              <a:rPr lang="en-US" altLang="zh-CN" sz="33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3300" dirty="0">
                <a:latin typeface="Times New Roman" charset="0"/>
                <a:ea typeface="Times New Roman" charset="0"/>
                <a:cs typeface="Times New Roman" charset="0"/>
              </a:rPr>
              <a:t>,c</a:t>
            </a:r>
            <a:r>
              <a:rPr lang="en-US" altLang="zh-CN" sz="33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3300" dirty="0">
                <a:latin typeface="Times New Roman" charset="0"/>
                <a:ea typeface="Times New Roman" charset="0"/>
                <a:cs typeface="Times New Roman" charset="0"/>
              </a:rPr>
              <a:t>,…,</a:t>
            </a:r>
            <a:r>
              <a:rPr lang="en-US" altLang="zh-CN" sz="3300" dirty="0" err="1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3300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zh-CN" sz="33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407696" y="692696"/>
            <a:ext cx="4495800" cy="2489201"/>
            <a:chOff x="1296" y="1341"/>
            <a:chExt cx="2832" cy="1568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448" y="1341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 dirty="0">
                  <a:latin typeface="Times New Roman" charset="0"/>
                </a:rPr>
                <a:t>A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296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1</a:t>
              </a:r>
              <a:endParaRPr kumimoji="1" lang="en-US" altLang="zh-CN" sz="3200" b="1">
                <a:latin typeface="Times New Roman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208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2</a:t>
              </a:r>
              <a:endParaRPr kumimoji="1" lang="en-US" altLang="zh-CN" sz="3200" b="1">
                <a:latin typeface="Times New Roman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744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n</a:t>
              </a:r>
              <a:endParaRPr kumimoji="1" lang="en-US" altLang="zh-CN" sz="3200" b="1">
                <a:latin typeface="Times New Roman" charset="0"/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440" y="1680"/>
              <a:ext cx="2400" cy="1008"/>
              <a:chOff x="1440" y="1680"/>
              <a:chExt cx="2400" cy="1008"/>
            </a:xfrm>
          </p:grpSpPr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H="1">
                <a:off x="1440" y="1680"/>
                <a:ext cx="1056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H="1">
                <a:off x="2352" y="1680"/>
                <a:ext cx="24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120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864896" y="895896"/>
            <a:ext cx="4495800" cy="2362200"/>
            <a:chOff x="1536" y="2016"/>
            <a:chExt cx="2832" cy="1488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312" y="201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charset="0"/>
                </a:rPr>
                <a:t>A.s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536" y="31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charset="0"/>
                </a:rPr>
                <a:t>c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charset="0"/>
                </a:rPr>
                <a:t>1</a:t>
              </a:r>
              <a:endParaRPr kumimoji="1" lang="en-US" altLang="zh-CN" sz="2400" b="1">
                <a:solidFill>
                  <a:srgbClr val="000099"/>
                </a:solidFill>
                <a:latin typeface="Times New Roman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496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charset="0"/>
                </a:rPr>
                <a:t>c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charset="0"/>
                </a:rPr>
                <a:t>2</a:t>
              </a:r>
              <a:endParaRPr kumimoji="1" lang="en-US" altLang="zh-CN" sz="2400" b="1">
                <a:solidFill>
                  <a:srgbClr val="000099"/>
                </a:solidFill>
                <a:latin typeface="Times New Roman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984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charset="0"/>
                </a:rPr>
                <a:t>c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charset="0"/>
                </a:rPr>
                <a:t>n</a:t>
              </a:r>
              <a:endParaRPr kumimoji="1" lang="en-US" altLang="zh-CN" sz="2400" b="1">
                <a:solidFill>
                  <a:srgbClr val="000099"/>
                </a:solidFill>
                <a:latin typeface="Times New Roman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728" y="2208"/>
              <a:ext cx="1728" cy="110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2688" y="2256"/>
              <a:ext cx="768" cy="105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504" y="2208"/>
              <a:ext cx="576" cy="110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736" y="201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charset="0"/>
                </a:rPr>
                <a:t>A.in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168" y="2160"/>
              <a:ext cx="24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内容占位符 1"/>
          <p:cNvSpPr txBox="1">
            <a:spLocks/>
          </p:cNvSpPr>
          <p:nvPr/>
        </p:nvSpPr>
        <p:spPr bwMode="auto">
          <a:xfrm>
            <a:off x="246021" y="2377901"/>
            <a:ext cx="7346606" cy="17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365125" indent="-255588">
              <a:lnSpc>
                <a:spcPct val="90000"/>
              </a:lnSpc>
            </a:pPr>
            <a:r>
              <a:rPr lang="zh-CN" altLang="en-US" kern="0" dirty="0">
                <a:latin typeface="华文新魏" charset="-122"/>
                <a:ea typeface="华文新魏" charset="-122"/>
              </a:rPr>
              <a:t>继承属性</a:t>
            </a:r>
          </a:p>
          <a:p>
            <a:pPr marL="657225" lvl="1" indent="-246063">
              <a:lnSpc>
                <a:spcPct val="90000"/>
              </a:lnSpc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A→X</a:t>
            </a:r>
            <a:r>
              <a:rPr lang="en-US" altLang="zh-CN" kern="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kern="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altLang="zh-CN" kern="0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kern="0" baseline="-25000" dirty="0" err="1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kern="0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3300" kern="0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sz="3300" kern="0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3300" kern="0" dirty="0" err="1">
                <a:latin typeface="Times New Roman" charset="0"/>
                <a:ea typeface="Times New Roman" charset="0"/>
                <a:cs typeface="Times New Roman" charset="0"/>
              </a:rPr>
              <a:t>.in</a:t>
            </a:r>
            <a:r>
              <a:rPr lang="en-US" altLang="zh-CN" sz="3300" kern="0" dirty="0">
                <a:latin typeface="Times New Roman" charset="0"/>
                <a:ea typeface="Times New Roman" charset="0"/>
                <a:cs typeface="Times New Roman" charset="0"/>
              </a:rPr>
              <a:t>=f(c,c</a:t>
            </a:r>
            <a:r>
              <a:rPr lang="en-US" altLang="zh-CN" sz="3300" kern="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3300" kern="0" dirty="0">
                <a:latin typeface="Times New Roman" charset="0"/>
                <a:ea typeface="Times New Roman" charset="0"/>
                <a:cs typeface="Times New Roman" charset="0"/>
              </a:rPr>
              <a:t>,c</a:t>
            </a:r>
            <a:r>
              <a:rPr lang="en-US" altLang="zh-CN" sz="3300" kern="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3300" kern="0" dirty="0">
                <a:latin typeface="Times New Roman" charset="0"/>
                <a:ea typeface="Times New Roman" charset="0"/>
                <a:cs typeface="Times New Roman" charset="0"/>
              </a:rPr>
              <a:t>,…,</a:t>
            </a:r>
            <a:r>
              <a:rPr lang="en-US" altLang="zh-CN" sz="3300" kern="0" dirty="0" err="1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3300" kern="0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zh-CN" sz="3300" kern="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marL="657225" lvl="1" indent="-246063">
              <a:lnSpc>
                <a:spcPct val="90000"/>
              </a:lnSpc>
            </a:pPr>
            <a:r>
              <a:rPr lang="mr-IN" altLang="zh-CN" sz="3300" kern="0" dirty="0">
                <a:latin typeface="Times New Roman" charset="0"/>
                <a:ea typeface="Times New Roman" charset="0"/>
                <a:cs typeface="Times New Roman" charset="0"/>
              </a:rPr>
              <a:t>1≤k&lt;</a:t>
            </a:r>
            <a:r>
              <a:rPr lang="mr-IN" altLang="zh-CN" sz="3300" kern="0" dirty="0" err="1">
                <a:latin typeface="Times New Roman" charset="0"/>
                <a:ea typeface="Times New Roman" charset="0"/>
                <a:cs typeface="Times New Roman" charset="0"/>
              </a:rPr>
              <a:t>i≤n</a:t>
            </a:r>
            <a:endParaRPr lang="mr-IN" altLang="zh-CN" sz="3300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4544627" y="3357385"/>
            <a:ext cx="6324600" cy="2347911"/>
            <a:chOff x="1296" y="1862"/>
            <a:chExt cx="3984" cy="1479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17" y="1862"/>
              <a:ext cx="4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A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296" y="2960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1</a:t>
              </a:r>
              <a:endParaRPr kumimoji="1" lang="en-US" altLang="zh-CN" sz="3200" b="1">
                <a:latin typeface="Times New Roman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920" y="2976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2</a:t>
              </a:r>
              <a:endParaRPr kumimoji="1" lang="en-US" altLang="zh-CN" sz="3200" b="1">
                <a:latin typeface="Times New Roman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4740" y="2958"/>
              <a:ext cx="54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n</a:t>
              </a:r>
              <a:endParaRPr kumimoji="1" lang="en-US" altLang="zh-CN" sz="3200" b="1">
                <a:latin typeface="Times New Roman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1499" y="2184"/>
              <a:ext cx="1485" cy="8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2976" y="2184"/>
              <a:ext cx="143" cy="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3187" y="2184"/>
              <a:ext cx="1688" cy="9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2832" y="2947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k</a:t>
              </a:r>
              <a:endParaRPr kumimoji="1" lang="en-US" altLang="zh-CN" sz="3200" b="1">
                <a:latin typeface="Times New Roman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H="1">
              <a:off x="2112" y="2256"/>
              <a:ext cx="911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2388" y="2928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37" name="Group 15"/>
          <p:cNvGrpSpPr>
            <a:grpSpLocks/>
          </p:cNvGrpSpPr>
          <p:nvPr/>
        </p:nvGrpSpPr>
        <p:grpSpPr bwMode="auto">
          <a:xfrm>
            <a:off x="4849427" y="3900311"/>
            <a:ext cx="3733800" cy="2643188"/>
            <a:chOff x="624" y="1967"/>
            <a:chExt cx="2352" cy="1665"/>
          </a:xfrm>
        </p:grpSpPr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2112" y="3200"/>
              <a:ext cx="816" cy="160"/>
            </a:xfrm>
            <a:custGeom>
              <a:avLst/>
              <a:gdLst>
                <a:gd name="T0" fmla="*/ 0 w 816"/>
                <a:gd name="T1" fmla="*/ 160 h 160"/>
                <a:gd name="T2" fmla="*/ 336 w 816"/>
                <a:gd name="T3" fmla="*/ 16 h 160"/>
                <a:gd name="T4" fmla="*/ 816 w 816"/>
                <a:gd name="T5" fmla="*/ 64 h 160"/>
                <a:gd name="T6" fmla="*/ 0 60000 65536"/>
                <a:gd name="T7" fmla="*/ 0 60000 65536"/>
                <a:gd name="T8" fmla="*/ 0 60000 65536"/>
                <a:gd name="T9" fmla="*/ 0 w 816"/>
                <a:gd name="T10" fmla="*/ 0 h 160"/>
                <a:gd name="T11" fmla="*/ 816 w 816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0">
                  <a:moveTo>
                    <a:pt x="0" y="160"/>
                  </a:moveTo>
                  <a:cubicBezTo>
                    <a:pt x="100" y="96"/>
                    <a:pt x="200" y="32"/>
                    <a:pt x="336" y="16"/>
                  </a:cubicBezTo>
                  <a:cubicBezTo>
                    <a:pt x="472" y="0"/>
                    <a:pt x="644" y="32"/>
                    <a:pt x="816" y="6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 rot="347131">
              <a:off x="1200" y="2976"/>
              <a:ext cx="1728" cy="336"/>
            </a:xfrm>
            <a:custGeom>
              <a:avLst/>
              <a:gdLst>
                <a:gd name="T0" fmla="*/ 0 w 816"/>
                <a:gd name="T1" fmla="*/ 336 h 160"/>
                <a:gd name="T2" fmla="*/ 712 w 816"/>
                <a:gd name="T3" fmla="*/ 34 h 160"/>
                <a:gd name="T4" fmla="*/ 1728 w 816"/>
                <a:gd name="T5" fmla="*/ 134 h 160"/>
                <a:gd name="T6" fmla="*/ 0 60000 65536"/>
                <a:gd name="T7" fmla="*/ 0 60000 65536"/>
                <a:gd name="T8" fmla="*/ 0 60000 65536"/>
                <a:gd name="T9" fmla="*/ 0 w 816"/>
                <a:gd name="T10" fmla="*/ 0 h 160"/>
                <a:gd name="T11" fmla="*/ 816 w 816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0">
                  <a:moveTo>
                    <a:pt x="0" y="160"/>
                  </a:moveTo>
                  <a:cubicBezTo>
                    <a:pt x="100" y="96"/>
                    <a:pt x="200" y="32"/>
                    <a:pt x="336" y="16"/>
                  </a:cubicBezTo>
                  <a:cubicBezTo>
                    <a:pt x="472" y="0"/>
                    <a:pt x="644" y="32"/>
                    <a:pt x="816" y="6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 rot="21167613" flipV="1">
              <a:off x="624" y="3264"/>
              <a:ext cx="2352" cy="368"/>
            </a:xfrm>
            <a:custGeom>
              <a:avLst/>
              <a:gdLst>
                <a:gd name="T0" fmla="*/ 0 w 816"/>
                <a:gd name="T1" fmla="*/ 368 h 160"/>
                <a:gd name="T2" fmla="*/ 968 w 816"/>
                <a:gd name="T3" fmla="*/ 37 h 160"/>
                <a:gd name="T4" fmla="*/ 2352 w 816"/>
                <a:gd name="T5" fmla="*/ 147 h 160"/>
                <a:gd name="T6" fmla="*/ 0 60000 65536"/>
                <a:gd name="T7" fmla="*/ 0 60000 65536"/>
                <a:gd name="T8" fmla="*/ 0 60000 65536"/>
                <a:gd name="T9" fmla="*/ 0 w 816"/>
                <a:gd name="T10" fmla="*/ 0 h 160"/>
                <a:gd name="T11" fmla="*/ 816 w 816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0">
                  <a:moveTo>
                    <a:pt x="0" y="160"/>
                  </a:moveTo>
                  <a:cubicBezTo>
                    <a:pt x="100" y="96"/>
                    <a:pt x="200" y="32"/>
                    <a:pt x="336" y="16"/>
                  </a:cubicBezTo>
                  <a:cubicBezTo>
                    <a:pt x="472" y="0"/>
                    <a:pt x="644" y="32"/>
                    <a:pt x="816" y="6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2544" y="1967"/>
              <a:ext cx="432" cy="1200"/>
            </a:xfrm>
            <a:custGeom>
              <a:avLst/>
              <a:gdLst>
                <a:gd name="T0" fmla="*/ 0 w 672"/>
                <a:gd name="T1" fmla="*/ 0 h 1200"/>
                <a:gd name="T2" fmla="*/ 432 w 672"/>
                <a:gd name="T3" fmla="*/ 1200 h 1200"/>
                <a:gd name="T4" fmla="*/ 0 60000 65536"/>
                <a:gd name="T5" fmla="*/ 0 60000 65536"/>
                <a:gd name="T6" fmla="*/ 0 w 672"/>
                <a:gd name="T7" fmla="*/ 0 h 1200"/>
                <a:gd name="T8" fmla="*/ 672 w 672"/>
                <a:gd name="T9" fmla="*/ 1200 h 1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2" h="1200">
                  <a:moveTo>
                    <a:pt x="0" y="0"/>
                  </a:moveTo>
                  <a:cubicBezTo>
                    <a:pt x="280" y="492"/>
                    <a:pt x="560" y="984"/>
                    <a:pt x="672" y="1200"/>
                  </a:cubicBezTo>
                </a:path>
              </a:pathLst>
            </a:custGeom>
            <a:noFill/>
            <a:ln w="28575" cap="flat" cmpd="sng">
              <a:solidFill>
                <a:srgbClr val="FF0066"/>
              </a:solidFill>
              <a:prstDash val="dashDot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20"/>
          <p:cNvGrpSpPr>
            <a:grpSpLocks/>
          </p:cNvGrpSpPr>
          <p:nvPr/>
        </p:nvGrpSpPr>
        <p:grpSpPr bwMode="auto">
          <a:xfrm>
            <a:off x="4468427" y="3495498"/>
            <a:ext cx="6629400" cy="2667000"/>
            <a:chOff x="432" y="1776"/>
            <a:chExt cx="4176" cy="1680"/>
          </a:xfrm>
        </p:grpSpPr>
        <p:grpSp>
          <p:nvGrpSpPr>
            <p:cNvPr id="43" name="Group 21"/>
            <p:cNvGrpSpPr>
              <a:grpSpLocks/>
            </p:cNvGrpSpPr>
            <p:nvPr/>
          </p:nvGrpSpPr>
          <p:grpSpPr bwMode="auto">
            <a:xfrm>
              <a:off x="432" y="3120"/>
              <a:ext cx="4176" cy="336"/>
              <a:chOff x="432" y="3120"/>
              <a:chExt cx="4176" cy="336"/>
            </a:xfrm>
          </p:grpSpPr>
          <p:grpSp>
            <p:nvGrpSpPr>
              <p:cNvPr id="45" name="Group 22"/>
              <p:cNvGrpSpPr>
                <a:grpSpLocks/>
              </p:cNvGrpSpPr>
              <p:nvPr/>
            </p:nvGrpSpPr>
            <p:grpSpPr bwMode="auto">
              <a:xfrm>
                <a:off x="432" y="3120"/>
                <a:ext cx="3072" cy="336"/>
                <a:chOff x="432" y="3120"/>
                <a:chExt cx="3072" cy="336"/>
              </a:xfrm>
            </p:grpSpPr>
            <p:sp>
              <p:nvSpPr>
                <p:cNvPr id="4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928" y="312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charset="0"/>
                    </a:rPr>
                    <a:t>X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charset="0"/>
                    </a:rPr>
                    <a:t>i</a:t>
                  </a: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charset="0"/>
                    </a:rPr>
                    <a:t>.in</a:t>
                  </a:r>
                </a:p>
              </p:txBody>
            </p:sp>
            <p:sp>
              <p:nvSpPr>
                <p:cNvPr id="4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2" y="3120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charset="0"/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charset="0"/>
                    </a:rPr>
                    <a:t>1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56" y="316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charset="0"/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charset="0"/>
                    </a:rPr>
                    <a:t>2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920" y="316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charset="0"/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charset="0"/>
                    </a:rPr>
                    <a:t>k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charset="0"/>
                  </a:endParaRPr>
                </a:p>
              </p:txBody>
            </p:sp>
          </p:grpSp>
          <p:sp>
            <p:nvSpPr>
              <p:cNvPr id="46" name="Text Box 27"/>
              <p:cNvSpPr txBox="1">
                <a:spLocks noChangeArrowheads="1"/>
              </p:cNvSpPr>
              <p:nvPr/>
            </p:nvSpPr>
            <p:spPr bwMode="auto">
              <a:xfrm>
                <a:off x="4224" y="316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99"/>
                    </a:solidFill>
                    <a:latin typeface="Times New Roman" charset="0"/>
                  </a:rPr>
                  <a:t>c</a:t>
                </a:r>
                <a:r>
                  <a:rPr kumimoji="1" lang="en-US" altLang="zh-CN" sz="2400" b="1" baseline="-25000">
                    <a:solidFill>
                      <a:srgbClr val="000099"/>
                    </a:solidFill>
                    <a:latin typeface="Times New Roman" charset="0"/>
                  </a:rPr>
                  <a:t>n</a:t>
                </a:r>
                <a:endParaRPr kumimoji="1" lang="en-US" altLang="zh-CN" sz="2400" b="1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" name="Text Box 28"/>
            <p:cNvSpPr txBox="1">
              <a:spLocks noChangeArrowheads="1"/>
            </p:cNvSpPr>
            <p:nvPr/>
          </p:nvSpPr>
          <p:spPr bwMode="auto">
            <a:xfrm>
              <a:off x="2400" y="17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36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836712"/>
            <a:ext cx="11379200" cy="782216"/>
          </a:xfrm>
        </p:spPr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zh-CN" altLang="en-US" dirty="0"/>
              <a:t>属性定义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只含综合属性的语法制导定义</a:t>
            </a:r>
            <a:r>
              <a:rPr kumimoji="1" lang="en-US" altLang="zh-CN" dirty="0"/>
              <a:t>(</a:t>
            </a:r>
            <a:r>
              <a:rPr kumimoji="1" lang="zh-CN" altLang="en-US" dirty="0"/>
              <a:t>属性文法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86607"/>
              </p:ext>
            </p:extLst>
          </p:nvPr>
        </p:nvGraphicFramePr>
        <p:xfrm>
          <a:off x="1847528" y="1603400"/>
          <a:ext cx="8497888" cy="4633912"/>
        </p:xfrm>
        <a:graphic>
          <a:graphicData uri="http://schemas.openxmlformats.org/drawingml/2006/table">
            <a:tbl>
              <a:tblPr/>
              <a:tblGrid>
                <a:gridCol w="30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产生式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语义规则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8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En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print(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E.val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)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E E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+T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E.val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:= E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.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val+T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. 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val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E T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E 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:= T  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val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T T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*F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T val := T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 val*F  val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T F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T val := F  val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F (E)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F val := E val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F digit 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F 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:= 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digitlexval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799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</a:t>
            </a:r>
            <a:r>
              <a:rPr kumimoji="1" lang="zh-CN" altLang="en-US" dirty="0"/>
              <a:t>属性定义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 包含综合属性和继承属性</a:t>
            </a:r>
            <a:endParaRPr kumimoji="1" lang="en-US" altLang="zh-CN" dirty="0"/>
          </a:p>
          <a:p>
            <a:pPr lvl="1">
              <a:defRPr/>
            </a:pPr>
            <a:r>
              <a:rPr kumimoji="1" lang="zh-CN" altLang="en-US" sz="3600" dirty="0"/>
              <a:t>一个语法制导定义是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L-</a:t>
            </a:r>
            <a:r>
              <a:rPr kumimoji="1" lang="zh-CN" altLang="en-US" sz="3600" b="1" dirty="0">
                <a:solidFill>
                  <a:srgbClr val="FF0000"/>
                </a:solidFill>
              </a:rPr>
              <a:t>属性定义</a:t>
            </a:r>
            <a:r>
              <a:rPr kumimoji="1" lang="zh-CN" altLang="en-US" sz="3600" dirty="0"/>
              <a:t>，如果对于</a:t>
            </a:r>
            <a:r>
              <a:rPr kumimoji="1" lang="zh-CN" altLang="en-US" sz="3600" dirty="0">
                <a:sym typeface="Symbol" pitchFamily="18" charset="2"/>
              </a:rPr>
              <a:t></a:t>
            </a:r>
            <a:r>
              <a:rPr kumimoji="1" lang="en-US" altLang="zh-CN" sz="3600" dirty="0"/>
              <a:t>A→X</a:t>
            </a:r>
            <a:r>
              <a:rPr kumimoji="1" lang="en-US" altLang="zh-CN" sz="3600" baseline="-25000" dirty="0"/>
              <a:t>1</a:t>
            </a:r>
            <a:r>
              <a:rPr kumimoji="1" lang="en-US" altLang="zh-CN" sz="3600" dirty="0"/>
              <a:t>X</a:t>
            </a:r>
            <a:r>
              <a:rPr kumimoji="1" lang="en-US" altLang="zh-CN" sz="3600" baseline="-25000" dirty="0"/>
              <a:t>2</a:t>
            </a:r>
            <a:r>
              <a:rPr kumimoji="1" lang="en-US" altLang="zh-CN" sz="3600" dirty="0"/>
              <a:t>…</a:t>
            </a:r>
            <a:r>
              <a:rPr kumimoji="1" lang="en-US" altLang="zh-CN" sz="3600" dirty="0" err="1"/>
              <a:t>X</a:t>
            </a:r>
            <a:r>
              <a:rPr kumimoji="1" lang="en-US" altLang="zh-CN" sz="3600" baseline="-25000" dirty="0" err="1"/>
              <a:t>n</a:t>
            </a:r>
            <a:r>
              <a:rPr kumimoji="1" lang="en-US" altLang="zh-CN" sz="3600" dirty="0" err="1">
                <a:sym typeface="Symbol" pitchFamily="18" charset="2"/>
              </a:rPr>
              <a:t>P</a:t>
            </a:r>
            <a:r>
              <a:rPr kumimoji="1" lang="en-US" altLang="zh-CN" sz="3600" dirty="0"/>
              <a:t>, </a:t>
            </a:r>
            <a:r>
              <a:rPr kumimoji="1" lang="zh-CN" altLang="en-US" sz="3600" dirty="0"/>
              <a:t>其每一个语义规则中的</a:t>
            </a:r>
            <a:r>
              <a:rPr kumimoji="1" lang="zh-CN" altLang="en-US" sz="3600" b="1" dirty="0"/>
              <a:t>每一个属性都是一个</a:t>
            </a:r>
            <a:r>
              <a:rPr kumimoji="1" lang="zh-CN" altLang="en-US" sz="3600" b="1" dirty="0">
                <a:solidFill>
                  <a:srgbClr val="C00000"/>
                </a:solidFill>
              </a:rPr>
              <a:t>综合属性</a:t>
            </a:r>
            <a:r>
              <a:rPr kumimoji="1" lang="zh-CN" altLang="en-US" sz="3600" dirty="0"/>
              <a:t>，</a:t>
            </a:r>
            <a:r>
              <a:rPr kumimoji="1"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kumimoji="1" lang="zh-CN" altLang="en-US" sz="3600" dirty="0"/>
              <a:t>是</a:t>
            </a:r>
            <a:r>
              <a:rPr kumimoji="1" lang="en-US" altLang="zh-CN" sz="3600" b="1" dirty="0" err="1">
                <a:solidFill>
                  <a:srgbClr val="C00000"/>
                </a:solidFill>
              </a:rPr>
              <a:t>X</a:t>
            </a:r>
            <a:r>
              <a:rPr kumimoji="1" lang="en-US" altLang="zh-CN" sz="3600" b="1" baseline="-25000" dirty="0" err="1">
                <a:solidFill>
                  <a:srgbClr val="C00000"/>
                </a:solidFill>
              </a:rPr>
              <a:t>j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(1</a:t>
            </a:r>
            <a:r>
              <a:rPr kumimoji="1" lang="en-US" altLang="zh-CN" sz="3600" b="1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j </a:t>
            </a:r>
            <a:r>
              <a:rPr kumimoji="1" lang="en-US" altLang="zh-CN" sz="3600" b="1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 n)</a:t>
            </a:r>
            <a:r>
              <a:rPr kumimoji="1" lang="zh-CN" altLang="en-US" sz="3600" b="1" dirty="0">
                <a:solidFill>
                  <a:srgbClr val="C00000"/>
                </a:solidFill>
              </a:rPr>
              <a:t>的一个继承属性</a:t>
            </a:r>
            <a:r>
              <a:rPr kumimoji="1" lang="zh-CN" altLang="en-US" sz="3600" dirty="0"/>
              <a:t>，这个继承属性仅依赖于</a:t>
            </a:r>
            <a:r>
              <a:rPr kumimoji="1" lang="en-US" altLang="zh-CN" sz="3600" dirty="0"/>
              <a:t>:</a:t>
            </a:r>
            <a:r>
              <a:rPr kumimoji="1" lang="zh-CN" altLang="en-US" sz="3600" dirty="0"/>
              <a:t> </a:t>
            </a:r>
          </a:p>
          <a:p>
            <a:pPr marL="722313" lvl="2" indent="0">
              <a:buNone/>
              <a:defRPr/>
            </a:pPr>
            <a:r>
              <a:rPr kumimoji="1" lang="en-US" altLang="zh-CN" sz="3600" dirty="0"/>
              <a:t>1. </a:t>
            </a:r>
            <a:r>
              <a:rPr kumimoji="1" lang="zh-CN" altLang="en-US" sz="3600" dirty="0"/>
              <a:t>产生式中</a:t>
            </a:r>
            <a:r>
              <a:rPr kumimoji="1" lang="en-US" altLang="zh-CN" sz="3600" dirty="0" err="1"/>
              <a:t>X</a:t>
            </a:r>
            <a:r>
              <a:rPr kumimoji="1" lang="en-US" altLang="zh-CN" sz="3600" baseline="-25000" dirty="0" err="1"/>
              <a:t>j</a:t>
            </a:r>
            <a:r>
              <a:rPr kumimoji="1" lang="zh-CN" altLang="en-US" sz="3600" dirty="0"/>
              <a:t>的左边符号</a:t>
            </a:r>
            <a:r>
              <a:rPr kumimoji="1" lang="en-US" altLang="zh-CN" sz="3600" dirty="0"/>
              <a:t>X</a:t>
            </a:r>
            <a:r>
              <a:rPr kumimoji="1" lang="en-US" altLang="zh-CN" sz="3600" baseline="-25000" dirty="0"/>
              <a:t>1</a:t>
            </a:r>
            <a:r>
              <a:rPr kumimoji="1" lang="zh-CN" altLang="en-US" sz="3600" dirty="0"/>
              <a:t>，</a:t>
            </a:r>
            <a:r>
              <a:rPr kumimoji="1" lang="en-US" altLang="zh-CN" sz="3600" dirty="0"/>
              <a:t>X</a:t>
            </a:r>
            <a:r>
              <a:rPr kumimoji="1" lang="en-US" altLang="zh-CN" sz="3600" baseline="-25000" dirty="0"/>
              <a:t>2</a:t>
            </a:r>
            <a:r>
              <a:rPr kumimoji="1" lang="zh-CN" altLang="en-US" sz="3600" dirty="0"/>
              <a:t>，</a:t>
            </a:r>
            <a:r>
              <a:rPr kumimoji="1" lang="en-US" altLang="zh-CN" sz="3600" dirty="0"/>
              <a:t>…X</a:t>
            </a:r>
            <a:r>
              <a:rPr kumimoji="1" lang="en-US" altLang="zh-CN" sz="3600" baseline="-25000" dirty="0"/>
              <a:t>j-1</a:t>
            </a:r>
            <a:r>
              <a:rPr kumimoji="1" lang="zh-CN" altLang="en-US" sz="3600" dirty="0"/>
              <a:t>的属性； </a:t>
            </a:r>
          </a:p>
          <a:p>
            <a:pPr marL="722313" lvl="2" indent="0">
              <a:buNone/>
              <a:defRPr/>
            </a:pPr>
            <a:r>
              <a:rPr kumimoji="1" lang="en-US" altLang="zh-CN" sz="3600" dirty="0"/>
              <a:t>2. A</a:t>
            </a:r>
            <a:r>
              <a:rPr kumimoji="1" lang="zh-CN" altLang="en-US" sz="3600" dirty="0"/>
              <a:t>的继承属性。</a:t>
            </a:r>
          </a:p>
          <a:p>
            <a:pPr>
              <a:defRPr/>
            </a:pPr>
            <a:r>
              <a:rPr kumimoji="1" lang="zh-CN" altLang="en-US" sz="3600" b="1" dirty="0">
                <a:solidFill>
                  <a:srgbClr val="F63C28"/>
                </a:solidFill>
              </a:rPr>
              <a:t>每一个</a:t>
            </a:r>
            <a:r>
              <a:rPr kumimoji="1" lang="en-US" altLang="zh-CN" sz="3600" b="1" dirty="0">
                <a:solidFill>
                  <a:srgbClr val="F63C28"/>
                </a:solidFill>
              </a:rPr>
              <a:t>S-</a:t>
            </a:r>
            <a:r>
              <a:rPr kumimoji="1" lang="zh-CN" altLang="en-US" sz="3600" b="1" dirty="0">
                <a:solidFill>
                  <a:srgbClr val="F63C28"/>
                </a:solidFill>
              </a:rPr>
              <a:t>属性定义都是</a:t>
            </a:r>
            <a:r>
              <a:rPr kumimoji="1" lang="en-US" altLang="zh-CN" sz="3600" b="1" dirty="0">
                <a:solidFill>
                  <a:srgbClr val="F63C28"/>
                </a:solidFill>
              </a:rPr>
              <a:t>L-</a:t>
            </a:r>
            <a:r>
              <a:rPr kumimoji="1" lang="zh-CN" altLang="en-US" sz="3600" b="1" dirty="0">
                <a:solidFill>
                  <a:srgbClr val="F63C28"/>
                </a:solidFill>
              </a:rPr>
              <a:t>属性定义。</a:t>
            </a:r>
            <a:endParaRPr kumimoji="1" lang="en-US" altLang="zh-CN" sz="3600" b="1" dirty="0">
              <a:solidFill>
                <a:srgbClr val="F63C28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526982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457200" y="866800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zh-CN" altLang="en-US" sz="3600" kern="0"/>
              <a:t>深度优先顺序计算属性</a:t>
            </a:r>
          </a:p>
          <a:p>
            <a:pPr marL="0" indent="0">
              <a:buFont typeface="Times" charset="0"/>
              <a:buNone/>
            </a:pPr>
            <a:endParaRPr lang="zh-CN" altLang="en-US" sz="3600" kern="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022987" y="1752600"/>
            <a:ext cx="8172450" cy="3970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PROCEDURE  </a:t>
            </a:r>
            <a:r>
              <a:rPr lang="en-US" altLang="zh-CN" sz="28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dfvisit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n:node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); </a:t>
            </a: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BEGIN</a:t>
            </a: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FOR  n 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的每个子结点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m,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从左至右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DO</a:t>
            </a: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  BEGIN</a:t>
            </a: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的继承属性； </a:t>
            </a:r>
          </a:p>
          <a:p>
            <a:pPr algn="l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8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dfvisit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(m) </a:t>
            </a: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 END; </a:t>
            </a: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的综合属性 </a:t>
            </a:r>
          </a:p>
          <a:p>
            <a:pPr algn="l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END;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276600" y="2590800"/>
            <a:ext cx="6248400" cy="2209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6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1" y="1052736"/>
            <a:ext cx="11379200" cy="4978400"/>
          </a:xfrm>
        </p:spPr>
        <p:txBody>
          <a:bodyPr/>
          <a:lstStyle/>
          <a:p>
            <a:r>
              <a:rPr kumimoji="1" lang="zh-CN" altLang="en-US" dirty="0"/>
              <a:t>翻译模式</a:t>
            </a:r>
          </a:p>
          <a:p>
            <a:pPr lvl="1"/>
            <a:r>
              <a:rPr kumimoji="1" lang="zh-CN" altLang="en-US" dirty="0"/>
              <a:t>语义动作被嵌入到产生式右部的适当位置，在推导过程中完成语义处理</a:t>
            </a:r>
          </a:p>
          <a:p>
            <a:r>
              <a:rPr kumimoji="1" lang="zh-CN" altLang="en-US" dirty="0"/>
              <a:t>语法制导定义与翻译模式</a:t>
            </a:r>
          </a:p>
          <a:p>
            <a:pPr lvl="1"/>
            <a:r>
              <a:rPr kumimoji="1" lang="zh-CN" altLang="en-US" dirty="0"/>
              <a:t>语法制导定义将产生式和语义动作相关联</a:t>
            </a:r>
          </a:p>
          <a:p>
            <a:pPr lvl="1"/>
            <a:r>
              <a:rPr kumimoji="1" lang="zh-CN" altLang="en-US" dirty="0"/>
              <a:t>翻译模式进一步指出动作执行的时机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深度优先遍历算法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L</a:t>
            </a:r>
            <a:r>
              <a:rPr kumimoji="1" lang="zh-CN" altLang="en-US" dirty="0"/>
              <a:t>属性定义转换为翻译模式的设计原则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继承属性放置在对应非终结符号前面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综合属性放置在产生式最后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1368846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594256" cy="5365576"/>
          </a:xfrm>
        </p:spPr>
        <p:txBody>
          <a:bodyPr/>
          <a:lstStyle/>
          <a:p>
            <a:r>
              <a:rPr kumimoji="1" lang="zh-CN" altLang="en-US" dirty="0"/>
              <a:t>语义分析的任务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类型检查、匹配、转换</a:t>
            </a:r>
            <a:endParaRPr kumimoji="1" lang="en-US" altLang="zh-CN" dirty="0"/>
          </a:p>
          <a:p>
            <a:r>
              <a:rPr kumimoji="1" lang="zh-CN" altLang="en-US" dirty="0"/>
              <a:t>中间代码的形式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三地址代码</a:t>
            </a:r>
            <a:r>
              <a:rPr kumimoji="1" lang="en-US" altLang="zh-CN" dirty="0"/>
              <a:t>(</a:t>
            </a:r>
            <a:r>
              <a:rPr kumimoji="1" lang="zh-CN" altLang="en-US" dirty="0"/>
              <a:t>四元式、三元式、间接三元式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逆波兰式</a:t>
            </a:r>
            <a:r>
              <a:rPr kumimoji="1" lang="en-US" altLang="zh-CN" dirty="0"/>
              <a:t>(</a:t>
            </a:r>
            <a:r>
              <a:rPr kumimoji="1" lang="zh-CN" altLang="en-US" dirty="0"/>
              <a:t>后缀式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抽象语法树</a:t>
            </a:r>
            <a:r>
              <a:rPr kumimoji="1" lang="en-US" altLang="zh-CN" dirty="0"/>
              <a:t>(</a:t>
            </a:r>
            <a:r>
              <a:rPr kumimoji="1" lang="zh-CN" altLang="en-US" dirty="0"/>
              <a:t>有向非循环图</a:t>
            </a:r>
            <a:r>
              <a:rPr kumimoji="1" lang="en-US" altLang="zh-CN" dirty="0"/>
              <a:t>DAG)</a:t>
            </a:r>
          </a:p>
          <a:p>
            <a:r>
              <a:rPr kumimoji="1" lang="zh-CN" altLang="en-US" dirty="0"/>
              <a:t>各种语法单位的中间代码翻译过程</a:t>
            </a:r>
            <a:r>
              <a:rPr kumimoji="1" lang="en-US" altLang="zh-CN" dirty="0"/>
              <a:t>(</a:t>
            </a:r>
            <a:r>
              <a:rPr kumimoji="1" lang="zh-CN" altLang="en-US" dirty="0"/>
              <a:t>表达式、赋值语句、控制流语句、回填技术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利用语法制导翻译技术！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第五章内容掌握不好的，可以好好看看第六章课件！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第六章 语义分析与中间代码生成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1610963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18592"/>
            <a:ext cx="11379200" cy="782216"/>
          </a:xfrm>
        </p:spPr>
        <p:txBody>
          <a:bodyPr/>
          <a:lstStyle/>
          <a:p>
            <a:r>
              <a:rPr kumimoji="1" lang="zh-CN" altLang="en-US"/>
              <a:t>存储的组织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152650" y="1600200"/>
            <a:ext cx="22860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162176" y="1611313"/>
            <a:ext cx="2257425" cy="8302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保存目标代码 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159001" y="2451656"/>
            <a:ext cx="2257425" cy="73866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静态数据区  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152651" y="3143012"/>
            <a:ext cx="2282825" cy="738664"/>
          </a:xfrm>
          <a:prstGeom prst="rect">
            <a:avLst/>
          </a:prstGeom>
          <a:solidFill>
            <a:srgbClr val="FF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控制栈        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295650" y="3813175"/>
            <a:ext cx="0" cy="6858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20913" y="5127626"/>
            <a:ext cx="2241550" cy="739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堆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 flipV="1">
            <a:off x="3287714" y="4498976"/>
            <a:ext cx="7937" cy="758825"/>
          </a:xfrm>
          <a:prstGeom prst="line">
            <a:avLst/>
          </a:prstGeom>
          <a:noFill/>
          <a:ln w="38100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972050" y="1524000"/>
            <a:ext cx="5467350" cy="762000"/>
          </a:xfrm>
          <a:prstGeom prst="wedgeRoundRectCallout">
            <a:avLst>
              <a:gd name="adj1" fmla="val -60931"/>
              <a:gd name="adj2" fmla="val -937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编译时可以确定代码段的长度，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可以放在一个静态确定的区域内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972050" y="2438400"/>
            <a:ext cx="5467350" cy="762000"/>
          </a:xfrm>
          <a:prstGeom prst="wedgeRoundRectCallout">
            <a:avLst>
              <a:gd name="adj1" fmla="val -60931"/>
              <a:gd name="adj2" fmla="val -937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长度在编译时已知，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优点：目标地址可以编译到目标代码中</a:t>
            </a: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4972050" y="3411539"/>
            <a:ext cx="5467350" cy="1328737"/>
          </a:xfrm>
          <a:prstGeom prst="wedgeRoundRectCallout">
            <a:avLst>
              <a:gd name="adj1" fmla="val -63426"/>
              <a:gd name="adj2" fmla="val -32366"/>
              <a:gd name="adj3" fmla="val 16667"/>
            </a:avLst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支持过程的递归调用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为拓广的控制栈，用于管理过程的活动，保存断点的现场信息，用于返回时的恢复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048250" y="5029200"/>
            <a:ext cx="5391150" cy="977900"/>
          </a:xfrm>
          <a:prstGeom prst="wedgeRoundRectCallout">
            <a:avLst>
              <a:gd name="adj1" fmla="val -61218"/>
              <a:gd name="adj2" fmla="val -9375"/>
              <a:gd name="adj3" fmla="val 16667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程序运行时存放动态数据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61994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742656"/>
          </a:xfrm>
        </p:spPr>
        <p:txBody>
          <a:bodyPr/>
          <a:lstStyle/>
          <a:p>
            <a:r>
              <a:rPr kumimoji="1" lang="zh-CN" altLang="en-US" dirty="0"/>
              <a:t>分配策略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静态分配策略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FORTRAN</a:t>
            </a:r>
          </a:p>
          <a:p>
            <a:pPr lvl="1"/>
            <a:r>
              <a:rPr kumimoji="1" lang="zh-CN" altLang="en-US" dirty="0"/>
              <a:t>动态分配策略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栈式分配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堆式分配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</a:p>
        </p:txBody>
      </p:sp>
    </p:spTree>
    <p:extLst>
      <p:ext uri="{BB962C8B-B14F-4D97-AF65-F5344CB8AC3E}">
        <p14:creationId xmlns:p14="http://schemas.microsoft.com/office/powerpoint/2010/main" val="982280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710208"/>
          </a:xfrm>
        </p:spPr>
        <p:txBody>
          <a:bodyPr/>
          <a:lstStyle/>
          <a:p>
            <a:r>
              <a:rPr kumimoji="1" lang="zh-CN" altLang="en-US"/>
              <a:t>活动记录的概念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</a:p>
        </p:txBody>
      </p:sp>
      <p:sp>
        <p:nvSpPr>
          <p:cNvPr id="5" name="矩形 4"/>
          <p:cNvSpPr/>
          <p:nvPr/>
        </p:nvSpPr>
        <p:spPr>
          <a:xfrm>
            <a:off x="530013" y="1700808"/>
            <a:ext cx="11255587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zh-CN" altLang="en-US" sz="3200" dirty="0">
                <a:latin typeface="STXinwei" charset="-122"/>
                <a:ea typeface="STXinwei" charset="-122"/>
                <a:cs typeface="STXinwei" charset="-122"/>
              </a:rPr>
              <a:t>活动记录</a:t>
            </a:r>
            <a:r>
              <a:rPr lang="en-US" altLang="zh-CN" sz="3200" dirty="0">
                <a:latin typeface="STXinwei" charset="-122"/>
                <a:ea typeface="STXinwei" charset="-122"/>
                <a:cs typeface="STXinwei" charset="-122"/>
              </a:rPr>
              <a:t>: </a:t>
            </a:r>
            <a:r>
              <a:rPr lang="zh-CN" altLang="en-US" sz="3200" dirty="0">
                <a:latin typeface="STXinwei" charset="-122"/>
                <a:ea typeface="STXinwei" charset="-122"/>
                <a:cs typeface="STXinwei" charset="-122"/>
              </a:rPr>
              <a:t>保存过程在一次执行中所需信息的一个</a:t>
            </a:r>
            <a:r>
              <a:rPr lang="zh-CN" altLang="en-US" sz="3200" dirty="0">
                <a:solidFill>
                  <a:srgbClr val="0000FF"/>
                </a:solidFill>
                <a:latin typeface="STXinwei" charset="-122"/>
                <a:ea typeface="STXinwei" charset="-122"/>
                <a:cs typeface="STXinwei" charset="-122"/>
              </a:rPr>
              <a:t>连续的存储块</a:t>
            </a:r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zh-CN" altLang="en-US" sz="3200" dirty="0">
                <a:latin typeface="STXinwei" charset="-122"/>
                <a:ea typeface="STXinwei" charset="-122"/>
                <a:cs typeface="STXinwei" charset="-122"/>
              </a:rPr>
              <a:t>活动记录与控制栈的变化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当一个过程被调用时，产生被调用过程的一个新活动，用一个活动记录保存与之相关的信息，并把这个活动记录推入运行时的控制栈中；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当控制返回到调用过程时，从栈中弹出该活动记录，表示该活动已经结束。</a:t>
            </a:r>
          </a:p>
        </p:txBody>
      </p:sp>
    </p:spTree>
    <p:extLst>
      <p:ext uri="{BB962C8B-B14F-4D97-AF65-F5344CB8AC3E}">
        <p14:creationId xmlns:p14="http://schemas.microsoft.com/office/powerpoint/2010/main" val="11862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机器语言、汇编语言、高级程序设计语言</a:t>
            </a:r>
            <a:endParaRPr kumimoji="1" lang="en-US" altLang="zh-CN" dirty="0"/>
          </a:p>
          <a:p>
            <a:r>
              <a:rPr kumimoji="1" lang="zh-CN" altLang="en-US" dirty="0"/>
              <a:t>语言翻译程序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汇编程序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解释程序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编译程序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重点理解</a:t>
            </a:r>
            <a:endParaRPr kumimoji="1" lang="en-US" altLang="zh-CN" dirty="0"/>
          </a:p>
          <a:p>
            <a:pPr lvl="1">
              <a:buFont typeface="Wingdings" charset="2"/>
              <a:buChar char="Ø"/>
            </a:pPr>
            <a:r>
              <a:rPr kumimoji="1" lang="zh-CN" altLang="en-US" dirty="0"/>
              <a:t>编译程序的概念，编译与解释的区别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 编译概述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6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1" y="932068"/>
            <a:ext cx="11379200" cy="782216"/>
          </a:xfrm>
        </p:spPr>
        <p:txBody>
          <a:bodyPr/>
          <a:lstStyle/>
          <a:p>
            <a:r>
              <a:rPr kumimoji="1" lang="zh-CN" altLang="en-US"/>
              <a:t>活动记录的内容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2000250" y="4933528"/>
            <a:ext cx="1828800" cy="4572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847850" y="1580728"/>
            <a:ext cx="2133600" cy="4572000"/>
            <a:chOff x="672" y="960"/>
            <a:chExt cx="1344" cy="2880"/>
          </a:xfrm>
        </p:grpSpPr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672" y="960"/>
              <a:ext cx="1344" cy="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672" y="34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72" y="302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672" y="264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672" y="22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672" y="177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672" y="134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349500" y="165692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返回值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212975" y="234272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实参区域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365375" y="295232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控制链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360614" y="3634953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存取链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060575" y="432392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机器状态域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060575" y="493352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局部数据区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2060575" y="554312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临时数据区</a:t>
            </a: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4362451" y="5847928"/>
            <a:ext cx="5694363" cy="533400"/>
          </a:xfrm>
          <a:prstGeom prst="wedgeRoundRectCallout">
            <a:avLst>
              <a:gd name="adj1" fmla="val -57264"/>
              <a:gd name="adj2" fmla="val -8630"/>
              <a:gd name="adj3" fmla="val 16667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存放中间计算结果</a:t>
            </a: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4362451" y="5009728"/>
            <a:ext cx="5694363" cy="762000"/>
          </a:xfrm>
          <a:prstGeom prst="wedgeRoundRectCallout">
            <a:avLst>
              <a:gd name="adj1" fmla="val -58602"/>
              <a:gd name="adj2" fmla="val -27375"/>
              <a:gd name="adj3" fmla="val 16667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在本次活动中，为过程中定义的局部变量</a:t>
            </a:r>
          </a:p>
          <a:p>
            <a:pPr algn="l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分配的存储空间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4362451" y="4400128"/>
            <a:ext cx="5694363" cy="533400"/>
          </a:xfrm>
          <a:prstGeom prst="wedgeRoundRectCallout">
            <a:avLst>
              <a:gd name="adj1" fmla="val -57264"/>
              <a:gd name="adj2" fmla="val -8333"/>
              <a:gd name="adj3" fmla="val 16667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保存断点的现场信息，寄存器、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PSW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4362451" y="3561928"/>
            <a:ext cx="5694363" cy="762000"/>
          </a:xfrm>
          <a:prstGeom prst="wedgeRoundRectCallout">
            <a:avLst>
              <a:gd name="adj1" fmla="val -57264"/>
              <a:gd name="adj2" fmla="val -7917"/>
              <a:gd name="adj3" fmla="val 16667"/>
            </a:avLst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指向直接外围过程的最近一次活动的活动</a:t>
            </a:r>
          </a:p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记录的指针，用于对非局部名字的访问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4362451" y="2647528"/>
            <a:ext cx="5694363" cy="838200"/>
          </a:xfrm>
          <a:prstGeom prst="wedgeRoundRectCallout">
            <a:avLst>
              <a:gd name="adj1" fmla="val -57528"/>
              <a:gd name="adj2" fmla="val -7954"/>
              <a:gd name="adj3" fmla="val 16667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指向调用过程的活动记录的指针，</a:t>
            </a:r>
          </a:p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用于本活动结束时的恢复</a:t>
            </a: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4362451" y="2037928"/>
            <a:ext cx="5694363" cy="533400"/>
          </a:xfrm>
          <a:prstGeom prst="wedgeRoundRectCallout">
            <a:avLst>
              <a:gd name="adj1" fmla="val -56995"/>
              <a:gd name="adj2" fmla="val -8333"/>
              <a:gd name="adj3" fmla="val 1666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调用过程提供给本活动的实参值</a:t>
            </a: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4362451" y="1428328"/>
            <a:ext cx="5694363" cy="533400"/>
          </a:xfrm>
          <a:prstGeom prst="wedgeRoundRectCallout">
            <a:avLst>
              <a:gd name="adj1" fmla="val -56190"/>
              <a:gd name="adj2" fmla="val -8333"/>
              <a:gd name="adj3" fmla="val 16667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本活动返回给调用过程的值</a:t>
            </a:r>
          </a:p>
        </p:txBody>
      </p:sp>
    </p:spTree>
    <p:extLst>
      <p:ext uri="{BB962C8B-B14F-4D97-AF65-F5344CB8AC3E}">
        <p14:creationId xmlns:p14="http://schemas.microsoft.com/office/powerpoint/2010/main" val="1188336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836712"/>
            <a:ext cx="11379200" cy="5519464"/>
          </a:xfrm>
        </p:spPr>
        <p:txBody>
          <a:bodyPr/>
          <a:lstStyle/>
          <a:p>
            <a:r>
              <a:rPr kumimoji="1" lang="zh-CN" altLang="en-US" dirty="0"/>
              <a:t>栈式分配实现的过程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调用序列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返回序列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调用者责任和被调用者责任</a:t>
            </a:r>
            <a:endParaRPr kumimoji="1" lang="en-US" altLang="zh-CN" dirty="0"/>
          </a:p>
          <a:p>
            <a:r>
              <a:rPr kumimoji="1" lang="zh-CN" altLang="en-US" dirty="0"/>
              <a:t>调用序列、返回序列和活动记录之间的关系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活动记录是一块连续的存储区域，保存一个活动所需的全部信息，与活动一一对应。</a:t>
            </a:r>
          </a:p>
          <a:p>
            <a:pPr lvl="1"/>
            <a:r>
              <a:rPr kumimoji="1" lang="zh-CN" altLang="en-US" dirty="0"/>
              <a:t>调用序列是一段代码，完成活动记录的入栈，实现控制从调用过程到被调用过程的转移。</a:t>
            </a:r>
          </a:p>
          <a:p>
            <a:pPr lvl="1"/>
            <a:r>
              <a:rPr kumimoji="1" lang="zh-CN" altLang="en-US" dirty="0"/>
              <a:t>调用序列逻辑上是一个整体，物理上被分成两部分，分属于调用过程和被调用过程。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</a:p>
        </p:txBody>
      </p:sp>
    </p:spTree>
    <p:extLst>
      <p:ext uri="{BB962C8B-B14F-4D97-AF65-F5344CB8AC3E}">
        <p14:creationId xmlns:p14="http://schemas.microsoft.com/office/powerpoint/2010/main" val="1806328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非局部数据访问方法</a:t>
            </a:r>
            <a:r>
              <a:rPr kumimoji="1" lang="en-US" altLang="zh-CN" dirty="0"/>
              <a:t>(</a:t>
            </a:r>
            <a:r>
              <a:rPr kumimoji="1" lang="zh-CN" altLang="en-US" dirty="0"/>
              <a:t>栈式分配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存取链</a:t>
            </a:r>
            <a:r>
              <a:rPr kumimoji="1" lang="en-US" altLang="zh-CN" dirty="0"/>
              <a:t>(</a:t>
            </a:r>
            <a:r>
              <a:rPr kumimoji="1" lang="zh-CN" altLang="en-US" dirty="0"/>
              <a:t>访问链</a:t>
            </a:r>
            <a:r>
              <a:rPr kumimoji="1" lang="en-US" altLang="zh-CN" dirty="0"/>
              <a:t>)</a:t>
            </a:r>
            <a:r>
              <a:rPr kumimoji="1" lang="zh-CN" altLang="en-US" dirty="0"/>
              <a:t>可以访问非局部数据</a:t>
            </a:r>
            <a:endParaRPr kumimoji="1" lang="en-US" altLang="zh-CN" dirty="0"/>
          </a:p>
          <a:p>
            <a:r>
              <a:rPr kumimoji="1" lang="zh-CN" altLang="en-US" dirty="0"/>
              <a:t>带嵌套过程语言</a:t>
            </a:r>
            <a:r>
              <a:rPr kumimoji="1" lang="en-US" altLang="zh-CN" dirty="0"/>
              <a:t>(PASCAL)</a:t>
            </a:r>
            <a:r>
              <a:rPr kumimoji="1" lang="zh-CN" altLang="en-US" dirty="0"/>
              <a:t>和不带嵌套过程语言</a:t>
            </a:r>
            <a:r>
              <a:rPr kumimoji="1" lang="en-US" altLang="zh-CN" dirty="0"/>
              <a:t>(C</a:t>
            </a:r>
            <a:r>
              <a:rPr kumimoji="1" lang="zh-CN" altLang="en-US" dirty="0"/>
              <a:t>语言</a:t>
            </a:r>
            <a:r>
              <a:rPr kumimoji="1" lang="en-US" altLang="zh-CN" dirty="0"/>
              <a:t>)</a:t>
            </a:r>
            <a:r>
              <a:rPr kumimoji="1" lang="zh-CN" altLang="en-US" dirty="0"/>
              <a:t>对非局部数据访问的区别</a:t>
            </a:r>
            <a:endParaRPr kumimoji="1" lang="en-US" altLang="zh-CN" dirty="0"/>
          </a:p>
          <a:p>
            <a:r>
              <a:rPr kumimoji="1" lang="zh-CN" altLang="en-US" dirty="0"/>
              <a:t>存取链的另一种实现形式</a:t>
            </a:r>
            <a:r>
              <a:rPr kumimoji="1" lang="en-US" altLang="zh-CN" dirty="0"/>
              <a:t>DISPLAY</a:t>
            </a:r>
            <a:r>
              <a:rPr kumimoji="1" lang="zh-CN" altLang="en-US" dirty="0"/>
              <a:t>表，了解基本原理</a:t>
            </a:r>
            <a:endParaRPr kumimoji="1" lang="en-US" altLang="zh-CN" dirty="0"/>
          </a:p>
          <a:p>
            <a:r>
              <a:rPr kumimoji="1" lang="zh-CN" altLang="en-US" dirty="0"/>
              <a:t>符号表的基本概念和作用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</a:p>
        </p:txBody>
      </p:sp>
    </p:spTree>
    <p:extLst>
      <p:ext uri="{BB962C8B-B14F-4D97-AF65-F5344CB8AC3E}">
        <p14:creationId xmlns:p14="http://schemas.microsoft.com/office/powerpoint/2010/main" val="1145977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目标代码形式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机器语言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可重定位机器代码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汇编语言</a:t>
            </a:r>
            <a:endParaRPr kumimoji="1" lang="en-US" altLang="zh-CN" dirty="0"/>
          </a:p>
          <a:p>
            <a:r>
              <a:rPr kumimoji="1" lang="zh-CN" altLang="en-US" dirty="0"/>
              <a:t>结合第七章运行时存储分配策略，理解其在目标代码中的体现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基本块和流图概念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下次引用信息的获取方法</a:t>
            </a:r>
            <a:endParaRPr kumimoji="1" lang="en-US" altLang="zh-CN" dirty="0"/>
          </a:p>
          <a:p>
            <a:r>
              <a:rPr kumimoji="1" lang="zh-CN" altLang="en-US" dirty="0"/>
              <a:t>简单代码生成算法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第八章 代码生成</a:t>
            </a:r>
          </a:p>
        </p:txBody>
      </p:sp>
    </p:spTree>
    <p:extLst>
      <p:ext uri="{BB962C8B-B14F-4D97-AF65-F5344CB8AC3E}">
        <p14:creationId xmlns:p14="http://schemas.microsoft.com/office/powerpoint/2010/main" val="1772466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了解代码优化的分类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局部优化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常数表达式计算、删除公共子表达式、删除死代码、交换语句次序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基本块划分方法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程序流图构造方法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循环优化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代码外提、强度削弱、改变循环条件变量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从程序流图中寻找循环的构成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dirty="0">
                <a:solidFill>
                  <a:srgbClr val="FF0000"/>
                </a:solidFill>
              </a:rPr>
              <a:t>必经节点、回边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第九章 代码优化</a:t>
            </a:r>
          </a:p>
        </p:txBody>
      </p:sp>
    </p:spTree>
    <p:extLst>
      <p:ext uri="{BB962C8B-B14F-4D97-AF65-F5344CB8AC3E}">
        <p14:creationId xmlns:p14="http://schemas.microsoft.com/office/powerpoint/2010/main" val="520924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8EEB14A-5AD0-6E46-9295-D6482D654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2800" dirty="0"/>
              <a:t>编译程序相关的各种概念</a:t>
            </a:r>
            <a:endParaRPr kumimoji="1" lang="en-US" altLang="zh-CN" sz="2800" dirty="0"/>
          </a:p>
          <a:p>
            <a:r>
              <a:rPr kumimoji="1" lang="zh-CN" altLang="en-US" sz="2800" dirty="0"/>
              <a:t>正规表达式和自动机：</a:t>
            </a:r>
            <a:r>
              <a:rPr kumimoji="1" lang="zh-CN" altLang="en-US" sz="2800" dirty="0">
                <a:solidFill>
                  <a:srgbClr val="FF0000"/>
                </a:solidFill>
              </a:rPr>
              <a:t>语言</a:t>
            </a:r>
            <a:r>
              <a:rPr kumimoji="1" lang="en-US" altLang="zh-CN" sz="2800" dirty="0">
                <a:solidFill>
                  <a:srgbClr val="FF0000"/>
                </a:solidFill>
              </a:rPr>
              <a:t>-</a:t>
            </a:r>
            <a:r>
              <a:rPr kumimoji="1" lang="zh-CN" altLang="en-US" sz="2800" dirty="0">
                <a:solidFill>
                  <a:srgbClr val="FF0000"/>
                </a:solidFill>
              </a:rPr>
              <a:t>正规式</a:t>
            </a:r>
            <a:r>
              <a:rPr kumimoji="1" lang="en-US" altLang="zh-CN" sz="2800" dirty="0">
                <a:solidFill>
                  <a:srgbClr val="FF0000"/>
                </a:solidFill>
              </a:rPr>
              <a:t>-</a:t>
            </a:r>
            <a:r>
              <a:rPr kumimoji="1" lang="zh-CN" altLang="en-US" sz="2800" dirty="0">
                <a:solidFill>
                  <a:srgbClr val="FF0000"/>
                </a:solidFill>
              </a:rPr>
              <a:t>自动机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FF0000"/>
                </a:solidFill>
              </a:rPr>
              <a:t>子集法，最小化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r>
              <a:rPr kumimoji="1" lang="zh-CN" altLang="en-US" sz="2800" dirty="0"/>
              <a:t>文法</a:t>
            </a:r>
            <a:r>
              <a:rPr kumimoji="1" lang="zh-CN" altLang="en-US" sz="2800" dirty="0">
                <a:solidFill>
                  <a:srgbClr val="FF0000"/>
                </a:solidFill>
              </a:rPr>
              <a:t>基本概念</a:t>
            </a:r>
            <a:r>
              <a:rPr kumimoji="1" lang="zh-CN" altLang="en-US" sz="2800" dirty="0"/>
              <a:t>：定义，推导，归约，</a:t>
            </a:r>
            <a:r>
              <a:rPr kumimoji="1" lang="zh-CN" altLang="en-US" sz="2800" dirty="0">
                <a:solidFill>
                  <a:srgbClr val="FF0000"/>
                </a:solidFill>
              </a:rPr>
              <a:t>短语，直接短语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FF0000"/>
                </a:solidFill>
              </a:rPr>
              <a:t>句柄</a:t>
            </a:r>
            <a:r>
              <a:rPr kumimoji="1" lang="zh-CN" altLang="en-US" sz="2800" dirty="0"/>
              <a:t>，分析树</a:t>
            </a:r>
            <a:endParaRPr kumimoji="1" lang="en-US" altLang="zh-CN" sz="2800" dirty="0"/>
          </a:p>
          <a:p>
            <a:r>
              <a:rPr kumimoji="1" lang="zh-CN" altLang="en-US" sz="2800" dirty="0"/>
              <a:t>中间代码形式：</a:t>
            </a:r>
            <a:r>
              <a:rPr kumimoji="1" lang="zh-CN" altLang="en-US" sz="2800" dirty="0">
                <a:solidFill>
                  <a:srgbClr val="FF0000"/>
                </a:solidFill>
              </a:rPr>
              <a:t>抽象语法树</a:t>
            </a:r>
            <a:r>
              <a:rPr kumimoji="1" lang="zh-CN" altLang="en-US" sz="2800" dirty="0"/>
              <a:t>，</a:t>
            </a:r>
            <a:r>
              <a:rPr kumimoji="1" lang="en-US" altLang="zh-CN" sz="2800" dirty="0">
                <a:solidFill>
                  <a:srgbClr val="FF0000"/>
                </a:solidFill>
              </a:rPr>
              <a:t>DAG</a:t>
            </a:r>
            <a:r>
              <a:rPr kumimoji="1" lang="zh-CN" altLang="en-US" sz="2800" dirty="0"/>
              <a:t>，逆波兰式（后缀式），</a:t>
            </a:r>
            <a:r>
              <a:rPr kumimoji="1" lang="zh-CN" altLang="en-US" sz="2800" dirty="0">
                <a:solidFill>
                  <a:srgbClr val="FF0000"/>
                </a:solidFill>
              </a:rPr>
              <a:t>三地址代码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r>
              <a:rPr kumimoji="1" lang="zh-CN" altLang="en-US" sz="2800" dirty="0"/>
              <a:t>语法制导翻译：</a:t>
            </a:r>
            <a:r>
              <a:rPr kumimoji="1" lang="zh-CN" altLang="en-US" sz="2800" dirty="0">
                <a:solidFill>
                  <a:srgbClr val="FF0000"/>
                </a:solidFill>
              </a:rPr>
              <a:t>语法制导定义概念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FF0000"/>
                </a:solidFill>
              </a:rPr>
              <a:t>综合属性、继承属性，属性计算方法，</a:t>
            </a:r>
            <a:r>
              <a:rPr kumimoji="1" lang="en-US" altLang="zh-CN" sz="2800" dirty="0">
                <a:solidFill>
                  <a:srgbClr val="FF0000"/>
                </a:solidFill>
              </a:rPr>
              <a:t>S</a:t>
            </a:r>
            <a:r>
              <a:rPr kumimoji="1" lang="zh-CN" altLang="en-US" sz="2800" dirty="0">
                <a:solidFill>
                  <a:srgbClr val="FF0000"/>
                </a:solidFill>
              </a:rPr>
              <a:t>属性定义、</a:t>
            </a:r>
            <a:r>
              <a:rPr kumimoji="1" lang="en-US" altLang="zh-CN" sz="2800" dirty="0">
                <a:solidFill>
                  <a:srgbClr val="FF0000"/>
                </a:solidFill>
              </a:rPr>
              <a:t>L</a:t>
            </a:r>
            <a:r>
              <a:rPr kumimoji="1" lang="zh-CN" altLang="en-US" sz="2800" dirty="0">
                <a:solidFill>
                  <a:srgbClr val="FF0000"/>
                </a:solidFill>
              </a:rPr>
              <a:t>属性定义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FF0000"/>
                </a:solidFill>
              </a:rPr>
              <a:t>翻译模式</a:t>
            </a:r>
            <a:r>
              <a:rPr kumimoji="1" lang="en-US" altLang="zh-CN" sz="2800" dirty="0">
                <a:solidFill>
                  <a:srgbClr val="FF0000"/>
                </a:solidFill>
              </a:rPr>
              <a:t>(</a:t>
            </a:r>
            <a:r>
              <a:rPr kumimoji="1" lang="zh-CN" altLang="en-US" sz="2800" dirty="0">
                <a:solidFill>
                  <a:srgbClr val="FF0000"/>
                </a:solidFill>
              </a:rPr>
              <a:t>方案</a:t>
            </a:r>
            <a:r>
              <a:rPr kumimoji="1" lang="en-US" altLang="zh-CN" sz="2800" dirty="0">
                <a:solidFill>
                  <a:srgbClr val="FF0000"/>
                </a:solidFill>
              </a:rPr>
              <a:t>)</a:t>
            </a:r>
            <a:r>
              <a:rPr kumimoji="1" lang="zh-CN" altLang="en-US" sz="2800" dirty="0">
                <a:solidFill>
                  <a:srgbClr val="FF0000"/>
                </a:solidFill>
              </a:rPr>
              <a:t>的构造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FF0000"/>
                </a:solidFill>
              </a:rPr>
              <a:t>灵活掌握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r>
              <a:rPr kumimoji="1" lang="zh-CN" altLang="en-US" sz="2800" dirty="0"/>
              <a:t>自顶向下分析方法：</a:t>
            </a:r>
            <a:r>
              <a:rPr kumimoji="1" lang="en-US" altLang="zh-CN" sz="2800" dirty="0">
                <a:solidFill>
                  <a:srgbClr val="FF0000"/>
                </a:solidFill>
              </a:rPr>
              <a:t>LL(1)</a:t>
            </a:r>
            <a:r>
              <a:rPr kumimoji="1" lang="zh-CN" altLang="en-US" sz="2800" dirty="0">
                <a:solidFill>
                  <a:srgbClr val="FF0000"/>
                </a:solidFill>
              </a:rPr>
              <a:t>文法判别方法</a:t>
            </a:r>
            <a:r>
              <a:rPr kumimoji="1" lang="zh-CN" altLang="en-US" sz="2800" dirty="0"/>
              <a:t>，</a:t>
            </a:r>
            <a:r>
              <a:rPr kumimoji="1" lang="en-US" altLang="zh-CN" sz="2800" dirty="0">
                <a:solidFill>
                  <a:srgbClr val="FF0000"/>
                </a:solidFill>
              </a:rPr>
              <a:t>FIRST</a:t>
            </a:r>
            <a:r>
              <a:rPr kumimoji="1" lang="zh-CN" altLang="en-US" sz="2800" dirty="0">
                <a:solidFill>
                  <a:srgbClr val="FF0000"/>
                </a:solidFill>
              </a:rPr>
              <a:t>、</a:t>
            </a:r>
            <a:r>
              <a:rPr kumimoji="1" lang="en-US" altLang="zh-CN" sz="2800" dirty="0">
                <a:solidFill>
                  <a:srgbClr val="FF0000"/>
                </a:solidFill>
              </a:rPr>
              <a:t>FOLLOW</a:t>
            </a:r>
            <a:r>
              <a:rPr kumimoji="1" lang="zh-CN" altLang="en-US" sz="2800" dirty="0">
                <a:solidFill>
                  <a:srgbClr val="FF0000"/>
                </a:solidFill>
              </a:rPr>
              <a:t>和</a:t>
            </a:r>
            <a:r>
              <a:rPr kumimoji="1" lang="en-US" altLang="zh-CN" sz="2800" dirty="0">
                <a:solidFill>
                  <a:srgbClr val="FF0000"/>
                </a:solidFill>
              </a:rPr>
              <a:t>SELECT</a:t>
            </a:r>
            <a:r>
              <a:rPr kumimoji="1" lang="zh-CN" altLang="en-US" sz="2800" dirty="0"/>
              <a:t>，预测分析表</a:t>
            </a:r>
            <a:r>
              <a:rPr kumimoji="1" lang="en-US" altLang="zh-CN" sz="2800" dirty="0"/>
              <a:t>……</a:t>
            </a:r>
          </a:p>
          <a:p>
            <a:r>
              <a:rPr kumimoji="1" lang="zh-CN" altLang="en-US" sz="2800" dirty="0"/>
              <a:t>自底向上分析方法：</a:t>
            </a:r>
            <a:r>
              <a:rPr kumimoji="1" lang="en-US" altLang="zh-CN" sz="2800" dirty="0">
                <a:solidFill>
                  <a:srgbClr val="FF0000"/>
                </a:solidFill>
              </a:rPr>
              <a:t>LR(0)</a:t>
            </a:r>
            <a:r>
              <a:rPr kumimoji="1" lang="zh-CN" altLang="en-US" sz="2800" dirty="0">
                <a:solidFill>
                  <a:srgbClr val="FF0000"/>
                </a:solidFill>
              </a:rPr>
              <a:t>项目，项目集构造方法，</a:t>
            </a:r>
            <a:r>
              <a:rPr kumimoji="1" lang="en-US" altLang="zh-CN" sz="2800" dirty="0">
                <a:solidFill>
                  <a:srgbClr val="FF0000"/>
                </a:solidFill>
              </a:rPr>
              <a:t>SLR(1)</a:t>
            </a:r>
            <a:r>
              <a:rPr kumimoji="1" lang="zh-CN" altLang="en-US" sz="2800" dirty="0">
                <a:solidFill>
                  <a:srgbClr val="FF0000"/>
                </a:solidFill>
              </a:rPr>
              <a:t>的基本思想，</a:t>
            </a:r>
            <a:r>
              <a:rPr kumimoji="1" lang="en-US" altLang="zh-CN" sz="2800" dirty="0">
                <a:solidFill>
                  <a:srgbClr val="FF0000"/>
                </a:solidFill>
              </a:rPr>
              <a:t>LR</a:t>
            </a:r>
            <a:r>
              <a:rPr kumimoji="1" lang="zh-CN" altLang="en-US" sz="2800" dirty="0">
                <a:solidFill>
                  <a:srgbClr val="FF0000"/>
                </a:solidFill>
              </a:rPr>
              <a:t>系列分析方法关系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r>
              <a:rPr kumimoji="1" lang="zh-CN" altLang="en-US" sz="2800" dirty="0"/>
              <a:t>运行时刻管理：</a:t>
            </a:r>
            <a:r>
              <a:rPr kumimoji="1" lang="zh-CN" altLang="en-US" sz="2800" dirty="0">
                <a:solidFill>
                  <a:srgbClr val="FF0000"/>
                </a:solidFill>
              </a:rPr>
              <a:t>活动记录、调用序列、返回序列</a:t>
            </a:r>
            <a:r>
              <a:rPr kumimoji="1" lang="zh-CN" altLang="en-US" sz="2800" dirty="0"/>
              <a:t>，非局部数据访问等</a:t>
            </a:r>
            <a:endParaRPr kumimoji="1" lang="en-US" altLang="zh-CN" sz="2800" dirty="0"/>
          </a:p>
          <a:p>
            <a:r>
              <a:rPr kumimoji="1" lang="zh-CN" altLang="en-US" sz="2800" dirty="0"/>
              <a:t>代码生成和优化的基本概念和方法：</a:t>
            </a:r>
            <a:r>
              <a:rPr kumimoji="1" lang="zh-CN" altLang="en-US" sz="2800" dirty="0">
                <a:solidFill>
                  <a:srgbClr val="FF0000"/>
                </a:solidFill>
              </a:rPr>
              <a:t>基本块，程序流图，优化类别，循环判断</a:t>
            </a:r>
            <a:r>
              <a:rPr kumimoji="1" lang="zh-CN" altLang="en-US" sz="2800" dirty="0"/>
              <a:t>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DCEC54-ED1A-7F47-8889-9B35C14A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6A02215-4E48-3B44-8132-EE50055C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重点要点</a:t>
            </a:r>
          </a:p>
        </p:txBody>
      </p:sp>
    </p:spTree>
    <p:extLst>
      <p:ext uri="{BB962C8B-B14F-4D97-AF65-F5344CB8AC3E}">
        <p14:creationId xmlns:p14="http://schemas.microsoft.com/office/powerpoint/2010/main" val="3385037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356350"/>
            <a:ext cx="1981200" cy="457200"/>
          </a:xfrm>
        </p:spPr>
        <p:txBody>
          <a:bodyPr/>
          <a:lstStyle/>
          <a:p>
            <a:fld id="{462C808B-4BFB-437F-8C5A-0F0D13D80DAD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53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编译程序的总体逻辑结构</a:t>
            </a:r>
            <a:r>
              <a:rPr kumimoji="1" lang="en-US" altLang="zh-CN" dirty="0"/>
              <a:t>(</a:t>
            </a:r>
            <a:r>
              <a:rPr kumimoji="1" lang="zh-CN" altLang="en-US" b="1" dirty="0">
                <a:solidFill>
                  <a:srgbClr val="FF0000"/>
                </a:solidFill>
              </a:rPr>
              <a:t>分析</a:t>
            </a:r>
            <a:r>
              <a:rPr kumimoji="1" lang="en-US" altLang="zh-CN" b="1" dirty="0">
                <a:solidFill>
                  <a:srgbClr val="FF0000"/>
                </a:solidFill>
              </a:rPr>
              <a:t>-</a:t>
            </a:r>
            <a:r>
              <a:rPr kumimoji="1" lang="zh-CN" altLang="en-US" b="1" dirty="0">
                <a:solidFill>
                  <a:srgbClr val="FF0000"/>
                </a:solidFill>
              </a:rPr>
              <a:t>综合模型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5327915" y="5887524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 编译概述</a:t>
            </a:r>
          </a:p>
        </p:txBody>
      </p:sp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2320477" y="3068216"/>
            <a:ext cx="728663" cy="2017712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词  法 分 析</a:t>
            </a:r>
            <a:endParaRPr lang="zh-CN" altLang="en-US" sz="32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3617465" y="3068216"/>
            <a:ext cx="728662" cy="2016125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 法 分 析</a:t>
            </a:r>
            <a:endParaRPr lang="zh-CN" altLang="en-US" sz="32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4841427" y="2996778"/>
            <a:ext cx="728663" cy="2087563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语 义 分 析</a:t>
            </a:r>
            <a:endParaRPr lang="zh-CN" altLang="en-US" sz="32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6136827" y="2996778"/>
            <a:ext cx="606425" cy="2114550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中间代码生成</a:t>
            </a: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7259190" y="2996778"/>
            <a:ext cx="606425" cy="2087563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代码优化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8483152" y="2996778"/>
            <a:ext cx="606425" cy="2060575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目标代码生成</a:t>
            </a:r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9521377" y="3357141"/>
            <a:ext cx="549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目标代码</a:t>
            </a:r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1383852" y="3501603"/>
            <a:ext cx="5492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源 程序</a:t>
            </a: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2249040" y="1699791"/>
            <a:ext cx="6911975" cy="576262"/>
          </a:xfrm>
          <a:prstGeom prst="rect">
            <a:avLst/>
          </a:prstGeom>
          <a:solidFill>
            <a:srgbClr val="FFCC00"/>
          </a:solidFill>
          <a:ln w="5715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             符      号       表      管         理</a:t>
            </a:r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2176015" y="5805066"/>
            <a:ext cx="6911975" cy="576262"/>
          </a:xfrm>
          <a:prstGeom prst="rect">
            <a:avLst/>
          </a:prstGeom>
          <a:solidFill>
            <a:srgbClr val="FFCC00"/>
          </a:solidFill>
          <a:ln w="5715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               错    误     诊    断    处    理    </a:t>
            </a: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1817240" y="4149303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44"/>
          <p:cNvSpPr>
            <a:spLocks noChangeShapeType="1"/>
          </p:cNvSpPr>
          <p:nvPr/>
        </p:nvSpPr>
        <p:spPr bwMode="auto">
          <a:xfrm flipV="1">
            <a:off x="3041202" y="4149303"/>
            <a:ext cx="576263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45"/>
          <p:cNvSpPr>
            <a:spLocks noChangeShapeType="1"/>
          </p:cNvSpPr>
          <p:nvPr/>
        </p:nvSpPr>
        <p:spPr bwMode="auto">
          <a:xfrm flipV="1">
            <a:off x="4336602" y="4149303"/>
            <a:ext cx="504825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46"/>
          <p:cNvSpPr>
            <a:spLocks noChangeShapeType="1"/>
          </p:cNvSpPr>
          <p:nvPr/>
        </p:nvSpPr>
        <p:spPr bwMode="auto">
          <a:xfrm flipV="1">
            <a:off x="5560565" y="4149303"/>
            <a:ext cx="5762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47"/>
          <p:cNvSpPr>
            <a:spLocks noChangeShapeType="1"/>
          </p:cNvSpPr>
          <p:nvPr/>
        </p:nvSpPr>
        <p:spPr bwMode="auto">
          <a:xfrm>
            <a:off x="6784527" y="4120728"/>
            <a:ext cx="4572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>
            <a:off x="9089577" y="4077866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56"/>
          <p:cNvSpPr>
            <a:spLocks noChangeShapeType="1"/>
          </p:cNvSpPr>
          <p:nvPr/>
        </p:nvSpPr>
        <p:spPr bwMode="auto">
          <a:xfrm flipH="1">
            <a:off x="2680840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>
            <a:off x="7908477" y="4077866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63"/>
          <p:cNvSpPr>
            <a:spLocks noChangeShapeType="1"/>
          </p:cNvSpPr>
          <p:nvPr/>
        </p:nvSpPr>
        <p:spPr bwMode="auto">
          <a:xfrm flipH="1">
            <a:off x="3904802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64"/>
          <p:cNvSpPr>
            <a:spLocks noChangeShapeType="1"/>
          </p:cNvSpPr>
          <p:nvPr/>
        </p:nvSpPr>
        <p:spPr bwMode="auto">
          <a:xfrm flipH="1">
            <a:off x="5128765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65"/>
          <p:cNvSpPr>
            <a:spLocks noChangeShapeType="1"/>
          </p:cNvSpPr>
          <p:nvPr/>
        </p:nvSpPr>
        <p:spPr bwMode="auto">
          <a:xfrm flipH="1">
            <a:off x="6352727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66"/>
          <p:cNvSpPr>
            <a:spLocks noChangeShapeType="1"/>
          </p:cNvSpPr>
          <p:nvPr/>
        </p:nvSpPr>
        <p:spPr bwMode="auto">
          <a:xfrm flipH="1">
            <a:off x="7505252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67"/>
          <p:cNvSpPr>
            <a:spLocks noChangeShapeType="1"/>
          </p:cNvSpPr>
          <p:nvPr/>
        </p:nvSpPr>
        <p:spPr bwMode="auto">
          <a:xfrm flipH="1">
            <a:off x="8729215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68"/>
          <p:cNvSpPr>
            <a:spLocks noChangeShapeType="1"/>
          </p:cNvSpPr>
          <p:nvPr/>
        </p:nvSpPr>
        <p:spPr bwMode="auto">
          <a:xfrm flipH="1">
            <a:off x="2680840" y="234749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69"/>
          <p:cNvSpPr>
            <a:spLocks noChangeShapeType="1"/>
          </p:cNvSpPr>
          <p:nvPr/>
        </p:nvSpPr>
        <p:spPr bwMode="auto">
          <a:xfrm flipH="1">
            <a:off x="3976240" y="234749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70"/>
          <p:cNvSpPr>
            <a:spLocks noChangeShapeType="1"/>
          </p:cNvSpPr>
          <p:nvPr/>
        </p:nvSpPr>
        <p:spPr bwMode="auto">
          <a:xfrm flipH="1">
            <a:off x="5273227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71"/>
          <p:cNvSpPr>
            <a:spLocks noChangeShapeType="1"/>
          </p:cNvSpPr>
          <p:nvPr/>
        </p:nvSpPr>
        <p:spPr bwMode="auto">
          <a:xfrm flipH="1">
            <a:off x="6497190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72"/>
          <p:cNvSpPr>
            <a:spLocks noChangeShapeType="1"/>
          </p:cNvSpPr>
          <p:nvPr/>
        </p:nvSpPr>
        <p:spPr bwMode="auto">
          <a:xfrm flipH="1">
            <a:off x="7505252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73"/>
          <p:cNvSpPr>
            <a:spLocks noChangeShapeType="1"/>
          </p:cNvSpPr>
          <p:nvPr/>
        </p:nvSpPr>
        <p:spPr bwMode="auto">
          <a:xfrm flipH="1">
            <a:off x="8800652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888677" y="2707853"/>
            <a:ext cx="3887788" cy="2736850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" name="Rectangle 75"/>
          <p:cNvSpPr>
            <a:spLocks noChangeArrowheads="1"/>
          </p:cNvSpPr>
          <p:nvPr/>
        </p:nvSpPr>
        <p:spPr bwMode="auto">
          <a:xfrm>
            <a:off x="5920927" y="2707853"/>
            <a:ext cx="3529013" cy="2736850"/>
          </a:xfrm>
          <a:prstGeom prst="rect">
            <a:avLst/>
          </a:prstGeom>
          <a:noFill/>
          <a:ln w="28575" algn="ctr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AutoShape 76"/>
          <p:cNvSpPr>
            <a:spLocks noChangeArrowheads="1"/>
          </p:cNvSpPr>
          <p:nvPr/>
        </p:nvSpPr>
        <p:spPr bwMode="auto">
          <a:xfrm>
            <a:off x="866326" y="5034448"/>
            <a:ext cx="1584325" cy="647700"/>
          </a:xfrm>
          <a:prstGeom prst="cloudCallout">
            <a:avLst>
              <a:gd name="adj1" fmla="val -73347"/>
              <a:gd name="adj2" fmla="val -69606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a typeface="华文新魏" pitchFamily="2" charset="-122"/>
              </a:rPr>
              <a:t>分析</a:t>
            </a:r>
          </a:p>
        </p:txBody>
      </p:sp>
      <p:sp>
        <p:nvSpPr>
          <p:cNvPr id="37" name="AutoShape 79"/>
          <p:cNvSpPr>
            <a:spLocks noChangeArrowheads="1"/>
          </p:cNvSpPr>
          <p:nvPr/>
        </p:nvSpPr>
        <p:spPr bwMode="auto">
          <a:xfrm>
            <a:off x="9087990" y="5058487"/>
            <a:ext cx="1584325" cy="647700"/>
          </a:xfrm>
          <a:prstGeom prst="cloudCallout">
            <a:avLst>
              <a:gd name="adj1" fmla="val -73347"/>
              <a:gd name="adj2" fmla="val -69606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a typeface="华文新魏" pitchFamily="2" charset="-122"/>
              </a:rPr>
              <a:t>综合</a:t>
            </a:r>
          </a:p>
        </p:txBody>
      </p:sp>
    </p:spTree>
    <p:extLst>
      <p:ext uri="{BB962C8B-B14F-4D97-AF65-F5344CB8AC3E}">
        <p14:creationId xmlns:p14="http://schemas.microsoft.com/office/powerpoint/2010/main" val="196669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4983" y="940394"/>
            <a:ext cx="5682084" cy="5440935"/>
          </a:xfrm>
        </p:spPr>
        <p:txBody>
          <a:bodyPr/>
          <a:lstStyle/>
          <a:p>
            <a:r>
              <a:rPr kumimoji="1" lang="zh-CN" altLang="en-US" dirty="0"/>
              <a:t>编译程序的总体逻辑结构</a:t>
            </a:r>
            <a:r>
              <a:rPr kumimoji="1" lang="en-US" altLang="zh-CN" dirty="0"/>
              <a:t>(</a:t>
            </a:r>
            <a:r>
              <a:rPr kumimoji="1" lang="zh-CN" altLang="en-US" b="1" dirty="0">
                <a:solidFill>
                  <a:srgbClr val="FF0000"/>
                </a:solidFill>
              </a:rPr>
              <a:t>分析</a:t>
            </a:r>
            <a:r>
              <a:rPr kumimoji="1" lang="en-US" altLang="zh-CN" b="1" dirty="0">
                <a:solidFill>
                  <a:srgbClr val="FF0000"/>
                </a:solidFill>
              </a:rPr>
              <a:t>-</a:t>
            </a:r>
            <a:r>
              <a:rPr kumimoji="1" lang="zh-CN" altLang="en-US" b="1" dirty="0">
                <a:solidFill>
                  <a:srgbClr val="FF0000"/>
                </a:solidFill>
              </a:rPr>
              <a:t>综合模型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熟悉每个阶段的输入和输出</a:t>
            </a:r>
            <a:endParaRPr kumimoji="1" lang="en-US" altLang="zh-CN" dirty="0"/>
          </a:p>
          <a:p>
            <a:r>
              <a:rPr kumimoji="1" lang="zh-CN" altLang="en-US" dirty="0"/>
              <a:t>编译的组织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前端与后端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遍</a:t>
            </a:r>
            <a:r>
              <a:rPr kumimoji="1" lang="en-US" altLang="zh-CN" dirty="0"/>
              <a:t>(pass)</a:t>
            </a:r>
            <a:r>
              <a:rPr kumimoji="1" lang="zh-CN" altLang="en-US" dirty="0"/>
              <a:t>的概念</a:t>
            </a:r>
            <a:endParaRPr kumimoji="1" lang="en-US" altLang="zh-CN" dirty="0"/>
          </a:p>
          <a:p>
            <a:pPr lvl="2"/>
            <a:r>
              <a:rPr lang="zh-CN" altLang="en-US" dirty="0">
                <a:latin typeface="华文新魏" charset="-122"/>
                <a:ea typeface="华文新魏" charset="-122"/>
              </a:rPr>
              <a:t>根据系统资源的状况、运行目标的要求等，可以将一个编译程序设计成多遍扫描，在每一遍扫描中，完成不同的任务</a:t>
            </a:r>
          </a:p>
          <a:p>
            <a:pPr lvl="2"/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 编译概述</a:t>
            </a: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67" y="940395"/>
            <a:ext cx="6101581" cy="544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0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600" dirty="0"/>
              <a:t>字母表：符号的非空有穷集合</a:t>
            </a:r>
            <a:endParaRPr kumimoji="1" lang="en-US" altLang="zh-CN" sz="3600" dirty="0"/>
          </a:p>
          <a:p>
            <a:r>
              <a:rPr kumimoji="1" lang="zh-CN" altLang="en-US" sz="3600" dirty="0"/>
              <a:t>符号串及其运算</a:t>
            </a:r>
            <a:endParaRPr kumimoji="1" lang="en-US" altLang="zh-CN" sz="3600" dirty="0"/>
          </a:p>
          <a:p>
            <a:pPr lvl="1"/>
            <a:r>
              <a:rPr kumimoji="1" lang="zh-CN" altLang="en-US" sz="3200" dirty="0"/>
              <a:t>连接：字母表的连接  </a:t>
            </a:r>
            <a:r>
              <a:rPr lang="zh-CN" altLang="en-US" dirty="0">
                <a:latin typeface="华文新魏" charset="-122"/>
                <a:ea typeface="华文新魏" charset="-122"/>
              </a:rPr>
              <a:t>∑</a:t>
            </a:r>
            <a:r>
              <a:rPr lang="en-US" altLang="zh-CN" baseline="-30000" dirty="0">
                <a:latin typeface="华文新魏" charset="-122"/>
                <a:ea typeface="华文新魏" charset="-122"/>
              </a:rPr>
              <a:t>1</a:t>
            </a:r>
            <a:r>
              <a:rPr lang="en-US" altLang="zh-CN" dirty="0">
                <a:latin typeface="华文新魏" charset="-122"/>
                <a:ea typeface="华文新魏" charset="-122"/>
              </a:rPr>
              <a:t>∑</a:t>
            </a:r>
            <a:r>
              <a:rPr lang="en-US" altLang="zh-CN" baseline="-30000" dirty="0">
                <a:latin typeface="华文新魏" charset="-122"/>
                <a:ea typeface="华文新魏" charset="-122"/>
              </a:rPr>
              <a:t>2</a:t>
            </a:r>
            <a:r>
              <a:rPr lang="en-US" altLang="zh-CN" dirty="0">
                <a:latin typeface="华文新魏" charset="-122"/>
                <a:ea typeface="华文新魏" charset="-122"/>
              </a:rPr>
              <a:t>={</a:t>
            </a:r>
            <a:r>
              <a:rPr lang="en-US" altLang="zh-CN" dirty="0" err="1">
                <a:latin typeface="华文新魏" charset="-122"/>
                <a:ea typeface="华文新魏" charset="-122"/>
              </a:rPr>
              <a:t>ab|a</a:t>
            </a:r>
            <a:r>
              <a:rPr lang="en-US" altLang="zh-CN" dirty="0">
                <a:latin typeface="华文新魏" charset="-122"/>
                <a:ea typeface="华文新魏" charset="-122"/>
              </a:rPr>
              <a:t>∈∑</a:t>
            </a:r>
            <a:r>
              <a:rPr lang="en-US" altLang="zh-CN" baseline="-30000" dirty="0">
                <a:latin typeface="华文新魏" charset="-122"/>
                <a:ea typeface="华文新魏" charset="-122"/>
              </a:rPr>
              <a:t>1</a:t>
            </a:r>
            <a:r>
              <a:rPr lang="zh-CN" altLang="en-US" dirty="0">
                <a:latin typeface="华文新魏" charset="-122"/>
                <a:ea typeface="华文新魏" charset="-122"/>
              </a:rPr>
              <a:t>，</a:t>
            </a:r>
            <a:r>
              <a:rPr lang="en-US" altLang="zh-CN" dirty="0">
                <a:latin typeface="华文新魏" charset="-122"/>
                <a:ea typeface="华文新魏" charset="-122"/>
              </a:rPr>
              <a:t>b∈∑</a:t>
            </a:r>
            <a:r>
              <a:rPr lang="en-US" altLang="zh-CN" baseline="-30000" dirty="0">
                <a:latin typeface="华文新魏" charset="-122"/>
                <a:ea typeface="华文新魏" charset="-122"/>
              </a:rPr>
              <a:t>2</a:t>
            </a:r>
            <a:r>
              <a:rPr lang="en-US" altLang="zh-CN" dirty="0">
                <a:latin typeface="华文新魏" charset="-122"/>
                <a:ea typeface="华文新魏" charset="-122"/>
              </a:rPr>
              <a:t>} </a:t>
            </a:r>
          </a:p>
          <a:p>
            <a:pPr marL="708025" lvl="1" indent="-255588">
              <a:spcBef>
                <a:spcPct val="35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闭包：</a:t>
            </a:r>
            <a:r>
              <a:rPr lang="en-US" altLang="zh-CN" dirty="0">
                <a:latin typeface="华文新魏" charset="-122"/>
                <a:ea typeface="华文新魏" charset="-122"/>
              </a:rPr>
              <a:t>∑</a:t>
            </a:r>
            <a:r>
              <a:rPr lang="en-US" altLang="zh-CN" baseline="30000" dirty="0">
                <a:latin typeface="华文新魏" charset="-122"/>
                <a:ea typeface="华文新魏" charset="-122"/>
              </a:rPr>
              <a:t>*</a:t>
            </a:r>
            <a:r>
              <a:rPr lang="zh-CN" altLang="en-US" baseline="-30000" dirty="0">
                <a:latin typeface="华文新魏" charset="-122"/>
                <a:ea typeface="华文新魏" charset="-122"/>
              </a:rPr>
              <a:t>、</a:t>
            </a:r>
            <a:r>
              <a:rPr lang="zh-CN" altLang="en-US" dirty="0">
                <a:latin typeface="华文新魏" charset="-122"/>
                <a:ea typeface="华文新魏" charset="-122"/>
              </a:rPr>
              <a:t>∑</a:t>
            </a:r>
            <a:r>
              <a:rPr lang="en-US" altLang="zh-CN" baseline="30000" dirty="0">
                <a:latin typeface="华文新魏" charset="-122"/>
                <a:ea typeface="华文新魏" charset="-122"/>
              </a:rPr>
              <a:t>+</a:t>
            </a:r>
            <a:endParaRPr lang="en-US" altLang="zh-CN" dirty="0">
              <a:latin typeface="华文新魏" charset="-122"/>
              <a:ea typeface="华文新魏" charset="-122"/>
            </a:endParaRPr>
          </a:p>
          <a:p>
            <a:pPr marL="708025" lvl="1" indent="-255588">
              <a:spcBef>
                <a:spcPct val="35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语言和符号串集合</a:t>
            </a:r>
            <a:r>
              <a:rPr lang="en-US" altLang="zh-CN" dirty="0">
                <a:latin typeface="华文新魏" charset="-122"/>
                <a:ea typeface="华文新魏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语言的集合定义形式，见第</a:t>
            </a:r>
            <a:r>
              <a:rPr lang="en-US" altLang="zh-CN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章课件</a:t>
            </a:r>
            <a:r>
              <a:rPr lang="en-US" altLang="zh-CN" dirty="0">
                <a:latin typeface="华文新魏" charset="-122"/>
                <a:ea typeface="华文新魏" charset="-122"/>
              </a:rPr>
              <a:t>)</a:t>
            </a:r>
          </a:p>
          <a:p>
            <a:pPr marL="1050925" lvl="2" indent="-255588">
              <a:spcBef>
                <a:spcPct val="35000"/>
              </a:spcBef>
            </a:pPr>
            <a:r>
              <a:rPr lang="en-US" altLang="zh-CN" dirty="0">
                <a:latin typeface="华文新魏" charset="-122"/>
                <a:ea typeface="华文新魏" charset="-122"/>
              </a:rPr>
              <a:t>x∈∑</a:t>
            </a:r>
            <a:r>
              <a:rPr lang="en-US" altLang="zh-CN" baseline="30000" dirty="0">
                <a:latin typeface="华文新魏" charset="-122"/>
                <a:ea typeface="华文新魏" charset="-122"/>
              </a:rPr>
              <a:t>*</a:t>
            </a:r>
            <a:r>
              <a:rPr lang="en-US" altLang="zh-CN" dirty="0">
                <a:latin typeface="华文新魏" charset="-122"/>
                <a:ea typeface="华文新魏" charset="-122"/>
              </a:rPr>
              <a:t>,  L </a:t>
            </a:r>
            <a:r>
              <a:rPr lang="en-US" altLang="zh-CN" dirty="0">
                <a:latin typeface="华文新魏" charset="-122"/>
                <a:ea typeface="华文新魏" charset="-122"/>
                <a:sym typeface="Symbol" charset="2"/>
              </a:rPr>
              <a:t></a:t>
            </a:r>
            <a:r>
              <a:rPr lang="en-US" altLang="zh-CN" dirty="0">
                <a:latin typeface="华文新魏" charset="-122"/>
                <a:ea typeface="华文新魏" charset="-122"/>
              </a:rPr>
              <a:t> ∑</a:t>
            </a:r>
            <a:r>
              <a:rPr lang="en-US" altLang="zh-CN" baseline="30000" dirty="0">
                <a:latin typeface="华文新魏" charset="-122"/>
                <a:ea typeface="华文新魏" charset="-122"/>
              </a:rPr>
              <a:t>*</a:t>
            </a:r>
            <a:r>
              <a:rPr lang="en-US" altLang="zh-CN" dirty="0">
                <a:latin typeface="华文新魏" charset="-122"/>
                <a:ea typeface="华文新魏" charset="-122"/>
              </a:rPr>
              <a:t>,  x∈ L</a:t>
            </a:r>
          </a:p>
          <a:p>
            <a:pPr marL="708025" lvl="1" indent="-255588">
              <a:spcBef>
                <a:spcPct val="35000"/>
              </a:spcBef>
            </a:pPr>
            <a:r>
              <a:rPr lang="zh-CN" altLang="en-US" sz="3200" dirty="0">
                <a:latin typeface="华文新魏" charset="-122"/>
                <a:ea typeface="华文新魏" charset="-122"/>
              </a:rPr>
              <a:t>空符号串</a:t>
            </a:r>
            <a:r>
              <a:rPr lang="en-US" altLang="zh-CN" sz="3200" dirty="0" err="1">
                <a:latin typeface="华文新魏" charset="-122"/>
                <a:ea typeface="华文新魏" charset="-122"/>
              </a:rPr>
              <a:t>ε</a:t>
            </a:r>
            <a:endParaRPr kumimoji="1" lang="en-US" altLang="zh-CN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111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/>
          <a:lstStyle/>
          <a:p>
            <a:r>
              <a:rPr kumimoji="1" lang="zh-CN" altLang="en-US" dirty="0"/>
              <a:t>文法的定义</a:t>
            </a:r>
            <a:endParaRPr kumimoji="1" lang="en-US" altLang="zh-CN" dirty="0"/>
          </a:p>
          <a:p>
            <a:pPr lvl="1"/>
            <a:r>
              <a:rPr lang="zh-CN" altLang="en-US" dirty="0">
                <a:latin typeface="华文新魏" charset="-122"/>
                <a:ea typeface="华文新魏" charset="-122"/>
              </a:rPr>
              <a:t>四元组：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Ｇ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= (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Ｖ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，Ｖ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，Ｐ，Ｓ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marL="1000125" lvl="2" indent="-246063">
              <a:lnSpc>
                <a:spcPct val="90000"/>
              </a:lnSpc>
              <a:spcBef>
                <a:spcPct val="35000"/>
              </a:spcBef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α→β ∈P</a:t>
            </a:r>
          </a:p>
          <a:p>
            <a:pPr marL="708025" lvl="1" indent="-255588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候选式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：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α→β</a:t>
            </a:r>
            <a:r>
              <a:rPr lang="en-US" altLang="zh-CN" baseline="-30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en-US" baseline="-30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|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altLang="zh-CN" baseline="-30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en-US" baseline="-30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|…|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altLang="zh-CN" baseline="-30000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  <a:p>
            <a:pPr marL="708025" lvl="1" indent="-255588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推导</a:t>
            </a:r>
            <a:r>
              <a:rPr lang="en-US" altLang="zh-CN" dirty="0">
                <a:latin typeface="华文新魏" charset="-122"/>
                <a:ea typeface="华文新魏" charset="-122"/>
              </a:rPr>
              <a:t>(</a:t>
            </a:r>
            <a:r>
              <a:rPr lang="zh-CN" altLang="en-US" dirty="0">
                <a:latin typeface="华文新魏" charset="-122"/>
                <a:ea typeface="华文新魏" charset="-122"/>
              </a:rPr>
              <a:t>派生</a:t>
            </a:r>
            <a:r>
              <a:rPr lang="en-US" altLang="zh-CN" dirty="0">
                <a:latin typeface="华文新魏" charset="-122"/>
                <a:ea typeface="华文新魏" charset="-122"/>
              </a:rPr>
              <a:t>)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：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Ａ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γ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 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，</a:t>
            </a:r>
            <a:r>
              <a:rPr lang="zh-CN" altLang="en-US" dirty="0">
                <a:solidFill>
                  <a:schemeClr val="hlin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Ａ→</a:t>
            </a:r>
            <a:r>
              <a:rPr lang="en-US" altLang="zh-CN" dirty="0" err="1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γ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∈ </a:t>
            </a:r>
            <a:r>
              <a:rPr lang="en-US" altLang="zh-CN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</a:p>
          <a:p>
            <a:pPr marL="1000125" lvl="2" indent="-246063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；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n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；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*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；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+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</a:p>
          <a:p>
            <a:pPr marL="708025" lvl="1" indent="-255588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句型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*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    α∈(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Ｖ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∪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Ｖ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</a:rPr>
              <a:t>*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708025" lvl="1" indent="-255588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句子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*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，  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x∈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Ｖ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</a:rPr>
              <a:t>* </a:t>
            </a:r>
          </a:p>
          <a:p>
            <a:pPr marL="708025" lvl="1" indent="-255588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归约</a:t>
            </a:r>
            <a:endParaRPr lang="en-US" altLang="zh-CN" dirty="0">
              <a:latin typeface="华文新魏" charset="-122"/>
              <a:ea typeface="华文新魏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</a:p>
        </p:txBody>
      </p:sp>
    </p:spTree>
    <p:extLst>
      <p:ext uri="{BB962C8B-B14F-4D97-AF65-F5344CB8AC3E}">
        <p14:creationId xmlns:p14="http://schemas.microsoft.com/office/powerpoint/2010/main" val="133882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600" dirty="0"/>
              <a:t>推导与归约</a:t>
            </a:r>
            <a:endParaRPr kumimoji="1" lang="en-US" altLang="zh-CN" sz="3600" dirty="0"/>
          </a:p>
          <a:p>
            <a:pPr lvl="1"/>
            <a:r>
              <a:rPr kumimoji="1" lang="zh-CN" altLang="en-US" sz="3200" dirty="0"/>
              <a:t>最左</a:t>
            </a:r>
            <a:r>
              <a:rPr kumimoji="1" lang="en-US" altLang="zh-CN" sz="3200" dirty="0"/>
              <a:t>(Left-most)</a:t>
            </a:r>
            <a:r>
              <a:rPr kumimoji="1" lang="zh-CN" altLang="en-US" sz="3200" dirty="0"/>
              <a:t>推导</a:t>
            </a:r>
            <a:r>
              <a:rPr kumimoji="1" lang="en-US" altLang="zh-CN" sz="3200" dirty="0"/>
              <a:t>——</a:t>
            </a:r>
            <a:r>
              <a:rPr kumimoji="1" lang="zh-CN" altLang="en-US" sz="3200" dirty="0"/>
              <a:t>最左分析</a:t>
            </a:r>
          </a:p>
          <a:p>
            <a:pPr lvl="2"/>
            <a:r>
              <a:rPr kumimoji="1" lang="zh-CN" altLang="en-US" sz="3200" dirty="0"/>
              <a:t>左句型</a:t>
            </a:r>
          </a:p>
          <a:p>
            <a:pPr lvl="2"/>
            <a:r>
              <a:rPr kumimoji="1" lang="zh-CN" altLang="en-US" sz="3200" dirty="0"/>
              <a:t>最左推导对应最右归约</a:t>
            </a:r>
          </a:p>
          <a:p>
            <a:pPr lvl="1"/>
            <a:r>
              <a:rPr kumimoji="1" lang="zh-CN" altLang="en-US" sz="3200" dirty="0"/>
              <a:t>最右</a:t>
            </a:r>
            <a:r>
              <a:rPr kumimoji="1" lang="en-US" altLang="zh-CN" sz="3200" dirty="0"/>
              <a:t>(Right-most)</a:t>
            </a:r>
            <a:r>
              <a:rPr kumimoji="1" lang="zh-CN" altLang="en-US" sz="3200" dirty="0"/>
              <a:t>推导</a:t>
            </a:r>
            <a:r>
              <a:rPr kumimoji="1" lang="en-US" altLang="zh-CN" sz="3200" dirty="0"/>
              <a:t>——</a:t>
            </a:r>
            <a:r>
              <a:rPr kumimoji="1" lang="zh-CN" altLang="en-US" sz="3200" dirty="0"/>
              <a:t>最右分析</a:t>
            </a:r>
          </a:p>
          <a:p>
            <a:pPr lvl="2"/>
            <a:r>
              <a:rPr kumimoji="1" lang="zh-CN" altLang="en-US" sz="3200" dirty="0"/>
              <a:t>规范推导、规范句型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右句型</a:t>
            </a:r>
            <a:r>
              <a:rPr kumimoji="1" lang="en-US" altLang="zh-CN" sz="3200" dirty="0"/>
              <a:t>)</a:t>
            </a:r>
            <a:endParaRPr kumimoji="1" lang="zh-CN" altLang="en-US" sz="3200" dirty="0"/>
          </a:p>
          <a:p>
            <a:pPr lvl="2"/>
            <a:r>
              <a:rPr kumimoji="1" lang="zh-CN" altLang="en-US" sz="3200" dirty="0"/>
              <a:t>最右推导对应最左归约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规范归约</a:t>
            </a:r>
            <a:r>
              <a:rPr kumimoji="1" lang="en-US" altLang="zh-CN" sz="3200" dirty="0"/>
              <a:t>)</a:t>
            </a:r>
            <a:endParaRPr kumimoji="1" lang="zh-CN" altLang="en-US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</a:p>
        </p:txBody>
      </p:sp>
    </p:spTree>
    <p:extLst>
      <p:ext uri="{BB962C8B-B14F-4D97-AF65-F5344CB8AC3E}">
        <p14:creationId xmlns:p14="http://schemas.microsoft.com/office/powerpoint/2010/main" val="38215058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6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四章 语法分析-2new" id="{498E0707-0095-1A4D-AF03-E989A879BB38}" vid="{665BD927-D8B9-3242-A863-2ECED263424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compiler</Template>
  <TotalTime>2626</TotalTime>
  <Words>4306</Words>
  <Application>Microsoft Macintosh PowerPoint</Application>
  <PresentationFormat>宽屏</PresentationFormat>
  <Paragraphs>791</Paragraphs>
  <Slides>46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1" baseType="lpstr">
      <vt:lpstr>华文新魏</vt:lpstr>
      <vt:lpstr>华文新魏</vt:lpstr>
      <vt:lpstr>楷体_GB2312</vt:lpstr>
      <vt:lpstr>宋体</vt:lpstr>
      <vt:lpstr>Times</vt:lpstr>
      <vt:lpstr>Arial</vt:lpstr>
      <vt:lpstr>Calibri</vt:lpstr>
      <vt:lpstr>Comic Sans MS</vt:lpstr>
      <vt:lpstr>Consolas</vt:lpstr>
      <vt:lpstr>Lucida Sans</vt:lpstr>
      <vt:lpstr>Monotype Sorts</vt:lpstr>
      <vt:lpstr>Tahoma</vt:lpstr>
      <vt:lpstr>Times New Roman</vt:lpstr>
      <vt:lpstr>Wingdings</vt:lpstr>
      <vt:lpstr>主题6</vt:lpstr>
      <vt:lpstr>编译原理 Principle of Compiler 2023-2024第2学期</vt:lpstr>
      <vt:lpstr>考试相关</vt:lpstr>
      <vt:lpstr>最后评分标准</vt:lpstr>
      <vt:lpstr>第一章 编译概述</vt:lpstr>
      <vt:lpstr>第一章 编译概述</vt:lpstr>
      <vt:lpstr>第一章 编译概述</vt:lpstr>
      <vt:lpstr>第二章 文法与语言</vt:lpstr>
      <vt:lpstr>第二章 文法与语言</vt:lpstr>
      <vt:lpstr>第二章 文法与语言</vt:lpstr>
      <vt:lpstr>第二章 文法与语言</vt:lpstr>
      <vt:lpstr>第二章 文法与语言</vt:lpstr>
      <vt:lpstr>第二章 文法与语言</vt:lpstr>
      <vt:lpstr>第二章 文法与语言</vt:lpstr>
      <vt:lpstr>第三章 词法分析</vt:lpstr>
      <vt:lpstr>第三章 词法分析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PowerPoint 演示文稿</vt:lpstr>
      <vt:lpstr>第四章 语法分析</vt:lpstr>
      <vt:lpstr>第四章 语法分析</vt:lpstr>
      <vt:lpstr>PowerPoint 演示文稿</vt:lpstr>
      <vt:lpstr>第四章 语法分析</vt:lpstr>
      <vt:lpstr>第五章 语法制导翻译</vt:lpstr>
      <vt:lpstr>第五章 语法制导翻译</vt:lpstr>
      <vt:lpstr>第五章 语法制导翻译</vt:lpstr>
      <vt:lpstr>第五章 语法制导翻译</vt:lpstr>
      <vt:lpstr>第五章 语法制导翻译</vt:lpstr>
      <vt:lpstr>第六章 语义分析与中间代码生成</vt:lpstr>
      <vt:lpstr>第七章 运行时刻的环境组织</vt:lpstr>
      <vt:lpstr>第七章 运行时刻的环境组织</vt:lpstr>
      <vt:lpstr>第七章 运行时刻的环境组织</vt:lpstr>
      <vt:lpstr>第七章 运行时刻的环境组织</vt:lpstr>
      <vt:lpstr>第七章 运行时刻的环境组织</vt:lpstr>
      <vt:lpstr>第七章 运行时刻的环境组织</vt:lpstr>
      <vt:lpstr>第八章 代码生成</vt:lpstr>
      <vt:lpstr>第九章 代码优化</vt:lpstr>
      <vt:lpstr>重点要点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 Principle of Compiler 2017-2018第1学期</dc:title>
  <dc:creator>xiaoxi.huang@qq.com</dc:creator>
  <cp:lastModifiedBy>Microsoft Office User</cp:lastModifiedBy>
  <cp:revision>105</cp:revision>
  <cp:lastPrinted>2012-03-05T01:42:15Z</cp:lastPrinted>
  <dcterms:created xsi:type="dcterms:W3CDTF">2018-01-08T03:02:55Z</dcterms:created>
  <dcterms:modified xsi:type="dcterms:W3CDTF">2024-06-06T10:31:53Z</dcterms:modified>
</cp:coreProperties>
</file>