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4" r:id="rId1"/>
  </p:sldMasterIdLst>
  <p:notesMasterIdLst>
    <p:notesMasterId r:id="rId93"/>
  </p:notesMasterIdLst>
  <p:handoutMasterIdLst>
    <p:handoutMasterId r:id="rId94"/>
  </p:handoutMasterIdLst>
  <p:sldIdLst>
    <p:sldId id="384" r:id="rId2"/>
    <p:sldId id="426" r:id="rId3"/>
    <p:sldId id="427" r:id="rId4"/>
    <p:sldId id="428" r:id="rId5"/>
    <p:sldId id="429" r:id="rId6"/>
    <p:sldId id="513"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2" r:id="rId20"/>
    <p:sldId id="443" r:id="rId21"/>
    <p:sldId id="444" r:id="rId22"/>
    <p:sldId id="445" r:id="rId23"/>
    <p:sldId id="514" r:id="rId24"/>
    <p:sldId id="446" r:id="rId25"/>
    <p:sldId id="447" r:id="rId26"/>
    <p:sldId id="448" r:id="rId27"/>
    <p:sldId id="449" r:id="rId28"/>
    <p:sldId id="450" r:id="rId29"/>
    <p:sldId id="515" r:id="rId30"/>
    <p:sldId id="451" r:id="rId31"/>
    <p:sldId id="452" r:id="rId32"/>
    <p:sldId id="453" r:id="rId33"/>
    <p:sldId id="454" r:id="rId34"/>
    <p:sldId id="455" r:id="rId35"/>
    <p:sldId id="456" r:id="rId36"/>
    <p:sldId id="457" r:id="rId37"/>
    <p:sldId id="458" r:id="rId38"/>
    <p:sldId id="461" r:id="rId39"/>
    <p:sldId id="462" r:id="rId40"/>
    <p:sldId id="463" r:id="rId41"/>
    <p:sldId id="464" r:id="rId42"/>
    <p:sldId id="465" r:id="rId43"/>
    <p:sldId id="466" r:id="rId44"/>
    <p:sldId id="467" r:id="rId45"/>
    <p:sldId id="468" r:id="rId46"/>
    <p:sldId id="469" r:id="rId47"/>
    <p:sldId id="470" r:id="rId48"/>
    <p:sldId id="471" r:id="rId49"/>
    <p:sldId id="472" r:id="rId50"/>
    <p:sldId id="473" r:id="rId51"/>
    <p:sldId id="516" r:id="rId52"/>
    <p:sldId id="474" r:id="rId53"/>
    <p:sldId id="475" r:id="rId54"/>
    <p:sldId id="476" r:id="rId55"/>
    <p:sldId id="477" r:id="rId56"/>
    <p:sldId id="478" r:id="rId57"/>
    <p:sldId id="479" r:id="rId58"/>
    <p:sldId id="480" r:id="rId59"/>
    <p:sldId id="481" r:id="rId60"/>
    <p:sldId id="482" r:id="rId61"/>
    <p:sldId id="483"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499" r:id="rId78"/>
    <p:sldId id="500" r:id="rId79"/>
    <p:sldId id="501" r:id="rId80"/>
    <p:sldId id="502" r:id="rId81"/>
    <p:sldId id="503" r:id="rId82"/>
    <p:sldId id="504" r:id="rId83"/>
    <p:sldId id="517" r:id="rId84"/>
    <p:sldId id="505" r:id="rId85"/>
    <p:sldId id="506" r:id="rId86"/>
    <p:sldId id="507" r:id="rId87"/>
    <p:sldId id="508" r:id="rId88"/>
    <p:sldId id="509" r:id="rId89"/>
    <p:sldId id="510" r:id="rId90"/>
    <p:sldId id="511" r:id="rId91"/>
    <p:sldId id="512" r:id="rId92"/>
  </p:sldIdLst>
  <p:sldSz cx="12192000" cy="6858000"/>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EF1DE"/>
    <a:srgbClr val="000099"/>
    <a:srgbClr val="0000CC"/>
    <a:srgbClr val="FFFFCC"/>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95205" autoAdjust="0"/>
  </p:normalViewPr>
  <p:slideViewPr>
    <p:cSldViewPr>
      <p:cViewPr varScale="1">
        <p:scale>
          <a:sx n="103" d="100"/>
          <a:sy n="103" d="100"/>
        </p:scale>
        <p:origin x="648" y="184"/>
      </p:cViewPr>
      <p:guideLst>
        <p:guide orient="horz" pos="2160"/>
        <p:guide pos="3840"/>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5175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EB9031F-EB71-7642-8F3C-6FDC1408CB92}" type="slidenum">
              <a:rPr lang="en-US" smtClean="0"/>
              <a:pPr/>
              <a:t>71</a:t>
            </a:fld>
            <a:endParaRPr lang="en-US"/>
          </a:p>
        </p:txBody>
      </p:sp>
    </p:spTree>
    <p:extLst>
      <p:ext uri="{BB962C8B-B14F-4D97-AF65-F5344CB8AC3E}">
        <p14:creationId xmlns:p14="http://schemas.microsoft.com/office/powerpoint/2010/main" val="327825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2472" y="3810000"/>
            <a:ext cx="3142334" cy="290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6" name="Rectangle 2"/>
          <p:cNvSpPr>
            <a:spLocks noGrp="1" noChangeArrowheads="1"/>
          </p:cNvSpPr>
          <p:nvPr>
            <p:ph type="ctrTitle"/>
          </p:nvPr>
        </p:nvSpPr>
        <p:spPr>
          <a:xfrm>
            <a:off x="5711957" y="457202"/>
            <a:ext cx="6480043" cy="1731963"/>
          </a:xfrm>
        </p:spPr>
        <p:txBody>
          <a:bodyPr/>
          <a:lstStyle>
            <a:lvl1pPr algn="ctr">
              <a:defRPr sz="3200" b="1">
                <a:solidFill>
                  <a:schemeClr val="tx1"/>
                </a:solidFill>
              </a:defRPr>
            </a:lvl1pPr>
          </a:lstStyle>
          <a:p>
            <a:r>
              <a:rPr lang="zh-CN" altLang="en-US"/>
              <a:t>单击此处编辑母版标题样式</a:t>
            </a:r>
            <a:endParaRPr lang="en-US" dirty="0"/>
          </a:p>
        </p:txBody>
      </p:sp>
      <p:sp>
        <p:nvSpPr>
          <p:cNvPr id="205827" name="Rectangle 3"/>
          <p:cNvSpPr>
            <a:spLocks noGrp="1" noChangeArrowheads="1"/>
          </p:cNvSpPr>
          <p:nvPr>
            <p:ph type="subTitle" idx="1"/>
          </p:nvPr>
        </p:nvSpPr>
        <p:spPr>
          <a:xfrm>
            <a:off x="5711958" y="2492896"/>
            <a:ext cx="6480047" cy="2235200"/>
          </a:xfrm>
        </p:spPr>
        <p:txBody>
          <a:bodyPr/>
          <a:lstStyle>
            <a:lvl1pPr marL="0" indent="0" algn="r">
              <a:spcBef>
                <a:spcPts val="900"/>
              </a:spcBef>
              <a:buFont typeface="Times" pitchFamily="-65" charset="0"/>
              <a:buNone/>
              <a:defRPr/>
            </a:lvl1pPr>
          </a:lstStyle>
          <a:p>
            <a:r>
              <a:rPr lang="zh-CN" altLang="en-US"/>
              <a:t>单击此处编辑母版副标题样式</a:t>
            </a:r>
            <a:endParaRPr lang="en-US" dirty="0"/>
          </a:p>
        </p:txBody>
      </p:sp>
      <p:sp>
        <p:nvSpPr>
          <p:cNvPr id="4" name="矩形 3"/>
          <p:cNvSpPr/>
          <p:nvPr/>
        </p:nvSpPr>
        <p:spPr bwMode="auto">
          <a:xfrm>
            <a:off x="5711957" y="2316482"/>
            <a:ext cx="6480048" cy="45719"/>
          </a:xfrm>
          <a:prstGeom prst="rect">
            <a:avLst/>
          </a:prstGeom>
          <a:gradFill flip="none" rotWithShape="1">
            <a:gsLst>
              <a:gs pos="0">
                <a:srgbClr val="03D4A8"/>
              </a:gs>
              <a:gs pos="86253">
                <a:srgbClr val="0060C0"/>
              </a:gs>
              <a:gs pos="74590">
                <a:srgbClr val="0063C0"/>
              </a:gs>
              <a:gs pos="59985">
                <a:srgbClr val="0067C0"/>
              </a:gs>
              <a:gs pos="44191">
                <a:srgbClr val="006BC0"/>
              </a:gs>
              <a:gs pos="35030">
                <a:srgbClr val="006EC0"/>
              </a:gs>
              <a:gs pos="16668">
                <a:srgbClr val="13ABD2"/>
              </a:gs>
              <a:gs pos="9000">
                <a:srgbClr val="21D6E0"/>
              </a:gs>
              <a:gs pos="27000">
                <a:srgbClr val="0070C0"/>
              </a:gs>
              <a:gs pos="100000">
                <a:srgbClr val="005CBF"/>
              </a:gs>
            </a:gsLst>
            <a:lin ang="5400000" scaled="0"/>
            <a:tileRect r="-100000" b="-100000"/>
          </a:gradFill>
          <a:ln w="9525" cap="flat" cmpd="sng" algn="ctr">
            <a:noFill/>
            <a:prstDash val="solid"/>
            <a:miter lim="800000"/>
            <a:headEnd type="none" w="med" len="med"/>
            <a:tailEnd type="none" w="med" len="med"/>
          </a:ln>
          <a:effectLst>
            <a:outerShdw blurRad="50800" dist="50800" dir="5400000" algn="ctr" rotWithShape="0">
              <a:srgbClr val="00B0F0">
                <a:alpha val="97000"/>
              </a:srgbClr>
            </a:outerShdw>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Lucida Sans" pitchFamily="-65" charset="0"/>
            </a:endParaRPr>
          </a:p>
        </p:txBody>
      </p:sp>
      <p:sp>
        <p:nvSpPr>
          <p:cNvPr id="13" name="TextBox 12"/>
          <p:cNvSpPr txBox="1"/>
          <p:nvPr/>
        </p:nvSpPr>
        <p:spPr>
          <a:xfrm>
            <a:off x="10464805" y="6431082"/>
            <a:ext cx="1727201" cy="261610"/>
          </a:xfrm>
          <a:prstGeom prst="rect">
            <a:avLst/>
          </a:prstGeom>
          <a:noFill/>
        </p:spPr>
        <p:txBody>
          <a:bodyPr wrap="square" lIns="0" rIns="0" rtlCol="0">
            <a:spAutoFit/>
          </a:bodyPr>
          <a:lstStyle/>
          <a:p>
            <a:pPr algn="ctr"/>
            <a:r>
              <a:rPr lang="en-US" altLang="zh-CN" sz="1100" dirty="0">
                <a:solidFill>
                  <a:srgbClr val="A4001D"/>
                </a:solidFill>
                <a:latin typeface="+mn-lt"/>
              </a:rPr>
              <a:t>HUANG Xiaoxi</a:t>
            </a:r>
            <a:endParaRPr lang="en-US" sz="1100" dirty="0">
              <a:solidFill>
                <a:srgbClr val="A4001D"/>
              </a:solidFill>
              <a:latin typeface="+mn-lt"/>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 y="533400"/>
            <a:ext cx="55499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2119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10871201" cy="609600"/>
          </a:xfrm>
        </p:spPr>
        <p:txBody>
          <a:bodyPr/>
          <a:lstStyle>
            <a:lvl1pPr>
              <a:defRPr sz="4000">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smtClean="0"/>
              <a:pPr/>
              <a:t>‹#›</a:t>
            </a:fld>
            <a:endParaRPr lang="en-US"/>
          </a:p>
        </p:txBody>
      </p:sp>
    </p:spTree>
    <p:extLst>
      <p:ext uri="{BB962C8B-B14F-4D97-AF65-F5344CB8AC3E}">
        <p14:creationId xmlns:p14="http://schemas.microsoft.com/office/powerpoint/2010/main" val="33169835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6" y="381000"/>
            <a:ext cx="2819399" cy="5867400"/>
          </a:xfrm>
        </p:spPr>
        <p:txBody>
          <a:bodyPr vert="eaVert"/>
          <a:lstStyle>
            <a:lvl1pPr>
              <a:defRPr>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4401" y="381000"/>
            <a:ext cx="8255000" cy="5867400"/>
          </a:xfr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smtClean="0"/>
              <a:pPr/>
              <a:t>‹#›</a:t>
            </a:fld>
            <a:endParaRPr lang="en-US"/>
          </a:p>
        </p:txBody>
      </p:sp>
    </p:spTree>
    <p:extLst>
      <p:ext uri="{BB962C8B-B14F-4D97-AF65-F5344CB8AC3E}">
        <p14:creationId xmlns:p14="http://schemas.microsoft.com/office/powerpoint/2010/main" val="37430817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812800" y="73856"/>
            <a:ext cx="9956800" cy="611945"/>
          </a:xfrm>
        </p:spPr>
        <p:txBody>
          <a:bodyPr/>
          <a:lstStyle>
            <a:lvl1pPr>
              <a:defRPr sz="4000">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06401" y="914400"/>
            <a:ext cx="9144000"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dt" sz="half" idx="10"/>
          </p:nvPr>
        </p:nvSpPr>
        <p:spPr>
          <a:xfrm>
            <a:off x="6908801" y="6273800"/>
            <a:ext cx="2641600" cy="4572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1" y="6273800"/>
            <a:ext cx="3860800" cy="4572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Tree>
    <p:extLst>
      <p:ext uri="{BB962C8B-B14F-4D97-AF65-F5344CB8AC3E}">
        <p14:creationId xmlns:p14="http://schemas.microsoft.com/office/powerpoint/2010/main" val="18177066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Times New Roman" panose="02020603050405020304" pitchFamily="18" charset="0"/>
                <a:ea typeface="华文新魏" panose="02010800040101010101" pitchFamily="2" charset="-122"/>
                <a:cs typeface="Times New Roman" panose="02020603050405020304" pitchFamily="18" charset="0"/>
              </a:defRPr>
            </a:lvl1pPr>
            <a:lvl2pPr>
              <a:defRPr sz="2800">
                <a:latin typeface="Times New Roman" panose="02020603050405020304" pitchFamily="18" charset="0"/>
                <a:ea typeface="华文新魏" panose="02010800040101010101" pitchFamily="2" charset="-122"/>
                <a:cs typeface="Times New Roman" panose="02020603050405020304" pitchFamily="18" charset="0"/>
              </a:defRPr>
            </a:lvl2pPr>
            <a:lvl3pPr>
              <a:defRPr sz="2800">
                <a:latin typeface="Times New Roman" panose="02020603050405020304" pitchFamily="18" charset="0"/>
                <a:ea typeface="华文新魏" panose="02010800040101010101" pitchFamily="2" charset="-122"/>
                <a:cs typeface="Times New Roman" panose="02020603050405020304" pitchFamily="18" charset="0"/>
              </a:defRPr>
            </a:lvl3pPr>
            <a:lvl4pPr>
              <a:defRPr sz="2400">
                <a:latin typeface="Times New Roman" panose="02020603050405020304" pitchFamily="18" charset="0"/>
                <a:ea typeface="华文新魏" panose="02010800040101010101" pitchFamily="2" charset="-122"/>
                <a:cs typeface="Times New Roman" panose="02020603050405020304" pitchFamily="18" charset="0"/>
              </a:defRPr>
            </a:lvl4pPr>
            <a:lvl5pPr>
              <a:defRPr sz="2400">
                <a:latin typeface="Times New Roman" panose="02020603050405020304" pitchFamily="18" charset="0"/>
                <a:ea typeface="华文新魏" panose="02010800040101010101" pitchFamily="2" charset="-122"/>
                <a:cs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5"/>
          <p:cNvSpPr>
            <a:spLocks noGrp="1" noChangeArrowheads="1"/>
          </p:cNvSpPr>
          <p:nvPr>
            <p:ph type="dt" sz="half" idx="10"/>
          </p:nvPr>
        </p:nvSpPr>
        <p:spPr>
          <a:xfrm>
            <a:off x="9144001" y="6320656"/>
            <a:ext cx="26416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143339" y="6356176"/>
            <a:ext cx="3860800" cy="4572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xfrm>
            <a:off x="5327915" y="6356176"/>
            <a:ext cx="2641600" cy="457200"/>
          </a:xfrm>
          <a:ln/>
        </p:spPr>
        <p:txBody>
          <a:bodyPr anchor="ctr" anchorCtr="0"/>
          <a:lstStyle>
            <a:lvl1pPr algn="ctr">
              <a:defRPr/>
            </a:lvl1pPr>
          </a:lstStyle>
          <a:p>
            <a:fld id="{10F35DC5-7E65-8247-99AB-4E984F8A921E}" type="slidenum">
              <a:rPr lang="en-US" smtClean="0"/>
              <a:pPr/>
              <a:t>‹#›</a:t>
            </a:fld>
            <a:endParaRPr lang="en-US"/>
          </a:p>
        </p:txBody>
      </p:sp>
      <p:sp>
        <p:nvSpPr>
          <p:cNvPr id="10" name="Rectangle 3"/>
          <p:cNvSpPr>
            <a:spLocks noGrp="1" noChangeArrowheads="1"/>
          </p:cNvSpPr>
          <p:nvPr>
            <p:ph type="title"/>
          </p:nvPr>
        </p:nvSpPr>
        <p:spPr bwMode="auto">
          <a:xfrm>
            <a:off x="762000" y="42508"/>
            <a:ext cx="10795877"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4000"/>
            </a:lvl1pPr>
          </a:lstStyle>
          <a:p>
            <a:pPr lvl="0"/>
            <a:r>
              <a:rPr lang="zh-CN" altLang="en-US"/>
              <a:t>单击此处编辑母版标题样式</a:t>
            </a:r>
            <a:endParaRPr lang="en-US" dirty="0"/>
          </a:p>
        </p:txBody>
      </p:sp>
    </p:spTree>
    <p:extLst>
      <p:ext uri="{BB962C8B-B14F-4D97-AF65-F5344CB8AC3E}">
        <p14:creationId xmlns:p14="http://schemas.microsoft.com/office/powerpoint/2010/main" val="238617695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036638"/>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16764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036638"/>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16764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1" name="Title 1"/>
          <p:cNvSpPr>
            <a:spLocks noGrp="1"/>
          </p:cNvSpPr>
          <p:nvPr>
            <p:ph type="title"/>
          </p:nvPr>
        </p:nvSpPr>
        <p:spPr>
          <a:xfrm>
            <a:off x="11176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9906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06400" y="3505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
        <p:nvSpPr>
          <p:cNvPr id="10" name="Title 1"/>
          <p:cNvSpPr>
            <a:spLocks noGrp="1"/>
          </p:cNvSpPr>
          <p:nvPr>
            <p:ph type="title"/>
          </p:nvPr>
        </p:nvSpPr>
        <p:spPr>
          <a:xfrm>
            <a:off x="10160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0001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8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5"/>
          <p:cNvSpPr>
            <a:spLocks noGrp="1" noChangeArrowheads="1"/>
          </p:cNvSpPr>
          <p:nvPr>
            <p:ph type="dt" sz="half" idx="10"/>
          </p:nvPr>
        </p:nvSpPr>
        <p:spPr>
          <a:xfrm>
            <a:off x="9144001" y="6273800"/>
            <a:ext cx="26416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4064001" y="6273800"/>
            <a:ext cx="3860800" cy="4572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smtClean="0"/>
              <a:pPr/>
              <a:t>‹#›</a:t>
            </a:fld>
            <a:endParaRPr lang="en-US"/>
          </a:p>
        </p:txBody>
      </p:sp>
      <p:sp>
        <p:nvSpPr>
          <p:cNvPr id="10" name="Rectangle 3"/>
          <p:cNvSpPr>
            <a:spLocks noGrp="1" noChangeArrowheads="1"/>
          </p:cNvSpPr>
          <p:nvPr>
            <p:ph type="title"/>
          </p:nvPr>
        </p:nvSpPr>
        <p:spPr bwMode="auto">
          <a:xfrm>
            <a:off x="914400" y="30480"/>
            <a:ext cx="101600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4000"/>
            </a:lvl1pPr>
          </a:lstStyle>
          <a:p>
            <a:pPr lvl="0"/>
            <a:r>
              <a:rPr lang="zh-CN" altLang="en-US" dirty="0"/>
              <a:t>单击此处编辑母版标题样式</a:t>
            </a:r>
            <a:endParaRPr lang="en-US" dirty="0"/>
          </a:p>
        </p:txBody>
      </p:sp>
    </p:spTree>
    <p:extLst>
      <p:ext uri="{BB962C8B-B14F-4D97-AF65-F5344CB8AC3E}">
        <p14:creationId xmlns:p14="http://schemas.microsoft.com/office/powerpoint/2010/main" val="238617695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a:prstGeom prst="rect">
            <a:avLst/>
          </a:prstGeo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en-US" dirty="0"/>
              <a:t>Click to edit Master title style</a:t>
            </a:r>
          </a:p>
        </p:txBody>
      </p:sp>
    </p:spTree>
    <p:extLst>
      <p:ext uri="{BB962C8B-B14F-4D97-AF65-F5344CB8AC3E}">
        <p14:creationId xmlns:p14="http://schemas.microsoft.com/office/powerpoint/2010/main" val="480275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dt" sz="half" idx="10"/>
          </p:nvPr>
        </p:nvSpPr>
        <p:spPr>
          <a:xfrm>
            <a:off x="8128001" y="6273800"/>
            <a:ext cx="2641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3657601" y="6248400"/>
            <a:ext cx="3860800" cy="4572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en-US" dirty="0"/>
              <a:t>Click to edit Master title style</a:t>
            </a:r>
          </a:p>
        </p:txBody>
      </p:sp>
    </p:spTree>
    <p:extLst>
      <p:ext uri="{BB962C8B-B14F-4D97-AF65-F5344CB8AC3E}">
        <p14:creationId xmlns:p14="http://schemas.microsoft.com/office/powerpoint/2010/main" val="349530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2"/>
            <a:ext cx="10363200" cy="1362075"/>
          </a:xfrm>
        </p:spPr>
        <p:txBody>
          <a:bodyPr anchor="t"/>
          <a:lstStyle>
            <a:lvl1pPr algn="l">
              <a:defRPr sz="3200" b="1" cap="all">
                <a:latin typeface="+mj-ea"/>
                <a:ea typeface="+mj-ea"/>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latin typeface="+mn-ea"/>
                <a:ea typeface="+mn-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nchor="ctr" anchorCtr="0"/>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smtClean="0"/>
              <a:pPr/>
              <a:t>‹#›</a:t>
            </a:fld>
            <a:endParaRPr lang="en-US"/>
          </a:p>
        </p:txBody>
      </p:sp>
    </p:spTree>
    <p:extLst>
      <p:ext uri="{BB962C8B-B14F-4D97-AF65-F5344CB8AC3E}">
        <p14:creationId xmlns:p14="http://schemas.microsoft.com/office/powerpoint/2010/main" val="2311732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2" y="76200"/>
            <a:ext cx="9056045"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064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896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3" y="6248400"/>
            <a:ext cx="3860800" cy="4572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smtClean="0"/>
              <a:pPr/>
              <a:t>‹#›</a:t>
            </a:fld>
            <a:endParaRPr lang="en-US"/>
          </a:p>
        </p:txBody>
      </p:sp>
    </p:spTree>
    <p:extLst>
      <p:ext uri="{BB962C8B-B14F-4D97-AF65-F5344CB8AC3E}">
        <p14:creationId xmlns:p14="http://schemas.microsoft.com/office/powerpoint/2010/main" val="36391346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smtClean="0"/>
              <a:pPr/>
              <a:t>‹#›</a:t>
            </a:fld>
            <a:endParaRPr lang="en-US"/>
          </a:p>
        </p:txBody>
      </p:sp>
      <p:sp>
        <p:nvSpPr>
          <p:cNvPr id="11" name="Title 1"/>
          <p:cNvSpPr>
            <a:spLocks noGrp="1"/>
          </p:cNvSpPr>
          <p:nvPr>
            <p:ph type="title"/>
          </p:nvPr>
        </p:nvSpPr>
        <p:spPr>
          <a:xfrm>
            <a:off x="1679509" y="218728"/>
            <a:ext cx="9956800" cy="762000"/>
          </a:xfrm>
        </p:spPr>
        <p:txBody>
          <a:bodyPr/>
          <a:lstStyle>
            <a:lvl1pPr>
              <a:defRPr sz="4000">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2758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44624"/>
            <a:ext cx="10363200" cy="617984"/>
          </a:xfrm>
        </p:spPr>
        <p:txBody>
          <a:bodyPr/>
          <a:lstStyle>
            <a:lvl1pPr>
              <a:defRPr sz="3600"/>
            </a:lvl1pPr>
          </a:lstStyle>
          <a:p>
            <a:r>
              <a:rPr lang="zh-CN" altLang="en-US"/>
              <a:t>单击此处编辑母版标题样式</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smtClean="0"/>
              <a:pPr/>
              <a:t>‹#›</a:t>
            </a:fld>
            <a:endParaRPr lang="en-US"/>
          </a:p>
        </p:txBody>
      </p:sp>
    </p:spTree>
    <p:extLst>
      <p:ext uri="{BB962C8B-B14F-4D97-AF65-F5344CB8AC3E}">
        <p14:creationId xmlns:p14="http://schemas.microsoft.com/office/powerpoint/2010/main" val="11862863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smtClean="0"/>
              <a:pPr/>
              <a:t>‹#›</a:t>
            </a:fld>
            <a:endParaRPr lang="en-US"/>
          </a:p>
        </p:txBody>
      </p:sp>
    </p:spTree>
    <p:extLst>
      <p:ext uri="{BB962C8B-B14F-4D97-AF65-F5344CB8AC3E}">
        <p14:creationId xmlns:p14="http://schemas.microsoft.com/office/powerpoint/2010/main" val="394127875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5" y="1905002"/>
            <a:ext cx="4011084" cy="1162051"/>
          </a:xfrm>
        </p:spPr>
        <p:txBody>
          <a:bodyPr/>
          <a:lstStyle>
            <a:lvl1pPr algn="l">
              <a:defRPr sz="2000" b="1">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766741" y="273055"/>
            <a:ext cx="6815665" cy="5853113"/>
          </a:xfrm>
        </p:spPr>
        <p:txBody>
          <a:bodyPr/>
          <a:lstStyle>
            <a:lvl1pPr>
              <a:defRPr sz="3200">
                <a:latin typeface="+mn-ea"/>
                <a:ea typeface="+mn-ea"/>
              </a:defRPr>
            </a:lvl1pPr>
            <a:lvl2pPr>
              <a:defRPr sz="2800">
                <a:latin typeface="+mn-ea"/>
                <a:ea typeface="+mn-ea"/>
              </a:defRPr>
            </a:lvl2pPr>
            <a:lvl3pPr>
              <a:defRPr sz="2400">
                <a:latin typeface="+mn-ea"/>
                <a:ea typeface="+mn-ea"/>
              </a:defRPr>
            </a:lvl3pPr>
            <a:lvl4pPr>
              <a:defRPr sz="2000">
                <a:latin typeface="+mn-ea"/>
                <a:ea typeface="+mn-ea"/>
              </a:defRPr>
            </a:lvl4pPr>
            <a:lvl5pPr>
              <a:defRPr sz="2000">
                <a:latin typeface="+mn-ea"/>
                <a:ea typeface="+mn-ea"/>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607" y="3124203"/>
            <a:ext cx="4011084" cy="3001964"/>
          </a:xfrm>
        </p:spPr>
        <p:txBody>
          <a:bodyPr/>
          <a:lstStyle>
            <a:lvl1pPr marL="0" indent="0">
              <a:buNone/>
              <a:defRPr sz="14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smtClean="0"/>
              <a:pPr/>
              <a:t>‹#›</a:t>
            </a:fld>
            <a:endParaRPr lang="en-US"/>
          </a:p>
        </p:txBody>
      </p:sp>
    </p:spTree>
    <p:extLst>
      <p:ext uri="{BB962C8B-B14F-4D97-AF65-F5344CB8AC3E}">
        <p14:creationId xmlns:p14="http://schemas.microsoft.com/office/powerpoint/2010/main" val="28331271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91F816EA-24CC-2048-859A-C5EA9F275392}" type="slidenum">
              <a:rPr lang="en-US" smtClean="0"/>
              <a:pPr/>
              <a:t>‹#›</a:t>
            </a:fld>
            <a:endParaRPr lang="en-US" dirty="0"/>
          </a:p>
        </p:txBody>
      </p:sp>
    </p:spTree>
    <p:extLst>
      <p:ext uri="{BB962C8B-B14F-4D97-AF65-F5344CB8AC3E}">
        <p14:creationId xmlns:p14="http://schemas.microsoft.com/office/powerpoint/2010/main" val="15060469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microsoft.com/office/2007/relationships/hdphoto" Target="../media/hdphoto2.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7">
            <a:duotone>
              <a:schemeClr val="bg2">
                <a:shade val="45000"/>
                <a:satMod val="135000"/>
              </a:schemeClr>
              <a:prstClr val="white"/>
            </a:duotone>
            <a:extLst>
              <a:ext uri="{BEBA8EAE-BF5A-486C-A8C5-ECC9F3942E4B}">
                <a14:imgProps xmlns:a14="http://schemas.microsoft.com/office/drawing/2010/main">
                  <a14:imgLayer r:embed="rId28">
                    <a14:imgEffect>
                      <a14:saturation sat="125000"/>
                    </a14:imgEffect>
                  </a14:imgLayer>
                </a14:imgProps>
              </a:ext>
            </a:extLst>
          </a:blip>
          <a:srcRect/>
          <a:stretch>
            <a:fillRect l="25000" t="11000" b="12000"/>
          </a:stretch>
        </a:blipFill>
        <a:effectLst/>
      </p:bgPr>
    </p:bg>
    <p:spTree>
      <p:nvGrpSpPr>
        <p:cNvPr id="1" name=""/>
        <p:cNvGrpSpPr/>
        <p:nvPr/>
      </p:nvGrpSpPr>
      <p:grpSpPr>
        <a:xfrm>
          <a:off x="0" y="0"/>
          <a:ext cx="0" cy="0"/>
          <a:chOff x="0" y="0"/>
          <a:chExt cx="0" cy="0"/>
        </a:xfrm>
      </p:grpSpPr>
      <p:sp>
        <p:nvSpPr>
          <p:cNvPr id="12" name="Rectangle 246"/>
          <p:cNvSpPr>
            <a:spLocks noChangeArrowheads="1"/>
          </p:cNvSpPr>
          <p:nvPr/>
        </p:nvSpPr>
        <p:spPr bwMode="gray">
          <a:xfrm>
            <a:off x="-48683" y="6381328"/>
            <a:ext cx="12240683" cy="47667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charset="0"/>
            </a:endParaRPr>
          </a:p>
        </p:txBody>
      </p:sp>
      <p:sp>
        <p:nvSpPr>
          <p:cNvPr id="14" name="Rectangle 246"/>
          <p:cNvSpPr>
            <a:spLocks noChangeArrowheads="1"/>
          </p:cNvSpPr>
          <p:nvPr/>
        </p:nvSpPr>
        <p:spPr bwMode="gray">
          <a:xfrm>
            <a:off x="-20363" y="19651"/>
            <a:ext cx="12212364" cy="745053"/>
          </a:xfrm>
          <a:prstGeom prst="rect">
            <a:avLst/>
          </a:prstGeom>
          <a:solidFill>
            <a:srgbClr val="00B0F0"/>
          </a:soli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charset="0"/>
            </a:endParaRPr>
          </a:p>
        </p:txBody>
      </p:sp>
      <p:sp>
        <p:nvSpPr>
          <p:cNvPr id="1028" name="Rectangle 3"/>
          <p:cNvSpPr>
            <a:spLocks noGrp="1" noChangeArrowheads="1"/>
          </p:cNvSpPr>
          <p:nvPr>
            <p:ph type="title"/>
          </p:nvPr>
        </p:nvSpPr>
        <p:spPr bwMode="auto">
          <a:xfrm>
            <a:off x="1016000" y="44624"/>
            <a:ext cx="8507805"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dirty="0"/>
          </a:p>
        </p:txBody>
      </p:sp>
      <p:sp>
        <p:nvSpPr>
          <p:cNvPr id="1029" name="Rectangle 4"/>
          <p:cNvSpPr>
            <a:spLocks noGrp="1" noChangeArrowheads="1"/>
          </p:cNvSpPr>
          <p:nvPr>
            <p:ph type="body" idx="1"/>
          </p:nvPr>
        </p:nvSpPr>
        <p:spPr bwMode="auto">
          <a:xfrm>
            <a:off x="406401" y="908720"/>
            <a:ext cx="11175999" cy="533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04805" name="Rectangle 5"/>
          <p:cNvSpPr>
            <a:spLocks noGrp="1" noChangeArrowheads="1"/>
          </p:cNvSpPr>
          <p:nvPr>
            <p:ph type="dt" sz="half" idx="2"/>
          </p:nvPr>
        </p:nvSpPr>
        <p:spPr bwMode="auto">
          <a:xfrm>
            <a:off x="8727893" y="6320408"/>
            <a:ext cx="2641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400">
                <a:solidFill>
                  <a:schemeClr val="bg1"/>
                </a:solidFill>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1" y="6320408"/>
            <a:ext cx="3860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400">
                <a:solidFill>
                  <a:schemeClr val="bg1"/>
                </a:solidFill>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1" y="6345808"/>
            <a:ext cx="2641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400">
                <a:solidFill>
                  <a:schemeClr val="bg1"/>
                </a:solidFill>
                <a:latin typeface="+mn-lt"/>
              </a:defRPr>
            </a:lvl1pPr>
          </a:lstStyle>
          <a:p>
            <a:fld id="{91F816EA-24CC-2048-859A-C5EA9F275392}" type="slidenum">
              <a:rPr lang="en-US" smtClean="0"/>
              <a:pPr/>
              <a:t>‹#›</a:t>
            </a:fld>
            <a:endParaRPr lang="en-US" dirty="0"/>
          </a:p>
        </p:txBody>
      </p:sp>
      <p:pic>
        <p:nvPicPr>
          <p:cNvPr id="7" name="图片 6"/>
          <p:cNvPicPr>
            <a:picLocks noChangeAspect="1"/>
          </p:cNvPicPr>
          <p:nvPr/>
        </p:nvPicPr>
        <p:blipFill>
          <a:blip r:embed="rId29" cstate="print">
            <a:duotone>
              <a:prstClr val="black"/>
              <a:schemeClr val="accent1">
                <a:tint val="45000"/>
                <a:satMod val="400000"/>
              </a:schemeClr>
            </a:duotone>
            <a:extLst>
              <a:ext uri="{BEBA8EAE-BF5A-486C-A8C5-ECC9F3942E4B}">
                <a14:imgProps xmlns:a14="http://schemas.microsoft.com/office/drawing/2010/main">
                  <a14:imgLayer r:embed="rId30">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369494" y="46157"/>
            <a:ext cx="772264" cy="715844"/>
          </a:xfrm>
          <a:prstGeom prst="rect">
            <a:avLst/>
          </a:prstGeom>
        </p:spPr>
      </p:pic>
      <p:pic>
        <p:nvPicPr>
          <p:cNvPr id="11" name="Picture 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58938"/>
            <a:ext cx="7620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6" r:id="rId22"/>
    <p:sldLayoutId id="2147483761" r:id="rId23"/>
    <p:sldLayoutId id="2147483702" r:id="rId24"/>
    <p:sldLayoutId id="2147483709" r:id="rId25"/>
  </p:sldLayoutIdLst>
  <p:hf hdr="0" ftr="0" dt="0"/>
  <p:txStyles>
    <p:title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pitchFamily="18" charset="0"/>
          <a:ea typeface="华文新魏" panose="02010800040101010101" pitchFamily="2" charset="-122"/>
          <a:cs typeface="Times New Roman" panose="02020603050405020304" pitchFamily="18" charset="0"/>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6705600" y="457200"/>
            <a:ext cx="4953000" cy="1731963"/>
          </a:xfrm>
        </p:spPr>
        <p:txBody>
          <a:bodyPr/>
          <a:lstStyle/>
          <a:p>
            <a:r>
              <a:rPr lang="zh-CN" altLang="en-US" sz="4400" dirty="0">
                <a:solidFill>
                  <a:prstClr val="black"/>
                </a:solidFill>
                <a:latin typeface="Consolas" panose="020B0609020204030204" pitchFamily="49" charset="0"/>
                <a:cs typeface="Consolas" panose="020B0609020204030204" pitchFamily="49" charset="0"/>
              </a:rPr>
              <a:t>编译原理</a:t>
            </a:r>
            <a:br>
              <a:rPr lang="en-US" altLang="zh-CN" sz="4000"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Principle of Compiler</a:t>
            </a:r>
            <a:br>
              <a:rPr lang="en-US" altLang="zh-CN"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2023-2024</a:t>
            </a:r>
            <a:r>
              <a:rPr lang="zh-CN" altLang="en-US" dirty="0">
                <a:solidFill>
                  <a:prstClr val="black"/>
                </a:solidFill>
                <a:latin typeface="Consolas" panose="020B0609020204030204" pitchFamily="49" charset="0"/>
                <a:cs typeface="Consolas" panose="020B0609020204030204" pitchFamily="49" charset="0"/>
              </a:rPr>
              <a:t>第</a:t>
            </a:r>
            <a:r>
              <a:rPr lang="en-US" altLang="zh-CN" dirty="0">
                <a:solidFill>
                  <a:prstClr val="black"/>
                </a:solidFill>
                <a:latin typeface="Consolas" panose="020B0609020204030204" pitchFamily="49" charset="0"/>
                <a:cs typeface="Consolas" panose="020B0609020204030204" pitchFamily="49" charset="0"/>
              </a:rPr>
              <a:t>2</a:t>
            </a:r>
            <a:r>
              <a:rPr lang="zh-CN" altLang="en-US" dirty="0">
                <a:solidFill>
                  <a:prstClr val="black"/>
                </a:solidFill>
                <a:latin typeface="Consolas" panose="020B0609020204030204" pitchFamily="49" charset="0"/>
                <a:cs typeface="Consolas" panose="020B0609020204030204" pitchFamily="49" charset="0"/>
              </a:rPr>
              <a:t>学期</a:t>
            </a:r>
            <a:endParaRPr lang="en-US" sz="4000" dirty="0">
              <a:latin typeface="Comic Sans MS" pitchFamily="66" charset="0"/>
            </a:endParaRPr>
          </a:p>
        </p:txBody>
      </p:sp>
      <p:sp>
        <p:nvSpPr>
          <p:cNvPr id="16387" name="Rectangle 6"/>
          <p:cNvSpPr>
            <a:spLocks noGrp="1" noChangeArrowheads="1"/>
          </p:cNvSpPr>
          <p:nvPr>
            <p:ph type="subTitle" idx="1"/>
          </p:nvPr>
        </p:nvSpPr>
        <p:spPr>
          <a:xfrm>
            <a:off x="6858000" y="2590800"/>
            <a:ext cx="4648200" cy="2235200"/>
          </a:xfrm>
        </p:spPr>
        <p:txBody>
          <a:bodyPr/>
          <a:lstStyle/>
          <a:p>
            <a:r>
              <a:rPr lang="zh-CN" altLang="en-US" sz="2800" dirty="0">
                <a:solidFill>
                  <a:srgbClr val="FF0000"/>
                </a:solidFill>
                <a:latin typeface="华文新魏" pitchFamily="2" charset="-122"/>
              </a:rPr>
              <a:t>第七章 运行时刻环境的组织</a:t>
            </a:r>
            <a:endParaRPr lang="en-US" altLang="zh-CN" sz="2800" dirty="0">
              <a:solidFill>
                <a:srgbClr val="FF0000"/>
              </a:solidFill>
              <a:latin typeface="华文新魏" pitchFamily="2" charset="-122"/>
            </a:endParaRPr>
          </a:p>
          <a:p>
            <a:r>
              <a:rPr lang="zh-CN" altLang="en-US" dirty="0">
                <a:latin typeface="华文新魏" pitchFamily="2" charset="-122"/>
              </a:rPr>
              <a:t>黄孝喜</a:t>
            </a:r>
            <a:endParaRPr lang="en-US" dirty="0">
              <a:latin typeface="华文新魏" pitchFamily="2" charset="-122"/>
            </a:endParaRPr>
          </a:p>
        </p:txBody>
      </p:sp>
    </p:spTree>
    <p:extLst>
      <p:ext uri="{BB962C8B-B14F-4D97-AF65-F5344CB8AC3E}">
        <p14:creationId xmlns:p14="http://schemas.microsoft.com/office/powerpoint/2010/main" val="33081720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90600"/>
            <a:ext cx="9906000" cy="609600"/>
          </a:xfrm>
        </p:spPr>
        <p:txBody>
          <a:bodyPr/>
          <a:lstStyle/>
          <a:p>
            <a:r>
              <a:rPr lang="zh-CN" altLang="en-US" dirty="0"/>
              <a:t>活动树</a:t>
            </a:r>
          </a:p>
        </p:txBody>
      </p:sp>
      <p:sp>
        <p:nvSpPr>
          <p:cNvPr id="3" name="灯片编号占位符 2"/>
          <p:cNvSpPr>
            <a:spLocks noGrp="1"/>
          </p:cNvSpPr>
          <p:nvPr>
            <p:ph type="sldNum" sz="quarter" idx="12"/>
          </p:nvPr>
        </p:nvSpPr>
        <p:spPr/>
        <p:txBody>
          <a:bodyPr/>
          <a:lstStyle/>
          <a:p>
            <a:fld id="{10F35DC5-7E65-8247-99AB-4E984F8A921E}" type="slidenum">
              <a:rPr lang="en-US" smtClean="0"/>
              <a:pPr/>
              <a:t>10</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3600" dirty="0"/>
          </a:p>
        </p:txBody>
      </p:sp>
      <p:sp>
        <p:nvSpPr>
          <p:cNvPr id="7" name="矩形 6"/>
          <p:cNvSpPr/>
          <p:nvPr/>
        </p:nvSpPr>
        <p:spPr>
          <a:xfrm>
            <a:off x="1066800" y="1676401"/>
            <a:ext cx="10287000" cy="2062103"/>
          </a:xfrm>
          <a:prstGeom prst="rect">
            <a:avLst/>
          </a:prstGeom>
        </p:spPr>
        <p:txBody>
          <a:bodyPr wrap="square">
            <a:spAutoFit/>
          </a:bodyPr>
          <a:lstStyle/>
          <a:p>
            <a:pPr>
              <a:buClr>
                <a:srgbClr val="5FB6F1"/>
              </a:buClr>
              <a:buFont typeface="Wingdings" pitchFamily="2" charset="2"/>
              <a:buNone/>
              <a:defRPr/>
            </a:pPr>
            <a:r>
              <a:rPr lang="zh-CN" altLang="en-US" sz="3200" dirty="0">
                <a:solidFill>
                  <a:srgbClr val="000000"/>
                </a:solidFill>
                <a:latin typeface="华文新魏" pitchFamily="2" charset="-122"/>
                <a:ea typeface="华文新魏" pitchFamily="2" charset="-122"/>
              </a:rPr>
              <a:t>程序执行期间的控制流</a:t>
            </a:r>
            <a:r>
              <a:rPr lang="zh-CN" altLang="en-US" sz="3200" dirty="0">
                <a:solidFill>
                  <a:srgbClr val="000000"/>
                </a:solidFill>
                <a:latin typeface="Times New Roman"/>
                <a:ea typeface="华文新魏" pitchFamily="2" charset="-122"/>
              </a:rPr>
              <a:t> </a:t>
            </a:r>
            <a:r>
              <a:rPr lang="en-US" altLang="zh-CN" sz="3200" dirty="0">
                <a:solidFill>
                  <a:srgbClr val="000000"/>
                </a:solidFill>
                <a:latin typeface="Times New Roman"/>
                <a:ea typeface="华文新魏" pitchFamily="2" charset="-122"/>
              </a:rPr>
              <a:t>:</a:t>
            </a:r>
          </a:p>
          <a:p>
            <a:pPr indent="715963">
              <a:buClr>
                <a:srgbClr val="5FB6F1"/>
              </a:buClr>
              <a:defRPr/>
            </a:pPr>
            <a:r>
              <a:rPr lang="en-US" altLang="zh-CN" sz="3200" dirty="0">
                <a:solidFill>
                  <a:srgbClr val="000000"/>
                </a:solidFill>
                <a:latin typeface="华文新魏" pitchFamily="2" charset="-122"/>
                <a:ea typeface="华文新魏" pitchFamily="2" charset="-122"/>
              </a:rPr>
              <a:t>1</a:t>
            </a:r>
            <a:r>
              <a:rPr lang="zh-CN" altLang="en-US" sz="3200" dirty="0">
                <a:solidFill>
                  <a:srgbClr val="000000"/>
                </a:solidFill>
                <a:latin typeface="华文新魏" pitchFamily="2" charset="-122"/>
                <a:ea typeface="华文新魏" pitchFamily="2" charset="-122"/>
              </a:rPr>
              <a:t>．程序执行的控制是顺序的； </a:t>
            </a:r>
          </a:p>
          <a:p>
            <a:pPr indent="715963">
              <a:buClr>
                <a:srgbClr val="5FB6F1"/>
              </a:buClr>
              <a:defRPr/>
            </a:pPr>
            <a:r>
              <a:rPr lang="en-US" altLang="zh-CN" sz="3200" dirty="0">
                <a:solidFill>
                  <a:srgbClr val="000000"/>
                </a:solidFill>
                <a:latin typeface="华文新魏" pitchFamily="2" charset="-122"/>
                <a:ea typeface="华文新魏" pitchFamily="2" charset="-122"/>
              </a:rPr>
              <a:t>2</a:t>
            </a:r>
            <a:r>
              <a:rPr lang="zh-CN" altLang="en-US" sz="3200" dirty="0">
                <a:solidFill>
                  <a:srgbClr val="000000"/>
                </a:solidFill>
                <a:latin typeface="华文新魏" pitchFamily="2" charset="-122"/>
                <a:ea typeface="华文新魏" pitchFamily="2" charset="-122"/>
              </a:rPr>
              <a:t>．过程的每一次执行都是从过程体的开头开始，并最终把控制返回到紧接着该过程被调用点的后面。</a:t>
            </a:r>
          </a:p>
        </p:txBody>
      </p:sp>
      <p:sp>
        <p:nvSpPr>
          <p:cNvPr id="8" name="Rectangle 3"/>
          <p:cNvSpPr>
            <a:spLocks noChangeArrowheads="1"/>
          </p:cNvSpPr>
          <p:nvPr/>
        </p:nvSpPr>
        <p:spPr bwMode="auto">
          <a:xfrm>
            <a:off x="1966914" y="4557712"/>
            <a:ext cx="8243887" cy="573088"/>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fontAlgn="auto" hangingPunct="1">
              <a:lnSpc>
                <a:spcPct val="85000"/>
              </a:lnSpc>
              <a:spcBef>
                <a:spcPct val="50000"/>
              </a:spcBef>
              <a:spcAft>
                <a:spcPts val="0"/>
              </a:spcAft>
              <a:buClr>
                <a:srgbClr val="5FB6F1"/>
              </a:buClr>
              <a:defRPr/>
            </a:pPr>
            <a:r>
              <a:rPr lang="zh-CN" altLang="en-US" sz="3600" b="0" kern="0">
                <a:solidFill>
                  <a:srgbClr val="000000"/>
                </a:solidFill>
              </a:rPr>
              <a:t>过程的一次活动</a:t>
            </a:r>
            <a:r>
              <a:rPr lang="en-US" altLang="zh-CN" sz="3600" b="0" kern="0">
                <a:solidFill>
                  <a:srgbClr val="000000"/>
                </a:solidFill>
              </a:rPr>
              <a:t>:   </a:t>
            </a:r>
            <a:r>
              <a:rPr lang="zh-CN" altLang="en-US" sz="3600" b="0" kern="0">
                <a:solidFill>
                  <a:srgbClr val="000000"/>
                </a:solidFill>
              </a:rPr>
              <a:t>过程体的每一次执行</a:t>
            </a:r>
          </a:p>
        </p:txBody>
      </p:sp>
    </p:spTree>
    <p:extLst>
      <p:ext uri="{BB962C8B-B14F-4D97-AF65-F5344CB8AC3E}">
        <p14:creationId xmlns:p14="http://schemas.microsoft.com/office/powerpoint/2010/main" val="134688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81000" y="990600"/>
            <a:ext cx="11353800" cy="2895600"/>
          </a:xfrm>
        </p:spPr>
        <p:txBody>
          <a:bodyPr/>
          <a:lstStyle/>
          <a:p>
            <a:r>
              <a:rPr lang="zh-CN" altLang="en-US" sz="3600" dirty="0"/>
              <a:t>一个过程</a:t>
            </a:r>
            <a:r>
              <a:rPr lang="en-US" altLang="zh-CN" sz="3600" dirty="0"/>
              <a:t>p</a:t>
            </a:r>
            <a:r>
              <a:rPr lang="zh-CN" altLang="en-US" sz="3600" dirty="0"/>
              <a:t>的一次活动的生存期</a:t>
            </a:r>
            <a:r>
              <a:rPr lang="en-US" altLang="zh-CN" sz="3600" dirty="0"/>
              <a:t>:</a:t>
            </a:r>
          </a:p>
          <a:p>
            <a:pPr lvl="1"/>
            <a:r>
              <a:rPr lang="zh-CN" altLang="en-US" sz="3200" dirty="0"/>
              <a:t>在该过程体第一步到最后一步之间的语句的执行时间。</a:t>
            </a:r>
          </a:p>
          <a:p>
            <a:pPr lvl="1"/>
            <a:r>
              <a:rPr lang="zh-CN" altLang="en-US" sz="3200" dirty="0"/>
              <a:t>其中包括执行过程</a:t>
            </a:r>
            <a:r>
              <a:rPr lang="en-US" altLang="zh-CN" sz="3200" dirty="0"/>
              <a:t>p</a:t>
            </a:r>
            <a:r>
              <a:rPr lang="zh-CN" altLang="en-US" sz="3200" dirty="0"/>
              <a:t>所调用的过程的执行时间，以及这些过程所调用的过程的执行时间，如此等等。</a:t>
            </a:r>
          </a:p>
        </p:txBody>
      </p:sp>
      <p:sp>
        <p:nvSpPr>
          <p:cNvPr id="3" name="灯片编号占位符 2"/>
          <p:cNvSpPr>
            <a:spLocks noGrp="1"/>
          </p:cNvSpPr>
          <p:nvPr>
            <p:ph type="sldNum" sz="quarter" idx="12"/>
          </p:nvPr>
        </p:nvSpPr>
        <p:spPr/>
        <p:txBody>
          <a:bodyPr/>
          <a:lstStyle/>
          <a:p>
            <a:fld id="{10F35DC5-7E65-8247-99AB-4E984F8A921E}" type="slidenum">
              <a:rPr lang="en-US" smtClean="0"/>
              <a:pPr/>
              <a:t>11</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sp>
        <p:nvSpPr>
          <p:cNvPr id="6" name="Text Box 3"/>
          <p:cNvSpPr txBox="1">
            <a:spLocks noChangeArrowheads="1"/>
          </p:cNvSpPr>
          <p:nvPr/>
        </p:nvSpPr>
        <p:spPr bwMode="auto">
          <a:xfrm>
            <a:off x="4059238" y="3965575"/>
            <a:ext cx="1403350" cy="20701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lnSpc>
                <a:spcPct val="90000"/>
              </a:lnSpc>
            </a:pPr>
            <a:r>
              <a:rPr lang="en-US" altLang="zh-CN" sz="3600" b="0" dirty="0">
                <a:latin typeface="Times New Roman" panose="02020603050405020304" pitchFamily="18" charset="0"/>
                <a:cs typeface="Times New Roman" panose="02020603050405020304" pitchFamily="18" charset="0"/>
              </a:rPr>
              <a:t> main      </a:t>
            </a:r>
          </a:p>
          <a:p>
            <a:pPr eaLnBrk="1" hangingPunct="1">
              <a:lnSpc>
                <a:spcPct val="90000"/>
              </a:lnSpc>
            </a:pPr>
            <a:r>
              <a:rPr lang="en-US" altLang="zh-CN" sz="3600" b="0" dirty="0">
                <a:latin typeface="Times New Roman" panose="02020603050405020304" pitchFamily="18" charset="0"/>
                <a:cs typeface="Times New Roman" panose="02020603050405020304" pitchFamily="18" charset="0"/>
              </a:rPr>
              <a:t>     </a:t>
            </a:r>
          </a:p>
          <a:p>
            <a:pPr eaLnBrk="1" hangingPunct="1">
              <a:lnSpc>
                <a:spcPct val="90000"/>
              </a:lnSpc>
            </a:pPr>
            <a:r>
              <a:rPr lang="en-US" altLang="zh-CN" sz="3600" b="0" dirty="0">
                <a:latin typeface="Times New Roman" panose="02020603050405020304" pitchFamily="18" charset="0"/>
                <a:cs typeface="Times New Roman" panose="02020603050405020304" pitchFamily="18" charset="0"/>
              </a:rPr>
              <a:t>   </a:t>
            </a:r>
          </a:p>
          <a:p>
            <a:pPr eaLnBrk="1" hangingPunct="1">
              <a:lnSpc>
                <a:spcPct val="90000"/>
              </a:lnSpc>
            </a:pPr>
            <a:endParaRPr lang="en-US" altLang="zh-CN" sz="3600" b="0" dirty="0">
              <a:latin typeface="Times New Roman" panose="02020603050405020304" pitchFamily="18" charset="0"/>
              <a:cs typeface="Times New Roman" panose="02020603050405020304" pitchFamily="18" charset="0"/>
            </a:endParaRPr>
          </a:p>
        </p:txBody>
      </p:sp>
      <p:sp>
        <p:nvSpPr>
          <p:cNvPr id="7" name="Line 4"/>
          <p:cNvSpPr>
            <a:spLocks noChangeShapeType="1"/>
          </p:cNvSpPr>
          <p:nvPr/>
        </p:nvSpPr>
        <p:spPr bwMode="auto">
          <a:xfrm flipV="1">
            <a:off x="4719638" y="3736975"/>
            <a:ext cx="272415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8" name="Text Box 6"/>
          <p:cNvSpPr txBox="1">
            <a:spLocks noChangeArrowheads="1"/>
          </p:cNvSpPr>
          <p:nvPr/>
        </p:nvSpPr>
        <p:spPr bwMode="auto">
          <a:xfrm>
            <a:off x="6865938" y="4117975"/>
            <a:ext cx="1320800" cy="1357312"/>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lnSpc>
                <a:spcPct val="90000"/>
              </a:lnSpc>
              <a:spcBef>
                <a:spcPct val="50000"/>
              </a:spcBef>
            </a:pPr>
            <a:r>
              <a:rPr lang="en-US" altLang="zh-CN" sz="3600" b="0">
                <a:latin typeface="Times New Roman" panose="02020603050405020304" pitchFamily="18" charset="0"/>
                <a:cs typeface="Times New Roman" panose="02020603050405020304" pitchFamily="18" charset="0"/>
              </a:rPr>
              <a:t>P</a:t>
            </a:r>
          </a:p>
          <a:p>
            <a:pPr algn="ctr" eaLnBrk="1" hangingPunct="1">
              <a:lnSpc>
                <a:spcPct val="90000"/>
              </a:lnSpc>
              <a:spcBef>
                <a:spcPct val="50000"/>
              </a:spcBef>
            </a:pPr>
            <a:endParaRPr lang="en-US" altLang="zh-CN" sz="3600" b="0">
              <a:latin typeface="Times New Roman" panose="02020603050405020304" pitchFamily="18" charset="0"/>
              <a:cs typeface="Times New Roman" panose="02020603050405020304" pitchFamily="18" charset="0"/>
            </a:endParaRPr>
          </a:p>
        </p:txBody>
      </p:sp>
      <p:sp>
        <p:nvSpPr>
          <p:cNvPr id="9" name="Line 8"/>
          <p:cNvSpPr>
            <a:spLocks noChangeShapeType="1"/>
          </p:cNvSpPr>
          <p:nvPr/>
        </p:nvSpPr>
        <p:spPr bwMode="auto">
          <a:xfrm flipH="1" flipV="1">
            <a:off x="4719638" y="5489575"/>
            <a:ext cx="272415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10" name="Text Box 11"/>
          <p:cNvSpPr txBox="1">
            <a:spLocks noChangeArrowheads="1"/>
          </p:cNvSpPr>
          <p:nvPr/>
        </p:nvSpPr>
        <p:spPr bwMode="auto">
          <a:xfrm>
            <a:off x="4389438" y="4956175"/>
            <a:ext cx="66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lang="en-US" altLang="zh-CN" sz="3600" b="0" dirty="0">
                <a:latin typeface="Times New Roman" panose="02020603050405020304" pitchFamily="18" charset="0"/>
                <a:cs typeface="Times New Roman" panose="02020603050405020304" pitchFamily="18" charset="0"/>
              </a:rPr>
              <a:t>P</a:t>
            </a:r>
          </a:p>
        </p:txBody>
      </p:sp>
      <p:sp>
        <p:nvSpPr>
          <p:cNvPr id="11" name="Line 5"/>
          <p:cNvSpPr>
            <a:spLocks noChangeShapeType="1"/>
          </p:cNvSpPr>
          <p:nvPr/>
        </p:nvSpPr>
        <p:spPr bwMode="auto">
          <a:xfrm>
            <a:off x="7459663" y="37338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12" name="Line 7"/>
          <p:cNvSpPr>
            <a:spLocks noChangeShapeType="1"/>
          </p:cNvSpPr>
          <p:nvPr/>
        </p:nvSpPr>
        <p:spPr bwMode="auto">
          <a:xfrm>
            <a:off x="7459663" y="5516562"/>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3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autoUpdateAnimBg="0"/>
      <p:bldP spid="7" grpId="0" animBg="1"/>
      <p:bldP spid="8" grpId="0" animBg="1" autoUpdateAnimBg="0"/>
      <p:bldP spid="9" grpId="0" animBg="1"/>
      <p:bldP spid="10" grpId="0"/>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838200"/>
            <a:ext cx="11277600" cy="4978400"/>
          </a:xfrm>
        </p:spPr>
        <p:txBody>
          <a:bodyPr/>
          <a:lstStyle/>
          <a:p>
            <a:r>
              <a:rPr lang="zh-CN" altLang="en-US" dirty="0"/>
              <a:t>控制流的特点</a:t>
            </a:r>
            <a:endParaRPr lang="en-US" altLang="zh-CN" dirty="0"/>
          </a:p>
          <a:p>
            <a:pPr lvl="1"/>
            <a:r>
              <a:rPr lang="en-US" altLang="zh-CN" sz="3200" dirty="0"/>
              <a:t>1</a:t>
            </a:r>
            <a:r>
              <a:rPr lang="zh-CN" altLang="en-US" sz="3200" dirty="0"/>
              <a:t>、 每当控制流从过程</a:t>
            </a:r>
            <a:r>
              <a:rPr lang="en-US" altLang="zh-CN" sz="3200" dirty="0"/>
              <a:t>p</a:t>
            </a:r>
            <a:r>
              <a:rPr lang="zh-CN" altLang="en-US" sz="3200" dirty="0"/>
              <a:t>的活动进入到过程</a:t>
            </a:r>
            <a:r>
              <a:rPr lang="en-US" altLang="zh-CN" sz="3200" dirty="0"/>
              <a:t>q</a:t>
            </a:r>
            <a:r>
              <a:rPr lang="zh-CN" altLang="en-US" sz="3200" dirty="0"/>
              <a:t>的活动中后，它将返回到过程</a:t>
            </a:r>
            <a:r>
              <a:rPr lang="en-US" altLang="zh-CN" sz="3200" dirty="0"/>
              <a:t>p</a:t>
            </a:r>
            <a:r>
              <a:rPr lang="zh-CN" altLang="en-US" sz="3200" dirty="0"/>
              <a:t>的同一次活动中</a:t>
            </a:r>
            <a:endParaRPr lang="en-US" altLang="zh-CN" sz="3200" dirty="0"/>
          </a:p>
          <a:p>
            <a:pPr lvl="1"/>
            <a:r>
              <a:rPr lang="en-US" altLang="zh-CN" sz="3200" dirty="0"/>
              <a:t>2</a:t>
            </a:r>
            <a:r>
              <a:rPr lang="zh-CN" altLang="en-US" sz="3200" dirty="0"/>
              <a:t>、 如果</a:t>
            </a:r>
            <a:r>
              <a:rPr lang="en-US" altLang="zh-CN" sz="3200" dirty="0"/>
              <a:t>a</a:t>
            </a:r>
            <a:r>
              <a:rPr lang="zh-CN" altLang="en-US" sz="3200" dirty="0"/>
              <a:t>和</a:t>
            </a:r>
            <a:r>
              <a:rPr lang="en-US" altLang="zh-CN" sz="3200" dirty="0"/>
              <a:t>b</a:t>
            </a:r>
            <a:r>
              <a:rPr lang="zh-CN" altLang="en-US" sz="3200" dirty="0"/>
              <a:t>是两个过程活动，那么它们的生存期要么是并列的，要么是嵌套的。 </a:t>
            </a:r>
            <a:endParaRPr lang="en-US" altLang="zh-CN" dirty="0"/>
          </a:p>
          <a:p>
            <a:r>
              <a:rPr lang="zh-CN" altLang="en-US" dirty="0"/>
              <a:t> 这种活动生存期的嵌套性质可以通过在每一个过程中插入两个打印语句来加以跟踪。</a:t>
            </a:r>
          </a:p>
        </p:txBody>
      </p:sp>
      <p:sp>
        <p:nvSpPr>
          <p:cNvPr id="3" name="灯片编号占位符 2"/>
          <p:cNvSpPr>
            <a:spLocks noGrp="1"/>
          </p:cNvSpPr>
          <p:nvPr>
            <p:ph type="sldNum" sz="quarter" idx="12"/>
          </p:nvPr>
        </p:nvSpPr>
        <p:spPr/>
        <p:txBody>
          <a:bodyPr/>
          <a:lstStyle/>
          <a:p>
            <a:fld id="{10F35DC5-7E65-8247-99AB-4E984F8A921E}" type="slidenum">
              <a:rPr lang="en-US" smtClean="0"/>
              <a:pPr/>
              <a:t>12</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grpSp>
        <p:nvGrpSpPr>
          <p:cNvPr id="6" name="Group 8"/>
          <p:cNvGrpSpPr>
            <a:grpSpLocks/>
          </p:cNvGrpSpPr>
          <p:nvPr/>
        </p:nvGrpSpPr>
        <p:grpSpPr bwMode="auto">
          <a:xfrm>
            <a:off x="5232401" y="5180015"/>
            <a:ext cx="339725" cy="1068388"/>
            <a:chOff x="3060" y="3503"/>
            <a:chExt cx="214" cy="673"/>
          </a:xfrm>
        </p:grpSpPr>
        <p:sp>
          <p:nvSpPr>
            <p:cNvPr id="7" name="Line 4"/>
            <p:cNvSpPr>
              <a:spLocks noChangeShapeType="1"/>
            </p:cNvSpPr>
            <p:nvPr/>
          </p:nvSpPr>
          <p:spPr bwMode="auto">
            <a:xfrm>
              <a:off x="3264" y="3504"/>
              <a:ext cx="0" cy="288"/>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5"/>
            <p:cNvSpPr>
              <a:spLocks noChangeShapeType="1"/>
            </p:cNvSpPr>
            <p:nvPr/>
          </p:nvSpPr>
          <p:spPr bwMode="auto">
            <a:xfrm>
              <a:off x="3264" y="3888"/>
              <a:ext cx="0" cy="288"/>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6"/>
            <p:cNvSpPr txBox="1">
              <a:spLocks noChangeArrowheads="1"/>
            </p:cNvSpPr>
            <p:nvPr/>
          </p:nvSpPr>
          <p:spPr bwMode="auto">
            <a:xfrm>
              <a:off x="3077" y="3503"/>
              <a:ext cx="19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sz="2000"/>
                <a:t>a</a:t>
              </a:r>
            </a:p>
          </p:txBody>
        </p:sp>
        <p:sp>
          <p:nvSpPr>
            <p:cNvPr id="10" name="Text Box 7"/>
            <p:cNvSpPr txBox="1">
              <a:spLocks noChangeArrowheads="1"/>
            </p:cNvSpPr>
            <p:nvPr/>
          </p:nvSpPr>
          <p:spPr bwMode="auto">
            <a:xfrm>
              <a:off x="3060" y="3906"/>
              <a:ext cx="20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sz="2000"/>
                <a:t>b</a:t>
              </a:r>
            </a:p>
          </p:txBody>
        </p:sp>
      </p:grpSp>
      <p:grpSp>
        <p:nvGrpSpPr>
          <p:cNvPr id="11" name="Group 22"/>
          <p:cNvGrpSpPr>
            <a:grpSpLocks/>
          </p:cNvGrpSpPr>
          <p:nvPr/>
        </p:nvGrpSpPr>
        <p:grpSpPr bwMode="auto">
          <a:xfrm>
            <a:off x="6318251" y="5181600"/>
            <a:ext cx="1768475" cy="1066800"/>
            <a:chOff x="3408" y="3504"/>
            <a:chExt cx="1114" cy="672"/>
          </a:xfrm>
        </p:grpSpPr>
        <p:sp>
          <p:nvSpPr>
            <p:cNvPr id="12" name="Line 9"/>
            <p:cNvSpPr>
              <a:spLocks noChangeShapeType="1"/>
            </p:cNvSpPr>
            <p:nvPr/>
          </p:nvSpPr>
          <p:spPr bwMode="auto">
            <a:xfrm>
              <a:off x="3792" y="3504"/>
              <a:ext cx="0" cy="144"/>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auto">
            <a:xfrm>
              <a:off x="4128" y="3648"/>
              <a:ext cx="0" cy="288"/>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auto">
            <a:xfrm>
              <a:off x="3792" y="3936"/>
              <a:ext cx="0" cy="24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auto">
            <a:xfrm>
              <a:off x="3840" y="3648"/>
              <a:ext cx="24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auto">
            <a:xfrm>
              <a:off x="3840" y="3936"/>
              <a:ext cx="240" cy="0"/>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4"/>
            <p:cNvSpPr txBox="1">
              <a:spLocks noChangeArrowheads="1"/>
            </p:cNvSpPr>
            <p:nvPr/>
          </p:nvSpPr>
          <p:spPr bwMode="auto">
            <a:xfrm>
              <a:off x="3408" y="3695"/>
              <a:ext cx="19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sz="2000"/>
                <a:t>a</a:t>
              </a:r>
            </a:p>
          </p:txBody>
        </p:sp>
        <p:sp>
          <p:nvSpPr>
            <p:cNvPr id="18" name="Text Box 15"/>
            <p:cNvSpPr txBox="1">
              <a:spLocks noChangeArrowheads="1"/>
            </p:cNvSpPr>
            <p:nvPr/>
          </p:nvSpPr>
          <p:spPr bwMode="auto">
            <a:xfrm>
              <a:off x="4316" y="3685"/>
              <a:ext cx="20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sz="2000"/>
                <a:t>b</a:t>
              </a:r>
            </a:p>
          </p:txBody>
        </p:sp>
        <p:sp>
          <p:nvSpPr>
            <p:cNvPr id="19" name="AutoShape 20"/>
            <p:cNvSpPr>
              <a:spLocks/>
            </p:cNvSpPr>
            <p:nvPr/>
          </p:nvSpPr>
          <p:spPr bwMode="auto">
            <a:xfrm>
              <a:off x="3600" y="3504"/>
              <a:ext cx="96" cy="672"/>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p>
          </p:txBody>
        </p:sp>
        <p:sp>
          <p:nvSpPr>
            <p:cNvPr id="20" name="AutoShape 21"/>
            <p:cNvSpPr>
              <a:spLocks/>
            </p:cNvSpPr>
            <p:nvPr/>
          </p:nvSpPr>
          <p:spPr bwMode="auto">
            <a:xfrm>
              <a:off x="4224" y="3648"/>
              <a:ext cx="96" cy="288"/>
            </a:xfrm>
            <a:prstGeom prst="righ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p>
          </p:txBody>
        </p:sp>
      </p:grpSp>
      <p:grpSp>
        <p:nvGrpSpPr>
          <p:cNvPr id="24" name="Group 28"/>
          <p:cNvGrpSpPr>
            <a:grpSpLocks/>
          </p:cNvGrpSpPr>
          <p:nvPr/>
        </p:nvGrpSpPr>
        <p:grpSpPr bwMode="auto">
          <a:xfrm>
            <a:off x="8688389" y="5181600"/>
            <a:ext cx="681037" cy="1066800"/>
            <a:chOff x="4865" y="3504"/>
            <a:chExt cx="429" cy="672"/>
          </a:xfrm>
        </p:grpSpPr>
        <p:sp>
          <p:nvSpPr>
            <p:cNvPr id="25" name="Line 24"/>
            <p:cNvSpPr>
              <a:spLocks noChangeShapeType="1"/>
            </p:cNvSpPr>
            <p:nvPr/>
          </p:nvSpPr>
          <p:spPr bwMode="auto">
            <a:xfrm flipH="1">
              <a:off x="5040" y="3504"/>
              <a:ext cx="0" cy="48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5"/>
            <p:cNvSpPr>
              <a:spLocks noChangeShapeType="1"/>
            </p:cNvSpPr>
            <p:nvPr/>
          </p:nvSpPr>
          <p:spPr bwMode="auto">
            <a:xfrm>
              <a:off x="5088" y="3744"/>
              <a:ext cx="0" cy="432"/>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26"/>
            <p:cNvSpPr txBox="1">
              <a:spLocks noChangeArrowheads="1"/>
            </p:cNvSpPr>
            <p:nvPr/>
          </p:nvSpPr>
          <p:spPr bwMode="auto">
            <a:xfrm>
              <a:off x="4865" y="3541"/>
              <a:ext cx="19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sz="2000"/>
                <a:t>a</a:t>
              </a:r>
            </a:p>
          </p:txBody>
        </p:sp>
        <p:sp>
          <p:nvSpPr>
            <p:cNvPr id="28" name="Text Box 27"/>
            <p:cNvSpPr txBox="1">
              <a:spLocks noChangeArrowheads="1"/>
            </p:cNvSpPr>
            <p:nvPr/>
          </p:nvSpPr>
          <p:spPr bwMode="auto">
            <a:xfrm>
              <a:off x="5088" y="3839"/>
              <a:ext cx="20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sz="2000"/>
                <a:t>b</a:t>
              </a:r>
            </a:p>
          </p:txBody>
        </p:sp>
      </p:grpSp>
      <p:grpSp>
        <p:nvGrpSpPr>
          <p:cNvPr id="21" name="Group 31"/>
          <p:cNvGrpSpPr>
            <a:grpSpLocks/>
          </p:cNvGrpSpPr>
          <p:nvPr/>
        </p:nvGrpSpPr>
        <p:grpSpPr bwMode="auto">
          <a:xfrm>
            <a:off x="8775700" y="5524500"/>
            <a:ext cx="381000" cy="533400"/>
            <a:chOff x="1344" y="3840"/>
            <a:chExt cx="240" cy="336"/>
          </a:xfrm>
        </p:grpSpPr>
        <p:sp>
          <p:nvSpPr>
            <p:cNvPr id="22" name="Line 29"/>
            <p:cNvSpPr>
              <a:spLocks noChangeShapeType="1"/>
            </p:cNvSpPr>
            <p:nvPr/>
          </p:nvSpPr>
          <p:spPr bwMode="auto">
            <a:xfrm flipH="1">
              <a:off x="1344" y="3840"/>
              <a:ext cx="24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30"/>
            <p:cNvSpPr>
              <a:spLocks noChangeShapeType="1"/>
            </p:cNvSpPr>
            <p:nvPr/>
          </p:nvSpPr>
          <p:spPr bwMode="auto">
            <a:xfrm>
              <a:off x="1344" y="3840"/>
              <a:ext cx="24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52511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blinds(horizontal)">
                                      <p:cBhvr>
                                        <p:cTn id="3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199" y="914400"/>
            <a:ext cx="7512315" cy="5257800"/>
          </a:xfrm>
        </p:spPr>
        <p:txBody>
          <a:bodyPr/>
          <a:lstStyle/>
          <a:p>
            <a:r>
              <a:rPr lang="zh-CN" altLang="en-US" sz="3600" dirty="0"/>
              <a:t>活动生存期的嵌套性</a:t>
            </a:r>
            <a:endParaRPr lang="en-US" altLang="zh-CN" sz="3600" dirty="0"/>
          </a:p>
          <a:p>
            <a:pPr lvl="1"/>
            <a:r>
              <a:rPr lang="zh-CN" altLang="en-US" sz="3600" dirty="0"/>
              <a:t>在</a:t>
            </a:r>
            <a:r>
              <a:rPr lang="zh-CN" altLang="en-US" sz="3600" dirty="0">
                <a:latin typeface="宋体" charset="-122"/>
              </a:rPr>
              <a:t>每个过程中插入两个打印语句</a:t>
            </a:r>
          </a:p>
          <a:p>
            <a:pPr lvl="2"/>
            <a:r>
              <a:rPr lang="zh-CN" altLang="en-US" sz="3200" dirty="0">
                <a:latin typeface="宋体" charset="-122"/>
              </a:rPr>
              <a:t>第一个语句之前，打印</a:t>
            </a:r>
            <a:r>
              <a:rPr lang="en-US" altLang="zh-CN" sz="3200" dirty="0">
                <a:latin typeface="宋体" charset="-122"/>
              </a:rPr>
              <a:t>:</a:t>
            </a:r>
            <a:endParaRPr lang="zh-CN" altLang="en-US" sz="3200" dirty="0">
              <a:latin typeface="宋体" charset="-122"/>
            </a:endParaRPr>
          </a:p>
          <a:p>
            <a:pPr lvl="3">
              <a:buFontTx/>
              <a:buNone/>
            </a:pPr>
            <a:r>
              <a:rPr lang="en-US" altLang="zh-CN" sz="2800" dirty="0">
                <a:solidFill>
                  <a:srgbClr val="0000FF"/>
                </a:solidFill>
                <a:latin typeface="宋体" charset="-122"/>
              </a:rPr>
              <a:t>enter </a:t>
            </a:r>
            <a:r>
              <a:rPr lang="zh-CN" altLang="en-US" sz="2800" dirty="0">
                <a:solidFill>
                  <a:srgbClr val="0000FF"/>
                </a:solidFill>
                <a:latin typeface="宋体" charset="-122"/>
              </a:rPr>
              <a:t>过程名</a:t>
            </a:r>
            <a:r>
              <a:rPr lang="en-US" altLang="zh-CN" sz="2800" dirty="0">
                <a:solidFill>
                  <a:srgbClr val="0000FF"/>
                </a:solidFill>
                <a:latin typeface="宋体" charset="-122"/>
              </a:rPr>
              <a:t>(</a:t>
            </a:r>
            <a:r>
              <a:rPr lang="zh-CN" altLang="en-US" sz="2800" dirty="0">
                <a:solidFill>
                  <a:srgbClr val="0000FF"/>
                </a:solidFill>
                <a:latin typeface="宋体" charset="-122"/>
              </a:rPr>
              <a:t>实参的值</a:t>
            </a:r>
            <a:r>
              <a:rPr lang="en-US" altLang="zh-CN" sz="2800" dirty="0">
                <a:solidFill>
                  <a:srgbClr val="0000FF"/>
                </a:solidFill>
                <a:latin typeface="宋体" charset="-122"/>
              </a:rPr>
              <a:t>)</a:t>
            </a:r>
            <a:endParaRPr lang="zh-CN" altLang="en-US" sz="2800" dirty="0">
              <a:latin typeface="宋体" charset="-122"/>
            </a:endParaRPr>
          </a:p>
          <a:p>
            <a:pPr lvl="2"/>
            <a:r>
              <a:rPr lang="zh-CN" altLang="en-US" sz="3200" dirty="0">
                <a:latin typeface="宋体" charset="-122"/>
              </a:rPr>
              <a:t>最后一个语句之后，打印</a:t>
            </a:r>
            <a:r>
              <a:rPr lang="en-US" altLang="zh-CN" sz="3200" dirty="0">
                <a:latin typeface="宋体" charset="-122"/>
              </a:rPr>
              <a:t>:</a:t>
            </a:r>
            <a:endParaRPr lang="zh-CN" altLang="en-US" sz="3200" dirty="0">
              <a:latin typeface="宋体" charset="-122"/>
            </a:endParaRPr>
          </a:p>
          <a:p>
            <a:pPr lvl="3">
              <a:buFontTx/>
              <a:buNone/>
            </a:pPr>
            <a:r>
              <a:rPr lang="en-US" altLang="zh-CN" sz="2800" dirty="0">
                <a:solidFill>
                  <a:srgbClr val="0000FF"/>
                </a:solidFill>
                <a:latin typeface="宋体" charset="-122"/>
              </a:rPr>
              <a:t>leave </a:t>
            </a:r>
            <a:r>
              <a:rPr lang="zh-CN" altLang="en-US" sz="2800" dirty="0">
                <a:solidFill>
                  <a:srgbClr val="0000FF"/>
                </a:solidFill>
                <a:latin typeface="宋体" charset="-122"/>
              </a:rPr>
              <a:t>过程名</a:t>
            </a:r>
            <a:r>
              <a:rPr lang="en-US" altLang="zh-CN" sz="2800" dirty="0">
                <a:solidFill>
                  <a:srgbClr val="0000FF"/>
                </a:solidFill>
                <a:latin typeface="宋体" charset="-122"/>
              </a:rPr>
              <a:t>(</a:t>
            </a:r>
            <a:r>
              <a:rPr lang="zh-CN" altLang="en-US" sz="2800" dirty="0">
                <a:solidFill>
                  <a:srgbClr val="0000FF"/>
                </a:solidFill>
                <a:latin typeface="宋体" charset="-122"/>
              </a:rPr>
              <a:t>实参的值</a:t>
            </a:r>
            <a:r>
              <a:rPr lang="en-US" altLang="zh-CN" sz="2800" dirty="0">
                <a:solidFill>
                  <a:srgbClr val="0000FF"/>
                </a:solidFill>
                <a:latin typeface="宋体" charset="-122"/>
              </a:rPr>
              <a:t>)</a:t>
            </a:r>
            <a:endParaRPr lang="zh-CN" altLang="en-US" sz="2800" dirty="0">
              <a:latin typeface="宋体" charset="-122"/>
            </a:endParaRPr>
          </a:p>
          <a:p>
            <a:pPr lvl="1"/>
            <a:r>
              <a:rPr lang="zh-CN" altLang="en-US" sz="3600" dirty="0">
                <a:latin typeface="宋体" charset="-122"/>
              </a:rPr>
              <a:t>排序程序执行后的输出结果</a:t>
            </a:r>
            <a:r>
              <a:rPr lang="en-US" altLang="zh-CN" sz="3600" dirty="0">
                <a:latin typeface="宋体" charset="-122"/>
              </a:rPr>
              <a:t>:</a:t>
            </a:r>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13</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sp>
        <p:nvSpPr>
          <p:cNvPr id="6" name="Rectangle 4"/>
          <p:cNvSpPr>
            <a:spLocks noChangeArrowheads="1"/>
          </p:cNvSpPr>
          <p:nvPr/>
        </p:nvSpPr>
        <p:spPr bwMode="auto">
          <a:xfrm>
            <a:off x="8991600" y="838200"/>
            <a:ext cx="28956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enter sort</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enter </a:t>
            </a:r>
            <a:r>
              <a:rPr lang="en-US" altLang="zh-CN" sz="2000" dirty="0" err="1">
                <a:latin typeface="Times New Roman" panose="02020603050405020304" pitchFamily="18" charset="0"/>
                <a:cs typeface="Times New Roman" panose="02020603050405020304" pitchFamily="18" charset="0"/>
              </a:rPr>
              <a:t>readarray</a:t>
            </a:r>
            <a:endParaRPr lang="en-US" altLang="zh-CN" sz="2000" dirty="0">
              <a:latin typeface="Times New Roman" panose="02020603050405020304" pitchFamily="18" charset="0"/>
              <a:cs typeface="Times New Roman" panose="02020603050405020304" pitchFamily="18" charset="0"/>
            </a:endParaRP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leave </a:t>
            </a:r>
            <a:r>
              <a:rPr lang="en-US" altLang="zh-CN" sz="2000" dirty="0" err="1">
                <a:latin typeface="Times New Roman" panose="02020603050405020304" pitchFamily="18" charset="0"/>
                <a:cs typeface="Times New Roman" panose="02020603050405020304" pitchFamily="18" charset="0"/>
              </a:rPr>
              <a:t>readarray</a:t>
            </a:r>
            <a:endParaRPr lang="en-US" altLang="zh-CN" sz="2000" dirty="0">
              <a:latin typeface="Times New Roman" panose="02020603050405020304" pitchFamily="18" charset="0"/>
              <a:cs typeface="Times New Roman" panose="02020603050405020304" pitchFamily="18" charset="0"/>
            </a:endParaRP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enter quicksort(1,9)</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enter partition(1,9)</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leave partition(1,9)</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enter quicksort(1,3)</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leave quicksort(1,3)</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enter quicksort(5,9)</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leave quicksort(5,9)</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    leave quicksort(1,9)</a:t>
            </a:r>
          </a:p>
          <a:p>
            <a:pPr algn="l" eaLnBrk="1" hangingPunct="1">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leave sort</a:t>
            </a:r>
            <a:endParaRPr lang="en-US" altLang="zh-CN" sz="2800" dirty="0">
              <a:latin typeface="Times New Roman" panose="02020603050405020304" pitchFamily="18" charset="0"/>
              <a:cs typeface="Times New Roman" panose="02020603050405020304" pitchFamily="18" charset="0"/>
            </a:endParaRPr>
          </a:p>
        </p:txBody>
      </p:sp>
      <p:sp>
        <p:nvSpPr>
          <p:cNvPr id="7" name="AutoShape 5"/>
          <p:cNvSpPr>
            <a:spLocks/>
          </p:cNvSpPr>
          <p:nvPr/>
        </p:nvSpPr>
        <p:spPr bwMode="auto">
          <a:xfrm>
            <a:off x="9213850" y="4343400"/>
            <a:ext cx="152400" cy="762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8" name="AutoShape 6"/>
          <p:cNvSpPr>
            <a:spLocks/>
          </p:cNvSpPr>
          <p:nvPr/>
        </p:nvSpPr>
        <p:spPr bwMode="auto">
          <a:xfrm>
            <a:off x="9213850" y="3276600"/>
            <a:ext cx="152400" cy="685800"/>
          </a:xfrm>
          <a:prstGeom prst="lef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9" name="AutoShape 7"/>
          <p:cNvSpPr>
            <a:spLocks/>
          </p:cNvSpPr>
          <p:nvPr/>
        </p:nvSpPr>
        <p:spPr bwMode="auto">
          <a:xfrm>
            <a:off x="8832851" y="2151063"/>
            <a:ext cx="277813" cy="3357562"/>
          </a:xfrm>
          <a:prstGeom prst="leftBrace">
            <a:avLst>
              <a:gd name="adj1" fmla="val 116381"/>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AutoShape 8"/>
          <p:cNvSpPr>
            <a:spLocks/>
          </p:cNvSpPr>
          <p:nvPr/>
        </p:nvSpPr>
        <p:spPr bwMode="auto">
          <a:xfrm>
            <a:off x="9290050" y="2484438"/>
            <a:ext cx="76200" cy="474662"/>
          </a:xfrm>
          <a:prstGeom prst="leftBrace">
            <a:avLst>
              <a:gd name="adj1" fmla="val 16698"/>
              <a:gd name="adj2" fmla="val 5469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1" name="AutoShape 9"/>
          <p:cNvSpPr>
            <a:spLocks/>
          </p:cNvSpPr>
          <p:nvPr/>
        </p:nvSpPr>
        <p:spPr bwMode="auto">
          <a:xfrm>
            <a:off x="9005888" y="1376364"/>
            <a:ext cx="207962" cy="460375"/>
          </a:xfrm>
          <a:prstGeom prst="leftBrace">
            <a:avLst>
              <a:gd name="adj1" fmla="val 16634"/>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2" name="AutoShape 10"/>
          <p:cNvSpPr>
            <a:spLocks/>
          </p:cNvSpPr>
          <p:nvPr/>
        </p:nvSpPr>
        <p:spPr bwMode="auto">
          <a:xfrm>
            <a:off x="8528050" y="1066800"/>
            <a:ext cx="304800" cy="4724400"/>
          </a:xfrm>
          <a:prstGeom prst="leftBrace">
            <a:avLst>
              <a:gd name="adj1" fmla="val 129167"/>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07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animBg="1"/>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28600" y="914400"/>
            <a:ext cx="11658600" cy="5334000"/>
          </a:xfrm>
        </p:spPr>
        <p:txBody>
          <a:bodyPr/>
          <a:lstStyle/>
          <a:p>
            <a:r>
              <a:rPr lang="zh-CN" altLang="en-US" sz="3600" dirty="0">
                <a:solidFill>
                  <a:srgbClr val="FF0000"/>
                </a:solidFill>
                <a:latin typeface="Times New Roman" panose="02020603050405020304" pitchFamily="18" charset="0"/>
              </a:rPr>
              <a:t>递归</a:t>
            </a:r>
            <a:r>
              <a:rPr lang="en-US" altLang="zh-CN" sz="3600" dirty="0">
                <a:latin typeface="Times New Roman" panose="02020603050405020304" pitchFamily="18" charset="0"/>
              </a:rPr>
              <a:t>: </a:t>
            </a:r>
            <a:r>
              <a:rPr lang="zh-CN" altLang="en-US" sz="3600" dirty="0">
                <a:latin typeface="Times New Roman" panose="02020603050405020304" pitchFamily="18" charset="0"/>
              </a:rPr>
              <a:t>一个过程是递归的，如果同一过程的一次新的活动可以在前面活动结束以前开始。</a:t>
            </a:r>
            <a:r>
              <a:rPr lang="en-US" altLang="zh-CN" sz="3600" dirty="0">
                <a:latin typeface="Times New Roman" panose="02020603050405020304" pitchFamily="18" charset="0"/>
              </a:rPr>
              <a:t> </a:t>
            </a:r>
          </a:p>
          <a:p>
            <a:r>
              <a:rPr lang="zh-CN" altLang="en-US" sz="3600" dirty="0">
                <a:solidFill>
                  <a:srgbClr val="FF0000"/>
                </a:solidFill>
                <a:latin typeface="Times New Roman" panose="02020603050405020304" pitchFamily="18" charset="0"/>
              </a:rPr>
              <a:t>活动树</a:t>
            </a:r>
            <a:r>
              <a:rPr lang="en-US" altLang="zh-CN" sz="3600" dirty="0">
                <a:latin typeface="Times New Roman" panose="02020603050405020304" pitchFamily="18" charset="0"/>
              </a:rPr>
              <a:t>: </a:t>
            </a:r>
            <a:r>
              <a:rPr lang="zh-CN" altLang="en-US" sz="3600" dirty="0">
                <a:latin typeface="Times New Roman" panose="02020603050405020304" pitchFamily="18" charset="0"/>
              </a:rPr>
              <a:t>用一颗树来描绘控制进入和离开活动的途径。这样的树称作活动树。</a:t>
            </a:r>
            <a:endParaRPr lang="en-US" altLang="zh-CN" sz="3600" dirty="0">
              <a:latin typeface="Times New Roman" panose="02020603050405020304" pitchFamily="18" charset="0"/>
            </a:endParaRPr>
          </a:p>
          <a:p>
            <a:pPr lvl="1"/>
            <a:r>
              <a:rPr lang="zh-CN" altLang="en-US" sz="3200" dirty="0">
                <a:latin typeface="Times New Roman" panose="02020603050405020304" pitchFamily="18" charset="0"/>
              </a:rPr>
              <a:t>每个结点代表一个过程的一个活动；</a:t>
            </a:r>
          </a:p>
          <a:p>
            <a:pPr lvl="1"/>
            <a:r>
              <a:rPr lang="zh-CN" altLang="en-US" sz="3200" dirty="0">
                <a:latin typeface="Times New Roman" panose="02020603050405020304" pitchFamily="18" charset="0"/>
              </a:rPr>
              <a:t>根结点代表主过程的活动；</a:t>
            </a:r>
          </a:p>
          <a:p>
            <a:pPr lvl="1"/>
            <a:r>
              <a:rPr lang="en-US" altLang="zh-CN" sz="3200" dirty="0">
                <a:latin typeface="Times New Roman" panose="02020603050405020304" pitchFamily="18" charset="0"/>
              </a:rPr>
              <a:t>a </a:t>
            </a:r>
            <a:r>
              <a:rPr lang="zh-CN" altLang="en-US" sz="3200" dirty="0">
                <a:latin typeface="Times New Roman" panose="02020603050405020304" pitchFamily="18" charset="0"/>
              </a:rPr>
              <a:t>是 </a:t>
            </a:r>
            <a:r>
              <a:rPr lang="en-US" altLang="zh-CN" sz="3200" dirty="0">
                <a:latin typeface="Times New Roman" panose="02020603050405020304" pitchFamily="18" charset="0"/>
              </a:rPr>
              <a:t>b </a:t>
            </a:r>
            <a:r>
              <a:rPr lang="zh-CN" altLang="en-US" sz="3200" dirty="0">
                <a:latin typeface="Times New Roman" panose="02020603050405020304" pitchFamily="18" charset="0"/>
              </a:rPr>
              <a:t>的父结点当且仅当控制从 </a:t>
            </a:r>
            <a:r>
              <a:rPr lang="en-US" altLang="zh-CN" sz="3200" dirty="0">
                <a:latin typeface="Times New Roman" panose="02020603050405020304" pitchFamily="18" charset="0"/>
              </a:rPr>
              <a:t>a </a:t>
            </a:r>
            <a:r>
              <a:rPr lang="zh-CN" altLang="en-US" sz="3200" dirty="0">
                <a:latin typeface="Times New Roman" panose="02020603050405020304" pitchFamily="18" charset="0"/>
              </a:rPr>
              <a:t>进入 </a:t>
            </a:r>
            <a:r>
              <a:rPr lang="en-US" altLang="zh-CN" sz="3200" dirty="0">
                <a:latin typeface="Times New Roman" panose="02020603050405020304" pitchFamily="18" charset="0"/>
              </a:rPr>
              <a:t>b </a:t>
            </a:r>
            <a:r>
              <a:rPr lang="zh-CN" altLang="en-US" sz="3200" dirty="0">
                <a:latin typeface="Times New Roman" panose="02020603050405020304" pitchFamily="18" charset="0"/>
              </a:rPr>
              <a:t>；</a:t>
            </a:r>
          </a:p>
          <a:p>
            <a:pPr lvl="1"/>
            <a:r>
              <a:rPr lang="en-US" altLang="zh-CN" sz="3200" dirty="0">
                <a:latin typeface="Times New Roman" panose="02020603050405020304" pitchFamily="18" charset="0"/>
              </a:rPr>
              <a:t>a </a:t>
            </a:r>
            <a:r>
              <a:rPr lang="zh-CN" altLang="en-US" sz="3200" dirty="0">
                <a:latin typeface="Times New Roman" panose="02020603050405020304" pitchFamily="18" charset="0"/>
              </a:rPr>
              <a:t>在 </a:t>
            </a:r>
            <a:r>
              <a:rPr lang="en-US" altLang="zh-CN" sz="3200" dirty="0">
                <a:latin typeface="Times New Roman" panose="02020603050405020304" pitchFamily="18" charset="0"/>
              </a:rPr>
              <a:t>b </a:t>
            </a:r>
            <a:r>
              <a:rPr lang="zh-CN" altLang="en-US" sz="3200" dirty="0">
                <a:latin typeface="Times New Roman" panose="02020603050405020304" pitchFamily="18" charset="0"/>
              </a:rPr>
              <a:t>的左边当且仅当 </a:t>
            </a:r>
            <a:r>
              <a:rPr lang="en-US" altLang="zh-CN" sz="3200" dirty="0">
                <a:latin typeface="Times New Roman" panose="02020603050405020304" pitchFamily="18" charset="0"/>
              </a:rPr>
              <a:t>a </a:t>
            </a:r>
            <a:r>
              <a:rPr lang="zh-CN" altLang="en-US" sz="3200" dirty="0">
                <a:latin typeface="Times New Roman" panose="02020603050405020304" pitchFamily="18" charset="0"/>
              </a:rPr>
              <a:t>的生存期发生在 </a:t>
            </a:r>
            <a:r>
              <a:rPr lang="en-US" altLang="zh-CN" sz="3200" dirty="0">
                <a:latin typeface="Times New Roman" panose="02020603050405020304" pitchFamily="18" charset="0"/>
              </a:rPr>
              <a:t>b </a:t>
            </a:r>
            <a:r>
              <a:rPr lang="zh-CN" altLang="en-US" sz="3200" dirty="0">
                <a:latin typeface="Times New Roman" panose="02020603050405020304" pitchFamily="18" charset="0"/>
              </a:rPr>
              <a:t>的生存期之前。</a:t>
            </a:r>
          </a:p>
        </p:txBody>
      </p:sp>
      <p:sp>
        <p:nvSpPr>
          <p:cNvPr id="3" name="灯片编号占位符 2"/>
          <p:cNvSpPr>
            <a:spLocks noGrp="1"/>
          </p:cNvSpPr>
          <p:nvPr>
            <p:ph type="sldNum" sz="quarter" idx="12"/>
          </p:nvPr>
        </p:nvSpPr>
        <p:spPr/>
        <p:txBody>
          <a:bodyPr/>
          <a:lstStyle/>
          <a:p>
            <a:fld id="{10F35DC5-7E65-8247-99AB-4E984F8A921E}" type="slidenum">
              <a:rPr lang="en-US" smtClean="0"/>
              <a:pPr/>
              <a:t>14</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spTree>
    <p:extLst>
      <p:ext uri="{BB962C8B-B14F-4D97-AF65-F5344CB8AC3E}">
        <p14:creationId xmlns:p14="http://schemas.microsoft.com/office/powerpoint/2010/main" val="71555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15</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sp>
        <p:nvSpPr>
          <p:cNvPr id="39" name="Text Box 44"/>
          <p:cNvSpPr txBox="1">
            <a:spLocks noChangeArrowheads="1"/>
          </p:cNvSpPr>
          <p:nvPr/>
        </p:nvSpPr>
        <p:spPr bwMode="auto">
          <a:xfrm>
            <a:off x="5952807" y="1276615"/>
            <a:ext cx="3797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400" b="1">
                <a:solidFill>
                  <a:schemeClr val="tx1"/>
                </a:solidFill>
                <a:latin typeface="宋体" pitchFamily="2" charset="-122"/>
                <a:ea typeface="宋体" pitchFamily="2" charset="-122"/>
              </a:defRPr>
            </a:lvl1pPr>
            <a:lvl2pPr marL="742950" indent="-285750" eaLnBrk="0" hangingPunct="0">
              <a:defRPr kumimoji="1" sz="4400" b="1">
                <a:solidFill>
                  <a:schemeClr val="tx1"/>
                </a:solidFill>
                <a:latin typeface="宋体" pitchFamily="2" charset="-122"/>
                <a:ea typeface="宋体" pitchFamily="2" charset="-122"/>
              </a:defRPr>
            </a:lvl2pPr>
            <a:lvl3pPr marL="1143000" indent="-228600" eaLnBrk="0" hangingPunct="0">
              <a:defRPr kumimoji="1" sz="4400" b="1">
                <a:solidFill>
                  <a:schemeClr val="tx1"/>
                </a:solidFill>
                <a:latin typeface="宋体" pitchFamily="2" charset="-122"/>
                <a:ea typeface="宋体" pitchFamily="2" charset="-122"/>
              </a:defRPr>
            </a:lvl3pPr>
            <a:lvl4pPr marL="1600200" indent="-228600" eaLnBrk="0" hangingPunct="0">
              <a:defRPr kumimoji="1" sz="4400" b="1">
                <a:solidFill>
                  <a:schemeClr val="tx1"/>
                </a:solidFill>
                <a:latin typeface="宋体" pitchFamily="2" charset="-122"/>
                <a:ea typeface="宋体" pitchFamily="2" charset="-122"/>
              </a:defRPr>
            </a:lvl4pPr>
            <a:lvl5pPr marL="2057400" indent="-228600" eaLnBrk="0" hangingPunct="0">
              <a:defRPr kumimoji="1" sz="4400" b="1">
                <a:solidFill>
                  <a:schemeClr val="tx1"/>
                </a:solidFill>
                <a:latin typeface="宋体" pitchFamily="2" charset="-122"/>
                <a:ea typeface="宋体" pitchFamily="2" charset="-122"/>
              </a:defRPr>
            </a:lvl5pPr>
            <a:lvl6pPr marL="2514600" indent="-228600" algn="ctr" eaLnBrk="0" fontAlgn="ctr" hangingPunct="0">
              <a:spcBef>
                <a:spcPct val="0"/>
              </a:spcBef>
              <a:spcAft>
                <a:spcPct val="0"/>
              </a:spcAft>
              <a:defRPr kumimoji="1" sz="4400" b="1">
                <a:solidFill>
                  <a:schemeClr val="tx1"/>
                </a:solidFill>
                <a:latin typeface="宋体" pitchFamily="2" charset="-122"/>
                <a:ea typeface="宋体" pitchFamily="2" charset="-122"/>
              </a:defRPr>
            </a:lvl6pPr>
            <a:lvl7pPr marL="2971800" indent="-228600" algn="ctr" eaLnBrk="0" fontAlgn="ctr" hangingPunct="0">
              <a:spcBef>
                <a:spcPct val="0"/>
              </a:spcBef>
              <a:spcAft>
                <a:spcPct val="0"/>
              </a:spcAft>
              <a:defRPr kumimoji="1" sz="4400" b="1">
                <a:solidFill>
                  <a:schemeClr val="tx1"/>
                </a:solidFill>
                <a:latin typeface="宋体" pitchFamily="2" charset="-122"/>
                <a:ea typeface="宋体" pitchFamily="2" charset="-122"/>
              </a:defRPr>
            </a:lvl7pPr>
            <a:lvl8pPr marL="3429000" indent="-228600" algn="ctr" eaLnBrk="0" fontAlgn="ctr" hangingPunct="0">
              <a:spcBef>
                <a:spcPct val="0"/>
              </a:spcBef>
              <a:spcAft>
                <a:spcPct val="0"/>
              </a:spcAft>
              <a:defRPr kumimoji="1" sz="4400" b="1">
                <a:solidFill>
                  <a:schemeClr val="tx1"/>
                </a:solidFill>
                <a:latin typeface="宋体" pitchFamily="2" charset="-122"/>
                <a:ea typeface="宋体" pitchFamily="2" charset="-122"/>
              </a:defRPr>
            </a:lvl8pPr>
            <a:lvl9pPr marL="3886200" indent="-228600" algn="ctr" eaLnBrk="0" fontAlgn="ctr" hangingPunct="0">
              <a:spcBef>
                <a:spcPct val="0"/>
              </a:spcBef>
              <a:spcAft>
                <a:spcPct val="0"/>
              </a:spcAft>
              <a:defRPr kumimoji="1" sz="4400" b="1">
                <a:solidFill>
                  <a:schemeClr val="tx1"/>
                </a:solidFill>
                <a:latin typeface="宋体" pitchFamily="2" charset="-122"/>
                <a:ea typeface="宋体" pitchFamily="2" charset="-122"/>
              </a:defRPr>
            </a:lvl9pPr>
          </a:lstStyle>
          <a:p>
            <a:pPr algn="ctr" eaLnBrk="1" hangingPunct="1">
              <a:spcBef>
                <a:spcPct val="50000"/>
              </a:spcBef>
              <a:defRPr/>
            </a:pPr>
            <a:r>
              <a:rPr lang="zh-CN" altLang="en-US" sz="3200" dirty="0">
                <a:solidFill>
                  <a:schemeClr val="tx2"/>
                </a:solidFill>
                <a:latin typeface="+mn-ea"/>
                <a:ea typeface="+mn-ea"/>
              </a:rPr>
              <a:t>一棵活动树</a:t>
            </a:r>
          </a:p>
        </p:txBody>
      </p:sp>
      <p:sp>
        <p:nvSpPr>
          <p:cNvPr id="41" name="椭圆 40"/>
          <p:cNvSpPr/>
          <p:nvPr/>
        </p:nvSpPr>
        <p:spPr bwMode="auto">
          <a:xfrm>
            <a:off x="3664591" y="1476641"/>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latin typeface="Times New Roman" panose="02020603050405020304" pitchFamily="18" charset="0"/>
                <a:cs typeface="Times New Roman" panose="02020603050405020304" pitchFamily="18" charset="0"/>
              </a:rPr>
              <a:t>s</a:t>
            </a:r>
            <a:endParaRPr lang="zh-CN" altLang="en-US" dirty="0">
              <a:latin typeface="Times New Roman" panose="02020603050405020304" pitchFamily="18" charset="0"/>
              <a:cs typeface="Times New Roman" panose="02020603050405020304" pitchFamily="18" charset="0"/>
            </a:endParaRPr>
          </a:p>
        </p:txBody>
      </p:sp>
      <p:sp>
        <p:nvSpPr>
          <p:cNvPr id="42" name="椭圆 41"/>
          <p:cNvSpPr/>
          <p:nvPr/>
        </p:nvSpPr>
        <p:spPr bwMode="auto">
          <a:xfrm>
            <a:off x="2821513" y="2316371"/>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latin typeface="Times New Roman" panose="02020603050405020304" pitchFamily="18" charset="0"/>
                <a:cs typeface="Times New Roman" panose="02020603050405020304" pitchFamily="18" charset="0"/>
              </a:rPr>
              <a:t>r</a:t>
            </a:r>
            <a:endParaRPr lang="zh-CN" altLang="en-US" dirty="0">
              <a:latin typeface="Times New Roman" panose="02020603050405020304" pitchFamily="18" charset="0"/>
              <a:cs typeface="Times New Roman" panose="02020603050405020304" pitchFamily="18" charset="0"/>
            </a:endParaRPr>
          </a:p>
        </p:txBody>
      </p:sp>
      <p:sp>
        <p:nvSpPr>
          <p:cNvPr id="43" name="椭圆 42"/>
          <p:cNvSpPr/>
          <p:nvPr/>
        </p:nvSpPr>
        <p:spPr bwMode="auto">
          <a:xfrm>
            <a:off x="4461203" y="2316372"/>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q(1,9)</a:t>
            </a:r>
            <a:endParaRPr lang="zh-CN" altLang="en-US" sz="2000" dirty="0">
              <a:latin typeface="Times New Roman" panose="02020603050405020304" pitchFamily="18" charset="0"/>
              <a:cs typeface="Times New Roman" panose="02020603050405020304" pitchFamily="18" charset="0"/>
            </a:endParaRPr>
          </a:p>
        </p:txBody>
      </p:sp>
      <p:cxnSp>
        <p:nvCxnSpPr>
          <p:cNvPr id="45" name="直接连接符 44"/>
          <p:cNvCxnSpPr>
            <a:stCxn id="41" idx="4"/>
            <a:endCxn id="42" idx="0"/>
          </p:cNvCxnSpPr>
          <p:nvPr/>
        </p:nvCxnSpPr>
        <p:spPr bwMode="auto">
          <a:xfrm flipH="1">
            <a:off x="3216800" y="1860816"/>
            <a:ext cx="843078" cy="455555"/>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cxnSp>
        <p:nvCxnSpPr>
          <p:cNvPr id="47" name="直接连接符 46"/>
          <p:cNvCxnSpPr>
            <a:stCxn id="41" idx="4"/>
            <a:endCxn id="43" idx="0"/>
          </p:cNvCxnSpPr>
          <p:nvPr/>
        </p:nvCxnSpPr>
        <p:spPr bwMode="auto">
          <a:xfrm>
            <a:off x="4059878" y="1860815"/>
            <a:ext cx="796612" cy="455556"/>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sp>
        <p:nvSpPr>
          <p:cNvPr id="50" name="椭圆 49"/>
          <p:cNvSpPr/>
          <p:nvPr/>
        </p:nvSpPr>
        <p:spPr bwMode="auto">
          <a:xfrm>
            <a:off x="3469739" y="3116529"/>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p(1,9)</a:t>
            </a:r>
            <a:endParaRPr lang="zh-CN" altLang="en-US" sz="2000" dirty="0">
              <a:latin typeface="Times New Roman" panose="02020603050405020304" pitchFamily="18" charset="0"/>
              <a:cs typeface="Times New Roman" panose="02020603050405020304" pitchFamily="18" charset="0"/>
            </a:endParaRPr>
          </a:p>
        </p:txBody>
      </p:sp>
      <p:sp>
        <p:nvSpPr>
          <p:cNvPr id="51" name="椭圆 50"/>
          <p:cNvSpPr/>
          <p:nvPr/>
        </p:nvSpPr>
        <p:spPr bwMode="auto">
          <a:xfrm>
            <a:off x="4455166" y="3126690"/>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q(1,3)</a:t>
            </a:r>
            <a:endParaRPr lang="zh-CN" altLang="en-US" sz="2000" dirty="0">
              <a:latin typeface="Times New Roman" panose="02020603050405020304" pitchFamily="18" charset="0"/>
              <a:cs typeface="Times New Roman" panose="02020603050405020304" pitchFamily="18" charset="0"/>
            </a:endParaRPr>
          </a:p>
        </p:txBody>
      </p:sp>
      <p:sp>
        <p:nvSpPr>
          <p:cNvPr id="52" name="椭圆 51"/>
          <p:cNvSpPr/>
          <p:nvPr/>
        </p:nvSpPr>
        <p:spPr bwMode="auto">
          <a:xfrm>
            <a:off x="3469738" y="4028122"/>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p(1,3)</a:t>
            </a:r>
            <a:endParaRPr lang="zh-CN" altLang="en-US" sz="2000" dirty="0">
              <a:latin typeface="Times New Roman" panose="02020603050405020304" pitchFamily="18" charset="0"/>
              <a:cs typeface="Times New Roman" panose="02020603050405020304" pitchFamily="18" charset="0"/>
            </a:endParaRPr>
          </a:p>
        </p:txBody>
      </p:sp>
      <p:sp>
        <p:nvSpPr>
          <p:cNvPr id="53" name="椭圆 52"/>
          <p:cNvSpPr/>
          <p:nvPr/>
        </p:nvSpPr>
        <p:spPr bwMode="auto">
          <a:xfrm>
            <a:off x="7286626" y="3126690"/>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q(5,9)</a:t>
            </a:r>
            <a:endParaRPr lang="zh-CN" altLang="en-US" sz="2000" dirty="0">
              <a:latin typeface="Times New Roman" panose="02020603050405020304" pitchFamily="18" charset="0"/>
              <a:cs typeface="Times New Roman" panose="02020603050405020304" pitchFamily="18" charset="0"/>
            </a:endParaRPr>
          </a:p>
        </p:txBody>
      </p:sp>
      <p:cxnSp>
        <p:nvCxnSpPr>
          <p:cNvPr id="55" name="直接连接符 54"/>
          <p:cNvCxnSpPr>
            <a:stCxn id="43" idx="4"/>
            <a:endCxn id="50" idx="0"/>
          </p:cNvCxnSpPr>
          <p:nvPr/>
        </p:nvCxnSpPr>
        <p:spPr bwMode="auto">
          <a:xfrm flipH="1">
            <a:off x="3865026" y="2700546"/>
            <a:ext cx="991464" cy="415982"/>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cxnSp>
        <p:nvCxnSpPr>
          <p:cNvPr id="57" name="直接连接符 56"/>
          <p:cNvCxnSpPr>
            <a:stCxn id="43" idx="4"/>
            <a:endCxn id="51" idx="0"/>
          </p:cNvCxnSpPr>
          <p:nvPr/>
        </p:nvCxnSpPr>
        <p:spPr bwMode="auto">
          <a:xfrm flipH="1">
            <a:off x="4850454" y="2700547"/>
            <a:ext cx="6037" cy="426143"/>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cxnSp>
        <p:nvCxnSpPr>
          <p:cNvPr id="59" name="直接连接符 58"/>
          <p:cNvCxnSpPr>
            <a:stCxn id="43" idx="4"/>
            <a:endCxn id="53" idx="0"/>
          </p:cNvCxnSpPr>
          <p:nvPr/>
        </p:nvCxnSpPr>
        <p:spPr bwMode="auto">
          <a:xfrm>
            <a:off x="4856491" y="2700547"/>
            <a:ext cx="2825423" cy="426143"/>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cxnSp>
        <p:nvCxnSpPr>
          <p:cNvPr id="71" name="直接连接符 70"/>
          <p:cNvCxnSpPr>
            <a:stCxn id="51" idx="4"/>
            <a:endCxn id="52" idx="0"/>
          </p:cNvCxnSpPr>
          <p:nvPr/>
        </p:nvCxnSpPr>
        <p:spPr bwMode="auto">
          <a:xfrm flipH="1">
            <a:off x="3865025" y="3510865"/>
            <a:ext cx="985428" cy="517257"/>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sp>
        <p:nvSpPr>
          <p:cNvPr id="73" name="椭圆 72"/>
          <p:cNvSpPr/>
          <p:nvPr/>
        </p:nvSpPr>
        <p:spPr bwMode="auto">
          <a:xfrm>
            <a:off x="4458184" y="4028122"/>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q(1,0)</a:t>
            </a:r>
            <a:endParaRPr lang="zh-CN" altLang="en-US" sz="2000" dirty="0">
              <a:latin typeface="Times New Roman" panose="02020603050405020304" pitchFamily="18" charset="0"/>
              <a:cs typeface="Times New Roman" panose="02020603050405020304" pitchFamily="18" charset="0"/>
            </a:endParaRPr>
          </a:p>
        </p:txBody>
      </p:sp>
      <p:cxnSp>
        <p:nvCxnSpPr>
          <p:cNvPr id="75" name="直接连接符 74"/>
          <p:cNvCxnSpPr>
            <a:stCxn id="51" idx="4"/>
            <a:endCxn id="73" idx="0"/>
          </p:cNvCxnSpPr>
          <p:nvPr/>
        </p:nvCxnSpPr>
        <p:spPr bwMode="auto">
          <a:xfrm>
            <a:off x="4850453" y="3510865"/>
            <a:ext cx="3018" cy="517257"/>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sp>
        <p:nvSpPr>
          <p:cNvPr id="78" name="椭圆 77"/>
          <p:cNvSpPr/>
          <p:nvPr/>
        </p:nvSpPr>
        <p:spPr bwMode="auto">
          <a:xfrm>
            <a:off x="5356293" y="4021404"/>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q(2,3)</a:t>
            </a:r>
            <a:endParaRPr lang="zh-CN" altLang="en-US" sz="2000" dirty="0">
              <a:latin typeface="Times New Roman" panose="02020603050405020304" pitchFamily="18" charset="0"/>
              <a:cs typeface="Times New Roman" panose="02020603050405020304" pitchFamily="18" charset="0"/>
            </a:endParaRPr>
          </a:p>
        </p:txBody>
      </p:sp>
      <p:cxnSp>
        <p:nvCxnSpPr>
          <p:cNvPr id="80" name="直接连接符 79"/>
          <p:cNvCxnSpPr>
            <a:stCxn id="51" idx="4"/>
            <a:endCxn id="78" idx="0"/>
          </p:cNvCxnSpPr>
          <p:nvPr/>
        </p:nvCxnSpPr>
        <p:spPr bwMode="auto">
          <a:xfrm>
            <a:off x="4850454" y="3510865"/>
            <a:ext cx="901127" cy="510539"/>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sp>
        <p:nvSpPr>
          <p:cNvPr id="81" name="椭圆 80"/>
          <p:cNvSpPr/>
          <p:nvPr/>
        </p:nvSpPr>
        <p:spPr bwMode="auto">
          <a:xfrm>
            <a:off x="4406640" y="4967023"/>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p(2,3)</a:t>
            </a:r>
            <a:endParaRPr lang="zh-CN" altLang="en-US" sz="2000" dirty="0">
              <a:latin typeface="Times New Roman" panose="02020603050405020304" pitchFamily="18" charset="0"/>
              <a:cs typeface="Times New Roman" panose="02020603050405020304" pitchFamily="18" charset="0"/>
            </a:endParaRPr>
          </a:p>
        </p:txBody>
      </p:sp>
      <p:cxnSp>
        <p:nvCxnSpPr>
          <p:cNvPr id="83" name="直接连接符 82"/>
          <p:cNvCxnSpPr>
            <a:stCxn id="78" idx="4"/>
            <a:endCxn id="81" idx="0"/>
          </p:cNvCxnSpPr>
          <p:nvPr/>
        </p:nvCxnSpPr>
        <p:spPr bwMode="auto">
          <a:xfrm flipH="1">
            <a:off x="4801928" y="4405578"/>
            <a:ext cx="949653" cy="561444"/>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sp>
        <p:nvSpPr>
          <p:cNvPr id="86" name="椭圆 85"/>
          <p:cNvSpPr/>
          <p:nvPr/>
        </p:nvSpPr>
        <p:spPr bwMode="auto">
          <a:xfrm>
            <a:off x="5356293" y="4953002"/>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q(2,1)</a:t>
            </a:r>
            <a:endParaRPr lang="zh-CN" altLang="en-US" sz="2000" dirty="0">
              <a:latin typeface="Times New Roman" panose="02020603050405020304" pitchFamily="18" charset="0"/>
              <a:cs typeface="Times New Roman" panose="02020603050405020304" pitchFamily="18" charset="0"/>
            </a:endParaRPr>
          </a:p>
        </p:txBody>
      </p:sp>
      <p:sp>
        <p:nvSpPr>
          <p:cNvPr id="87" name="椭圆 86"/>
          <p:cNvSpPr/>
          <p:nvPr/>
        </p:nvSpPr>
        <p:spPr bwMode="auto">
          <a:xfrm>
            <a:off x="6372226" y="4953001"/>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q(3,3)</a:t>
            </a:r>
            <a:endParaRPr lang="zh-CN" altLang="en-US" sz="2000" dirty="0">
              <a:latin typeface="Times New Roman" panose="02020603050405020304" pitchFamily="18" charset="0"/>
              <a:cs typeface="Times New Roman" panose="02020603050405020304" pitchFamily="18" charset="0"/>
            </a:endParaRPr>
          </a:p>
        </p:txBody>
      </p:sp>
      <p:cxnSp>
        <p:nvCxnSpPr>
          <p:cNvPr id="89" name="直接连接符 88"/>
          <p:cNvCxnSpPr>
            <a:stCxn id="78" idx="4"/>
            <a:endCxn id="86" idx="0"/>
          </p:cNvCxnSpPr>
          <p:nvPr/>
        </p:nvCxnSpPr>
        <p:spPr bwMode="auto">
          <a:xfrm>
            <a:off x="5751580" y="4405579"/>
            <a:ext cx="0" cy="547423"/>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cxnSp>
        <p:nvCxnSpPr>
          <p:cNvPr id="91" name="直接连接符 90"/>
          <p:cNvCxnSpPr>
            <a:stCxn id="78" idx="4"/>
            <a:endCxn id="87" idx="0"/>
          </p:cNvCxnSpPr>
          <p:nvPr/>
        </p:nvCxnSpPr>
        <p:spPr bwMode="auto">
          <a:xfrm>
            <a:off x="5751581" y="4405578"/>
            <a:ext cx="1015933" cy="547422"/>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sp>
        <p:nvSpPr>
          <p:cNvPr id="93" name="椭圆 92"/>
          <p:cNvSpPr/>
          <p:nvPr/>
        </p:nvSpPr>
        <p:spPr bwMode="auto">
          <a:xfrm>
            <a:off x="6324601" y="4005529"/>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p(5,9)</a:t>
            </a:r>
            <a:endParaRPr lang="zh-CN" altLang="en-US" sz="2000" dirty="0">
              <a:latin typeface="Times New Roman" panose="02020603050405020304" pitchFamily="18" charset="0"/>
              <a:cs typeface="Times New Roman" panose="02020603050405020304" pitchFamily="18" charset="0"/>
            </a:endParaRPr>
          </a:p>
        </p:txBody>
      </p:sp>
      <p:cxnSp>
        <p:nvCxnSpPr>
          <p:cNvPr id="95" name="直接连接符 94"/>
          <p:cNvCxnSpPr>
            <a:stCxn id="53" idx="4"/>
            <a:endCxn id="93" idx="0"/>
          </p:cNvCxnSpPr>
          <p:nvPr/>
        </p:nvCxnSpPr>
        <p:spPr bwMode="auto">
          <a:xfrm flipH="1">
            <a:off x="6719889" y="3510864"/>
            <a:ext cx="962025" cy="494664"/>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sp>
        <p:nvSpPr>
          <p:cNvPr id="98" name="椭圆 97"/>
          <p:cNvSpPr/>
          <p:nvPr/>
        </p:nvSpPr>
        <p:spPr bwMode="auto">
          <a:xfrm>
            <a:off x="7286328" y="4005527"/>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q(5,5)</a:t>
            </a:r>
            <a:endParaRPr lang="zh-CN" altLang="en-US" sz="2000" dirty="0">
              <a:latin typeface="Times New Roman" panose="02020603050405020304" pitchFamily="18" charset="0"/>
              <a:cs typeface="Times New Roman" panose="02020603050405020304" pitchFamily="18" charset="0"/>
            </a:endParaRPr>
          </a:p>
        </p:txBody>
      </p:sp>
      <p:sp>
        <p:nvSpPr>
          <p:cNvPr id="99" name="椭圆 98"/>
          <p:cNvSpPr/>
          <p:nvPr/>
        </p:nvSpPr>
        <p:spPr bwMode="auto">
          <a:xfrm>
            <a:off x="8211154" y="3962401"/>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q(7,9)</a:t>
            </a:r>
            <a:endParaRPr lang="zh-CN" altLang="en-US" sz="2000" dirty="0">
              <a:latin typeface="Times New Roman" panose="02020603050405020304" pitchFamily="18" charset="0"/>
              <a:cs typeface="Times New Roman" panose="02020603050405020304" pitchFamily="18" charset="0"/>
            </a:endParaRPr>
          </a:p>
        </p:txBody>
      </p:sp>
      <p:cxnSp>
        <p:nvCxnSpPr>
          <p:cNvPr id="101" name="直接连接符 100"/>
          <p:cNvCxnSpPr>
            <a:stCxn id="53" idx="4"/>
            <a:endCxn id="98" idx="0"/>
          </p:cNvCxnSpPr>
          <p:nvPr/>
        </p:nvCxnSpPr>
        <p:spPr bwMode="auto">
          <a:xfrm flipH="1">
            <a:off x="7681615" y="3510864"/>
            <a:ext cx="298" cy="494662"/>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cxnSp>
        <p:nvCxnSpPr>
          <p:cNvPr id="104" name="直接连接符 103"/>
          <p:cNvCxnSpPr>
            <a:stCxn id="53" idx="4"/>
            <a:endCxn id="99" idx="0"/>
          </p:cNvCxnSpPr>
          <p:nvPr/>
        </p:nvCxnSpPr>
        <p:spPr bwMode="auto">
          <a:xfrm>
            <a:off x="7681913" y="3510864"/>
            <a:ext cx="924528" cy="451536"/>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sp>
        <p:nvSpPr>
          <p:cNvPr id="107" name="椭圆 106"/>
          <p:cNvSpPr/>
          <p:nvPr/>
        </p:nvSpPr>
        <p:spPr bwMode="auto">
          <a:xfrm>
            <a:off x="7315201" y="4940033"/>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p(7,9)</a:t>
            </a:r>
            <a:endParaRPr lang="zh-CN" altLang="en-US" sz="2000" dirty="0">
              <a:latin typeface="Times New Roman" panose="02020603050405020304" pitchFamily="18" charset="0"/>
              <a:cs typeface="Times New Roman" panose="02020603050405020304" pitchFamily="18" charset="0"/>
            </a:endParaRPr>
          </a:p>
        </p:txBody>
      </p:sp>
      <p:sp>
        <p:nvSpPr>
          <p:cNvPr id="109" name="椭圆 108"/>
          <p:cNvSpPr/>
          <p:nvPr/>
        </p:nvSpPr>
        <p:spPr bwMode="auto">
          <a:xfrm>
            <a:off x="8211154" y="4940033"/>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q(7,7)</a:t>
            </a:r>
            <a:endParaRPr lang="zh-CN" altLang="en-US" sz="2000" dirty="0">
              <a:latin typeface="Times New Roman" panose="02020603050405020304" pitchFamily="18" charset="0"/>
              <a:cs typeface="Times New Roman" panose="02020603050405020304" pitchFamily="18" charset="0"/>
            </a:endParaRPr>
          </a:p>
        </p:txBody>
      </p:sp>
      <p:sp>
        <p:nvSpPr>
          <p:cNvPr id="110" name="椭圆 109"/>
          <p:cNvSpPr/>
          <p:nvPr/>
        </p:nvSpPr>
        <p:spPr bwMode="auto">
          <a:xfrm>
            <a:off x="9129047" y="4941208"/>
            <a:ext cx="790575" cy="384175"/>
          </a:xfrm>
          <a:prstGeom prst="ellipse">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latin typeface="Times New Roman" panose="02020603050405020304" pitchFamily="18" charset="0"/>
                <a:cs typeface="Times New Roman" panose="02020603050405020304" pitchFamily="18" charset="0"/>
              </a:rPr>
              <a:t>q(9,9)</a:t>
            </a:r>
            <a:endParaRPr lang="zh-CN" altLang="en-US" sz="2000" dirty="0">
              <a:latin typeface="Times New Roman" panose="02020603050405020304" pitchFamily="18" charset="0"/>
              <a:cs typeface="Times New Roman" panose="02020603050405020304" pitchFamily="18" charset="0"/>
            </a:endParaRPr>
          </a:p>
        </p:txBody>
      </p:sp>
      <p:cxnSp>
        <p:nvCxnSpPr>
          <p:cNvPr id="112" name="直接连接符 111"/>
          <p:cNvCxnSpPr>
            <a:stCxn id="99" idx="4"/>
            <a:endCxn id="107" idx="0"/>
          </p:cNvCxnSpPr>
          <p:nvPr/>
        </p:nvCxnSpPr>
        <p:spPr bwMode="auto">
          <a:xfrm flipH="1">
            <a:off x="7710489" y="4346576"/>
            <a:ext cx="895953" cy="593457"/>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cxnSp>
        <p:nvCxnSpPr>
          <p:cNvPr id="114" name="直接连接符 113"/>
          <p:cNvCxnSpPr>
            <a:stCxn id="99" idx="4"/>
            <a:endCxn id="109" idx="0"/>
          </p:cNvCxnSpPr>
          <p:nvPr/>
        </p:nvCxnSpPr>
        <p:spPr bwMode="auto">
          <a:xfrm>
            <a:off x="8606441" y="4346576"/>
            <a:ext cx="0" cy="593457"/>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cxnSp>
        <p:nvCxnSpPr>
          <p:cNvPr id="116" name="直接连接符 115"/>
          <p:cNvCxnSpPr>
            <a:stCxn id="99" idx="4"/>
            <a:endCxn id="110" idx="0"/>
          </p:cNvCxnSpPr>
          <p:nvPr/>
        </p:nvCxnSpPr>
        <p:spPr bwMode="auto">
          <a:xfrm>
            <a:off x="8606442" y="4346575"/>
            <a:ext cx="917893" cy="594632"/>
          </a:xfrm>
          <a:prstGeom prst="line">
            <a:avLst/>
          </a:prstGeom>
          <a:gradFill rotWithShape="0">
            <a:gsLst>
              <a:gs pos="0">
                <a:srgbClr val="A50021"/>
              </a:gs>
              <a:gs pos="100000">
                <a:schemeClr val="tx1"/>
              </a:gs>
            </a:gsLst>
            <a:lin ang="0" scaled="1"/>
          </a:gradFill>
          <a:ln w="28575" cap="flat" cmpd="sng" algn="ctr">
            <a:solidFill>
              <a:srgbClr val="00B050"/>
            </a:solidFill>
            <a:prstDash val="solid"/>
            <a:miter lim="800000"/>
            <a:headEnd type="none" w="med" len="med"/>
            <a:tailEnd type="none" w="med" len="med"/>
          </a:ln>
          <a:effectLst/>
        </p:spPr>
      </p:cxnSp>
    </p:spTree>
    <p:extLst>
      <p:ext uri="{BB962C8B-B14F-4D97-AF65-F5344CB8AC3E}">
        <p14:creationId xmlns:p14="http://schemas.microsoft.com/office/powerpoint/2010/main" val="4895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r>
              <a:rPr lang="zh-CN" altLang="en-US" sz="3600" dirty="0"/>
              <a:t>控制栈</a:t>
            </a:r>
            <a:endParaRPr lang="en-US" altLang="zh-CN" sz="3600" dirty="0"/>
          </a:p>
          <a:p>
            <a:pPr lvl="1"/>
            <a:r>
              <a:rPr lang="zh-CN" altLang="en-US" sz="3600" dirty="0"/>
              <a:t>程序执行的控制流对应于从根开始，按先根次序遍历活动树。</a:t>
            </a:r>
            <a:endParaRPr lang="en-US" altLang="zh-CN" sz="3600" dirty="0"/>
          </a:p>
          <a:p>
            <a:pPr lvl="1"/>
            <a:r>
              <a:rPr lang="zh-CN" altLang="en-US" sz="3600" dirty="0"/>
              <a:t>因此，用一个栈保存过程活动的生存踪迹</a:t>
            </a:r>
            <a:r>
              <a:rPr lang="en-US" altLang="zh-CN" sz="3600" dirty="0"/>
              <a:t>:</a:t>
            </a:r>
          </a:p>
          <a:p>
            <a:pPr lvl="1"/>
            <a:r>
              <a:rPr lang="zh-CN" altLang="en-US" sz="3600" dirty="0">
                <a:latin typeface="Tahoma" pitchFamily="34" charset="0"/>
              </a:rPr>
              <a:t>当一个活动开始执行时，把代表这个活动的结点推进栈；当这个活动结束时，把代表这个活动的结点从栈中弹出。</a:t>
            </a:r>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16</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spTree>
    <p:extLst>
      <p:ext uri="{BB962C8B-B14F-4D97-AF65-F5344CB8AC3E}">
        <p14:creationId xmlns:p14="http://schemas.microsoft.com/office/powerpoint/2010/main" val="382000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4800" y="762000"/>
            <a:ext cx="9982200" cy="533400"/>
          </a:xfrm>
        </p:spPr>
        <p:txBody>
          <a:bodyPr/>
          <a:lstStyle/>
          <a:p>
            <a:r>
              <a:rPr lang="zh-CN" altLang="en-US" sz="3600" dirty="0"/>
              <a:t>例</a:t>
            </a:r>
            <a:r>
              <a:rPr lang="en-US" altLang="zh-CN" sz="3600" dirty="0"/>
              <a:t>: </a:t>
            </a:r>
            <a:r>
              <a:rPr lang="zh-CN" altLang="en-US" sz="3600" dirty="0"/>
              <a:t>栈和活动树的变化</a:t>
            </a:r>
          </a:p>
        </p:txBody>
      </p:sp>
      <p:sp>
        <p:nvSpPr>
          <p:cNvPr id="3" name="灯片编号占位符 2"/>
          <p:cNvSpPr>
            <a:spLocks noGrp="1"/>
          </p:cNvSpPr>
          <p:nvPr>
            <p:ph type="sldNum" sz="quarter" idx="12"/>
          </p:nvPr>
        </p:nvSpPr>
        <p:spPr/>
        <p:txBody>
          <a:bodyPr/>
          <a:lstStyle/>
          <a:p>
            <a:fld id="{10F35DC5-7E65-8247-99AB-4E984F8A921E}" type="slidenum">
              <a:rPr lang="en-US" smtClean="0"/>
              <a:pPr/>
              <a:t>17</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sp>
        <p:nvSpPr>
          <p:cNvPr id="5" name="TextBox 4"/>
          <p:cNvSpPr txBox="1"/>
          <p:nvPr/>
        </p:nvSpPr>
        <p:spPr>
          <a:xfrm>
            <a:off x="1919288" y="1581150"/>
            <a:ext cx="3889375" cy="461962"/>
          </a:xfrm>
          <a:prstGeom prst="rect">
            <a:avLst/>
          </a:prstGeom>
          <a:solidFill>
            <a:schemeClr val="bg1">
              <a:lumMod val="95000"/>
            </a:schemeClr>
          </a:solidFill>
          <a:ln>
            <a:solidFill>
              <a:schemeClr val="tx1"/>
            </a:solidFill>
          </a:ln>
        </p:spPr>
        <p:txBody>
          <a:bodyPr>
            <a:spAutoFit/>
          </a:bodyPr>
          <a:lstStyle/>
          <a:p>
            <a:pPr>
              <a:defRPr/>
            </a:pPr>
            <a:r>
              <a:rPr lang="zh-CN" altLang="en-US" dirty="0">
                <a:latin typeface="Times New Roman" pitchFamily="18" charset="0"/>
                <a:cs typeface="Times New Roman" pitchFamily="18" charset="0"/>
              </a:rPr>
              <a:t>栈</a:t>
            </a:r>
          </a:p>
        </p:txBody>
      </p:sp>
      <p:sp>
        <p:nvSpPr>
          <p:cNvPr id="6" name="椭圆 5"/>
          <p:cNvSpPr>
            <a:spLocks noChangeArrowheads="1"/>
          </p:cNvSpPr>
          <p:nvPr/>
        </p:nvSpPr>
        <p:spPr bwMode="auto">
          <a:xfrm>
            <a:off x="8435976" y="914400"/>
            <a:ext cx="936625" cy="5286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a:latin typeface="Times New Roman" pitchFamily="18" charset="0"/>
                <a:cs typeface="Times New Roman" pitchFamily="18" charset="0"/>
              </a:rPr>
              <a:t>s</a:t>
            </a:r>
            <a:endParaRPr lang="zh-CN" altLang="en-US">
              <a:latin typeface="Times New Roman" pitchFamily="18" charset="0"/>
              <a:cs typeface="Times New Roman" pitchFamily="18" charset="0"/>
            </a:endParaRPr>
          </a:p>
        </p:txBody>
      </p:sp>
      <p:sp>
        <p:nvSpPr>
          <p:cNvPr id="7" name="椭圆 6"/>
          <p:cNvSpPr>
            <a:spLocks noChangeArrowheads="1"/>
          </p:cNvSpPr>
          <p:nvPr/>
        </p:nvSpPr>
        <p:spPr bwMode="auto">
          <a:xfrm>
            <a:off x="7221538" y="2219325"/>
            <a:ext cx="936625" cy="5286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a:latin typeface="Times New Roman" pitchFamily="18" charset="0"/>
                <a:cs typeface="Times New Roman" pitchFamily="18" charset="0"/>
              </a:rPr>
              <a:t>r</a:t>
            </a:r>
            <a:endParaRPr lang="zh-CN" altLang="en-US">
              <a:latin typeface="Times New Roman" pitchFamily="18" charset="0"/>
              <a:cs typeface="Times New Roman" pitchFamily="18" charset="0"/>
            </a:endParaRPr>
          </a:p>
        </p:txBody>
      </p:sp>
      <p:sp>
        <p:nvSpPr>
          <p:cNvPr id="8" name="椭圆 7"/>
          <p:cNvSpPr>
            <a:spLocks noChangeArrowheads="1"/>
          </p:cNvSpPr>
          <p:nvPr/>
        </p:nvSpPr>
        <p:spPr bwMode="auto">
          <a:xfrm>
            <a:off x="8183562" y="2173289"/>
            <a:ext cx="1441450" cy="5746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dirty="0">
                <a:latin typeface="Times New Roman" pitchFamily="18" charset="0"/>
                <a:cs typeface="Times New Roman" pitchFamily="18" charset="0"/>
              </a:rPr>
              <a:t>q(1, 9)</a:t>
            </a:r>
            <a:endParaRPr lang="zh-CN" altLang="en-US" dirty="0">
              <a:latin typeface="Times New Roman" pitchFamily="18" charset="0"/>
              <a:cs typeface="Times New Roman" pitchFamily="18" charset="0"/>
            </a:endParaRPr>
          </a:p>
        </p:txBody>
      </p:sp>
      <p:sp>
        <p:nvSpPr>
          <p:cNvPr id="9" name="椭圆 8"/>
          <p:cNvSpPr>
            <a:spLocks noChangeArrowheads="1"/>
          </p:cNvSpPr>
          <p:nvPr/>
        </p:nvSpPr>
        <p:spPr bwMode="auto">
          <a:xfrm>
            <a:off x="6870700" y="3278189"/>
            <a:ext cx="1439862" cy="5746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a:latin typeface="Times New Roman" pitchFamily="18" charset="0"/>
                <a:cs typeface="Times New Roman" pitchFamily="18" charset="0"/>
              </a:rPr>
              <a:t>p(1, 9)</a:t>
            </a:r>
            <a:endParaRPr lang="zh-CN" altLang="en-US">
              <a:latin typeface="Times New Roman" pitchFamily="18" charset="0"/>
              <a:cs typeface="Times New Roman" pitchFamily="18" charset="0"/>
            </a:endParaRPr>
          </a:p>
        </p:txBody>
      </p:sp>
      <p:sp>
        <p:nvSpPr>
          <p:cNvPr id="10" name="椭圆 9"/>
          <p:cNvSpPr>
            <a:spLocks noChangeArrowheads="1"/>
          </p:cNvSpPr>
          <p:nvPr/>
        </p:nvSpPr>
        <p:spPr bwMode="auto">
          <a:xfrm>
            <a:off x="8183562" y="3313114"/>
            <a:ext cx="1441450" cy="5730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a:latin typeface="Times New Roman" pitchFamily="18" charset="0"/>
                <a:cs typeface="Times New Roman" pitchFamily="18" charset="0"/>
              </a:rPr>
              <a:t>q(1, 3)</a:t>
            </a:r>
            <a:endParaRPr lang="zh-CN" altLang="en-US">
              <a:latin typeface="Times New Roman" pitchFamily="18" charset="0"/>
              <a:cs typeface="Times New Roman" pitchFamily="18" charset="0"/>
            </a:endParaRPr>
          </a:p>
        </p:txBody>
      </p:sp>
      <p:sp>
        <p:nvSpPr>
          <p:cNvPr id="11" name="椭圆 10"/>
          <p:cNvSpPr>
            <a:spLocks noChangeArrowheads="1"/>
          </p:cNvSpPr>
          <p:nvPr/>
        </p:nvSpPr>
        <p:spPr bwMode="auto">
          <a:xfrm>
            <a:off x="6870700" y="4443414"/>
            <a:ext cx="1439862" cy="5730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a:latin typeface="Times New Roman" pitchFamily="18" charset="0"/>
                <a:cs typeface="Times New Roman" pitchFamily="18" charset="0"/>
              </a:rPr>
              <a:t>p(1, 3)</a:t>
            </a:r>
            <a:endParaRPr lang="zh-CN" altLang="en-US">
              <a:latin typeface="Times New Roman" pitchFamily="18" charset="0"/>
              <a:cs typeface="Times New Roman" pitchFamily="18" charset="0"/>
            </a:endParaRPr>
          </a:p>
        </p:txBody>
      </p:sp>
      <p:sp>
        <p:nvSpPr>
          <p:cNvPr id="12" name="椭圆 11"/>
          <p:cNvSpPr>
            <a:spLocks noChangeArrowheads="1"/>
          </p:cNvSpPr>
          <p:nvPr/>
        </p:nvSpPr>
        <p:spPr bwMode="auto">
          <a:xfrm>
            <a:off x="8183562" y="4443414"/>
            <a:ext cx="1441450" cy="5730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a:latin typeface="Times New Roman" pitchFamily="18" charset="0"/>
                <a:cs typeface="Times New Roman" pitchFamily="18" charset="0"/>
              </a:rPr>
              <a:t>q(1, 0)</a:t>
            </a:r>
            <a:endParaRPr lang="zh-CN" altLang="en-US">
              <a:latin typeface="Times New Roman" pitchFamily="18" charset="0"/>
              <a:cs typeface="Times New Roman" pitchFamily="18" charset="0"/>
            </a:endParaRPr>
          </a:p>
        </p:txBody>
      </p:sp>
      <p:sp>
        <p:nvSpPr>
          <p:cNvPr id="13" name="椭圆 12"/>
          <p:cNvSpPr>
            <a:spLocks noChangeArrowheads="1"/>
          </p:cNvSpPr>
          <p:nvPr/>
        </p:nvSpPr>
        <p:spPr bwMode="auto">
          <a:xfrm>
            <a:off x="9378950" y="4443414"/>
            <a:ext cx="1441450" cy="5730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a:latin typeface="Times New Roman" pitchFamily="18" charset="0"/>
                <a:cs typeface="Times New Roman" pitchFamily="18" charset="0"/>
              </a:rPr>
              <a:t>q(2, 3)</a:t>
            </a:r>
            <a:endParaRPr lang="zh-CN" altLang="en-US">
              <a:latin typeface="Times New Roman" pitchFamily="18" charset="0"/>
              <a:cs typeface="Times New Roman" pitchFamily="18" charset="0"/>
            </a:endParaRPr>
          </a:p>
        </p:txBody>
      </p:sp>
      <p:cxnSp>
        <p:nvCxnSpPr>
          <p:cNvPr id="14" name="直接连接符 13"/>
          <p:cNvCxnSpPr>
            <a:cxnSpLocks noChangeShapeType="1"/>
            <a:stCxn id="6" idx="4"/>
            <a:endCxn id="8" idx="0"/>
          </p:cNvCxnSpPr>
          <p:nvPr/>
        </p:nvCxnSpPr>
        <p:spPr bwMode="auto">
          <a:xfrm>
            <a:off x="8904287" y="1443038"/>
            <a:ext cx="0" cy="7302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a:cxnSpLocks noChangeShapeType="1"/>
            <a:stCxn id="8" idx="4"/>
            <a:endCxn id="10" idx="0"/>
          </p:cNvCxnSpPr>
          <p:nvPr/>
        </p:nvCxnSpPr>
        <p:spPr bwMode="auto">
          <a:xfrm>
            <a:off x="8904287" y="2747963"/>
            <a:ext cx="0" cy="565150"/>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cxnSpLocks noChangeShapeType="1"/>
            <a:stCxn id="10" idx="4"/>
            <a:endCxn id="12" idx="0"/>
          </p:cNvCxnSpPr>
          <p:nvPr/>
        </p:nvCxnSpPr>
        <p:spPr bwMode="auto">
          <a:xfrm>
            <a:off x="8904287" y="3886201"/>
            <a:ext cx="0" cy="557213"/>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10" idx="4"/>
            <a:endCxn id="13" idx="0"/>
          </p:cNvCxnSpPr>
          <p:nvPr/>
        </p:nvCxnSpPr>
        <p:spPr bwMode="auto">
          <a:xfrm>
            <a:off x="8904287" y="3886201"/>
            <a:ext cx="1195388" cy="557213"/>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10" idx="4"/>
            <a:endCxn id="11" idx="0"/>
          </p:cNvCxnSpPr>
          <p:nvPr/>
        </p:nvCxnSpPr>
        <p:spPr bwMode="auto">
          <a:xfrm flipH="1">
            <a:off x="7589837" y="3886201"/>
            <a:ext cx="1314450" cy="557213"/>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4"/>
            <a:endCxn id="9" idx="0"/>
          </p:cNvCxnSpPr>
          <p:nvPr/>
        </p:nvCxnSpPr>
        <p:spPr bwMode="auto">
          <a:xfrm flipH="1">
            <a:off x="7589837" y="2747964"/>
            <a:ext cx="1314450" cy="530225"/>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6" idx="4"/>
            <a:endCxn id="7" idx="0"/>
          </p:cNvCxnSpPr>
          <p:nvPr/>
        </p:nvCxnSpPr>
        <p:spPr bwMode="auto">
          <a:xfrm flipH="1">
            <a:off x="7689851" y="1443039"/>
            <a:ext cx="1214437" cy="776287"/>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1919288" y="2084388"/>
            <a:ext cx="3889375" cy="461963"/>
          </a:xfrm>
          <a:prstGeom prst="rect">
            <a:avLst/>
          </a:prstGeom>
          <a:solidFill>
            <a:schemeClr val="bg1">
              <a:lumMod val="95000"/>
            </a:schemeClr>
          </a:solidFill>
          <a:ln>
            <a:solidFill>
              <a:schemeClr val="tx1"/>
            </a:solidFill>
          </a:ln>
        </p:spPr>
        <p:txBody>
          <a:bodyPr>
            <a:spAutoFit/>
          </a:bodyPr>
          <a:lstStyle/>
          <a:p>
            <a:pPr>
              <a:defRPr/>
            </a:pPr>
            <a:r>
              <a:rPr lang="en-US" altLang="zh-CN" dirty="0">
                <a:latin typeface="Times New Roman" pitchFamily="18" charset="0"/>
                <a:cs typeface="Times New Roman" pitchFamily="18" charset="0"/>
              </a:rPr>
              <a:t>s</a:t>
            </a:r>
            <a:endParaRPr lang="zh-CN" altLang="en-US" dirty="0">
              <a:latin typeface="Times New Roman" pitchFamily="18" charset="0"/>
              <a:cs typeface="Times New Roman" pitchFamily="18" charset="0"/>
            </a:endParaRPr>
          </a:p>
        </p:txBody>
      </p:sp>
      <p:sp>
        <p:nvSpPr>
          <p:cNvPr id="22" name="TextBox 21"/>
          <p:cNvSpPr txBox="1"/>
          <p:nvPr/>
        </p:nvSpPr>
        <p:spPr>
          <a:xfrm>
            <a:off x="1919288" y="2617788"/>
            <a:ext cx="3889375" cy="461963"/>
          </a:xfrm>
          <a:prstGeom prst="rect">
            <a:avLst/>
          </a:prstGeom>
          <a:solidFill>
            <a:schemeClr val="bg1">
              <a:lumMod val="95000"/>
            </a:schemeClr>
          </a:solidFill>
          <a:ln>
            <a:solidFill>
              <a:schemeClr val="tx1"/>
            </a:solidFill>
          </a:ln>
        </p:spPr>
        <p:txBody>
          <a:bodyPr>
            <a:spAutoFit/>
          </a:bodyPr>
          <a:lstStyle/>
          <a:p>
            <a:pPr>
              <a:defRPr/>
            </a:pPr>
            <a:r>
              <a:rPr lang="en-US" altLang="zh-CN" dirty="0">
                <a:latin typeface="Times New Roman" pitchFamily="18" charset="0"/>
                <a:cs typeface="Times New Roman" pitchFamily="18" charset="0"/>
              </a:rPr>
              <a:t>s r</a:t>
            </a:r>
            <a:endParaRPr lang="zh-CN" altLang="en-US" dirty="0">
              <a:latin typeface="Times New Roman" pitchFamily="18" charset="0"/>
              <a:cs typeface="Times New Roman" pitchFamily="18" charset="0"/>
            </a:endParaRPr>
          </a:p>
        </p:txBody>
      </p:sp>
      <p:sp>
        <p:nvSpPr>
          <p:cNvPr id="23" name="TextBox 22"/>
          <p:cNvSpPr txBox="1"/>
          <p:nvPr/>
        </p:nvSpPr>
        <p:spPr>
          <a:xfrm>
            <a:off x="1919288" y="3165476"/>
            <a:ext cx="3889375" cy="460375"/>
          </a:xfrm>
          <a:prstGeom prst="rect">
            <a:avLst/>
          </a:prstGeom>
          <a:solidFill>
            <a:schemeClr val="bg1">
              <a:lumMod val="95000"/>
            </a:schemeClr>
          </a:solidFill>
          <a:ln>
            <a:solidFill>
              <a:schemeClr val="tx1"/>
            </a:solidFill>
          </a:ln>
        </p:spPr>
        <p:txBody>
          <a:bodyPr>
            <a:spAutoFit/>
          </a:bodyPr>
          <a:lstStyle/>
          <a:p>
            <a:pPr>
              <a:defRPr/>
            </a:pPr>
            <a:r>
              <a:rPr lang="en-US" altLang="zh-CN">
                <a:latin typeface="Times New Roman" pitchFamily="18" charset="0"/>
                <a:cs typeface="Times New Roman" pitchFamily="18" charset="0"/>
              </a:rPr>
              <a:t>s q(1</a:t>
            </a:r>
            <a:r>
              <a:rPr lang="en-US" altLang="zh-CN" dirty="0">
                <a:latin typeface="Times New Roman" pitchFamily="18" charset="0"/>
                <a:cs typeface="Times New Roman" pitchFamily="18" charset="0"/>
              </a:rPr>
              <a:t>, 9)</a:t>
            </a:r>
            <a:endParaRPr lang="zh-CN" altLang="en-US" dirty="0">
              <a:latin typeface="Times New Roman" pitchFamily="18" charset="0"/>
              <a:cs typeface="Times New Roman" pitchFamily="18" charset="0"/>
            </a:endParaRPr>
          </a:p>
        </p:txBody>
      </p:sp>
      <p:sp>
        <p:nvSpPr>
          <p:cNvPr id="24" name="TextBox 23"/>
          <p:cNvSpPr txBox="1"/>
          <p:nvPr/>
        </p:nvSpPr>
        <p:spPr>
          <a:xfrm>
            <a:off x="1919288" y="3668713"/>
            <a:ext cx="3889375" cy="461963"/>
          </a:xfrm>
          <a:prstGeom prst="rect">
            <a:avLst/>
          </a:prstGeom>
          <a:solidFill>
            <a:schemeClr val="bg1">
              <a:lumMod val="95000"/>
            </a:schemeClr>
          </a:solidFill>
          <a:ln>
            <a:solidFill>
              <a:schemeClr val="tx1"/>
            </a:solidFill>
          </a:ln>
        </p:spPr>
        <p:txBody>
          <a:bodyPr>
            <a:spAutoFit/>
          </a:bodyPr>
          <a:lstStyle/>
          <a:p>
            <a:pPr>
              <a:defRPr/>
            </a:pPr>
            <a:r>
              <a:rPr lang="en-US" altLang="zh-CN">
                <a:latin typeface="Times New Roman" pitchFamily="18" charset="0"/>
                <a:cs typeface="Times New Roman" pitchFamily="18" charset="0"/>
              </a:rPr>
              <a:t>s q(1</a:t>
            </a:r>
            <a:r>
              <a:rPr lang="en-US" altLang="zh-CN" dirty="0">
                <a:latin typeface="Times New Roman" pitchFamily="18" charset="0"/>
                <a:cs typeface="Times New Roman" pitchFamily="18" charset="0"/>
              </a:rPr>
              <a:t>, 9</a:t>
            </a:r>
            <a:r>
              <a:rPr lang="en-US" altLang="zh-CN">
                <a:latin typeface="Times New Roman" pitchFamily="18" charset="0"/>
                <a:cs typeface="Times New Roman" pitchFamily="18" charset="0"/>
              </a:rPr>
              <a:t>) p(1</a:t>
            </a:r>
            <a:r>
              <a:rPr lang="en-US" altLang="zh-CN" dirty="0">
                <a:latin typeface="Times New Roman" pitchFamily="18" charset="0"/>
                <a:cs typeface="Times New Roman" pitchFamily="18" charset="0"/>
              </a:rPr>
              <a:t>, 9)</a:t>
            </a:r>
            <a:endParaRPr lang="zh-CN" altLang="en-US" dirty="0">
              <a:latin typeface="Times New Roman" pitchFamily="18" charset="0"/>
              <a:cs typeface="Times New Roman" pitchFamily="18" charset="0"/>
            </a:endParaRPr>
          </a:p>
        </p:txBody>
      </p:sp>
      <p:sp>
        <p:nvSpPr>
          <p:cNvPr id="25" name="TextBox 24"/>
          <p:cNvSpPr txBox="1"/>
          <p:nvPr/>
        </p:nvSpPr>
        <p:spPr>
          <a:xfrm>
            <a:off x="1919288" y="4202113"/>
            <a:ext cx="3889375" cy="461963"/>
          </a:xfrm>
          <a:prstGeom prst="rect">
            <a:avLst/>
          </a:prstGeom>
          <a:solidFill>
            <a:schemeClr val="bg1">
              <a:lumMod val="95000"/>
            </a:schemeClr>
          </a:solidFill>
          <a:ln>
            <a:solidFill>
              <a:schemeClr val="tx1"/>
            </a:solidFill>
          </a:ln>
        </p:spPr>
        <p:txBody>
          <a:bodyPr>
            <a:spAutoFit/>
          </a:bodyPr>
          <a:lstStyle/>
          <a:p>
            <a:pPr>
              <a:defRPr/>
            </a:pPr>
            <a:r>
              <a:rPr lang="en-US" altLang="zh-CN">
                <a:latin typeface="Times New Roman" pitchFamily="18" charset="0"/>
                <a:cs typeface="Times New Roman" pitchFamily="18" charset="0"/>
              </a:rPr>
              <a:t>s q(1</a:t>
            </a:r>
            <a:r>
              <a:rPr lang="en-US" altLang="zh-CN" dirty="0">
                <a:latin typeface="Times New Roman" pitchFamily="18" charset="0"/>
                <a:cs typeface="Times New Roman" pitchFamily="18" charset="0"/>
              </a:rPr>
              <a:t>, 9</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q(1</a:t>
            </a:r>
            <a:r>
              <a:rPr lang="en-US" altLang="zh-CN" dirty="0">
                <a:latin typeface="Times New Roman" pitchFamily="18" charset="0"/>
                <a:cs typeface="Times New Roman" pitchFamily="18" charset="0"/>
              </a:rPr>
              <a:t>, 3)</a:t>
            </a:r>
            <a:endParaRPr lang="zh-CN" altLang="en-US" dirty="0">
              <a:latin typeface="Times New Roman" pitchFamily="18" charset="0"/>
              <a:cs typeface="Times New Roman" pitchFamily="18" charset="0"/>
            </a:endParaRPr>
          </a:p>
        </p:txBody>
      </p:sp>
      <p:sp>
        <p:nvSpPr>
          <p:cNvPr id="26" name="TextBox 25"/>
          <p:cNvSpPr txBox="1"/>
          <p:nvPr/>
        </p:nvSpPr>
        <p:spPr>
          <a:xfrm>
            <a:off x="1939926" y="4706938"/>
            <a:ext cx="3889375" cy="461963"/>
          </a:xfrm>
          <a:prstGeom prst="rect">
            <a:avLst/>
          </a:prstGeom>
          <a:solidFill>
            <a:schemeClr val="bg1">
              <a:lumMod val="95000"/>
            </a:schemeClr>
          </a:solidFill>
          <a:ln>
            <a:solidFill>
              <a:schemeClr val="tx1"/>
            </a:solidFill>
          </a:ln>
        </p:spPr>
        <p:txBody>
          <a:bodyPr>
            <a:spAutoFit/>
          </a:bodyPr>
          <a:lstStyle/>
          <a:p>
            <a:pPr>
              <a:defRPr/>
            </a:pPr>
            <a:r>
              <a:rPr lang="en-US" altLang="zh-CN">
                <a:latin typeface="Times New Roman" pitchFamily="18" charset="0"/>
                <a:cs typeface="Times New Roman" pitchFamily="18" charset="0"/>
              </a:rPr>
              <a:t>s q(1</a:t>
            </a:r>
            <a:r>
              <a:rPr lang="en-US" altLang="zh-CN" dirty="0">
                <a:latin typeface="Times New Roman" pitchFamily="18" charset="0"/>
                <a:cs typeface="Times New Roman" pitchFamily="18" charset="0"/>
              </a:rPr>
              <a:t>, 9</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q(1</a:t>
            </a:r>
            <a:r>
              <a:rPr lang="en-US" altLang="zh-CN" dirty="0">
                <a:latin typeface="Times New Roman" pitchFamily="18" charset="0"/>
                <a:cs typeface="Times New Roman" pitchFamily="18" charset="0"/>
              </a:rPr>
              <a:t>, 3</a:t>
            </a:r>
            <a:r>
              <a:rPr lang="en-US" altLang="zh-CN">
                <a:latin typeface="Times New Roman" pitchFamily="18" charset="0"/>
                <a:cs typeface="Times New Roman" pitchFamily="18" charset="0"/>
              </a:rPr>
              <a:t>) p(1</a:t>
            </a:r>
            <a:r>
              <a:rPr lang="en-US" altLang="zh-CN" dirty="0">
                <a:latin typeface="Times New Roman" pitchFamily="18" charset="0"/>
                <a:cs typeface="Times New Roman" pitchFamily="18" charset="0"/>
              </a:rPr>
              <a:t>, 3)</a:t>
            </a:r>
            <a:endParaRPr lang="zh-CN" altLang="en-US" dirty="0">
              <a:latin typeface="Times New Roman" pitchFamily="18" charset="0"/>
              <a:cs typeface="Times New Roman" pitchFamily="18" charset="0"/>
            </a:endParaRPr>
          </a:p>
        </p:txBody>
      </p:sp>
      <p:sp>
        <p:nvSpPr>
          <p:cNvPr id="27" name="TextBox 26"/>
          <p:cNvSpPr txBox="1"/>
          <p:nvPr/>
        </p:nvSpPr>
        <p:spPr>
          <a:xfrm>
            <a:off x="1939926" y="5210175"/>
            <a:ext cx="3889375" cy="461962"/>
          </a:xfrm>
          <a:prstGeom prst="rect">
            <a:avLst/>
          </a:prstGeom>
          <a:solidFill>
            <a:schemeClr val="bg1">
              <a:lumMod val="95000"/>
            </a:schemeClr>
          </a:solidFill>
          <a:ln>
            <a:solidFill>
              <a:schemeClr val="tx1"/>
            </a:solidFill>
          </a:ln>
        </p:spPr>
        <p:txBody>
          <a:bodyPr>
            <a:spAutoFit/>
          </a:bodyPr>
          <a:lstStyle/>
          <a:p>
            <a:pPr>
              <a:defRPr/>
            </a:pPr>
            <a:r>
              <a:rPr lang="en-US" altLang="zh-CN">
                <a:latin typeface="Times New Roman" pitchFamily="18" charset="0"/>
                <a:cs typeface="Times New Roman" pitchFamily="18" charset="0"/>
              </a:rPr>
              <a:t>s q(1</a:t>
            </a:r>
            <a:r>
              <a:rPr lang="en-US" altLang="zh-CN" dirty="0">
                <a:latin typeface="Times New Roman" pitchFamily="18" charset="0"/>
                <a:cs typeface="Times New Roman" pitchFamily="18" charset="0"/>
              </a:rPr>
              <a:t>, 9</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q(1</a:t>
            </a:r>
            <a:r>
              <a:rPr lang="en-US" altLang="zh-CN" dirty="0">
                <a:latin typeface="Times New Roman" pitchFamily="18" charset="0"/>
                <a:cs typeface="Times New Roman" pitchFamily="18" charset="0"/>
              </a:rPr>
              <a:t>, 3</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q(1</a:t>
            </a:r>
            <a:r>
              <a:rPr lang="en-US" altLang="zh-CN" dirty="0">
                <a:latin typeface="Times New Roman" pitchFamily="18" charset="0"/>
                <a:cs typeface="Times New Roman" pitchFamily="18" charset="0"/>
              </a:rPr>
              <a:t>, 0)</a:t>
            </a:r>
            <a:endParaRPr lang="zh-CN" altLang="en-US" dirty="0">
              <a:latin typeface="Times New Roman" pitchFamily="18" charset="0"/>
              <a:cs typeface="Times New Roman" pitchFamily="18" charset="0"/>
            </a:endParaRPr>
          </a:p>
        </p:txBody>
      </p:sp>
      <p:sp>
        <p:nvSpPr>
          <p:cNvPr id="28" name="TextBox 27"/>
          <p:cNvSpPr txBox="1"/>
          <p:nvPr/>
        </p:nvSpPr>
        <p:spPr>
          <a:xfrm>
            <a:off x="1955801" y="5786438"/>
            <a:ext cx="3887787" cy="461963"/>
          </a:xfrm>
          <a:prstGeom prst="rect">
            <a:avLst/>
          </a:prstGeom>
          <a:solidFill>
            <a:schemeClr val="bg1">
              <a:lumMod val="95000"/>
            </a:schemeClr>
          </a:solidFill>
          <a:ln>
            <a:solidFill>
              <a:schemeClr val="tx1"/>
            </a:solidFill>
          </a:ln>
        </p:spPr>
        <p:txBody>
          <a:bodyPr>
            <a:spAutoFit/>
          </a:bodyPr>
          <a:lstStyle/>
          <a:p>
            <a:pPr>
              <a:defRPr/>
            </a:pPr>
            <a:r>
              <a:rPr lang="en-US" altLang="zh-CN">
                <a:latin typeface="Times New Roman" pitchFamily="18" charset="0"/>
                <a:cs typeface="Times New Roman" pitchFamily="18" charset="0"/>
              </a:rPr>
              <a:t>s q(1</a:t>
            </a:r>
            <a:r>
              <a:rPr lang="en-US" altLang="zh-CN" dirty="0">
                <a:latin typeface="Times New Roman" pitchFamily="18" charset="0"/>
                <a:cs typeface="Times New Roman" pitchFamily="18" charset="0"/>
              </a:rPr>
              <a:t>, 9</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q(1</a:t>
            </a:r>
            <a:r>
              <a:rPr lang="en-US" altLang="zh-CN" dirty="0">
                <a:latin typeface="Times New Roman" pitchFamily="18" charset="0"/>
                <a:cs typeface="Times New Roman" pitchFamily="18" charset="0"/>
              </a:rPr>
              <a:t>, 3</a:t>
            </a:r>
            <a:r>
              <a:rPr lang="en-US" altLang="zh-CN">
                <a:latin typeface="Times New Roman" pitchFamily="18" charset="0"/>
                <a:cs typeface="Times New Roman" pitchFamily="18" charset="0"/>
              </a:rPr>
              <a:t>) q(2</a:t>
            </a:r>
            <a:r>
              <a:rPr lang="en-US" altLang="zh-CN" dirty="0">
                <a:latin typeface="Times New Roman" pitchFamily="18" charset="0"/>
                <a:cs typeface="Times New Roman" pitchFamily="18" charset="0"/>
              </a:rPr>
              <a:t>, 3)</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361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0-#ppt_w/2"/>
                                          </p:val>
                                        </p:tav>
                                        <p:tav tm="100000">
                                          <p:val>
                                            <p:strVal val="#ppt_x"/>
                                          </p:val>
                                        </p:tav>
                                      </p:tavLst>
                                    </p:anim>
                                    <p:anim calcmode="lin" valueType="num">
                                      <p:cBhvr additive="base">
                                        <p:cTn id="1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0-#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0-#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0-#ppt_w/2"/>
                                          </p:val>
                                        </p:tav>
                                        <p:tav tm="100000">
                                          <p:val>
                                            <p:strVal val="#ppt_x"/>
                                          </p:val>
                                        </p:tav>
                                      </p:tavLst>
                                    </p:anim>
                                    <p:anim calcmode="lin" valueType="num">
                                      <p:cBhvr additive="base">
                                        <p:cTn id="7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fade">
                                      <p:cBhvr>
                                        <p:cTn id="94" dur="500"/>
                                        <p:tgtEl>
                                          <p:spTgt spid="12"/>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0-#ppt_w/2"/>
                                          </p:val>
                                        </p:tav>
                                        <p:tav tm="100000">
                                          <p:val>
                                            <p:strVal val="#ppt_x"/>
                                          </p:val>
                                        </p:tav>
                                      </p:tavLst>
                                    </p:anim>
                                    <p:anim calcmode="lin" valueType="num">
                                      <p:cBhvr additive="base">
                                        <p:cTn id="10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fade">
                                      <p:cBhvr>
                                        <p:cTn id="105" dur="500"/>
                                        <p:tgtEl>
                                          <p:spTgt spid="13"/>
                                        </p:tgtEl>
                                      </p:cBhvr>
                                    </p:animEffect>
                                  </p:childTnLst>
                                </p:cTn>
                              </p:par>
                              <p:par>
                                <p:cTn id="106" presetID="10" presetClass="entr" presetSubtype="0" fill="hold" nodeType="withEffect">
                                  <p:stCondLst>
                                    <p:cond delay="0"/>
                                  </p:stCondLst>
                                  <p:childTnLst>
                                    <p:set>
                                      <p:cBhvr>
                                        <p:cTn id="107" dur="1" fill="hold">
                                          <p:stCondLst>
                                            <p:cond delay="0"/>
                                          </p:stCondLst>
                                        </p:cTn>
                                        <p:tgtEl>
                                          <p:spTgt spid="17"/>
                                        </p:tgtEl>
                                        <p:attrNameLst>
                                          <p:attrName>style.visibility</p:attrName>
                                        </p:attrNameLst>
                                      </p:cBhvr>
                                      <p:to>
                                        <p:strVal val="visible"/>
                                      </p:to>
                                    </p:set>
                                    <p:animEffect transition="in" filter="fade">
                                      <p:cBhvr>
                                        <p:cTn id="108" dur="500"/>
                                        <p:tgtEl>
                                          <p:spTgt spid="17"/>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 calcmode="lin" valueType="num">
                                      <p:cBhvr additive="base">
                                        <p:cTn id="113" dur="500" fill="hold"/>
                                        <p:tgtEl>
                                          <p:spTgt spid="28"/>
                                        </p:tgtEl>
                                        <p:attrNameLst>
                                          <p:attrName>ppt_x</p:attrName>
                                        </p:attrNameLst>
                                      </p:cBhvr>
                                      <p:tavLst>
                                        <p:tav tm="0">
                                          <p:val>
                                            <p:strVal val="0-#ppt_w/2"/>
                                          </p:val>
                                        </p:tav>
                                        <p:tav tm="100000">
                                          <p:val>
                                            <p:strVal val="#ppt_x"/>
                                          </p:val>
                                        </p:tav>
                                      </p:tavLst>
                                    </p:anim>
                                    <p:anim calcmode="lin" valueType="num">
                                      <p:cBhvr additive="base">
                                        <p:cTn id="11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11" grpId="0"/>
      <p:bldP spid="12" grpId="0"/>
      <p:bldP spid="13" grpId="0"/>
      <p:bldP spid="21" grpId="0" animBg="1"/>
      <p:bldP spid="22" grpId="0" animBg="1"/>
      <p:bldP spid="23" grpId="0" animBg="1"/>
      <p:bldP spid="24" grpId="0" animBg="1"/>
      <p:bldP spid="25" grpId="0" animBg="1"/>
      <p:bldP spid="26"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33400" y="889000"/>
            <a:ext cx="11201400" cy="5359400"/>
          </a:xfrm>
        </p:spPr>
        <p:txBody>
          <a:bodyPr/>
          <a:lstStyle/>
          <a:p>
            <a:r>
              <a:rPr lang="zh-CN" altLang="en-US" sz="3600" dirty="0">
                <a:latin typeface="Times New Roman" panose="02020603050405020304" pitchFamily="18" charset="0"/>
              </a:rPr>
              <a:t>说明的作用域</a:t>
            </a:r>
            <a:endParaRPr lang="en-US" altLang="zh-CN" sz="3600" dirty="0">
              <a:latin typeface="Times New Roman" panose="02020603050405020304" pitchFamily="18" charset="0"/>
            </a:endParaRPr>
          </a:p>
          <a:p>
            <a:pPr lvl="1"/>
            <a:r>
              <a:rPr lang="en-US" altLang="zh-CN" sz="3200" dirty="0">
                <a:latin typeface="Times New Roman" panose="02020603050405020304" pitchFamily="18" charset="0"/>
              </a:rPr>
              <a:t>1 .</a:t>
            </a:r>
            <a:r>
              <a:rPr lang="zh-CN" altLang="en-US" sz="3200" dirty="0">
                <a:latin typeface="Times New Roman" panose="02020603050405020304" pitchFamily="18" charset="0"/>
              </a:rPr>
              <a:t>说明把名字与名字的属性信息绑定在一起。</a:t>
            </a:r>
            <a:endParaRPr lang="en-US" altLang="zh-CN" sz="3200" dirty="0">
              <a:latin typeface="Times New Roman" panose="02020603050405020304" pitchFamily="18" charset="0"/>
            </a:endParaRPr>
          </a:p>
          <a:p>
            <a:pPr lvl="2"/>
            <a:r>
              <a:rPr lang="en-US" altLang="zh-CN" sz="3200" dirty="0" err="1">
                <a:latin typeface="Times New Roman" panose="02020603050405020304" pitchFamily="18" charset="0"/>
              </a:rPr>
              <a:t>int</a:t>
            </a:r>
            <a:r>
              <a:rPr lang="en-US" altLang="zh-CN" sz="3200" dirty="0">
                <a:latin typeface="Times New Roman" panose="02020603050405020304" pitchFamily="18" charset="0"/>
              </a:rPr>
              <a:t> a[10];</a:t>
            </a:r>
          </a:p>
          <a:p>
            <a:pPr lvl="1"/>
            <a:r>
              <a:rPr lang="en-US" altLang="zh-CN" sz="3200" dirty="0">
                <a:latin typeface="Times New Roman" panose="02020603050405020304" pitchFamily="18" charset="0"/>
              </a:rPr>
              <a:t>2 . </a:t>
            </a:r>
            <a:r>
              <a:rPr lang="zh-CN" altLang="en-US" sz="3200" b="1" dirty="0">
                <a:solidFill>
                  <a:srgbClr val="FF0000"/>
                </a:solidFill>
                <a:latin typeface="Times New Roman" panose="02020603050405020304" pitchFamily="18" charset="0"/>
              </a:rPr>
              <a:t>说明的作用域</a:t>
            </a:r>
            <a:r>
              <a:rPr lang="zh-CN" altLang="en-US" sz="3200" dirty="0">
                <a:latin typeface="Times New Roman" panose="02020603050405020304" pitchFamily="18" charset="0"/>
              </a:rPr>
              <a:t>是一个说明起作用的范围</a:t>
            </a:r>
            <a:r>
              <a:rPr lang="en-US" altLang="zh-CN" sz="3200" dirty="0">
                <a:latin typeface="Times New Roman" panose="02020603050405020304" pitchFamily="18" charset="0"/>
              </a:rPr>
              <a:t>(</a:t>
            </a:r>
            <a:r>
              <a:rPr lang="zh-CN" altLang="en-US" sz="3200" dirty="0">
                <a:latin typeface="Times New Roman" panose="02020603050405020304" pitchFamily="18" charset="0"/>
              </a:rPr>
              <a:t>源程序行文</a:t>
            </a:r>
            <a:r>
              <a:rPr lang="en-US" altLang="zh-CN" sz="3200" dirty="0">
                <a:latin typeface="Times New Roman" panose="02020603050405020304" pitchFamily="18" charset="0"/>
              </a:rPr>
              <a:t>)</a:t>
            </a:r>
            <a:r>
              <a:rPr lang="zh-CN" altLang="en-US" sz="3200" dirty="0">
                <a:latin typeface="Times New Roman" panose="02020603050405020304" pitchFamily="18" charset="0"/>
              </a:rPr>
              <a:t>。 如：局部变量、全局变量</a:t>
            </a:r>
            <a:endParaRPr lang="en-US" altLang="zh-CN" sz="3200" dirty="0">
              <a:latin typeface="Times New Roman" panose="02020603050405020304" pitchFamily="18" charset="0"/>
            </a:endParaRPr>
          </a:p>
          <a:p>
            <a:r>
              <a:rPr lang="zh-CN" altLang="en-US" sz="3600" dirty="0">
                <a:latin typeface="Times New Roman" panose="02020603050405020304" pitchFamily="18" charset="0"/>
              </a:rPr>
              <a:t>一个名字在源程序行文中可能有几处说明，语言的作用域规则规定了</a:t>
            </a:r>
            <a:r>
              <a:rPr lang="en-US" altLang="zh-CN" sz="3600" dirty="0">
                <a:latin typeface="Times New Roman" panose="02020603050405020304" pitchFamily="18" charset="0"/>
              </a:rPr>
              <a:t>:</a:t>
            </a:r>
            <a:r>
              <a:rPr lang="zh-CN" altLang="en-US" sz="3600" dirty="0">
                <a:latin typeface="Times New Roman" panose="02020603050405020304" pitchFamily="18" charset="0"/>
              </a:rPr>
              <a:t>在语句序列中引用的一个名字是在何处说明的名字。</a:t>
            </a:r>
          </a:p>
          <a:p>
            <a:r>
              <a:rPr lang="zh-CN" altLang="en-US" sz="3600" dirty="0">
                <a:latin typeface="Times New Roman" panose="02020603050405020304" pitchFamily="18" charset="0"/>
              </a:rPr>
              <a:t>不同的程序设计语言有不同的作用域规则。</a:t>
            </a:r>
          </a:p>
        </p:txBody>
      </p:sp>
      <p:sp>
        <p:nvSpPr>
          <p:cNvPr id="3" name="灯片编号占位符 2"/>
          <p:cNvSpPr>
            <a:spLocks noGrp="1"/>
          </p:cNvSpPr>
          <p:nvPr>
            <p:ph type="sldNum" sz="quarter" idx="12"/>
          </p:nvPr>
        </p:nvSpPr>
        <p:spPr/>
        <p:txBody>
          <a:bodyPr/>
          <a:lstStyle/>
          <a:p>
            <a:fld id="{10F35DC5-7E65-8247-99AB-4E984F8A921E}" type="slidenum">
              <a:rPr lang="en-US" smtClean="0"/>
              <a:pPr/>
              <a:t>18</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spTree>
    <p:extLst>
      <p:ext uri="{BB962C8B-B14F-4D97-AF65-F5344CB8AC3E}">
        <p14:creationId xmlns:p14="http://schemas.microsoft.com/office/powerpoint/2010/main" val="67923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33400" y="990600"/>
            <a:ext cx="10948277" cy="5105400"/>
          </a:xfrm>
        </p:spPr>
        <p:txBody>
          <a:bodyPr/>
          <a:lstStyle/>
          <a:p>
            <a:r>
              <a:rPr lang="zh-CN" altLang="en-US" sz="3600" dirty="0"/>
              <a:t>名字的绑定</a:t>
            </a:r>
            <a:endParaRPr lang="en-US" altLang="zh-CN" sz="3600" dirty="0"/>
          </a:p>
          <a:p>
            <a:pPr lvl="1"/>
            <a:r>
              <a:rPr lang="zh-CN" altLang="en-US" sz="3200" dirty="0"/>
              <a:t>名字的绑定是指把数据名字转换为数据目标的过程，数据目标对应于可以存储值的存储单元地址。</a:t>
            </a:r>
            <a:endParaRPr lang="en-US" altLang="zh-CN" sz="3200" dirty="0"/>
          </a:p>
          <a:p>
            <a:pPr lvl="1"/>
            <a:r>
              <a:rPr lang="zh-CN" altLang="en-US" sz="3200" dirty="0">
                <a:latin typeface="Times New Roman" pitchFamily="18" charset="0"/>
              </a:rPr>
              <a:t>名字的</a:t>
            </a:r>
            <a:r>
              <a:rPr lang="zh-CN" altLang="en-US" sz="3200" u="sng" dirty="0">
                <a:latin typeface="Times New Roman" pitchFamily="18" charset="0"/>
              </a:rPr>
              <a:t>左值</a:t>
            </a:r>
            <a:r>
              <a:rPr lang="zh-CN" altLang="en-US" sz="3200" dirty="0">
                <a:latin typeface="Times New Roman" pitchFamily="18" charset="0"/>
              </a:rPr>
              <a:t> </a:t>
            </a:r>
            <a:r>
              <a:rPr lang="en-US" altLang="zh-CN" sz="3200" dirty="0">
                <a:latin typeface="Times New Roman" pitchFamily="18" charset="0"/>
              </a:rPr>
              <a:t>(</a:t>
            </a:r>
            <a:r>
              <a:rPr lang="en-US" altLang="zh-CN" sz="3200" i="1" dirty="0">
                <a:latin typeface="Times New Roman" pitchFamily="18" charset="0"/>
              </a:rPr>
              <a:t>l-value</a:t>
            </a:r>
            <a:r>
              <a:rPr lang="en-US" altLang="zh-CN" sz="3200" dirty="0">
                <a:latin typeface="Times New Roman" pitchFamily="18" charset="0"/>
              </a:rPr>
              <a:t>)— </a:t>
            </a:r>
            <a:r>
              <a:rPr lang="zh-CN" altLang="en-US" sz="3200" dirty="0">
                <a:latin typeface="Times New Roman" pitchFamily="18" charset="0"/>
              </a:rPr>
              <a:t>内存地址，存储名字的瞬时值</a:t>
            </a:r>
            <a:endParaRPr lang="en-US" altLang="zh-CN" sz="3200" dirty="0">
              <a:latin typeface="Times New Roman" pitchFamily="18" charset="0"/>
            </a:endParaRPr>
          </a:p>
          <a:p>
            <a:pPr lvl="1"/>
            <a:r>
              <a:rPr lang="zh-CN" altLang="en-US" sz="3200" dirty="0">
                <a:latin typeface="Times New Roman" pitchFamily="18" charset="0"/>
              </a:rPr>
              <a:t>名字的</a:t>
            </a:r>
            <a:r>
              <a:rPr lang="zh-CN" altLang="en-US" sz="3200" u="sng" dirty="0">
                <a:latin typeface="Times New Roman" pitchFamily="18" charset="0"/>
              </a:rPr>
              <a:t>右值</a:t>
            </a:r>
            <a:r>
              <a:rPr lang="zh-CN" altLang="en-US" sz="3200" dirty="0">
                <a:latin typeface="Times New Roman" pitchFamily="18" charset="0"/>
              </a:rPr>
              <a:t> </a:t>
            </a:r>
            <a:r>
              <a:rPr lang="en-US" altLang="zh-CN" sz="3200" dirty="0">
                <a:latin typeface="Times New Roman" pitchFamily="18" charset="0"/>
              </a:rPr>
              <a:t>(</a:t>
            </a:r>
            <a:r>
              <a:rPr lang="en-US" altLang="zh-CN" sz="3200" i="1" dirty="0" err="1">
                <a:latin typeface="Times New Roman" pitchFamily="18" charset="0"/>
              </a:rPr>
              <a:t>r-value</a:t>
            </a:r>
            <a:r>
              <a:rPr lang="en-US" altLang="zh-CN" sz="3200" dirty="0">
                <a:latin typeface="Times New Roman" pitchFamily="18" charset="0"/>
              </a:rPr>
              <a:t>)— </a:t>
            </a:r>
            <a:r>
              <a:rPr lang="zh-CN" altLang="en-US" sz="3200" dirty="0">
                <a:latin typeface="Times New Roman" pitchFamily="18" charset="0"/>
              </a:rPr>
              <a:t>名字的瞬时值</a:t>
            </a:r>
          </a:p>
          <a:p>
            <a:pPr lvl="1"/>
            <a:r>
              <a:rPr lang="zh-CN" altLang="en-US" sz="3200" dirty="0">
                <a:latin typeface="Times New Roman" pitchFamily="18" charset="0"/>
              </a:rPr>
              <a:t>名字的</a:t>
            </a:r>
            <a:r>
              <a:rPr lang="zh-CN" altLang="en-US" sz="3200" u="sng" dirty="0">
                <a:latin typeface="Times New Roman" pitchFamily="18" charset="0"/>
              </a:rPr>
              <a:t>绑定</a:t>
            </a:r>
            <a:r>
              <a:rPr lang="zh-CN" altLang="en-US" sz="3200" dirty="0">
                <a:latin typeface="Times New Roman" pitchFamily="18" charset="0"/>
              </a:rPr>
              <a:t> </a:t>
            </a:r>
            <a:r>
              <a:rPr lang="en-US" altLang="zh-CN" sz="3200" dirty="0">
                <a:latin typeface="Times New Roman" pitchFamily="18" charset="0"/>
              </a:rPr>
              <a:t>— </a:t>
            </a:r>
            <a:r>
              <a:rPr lang="zh-CN" altLang="en-US" sz="3200" dirty="0">
                <a:latin typeface="Times New Roman" pitchFamily="18" charset="0"/>
              </a:rPr>
              <a:t>将一个内存地址与一个名字联系起来</a:t>
            </a:r>
          </a:p>
          <a:p>
            <a:pPr lvl="1"/>
            <a:endParaRPr lang="zh-CN" altLang="en-US" sz="32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19</a:t>
            </a:fld>
            <a:endParaRPr lang="en-US"/>
          </a:p>
        </p:txBody>
      </p:sp>
      <p:sp>
        <p:nvSpPr>
          <p:cNvPr id="4" name="标题 3"/>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spTree>
    <p:extLst>
      <p:ext uri="{BB962C8B-B14F-4D97-AF65-F5344CB8AC3E}">
        <p14:creationId xmlns:p14="http://schemas.microsoft.com/office/powerpoint/2010/main" val="26956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pPr>
              <a:lnSpc>
                <a:spcPct val="120000"/>
              </a:lnSpc>
            </a:pPr>
            <a:r>
              <a:rPr lang="zh-CN" altLang="en-US" dirty="0">
                <a:solidFill>
                  <a:srgbClr val="FF0000"/>
                </a:solidFill>
                <a:latin typeface="Times New Roman" pitchFamily="18" charset="0"/>
                <a:cs typeface="Times New Roman" pitchFamily="18" charset="0"/>
              </a:rPr>
              <a:t>概述</a:t>
            </a:r>
            <a:endParaRPr lang="en-US" altLang="zh-CN" dirty="0">
              <a:solidFill>
                <a:srgbClr val="FF0000"/>
              </a:solidFill>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有关源语言中的一些问题的讨论</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存储组织</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运行时刻存储分配策略</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对非局部名字的访问</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符号表</a:t>
            </a:r>
            <a:endParaRPr lang="en-US" altLang="zh-CN" dirty="0">
              <a:latin typeface="Times New Roman" pitchFamily="18" charset="0"/>
              <a:cs typeface="Times New Roman"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2</a:t>
            </a:fld>
            <a:endParaRPr lang="en-US"/>
          </a:p>
        </p:txBody>
      </p:sp>
      <p:sp>
        <p:nvSpPr>
          <p:cNvPr id="4" name="标题 3"/>
          <p:cNvSpPr>
            <a:spLocks noGrp="1"/>
          </p:cNvSpPr>
          <p:nvPr>
            <p:ph type="title"/>
          </p:nvPr>
        </p:nvSpPr>
        <p:spPr/>
        <p:txBody>
          <a:bodyPr/>
          <a:lstStyle/>
          <a:p>
            <a:r>
              <a:rPr lang="zh-CN" altLang="en-US" dirty="0"/>
              <a:t>提纲</a:t>
            </a:r>
          </a:p>
        </p:txBody>
      </p:sp>
    </p:spTree>
    <p:extLst>
      <p:ext uri="{BB962C8B-B14F-4D97-AF65-F5344CB8AC3E}">
        <p14:creationId xmlns:p14="http://schemas.microsoft.com/office/powerpoint/2010/main" val="1053895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04800" y="761999"/>
            <a:ext cx="11658600" cy="4019651"/>
          </a:xfrm>
        </p:spPr>
        <p:txBody>
          <a:bodyPr/>
          <a:lstStyle/>
          <a:p>
            <a:r>
              <a:rPr lang="zh-CN" altLang="en-US" sz="3600" dirty="0">
                <a:latin typeface="Times New Roman" panose="02020603050405020304" pitchFamily="18" charset="0"/>
              </a:rPr>
              <a:t>名字的绑定</a:t>
            </a:r>
            <a:endParaRPr lang="en-US" altLang="zh-CN" sz="3600" dirty="0">
              <a:latin typeface="Times New Roman" panose="02020603050405020304" pitchFamily="18" charset="0"/>
            </a:endParaRPr>
          </a:p>
          <a:p>
            <a:pPr lvl="1"/>
            <a:r>
              <a:rPr lang="zh-CN" altLang="en-US" sz="3200" dirty="0">
                <a:latin typeface="Times New Roman" panose="02020603050405020304" pitchFamily="18" charset="0"/>
              </a:rPr>
              <a:t>引进两个函数，</a:t>
            </a:r>
            <a:r>
              <a:rPr lang="en-US" altLang="zh-CN" sz="3200" dirty="0">
                <a:latin typeface="Times New Roman" panose="02020603050405020304" pitchFamily="18" charset="0"/>
              </a:rPr>
              <a:t>environment</a:t>
            </a:r>
            <a:r>
              <a:rPr lang="zh-CN" altLang="en-US" sz="3200" dirty="0">
                <a:latin typeface="Times New Roman" panose="02020603050405020304" pitchFamily="18" charset="0"/>
              </a:rPr>
              <a:t>和</a:t>
            </a:r>
            <a:r>
              <a:rPr lang="en-US" altLang="zh-CN" sz="3200" dirty="0">
                <a:latin typeface="Times New Roman" panose="02020603050405020304" pitchFamily="18" charset="0"/>
              </a:rPr>
              <a:t>state</a:t>
            </a:r>
            <a:r>
              <a:rPr lang="zh-CN" altLang="en-US" sz="3200" dirty="0">
                <a:latin typeface="Times New Roman" panose="02020603050405020304" pitchFamily="18" charset="0"/>
              </a:rPr>
              <a:t>。</a:t>
            </a:r>
          </a:p>
          <a:p>
            <a:pPr lvl="2"/>
            <a:r>
              <a:rPr lang="en-US" altLang="zh-CN" sz="3200" dirty="0">
                <a:latin typeface="Times New Roman" panose="02020603050405020304" pitchFamily="18" charset="0"/>
              </a:rPr>
              <a:t>environment</a:t>
            </a:r>
            <a:r>
              <a:rPr lang="zh-CN" altLang="en-US" sz="3200" dirty="0">
                <a:latin typeface="Times New Roman" panose="02020603050405020304" pitchFamily="18" charset="0"/>
              </a:rPr>
              <a:t>把名字映射到一个存储单元上</a:t>
            </a:r>
          </a:p>
          <a:p>
            <a:pPr lvl="2"/>
            <a:r>
              <a:rPr lang="en-US" altLang="zh-CN" sz="3200" dirty="0">
                <a:latin typeface="Times New Roman" panose="02020603050405020304" pitchFamily="18" charset="0"/>
              </a:rPr>
              <a:t>state</a:t>
            </a:r>
            <a:r>
              <a:rPr lang="zh-CN" altLang="en-US" sz="3200" dirty="0">
                <a:latin typeface="Times New Roman" panose="02020603050405020304" pitchFamily="18" charset="0"/>
              </a:rPr>
              <a:t>把存储单元映射到那里所存放的值上</a:t>
            </a:r>
            <a:endParaRPr lang="en-US" altLang="zh-CN" sz="3200" dirty="0">
              <a:latin typeface="Times New Roman" panose="02020603050405020304" pitchFamily="18" charset="0"/>
            </a:endParaRPr>
          </a:p>
          <a:p>
            <a:pPr lvl="1"/>
            <a:r>
              <a:rPr lang="zh-CN" altLang="en-US" sz="3200" dirty="0">
                <a:latin typeface="Times New Roman" panose="02020603050405020304" pitchFamily="18" charset="0"/>
              </a:rPr>
              <a:t>可以说，函数</a:t>
            </a:r>
            <a:r>
              <a:rPr lang="en-US" altLang="zh-CN" sz="3200" dirty="0">
                <a:latin typeface="Times New Roman" panose="02020603050405020304" pitchFamily="18" charset="0"/>
              </a:rPr>
              <a:t>environment</a:t>
            </a:r>
            <a:r>
              <a:rPr lang="zh-CN" altLang="en-US" sz="3200" dirty="0">
                <a:latin typeface="Times New Roman" panose="02020603050405020304" pitchFamily="18" charset="0"/>
              </a:rPr>
              <a:t>把一个名字映射为一个</a:t>
            </a:r>
            <a:r>
              <a:rPr lang="en-US" altLang="zh-CN" sz="3200" dirty="0">
                <a:latin typeface="Times New Roman" panose="02020603050405020304" pitchFamily="18" charset="0"/>
              </a:rPr>
              <a:t>l-value(</a:t>
            </a:r>
            <a:r>
              <a:rPr lang="zh-CN" altLang="en-US" sz="3200" dirty="0">
                <a:latin typeface="Times New Roman" panose="02020603050405020304" pitchFamily="18" charset="0"/>
              </a:rPr>
              <a:t>左值</a:t>
            </a:r>
            <a:r>
              <a:rPr lang="en-US" altLang="zh-CN" sz="3200" dirty="0">
                <a:latin typeface="Times New Roman" panose="02020603050405020304" pitchFamily="18" charset="0"/>
              </a:rPr>
              <a:t>),</a:t>
            </a:r>
            <a:r>
              <a:rPr lang="zh-CN" altLang="en-US" sz="3200" dirty="0">
                <a:latin typeface="Times New Roman" panose="02020603050405020304" pitchFamily="18" charset="0"/>
              </a:rPr>
              <a:t>而函数</a:t>
            </a:r>
            <a:r>
              <a:rPr lang="en-US" altLang="zh-CN" sz="3200" dirty="0">
                <a:latin typeface="Times New Roman" panose="02020603050405020304" pitchFamily="18" charset="0"/>
              </a:rPr>
              <a:t>state</a:t>
            </a:r>
            <a:r>
              <a:rPr lang="zh-CN" altLang="en-US" sz="3200" dirty="0">
                <a:latin typeface="Times New Roman" panose="02020603050405020304" pitchFamily="18" charset="0"/>
              </a:rPr>
              <a:t>把一个</a:t>
            </a:r>
            <a:r>
              <a:rPr lang="en-US" altLang="zh-CN" sz="3200" dirty="0">
                <a:latin typeface="Times New Roman" panose="02020603050405020304" pitchFamily="18" charset="0"/>
              </a:rPr>
              <a:t>l-value(</a:t>
            </a:r>
            <a:r>
              <a:rPr lang="zh-CN" altLang="en-US" sz="3200" dirty="0">
                <a:latin typeface="Times New Roman" panose="02020603050405020304" pitchFamily="18" charset="0"/>
              </a:rPr>
              <a:t>左值</a:t>
            </a:r>
            <a:r>
              <a:rPr lang="en-US" altLang="zh-CN" sz="3200" dirty="0">
                <a:latin typeface="Times New Roman" panose="02020603050405020304" pitchFamily="18" charset="0"/>
              </a:rPr>
              <a:t>)</a:t>
            </a:r>
            <a:r>
              <a:rPr lang="zh-CN" altLang="en-US" sz="3200" dirty="0">
                <a:latin typeface="Times New Roman" panose="02020603050405020304" pitchFamily="18" charset="0"/>
              </a:rPr>
              <a:t>映射为一个</a:t>
            </a:r>
            <a:r>
              <a:rPr lang="en-US" altLang="zh-CN" sz="3200" dirty="0" err="1">
                <a:latin typeface="Times New Roman" panose="02020603050405020304" pitchFamily="18" charset="0"/>
              </a:rPr>
              <a:t>r-value</a:t>
            </a:r>
            <a:r>
              <a:rPr lang="en-US" altLang="zh-CN" sz="3200" dirty="0">
                <a:latin typeface="Times New Roman" panose="02020603050405020304" pitchFamily="18" charset="0"/>
              </a:rPr>
              <a:t>(</a:t>
            </a:r>
            <a:r>
              <a:rPr lang="zh-CN" altLang="en-US" sz="3200" dirty="0">
                <a:latin typeface="Times New Roman" panose="02020603050405020304" pitchFamily="18" charset="0"/>
              </a:rPr>
              <a:t>右值</a:t>
            </a:r>
            <a:r>
              <a:rPr lang="en-US" altLang="zh-CN" sz="3200" dirty="0">
                <a:latin typeface="Times New Roman" panose="02020603050405020304" pitchFamily="18" charset="0"/>
              </a:rPr>
              <a:t>)</a:t>
            </a:r>
            <a:r>
              <a:rPr lang="zh-CN" altLang="en-US" sz="3200" dirty="0">
                <a:latin typeface="Times New Roman" panose="02020603050405020304" pitchFamily="18" charset="0"/>
              </a:rPr>
              <a:t>，如下图所示</a:t>
            </a:r>
            <a:endParaRPr lang="en-US" altLang="zh-CN" sz="3200"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20</a:t>
            </a:fld>
            <a:endParaRPr lang="en-US"/>
          </a:p>
        </p:txBody>
      </p:sp>
      <p:sp>
        <p:nvSpPr>
          <p:cNvPr id="4" name="标题 3"/>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7.2</a:t>
            </a:r>
            <a:r>
              <a:rPr lang="zh-CN" altLang="en-US" sz="3600" dirty="0">
                <a:latin typeface="Times New Roman" pitchFamily="18" charset="0"/>
                <a:cs typeface="Times New Roman" pitchFamily="18" charset="0"/>
              </a:rPr>
              <a:t>有关源语言中的一些问题的讨论</a:t>
            </a:r>
            <a:endParaRPr lang="zh-CN" altLang="en-US" sz="4800" dirty="0">
              <a:latin typeface="Times New Roman" panose="02020603050405020304" pitchFamily="18" charset="0"/>
              <a:cs typeface="Times New Roman" panose="02020603050405020304" pitchFamily="18" charset="0"/>
            </a:endParaRPr>
          </a:p>
        </p:txBody>
      </p:sp>
      <p:grpSp>
        <p:nvGrpSpPr>
          <p:cNvPr id="17" name="组合 16"/>
          <p:cNvGrpSpPr/>
          <p:nvPr/>
        </p:nvGrpSpPr>
        <p:grpSpPr>
          <a:xfrm>
            <a:off x="2362200" y="4314926"/>
            <a:ext cx="7765538" cy="1933475"/>
            <a:chOff x="838200" y="4495800"/>
            <a:chExt cx="7765538" cy="1933475"/>
          </a:xfrm>
        </p:grpSpPr>
        <p:sp>
          <p:nvSpPr>
            <p:cNvPr id="6" name="Text Box 8"/>
            <p:cNvSpPr txBox="1">
              <a:spLocks noChangeArrowheads="1"/>
            </p:cNvSpPr>
            <p:nvPr/>
          </p:nvSpPr>
          <p:spPr bwMode="auto">
            <a:xfrm>
              <a:off x="838200" y="5474828"/>
              <a:ext cx="1219200" cy="466725"/>
            </a:xfrm>
            <a:prstGeom prst="rect">
              <a:avLst/>
            </a:prstGeom>
            <a:solidFill>
              <a:srgbClr val="FFFFFF"/>
            </a:solidFill>
            <a:ln w="9525">
              <a:solidFill>
                <a:schemeClr val="tx1"/>
              </a:solidFill>
              <a:miter lim="800000"/>
              <a:headEnd/>
              <a:tailEnd/>
            </a:ln>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zh-CN" altLang="en-US" b="0" dirty="0">
                  <a:latin typeface="Times New Roman" pitchFamily="18" charset="0"/>
                  <a:ea typeface="宋体" charset="-122"/>
                </a:rPr>
                <a:t>名字</a:t>
              </a:r>
            </a:p>
          </p:txBody>
        </p:sp>
        <p:sp>
          <p:nvSpPr>
            <p:cNvPr id="7" name="Text Box 9"/>
            <p:cNvSpPr txBox="1">
              <a:spLocks noChangeArrowheads="1"/>
            </p:cNvSpPr>
            <p:nvPr/>
          </p:nvSpPr>
          <p:spPr bwMode="auto">
            <a:xfrm>
              <a:off x="3657600" y="5474828"/>
              <a:ext cx="1562100" cy="466725"/>
            </a:xfrm>
            <a:prstGeom prst="rect">
              <a:avLst/>
            </a:prstGeom>
            <a:solidFill>
              <a:srgbClr val="FFFFFF"/>
            </a:solidFill>
            <a:ln w="9525">
              <a:solidFill>
                <a:schemeClr val="tx1"/>
              </a:solidFill>
              <a:miter lim="800000"/>
              <a:headEnd/>
              <a:tailEnd/>
            </a:ln>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zh-CN" altLang="en-US" b="0">
                  <a:latin typeface="Times New Roman" pitchFamily="18" charset="0"/>
                  <a:ea typeface="宋体" charset="-122"/>
                </a:rPr>
                <a:t>存储单元</a:t>
              </a:r>
            </a:p>
          </p:txBody>
        </p:sp>
        <p:sp>
          <p:nvSpPr>
            <p:cNvPr id="8" name="Text Box 10"/>
            <p:cNvSpPr txBox="1">
              <a:spLocks noChangeArrowheads="1"/>
            </p:cNvSpPr>
            <p:nvPr/>
          </p:nvSpPr>
          <p:spPr bwMode="auto">
            <a:xfrm>
              <a:off x="7315200" y="5474828"/>
              <a:ext cx="685800" cy="466725"/>
            </a:xfrm>
            <a:prstGeom prst="rect">
              <a:avLst/>
            </a:prstGeom>
            <a:solidFill>
              <a:srgbClr val="FFFFFF"/>
            </a:solidFill>
            <a:ln w="9525">
              <a:solidFill>
                <a:schemeClr val="tx1"/>
              </a:solidFill>
              <a:miter lim="800000"/>
              <a:headEnd/>
              <a:tailEnd/>
            </a:ln>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zh-CN" altLang="en-US" b="0">
                  <a:latin typeface="Times New Roman" pitchFamily="18" charset="0"/>
                  <a:ea typeface="宋体" charset="-122"/>
                </a:rPr>
                <a:t>值</a:t>
              </a:r>
            </a:p>
          </p:txBody>
        </p:sp>
        <p:cxnSp>
          <p:nvCxnSpPr>
            <p:cNvPr id="9" name="AutoShape 11"/>
            <p:cNvCxnSpPr>
              <a:cxnSpLocks noChangeShapeType="1"/>
              <a:stCxn id="6" idx="0"/>
              <a:endCxn id="7" idx="0"/>
            </p:cNvCxnSpPr>
            <p:nvPr/>
          </p:nvCxnSpPr>
          <p:spPr bwMode="auto">
            <a:xfrm rot="5400000" flipH="1" flipV="1">
              <a:off x="2943225" y="3979403"/>
              <a:ext cx="12700" cy="2990850"/>
            </a:xfrm>
            <a:prstGeom prst="curvedConnector3">
              <a:avLst>
                <a:gd name="adj1" fmla="val 3298063"/>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0" name="AutoShape 12"/>
            <p:cNvCxnSpPr>
              <a:cxnSpLocks noChangeShapeType="1"/>
              <a:stCxn id="7" idx="0"/>
              <a:endCxn id="8" idx="0"/>
            </p:cNvCxnSpPr>
            <p:nvPr/>
          </p:nvCxnSpPr>
          <p:spPr bwMode="auto">
            <a:xfrm rot="5400000" flipH="1" flipV="1">
              <a:off x="6048375" y="3865103"/>
              <a:ext cx="12700" cy="3219450"/>
            </a:xfrm>
            <a:prstGeom prst="curvedConnector3">
              <a:avLst>
                <a:gd name="adj1" fmla="val 3212898"/>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11" name="Text Box 15"/>
            <p:cNvSpPr txBox="1">
              <a:spLocks noChangeArrowheads="1"/>
            </p:cNvSpPr>
            <p:nvPr/>
          </p:nvSpPr>
          <p:spPr bwMode="auto">
            <a:xfrm>
              <a:off x="1828288" y="4547727"/>
              <a:ext cx="18637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spcBef>
                  <a:spcPct val="50000"/>
                </a:spcBef>
              </a:pPr>
              <a:r>
                <a:rPr kumimoji="1" lang="en-US" altLang="zh-CN" b="0">
                  <a:latin typeface="Times New Roman" pitchFamily="18" charset="0"/>
                  <a:ea typeface="宋体" charset="-122"/>
                </a:rPr>
                <a:t>environment</a:t>
              </a:r>
            </a:p>
          </p:txBody>
        </p:sp>
        <p:sp>
          <p:nvSpPr>
            <p:cNvPr id="12" name="Text Box 16"/>
            <p:cNvSpPr txBox="1">
              <a:spLocks noChangeArrowheads="1"/>
            </p:cNvSpPr>
            <p:nvPr/>
          </p:nvSpPr>
          <p:spPr bwMode="auto">
            <a:xfrm>
              <a:off x="5693390" y="4495800"/>
              <a:ext cx="10668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spcBef>
                  <a:spcPct val="50000"/>
                </a:spcBef>
              </a:pPr>
              <a:r>
                <a:rPr kumimoji="1" lang="en-US" altLang="zh-CN" b="0">
                  <a:latin typeface="Times New Roman" pitchFamily="18" charset="0"/>
                  <a:ea typeface="宋体" charset="-122"/>
                </a:rPr>
                <a:t>state</a:t>
              </a:r>
            </a:p>
          </p:txBody>
        </p:sp>
        <p:sp>
          <p:nvSpPr>
            <p:cNvPr id="13" name="Text Box 17"/>
            <p:cNvSpPr txBox="1">
              <a:spLocks noChangeArrowheads="1"/>
            </p:cNvSpPr>
            <p:nvPr/>
          </p:nvSpPr>
          <p:spPr bwMode="auto">
            <a:xfrm>
              <a:off x="3581400" y="59720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en-US" altLang="zh-CN" b="0" dirty="0">
                  <a:latin typeface="Times New Roman" pitchFamily="18" charset="0"/>
                  <a:ea typeface="宋体" charset="-122"/>
                </a:rPr>
                <a:t>l-value</a:t>
              </a:r>
            </a:p>
          </p:txBody>
        </p:sp>
        <p:sp>
          <p:nvSpPr>
            <p:cNvPr id="14" name="Text Box 18"/>
            <p:cNvSpPr txBox="1">
              <a:spLocks noChangeArrowheads="1"/>
            </p:cNvSpPr>
            <p:nvPr/>
          </p:nvSpPr>
          <p:spPr bwMode="auto">
            <a:xfrm>
              <a:off x="6774938" y="594155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en-US" altLang="zh-CN" b="0" dirty="0" err="1">
                  <a:latin typeface="Times New Roman" pitchFamily="18" charset="0"/>
                  <a:ea typeface="宋体" charset="-122"/>
                </a:rPr>
                <a:t>r-value</a:t>
              </a:r>
              <a:endParaRPr kumimoji="1" lang="en-US" altLang="zh-CN" b="0" dirty="0">
                <a:latin typeface="Times New Roman" pitchFamily="18" charset="0"/>
                <a:ea typeface="宋体" charset="-122"/>
              </a:endParaRPr>
            </a:p>
          </p:txBody>
        </p:sp>
      </p:grpSp>
      <p:sp>
        <p:nvSpPr>
          <p:cNvPr id="15" name="Text Box 20"/>
          <p:cNvSpPr txBox="1">
            <a:spLocks noChangeArrowheads="1"/>
          </p:cNvSpPr>
          <p:nvPr/>
        </p:nvSpPr>
        <p:spPr bwMode="auto">
          <a:xfrm>
            <a:off x="3886200" y="6246353"/>
            <a:ext cx="4970924" cy="52322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zh-CN" altLang="en-US" sz="2800" dirty="0">
                <a:solidFill>
                  <a:srgbClr val="FF0000"/>
                </a:solidFill>
                <a:latin typeface="Times New Roman" pitchFamily="18" charset="0"/>
                <a:ea typeface="华文仿宋" pitchFamily="2" charset="-122"/>
              </a:rPr>
              <a:t>从名字到值的两个阶段映射</a:t>
            </a:r>
          </a:p>
        </p:txBody>
      </p:sp>
    </p:spTree>
    <p:extLst>
      <p:ext uri="{BB962C8B-B14F-4D97-AF65-F5344CB8AC3E}">
        <p14:creationId xmlns:p14="http://schemas.microsoft.com/office/powerpoint/2010/main" val="124302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886199"/>
            <a:ext cx="10820400" cy="1676401"/>
          </a:xfrm>
        </p:spPr>
        <p:txBody>
          <a:bodyPr/>
          <a:lstStyle/>
          <a:p>
            <a:pPr marL="342900" lvl="1" indent="-342900">
              <a:buClr>
                <a:srgbClr val="CC0000"/>
              </a:buClr>
            </a:pPr>
            <a:r>
              <a:rPr lang="zh-CN" altLang="en-US" sz="3200" dirty="0">
                <a:solidFill>
                  <a:srgbClr val="FF0000"/>
                </a:solidFill>
                <a:latin typeface="Tahoma" pitchFamily="34" charset="0"/>
              </a:rPr>
              <a:t>在程序的一次运行中，一个名字右值</a:t>
            </a:r>
            <a:r>
              <a:rPr lang="en-US" altLang="zh-CN" sz="3200" dirty="0">
                <a:solidFill>
                  <a:srgbClr val="FF0000"/>
                </a:solidFill>
                <a:latin typeface="Tahoma" pitchFamily="34" charset="0"/>
              </a:rPr>
              <a:t>(</a:t>
            </a:r>
            <a:r>
              <a:rPr lang="zh-CN" altLang="en-US" sz="3200" dirty="0">
                <a:solidFill>
                  <a:srgbClr val="FF0000"/>
                </a:solidFill>
                <a:latin typeface="Tahoma" pitchFamily="34" charset="0"/>
              </a:rPr>
              <a:t>瞬时值</a:t>
            </a:r>
            <a:r>
              <a:rPr lang="en-US" altLang="zh-CN" sz="3200" dirty="0">
                <a:solidFill>
                  <a:srgbClr val="FF0000"/>
                </a:solidFill>
                <a:latin typeface="Tahoma" pitchFamily="34" charset="0"/>
              </a:rPr>
              <a:t>)</a:t>
            </a:r>
            <a:r>
              <a:rPr lang="zh-CN" altLang="en-US" sz="3200" dirty="0">
                <a:solidFill>
                  <a:srgbClr val="FF0000"/>
                </a:solidFill>
                <a:latin typeface="Tahoma" pitchFamily="34" charset="0"/>
              </a:rPr>
              <a:t>可能会经常改变，一个名字也可能被绑定到多个地址</a:t>
            </a:r>
            <a:r>
              <a:rPr lang="en-US" altLang="zh-CN" sz="3200" dirty="0">
                <a:solidFill>
                  <a:srgbClr val="FF0000"/>
                </a:solidFill>
                <a:latin typeface="Tahoma" pitchFamily="34" charset="0"/>
              </a:rPr>
              <a:t>(</a:t>
            </a:r>
            <a:r>
              <a:rPr lang="zh-CN" altLang="en-US" sz="3200" dirty="0">
                <a:solidFill>
                  <a:srgbClr val="FF0000"/>
                </a:solidFill>
                <a:latin typeface="Tahoma" pitchFamily="34" charset="0"/>
              </a:rPr>
              <a:t>如递归调用中</a:t>
            </a:r>
            <a:r>
              <a:rPr lang="en-US" altLang="zh-CN" sz="3200" dirty="0">
                <a:solidFill>
                  <a:srgbClr val="FF0000"/>
                </a:solidFill>
                <a:latin typeface="Tahoma" pitchFamily="34" charset="0"/>
              </a:rPr>
              <a:t>)</a:t>
            </a:r>
            <a:endParaRPr lang="zh-CN" altLang="en-US" sz="3200" dirty="0">
              <a:solidFill>
                <a:srgbClr val="FF0000"/>
              </a:solidFill>
              <a:latin typeface="Tahoma" pitchFamily="34"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21</a:t>
            </a:fld>
            <a:endParaRPr lang="en-US"/>
          </a:p>
        </p:txBody>
      </p:sp>
      <p:sp>
        <p:nvSpPr>
          <p:cNvPr id="4" name="标题 3"/>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7.2</a:t>
            </a:r>
            <a:r>
              <a:rPr lang="zh-CN" altLang="en-US" sz="3600" dirty="0">
                <a:latin typeface="Times New Roman" pitchFamily="18" charset="0"/>
                <a:cs typeface="Times New Roman" pitchFamily="18" charset="0"/>
              </a:rPr>
              <a:t>有关源语言中的一些问题的讨论</a:t>
            </a:r>
            <a:endParaRPr lang="zh-CN" altLang="en-US" sz="4800" dirty="0"/>
          </a:p>
        </p:txBody>
      </p:sp>
      <p:grpSp>
        <p:nvGrpSpPr>
          <p:cNvPr id="5" name="组合 4"/>
          <p:cNvGrpSpPr/>
          <p:nvPr/>
        </p:nvGrpSpPr>
        <p:grpSpPr>
          <a:xfrm>
            <a:off x="2079881" y="883879"/>
            <a:ext cx="7765538" cy="1933475"/>
            <a:chOff x="838200" y="4495800"/>
            <a:chExt cx="7765538" cy="1933475"/>
          </a:xfrm>
        </p:grpSpPr>
        <p:sp>
          <p:nvSpPr>
            <p:cNvPr id="6" name="Text Box 8"/>
            <p:cNvSpPr txBox="1">
              <a:spLocks noChangeArrowheads="1"/>
            </p:cNvSpPr>
            <p:nvPr/>
          </p:nvSpPr>
          <p:spPr bwMode="auto">
            <a:xfrm>
              <a:off x="838200" y="5474828"/>
              <a:ext cx="1219200" cy="466725"/>
            </a:xfrm>
            <a:prstGeom prst="rect">
              <a:avLst/>
            </a:prstGeom>
            <a:solidFill>
              <a:srgbClr val="FFFFFF"/>
            </a:solidFill>
            <a:ln w="9525">
              <a:solidFill>
                <a:schemeClr val="tx1"/>
              </a:solidFill>
              <a:miter lim="800000"/>
              <a:headEnd/>
              <a:tailEnd/>
            </a:ln>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zh-CN" altLang="en-US" b="0" dirty="0">
                  <a:latin typeface="Times New Roman" pitchFamily="18" charset="0"/>
                  <a:ea typeface="宋体" charset="-122"/>
                </a:rPr>
                <a:t>名字</a:t>
              </a:r>
            </a:p>
          </p:txBody>
        </p:sp>
        <p:sp>
          <p:nvSpPr>
            <p:cNvPr id="7" name="Text Box 9"/>
            <p:cNvSpPr txBox="1">
              <a:spLocks noChangeArrowheads="1"/>
            </p:cNvSpPr>
            <p:nvPr/>
          </p:nvSpPr>
          <p:spPr bwMode="auto">
            <a:xfrm>
              <a:off x="3657600" y="5474828"/>
              <a:ext cx="1562100" cy="466725"/>
            </a:xfrm>
            <a:prstGeom prst="rect">
              <a:avLst/>
            </a:prstGeom>
            <a:solidFill>
              <a:srgbClr val="FFFFFF"/>
            </a:solidFill>
            <a:ln w="9525">
              <a:solidFill>
                <a:schemeClr val="tx1"/>
              </a:solidFill>
              <a:miter lim="800000"/>
              <a:headEnd/>
              <a:tailEnd/>
            </a:ln>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zh-CN" altLang="en-US" b="0">
                  <a:latin typeface="Times New Roman" pitchFamily="18" charset="0"/>
                  <a:ea typeface="宋体" charset="-122"/>
                </a:rPr>
                <a:t>存储单元</a:t>
              </a:r>
            </a:p>
          </p:txBody>
        </p:sp>
        <p:sp>
          <p:nvSpPr>
            <p:cNvPr id="8" name="Text Box 10"/>
            <p:cNvSpPr txBox="1">
              <a:spLocks noChangeArrowheads="1"/>
            </p:cNvSpPr>
            <p:nvPr/>
          </p:nvSpPr>
          <p:spPr bwMode="auto">
            <a:xfrm>
              <a:off x="7315200" y="5474828"/>
              <a:ext cx="685800" cy="466725"/>
            </a:xfrm>
            <a:prstGeom prst="rect">
              <a:avLst/>
            </a:prstGeom>
            <a:solidFill>
              <a:srgbClr val="FFFFFF"/>
            </a:solidFill>
            <a:ln w="9525">
              <a:solidFill>
                <a:schemeClr val="tx1"/>
              </a:solidFill>
              <a:miter lim="800000"/>
              <a:headEnd/>
              <a:tailEnd/>
            </a:ln>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zh-CN" altLang="en-US" b="0">
                  <a:latin typeface="Times New Roman" pitchFamily="18" charset="0"/>
                  <a:ea typeface="宋体" charset="-122"/>
                </a:rPr>
                <a:t>值</a:t>
              </a:r>
            </a:p>
          </p:txBody>
        </p:sp>
        <p:cxnSp>
          <p:nvCxnSpPr>
            <p:cNvPr id="9" name="AutoShape 11"/>
            <p:cNvCxnSpPr>
              <a:cxnSpLocks noChangeShapeType="1"/>
              <a:stCxn id="6" idx="0"/>
              <a:endCxn id="7" idx="0"/>
            </p:cNvCxnSpPr>
            <p:nvPr/>
          </p:nvCxnSpPr>
          <p:spPr bwMode="auto">
            <a:xfrm rot="5400000" flipH="1" flipV="1">
              <a:off x="2943225" y="3979403"/>
              <a:ext cx="12700" cy="2990850"/>
            </a:xfrm>
            <a:prstGeom prst="curvedConnector3">
              <a:avLst>
                <a:gd name="adj1" fmla="val 3298063"/>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0" name="AutoShape 12"/>
            <p:cNvCxnSpPr>
              <a:cxnSpLocks noChangeShapeType="1"/>
              <a:stCxn id="7" idx="0"/>
              <a:endCxn id="8" idx="0"/>
            </p:cNvCxnSpPr>
            <p:nvPr/>
          </p:nvCxnSpPr>
          <p:spPr bwMode="auto">
            <a:xfrm rot="5400000" flipH="1" flipV="1">
              <a:off x="6048375" y="3865103"/>
              <a:ext cx="12700" cy="3219450"/>
            </a:xfrm>
            <a:prstGeom prst="curvedConnector3">
              <a:avLst>
                <a:gd name="adj1" fmla="val 3212898"/>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11" name="Text Box 15"/>
            <p:cNvSpPr txBox="1">
              <a:spLocks noChangeArrowheads="1"/>
            </p:cNvSpPr>
            <p:nvPr/>
          </p:nvSpPr>
          <p:spPr bwMode="auto">
            <a:xfrm>
              <a:off x="1828288" y="4547727"/>
              <a:ext cx="18637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spcBef>
                  <a:spcPct val="50000"/>
                </a:spcBef>
              </a:pPr>
              <a:r>
                <a:rPr kumimoji="1" lang="en-US" altLang="zh-CN" b="0">
                  <a:latin typeface="Times New Roman" pitchFamily="18" charset="0"/>
                  <a:ea typeface="宋体" charset="-122"/>
                </a:rPr>
                <a:t>environment</a:t>
              </a:r>
            </a:p>
          </p:txBody>
        </p:sp>
        <p:sp>
          <p:nvSpPr>
            <p:cNvPr id="12" name="Text Box 16"/>
            <p:cNvSpPr txBox="1">
              <a:spLocks noChangeArrowheads="1"/>
            </p:cNvSpPr>
            <p:nvPr/>
          </p:nvSpPr>
          <p:spPr bwMode="auto">
            <a:xfrm>
              <a:off x="5693390" y="4495800"/>
              <a:ext cx="10668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spcBef>
                  <a:spcPct val="50000"/>
                </a:spcBef>
              </a:pPr>
              <a:r>
                <a:rPr kumimoji="1" lang="en-US" altLang="zh-CN" b="0">
                  <a:latin typeface="Times New Roman" pitchFamily="18" charset="0"/>
                  <a:ea typeface="宋体" charset="-122"/>
                </a:rPr>
                <a:t>state</a:t>
              </a:r>
            </a:p>
          </p:txBody>
        </p:sp>
        <p:sp>
          <p:nvSpPr>
            <p:cNvPr id="13" name="Text Box 17"/>
            <p:cNvSpPr txBox="1">
              <a:spLocks noChangeArrowheads="1"/>
            </p:cNvSpPr>
            <p:nvPr/>
          </p:nvSpPr>
          <p:spPr bwMode="auto">
            <a:xfrm>
              <a:off x="3581400" y="59720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en-US" altLang="zh-CN" b="0" dirty="0">
                  <a:latin typeface="Times New Roman" pitchFamily="18" charset="0"/>
                  <a:ea typeface="宋体" charset="-122"/>
                </a:rPr>
                <a:t>l-value</a:t>
              </a:r>
            </a:p>
          </p:txBody>
        </p:sp>
        <p:sp>
          <p:nvSpPr>
            <p:cNvPr id="14" name="Text Box 18"/>
            <p:cNvSpPr txBox="1">
              <a:spLocks noChangeArrowheads="1"/>
            </p:cNvSpPr>
            <p:nvPr/>
          </p:nvSpPr>
          <p:spPr bwMode="auto">
            <a:xfrm>
              <a:off x="6774938" y="594155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en-US" altLang="zh-CN" b="0" dirty="0" err="1">
                  <a:latin typeface="Times New Roman" pitchFamily="18" charset="0"/>
                  <a:ea typeface="宋体" charset="-122"/>
                </a:rPr>
                <a:t>r-value</a:t>
              </a:r>
              <a:endParaRPr kumimoji="1" lang="en-US" altLang="zh-CN" b="0" dirty="0">
                <a:latin typeface="Times New Roman" pitchFamily="18" charset="0"/>
                <a:ea typeface="宋体" charset="-122"/>
              </a:endParaRPr>
            </a:p>
          </p:txBody>
        </p:sp>
      </p:grpSp>
      <p:sp>
        <p:nvSpPr>
          <p:cNvPr id="15" name="Text Box 20"/>
          <p:cNvSpPr txBox="1">
            <a:spLocks noChangeArrowheads="1"/>
          </p:cNvSpPr>
          <p:nvPr/>
        </p:nvSpPr>
        <p:spPr bwMode="auto">
          <a:xfrm>
            <a:off x="3935208" y="2870409"/>
            <a:ext cx="4032250" cy="457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spcBef>
                <a:spcPct val="50000"/>
              </a:spcBef>
            </a:pPr>
            <a:r>
              <a:rPr kumimoji="1" lang="zh-CN" altLang="en-US" dirty="0">
                <a:latin typeface="Times New Roman" pitchFamily="18" charset="0"/>
                <a:ea typeface="华文仿宋" pitchFamily="2" charset="-122"/>
              </a:rPr>
              <a:t>从名字到值的两个阶段映射</a:t>
            </a:r>
          </a:p>
        </p:txBody>
      </p:sp>
    </p:spTree>
    <p:extLst>
      <p:ext uri="{BB962C8B-B14F-4D97-AF65-F5344CB8AC3E}">
        <p14:creationId xmlns:p14="http://schemas.microsoft.com/office/powerpoint/2010/main" val="2312427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990600"/>
            <a:ext cx="11506200" cy="1600200"/>
          </a:xfrm>
        </p:spPr>
        <p:txBody>
          <a:bodyPr/>
          <a:lstStyle/>
          <a:p>
            <a:r>
              <a:rPr lang="zh-CN" altLang="en-US" dirty="0"/>
              <a:t>几种典型程序设计语言的特点</a:t>
            </a:r>
          </a:p>
          <a:p>
            <a:pPr lvl="1"/>
            <a:r>
              <a:rPr lang="zh-CN" altLang="en-US" dirty="0"/>
              <a:t>不同的语言有不同的分配数据空间的规定，有不同的组织运行时刻存储空间的方法</a:t>
            </a:r>
          </a:p>
        </p:txBody>
      </p:sp>
      <p:sp>
        <p:nvSpPr>
          <p:cNvPr id="3" name="灯片编号占位符 2"/>
          <p:cNvSpPr>
            <a:spLocks noGrp="1"/>
          </p:cNvSpPr>
          <p:nvPr>
            <p:ph type="sldNum" sz="quarter" idx="12"/>
          </p:nvPr>
        </p:nvSpPr>
        <p:spPr/>
        <p:txBody>
          <a:bodyPr/>
          <a:lstStyle/>
          <a:p>
            <a:fld id="{10F35DC5-7E65-8247-99AB-4E984F8A921E}" type="slidenum">
              <a:rPr lang="en-US" smtClean="0"/>
              <a:pPr/>
              <a:t>22</a:t>
            </a:fld>
            <a:endParaRPr lang="en-US"/>
          </a:p>
        </p:txBody>
      </p:sp>
      <p:sp>
        <p:nvSpPr>
          <p:cNvPr id="4" name="标题 3"/>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7.2</a:t>
            </a:r>
            <a:r>
              <a:rPr lang="zh-CN" altLang="en-US" sz="3600" dirty="0">
                <a:latin typeface="Times New Roman" pitchFamily="18" charset="0"/>
                <a:cs typeface="Times New Roman" pitchFamily="18" charset="0"/>
              </a:rPr>
              <a:t>有关源语言中的一些问题的讨论</a:t>
            </a:r>
            <a:endParaRPr lang="zh-CN" altLang="en-US" sz="4800" dirty="0"/>
          </a:p>
        </p:txBody>
      </p:sp>
      <p:graphicFrame>
        <p:nvGraphicFramePr>
          <p:cNvPr id="6" name="Group 54"/>
          <p:cNvGraphicFramePr>
            <a:graphicFrameLocks/>
          </p:cNvGraphicFramePr>
          <p:nvPr>
            <p:extLst>
              <p:ext uri="{D42A27DB-BD31-4B8C-83A1-F6EECF244321}">
                <p14:modId xmlns:p14="http://schemas.microsoft.com/office/powerpoint/2010/main" val="151295596"/>
              </p:ext>
            </p:extLst>
          </p:nvPr>
        </p:nvGraphicFramePr>
        <p:xfrm>
          <a:off x="1774826" y="2514600"/>
          <a:ext cx="8748713" cy="3744914"/>
        </p:xfrm>
        <a:graphic>
          <a:graphicData uri="http://schemas.openxmlformats.org/drawingml/2006/table">
            <a:tbl>
              <a:tblPr/>
              <a:tblGrid>
                <a:gridCol w="2439988">
                  <a:extLst>
                    <a:ext uri="{9D8B030D-6E8A-4147-A177-3AD203B41FA5}">
                      <a16:colId xmlns:a16="http://schemas.microsoft.com/office/drawing/2014/main" val="20000"/>
                    </a:ext>
                  </a:extLst>
                </a:gridCol>
                <a:gridCol w="1074737">
                  <a:extLst>
                    <a:ext uri="{9D8B030D-6E8A-4147-A177-3AD203B41FA5}">
                      <a16:colId xmlns:a16="http://schemas.microsoft.com/office/drawing/2014/main" val="20001"/>
                    </a:ext>
                  </a:extLst>
                </a:gridCol>
                <a:gridCol w="1744663">
                  <a:extLst>
                    <a:ext uri="{9D8B030D-6E8A-4147-A177-3AD203B41FA5}">
                      <a16:colId xmlns:a16="http://schemas.microsoft.com/office/drawing/2014/main" val="20002"/>
                    </a:ext>
                  </a:extLst>
                </a:gridCol>
                <a:gridCol w="1471612">
                  <a:extLst>
                    <a:ext uri="{9D8B030D-6E8A-4147-A177-3AD203B41FA5}">
                      <a16:colId xmlns:a16="http://schemas.microsoft.com/office/drawing/2014/main" val="20003"/>
                    </a:ext>
                  </a:extLst>
                </a:gridCol>
                <a:gridCol w="2017713">
                  <a:extLst>
                    <a:ext uri="{9D8B030D-6E8A-4147-A177-3AD203B41FA5}">
                      <a16:colId xmlns:a16="http://schemas.microsoft.com/office/drawing/2014/main" val="20004"/>
                    </a:ext>
                  </a:extLst>
                </a:gridCol>
              </a:tblGrid>
              <a:tr h="51814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C</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PASCAL</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ALGOL</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FORTRAN</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72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anose="02020603050405020304" pitchFamily="18" charset="0"/>
                          <a:ea typeface="华文新魏" pitchFamily="2" charset="-122"/>
                          <a:cs typeface="Times New Roman" panose="02020603050405020304" pitchFamily="18" charset="0"/>
                        </a:rPr>
                        <a:t>过程递归调用</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9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anose="02020603050405020304" pitchFamily="18" charset="0"/>
                          <a:ea typeface="华文新魏" pitchFamily="2" charset="-122"/>
                          <a:cs typeface="Times New Roman" panose="02020603050405020304" pitchFamily="18" charset="0"/>
                        </a:rPr>
                        <a:t>过程嵌套定义</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2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anose="02020603050405020304" pitchFamily="18" charset="0"/>
                          <a:ea typeface="华文新魏" pitchFamily="2" charset="-122"/>
                          <a:cs typeface="Times New Roman" panose="02020603050405020304" pitchFamily="18" charset="0"/>
                        </a:rPr>
                        <a:t>动态数组</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72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anose="02020603050405020304" pitchFamily="18" charset="0"/>
                          <a:ea typeface="华文新魏" pitchFamily="2" charset="-122"/>
                          <a:cs typeface="Times New Roman" panose="02020603050405020304" pitchFamily="18" charset="0"/>
                        </a:rPr>
                        <a:t>动态内存申请</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04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anose="02020603050405020304" pitchFamily="18" charset="0"/>
                          <a:ea typeface="华文新魏" pitchFamily="2" charset="-122"/>
                          <a:cs typeface="Times New Roman" panose="02020603050405020304" pitchFamily="18" charset="0"/>
                        </a:rPr>
                        <a:t>指针检查</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Text Box 55"/>
          <p:cNvSpPr txBox="1">
            <a:spLocks noChangeArrowheads="1"/>
          </p:cNvSpPr>
          <p:nvPr/>
        </p:nvSpPr>
        <p:spPr bwMode="auto">
          <a:xfrm>
            <a:off x="4367214" y="3090863"/>
            <a:ext cx="720725"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p:txBody>
      </p:sp>
      <p:sp>
        <p:nvSpPr>
          <p:cNvPr id="8" name="Text Box 56"/>
          <p:cNvSpPr txBox="1">
            <a:spLocks noChangeArrowheads="1"/>
          </p:cNvSpPr>
          <p:nvPr/>
        </p:nvSpPr>
        <p:spPr bwMode="auto">
          <a:xfrm>
            <a:off x="5735639" y="3163888"/>
            <a:ext cx="720725"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p:txBody>
      </p:sp>
      <p:sp>
        <p:nvSpPr>
          <p:cNvPr id="9" name="Text Box 57"/>
          <p:cNvSpPr txBox="1">
            <a:spLocks noChangeArrowheads="1"/>
          </p:cNvSpPr>
          <p:nvPr/>
        </p:nvSpPr>
        <p:spPr bwMode="auto">
          <a:xfrm>
            <a:off x="7391401" y="3140076"/>
            <a:ext cx="7207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ct val="50000"/>
              </a:spcBef>
            </a:pPr>
            <a:r>
              <a:rPr kumimoji="1" lang="en-US" altLang="zh-CN" sz="2800" b="0" dirty="0">
                <a:latin typeface="Times New Roman" panose="02020603050405020304" pitchFamily="18" charset="0"/>
                <a:ea typeface="宋体" charset="-122"/>
                <a:cs typeface="Times New Roman" panose="02020603050405020304" pitchFamily="18" charset="0"/>
              </a:rPr>
              <a:t>√</a:t>
            </a:r>
          </a:p>
        </p:txBody>
      </p:sp>
      <p:sp>
        <p:nvSpPr>
          <p:cNvPr id="10" name="Text Box 58"/>
          <p:cNvSpPr txBox="1">
            <a:spLocks noChangeArrowheads="1"/>
          </p:cNvSpPr>
          <p:nvPr/>
        </p:nvSpPr>
        <p:spPr bwMode="auto">
          <a:xfrm>
            <a:off x="9144001" y="3035301"/>
            <a:ext cx="720725"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spcBef>
                <a:spcPts val="18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ts val="18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ts val="18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ts val="1800"/>
              </a:spcBef>
            </a:pPr>
            <a:r>
              <a:rPr kumimoji="1" lang="en-US" altLang="zh-CN" sz="2800" b="0" dirty="0">
                <a:latin typeface="Times New Roman" panose="02020603050405020304" pitchFamily="18" charset="0"/>
                <a:ea typeface="宋体" charset="-122"/>
                <a:cs typeface="Times New Roman" panose="02020603050405020304" pitchFamily="18" charset="0"/>
              </a:rPr>
              <a:t>×</a:t>
            </a:r>
          </a:p>
          <a:p>
            <a:pPr algn="ctr" eaLnBrk="1" hangingPunct="1">
              <a:spcBef>
                <a:spcPts val="1800"/>
              </a:spcBef>
            </a:pPr>
            <a:r>
              <a:rPr kumimoji="1" lang="en-US" altLang="zh-CN" sz="2800" b="0" dirty="0">
                <a:latin typeface="Times New Roman" panose="02020603050405020304" pitchFamily="18" charset="0"/>
                <a:ea typeface="宋体" charset="-122"/>
                <a:cs typeface="Times New Roman" panose="02020603050405020304" pitchFamily="18" charset="0"/>
              </a:rPr>
              <a:t>√</a:t>
            </a:r>
          </a:p>
        </p:txBody>
      </p:sp>
    </p:spTree>
    <p:extLst>
      <p:ext uri="{BB962C8B-B14F-4D97-AF65-F5344CB8AC3E}">
        <p14:creationId xmlns:p14="http://schemas.microsoft.com/office/powerpoint/2010/main" val="152379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linds(horizontal)">
                                      <p:cBhvr>
                                        <p:cTn id="18" dur="500"/>
                                        <p:tgtEl>
                                          <p:spTgt spid="7">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linds(horizontal)">
                                      <p:cBhvr>
                                        <p:cTn id="21" dur="500"/>
                                        <p:tgtEl>
                                          <p:spTgt spid="7">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blinds(horizontal)">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blinds(horizontal)">
                                      <p:cBhvr>
                                        <p:cTn id="29" dur="500"/>
                                        <p:tgtEl>
                                          <p:spTgt spid="8">
                                            <p:txEl>
                                              <p:pRg st="0" end="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blinds(horizontal)">
                                      <p:cBhvr>
                                        <p:cTn id="32" dur="500"/>
                                        <p:tgtEl>
                                          <p:spTgt spid="8">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blinds(horizontal)">
                                      <p:cBhvr>
                                        <p:cTn id="35" dur="500"/>
                                        <p:tgtEl>
                                          <p:spTgt spid="8">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blinds(horizontal)">
                                      <p:cBhvr>
                                        <p:cTn id="38" dur="500"/>
                                        <p:tgtEl>
                                          <p:spTgt spid="8">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blinds(horizontal)">
                                      <p:cBhvr>
                                        <p:cTn id="41" dur="500"/>
                                        <p:tgtEl>
                                          <p:spTgt spid="8">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blinds(horizontal)">
                                      <p:cBhvr>
                                        <p:cTn id="46" dur="500"/>
                                        <p:tgtEl>
                                          <p:spTgt spid="9">
                                            <p:txEl>
                                              <p:pRg st="0" end="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blinds(horizontal)">
                                      <p:cBhvr>
                                        <p:cTn id="49" dur="500"/>
                                        <p:tgtEl>
                                          <p:spTgt spid="9">
                                            <p:txEl>
                                              <p:pRg st="1" end="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9">
                                            <p:txEl>
                                              <p:pRg st="2" end="2"/>
                                            </p:txEl>
                                          </p:spTgt>
                                        </p:tgtEl>
                                        <p:attrNameLst>
                                          <p:attrName>style.visibility</p:attrName>
                                        </p:attrNameLst>
                                      </p:cBhvr>
                                      <p:to>
                                        <p:strVal val="visible"/>
                                      </p:to>
                                    </p:set>
                                    <p:animEffect transition="in" filter="blinds(horizontal)">
                                      <p:cBhvr>
                                        <p:cTn id="52" dur="500"/>
                                        <p:tgtEl>
                                          <p:spTgt spid="9">
                                            <p:txEl>
                                              <p:pRg st="2" end="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animEffect transition="in" filter="blinds(horizontal)">
                                      <p:cBhvr>
                                        <p:cTn id="55" dur="500"/>
                                        <p:tgtEl>
                                          <p:spTgt spid="9">
                                            <p:txEl>
                                              <p:pRg st="3" end="3"/>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9">
                                            <p:txEl>
                                              <p:pRg st="4" end="4"/>
                                            </p:txEl>
                                          </p:spTgt>
                                        </p:tgtEl>
                                        <p:attrNameLst>
                                          <p:attrName>style.visibility</p:attrName>
                                        </p:attrNameLst>
                                      </p:cBhvr>
                                      <p:to>
                                        <p:strVal val="visible"/>
                                      </p:to>
                                    </p:set>
                                    <p:animEffect transition="in" filter="blinds(horizontal)">
                                      <p:cBhvr>
                                        <p:cTn id="58" dur="500"/>
                                        <p:tgtEl>
                                          <p:spTgt spid="9">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animEffect transition="in" filter="blinds(horizontal)">
                                      <p:cBhvr>
                                        <p:cTn id="63" dur="500"/>
                                        <p:tgtEl>
                                          <p:spTgt spid="10">
                                            <p:txEl>
                                              <p:pRg st="0" end="0"/>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10">
                                            <p:txEl>
                                              <p:pRg st="1" end="1"/>
                                            </p:txEl>
                                          </p:spTgt>
                                        </p:tgtEl>
                                        <p:attrNameLst>
                                          <p:attrName>style.visibility</p:attrName>
                                        </p:attrNameLst>
                                      </p:cBhvr>
                                      <p:to>
                                        <p:strVal val="visible"/>
                                      </p:to>
                                    </p:set>
                                    <p:animEffect transition="in" filter="blinds(horizontal)">
                                      <p:cBhvr>
                                        <p:cTn id="66" dur="500"/>
                                        <p:tgtEl>
                                          <p:spTgt spid="10">
                                            <p:txEl>
                                              <p:pRg st="1" end="1"/>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10">
                                            <p:txEl>
                                              <p:pRg st="2" end="2"/>
                                            </p:txEl>
                                          </p:spTgt>
                                        </p:tgtEl>
                                        <p:attrNameLst>
                                          <p:attrName>style.visibility</p:attrName>
                                        </p:attrNameLst>
                                      </p:cBhvr>
                                      <p:to>
                                        <p:strVal val="visible"/>
                                      </p:to>
                                    </p:set>
                                    <p:animEffect transition="in" filter="blinds(horizontal)">
                                      <p:cBhvr>
                                        <p:cTn id="69" dur="500"/>
                                        <p:tgtEl>
                                          <p:spTgt spid="10">
                                            <p:txEl>
                                              <p:pRg st="2" end="2"/>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10">
                                            <p:txEl>
                                              <p:pRg st="3" end="3"/>
                                            </p:txEl>
                                          </p:spTgt>
                                        </p:tgtEl>
                                        <p:attrNameLst>
                                          <p:attrName>style.visibility</p:attrName>
                                        </p:attrNameLst>
                                      </p:cBhvr>
                                      <p:to>
                                        <p:strVal val="visible"/>
                                      </p:to>
                                    </p:set>
                                    <p:animEffect transition="in" filter="blinds(horizontal)">
                                      <p:cBhvr>
                                        <p:cTn id="72" dur="500"/>
                                        <p:tgtEl>
                                          <p:spTgt spid="10">
                                            <p:txEl>
                                              <p:pRg st="3" end="3"/>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10">
                                            <p:txEl>
                                              <p:pRg st="4" end="4"/>
                                            </p:txEl>
                                          </p:spTgt>
                                        </p:tgtEl>
                                        <p:attrNameLst>
                                          <p:attrName>style.visibility</p:attrName>
                                        </p:attrNameLst>
                                      </p:cBhvr>
                                      <p:to>
                                        <p:strVal val="visible"/>
                                      </p:to>
                                    </p:set>
                                    <p:animEffect transition="in" filter="blinds(horizontal)">
                                      <p:cBhvr>
                                        <p:cTn id="7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pPr>
              <a:lnSpc>
                <a:spcPct val="120000"/>
              </a:lnSpc>
            </a:pPr>
            <a:r>
              <a:rPr lang="zh-CN" altLang="en-US" dirty="0">
                <a:latin typeface="Times New Roman" pitchFamily="18" charset="0"/>
                <a:cs typeface="Times New Roman" pitchFamily="18" charset="0"/>
              </a:rPr>
              <a:t>概述</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有关源语言中的一些问题的讨论</a:t>
            </a:r>
            <a:endParaRPr lang="en-US" altLang="zh-CN" dirty="0">
              <a:latin typeface="Times New Roman" pitchFamily="18" charset="0"/>
              <a:cs typeface="Times New Roman" pitchFamily="18" charset="0"/>
            </a:endParaRPr>
          </a:p>
          <a:p>
            <a:pPr>
              <a:lnSpc>
                <a:spcPct val="120000"/>
              </a:lnSpc>
            </a:pPr>
            <a:r>
              <a:rPr lang="zh-CN" altLang="en-US" dirty="0">
                <a:solidFill>
                  <a:srgbClr val="FF0000"/>
                </a:solidFill>
                <a:latin typeface="Times New Roman" pitchFamily="18" charset="0"/>
                <a:cs typeface="Times New Roman" pitchFamily="18" charset="0"/>
              </a:rPr>
              <a:t>存储组织</a:t>
            </a:r>
            <a:endParaRPr lang="en-US" altLang="zh-CN" dirty="0">
              <a:solidFill>
                <a:srgbClr val="FF0000"/>
              </a:solidFill>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运行时刻存储分配策略</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对非局部名字的访问</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符号表</a:t>
            </a:r>
            <a:endParaRPr lang="en-US" altLang="zh-CN" dirty="0">
              <a:latin typeface="Times New Roman" pitchFamily="18" charset="0"/>
              <a:cs typeface="Times New Roman"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23</a:t>
            </a:fld>
            <a:endParaRPr lang="en-US"/>
          </a:p>
        </p:txBody>
      </p:sp>
      <p:sp>
        <p:nvSpPr>
          <p:cNvPr id="4" name="标题 3"/>
          <p:cNvSpPr>
            <a:spLocks noGrp="1"/>
          </p:cNvSpPr>
          <p:nvPr>
            <p:ph type="title"/>
          </p:nvPr>
        </p:nvSpPr>
        <p:spPr/>
        <p:txBody>
          <a:bodyPr/>
          <a:lstStyle/>
          <a:p>
            <a:r>
              <a:rPr lang="zh-CN" altLang="en-US" dirty="0"/>
              <a:t>提纲</a:t>
            </a:r>
          </a:p>
        </p:txBody>
      </p:sp>
    </p:spTree>
    <p:extLst>
      <p:ext uri="{BB962C8B-B14F-4D97-AF65-F5344CB8AC3E}">
        <p14:creationId xmlns:p14="http://schemas.microsoft.com/office/powerpoint/2010/main" val="3292817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81000" y="990600"/>
            <a:ext cx="11379200" cy="4978400"/>
          </a:xfrm>
        </p:spPr>
        <p:txBody>
          <a:bodyPr/>
          <a:lstStyle/>
          <a:p>
            <a:r>
              <a:rPr lang="zh-CN" altLang="en-US" sz="3600" dirty="0"/>
              <a:t>运行时刻内存的典型划分</a:t>
            </a:r>
          </a:p>
          <a:p>
            <a:pPr lvl="1"/>
            <a:r>
              <a:rPr lang="zh-CN" altLang="en-US" sz="3200" dirty="0">
                <a:latin typeface="Tahoma" pitchFamily="34" charset="0"/>
              </a:rPr>
              <a:t>操作系统收到运行目标程序的指令，分配一块连续的内存空间使目标程序在其上运行</a:t>
            </a:r>
            <a:endParaRPr lang="en-US" altLang="zh-CN" sz="3200" dirty="0"/>
          </a:p>
          <a:p>
            <a:pPr lvl="1"/>
            <a:r>
              <a:rPr lang="zh-CN" altLang="en-US" sz="3200" dirty="0"/>
              <a:t>运行时刻的存储空间必须划分成块，用来存放</a:t>
            </a:r>
            <a:r>
              <a:rPr lang="en-US" altLang="zh-CN" sz="3200" dirty="0"/>
              <a:t>:</a:t>
            </a:r>
          </a:p>
          <a:p>
            <a:pPr lvl="1"/>
            <a:r>
              <a:rPr lang="en-US" altLang="zh-CN" sz="3200" dirty="0"/>
              <a:t>1.  </a:t>
            </a:r>
            <a:r>
              <a:rPr lang="zh-CN" altLang="en-US" sz="3200" dirty="0"/>
              <a:t>生成的目标代码</a:t>
            </a:r>
            <a:endParaRPr lang="en-US" altLang="zh-CN" sz="3200" dirty="0"/>
          </a:p>
          <a:p>
            <a:pPr lvl="1"/>
            <a:r>
              <a:rPr lang="en-US" altLang="zh-CN" sz="3200" dirty="0"/>
              <a:t>2.  </a:t>
            </a:r>
            <a:r>
              <a:rPr lang="zh-CN" altLang="en-US" sz="3200" dirty="0"/>
              <a:t>数据目标</a:t>
            </a:r>
            <a:r>
              <a:rPr lang="en-US" altLang="zh-CN" sz="3200" dirty="0"/>
              <a:t>; </a:t>
            </a:r>
          </a:p>
          <a:p>
            <a:pPr lvl="1"/>
            <a:r>
              <a:rPr lang="en-US" altLang="zh-CN" sz="3200" dirty="0"/>
              <a:t>3.  </a:t>
            </a:r>
            <a:r>
              <a:rPr lang="zh-CN" altLang="en-US" sz="3200" dirty="0"/>
              <a:t>用于保存过程活动踪迹的一个控制栈。</a:t>
            </a:r>
          </a:p>
        </p:txBody>
      </p:sp>
      <p:sp>
        <p:nvSpPr>
          <p:cNvPr id="3" name="灯片编号占位符 2"/>
          <p:cNvSpPr>
            <a:spLocks noGrp="1"/>
          </p:cNvSpPr>
          <p:nvPr>
            <p:ph type="sldNum" sz="quarter" idx="12"/>
          </p:nvPr>
        </p:nvSpPr>
        <p:spPr/>
        <p:txBody>
          <a:bodyPr/>
          <a:lstStyle/>
          <a:p>
            <a:fld id="{10F35DC5-7E65-8247-99AB-4E984F8A921E}" type="slidenum">
              <a:rPr lang="en-US" smtClean="0"/>
              <a:pPr/>
              <a:t>24</a:t>
            </a:fld>
            <a:endParaRPr lang="en-US"/>
          </a:p>
        </p:txBody>
      </p:sp>
      <p:sp>
        <p:nvSpPr>
          <p:cNvPr id="4" name="标题 3"/>
          <p:cNvSpPr>
            <a:spLocks noGrp="1"/>
          </p:cNvSpPr>
          <p:nvPr>
            <p:ph type="title"/>
          </p:nvPr>
        </p:nvSpPr>
        <p:spPr/>
        <p:txBody>
          <a:bodyPr/>
          <a:lstStyle/>
          <a:p>
            <a:r>
              <a:rPr lang="en-US" altLang="zh-CN" dirty="0"/>
              <a:t>7.3 </a:t>
            </a:r>
            <a:r>
              <a:rPr lang="zh-CN" altLang="en-US" dirty="0"/>
              <a:t>存储组织</a:t>
            </a:r>
          </a:p>
        </p:txBody>
      </p:sp>
    </p:spTree>
    <p:extLst>
      <p:ext uri="{BB962C8B-B14F-4D97-AF65-F5344CB8AC3E}">
        <p14:creationId xmlns:p14="http://schemas.microsoft.com/office/powerpoint/2010/main" val="19110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500"/>
                                        <p:tgtEl>
                                          <p:spTgt spid="5">
                                            <p:txEl>
                                              <p:pRg st="3" end="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linds(horizontal)">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4800" y="762000"/>
            <a:ext cx="10134600" cy="990600"/>
          </a:xfrm>
        </p:spPr>
        <p:txBody>
          <a:bodyPr/>
          <a:lstStyle/>
          <a:p>
            <a:r>
              <a:rPr lang="zh-CN" altLang="en-US" dirty="0"/>
              <a:t>存储空间划分的各部分</a:t>
            </a:r>
            <a:r>
              <a:rPr lang="en-US" altLang="zh-CN" dirty="0"/>
              <a:t>(</a:t>
            </a:r>
            <a:r>
              <a:rPr lang="zh-CN" altLang="en-US" dirty="0">
                <a:latin typeface="Tahoma" pitchFamily="34" charset="0"/>
              </a:rPr>
              <a:t>龙书</a:t>
            </a:r>
            <a:r>
              <a:rPr lang="en-US" altLang="zh-CN" dirty="0">
                <a:latin typeface="Tahoma" pitchFamily="34" charset="0"/>
              </a:rPr>
              <a:t>P258, </a:t>
            </a:r>
            <a:r>
              <a:rPr lang="zh-CN" altLang="en-US" dirty="0">
                <a:latin typeface="Tahoma" pitchFamily="34" charset="0"/>
              </a:rPr>
              <a:t>图</a:t>
            </a:r>
            <a:r>
              <a:rPr lang="en-US" altLang="zh-CN" dirty="0">
                <a:latin typeface="Tahoma" pitchFamily="34" charset="0"/>
              </a:rPr>
              <a:t>7-1)</a:t>
            </a:r>
          </a:p>
        </p:txBody>
      </p:sp>
      <p:sp>
        <p:nvSpPr>
          <p:cNvPr id="3" name="灯片编号占位符 2"/>
          <p:cNvSpPr>
            <a:spLocks noGrp="1"/>
          </p:cNvSpPr>
          <p:nvPr>
            <p:ph type="sldNum" sz="quarter" idx="12"/>
          </p:nvPr>
        </p:nvSpPr>
        <p:spPr/>
        <p:txBody>
          <a:bodyPr/>
          <a:lstStyle/>
          <a:p>
            <a:fld id="{10F35DC5-7E65-8247-99AB-4E984F8A921E}" type="slidenum">
              <a:rPr lang="en-US" smtClean="0"/>
              <a:pPr/>
              <a:t>25</a:t>
            </a:fld>
            <a:endParaRPr lang="en-US"/>
          </a:p>
        </p:txBody>
      </p:sp>
      <p:sp>
        <p:nvSpPr>
          <p:cNvPr id="4" name="标题 3"/>
          <p:cNvSpPr>
            <a:spLocks noGrp="1"/>
          </p:cNvSpPr>
          <p:nvPr>
            <p:ph type="title"/>
          </p:nvPr>
        </p:nvSpPr>
        <p:spPr/>
        <p:txBody>
          <a:bodyPr/>
          <a:lstStyle/>
          <a:p>
            <a:r>
              <a:rPr lang="en-US" altLang="zh-CN" dirty="0"/>
              <a:t>7.3 </a:t>
            </a:r>
            <a:r>
              <a:rPr lang="zh-CN" altLang="en-US" dirty="0"/>
              <a:t>存储组织</a:t>
            </a:r>
          </a:p>
        </p:txBody>
      </p:sp>
      <p:sp>
        <p:nvSpPr>
          <p:cNvPr id="5" name="Rectangle 13"/>
          <p:cNvSpPr>
            <a:spLocks noChangeArrowheads="1"/>
          </p:cNvSpPr>
          <p:nvPr/>
        </p:nvSpPr>
        <p:spPr bwMode="auto">
          <a:xfrm>
            <a:off x="2152650" y="1600200"/>
            <a:ext cx="2286000" cy="426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 name="Text Box 12"/>
          <p:cNvSpPr txBox="1">
            <a:spLocks noChangeArrowheads="1"/>
          </p:cNvSpPr>
          <p:nvPr/>
        </p:nvSpPr>
        <p:spPr bwMode="auto">
          <a:xfrm>
            <a:off x="2162176" y="1611313"/>
            <a:ext cx="2257425" cy="83026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dirty="0">
                <a:latin typeface="Times New Roman" panose="02020603050405020304" pitchFamily="18" charset="0"/>
                <a:cs typeface="Times New Roman" panose="02020603050405020304" pitchFamily="18" charset="0"/>
              </a:rPr>
              <a:t>代码区</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保存目标代码 </a:t>
            </a:r>
          </a:p>
        </p:txBody>
      </p:sp>
      <p:sp>
        <p:nvSpPr>
          <p:cNvPr id="7" name="Text Box 11"/>
          <p:cNvSpPr txBox="1">
            <a:spLocks noChangeArrowheads="1"/>
          </p:cNvSpPr>
          <p:nvPr/>
        </p:nvSpPr>
        <p:spPr bwMode="auto">
          <a:xfrm>
            <a:off x="2159001" y="2451656"/>
            <a:ext cx="2257425" cy="73866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lnSpc>
                <a:spcPct val="150000"/>
              </a:lnSpc>
            </a:pPr>
            <a:r>
              <a:rPr lang="zh-CN" altLang="en-US" sz="2800" dirty="0">
                <a:latin typeface="Times New Roman" panose="02020603050405020304" pitchFamily="18" charset="0"/>
                <a:cs typeface="Times New Roman" panose="02020603050405020304" pitchFamily="18" charset="0"/>
              </a:rPr>
              <a:t>静态数据区   </a:t>
            </a:r>
          </a:p>
        </p:txBody>
      </p:sp>
      <p:sp>
        <p:nvSpPr>
          <p:cNvPr id="8" name="Text Box 10"/>
          <p:cNvSpPr txBox="1">
            <a:spLocks noChangeArrowheads="1"/>
          </p:cNvSpPr>
          <p:nvPr/>
        </p:nvSpPr>
        <p:spPr bwMode="auto">
          <a:xfrm>
            <a:off x="2152651" y="3143012"/>
            <a:ext cx="2282825" cy="738664"/>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lnSpc>
                <a:spcPct val="150000"/>
              </a:lnSpc>
            </a:pPr>
            <a:r>
              <a:rPr lang="zh-CN" altLang="en-US" sz="2800" dirty="0">
                <a:latin typeface="Times New Roman" panose="02020603050405020304" pitchFamily="18" charset="0"/>
                <a:cs typeface="Times New Roman" panose="02020603050405020304" pitchFamily="18" charset="0"/>
              </a:rPr>
              <a:t>控制栈        </a:t>
            </a:r>
          </a:p>
        </p:txBody>
      </p:sp>
      <p:sp>
        <p:nvSpPr>
          <p:cNvPr id="9" name="Line 9"/>
          <p:cNvSpPr>
            <a:spLocks noChangeShapeType="1"/>
          </p:cNvSpPr>
          <p:nvPr/>
        </p:nvSpPr>
        <p:spPr bwMode="auto">
          <a:xfrm>
            <a:off x="3295650" y="3813175"/>
            <a:ext cx="0" cy="685800"/>
          </a:xfrm>
          <a:prstGeom prst="line">
            <a:avLst/>
          </a:prstGeom>
          <a:noFill/>
          <a:ln w="38100">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 name="Text Box 8"/>
          <p:cNvSpPr txBox="1">
            <a:spLocks noChangeArrowheads="1"/>
          </p:cNvSpPr>
          <p:nvPr/>
        </p:nvSpPr>
        <p:spPr bwMode="auto">
          <a:xfrm>
            <a:off x="2220913" y="5127626"/>
            <a:ext cx="2241550" cy="739775"/>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lnSpc>
                <a:spcPct val="150000"/>
              </a:lnSpc>
            </a:pPr>
            <a:r>
              <a:rPr lang="zh-CN" altLang="en-US" sz="2800">
                <a:latin typeface="Times New Roman" panose="02020603050405020304" pitchFamily="18" charset="0"/>
                <a:cs typeface="Times New Roman" panose="02020603050405020304" pitchFamily="18" charset="0"/>
              </a:rPr>
              <a:t>堆</a:t>
            </a:r>
          </a:p>
        </p:txBody>
      </p:sp>
      <p:sp>
        <p:nvSpPr>
          <p:cNvPr id="11" name="Line 7"/>
          <p:cNvSpPr>
            <a:spLocks noChangeShapeType="1"/>
          </p:cNvSpPr>
          <p:nvPr/>
        </p:nvSpPr>
        <p:spPr bwMode="auto">
          <a:xfrm flipH="1" flipV="1">
            <a:off x="3287714" y="4498976"/>
            <a:ext cx="7937" cy="758825"/>
          </a:xfrm>
          <a:prstGeom prst="line">
            <a:avLst/>
          </a:prstGeom>
          <a:noFill/>
          <a:ln w="38100">
            <a:solidFill>
              <a:srgbClr val="99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 name="AutoShape 6"/>
          <p:cNvSpPr>
            <a:spLocks noChangeArrowheads="1"/>
          </p:cNvSpPr>
          <p:nvPr/>
        </p:nvSpPr>
        <p:spPr bwMode="auto">
          <a:xfrm>
            <a:off x="4972050" y="1524000"/>
            <a:ext cx="5467350" cy="762000"/>
          </a:xfrm>
          <a:prstGeom prst="wedgeRoundRectCallout">
            <a:avLst>
              <a:gd name="adj1" fmla="val -60931"/>
              <a:gd name="adj2" fmla="val -9375"/>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b="0" dirty="0">
                <a:latin typeface="Times New Roman" panose="02020603050405020304" pitchFamily="18" charset="0"/>
                <a:cs typeface="Times New Roman" panose="02020603050405020304" pitchFamily="18" charset="0"/>
              </a:rPr>
              <a:t>编译时可以确定代码段的长度，</a:t>
            </a:r>
          </a:p>
          <a:p>
            <a:pPr eaLnBrk="1" hangingPunct="1"/>
            <a:r>
              <a:rPr lang="zh-CN" altLang="en-US" b="0" dirty="0">
                <a:latin typeface="Times New Roman" panose="02020603050405020304" pitchFamily="18" charset="0"/>
                <a:cs typeface="Times New Roman" panose="02020603050405020304" pitchFamily="18" charset="0"/>
              </a:rPr>
              <a:t>可以放在一个静态确定的区域内</a:t>
            </a:r>
          </a:p>
        </p:txBody>
      </p:sp>
      <p:sp>
        <p:nvSpPr>
          <p:cNvPr id="13" name="AutoShape 5"/>
          <p:cNvSpPr>
            <a:spLocks noChangeArrowheads="1"/>
          </p:cNvSpPr>
          <p:nvPr/>
        </p:nvSpPr>
        <p:spPr bwMode="auto">
          <a:xfrm>
            <a:off x="4972050" y="2438400"/>
            <a:ext cx="5467350" cy="762000"/>
          </a:xfrm>
          <a:prstGeom prst="wedgeRoundRectCallout">
            <a:avLst>
              <a:gd name="adj1" fmla="val -60931"/>
              <a:gd name="adj2" fmla="val -9375"/>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b="0" dirty="0">
                <a:latin typeface="Times New Roman" panose="02020603050405020304" pitchFamily="18" charset="0"/>
                <a:cs typeface="Times New Roman" panose="02020603050405020304" pitchFamily="18" charset="0"/>
              </a:rPr>
              <a:t>长度在编译时已知，</a:t>
            </a:r>
          </a:p>
          <a:p>
            <a:pPr eaLnBrk="1" hangingPunct="1"/>
            <a:r>
              <a:rPr lang="zh-CN" altLang="en-US" b="0" dirty="0">
                <a:latin typeface="Times New Roman" panose="02020603050405020304" pitchFamily="18" charset="0"/>
                <a:cs typeface="Times New Roman" panose="02020603050405020304" pitchFamily="18" charset="0"/>
              </a:rPr>
              <a:t>优点：目标地址可以编译到目标代码中</a:t>
            </a:r>
          </a:p>
        </p:txBody>
      </p:sp>
      <p:sp>
        <p:nvSpPr>
          <p:cNvPr id="14" name="AutoShape 4"/>
          <p:cNvSpPr>
            <a:spLocks noChangeArrowheads="1"/>
          </p:cNvSpPr>
          <p:nvPr/>
        </p:nvSpPr>
        <p:spPr bwMode="auto">
          <a:xfrm>
            <a:off x="4972050" y="3411539"/>
            <a:ext cx="5467350" cy="1328737"/>
          </a:xfrm>
          <a:prstGeom prst="wedgeRoundRectCallout">
            <a:avLst>
              <a:gd name="adj1" fmla="val -63426"/>
              <a:gd name="adj2" fmla="val -32366"/>
              <a:gd name="adj3" fmla="val 16667"/>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b="0" dirty="0">
                <a:latin typeface="Times New Roman" pitchFamily="18" charset="0"/>
                <a:cs typeface="Times New Roman" pitchFamily="18" charset="0"/>
              </a:rPr>
              <a:t>支持过程的递归调用</a:t>
            </a:r>
            <a:r>
              <a:rPr lang="en-US" altLang="zh-CN" b="0" dirty="0">
                <a:latin typeface="Times New Roman" pitchFamily="18" charset="0"/>
                <a:cs typeface="Times New Roman" pitchFamily="18" charset="0"/>
              </a:rPr>
              <a:t>: </a:t>
            </a:r>
            <a:r>
              <a:rPr lang="zh-CN" altLang="en-US" b="0" dirty="0">
                <a:latin typeface="Times New Roman" panose="02020603050405020304" pitchFamily="18" charset="0"/>
                <a:cs typeface="Times New Roman" panose="02020603050405020304" pitchFamily="18" charset="0"/>
              </a:rPr>
              <a:t>为拓广的控制栈，用于管理过程的活动，保存断点的现场信息，用于返回时的恢复</a:t>
            </a:r>
          </a:p>
        </p:txBody>
      </p:sp>
      <p:sp>
        <p:nvSpPr>
          <p:cNvPr id="15" name="AutoShape 3"/>
          <p:cNvSpPr>
            <a:spLocks noChangeArrowheads="1"/>
          </p:cNvSpPr>
          <p:nvPr/>
        </p:nvSpPr>
        <p:spPr bwMode="auto">
          <a:xfrm>
            <a:off x="5048250" y="5029200"/>
            <a:ext cx="5391150" cy="977900"/>
          </a:xfrm>
          <a:prstGeom prst="wedgeRoundRectCallout">
            <a:avLst>
              <a:gd name="adj1" fmla="val -61218"/>
              <a:gd name="adj2" fmla="val -9375"/>
              <a:gd name="adj3" fmla="val 16667"/>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sz="2800">
                <a:latin typeface="Times New Roman" panose="02020603050405020304" pitchFamily="18" charset="0"/>
                <a:cs typeface="Times New Roman" panose="02020603050405020304" pitchFamily="18" charset="0"/>
              </a:rPr>
              <a:t>程序运行时存放动态数据</a:t>
            </a:r>
          </a:p>
          <a:p>
            <a:pPr eaLnBrk="1" hangingPunct="1"/>
            <a:r>
              <a:rPr lang="zh-CN" altLang="en-US" sz="2800">
                <a:latin typeface="Times New Roman" panose="02020603050405020304" pitchFamily="18" charset="0"/>
                <a:cs typeface="Times New Roman" panose="02020603050405020304" pitchFamily="18" charset="0"/>
              </a:rPr>
              <a:t>如</a:t>
            </a:r>
            <a:r>
              <a:rPr lang="en-US" altLang="zh-CN" sz="2800">
                <a:latin typeface="Times New Roman" panose="02020603050405020304" pitchFamily="18" charset="0"/>
                <a:cs typeface="Times New Roman" panose="02020603050405020304" pitchFamily="18" charset="0"/>
              </a:rPr>
              <a:t>C</a:t>
            </a:r>
            <a:r>
              <a:rPr lang="zh-CN" altLang="en-US" sz="2800">
                <a:latin typeface="Times New Roman" panose="02020603050405020304" pitchFamily="18" charset="0"/>
                <a:cs typeface="Times New Roman" panose="02020603050405020304" pitchFamily="18" charset="0"/>
              </a:rPr>
              <a:t>中</a:t>
            </a:r>
            <a:r>
              <a:rPr lang="en-US" altLang="zh-CN" sz="2800">
                <a:latin typeface="Times New Roman" panose="02020603050405020304" pitchFamily="18" charset="0"/>
                <a:cs typeface="Times New Roman" panose="02020603050405020304" pitchFamily="18" charset="0"/>
              </a:rPr>
              <a:t>malloc</a:t>
            </a:r>
            <a:r>
              <a:rPr lang="zh-CN" altLang="en-US" sz="2800">
                <a:latin typeface="Times New Roman" panose="02020603050405020304" pitchFamily="18" charset="0"/>
                <a:cs typeface="Times New Roman" panose="02020603050405020304" pitchFamily="18" charset="0"/>
              </a:rPr>
              <a:t>函数</a:t>
            </a:r>
          </a:p>
        </p:txBody>
      </p:sp>
    </p:spTree>
    <p:extLst>
      <p:ext uri="{BB962C8B-B14F-4D97-AF65-F5344CB8AC3E}">
        <p14:creationId xmlns:p14="http://schemas.microsoft.com/office/powerpoint/2010/main" val="193416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ox(in)">
                                      <p:cBhvr>
                                        <p:cTn id="46" dur="500"/>
                                        <p:tgtEl>
                                          <p:spTgt spid="10"/>
                                        </p:tgtEl>
                                      </p:cBhvr>
                                    </p:animEffec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autoUpdateAnimBg="0"/>
      <p:bldP spid="7" grpId="0" animBg="1" autoUpdateAnimBg="0"/>
      <p:bldP spid="8" grpId="0" animBg="1" autoUpdateAnimBg="0"/>
      <p:bldP spid="9" grpId="0" animBg="1"/>
      <p:bldP spid="10" grpId="0" animBg="1" autoUpdateAnimBg="0"/>
      <p:bldP spid="11" grpId="0" animBg="1"/>
      <p:bldP spid="12" grpId="0" animBg="1" autoUpdateAnimBg="0"/>
      <p:bldP spid="13" grpId="0" animBg="1" autoUpdateAnimBg="0"/>
      <p:bldP spid="14" grpId="0" animBg="1" autoUpdateAnimBg="0"/>
      <p:bldP spid="1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04799" y="990600"/>
            <a:ext cx="7267573" cy="5334000"/>
          </a:xfrm>
        </p:spPr>
        <p:txBody>
          <a:bodyPr/>
          <a:lstStyle/>
          <a:p>
            <a:pPr>
              <a:lnSpc>
                <a:spcPct val="90000"/>
              </a:lnSpc>
            </a:pPr>
            <a:r>
              <a:rPr lang="zh-CN" altLang="en-US" sz="3600" dirty="0"/>
              <a:t>活动记录</a:t>
            </a:r>
            <a:r>
              <a:rPr lang="en-US" altLang="zh-CN" sz="3600" dirty="0"/>
              <a:t>: </a:t>
            </a:r>
            <a:r>
              <a:rPr lang="zh-CN" altLang="en-US" sz="3600" dirty="0"/>
              <a:t>保存过程在一次执行中所需信息的一个</a:t>
            </a:r>
            <a:r>
              <a:rPr lang="zh-CN" altLang="en-US" sz="3600" dirty="0">
                <a:solidFill>
                  <a:srgbClr val="0000FF"/>
                </a:solidFill>
              </a:rPr>
              <a:t>连续的存储块</a:t>
            </a:r>
          </a:p>
          <a:p>
            <a:pPr>
              <a:lnSpc>
                <a:spcPct val="90000"/>
              </a:lnSpc>
            </a:pPr>
            <a:r>
              <a:rPr lang="zh-CN" altLang="en-US" sz="3600" dirty="0"/>
              <a:t>活动记录与控制栈的变化</a:t>
            </a:r>
          </a:p>
          <a:p>
            <a:pPr lvl="1">
              <a:lnSpc>
                <a:spcPct val="90000"/>
              </a:lnSpc>
            </a:pPr>
            <a:r>
              <a:rPr lang="zh-CN" altLang="en-US" sz="3200" dirty="0"/>
              <a:t>当一个过程被调用时，产生被调用过程的一个新活动，用一个活动记录保存与之相关的信息，并把这个活动记录推入运行时的控制栈中；</a:t>
            </a:r>
          </a:p>
          <a:p>
            <a:pPr lvl="1">
              <a:lnSpc>
                <a:spcPct val="90000"/>
              </a:lnSpc>
            </a:pPr>
            <a:r>
              <a:rPr lang="zh-CN" altLang="en-US" sz="3200" dirty="0"/>
              <a:t>当控制返回到调用过程时，从栈中弹出该活动记录，表示该活动已经结束。</a:t>
            </a:r>
          </a:p>
        </p:txBody>
      </p:sp>
      <p:sp>
        <p:nvSpPr>
          <p:cNvPr id="3" name="灯片编号占位符 2"/>
          <p:cNvSpPr>
            <a:spLocks noGrp="1"/>
          </p:cNvSpPr>
          <p:nvPr>
            <p:ph type="sldNum" sz="quarter" idx="12"/>
          </p:nvPr>
        </p:nvSpPr>
        <p:spPr/>
        <p:txBody>
          <a:bodyPr/>
          <a:lstStyle/>
          <a:p>
            <a:fld id="{10F35DC5-7E65-8247-99AB-4E984F8A921E}" type="slidenum">
              <a:rPr lang="en-US" smtClean="0"/>
              <a:pPr/>
              <a:t>26</a:t>
            </a:fld>
            <a:endParaRPr lang="en-US"/>
          </a:p>
        </p:txBody>
      </p:sp>
      <p:sp>
        <p:nvSpPr>
          <p:cNvPr id="4" name="标题 3"/>
          <p:cNvSpPr>
            <a:spLocks noGrp="1"/>
          </p:cNvSpPr>
          <p:nvPr>
            <p:ph type="title"/>
          </p:nvPr>
        </p:nvSpPr>
        <p:spPr/>
        <p:txBody>
          <a:bodyPr/>
          <a:lstStyle/>
          <a:p>
            <a:r>
              <a:rPr lang="en-US" altLang="zh-CN" dirty="0"/>
              <a:t>7.3 </a:t>
            </a:r>
            <a:r>
              <a:rPr lang="zh-CN" altLang="en-US" dirty="0"/>
              <a:t>存储组织</a:t>
            </a:r>
          </a:p>
        </p:txBody>
      </p:sp>
      <p:grpSp>
        <p:nvGrpSpPr>
          <p:cNvPr id="21" name="组合 20"/>
          <p:cNvGrpSpPr/>
          <p:nvPr/>
        </p:nvGrpSpPr>
        <p:grpSpPr>
          <a:xfrm>
            <a:off x="8434386" y="685800"/>
            <a:ext cx="3200398" cy="2590800"/>
            <a:chOff x="5694850" y="914400"/>
            <a:chExt cx="3025300" cy="3874206"/>
          </a:xfrm>
        </p:grpSpPr>
        <p:sp>
          <p:nvSpPr>
            <p:cNvPr id="6" name="椭圆 5"/>
            <p:cNvSpPr>
              <a:spLocks noChangeArrowheads="1"/>
            </p:cNvSpPr>
            <p:nvPr/>
          </p:nvSpPr>
          <p:spPr bwMode="auto">
            <a:xfrm>
              <a:off x="6911975" y="914400"/>
              <a:ext cx="936625" cy="5286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sz="2000">
                  <a:latin typeface="Times New Roman" pitchFamily="18" charset="0"/>
                  <a:cs typeface="Times New Roman" pitchFamily="18" charset="0"/>
                </a:rPr>
                <a:t>s</a:t>
              </a:r>
              <a:endParaRPr lang="zh-CN" altLang="en-US" sz="2000">
                <a:latin typeface="Times New Roman" pitchFamily="18" charset="0"/>
                <a:cs typeface="Times New Roman" pitchFamily="18" charset="0"/>
              </a:endParaRPr>
            </a:p>
          </p:txBody>
        </p:sp>
        <p:sp>
          <p:nvSpPr>
            <p:cNvPr id="7" name="椭圆 6"/>
            <p:cNvSpPr>
              <a:spLocks noChangeArrowheads="1"/>
            </p:cNvSpPr>
            <p:nvPr/>
          </p:nvSpPr>
          <p:spPr bwMode="auto">
            <a:xfrm>
              <a:off x="5697537" y="1991430"/>
              <a:ext cx="936625" cy="5286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sz="2000" dirty="0">
                  <a:latin typeface="Times New Roman" pitchFamily="18" charset="0"/>
                  <a:cs typeface="Times New Roman" pitchFamily="18" charset="0"/>
                </a:rPr>
                <a:t>r</a:t>
              </a:r>
              <a:endParaRPr lang="zh-CN" altLang="en-US" sz="2000" dirty="0">
                <a:latin typeface="Times New Roman" pitchFamily="18" charset="0"/>
                <a:cs typeface="Times New Roman" pitchFamily="18" charset="0"/>
              </a:endParaRPr>
            </a:p>
          </p:txBody>
        </p:sp>
        <p:sp>
          <p:nvSpPr>
            <p:cNvPr id="8" name="椭圆 7"/>
            <p:cNvSpPr>
              <a:spLocks noChangeArrowheads="1"/>
            </p:cNvSpPr>
            <p:nvPr/>
          </p:nvSpPr>
          <p:spPr bwMode="auto">
            <a:xfrm>
              <a:off x="6659562" y="1945394"/>
              <a:ext cx="1441450" cy="5746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sz="2000" dirty="0">
                  <a:latin typeface="Times New Roman" pitchFamily="18" charset="0"/>
                  <a:cs typeface="Times New Roman" pitchFamily="18" charset="0"/>
                </a:rPr>
                <a:t>q(1, 9)</a:t>
              </a:r>
              <a:endParaRPr lang="zh-CN" altLang="en-US" sz="2000" dirty="0">
                <a:latin typeface="Times New Roman" pitchFamily="18" charset="0"/>
                <a:cs typeface="Times New Roman" pitchFamily="18" charset="0"/>
              </a:endParaRPr>
            </a:p>
          </p:txBody>
        </p:sp>
        <p:sp>
          <p:nvSpPr>
            <p:cNvPr id="9" name="椭圆 8"/>
            <p:cNvSpPr>
              <a:spLocks noChangeArrowheads="1"/>
            </p:cNvSpPr>
            <p:nvPr/>
          </p:nvSpPr>
          <p:spPr bwMode="auto">
            <a:xfrm>
              <a:off x="5694850" y="3050293"/>
              <a:ext cx="1267815" cy="5746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sz="2000" dirty="0">
                  <a:latin typeface="Times New Roman" pitchFamily="18" charset="0"/>
                  <a:cs typeface="Times New Roman" pitchFamily="18" charset="0"/>
                </a:rPr>
                <a:t>p(1, 9)</a:t>
              </a:r>
              <a:endParaRPr lang="zh-CN" altLang="en-US" sz="2000" dirty="0">
                <a:latin typeface="Times New Roman" pitchFamily="18" charset="0"/>
                <a:cs typeface="Times New Roman" pitchFamily="18" charset="0"/>
              </a:endParaRPr>
            </a:p>
          </p:txBody>
        </p:sp>
        <p:sp>
          <p:nvSpPr>
            <p:cNvPr id="10" name="椭圆 9"/>
            <p:cNvSpPr>
              <a:spLocks noChangeArrowheads="1"/>
            </p:cNvSpPr>
            <p:nvPr/>
          </p:nvSpPr>
          <p:spPr bwMode="auto">
            <a:xfrm>
              <a:off x="6785769" y="2965450"/>
              <a:ext cx="1189038" cy="5730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sz="2000" dirty="0">
                  <a:latin typeface="Times New Roman" pitchFamily="18" charset="0"/>
                  <a:cs typeface="Times New Roman" pitchFamily="18" charset="0"/>
                </a:rPr>
                <a:t>q(1, 3)</a:t>
              </a:r>
              <a:endParaRPr lang="zh-CN" altLang="en-US" sz="2000" dirty="0">
                <a:latin typeface="Times New Roman" pitchFamily="18" charset="0"/>
                <a:cs typeface="Times New Roman" pitchFamily="18" charset="0"/>
              </a:endParaRPr>
            </a:p>
          </p:txBody>
        </p:sp>
        <p:sp>
          <p:nvSpPr>
            <p:cNvPr id="11" name="椭圆 10"/>
            <p:cNvSpPr>
              <a:spLocks noChangeArrowheads="1"/>
            </p:cNvSpPr>
            <p:nvPr/>
          </p:nvSpPr>
          <p:spPr bwMode="auto">
            <a:xfrm>
              <a:off x="5910942" y="4215519"/>
              <a:ext cx="1152496" cy="5730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sz="2000" dirty="0">
                  <a:latin typeface="Times New Roman" pitchFamily="18" charset="0"/>
                  <a:cs typeface="Times New Roman" pitchFamily="18" charset="0"/>
                </a:rPr>
                <a:t>p(1, 3)</a:t>
              </a:r>
              <a:endParaRPr lang="zh-CN" altLang="en-US" sz="2000" dirty="0">
                <a:latin typeface="Times New Roman" pitchFamily="18" charset="0"/>
                <a:cs typeface="Times New Roman" pitchFamily="18" charset="0"/>
              </a:endParaRPr>
            </a:p>
          </p:txBody>
        </p:sp>
        <p:sp>
          <p:nvSpPr>
            <p:cNvPr id="12" name="椭圆 11"/>
            <p:cNvSpPr>
              <a:spLocks noChangeArrowheads="1"/>
            </p:cNvSpPr>
            <p:nvPr/>
          </p:nvSpPr>
          <p:spPr bwMode="auto">
            <a:xfrm>
              <a:off x="6659562" y="4215519"/>
              <a:ext cx="1441450" cy="5730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sz="2000">
                  <a:latin typeface="Times New Roman" pitchFamily="18" charset="0"/>
                  <a:cs typeface="Times New Roman" pitchFamily="18" charset="0"/>
                </a:rPr>
                <a:t>q(1, 0)</a:t>
              </a:r>
              <a:endParaRPr lang="zh-CN" altLang="en-US" sz="2000">
                <a:latin typeface="Times New Roman" pitchFamily="18" charset="0"/>
                <a:cs typeface="Times New Roman" pitchFamily="18" charset="0"/>
              </a:endParaRPr>
            </a:p>
          </p:txBody>
        </p:sp>
        <p:sp>
          <p:nvSpPr>
            <p:cNvPr id="13" name="椭圆 12"/>
            <p:cNvSpPr>
              <a:spLocks noChangeArrowheads="1"/>
            </p:cNvSpPr>
            <p:nvPr/>
          </p:nvSpPr>
          <p:spPr bwMode="auto">
            <a:xfrm>
              <a:off x="7639686" y="4215519"/>
              <a:ext cx="1080464" cy="5730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ctr" eaLnBrk="1" hangingPunct="1"/>
              <a:r>
                <a:rPr lang="en-US" altLang="zh-CN" sz="2000" dirty="0">
                  <a:latin typeface="Times New Roman" pitchFamily="18" charset="0"/>
                  <a:cs typeface="Times New Roman" pitchFamily="18" charset="0"/>
                </a:rPr>
                <a:t>q(2, 3)</a:t>
              </a:r>
              <a:endParaRPr lang="zh-CN" altLang="en-US" sz="2000" dirty="0">
                <a:latin typeface="Times New Roman" pitchFamily="18" charset="0"/>
                <a:cs typeface="Times New Roman" pitchFamily="18" charset="0"/>
              </a:endParaRPr>
            </a:p>
          </p:txBody>
        </p:sp>
        <p:cxnSp>
          <p:nvCxnSpPr>
            <p:cNvPr id="14" name="直接连接符 13"/>
            <p:cNvCxnSpPr>
              <a:cxnSpLocks noChangeShapeType="1"/>
              <a:stCxn id="6" idx="4"/>
              <a:endCxn id="8" idx="0"/>
            </p:cNvCxnSpPr>
            <p:nvPr/>
          </p:nvCxnSpPr>
          <p:spPr bwMode="auto">
            <a:xfrm flipH="1">
              <a:off x="7380287" y="1443037"/>
              <a:ext cx="1" cy="502356"/>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a:cxnSpLocks noChangeShapeType="1"/>
              <a:stCxn id="8" idx="4"/>
              <a:endCxn id="10" idx="0"/>
            </p:cNvCxnSpPr>
            <p:nvPr/>
          </p:nvCxnSpPr>
          <p:spPr bwMode="auto">
            <a:xfrm>
              <a:off x="7380287" y="2520069"/>
              <a:ext cx="1" cy="445381"/>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cxnSpLocks noChangeShapeType="1"/>
              <a:stCxn id="10" idx="4"/>
              <a:endCxn id="12" idx="0"/>
            </p:cNvCxnSpPr>
            <p:nvPr/>
          </p:nvCxnSpPr>
          <p:spPr bwMode="auto">
            <a:xfrm flipH="1">
              <a:off x="7380287" y="3538538"/>
              <a:ext cx="1" cy="676981"/>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cxnSpLocks noChangeShapeType="1"/>
              <a:stCxn id="10" idx="4"/>
              <a:endCxn id="13" idx="0"/>
            </p:cNvCxnSpPr>
            <p:nvPr/>
          </p:nvCxnSpPr>
          <p:spPr bwMode="auto">
            <a:xfrm>
              <a:off x="7380288" y="3538538"/>
              <a:ext cx="799630" cy="676981"/>
            </a:xfrm>
            <a:prstGeom prst="line">
              <a:avLst/>
            </a:prstGeom>
            <a:noFill/>
            <a:ln w="31750" algn="ctr">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a:cxnSpLocks noChangeShapeType="1"/>
              <a:stCxn id="10" idx="4"/>
              <a:endCxn id="11" idx="0"/>
            </p:cNvCxnSpPr>
            <p:nvPr/>
          </p:nvCxnSpPr>
          <p:spPr bwMode="auto">
            <a:xfrm flipH="1">
              <a:off x="6487190" y="3538538"/>
              <a:ext cx="893098" cy="676981"/>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cxnSpLocks noChangeShapeType="1"/>
              <a:stCxn id="8" idx="4"/>
              <a:endCxn id="9" idx="0"/>
            </p:cNvCxnSpPr>
            <p:nvPr/>
          </p:nvCxnSpPr>
          <p:spPr bwMode="auto">
            <a:xfrm flipH="1">
              <a:off x="6328758" y="2520069"/>
              <a:ext cx="1051530" cy="530224"/>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cxnSpLocks noChangeShapeType="1"/>
              <a:stCxn id="6" idx="4"/>
              <a:endCxn id="7" idx="0"/>
            </p:cNvCxnSpPr>
            <p:nvPr/>
          </p:nvCxnSpPr>
          <p:spPr bwMode="auto">
            <a:xfrm flipH="1">
              <a:off x="6165850" y="1443037"/>
              <a:ext cx="1214438" cy="548393"/>
            </a:xfrm>
            <a:prstGeom prst="line">
              <a:avLst/>
            </a:prstGeom>
            <a:noFill/>
            <a:ln w="3175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 name="Group 14"/>
          <p:cNvGrpSpPr>
            <a:grpSpLocks/>
          </p:cNvGrpSpPr>
          <p:nvPr/>
        </p:nvGrpSpPr>
        <p:grpSpPr bwMode="auto">
          <a:xfrm>
            <a:off x="8967786" y="3581400"/>
            <a:ext cx="1371600" cy="2590800"/>
            <a:chOff x="768" y="2496"/>
            <a:chExt cx="864" cy="1632"/>
          </a:xfrm>
        </p:grpSpPr>
        <p:sp>
          <p:nvSpPr>
            <p:cNvPr id="38" name="Line 21"/>
            <p:cNvSpPr>
              <a:spLocks noChangeShapeType="1"/>
            </p:cNvSpPr>
            <p:nvPr/>
          </p:nvSpPr>
          <p:spPr bwMode="auto">
            <a:xfrm>
              <a:off x="768" y="2496"/>
              <a:ext cx="0"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0"/>
            <p:cNvSpPr>
              <a:spLocks noChangeShapeType="1"/>
            </p:cNvSpPr>
            <p:nvPr/>
          </p:nvSpPr>
          <p:spPr bwMode="auto">
            <a:xfrm>
              <a:off x="1617" y="2496"/>
              <a:ext cx="15"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9"/>
            <p:cNvSpPr>
              <a:spLocks noChangeShapeType="1"/>
            </p:cNvSpPr>
            <p:nvPr/>
          </p:nvSpPr>
          <p:spPr bwMode="auto">
            <a:xfrm>
              <a:off x="768" y="412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8"/>
            <p:cNvSpPr>
              <a:spLocks noChangeShapeType="1"/>
            </p:cNvSpPr>
            <p:nvPr/>
          </p:nvSpPr>
          <p:spPr bwMode="auto">
            <a:xfrm>
              <a:off x="768" y="374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7"/>
            <p:cNvSpPr>
              <a:spLocks noChangeShapeType="1"/>
            </p:cNvSpPr>
            <p:nvPr/>
          </p:nvSpPr>
          <p:spPr bwMode="auto">
            <a:xfrm>
              <a:off x="768" y="3360"/>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6"/>
            <p:cNvSpPr>
              <a:spLocks noChangeShapeType="1"/>
            </p:cNvSpPr>
            <p:nvPr/>
          </p:nvSpPr>
          <p:spPr bwMode="auto">
            <a:xfrm>
              <a:off x="768" y="2976"/>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5"/>
            <p:cNvSpPr>
              <a:spLocks noChangeShapeType="1"/>
            </p:cNvSpPr>
            <p:nvPr/>
          </p:nvSpPr>
          <p:spPr bwMode="auto">
            <a:xfrm>
              <a:off x="768" y="259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 name="Text Box 13"/>
          <p:cNvSpPr txBox="1">
            <a:spLocks noChangeArrowheads="1"/>
          </p:cNvSpPr>
          <p:nvPr/>
        </p:nvSpPr>
        <p:spPr bwMode="auto">
          <a:xfrm>
            <a:off x="9475786" y="5637214"/>
            <a:ext cx="3063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a:latin typeface="Times New Roman" pitchFamily="18" charset="0"/>
                <a:cs typeface="Times New Roman" pitchFamily="18" charset="0"/>
              </a:rPr>
              <a:t>s</a:t>
            </a:r>
          </a:p>
        </p:txBody>
      </p:sp>
      <p:sp>
        <p:nvSpPr>
          <p:cNvPr id="46" name="Text Box 12"/>
          <p:cNvSpPr txBox="1">
            <a:spLocks noChangeArrowheads="1"/>
          </p:cNvSpPr>
          <p:nvPr/>
        </p:nvSpPr>
        <p:spPr bwMode="auto">
          <a:xfrm>
            <a:off x="9501186" y="5027614"/>
            <a:ext cx="2857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a:latin typeface="Times New Roman" pitchFamily="18" charset="0"/>
                <a:cs typeface="Times New Roman" pitchFamily="18" charset="0"/>
              </a:rPr>
              <a:t>r</a:t>
            </a:r>
          </a:p>
        </p:txBody>
      </p:sp>
      <p:sp>
        <p:nvSpPr>
          <p:cNvPr id="47" name="Text Box 11"/>
          <p:cNvSpPr txBox="1">
            <a:spLocks noChangeArrowheads="1"/>
          </p:cNvSpPr>
          <p:nvPr/>
        </p:nvSpPr>
        <p:spPr bwMode="auto">
          <a:xfrm>
            <a:off x="8875711" y="5027614"/>
            <a:ext cx="2628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a:latin typeface="Times New Roman" pitchFamily="18" charset="0"/>
                <a:cs typeface="Times New Roman" pitchFamily="18" charset="0"/>
              </a:rPr>
              <a:t>                              r</a:t>
            </a:r>
          </a:p>
        </p:txBody>
      </p:sp>
      <p:sp>
        <p:nvSpPr>
          <p:cNvPr id="48" name="Text Box 10"/>
          <p:cNvSpPr txBox="1">
            <a:spLocks noChangeArrowheads="1"/>
          </p:cNvSpPr>
          <p:nvPr/>
        </p:nvSpPr>
        <p:spPr bwMode="auto">
          <a:xfrm>
            <a:off x="9177336" y="5027614"/>
            <a:ext cx="9461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a:latin typeface="Times New Roman" pitchFamily="18" charset="0"/>
                <a:cs typeface="Times New Roman" pitchFamily="18" charset="0"/>
              </a:rPr>
              <a:t>q(1,9)</a:t>
            </a:r>
          </a:p>
        </p:txBody>
      </p:sp>
      <p:sp>
        <p:nvSpPr>
          <p:cNvPr id="49" name="Text Box 9"/>
          <p:cNvSpPr txBox="1">
            <a:spLocks noChangeArrowheads="1"/>
          </p:cNvSpPr>
          <p:nvPr/>
        </p:nvSpPr>
        <p:spPr bwMode="auto">
          <a:xfrm>
            <a:off x="8632825" y="4418014"/>
            <a:ext cx="31019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dirty="0">
                <a:latin typeface="Times New Roman" pitchFamily="18" charset="0"/>
                <a:cs typeface="Times New Roman" pitchFamily="18" charset="0"/>
              </a:rPr>
              <a:t>                            p(1,9)</a:t>
            </a:r>
          </a:p>
        </p:txBody>
      </p:sp>
      <p:sp>
        <p:nvSpPr>
          <p:cNvPr id="50" name="Text Box 8"/>
          <p:cNvSpPr txBox="1">
            <a:spLocks noChangeArrowheads="1"/>
          </p:cNvSpPr>
          <p:nvPr/>
        </p:nvSpPr>
        <p:spPr bwMode="auto">
          <a:xfrm>
            <a:off x="9183686" y="4418014"/>
            <a:ext cx="9461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a:latin typeface="Times New Roman" pitchFamily="18" charset="0"/>
                <a:cs typeface="Times New Roman" pitchFamily="18" charset="0"/>
              </a:rPr>
              <a:t>p(1,9)</a:t>
            </a:r>
          </a:p>
        </p:txBody>
      </p:sp>
      <p:sp>
        <p:nvSpPr>
          <p:cNvPr id="51" name="Text Box 7"/>
          <p:cNvSpPr txBox="1">
            <a:spLocks noChangeArrowheads="1"/>
          </p:cNvSpPr>
          <p:nvPr/>
        </p:nvSpPr>
        <p:spPr bwMode="auto">
          <a:xfrm>
            <a:off x="9183686" y="4418014"/>
            <a:ext cx="9461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dirty="0">
                <a:latin typeface="Times New Roman" pitchFamily="18" charset="0"/>
                <a:cs typeface="Times New Roman" pitchFamily="18" charset="0"/>
              </a:rPr>
              <a:t>q(1,3)</a:t>
            </a:r>
          </a:p>
        </p:txBody>
      </p:sp>
      <p:sp>
        <p:nvSpPr>
          <p:cNvPr id="52" name="Text Box 6"/>
          <p:cNvSpPr txBox="1">
            <a:spLocks noChangeArrowheads="1"/>
          </p:cNvSpPr>
          <p:nvPr/>
        </p:nvSpPr>
        <p:spPr bwMode="auto">
          <a:xfrm>
            <a:off x="8632825" y="3808414"/>
            <a:ext cx="31019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a:latin typeface="Times New Roman" pitchFamily="18" charset="0"/>
                <a:cs typeface="Times New Roman" pitchFamily="18" charset="0"/>
              </a:rPr>
              <a:t>                            p(1,3)</a:t>
            </a:r>
          </a:p>
        </p:txBody>
      </p:sp>
      <p:sp>
        <p:nvSpPr>
          <p:cNvPr id="53" name="Text Box 5"/>
          <p:cNvSpPr txBox="1">
            <a:spLocks noChangeArrowheads="1"/>
          </p:cNvSpPr>
          <p:nvPr/>
        </p:nvSpPr>
        <p:spPr bwMode="auto">
          <a:xfrm>
            <a:off x="9183686" y="3808414"/>
            <a:ext cx="9461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a:latin typeface="Times New Roman" pitchFamily="18" charset="0"/>
                <a:cs typeface="Times New Roman" pitchFamily="18" charset="0"/>
              </a:rPr>
              <a:t>p(1,3)</a:t>
            </a:r>
          </a:p>
        </p:txBody>
      </p:sp>
      <p:sp>
        <p:nvSpPr>
          <p:cNvPr id="54" name="Text Box 4"/>
          <p:cNvSpPr txBox="1">
            <a:spLocks noChangeArrowheads="1"/>
          </p:cNvSpPr>
          <p:nvPr/>
        </p:nvSpPr>
        <p:spPr bwMode="auto">
          <a:xfrm>
            <a:off x="9177336" y="3808414"/>
            <a:ext cx="9461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a:latin typeface="Times New Roman" pitchFamily="18" charset="0"/>
                <a:cs typeface="Times New Roman" pitchFamily="18" charset="0"/>
              </a:rPr>
              <a:t>q(1,0)</a:t>
            </a:r>
          </a:p>
        </p:txBody>
      </p:sp>
      <p:sp>
        <p:nvSpPr>
          <p:cNvPr id="55" name="Text Box 3"/>
          <p:cNvSpPr txBox="1">
            <a:spLocks noChangeArrowheads="1"/>
          </p:cNvSpPr>
          <p:nvPr/>
        </p:nvSpPr>
        <p:spPr bwMode="auto">
          <a:xfrm>
            <a:off x="8704261" y="3808414"/>
            <a:ext cx="3022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dirty="0">
                <a:latin typeface="Times New Roman" pitchFamily="18" charset="0"/>
                <a:cs typeface="Times New Roman" pitchFamily="18" charset="0"/>
              </a:rPr>
              <a:t>                           q(1,0)</a:t>
            </a:r>
          </a:p>
        </p:txBody>
      </p:sp>
      <p:sp>
        <p:nvSpPr>
          <p:cNvPr id="56" name="Text Box 2"/>
          <p:cNvSpPr txBox="1">
            <a:spLocks noChangeArrowheads="1"/>
          </p:cNvSpPr>
          <p:nvPr/>
        </p:nvSpPr>
        <p:spPr bwMode="auto">
          <a:xfrm>
            <a:off x="9177336" y="3808414"/>
            <a:ext cx="9461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b="0" dirty="0">
                <a:latin typeface="Times New Roman" pitchFamily="18" charset="0"/>
                <a:cs typeface="Times New Roman" pitchFamily="18" charset="0"/>
              </a:rPr>
              <a:t>q(2,3)</a:t>
            </a:r>
          </a:p>
        </p:txBody>
      </p:sp>
    </p:spTree>
    <p:extLst>
      <p:ext uri="{BB962C8B-B14F-4D97-AF65-F5344CB8AC3E}">
        <p14:creationId xmlns:p14="http://schemas.microsoft.com/office/powerpoint/2010/main" val="331207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box(out)">
                                      <p:cBhvr>
                                        <p:cTn id="30" dur="500"/>
                                        <p:tgtEl>
                                          <p:spTgt spid="37"/>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0-#ppt_w/2"/>
                                          </p:val>
                                        </p:tav>
                                        <p:tav tm="100000">
                                          <p:val>
                                            <p:strVal val="#ppt_x"/>
                                          </p:val>
                                        </p:tav>
                                      </p:tavLst>
                                    </p:anim>
                                    <p:anim calcmode="lin" valueType="num">
                                      <p:cBhvr additive="base">
                                        <p:cTn id="36"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additive="base">
                                        <p:cTn id="41" dur="500" fill="hold"/>
                                        <p:tgtEl>
                                          <p:spTgt spid="46"/>
                                        </p:tgtEl>
                                        <p:attrNameLst>
                                          <p:attrName>ppt_x</p:attrName>
                                        </p:attrNameLst>
                                      </p:cBhvr>
                                      <p:tavLst>
                                        <p:tav tm="0">
                                          <p:val>
                                            <p:strVal val="0-#ppt_w/2"/>
                                          </p:val>
                                        </p:tav>
                                        <p:tav tm="100000">
                                          <p:val>
                                            <p:strVal val="#ppt_x"/>
                                          </p:val>
                                        </p:tav>
                                      </p:tavLst>
                                    </p:anim>
                                    <p:anim calcmode="lin" valueType="num">
                                      <p:cBhvr additive="base">
                                        <p:cTn id="42" dur="500" fill="hold"/>
                                        <p:tgtEl>
                                          <p:spTgt spid="4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ppt_x</p:attrName>
                                        </p:attrNameLst>
                                      </p:cBhvr>
                                      <p:tavLst>
                                        <p:tav tm="0">
                                          <p:val>
                                            <p:strVal val="#ppt_x-#ppt_w/2"/>
                                          </p:val>
                                        </p:tav>
                                        <p:tav tm="100000">
                                          <p:val>
                                            <p:strVal val="#ppt_x"/>
                                          </p:val>
                                        </p:tav>
                                      </p:tavLst>
                                    </p:anim>
                                    <p:anim calcmode="lin" valueType="num">
                                      <p:cBhvr>
                                        <p:cTn id="48" dur="500" fill="hold"/>
                                        <p:tgtEl>
                                          <p:spTgt spid="47"/>
                                        </p:tgtEl>
                                        <p:attrNameLst>
                                          <p:attrName>ppt_y</p:attrName>
                                        </p:attrNameLst>
                                      </p:cBhvr>
                                      <p:tavLst>
                                        <p:tav tm="0">
                                          <p:val>
                                            <p:strVal val="#ppt_y"/>
                                          </p:val>
                                        </p:tav>
                                        <p:tav tm="100000">
                                          <p:val>
                                            <p:strVal val="#ppt_y"/>
                                          </p:val>
                                        </p:tav>
                                      </p:tavLst>
                                    </p:anim>
                                    <p:anim calcmode="lin" valueType="num">
                                      <p:cBhvr>
                                        <p:cTn id="49" dur="500" fill="hold"/>
                                        <p:tgtEl>
                                          <p:spTgt spid="47"/>
                                        </p:tgtEl>
                                        <p:attrNameLst>
                                          <p:attrName>ppt_w</p:attrName>
                                        </p:attrNameLst>
                                      </p:cBhvr>
                                      <p:tavLst>
                                        <p:tav tm="0">
                                          <p:val>
                                            <p:fltVal val="0"/>
                                          </p:val>
                                        </p:tav>
                                        <p:tav tm="100000">
                                          <p:val>
                                            <p:strVal val="#ppt_w"/>
                                          </p:val>
                                        </p:tav>
                                      </p:tavLst>
                                    </p:anim>
                                    <p:anim calcmode="lin" valueType="num">
                                      <p:cBhvr>
                                        <p:cTn id="50" dur="500" fill="hold"/>
                                        <p:tgtEl>
                                          <p:spTgt spid="47"/>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45"/>
                                            </p:cond>
                                          </p:stCondLst>
                                        </p:cTn>
                                        <p:tgtEl>
                                          <p:spTgt spid="47"/>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0-#ppt_w/2"/>
                                          </p:val>
                                        </p:tav>
                                        <p:tav tm="100000">
                                          <p:val>
                                            <p:strVal val="#ppt_x"/>
                                          </p:val>
                                        </p:tav>
                                      </p:tavLst>
                                    </p:anim>
                                    <p:anim calcmode="lin" valueType="num">
                                      <p:cBhvr additive="base">
                                        <p:cTn id="5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0-#ppt_w/2"/>
                                          </p:val>
                                        </p:tav>
                                        <p:tav tm="100000">
                                          <p:val>
                                            <p:strVal val="#ppt_x"/>
                                          </p:val>
                                        </p:tav>
                                      </p:tavLst>
                                    </p:anim>
                                    <p:anim calcmode="lin" valueType="num">
                                      <p:cBhvr additive="base">
                                        <p:cTn id="62" dur="500" fill="hold"/>
                                        <p:tgtEl>
                                          <p:spTgt spid="5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7" presetClass="entr" presetSubtype="8"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p:cTn id="67" dur="500" fill="hold"/>
                                        <p:tgtEl>
                                          <p:spTgt spid="49"/>
                                        </p:tgtEl>
                                        <p:attrNameLst>
                                          <p:attrName>ppt_x</p:attrName>
                                        </p:attrNameLst>
                                      </p:cBhvr>
                                      <p:tavLst>
                                        <p:tav tm="0">
                                          <p:val>
                                            <p:strVal val="#ppt_x-#ppt_w/2"/>
                                          </p:val>
                                        </p:tav>
                                        <p:tav tm="100000">
                                          <p:val>
                                            <p:strVal val="#ppt_x"/>
                                          </p:val>
                                        </p:tav>
                                      </p:tavLst>
                                    </p:anim>
                                    <p:anim calcmode="lin" valueType="num">
                                      <p:cBhvr>
                                        <p:cTn id="68" dur="500" fill="hold"/>
                                        <p:tgtEl>
                                          <p:spTgt spid="49"/>
                                        </p:tgtEl>
                                        <p:attrNameLst>
                                          <p:attrName>ppt_y</p:attrName>
                                        </p:attrNameLst>
                                      </p:cBhvr>
                                      <p:tavLst>
                                        <p:tav tm="0">
                                          <p:val>
                                            <p:strVal val="#ppt_y"/>
                                          </p:val>
                                        </p:tav>
                                        <p:tav tm="100000">
                                          <p:val>
                                            <p:strVal val="#ppt_y"/>
                                          </p:val>
                                        </p:tav>
                                      </p:tavLst>
                                    </p:anim>
                                    <p:anim calcmode="lin" valueType="num">
                                      <p:cBhvr>
                                        <p:cTn id="69" dur="500" fill="hold"/>
                                        <p:tgtEl>
                                          <p:spTgt spid="49"/>
                                        </p:tgtEl>
                                        <p:attrNameLst>
                                          <p:attrName>ppt_w</p:attrName>
                                        </p:attrNameLst>
                                      </p:cBhvr>
                                      <p:tavLst>
                                        <p:tav tm="0">
                                          <p:val>
                                            <p:fltVal val="0"/>
                                          </p:val>
                                        </p:tav>
                                        <p:tav tm="100000">
                                          <p:val>
                                            <p:strVal val="#ppt_w"/>
                                          </p:val>
                                        </p:tav>
                                      </p:tavLst>
                                    </p:anim>
                                    <p:anim calcmode="lin" valueType="num">
                                      <p:cBhvr>
                                        <p:cTn id="70" dur="500" fill="hold"/>
                                        <p:tgtEl>
                                          <p:spTgt spid="49"/>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65"/>
                                            </p:cond>
                                          </p:stCondLst>
                                        </p:cTn>
                                        <p:tgtEl>
                                          <p:spTgt spid="49"/>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500" fill="hold"/>
                                        <p:tgtEl>
                                          <p:spTgt spid="51"/>
                                        </p:tgtEl>
                                        <p:attrNameLst>
                                          <p:attrName>ppt_x</p:attrName>
                                        </p:attrNameLst>
                                      </p:cBhvr>
                                      <p:tavLst>
                                        <p:tav tm="0">
                                          <p:val>
                                            <p:strVal val="0-#ppt_w/2"/>
                                          </p:val>
                                        </p:tav>
                                        <p:tav tm="100000">
                                          <p:val>
                                            <p:strVal val="#ppt_x"/>
                                          </p:val>
                                        </p:tav>
                                      </p:tavLst>
                                    </p:anim>
                                    <p:anim calcmode="lin" valueType="num">
                                      <p:cBhvr additive="base">
                                        <p:cTn id="76"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53"/>
                                        </p:tgtEl>
                                        <p:attrNameLst>
                                          <p:attrName>style.visibility</p:attrName>
                                        </p:attrNameLst>
                                      </p:cBhvr>
                                      <p:to>
                                        <p:strVal val="visible"/>
                                      </p:to>
                                    </p:set>
                                    <p:anim calcmode="lin" valueType="num">
                                      <p:cBhvr additive="base">
                                        <p:cTn id="81" dur="500" fill="hold"/>
                                        <p:tgtEl>
                                          <p:spTgt spid="53"/>
                                        </p:tgtEl>
                                        <p:attrNameLst>
                                          <p:attrName>ppt_x</p:attrName>
                                        </p:attrNameLst>
                                      </p:cBhvr>
                                      <p:tavLst>
                                        <p:tav tm="0">
                                          <p:val>
                                            <p:strVal val="0-#ppt_w/2"/>
                                          </p:val>
                                        </p:tav>
                                        <p:tav tm="100000">
                                          <p:val>
                                            <p:strVal val="#ppt_x"/>
                                          </p:val>
                                        </p:tav>
                                      </p:tavLst>
                                    </p:anim>
                                    <p:anim calcmode="lin" valueType="num">
                                      <p:cBhvr additive="base">
                                        <p:cTn id="82" dur="500" fill="hold"/>
                                        <p:tgtEl>
                                          <p:spTgt spid="5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p:cTn id="87" dur="500" fill="hold"/>
                                        <p:tgtEl>
                                          <p:spTgt spid="52"/>
                                        </p:tgtEl>
                                        <p:attrNameLst>
                                          <p:attrName>ppt_x</p:attrName>
                                        </p:attrNameLst>
                                      </p:cBhvr>
                                      <p:tavLst>
                                        <p:tav tm="0">
                                          <p:val>
                                            <p:strVal val="#ppt_x-#ppt_w/2"/>
                                          </p:val>
                                        </p:tav>
                                        <p:tav tm="100000">
                                          <p:val>
                                            <p:strVal val="#ppt_x"/>
                                          </p:val>
                                        </p:tav>
                                      </p:tavLst>
                                    </p:anim>
                                    <p:anim calcmode="lin" valueType="num">
                                      <p:cBhvr>
                                        <p:cTn id="88" dur="500" fill="hold"/>
                                        <p:tgtEl>
                                          <p:spTgt spid="52"/>
                                        </p:tgtEl>
                                        <p:attrNameLst>
                                          <p:attrName>ppt_y</p:attrName>
                                        </p:attrNameLst>
                                      </p:cBhvr>
                                      <p:tavLst>
                                        <p:tav tm="0">
                                          <p:val>
                                            <p:strVal val="#ppt_y"/>
                                          </p:val>
                                        </p:tav>
                                        <p:tav tm="100000">
                                          <p:val>
                                            <p:strVal val="#ppt_y"/>
                                          </p:val>
                                        </p:tav>
                                      </p:tavLst>
                                    </p:anim>
                                    <p:anim calcmode="lin" valueType="num">
                                      <p:cBhvr>
                                        <p:cTn id="89" dur="500" fill="hold"/>
                                        <p:tgtEl>
                                          <p:spTgt spid="52"/>
                                        </p:tgtEl>
                                        <p:attrNameLst>
                                          <p:attrName>ppt_w</p:attrName>
                                        </p:attrNameLst>
                                      </p:cBhvr>
                                      <p:tavLst>
                                        <p:tav tm="0">
                                          <p:val>
                                            <p:fltVal val="0"/>
                                          </p:val>
                                        </p:tav>
                                        <p:tav tm="100000">
                                          <p:val>
                                            <p:strVal val="#ppt_w"/>
                                          </p:val>
                                        </p:tav>
                                      </p:tavLst>
                                    </p:anim>
                                    <p:anim calcmode="lin" valueType="num">
                                      <p:cBhvr>
                                        <p:cTn id="90" dur="500" fill="hold"/>
                                        <p:tgtEl>
                                          <p:spTgt spid="52"/>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85"/>
                                            </p:cond>
                                          </p:stCondLst>
                                        </p:cTn>
                                        <p:tgtEl>
                                          <p:spTgt spid="52"/>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 calcmode="lin" valueType="num">
                                      <p:cBhvr additive="base">
                                        <p:cTn id="95" dur="500" fill="hold"/>
                                        <p:tgtEl>
                                          <p:spTgt spid="54"/>
                                        </p:tgtEl>
                                        <p:attrNameLst>
                                          <p:attrName>ppt_x</p:attrName>
                                        </p:attrNameLst>
                                      </p:cBhvr>
                                      <p:tavLst>
                                        <p:tav tm="0">
                                          <p:val>
                                            <p:strVal val="0-#ppt_w/2"/>
                                          </p:val>
                                        </p:tav>
                                        <p:tav tm="100000">
                                          <p:val>
                                            <p:strVal val="#ppt_x"/>
                                          </p:val>
                                        </p:tav>
                                      </p:tavLst>
                                    </p:anim>
                                    <p:anim calcmode="lin" valueType="num">
                                      <p:cBhvr additive="base">
                                        <p:cTn id="96" dur="500" fill="hold"/>
                                        <p:tgtEl>
                                          <p:spTgt spid="5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17" presetClass="entr" presetSubtype="8" fill="hold" grpId="0" nodeType="clickEffect">
                                  <p:stCondLst>
                                    <p:cond delay="0"/>
                                  </p:stCondLst>
                                  <p:childTnLst>
                                    <p:set>
                                      <p:cBhvr>
                                        <p:cTn id="100" dur="1" fill="hold">
                                          <p:stCondLst>
                                            <p:cond delay="0"/>
                                          </p:stCondLst>
                                        </p:cTn>
                                        <p:tgtEl>
                                          <p:spTgt spid="55"/>
                                        </p:tgtEl>
                                        <p:attrNameLst>
                                          <p:attrName>style.visibility</p:attrName>
                                        </p:attrNameLst>
                                      </p:cBhvr>
                                      <p:to>
                                        <p:strVal val="visible"/>
                                      </p:to>
                                    </p:set>
                                    <p:anim calcmode="lin" valueType="num">
                                      <p:cBhvr>
                                        <p:cTn id="101" dur="500" fill="hold"/>
                                        <p:tgtEl>
                                          <p:spTgt spid="55"/>
                                        </p:tgtEl>
                                        <p:attrNameLst>
                                          <p:attrName>ppt_x</p:attrName>
                                        </p:attrNameLst>
                                      </p:cBhvr>
                                      <p:tavLst>
                                        <p:tav tm="0">
                                          <p:val>
                                            <p:strVal val="#ppt_x-#ppt_w/2"/>
                                          </p:val>
                                        </p:tav>
                                        <p:tav tm="100000">
                                          <p:val>
                                            <p:strVal val="#ppt_x"/>
                                          </p:val>
                                        </p:tav>
                                      </p:tavLst>
                                    </p:anim>
                                    <p:anim calcmode="lin" valueType="num">
                                      <p:cBhvr>
                                        <p:cTn id="102" dur="500" fill="hold"/>
                                        <p:tgtEl>
                                          <p:spTgt spid="55"/>
                                        </p:tgtEl>
                                        <p:attrNameLst>
                                          <p:attrName>ppt_y</p:attrName>
                                        </p:attrNameLst>
                                      </p:cBhvr>
                                      <p:tavLst>
                                        <p:tav tm="0">
                                          <p:val>
                                            <p:strVal val="#ppt_y"/>
                                          </p:val>
                                        </p:tav>
                                        <p:tav tm="100000">
                                          <p:val>
                                            <p:strVal val="#ppt_y"/>
                                          </p:val>
                                        </p:tav>
                                      </p:tavLst>
                                    </p:anim>
                                    <p:anim calcmode="lin" valueType="num">
                                      <p:cBhvr>
                                        <p:cTn id="103" dur="500" fill="hold"/>
                                        <p:tgtEl>
                                          <p:spTgt spid="55"/>
                                        </p:tgtEl>
                                        <p:attrNameLst>
                                          <p:attrName>ppt_w</p:attrName>
                                        </p:attrNameLst>
                                      </p:cBhvr>
                                      <p:tavLst>
                                        <p:tav tm="0">
                                          <p:val>
                                            <p:fltVal val="0"/>
                                          </p:val>
                                        </p:tav>
                                        <p:tav tm="100000">
                                          <p:val>
                                            <p:strVal val="#ppt_w"/>
                                          </p:val>
                                        </p:tav>
                                      </p:tavLst>
                                    </p:anim>
                                    <p:anim calcmode="lin" valueType="num">
                                      <p:cBhvr>
                                        <p:cTn id="104" dur="500" fill="hold"/>
                                        <p:tgtEl>
                                          <p:spTgt spid="55"/>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99"/>
                                            </p:cond>
                                          </p:stCondLst>
                                        </p:cTn>
                                        <p:tgtEl>
                                          <p:spTgt spid="55"/>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additive="base">
                                        <p:cTn id="109" dur="500" fill="hold"/>
                                        <p:tgtEl>
                                          <p:spTgt spid="56"/>
                                        </p:tgtEl>
                                        <p:attrNameLst>
                                          <p:attrName>ppt_x</p:attrName>
                                        </p:attrNameLst>
                                      </p:cBhvr>
                                      <p:tavLst>
                                        <p:tav tm="0">
                                          <p:val>
                                            <p:strVal val="0-#ppt_w/2"/>
                                          </p:val>
                                        </p:tav>
                                        <p:tav tm="100000">
                                          <p:val>
                                            <p:strVal val="#ppt_x"/>
                                          </p:val>
                                        </p:tav>
                                      </p:tavLst>
                                    </p:anim>
                                    <p:anim calcmode="lin" valueType="num">
                                      <p:cBhvr additive="base">
                                        <p:cTn id="110"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5" grpId="0" autoUpdateAnimBg="0"/>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P spid="5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04800" y="990600"/>
            <a:ext cx="7315200" cy="5334000"/>
          </a:xfrm>
        </p:spPr>
        <p:txBody>
          <a:bodyPr/>
          <a:lstStyle/>
          <a:p>
            <a:pPr>
              <a:lnSpc>
                <a:spcPct val="90000"/>
              </a:lnSpc>
            </a:pPr>
            <a:r>
              <a:rPr lang="zh-CN" altLang="en-US" sz="3600" dirty="0"/>
              <a:t>活动记录</a:t>
            </a:r>
            <a:r>
              <a:rPr lang="en-US" altLang="zh-CN" sz="3600" dirty="0"/>
              <a:t>: </a:t>
            </a:r>
            <a:r>
              <a:rPr lang="zh-CN" altLang="en-US" sz="3600" dirty="0"/>
              <a:t>保存过程在一次执行中所需信息的一个</a:t>
            </a:r>
            <a:r>
              <a:rPr lang="zh-CN" altLang="en-US" sz="3600" dirty="0">
                <a:solidFill>
                  <a:srgbClr val="0000FF"/>
                </a:solidFill>
              </a:rPr>
              <a:t>连续的存储块</a:t>
            </a:r>
          </a:p>
          <a:p>
            <a:pPr>
              <a:lnSpc>
                <a:spcPct val="90000"/>
              </a:lnSpc>
            </a:pPr>
            <a:r>
              <a:rPr lang="zh-CN" altLang="en-US" sz="3600" dirty="0"/>
              <a:t>活动记录与控制栈的变化</a:t>
            </a:r>
          </a:p>
          <a:p>
            <a:pPr lvl="1">
              <a:lnSpc>
                <a:spcPct val="90000"/>
              </a:lnSpc>
            </a:pPr>
            <a:r>
              <a:rPr lang="zh-CN" altLang="en-US" sz="3200" dirty="0"/>
              <a:t>当一个过程被调用时，产生被调用过程的一个新活动，用一个活动记录保存与之相关的信息，并把这个活动记录推入运行时的控制栈中；</a:t>
            </a:r>
          </a:p>
          <a:p>
            <a:pPr lvl="1">
              <a:lnSpc>
                <a:spcPct val="90000"/>
              </a:lnSpc>
            </a:pPr>
            <a:r>
              <a:rPr lang="zh-CN" altLang="en-US" sz="3200" dirty="0"/>
              <a:t>当控制返回到调用过程时，从栈中弹出该活动记录，表示该活动已经结束。</a:t>
            </a:r>
          </a:p>
        </p:txBody>
      </p:sp>
      <p:sp>
        <p:nvSpPr>
          <p:cNvPr id="3" name="灯片编号占位符 2"/>
          <p:cNvSpPr>
            <a:spLocks noGrp="1"/>
          </p:cNvSpPr>
          <p:nvPr>
            <p:ph type="sldNum" sz="quarter" idx="12"/>
          </p:nvPr>
        </p:nvSpPr>
        <p:spPr/>
        <p:txBody>
          <a:bodyPr/>
          <a:lstStyle/>
          <a:p>
            <a:fld id="{10F35DC5-7E65-8247-99AB-4E984F8A921E}" type="slidenum">
              <a:rPr lang="en-US" smtClean="0"/>
              <a:pPr/>
              <a:t>27</a:t>
            </a:fld>
            <a:endParaRPr lang="en-US"/>
          </a:p>
        </p:txBody>
      </p:sp>
      <p:sp>
        <p:nvSpPr>
          <p:cNvPr id="4" name="标题 3"/>
          <p:cNvSpPr>
            <a:spLocks noGrp="1"/>
          </p:cNvSpPr>
          <p:nvPr>
            <p:ph type="title"/>
          </p:nvPr>
        </p:nvSpPr>
        <p:spPr/>
        <p:txBody>
          <a:bodyPr/>
          <a:lstStyle/>
          <a:p>
            <a:r>
              <a:rPr lang="en-US" altLang="zh-CN" dirty="0"/>
              <a:t>7.3 </a:t>
            </a:r>
            <a:r>
              <a:rPr lang="zh-CN" altLang="en-US" dirty="0"/>
              <a:t>存储组织</a:t>
            </a:r>
          </a:p>
        </p:txBody>
      </p:sp>
      <p:sp>
        <p:nvSpPr>
          <p:cNvPr id="57" name="Text Box 24"/>
          <p:cNvSpPr txBox="1">
            <a:spLocks noChangeArrowheads="1"/>
          </p:cNvSpPr>
          <p:nvPr/>
        </p:nvSpPr>
        <p:spPr bwMode="auto">
          <a:xfrm>
            <a:off x="7924799" y="3581401"/>
            <a:ext cx="3633077" cy="1255728"/>
          </a:xfrm>
          <a:prstGeom prst="rect">
            <a:avLst/>
          </a:prstGeom>
          <a:solidFill>
            <a:srgbClr val="FFFFFF">
              <a:lumMod val="95000"/>
            </a:srgbClr>
          </a:solidFill>
          <a:ln>
            <a:noFill/>
          </a:ln>
          <a:effectLst/>
        </p:spPr>
        <p:txBody>
          <a:bodyPr wrap="square">
            <a:spAutoFit/>
          </a:bodyPr>
          <a:lstStyle/>
          <a:p>
            <a:pPr fontAlgn="auto">
              <a:lnSpc>
                <a:spcPct val="90000"/>
              </a:lnSpc>
              <a:spcBef>
                <a:spcPct val="20000"/>
              </a:spcBef>
              <a:spcAft>
                <a:spcPts val="0"/>
              </a:spcAft>
              <a:buClr>
                <a:srgbClr val="9181E1"/>
              </a:buClr>
              <a:buSzPct val="70000"/>
              <a:buFont typeface="Monotype Sorts" pitchFamily="2" charset="2"/>
              <a:buChar char="n"/>
              <a:defRPr/>
            </a:pPr>
            <a:r>
              <a:rPr lang="en-US" altLang="zh-CN" sz="2800" b="1" kern="0" dirty="0">
                <a:solidFill>
                  <a:srgbClr val="FF0000"/>
                </a:solidFill>
                <a:latin typeface="Arial" pitchFamily="34" charset="0"/>
                <a:ea typeface="华文新魏" pitchFamily="2" charset="-122"/>
              </a:rPr>
              <a:t> </a:t>
            </a:r>
            <a:r>
              <a:rPr lang="zh-CN" altLang="en-US" sz="2800" b="1" kern="0" dirty="0">
                <a:solidFill>
                  <a:srgbClr val="FF0000"/>
                </a:solidFill>
                <a:latin typeface="Arial" pitchFamily="34" charset="0"/>
                <a:ea typeface="华文新魏" pitchFamily="2" charset="-122"/>
              </a:rPr>
              <a:t>不同的语言、不同的编译器活动记录的组成不同</a:t>
            </a:r>
            <a:endParaRPr lang="zh-CN" altLang="en-US" sz="1800" b="1" kern="0"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412548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28</a:t>
            </a:fld>
            <a:endParaRPr lang="en-US"/>
          </a:p>
        </p:txBody>
      </p:sp>
      <p:sp>
        <p:nvSpPr>
          <p:cNvPr id="4" name="标题 3"/>
          <p:cNvSpPr>
            <a:spLocks noGrp="1"/>
          </p:cNvSpPr>
          <p:nvPr>
            <p:ph type="title"/>
          </p:nvPr>
        </p:nvSpPr>
        <p:spPr/>
        <p:txBody>
          <a:bodyPr/>
          <a:lstStyle/>
          <a:p>
            <a:r>
              <a:rPr lang="zh-CN" altLang="en-US" sz="3200" dirty="0"/>
              <a:t>活动记录的内容</a:t>
            </a:r>
            <a:r>
              <a:rPr lang="en-US" altLang="zh-CN" sz="3200" dirty="0"/>
              <a:t>(</a:t>
            </a:r>
            <a:r>
              <a:rPr lang="zh-CN" altLang="en-US" sz="3200" dirty="0"/>
              <a:t>图</a:t>
            </a:r>
            <a:r>
              <a:rPr lang="en-US" altLang="zh-CN" sz="3200" dirty="0"/>
              <a:t>7.5(</a:t>
            </a:r>
            <a:r>
              <a:rPr lang="zh-CN" altLang="en-US" sz="3200" dirty="0"/>
              <a:t>龙书</a:t>
            </a:r>
            <a:r>
              <a:rPr lang="en-US" altLang="zh-CN" sz="3200" dirty="0"/>
              <a:t>))</a:t>
            </a:r>
            <a:endParaRPr lang="zh-CN" altLang="en-US" sz="3200" dirty="0"/>
          </a:p>
        </p:txBody>
      </p:sp>
      <p:sp>
        <p:nvSpPr>
          <p:cNvPr id="5" name="Rectangle 26"/>
          <p:cNvSpPr>
            <a:spLocks noChangeArrowheads="1"/>
          </p:cNvSpPr>
          <p:nvPr/>
        </p:nvSpPr>
        <p:spPr bwMode="auto">
          <a:xfrm>
            <a:off x="2000250" y="4419600"/>
            <a:ext cx="1828800" cy="4572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pSp>
        <p:nvGrpSpPr>
          <p:cNvPr id="6" name="Group 17"/>
          <p:cNvGrpSpPr>
            <a:grpSpLocks/>
          </p:cNvGrpSpPr>
          <p:nvPr/>
        </p:nvGrpSpPr>
        <p:grpSpPr bwMode="auto">
          <a:xfrm>
            <a:off x="1847850" y="1066800"/>
            <a:ext cx="2133600" cy="4572000"/>
            <a:chOff x="672" y="960"/>
            <a:chExt cx="1344" cy="2880"/>
          </a:xfrm>
        </p:grpSpPr>
        <p:sp>
          <p:nvSpPr>
            <p:cNvPr id="7" name="Rectangle 24"/>
            <p:cNvSpPr>
              <a:spLocks noChangeArrowheads="1"/>
            </p:cNvSpPr>
            <p:nvPr/>
          </p:nvSpPr>
          <p:spPr bwMode="auto">
            <a:xfrm>
              <a:off x="672" y="960"/>
              <a:ext cx="1344" cy="28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8" name="Line 23"/>
            <p:cNvSpPr>
              <a:spLocks noChangeShapeType="1"/>
            </p:cNvSpPr>
            <p:nvPr/>
          </p:nvSpPr>
          <p:spPr bwMode="auto">
            <a:xfrm>
              <a:off x="672" y="340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Line 22"/>
            <p:cNvSpPr>
              <a:spLocks noChangeShapeType="1"/>
            </p:cNvSpPr>
            <p:nvPr/>
          </p:nvSpPr>
          <p:spPr bwMode="auto">
            <a:xfrm>
              <a:off x="672" y="302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Line 21"/>
            <p:cNvSpPr>
              <a:spLocks noChangeShapeType="1"/>
            </p:cNvSpPr>
            <p:nvPr/>
          </p:nvSpPr>
          <p:spPr bwMode="auto">
            <a:xfrm>
              <a:off x="672" y="264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Line 20"/>
            <p:cNvSpPr>
              <a:spLocks noChangeShapeType="1"/>
            </p:cNvSpPr>
            <p:nvPr/>
          </p:nvSpPr>
          <p:spPr bwMode="auto">
            <a:xfrm>
              <a:off x="672" y="220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 name="Line 19"/>
            <p:cNvSpPr>
              <a:spLocks noChangeShapeType="1"/>
            </p:cNvSpPr>
            <p:nvPr/>
          </p:nvSpPr>
          <p:spPr bwMode="auto">
            <a:xfrm>
              <a:off x="672" y="177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3" name="Line 18"/>
            <p:cNvSpPr>
              <a:spLocks noChangeShapeType="1"/>
            </p:cNvSpPr>
            <p:nvPr/>
          </p:nvSpPr>
          <p:spPr bwMode="auto">
            <a:xfrm>
              <a:off x="672" y="134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sp>
        <p:nvSpPr>
          <p:cNvPr id="14" name="Text Box 16"/>
          <p:cNvSpPr txBox="1">
            <a:spLocks noChangeArrowheads="1"/>
          </p:cNvSpPr>
          <p:nvPr/>
        </p:nvSpPr>
        <p:spPr bwMode="auto">
          <a:xfrm>
            <a:off x="2349500" y="1143000"/>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dirty="0">
                <a:latin typeface="Times New Roman" panose="02020603050405020304" pitchFamily="18" charset="0"/>
                <a:cs typeface="Times New Roman" panose="02020603050405020304" pitchFamily="18" charset="0"/>
              </a:rPr>
              <a:t>返回值</a:t>
            </a:r>
          </a:p>
        </p:txBody>
      </p:sp>
      <p:sp>
        <p:nvSpPr>
          <p:cNvPr id="15" name="Text Box 15"/>
          <p:cNvSpPr txBox="1">
            <a:spLocks noChangeArrowheads="1"/>
          </p:cNvSpPr>
          <p:nvPr/>
        </p:nvSpPr>
        <p:spPr bwMode="auto">
          <a:xfrm>
            <a:off x="2212975" y="1828800"/>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a:latin typeface="Times New Roman" panose="02020603050405020304" pitchFamily="18" charset="0"/>
                <a:cs typeface="Times New Roman" panose="02020603050405020304" pitchFamily="18" charset="0"/>
              </a:rPr>
              <a:t>实参区域</a:t>
            </a:r>
          </a:p>
        </p:txBody>
      </p:sp>
      <p:sp>
        <p:nvSpPr>
          <p:cNvPr id="16" name="Text Box 14"/>
          <p:cNvSpPr txBox="1">
            <a:spLocks noChangeArrowheads="1"/>
          </p:cNvSpPr>
          <p:nvPr/>
        </p:nvSpPr>
        <p:spPr bwMode="auto">
          <a:xfrm>
            <a:off x="2365375" y="2438400"/>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a:latin typeface="Times New Roman" panose="02020603050405020304" pitchFamily="18" charset="0"/>
                <a:cs typeface="Times New Roman" panose="02020603050405020304" pitchFamily="18" charset="0"/>
              </a:rPr>
              <a:t>控制链</a:t>
            </a:r>
          </a:p>
        </p:txBody>
      </p:sp>
      <p:sp>
        <p:nvSpPr>
          <p:cNvPr id="17" name="Text Box 13"/>
          <p:cNvSpPr txBox="1">
            <a:spLocks noChangeArrowheads="1"/>
          </p:cNvSpPr>
          <p:nvPr/>
        </p:nvSpPr>
        <p:spPr bwMode="auto">
          <a:xfrm>
            <a:off x="2360614" y="3121025"/>
            <a:ext cx="110807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a:latin typeface="Times New Roman" panose="02020603050405020304" pitchFamily="18" charset="0"/>
                <a:cs typeface="Times New Roman" panose="02020603050405020304" pitchFamily="18" charset="0"/>
              </a:rPr>
              <a:t>存取链</a:t>
            </a:r>
          </a:p>
        </p:txBody>
      </p:sp>
      <p:sp>
        <p:nvSpPr>
          <p:cNvPr id="18" name="Text Box 12"/>
          <p:cNvSpPr txBox="1">
            <a:spLocks noChangeArrowheads="1"/>
          </p:cNvSpPr>
          <p:nvPr/>
        </p:nvSpPr>
        <p:spPr bwMode="auto">
          <a:xfrm>
            <a:off x="2060575" y="381000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a:latin typeface="Times New Roman" panose="02020603050405020304" pitchFamily="18" charset="0"/>
                <a:cs typeface="Times New Roman" panose="02020603050405020304" pitchFamily="18" charset="0"/>
              </a:rPr>
              <a:t>机器状态域</a:t>
            </a:r>
          </a:p>
        </p:txBody>
      </p:sp>
      <p:sp>
        <p:nvSpPr>
          <p:cNvPr id="19" name="Text Box 11"/>
          <p:cNvSpPr txBox="1">
            <a:spLocks noChangeArrowheads="1"/>
          </p:cNvSpPr>
          <p:nvPr/>
        </p:nvSpPr>
        <p:spPr bwMode="auto">
          <a:xfrm>
            <a:off x="2060575" y="441960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a:latin typeface="Times New Roman" panose="02020603050405020304" pitchFamily="18" charset="0"/>
                <a:cs typeface="Times New Roman" panose="02020603050405020304" pitchFamily="18" charset="0"/>
              </a:rPr>
              <a:t>局部数据区</a:t>
            </a:r>
          </a:p>
        </p:txBody>
      </p:sp>
      <p:sp>
        <p:nvSpPr>
          <p:cNvPr id="20" name="Text Box 10"/>
          <p:cNvSpPr txBox="1">
            <a:spLocks noChangeArrowheads="1"/>
          </p:cNvSpPr>
          <p:nvPr/>
        </p:nvSpPr>
        <p:spPr bwMode="auto">
          <a:xfrm>
            <a:off x="2060575" y="502920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zh-CN" altLang="en-US">
                <a:latin typeface="Times New Roman" panose="02020603050405020304" pitchFamily="18" charset="0"/>
                <a:cs typeface="Times New Roman" panose="02020603050405020304" pitchFamily="18" charset="0"/>
              </a:rPr>
              <a:t>临时数据区</a:t>
            </a:r>
          </a:p>
        </p:txBody>
      </p:sp>
      <p:sp>
        <p:nvSpPr>
          <p:cNvPr id="21" name="AutoShape 9"/>
          <p:cNvSpPr>
            <a:spLocks noChangeArrowheads="1"/>
          </p:cNvSpPr>
          <p:nvPr/>
        </p:nvSpPr>
        <p:spPr bwMode="auto">
          <a:xfrm>
            <a:off x="4362451" y="5334000"/>
            <a:ext cx="5694363" cy="533400"/>
          </a:xfrm>
          <a:prstGeom prst="wedgeRoundRectCallout">
            <a:avLst>
              <a:gd name="adj1" fmla="val -57264"/>
              <a:gd name="adj2" fmla="val -8630"/>
              <a:gd name="adj3" fmla="val 16667"/>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存放中间计算结果</a:t>
            </a:r>
          </a:p>
        </p:txBody>
      </p:sp>
      <p:sp>
        <p:nvSpPr>
          <p:cNvPr id="22" name="AutoShape 8"/>
          <p:cNvSpPr>
            <a:spLocks noChangeArrowheads="1"/>
          </p:cNvSpPr>
          <p:nvPr/>
        </p:nvSpPr>
        <p:spPr bwMode="auto">
          <a:xfrm>
            <a:off x="4362451" y="4495800"/>
            <a:ext cx="5694363" cy="762000"/>
          </a:xfrm>
          <a:prstGeom prst="wedgeRoundRectCallout">
            <a:avLst>
              <a:gd name="adj1" fmla="val -58602"/>
              <a:gd name="adj2" fmla="val -27375"/>
              <a:gd name="adj3" fmla="val 16667"/>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在本次活动中，为过程中定义的局部变量</a:t>
            </a:r>
          </a:p>
          <a:p>
            <a:pPr algn="l" eaLnBrk="1" hangingPunct="1"/>
            <a:r>
              <a:rPr lang="zh-CN" altLang="en-US">
                <a:latin typeface="Times New Roman" panose="02020603050405020304" pitchFamily="18" charset="0"/>
                <a:cs typeface="Times New Roman" panose="02020603050405020304" pitchFamily="18" charset="0"/>
              </a:rPr>
              <a:t>分配的存储空间</a:t>
            </a:r>
          </a:p>
        </p:txBody>
      </p:sp>
      <p:sp>
        <p:nvSpPr>
          <p:cNvPr id="23" name="AutoShape 7"/>
          <p:cNvSpPr>
            <a:spLocks noChangeArrowheads="1"/>
          </p:cNvSpPr>
          <p:nvPr/>
        </p:nvSpPr>
        <p:spPr bwMode="auto">
          <a:xfrm>
            <a:off x="4362451" y="3886200"/>
            <a:ext cx="5694363" cy="533400"/>
          </a:xfrm>
          <a:prstGeom prst="wedgeRoundRectCallout">
            <a:avLst>
              <a:gd name="adj1" fmla="val -57264"/>
              <a:gd name="adj2" fmla="val -8333"/>
              <a:gd name="adj3" fmla="val 16667"/>
            </a:avLst>
          </a:prstGeom>
          <a:solidFill>
            <a:schemeClr val="bg2">
              <a:lumMod val="75000"/>
            </a:schemeClr>
          </a:solidFill>
          <a:ln w="9525">
            <a:solidFill>
              <a:schemeClr val="tx1"/>
            </a:solidFill>
            <a:miter lim="800000"/>
            <a:headEnd/>
            <a:tailEnd/>
          </a:ln>
          <a:effectLst/>
        </p:spPr>
        <p:txBody>
          <a:bodyPr wrap="none" anchor="ctr"/>
          <a:lstStyle/>
          <a:p>
            <a:pPr algn="l">
              <a:defRPr/>
            </a:pPr>
            <a:r>
              <a:rPr lang="zh-CN" altLang="en-US">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保存断点的现场信息，寄存器、</a:t>
            </a:r>
            <a:r>
              <a:rPr lang="en-US" altLang="zh-CN">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PSW</a:t>
            </a:r>
            <a:r>
              <a:rPr lang="zh-CN" altLang="en-US">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等</a:t>
            </a:r>
          </a:p>
        </p:txBody>
      </p:sp>
      <p:sp>
        <p:nvSpPr>
          <p:cNvPr id="24" name="AutoShape 6"/>
          <p:cNvSpPr>
            <a:spLocks noChangeArrowheads="1"/>
          </p:cNvSpPr>
          <p:nvPr/>
        </p:nvSpPr>
        <p:spPr bwMode="auto">
          <a:xfrm>
            <a:off x="4362451" y="3048000"/>
            <a:ext cx="5694363" cy="762000"/>
          </a:xfrm>
          <a:prstGeom prst="wedgeRoundRectCallout">
            <a:avLst>
              <a:gd name="adj1" fmla="val -57264"/>
              <a:gd name="adj2" fmla="val -7917"/>
              <a:gd name="adj3" fmla="val 16667"/>
            </a:avLst>
          </a:prstGeom>
          <a:solidFill>
            <a:srgbClr val="7030A0"/>
          </a:solidFill>
          <a:ln w="9525">
            <a:solidFill>
              <a:schemeClr val="tx1"/>
            </a:solidFill>
            <a:miter lim="800000"/>
            <a:headEnd/>
            <a:tailEnd/>
          </a:ln>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a:solidFill>
                  <a:schemeClr val="bg1"/>
                </a:solidFill>
                <a:latin typeface="Times New Roman" panose="02020603050405020304" pitchFamily="18" charset="0"/>
                <a:cs typeface="Times New Roman" panose="02020603050405020304" pitchFamily="18" charset="0"/>
              </a:rPr>
              <a:t>指向直接外围过程的最近一次活动的活动</a:t>
            </a:r>
          </a:p>
          <a:p>
            <a:pPr algn="l" eaLnBrk="1" hangingPunct="1"/>
            <a:r>
              <a:rPr lang="zh-CN" altLang="en-US">
                <a:solidFill>
                  <a:schemeClr val="bg1"/>
                </a:solidFill>
                <a:latin typeface="Times New Roman" panose="02020603050405020304" pitchFamily="18" charset="0"/>
                <a:cs typeface="Times New Roman" panose="02020603050405020304" pitchFamily="18" charset="0"/>
              </a:rPr>
              <a:t>记录的指针，用于对非局部名字的访问</a:t>
            </a:r>
          </a:p>
        </p:txBody>
      </p:sp>
      <p:sp>
        <p:nvSpPr>
          <p:cNvPr id="25" name="AutoShape 5"/>
          <p:cNvSpPr>
            <a:spLocks noChangeArrowheads="1"/>
          </p:cNvSpPr>
          <p:nvPr/>
        </p:nvSpPr>
        <p:spPr bwMode="auto">
          <a:xfrm>
            <a:off x="4362451" y="2133600"/>
            <a:ext cx="5694363" cy="838200"/>
          </a:xfrm>
          <a:prstGeom prst="wedgeRoundRectCallout">
            <a:avLst>
              <a:gd name="adj1" fmla="val -57528"/>
              <a:gd name="adj2" fmla="val -7954"/>
              <a:gd name="adj3" fmla="val 16667"/>
            </a:avLst>
          </a:prstGeom>
          <a:solidFill>
            <a:schemeClr val="accent1">
              <a:lumMod val="50000"/>
            </a:schemeClr>
          </a:solidFill>
          <a:ln w="9525">
            <a:solidFill>
              <a:schemeClr val="tx1"/>
            </a:solidFill>
            <a:miter lim="800000"/>
            <a:headEnd/>
            <a:tailEnd/>
          </a:ln>
          <a:effectLst/>
        </p:spPr>
        <p:txBody>
          <a:bodyPr wrap="none" anchor="ctr"/>
          <a:lstStyle/>
          <a:p>
            <a:pPr algn="l">
              <a:defRPr/>
            </a:pPr>
            <a:r>
              <a:rPr lang="zh-CN" altLang="en-US"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指向调用过程的活动记录的指针，</a:t>
            </a:r>
          </a:p>
          <a:p>
            <a:pPr algn="l">
              <a:defRPr/>
            </a:pPr>
            <a:r>
              <a:rPr lang="zh-CN" altLang="en-US"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用于本活动结束时的恢复</a:t>
            </a:r>
          </a:p>
        </p:txBody>
      </p:sp>
      <p:sp>
        <p:nvSpPr>
          <p:cNvPr id="26" name="AutoShape 4"/>
          <p:cNvSpPr>
            <a:spLocks noChangeArrowheads="1"/>
          </p:cNvSpPr>
          <p:nvPr/>
        </p:nvSpPr>
        <p:spPr bwMode="auto">
          <a:xfrm>
            <a:off x="4362451" y="1524000"/>
            <a:ext cx="5694363" cy="533400"/>
          </a:xfrm>
          <a:prstGeom prst="wedgeRoundRectCallout">
            <a:avLst>
              <a:gd name="adj1" fmla="val -56995"/>
              <a:gd name="adj2" fmla="val -8333"/>
              <a:gd name="adj3" fmla="val 16667"/>
            </a:avLst>
          </a:prstGeom>
          <a:solidFill>
            <a:schemeClr val="accent6">
              <a:lumMod val="50000"/>
            </a:schemeClr>
          </a:solidFill>
          <a:ln w="9525">
            <a:solidFill>
              <a:schemeClr val="tx1"/>
            </a:solidFill>
            <a:miter lim="800000"/>
            <a:headEnd/>
            <a:tailEnd/>
          </a:ln>
          <a:effectLst/>
        </p:spPr>
        <p:txBody>
          <a:bodyPr wrap="none" anchor="ctr"/>
          <a:lstStyle/>
          <a:p>
            <a:pPr algn="l">
              <a:defRPr/>
            </a:pPr>
            <a:r>
              <a:rPr lang="zh-CN" altLang="en-US"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调用过程提供给本活动的实参值</a:t>
            </a:r>
          </a:p>
        </p:txBody>
      </p:sp>
      <p:sp>
        <p:nvSpPr>
          <p:cNvPr id="27" name="AutoShape 3"/>
          <p:cNvSpPr>
            <a:spLocks noChangeArrowheads="1"/>
          </p:cNvSpPr>
          <p:nvPr/>
        </p:nvSpPr>
        <p:spPr bwMode="auto">
          <a:xfrm>
            <a:off x="4362451" y="914400"/>
            <a:ext cx="5694363" cy="533400"/>
          </a:xfrm>
          <a:prstGeom prst="wedgeRoundRectCallout">
            <a:avLst>
              <a:gd name="adj1" fmla="val -56190"/>
              <a:gd name="adj2" fmla="val -8333"/>
              <a:gd name="adj3" fmla="val 16667"/>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本活动返回给调用过程的值</a:t>
            </a:r>
          </a:p>
        </p:txBody>
      </p:sp>
    </p:spTree>
    <p:extLst>
      <p:ext uri="{BB962C8B-B14F-4D97-AF65-F5344CB8AC3E}">
        <p14:creationId xmlns:p14="http://schemas.microsoft.com/office/powerpoint/2010/main" val="174650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P spid="23" grpId="0" animBg="1" autoUpdateAnimBg="0"/>
      <p:bldP spid="24" grpId="0" animBg="1" autoUpdateAnimBg="0"/>
      <p:bldP spid="25" grpId="0" animBg="1" autoUpdateAnimBg="0"/>
      <p:bldP spid="26" grpId="0" animBg="1" autoUpdateAnimBg="0"/>
      <p:bldP spid="2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pPr>
              <a:lnSpc>
                <a:spcPct val="120000"/>
              </a:lnSpc>
            </a:pPr>
            <a:r>
              <a:rPr lang="zh-CN" altLang="en-US" dirty="0">
                <a:latin typeface="Times New Roman" pitchFamily="18" charset="0"/>
                <a:cs typeface="Times New Roman" pitchFamily="18" charset="0"/>
              </a:rPr>
              <a:t>概述</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有关源语言中的一些问题的讨论</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存储组织</a:t>
            </a:r>
            <a:endParaRPr lang="en-US" altLang="zh-CN" dirty="0">
              <a:latin typeface="Times New Roman" pitchFamily="18" charset="0"/>
              <a:cs typeface="Times New Roman" pitchFamily="18" charset="0"/>
            </a:endParaRPr>
          </a:p>
          <a:p>
            <a:pPr>
              <a:lnSpc>
                <a:spcPct val="120000"/>
              </a:lnSpc>
            </a:pPr>
            <a:r>
              <a:rPr lang="zh-CN" altLang="en-US" dirty="0">
                <a:solidFill>
                  <a:srgbClr val="FF0000"/>
                </a:solidFill>
                <a:latin typeface="Times New Roman" pitchFamily="18" charset="0"/>
                <a:cs typeface="Times New Roman" pitchFamily="18" charset="0"/>
              </a:rPr>
              <a:t>运行时刻存储分配策略</a:t>
            </a:r>
            <a:endParaRPr lang="en-US" altLang="zh-CN" dirty="0">
              <a:solidFill>
                <a:srgbClr val="FF0000"/>
              </a:solidFill>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对非局部名字的访问</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符号表</a:t>
            </a:r>
            <a:endParaRPr lang="en-US" altLang="zh-CN" dirty="0">
              <a:latin typeface="Times New Roman" pitchFamily="18" charset="0"/>
              <a:cs typeface="Times New Roman"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29</a:t>
            </a:fld>
            <a:endParaRPr lang="en-US"/>
          </a:p>
        </p:txBody>
      </p:sp>
      <p:sp>
        <p:nvSpPr>
          <p:cNvPr id="4" name="标题 3"/>
          <p:cNvSpPr>
            <a:spLocks noGrp="1"/>
          </p:cNvSpPr>
          <p:nvPr>
            <p:ph type="title"/>
          </p:nvPr>
        </p:nvSpPr>
        <p:spPr/>
        <p:txBody>
          <a:bodyPr/>
          <a:lstStyle/>
          <a:p>
            <a:r>
              <a:rPr lang="zh-CN" altLang="en-US" dirty="0"/>
              <a:t>提纲</a:t>
            </a:r>
          </a:p>
        </p:txBody>
      </p:sp>
    </p:spTree>
    <p:extLst>
      <p:ext uri="{BB962C8B-B14F-4D97-AF65-F5344CB8AC3E}">
        <p14:creationId xmlns:p14="http://schemas.microsoft.com/office/powerpoint/2010/main" val="254723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0139" y="969019"/>
            <a:ext cx="11049000" cy="2834630"/>
          </a:xfrm>
        </p:spPr>
        <p:txBody>
          <a:bodyPr/>
          <a:lstStyle/>
          <a:p>
            <a:r>
              <a:rPr lang="zh-CN" altLang="en-US" dirty="0"/>
              <a:t>在生成目标代码之前，必须了解目标代码执行时的环境</a:t>
            </a:r>
            <a:endParaRPr lang="en-US" altLang="zh-CN" dirty="0"/>
          </a:p>
          <a:p>
            <a:pPr lvl="1"/>
            <a:r>
              <a:rPr lang="en-US" altLang="zh-CN" dirty="0"/>
              <a:t>1. </a:t>
            </a:r>
            <a:r>
              <a:rPr lang="zh-CN" altLang="en-US" dirty="0"/>
              <a:t>空间环境</a:t>
            </a:r>
            <a:endParaRPr lang="en-US" altLang="zh-CN" dirty="0"/>
          </a:p>
          <a:p>
            <a:pPr lvl="2"/>
            <a:r>
              <a:rPr lang="zh-CN" altLang="en-US" dirty="0">
                <a:latin typeface="Tahoma" pitchFamily="34" charset="0"/>
              </a:rPr>
              <a:t>目标代码的运行都是在操作系统分配的一块存储区内进行的</a:t>
            </a:r>
          </a:p>
          <a:p>
            <a:pPr lvl="2"/>
            <a:r>
              <a:rPr lang="zh-CN" altLang="en-US" dirty="0">
                <a:latin typeface="Tahoma" pitchFamily="34" charset="0"/>
              </a:rPr>
              <a:t>这块存储区必须容纳目标代码和目标代码运行时的数据空间</a:t>
            </a:r>
            <a:r>
              <a:rPr lang="en-US" altLang="zh-CN" dirty="0">
                <a:latin typeface="Tahoma" pitchFamily="34" charset="0"/>
              </a:rPr>
              <a:t>(</a:t>
            </a:r>
            <a:r>
              <a:rPr lang="zh-CN" altLang="en-US" dirty="0">
                <a:latin typeface="Tahoma" pitchFamily="34" charset="0"/>
              </a:rPr>
              <a:t>目标代码中指令能访问的空间</a:t>
            </a:r>
            <a:r>
              <a:rPr lang="en-US" altLang="zh-CN" dirty="0">
                <a:latin typeface="Tahoma" pitchFamily="34" charset="0"/>
              </a:rPr>
              <a:t>)</a:t>
            </a:r>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3</a:t>
            </a:fld>
            <a:endParaRPr lang="en-US"/>
          </a:p>
        </p:txBody>
      </p:sp>
      <p:sp>
        <p:nvSpPr>
          <p:cNvPr id="4" name="标题 3"/>
          <p:cNvSpPr>
            <a:spLocks noGrp="1"/>
          </p:cNvSpPr>
          <p:nvPr>
            <p:ph type="title"/>
          </p:nvPr>
        </p:nvSpPr>
        <p:spPr/>
        <p:txBody>
          <a:bodyPr/>
          <a:lstStyle/>
          <a:p>
            <a:r>
              <a:rPr lang="en-US" altLang="zh-CN" dirty="0"/>
              <a:t>7.1 </a:t>
            </a:r>
            <a:r>
              <a:rPr lang="zh-CN" altLang="en-US" dirty="0"/>
              <a:t>概述</a:t>
            </a:r>
          </a:p>
        </p:txBody>
      </p:sp>
      <p:sp>
        <p:nvSpPr>
          <p:cNvPr id="5" name="TextBox 4"/>
          <p:cNvSpPr txBox="1">
            <a:spLocks noChangeArrowheads="1"/>
          </p:cNvSpPr>
          <p:nvPr/>
        </p:nvSpPr>
        <p:spPr bwMode="auto">
          <a:xfrm>
            <a:off x="1960563" y="4440238"/>
            <a:ext cx="1262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sz="2800" dirty="0"/>
              <a:t>源程序</a:t>
            </a:r>
          </a:p>
        </p:txBody>
      </p:sp>
      <p:sp>
        <p:nvSpPr>
          <p:cNvPr id="6" name="左大括号 5"/>
          <p:cNvSpPr>
            <a:spLocks/>
          </p:cNvSpPr>
          <p:nvPr/>
        </p:nvSpPr>
        <p:spPr bwMode="auto">
          <a:xfrm>
            <a:off x="3148014" y="4097337"/>
            <a:ext cx="250825" cy="1189038"/>
          </a:xfrm>
          <a:prstGeom prst="leftBrace">
            <a:avLst>
              <a:gd name="adj1" fmla="val 71920"/>
              <a:gd name="adj2" fmla="val 47731"/>
            </a:avLst>
          </a:prstGeom>
          <a:noFill/>
          <a:ln w="3175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p>
        </p:txBody>
      </p:sp>
      <p:sp>
        <p:nvSpPr>
          <p:cNvPr id="7" name="TextBox 6"/>
          <p:cNvSpPr txBox="1">
            <a:spLocks noChangeArrowheads="1"/>
          </p:cNvSpPr>
          <p:nvPr/>
        </p:nvSpPr>
        <p:spPr bwMode="auto">
          <a:xfrm>
            <a:off x="3305175" y="3949701"/>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sz="2800"/>
              <a:t>计算环境</a:t>
            </a:r>
          </a:p>
        </p:txBody>
      </p:sp>
      <p:sp>
        <p:nvSpPr>
          <p:cNvPr id="8" name="TextBox 7"/>
          <p:cNvSpPr txBox="1">
            <a:spLocks noChangeArrowheads="1"/>
          </p:cNvSpPr>
          <p:nvPr/>
        </p:nvSpPr>
        <p:spPr bwMode="auto">
          <a:xfrm>
            <a:off x="3468689" y="4964112"/>
            <a:ext cx="9032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sz="2800"/>
              <a:t>计算</a:t>
            </a:r>
          </a:p>
        </p:txBody>
      </p:sp>
      <p:sp>
        <p:nvSpPr>
          <p:cNvPr id="9" name="右箭头 8"/>
          <p:cNvSpPr>
            <a:spLocks noChangeArrowheads="1"/>
          </p:cNvSpPr>
          <p:nvPr/>
        </p:nvSpPr>
        <p:spPr bwMode="auto">
          <a:xfrm>
            <a:off x="5019676" y="4505325"/>
            <a:ext cx="2016125" cy="392112"/>
          </a:xfrm>
          <a:prstGeom prst="rightArrow">
            <a:avLst>
              <a:gd name="adj1" fmla="val 50000"/>
              <a:gd name="adj2" fmla="val 50013"/>
            </a:avLst>
          </a:prstGeom>
          <a:solidFill>
            <a:srgbClr val="FF0000"/>
          </a:solidFill>
          <a:ln w="25400" algn="ctr">
            <a:solidFill>
              <a:schemeClr val="tx1"/>
            </a:solidFill>
            <a:round/>
            <a:headEnd/>
            <a:tailEnd/>
          </a:ln>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p>
        </p:txBody>
      </p:sp>
      <p:sp>
        <p:nvSpPr>
          <p:cNvPr id="10" name="TextBox 9"/>
          <p:cNvSpPr txBox="1">
            <a:spLocks noChangeArrowheads="1"/>
          </p:cNvSpPr>
          <p:nvPr/>
        </p:nvSpPr>
        <p:spPr bwMode="auto">
          <a:xfrm>
            <a:off x="5576889" y="3949701"/>
            <a:ext cx="903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sz="2800">
                <a:solidFill>
                  <a:srgbClr val="FF0000"/>
                </a:solidFill>
              </a:rPr>
              <a:t>映射</a:t>
            </a:r>
          </a:p>
        </p:txBody>
      </p:sp>
      <p:sp>
        <p:nvSpPr>
          <p:cNvPr id="11" name="左大括号 10"/>
          <p:cNvSpPr>
            <a:spLocks/>
          </p:cNvSpPr>
          <p:nvPr/>
        </p:nvSpPr>
        <p:spPr bwMode="auto">
          <a:xfrm>
            <a:off x="7467601" y="4141788"/>
            <a:ext cx="252413" cy="1082675"/>
          </a:xfrm>
          <a:prstGeom prst="leftBrace">
            <a:avLst>
              <a:gd name="adj1" fmla="val 71429"/>
              <a:gd name="adj2" fmla="val 47731"/>
            </a:avLst>
          </a:prstGeom>
          <a:noFill/>
          <a:ln w="31750"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p>
        </p:txBody>
      </p:sp>
      <p:sp>
        <p:nvSpPr>
          <p:cNvPr id="12" name="TextBox 11"/>
          <p:cNvSpPr txBox="1">
            <a:spLocks noChangeArrowheads="1"/>
          </p:cNvSpPr>
          <p:nvPr/>
        </p:nvSpPr>
        <p:spPr bwMode="auto">
          <a:xfrm>
            <a:off x="7720014" y="3916362"/>
            <a:ext cx="23383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sz="2800"/>
              <a:t>运行时的环境</a:t>
            </a:r>
          </a:p>
        </p:txBody>
      </p:sp>
      <p:sp>
        <p:nvSpPr>
          <p:cNvPr id="13" name="TextBox 12"/>
          <p:cNvSpPr txBox="1">
            <a:spLocks noChangeArrowheads="1"/>
          </p:cNvSpPr>
          <p:nvPr/>
        </p:nvSpPr>
        <p:spPr bwMode="auto">
          <a:xfrm>
            <a:off x="7807325" y="4930776"/>
            <a:ext cx="1620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algn="l" eaLnBrk="1" hangingPunct="1"/>
            <a:r>
              <a:rPr lang="zh-CN" altLang="en-US" sz="2800" dirty="0"/>
              <a:t>目标代码</a:t>
            </a:r>
          </a:p>
        </p:txBody>
      </p:sp>
    </p:spTree>
    <p:extLst>
      <p:ext uri="{BB962C8B-B14F-4D97-AF65-F5344CB8AC3E}">
        <p14:creationId xmlns:p14="http://schemas.microsoft.com/office/powerpoint/2010/main" val="198592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fade">
                                      <p:cBhvr>
                                        <p:cTn id="42" dur="500"/>
                                        <p:tgtEl>
                                          <p:spTgt spid="2">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1" end="1"/>
                                            </p:txEl>
                                          </p:spTgt>
                                        </p:tgtEl>
                                        <p:attrNameLst>
                                          <p:attrName>style.visibility</p:attrName>
                                        </p:attrNameLst>
                                      </p:cBhvr>
                                      <p:to>
                                        <p:strVal val="visible"/>
                                      </p:to>
                                    </p:set>
                                    <p:animEffect transition="in" filter="fade">
                                      <p:cBhvr>
                                        <p:cTn id="45" dur="500"/>
                                        <p:tgtEl>
                                          <p:spTgt spid="2">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2" end="2"/>
                                            </p:txEl>
                                          </p:spTgt>
                                        </p:tgtEl>
                                        <p:attrNameLst>
                                          <p:attrName>style.visibility</p:attrName>
                                        </p:attrNameLst>
                                      </p:cBhvr>
                                      <p:to>
                                        <p:strVal val="visible"/>
                                      </p:to>
                                    </p:set>
                                    <p:animEffect transition="in" filter="fade">
                                      <p:cBhvr>
                                        <p:cTn id="48" dur="500"/>
                                        <p:tgtEl>
                                          <p:spTgt spid="2">
                                            <p:txEl>
                                              <p:pRg st="2" end="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animEffect transition="in" filter="fade">
                                      <p:cBhvr>
                                        <p:cTn id="5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P spid="6" grpId="0" animBg="1"/>
      <p:bldP spid="7" grpId="0"/>
      <p:bldP spid="8" grpId="0"/>
      <p:bldP spid="9" grpId="0" animBg="1"/>
      <p:bldP spid="10" grpId="0"/>
      <p:bldP spid="11" grpId="0" animBg="1"/>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r>
              <a:rPr lang="zh-CN" altLang="en-US" dirty="0">
                <a:latin typeface="Times New Roman" panose="02020603050405020304" pitchFamily="18" charset="0"/>
              </a:rPr>
              <a:t>三种存储分配策略</a:t>
            </a:r>
            <a:endParaRPr lang="en-US" altLang="zh-CN" dirty="0">
              <a:latin typeface="Times New Roman" panose="02020603050405020304" pitchFamily="18" charset="0"/>
            </a:endParaRPr>
          </a:p>
          <a:p>
            <a:pPr lvl="1">
              <a:lnSpc>
                <a:spcPct val="150000"/>
              </a:lnSpc>
            </a:pPr>
            <a:r>
              <a:rPr lang="zh-CN" altLang="en-US" sz="3200" dirty="0"/>
              <a:t>静态存储分配</a:t>
            </a:r>
            <a:r>
              <a:rPr lang="en-US" altLang="zh-CN" sz="3200" dirty="0"/>
              <a:t>:FORTRAN</a:t>
            </a:r>
          </a:p>
          <a:p>
            <a:pPr lvl="1">
              <a:lnSpc>
                <a:spcPct val="150000"/>
              </a:lnSpc>
            </a:pPr>
            <a:r>
              <a:rPr lang="zh-CN" altLang="en-US" sz="3200" dirty="0"/>
              <a:t>栈式存储分配</a:t>
            </a:r>
            <a:r>
              <a:rPr lang="en-US" altLang="zh-CN" sz="3200" dirty="0"/>
              <a:t>:C,PASCAL</a:t>
            </a:r>
          </a:p>
          <a:p>
            <a:pPr lvl="1">
              <a:lnSpc>
                <a:spcPct val="150000"/>
              </a:lnSpc>
            </a:pPr>
            <a:r>
              <a:rPr lang="zh-CN" altLang="en-US" sz="3200" dirty="0"/>
              <a:t>堆式存储分配</a:t>
            </a:r>
            <a:r>
              <a:rPr lang="en-US" altLang="zh-CN" sz="3200" dirty="0"/>
              <a:t>: C,PASCAL</a:t>
            </a:r>
          </a:p>
          <a:p>
            <a:r>
              <a:rPr lang="zh-CN" altLang="en-US" dirty="0">
                <a:latin typeface="Times New Roman" panose="02020603050405020304" pitchFamily="18" charset="0"/>
              </a:rPr>
              <a:t>采用哪种分配策略是由源语言的语义决定的。</a:t>
            </a:r>
          </a:p>
        </p:txBody>
      </p:sp>
      <p:sp>
        <p:nvSpPr>
          <p:cNvPr id="3" name="灯片编号占位符 2"/>
          <p:cNvSpPr>
            <a:spLocks noGrp="1"/>
          </p:cNvSpPr>
          <p:nvPr>
            <p:ph type="sldNum" sz="quarter" idx="12"/>
          </p:nvPr>
        </p:nvSpPr>
        <p:spPr/>
        <p:txBody>
          <a:bodyPr/>
          <a:lstStyle/>
          <a:p>
            <a:fld id="{10F35DC5-7E65-8247-99AB-4E984F8A921E}" type="slidenum">
              <a:rPr lang="en-US" smtClean="0"/>
              <a:pPr/>
              <a:t>30</a:t>
            </a:fld>
            <a:endParaRPr lang="en-US"/>
          </a:p>
        </p:txBody>
      </p:sp>
      <p:sp>
        <p:nvSpPr>
          <p:cNvPr id="4" name="标题 3"/>
          <p:cNvSpPr>
            <a:spLocks noGrp="1"/>
          </p:cNvSpPr>
          <p:nvPr>
            <p:ph type="title"/>
          </p:nvPr>
        </p:nvSpPr>
        <p:spPr/>
        <p:txBody>
          <a:bodyPr/>
          <a:lstStyle/>
          <a:p>
            <a:r>
              <a:rPr lang="en-US" altLang="zh-CN" sz="3600" dirty="0"/>
              <a:t>7.4 </a:t>
            </a:r>
            <a:r>
              <a:rPr lang="zh-CN" altLang="en-US" sz="3600" dirty="0"/>
              <a:t>运行时刻存储分配策略</a:t>
            </a:r>
          </a:p>
        </p:txBody>
      </p:sp>
    </p:spTree>
    <p:extLst>
      <p:ext uri="{BB962C8B-B14F-4D97-AF65-F5344CB8AC3E}">
        <p14:creationId xmlns:p14="http://schemas.microsoft.com/office/powerpoint/2010/main" val="318172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04799" y="914400"/>
            <a:ext cx="11253077" cy="5054600"/>
          </a:xfrm>
        </p:spPr>
        <p:txBody>
          <a:bodyPr/>
          <a:lstStyle/>
          <a:p>
            <a:r>
              <a:rPr lang="zh-CN" altLang="en-US" sz="3600" dirty="0">
                <a:latin typeface="Times New Roman" panose="02020603050405020304" pitchFamily="18" charset="0"/>
              </a:rPr>
              <a:t>静态存储分配</a:t>
            </a:r>
          </a:p>
          <a:p>
            <a:pPr lvl="1"/>
            <a:r>
              <a:rPr lang="zh-CN" altLang="en-US" sz="3200" dirty="0">
                <a:latin typeface="Times New Roman" panose="02020603050405020304" pitchFamily="18" charset="0"/>
              </a:rPr>
              <a:t>在编译时刻为每个数据项目确定出在运行时刻的存储空间中的位置，在编译时刻为每个数据项目确定出在运行时刻的存储空间中的位置，</a:t>
            </a:r>
          </a:p>
          <a:p>
            <a:pPr lvl="1"/>
            <a:r>
              <a:rPr lang="zh-CN" altLang="en-US" sz="3200" dirty="0">
                <a:latin typeface="Times New Roman" panose="02020603050405020304" pitchFamily="18" charset="0"/>
              </a:rPr>
              <a:t>局部名字的值在过程活动停止后仍保留下来。</a:t>
            </a:r>
            <a:endParaRPr lang="en-US" altLang="zh-CN" sz="3200" dirty="0">
              <a:latin typeface="Times New Roman" panose="02020603050405020304" pitchFamily="18" charset="0"/>
            </a:endParaRPr>
          </a:p>
          <a:p>
            <a:pPr lvl="1"/>
            <a:r>
              <a:rPr lang="zh-CN" altLang="en-US" sz="3200" dirty="0">
                <a:latin typeface="Times New Roman" panose="02020603050405020304" pitchFamily="18" charset="0"/>
              </a:rPr>
              <a:t>限制</a:t>
            </a:r>
            <a:r>
              <a:rPr lang="en-US" altLang="zh-CN" sz="3200" dirty="0">
                <a:latin typeface="Times New Roman" panose="02020603050405020304" pitchFamily="18" charset="0"/>
              </a:rPr>
              <a:t>:</a:t>
            </a:r>
          </a:p>
          <a:p>
            <a:pPr lvl="2"/>
            <a:r>
              <a:rPr lang="en-US" altLang="zh-CN" sz="3200" dirty="0"/>
              <a:t>1.</a:t>
            </a:r>
            <a:r>
              <a:rPr lang="zh-CN" altLang="en-US" sz="3200" dirty="0"/>
              <a:t>编译时确定所需的全部数据空间的大小</a:t>
            </a:r>
          </a:p>
          <a:p>
            <a:pPr lvl="2"/>
            <a:r>
              <a:rPr lang="en-US" altLang="zh-CN" sz="3200" dirty="0"/>
              <a:t>2.</a:t>
            </a:r>
            <a:r>
              <a:rPr lang="zh-CN" altLang="en-US" sz="3200" dirty="0"/>
              <a:t>编译时安排好每个名字的存储位置</a:t>
            </a:r>
            <a:r>
              <a:rPr lang="en-US" altLang="zh-CN" sz="3200" dirty="0"/>
              <a:t>(</a:t>
            </a:r>
            <a:r>
              <a:rPr lang="zh-CN" altLang="en-US" sz="3200" dirty="0"/>
              <a:t>相对地址</a:t>
            </a:r>
            <a:r>
              <a:rPr lang="en-US" altLang="zh-CN" sz="3200" dirty="0"/>
              <a:t>)</a:t>
            </a:r>
            <a:endParaRPr lang="zh-CN" altLang="en-US" sz="3200" dirty="0"/>
          </a:p>
          <a:p>
            <a:pPr lvl="1"/>
            <a:r>
              <a:rPr lang="zh-CN" altLang="en-US" sz="3200" dirty="0">
                <a:latin typeface="Times New Roman" panose="02020603050405020304" pitchFamily="18" charset="0"/>
              </a:rPr>
              <a:t>采用静态存储分配的典型语言是</a:t>
            </a:r>
            <a:r>
              <a:rPr lang="en-US" altLang="zh-CN" sz="3200" dirty="0">
                <a:latin typeface="Times New Roman" panose="02020603050405020304" pitchFamily="18" charset="0"/>
              </a:rPr>
              <a:t>FORTRAN</a:t>
            </a:r>
          </a:p>
        </p:txBody>
      </p:sp>
      <p:sp>
        <p:nvSpPr>
          <p:cNvPr id="3" name="灯片编号占位符 2"/>
          <p:cNvSpPr>
            <a:spLocks noGrp="1"/>
          </p:cNvSpPr>
          <p:nvPr>
            <p:ph type="sldNum" sz="quarter" idx="12"/>
          </p:nvPr>
        </p:nvSpPr>
        <p:spPr/>
        <p:txBody>
          <a:bodyPr/>
          <a:lstStyle/>
          <a:p>
            <a:fld id="{10F35DC5-7E65-8247-99AB-4E984F8A921E}" type="slidenum">
              <a:rPr lang="en-US" smtClean="0"/>
              <a:pPr/>
              <a:t>31</a:t>
            </a:fld>
            <a:endParaRPr lang="en-US"/>
          </a:p>
        </p:txBody>
      </p:sp>
      <p:sp>
        <p:nvSpPr>
          <p:cNvPr id="4" name="标题 3"/>
          <p:cNvSpPr>
            <a:spLocks noGrp="1"/>
          </p:cNvSpPr>
          <p:nvPr>
            <p:ph type="title"/>
          </p:nvPr>
        </p:nvSpPr>
        <p:spPr/>
        <p:txBody>
          <a:bodyPr/>
          <a:lstStyle/>
          <a:p>
            <a:r>
              <a:rPr lang="en-US" altLang="zh-CN" dirty="0"/>
              <a:t>7.4 </a:t>
            </a:r>
            <a:r>
              <a:rPr lang="zh-CN" altLang="en-US" dirty="0"/>
              <a:t>运行时刻存储分配策略</a:t>
            </a:r>
          </a:p>
        </p:txBody>
      </p:sp>
    </p:spTree>
    <p:extLst>
      <p:ext uri="{BB962C8B-B14F-4D97-AF65-F5344CB8AC3E}">
        <p14:creationId xmlns:p14="http://schemas.microsoft.com/office/powerpoint/2010/main" val="1730833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33400" y="914400"/>
            <a:ext cx="11353800" cy="5334000"/>
          </a:xfrm>
        </p:spPr>
        <p:txBody>
          <a:bodyPr>
            <a:normAutofit/>
          </a:bodyPr>
          <a:lstStyle/>
          <a:p>
            <a:pPr>
              <a:defRPr/>
            </a:pPr>
            <a:r>
              <a:rPr lang="en-US" altLang="zh-CN" dirty="0">
                <a:latin typeface="Times New Roman" pitchFamily="18" charset="0"/>
              </a:rPr>
              <a:t>FORTRAN </a:t>
            </a:r>
            <a:r>
              <a:rPr lang="zh-CN" altLang="en-US" dirty="0">
                <a:latin typeface="Times New Roman" pitchFamily="18" charset="0"/>
              </a:rPr>
              <a:t>语言</a:t>
            </a:r>
          </a:p>
          <a:p>
            <a:pPr lvl="1">
              <a:defRPr/>
            </a:pPr>
            <a:r>
              <a:rPr lang="zh-CN" altLang="en-US" sz="3000" dirty="0"/>
              <a:t>程序是段结构的，主程序段 </a:t>
            </a:r>
            <a:r>
              <a:rPr lang="en-US" altLang="zh-CN" sz="3000" dirty="0"/>
              <a:t>+ </a:t>
            </a:r>
            <a:r>
              <a:rPr lang="zh-CN" altLang="en-US" sz="3000" dirty="0"/>
              <a:t>若干子程序</a:t>
            </a:r>
            <a:r>
              <a:rPr lang="en-US" altLang="zh-CN" sz="3000" dirty="0"/>
              <a:t>(</a:t>
            </a:r>
            <a:r>
              <a:rPr lang="zh-CN" altLang="en-US" sz="3000" dirty="0"/>
              <a:t>函数</a:t>
            </a:r>
            <a:r>
              <a:rPr lang="en-US" altLang="zh-CN" sz="3000" dirty="0"/>
              <a:t>)</a:t>
            </a:r>
            <a:r>
              <a:rPr lang="zh-CN" altLang="en-US" sz="3000" dirty="0"/>
              <a:t>段</a:t>
            </a:r>
          </a:p>
          <a:p>
            <a:pPr lvl="1">
              <a:defRPr/>
            </a:pPr>
            <a:r>
              <a:rPr lang="zh-CN" altLang="en-US" sz="3000" dirty="0"/>
              <a:t>没有动态数据类型，每个名字所需空间是确定的</a:t>
            </a:r>
          </a:p>
          <a:p>
            <a:pPr lvl="1">
              <a:defRPr/>
            </a:pPr>
            <a:r>
              <a:rPr lang="zh-CN" altLang="en-US" sz="3000" dirty="0"/>
              <a:t>没有递归调用，</a:t>
            </a:r>
            <a:r>
              <a:rPr lang="zh-CN" altLang="en-US" sz="3000" u="sng" dirty="0"/>
              <a:t>无需栈区</a:t>
            </a:r>
          </a:p>
          <a:p>
            <a:pPr lvl="1">
              <a:defRPr/>
            </a:pPr>
            <a:r>
              <a:rPr lang="zh-CN" altLang="en-US" sz="3000" dirty="0"/>
              <a:t>没有动态数据结构</a:t>
            </a:r>
            <a:r>
              <a:rPr lang="en-US" altLang="zh-CN" sz="3000" dirty="0"/>
              <a:t>(</a:t>
            </a:r>
            <a:r>
              <a:rPr lang="zh-CN" altLang="en-US" sz="3000" dirty="0"/>
              <a:t>如链表</a:t>
            </a:r>
            <a:r>
              <a:rPr lang="en-US" altLang="zh-CN" sz="3000" dirty="0"/>
              <a:t>)</a:t>
            </a:r>
            <a:r>
              <a:rPr lang="zh-CN" altLang="en-US" sz="3000" dirty="0"/>
              <a:t>，没有动态内存申请，</a:t>
            </a:r>
            <a:r>
              <a:rPr lang="zh-CN" altLang="en-US" sz="3000" u="sng" dirty="0"/>
              <a:t>无需堆区</a:t>
            </a:r>
            <a:endParaRPr lang="en-US" altLang="zh-CN" sz="3000" u="sng" dirty="0"/>
          </a:p>
          <a:p>
            <a:pPr>
              <a:defRPr/>
            </a:pPr>
            <a:r>
              <a:rPr lang="zh-CN" altLang="en-US" dirty="0">
                <a:latin typeface="Times New Roman" panose="02020603050405020304" pitchFamily="18" charset="0"/>
              </a:rPr>
              <a:t>因此，编译时可确定数据区大小，为每个名字分配好地址。</a:t>
            </a:r>
            <a:r>
              <a:rPr lang="en-US" altLang="zh-CN" dirty="0">
                <a:latin typeface="Times New Roman" panose="02020603050405020304" pitchFamily="18" charset="0"/>
              </a:rPr>
              <a:t>FORTRAN </a:t>
            </a:r>
            <a:r>
              <a:rPr lang="zh-CN" altLang="en-US" dirty="0">
                <a:latin typeface="Times New Roman" panose="02020603050405020304" pitchFamily="18" charset="0"/>
              </a:rPr>
              <a:t>程序运行时内存划分为</a:t>
            </a:r>
            <a:r>
              <a:rPr lang="zh-CN" altLang="en-US" u="sng" dirty="0">
                <a:latin typeface="Times New Roman" panose="02020603050405020304" pitchFamily="18" charset="0"/>
              </a:rPr>
              <a:t>目标代码区</a:t>
            </a:r>
            <a:r>
              <a:rPr lang="zh-CN" altLang="en-US" dirty="0">
                <a:latin typeface="Times New Roman" panose="02020603050405020304" pitchFamily="18" charset="0"/>
              </a:rPr>
              <a:t>和</a:t>
            </a:r>
            <a:r>
              <a:rPr lang="zh-CN" altLang="en-US" u="sng" dirty="0">
                <a:latin typeface="Times New Roman" panose="02020603050405020304" pitchFamily="18" charset="0"/>
              </a:rPr>
              <a:t>静态数据区</a:t>
            </a:r>
            <a:r>
              <a:rPr lang="zh-CN" altLang="en-US" dirty="0">
                <a:latin typeface="Times New Roman" panose="02020603050405020304" pitchFamily="18" charset="0"/>
              </a:rPr>
              <a:t>，没有栈区和堆区</a:t>
            </a:r>
          </a:p>
        </p:txBody>
      </p:sp>
      <p:sp>
        <p:nvSpPr>
          <p:cNvPr id="3" name="灯片编号占位符 2"/>
          <p:cNvSpPr>
            <a:spLocks noGrp="1"/>
          </p:cNvSpPr>
          <p:nvPr>
            <p:ph type="sldNum" sz="quarter" idx="12"/>
          </p:nvPr>
        </p:nvSpPr>
        <p:spPr/>
        <p:txBody>
          <a:bodyPr/>
          <a:lstStyle/>
          <a:p>
            <a:fld id="{10F35DC5-7E65-8247-99AB-4E984F8A921E}" type="slidenum">
              <a:rPr lang="en-US" smtClean="0"/>
              <a:pPr/>
              <a:t>32</a:t>
            </a:fld>
            <a:endParaRPr lang="en-US"/>
          </a:p>
        </p:txBody>
      </p:sp>
      <p:sp>
        <p:nvSpPr>
          <p:cNvPr id="4" name="标题 3"/>
          <p:cNvSpPr>
            <a:spLocks noGrp="1"/>
          </p:cNvSpPr>
          <p:nvPr>
            <p:ph type="title"/>
          </p:nvPr>
        </p:nvSpPr>
        <p:spPr/>
        <p:txBody>
          <a:bodyPr/>
          <a:lstStyle/>
          <a:p>
            <a:r>
              <a:rPr lang="zh-CN" altLang="en-US" sz="3600" dirty="0">
                <a:latin typeface="Times New Roman" panose="02020603050405020304" pitchFamily="18" charset="0"/>
              </a:rPr>
              <a:t>静态存储分配</a:t>
            </a:r>
            <a:endParaRPr lang="zh-CN" altLang="en-US" sz="3600" dirty="0"/>
          </a:p>
        </p:txBody>
      </p:sp>
    </p:spTree>
    <p:extLst>
      <p:ext uri="{BB962C8B-B14F-4D97-AF65-F5344CB8AC3E}">
        <p14:creationId xmlns:p14="http://schemas.microsoft.com/office/powerpoint/2010/main" val="230039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linds(horizontal)">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33</a:t>
            </a:fld>
            <a:endParaRPr lang="en-US"/>
          </a:p>
        </p:txBody>
      </p:sp>
      <p:sp>
        <p:nvSpPr>
          <p:cNvPr id="4" name="标题 3"/>
          <p:cNvSpPr>
            <a:spLocks noGrp="1"/>
          </p:cNvSpPr>
          <p:nvPr>
            <p:ph type="title"/>
          </p:nvPr>
        </p:nvSpPr>
        <p:spPr/>
        <p:txBody>
          <a:bodyPr/>
          <a:lstStyle/>
          <a:p>
            <a:r>
              <a:rPr lang="zh-CN" altLang="en-US" dirty="0">
                <a:latin typeface="Times New Roman" panose="02020603050405020304" pitchFamily="18" charset="0"/>
              </a:rPr>
              <a:t>静态存储分配</a:t>
            </a:r>
            <a:endParaRPr lang="zh-CN" altLang="en-US" dirty="0"/>
          </a:p>
        </p:txBody>
      </p:sp>
      <p:sp>
        <p:nvSpPr>
          <p:cNvPr id="5" name="Rectangle 6"/>
          <p:cNvSpPr>
            <a:spLocks noChangeArrowheads="1"/>
          </p:cNvSpPr>
          <p:nvPr/>
        </p:nvSpPr>
        <p:spPr bwMode="auto">
          <a:xfrm>
            <a:off x="381000" y="1066800"/>
            <a:ext cx="4599443" cy="38164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lnSpc>
                <a:spcPct val="110000"/>
              </a:lnSpc>
              <a:spcBef>
                <a:spcPct val="0"/>
              </a:spcBef>
              <a:buFont typeface="Wingdings" pitchFamily="2" charset="2"/>
              <a:buNone/>
            </a:pPr>
            <a:r>
              <a:rPr lang="en-US" altLang="zh-CN" sz="2000" b="1" dirty="0">
                <a:solidFill>
                  <a:srgbClr val="002060"/>
                </a:solidFill>
                <a:latin typeface="Times New Roman" pitchFamily="18" charset="0"/>
              </a:rPr>
              <a:t>(1) PROGRAM   CNSUME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(2)</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CHARACTER  *50   BUF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(3)</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INTEGER  NEXT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(4)   CHARACTER  C</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PRDUCE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(5)</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DATA   NEXT</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1</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BUF/ '   '/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(6)</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6    C</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PRDUCE( )</a:t>
            </a:r>
            <a:r>
              <a:rPr lang="zh-CN" altLang="en-US" sz="2000" b="1" dirty="0">
                <a:solidFill>
                  <a:srgbClr val="002060"/>
                </a:solidFill>
                <a:latin typeface="Times New Roman" pitchFamily="18" charset="0"/>
              </a:rPr>
              <a:t> </a:t>
            </a:r>
            <a:br>
              <a:rPr lang="zh-CN" altLang="en-US" sz="2000" b="1" dirty="0">
                <a:solidFill>
                  <a:srgbClr val="002060"/>
                </a:solidFill>
                <a:latin typeface="Times New Roman" pitchFamily="18" charset="0"/>
              </a:rPr>
            </a:br>
            <a:r>
              <a:rPr lang="en-US" altLang="zh-CN" sz="2000" b="1" dirty="0">
                <a:solidFill>
                  <a:srgbClr val="002060"/>
                </a:solidFill>
                <a:latin typeface="Times New Roman" pitchFamily="18" charset="0"/>
              </a:rPr>
              <a:t>(7)</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BUF(NEXT</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NEXT)</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C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(8)      NEXT</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NEXT</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1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(9)</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IF(C  .NE.  '  ' ) GOTO 6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(10)</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WRITE(</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'(A)')BUF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(11)</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END </a:t>
            </a:r>
          </a:p>
        </p:txBody>
      </p:sp>
      <p:sp>
        <p:nvSpPr>
          <p:cNvPr id="6" name="Rectangle 7"/>
          <p:cNvSpPr>
            <a:spLocks noChangeArrowheads="1"/>
          </p:cNvSpPr>
          <p:nvPr/>
        </p:nvSpPr>
        <p:spPr bwMode="auto">
          <a:xfrm>
            <a:off x="5715000" y="2209800"/>
            <a:ext cx="5113337" cy="38164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b="1" dirty="0">
                <a:solidFill>
                  <a:srgbClr val="002060"/>
                </a:solidFill>
              </a:rPr>
              <a:t>(</a:t>
            </a:r>
            <a:r>
              <a:rPr lang="zh-CN" altLang="zh-CN" sz="2000" b="1" dirty="0">
                <a:solidFill>
                  <a:srgbClr val="002060"/>
                </a:solidFill>
                <a:latin typeface="Times New Roman" pitchFamily="18" charset="0"/>
              </a:rPr>
              <a:t>12</a:t>
            </a:r>
            <a:r>
              <a:rPr lang="en-US" altLang="zh-CN" sz="2000" b="1" dirty="0">
                <a:solidFill>
                  <a:srgbClr val="002060"/>
                </a:solidFill>
                <a:latin typeface="Times New Roman" pitchFamily="18" charset="0"/>
              </a:rPr>
              <a:t>)CHARACTER  FUNCTION  PRDUCE()</a:t>
            </a:r>
            <a:r>
              <a:rPr lang="zh-CN" altLang="en-US" sz="2000" b="1" dirty="0">
                <a:solidFill>
                  <a:srgbClr val="002060"/>
                </a:solidFill>
                <a:latin typeface="Times New Roman" pitchFamily="18" charset="0"/>
              </a:rPr>
              <a:t> </a:t>
            </a:r>
          </a:p>
          <a:p>
            <a:pPr eaLnBrk="1" hangingPunct="1">
              <a:spcBef>
                <a:spcPct val="0"/>
              </a:spcBef>
              <a:buFont typeface="Wingdings" pitchFamily="2" charset="2"/>
              <a:buNone/>
            </a:pPr>
            <a:r>
              <a:rPr lang="en-US" altLang="zh-CN" sz="2000" b="1" dirty="0">
                <a:solidFill>
                  <a:srgbClr val="002060"/>
                </a:solidFill>
                <a:latin typeface="Times New Roman" pitchFamily="18" charset="0"/>
              </a:rPr>
              <a:t>(13)   CHARACTER  * 80  BUFFER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(14)</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INTEGER NEXT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(15)</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SAVE  BUFFER</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NEXT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  (16)    DATA  NEXT </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81</a:t>
            </a:r>
            <a:r>
              <a:rPr lang="zh-CN" altLang="en-US" sz="2000" b="1" dirty="0">
                <a:solidFill>
                  <a:srgbClr val="002060"/>
                </a:solidFill>
                <a:latin typeface="Times New Roman" pitchFamily="18" charset="0"/>
              </a:rPr>
              <a:t>／ </a:t>
            </a:r>
            <a:br>
              <a:rPr lang="zh-CN" altLang="en-US" sz="2000" b="1" dirty="0">
                <a:solidFill>
                  <a:srgbClr val="002060"/>
                </a:solidFill>
                <a:latin typeface="Times New Roman" pitchFamily="18" charset="0"/>
              </a:rPr>
            </a:br>
            <a:r>
              <a:rPr lang="en-US" altLang="zh-CN" sz="2000" b="1" dirty="0">
                <a:solidFill>
                  <a:srgbClr val="002060"/>
                </a:solidFill>
                <a:latin typeface="Times New Roman" pitchFamily="18" charset="0"/>
              </a:rPr>
              <a:t>(17)</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IF ( NEXT .GT. 80 )THEN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(18)         READ(</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'(A)') BUFFER </a:t>
            </a:r>
          </a:p>
          <a:p>
            <a:pPr eaLnBrk="1" hangingPunct="1">
              <a:spcBef>
                <a:spcPct val="10000"/>
              </a:spcBef>
              <a:buFont typeface="Wingdings" pitchFamily="2" charset="2"/>
              <a:buNone/>
            </a:pPr>
            <a:r>
              <a:rPr lang="en-US" altLang="zh-CN" sz="2000" b="1" dirty="0">
                <a:solidFill>
                  <a:srgbClr val="002060"/>
                </a:solidFill>
                <a:latin typeface="Times New Roman" pitchFamily="18" charset="0"/>
              </a:rPr>
              <a:t>(19)</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NEXT</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1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(20)       END IF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(21)</a:t>
            </a:r>
            <a:r>
              <a:rPr lang="zh-CN" altLang="en-US" sz="2000" b="1" dirty="0">
                <a:solidFill>
                  <a:srgbClr val="002060"/>
                </a:solidFill>
                <a:latin typeface="Times New Roman" pitchFamily="18" charset="0"/>
              </a:rPr>
              <a:t>   </a:t>
            </a:r>
            <a:r>
              <a:rPr lang="en-US" altLang="zh-CN" sz="2000" b="1" dirty="0">
                <a:solidFill>
                  <a:srgbClr val="002060"/>
                </a:solidFill>
                <a:latin typeface="Times New Roman" pitchFamily="18" charset="0"/>
              </a:rPr>
              <a:t>PRDUCE</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BUFFER(NEXT</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NEXT)</a:t>
            </a:r>
            <a:r>
              <a:rPr lang="zh-CN" altLang="en-US" sz="2000" b="1" dirty="0">
                <a:solidFill>
                  <a:srgbClr val="002060"/>
                </a:solidFill>
                <a:latin typeface="Times New Roman" pitchFamily="18" charset="0"/>
              </a:rPr>
              <a:t> </a:t>
            </a:r>
            <a:br>
              <a:rPr lang="zh-CN" altLang="en-US" sz="2000" b="1" dirty="0">
                <a:solidFill>
                  <a:srgbClr val="002060"/>
                </a:solidFill>
                <a:latin typeface="Times New Roman" pitchFamily="18" charset="0"/>
              </a:rPr>
            </a:br>
            <a:r>
              <a:rPr lang="en-US" altLang="zh-CN" sz="2000" b="1" dirty="0">
                <a:solidFill>
                  <a:srgbClr val="002060"/>
                </a:solidFill>
                <a:latin typeface="Times New Roman" pitchFamily="18" charset="0"/>
              </a:rPr>
              <a:t>(22 )      NEXT</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NEXT</a:t>
            </a:r>
            <a:r>
              <a:rPr lang="zh-CN" altLang="en-US" sz="2000" b="1" dirty="0">
                <a:solidFill>
                  <a:srgbClr val="002060"/>
                </a:solidFill>
                <a:latin typeface="Times New Roman" pitchFamily="18" charset="0"/>
              </a:rPr>
              <a:t>＋</a:t>
            </a:r>
            <a:r>
              <a:rPr lang="en-US" altLang="zh-CN" sz="2000" b="1" dirty="0">
                <a:solidFill>
                  <a:srgbClr val="002060"/>
                </a:solidFill>
                <a:latin typeface="Times New Roman" pitchFamily="18" charset="0"/>
              </a:rPr>
              <a:t>1 </a:t>
            </a:r>
            <a:br>
              <a:rPr lang="en-US" altLang="zh-CN" sz="2000" b="1" dirty="0">
                <a:solidFill>
                  <a:srgbClr val="002060"/>
                </a:solidFill>
                <a:latin typeface="Times New Roman" pitchFamily="18" charset="0"/>
              </a:rPr>
            </a:br>
            <a:r>
              <a:rPr lang="en-US" altLang="zh-CN" sz="2000" b="1" dirty="0">
                <a:solidFill>
                  <a:srgbClr val="002060"/>
                </a:solidFill>
                <a:latin typeface="Times New Roman" pitchFamily="18" charset="0"/>
              </a:rPr>
              <a:t>(23 )    END </a:t>
            </a:r>
          </a:p>
        </p:txBody>
      </p:sp>
    </p:spTree>
    <p:extLst>
      <p:ext uri="{BB962C8B-B14F-4D97-AF65-F5344CB8AC3E}">
        <p14:creationId xmlns:p14="http://schemas.microsoft.com/office/powerpoint/2010/main" val="1767527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34</a:t>
            </a:fld>
            <a:endParaRPr lang="en-US"/>
          </a:p>
        </p:txBody>
      </p:sp>
      <p:sp>
        <p:nvSpPr>
          <p:cNvPr id="4" name="标题 3"/>
          <p:cNvSpPr>
            <a:spLocks noGrp="1"/>
          </p:cNvSpPr>
          <p:nvPr>
            <p:ph type="title"/>
          </p:nvPr>
        </p:nvSpPr>
        <p:spPr/>
        <p:txBody>
          <a:bodyPr/>
          <a:lstStyle/>
          <a:p>
            <a:r>
              <a:rPr lang="zh-CN" altLang="en-US" dirty="0">
                <a:latin typeface="Times New Roman" panose="02020603050405020304" pitchFamily="18" charset="0"/>
              </a:rPr>
              <a:t>静态存储分配</a:t>
            </a:r>
            <a:endParaRPr lang="zh-CN" altLang="en-US" dirty="0"/>
          </a:p>
        </p:txBody>
      </p:sp>
      <p:grpSp>
        <p:nvGrpSpPr>
          <p:cNvPr id="5" name="Group 6"/>
          <p:cNvGrpSpPr>
            <a:grpSpLocks/>
          </p:cNvGrpSpPr>
          <p:nvPr/>
        </p:nvGrpSpPr>
        <p:grpSpPr bwMode="auto">
          <a:xfrm>
            <a:off x="1828801" y="1341438"/>
            <a:ext cx="8564563" cy="4171950"/>
            <a:chOff x="192" y="1392"/>
            <a:chExt cx="5395" cy="2174"/>
          </a:xfrm>
        </p:grpSpPr>
        <p:sp>
          <p:nvSpPr>
            <p:cNvPr id="6" name="Rectangle 7"/>
            <p:cNvSpPr>
              <a:spLocks noChangeArrowheads="1"/>
            </p:cNvSpPr>
            <p:nvPr/>
          </p:nvSpPr>
          <p:spPr bwMode="auto">
            <a:xfrm>
              <a:off x="204" y="1392"/>
              <a:ext cx="2100" cy="21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7" name="Rectangle 8"/>
            <p:cNvSpPr>
              <a:spLocks noChangeArrowheads="1"/>
            </p:cNvSpPr>
            <p:nvPr/>
          </p:nvSpPr>
          <p:spPr bwMode="auto">
            <a:xfrm>
              <a:off x="245" y="1405"/>
              <a:ext cx="186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en-US" altLang="zh-CN" sz="2800">
                  <a:solidFill>
                    <a:srgbClr val="000066"/>
                  </a:solidFill>
                  <a:latin typeface="Times New Roman" pitchFamily="18" charset="0"/>
                </a:rPr>
                <a:t>cnsume</a:t>
              </a:r>
              <a:r>
                <a:rPr lang="zh-CN" altLang="en-US" sz="2800">
                  <a:solidFill>
                    <a:srgbClr val="000066"/>
                  </a:solidFill>
                  <a:latin typeface="Times New Roman" pitchFamily="18" charset="0"/>
                </a:rPr>
                <a:t>的代码</a:t>
              </a:r>
            </a:p>
          </p:txBody>
        </p:sp>
        <p:sp>
          <p:nvSpPr>
            <p:cNvPr id="8" name="Rectangle 9"/>
            <p:cNvSpPr>
              <a:spLocks noChangeArrowheads="1"/>
            </p:cNvSpPr>
            <p:nvPr/>
          </p:nvSpPr>
          <p:spPr bwMode="auto">
            <a:xfrm>
              <a:off x="246" y="1802"/>
              <a:ext cx="18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en-US" altLang="zh-CN" sz="2800">
                  <a:solidFill>
                    <a:srgbClr val="000066"/>
                  </a:solidFill>
                  <a:latin typeface="Times New Roman" pitchFamily="18" charset="0"/>
                </a:rPr>
                <a:t>prduce</a:t>
              </a:r>
              <a:r>
                <a:rPr lang="zh-CN" altLang="en-US" sz="2800">
                  <a:solidFill>
                    <a:srgbClr val="000066"/>
                  </a:solidFill>
                  <a:latin typeface="Times New Roman" pitchFamily="18" charset="0"/>
                </a:rPr>
                <a:t>的代码</a:t>
              </a:r>
            </a:p>
          </p:txBody>
        </p:sp>
        <p:sp>
          <p:nvSpPr>
            <p:cNvPr id="9" name="Rectangle 10"/>
            <p:cNvSpPr>
              <a:spLocks noChangeArrowheads="1"/>
            </p:cNvSpPr>
            <p:nvPr/>
          </p:nvSpPr>
          <p:spPr bwMode="auto">
            <a:xfrm>
              <a:off x="259" y="2672"/>
              <a:ext cx="18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endParaRPr lang="zh-CN" altLang="zh-CN" sz="1000">
                <a:solidFill>
                  <a:srgbClr val="000066"/>
                </a:solidFill>
                <a:latin typeface="Times New Roman" pitchFamily="18" charset="0"/>
              </a:endParaRPr>
            </a:p>
          </p:txBody>
        </p:sp>
        <p:sp>
          <p:nvSpPr>
            <p:cNvPr id="10" name="Rectangle 11"/>
            <p:cNvSpPr>
              <a:spLocks noChangeArrowheads="1"/>
            </p:cNvSpPr>
            <p:nvPr/>
          </p:nvSpPr>
          <p:spPr bwMode="auto">
            <a:xfrm>
              <a:off x="192" y="2304"/>
              <a:ext cx="215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lnSpc>
                  <a:spcPct val="80000"/>
                </a:lnSpc>
                <a:spcBef>
                  <a:spcPct val="0"/>
                </a:spcBef>
                <a:buFont typeface="Wingdings" pitchFamily="2" charset="2"/>
                <a:buNone/>
              </a:pPr>
              <a:r>
                <a:rPr lang="en-US" altLang="zh-CN" sz="2800">
                  <a:solidFill>
                    <a:srgbClr val="000066"/>
                  </a:solidFill>
                  <a:latin typeface="Times New Roman" pitchFamily="18" charset="0"/>
                </a:rPr>
                <a:t>character</a:t>
              </a:r>
              <a:r>
                <a:rPr lang="en-US" altLang="zh-CN" sz="2800">
                  <a:solidFill>
                    <a:srgbClr val="000066"/>
                  </a:solidFill>
                  <a:latin typeface="Times New Roman" pitchFamily="18" charset="0"/>
                  <a:sym typeface="Symbol" pitchFamily="18" charset="2"/>
                </a:rPr>
                <a:t></a:t>
              </a:r>
              <a:r>
                <a:rPr lang="en-US" altLang="zh-CN" sz="2800">
                  <a:solidFill>
                    <a:srgbClr val="000066"/>
                  </a:solidFill>
                  <a:latin typeface="Times New Roman" pitchFamily="18" charset="0"/>
                </a:rPr>
                <a:t> 50 buf</a:t>
              </a:r>
            </a:p>
            <a:p>
              <a:pPr algn="ctr">
                <a:lnSpc>
                  <a:spcPct val="80000"/>
                </a:lnSpc>
                <a:spcBef>
                  <a:spcPct val="0"/>
                </a:spcBef>
                <a:buFont typeface="Wingdings" pitchFamily="2" charset="2"/>
                <a:buNone/>
              </a:pPr>
              <a:r>
                <a:rPr lang="en-US" altLang="zh-CN" sz="2800">
                  <a:solidFill>
                    <a:srgbClr val="000066"/>
                  </a:solidFill>
                  <a:latin typeface="Times New Roman" pitchFamily="18" charset="0"/>
                </a:rPr>
                <a:t>integer next</a:t>
              </a:r>
            </a:p>
            <a:p>
              <a:pPr algn="ctr">
                <a:lnSpc>
                  <a:spcPct val="80000"/>
                </a:lnSpc>
                <a:spcBef>
                  <a:spcPct val="0"/>
                </a:spcBef>
                <a:buFont typeface="Wingdings" pitchFamily="2" charset="2"/>
                <a:buNone/>
              </a:pPr>
              <a:r>
                <a:rPr lang="en-US" altLang="zh-CN" sz="2800">
                  <a:solidFill>
                    <a:srgbClr val="000066"/>
                  </a:solidFill>
                  <a:latin typeface="Times New Roman" pitchFamily="18" charset="0"/>
                </a:rPr>
                <a:t>character c</a:t>
              </a:r>
            </a:p>
          </p:txBody>
        </p:sp>
        <p:sp>
          <p:nvSpPr>
            <p:cNvPr id="11" name="Rectangle 12"/>
            <p:cNvSpPr>
              <a:spLocks noChangeArrowheads="1"/>
            </p:cNvSpPr>
            <p:nvPr/>
          </p:nvSpPr>
          <p:spPr bwMode="auto">
            <a:xfrm>
              <a:off x="192" y="3120"/>
              <a:ext cx="2237"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lnSpc>
                  <a:spcPct val="80000"/>
                </a:lnSpc>
                <a:spcBef>
                  <a:spcPct val="0"/>
                </a:spcBef>
                <a:buFont typeface="Wingdings" pitchFamily="2" charset="2"/>
                <a:buNone/>
              </a:pPr>
              <a:r>
                <a:rPr lang="en-US" altLang="zh-CN" sz="2800">
                  <a:solidFill>
                    <a:srgbClr val="000066"/>
                  </a:solidFill>
                  <a:latin typeface="Times New Roman" pitchFamily="18" charset="0"/>
                </a:rPr>
                <a:t>character</a:t>
              </a:r>
              <a:r>
                <a:rPr lang="en-US" altLang="zh-CN" sz="2800">
                  <a:solidFill>
                    <a:srgbClr val="000066"/>
                  </a:solidFill>
                  <a:latin typeface="Times New Roman" pitchFamily="18" charset="0"/>
                  <a:sym typeface="Symbol" pitchFamily="18" charset="2"/>
                </a:rPr>
                <a:t></a:t>
              </a:r>
              <a:r>
                <a:rPr lang="en-US" altLang="zh-CN" sz="2800">
                  <a:solidFill>
                    <a:srgbClr val="000066"/>
                  </a:solidFill>
                  <a:latin typeface="Times New Roman" pitchFamily="18" charset="0"/>
                </a:rPr>
                <a:t> 80 buffer</a:t>
              </a:r>
            </a:p>
            <a:p>
              <a:pPr algn="ctr">
                <a:lnSpc>
                  <a:spcPct val="80000"/>
                </a:lnSpc>
                <a:spcBef>
                  <a:spcPct val="0"/>
                </a:spcBef>
                <a:buFont typeface="Wingdings" pitchFamily="2" charset="2"/>
                <a:buNone/>
              </a:pPr>
              <a:r>
                <a:rPr lang="en-US" altLang="zh-CN" sz="2800">
                  <a:solidFill>
                    <a:srgbClr val="000066"/>
                  </a:solidFill>
                  <a:latin typeface="Times New Roman" pitchFamily="18" charset="0"/>
                </a:rPr>
                <a:t>integer next</a:t>
              </a:r>
            </a:p>
          </p:txBody>
        </p:sp>
        <p:grpSp>
          <p:nvGrpSpPr>
            <p:cNvPr id="12" name="Group 13"/>
            <p:cNvGrpSpPr>
              <a:grpSpLocks/>
            </p:cNvGrpSpPr>
            <p:nvPr/>
          </p:nvGrpSpPr>
          <p:grpSpPr bwMode="auto">
            <a:xfrm>
              <a:off x="2448" y="2160"/>
              <a:ext cx="2174" cy="1388"/>
              <a:chOff x="2290" y="2174"/>
              <a:chExt cx="2174" cy="1388"/>
            </a:xfrm>
          </p:grpSpPr>
          <p:sp>
            <p:nvSpPr>
              <p:cNvPr id="28" name="Line 14"/>
              <p:cNvSpPr>
                <a:spLocks noChangeShapeType="1"/>
              </p:cNvSpPr>
              <p:nvPr/>
            </p:nvSpPr>
            <p:spPr bwMode="auto">
              <a:xfrm>
                <a:off x="3046" y="2934"/>
                <a:ext cx="3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5"/>
              <p:cNvSpPr>
                <a:spLocks noChangeShapeType="1"/>
              </p:cNvSpPr>
              <p:nvPr/>
            </p:nvSpPr>
            <p:spPr bwMode="auto">
              <a:xfrm>
                <a:off x="3046" y="2196"/>
                <a:ext cx="3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6"/>
              <p:cNvSpPr>
                <a:spLocks noChangeShapeType="1"/>
              </p:cNvSpPr>
              <p:nvPr/>
            </p:nvSpPr>
            <p:spPr bwMode="auto">
              <a:xfrm>
                <a:off x="3061" y="3562"/>
                <a:ext cx="34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17"/>
              <p:cNvSpPr>
                <a:spLocks noChangeArrowheads="1"/>
              </p:cNvSpPr>
              <p:nvPr/>
            </p:nvSpPr>
            <p:spPr bwMode="auto">
              <a:xfrm>
                <a:off x="2290" y="3046"/>
                <a:ext cx="207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en-US" altLang="zh-CN" sz="2800">
                    <a:solidFill>
                      <a:srgbClr val="000066"/>
                    </a:solidFill>
                    <a:latin typeface="Times New Roman" pitchFamily="18" charset="0"/>
                  </a:rPr>
                  <a:t>prduce</a:t>
                </a:r>
                <a:r>
                  <a:rPr lang="zh-CN" altLang="en-US" sz="2800">
                    <a:solidFill>
                      <a:srgbClr val="000066"/>
                    </a:solidFill>
                    <a:latin typeface="Times New Roman" pitchFamily="18" charset="0"/>
                  </a:rPr>
                  <a:t>的活动记录</a:t>
                </a:r>
              </a:p>
            </p:txBody>
          </p:sp>
          <p:sp>
            <p:nvSpPr>
              <p:cNvPr id="32" name="Line 18"/>
              <p:cNvSpPr>
                <a:spLocks noChangeShapeType="1"/>
              </p:cNvSpPr>
              <p:nvPr/>
            </p:nvSpPr>
            <p:spPr bwMode="auto">
              <a:xfrm>
                <a:off x="3219" y="3352"/>
                <a:ext cx="0" cy="21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3" name="Line 19"/>
              <p:cNvSpPr>
                <a:spLocks noChangeShapeType="1"/>
              </p:cNvSpPr>
              <p:nvPr/>
            </p:nvSpPr>
            <p:spPr bwMode="auto">
              <a:xfrm flipV="1">
                <a:off x="3219" y="2934"/>
                <a:ext cx="0" cy="20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4" name="Rectangle 20"/>
              <p:cNvSpPr>
                <a:spLocks noChangeArrowheads="1"/>
              </p:cNvSpPr>
              <p:nvPr/>
            </p:nvSpPr>
            <p:spPr bwMode="auto">
              <a:xfrm>
                <a:off x="2316" y="2374"/>
                <a:ext cx="214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en-US" altLang="zh-CN" sz="2800">
                    <a:solidFill>
                      <a:srgbClr val="000066"/>
                    </a:solidFill>
                    <a:latin typeface="Times New Roman" pitchFamily="18" charset="0"/>
                  </a:rPr>
                  <a:t>cnsume</a:t>
                </a:r>
                <a:r>
                  <a:rPr lang="zh-CN" altLang="en-US" sz="2800">
                    <a:solidFill>
                      <a:srgbClr val="000066"/>
                    </a:solidFill>
                    <a:latin typeface="Times New Roman" pitchFamily="18" charset="0"/>
                  </a:rPr>
                  <a:t>的活动记录</a:t>
                </a:r>
              </a:p>
            </p:txBody>
          </p:sp>
          <p:sp>
            <p:nvSpPr>
              <p:cNvPr id="35" name="Line 21"/>
              <p:cNvSpPr>
                <a:spLocks noChangeShapeType="1"/>
              </p:cNvSpPr>
              <p:nvPr/>
            </p:nvSpPr>
            <p:spPr bwMode="auto">
              <a:xfrm>
                <a:off x="3233" y="2681"/>
                <a:ext cx="0" cy="24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 name="Line 22"/>
              <p:cNvSpPr>
                <a:spLocks noChangeShapeType="1"/>
              </p:cNvSpPr>
              <p:nvPr/>
            </p:nvSpPr>
            <p:spPr bwMode="auto">
              <a:xfrm flipV="1">
                <a:off x="3219" y="2174"/>
                <a:ext cx="0" cy="24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23"/>
            <p:cNvGrpSpPr>
              <a:grpSpLocks/>
            </p:cNvGrpSpPr>
            <p:nvPr/>
          </p:nvGrpSpPr>
          <p:grpSpPr bwMode="auto">
            <a:xfrm>
              <a:off x="4464" y="1440"/>
              <a:ext cx="1123" cy="2126"/>
              <a:chOff x="4349" y="1425"/>
              <a:chExt cx="1123" cy="2126"/>
            </a:xfrm>
          </p:grpSpPr>
          <p:sp>
            <p:nvSpPr>
              <p:cNvPr id="19" name="Line 24"/>
              <p:cNvSpPr>
                <a:spLocks noChangeShapeType="1"/>
              </p:cNvSpPr>
              <p:nvPr/>
            </p:nvSpPr>
            <p:spPr bwMode="auto">
              <a:xfrm>
                <a:off x="4758" y="2196"/>
                <a:ext cx="34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5"/>
              <p:cNvSpPr>
                <a:spLocks noChangeShapeType="1"/>
              </p:cNvSpPr>
              <p:nvPr/>
            </p:nvSpPr>
            <p:spPr bwMode="auto">
              <a:xfrm>
                <a:off x="4756" y="1425"/>
                <a:ext cx="3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6"/>
              <p:cNvSpPr>
                <a:spLocks noChangeShapeType="1"/>
              </p:cNvSpPr>
              <p:nvPr/>
            </p:nvSpPr>
            <p:spPr bwMode="auto">
              <a:xfrm>
                <a:off x="4758" y="3551"/>
                <a:ext cx="34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7"/>
              <p:cNvSpPr>
                <a:spLocks noChangeShapeType="1"/>
              </p:cNvSpPr>
              <p:nvPr/>
            </p:nvSpPr>
            <p:spPr bwMode="auto">
              <a:xfrm>
                <a:off x="4930" y="3022"/>
                <a:ext cx="0" cy="51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3" name="Rectangle 28"/>
              <p:cNvSpPr>
                <a:spLocks noChangeArrowheads="1"/>
              </p:cNvSpPr>
              <p:nvPr/>
            </p:nvSpPr>
            <p:spPr bwMode="auto">
              <a:xfrm>
                <a:off x="4349" y="2628"/>
                <a:ext cx="112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zh-CN" altLang="en-US" sz="2800">
                    <a:solidFill>
                      <a:srgbClr val="000066"/>
                    </a:solidFill>
                    <a:latin typeface="Times New Roman" pitchFamily="18" charset="0"/>
                  </a:rPr>
                  <a:t>静态数据</a:t>
                </a:r>
              </a:p>
            </p:txBody>
          </p:sp>
          <p:sp>
            <p:nvSpPr>
              <p:cNvPr id="24" name="Line 29"/>
              <p:cNvSpPr>
                <a:spLocks noChangeShapeType="1"/>
              </p:cNvSpPr>
              <p:nvPr/>
            </p:nvSpPr>
            <p:spPr bwMode="auto">
              <a:xfrm flipV="1">
                <a:off x="4932" y="2174"/>
                <a:ext cx="0" cy="51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 name="Rectangle 30"/>
              <p:cNvSpPr>
                <a:spLocks noChangeArrowheads="1"/>
              </p:cNvSpPr>
              <p:nvPr/>
            </p:nvSpPr>
            <p:spPr bwMode="auto">
              <a:xfrm>
                <a:off x="4574" y="1614"/>
                <a:ext cx="71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zh-CN" altLang="en-US" sz="2800">
                    <a:solidFill>
                      <a:srgbClr val="000066"/>
                    </a:solidFill>
                    <a:latin typeface="Times New Roman" pitchFamily="18" charset="0"/>
                  </a:rPr>
                  <a:t>代码</a:t>
                </a:r>
              </a:p>
            </p:txBody>
          </p:sp>
          <p:sp>
            <p:nvSpPr>
              <p:cNvPr id="26" name="Line 31"/>
              <p:cNvSpPr>
                <a:spLocks noChangeShapeType="1"/>
              </p:cNvSpPr>
              <p:nvPr/>
            </p:nvSpPr>
            <p:spPr bwMode="auto">
              <a:xfrm>
                <a:off x="4930" y="1932"/>
                <a:ext cx="0" cy="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7" name="Line 32"/>
              <p:cNvSpPr>
                <a:spLocks noChangeShapeType="1"/>
              </p:cNvSpPr>
              <p:nvPr/>
            </p:nvSpPr>
            <p:spPr bwMode="auto">
              <a:xfrm flipV="1">
                <a:off x="4930" y="1425"/>
                <a:ext cx="0" cy="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14" name="Line 33"/>
            <p:cNvSpPr>
              <a:spLocks noChangeShapeType="1"/>
            </p:cNvSpPr>
            <p:nvPr/>
          </p:nvSpPr>
          <p:spPr bwMode="auto">
            <a:xfrm>
              <a:off x="240" y="2304"/>
              <a:ext cx="20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34"/>
            <p:cNvSpPr>
              <a:spLocks noChangeShapeType="1"/>
            </p:cNvSpPr>
            <p:nvPr/>
          </p:nvSpPr>
          <p:spPr bwMode="auto">
            <a:xfrm>
              <a:off x="240" y="1824"/>
              <a:ext cx="20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35"/>
            <p:cNvSpPr>
              <a:spLocks noChangeShapeType="1"/>
            </p:cNvSpPr>
            <p:nvPr/>
          </p:nvSpPr>
          <p:spPr bwMode="auto">
            <a:xfrm>
              <a:off x="240" y="2160"/>
              <a:ext cx="20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36"/>
            <p:cNvSpPr>
              <a:spLocks noChangeShapeType="1"/>
            </p:cNvSpPr>
            <p:nvPr/>
          </p:nvSpPr>
          <p:spPr bwMode="auto">
            <a:xfrm>
              <a:off x="240" y="2928"/>
              <a:ext cx="20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37"/>
            <p:cNvSpPr>
              <a:spLocks noChangeShapeType="1"/>
            </p:cNvSpPr>
            <p:nvPr/>
          </p:nvSpPr>
          <p:spPr bwMode="auto">
            <a:xfrm>
              <a:off x="240" y="3072"/>
              <a:ext cx="20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658348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609600" y="914400"/>
            <a:ext cx="11201400" cy="5054600"/>
          </a:xfrm>
        </p:spPr>
        <p:txBody>
          <a:bodyPr/>
          <a:lstStyle/>
          <a:p>
            <a:r>
              <a:rPr lang="zh-CN" altLang="en-US" sz="3600" dirty="0"/>
              <a:t>程序设计语言若允许递归调用、可变数组、可变数据结构：</a:t>
            </a:r>
            <a:endParaRPr lang="en-US" altLang="zh-CN" sz="3600" dirty="0"/>
          </a:p>
          <a:p>
            <a:pPr lvl="1"/>
            <a:r>
              <a:rPr lang="zh-CN" altLang="en-US" sz="3600" dirty="0">
                <a:latin typeface="Tahoma" pitchFamily="34" charset="0"/>
              </a:rPr>
              <a:t>编译时无法确定运行时需要的存储空间大小</a:t>
            </a:r>
            <a:endParaRPr lang="en-US" altLang="zh-CN" sz="3600" dirty="0">
              <a:latin typeface="Tahoma" pitchFamily="34" charset="0"/>
            </a:endParaRPr>
          </a:p>
          <a:p>
            <a:pPr lvl="1"/>
            <a:r>
              <a:rPr lang="zh-CN" altLang="en-US" sz="3600" dirty="0">
                <a:latin typeface="Tahoma" pitchFamily="34" charset="0"/>
              </a:rPr>
              <a:t>只能在运行时动态地确定，采用动态存储分配</a:t>
            </a:r>
            <a:endParaRPr lang="en-US" altLang="zh-CN" sz="3600" dirty="0">
              <a:latin typeface="Tahoma" pitchFamily="34" charset="0"/>
            </a:endParaRPr>
          </a:p>
          <a:p>
            <a:r>
              <a:rPr lang="zh-CN" altLang="en-US" sz="3600" dirty="0">
                <a:latin typeface="Tahoma" pitchFamily="34" charset="0"/>
              </a:rPr>
              <a:t>动态</a:t>
            </a:r>
            <a:r>
              <a:rPr lang="zh-CN" altLang="en-US" sz="4000" dirty="0">
                <a:latin typeface="Tahoma" pitchFamily="34" charset="0"/>
              </a:rPr>
              <a:t>存储分配</a:t>
            </a:r>
            <a:r>
              <a:rPr lang="zh-CN" altLang="en-US" sz="3600" dirty="0">
                <a:latin typeface="Tahoma" pitchFamily="34" charset="0"/>
              </a:rPr>
              <a:t>包括</a:t>
            </a:r>
            <a:r>
              <a:rPr lang="en-US" altLang="zh-CN" sz="3600" dirty="0">
                <a:latin typeface="Tahoma" pitchFamily="34" charset="0"/>
              </a:rPr>
              <a:t>:</a:t>
            </a:r>
          </a:p>
          <a:p>
            <a:pPr lvl="1"/>
            <a:r>
              <a:rPr lang="zh-CN" altLang="en-US" sz="3600" u="sng" dirty="0">
                <a:latin typeface="Tahoma" pitchFamily="34" charset="0"/>
              </a:rPr>
              <a:t>栈式分配</a:t>
            </a:r>
            <a:r>
              <a:rPr lang="zh-CN" altLang="en-US" sz="3600" dirty="0">
                <a:latin typeface="Tahoma" pitchFamily="34" charset="0"/>
              </a:rPr>
              <a:t>   和   </a:t>
            </a:r>
            <a:r>
              <a:rPr lang="zh-CN" altLang="en-US" sz="3600" u="sng" dirty="0">
                <a:latin typeface="Tahoma" pitchFamily="34" charset="0"/>
              </a:rPr>
              <a:t>堆式分配  </a:t>
            </a:r>
          </a:p>
        </p:txBody>
      </p:sp>
      <p:sp>
        <p:nvSpPr>
          <p:cNvPr id="3" name="灯片编号占位符 2"/>
          <p:cNvSpPr>
            <a:spLocks noGrp="1"/>
          </p:cNvSpPr>
          <p:nvPr>
            <p:ph type="sldNum" sz="quarter" idx="12"/>
          </p:nvPr>
        </p:nvSpPr>
        <p:spPr/>
        <p:txBody>
          <a:bodyPr/>
          <a:lstStyle/>
          <a:p>
            <a:fld id="{10F35DC5-7E65-8247-99AB-4E984F8A921E}" type="slidenum">
              <a:rPr lang="en-US" smtClean="0"/>
              <a:pPr/>
              <a:t>35</a:t>
            </a:fld>
            <a:endParaRPr lang="en-US"/>
          </a:p>
        </p:txBody>
      </p:sp>
      <p:sp>
        <p:nvSpPr>
          <p:cNvPr id="4" name="标题 3"/>
          <p:cNvSpPr>
            <a:spLocks noGrp="1"/>
          </p:cNvSpPr>
          <p:nvPr>
            <p:ph type="title"/>
          </p:nvPr>
        </p:nvSpPr>
        <p:spPr/>
        <p:txBody>
          <a:bodyPr/>
          <a:lstStyle/>
          <a:p>
            <a:r>
              <a:rPr lang="en-US" altLang="zh-CN" dirty="0"/>
              <a:t>7.4 </a:t>
            </a:r>
            <a:r>
              <a:rPr lang="zh-CN" altLang="en-US" dirty="0"/>
              <a:t>运行时刻存储分配策略</a:t>
            </a:r>
          </a:p>
        </p:txBody>
      </p:sp>
    </p:spTree>
    <p:extLst>
      <p:ext uri="{BB962C8B-B14F-4D97-AF65-F5344CB8AC3E}">
        <p14:creationId xmlns:p14="http://schemas.microsoft.com/office/powerpoint/2010/main" val="375148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838200"/>
            <a:ext cx="11506200" cy="5486400"/>
          </a:xfrm>
        </p:spPr>
        <p:txBody>
          <a:bodyPr/>
          <a:lstStyle/>
          <a:p>
            <a:r>
              <a:rPr lang="zh-CN" altLang="en-US" sz="3600" dirty="0"/>
              <a:t>栈式存储分配的思想</a:t>
            </a:r>
            <a:endParaRPr lang="en-US" altLang="zh-CN" sz="3600" dirty="0"/>
          </a:p>
          <a:p>
            <a:pPr lvl="1"/>
            <a:r>
              <a:rPr lang="zh-CN" altLang="en-US" sz="3200" dirty="0"/>
              <a:t>基于控制栈的原理，存储空间被组织成栈</a:t>
            </a:r>
            <a:endParaRPr lang="en-US" altLang="zh-CN" sz="3200" dirty="0"/>
          </a:p>
          <a:p>
            <a:pPr lvl="1"/>
            <a:r>
              <a:rPr lang="zh-CN" altLang="en-US" sz="3200" dirty="0">
                <a:latin typeface="Tahoma" pitchFamily="34" charset="0"/>
              </a:rPr>
              <a:t>程序运行时每当调用一个过程，就将该过程的活动记录压入栈中，过程执行完毕将它的活动记录从栈中弹出</a:t>
            </a:r>
          </a:p>
          <a:p>
            <a:pPr lvl="1"/>
            <a:r>
              <a:rPr lang="zh-CN" altLang="en-US" sz="3200" dirty="0"/>
              <a:t>与静态分配不同的是，在每次活动中把局部名字和新的存储单元绑定，在活动结束时，活动记录从栈中弹出，因而局部名字的存储空间也随之消失。</a:t>
            </a:r>
          </a:p>
          <a:p>
            <a:pPr lvl="1"/>
            <a:r>
              <a:rPr lang="zh-CN" altLang="en-US" sz="3200" dirty="0"/>
              <a:t>下一页的图表明当控制流通过图的活动树时，活动记录被推入或弹出运行时刻的栈中的情况。</a:t>
            </a:r>
          </a:p>
        </p:txBody>
      </p:sp>
      <p:sp>
        <p:nvSpPr>
          <p:cNvPr id="3" name="灯片编号占位符 2"/>
          <p:cNvSpPr>
            <a:spLocks noGrp="1"/>
          </p:cNvSpPr>
          <p:nvPr>
            <p:ph type="sldNum" sz="quarter" idx="12"/>
          </p:nvPr>
        </p:nvSpPr>
        <p:spPr/>
        <p:txBody>
          <a:bodyPr/>
          <a:lstStyle/>
          <a:p>
            <a:fld id="{10F35DC5-7E65-8247-99AB-4E984F8A921E}" type="slidenum">
              <a:rPr lang="en-US" smtClean="0"/>
              <a:pPr/>
              <a:t>36</a:t>
            </a:fld>
            <a:endParaRPr lang="en-US"/>
          </a:p>
        </p:txBody>
      </p:sp>
      <p:sp>
        <p:nvSpPr>
          <p:cNvPr id="4" name="标题 3"/>
          <p:cNvSpPr>
            <a:spLocks noGrp="1"/>
          </p:cNvSpPr>
          <p:nvPr>
            <p:ph type="title"/>
          </p:nvPr>
        </p:nvSpPr>
        <p:spPr/>
        <p:txBody>
          <a:bodyPr/>
          <a:lstStyle/>
          <a:p>
            <a:r>
              <a:rPr lang="zh-CN" altLang="en-US" dirty="0"/>
              <a:t>栈式存储分配</a:t>
            </a:r>
          </a:p>
        </p:txBody>
      </p:sp>
    </p:spTree>
    <p:extLst>
      <p:ext uri="{BB962C8B-B14F-4D97-AF65-F5344CB8AC3E}">
        <p14:creationId xmlns:p14="http://schemas.microsoft.com/office/powerpoint/2010/main" val="13173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37</a:t>
            </a:fld>
            <a:endParaRPr lang="en-US"/>
          </a:p>
        </p:txBody>
      </p:sp>
      <p:sp>
        <p:nvSpPr>
          <p:cNvPr id="4" name="标题 3"/>
          <p:cNvSpPr>
            <a:spLocks noGrp="1"/>
          </p:cNvSpPr>
          <p:nvPr>
            <p:ph type="title"/>
          </p:nvPr>
        </p:nvSpPr>
        <p:spPr>
          <a:xfrm>
            <a:off x="2209800" y="30480"/>
            <a:ext cx="8229600" cy="722196"/>
          </a:xfrm>
        </p:spPr>
        <p:txBody>
          <a:bodyPr/>
          <a:lstStyle/>
          <a:p>
            <a:r>
              <a:rPr lang="zh-CN" altLang="en-US" sz="3600" dirty="0"/>
              <a:t>控制栈的变化举例</a:t>
            </a:r>
            <a:r>
              <a:rPr lang="en-US" altLang="zh-CN" sz="3600" dirty="0"/>
              <a:t>(</a:t>
            </a:r>
            <a:r>
              <a:rPr lang="zh-CN" altLang="en-US" sz="3600" dirty="0"/>
              <a:t>旧图</a:t>
            </a:r>
            <a:r>
              <a:rPr lang="en-US" altLang="zh-CN" sz="3600" dirty="0"/>
              <a:t>6.11)</a:t>
            </a:r>
            <a:r>
              <a:rPr lang="zh-CN" altLang="en-US" sz="3600" dirty="0"/>
              <a:t>龙书图</a:t>
            </a:r>
            <a:r>
              <a:rPr lang="en-US" altLang="zh-CN" sz="3600" dirty="0"/>
              <a:t>7-6)</a:t>
            </a:r>
            <a:endParaRPr lang="zh-CN" altLang="en-US" sz="3600" dirty="0"/>
          </a:p>
        </p:txBody>
      </p:sp>
      <p:sp>
        <p:nvSpPr>
          <p:cNvPr id="5" name="Rectangle 157"/>
          <p:cNvSpPr>
            <a:spLocks noChangeArrowheads="1"/>
          </p:cNvSpPr>
          <p:nvPr/>
        </p:nvSpPr>
        <p:spPr bwMode="auto">
          <a:xfrm>
            <a:off x="3741738" y="1787525"/>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6" name="Group 154"/>
          <p:cNvGrpSpPr>
            <a:grpSpLocks/>
          </p:cNvGrpSpPr>
          <p:nvPr/>
        </p:nvGrpSpPr>
        <p:grpSpPr bwMode="auto">
          <a:xfrm>
            <a:off x="2608262" y="2038350"/>
            <a:ext cx="1117600" cy="768350"/>
            <a:chOff x="827" y="2259"/>
            <a:chExt cx="704" cy="484"/>
          </a:xfrm>
        </p:grpSpPr>
        <p:sp>
          <p:nvSpPr>
            <p:cNvPr id="7"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8"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26"/>
          <p:cNvGrpSpPr>
            <a:grpSpLocks/>
          </p:cNvGrpSpPr>
          <p:nvPr/>
        </p:nvGrpSpPr>
        <p:grpSpPr bwMode="auto">
          <a:xfrm>
            <a:off x="6026150" y="1125539"/>
            <a:ext cx="1905000" cy="993775"/>
            <a:chOff x="3024" y="960"/>
            <a:chExt cx="1200" cy="626"/>
          </a:xfrm>
        </p:grpSpPr>
        <p:sp>
          <p:nvSpPr>
            <p:cNvPr id="28" name="Text Box 135"/>
            <p:cNvSpPr txBox="1">
              <a:spLocks noChangeArrowheads="1"/>
            </p:cNvSpPr>
            <p:nvPr/>
          </p:nvSpPr>
          <p:spPr bwMode="auto">
            <a:xfrm>
              <a:off x="3504" y="960"/>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p>
          </p:txBody>
        </p:sp>
        <p:sp>
          <p:nvSpPr>
            <p:cNvPr id="29" name="Text Box 134"/>
            <p:cNvSpPr txBox="1">
              <a:spLocks noChangeArrowheads="1"/>
            </p:cNvSpPr>
            <p:nvPr/>
          </p:nvSpPr>
          <p:spPr bwMode="auto">
            <a:xfrm>
              <a:off x="3068" y="1295"/>
              <a:ext cx="75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 : array</a:t>
              </a:r>
            </a:p>
          </p:txBody>
        </p:sp>
        <p:grpSp>
          <p:nvGrpSpPr>
            <p:cNvPr id="30" name="Group 127"/>
            <p:cNvGrpSpPr>
              <a:grpSpLocks/>
            </p:cNvGrpSpPr>
            <p:nvPr/>
          </p:nvGrpSpPr>
          <p:grpSpPr bwMode="auto">
            <a:xfrm>
              <a:off x="3024" y="1008"/>
              <a:ext cx="1200" cy="576"/>
              <a:chOff x="3024" y="1008"/>
              <a:chExt cx="1200" cy="576"/>
            </a:xfrm>
          </p:grpSpPr>
          <p:grpSp>
            <p:nvGrpSpPr>
              <p:cNvPr id="31" name="Group 129"/>
              <p:cNvGrpSpPr>
                <a:grpSpLocks/>
              </p:cNvGrpSpPr>
              <p:nvPr/>
            </p:nvGrpSpPr>
            <p:grpSpPr bwMode="auto">
              <a:xfrm>
                <a:off x="3024" y="1008"/>
                <a:ext cx="1200" cy="576"/>
                <a:chOff x="3024" y="1008"/>
                <a:chExt cx="1200" cy="528"/>
              </a:xfrm>
            </p:grpSpPr>
            <p:sp>
              <p:nvSpPr>
                <p:cNvPr id="33" name="Line 133"/>
                <p:cNvSpPr>
                  <a:spLocks noChangeShapeType="1"/>
                </p:cNvSpPr>
                <p:nvPr/>
              </p:nvSpPr>
              <p:spPr bwMode="auto">
                <a:xfrm>
                  <a:off x="3024" y="1008"/>
                  <a:ext cx="12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32"/>
                <p:cNvSpPr>
                  <a:spLocks noChangeShapeType="1"/>
                </p:cNvSpPr>
                <p:nvPr/>
              </p:nvSpPr>
              <p:spPr bwMode="auto">
                <a:xfrm>
                  <a:off x="30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31"/>
                <p:cNvSpPr>
                  <a:spLocks noChangeShapeType="1"/>
                </p:cNvSpPr>
                <p:nvPr/>
              </p:nvSpPr>
              <p:spPr bwMode="auto">
                <a:xfrm>
                  <a:off x="42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30"/>
                <p:cNvSpPr>
                  <a:spLocks noChangeShapeType="1"/>
                </p:cNvSpPr>
                <p:nvPr/>
              </p:nvSpPr>
              <p:spPr bwMode="auto">
                <a:xfrm>
                  <a:off x="3024"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Line 128"/>
              <p:cNvSpPr>
                <a:spLocks noChangeShapeType="1"/>
              </p:cNvSpPr>
              <p:nvPr/>
            </p:nvSpPr>
            <p:spPr bwMode="auto">
              <a:xfrm>
                <a:off x="3024" y="1296"/>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61" name="Group 118"/>
          <p:cNvGrpSpPr>
            <a:grpSpLocks/>
          </p:cNvGrpSpPr>
          <p:nvPr/>
        </p:nvGrpSpPr>
        <p:grpSpPr bwMode="auto">
          <a:xfrm>
            <a:off x="6013452" y="2038351"/>
            <a:ext cx="1917700" cy="995363"/>
            <a:chOff x="3016" y="1631"/>
            <a:chExt cx="1208" cy="627"/>
          </a:xfrm>
        </p:grpSpPr>
        <p:sp>
          <p:nvSpPr>
            <p:cNvPr id="162" name="Text Box 125"/>
            <p:cNvSpPr txBox="1">
              <a:spLocks noChangeArrowheads="1"/>
            </p:cNvSpPr>
            <p:nvPr/>
          </p:nvSpPr>
          <p:spPr bwMode="auto">
            <a:xfrm>
              <a:off x="3509" y="1631"/>
              <a:ext cx="1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r</a:t>
              </a:r>
            </a:p>
          </p:txBody>
        </p:sp>
        <p:sp>
          <p:nvSpPr>
            <p:cNvPr id="163" name="Text Box 124"/>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 integer</a:t>
              </a:r>
            </a:p>
          </p:txBody>
        </p:sp>
        <p:sp>
          <p:nvSpPr>
            <p:cNvPr id="164" name="Line 123"/>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122"/>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121"/>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120"/>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119"/>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0" name="Group 145"/>
          <p:cNvGrpSpPr>
            <a:grpSpLocks/>
          </p:cNvGrpSpPr>
          <p:nvPr/>
        </p:nvGrpSpPr>
        <p:grpSpPr bwMode="auto">
          <a:xfrm>
            <a:off x="3419475" y="2033589"/>
            <a:ext cx="685800" cy="733425"/>
            <a:chOff x="1338" y="2256"/>
            <a:chExt cx="432" cy="462"/>
          </a:xfrm>
        </p:grpSpPr>
        <p:sp>
          <p:nvSpPr>
            <p:cNvPr id="171"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Rectangle 146"/>
            <p:cNvSpPr>
              <a:spLocks noChangeArrowheads="1"/>
            </p:cNvSpPr>
            <p:nvPr/>
          </p:nvSpPr>
          <p:spPr bwMode="auto">
            <a:xfrm>
              <a:off x="1338" y="2544"/>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spTree>
    <p:extLst>
      <p:ext uri="{BB962C8B-B14F-4D97-AF65-F5344CB8AC3E}">
        <p14:creationId xmlns:p14="http://schemas.microsoft.com/office/powerpoint/2010/main" val="100066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subTnLst>
                                    <p:animClr clrSpc="rgb" dir="cw">
                                      <p:cBhvr override="childStyle">
                                        <p:cTn dur="1" fill="hold" display="0" masterRel="nextClick" afterEffect="1"/>
                                        <p:tgtEl>
                                          <p:spTgt spid="6"/>
                                        </p:tgtEl>
                                        <p:attrNameLst>
                                          <p:attrName>ppt_c</p:attrName>
                                        </p:attrNameLst>
                                      </p:cBhvr>
                                      <p:to>
                                        <a:srgbClr val="FF3399"/>
                                      </p:to>
                                    </p:animClr>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1"/>
                                        </p:tgtEl>
                                        <p:attrNameLst>
                                          <p:attrName>style.visibility</p:attrName>
                                        </p:attrNameLst>
                                      </p:cBhvr>
                                      <p:to>
                                        <p:strVal val="visible"/>
                                      </p:to>
                                    </p:set>
                                    <p:anim calcmode="lin" valueType="num">
                                      <p:cBhvr additive="base">
                                        <p:cTn id="22" dur="500" fill="hold"/>
                                        <p:tgtEl>
                                          <p:spTgt spid="161"/>
                                        </p:tgtEl>
                                        <p:attrNameLst>
                                          <p:attrName>ppt_x</p:attrName>
                                        </p:attrNameLst>
                                      </p:cBhvr>
                                      <p:tavLst>
                                        <p:tav tm="0">
                                          <p:val>
                                            <p:strVal val="#ppt_x"/>
                                          </p:val>
                                        </p:tav>
                                        <p:tav tm="100000">
                                          <p:val>
                                            <p:strVal val="#ppt_x"/>
                                          </p:val>
                                        </p:tav>
                                      </p:tavLst>
                                    </p:anim>
                                    <p:anim calcmode="lin" valueType="num">
                                      <p:cBhvr additive="base">
                                        <p:cTn id="23"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xit" presetSubtype="2" fill="hold" nodeType="clickEffect">
                                  <p:stCondLst>
                                    <p:cond delay="0"/>
                                  </p:stCondLst>
                                  <p:childTnLst>
                                    <p:anim calcmode="lin" valueType="num">
                                      <p:cBhvr additive="base">
                                        <p:cTn id="27" dur="500"/>
                                        <p:tgtEl>
                                          <p:spTgt spid="161"/>
                                        </p:tgtEl>
                                        <p:attrNameLst>
                                          <p:attrName>ppt_x</p:attrName>
                                        </p:attrNameLst>
                                      </p:cBhvr>
                                      <p:tavLst>
                                        <p:tav tm="0">
                                          <p:val>
                                            <p:strVal val="#ppt_x"/>
                                          </p:val>
                                        </p:tav>
                                        <p:tav tm="100000">
                                          <p:val>
                                            <p:strVal val="#ppt_x+#ppt_w*1.125000"/>
                                          </p:val>
                                        </p:tav>
                                      </p:tavLst>
                                    </p:anim>
                                    <p:animEffect transition="out" filter="wipe(right)">
                                      <p:cBhvr>
                                        <p:cTn id="28" dur="500"/>
                                        <p:tgtEl>
                                          <p:spTgt spid="161"/>
                                        </p:tgtEl>
                                      </p:cBhvr>
                                    </p:animEffect>
                                    <p:set>
                                      <p:cBhvr>
                                        <p:cTn id="29" dur="1" fill="hold">
                                          <p:stCondLst>
                                            <p:cond delay="499"/>
                                          </p:stCondLst>
                                        </p:cTn>
                                        <p:tgtEl>
                                          <p:spTgt spid="161"/>
                                        </p:tgtEl>
                                        <p:attrNameLst>
                                          <p:attrName>style.visibility</p:attrName>
                                        </p:attrNameLst>
                                      </p:cBhvr>
                                      <p:to>
                                        <p:strVal val="hidden"/>
                                      </p:to>
                                    </p:set>
                                  </p:childTnLst>
                                </p:cTn>
                              </p:par>
                              <p:par>
                                <p:cTn id="30" presetID="22" presetClass="entr" presetSubtype="1" fill="hold" nodeType="with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wipe(up)">
                                      <p:cBhvr>
                                        <p:cTn id="32"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38</a:t>
            </a:fld>
            <a:endParaRPr lang="en-US"/>
          </a:p>
        </p:txBody>
      </p:sp>
      <p:sp>
        <p:nvSpPr>
          <p:cNvPr id="4" name="标题 3"/>
          <p:cNvSpPr>
            <a:spLocks noGrp="1"/>
          </p:cNvSpPr>
          <p:nvPr>
            <p:ph type="title"/>
          </p:nvPr>
        </p:nvSpPr>
        <p:spPr>
          <a:xfrm>
            <a:off x="2209800" y="30480"/>
            <a:ext cx="8229600" cy="722196"/>
          </a:xfrm>
        </p:spPr>
        <p:txBody>
          <a:bodyPr/>
          <a:lstStyle/>
          <a:p>
            <a:r>
              <a:rPr lang="zh-CN" altLang="en-US" sz="3600" dirty="0"/>
              <a:t>控制栈的变化举例</a:t>
            </a:r>
            <a:r>
              <a:rPr lang="en-US" altLang="zh-CN" sz="3600" dirty="0"/>
              <a:t>(</a:t>
            </a:r>
            <a:r>
              <a:rPr lang="zh-CN" altLang="en-US" sz="3600" dirty="0"/>
              <a:t>旧图</a:t>
            </a:r>
            <a:r>
              <a:rPr lang="en-US" altLang="zh-CN" sz="3600" dirty="0"/>
              <a:t>6.11)</a:t>
            </a:r>
            <a:r>
              <a:rPr lang="zh-CN" altLang="en-US" sz="3600" dirty="0"/>
              <a:t>龙书图</a:t>
            </a:r>
            <a:r>
              <a:rPr lang="en-US" altLang="zh-CN" sz="3600" dirty="0"/>
              <a:t>7-6)</a:t>
            </a:r>
            <a:endParaRPr lang="zh-CN" altLang="en-US" sz="3600" dirty="0"/>
          </a:p>
        </p:txBody>
      </p:sp>
      <p:sp>
        <p:nvSpPr>
          <p:cNvPr id="5" name="Rectangle 157"/>
          <p:cNvSpPr>
            <a:spLocks noChangeArrowheads="1"/>
          </p:cNvSpPr>
          <p:nvPr/>
        </p:nvSpPr>
        <p:spPr bwMode="auto">
          <a:xfrm>
            <a:off x="3741738" y="1787525"/>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6" name="Group 154"/>
          <p:cNvGrpSpPr>
            <a:grpSpLocks/>
          </p:cNvGrpSpPr>
          <p:nvPr/>
        </p:nvGrpSpPr>
        <p:grpSpPr bwMode="auto">
          <a:xfrm>
            <a:off x="2608262" y="2038350"/>
            <a:ext cx="1117600" cy="768350"/>
            <a:chOff x="827" y="2259"/>
            <a:chExt cx="704" cy="484"/>
          </a:xfrm>
        </p:grpSpPr>
        <p:sp>
          <p:nvSpPr>
            <p:cNvPr id="7"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8"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26"/>
          <p:cNvGrpSpPr>
            <a:grpSpLocks/>
          </p:cNvGrpSpPr>
          <p:nvPr/>
        </p:nvGrpSpPr>
        <p:grpSpPr bwMode="auto">
          <a:xfrm>
            <a:off x="6026150" y="1125539"/>
            <a:ext cx="1905000" cy="993775"/>
            <a:chOff x="3024" y="960"/>
            <a:chExt cx="1200" cy="626"/>
          </a:xfrm>
        </p:grpSpPr>
        <p:sp>
          <p:nvSpPr>
            <p:cNvPr id="28" name="Text Box 135"/>
            <p:cNvSpPr txBox="1">
              <a:spLocks noChangeArrowheads="1"/>
            </p:cNvSpPr>
            <p:nvPr/>
          </p:nvSpPr>
          <p:spPr bwMode="auto">
            <a:xfrm>
              <a:off x="3504" y="960"/>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p>
          </p:txBody>
        </p:sp>
        <p:sp>
          <p:nvSpPr>
            <p:cNvPr id="29" name="Text Box 134"/>
            <p:cNvSpPr txBox="1">
              <a:spLocks noChangeArrowheads="1"/>
            </p:cNvSpPr>
            <p:nvPr/>
          </p:nvSpPr>
          <p:spPr bwMode="auto">
            <a:xfrm>
              <a:off x="3068" y="1295"/>
              <a:ext cx="75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 : array</a:t>
              </a:r>
            </a:p>
          </p:txBody>
        </p:sp>
        <p:grpSp>
          <p:nvGrpSpPr>
            <p:cNvPr id="30" name="Group 127"/>
            <p:cNvGrpSpPr>
              <a:grpSpLocks/>
            </p:cNvGrpSpPr>
            <p:nvPr/>
          </p:nvGrpSpPr>
          <p:grpSpPr bwMode="auto">
            <a:xfrm>
              <a:off x="3024" y="1008"/>
              <a:ext cx="1200" cy="576"/>
              <a:chOff x="3024" y="1008"/>
              <a:chExt cx="1200" cy="576"/>
            </a:xfrm>
          </p:grpSpPr>
          <p:grpSp>
            <p:nvGrpSpPr>
              <p:cNvPr id="31" name="Group 129"/>
              <p:cNvGrpSpPr>
                <a:grpSpLocks/>
              </p:cNvGrpSpPr>
              <p:nvPr/>
            </p:nvGrpSpPr>
            <p:grpSpPr bwMode="auto">
              <a:xfrm>
                <a:off x="3024" y="1008"/>
                <a:ext cx="1200" cy="576"/>
                <a:chOff x="3024" y="1008"/>
                <a:chExt cx="1200" cy="528"/>
              </a:xfrm>
            </p:grpSpPr>
            <p:sp>
              <p:nvSpPr>
                <p:cNvPr id="33" name="Line 133"/>
                <p:cNvSpPr>
                  <a:spLocks noChangeShapeType="1"/>
                </p:cNvSpPr>
                <p:nvPr/>
              </p:nvSpPr>
              <p:spPr bwMode="auto">
                <a:xfrm>
                  <a:off x="3024" y="1008"/>
                  <a:ext cx="12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32"/>
                <p:cNvSpPr>
                  <a:spLocks noChangeShapeType="1"/>
                </p:cNvSpPr>
                <p:nvPr/>
              </p:nvSpPr>
              <p:spPr bwMode="auto">
                <a:xfrm>
                  <a:off x="30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31"/>
                <p:cNvSpPr>
                  <a:spLocks noChangeShapeType="1"/>
                </p:cNvSpPr>
                <p:nvPr/>
              </p:nvSpPr>
              <p:spPr bwMode="auto">
                <a:xfrm>
                  <a:off x="42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30"/>
                <p:cNvSpPr>
                  <a:spLocks noChangeShapeType="1"/>
                </p:cNvSpPr>
                <p:nvPr/>
              </p:nvSpPr>
              <p:spPr bwMode="auto">
                <a:xfrm>
                  <a:off x="3024"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Line 128"/>
              <p:cNvSpPr>
                <a:spLocks noChangeShapeType="1"/>
              </p:cNvSpPr>
              <p:nvPr/>
            </p:nvSpPr>
            <p:spPr bwMode="auto">
              <a:xfrm>
                <a:off x="3024" y="1296"/>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0" name="Group 145"/>
          <p:cNvGrpSpPr>
            <a:grpSpLocks/>
          </p:cNvGrpSpPr>
          <p:nvPr/>
        </p:nvGrpSpPr>
        <p:grpSpPr bwMode="auto">
          <a:xfrm>
            <a:off x="3419475" y="2033589"/>
            <a:ext cx="685800" cy="733425"/>
            <a:chOff x="1338" y="2256"/>
            <a:chExt cx="432" cy="462"/>
          </a:xfrm>
        </p:grpSpPr>
        <p:sp>
          <p:nvSpPr>
            <p:cNvPr id="171"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Rectangle 146"/>
            <p:cNvSpPr>
              <a:spLocks noChangeArrowheads="1"/>
            </p:cNvSpPr>
            <p:nvPr/>
          </p:nvSpPr>
          <p:spPr bwMode="auto">
            <a:xfrm>
              <a:off x="1338" y="2544"/>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37" name="Group 110"/>
          <p:cNvGrpSpPr>
            <a:grpSpLocks/>
          </p:cNvGrpSpPr>
          <p:nvPr/>
        </p:nvGrpSpPr>
        <p:grpSpPr bwMode="auto">
          <a:xfrm>
            <a:off x="6013452" y="2038351"/>
            <a:ext cx="1917700" cy="995363"/>
            <a:chOff x="3016" y="1631"/>
            <a:chExt cx="1208" cy="627"/>
          </a:xfrm>
        </p:grpSpPr>
        <p:sp>
          <p:nvSpPr>
            <p:cNvPr id="38" name="Text Box 117"/>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q(1,9)</a:t>
              </a:r>
            </a:p>
          </p:txBody>
        </p:sp>
        <p:sp>
          <p:nvSpPr>
            <p:cNvPr id="39" name="Text Box 116"/>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sp>
          <p:nvSpPr>
            <p:cNvPr id="40" name="Line 115"/>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14"/>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13"/>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12"/>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11"/>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151"/>
          <p:cNvGrpSpPr>
            <a:grpSpLocks/>
          </p:cNvGrpSpPr>
          <p:nvPr/>
        </p:nvGrpSpPr>
        <p:grpSpPr bwMode="auto">
          <a:xfrm>
            <a:off x="2351089" y="2855914"/>
            <a:ext cx="1362075" cy="706437"/>
            <a:chOff x="665" y="2774"/>
            <a:chExt cx="858" cy="445"/>
          </a:xfrm>
        </p:grpSpPr>
        <p:sp>
          <p:nvSpPr>
            <p:cNvPr id="46"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47"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 name="Group 95"/>
          <p:cNvGrpSpPr>
            <a:grpSpLocks/>
          </p:cNvGrpSpPr>
          <p:nvPr/>
        </p:nvGrpSpPr>
        <p:grpSpPr bwMode="auto">
          <a:xfrm>
            <a:off x="6013452" y="3028951"/>
            <a:ext cx="1917700" cy="2214563"/>
            <a:chOff x="3020" y="2159"/>
            <a:chExt cx="1208" cy="1395"/>
          </a:xfrm>
        </p:grpSpPr>
        <p:sp>
          <p:nvSpPr>
            <p:cNvPr id="49" name="Text Box 109"/>
            <p:cNvSpPr txBox="1">
              <a:spLocks noChangeArrowheads="1"/>
            </p:cNvSpPr>
            <p:nvPr/>
          </p:nvSpPr>
          <p:spPr bwMode="auto">
            <a:xfrm>
              <a:off x="3305" y="2159"/>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p(1,9)</a:t>
              </a:r>
            </a:p>
          </p:txBody>
        </p:sp>
        <p:sp>
          <p:nvSpPr>
            <p:cNvPr id="50" name="Text Box 108"/>
            <p:cNvSpPr txBox="1">
              <a:spLocks noChangeArrowheads="1"/>
            </p:cNvSpPr>
            <p:nvPr/>
          </p:nvSpPr>
          <p:spPr bwMode="auto">
            <a:xfrm>
              <a:off x="3020" y="2543"/>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 integer</a:t>
              </a:r>
            </a:p>
          </p:txBody>
        </p:sp>
        <p:grpSp>
          <p:nvGrpSpPr>
            <p:cNvPr id="51" name="Group 103"/>
            <p:cNvGrpSpPr>
              <a:grpSpLocks/>
            </p:cNvGrpSpPr>
            <p:nvPr/>
          </p:nvGrpSpPr>
          <p:grpSpPr bwMode="auto">
            <a:xfrm>
              <a:off x="3028" y="2160"/>
              <a:ext cx="1200" cy="1392"/>
              <a:chOff x="3028" y="2193"/>
              <a:chExt cx="1200" cy="975"/>
            </a:xfrm>
          </p:grpSpPr>
          <p:sp>
            <p:nvSpPr>
              <p:cNvPr id="59" name="Line 107"/>
              <p:cNvSpPr>
                <a:spLocks noChangeShapeType="1"/>
              </p:cNvSpPr>
              <p:nvPr/>
            </p:nvSpPr>
            <p:spPr bwMode="auto">
              <a:xfrm>
                <a:off x="3028" y="2193"/>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06"/>
              <p:cNvSpPr>
                <a:spLocks noChangeShapeType="1"/>
              </p:cNvSpPr>
              <p:nvPr/>
            </p:nvSpPr>
            <p:spPr bwMode="auto">
              <a:xfrm>
                <a:off x="3028" y="2193"/>
                <a:ext cx="0" cy="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105"/>
              <p:cNvSpPr>
                <a:spLocks noChangeShapeType="1"/>
              </p:cNvSpPr>
              <p:nvPr/>
            </p:nvSpPr>
            <p:spPr bwMode="auto">
              <a:xfrm>
                <a:off x="4228" y="2193"/>
                <a:ext cx="0" cy="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04"/>
              <p:cNvSpPr>
                <a:spLocks noChangeShapeType="1"/>
              </p:cNvSpPr>
              <p:nvPr/>
            </p:nvSpPr>
            <p:spPr bwMode="auto">
              <a:xfrm>
                <a:off x="3028" y="316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2"/>
            <p:cNvSpPr>
              <a:spLocks noChangeShapeType="1"/>
            </p:cNvSpPr>
            <p:nvPr/>
          </p:nvSpPr>
          <p:spPr bwMode="auto">
            <a:xfrm>
              <a:off x="3028" y="2544"/>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101"/>
            <p:cNvSpPr txBox="1">
              <a:spLocks noChangeArrowheads="1"/>
            </p:cNvSpPr>
            <p:nvPr/>
          </p:nvSpPr>
          <p:spPr bwMode="auto">
            <a:xfrm>
              <a:off x="3020" y="2783"/>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j : integer</a:t>
              </a:r>
            </a:p>
          </p:txBody>
        </p:sp>
        <p:sp>
          <p:nvSpPr>
            <p:cNvPr id="54" name="Text Box 100"/>
            <p:cNvSpPr txBox="1">
              <a:spLocks noChangeArrowheads="1"/>
            </p:cNvSpPr>
            <p:nvPr/>
          </p:nvSpPr>
          <p:spPr bwMode="auto">
            <a:xfrm>
              <a:off x="3020" y="3023"/>
              <a:ext cx="94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x : integer</a:t>
              </a:r>
            </a:p>
          </p:txBody>
        </p:sp>
        <p:sp>
          <p:nvSpPr>
            <p:cNvPr id="55" name="Text Box 99"/>
            <p:cNvSpPr txBox="1">
              <a:spLocks noChangeArrowheads="1"/>
            </p:cNvSpPr>
            <p:nvPr/>
          </p:nvSpPr>
          <p:spPr bwMode="auto">
            <a:xfrm>
              <a:off x="3020" y="3263"/>
              <a:ext cx="94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v : integer</a:t>
              </a:r>
            </a:p>
          </p:txBody>
        </p:sp>
        <p:sp>
          <p:nvSpPr>
            <p:cNvPr id="56" name="Line 98"/>
            <p:cNvSpPr>
              <a:spLocks noChangeShapeType="1"/>
            </p:cNvSpPr>
            <p:nvPr/>
          </p:nvSpPr>
          <p:spPr bwMode="auto">
            <a:xfrm>
              <a:off x="3024" y="2832"/>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97"/>
            <p:cNvSpPr>
              <a:spLocks noChangeShapeType="1"/>
            </p:cNvSpPr>
            <p:nvPr/>
          </p:nvSpPr>
          <p:spPr bwMode="auto">
            <a:xfrm>
              <a:off x="3024" y="3072"/>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96"/>
            <p:cNvSpPr>
              <a:spLocks noChangeShapeType="1"/>
            </p:cNvSpPr>
            <p:nvPr/>
          </p:nvSpPr>
          <p:spPr bwMode="auto">
            <a:xfrm>
              <a:off x="3024" y="3312"/>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 name="Group 142"/>
          <p:cNvGrpSpPr>
            <a:grpSpLocks/>
          </p:cNvGrpSpPr>
          <p:nvPr/>
        </p:nvGrpSpPr>
        <p:grpSpPr bwMode="auto">
          <a:xfrm>
            <a:off x="3495675" y="2871789"/>
            <a:ext cx="744538" cy="657225"/>
            <a:chOff x="1386" y="2784"/>
            <a:chExt cx="469" cy="414"/>
          </a:xfrm>
        </p:grpSpPr>
        <p:sp>
          <p:nvSpPr>
            <p:cNvPr id="64"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143"/>
            <p:cNvSpPr>
              <a:spLocks noChangeArrowheads="1"/>
            </p:cNvSpPr>
            <p:nvPr/>
          </p:nvSpPr>
          <p:spPr bwMode="auto">
            <a:xfrm>
              <a:off x="1386" y="302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5480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500"/>
                                        <p:tgtEl>
                                          <p:spTgt spid="45"/>
                                        </p:tgtEl>
                                      </p:cBhvr>
                                    </p:animEffect>
                                  </p:childTnLst>
                                  <p:subTnLst>
                                    <p:animClr clrSpc="rgb" dir="cw">
                                      <p:cBhvr override="childStyle">
                                        <p:cTn dur="1" fill="hold" display="0" masterRel="nextClick" afterEffect="1"/>
                                        <p:tgtEl>
                                          <p:spTgt spid="45"/>
                                        </p:tgtEl>
                                        <p:attrNameLst>
                                          <p:attrName>ppt_c</p:attrName>
                                        </p:attrNameLst>
                                      </p:cBhvr>
                                      <p:to>
                                        <a:srgbClr val="FF3399"/>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additive="base">
                                        <p:cTn id="18" dur="500" fill="hold"/>
                                        <p:tgtEl>
                                          <p:spTgt spid="48"/>
                                        </p:tgtEl>
                                        <p:attrNameLst>
                                          <p:attrName>ppt_x</p:attrName>
                                        </p:attrNameLst>
                                      </p:cBhvr>
                                      <p:tavLst>
                                        <p:tav tm="0">
                                          <p:val>
                                            <p:strVal val="#ppt_x"/>
                                          </p:val>
                                        </p:tav>
                                        <p:tav tm="100000">
                                          <p:val>
                                            <p:strVal val="#ppt_x"/>
                                          </p:val>
                                        </p:tav>
                                      </p:tavLst>
                                    </p:anim>
                                    <p:anim calcmode="lin" valueType="num">
                                      <p:cBhvr additive="base">
                                        <p:cTn id="19" dur="500" fill="hold"/>
                                        <p:tgtEl>
                                          <p:spTgt spid="4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2" presetClass="exit" presetSubtype="2" fill="hold" nodeType="click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ppt_w*1.125000"/>
                                          </p:val>
                                        </p:tav>
                                      </p:tavLst>
                                    </p:anim>
                                    <p:animEffect transition="out" filter="wipe(right)">
                                      <p:cBhvr>
                                        <p:cTn id="24" dur="500"/>
                                        <p:tgtEl>
                                          <p:spTgt spid="48"/>
                                        </p:tgtEl>
                                      </p:cBhvr>
                                    </p:animEffect>
                                    <p:set>
                                      <p:cBhvr>
                                        <p:cTn id="25" dur="1" fill="hold">
                                          <p:stCondLst>
                                            <p:cond delay="499"/>
                                          </p:stCondLst>
                                        </p:cTn>
                                        <p:tgtEl>
                                          <p:spTgt spid="48"/>
                                        </p:tgtEl>
                                        <p:attrNameLst>
                                          <p:attrName>style.visibility</p:attrName>
                                        </p:attrNameLst>
                                      </p:cBhvr>
                                      <p:to>
                                        <p:strVal val="hidden"/>
                                      </p:to>
                                    </p:set>
                                  </p:childTnLst>
                                </p:cTn>
                              </p:par>
                              <p:par>
                                <p:cTn id="26" presetID="22" presetClass="entr" presetSubtype="1"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up)">
                                      <p:cBhvr>
                                        <p:cTn id="2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39</a:t>
            </a:fld>
            <a:endParaRPr lang="en-US"/>
          </a:p>
        </p:txBody>
      </p:sp>
      <p:sp>
        <p:nvSpPr>
          <p:cNvPr id="4" name="标题 3"/>
          <p:cNvSpPr>
            <a:spLocks noGrp="1"/>
          </p:cNvSpPr>
          <p:nvPr>
            <p:ph type="title"/>
          </p:nvPr>
        </p:nvSpPr>
        <p:spPr>
          <a:xfrm>
            <a:off x="2209800" y="30480"/>
            <a:ext cx="8229600" cy="722196"/>
          </a:xfrm>
        </p:spPr>
        <p:txBody>
          <a:bodyPr/>
          <a:lstStyle/>
          <a:p>
            <a:r>
              <a:rPr lang="zh-CN" altLang="en-US" sz="3600" dirty="0"/>
              <a:t>控制栈的变化举例</a:t>
            </a:r>
            <a:r>
              <a:rPr lang="en-US" altLang="zh-CN" sz="3600" dirty="0"/>
              <a:t>(</a:t>
            </a:r>
            <a:r>
              <a:rPr lang="zh-CN" altLang="en-US" sz="3600" dirty="0"/>
              <a:t>旧图</a:t>
            </a:r>
            <a:r>
              <a:rPr lang="en-US" altLang="zh-CN" sz="3600" dirty="0"/>
              <a:t>6.11)</a:t>
            </a:r>
            <a:r>
              <a:rPr lang="zh-CN" altLang="en-US" sz="3600" dirty="0"/>
              <a:t>龙书图</a:t>
            </a:r>
            <a:r>
              <a:rPr lang="en-US" altLang="zh-CN" sz="3600" dirty="0"/>
              <a:t>7-6)</a:t>
            </a:r>
            <a:endParaRPr lang="zh-CN" altLang="en-US" sz="3600" dirty="0"/>
          </a:p>
        </p:txBody>
      </p:sp>
      <p:sp>
        <p:nvSpPr>
          <p:cNvPr id="5" name="Rectangle 157"/>
          <p:cNvSpPr>
            <a:spLocks noChangeArrowheads="1"/>
          </p:cNvSpPr>
          <p:nvPr/>
        </p:nvSpPr>
        <p:spPr bwMode="auto">
          <a:xfrm>
            <a:off x="3741738" y="1787525"/>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6" name="Group 154"/>
          <p:cNvGrpSpPr>
            <a:grpSpLocks/>
          </p:cNvGrpSpPr>
          <p:nvPr/>
        </p:nvGrpSpPr>
        <p:grpSpPr bwMode="auto">
          <a:xfrm>
            <a:off x="2608262" y="2038350"/>
            <a:ext cx="1117600" cy="768350"/>
            <a:chOff x="827" y="2259"/>
            <a:chExt cx="704" cy="484"/>
          </a:xfrm>
        </p:grpSpPr>
        <p:sp>
          <p:nvSpPr>
            <p:cNvPr id="7"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8"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26"/>
          <p:cNvGrpSpPr>
            <a:grpSpLocks/>
          </p:cNvGrpSpPr>
          <p:nvPr/>
        </p:nvGrpSpPr>
        <p:grpSpPr bwMode="auto">
          <a:xfrm>
            <a:off x="6026150" y="1125539"/>
            <a:ext cx="1905000" cy="993775"/>
            <a:chOff x="3024" y="960"/>
            <a:chExt cx="1200" cy="626"/>
          </a:xfrm>
        </p:grpSpPr>
        <p:sp>
          <p:nvSpPr>
            <p:cNvPr id="28" name="Text Box 135"/>
            <p:cNvSpPr txBox="1">
              <a:spLocks noChangeArrowheads="1"/>
            </p:cNvSpPr>
            <p:nvPr/>
          </p:nvSpPr>
          <p:spPr bwMode="auto">
            <a:xfrm>
              <a:off x="3504" y="960"/>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p>
          </p:txBody>
        </p:sp>
        <p:sp>
          <p:nvSpPr>
            <p:cNvPr id="29" name="Text Box 134"/>
            <p:cNvSpPr txBox="1">
              <a:spLocks noChangeArrowheads="1"/>
            </p:cNvSpPr>
            <p:nvPr/>
          </p:nvSpPr>
          <p:spPr bwMode="auto">
            <a:xfrm>
              <a:off x="3068" y="1295"/>
              <a:ext cx="75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 : array</a:t>
              </a:r>
            </a:p>
          </p:txBody>
        </p:sp>
        <p:grpSp>
          <p:nvGrpSpPr>
            <p:cNvPr id="30" name="Group 127"/>
            <p:cNvGrpSpPr>
              <a:grpSpLocks/>
            </p:cNvGrpSpPr>
            <p:nvPr/>
          </p:nvGrpSpPr>
          <p:grpSpPr bwMode="auto">
            <a:xfrm>
              <a:off x="3024" y="1008"/>
              <a:ext cx="1200" cy="576"/>
              <a:chOff x="3024" y="1008"/>
              <a:chExt cx="1200" cy="576"/>
            </a:xfrm>
          </p:grpSpPr>
          <p:grpSp>
            <p:nvGrpSpPr>
              <p:cNvPr id="31" name="Group 129"/>
              <p:cNvGrpSpPr>
                <a:grpSpLocks/>
              </p:cNvGrpSpPr>
              <p:nvPr/>
            </p:nvGrpSpPr>
            <p:grpSpPr bwMode="auto">
              <a:xfrm>
                <a:off x="3024" y="1008"/>
                <a:ext cx="1200" cy="576"/>
                <a:chOff x="3024" y="1008"/>
                <a:chExt cx="1200" cy="528"/>
              </a:xfrm>
            </p:grpSpPr>
            <p:sp>
              <p:nvSpPr>
                <p:cNvPr id="33" name="Line 133"/>
                <p:cNvSpPr>
                  <a:spLocks noChangeShapeType="1"/>
                </p:cNvSpPr>
                <p:nvPr/>
              </p:nvSpPr>
              <p:spPr bwMode="auto">
                <a:xfrm>
                  <a:off x="3024" y="1008"/>
                  <a:ext cx="12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32"/>
                <p:cNvSpPr>
                  <a:spLocks noChangeShapeType="1"/>
                </p:cNvSpPr>
                <p:nvPr/>
              </p:nvSpPr>
              <p:spPr bwMode="auto">
                <a:xfrm>
                  <a:off x="30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31"/>
                <p:cNvSpPr>
                  <a:spLocks noChangeShapeType="1"/>
                </p:cNvSpPr>
                <p:nvPr/>
              </p:nvSpPr>
              <p:spPr bwMode="auto">
                <a:xfrm>
                  <a:off x="42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30"/>
                <p:cNvSpPr>
                  <a:spLocks noChangeShapeType="1"/>
                </p:cNvSpPr>
                <p:nvPr/>
              </p:nvSpPr>
              <p:spPr bwMode="auto">
                <a:xfrm>
                  <a:off x="3024"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Line 128"/>
              <p:cNvSpPr>
                <a:spLocks noChangeShapeType="1"/>
              </p:cNvSpPr>
              <p:nvPr/>
            </p:nvSpPr>
            <p:spPr bwMode="auto">
              <a:xfrm>
                <a:off x="3024" y="1296"/>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0" name="Group 145"/>
          <p:cNvGrpSpPr>
            <a:grpSpLocks/>
          </p:cNvGrpSpPr>
          <p:nvPr/>
        </p:nvGrpSpPr>
        <p:grpSpPr bwMode="auto">
          <a:xfrm>
            <a:off x="3419475" y="2033589"/>
            <a:ext cx="685800" cy="733425"/>
            <a:chOff x="1338" y="2256"/>
            <a:chExt cx="432" cy="462"/>
          </a:xfrm>
        </p:grpSpPr>
        <p:sp>
          <p:nvSpPr>
            <p:cNvPr id="171"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Rectangle 146"/>
            <p:cNvSpPr>
              <a:spLocks noChangeArrowheads="1"/>
            </p:cNvSpPr>
            <p:nvPr/>
          </p:nvSpPr>
          <p:spPr bwMode="auto">
            <a:xfrm>
              <a:off x="1338" y="2544"/>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37" name="Group 110"/>
          <p:cNvGrpSpPr>
            <a:grpSpLocks/>
          </p:cNvGrpSpPr>
          <p:nvPr/>
        </p:nvGrpSpPr>
        <p:grpSpPr bwMode="auto">
          <a:xfrm>
            <a:off x="6013452" y="2038351"/>
            <a:ext cx="1917700" cy="995363"/>
            <a:chOff x="3016" y="1631"/>
            <a:chExt cx="1208" cy="627"/>
          </a:xfrm>
        </p:grpSpPr>
        <p:sp>
          <p:nvSpPr>
            <p:cNvPr id="38" name="Text Box 117"/>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q(1,9)</a:t>
              </a:r>
            </a:p>
          </p:txBody>
        </p:sp>
        <p:sp>
          <p:nvSpPr>
            <p:cNvPr id="39" name="Text Box 116"/>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sp>
          <p:nvSpPr>
            <p:cNvPr id="40" name="Line 115"/>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14"/>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13"/>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12"/>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11"/>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151"/>
          <p:cNvGrpSpPr>
            <a:grpSpLocks/>
          </p:cNvGrpSpPr>
          <p:nvPr/>
        </p:nvGrpSpPr>
        <p:grpSpPr bwMode="auto">
          <a:xfrm>
            <a:off x="2351089" y="2855914"/>
            <a:ext cx="1362075" cy="706437"/>
            <a:chOff x="665" y="2774"/>
            <a:chExt cx="858" cy="445"/>
          </a:xfrm>
        </p:grpSpPr>
        <p:sp>
          <p:nvSpPr>
            <p:cNvPr id="46"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47"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142"/>
          <p:cNvGrpSpPr>
            <a:grpSpLocks/>
          </p:cNvGrpSpPr>
          <p:nvPr/>
        </p:nvGrpSpPr>
        <p:grpSpPr bwMode="auto">
          <a:xfrm>
            <a:off x="3495675" y="2871789"/>
            <a:ext cx="744538" cy="657225"/>
            <a:chOff x="1386" y="2784"/>
            <a:chExt cx="469" cy="414"/>
          </a:xfrm>
        </p:grpSpPr>
        <p:sp>
          <p:nvSpPr>
            <p:cNvPr id="64"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143"/>
            <p:cNvSpPr>
              <a:spLocks noChangeArrowheads="1"/>
            </p:cNvSpPr>
            <p:nvPr/>
          </p:nvSpPr>
          <p:spPr bwMode="auto">
            <a:xfrm>
              <a:off x="1386" y="302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66" name="Group 87"/>
          <p:cNvGrpSpPr>
            <a:grpSpLocks/>
          </p:cNvGrpSpPr>
          <p:nvPr/>
        </p:nvGrpSpPr>
        <p:grpSpPr bwMode="auto">
          <a:xfrm>
            <a:off x="6007102" y="2967038"/>
            <a:ext cx="1917700" cy="995363"/>
            <a:chOff x="3016" y="1631"/>
            <a:chExt cx="1208" cy="627"/>
          </a:xfrm>
        </p:grpSpPr>
        <p:sp>
          <p:nvSpPr>
            <p:cNvPr id="67" name="Text Box 94"/>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q(1,3)</a:t>
              </a:r>
            </a:p>
          </p:txBody>
        </p:sp>
        <p:sp>
          <p:nvSpPr>
            <p:cNvPr id="68" name="Text Box 93"/>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sp>
          <p:nvSpPr>
            <p:cNvPr id="69" name="Line 92"/>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91"/>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90"/>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89"/>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88"/>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 name="Group 148"/>
          <p:cNvGrpSpPr>
            <a:grpSpLocks/>
          </p:cNvGrpSpPr>
          <p:nvPr/>
        </p:nvGrpSpPr>
        <p:grpSpPr bwMode="auto">
          <a:xfrm>
            <a:off x="2351088" y="3595689"/>
            <a:ext cx="1389062" cy="733425"/>
            <a:chOff x="665" y="3240"/>
            <a:chExt cx="875" cy="462"/>
          </a:xfrm>
        </p:grpSpPr>
        <p:sp>
          <p:nvSpPr>
            <p:cNvPr id="75"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76"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 name="Group 72"/>
          <p:cNvGrpSpPr>
            <a:grpSpLocks/>
          </p:cNvGrpSpPr>
          <p:nvPr/>
        </p:nvGrpSpPr>
        <p:grpSpPr bwMode="auto">
          <a:xfrm>
            <a:off x="6013452" y="3943351"/>
            <a:ext cx="1917700" cy="2214563"/>
            <a:chOff x="3020" y="2159"/>
            <a:chExt cx="1208" cy="1395"/>
          </a:xfrm>
        </p:grpSpPr>
        <p:sp>
          <p:nvSpPr>
            <p:cNvPr id="78" name="Text Box 86"/>
            <p:cNvSpPr txBox="1">
              <a:spLocks noChangeArrowheads="1"/>
            </p:cNvSpPr>
            <p:nvPr/>
          </p:nvSpPr>
          <p:spPr bwMode="auto">
            <a:xfrm>
              <a:off x="3305" y="2159"/>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p(1,3)</a:t>
              </a:r>
            </a:p>
          </p:txBody>
        </p:sp>
        <p:sp>
          <p:nvSpPr>
            <p:cNvPr id="79" name="Text Box 85"/>
            <p:cNvSpPr txBox="1">
              <a:spLocks noChangeArrowheads="1"/>
            </p:cNvSpPr>
            <p:nvPr/>
          </p:nvSpPr>
          <p:spPr bwMode="auto">
            <a:xfrm>
              <a:off x="3020" y="2543"/>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grpSp>
          <p:nvGrpSpPr>
            <p:cNvPr id="80" name="Group 80"/>
            <p:cNvGrpSpPr>
              <a:grpSpLocks/>
            </p:cNvGrpSpPr>
            <p:nvPr/>
          </p:nvGrpSpPr>
          <p:grpSpPr bwMode="auto">
            <a:xfrm>
              <a:off x="3028" y="2160"/>
              <a:ext cx="1200" cy="1392"/>
              <a:chOff x="3028" y="2193"/>
              <a:chExt cx="1200" cy="975"/>
            </a:xfrm>
          </p:grpSpPr>
          <p:sp>
            <p:nvSpPr>
              <p:cNvPr id="88" name="Line 84"/>
              <p:cNvSpPr>
                <a:spLocks noChangeShapeType="1"/>
              </p:cNvSpPr>
              <p:nvPr/>
            </p:nvSpPr>
            <p:spPr bwMode="auto">
              <a:xfrm>
                <a:off x="3028" y="2193"/>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3"/>
              <p:cNvSpPr>
                <a:spLocks noChangeShapeType="1"/>
              </p:cNvSpPr>
              <p:nvPr/>
            </p:nvSpPr>
            <p:spPr bwMode="auto">
              <a:xfrm>
                <a:off x="3028" y="2193"/>
                <a:ext cx="0" cy="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2"/>
              <p:cNvSpPr>
                <a:spLocks noChangeShapeType="1"/>
              </p:cNvSpPr>
              <p:nvPr/>
            </p:nvSpPr>
            <p:spPr bwMode="auto">
              <a:xfrm>
                <a:off x="4228" y="2193"/>
                <a:ext cx="0" cy="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1"/>
              <p:cNvSpPr>
                <a:spLocks noChangeShapeType="1"/>
              </p:cNvSpPr>
              <p:nvPr/>
            </p:nvSpPr>
            <p:spPr bwMode="auto">
              <a:xfrm>
                <a:off x="3028" y="316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 name="Line 79"/>
            <p:cNvSpPr>
              <a:spLocks noChangeShapeType="1"/>
            </p:cNvSpPr>
            <p:nvPr/>
          </p:nvSpPr>
          <p:spPr bwMode="auto">
            <a:xfrm>
              <a:off x="3028" y="2544"/>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Text Box 78"/>
            <p:cNvSpPr txBox="1">
              <a:spLocks noChangeArrowheads="1"/>
            </p:cNvSpPr>
            <p:nvPr/>
          </p:nvSpPr>
          <p:spPr bwMode="auto">
            <a:xfrm>
              <a:off x="3020" y="2783"/>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j : integer</a:t>
              </a:r>
            </a:p>
          </p:txBody>
        </p:sp>
        <p:sp>
          <p:nvSpPr>
            <p:cNvPr id="83" name="Text Box 77"/>
            <p:cNvSpPr txBox="1">
              <a:spLocks noChangeArrowheads="1"/>
            </p:cNvSpPr>
            <p:nvPr/>
          </p:nvSpPr>
          <p:spPr bwMode="auto">
            <a:xfrm>
              <a:off x="3020" y="3023"/>
              <a:ext cx="94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x : integer</a:t>
              </a:r>
            </a:p>
          </p:txBody>
        </p:sp>
        <p:sp>
          <p:nvSpPr>
            <p:cNvPr id="84" name="Text Box 76"/>
            <p:cNvSpPr txBox="1">
              <a:spLocks noChangeArrowheads="1"/>
            </p:cNvSpPr>
            <p:nvPr/>
          </p:nvSpPr>
          <p:spPr bwMode="auto">
            <a:xfrm>
              <a:off x="3020" y="3263"/>
              <a:ext cx="94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v : integer</a:t>
              </a:r>
            </a:p>
          </p:txBody>
        </p:sp>
        <p:sp>
          <p:nvSpPr>
            <p:cNvPr id="85" name="Line 75"/>
            <p:cNvSpPr>
              <a:spLocks noChangeShapeType="1"/>
            </p:cNvSpPr>
            <p:nvPr/>
          </p:nvSpPr>
          <p:spPr bwMode="auto">
            <a:xfrm>
              <a:off x="3024" y="2832"/>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74"/>
            <p:cNvSpPr>
              <a:spLocks noChangeShapeType="1"/>
            </p:cNvSpPr>
            <p:nvPr/>
          </p:nvSpPr>
          <p:spPr bwMode="auto">
            <a:xfrm>
              <a:off x="3024" y="3072"/>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73"/>
            <p:cNvSpPr>
              <a:spLocks noChangeShapeType="1"/>
            </p:cNvSpPr>
            <p:nvPr/>
          </p:nvSpPr>
          <p:spPr bwMode="auto">
            <a:xfrm>
              <a:off x="3024" y="3312"/>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 name="Group 139"/>
          <p:cNvGrpSpPr>
            <a:grpSpLocks/>
          </p:cNvGrpSpPr>
          <p:nvPr/>
        </p:nvGrpSpPr>
        <p:grpSpPr bwMode="auto">
          <a:xfrm>
            <a:off x="3419475" y="3595689"/>
            <a:ext cx="744538" cy="695325"/>
            <a:chOff x="1338" y="3240"/>
            <a:chExt cx="469" cy="438"/>
          </a:xfrm>
        </p:grpSpPr>
        <p:sp>
          <p:nvSpPr>
            <p:cNvPr id="93"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5825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up)">
                                      <p:cBhvr>
                                        <p:cTn id="13" dur="500"/>
                                        <p:tgtEl>
                                          <p:spTgt spid="74"/>
                                        </p:tgtEl>
                                      </p:cBhvr>
                                    </p:animEffect>
                                  </p:childTnLst>
                                  <p:subTnLst>
                                    <p:animClr clrSpc="rgb" dir="cw">
                                      <p:cBhvr override="childStyle">
                                        <p:cTn dur="1" fill="hold" display="0" masterRel="nextClick" afterEffect="1"/>
                                        <p:tgtEl>
                                          <p:spTgt spid="74"/>
                                        </p:tgtEl>
                                        <p:attrNameLst>
                                          <p:attrName>ppt_c</p:attrName>
                                        </p:attrNameLst>
                                      </p:cBhvr>
                                      <p:to>
                                        <a:srgbClr val="FF3399"/>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7"/>
                                        </p:tgtEl>
                                        <p:attrNameLst>
                                          <p:attrName>style.visibility</p:attrName>
                                        </p:attrNameLst>
                                      </p:cBhvr>
                                      <p:to>
                                        <p:strVal val="visible"/>
                                      </p:to>
                                    </p:set>
                                    <p:anim calcmode="lin" valueType="num">
                                      <p:cBhvr additive="base">
                                        <p:cTn id="18" dur="500" fill="hold"/>
                                        <p:tgtEl>
                                          <p:spTgt spid="77"/>
                                        </p:tgtEl>
                                        <p:attrNameLst>
                                          <p:attrName>ppt_x</p:attrName>
                                        </p:attrNameLst>
                                      </p:cBhvr>
                                      <p:tavLst>
                                        <p:tav tm="0">
                                          <p:val>
                                            <p:strVal val="#ppt_x"/>
                                          </p:val>
                                        </p:tav>
                                        <p:tav tm="100000">
                                          <p:val>
                                            <p:strVal val="#ppt_x"/>
                                          </p:val>
                                        </p:tav>
                                      </p:tavLst>
                                    </p:anim>
                                    <p:anim calcmode="lin" valueType="num">
                                      <p:cBhvr additive="base">
                                        <p:cTn id="19" dur="500" fill="hold"/>
                                        <p:tgtEl>
                                          <p:spTgt spid="7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2" presetClass="exit" presetSubtype="2" fill="hold" nodeType="clickEffect">
                                  <p:stCondLst>
                                    <p:cond delay="0"/>
                                  </p:stCondLst>
                                  <p:childTnLst>
                                    <p:anim calcmode="lin" valueType="num">
                                      <p:cBhvr additive="base">
                                        <p:cTn id="23" dur="500"/>
                                        <p:tgtEl>
                                          <p:spTgt spid="77"/>
                                        </p:tgtEl>
                                        <p:attrNameLst>
                                          <p:attrName>ppt_x</p:attrName>
                                        </p:attrNameLst>
                                      </p:cBhvr>
                                      <p:tavLst>
                                        <p:tav tm="0">
                                          <p:val>
                                            <p:strVal val="#ppt_x"/>
                                          </p:val>
                                        </p:tav>
                                        <p:tav tm="100000">
                                          <p:val>
                                            <p:strVal val="#ppt_x+#ppt_w*1.125000"/>
                                          </p:val>
                                        </p:tav>
                                      </p:tavLst>
                                    </p:anim>
                                    <p:animEffect transition="out" filter="wipe(right)">
                                      <p:cBhvr>
                                        <p:cTn id="24" dur="500"/>
                                        <p:tgtEl>
                                          <p:spTgt spid="77"/>
                                        </p:tgtEl>
                                      </p:cBhvr>
                                    </p:animEffect>
                                    <p:set>
                                      <p:cBhvr>
                                        <p:cTn id="25" dur="1" fill="hold">
                                          <p:stCondLst>
                                            <p:cond delay="499"/>
                                          </p:stCondLst>
                                        </p:cTn>
                                        <p:tgtEl>
                                          <p:spTgt spid="77"/>
                                        </p:tgtEl>
                                        <p:attrNameLst>
                                          <p:attrName>style.visibility</p:attrName>
                                        </p:attrNameLst>
                                      </p:cBhvr>
                                      <p:to>
                                        <p:strVal val="hidden"/>
                                      </p:to>
                                    </p:set>
                                  </p:childTnLst>
                                </p:cTn>
                              </p:par>
                              <p:par>
                                <p:cTn id="26" presetID="22" presetClass="entr" presetSubtype="1" fill="hold" nodeType="with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wipe(up)">
                                      <p:cBhvr>
                                        <p:cTn id="28" dur="500"/>
                                        <p:tgtEl>
                                          <p:spTgt spid="92"/>
                                        </p:tgtEl>
                                      </p:cBhvr>
                                    </p:animEffect>
                                  </p:childTnLst>
                                  <p:subTnLst>
                                    <p:animClr clrSpc="rgb" dir="cw">
                                      <p:cBhvr override="childStyle">
                                        <p:cTn dur="1" fill="hold" display="0" masterRel="nextClick" afterEffect="1"/>
                                        <p:tgtEl>
                                          <p:spTgt spid="92"/>
                                        </p:tgtEl>
                                        <p:attrNameLst>
                                          <p:attrName>ppt_c</p:attrName>
                                        </p:attrNameLst>
                                      </p:cBhvr>
                                      <p:to>
                                        <a:srgbClr val="FF33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lvl="1" indent="-342900">
              <a:buClr>
                <a:srgbClr val="CC0000"/>
              </a:buClr>
            </a:pPr>
            <a:r>
              <a:rPr lang="en-US" altLang="zh-CN" dirty="0"/>
              <a:t>1. </a:t>
            </a:r>
            <a:r>
              <a:rPr lang="zh-CN" altLang="en-US" dirty="0"/>
              <a:t>空间环境</a:t>
            </a:r>
            <a:endParaRPr lang="en-US" altLang="zh-CN" dirty="0"/>
          </a:p>
          <a:p>
            <a:pPr lvl="1"/>
            <a:r>
              <a:rPr lang="zh-CN" altLang="en-US" dirty="0">
                <a:latin typeface="Tahoma" pitchFamily="34" charset="0"/>
              </a:rPr>
              <a:t>目标代码的运行都是在操作系统分配的一块存储区内进行的</a:t>
            </a:r>
          </a:p>
          <a:p>
            <a:pPr lvl="1"/>
            <a:r>
              <a:rPr lang="zh-CN" altLang="en-US" dirty="0">
                <a:latin typeface="Tahoma" pitchFamily="34" charset="0"/>
              </a:rPr>
              <a:t>这块存储区必须容纳目标代码和目标代码运行时的数据空间</a:t>
            </a:r>
            <a:r>
              <a:rPr lang="en-US" altLang="zh-CN" dirty="0">
                <a:latin typeface="Tahoma" pitchFamily="34" charset="0"/>
              </a:rPr>
              <a:t>(</a:t>
            </a:r>
            <a:r>
              <a:rPr lang="zh-CN" altLang="en-US" dirty="0">
                <a:latin typeface="Tahoma" pitchFamily="34" charset="0"/>
              </a:rPr>
              <a:t>目标代码中指令能访问的空间</a:t>
            </a:r>
            <a:r>
              <a:rPr lang="en-US" altLang="zh-CN" dirty="0">
                <a:latin typeface="Tahoma" pitchFamily="34" charset="0"/>
              </a:rPr>
              <a:t>)</a:t>
            </a:r>
          </a:p>
          <a:p>
            <a:pPr lvl="1"/>
            <a:r>
              <a:rPr lang="zh-CN" altLang="en-US" dirty="0">
                <a:latin typeface="Tahoma" pitchFamily="34" charset="0"/>
              </a:rPr>
              <a:t>编译程序分配目标程序运行时的数据空间的</a:t>
            </a:r>
            <a:r>
              <a:rPr lang="zh-CN" altLang="en-US" u="sng" dirty="0">
                <a:latin typeface="Tahoma" pitchFamily="34" charset="0"/>
              </a:rPr>
              <a:t>基本依据</a:t>
            </a:r>
            <a:r>
              <a:rPr lang="zh-CN" altLang="en-US" dirty="0">
                <a:latin typeface="Tahoma" pitchFamily="34" charset="0"/>
              </a:rPr>
              <a:t>是设计程序语言时对程序运行中存储空间的使用和管理办法的</a:t>
            </a:r>
            <a:r>
              <a:rPr lang="zh-CN" altLang="en-US" u="sng" dirty="0">
                <a:latin typeface="Tahoma" pitchFamily="34" charset="0"/>
              </a:rPr>
              <a:t>规定</a:t>
            </a:r>
          </a:p>
          <a:p>
            <a:pPr lvl="1"/>
            <a:r>
              <a:rPr lang="zh-CN" altLang="en-US" dirty="0">
                <a:latin typeface="Tahoma" pitchFamily="34" charset="0"/>
              </a:rPr>
              <a:t>代码生成器在生成目标代码时必须要体现该程序语言在设计时分配数据空间的规定</a:t>
            </a:r>
          </a:p>
        </p:txBody>
      </p:sp>
      <p:sp>
        <p:nvSpPr>
          <p:cNvPr id="3" name="灯片编号占位符 2"/>
          <p:cNvSpPr>
            <a:spLocks noGrp="1"/>
          </p:cNvSpPr>
          <p:nvPr>
            <p:ph type="sldNum" sz="quarter" idx="12"/>
          </p:nvPr>
        </p:nvSpPr>
        <p:spPr/>
        <p:txBody>
          <a:bodyPr/>
          <a:lstStyle/>
          <a:p>
            <a:fld id="{10F35DC5-7E65-8247-99AB-4E984F8A921E}" type="slidenum">
              <a:rPr lang="en-US" smtClean="0"/>
              <a:pPr/>
              <a:t>4</a:t>
            </a:fld>
            <a:endParaRPr lang="en-US"/>
          </a:p>
        </p:txBody>
      </p:sp>
      <p:sp>
        <p:nvSpPr>
          <p:cNvPr id="4" name="标题 3"/>
          <p:cNvSpPr>
            <a:spLocks noGrp="1"/>
          </p:cNvSpPr>
          <p:nvPr>
            <p:ph type="title"/>
          </p:nvPr>
        </p:nvSpPr>
        <p:spPr/>
        <p:txBody>
          <a:bodyPr/>
          <a:lstStyle/>
          <a:p>
            <a:r>
              <a:rPr lang="en-US" altLang="zh-CN" dirty="0"/>
              <a:t>7.1 </a:t>
            </a:r>
            <a:r>
              <a:rPr lang="zh-CN" altLang="en-US" dirty="0"/>
              <a:t>概述</a:t>
            </a:r>
          </a:p>
        </p:txBody>
      </p:sp>
    </p:spTree>
    <p:extLst>
      <p:ext uri="{BB962C8B-B14F-4D97-AF65-F5344CB8AC3E}">
        <p14:creationId xmlns:p14="http://schemas.microsoft.com/office/powerpoint/2010/main" val="99275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40</a:t>
            </a:fld>
            <a:endParaRPr lang="en-US"/>
          </a:p>
        </p:txBody>
      </p:sp>
      <p:sp>
        <p:nvSpPr>
          <p:cNvPr id="4" name="标题 3"/>
          <p:cNvSpPr>
            <a:spLocks noGrp="1"/>
          </p:cNvSpPr>
          <p:nvPr>
            <p:ph type="title"/>
          </p:nvPr>
        </p:nvSpPr>
        <p:spPr>
          <a:xfrm>
            <a:off x="2209800" y="30480"/>
            <a:ext cx="8229600" cy="722196"/>
          </a:xfrm>
        </p:spPr>
        <p:txBody>
          <a:bodyPr/>
          <a:lstStyle/>
          <a:p>
            <a:r>
              <a:rPr lang="zh-CN" altLang="en-US" sz="3600" dirty="0"/>
              <a:t>控制栈的变化举例</a:t>
            </a:r>
            <a:r>
              <a:rPr lang="en-US" altLang="zh-CN" sz="3600" dirty="0"/>
              <a:t>(</a:t>
            </a:r>
            <a:r>
              <a:rPr lang="zh-CN" altLang="en-US" sz="3600" dirty="0"/>
              <a:t>旧图</a:t>
            </a:r>
            <a:r>
              <a:rPr lang="en-US" altLang="zh-CN" sz="3600" dirty="0"/>
              <a:t>6.11)</a:t>
            </a:r>
            <a:r>
              <a:rPr lang="zh-CN" altLang="en-US" sz="3600" dirty="0"/>
              <a:t>龙书图</a:t>
            </a:r>
            <a:r>
              <a:rPr lang="en-US" altLang="zh-CN" sz="3600" dirty="0"/>
              <a:t>7-6)</a:t>
            </a:r>
            <a:endParaRPr lang="zh-CN" altLang="en-US" sz="3600" dirty="0"/>
          </a:p>
        </p:txBody>
      </p:sp>
      <p:sp>
        <p:nvSpPr>
          <p:cNvPr id="5" name="Rectangle 157"/>
          <p:cNvSpPr>
            <a:spLocks noChangeArrowheads="1"/>
          </p:cNvSpPr>
          <p:nvPr/>
        </p:nvSpPr>
        <p:spPr bwMode="auto">
          <a:xfrm>
            <a:off x="3741738" y="1787525"/>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6" name="Group 154"/>
          <p:cNvGrpSpPr>
            <a:grpSpLocks/>
          </p:cNvGrpSpPr>
          <p:nvPr/>
        </p:nvGrpSpPr>
        <p:grpSpPr bwMode="auto">
          <a:xfrm>
            <a:off x="2608262" y="2038350"/>
            <a:ext cx="1117600" cy="768350"/>
            <a:chOff x="827" y="2259"/>
            <a:chExt cx="704" cy="484"/>
          </a:xfrm>
        </p:grpSpPr>
        <p:sp>
          <p:nvSpPr>
            <p:cNvPr id="7"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8"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26"/>
          <p:cNvGrpSpPr>
            <a:grpSpLocks/>
          </p:cNvGrpSpPr>
          <p:nvPr/>
        </p:nvGrpSpPr>
        <p:grpSpPr bwMode="auto">
          <a:xfrm>
            <a:off x="6026150" y="1125539"/>
            <a:ext cx="1905000" cy="993775"/>
            <a:chOff x="3024" y="960"/>
            <a:chExt cx="1200" cy="626"/>
          </a:xfrm>
        </p:grpSpPr>
        <p:sp>
          <p:nvSpPr>
            <p:cNvPr id="28" name="Text Box 135"/>
            <p:cNvSpPr txBox="1">
              <a:spLocks noChangeArrowheads="1"/>
            </p:cNvSpPr>
            <p:nvPr/>
          </p:nvSpPr>
          <p:spPr bwMode="auto">
            <a:xfrm>
              <a:off x="3504" y="960"/>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p>
          </p:txBody>
        </p:sp>
        <p:sp>
          <p:nvSpPr>
            <p:cNvPr id="29" name="Text Box 134"/>
            <p:cNvSpPr txBox="1">
              <a:spLocks noChangeArrowheads="1"/>
            </p:cNvSpPr>
            <p:nvPr/>
          </p:nvSpPr>
          <p:spPr bwMode="auto">
            <a:xfrm>
              <a:off x="3068" y="1295"/>
              <a:ext cx="75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 : array</a:t>
              </a:r>
            </a:p>
          </p:txBody>
        </p:sp>
        <p:grpSp>
          <p:nvGrpSpPr>
            <p:cNvPr id="30" name="Group 127"/>
            <p:cNvGrpSpPr>
              <a:grpSpLocks/>
            </p:cNvGrpSpPr>
            <p:nvPr/>
          </p:nvGrpSpPr>
          <p:grpSpPr bwMode="auto">
            <a:xfrm>
              <a:off x="3024" y="1008"/>
              <a:ext cx="1200" cy="576"/>
              <a:chOff x="3024" y="1008"/>
              <a:chExt cx="1200" cy="576"/>
            </a:xfrm>
          </p:grpSpPr>
          <p:grpSp>
            <p:nvGrpSpPr>
              <p:cNvPr id="31" name="Group 129"/>
              <p:cNvGrpSpPr>
                <a:grpSpLocks/>
              </p:cNvGrpSpPr>
              <p:nvPr/>
            </p:nvGrpSpPr>
            <p:grpSpPr bwMode="auto">
              <a:xfrm>
                <a:off x="3024" y="1008"/>
                <a:ext cx="1200" cy="576"/>
                <a:chOff x="3024" y="1008"/>
                <a:chExt cx="1200" cy="528"/>
              </a:xfrm>
            </p:grpSpPr>
            <p:sp>
              <p:nvSpPr>
                <p:cNvPr id="33" name="Line 133"/>
                <p:cNvSpPr>
                  <a:spLocks noChangeShapeType="1"/>
                </p:cNvSpPr>
                <p:nvPr/>
              </p:nvSpPr>
              <p:spPr bwMode="auto">
                <a:xfrm>
                  <a:off x="3024" y="1008"/>
                  <a:ext cx="12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32"/>
                <p:cNvSpPr>
                  <a:spLocks noChangeShapeType="1"/>
                </p:cNvSpPr>
                <p:nvPr/>
              </p:nvSpPr>
              <p:spPr bwMode="auto">
                <a:xfrm>
                  <a:off x="30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31"/>
                <p:cNvSpPr>
                  <a:spLocks noChangeShapeType="1"/>
                </p:cNvSpPr>
                <p:nvPr/>
              </p:nvSpPr>
              <p:spPr bwMode="auto">
                <a:xfrm>
                  <a:off x="42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30"/>
                <p:cNvSpPr>
                  <a:spLocks noChangeShapeType="1"/>
                </p:cNvSpPr>
                <p:nvPr/>
              </p:nvSpPr>
              <p:spPr bwMode="auto">
                <a:xfrm>
                  <a:off x="3024"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Line 128"/>
              <p:cNvSpPr>
                <a:spLocks noChangeShapeType="1"/>
              </p:cNvSpPr>
              <p:nvPr/>
            </p:nvSpPr>
            <p:spPr bwMode="auto">
              <a:xfrm>
                <a:off x="3024" y="1296"/>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0" name="Group 145"/>
          <p:cNvGrpSpPr>
            <a:grpSpLocks/>
          </p:cNvGrpSpPr>
          <p:nvPr/>
        </p:nvGrpSpPr>
        <p:grpSpPr bwMode="auto">
          <a:xfrm>
            <a:off x="3419475" y="2033589"/>
            <a:ext cx="685800" cy="733425"/>
            <a:chOff x="1338" y="2256"/>
            <a:chExt cx="432" cy="462"/>
          </a:xfrm>
        </p:grpSpPr>
        <p:sp>
          <p:nvSpPr>
            <p:cNvPr id="171"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Rectangle 146"/>
            <p:cNvSpPr>
              <a:spLocks noChangeArrowheads="1"/>
            </p:cNvSpPr>
            <p:nvPr/>
          </p:nvSpPr>
          <p:spPr bwMode="auto">
            <a:xfrm>
              <a:off x="1338" y="2544"/>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37" name="Group 110"/>
          <p:cNvGrpSpPr>
            <a:grpSpLocks/>
          </p:cNvGrpSpPr>
          <p:nvPr/>
        </p:nvGrpSpPr>
        <p:grpSpPr bwMode="auto">
          <a:xfrm>
            <a:off x="6013452" y="2038351"/>
            <a:ext cx="1917700" cy="995363"/>
            <a:chOff x="3016" y="1631"/>
            <a:chExt cx="1208" cy="627"/>
          </a:xfrm>
        </p:grpSpPr>
        <p:sp>
          <p:nvSpPr>
            <p:cNvPr id="38" name="Text Box 117"/>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q(1,9)</a:t>
              </a:r>
            </a:p>
          </p:txBody>
        </p:sp>
        <p:sp>
          <p:nvSpPr>
            <p:cNvPr id="39" name="Text Box 116"/>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sp>
          <p:nvSpPr>
            <p:cNvPr id="40" name="Line 115"/>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14"/>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13"/>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12"/>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11"/>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151"/>
          <p:cNvGrpSpPr>
            <a:grpSpLocks/>
          </p:cNvGrpSpPr>
          <p:nvPr/>
        </p:nvGrpSpPr>
        <p:grpSpPr bwMode="auto">
          <a:xfrm>
            <a:off x="2351089" y="2855914"/>
            <a:ext cx="1362075" cy="706437"/>
            <a:chOff x="665" y="2774"/>
            <a:chExt cx="858" cy="445"/>
          </a:xfrm>
        </p:grpSpPr>
        <p:sp>
          <p:nvSpPr>
            <p:cNvPr id="46"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47"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142"/>
          <p:cNvGrpSpPr>
            <a:grpSpLocks/>
          </p:cNvGrpSpPr>
          <p:nvPr/>
        </p:nvGrpSpPr>
        <p:grpSpPr bwMode="auto">
          <a:xfrm>
            <a:off x="3495675" y="2871789"/>
            <a:ext cx="744538" cy="657225"/>
            <a:chOff x="1386" y="2784"/>
            <a:chExt cx="469" cy="414"/>
          </a:xfrm>
        </p:grpSpPr>
        <p:sp>
          <p:nvSpPr>
            <p:cNvPr id="64"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143"/>
            <p:cNvSpPr>
              <a:spLocks noChangeArrowheads="1"/>
            </p:cNvSpPr>
            <p:nvPr/>
          </p:nvSpPr>
          <p:spPr bwMode="auto">
            <a:xfrm>
              <a:off x="1386" y="302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66" name="Group 87"/>
          <p:cNvGrpSpPr>
            <a:grpSpLocks/>
          </p:cNvGrpSpPr>
          <p:nvPr/>
        </p:nvGrpSpPr>
        <p:grpSpPr bwMode="auto">
          <a:xfrm>
            <a:off x="6007102" y="2967038"/>
            <a:ext cx="1917700" cy="995363"/>
            <a:chOff x="3016" y="1631"/>
            <a:chExt cx="1208" cy="627"/>
          </a:xfrm>
        </p:grpSpPr>
        <p:sp>
          <p:nvSpPr>
            <p:cNvPr id="67" name="Text Box 94"/>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q(1,3)</a:t>
              </a:r>
            </a:p>
          </p:txBody>
        </p:sp>
        <p:sp>
          <p:nvSpPr>
            <p:cNvPr id="68" name="Text Box 93"/>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sp>
          <p:nvSpPr>
            <p:cNvPr id="69" name="Line 92"/>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91"/>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90"/>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89"/>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88"/>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 name="Group 148"/>
          <p:cNvGrpSpPr>
            <a:grpSpLocks/>
          </p:cNvGrpSpPr>
          <p:nvPr/>
        </p:nvGrpSpPr>
        <p:grpSpPr bwMode="auto">
          <a:xfrm>
            <a:off x="2351088" y="3595689"/>
            <a:ext cx="1389062" cy="733425"/>
            <a:chOff x="665" y="3240"/>
            <a:chExt cx="875" cy="462"/>
          </a:xfrm>
        </p:grpSpPr>
        <p:sp>
          <p:nvSpPr>
            <p:cNvPr id="75"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76"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 name="Group 139"/>
          <p:cNvGrpSpPr>
            <a:grpSpLocks/>
          </p:cNvGrpSpPr>
          <p:nvPr/>
        </p:nvGrpSpPr>
        <p:grpSpPr bwMode="auto">
          <a:xfrm>
            <a:off x="3419475" y="3595689"/>
            <a:ext cx="744538" cy="695325"/>
            <a:chOff x="1338" y="3240"/>
            <a:chExt cx="469" cy="438"/>
          </a:xfrm>
        </p:grpSpPr>
        <p:sp>
          <p:nvSpPr>
            <p:cNvPr id="93"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95" name="Group 64"/>
          <p:cNvGrpSpPr>
            <a:grpSpLocks/>
          </p:cNvGrpSpPr>
          <p:nvPr/>
        </p:nvGrpSpPr>
        <p:grpSpPr bwMode="auto">
          <a:xfrm>
            <a:off x="6013452" y="3886201"/>
            <a:ext cx="1917700" cy="995363"/>
            <a:chOff x="3016" y="1631"/>
            <a:chExt cx="1208" cy="627"/>
          </a:xfrm>
        </p:grpSpPr>
        <p:sp>
          <p:nvSpPr>
            <p:cNvPr id="96" name="Text Box 71"/>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q(1,0)</a:t>
              </a:r>
            </a:p>
          </p:txBody>
        </p:sp>
        <p:sp>
          <p:nvSpPr>
            <p:cNvPr id="97" name="Text Box 70"/>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sp>
          <p:nvSpPr>
            <p:cNvPr id="98" name="Line 69"/>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68"/>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67"/>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66"/>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65"/>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3" name="Group 136"/>
          <p:cNvGrpSpPr>
            <a:grpSpLocks/>
          </p:cNvGrpSpPr>
          <p:nvPr/>
        </p:nvGrpSpPr>
        <p:grpSpPr bwMode="auto">
          <a:xfrm>
            <a:off x="3868738" y="3595689"/>
            <a:ext cx="1389063" cy="649287"/>
            <a:chOff x="1604" y="3240"/>
            <a:chExt cx="875" cy="409"/>
          </a:xfrm>
        </p:grpSpPr>
        <p:sp>
          <p:nvSpPr>
            <p:cNvPr id="104"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spTree>
    <p:extLst>
      <p:ext uri="{BB962C8B-B14F-4D97-AF65-F5344CB8AC3E}">
        <p14:creationId xmlns:p14="http://schemas.microsoft.com/office/powerpoint/2010/main" val="418579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2" presetClass="exit" presetSubtype="2" fill="hold" nodeType="clickEffect">
                                  <p:stCondLst>
                                    <p:cond delay="0"/>
                                  </p:stCondLst>
                                  <p:childTnLst>
                                    <p:anim calcmode="lin" valueType="num">
                                      <p:cBhvr additive="base">
                                        <p:cTn id="12" dur="500"/>
                                        <p:tgtEl>
                                          <p:spTgt spid="95"/>
                                        </p:tgtEl>
                                        <p:attrNameLst>
                                          <p:attrName>ppt_x</p:attrName>
                                        </p:attrNameLst>
                                      </p:cBhvr>
                                      <p:tavLst>
                                        <p:tav tm="0">
                                          <p:val>
                                            <p:strVal val="#ppt_x"/>
                                          </p:val>
                                        </p:tav>
                                        <p:tav tm="100000">
                                          <p:val>
                                            <p:strVal val="#ppt_x+#ppt_w*1.125000"/>
                                          </p:val>
                                        </p:tav>
                                      </p:tavLst>
                                    </p:anim>
                                    <p:animEffect transition="out" filter="wipe(right)">
                                      <p:cBhvr>
                                        <p:cTn id="13" dur="500"/>
                                        <p:tgtEl>
                                          <p:spTgt spid="95"/>
                                        </p:tgtEl>
                                      </p:cBhvr>
                                    </p:animEffect>
                                    <p:set>
                                      <p:cBhvr>
                                        <p:cTn id="14" dur="1" fill="hold">
                                          <p:stCondLst>
                                            <p:cond delay="499"/>
                                          </p:stCondLst>
                                        </p:cTn>
                                        <p:tgtEl>
                                          <p:spTgt spid="95"/>
                                        </p:tgtEl>
                                        <p:attrNameLst>
                                          <p:attrName>style.visibility</p:attrName>
                                        </p:attrNameLst>
                                      </p:cBhvr>
                                      <p:to>
                                        <p:strVal val="hidden"/>
                                      </p:to>
                                    </p:set>
                                  </p:childTnLst>
                                </p:cTn>
                              </p:par>
                              <p:par>
                                <p:cTn id="15" presetID="22" presetClass="entr" presetSubtype="1" fill="hold" nodeType="with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up)">
                                      <p:cBhvr>
                                        <p:cTn id="1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41</a:t>
            </a:fld>
            <a:endParaRPr lang="en-US"/>
          </a:p>
        </p:txBody>
      </p:sp>
      <p:sp>
        <p:nvSpPr>
          <p:cNvPr id="4" name="标题 3"/>
          <p:cNvSpPr>
            <a:spLocks noGrp="1"/>
          </p:cNvSpPr>
          <p:nvPr>
            <p:ph type="title"/>
          </p:nvPr>
        </p:nvSpPr>
        <p:spPr>
          <a:xfrm>
            <a:off x="2209800" y="30480"/>
            <a:ext cx="8229600" cy="722196"/>
          </a:xfrm>
        </p:spPr>
        <p:txBody>
          <a:bodyPr/>
          <a:lstStyle/>
          <a:p>
            <a:r>
              <a:rPr lang="zh-CN" altLang="en-US" sz="3600" dirty="0"/>
              <a:t>控制栈的变化举例</a:t>
            </a:r>
            <a:r>
              <a:rPr lang="en-US" altLang="zh-CN" sz="3600" dirty="0"/>
              <a:t>(</a:t>
            </a:r>
            <a:r>
              <a:rPr lang="zh-CN" altLang="en-US" sz="3600" dirty="0"/>
              <a:t>旧图</a:t>
            </a:r>
            <a:r>
              <a:rPr lang="en-US" altLang="zh-CN" sz="3600" dirty="0"/>
              <a:t>6.11)</a:t>
            </a:r>
            <a:r>
              <a:rPr lang="zh-CN" altLang="en-US" sz="3600" dirty="0"/>
              <a:t>龙书图</a:t>
            </a:r>
            <a:r>
              <a:rPr lang="en-US" altLang="zh-CN" sz="3600" dirty="0"/>
              <a:t>7-6)</a:t>
            </a:r>
            <a:endParaRPr lang="zh-CN" altLang="en-US" sz="3600" dirty="0"/>
          </a:p>
        </p:txBody>
      </p:sp>
      <p:sp>
        <p:nvSpPr>
          <p:cNvPr id="5" name="Rectangle 157"/>
          <p:cNvSpPr>
            <a:spLocks noChangeArrowheads="1"/>
          </p:cNvSpPr>
          <p:nvPr/>
        </p:nvSpPr>
        <p:spPr bwMode="auto">
          <a:xfrm>
            <a:off x="3741738" y="1787525"/>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6" name="Group 154"/>
          <p:cNvGrpSpPr>
            <a:grpSpLocks/>
          </p:cNvGrpSpPr>
          <p:nvPr/>
        </p:nvGrpSpPr>
        <p:grpSpPr bwMode="auto">
          <a:xfrm>
            <a:off x="2608262" y="2038350"/>
            <a:ext cx="1117600" cy="768350"/>
            <a:chOff x="827" y="2259"/>
            <a:chExt cx="704" cy="484"/>
          </a:xfrm>
        </p:grpSpPr>
        <p:sp>
          <p:nvSpPr>
            <p:cNvPr id="7"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8"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26"/>
          <p:cNvGrpSpPr>
            <a:grpSpLocks/>
          </p:cNvGrpSpPr>
          <p:nvPr/>
        </p:nvGrpSpPr>
        <p:grpSpPr bwMode="auto">
          <a:xfrm>
            <a:off x="6026150" y="1125539"/>
            <a:ext cx="1905000" cy="993775"/>
            <a:chOff x="3024" y="960"/>
            <a:chExt cx="1200" cy="626"/>
          </a:xfrm>
        </p:grpSpPr>
        <p:sp>
          <p:nvSpPr>
            <p:cNvPr id="28" name="Text Box 135"/>
            <p:cNvSpPr txBox="1">
              <a:spLocks noChangeArrowheads="1"/>
            </p:cNvSpPr>
            <p:nvPr/>
          </p:nvSpPr>
          <p:spPr bwMode="auto">
            <a:xfrm>
              <a:off x="3504" y="960"/>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s</a:t>
              </a:r>
            </a:p>
          </p:txBody>
        </p:sp>
        <p:sp>
          <p:nvSpPr>
            <p:cNvPr id="29" name="Text Box 134"/>
            <p:cNvSpPr txBox="1">
              <a:spLocks noChangeArrowheads="1"/>
            </p:cNvSpPr>
            <p:nvPr/>
          </p:nvSpPr>
          <p:spPr bwMode="auto">
            <a:xfrm>
              <a:off x="3068" y="1295"/>
              <a:ext cx="75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a : array</a:t>
              </a:r>
            </a:p>
          </p:txBody>
        </p:sp>
        <p:grpSp>
          <p:nvGrpSpPr>
            <p:cNvPr id="30" name="Group 127"/>
            <p:cNvGrpSpPr>
              <a:grpSpLocks/>
            </p:cNvGrpSpPr>
            <p:nvPr/>
          </p:nvGrpSpPr>
          <p:grpSpPr bwMode="auto">
            <a:xfrm>
              <a:off x="3024" y="1008"/>
              <a:ext cx="1200" cy="576"/>
              <a:chOff x="3024" y="1008"/>
              <a:chExt cx="1200" cy="576"/>
            </a:xfrm>
          </p:grpSpPr>
          <p:grpSp>
            <p:nvGrpSpPr>
              <p:cNvPr id="31" name="Group 129"/>
              <p:cNvGrpSpPr>
                <a:grpSpLocks/>
              </p:cNvGrpSpPr>
              <p:nvPr/>
            </p:nvGrpSpPr>
            <p:grpSpPr bwMode="auto">
              <a:xfrm>
                <a:off x="3024" y="1008"/>
                <a:ext cx="1200" cy="576"/>
                <a:chOff x="3024" y="1008"/>
                <a:chExt cx="1200" cy="528"/>
              </a:xfrm>
            </p:grpSpPr>
            <p:sp>
              <p:nvSpPr>
                <p:cNvPr id="33" name="Line 133"/>
                <p:cNvSpPr>
                  <a:spLocks noChangeShapeType="1"/>
                </p:cNvSpPr>
                <p:nvPr/>
              </p:nvSpPr>
              <p:spPr bwMode="auto">
                <a:xfrm>
                  <a:off x="3024" y="1008"/>
                  <a:ext cx="12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32"/>
                <p:cNvSpPr>
                  <a:spLocks noChangeShapeType="1"/>
                </p:cNvSpPr>
                <p:nvPr/>
              </p:nvSpPr>
              <p:spPr bwMode="auto">
                <a:xfrm>
                  <a:off x="30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31"/>
                <p:cNvSpPr>
                  <a:spLocks noChangeShapeType="1"/>
                </p:cNvSpPr>
                <p:nvPr/>
              </p:nvSpPr>
              <p:spPr bwMode="auto">
                <a:xfrm>
                  <a:off x="42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30"/>
                <p:cNvSpPr>
                  <a:spLocks noChangeShapeType="1"/>
                </p:cNvSpPr>
                <p:nvPr/>
              </p:nvSpPr>
              <p:spPr bwMode="auto">
                <a:xfrm>
                  <a:off x="3024"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Line 128"/>
              <p:cNvSpPr>
                <a:spLocks noChangeShapeType="1"/>
              </p:cNvSpPr>
              <p:nvPr/>
            </p:nvSpPr>
            <p:spPr bwMode="auto">
              <a:xfrm>
                <a:off x="3024" y="1296"/>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0" name="Group 145"/>
          <p:cNvGrpSpPr>
            <a:grpSpLocks/>
          </p:cNvGrpSpPr>
          <p:nvPr/>
        </p:nvGrpSpPr>
        <p:grpSpPr bwMode="auto">
          <a:xfrm>
            <a:off x="3419475" y="2033589"/>
            <a:ext cx="685800" cy="733425"/>
            <a:chOff x="1338" y="2256"/>
            <a:chExt cx="432" cy="462"/>
          </a:xfrm>
        </p:grpSpPr>
        <p:sp>
          <p:nvSpPr>
            <p:cNvPr id="171"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Rectangle 146"/>
            <p:cNvSpPr>
              <a:spLocks noChangeArrowheads="1"/>
            </p:cNvSpPr>
            <p:nvPr/>
          </p:nvSpPr>
          <p:spPr bwMode="auto">
            <a:xfrm>
              <a:off x="1338" y="2544"/>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37" name="Group 110"/>
          <p:cNvGrpSpPr>
            <a:grpSpLocks/>
          </p:cNvGrpSpPr>
          <p:nvPr/>
        </p:nvGrpSpPr>
        <p:grpSpPr bwMode="auto">
          <a:xfrm>
            <a:off x="6013452" y="2038351"/>
            <a:ext cx="1917700" cy="995363"/>
            <a:chOff x="3016" y="1631"/>
            <a:chExt cx="1208" cy="627"/>
          </a:xfrm>
        </p:grpSpPr>
        <p:sp>
          <p:nvSpPr>
            <p:cNvPr id="38" name="Text Box 117"/>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q(1,9)</a:t>
              </a:r>
            </a:p>
          </p:txBody>
        </p:sp>
        <p:sp>
          <p:nvSpPr>
            <p:cNvPr id="39" name="Text Box 116"/>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sp>
          <p:nvSpPr>
            <p:cNvPr id="40" name="Line 115"/>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14"/>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13"/>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12"/>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11"/>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151"/>
          <p:cNvGrpSpPr>
            <a:grpSpLocks/>
          </p:cNvGrpSpPr>
          <p:nvPr/>
        </p:nvGrpSpPr>
        <p:grpSpPr bwMode="auto">
          <a:xfrm>
            <a:off x="2351089" y="2855914"/>
            <a:ext cx="1362075" cy="706437"/>
            <a:chOff x="665" y="2774"/>
            <a:chExt cx="858" cy="445"/>
          </a:xfrm>
        </p:grpSpPr>
        <p:sp>
          <p:nvSpPr>
            <p:cNvPr id="46"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47"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142"/>
          <p:cNvGrpSpPr>
            <a:grpSpLocks/>
          </p:cNvGrpSpPr>
          <p:nvPr/>
        </p:nvGrpSpPr>
        <p:grpSpPr bwMode="auto">
          <a:xfrm>
            <a:off x="3495675" y="2871789"/>
            <a:ext cx="744538" cy="657225"/>
            <a:chOff x="1386" y="2784"/>
            <a:chExt cx="469" cy="414"/>
          </a:xfrm>
        </p:grpSpPr>
        <p:sp>
          <p:nvSpPr>
            <p:cNvPr id="64"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143"/>
            <p:cNvSpPr>
              <a:spLocks noChangeArrowheads="1"/>
            </p:cNvSpPr>
            <p:nvPr/>
          </p:nvSpPr>
          <p:spPr bwMode="auto">
            <a:xfrm>
              <a:off x="1386" y="302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66" name="Group 87"/>
          <p:cNvGrpSpPr>
            <a:grpSpLocks/>
          </p:cNvGrpSpPr>
          <p:nvPr/>
        </p:nvGrpSpPr>
        <p:grpSpPr bwMode="auto">
          <a:xfrm>
            <a:off x="6007102" y="2967038"/>
            <a:ext cx="1917700" cy="995363"/>
            <a:chOff x="3016" y="1631"/>
            <a:chExt cx="1208" cy="627"/>
          </a:xfrm>
        </p:grpSpPr>
        <p:sp>
          <p:nvSpPr>
            <p:cNvPr id="67" name="Text Box 94"/>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q(1,3)</a:t>
              </a:r>
            </a:p>
          </p:txBody>
        </p:sp>
        <p:sp>
          <p:nvSpPr>
            <p:cNvPr id="68" name="Text Box 93"/>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sp>
          <p:nvSpPr>
            <p:cNvPr id="69" name="Line 92"/>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91"/>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90"/>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89"/>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88"/>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 name="Group 148"/>
          <p:cNvGrpSpPr>
            <a:grpSpLocks/>
          </p:cNvGrpSpPr>
          <p:nvPr/>
        </p:nvGrpSpPr>
        <p:grpSpPr bwMode="auto">
          <a:xfrm>
            <a:off x="2351088" y="3595689"/>
            <a:ext cx="1389062" cy="733425"/>
            <a:chOff x="665" y="3240"/>
            <a:chExt cx="875" cy="462"/>
          </a:xfrm>
        </p:grpSpPr>
        <p:sp>
          <p:nvSpPr>
            <p:cNvPr id="75"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76"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 name="Group 139"/>
          <p:cNvGrpSpPr>
            <a:grpSpLocks/>
          </p:cNvGrpSpPr>
          <p:nvPr/>
        </p:nvGrpSpPr>
        <p:grpSpPr bwMode="auto">
          <a:xfrm>
            <a:off x="3419475" y="3595689"/>
            <a:ext cx="744538" cy="695325"/>
            <a:chOff x="1338" y="3240"/>
            <a:chExt cx="469" cy="438"/>
          </a:xfrm>
        </p:grpSpPr>
        <p:sp>
          <p:nvSpPr>
            <p:cNvPr id="93"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103" name="Group 136"/>
          <p:cNvGrpSpPr>
            <a:grpSpLocks/>
          </p:cNvGrpSpPr>
          <p:nvPr/>
        </p:nvGrpSpPr>
        <p:grpSpPr bwMode="auto">
          <a:xfrm>
            <a:off x="3868738" y="3595689"/>
            <a:ext cx="1389063" cy="649287"/>
            <a:chOff x="1604" y="3240"/>
            <a:chExt cx="875" cy="409"/>
          </a:xfrm>
        </p:grpSpPr>
        <p:sp>
          <p:nvSpPr>
            <p:cNvPr id="104"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grpSp>
        <p:nvGrpSpPr>
          <p:cNvPr id="60" name="Group 56"/>
          <p:cNvGrpSpPr>
            <a:grpSpLocks/>
          </p:cNvGrpSpPr>
          <p:nvPr/>
        </p:nvGrpSpPr>
        <p:grpSpPr bwMode="auto">
          <a:xfrm>
            <a:off x="6013452" y="3886201"/>
            <a:ext cx="1917700" cy="995363"/>
            <a:chOff x="3016" y="1631"/>
            <a:chExt cx="1208" cy="627"/>
          </a:xfrm>
        </p:grpSpPr>
        <p:sp>
          <p:nvSpPr>
            <p:cNvPr id="61" name="Text Box 63"/>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q(2,3)</a:t>
              </a:r>
            </a:p>
          </p:txBody>
        </p:sp>
        <p:sp>
          <p:nvSpPr>
            <p:cNvPr id="62" name="Text Box 62"/>
            <p:cNvSpPr txBox="1">
              <a:spLocks noChangeArrowheads="1"/>
            </p:cNvSpPr>
            <p:nvPr/>
          </p:nvSpPr>
          <p:spPr bwMode="auto">
            <a:xfrm>
              <a:off x="3016" y="1967"/>
              <a:ext cx="9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 i : integer</a:t>
              </a:r>
            </a:p>
          </p:txBody>
        </p:sp>
        <p:sp>
          <p:nvSpPr>
            <p:cNvPr id="77" name="Line 61"/>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60"/>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59"/>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58"/>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57"/>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13555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81000" y="990600"/>
            <a:ext cx="9982200" cy="5257800"/>
          </a:xfrm>
        </p:spPr>
        <p:txBody>
          <a:bodyPr>
            <a:normAutofit/>
          </a:bodyPr>
          <a:lstStyle/>
          <a:p>
            <a:pPr>
              <a:defRPr/>
            </a:pPr>
            <a:r>
              <a:rPr lang="zh-CN" altLang="en-US" dirty="0"/>
              <a:t>栈式存储分配的实现</a:t>
            </a:r>
            <a:endParaRPr lang="en-US" altLang="zh-CN" dirty="0"/>
          </a:p>
          <a:p>
            <a:pPr lvl="1">
              <a:defRPr/>
            </a:pPr>
            <a:r>
              <a:rPr lang="zh-CN" altLang="en-US" dirty="0"/>
              <a:t>过程调用和过程返回都需要执行一些代码来管理活动记录栈，保存或恢复机器状态等</a:t>
            </a:r>
          </a:p>
          <a:p>
            <a:pPr lvl="1">
              <a:defRPr/>
            </a:pPr>
            <a:r>
              <a:rPr lang="zh-CN" altLang="en-US" b="1" dirty="0">
                <a:solidFill>
                  <a:srgbClr val="FF0000"/>
                </a:solidFill>
              </a:rPr>
              <a:t>过程调用序列</a:t>
            </a:r>
            <a:r>
              <a:rPr lang="en-US" altLang="zh-CN" dirty="0"/>
              <a:t>:</a:t>
            </a:r>
            <a:r>
              <a:rPr lang="zh-CN" altLang="en-US" dirty="0"/>
              <a:t>目标代码中的一个指令序列，完成调用一个过程的一系列操作，包括为被调用过程分配一个活动记录，并在相应的域中填入信息</a:t>
            </a:r>
          </a:p>
          <a:p>
            <a:pPr lvl="1">
              <a:defRPr/>
            </a:pPr>
            <a:r>
              <a:rPr lang="zh-CN" altLang="en-US" b="1" dirty="0">
                <a:solidFill>
                  <a:srgbClr val="FF0000"/>
                </a:solidFill>
              </a:rPr>
              <a:t>过程返回序列</a:t>
            </a:r>
            <a:r>
              <a:rPr lang="en-US" altLang="zh-CN" dirty="0"/>
              <a:t>:</a:t>
            </a:r>
            <a:r>
              <a:rPr lang="zh-CN" altLang="en-US" dirty="0"/>
              <a:t>目标代码中的一个指令序列，完成从一个被调用过程返回到它的调用过程的一系列操作，包括释放被调用过程的活动记录，并复制出返回值</a:t>
            </a:r>
          </a:p>
          <a:p>
            <a:pPr lvl="1">
              <a:defRPr/>
            </a:pPr>
            <a:r>
              <a:rPr lang="zh-CN" altLang="en-US" dirty="0"/>
              <a:t>调用序列和返回序列常常都分成两部分，分处于调用过程和被调用过程中</a:t>
            </a:r>
          </a:p>
          <a:p>
            <a:pPr lvl="1">
              <a:defRPr/>
            </a:pPr>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42</a:t>
            </a:fld>
            <a:endParaRPr lang="en-US"/>
          </a:p>
        </p:txBody>
      </p:sp>
      <p:sp>
        <p:nvSpPr>
          <p:cNvPr id="4" name="标题 3"/>
          <p:cNvSpPr>
            <a:spLocks noGrp="1"/>
          </p:cNvSpPr>
          <p:nvPr>
            <p:ph type="title"/>
          </p:nvPr>
        </p:nvSpPr>
        <p:spPr/>
        <p:txBody>
          <a:bodyPr/>
          <a:lstStyle/>
          <a:p>
            <a:r>
              <a:rPr lang="en-US" altLang="zh-CN" dirty="0"/>
              <a:t>7.4 </a:t>
            </a:r>
            <a:r>
              <a:rPr lang="zh-CN" altLang="en-US" dirty="0"/>
              <a:t>运行时刻存储分配策略</a:t>
            </a:r>
          </a:p>
        </p:txBody>
      </p:sp>
    </p:spTree>
    <p:extLst>
      <p:ext uri="{BB962C8B-B14F-4D97-AF65-F5344CB8AC3E}">
        <p14:creationId xmlns:p14="http://schemas.microsoft.com/office/powerpoint/2010/main" val="426988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81000" y="990600"/>
            <a:ext cx="4343400" cy="4978400"/>
          </a:xfrm>
        </p:spPr>
        <p:txBody>
          <a:bodyPr/>
          <a:lstStyle/>
          <a:p>
            <a:r>
              <a:rPr lang="zh-CN" altLang="en-US" sz="2800" dirty="0"/>
              <a:t>调用序列</a:t>
            </a:r>
            <a:endParaRPr lang="en-US" altLang="zh-CN" sz="2800" dirty="0"/>
          </a:p>
          <a:p>
            <a:pPr marL="354013" lvl="1" indent="-88900"/>
            <a:r>
              <a:rPr lang="zh-CN" altLang="en-US" sz="2400" dirty="0"/>
              <a:t>除局部数据外，活动记录中还有实现过程调用和返回的控制信息</a:t>
            </a:r>
            <a:endParaRPr lang="en-US" altLang="zh-CN" sz="2400" dirty="0"/>
          </a:p>
          <a:p>
            <a:pPr marL="354013" lvl="1" indent="-88900"/>
            <a:r>
              <a:rPr lang="zh-CN" altLang="en-US" sz="2400" dirty="0"/>
              <a:t>活动记录的入栈，实现了控制从调用过程到被调用过程的转移</a:t>
            </a:r>
          </a:p>
          <a:p>
            <a:pPr marL="354013" lvl="1" indent="-88900"/>
            <a:r>
              <a:rPr lang="zh-CN" altLang="en-US" sz="2400" dirty="0"/>
              <a:t>控制的转移由一段代码</a:t>
            </a:r>
            <a:r>
              <a:rPr lang="en-US" altLang="zh-CN" sz="2400" dirty="0"/>
              <a:t>(</a:t>
            </a:r>
            <a:r>
              <a:rPr lang="zh-CN" altLang="en-US" sz="2400" dirty="0"/>
              <a:t>即</a:t>
            </a:r>
            <a:r>
              <a:rPr lang="zh-CN" altLang="en-US" sz="2400" b="1" dirty="0">
                <a:solidFill>
                  <a:srgbClr val="F63C28"/>
                </a:solidFill>
              </a:rPr>
              <a:t>调用序列</a:t>
            </a:r>
            <a:r>
              <a:rPr lang="en-US" altLang="zh-CN" sz="2400" dirty="0"/>
              <a:t>)</a:t>
            </a:r>
            <a:r>
              <a:rPr lang="zh-CN" altLang="en-US" sz="2400" dirty="0"/>
              <a:t>来实现</a:t>
            </a:r>
          </a:p>
          <a:p>
            <a:pPr lvl="1"/>
            <a:endParaRPr lang="zh-CN" altLang="en-US" sz="2400" dirty="0"/>
          </a:p>
        </p:txBody>
      </p:sp>
      <p:sp>
        <p:nvSpPr>
          <p:cNvPr id="3" name="灯片编号占位符 2"/>
          <p:cNvSpPr>
            <a:spLocks noGrp="1"/>
          </p:cNvSpPr>
          <p:nvPr>
            <p:ph type="sldNum" sz="quarter" idx="12"/>
          </p:nvPr>
        </p:nvSpPr>
        <p:spPr/>
        <p:txBody>
          <a:bodyPr/>
          <a:lstStyle/>
          <a:p>
            <a:fld id="{10F35DC5-7E65-8247-99AB-4E984F8A921E}" type="slidenum">
              <a:rPr lang="en-US" smtClean="0"/>
              <a:pPr/>
              <a:t>43</a:t>
            </a:fld>
            <a:endParaRPr lang="en-US"/>
          </a:p>
        </p:txBody>
      </p:sp>
      <p:sp>
        <p:nvSpPr>
          <p:cNvPr id="4" name="标题 3"/>
          <p:cNvSpPr>
            <a:spLocks noGrp="1"/>
          </p:cNvSpPr>
          <p:nvPr>
            <p:ph type="title"/>
          </p:nvPr>
        </p:nvSpPr>
        <p:spPr/>
        <p:txBody>
          <a:bodyPr/>
          <a:lstStyle/>
          <a:p>
            <a:r>
              <a:rPr lang="zh-CN" altLang="en-US" dirty="0"/>
              <a:t>栈式存储分配的实现</a:t>
            </a:r>
          </a:p>
        </p:txBody>
      </p:sp>
      <p:sp>
        <p:nvSpPr>
          <p:cNvPr id="62" name="Rectangle 71"/>
          <p:cNvSpPr>
            <a:spLocks noChangeArrowheads="1"/>
          </p:cNvSpPr>
          <p:nvPr/>
        </p:nvSpPr>
        <p:spPr bwMode="auto">
          <a:xfrm>
            <a:off x="6054725" y="5561012"/>
            <a:ext cx="22098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63" name="Rectangle 70"/>
          <p:cNvSpPr>
            <a:spLocks noChangeArrowheads="1"/>
          </p:cNvSpPr>
          <p:nvPr/>
        </p:nvSpPr>
        <p:spPr bwMode="auto">
          <a:xfrm>
            <a:off x="6054725" y="5180012"/>
            <a:ext cx="15240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64" name="Rectangle 69"/>
          <p:cNvSpPr>
            <a:spLocks noChangeArrowheads="1"/>
          </p:cNvSpPr>
          <p:nvPr/>
        </p:nvSpPr>
        <p:spPr bwMode="auto">
          <a:xfrm>
            <a:off x="6054725" y="4799012"/>
            <a:ext cx="22098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65" name="Rectangle 68"/>
          <p:cNvSpPr>
            <a:spLocks noChangeArrowheads="1"/>
          </p:cNvSpPr>
          <p:nvPr/>
        </p:nvSpPr>
        <p:spPr bwMode="auto">
          <a:xfrm>
            <a:off x="6054725" y="4418012"/>
            <a:ext cx="22098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66" name="Rectangle 67"/>
          <p:cNvSpPr>
            <a:spLocks noChangeArrowheads="1"/>
          </p:cNvSpPr>
          <p:nvPr/>
        </p:nvSpPr>
        <p:spPr bwMode="auto">
          <a:xfrm>
            <a:off x="4530725" y="3427412"/>
            <a:ext cx="914400" cy="38100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grpSp>
        <p:nvGrpSpPr>
          <p:cNvPr id="67" name="Group 59"/>
          <p:cNvGrpSpPr>
            <a:grpSpLocks/>
          </p:cNvGrpSpPr>
          <p:nvPr/>
        </p:nvGrpSpPr>
        <p:grpSpPr bwMode="auto">
          <a:xfrm>
            <a:off x="9109075" y="989012"/>
            <a:ext cx="1466850" cy="2667000"/>
            <a:chOff x="4804" y="480"/>
            <a:chExt cx="924" cy="1680"/>
          </a:xfrm>
        </p:grpSpPr>
        <p:sp>
          <p:nvSpPr>
            <p:cNvPr id="68" name="Line 64"/>
            <p:cNvSpPr>
              <a:spLocks noChangeShapeType="1"/>
            </p:cNvSpPr>
            <p:nvPr/>
          </p:nvSpPr>
          <p:spPr bwMode="auto">
            <a:xfrm>
              <a:off x="4992" y="48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3"/>
            <p:cNvSpPr>
              <a:spLocks noChangeShapeType="1"/>
            </p:cNvSpPr>
            <p:nvPr/>
          </p:nvSpPr>
          <p:spPr bwMode="auto">
            <a:xfrm>
              <a:off x="4992" y="2160"/>
              <a:ext cx="28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Text Box 62"/>
            <p:cNvSpPr txBox="1">
              <a:spLocks noChangeArrowheads="1"/>
            </p:cNvSpPr>
            <p:nvPr/>
          </p:nvSpPr>
          <p:spPr bwMode="auto">
            <a:xfrm>
              <a:off x="4804" y="1025"/>
              <a:ext cx="924"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调用过程 </a:t>
              </a:r>
              <a:r>
                <a:rPr lang="en-US" altLang="zh-CN" sz="2000">
                  <a:latin typeface="Times New Roman" pitchFamily="18" charset="0"/>
                  <a:cs typeface="Times New Roman" pitchFamily="18" charset="0"/>
                </a:rPr>
                <a:t>p</a:t>
              </a:r>
            </a:p>
            <a:p>
              <a:pPr algn="ctr" eaLnBrk="1" hangingPunct="1">
                <a:spcBef>
                  <a:spcPct val="0"/>
                </a:spcBef>
                <a:buFont typeface="Wingdings" pitchFamily="2" charset="2"/>
                <a:buNone/>
              </a:pPr>
              <a:r>
                <a:rPr lang="zh-CN" altLang="en-US" sz="2000">
                  <a:latin typeface="Times New Roman" pitchFamily="18" charset="0"/>
                  <a:cs typeface="Times New Roman" pitchFamily="18" charset="0"/>
                </a:rPr>
                <a:t>的活动记录</a:t>
              </a:r>
            </a:p>
          </p:txBody>
        </p:sp>
        <p:sp>
          <p:nvSpPr>
            <p:cNvPr id="71" name="Line 61"/>
            <p:cNvSpPr>
              <a:spLocks noChangeShapeType="1"/>
            </p:cNvSpPr>
            <p:nvPr/>
          </p:nvSpPr>
          <p:spPr bwMode="auto">
            <a:xfrm flipV="1">
              <a:off x="5136" y="480"/>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60"/>
            <p:cNvSpPr>
              <a:spLocks noChangeShapeType="1"/>
            </p:cNvSpPr>
            <p:nvPr/>
          </p:nvSpPr>
          <p:spPr bwMode="auto">
            <a:xfrm>
              <a:off x="5136" y="1488"/>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 name="Group 54"/>
          <p:cNvGrpSpPr>
            <a:grpSpLocks/>
          </p:cNvGrpSpPr>
          <p:nvPr/>
        </p:nvGrpSpPr>
        <p:grpSpPr bwMode="auto">
          <a:xfrm>
            <a:off x="8982076" y="3656012"/>
            <a:ext cx="1609725" cy="2667000"/>
            <a:chOff x="4724" y="2160"/>
            <a:chExt cx="1014" cy="1680"/>
          </a:xfrm>
        </p:grpSpPr>
        <p:sp>
          <p:nvSpPr>
            <p:cNvPr id="74" name="Line 58"/>
            <p:cNvSpPr>
              <a:spLocks noChangeShapeType="1"/>
            </p:cNvSpPr>
            <p:nvPr/>
          </p:nvSpPr>
          <p:spPr bwMode="auto">
            <a:xfrm>
              <a:off x="4992" y="384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Text Box 57"/>
            <p:cNvSpPr txBox="1">
              <a:spLocks noChangeArrowheads="1"/>
            </p:cNvSpPr>
            <p:nvPr/>
          </p:nvSpPr>
          <p:spPr bwMode="auto">
            <a:xfrm>
              <a:off x="4724" y="2763"/>
              <a:ext cx="1014"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被调用过程</a:t>
              </a:r>
              <a:r>
                <a:rPr lang="en-US" altLang="zh-CN" sz="2000">
                  <a:latin typeface="Times New Roman" pitchFamily="18" charset="0"/>
                  <a:cs typeface="Times New Roman" pitchFamily="18" charset="0"/>
                </a:rPr>
                <a:t>q</a:t>
              </a:r>
            </a:p>
            <a:p>
              <a:pPr algn="ctr" eaLnBrk="1" hangingPunct="1">
                <a:spcBef>
                  <a:spcPct val="0"/>
                </a:spcBef>
                <a:buFont typeface="Wingdings" pitchFamily="2" charset="2"/>
                <a:buNone/>
              </a:pPr>
              <a:r>
                <a:rPr lang="zh-CN" altLang="en-US" sz="2000">
                  <a:latin typeface="Times New Roman" pitchFamily="18" charset="0"/>
                  <a:cs typeface="Times New Roman" pitchFamily="18" charset="0"/>
                </a:rPr>
                <a:t>的活动记录</a:t>
              </a:r>
            </a:p>
          </p:txBody>
        </p:sp>
        <p:sp>
          <p:nvSpPr>
            <p:cNvPr id="76" name="Line 56"/>
            <p:cNvSpPr>
              <a:spLocks noChangeShapeType="1"/>
            </p:cNvSpPr>
            <p:nvPr/>
          </p:nvSpPr>
          <p:spPr bwMode="auto">
            <a:xfrm flipV="1">
              <a:off x="5136" y="2160"/>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55"/>
            <p:cNvSpPr>
              <a:spLocks noChangeShapeType="1"/>
            </p:cNvSpPr>
            <p:nvPr/>
          </p:nvSpPr>
          <p:spPr bwMode="auto">
            <a:xfrm>
              <a:off x="5136" y="3168"/>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8" name="Group 36"/>
          <p:cNvGrpSpPr>
            <a:grpSpLocks/>
          </p:cNvGrpSpPr>
          <p:nvPr/>
        </p:nvGrpSpPr>
        <p:grpSpPr bwMode="auto">
          <a:xfrm>
            <a:off x="5943600" y="762000"/>
            <a:ext cx="2286000" cy="5715000"/>
            <a:chOff x="2832" y="336"/>
            <a:chExt cx="1440" cy="3600"/>
          </a:xfrm>
        </p:grpSpPr>
        <p:sp>
          <p:nvSpPr>
            <p:cNvPr id="79" name="Line 53"/>
            <p:cNvSpPr>
              <a:spLocks noChangeShapeType="1"/>
            </p:cNvSpPr>
            <p:nvPr/>
          </p:nvSpPr>
          <p:spPr bwMode="auto">
            <a:xfrm>
              <a:off x="2832" y="384"/>
              <a:ext cx="0" cy="3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52"/>
            <p:cNvSpPr>
              <a:spLocks noChangeShapeType="1"/>
            </p:cNvSpPr>
            <p:nvPr/>
          </p:nvSpPr>
          <p:spPr bwMode="auto">
            <a:xfrm>
              <a:off x="4272" y="336"/>
              <a:ext cx="0" cy="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51"/>
            <p:cNvSpPr>
              <a:spLocks noChangeShapeType="1"/>
            </p:cNvSpPr>
            <p:nvPr/>
          </p:nvSpPr>
          <p:spPr bwMode="auto">
            <a:xfrm>
              <a:off x="2832" y="2160"/>
              <a:ext cx="144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50"/>
            <p:cNvSpPr>
              <a:spLocks noChangeShapeType="1"/>
            </p:cNvSpPr>
            <p:nvPr/>
          </p:nvSpPr>
          <p:spPr bwMode="auto">
            <a:xfrm>
              <a:off x="2832" y="480"/>
              <a:ext cx="144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Text Box 49"/>
            <p:cNvSpPr txBox="1">
              <a:spLocks noChangeArrowheads="1"/>
            </p:cNvSpPr>
            <p:nvPr/>
          </p:nvSpPr>
          <p:spPr bwMode="auto">
            <a:xfrm>
              <a:off x="3180" y="48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返回值域</a:t>
              </a:r>
            </a:p>
          </p:txBody>
        </p:sp>
        <p:sp>
          <p:nvSpPr>
            <p:cNvPr id="84" name="Text Box 48"/>
            <p:cNvSpPr txBox="1">
              <a:spLocks noChangeArrowheads="1"/>
            </p:cNvSpPr>
            <p:nvPr/>
          </p:nvSpPr>
          <p:spPr bwMode="auto">
            <a:xfrm>
              <a:off x="3244" y="72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参数域</a:t>
              </a:r>
            </a:p>
          </p:txBody>
        </p:sp>
        <p:sp>
          <p:nvSpPr>
            <p:cNvPr id="85" name="Text Box 47"/>
            <p:cNvSpPr txBox="1">
              <a:spLocks noChangeArrowheads="1"/>
            </p:cNvSpPr>
            <p:nvPr/>
          </p:nvSpPr>
          <p:spPr bwMode="auto">
            <a:xfrm>
              <a:off x="3244" y="96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控制链</a:t>
              </a:r>
            </a:p>
          </p:txBody>
        </p:sp>
        <p:sp>
          <p:nvSpPr>
            <p:cNvPr id="86" name="Text Box 46"/>
            <p:cNvSpPr txBox="1">
              <a:spLocks noChangeArrowheads="1"/>
            </p:cNvSpPr>
            <p:nvPr/>
          </p:nvSpPr>
          <p:spPr bwMode="auto">
            <a:xfrm>
              <a:off x="3241" y="1199"/>
              <a:ext cx="60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存取链</a:t>
              </a:r>
            </a:p>
          </p:txBody>
        </p:sp>
        <p:sp>
          <p:nvSpPr>
            <p:cNvPr id="87" name="Text Box 45"/>
            <p:cNvSpPr txBox="1">
              <a:spLocks noChangeArrowheads="1"/>
            </p:cNvSpPr>
            <p:nvPr/>
          </p:nvSpPr>
          <p:spPr bwMode="auto">
            <a:xfrm>
              <a:off x="3100" y="143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机器状态域</a:t>
              </a:r>
            </a:p>
          </p:txBody>
        </p:sp>
        <p:sp>
          <p:nvSpPr>
            <p:cNvPr id="88" name="Text Box 44"/>
            <p:cNvSpPr txBox="1">
              <a:spLocks noChangeArrowheads="1"/>
            </p:cNvSpPr>
            <p:nvPr/>
          </p:nvSpPr>
          <p:spPr bwMode="auto">
            <a:xfrm>
              <a:off x="3072" y="168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局部数据域</a:t>
              </a:r>
            </a:p>
          </p:txBody>
        </p:sp>
        <p:sp>
          <p:nvSpPr>
            <p:cNvPr id="89" name="Text Box 43"/>
            <p:cNvSpPr txBox="1">
              <a:spLocks noChangeArrowheads="1"/>
            </p:cNvSpPr>
            <p:nvPr/>
          </p:nvSpPr>
          <p:spPr bwMode="auto">
            <a:xfrm>
              <a:off x="3072" y="191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临时数据域</a:t>
              </a:r>
            </a:p>
          </p:txBody>
        </p:sp>
        <p:sp>
          <p:nvSpPr>
            <p:cNvPr id="90" name="Line 42"/>
            <p:cNvSpPr>
              <a:spLocks noChangeShapeType="1"/>
            </p:cNvSpPr>
            <p:nvPr/>
          </p:nvSpPr>
          <p:spPr bwMode="auto">
            <a:xfrm>
              <a:off x="2832" y="7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41"/>
            <p:cNvSpPr>
              <a:spLocks noChangeShapeType="1"/>
            </p:cNvSpPr>
            <p:nvPr/>
          </p:nvSpPr>
          <p:spPr bwMode="auto">
            <a:xfrm>
              <a:off x="2832" y="96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40"/>
            <p:cNvSpPr>
              <a:spLocks noChangeShapeType="1"/>
            </p:cNvSpPr>
            <p:nvPr/>
          </p:nvSpPr>
          <p:spPr bwMode="auto">
            <a:xfrm>
              <a:off x="2832" y="12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39"/>
            <p:cNvSpPr>
              <a:spLocks noChangeShapeType="1"/>
            </p:cNvSpPr>
            <p:nvPr/>
          </p:nvSpPr>
          <p:spPr bwMode="auto">
            <a:xfrm>
              <a:off x="2832" y="144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38"/>
            <p:cNvSpPr>
              <a:spLocks noChangeShapeType="1"/>
            </p:cNvSpPr>
            <p:nvPr/>
          </p:nvSpPr>
          <p:spPr bwMode="auto">
            <a:xfrm>
              <a:off x="2832" y="168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37"/>
            <p:cNvSpPr>
              <a:spLocks noChangeShapeType="1"/>
            </p:cNvSpPr>
            <p:nvPr/>
          </p:nvSpPr>
          <p:spPr bwMode="auto">
            <a:xfrm>
              <a:off x="2832" y="19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6" name="Rectangle 35"/>
          <p:cNvSpPr>
            <a:spLocks noChangeArrowheads="1"/>
          </p:cNvSpPr>
          <p:nvPr/>
        </p:nvSpPr>
        <p:spPr bwMode="auto">
          <a:xfrm>
            <a:off x="6054725" y="4037012"/>
            <a:ext cx="22098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grpSp>
        <p:nvGrpSpPr>
          <p:cNvPr id="97" name="Group 20"/>
          <p:cNvGrpSpPr>
            <a:grpSpLocks/>
          </p:cNvGrpSpPr>
          <p:nvPr/>
        </p:nvGrpSpPr>
        <p:grpSpPr bwMode="auto">
          <a:xfrm>
            <a:off x="5978525" y="3656012"/>
            <a:ext cx="2286000" cy="2667000"/>
            <a:chOff x="2832" y="2160"/>
            <a:chExt cx="1440" cy="1680"/>
          </a:xfrm>
        </p:grpSpPr>
        <p:sp>
          <p:nvSpPr>
            <p:cNvPr id="98" name="Line 34"/>
            <p:cNvSpPr>
              <a:spLocks noChangeShapeType="1"/>
            </p:cNvSpPr>
            <p:nvPr/>
          </p:nvSpPr>
          <p:spPr bwMode="auto">
            <a:xfrm>
              <a:off x="2832" y="3840"/>
              <a:ext cx="144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Text Box 33"/>
            <p:cNvSpPr txBox="1">
              <a:spLocks noChangeArrowheads="1"/>
            </p:cNvSpPr>
            <p:nvPr/>
          </p:nvSpPr>
          <p:spPr bwMode="auto">
            <a:xfrm>
              <a:off x="3180" y="216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返回值域</a:t>
              </a:r>
            </a:p>
          </p:txBody>
        </p:sp>
        <p:sp>
          <p:nvSpPr>
            <p:cNvPr id="100" name="Text Box 32"/>
            <p:cNvSpPr txBox="1">
              <a:spLocks noChangeArrowheads="1"/>
            </p:cNvSpPr>
            <p:nvPr/>
          </p:nvSpPr>
          <p:spPr bwMode="auto">
            <a:xfrm>
              <a:off x="3244" y="240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参数域</a:t>
              </a:r>
            </a:p>
          </p:txBody>
        </p:sp>
        <p:sp>
          <p:nvSpPr>
            <p:cNvPr id="101" name="Text Box 31"/>
            <p:cNvSpPr txBox="1">
              <a:spLocks noChangeArrowheads="1"/>
            </p:cNvSpPr>
            <p:nvPr/>
          </p:nvSpPr>
          <p:spPr bwMode="auto">
            <a:xfrm>
              <a:off x="3244" y="264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控制链</a:t>
              </a:r>
            </a:p>
          </p:txBody>
        </p:sp>
        <p:sp>
          <p:nvSpPr>
            <p:cNvPr id="102" name="Text Box 30"/>
            <p:cNvSpPr txBox="1">
              <a:spLocks noChangeArrowheads="1"/>
            </p:cNvSpPr>
            <p:nvPr/>
          </p:nvSpPr>
          <p:spPr bwMode="auto">
            <a:xfrm>
              <a:off x="3241" y="2879"/>
              <a:ext cx="60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存取链</a:t>
              </a:r>
            </a:p>
          </p:txBody>
        </p:sp>
        <p:sp>
          <p:nvSpPr>
            <p:cNvPr id="103" name="Text Box 29"/>
            <p:cNvSpPr txBox="1">
              <a:spLocks noChangeArrowheads="1"/>
            </p:cNvSpPr>
            <p:nvPr/>
          </p:nvSpPr>
          <p:spPr bwMode="auto">
            <a:xfrm>
              <a:off x="3100" y="311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dirty="0">
                  <a:latin typeface="Times New Roman" pitchFamily="18" charset="0"/>
                  <a:cs typeface="Times New Roman" pitchFamily="18" charset="0"/>
                </a:rPr>
                <a:t>机器状态域</a:t>
              </a:r>
            </a:p>
          </p:txBody>
        </p:sp>
        <p:sp>
          <p:nvSpPr>
            <p:cNvPr id="104" name="Text Box 28"/>
            <p:cNvSpPr txBox="1">
              <a:spLocks noChangeArrowheads="1"/>
            </p:cNvSpPr>
            <p:nvPr/>
          </p:nvSpPr>
          <p:spPr bwMode="auto">
            <a:xfrm>
              <a:off x="3072" y="336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局部数据域</a:t>
              </a:r>
            </a:p>
          </p:txBody>
        </p:sp>
        <p:sp>
          <p:nvSpPr>
            <p:cNvPr id="105" name="Text Box 27"/>
            <p:cNvSpPr txBox="1">
              <a:spLocks noChangeArrowheads="1"/>
            </p:cNvSpPr>
            <p:nvPr/>
          </p:nvSpPr>
          <p:spPr bwMode="auto">
            <a:xfrm>
              <a:off x="3072" y="359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临时数据域</a:t>
              </a:r>
            </a:p>
          </p:txBody>
        </p:sp>
        <p:sp>
          <p:nvSpPr>
            <p:cNvPr id="106" name="Line 26"/>
            <p:cNvSpPr>
              <a:spLocks noChangeShapeType="1"/>
            </p:cNvSpPr>
            <p:nvPr/>
          </p:nvSpPr>
          <p:spPr bwMode="auto">
            <a:xfrm>
              <a:off x="2832" y="24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25"/>
            <p:cNvSpPr>
              <a:spLocks noChangeShapeType="1"/>
            </p:cNvSpPr>
            <p:nvPr/>
          </p:nvSpPr>
          <p:spPr bwMode="auto">
            <a:xfrm>
              <a:off x="2832" y="264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24"/>
            <p:cNvSpPr>
              <a:spLocks noChangeShapeType="1"/>
            </p:cNvSpPr>
            <p:nvPr/>
          </p:nvSpPr>
          <p:spPr bwMode="auto">
            <a:xfrm>
              <a:off x="2832" y="288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23"/>
            <p:cNvSpPr>
              <a:spLocks noChangeShapeType="1"/>
            </p:cNvSpPr>
            <p:nvPr/>
          </p:nvSpPr>
          <p:spPr bwMode="auto">
            <a:xfrm>
              <a:off x="2832" y="31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22"/>
            <p:cNvSpPr>
              <a:spLocks noChangeShapeType="1"/>
            </p:cNvSpPr>
            <p:nvPr/>
          </p:nvSpPr>
          <p:spPr bwMode="auto">
            <a:xfrm>
              <a:off x="2832" y="336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21"/>
            <p:cNvSpPr>
              <a:spLocks noChangeShapeType="1"/>
            </p:cNvSpPr>
            <p:nvPr/>
          </p:nvSpPr>
          <p:spPr bwMode="auto">
            <a:xfrm>
              <a:off x="2832" y="36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 name="Group 17"/>
          <p:cNvGrpSpPr>
            <a:grpSpLocks/>
          </p:cNvGrpSpPr>
          <p:nvPr/>
        </p:nvGrpSpPr>
        <p:grpSpPr bwMode="auto">
          <a:xfrm>
            <a:off x="4591053" y="2663825"/>
            <a:ext cx="1387475" cy="400050"/>
            <a:chOff x="1958" y="1295"/>
            <a:chExt cx="874" cy="252"/>
          </a:xfrm>
        </p:grpSpPr>
        <p:sp>
          <p:nvSpPr>
            <p:cNvPr id="113" name="Line 19"/>
            <p:cNvSpPr>
              <a:spLocks noChangeShapeType="1"/>
            </p:cNvSpPr>
            <p:nvPr/>
          </p:nvSpPr>
          <p:spPr bwMode="auto">
            <a:xfrm>
              <a:off x="2496" y="144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Text Box 18"/>
            <p:cNvSpPr txBox="1">
              <a:spLocks noChangeArrowheads="1"/>
            </p:cNvSpPr>
            <p:nvPr/>
          </p:nvSpPr>
          <p:spPr bwMode="auto">
            <a:xfrm>
              <a:off x="1958" y="1295"/>
              <a:ext cx="51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top-sp</a:t>
              </a:r>
            </a:p>
          </p:txBody>
        </p:sp>
      </p:grpSp>
      <p:grpSp>
        <p:nvGrpSpPr>
          <p:cNvPr id="115" name="Group 14"/>
          <p:cNvGrpSpPr>
            <a:grpSpLocks/>
          </p:cNvGrpSpPr>
          <p:nvPr/>
        </p:nvGrpSpPr>
        <p:grpSpPr bwMode="auto">
          <a:xfrm>
            <a:off x="4835527" y="3425825"/>
            <a:ext cx="1143000" cy="400050"/>
            <a:chOff x="2112" y="2015"/>
            <a:chExt cx="720" cy="252"/>
          </a:xfrm>
        </p:grpSpPr>
        <p:sp>
          <p:nvSpPr>
            <p:cNvPr id="116" name="Line 16"/>
            <p:cNvSpPr>
              <a:spLocks noChangeShapeType="1"/>
            </p:cNvSpPr>
            <p:nvPr/>
          </p:nvSpPr>
          <p:spPr bwMode="auto">
            <a:xfrm>
              <a:off x="2496" y="216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Text Box 15"/>
            <p:cNvSpPr txBox="1">
              <a:spLocks noChangeArrowheads="1"/>
            </p:cNvSpPr>
            <p:nvPr/>
          </p:nvSpPr>
          <p:spPr bwMode="auto">
            <a:xfrm>
              <a:off x="2112" y="2015"/>
              <a:ext cx="32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top</a:t>
              </a:r>
            </a:p>
          </p:txBody>
        </p:sp>
      </p:grpSp>
      <p:grpSp>
        <p:nvGrpSpPr>
          <p:cNvPr id="118" name="Group 11"/>
          <p:cNvGrpSpPr>
            <a:grpSpLocks/>
          </p:cNvGrpSpPr>
          <p:nvPr/>
        </p:nvGrpSpPr>
        <p:grpSpPr bwMode="auto">
          <a:xfrm>
            <a:off x="4589464" y="5330825"/>
            <a:ext cx="1430337" cy="400050"/>
            <a:chOff x="1931" y="2975"/>
            <a:chExt cx="901" cy="252"/>
          </a:xfrm>
        </p:grpSpPr>
        <p:sp>
          <p:nvSpPr>
            <p:cNvPr id="119" name="Line 13"/>
            <p:cNvSpPr>
              <a:spLocks noChangeShapeType="1"/>
            </p:cNvSpPr>
            <p:nvPr/>
          </p:nvSpPr>
          <p:spPr bwMode="auto">
            <a:xfrm>
              <a:off x="2496" y="312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Text Box 12"/>
            <p:cNvSpPr txBox="1">
              <a:spLocks noChangeArrowheads="1"/>
            </p:cNvSpPr>
            <p:nvPr/>
          </p:nvSpPr>
          <p:spPr bwMode="auto">
            <a:xfrm>
              <a:off x="1931" y="2975"/>
              <a:ext cx="573" cy="25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top-sp’</a:t>
              </a:r>
            </a:p>
          </p:txBody>
        </p:sp>
      </p:grpSp>
      <p:sp>
        <p:nvSpPr>
          <p:cNvPr id="121" name="Text Box 7"/>
          <p:cNvSpPr txBox="1">
            <a:spLocks noChangeArrowheads="1"/>
          </p:cNvSpPr>
          <p:nvPr/>
        </p:nvSpPr>
        <p:spPr bwMode="auto">
          <a:xfrm>
            <a:off x="7557123" y="5181084"/>
            <a:ext cx="659155"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dirty="0">
                <a:latin typeface="Times New Roman" pitchFamily="18" charset="0"/>
                <a:cs typeface="Times New Roman" pitchFamily="18" charset="0"/>
              </a:rPr>
              <a:t>PSW</a:t>
            </a:r>
          </a:p>
        </p:txBody>
      </p:sp>
      <p:sp>
        <p:nvSpPr>
          <p:cNvPr id="122" name="Line 6"/>
          <p:cNvSpPr>
            <a:spLocks noChangeShapeType="1"/>
          </p:cNvSpPr>
          <p:nvPr/>
        </p:nvSpPr>
        <p:spPr bwMode="auto">
          <a:xfrm>
            <a:off x="4987925" y="3808412"/>
            <a:ext cx="1752600" cy="8382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 name="Group 3"/>
          <p:cNvGrpSpPr>
            <a:grpSpLocks/>
          </p:cNvGrpSpPr>
          <p:nvPr/>
        </p:nvGrpSpPr>
        <p:grpSpPr bwMode="auto">
          <a:xfrm>
            <a:off x="4794253" y="6076950"/>
            <a:ext cx="1184275" cy="400050"/>
            <a:chOff x="2086" y="3695"/>
            <a:chExt cx="746" cy="252"/>
          </a:xfrm>
        </p:grpSpPr>
        <p:sp>
          <p:nvSpPr>
            <p:cNvPr id="124" name="Line 5"/>
            <p:cNvSpPr>
              <a:spLocks noChangeShapeType="1"/>
            </p:cNvSpPr>
            <p:nvPr/>
          </p:nvSpPr>
          <p:spPr bwMode="auto">
            <a:xfrm>
              <a:off x="2496" y="384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Text Box 4"/>
            <p:cNvSpPr txBox="1">
              <a:spLocks noChangeArrowheads="1"/>
            </p:cNvSpPr>
            <p:nvPr/>
          </p:nvSpPr>
          <p:spPr bwMode="auto">
            <a:xfrm>
              <a:off x="2086" y="3695"/>
              <a:ext cx="376" cy="25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top’</a:t>
              </a:r>
            </a:p>
          </p:txBody>
        </p:sp>
      </p:grpSp>
      <p:sp>
        <p:nvSpPr>
          <p:cNvPr id="126" name="Arc 2"/>
          <p:cNvSpPr>
            <a:spLocks/>
          </p:cNvSpPr>
          <p:nvPr/>
        </p:nvSpPr>
        <p:spPr bwMode="auto">
          <a:xfrm flipH="1" flipV="1">
            <a:off x="5580063" y="1854201"/>
            <a:ext cx="474662" cy="2790825"/>
          </a:xfrm>
          <a:custGeom>
            <a:avLst/>
            <a:gdLst>
              <a:gd name="T0" fmla="*/ 2147483647 w 21600"/>
              <a:gd name="T1" fmla="*/ 0 h 43073"/>
              <a:gd name="T2" fmla="*/ 2147483647 w 21600"/>
              <a:gd name="T3" fmla="*/ 2147483647 h 43073"/>
              <a:gd name="T4" fmla="*/ 0 w 21600"/>
              <a:gd name="T5" fmla="*/ 2147483647 h 43073"/>
              <a:gd name="T6" fmla="*/ 0 60000 65536"/>
              <a:gd name="T7" fmla="*/ 0 60000 65536"/>
              <a:gd name="T8" fmla="*/ 0 60000 65536"/>
            </a:gdLst>
            <a:ahLst/>
            <a:cxnLst>
              <a:cxn ang="T6">
                <a:pos x="T0" y="T1"/>
              </a:cxn>
              <a:cxn ang="T7">
                <a:pos x="T2" y="T3"/>
              </a:cxn>
              <a:cxn ang="T8">
                <a:pos x="T4" y="T5"/>
              </a:cxn>
            </a:cxnLst>
            <a:rect l="0" t="0" r="r" b="b"/>
            <a:pathLst>
              <a:path w="21600" h="43073" fill="none" extrusionOk="0">
                <a:moveTo>
                  <a:pt x="282" y="-1"/>
                </a:moveTo>
                <a:cubicBezTo>
                  <a:pt x="12100" y="154"/>
                  <a:pt x="21600" y="9778"/>
                  <a:pt x="21600" y="21598"/>
                </a:cubicBezTo>
                <a:cubicBezTo>
                  <a:pt x="21600" y="32630"/>
                  <a:pt x="13285" y="41890"/>
                  <a:pt x="2316" y="43073"/>
                </a:cubicBezTo>
              </a:path>
              <a:path w="21600" h="43073" stroke="0" extrusionOk="0">
                <a:moveTo>
                  <a:pt x="282" y="-1"/>
                </a:moveTo>
                <a:cubicBezTo>
                  <a:pt x="12100" y="154"/>
                  <a:pt x="21600" y="9778"/>
                  <a:pt x="21600" y="21598"/>
                </a:cubicBezTo>
                <a:cubicBezTo>
                  <a:pt x="21600" y="32630"/>
                  <a:pt x="13285" y="41890"/>
                  <a:pt x="2316" y="43073"/>
                </a:cubicBezTo>
                <a:lnTo>
                  <a:pt x="0" y="21598"/>
                </a:lnTo>
                <a:lnTo>
                  <a:pt x="282" y="-1"/>
                </a:lnTo>
                <a:close/>
              </a:path>
            </a:pathLst>
          </a:custGeom>
          <a:noFill/>
          <a:ln w="28575">
            <a:solidFill>
              <a:srgbClr val="FF3300"/>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72"/>
          <p:cNvSpPr>
            <a:spLocks noChangeShapeType="1"/>
          </p:cNvSpPr>
          <p:nvPr/>
        </p:nvSpPr>
        <p:spPr bwMode="auto">
          <a:xfrm>
            <a:off x="8569325" y="2132012"/>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73"/>
          <p:cNvSpPr>
            <a:spLocks noChangeShapeType="1"/>
          </p:cNvSpPr>
          <p:nvPr/>
        </p:nvSpPr>
        <p:spPr bwMode="auto">
          <a:xfrm>
            <a:off x="8569325" y="5180012"/>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Line 74"/>
          <p:cNvSpPr>
            <a:spLocks noChangeShapeType="1"/>
          </p:cNvSpPr>
          <p:nvPr/>
        </p:nvSpPr>
        <p:spPr bwMode="auto">
          <a:xfrm>
            <a:off x="8569325" y="6323012"/>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Text Box 75"/>
          <p:cNvSpPr txBox="1">
            <a:spLocks noChangeArrowheads="1"/>
          </p:cNvSpPr>
          <p:nvPr/>
        </p:nvSpPr>
        <p:spPr bwMode="auto">
          <a:xfrm>
            <a:off x="8340725" y="3351212"/>
            <a:ext cx="1066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zh-CN" altLang="en-US" sz="1800">
                <a:latin typeface="Times New Roman" pitchFamily="18" charset="0"/>
                <a:cs typeface="Times New Roman" pitchFamily="18" charset="0"/>
              </a:rPr>
              <a:t>调用者</a:t>
            </a:r>
            <a:r>
              <a:rPr lang="en-US" altLang="zh-CN" sz="1800">
                <a:latin typeface="Times New Roman" pitchFamily="18" charset="0"/>
                <a:cs typeface="Times New Roman" pitchFamily="18" charset="0"/>
              </a:rPr>
              <a:t>p</a:t>
            </a:r>
            <a:r>
              <a:rPr lang="zh-CN" altLang="en-US" sz="1800">
                <a:latin typeface="Times New Roman" pitchFamily="18" charset="0"/>
                <a:cs typeface="Times New Roman" pitchFamily="18" charset="0"/>
              </a:rPr>
              <a:t>的责任</a:t>
            </a:r>
          </a:p>
        </p:txBody>
      </p:sp>
      <p:sp>
        <p:nvSpPr>
          <p:cNvPr id="131" name="Text Box 76"/>
          <p:cNvSpPr txBox="1">
            <a:spLocks noChangeArrowheads="1"/>
          </p:cNvSpPr>
          <p:nvPr/>
        </p:nvSpPr>
        <p:spPr bwMode="auto">
          <a:xfrm>
            <a:off x="8340725" y="5408612"/>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zh-CN" altLang="en-US" sz="1800">
                <a:latin typeface="Times New Roman" pitchFamily="18" charset="0"/>
                <a:cs typeface="Times New Roman" pitchFamily="18" charset="0"/>
              </a:rPr>
              <a:t>被调用者</a:t>
            </a:r>
            <a:r>
              <a:rPr lang="en-US" altLang="zh-CN" sz="1800">
                <a:latin typeface="Times New Roman" pitchFamily="18" charset="0"/>
                <a:cs typeface="Times New Roman" pitchFamily="18" charset="0"/>
              </a:rPr>
              <a:t>q</a:t>
            </a:r>
            <a:r>
              <a:rPr lang="zh-CN" altLang="en-US" sz="1800">
                <a:latin typeface="Times New Roman" pitchFamily="18" charset="0"/>
                <a:cs typeface="Times New Roman" pitchFamily="18" charset="0"/>
              </a:rPr>
              <a:t>的责任</a:t>
            </a:r>
          </a:p>
        </p:txBody>
      </p:sp>
      <p:sp>
        <p:nvSpPr>
          <p:cNvPr id="132" name="Line 77"/>
          <p:cNvSpPr>
            <a:spLocks noChangeShapeType="1"/>
          </p:cNvSpPr>
          <p:nvPr/>
        </p:nvSpPr>
        <p:spPr bwMode="auto">
          <a:xfrm flipV="1">
            <a:off x="8797925" y="2132012"/>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78"/>
          <p:cNvSpPr>
            <a:spLocks noChangeShapeType="1"/>
          </p:cNvSpPr>
          <p:nvPr/>
        </p:nvSpPr>
        <p:spPr bwMode="auto">
          <a:xfrm>
            <a:off x="8797925" y="3960812"/>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80"/>
          <p:cNvSpPr>
            <a:spLocks noChangeShapeType="1"/>
          </p:cNvSpPr>
          <p:nvPr/>
        </p:nvSpPr>
        <p:spPr bwMode="auto">
          <a:xfrm flipV="1">
            <a:off x="8797925" y="5180012"/>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Line 81"/>
          <p:cNvSpPr>
            <a:spLocks noChangeShapeType="1"/>
          </p:cNvSpPr>
          <p:nvPr/>
        </p:nvSpPr>
        <p:spPr bwMode="auto">
          <a:xfrm>
            <a:off x="8797925" y="6018212"/>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221510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533400" y="1143000"/>
            <a:ext cx="8915400" cy="3429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6" name="Rectangle 5"/>
          <p:cNvSpPr>
            <a:spLocks noChangeArrowheads="1"/>
          </p:cNvSpPr>
          <p:nvPr/>
        </p:nvSpPr>
        <p:spPr bwMode="auto">
          <a:xfrm>
            <a:off x="533400" y="4651375"/>
            <a:ext cx="8915400" cy="1216025"/>
          </a:xfrm>
          <a:prstGeom prst="rect">
            <a:avLst/>
          </a:prstGeom>
          <a:solidFill>
            <a:srgbClr val="00B0F0"/>
          </a:solidFill>
          <a:ln>
            <a:noFill/>
          </a:ln>
          <a:effec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5" name="内容占位符 2"/>
          <p:cNvSpPr>
            <a:spLocks noGrp="1"/>
          </p:cNvSpPr>
          <p:nvPr>
            <p:ph idx="1"/>
          </p:nvPr>
        </p:nvSpPr>
        <p:spPr>
          <a:xfrm>
            <a:off x="533400" y="762001"/>
            <a:ext cx="9829800" cy="5410201"/>
          </a:xfrm>
        </p:spPr>
        <p:txBody>
          <a:bodyPr>
            <a:normAutofit fontScale="92500" lnSpcReduction="20000"/>
          </a:bodyPr>
          <a:lstStyle/>
          <a:p>
            <a:pPr>
              <a:defRPr/>
            </a:pPr>
            <a:r>
              <a:rPr lang="zh-CN" altLang="en-US" b="1" dirty="0">
                <a:solidFill>
                  <a:srgbClr val="FF0000"/>
                </a:solidFill>
              </a:rPr>
              <a:t>调用序列的安排</a:t>
            </a:r>
            <a:endParaRPr lang="en-US" altLang="zh-CN" b="1" dirty="0">
              <a:solidFill>
                <a:srgbClr val="FF0000"/>
              </a:solidFill>
              <a:latin typeface="Times New Roman" panose="02020603050405020304" pitchFamily="18" charset="0"/>
            </a:endParaRPr>
          </a:p>
          <a:p>
            <a:pPr>
              <a:defRPr/>
            </a:pPr>
            <a:r>
              <a:rPr lang="zh-CN" altLang="en-US" dirty="0">
                <a:latin typeface="Times New Roman" panose="02020603050405020304" pitchFamily="18" charset="0"/>
              </a:rPr>
              <a:t>参数传递：</a:t>
            </a:r>
          </a:p>
          <a:p>
            <a:pPr lvl="1">
              <a:defRPr/>
            </a:pPr>
            <a:r>
              <a:rPr lang="en-US" altLang="zh-CN" dirty="0">
                <a:latin typeface="Times New Roman" panose="02020603050405020304" pitchFamily="18" charset="0"/>
              </a:rPr>
              <a:t>p</a:t>
            </a:r>
            <a:r>
              <a:rPr lang="zh-CN" altLang="en-US" dirty="0">
                <a:latin typeface="Times New Roman" panose="02020603050405020304" pitchFamily="18" charset="0"/>
              </a:rPr>
              <a:t>计算实参的值，写入</a:t>
            </a:r>
            <a:r>
              <a:rPr lang="en-US" altLang="zh-CN" dirty="0">
                <a:latin typeface="Times New Roman" panose="02020603050405020304" pitchFamily="18" charset="0"/>
              </a:rPr>
              <a:t>q</a:t>
            </a:r>
            <a:r>
              <a:rPr lang="zh-CN" altLang="en-US" dirty="0">
                <a:latin typeface="Times New Roman" panose="02020603050405020304" pitchFamily="18" charset="0"/>
              </a:rPr>
              <a:t>的活动记录的参数域；</a:t>
            </a:r>
          </a:p>
          <a:p>
            <a:pPr>
              <a:defRPr/>
            </a:pPr>
            <a:r>
              <a:rPr lang="zh-CN" altLang="en-US" dirty="0">
                <a:latin typeface="Times New Roman" panose="02020603050405020304" pitchFamily="18" charset="0"/>
              </a:rPr>
              <a:t>控制信息设置：</a:t>
            </a:r>
          </a:p>
          <a:p>
            <a:pPr lvl="1">
              <a:defRPr/>
            </a:pPr>
            <a:r>
              <a:rPr lang="en-US" altLang="zh-CN" dirty="0">
                <a:latin typeface="Times New Roman" panose="02020603050405020304" pitchFamily="18" charset="0"/>
              </a:rPr>
              <a:t>p</a:t>
            </a:r>
            <a:r>
              <a:rPr lang="zh-CN" altLang="en-US" dirty="0">
                <a:latin typeface="Times New Roman" panose="02020603050405020304" pitchFamily="18" charset="0"/>
              </a:rPr>
              <a:t>将返回地址写入</a:t>
            </a:r>
            <a:r>
              <a:rPr lang="en-US" altLang="zh-CN" dirty="0">
                <a:latin typeface="Times New Roman" panose="02020603050405020304" pitchFamily="18" charset="0"/>
              </a:rPr>
              <a:t>q</a:t>
            </a:r>
            <a:r>
              <a:rPr lang="zh-CN" altLang="en-US" dirty="0">
                <a:latin typeface="Times New Roman" panose="02020603050405020304" pitchFamily="18" charset="0"/>
              </a:rPr>
              <a:t>的活动记录的机器状态域中</a:t>
            </a:r>
          </a:p>
          <a:p>
            <a:pPr lvl="1">
              <a:defRPr/>
            </a:pPr>
            <a:r>
              <a:rPr lang="en-US" altLang="zh-CN" dirty="0">
                <a:latin typeface="Times New Roman" panose="02020603050405020304" pitchFamily="18" charset="0"/>
              </a:rPr>
              <a:t>p</a:t>
            </a:r>
            <a:r>
              <a:rPr lang="zh-CN" altLang="en-US" dirty="0">
                <a:latin typeface="Times New Roman" panose="02020603050405020304" pitchFamily="18" charset="0"/>
              </a:rPr>
              <a:t>将当前的</a:t>
            </a:r>
            <a:r>
              <a:rPr lang="en-US" altLang="zh-CN" dirty="0">
                <a:latin typeface="Times New Roman" panose="02020603050405020304" pitchFamily="18" charset="0"/>
              </a:rPr>
              <a:t>top</a:t>
            </a:r>
            <a:r>
              <a:rPr lang="zh-CN" altLang="en-US" dirty="0">
                <a:latin typeface="Times New Roman" panose="02020603050405020304" pitchFamily="18" charset="0"/>
              </a:rPr>
              <a:t>的值写入</a:t>
            </a:r>
            <a:r>
              <a:rPr lang="en-US" altLang="zh-CN" dirty="0">
                <a:latin typeface="Times New Roman" panose="02020603050405020304" pitchFamily="18" charset="0"/>
              </a:rPr>
              <a:t>q</a:t>
            </a:r>
            <a:r>
              <a:rPr lang="zh-CN" altLang="en-US" dirty="0">
                <a:latin typeface="Times New Roman" panose="02020603050405020304" pitchFamily="18" charset="0"/>
              </a:rPr>
              <a:t>的活动记录的控制链域</a:t>
            </a:r>
          </a:p>
          <a:p>
            <a:pPr lvl="1">
              <a:defRPr/>
            </a:pPr>
            <a:r>
              <a:rPr lang="en-US" altLang="zh-CN" dirty="0">
                <a:latin typeface="Times New Roman" panose="02020603050405020304" pitchFamily="18" charset="0"/>
              </a:rPr>
              <a:t>p</a:t>
            </a:r>
            <a:r>
              <a:rPr lang="zh-CN" altLang="en-US" dirty="0">
                <a:latin typeface="Times New Roman" panose="02020603050405020304" pitchFamily="18" charset="0"/>
              </a:rPr>
              <a:t>为</a:t>
            </a:r>
            <a:r>
              <a:rPr lang="en-US" altLang="zh-CN" dirty="0">
                <a:latin typeface="Times New Roman" panose="02020603050405020304" pitchFamily="18" charset="0"/>
              </a:rPr>
              <a:t>q</a:t>
            </a:r>
            <a:r>
              <a:rPr lang="zh-CN" altLang="en-US" dirty="0">
                <a:latin typeface="Times New Roman" panose="02020603050405020304" pitchFamily="18" charset="0"/>
              </a:rPr>
              <a:t>建立访问链</a:t>
            </a:r>
          </a:p>
          <a:p>
            <a:pPr lvl="1">
              <a:defRPr/>
            </a:pPr>
            <a:r>
              <a:rPr lang="en-US" altLang="zh-CN" dirty="0">
                <a:latin typeface="Times New Roman" panose="02020603050405020304" pitchFamily="18" charset="0"/>
              </a:rPr>
              <a:t>p</a:t>
            </a:r>
            <a:r>
              <a:rPr lang="zh-CN" altLang="en-US" dirty="0">
                <a:latin typeface="Times New Roman" panose="02020603050405020304" pitchFamily="18" charset="0"/>
              </a:rPr>
              <a:t>设置新的</a:t>
            </a:r>
            <a:r>
              <a:rPr lang="en-US" altLang="zh-CN" dirty="0">
                <a:latin typeface="Times New Roman" panose="02020603050405020304" pitchFamily="18" charset="0"/>
              </a:rPr>
              <a:t>top-</a:t>
            </a:r>
            <a:r>
              <a:rPr lang="en-US" altLang="zh-CN" dirty="0" err="1">
                <a:latin typeface="Times New Roman" panose="02020603050405020304" pitchFamily="18" charset="0"/>
              </a:rPr>
              <a:t>sp</a:t>
            </a:r>
            <a:r>
              <a:rPr lang="zh-CN" altLang="en-US" dirty="0">
                <a:latin typeface="Times New Roman" panose="02020603050405020304" pitchFamily="18" charset="0"/>
              </a:rPr>
              <a:t>的值</a:t>
            </a:r>
            <a:r>
              <a:rPr lang="en-US" altLang="zh-CN" dirty="0">
                <a:latin typeface="Times New Roman" panose="02020603050405020304" pitchFamily="18" charset="0"/>
              </a:rPr>
              <a:t>(</a:t>
            </a:r>
            <a:r>
              <a:rPr lang="zh-CN" altLang="en-US" dirty="0">
                <a:latin typeface="Times New Roman" panose="02020603050405020304" pitchFamily="18" charset="0"/>
              </a:rPr>
              <a:t>指向</a:t>
            </a:r>
            <a:r>
              <a:rPr lang="en-US" altLang="zh-CN" dirty="0">
                <a:latin typeface="Times New Roman" panose="02020603050405020304" pitchFamily="18" charset="0"/>
              </a:rPr>
              <a:t>top-</a:t>
            </a:r>
            <a:r>
              <a:rPr lang="en-US" altLang="zh-CN" dirty="0" err="1">
                <a:latin typeface="Times New Roman" panose="02020603050405020304" pitchFamily="18" charset="0"/>
              </a:rPr>
              <a:t>sp</a:t>
            </a:r>
            <a:r>
              <a:rPr lang="en-US" altLang="zh-CN" dirty="0">
                <a:latin typeface="Times New Roman" panose="02020603050405020304" pitchFamily="18" charset="0"/>
              </a:rPr>
              <a:t>’</a:t>
            </a:r>
            <a:r>
              <a:rPr lang="zh-CN" altLang="en-US" dirty="0">
                <a:latin typeface="Times New Roman" panose="02020603050405020304" pitchFamily="18" charset="0"/>
              </a:rPr>
              <a:t>的位置</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a:defRPr/>
            </a:pPr>
            <a:r>
              <a:rPr lang="zh-CN" altLang="en-US" dirty="0">
                <a:latin typeface="Times New Roman" panose="02020603050405020304" pitchFamily="18" charset="0"/>
              </a:rPr>
              <a:t>进入</a:t>
            </a:r>
            <a:r>
              <a:rPr lang="en-US" altLang="zh-CN" dirty="0">
                <a:latin typeface="Times New Roman" panose="02020603050405020304" pitchFamily="18" charset="0"/>
              </a:rPr>
              <a:t>q</a:t>
            </a:r>
            <a:r>
              <a:rPr lang="zh-CN" altLang="en-US" dirty="0">
                <a:latin typeface="Times New Roman" panose="02020603050405020304" pitchFamily="18" charset="0"/>
              </a:rPr>
              <a:t>的代码</a:t>
            </a:r>
            <a:r>
              <a:rPr lang="en-US" altLang="zh-CN" dirty="0">
                <a:latin typeface="Times New Roman" panose="02020603050405020304" pitchFamily="18" charset="0"/>
              </a:rPr>
              <a:t>(</a:t>
            </a:r>
            <a:r>
              <a:rPr lang="en-US" altLang="zh-CN" dirty="0" err="1">
                <a:latin typeface="Times New Roman" panose="02020603050405020304" pitchFamily="18" charset="0"/>
              </a:rPr>
              <a:t>goto</a:t>
            </a:r>
            <a:r>
              <a:rPr lang="zh-CN" altLang="en-US" dirty="0">
                <a:latin typeface="Times New Roman" panose="02020603050405020304" pitchFamily="18" charset="0"/>
              </a:rPr>
              <a:t>语句</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a:defRPr/>
            </a:pPr>
            <a:r>
              <a:rPr lang="en-US" altLang="zh-CN" dirty="0">
                <a:latin typeface="Times New Roman" panose="02020603050405020304" pitchFamily="18" charset="0"/>
              </a:rPr>
              <a:t>q</a:t>
            </a:r>
            <a:r>
              <a:rPr lang="zh-CN" altLang="en-US" dirty="0">
                <a:latin typeface="Times New Roman" panose="02020603050405020304" pitchFamily="18" charset="0"/>
              </a:rPr>
              <a:t>保存寄存器的值、以及其他机器状态信息</a:t>
            </a:r>
          </a:p>
          <a:p>
            <a:pPr>
              <a:defRPr/>
            </a:pPr>
            <a:r>
              <a:rPr lang="en-US" altLang="zh-CN" dirty="0">
                <a:latin typeface="Times New Roman" panose="02020603050405020304" pitchFamily="18" charset="0"/>
              </a:rPr>
              <a:t>q</a:t>
            </a:r>
            <a:r>
              <a:rPr lang="zh-CN" altLang="en-US" dirty="0">
                <a:latin typeface="Times New Roman" panose="02020603050405020304" pitchFamily="18" charset="0"/>
              </a:rPr>
              <a:t>增加</a:t>
            </a:r>
            <a:r>
              <a:rPr lang="en-US" altLang="zh-CN" dirty="0">
                <a:latin typeface="Times New Roman" panose="02020603050405020304" pitchFamily="18" charset="0"/>
              </a:rPr>
              <a:t>top</a:t>
            </a:r>
            <a:r>
              <a:rPr lang="zh-CN" altLang="en-US" dirty="0">
                <a:latin typeface="Times New Roman" panose="02020603050405020304" pitchFamily="18" charset="0"/>
              </a:rPr>
              <a:t>的值，初始化局部变量</a:t>
            </a:r>
          </a:p>
          <a:p>
            <a:pPr>
              <a:defRPr/>
            </a:pPr>
            <a:r>
              <a:rPr lang="zh-CN" altLang="en-US" dirty="0">
                <a:latin typeface="Times New Roman" panose="02020603050405020304" pitchFamily="18" charset="0"/>
              </a:rPr>
              <a:t>开始执行</a:t>
            </a:r>
          </a:p>
        </p:txBody>
      </p:sp>
      <p:sp>
        <p:nvSpPr>
          <p:cNvPr id="3" name="灯片编号占位符 2"/>
          <p:cNvSpPr>
            <a:spLocks noGrp="1"/>
          </p:cNvSpPr>
          <p:nvPr>
            <p:ph type="sldNum" sz="quarter" idx="12"/>
          </p:nvPr>
        </p:nvSpPr>
        <p:spPr/>
        <p:txBody>
          <a:bodyPr/>
          <a:lstStyle/>
          <a:p>
            <a:fld id="{10F35DC5-7E65-8247-99AB-4E984F8A921E}" type="slidenum">
              <a:rPr lang="en-US" smtClean="0"/>
              <a:pPr/>
              <a:t>44</a:t>
            </a:fld>
            <a:endParaRPr lang="en-US"/>
          </a:p>
        </p:txBody>
      </p:sp>
      <p:sp>
        <p:nvSpPr>
          <p:cNvPr id="4" name="标题 3"/>
          <p:cNvSpPr>
            <a:spLocks noGrp="1"/>
          </p:cNvSpPr>
          <p:nvPr>
            <p:ph type="title"/>
          </p:nvPr>
        </p:nvSpPr>
        <p:spPr/>
        <p:txBody>
          <a:bodyPr/>
          <a:lstStyle/>
          <a:p>
            <a:r>
              <a:rPr lang="zh-CN" altLang="en-US" dirty="0"/>
              <a:t>栈式存储分配的实现</a:t>
            </a:r>
          </a:p>
        </p:txBody>
      </p:sp>
    </p:spTree>
    <p:extLst>
      <p:ext uri="{BB962C8B-B14F-4D97-AF65-F5344CB8AC3E}">
        <p14:creationId xmlns:p14="http://schemas.microsoft.com/office/powerpoint/2010/main" val="3893907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45</a:t>
            </a:fld>
            <a:endParaRPr lang="en-US"/>
          </a:p>
        </p:txBody>
      </p:sp>
      <p:sp>
        <p:nvSpPr>
          <p:cNvPr id="4" name="标题 3"/>
          <p:cNvSpPr>
            <a:spLocks noGrp="1"/>
          </p:cNvSpPr>
          <p:nvPr>
            <p:ph type="title"/>
          </p:nvPr>
        </p:nvSpPr>
        <p:spPr/>
        <p:txBody>
          <a:bodyPr/>
          <a:lstStyle/>
          <a:p>
            <a:r>
              <a:rPr lang="zh-CN" altLang="en-US" dirty="0"/>
              <a:t>调用序列的安排</a:t>
            </a:r>
          </a:p>
        </p:txBody>
      </p:sp>
      <p:sp>
        <p:nvSpPr>
          <p:cNvPr id="5" name="Rectangle 75"/>
          <p:cNvSpPr>
            <a:spLocks noChangeArrowheads="1"/>
          </p:cNvSpPr>
          <p:nvPr/>
        </p:nvSpPr>
        <p:spPr bwMode="auto">
          <a:xfrm>
            <a:off x="4306888" y="5562600"/>
            <a:ext cx="22098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6" name="Rectangle 76"/>
          <p:cNvSpPr>
            <a:spLocks noChangeArrowheads="1"/>
          </p:cNvSpPr>
          <p:nvPr/>
        </p:nvSpPr>
        <p:spPr bwMode="auto">
          <a:xfrm>
            <a:off x="4306888" y="5181600"/>
            <a:ext cx="15240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7" name="Rectangle 77"/>
          <p:cNvSpPr>
            <a:spLocks noChangeArrowheads="1"/>
          </p:cNvSpPr>
          <p:nvPr/>
        </p:nvSpPr>
        <p:spPr bwMode="auto">
          <a:xfrm>
            <a:off x="4306888" y="4800600"/>
            <a:ext cx="22098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8" name="Rectangle 78"/>
          <p:cNvSpPr>
            <a:spLocks noChangeArrowheads="1"/>
          </p:cNvSpPr>
          <p:nvPr/>
        </p:nvSpPr>
        <p:spPr bwMode="auto">
          <a:xfrm>
            <a:off x="4306888" y="4419600"/>
            <a:ext cx="22098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9" name="Rectangle 79"/>
          <p:cNvSpPr>
            <a:spLocks noChangeArrowheads="1"/>
          </p:cNvSpPr>
          <p:nvPr/>
        </p:nvSpPr>
        <p:spPr bwMode="auto">
          <a:xfrm>
            <a:off x="2782888" y="3429000"/>
            <a:ext cx="914400" cy="38100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grpSp>
        <p:nvGrpSpPr>
          <p:cNvPr id="10" name="Group 80"/>
          <p:cNvGrpSpPr>
            <a:grpSpLocks/>
          </p:cNvGrpSpPr>
          <p:nvPr/>
        </p:nvGrpSpPr>
        <p:grpSpPr bwMode="auto">
          <a:xfrm>
            <a:off x="7431088" y="990600"/>
            <a:ext cx="1327150" cy="2667000"/>
            <a:chOff x="4848" y="480"/>
            <a:chExt cx="836" cy="1680"/>
          </a:xfrm>
        </p:grpSpPr>
        <p:sp>
          <p:nvSpPr>
            <p:cNvPr id="11" name="Line 81"/>
            <p:cNvSpPr>
              <a:spLocks noChangeShapeType="1"/>
            </p:cNvSpPr>
            <p:nvPr/>
          </p:nvSpPr>
          <p:spPr bwMode="auto">
            <a:xfrm>
              <a:off x="4992" y="48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82"/>
            <p:cNvSpPr>
              <a:spLocks noChangeShapeType="1"/>
            </p:cNvSpPr>
            <p:nvPr/>
          </p:nvSpPr>
          <p:spPr bwMode="auto">
            <a:xfrm>
              <a:off x="4992" y="2160"/>
              <a:ext cx="28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83"/>
            <p:cNvSpPr txBox="1">
              <a:spLocks noChangeArrowheads="1"/>
            </p:cNvSpPr>
            <p:nvPr/>
          </p:nvSpPr>
          <p:spPr bwMode="auto">
            <a:xfrm>
              <a:off x="4848" y="1046"/>
              <a:ext cx="83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1800">
                  <a:latin typeface="Times New Roman" pitchFamily="18" charset="0"/>
                  <a:cs typeface="Times New Roman" pitchFamily="18" charset="0"/>
                </a:rPr>
                <a:t>调用过程 </a:t>
              </a:r>
              <a:r>
                <a:rPr lang="en-US" altLang="zh-CN" sz="1800">
                  <a:latin typeface="Times New Roman" pitchFamily="18" charset="0"/>
                  <a:cs typeface="Times New Roman" pitchFamily="18" charset="0"/>
                </a:rPr>
                <a:t>p</a:t>
              </a:r>
            </a:p>
            <a:p>
              <a:pPr algn="ctr" eaLnBrk="1" hangingPunct="1">
                <a:spcBef>
                  <a:spcPct val="0"/>
                </a:spcBef>
                <a:buFont typeface="Wingdings" pitchFamily="2" charset="2"/>
                <a:buNone/>
              </a:pPr>
              <a:r>
                <a:rPr lang="zh-CN" altLang="en-US" sz="1800">
                  <a:latin typeface="Times New Roman" pitchFamily="18" charset="0"/>
                  <a:cs typeface="Times New Roman" pitchFamily="18" charset="0"/>
                </a:rPr>
                <a:t>的活动记录</a:t>
              </a:r>
            </a:p>
          </p:txBody>
        </p:sp>
        <p:sp>
          <p:nvSpPr>
            <p:cNvPr id="14" name="Line 84"/>
            <p:cNvSpPr>
              <a:spLocks noChangeShapeType="1"/>
            </p:cNvSpPr>
            <p:nvPr/>
          </p:nvSpPr>
          <p:spPr bwMode="auto">
            <a:xfrm flipV="1">
              <a:off x="5136" y="480"/>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85"/>
            <p:cNvSpPr>
              <a:spLocks noChangeShapeType="1"/>
            </p:cNvSpPr>
            <p:nvPr/>
          </p:nvSpPr>
          <p:spPr bwMode="auto">
            <a:xfrm>
              <a:off x="5136" y="1488"/>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86"/>
          <p:cNvGrpSpPr>
            <a:grpSpLocks/>
          </p:cNvGrpSpPr>
          <p:nvPr/>
        </p:nvGrpSpPr>
        <p:grpSpPr bwMode="auto">
          <a:xfrm>
            <a:off x="7418388" y="3657600"/>
            <a:ext cx="1466850" cy="2667000"/>
            <a:chOff x="4840" y="2160"/>
            <a:chExt cx="924" cy="1680"/>
          </a:xfrm>
        </p:grpSpPr>
        <p:sp>
          <p:nvSpPr>
            <p:cNvPr id="17" name="Line 87"/>
            <p:cNvSpPr>
              <a:spLocks noChangeShapeType="1"/>
            </p:cNvSpPr>
            <p:nvPr/>
          </p:nvSpPr>
          <p:spPr bwMode="auto">
            <a:xfrm>
              <a:off x="4992" y="384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88"/>
            <p:cNvSpPr txBox="1">
              <a:spLocks noChangeArrowheads="1"/>
            </p:cNvSpPr>
            <p:nvPr/>
          </p:nvSpPr>
          <p:spPr bwMode="auto">
            <a:xfrm>
              <a:off x="4840" y="2782"/>
              <a:ext cx="924"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1800">
                  <a:latin typeface="Times New Roman" pitchFamily="18" charset="0"/>
                  <a:cs typeface="Times New Roman" pitchFamily="18" charset="0"/>
                </a:rPr>
                <a:t>被调用过程</a:t>
              </a:r>
              <a:r>
                <a:rPr lang="en-US" altLang="zh-CN" sz="1800">
                  <a:latin typeface="Times New Roman" pitchFamily="18" charset="0"/>
                  <a:cs typeface="Times New Roman" pitchFamily="18" charset="0"/>
                </a:rPr>
                <a:t>q</a:t>
              </a:r>
            </a:p>
            <a:p>
              <a:pPr algn="ctr" eaLnBrk="1" hangingPunct="1">
                <a:spcBef>
                  <a:spcPct val="0"/>
                </a:spcBef>
                <a:buFont typeface="Wingdings" pitchFamily="2" charset="2"/>
                <a:buNone/>
              </a:pPr>
              <a:r>
                <a:rPr lang="zh-CN" altLang="en-US" sz="1800">
                  <a:latin typeface="Times New Roman" pitchFamily="18" charset="0"/>
                  <a:cs typeface="Times New Roman" pitchFamily="18" charset="0"/>
                </a:rPr>
                <a:t>的活动记录</a:t>
              </a:r>
            </a:p>
          </p:txBody>
        </p:sp>
        <p:sp>
          <p:nvSpPr>
            <p:cNvPr id="19" name="Line 89"/>
            <p:cNvSpPr>
              <a:spLocks noChangeShapeType="1"/>
            </p:cNvSpPr>
            <p:nvPr/>
          </p:nvSpPr>
          <p:spPr bwMode="auto">
            <a:xfrm flipV="1">
              <a:off x="5136" y="2160"/>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90"/>
            <p:cNvSpPr>
              <a:spLocks noChangeShapeType="1"/>
            </p:cNvSpPr>
            <p:nvPr/>
          </p:nvSpPr>
          <p:spPr bwMode="auto">
            <a:xfrm>
              <a:off x="5136" y="3168"/>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91"/>
          <p:cNvGrpSpPr>
            <a:grpSpLocks/>
          </p:cNvGrpSpPr>
          <p:nvPr/>
        </p:nvGrpSpPr>
        <p:grpSpPr bwMode="auto">
          <a:xfrm>
            <a:off x="4230688" y="762000"/>
            <a:ext cx="2286000" cy="5715000"/>
            <a:chOff x="2832" y="336"/>
            <a:chExt cx="1440" cy="3600"/>
          </a:xfrm>
        </p:grpSpPr>
        <p:sp>
          <p:nvSpPr>
            <p:cNvPr id="22" name="Line 92"/>
            <p:cNvSpPr>
              <a:spLocks noChangeShapeType="1"/>
            </p:cNvSpPr>
            <p:nvPr/>
          </p:nvSpPr>
          <p:spPr bwMode="auto">
            <a:xfrm>
              <a:off x="2832" y="384"/>
              <a:ext cx="0" cy="3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93"/>
            <p:cNvSpPr>
              <a:spLocks noChangeShapeType="1"/>
            </p:cNvSpPr>
            <p:nvPr/>
          </p:nvSpPr>
          <p:spPr bwMode="auto">
            <a:xfrm>
              <a:off x="4272" y="336"/>
              <a:ext cx="0" cy="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94"/>
            <p:cNvSpPr>
              <a:spLocks noChangeShapeType="1"/>
            </p:cNvSpPr>
            <p:nvPr/>
          </p:nvSpPr>
          <p:spPr bwMode="auto">
            <a:xfrm>
              <a:off x="2832" y="2160"/>
              <a:ext cx="144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95"/>
            <p:cNvSpPr>
              <a:spLocks noChangeShapeType="1"/>
            </p:cNvSpPr>
            <p:nvPr/>
          </p:nvSpPr>
          <p:spPr bwMode="auto">
            <a:xfrm>
              <a:off x="2832" y="480"/>
              <a:ext cx="144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96"/>
            <p:cNvSpPr txBox="1">
              <a:spLocks noChangeArrowheads="1"/>
            </p:cNvSpPr>
            <p:nvPr/>
          </p:nvSpPr>
          <p:spPr bwMode="auto">
            <a:xfrm>
              <a:off x="3180" y="48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返回值域</a:t>
              </a:r>
            </a:p>
          </p:txBody>
        </p:sp>
        <p:sp>
          <p:nvSpPr>
            <p:cNvPr id="27" name="Text Box 97"/>
            <p:cNvSpPr txBox="1">
              <a:spLocks noChangeArrowheads="1"/>
            </p:cNvSpPr>
            <p:nvPr/>
          </p:nvSpPr>
          <p:spPr bwMode="auto">
            <a:xfrm>
              <a:off x="3244" y="72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参数域</a:t>
              </a:r>
            </a:p>
          </p:txBody>
        </p:sp>
        <p:sp>
          <p:nvSpPr>
            <p:cNvPr id="28" name="Text Box 98"/>
            <p:cNvSpPr txBox="1">
              <a:spLocks noChangeArrowheads="1"/>
            </p:cNvSpPr>
            <p:nvPr/>
          </p:nvSpPr>
          <p:spPr bwMode="auto">
            <a:xfrm>
              <a:off x="3244" y="96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控制链</a:t>
              </a:r>
            </a:p>
          </p:txBody>
        </p:sp>
        <p:sp>
          <p:nvSpPr>
            <p:cNvPr id="29" name="Text Box 99"/>
            <p:cNvSpPr txBox="1">
              <a:spLocks noChangeArrowheads="1"/>
            </p:cNvSpPr>
            <p:nvPr/>
          </p:nvSpPr>
          <p:spPr bwMode="auto">
            <a:xfrm>
              <a:off x="3244" y="120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访问链</a:t>
              </a:r>
            </a:p>
          </p:txBody>
        </p:sp>
        <p:sp>
          <p:nvSpPr>
            <p:cNvPr id="30" name="Text Box 100"/>
            <p:cNvSpPr txBox="1">
              <a:spLocks noChangeArrowheads="1"/>
            </p:cNvSpPr>
            <p:nvPr/>
          </p:nvSpPr>
          <p:spPr bwMode="auto">
            <a:xfrm>
              <a:off x="3100" y="143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机器状态域</a:t>
              </a:r>
            </a:p>
          </p:txBody>
        </p:sp>
        <p:sp>
          <p:nvSpPr>
            <p:cNvPr id="31" name="Text Box 101"/>
            <p:cNvSpPr txBox="1">
              <a:spLocks noChangeArrowheads="1"/>
            </p:cNvSpPr>
            <p:nvPr/>
          </p:nvSpPr>
          <p:spPr bwMode="auto">
            <a:xfrm>
              <a:off x="3072" y="168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局部数据域</a:t>
              </a:r>
            </a:p>
          </p:txBody>
        </p:sp>
        <p:sp>
          <p:nvSpPr>
            <p:cNvPr id="32" name="Text Box 102"/>
            <p:cNvSpPr txBox="1">
              <a:spLocks noChangeArrowheads="1"/>
            </p:cNvSpPr>
            <p:nvPr/>
          </p:nvSpPr>
          <p:spPr bwMode="auto">
            <a:xfrm>
              <a:off x="3072" y="191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临时数据域</a:t>
              </a:r>
            </a:p>
          </p:txBody>
        </p:sp>
        <p:sp>
          <p:nvSpPr>
            <p:cNvPr id="33" name="Line 103"/>
            <p:cNvSpPr>
              <a:spLocks noChangeShapeType="1"/>
            </p:cNvSpPr>
            <p:nvPr/>
          </p:nvSpPr>
          <p:spPr bwMode="auto">
            <a:xfrm>
              <a:off x="2832" y="7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04"/>
            <p:cNvSpPr>
              <a:spLocks noChangeShapeType="1"/>
            </p:cNvSpPr>
            <p:nvPr/>
          </p:nvSpPr>
          <p:spPr bwMode="auto">
            <a:xfrm>
              <a:off x="2832" y="96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05"/>
            <p:cNvSpPr>
              <a:spLocks noChangeShapeType="1"/>
            </p:cNvSpPr>
            <p:nvPr/>
          </p:nvSpPr>
          <p:spPr bwMode="auto">
            <a:xfrm>
              <a:off x="2832" y="12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06"/>
            <p:cNvSpPr>
              <a:spLocks noChangeShapeType="1"/>
            </p:cNvSpPr>
            <p:nvPr/>
          </p:nvSpPr>
          <p:spPr bwMode="auto">
            <a:xfrm>
              <a:off x="2832" y="144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07"/>
            <p:cNvSpPr>
              <a:spLocks noChangeShapeType="1"/>
            </p:cNvSpPr>
            <p:nvPr/>
          </p:nvSpPr>
          <p:spPr bwMode="auto">
            <a:xfrm>
              <a:off x="2832" y="168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08"/>
            <p:cNvSpPr>
              <a:spLocks noChangeShapeType="1"/>
            </p:cNvSpPr>
            <p:nvPr/>
          </p:nvSpPr>
          <p:spPr bwMode="auto">
            <a:xfrm>
              <a:off x="2832" y="19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 name="Rectangle 109"/>
          <p:cNvSpPr>
            <a:spLocks noChangeArrowheads="1"/>
          </p:cNvSpPr>
          <p:nvPr/>
        </p:nvSpPr>
        <p:spPr bwMode="auto">
          <a:xfrm>
            <a:off x="4306888" y="4038600"/>
            <a:ext cx="22098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grpSp>
        <p:nvGrpSpPr>
          <p:cNvPr id="40" name="Group 110"/>
          <p:cNvGrpSpPr>
            <a:grpSpLocks/>
          </p:cNvGrpSpPr>
          <p:nvPr/>
        </p:nvGrpSpPr>
        <p:grpSpPr bwMode="auto">
          <a:xfrm>
            <a:off x="4230688" y="3657600"/>
            <a:ext cx="2286000" cy="2667000"/>
            <a:chOff x="2832" y="2160"/>
            <a:chExt cx="1440" cy="1680"/>
          </a:xfrm>
        </p:grpSpPr>
        <p:sp>
          <p:nvSpPr>
            <p:cNvPr id="41" name="Line 111"/>
            <p:cNvSpPr>
              <a:spLocks noChangeShapeType="1"/>
            </p:cNvSpPr>
            <p:nvPr/>
          </p:nvSpPr>
          <p:spPr bwMode="auto">
            <a:xfrm>
              <a:off x="2832" y="3840"/>
              <a:ext cx="144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Text Box 112"/>
            <p:cNvSpPr txBox="1">
              <a:spLocks noChangeArrowheads="1"/>
            </p:cNvSpPr>
            <p:nvPr/>
          </p:nvSpPr>
          <p:spPr bwMode="auto">
            <a:xfrm>
              <a:off x="3180" y="216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返回值域</a:t>
              </a:r>
            </a:p>
          </p:txBody>
        </p:sp>
        <p:sp>
          <p:nvSpPr>
            <p:cNvPr id="43" name="Text Box 113"/>
            <p:cNvSpPr txBox="1">
              <a:spLocks noChangeArrowheads="1"/>
            </p:cNvSpPr>
            <p:nvPr/>
          </p:nvSpPr>
          <p:spPr bwMode="auto">
            <a:xfrm>
              <a:off x="3244" y="240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参数域</a:t>
              </a:r>
            </a:p>
          </p:txBody>
        </p:sp>
        <p:sp>
          <p:nvSpPr>
            <p:cNvPr id="44" name="Text Box 114"/>
            <p:cNvSpPr txBox="1">
              <a:spLocks noChangeArrowheads="1"/>
            </p:cNvSpPr>
            <p:nvPr/>
          </p:nvSpPr>
          <p:spPr bwMode="auto">
            <a:xfrm>
              <a:off x="3244" y="264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控制链</a:t>
              </a:r>
            </a:p>
          </p:txBody>
        </p:sp>
        <p:sp>
          <p:nvSpPr>
            <p:cNvPr id="45" name="Text Box 115"/>
            <p:cNvSpPr txBox="1">
              <a:spLocks noChangeArrowheads="1"/>
            </p:cNvSpPr>
            <p:nvPr/>
          </p:nvSpPr>
          <p:spPr bwMode="auto">
            <a:xfrm>
              <a:off x="3244" y="2880"/>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访问链</a:t>
              </a:r>
            </a:p>
          </p:txBody>
        </p:sp>
        <p:sp>
          <p:nvSpPr>
            <p:cNvPr id="46" name="Text Box 116"/>
            <p:cNvSpPr txBox="1">
              <a:spLocks noChangeArrowheads="1"/>
            </p:cNvSpPr>
            <p:nvPr/>
          </p:nvSpPr>
          <p:spPr bwMode="auto">
            <a:xfrm>
              <a:off x="3100" y="311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机器状态域</a:t>
              </a:r>
            </a:p>
          </p:txBody>
        </p:sp>
        <p:sp>
          <p:nvSpPr>
            <p:cNvPr id="47" name="Text Box 117"/>
            <p:cNvSpPr txBox="1">
              <a:spLocks noChangeArrowheads="1"/>
            </p:cNvSpPr>
            <p:nvPr/>
          </p:nvSpPr>
          <p:spPr bwMode="auto">
            <a:xfrm>
              <a:off x="3072" y="336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局部数据域</a:t>
              </a:r>
            </a:p>
          </p:txBody>
        </p:sp>
        <p:sp>
          <p:nvSpPr>
            <p:cNvPr id="48" name="Text Box 118"/>
            <p:cNvSpPr txBox="1">
              <a:spLocks noChangeArrowheads="1"/>
            </p:cNvSpPr>
            <p:nvPr/>
          </p:nvSpPr>
          <p:spPr bwMode="auto">
            <a:xfrm>
              <a:off x="3072" y="3590"/>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000">
                  <a:latin typeface="Times New Roman" pitchFamily="18" charset="0"/>
                  <a:cs typeface="Times New Roman" pitchFamily="18" charset="0"/>
                </a:rPr>
                <a:t>临时数据域</a:t>
              </a:r>
            </a:p>
          </p:txBody>
        </p:sp>
        <p:sp>
          <p:nvSpPr>
            <p:cNvPr id="49" name="Line 119"/>
            <p:cNvSpPr>
              <a:spLocks noChangeShapeType="1"/>
            </p:cNvSpPr>
            <p:nvPr/>
          </p:nvSpPr>
          <p:spPr bwMode="auto">
            <a:xfrm>
              <a:off x="2832" y="24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20"/>
            <p:cNvSpPr>
              <a:spLocks noChangeShapeType="1"/>
            </p:cNvSpPr>
            <p:nvPr/>
          </p:nvSpPr>
          <p:spPr bwMode="auto">
            <a:xfrm>
              <a:off x="2832" y="264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21"/>
            <p:cNvSpPr>
              <a:spLocks noChangeShapeType="1"/>
            </p:cNvSpPr>
            <p:nvPr/>
          </p:nvSpPr>
          <p:spPr bwMode="auto">
            <a:xfrm>
              <a:off x="2832" y="288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22"/>
            <p:cNvSpPr>
              <a:spLocks noChangeShapeType="1"/>
            </p:cNvSpPr>
            <p:nvPr/>
          </p:nvSpPr>
          <p:spPr bwMode="auto">
            <a:xfrm>
              <a:off x="2832" y="31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23"/>
            <p:cNvSpPr>
              <a:spLocks noChangeShapeType="1"/>
            </p:cNvSpPr>
            <p:nvPr/>
          </p:nvSpPr>
          <p:spPr bwMode="auto">
            <a:xfrm>
              <a:off x="2832" y="336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24"/>
            <p:cNvSpPr>
              <a:spLocks noChangeShapeType="1"/>
            </p:cNvSpPr>
            <p:nvPr/>
          </p:nvSpPr>
          <p:spPr bwMode="auto">
            <a:xfrm>
              <a:off x="2832" y="36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 name="Group 125"/>
          <p:cNvGrpSpPr>
            <a:grpSpLocks/>
          </p:cNvGrpSpPr>
          <p:nvPr/>
        </p:nvGrpSpPr>
        <p:grpSpPr bwMode="auto">
          <a:xfrm>
            <a:off x="2843212" y="2665413"/>
            <a:ext cx="1387475" cy="400050"/>
            <a:chOff x="1958" y="1295"/>
            <a:chExt cx="874" cy="252"/>
          </a:xfrm>
        </p:grpSpPr>
        <p:sp>
          <p:nvSpPr>
            <p:cNvPr id="56" name="Line 126"/>
            <p:cNvSpPr>
              <a:spLocks noChangeShapeType="1"/>
            </p:cNvSpPr>
            <p:nvPr/>
          </p:nvSpPr>
          <p:spPr bwMode="auto">
            <a:xfrm>
              <a:off x="2496" y="144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Text Box 127"/>
            <p:cNvSpPr txBox="1">
              <a:spLocks noChangeArrowheads="1"/>
            </p:cNvSpPr>
            <p:nvPr/>
          </p:nvSpPr>
          <p:spPr bwMode="auto">
            <a:xfrm>
              <a:off x="1958" y="1295"/>
              <a:ext cx="51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top-sp</a:t>
              </a:r>
            </a:p>
          </p:txBody>
        </p:sp>
      </p:grpSp>
      <p:grpSp>
        <p:nvGrpSpPr>
          <p:cNvPr id="58" name="Group 128"/>
          <p:cNvGrpSpPr>
            <a:grpSpLocks/>
          </p:cNvGrpSpPr>
          <p:nvPr/>
        </p:nvGrpSpPr>
        <p:grpSpPr bwMode="auto">
          <a:xfrm>
            <a:off x="3087686" y="3427413"/>
            <a:ext cx="1143000" cy="400050"/>
            <a:chOff x="2112" y="2015"/>
            <a:chExt cx="720" cy="252"/>
          </a:xfrm>
        </p:grpSpPr>
        <p:sp>
          <p:nvSpPr>
            <p:cNvPr id="59" name="Line 129"/>
            <p:cNvSpPr>
              <a:spLocks noChangeShapeType="1"/>
            </p:cNvSpPr>
            <p:nvPr/>
          </p:nvSpPr>
          <p:spPr bwMode="auto">
            <a:xfrm>
              <a:off x="2496" y="216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Text Box 130"/>
            <p:cNvSpPr txBox="1">
              <a:spLocks noChangeArrowheads="1"/>
            </p:cNvSpPr>
            <p:nvPr/>
          </p:nvSpPr>
          <p:spPr bwMode="auto">
            <a:xfrm>
              <a:off x="2112" y="2015"/>
              <a:ext cx="32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top</a:t>
              </a:r>
            </a:p>
          </p:txBody>
        </p:sp>
      </p:grpSp>
      <p:grpSp>
        <p:nvGrpSpPr>
          <p:cNvPr id="61" name="Group 131"/>
          <p:cNvGrpSpPr>
            <a:grpSpLocks/>
          </p:cNvGrpSpPr>
          <p:nvPr/>
        </p:nvGrpSpPr>
        <p:grpSpPr bwMode="auto">
          <a:xfrm>
            <a:off x="2843213" y="5332413"/>
            <a:ext cx="1428750" cy="400050"/>
            <a:chOff x="1932" y="2975"/>
            <a:chExt cx="900" cy="252"/>
          </a:xfrm>
        </p:grpSpPr>
        <p:sp>
          <p:nvSpPr>
            <p:cNvPr id="62" name="Line 132"/>
            <p:cNvSpPr>
              <a:spLocks noChangeShapeType="1"/>
            </p:cNvSpPr>
            <p:nvPr/>
          </p:nvSpPr>
          <p:spPr bwMode="auto">
            <a:xfrm>
              <a:off x="2496" y="312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Text Box 133"/>
            <p:cNvSpPr txBox="1">
              <a:spLocks noChangeArrowheads="1"/>
            </p:cNvSpPr>
            <p:nvPr/>
          </p:nvSpPr>
          <p:spPr bwMode="auto">
            <a:xfrm>
              <a:off x="1932" y="2975"/>
              <a:ext cx="573" cy="25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top-sp’</a:t>
              </a:r>
            </a:p>
          </p:txBody>
        </p:sp>
      </p:grpSp>
      <p:sp>
        <p:nvSpPr>
          <p:cNvPr id="64" name="Text Box 134"/>
          <p:cNvSpPr txBox="1">
            <a:spLocks noChangeArrowheads="1"/>
          </p:cNvSpPr>
          <p:nvPr/>
        </p:nvSpPr>
        <p:spPr bwMode="auto">
          <a:xfrm>
            <a:off x="5845176" y="5211763"/>
            <a:ext cx="684213" cy="3683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latin typeface="Times New Roman" pitchFamily="18" charset="0"/>
                <a:cs typeface="Times New Roman" pitchFamily="18" charset="0"/>
              </a:rPr>
              <a:t>PSW</a:t>
            </a:r>
          </a:p>
        </p:txBody>
      </p:sp>
      <p:sp>
        <p:nvSpPr>
          <p:cNvPr id="65" name="Line 135"/>
          <p:cNvSpPr>
            <a:spLocks noChangeShapeType="1"/>
          </p:cNvSpPr>
          <p:nvPr/>
        </p:nvSpPr>
        <p:spPr bwMode="auto">
          <a:xfrm>
            <a:off x="3240088" y="3810000"/>
            <a:ext cx="1752600" cy="8382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 name="Group 136"/>
          <p:cNvGrpSpPr>
            <a:grpSpLocks/>
          </p:cNvGrpSpPr>
          <p:nvPr/>
        </p:nvGrpSpPr>
        <p:grpSpPr bwMode="auto">
          <a:xfrm>
            <a:off x="3046412" y="6078538"/>
            <a:ext cx="1184275" cy="400050"/>
            <a:chOff x="2086" y="3695"/>
            <a:chExt cx="746" cy="252"/>
          </a:xfrm>
        </p:grpSpPr>
        <p:sp>
          <p:nvSpPr>
            <p:cNvPr id="67" name="Line 137"/>
            <p:cNvSpPr>
              <a:spLocks noChangeShapeType="1"/>
            </p:cNvSpPr>
            <p:nvPr/>
          </p:nvSpPr>
          <p:spPr bwMode="auto">
            <a:xfrm>
              <a:off x="2496" y="384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Text Box 138"/>
            <p:cNvSpPr txBox="1">
              <a:spLocks noChangeArrowheads="1"/>
            </p:cNvSpPr>
            <p:nvPr/>
          </p:nvSpPr>
          <p:spPr bwMode="auto">
            <a:xfrm>
              <a:off x="2086" y="3695"/>
              <a:ext cx="376" cy="25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top’</a:t>
              </a:r>
            </a:p>
          </p:txBody>
        </p:sp>
      </p:grpSp>
      <p:sp>
        <p:nvSpPr>
          <p:cNvPr id="69" name="Arc 139"/>
          <p:cNvSpPr>
            <a:spLocks/>
          </p:cNvSpPr>
          <p:nvPr/>
        </p:nvSpPr>
        <p:spPr bwMode="auto">
          <a:xfrm flipH="1" flipV="1">
            <a:off x="3832226" y="2865439"/>
            <a:ext cx="398463" cy="1781175"/>
          </a:xfrm>
          <a:custGeom>
            <a:avLst/>
            <a:gdLst>
              <a:gd name="T0" fmla="*/ 2147483647 w 21600"/>
              <a:gd name="T1" fmla="*/ 0 h 43073"/>
              <a:gd name="T2" fmla="*/ 2147483647 w 21600"/>
              <a:gd name="T3" fmla="*/ 2147483647 h 43073"/>
              <a:gd name="T4" fmla="*/ 0 w 21600"/>
              <a:gd name="T5" fmla="*/ 2147483647 h 43073"/>
              <a:gd name="T6" fmla="*/ 0 60000 65536"/>
              <a:gd name="T7" fmla="*/ 0 60000 65536"/>
              <a:gd name="T8" fmla="*/ 0 60000 65536"/>
            </a:gdLst>
            <a:ahLst/>
            <a:cxnLst>
              <a:cxn ang="T6">
                <a:pos x="T0" y="T1"/>
              </a:cxn>
              <a:cxn ang="T7">
                <a:pos x="T2" y="T3"/>
              </a:cxn>
              <a:cxn ang="T8">
                <a:pos x="T4" y="T5"/>
              </a:cxn>
            </a:cxnLst>
            <a:rect l="0" t="0" r="r" b="b"/>
            <a:pathLst>
              <a:path w="21600" h="43073" fill="none" extrusionOk="0">
                <a:moveTo>
                  <a:pt x="282" y="-1"/>
                </a:moveTo>
                <a:cubicBezTo>
                  <a:pt x="12100" y="154"/>
                  <a:pt x="21600" y="9778"/>
                  <a:pt x="21600" y="21598"/>
                </a:cubicBezTo>
                <a:cubicBezTo>
                  <a:pt x="21600" y="32630"/>
                  <a:pt x="13285" y="41890"/>
                  <a:pt x="2316" y="43073"/>
                </a:cubicBezTo>
              </a:path>
              <a:path w="21600" h="43073" stroke="0" extrusionOk="0">
                <a:moveTo>
                  <a:pt x="282" y="-1"/>
                </a:moveTo>
                <a:cubicBezTo>
                  <a:pt x="12100" y="154"/>
                  <a:pt x="21600" y="9778"/>
                  <a:pt x="21600" y="21598"/>
                </a:cubicBezTo>
                <a:cubicBezTo>
                  <a:pt x="21600" y="32630"/>
                  <a:pt x="13285" y="41890"/>
                  <a:pt x="2316" y="43073"/>
                </a:cubicBezTo>
                <a:lnTo>
                  <a:pt x="0" y="21598"/>
                </a:lnTo>
                <a:lnTo>
                  <a:pt x="282" y="-1"/>
                </a:lnTo>
                <a:close/>
              </a:path>
            </a:pathLst>
          </a:custGeom>
          <a:noFill/>
          <a:ln w="28575">
            <a:solidFill>
              <a:srgbClr val="FF3300"/>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40"/>
          <p:cNvSpPr>
            <a:spLocks noChangeShapeType="1"/>
          </p:cNvSpPr>
          <p:nvPr/>
        </p:nvSpPr>
        <p:spPr bwMode="auto">
          <a:xfrm>
            <a:off x="6821488" y="2133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41"/>
          <p:cNvSpPr>
            <a:spLocks noChangeShapeType="1"/>
          </p:cNvSpPr>
          <p:nvPr/>
        </p:nvSpPr>
        <p:spPr bwMode="auto">
          <a:xfrm>
            <a:off x="6821488" y="5181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142"/>
          <p:cNvSpPr>
            <a:spLocks noChangeShapeType="1"/>
          </p:cNvSpPr>
          <p:nvPr/>
        </p:nvSpPr>
        <p:spPr bwMode="auto">
          <a:xfrm>
            <a:off x="6821488" y="6324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Text Box 143"/>
          <p:cNvSpPr txBox="1">
            <a:spLocks noChangeArrowheads="1"/>
          </p:cNvSpPr>
          <p:nvPr/>
        </p:nvSpPr>
        <p:spPr bwMode="auto">
          <a:xfrm>
            <a:off x="6592888" y="3352801"/>
            <a:ext cx="990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zh-CN" altLang="en-US" sz="1800">
                <a:latin typeface="Times New Roman" pitchFamily="18" charset="0"/>
                <a:cs typeface="Times New Roman" pitchFamily="18" charset="0"/>
              </a:rPr>
              <a:t>调用者</a:t>
            </a:r>
            <a:r>
              <a:rPr lang="en-US" altLang="zh-CN" sz="1800">
                <a:latin typeface="Times New Roman" pitchFamily="18" charset="0"/>
                <a:cs typeface="Times New Roman" pitchFamily="18" charset="0"/>
              </a:rPr>
              <a:t>p</a:t>
            </a:r>
            <a:r>
              <a:rPr lang="zh-CN" altLang="en-US" sz="1800">
                <a:latin typeface="Times New Roman" pitchFamily="18" charset="0"/>
                <a:cs typeface="Times New Roman" pitchFamily="18" charset="0"/>
              </a:rPr>
              <a:t>的责任</a:t>
            </a:r>
          </a:p>
        </p:txBody>
      </p:sp>
      <p:sp>
        <p:nvSpPr>
          <p:cNvPr id="74" name="Text Box 144"/>
          <p:cNvSpPr txBox="1">
            <a:spLocks noChangeArrowheads="1"/>
          </p:cNvSpPr>
          <p:nvPr/>
        </p:nvSpPr>
        <p:spPr bwMode="auto">
          <a:xfrm>
            <a:off x="6592888" y="5410200"/>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zh-CN" altLang="en-US" sz="1800">
                <a:latin typeface="Times New Roman" pitchFamily="18" charset="0"/>
                <a:cs typeface="Times New Roman" pitchFamily="18" charset="0"/>
              </a:rPr>
              <a:t>被调用者</a:t>
            </a:r>
            <a:r>
              <a:rPr lang="en-US" altLang="zh-CN" sz="1800">
                <a:latin typeface="Times New Roman" pitchFamily="18" charset="0"/>
                <a:cs typeface="Times New Roman" pitchFamily="18" charset="0"/>
              </a:rPr>
              <a:t>q</a:t>
            </a:r>
            <a:r>
              <a:rPr lang="zh-CN" altLang="en-US" sz="1800">
                <a:latin typeface="Times New Roman" pitchFamily="18" charset="0"/>
                <a:cs typeface="Times New Roman" pitchFamily="18" charset="0"/>
              </a:rPr>
              <a:t>的责任</a:t>
            </a:r>
          </a:p>
        </p:txBody>
      </p:sp>
      <p:sp>
        <p:nvSpPr>
          <p:cNvPr id="75" name="Line 145"/>
          <p:cNvSpPr>
            <a:spLocks noChangeShapeType="1"/>
          </p:cNvSpPr>
          <p:nvPr/>
        </p:nvSpPr>
        <p:spPr bwMode="auto">
          <a:xfrm flipV="1">
            <a:off x="7050088" y="21336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146"/>
          <p:cNvSpPr>
            <a:spLocks noChangeShapeType="1"/>
          </p:cNvSpPr>
          <p:nvPr/>
        </p:nvSpPr>
        <p:spPr bwMode="auto">
          <a:xfrm>
            <a:off x="7050088" y="39624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147"/>
          <p:cNvSpPr>
            <a:spLocks noChangeShapeType="1"/>
          </p:cNvSpPr>
          <p:nvPr/>
        </p:nvSpPr>
        <p:spPr bwMode="auto">
          <a:xfrm flipV="1">
            <a:off x="7050088" y="5181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148"/>
          <p:cNvSpPr>
            <a:spLocks noChangeShapeType="1"/>
          </p:cNvSpPr>
          <p:nvPr/>
        </p:nvSpPr>
        <p:spPr bwMode="auto">
          <a:xfrm>
            <a:off x="7050088" y="6019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149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left)">
                                      <p:cBhvr>
                                        <p:cTn id="12" dur="500"/>
                                        <p:tgtEl>
                                          <p:spTgt spid="5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left)">
                                      <p:cBhvr>
                                        <p:cTn id="16" dur="500"/>
                                        <p:tgtEl>
                                          <p:spTgt spid="58"/>
                                        </p:tgtEl>
                                      </p:cBhvr>
                                    </p:animEffect>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up)">
                                      <p:cBhvr>
                                        <p:cTn id="46" dur="500"/>
                                        <p:tgtEl>
                                          <p:spTgt spid="65"/>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8"/>
                                        </p:tgtEl>
                                        <p:attrNameLst>
                                          <p:attrName>style.visibility</p:attrName>
                                        </p:attrNameLst>
                                      </p:cBhvr>
                                      <p:to>
                                        <p:strVal val="visible"/>
                                      </p:to>
                                    </p:set>
                                  </p:childTnLst>
                                </p:cTn>
                              </p:par>
                            </p:childTnLst>
                          </p:cTn>
                        </p:par>
                        <p:par>
                          <p:cTn id="50" fill="hold">
                            <p:stCondLst>
                              <p:cond delay="1500"/>
                            </p:stCondLst>
                            <p:childTnLst>
                              <p:par>
                                <p:cTn id="51" presetID="22" presetClass="entr" presetSubtype="4" fill="hold" grpId="0" nodeType="after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wipe(down)">
                                      <p:cBhvr>
                                        <p:cTn id="53" dur="500"/>
                                        <p:tgtEl>
                                          <p:spTgt spid="6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left)">
                                      <p:cBhvr>
                                        <p:cTn id="75" dur="500"/>
                                        <p:tgtEl>
                                          <p:spTgt spid="6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70"/>
                                        </p:tgtEl>
                                        <p:attrNameLst>
                                          <p:attrName>style.visibility</p:attrName>
                                        </p:attrNameLst>
                                      </p:cBhvr>
                                      <p:to>
                                        <p:strVal val="visible"/>
                                      </p:to>
                                    </p:set>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wipe(down)">
                                      <p:cBhvr>
                                        <p:cTn id="83" dur="500"/>
                                        <p:tgtEl>
                                          <p:spTgt spid="75"/>
                                        </p:tgtEl>
                                      </p:cBhvr>
                                    </p:animEffect>
                                  </p:childTnLst>
                                </p:cTn>
                              </p:par>
                            </p:childTnLst>
                          </p:cTn>
                        </p:par>
                        <p:par>
                          <p:cTn id="84" fill="hold">
                            <p:stCondLst>
                              <p:cond delay="1000"/>
                            </p:stCondLst>
                            <p:childTnLst>
                              <p:par>
                                <p:cTn id="85" presetID="1" presetClass="entr" presetSubtype="0" fill="hold" grpId="0" nodeType="afterEffect">
                                  <p:stCondLst>
                                    <p:cond delay="0"/>
                                  </p:stCondLst>
                                  <p:childTnLst>
                                    <p:set>
                                      <p:cBhvr>
                                        <p:cTn id="86" dur="1" fill="hold">
                                          <p:stCondLst>
                                            <p:cond delay="499"/>
                                          </p:stCondLst>
                                        </p:cTn>
                                        <p:tgtEl>
                                          <p:spTgt spid="73"/>
                                        </p:tgtEl>
                                        <p:attrNameLst>
                                          <p:attrName>style.visibility</p:attrName>
                                        </p:attrNameLst>
                                      </p:cBhvr>
                                      <p:to>
                                        <p:strVal val="visible"/>
                                      </p:to>
                                    </p:set>
                                  </p:childTnLst>
                                </p:cTn>
                              </p:par>
                            </p:childTnLst>
                          </p:cTn>
                        </p:par>
                        <p:par>
                          <p:cTn id="87" fill="hold">
                            <p:stCondLst>
                              <p:cond delay="1500"/>
                            </p:stCondLst>
                            <p:childTnLst>
                              <p:par>
                                <p:cTn id="88" presetID="22" presetClass="entr" presetSubtype="1"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wipe(up)">
                                      <p:cBhvr>
                                        <p:cTn id="90" dur="500"/>
                                        <p:tgtEl>
                                          <p:spTgt spid="76"/>
                                        </p:tgtEl>
                                      </p:cBhvr>
                                    </p:animEffect>
                                  </p:childTnLst>
                                </p:cTn>
                              </p:par>
                            </p:childTnLst>
                          </p:cTn>
                        </p:par>
                        <p:par>
                          <p:cTn id="91" fill="hold">
                            <p:stCondLst>
                              <p:cond delay="2000"/>
                            </p:stCondLst>
                            <p:childTnLst>
                              <p:par>
                                <p:cTn id="92" presetID="1" presetClass="entr" presetSubtype="0" fill="hold" grpId="0" nodeType="afterEffect">
                                  <p:stCondLst>
                                    <p:cond delay="0"/>
                                  </p:stCondLst>
                                  <p:childTnLst>
                                    <p:set>
                                      <p:cBhvr>
                                        <p:cTn id="93" dur="1" fill="hold">
                                          <p:stCondLst>
                                            <p:cond delay="499"/>
                                          </p:stCondLst>
                                        </p:cTn>
                                        <p:tgtEl>
                                          <p:spTgt spid="7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wipe(down)">
                                      <p:cBhvr>
                                        <p:cTn id="98" dur="500"/>
                                        <p:tgtEl>
                                          <p:spTgt spid="77"/>
                                        </p:tgtEl>
                                      </p:cBhvr>
                                    </p:animEffec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499"/>
                                          </p:stCondLst>
                                        </p:cTn>
                                        <p:tgtEl>
                                          <p:spTgt spid="74"/>
                                        </p:tgtEl>
                                        <p:attrNameLst>
                                          <p:attrName>style.visibility</p:attrName>
                                        </p:attrNameLst>
                                      </p:cBhvr>
                                      <p:to>
                                        <p:strVal val="visible"/>
                                      </p:to>
                                    </p:set>
                                  </p:childTnLst>
                                </p:cTn>
                              </p:par>
                            </p:childTnLst>
                          </p:cTn>
                        </p:par>
                        <p:par>
                          <p:cTn id="102" fill="hold">
                            <p:stCondLst>
                              <p:cond delay="1000"/>
                            </p:stCondLst>
                            <p:childTnLst>
                              <p:par>
                                <p:cTn id="103" presetID="22" presetClass="entr" presetSubtype="1" fill="hold" grpId="0"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up)">
                                      <p:cBhvr>
                                        <p:cTn id="105" dur="500"/>
                                        <p:tgtEl>
                                          <p:spTgt spid="78"/>
                                        </p:tgtEl>
                                      </p:cBhvr>
                                    </p:animEffect>
                                  </p:childTnLst>
                                </p:cTn>
                              </p:par>
                            </p:childTnLst>
                          </p:cTn>
                        </p:par>
                        <p:par>
                          <p:cTn id="106" fill="hold">
                            <p:stCondLst>
                              <p:cond delay="1500"/>
                            </p:stCondLst>
                            <p:childTnLst>
                              <p:par>
                                <p:cTn id="107" presetID="1" presetClass="entr" presetSubtype="0" fill="hold" grpId="0" nodeType="afterEffect">
                                  <p:stCondLst>
                                    <p:cond delay="0"/>
                                  </p:stCondLst>
                                  <p:childTnLst>
                                    <p:set>
                                      <p:cBhvr>
                                        <p:cTn id="108" dur="1" fill="hold">
                                          <p:stCondLst>
                                            <p:cond delay="499"/>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9" grpId="0" animBg="1"/>
      <p:bldP spid="64" grpId="0" animBg="1" autoUpdateAnimBg="0"/>
      <p:bldP spid="65" grpId="0" animBg="1"/>
      <p:bldP spid="69" grpId="0" animBg="1"/>
      <p:bldP spid="70" grpId="0" animBg="1"/>
      <p:bldP spid="71" grpId="0" animBg="1"/>
      <p:bldP spid="72" grpId="0" animBg="1"/>
      <p:bldP spid="73" grpId="0" autoUpdateAnimBg="0"/>
      <p:bldP spid="74" grpId="0" autoUpdateAnimBg="0"/>
      <p:bldP spid="75" grpId="0" animBg="1"/>
      <p:bldP spid="76" grpId="0" animBg="1"/>
      <p:bldP spid="77" grpId="0" animBg="1"/>
      <p:bldP spid="7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28600" y="4114800"/>
            <a:ext cx="10287000" cy="1524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7" name="Rectangle 4"/>
          <p:cNvSpPr>
            <a:spLocks noChangeArrowheads="1"/>
          </p:cNvSpPr>
          <p:nvPr/>
        </p:nvSpPr>
        <p:spPr bwMode="auto">
          <a:xfrm>
            <a:off x="228600" y="1066800"/>
            <a:ext cx="10287000" cy="3073400"/>
          </a:xfrm>
          <a:prstGeom prst="rect">
            <a:avLst/>
          </a:prstGeom>
          <a:solidFill>
            <a:srgbClr val="00B0F0"/>
          </a:solidFill>
          <a:ln>
            <a:noFill/>
          </a:ln>
          <a:effec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5" name="内容占位符 2"/>
          <p:cNvSpPr>
            <a:spLocks noGrp="1"/>
          </p:cNvSpPr>
          <p:nvPr>
            <p:ph idx="1"/>
          </p:nvPr>
        </p:nvSpPr>
        <p:spPr>
          <a:xfrm>
            <a:off x="228600" y="990600"/>
            <a:ext cx="10134600" cy="5181600"/>
          </a:xfrm>
        </p:spPr>
        <p:txBody>
          <a:bodyPr>
            <a:normAutofit lnSpcReduction="10000"/>
          </a:bodyPr>
          <a:lstStyle/>
          <a:p>
            <a:pPr>
              <a:defRPr/>
            </a:pPr>
            <a:r>
              <a:rPr lang="en-US" altLang="zh-CN" dirty="0">
                <a:latin typeface="Times New Roman" panose="02020603050405020304" pitchFamily="18" charset="0"/>
              </a:rPr>
              <a:t>q</a:t>
            </a:r>
            <a:r>
              <a:rPr lang="zh-CN" altLang="en-US" dirty="0">
                <a:latin typeface="Times New Roman" panose="02020603050405020304" pitchFamily="18" charset="0"/>
              </a:rPr>
              <a:t>把返回值写入自己活动记录的返回值域</a:t>
            </a:r>
          </a:p>
          <a:p>
            <a:pPr>
              <a:defRPr/>
            </a:pPr>
            <a:r>
              <a:rPr lang="en-US" altLang="zh-CN" dirty="0">
                <a:latin typeface="Times New Roman" panose="02020603050405020304" pitchFamily="18" charset="0"/>
              </a:rPr>
              <a:t>q</a:t>
            </a:r>
            <a:r>
              <a:rPr lang="zh-CN" altLang="en-US" dirty="0">
                <a:latin typeface="Times New Roman" panose="02020603050405020304" pitchFamily="18" charset="0"/>
              </a:rPr>
              <a:t>恢复断点状态：</a:t>
            </a:r>
          </a:p>
          <a:p>
            <a:pPr lvl="1">
              <a:defRPr/>
            </a:pPr>
            <a:r>
              <a:rPr lang="zh-CN" altLang="en-US" dirty="0">
                <a:latin typeface="Times New Roman" panose="02020603050405020304" pitchFamily="18" charset="0"/>
              </a:rPr>
              <a:t>寄存器的值</a:t>
            </a:r>
          </a:p>
          <a:p>
            <a:pPr lvl="1">
              <a:defRPr/>
            </a:pPr>
            <a:r>
              <a:rPr lang="en-US" altLang="zh-CN" dirty="0">
                <a:latin typeface="Times New Roman" panose="02020603050405020304" pitchFamily="18" charset="0"/>
              </a:rPr>
              <a:t>top</a:t>
            </a:r>
            <a:r>
              <a:rPr lang="zh-CN" altLang="en-US" dirty="0">
                <a:latin typeface="Times New Roman" panose="02020603050405020304" pitchFamily="18" charset="0"/>
              </a:rPr>
              <a:t>的值</a:t>
            </a:r>
          </a:p>
          <a:p>
            <a:pPr lvl="1">
              <a:defRPr/>
            </a:pPr>
            <a:r>
              <a:rPr lang="zh-CN" altLang="en-US" dirty="0">
                <a:latin typeface="Times New Roman" panose="02020603050405020304" pitchFamily="18" charset="0"/>
              </a:rPr>
              <a:t>机器状态</a:t>
            </a:r>
          </a:p>
          <a:p>
            <a:pPr>
              <a:defRPr/>
            </a:pPr>
            <a:r>
              <a:rPr lang="zh-CN" altLang="en-US" dirty="0">
                <a:latin typeface="Times New Roman" panose="02020603050405020304" pitchFamily="18" charset="0"/>
              </a:rPr>
              <a:t>根据返回地址返回到</a:t>
            </a:r>
            <a:r>
              <a:rPr lang="en-US" altLang="zh-CN" dirty="0">
                <a:latin typeface="Times New Roman" panose="02020603050405020304" pitchFamily="18" charset="0"/>
              </a:rPr>
              <a:t>p</a:t>
            </a:r>
            <a:r>
              <a:rPr lang="zh-CN" altLang="en-US" dirty="0">
                <a:latin typeface="Times New Roman" panose="02020603050405020304" pitchFamily="18" charset="0"/>
              </a:rPr>
              <a:t>的代码中</a:t>
            </a:r>
            <a:r>
              <a:rPr lang="en-US" altLang="zh-CN" dirty="0">
                <a:latin typeface="Times New Roman" panose="02020603050405020304" pitchFamily="18" charset="0"/>
              </a:rPr>
              <a:t>(</a:t>
            </a:r>
            <a:r>
              <a:rPr lang="en-US" altLang="zh-CN" dirty="0" err="1">
                <a:latin typeface="Times New Roman" panose="02020603050405020304" pitchFamily="18" charset="0"/>
              </a:rPr>
              <a:t>goto</a:t>
            </a:r>
            <a:r>
              <a:rPr lang="zh-CN" altLang="en-US" dirty="0">
                <a:latin typeface="Times New Roman" panose="02020603050405020304" pitchFamily="18" charset="0"/>
              </a:rPr>
              <a:t>语句</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a:defRPr/>
            </a:pPr>
            <a:r>
              <a:rPr lang="en-US" altLang="zh-CN" dirty="0">
                <a:latin typeface="Times New Roman" panose="02020603050405020304" pitchFamily="18" charset="0"/>
              </a:rPr>
              <a:t>p</a:t>
            </a:r>
            <a:r>
              <a:rPr lang="zh-CN" altLang="en-US" dirty="0">
                <a:latin typeface="Times New Roman" panose="02020603050405020304" pitchFamily="18" charset="0"/>
              </a:rPr>
              <a:t>把返回值取入自己的活动记录中</a:t>
            </a:r>
          </a:p>
          <a:p>
            <a:pPr>
              <a:defRPr/>
            </a:pPr>
            <a:r>
              <a:rPr lang="en-US" altLang="zh-CN" dirty="0">
                <a:latin typeface="Times New Roman" panose="02020603050405020304" pitchFamily="18" charset="0"/>
              </a:rPr>
              <a:t>p</a:t>
            </a:r>
            <a:r>
              <a:rPr lang="zh-CN" altLang="en-US" dirty="0">
                <a:latin typeface="Times New Roman" panose="02020603050405020304" pitchFamily="18" charset="0"/>
              </a:rPr>
              <a:t>恢复</a:t>
            </a:r>
            <a:r>
              <a:rPr lang="en-US" altLang="zh-CN" dirty="0">
                <a:latin typeface="Times New Roman" panose="02020603050405020304" pitchFamily="18" charset="0"/>
              </a:rPr>
              <a:t>top-</a:t>
            </a:r>
            <a:r>
              <a:rPr lang="en-US" altLang="zh-CN" dirty="0" err="1">
                <a:latin typeface="Times New Roman" panose="02020603050405020304" pitchFamily="18" charset="0"/>
              </a:rPr>
              <a:t>sp</a:t>
            </a:r>
            <a:r>
              <a:rPr lang="zh-CN" altLang="en-US" dirty="0">
                <a:latin typeface="Times New Roman" panose="02020603050405020304" pitchFamily="18" charset="0"/>
              </a:rPr>
              <a:t>的值（</a:t>
            </a:r>
            <a:r>
              <a:rPr lang="en-US" altLang="zh-CN" dirty="0">
                <a:latin typeface="Times New Roman" panose="02020603050405020304" pitchFamily="18" charset="0"/>
              </a:rPr>
              <a:t>top</a:t>
            </a:r>
            <a:r>
              <a:rPr lang="zh-CN" altLang="en-US" dirty="0">
                <a:latin typeface="Times New Roman" panose="02020603050405020304" pitchFamily="18" charset="0"/>
              </a:rPr>
              <a:t>减去</a:t>
            </a:r>
            <a:r>
              <a:rPr lang="en-US" altLang="zh-CN" dirty="0">
                <a:latin typeface="Times New Roman" panose="02020603050405020304" pitchFamily="18" charset="0"/>
              </a:rPr>
              <a:t>p</a:t>
            </a:r>
            <a:r>
              <a:rPr lang="zh-CN" altLang="en-US" dirty="0">
                <a:latin typeface="Times New Roman" panose="02020603050405020304" pitchFamily="18" charset="0"/>
              </a:rPr>
              <a:t>的活动记录中临时数据域和局部数据域）</a:t>
            </a:r>
          </a:p>
          <a:p>
            <a:pPr>
              <a:defRPr/>
            </a:pPr>
            <a:r>
              <a:rPr lang="en-US" altLang="zh-CN" dirty="0">
                <a:latin typeface="Times New Roman" panose="02020603050405020304" pitchFamily="18" charset="0"/>
              </a:rPr>
              <a:t>p</a:t>
            </a:r>
            <a:r>
              <a:rPr lang="zh-CN" altLang="en-US" dirty="0">
                <a:latin typeface="Times New Roman" panose="02020603050405020304" pitchFamily="18" charset="0"/>
              </a:rPr>
              <a:t>继续执行</a:t>
            </a:r>
          </a:p>
        </p:txBody>
      </p:sp>
      <p:sp>
        <p:nvSpPr>
          <p:cNvPr id="3" name="灯片编号占位符 2"/>
          <p:cNvSpPr>
            <a:spLocks noGrp="1"/>
          </p:cNvSpPr>
          <p:nvPr>
            <p:ph type="sldNum" sz="quarter" idx="12"/>
          </p:nvPr>
        </p:nvSpPr>
        <p:spPr/>
        <p:txBody>
          <a:bodyPr/>
          <a:lstStyle/>
          <a:p>
            <a:fld id="{10F35DC5-7E65-8247-99AB-4E984F8A921E}" type="slidenum">
              <a:rPr lang="en-US" smtClean="0"/>
              <a:pPr/>
              <a:t>46</a:t>
            </a:fld>
            <a:endParaRPr lang="en-US"/>
          </a:p>
        </p:txBody>
      </p:sp>
      <p:sp>
        <p:nvSpPr>
          <p:cNvPr id="4" name="标题 3"/>
          <p:cNvSpPr>
            <a:spLocks noGrp="1"/>
          </p:cNvSpPr>
          <p:nvPr>
            <p:ph type="title"/>
          </p:nvPr>
        </p:nvSpPr>
        <p:spPr/>
        <p:txBody>
          <a:bodyPr/>
          <a:lstStyle/>
          <a:p>
            <a:r>
              <a:rPr lang="zh-CN" altLang="en-US" dirty="0"/>
              <a:t>返回序列</a:t>
            </a:r>
          </a:p>
        </p:txBody>
      </p:sp>
    </p:spTree>
    <p:extLst>
      <p:ext uri="{BB962C8B-B14F-4D97-AF65-F5344CB8AC3E}">
        <p14:creationId xmlns:p14="http://schemas.microsoft.com/office/powerpoint/2010/main" val="11465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81000" y="990600"/>
            <a:ext cx="11353800" cy="5257800"/>
          </a:xfrm>
        </p:spPr>
        <p:txBody>
          <a:bodyPr/>
          <a:lstStyle/>
          <a:p>
            <a:r>
              <a:rPr lang="zh-CN" altLang="en-US" sz="3600" dirty="0"/>
              <a:t>区别</a:t>
            </a:r>
          </a:p>
          <a:p>
            <a:pPr lvl="1"/>
            <a:r>
              <a:rPr lang="zh-CN" altLang="en-US" sz="3200" dirty="0"/>
              <a:t>活动记录是一块连续的存储区域，保存一个活动所需的全部信息，与活动一一对应。</a:t>
            </a:r>
          </a:p>
          <a:p>
            <a:pPr lvl="1"/>
            <a:r>
              <a:rPr lang="zh-CN" altLang="en-US" sz="3200" dirty="0"/>
              <a:t>调用序列是一段代码，完成活动记录的入栈，实现控制从调用过程到被调用过程的转移。</a:t>
            </a:r>
          </a:p>
          <a:p>
            <a:pPr lvl="1"/>
            <a:r>
              <a:rPr lang="zh-CN" altLang="en-US" sz="3200" dirty="0"/>
              <a:t>调用序列逻辑上是一个整体，物理上被分成两部分，分属于调用过程和被调用过程。</a:t>
            </a:r>
          </a:p>
          <a:p>
            <a:r>
              <a:rPr lang="zh-CN" altLang="en-US" sz="3600" dirty="0"/>
              <a:t>联系</a:t>
            </a:r>
          </a:p>
          <a:p>
            <a:pPr lvl="1"/>
            <a:r>
              <a:rPr lang="zh-CN" altLang="en-US" sz="3200" dirty="0"/>
              <a:t>调用序列的实现与活动记录中内容的安排有密切关系</a:t>
            </a:r>
          </a:p>
        </p:txBody>
      </p:sp>
      <p:sp>
        <p:nvSpPr>
          <p:cNvPr id="3" name="灯片编号占位符 2"/>
          <p:cNvSpPr>
            <a:spLocks noGrp="1"/>
          </p:cNvSpPr>
          <p:nvPr>
            <p:ph type="sldNum" sz="quarter" idx="12"/>
          </p:nvPr>
        </p:nvSpPr>
        <p:spPr/>
        <p:txBody>
          <a:bodyPr/>
          <a:lstStyle/>
          <a:p>
            <a:fld id="{10F35DC5-7E65-8247-99AB-4E984F8A921E}" type="slidenum">
              <a:rPr lang="en-US" smtClean="0"/>
              <a:pPr/>
              <a:t>47</a:t>
            </a:fld>
            <a:endParaRPr lang="en-US"/>
          </a:p>
        </p:txBody>
      </p:sp>
      <p:sp>
        <p:nvSpPr>
          <p:cNvPr id="4" name="标题 3"/>
          <p:cNvSpPr>
            <a:spLocks noGrp="1"/>
          </p:cNvSpPr>
          <p:nvPr>
            <p:ph type="title"/>
          </p:nvPr>
        </p:nvSpPr>
        <p:spPr/>
        <p:txBody>
          <a:bodyPr/>
          <a:lstStyle/>
          <a:p>
            <a:r>
              <a:rPr lang="zh-CN" altLang="en-US" dirty="0"/>
              <a:t>调用序列与活动记录</a:t>
            </a:r>
          </a:p>
        </p:txBody>
      </p:sp>
    </p:spTree>
    <p:extLst>
      <p:ext uri="{BB962C8B-B14F-4D97-AF65-F5344CB8AC3E}">
        <p14:creationId xmlns:p14="http://schemas.microsoft.com/office/powerpoint/2010/main" val="3460237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33400" y="762000"/>
            <a:ext cx="11277600" cy="5486400"/>
          </a:xfrm>
        </p:spPr>
        <p:txBody>
          <a:bodyPr/>
          <a:lstStyle/>
          <a:p>
            <a:r>
              <a:rPr lang="zh-CN" altLang="en-US" dirty="0"/>
              <a:t>大小能够较早确定的区域放在活动记录的中间，大小较晚才能确定、并且变化较多的区域放在活动记录的两头。</a:t>
            </a:r>
          </a:p>
          <a:p>
            <a:pPr marL="441325" lvl="1" indent="-166688">
              <a:spcBef>
                <a:spcPct val="0"/>
              </a:spcBef>
            </a:pPr>
            <a:r>
              <a:rPr lang="zh-CN" altLang="en-US" dirty="0"/>
              <a:t>控制链、访问链、机器状态域，是编译器设计的一部分，编译器构造时就可以确定它们的大小，所以把这些区域放在活动记录的中间。</a:t>
            </a:r>
          </a:p>
          <a:p>
            <a:pPr marL="441325" lvl="1" indent="-166688">
              <a:spcBef>
                <a:spcPct val="0"/>
              </a:spcBef>
            </a:pPr>
            <a:r>
              <a:rPr lang="zh-CN" altLang="en-US" dirty="0"/>
              <a:t>参数域放在前面，便于调用过程进行参数传递，同时，被调用过程也可很方便地进行访问。调用过程不需要知道被调用过程活动记录的全部构造。</a:t>
            </a:r>
          </a:p>
          <a:p>
            <a:pPr marL="441325" lvl="1" indent="-166688">
              <a:spcBef>
                <a:spcPct val="0"/>
              </a:spcBef>
            </a:pPr>
            <a:r>
              <a:rPr lang="zh-CN" altLang="en-US" dirty="0"/>
              <a:t>返回值域放在最前面，便于调用过程可以根据自己的栈顶指针访问该区域，取回返回值。</a:t>
            </a:r>
          </a:p>
          <a:p>
            <a:pPr marL="441325" lvl="1" indent="-166688">
              <a:spcBef>
                <a:spcPct val="0"/>
              </a:spcBef>
            </a:pPr>
            <a:r>
              <a:rPr lang="zh-CN" altLang="en-US" dirty="0"/>
              <a:t>局部数据</a:t>
            </a:r>
            <a:r>
              <a:rPr lang="en-US" altLang="zh-CN" dirty="0"/>
              <a:t>/</a:t>
            </a:r>
            <a:r>
              <a:rPr lang="zh-CN" altLang="en-US" dirty="0"/>
              <a:t>临时数据安排在最后，其大小变化不会影响到活动记录中其他数据的存取。并且调用过程也无权访问被调用过程中的局部数据。</a:t>
            </a:r>
          </a:p>
        </p:txBody>
      </p:sp>
      <p:sp>
        <p:nvSpPr>
          <p:cNvPr id="3" name="灯片编号占位符 2"/>
          <p:cNvSpPr>
            <a:spLocks noGrp="1"/>
          </p:cNvSpPr>
          <p:nvPr>
            <p:ph type="sldNum" sz="quarter" idx="12"/>
          </p:nvPr>
        </p:nvSpPr>
        <p:spPr/>
        <p:txBody>
          <a:bodyPr/>
          <a:lstStyle/>
          <a:p>
            <a:fld id="{10F35DC5-7E65-8247-99AB-4E984F8A921E}" type="slidenum">
              <a:rPr lang="en-US" smtClean="0"/>
              <a:pPr/>
              <a:t>48</a:t>
            </a:fld>
            <a:endParaRPr lang="en-US"/>
          </a:p>
        </p:txBody>
      </p:sp>
      <p:sp>
        <p:nvSpPr>
          <p:cNvPr id="4" name="标题 3"/>
          <p:cNvSpPr>
            <a:spLocks noGrp="1"/>
          </p:cNvSpPr>
          <p:nvPr>
            <p:ph type="title"/>
          </p:nvPr>
        </p:nvSpPr>
        <p:spPr/>
        <p:txBody>
          <a:bodyPr/>
          <a:lstStyle/>
          <a:p>
            <a:r>
              <a:rPr lang="zh-CN" altLang="en-US" sz="3600" dirty="0"/>
              <a:t>活动记录中内容的安排原则</a:t>
            </a:r>
          </a:p>
        </p:txBody>
      </p:sp>
    </p:spTree>
    <p:extLst>
      <p:ext uri="{BB962C8B-B14F-4D97-AF65-F5344CB8AC3E}">
        <p14:creationId xmlns:p14="http://schemas.microsoft.com/office/powerpoint/2010/main" val="54298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a:xfrm>
            <a:off x="381000" y="838200"/>
            <a:ext cx="11277600" cy="5181600"/>
          </a:xfrm>
        </p:spPr>
        <p:txBody>
          <a:bodyPr/>
          <a:lstStyle/>
          <a:p>
            <a:r>
              <a:rPr lang="zh-CN" altLang="en-US" sz="3600" dirty="0">
                <a:latin typeface="宋体" charset="-122"/>
              </a:rPr>
              <a:t>栈式存储分配策略不能处理的存储需求：</a:t>
            </a:r>
          </a:p>
          <a:p>
            <a:pPr lvl="1"/>
            <a:r>
              <a:rPr lang="zh-CN" altLang="en-US" sz="3200" dirty="0">
                <a:latin typeface="宋体" charset="-122"/>
              </a:rPr>
              <a:t>活动停止时局部名字的值必须被保存下来</a:t>
            </a:r>
          </a:p>
          <a:p>
            <a:pPr lvl="1"/>
            <a:r>
              <a:rPr lang="zh-CN" altLang="en-US" sz="3200" dirty="0">
                <a:latin typeface="宋体" charset="-122"/>
              </a:rPr>
              <a:t>被调用过程的活动生存期超过调用过程的生存期，这种语言的过程间的控制流不能用活动树正确地描述。</a:t>
            </a:r>
          </a:p>
          <a:p>
            <a:pPr lvl="1">
              <a:buFontTx/>
              <a:buNone/>
            </a:pPr>
            <a:r>
              <a:rPr lang="zh-CN" altLang="en-US" sz="3200" dirty="0">
                <a:solidFill>
                  <a:srgbClr val="FF0000"/>
                </a:solidFill>
                <a:latin typeface="宋体" charset="-122"/>
              </a:rPr>
              <a:t>共性：</a:t>
            </a:r>
            <a:r>
              <a:rPr lang="zh-CN" altLang="en-US" sz="3200" dirty="0">
                <a:solidFill>
                  <a:srgbClr val="0000FF"/>
                </a:solidFill>
                <a:latin typeface="宋体" charset="-122"/>
              </a:rPr>
              <a:t>活动记录的释放不需要遵循先进后出的原则</a:t>
            </a:r>
          </a:p>
          <a:p>
            <a:r>
              <a:rPr lang="zh-CN" altLang="en-US" sz="3600" dirty="0">
                <a:latin typeface="宋体" charset="-122"/>
              </a:rPr>
              <a:t>堆式存储分配</a:t>
            </a:r>
          </a:p>
          <a:p>
            <a:pPr lvl="1"/>
            <a:r>
              <a:rPr lang="zh-CN" altLang="en-US" sz="3200" dirty="0">
                <a:latin typeface="宋体" charset="-122"/>
              </a:rPr>
              <a:t>把连续存储分成块，</a:t>
            </a:r>
          </a:p>
          <a:p>
            <a:pPr lvl="1"/>
            <a:r>
              <a:rPr lang="zh-CN" altLang="en-US" sz="3200" dirty="0">
                <a:latin typeface="宋体" charset="-122"/>
              </a:rPr>
              <a:t>当活动记录或其它对象需要时就分配，</a:t>
            </a:r>
          </a:p>
          <a:p>
            <a:pPr lvl="1"/>
            <a:r>
              <a:rPr lang="zh-CN" altLang="en-US" sz="3200" dirty="0">
                <a:latin typeface="宋体" charset="-122"/>
              </a:rPr>
              <a:t>块的释放可按任意次序</a:t>
            </a:r>
          </a:p>
        </p:txBody>
      </p:sp>
      <p:sp>
        <p:nvSpPr>
          <p:cNvPr id="3" name="灯片编号占位符 2"/>
          <p:cNvSpPr>
            <a:spLocks noGrp="1"/>
          </p:cNvSpPr>
          <p:nvPr>
            <p:ph type="sldNum" sz="quarter" idx="12"/>
          </p:nvPr>
        </p:nvSpPr>
        <p:spPr/>
        <p:txBody>
          <a:bodyPr/>
          <a:lstStyle/>
          <a:p>
            <a:fld id="{10F35DC5-7E65-8247-99AB-4E984F8A921E}" type="slidenum">
              <a:rPr lang="en-US" smtClean="0"/>
              <a:pPr/>
              <a:t>49</a:t>
            </a:fld>
            <a:endParaRPr lang="en-US"/>
          </a:p>
        </p:txBody>
      </p:sp>
      <p:sp>
        <p:nvSpPr>
          <p:cNvPr id="4" name="标题 3"/>
          <p:cNvSpPr>
            <a:spLocks noGrp="1"/>
          </p:cNvSpPr>
          <p:nvPr>
            <p:ph type="title"/>
          </p:nvPr>
        </p:nvSpPr>
        <p:spPr/>
        <p:txBody>
          <a:bodyPr/>
          <a:lstStyle/>
          <a:p>
            <a:r>
              <a:rPr lang="en-US" altLang="zh-CN" dirty="0"/>
              <a:t>7.4</a:t>
            </a:r>
            <a:r>
              <a:rPr lang="zh-CN" altLang="en-US" dirty="0"/>
              <a:t> 运行时刻存储分配策略</a:t>
            </a:r>
          </a:p>
        </p:txBody>
      </p:sp>
    </p:spTree>
    <p:extLst>
      <p:ext uri="{BB962C8B-B14F-4D97-AF65-F5344CB8AC3E}">
        <p14:creationId xmlns:p14="http://schemas.microsoft.com/office/powerpoint/2010/main" val="349058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Tahoma" pitchFamily="34" charset="0"/>
              </a:rPr>
              <a:t>2. </a:t>
            </a:r>
            <a:r>
              <a:rPr lang="zh-CN" altLang="en-US" u="sng" dirty="0">
                <a:latin typeface="Tahoma" pitchFamily="34" charset="0"/>
              </a:rPr>
              <a:t>寄存器环境</a:t>
            </a:r>
          </a:p>
          <a:p>
            <a:pPr lvl="1"/>
            <a:r>
              <a:rPr lang="zh-CN" altLang="en-US" dirty="0">
                <a:latin typeface="Tahoma" pitchFamily="34" charset="0"/>
              </a:rPr>
              <a:t>寄存器是目标机器中的宝贵资源</a:t>
            </a:r>
          </a:p>
          <a:p>
            <a:pPr lvl="1"/>
            <a:r>
              <a:rPr lang="zh-CN" altLang="en-US" dirty="0">
                <a:latin typeface="Tahoma" pitchFamily="34" charset="0"/>
              </a:rPr>
              <a:t>如何分配寄存器提高程序运行的效率是代码生成器主要要解决的问题</a:t>
            </a:r>
            <a:endParaRPr lang="en-US" altLang="zh-CN" dirty="0">
              <a:latin typeface="Tahoma" pitchFamily="34" charset="0"/>
            </a:endParaRPr>
          </a:p>
          <a:p>
            <a:r>
              <a:rPr lang="en-US" altLang="zh-CN" dirty="0">
                <a:solidFill>
                  <a:srgbClr val="FF0000"/>
                </a:solidFill>
                <a:latin typeface="Tahoma" pitchFamily="34" charset="0"/>
              </a:rPr>
              <a:t>**  </a:t>
            </a:r>
            <a:r>
              <a:rPr lang="zh-CN" altLang="en-US" dirty="0">
                <a:solidFill>
                  <a:srgbClr val="FF0000"/>
                </a:solidFill>
                <a:latin typeface="Tahoma" pitchFamily="34" charset="0"/>
              </a:rPr>
              <a:t>数据空间分配和寄存器分配最后都体现在生成的目标代码中</a:t>
            </a:r>
          </a:p>
          <a:p>
            <a:pPr lvl="1"/>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5</a:t>
            </a:fld>
            <a:endParaRPr lang="en-US"/>
          </a:p>
        </p:txBody>
      </p:sp>
      <p:sp>
        <p:nvSpPr>
          <p:cNvPr id="4" name="标题 3"/>
          <p:cNvSpPr>
            <a:spLocks noGrp="1"/>
          </p:cNvSpPr>
          <p:nvPr>
            <p:ph type="title"/>
          </p:nvPr>
        </p:nvSpPr>
        <p:spPr/>
        <p:txBody>
          <a:bodyPr/>
          <a:lstStyle/>
          <a:p>
            <a:r>
              <a:rPr lang="en-US" altLang="zh-CN" dirty="0"/>
              <a:t>7.1 </a:t>
            </a:r>
            <a:r>
              <a:rPr lang="zh-CN" altLang="en-US" dirty="0"/>
              <a:t>概述</a:t>
            </a:r>
          </a:p>
        </p:txBody>
      </p:sp>
    </p:spTree>
    <p:extLst>
      <p:ext uri="{BB962C8B-B14F-4D97-AF65-F5344CB8AC3E}">
        <p14:creationId xmlns:p14="http://schemas.microsoft.com/office/powerpoint/2010/main" val="234653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14324" y="965200"/>
            <a:ext cx="7762876" cy="4978400"/>
          </a:xfrm>
        </p:spPr>
        <p:txBody>
          <a:bodyPr/>
          <a:lstStyle/>
          <a:p>
            <a:r>
              <a:rPr lang="zh-CN" altLang="en-US" sz="3600" dirty="0"/>
              <a:t>相同点：</a:t>
            </a:r>
          </a:p>
          <a:p>
            <a:pPr lvl="1"/>
            <a:r>
              <a:rPr lang="zh-CN" altLang="en-US" sz="3200" dirty="0"/>
              <a:t>动态存储分配</a:t>
            </a:r>
          </a:p>
          <a:p>
            <a:r>
              <a:rPr lang="zh-CN" altLang="en-US" sz="3600" dirty="0"/>
              <a:t>不同点：</a:t>
            </a:r>
          </a:p>
          <a:p>
            <a:pPr lvl="1"/>
            <a:r>
              <a:rPr lang="zh-CN" altLang="en-US" sz="3200" dirty="0"/>
              <a:t>组织形式：栈、堆</a:t>
            </a:r>
          </a:p>
          <a:p>
            <a:pPr lvl="1"/>
            <a:r>
              <a:rPr lang="zh-CN" altLang="en-US" sz="3200" dirty="0"/>
              <a:t>释放顺序：先进后出、任意</a:t>
            </a:r>
          </a:p>
          <a:p>
            <a:pPr lvl="1"/>
            <a:r>
              <a:rPr lang="zh-CN" altLang="en-US" sz="3200" dirty="0"/>
              <a:t>堆中存活的活动记录不一定是邻接的</a:t>
            </a:r>
          </a:p>
        </p:txBody>
      </p:sp>
      <p:sp>
        <p:nvSpPr>
          <p:cNvPr id="3" name="灯片编号占位符 2"/>
          <p:cNvSpPr>
            <a:spLocks noGrp="1"/>
          </p:cNvSpPr>
          <p:nvPr>
            <p:ph type="sldNum" sz="quarter" idx="12"/>
          </p:nvPr>
        </p:nvSpPr>
        <p:spPr/>
        <p:txBody>
          <a:bodyPr/>
          <a:lstStyle/>
          <a:p>
            <a:fld id="{10F35DC5-7E65-8247-99AB-4E984F8A921E}" type="slidenum">
              <a:rPr lang="en-US" smtClean="0"/>
              <a:pPr/>
              <a:t>50</a:t>
            </a:fld>
            <a:endParaRPr lang="en-US"/>
          </a:p>
        </p:txBody>
      </p:sp>
      <p:sp>
        <p:nvSpPr>
          <p:cNvPr id="4" name="标题 3"/>
          <p:cNvSpPr>
            <a:spLocks noGrp="1"/>
          </p:cNvSpPr>
          <p:nvPr>
            <p:ph type="title"/>
          </p:nvPr>
        </p:nvSpPr>
        <p:spPr/>
        <p:txBody>
          <a:bodyPr/>
          <a:lstStyle/>
          <a:p>
            <a:r>
              <a:rPr lang="zh-CN" altLang="en-US" sz="3200" dirty="0"/>
              <a:t>堆式存储分配与栈式存储分配的比较</a:t>
            </a:r>
          </a:p>
        </p:txBody>
      </p:sp>
      <p:grpSp>
        <p:nvGrpSpPr>
          <p:cNvPr id="6" name="Group 71"/>
          <p:cNvGrpSpPr>
            <a:grpSpLocks/>
          </p:cNvGrpSpPr>
          <p:nvPr/>
        </p:nvGrpSpPr>
        <p:grpSpPr bwMode="auto">
          <a:xfrm>
            <a:off x="6397626" y="1127507"/>
            <a:ext cx="1889125" cy="1774825"/>
            <a:chOff x="1529" y="2675"/>
            <a:chExt cx="1190" cy="1118"/>
          </a:xfrm>
        </p:grpSpPr>
        <p:sp>
          <p:nvSpPr>
            <p:cNvPr id="7" name="Rectangle 54"/>
            <p:cNvSpPr>
              <a:spLocks noChangeArrowheads="1"/>
            </p:cNvSpPr>
            <p:nvPr/>
          </p:nvSpPr>
          <p:spPr bwMode="auto">
            <a:xfrm>
              <a:off x="2405" y="2675"/>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8" name="Group 51"/>
            <p:cNvGrpSpPr>
              <a:grpSpLocks/>
            </p:cNvGrpSpPr>
            <p:nvPr/>
          </p:nvGrpSpPr>
          <p:grpSpPr bwMode="auto">
            <a:xfrm>
              <a:off x="1691" y="2833"/>
              <a:ext cx="704" cy="484"/>
              <a:chOff x="827" y="2259"/>
              <a:chExt cx="704" cy="484"/>
            </a:xfrm>
          </p:grpSpPr>
          <p:sp>
            <p:nvSpPr>
              <p:cNvPr id="18" name="Rectangle 53"/>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19" name="Line 52"/>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48"/>
            <p:cNvGrpSpPr>
              <a:grpSpLocks/>
            </p:cNvGrpSpPr>
            <p:nvPr/>
          </p:nvGrpSpPr>
          <p:grpSpPr bwMode="auto">
            <a:xfrm>
              <a:off x="1529" y="3348"/>
              <a:ext cx="858" cy="445"/>
              <a:chOff x="665" y="2774"/>
              <a:chExt cx="858" cy="445"/>
            </a:xfrm>
          </p:grpSpPr>
          <p:sp>
            <p:nvSpPr>
              <p:cNvPr id="16" name="Rectangle 50"/>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17" name="Line 49"/>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45"/>
            <p:cNvGrpSpPr>
              <a:grpSpLocks/>
            </p:cNvGrpSpPr>
            <p:nvPr/>
          </p:nvGrpSpPr>
          <p:grpSpPr bwMode="auto">
            <a:xfrm>
              <a:off x="2202" y="2830"/>
              <a:ext cx="432" cy="462"/>
              <a:chOff x="1338" y="2256"/>
              <a:chExt cx="432" cy="462"/>
            </a:xfrm>
          </p:grpSpPr>
          <p:sp>
            <p:nvSpPr>
              <p:cNvPr id="14" name="Line 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46"/>
              <p:cNvSpPr>
                <a:spLocks noChangeArrowheads="1"/>
              </p:cNvSpPr>
              <p:nvPr/>
            </p:nvSpPr>
            <p:spPr bwMode="auto">
              <a:xfrm>
                <a:off x="1338" y="2544"/>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  q(1,9)</a:t>
                </a:r>
                <a:endParaRPr lang="en-US" altLang="zh-CN" sz="4000">
                  <a:latin typeface="Times New Roman" pitchFamily="18" charset="0"/>
                  <a:cs typeface="Times New Roman" pitchFamily="18" charset="0"/>
                </a:endParaRPr>
              </a:p>
            </p:txBody>
          </p:sp>
        </p:grpSp>
        <p:grpSp>
          <p:nvGrpSpPr>
            <p:cNvPr id="11" name="Group 42"/>
            <p:cNvGrpSpPr>
              <a:grpSpLocks/>
            </p:cNvGrpSpPr>
            <p:nvPr/>
          </p:nvGrpSpPr>
          <p:grpSpPr bwMode="auto">
            <a:xfrm>
              <a:off x="2250" y="3358"/>
              <a:ext cx="469" cy="414"/>
              <a:chOff x="1386" y="2784"/>
              <a:chExt cx="469" cy="414"/>
            </a:xfrm>
          </p:grpSpPr>
          <p:sp>
            <p:nvSpPr>
              <p:cNvPr id="12" name="Line 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43"/>
              <p:cNvSpPr>
                <a:spLocks noChangeArrowheads="1"/>
              </p:cNvSpPr>
              <p:nvPr/>
            </p:nvSpPr>
            <p:spPr bwMode="auto">
              <a:xfrm>
                <a:off x="1386" y="302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 q(1,3)  </a:t>
                </a:r>
                <a:endParaRPr lang="en-US" altLang="zh-CN" sz="4000">
                  <a:latin typeface="Times New Roman" pitchFamily="18" charset="0"/>
                  <a:cs typeface="Times New Roman" pitchFamily="18" charset="0"/>
                </a:endParaRPr>
              </a:p>
            </p:txBody>
          </p:sp>
        </p:grpSp>
      </p:grpSp>
      <p:grpSp>
        <p:nvGrpSpPr>
          <p:cNvPr id="73" name="Group 70"/>
          <p:cNvGrpSpPr>
            <a:grpSpLocks/>
          </p:cNvGrpSpPr>
          <p:nvPr/>
        </p:nvGrpSpPr>
        <p:grpSpPr bwMode="auto">
          <a:xfrm>
            <a:off x="9061450" y="1066801"/>
            <a:ext cx="2444750" cy="4618037"/>
            <a:chOff x="3456" y="883"/>
            <a:chExt cx="1540" cy="2909"/>
          </a:xfrm>
        </p:grpSpPr>
        <p:sp>
          <p:nvSpPr>
            <p:cNvPr id="74" name="Rectangle 69"/>
            <p:cNvSpPr>
              <a:spLocks noChangeArrowheads="1"/>
            </p:cNvSpPr>
            <p:nvPr/>
          </p:nvSpPr>
          <p:spPr bwMode="auto">
            <a:xfrm>
              <a:off x="3792" y="912"/>
              <a:ext cx="1200" cy="576"/>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endParaRPr lang="zh-CN" altLang="en-US" sz="2400" b="1" kern="0">
                <a:solidFill>
                  <a:srgbClr val="000000"/>
                </a:solidFill>
                <a:latin typeface="Times New Roman" pitchFamily="18" charset="0"/>
                <a:cs typeface="Times New Roman" pitchFamily="18" charset="0"/>
              </a:endParaRPr>
            </a:p>
          </p:txBody>
        </p:sp>
        <p:sp>
          <p:nvSpPr>
            <p:cNvPr id="75" name="Rectangle 68"/>
            <p:cNvSpPr>
              <a:spLocks noChangeArrowheads="1"/>
            </p:cNvSpPr>
            <p:nvPr/>
          </p:nvSpPr>
          <p:spPr bwMode="auto">
            <a:xfrm>
              <a:off x="3792" y="2640"/>
              <a:ext cx="1200" cy="576"/>
            </a:xfrm>
            <a:prstGeom prst="rect">
              <a:avLst/>
            </a:prstGeom>
            <a:solidFill>
              <a:srgbClr val="5FB6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endParaRPr lang="zh-CN" altLang="en-US" sz="2400" b="1" kern="0">
                <a:solidFill>
                  <a:srgbClr val="000000"/>
                </a:solidFill>
                <a:latin typeface="Times New Roman" pitchFamily="18" charset="0"/>
                <a:cs typeface="Times New Roman" pitchFamily="18" charset="0"/>
              </a:endParaRPr>
            </a:p>
          </p:txBody>
        </p:sp>
        <p:sp>
          <p:nvSpPr>
            <p:cNvPr id="76" name="Rectangle 67"/>
            <p:cNvSpPr>
              <a:spLocks noChangeArrowheads="1"/>
            </p:cNvSpPr>
            <p:nvPr/>
          </p:nvSpPr>
          <p:spPr bwMode="auto">
            <a:xfrm>
              <a:off x="3792" y="1488"/>
              <a:ext cx="1200" cy="576"/>
            </a:xfrm>
            <a:prstGeom prst="rect">
              <a:avLst/>
            </a:prstGeom>
            <a:solidFill>
              <a:srgbClr val="5FB6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endParaRPr lang="zh-CN" altLang="en-US" sz="2400" b="1" kern="0">
                <a:solidFill>
                  <a:srgbClr val="000000"/>
                </a:solidFill>
                <a:latin typeface="Times New Roman" pitchFamily="18" charset="0"/>
                <a:cs typeface="Times New Roman" pitchFamily="18" charset="0"/>
              </a:endParaRPr>
            </a:p>
          </p:txBody>
        </p:sp>
        <p:sp>
          <p:nvSpPr>
            <p:cNvPr id="77" name="Rectangle 66"/>
            <p:cNvSpPr>
              <a:spLocks noChangeArrowheads="1"/>
            </p:cNvSpPr>
            <p:nvPr/>
          </p:nvSpPr>
          <p:spPr bwMode="auto">
            <a:xfrm>
              <a:off x="3792" y="3216"/>
              <a:ext cx="1200" cy="576"/>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endParaRPr lang="zh-CN" altLang="en-US" sz="2400" b="1" kern="0">
                <a:solidFill>
                  <a:srgbClr val="000000"/>
                </a:solidFill>
                <a:latin typeface="Times New Roman" pitchFamily="18" charset="0"/>
                <a:cs typeface="Times New Roman" pitchFamily="18" charset="0"/>
              </a:endParaRPr>
            </a:p>
          </p:txBody>
        </p:sp>
        <p:sp>
          <p:nvSpPr>
            <p:cNvPr id="78" name="Rectangle 65"/>
            <p:cNvSpPr>
              <a:spLocks noChangeArrowheads="1"/>
            </p:cNvSpPr>
            <p:nvPr/>
          </p:nvSpPr>
          <p:spPr bwMode="auto">
            <a:xfrm>
              <a:off x="3792" y="2064"/>
              <a:ext cx="1200" cy="576"/>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endParaRPr lang="zh-CN" altLang="en-US" sz="2400" b="1" kern="0">
                <a:solidFill>
                  <a:srgbClr val="000000"/>
                </a:solidFill>
                <a:latin typeface="Times New Roman" pitchFamily="18" charset="0"/>
                <a:cs typeface="Times New Roman" pitchFamily="18" charset="0"/>
              </a:endParaRPr>
            </a:p>
          </p:txBody>
        </p:sp>
        <p:grpSp>
          <p:nvGrpSpPr>
            <p:cNvPr id="79" name="Group 57"/>
            <p:cNvGrpSpPr>
              <a:grpSpLocks/>
            </p:cNvGrpSpPr>
            <p:nvPr/>
          </p:nvGrpSpPr>
          <p:grpSpPr bwMode="auto">
            <a:xfrm>
              <a:off x="3792" y="2034"/>
              <a:ext cx="1204" cy="606"/>
              <a:chOff x="3020" y="1650"/>
              <a:chExt cx="1204" cy="606"/>
            </a:xfrm>
          </p:grpSpPr>
          <p:sp>
            <p:nvSpPr>
              <p:cNvPr id="119" name="Text Box 64"/>
              <p:cNvSpPr txBox="1">
                <a:spLocks noChangeArrowheads="1"/>
              </p:cNvSpPr>
              <p:nvPr/>
            </p:nvSpPr>
            <p:spPr bwMode="auto">
              <a:xfrm>
                <a:off x="3341" y="1650"/>
                <a:ext cx="51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000" b="1" kern="0">
                    <a:solidFill>
                      <a:srgbClr val="000000"/>
                    </a:solidFill>
                    <a:latin typeface="Times New Roman" pitchFamily="18" charset="0"/>
                    <a:cs typeface="Times New Roman" pitchFamily="18" charset="0"/>
                  </a:rPr>
                  <a:t>q(1,9)</a:t>
                </a:r>
              </a:p>
            </p:txBody>
          </p:sp>
          <p:sp>
            <p:nvSpPr>
              <p:cNvPr id="120" name="Text Box 63"/>
              <p:cNvSpPr txBox="1">
                <a:spLocks noChangeArrowheads="1"/>
              </p:cNvSpPr>
              <p:nvPr/>
            </p:nvSpPr>
            <p:spPr bwMode="auto">
              <a:xfrm>
                <a:off x="3020" y="1987"/>
                <a:ext cx="8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000" b="1" kern="0">
                    <a:solidFill>
                      <a:srgbClr val="000000"/>
                    </a:solidFill>
                    <a:latin typeface="Times New Roman" pitchFamily="18" charset="0"/>
                    <a:cs typeface="Times New Roman" pitchFamily="18" charset="0"/>
                  </a:rPr>
                  <a:t>       </a:t>
                </a:r>
                <a:r>
                  <a:rPr lang="zh-CN" altLang="en-US" sz="2000" b="1" kern="0">
                    <a:solidFill>
                      <a:srgbClr val="000000"/>
                    </a:solidFill>
                    <a:latin typeface="Times New Roman" pitchFamily="18" charset="0"/>
                    <a:cs typeface="Times New Roman" pitchFamily="18" charset="0"/>
                  </a:rPr>
                  <a:t>控制链</a:t>
                </a:r>
              </a:p>
            </p:txBody>
          </p:sp>
          <p:sp>
            <p:nvSpPr>
              <p:cNvPr id="121" name="Line 62"/>
              <p:cNvSpPr>
                <a:spLocks noChangeShapeType="1"/>
              </p:cNvSpPr>
              <p:nvPr/>
            </p:nvSpPr>
            <p:spPr bwMode="auto">
              <a:xfrm>
                <a:off x="3024" y="1680"/>
                <a:ext cx="1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22" name="Line 61"/>
              <p:cNvSpPr>
                <a:spLocks noChangeShapeType="1"/>
              </p:cNvSpPr>
              <p:nvPr/>
            </p:nvSpPr>
            <p:spPr bwMode="auto">
              <a:xfrm>
                <a:off x="3024" y="1680"/>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23" name="Line 60"/>
              <p:cNvSpPr>
                <a:spLocks noChangeShapeType="1"/>
              </p:cNvSpPr>
              <p:nvPr/>
            </p:nvSpPr>
            <p:spPr bwMode="auto">
              <a:xfrm>
                <a:off x="4224" y="1680"/>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24" name="Line 59"/>
              <p:cNvSpPr>
                <a:spLocks noChangeShapeType="1"/>
              </p:cNvSpPr>
              <p:nvPr/>
            </p:nvSpPr>
            <p:spPr bwMode="auto">
              <a:xfrm>
                <a:off x="3024" y="2256"/>
                <a:ext cx="1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25" name="Line 58"/>
              <p:cNvSpPr>
                <a:spLocks noChangeShapeType="1"/>
              </p:cNvSpPr>
              <p:nvPr/>
            </p:nvSpPr>
            <p:spPr bwMode="auto">
              <a:xfrm>
                <a:off x="3024" y="1968"/>
                <a:ext cx="1200" cy="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grpSp>
        <p:grpSp>
          <p:nvGrpSpPr>
            <p:cNvPr id="80" name="Group 32"/>
            <p:cNvGrpSpPr>
              <a:grpSpLocks/>
            </p:cNvGrpSpPr>
            <p:nvPr/>
          </p:nvGrpSpPr>
          <p:grpSpPr bwMode="auto">
            <a:xfrm>
              <a:off x="3778" y="883"/>
              <a:ext cx="1218" cy="605"/>
              <a:chOff x="3006" y="979"/>
              <a:chExt cx="1218" cy="605"/>
            </a:xfrm>
          </p:grpSpPr>
          <p:sp>
            <p:nvSpPr>
              <p:cNvPr id="110" name="Text Box 41"/>
              <p:cNvSpPr txBox="1">
                <a:spLocks noChangeArrowheads="1"/>
              </p:cNvSpPr>
              <p:nvPr/>
            </p:nvSpPr>
            <p:spPr bwMode="auto">
              <a:xfrm>
                <a:off x="3510" y="979"/>
                <a:ext cx="17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000" b="1" kern="0">
                    <a:solidFill>
                      <a:srgbClr val="000000"/>
                    </a:solidFill>
                    <a:latin typeface="Times New Roman" pitchFamily="18" charset="0"/>
                    <a:cs typeface="Times New Roman" pitchFamily="18" charset="0"/>
                  </a:rPr>
                  <a:t>s</a:t>
                </a:r>
              </a:p>
            </p:txBody>
          </p:sp>
          <p:sp>
            <p:nvSpPr>
              <p:cNvPr id="111" name="Text Box 40"/>
              <p:cNvSpPr txBox="1">
                <a:spLocks noChangeArrowheads="1"/>
              </p:cNvSpPr>
              <p:nvPr/>
            </p:nvSpPr>
            <p:spPr bwMode="auto">
              <a:xfrm>
                <a:off x="3006" y="1315"/>
                <a:ext cx="8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000" b="1" kern="0">
                    <a:solidFill>
                      <a:srgbClr val="000000"/>
                    </a:solidFill>
                    <a:latin typeface="Times New Roman" pitchFamily="18" charset="0"/>
                    <a:cs typeface="Times New Roman" pitchFamily="18" charset="0"/>
                  </a:rPr>
                  <a:t>       </a:t>
                </a:r>
                <a:r>
                  <a:rPr lang="zh-CN" altLang="en-US" sz="2000" b="1" kern="0">
                    <a:solidFill>
                      <a:srgbClr val="000000"/>
                    </a:solidFill>
                    <a:latin typeface="Times New Roman" pitchFamily="18" charset="0"/>
                    <a:cs typeface="Times New Roman" pitchFamily="18" charset="0"/>
                  </a:rPr>
                  <a:t>控制链</a:t>
                </a:r>
              </a:p>
            </p:txBody>
          </p:sp>
          <p:grpSp>
            <p:nvGrpSpPr>
              <p:cNvPr id="112" name="Group 33"/>
              <p:cNvGrpSpPr>
                <a:grpSpLocks/>
              </p:cNvGrpSpPr>
              <p:nvPr/>
            </p:nvGrpSpPr>
            <p:grpSpPr bwMode="auto">
              <a:xfrm>
                <a:off x="3024" y="1008"/>
                <a:ext cx="1200" cy="576"/>
                <a:chOff x="3024" y="1008"/>
                <a:chExt cx="1200" cy="576"/>
              </a:xfrm>
            </p:grpSpPr>
            <p:grpSp>
              <p:nvGrpSpPr>
                <p:cNvPr id="113" name="Group 35"/>
                <p:cNvGrpSpPr>
                  <a:grpSpLocks/>
                </p:cNvGrpSpPr>
                <p:nvPr/>
              </p:nvGrpSpPr>
              <p:grpSpPr bwMode="auto">
                <a:xfrm>
                  <a:off x="3024" y="1008"/>
                  <a:ext cx="1200" cy="576"/>
                  <a:chOff x="3024" y="1008"/>
                  <a:chExt cx="1200" cy="528"/>
                </a:xfrm>
              </p:grpSpPr>
              <p:sp>
                <p:nvSpPr>
                  <p:cNvPr id="115" name="Line 39"/>
                  <p:cNvSpPr>
                    <a:spLocks noChangeShapeType="1"/>
                  </p:cNvSpPr>
                  <p:nvPr/>
                </p:nvSpPr>
                <p:spPr bwMode="auto">
                  <a:xfrm>
                    <a:off x="3024" y="1008"/>
                    <a:ext cx="1200" cy="0"/>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16" name="Line 38"/>
                  <p:cNvSpPr>
                    <a:spLocks noChangeShapeType="1"/>
                  </p:cNvSpPr>
                  <p:nvPr/>
                </p:nvSpPr>
                <p:spPr bwMode="auto">
                  <a:xfrm>
                    <a:off x="3024" y="1008"/>
                    <a:ext cx="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17" name="Line 37"/>
                  <p:cNvSpPr>
                    <a:spLocks noChangeShapeType="1"/>
                  </p:cNvSpPr>
                  <p:nvPr/>
                </p:nvSpPr>
                <p:spPr bwMode="auto">
                  <a:xfrm>
                    <a:off x="4224" y="1008"/>
                    <a:ext cx="0" cy="5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18" name="Line 36"/>
                  <p:cNvSpPr>
                    <a:spLocks noChangeShapeType="1"/>
                  </p:cNvSpPr>
                  <p:nvPr/>
                </p:nvSpPr>
                <p:spPr bwMode="auto">
                  <a:xfrm>
                    <a:off x="3024" y="1536"/>
                    <a:ext cx="1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grpSp>
            <p:sp>
              <p:nvSpPr>
                <p:cNvPr id="114" name="Line 34"/>
                <p:cNvSpPr>
                  <a:spLocks noChangeShapeType="1"/>
                </p:cNvSpPr>
                <p:nvPr/>
              </p:nvSpPr>
              <p:spPr bwMode="auto">
                <a:xfrm>
                  <a:off x="3024" y="1296"/>
                  <a:ext cx="1200" cy="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grpSp>
        </p:grpSp>
        <p:grpSp>
          <p:nvGrpSpPr>
            <p:cNvPr id="81" name="Group 24"/>
            <p:cNvGrpSpPr>
              <a:grpSpLocks/>
            </p:cNvGrpSpPr>
            <p:nvPr/>
          </p:nvGrpSpPr>
          <p:grpSpPr bwMode="auto">
            <a:xfrm>
              <a:off x="3792" y="1439"/>
              <a:ext cx="1204" cy="625"/>
              <a:chOff x="3020" y="1631"/>
              <a:chExt cx="1204" cy="625"/>
            </a:xfrm>
          </p:grpSpPr>
          <p:sp>
            <p:nvSpPr>
              <p:cNvPr id="103" name="Text Box 31"/>
              <p:cNvSpPr txBox="1">
                <a:spLocks noChangeArrowheads="1"/>
              </p:cNvSpPr>
              <p:nvPr/>
            </p:nvSpPr>
            <p:spPr bwMode="auto">
              <a:xfrm>
                <a:off x="3498" y="1631"/>
                <a:ext cx="20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r</a:t>
                </a:r>
              </a:p>
            </p:txBody>
          </p:sp>
          <p:sp>
            <p:nvSpPr>
              <p:cNvPr id="104" name="Text Box 30"/>
              <p:cNvSpPr txBox="1">
                <a:spLocks noChangeArrowheads="1"/>
              </p:cNvSpPr>
              <p:nvPr/>
            </p:nvSpPr>
            <p:spPr bwMode="auto">
              <a:xfrm>
                <a:off x="3020" y="1968"/>
                <a:ext cx="8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      </a:t>
                </a:r>
                <a:r>
                  <a:rPr lang="zh-CN" altLang="en-US" sz="2000" b="1" kern="0">
                    <a:solidFill>
                      <a:srgbClr val="000000"/>
                    </a:solidFill>
                    <a:latin typeface="Times New Roman" pitchFamily="18" charset="0"/>
                    <a:cs typeface="Times New Roman" pitchFamily="18" charset="0"/>
                  </a:rPr>
                  <a:t>控制链</a:t>
                </a:r>
                <a:endParaRPr lang="zh-CN" altLang="en-US" sz="2400" b="1" kern="0">
                  <a:solidFill>
                    <a:srgbClr val="000000"/>
                  </a:solidFill>
                  <a:latin typeface="Times New Roman" pitchFamily="18" charset="0"/>
                  <a:cs typeface="Times New Roman" pitchFamily="18" charset="0"/>
                </a:endParaRPr>
              </a:p>
            </p:txBody>
          </p:sp>
          <p:sp>
            <p:nvSpPr>
              <p:cNvPr id="105" name="Line 29"/>
              <p:cNvSpPr>
                <a:spLocks noChangeShapeType="1"/>
              </p:cNvSpPr>
              <p:nvPr/>
            </p:nvSpPr>
            <p:spPr bwMode="auto">
              <a:xfrm>
                <a:off x="3024" y="1680"/>
                <a:ext cx="1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06" name="Line 28"/>
              <p:cNvSpPr>
                <a:spLocks noChangeShapeType="1"/>
              </p:cNvSpPr>
              <p:nvPr/>
            </p:nvSpPr>
            <p:spPr bwMode="auto">
              <a:xfrm>
                <a:off x="3024" y="1680"/>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07" name="Line 27"/>
              <p:cNvSpPr>
                <a:spLocks noChangeShapeType="1"/>
              </p:cNvSpPr>
              <p:nvPr/>
            </p:nvSpPr>
            <p:spPr bwMode="auto">
              <a:xfrm>
                <a:off x="4224" y="1680"/>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08" name="Line 26"/>
              <p:cNvSpPr>
                <a:spLocks noChangeShapeType="1"/>
              </p:cNvSpPr>
              <p:nvPr/>
            </p:nvSpPr>
            <p:spPr bwMode="auto">
              <a:xfrm>
                <a:off x="3024" y="2256"/>
                <a:ext cx="1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09" name="Line 25"/>
              <p:cNvSpPr>
                <a:spLocks noChangeShapeType="1"/>
              </p:cNvSpPr>
              <p:nvPr/>
            </p:nvSpPr>
            <p:spPr bwMode="auto">
              <a:xfrm>
                <a:off x="3024" y="1968"/>
                <a:ext cx="1200" cy="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grpSp>
        <p:grpSp>
          <p:nvGrpSpPr>
            <p:cNvPr id="82" name="Group 15"/>
            <p:cNvGrpSpPr>
              <a:grpSpLocks/>
            </p:cNvGrpSpPr>
            <p:nvPr/>
          </p:nvGrpSpPr>
          <p:grpSpPr bwMode="auto">
            <a:xfrm>
              <a:off x="3792" y="2611"/>
              <a:ext cx="1204" cy="607"/>
              <a:chOff x="3792" y="2602"/>
              <a:chExt cx="1204" cy="758"/>
            </a:xfrm>
          </p:grpSpPr>
          <p:sp>
            <p:nvSpPr>
              <p:cNvPr id="95" name="Text Box 23"/>
              <p:cNvSpPr txBox="1">
                <a:spLocks noChangeArrowheads="1"/>
              </p:cNvSpPr>
              <p:nvPr/>
            </p:nvSpPr>
            <p:spPr bwMode="auto">
              <a:xfrm>
                <a:off x="4073" y="2602"/>
                <a:ext cx="596"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p(1,9)</a:t>
                </a:r>
              </a:p>
            </p:txBody>
          </p:sp>
          <p:sp>
            <p:nvSpPr>
              <p:cNvPr id="96" name="Text Box 22"/>
              <p:cNvSpPr txBox="1">
                <a:spLocks noChangeArrowheads="1"/>
              </p:cNvSpPr>
              <p:nvPr/>
            </p:nvSpPr>
            <p:spPr bwMode="auto">
              <a:xfrm>
                <a:off x="3792" y="2989"/>
                <a:ext cx="884"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      </a:t>
                </a:r>
                <a:r>
                  <a:rPr lang="zh-CN" altLang="en-US" sz="2000" b="1" kern="0">
                    <a:solidFill>
                      <a:srgbClr val="000000"/>
                    </a:solidFill>
                    <a:latin typeface="Times New Roman" pitchFamily="18" charset="0"/>
                    <a:cs typeface="Times New Roman" pitchFamily="18" charset="0"/>
                  </a:rPr>
                  <a:t>控制链</a:t>
                </a:r>
                <a:endParaRPr lang="zh-CN" altLang="en-US" sz="2400" b="1" kern="0">
                  <a:solidFill>
                    <a:srgbClr val="000000"/>
                  </a:solidFill>
                  <a:latin typeface="Times New Roman" pitchFamily="18" charset="0"/>
                  <a:cs typeface="Times New Roman" pitchFamily="18" charset="0"/>
                </a:endParaRPr>
              </a:p>
            </p:txBody>
          </p:sp>
          <p:grpSp>
            <p:nvGrpSpPr>
              <p:cNvPr id="97" name="Group 17"/>
              <p:cNvGrpSpPr>
                <a:grpSpLocks/>
              </p:cNvGrpSpPr>
              <p:nvPr/>
            </p:nvGrpSpPr>
            <p:grpSpPr bwMode="auto">
              <a:xfrm>
                <a:off x="3796" y="2640"/>
                <a:ext cx="1200" cy="720"/>
                <a:chOff x="3028" y="2193"/>
                <a:chExt cx="1200" cy="975"/>
              </a:xfrm>
            </p:grpSpPr>
            <p:sp>
              <p:nvSpPr>
                <p:cNvPr id="99" name="Line 21"/>
                <p:cNvSpPr>
                  <a:spLocks noChangeShapeType="1"/>
                </p:cNvSpPr>
                <p:nvPr/>
              </p:nvSpPr>
              <p:spPr bwMode="auto">
                <a:xfrm>
                  <a:off x="3028" y="2193"/>
                  <a:ext cx="1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00" name="Line 20"/>
                <p:cNvSpPr>
                  <a:spLocks noChangeShapeType="1"/>
                </p:cNvSpPr>
                <p:nvPr/>
              </p:nvSpPr>
              <p:spPr bwMode="auto">
                <a:xfrm>
                  <a:off x="3028" y="2193"/>
                  <a:ext cx="0" cy="9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01" name="Line 19"/>
                <p:cNvSpPr>
                  <a:spLocks noChangeShapeType="1"/>
                </p:cNvSpPr>
                <p:nvPr/>
              </p:nvSpPr>
              <p:spPr bwMode="auto">
                <a:xfrm>
                  <a:off x="4228" y="2193"/>
                  <a:ext cx="0" cy="9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102" name="Line 18"/>
                <p:cNvSpPr>
                  <a:spLocks noChangeShapeType="1"/>
                </p:cNvSpPr>
                <p:nvPr/>
              </p:nvSpPr>
              <p:spPr bwMode="auto">
                <a:xfrm>
                  <a:off x="3028" y="3168"/>
                  <a:ext cx="1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grpSp>
          <p:sp>
            <p:nvSpPr>
              <p:cNvPr id="98" name="Line 16"/>
              <p:cNvSpPr>
                <a:spLocks noChangeShapeType="1"/>
              </p:cNvSpPr>
              <p:nvPr/>
            </p:nvSpPr>
            <p:spPr bwMode="auto">
              <a:xfrm>
                <a:off x="3796" y="3024"/>
                <a:ext cx="1200" cy="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grpSp>
        <p:grpSp>
          <p:nvGrpSpPr>
            <p:cNvPr id="83" name="Group 7"/>
            <p:cNvGrpSpPr>
              <a:grpSpLocks/>
            </p:cNvGrpSpPr>
            <p:nvPr/>
          </p:nvGrpSpPr>
          <p:grpSpPr bwMode="auto">
            <a:xfrm>
              <a:off x="3792" y="3167"/>
              <a:ext cx="1204" cy="625"/>
              <a:chOff x="3020" y="1631"/>
              <a:chExt cx="1204" cy="625"/>
            </a:xfrm>
          </p:grpSpPr>
          <p:sp>
            <p:nvSpPr>
              <p:cNvPr id="88" name="Text Box 14"/>
              <p:cNvSpPr txBox="1">
                <a:spLocks noChangeArrowheads="1"/>
              </p:cNvSpPr>
              <p:nvPr/>
            </p:nvSpPr>
            <p:spPr bwMode="auto">
              <a:xfrm>
                <a:off x="3301" y="1631"/>
                <a:ext cx="5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q(1,3)</a:t>
                </a:r>
              </a:p>
            </p:txBody>
          </p:sp>
          <p:sp>
            <p:nvSpPr>
              <p:cNvPr id="89" name="Text Box 13"/>
              <p:cNvSpPr txBox="1">
                <a:spLocks noChangeArrowheads="1"/>
              </p:cNvSpPr>
              <p:nvPr/>
            </p:nvSpPr>
            <p:spPr bwMode="auto">
              <a:xfrm>
                <a:off x="3020" y="1968"/>
                <a:ext cx="8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itchFamily="18" charset="0"/>
                    <a:cs typeface="Times New Roman" pitchFamily="18" charset="0"/>
                  </a:rPr>
                  <a:t>      </a:t>
                </a:r>
                <a:r>
                  <a:rPr lang="zh-CN" altLang="en-US" sz="2000" b="1" kern="0">
                    <a:solidFill>
                      <a:srgbClr val="000000"/>
                    </a:solidFill>
                    <a:latin typeface="Times New Roman" pitchFamily="18" charset="0"/>
                    <a:cs typeface="Times New Roman" pitchFamily="18" charset="0"/>
                  </a:rPr>
                  <a:t>控制链</a:t>
                </a:r>
                <a:endParaRPr lang="zh-CN" altLang="en-US" sz="2400" b="1" kern="0">
                  <a:solidFill>
                    <a:srgbClr val="000000"/>
                  </a:solidFill>
                  <a:latin typeface="Times New Roman" pitchFamily="18" charset="0"/>
                  <a:cs typeface="Times New Roman" pitchFamily="18" charset="0"/>
                </a:endParaRPr>
              </a:p>
            </p:txBody>
          </p:sp>
          <p:sp>
            <p:nvSpPr>
              <p:cNvPr id="90" name="Line 12"/>
              <p:cNvSpPr>
                <a:spLocks noChangeShapeType="1"/>
              </p:cNvSpPr>
              <p:nvPr/>
            </p:nvSpPr>
            <p:spPr bwMode="auto">
              <a:xfrm>
                <a:off x="3024" y="1680"/>
                <a:ext cx="1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91" name="Line 11"/>
              <p:cNvSpPr>
                <a:spLocks noChangeShapeType="1"/>
              </p:cNvSpPr>
              <p:nvPr/>
            </p:nvSpPr>
            <p:spPr bwMode="auto">
              <a:xfrm>
                <a:off x="3024" y="1680"/>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92" name="Line 10"/>
              <p:cNvSpPr>
                <a:spLocks noChangeShapeType="1"/>
              </p:cNvSpPr>
              <p:nvPr/>
            </p:nvSpPr>
            <p:spPr bwMode="auto">
              <a:xfrm>
                <a:off x="4224" y="1680"/>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93" name="Line 9"/>
              <p:cNvSpPr>
                <a:spLocks noChangeShapeType="1"/>
              </p:cNvSpPr>
              <p:nvPr/>
            </p:nvSpPr>
            <p:spPr bwMode="auto">
              <a:xfrm>
                <a:off x="3024" y="2256"/>
                <a:ext cx="1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94" name="Line 8"/>
              <p:cNvSpPr>
                <a:spLocks noChangeShapeType="1"/>
              </p:cNvSpPr>
              <p:nvPr/>
            </p:nvSpPr>
            <p:spPr bwMode="auto">
              <a:xfrm>
                <a:off x="3024" y="1968"/>
                <a:ext cx="1200" cy="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grpSp>
        <p:sp>
          <p:nvSpPr>
            <p:cNvPr id="84" name="Arc 6"/>
            <p:cNvSpPr>
              <a:spLocks/>
            </p:cNvSpPr>
            <p:nvPr/>
          </p:nvSpPr>
          <p:spPr bwMode="auto">
            <a:xfrm flipH="1" flipV="1">
              <a:off x="3667" y="1440"/>
              <a:ext cx="221" cy="527"/>
            </a:xfrm>
            <a:custGeom>
              <a:avLst/>
              <a:gdLst>
                <a:gd name="T0" fmla="*/ 0 w 24866"/>
                <a:gd name="T1" fmla="*/ 0 h 41550"/>
                <a:gd name="T2" fmla="*/ 0 w 24866"/>
                <a:gd name="T3" fmla="*/ 0 h 41550"/>
                <a:gd name="T4" fmla="*/ 0 w 24866"/>
                <a:gd name="T5" fmla="*/ 0 h 41550"/>
                <a:gd name="T6" fmla="*/ 0 60000 65536"/>
                <a:gd name="T7" fmla="*/ 0 60000 65536"/>
                <a:gd name="T8" fmla="*/ 0 60000 65536"/>
              </a:gdLst>
              <a:ahLst/>
              <a:cxnLst>
                <a:cxn ang="T6">
                  <a:pos x="T0" y="T1"/>
                </a:cxn>
                <a:cxn ang="T7">
                  <a:pos x="T2" y="T3"/>
                </a:cxn>
                <a:cxn ang="T8">
                  <a:pos x="T4" y="T5"/>
                </a:cxn>
              </a:cxnLst>
              <a:rect l="0" t="0" r="r" b="b"/>
              <a:pathLst>
                <a:path w="24866" h="41550" fill="none" extrusionOk="0">
                  <a:moveTo>
                    <a:pt x="0" y="248"/>
                  </a:moveTo>
                  <a:cubicBezTo>
                    <a:pt x="1080" y="83"/>
                    <a:pt x="2172" y="-1"/>
                    <a:pt x="3266" y="0"/>
                  </a:cubicBezTo>
                  <a:cubicBezTo>
                    <a:pt x="15195" y="0"/>
                    <a:pt x="24866" y="9670"/>
                    <a:pt x="24866" y="21600"/>
                  </a:cubicBezTo>
                  <a:cubicBezTo>
                    <a:pt x="24866" y="30330"/>
                    <a:pt x="19610" y="38202"/>
                    <a:pt x="11546" y="41549"/>
                  </a:cubicBezTo>
                </a:path>
                <a:path w="24866" h="41550" stroke="0" extrusionOk="0">
                  <a:moveTo>
                    <a:pt x="0" y="248"/>
                  </a:moveTo>
                  <a:cubicBezTo>
                    <a:pt x="1080" y="83"/>
                    <a:pt x="2172" y="-1"/>
                    <a:pt x="3266" y="0"/>
                  </a:cubicBezTo>
                  <a:cubicBezTo>
                    <a:pt x="15195" y="0"/>
                    <a:pt x="24866" y="9670"/>
                    <a:pt x="24866" y="21600"/>
                  </a:cubicBezTo>
                  <a:cubicBezTo>
                    <a:pt x="24866" y="30330"/>
                    <a:pt x="19610" y="38202"/>
                    <a:pt x="11546" y="41549"/>
                  </a:cubicBezTo>
                  <a:lnTo>
                    <a:pt x="3266" y="21600"/>
                  </a:lnTo>
                  <a:lnTo>
                    <a:pt x="0" y="248"/>
                  </a:lnTo>
                  <a:close/>
                </a:path>
              </a:pathLst>
            </a:custGeom>
            <a:noFill/>
            <a:ln w="9525">
              <a:solidFill>
                <a:srgbClr val="000000"/>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85" name="Arc 5"/>
            <p:cNvSpPr>
              <a:spLocks/>
            </p:cNvSpPr>
            <p:nvPr/>
          </p:nvSpPr>
          <p:spPr bwMode="auto">
            <a:xfrm flipH="1" flipV="1">
              <a:off x="3459" y="1392"/>
              <a:ext cx="449" cy="1056"/>
            </a:xfrm>
            <a:custGeom>
              <a:avLst/>
              <a:gdLst>
                <a:gd name="T0" fmla="*/ 0 w 25150"/>
                <a:gd name="T1" fmla="*/ 0 h 43103"/>
                <a:gd name="T2" fmla="*/ 0 w 25150"/>
                <a:gd name="T3" fmla="*/ 0 h 43103"/>
                <a:gd name="T4" fmla="*/ 0 w 25150"/>
                <a:gd name="T5" fmla="*/ 0 h 43103"/>
                <a:gd name="T6" fmla="*/ 0 60000 65536"/>
                <a:gd name="T7" fmla="*/ 0 60000 65536"/>
                <a:gd name="T8" fmla="*/ 0 60000 65536"/>
              </a:gdLst>
              <a:ahLst/>
              <a:cxnLst>
                <a:cxn ang="T6">
                  <a:pos x="T0" y="T1"/>
                </a:cxn>
                <a:cxn ang="T7">
                  <a:pos x="T2" y="T3"/>
                </a:cxn>
                <a:cxn ang="T8">
                  <a:pos x="T4" y="T5"/>
                </a:cxn>
              </a:cxnLst>
              <a:rect l="0" t="0" r="r" b="b"/>
              <a:pathLst>
                <a:path w="25150" h="43103" fill="none" extrusionOk="0">
                  <a:moveTo>
                    <a:pt x="-1" y="293"/>
                  </a:moveTo>
                  <a:cubicBezTo>
                    <a:pt x="1173" y="98"/>
                    <a:pt x="2360" y="-1"/>
                    <a:pt x="3550" y="0"/>
                  </a:cubicBezTo>
                  <a:cubicBezTo>
                    <a:pt x="15479" y="0"/>
                    <a:pt x="25150" y="9670"/>
                    <a:pt x="25150" y="21600"/>
                  </a:cubicBezTo>
                  <a:cubicBezTo>
                    <a:pt x="25150" y="32738"/>
                    <a:pt x="16680" y="42050"/>
                    <a:pt x="5592" y="43103"/>
                  </a:cubicBezTo>
                </a:path>
                <a:path w="25150" h="43103" stroke="0" extrusionOk="0">
                  <a:moveTo>
                    <a:pt x="-1" y="293"/>
                  </a:moveTo>
                  <a:cubicBezTo>
                    <a:pt x="1173" y="98"/>
                    <a:pt x="2360" y="-1"/>
                    <a:pt x="3550" y="0"/>
                  </a:cubicBezTo>
                  <a:cubicBezTo>
                    <a:pt x="15479" y="0"/>
                    <a:pt x="25150" y="9670"/>
                    <a:pt x="25150" y="21600"/>
                  </a:cubicBezTo>
                  <a:cubicBezTo>
                    <a:pt x="25150" y="32738"/>
                    <a:pt x="16680" y="42050"/>
                    <a:pt x="5592" y="43103"/>
                  </a:cubicBezTo>
                  <a:lnTo>
                    <a:pt x="3550" y="21600"/>
                  </a:lnTo>
                  <a:lnTo>
                    <a:pt x="-1" y="293"/>
                  </a:lnTo>
                  <a:close/>
                </a:path>
              </a:pathLst>
            </a:custGeom>
            <a:noFill/>
            <a:ln w="9525">
              <a:solidFill>
                <a:srgbClr val="000000"/>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86" name="Arc 4"/>
            <p:cNvSpPr>
              <a:spLocks/>
            </p:cNvSpPr>
            <p:nvPr/>
          </p:nvSpPr>
          <p:spPr bwMode="auto">
            <a:xfrm flipH="1" flipV="1">
              <a:off x="3648" y="2640"/>
              <a:ext cx="192" cy="432"/>
            </a:xfrm>
            <a:custGeom>
              <a:avLst/>
              <a:gdLst>
                <a:gd name="T0" fmla="*/ 0 w 26670"/>
                <a:gd name="T1" fmla="*/ 0 h 43103"/>
                <a:gd name="T2" fmla="*/ 0 w 26670"/>
                <a:gd name="T3" fmla="*/ 0 h 43103"/>
                <a:gd name="T4" fmla="*/ 0 w 26670"/>
                <a:gd name="T5" fmla="*/ 0 h 43103"/>
                <a:gd name="T6" fmla="*/ 0 60000 65536"/>
                <a:gd name="T7" fmla="*/ 0 60000 65536"/>
                <a:gd name="T8" fmla="*/ 0 60000 65536"/>
              </a:gdLst>
              <a:ahLst/>
              <a:cxnLst>
                <a:cxn ang="T6">
                  <a:pos x="T0" y="T1"/>
                </a:cxn>
                <a:cxn ang="T7">
                  <a:pos x="T2" y="T3"/>
                </a:cxn>
                <a:cxn ang="T8">
                  <a:pos x="T4" y="T5"/>
                </a:cxn>
              </a:cxnLst>
              <a:rect l="0" t="0" r="r" b="b"/>
              <a:pathLst>
                <a:path w="26670" h="43103" fill="none" extrusionOk="0">
                  <a:moveTo>
                    <a:pt x="0" y="603"/>
                  </a:moveTo>
                  <a:cubicBezTo>
                    <a:pt x="1660" y="202"/>
                    <a:pt x="3362" y="-1"/>
                    <a:pt x="5070" y="0"/>
                  </a:cubicBezTo>
                  <a:cubicBezTo>
                    <a:pt x="16999" y="0"/>
                    <a:pt x="26670" y="9670"/>
                    <a:pt x="26670" y="21600"/>
                  </a:cubicBezTo>
                  <a:cubicBezTo>
                    <a:pt x="26670" y="32738"/>
                    <a:pt x="18200" y="42050"/>
                    <a:pt x="7112" y="43103"/>
                  </a:cubicBezTo>
                </a:path>
                <a:path w="26670" h="43103" stroke="0" extrusionOk="0">
                  <a:moveTo>
                    <a:pt x="0" y="603"/>
                  </a:moveTo>
                  <a:cubicBezTo>
                    <a:pt x="1660" y="202"/>
                    <a:pt x="3362" y="-1"/>
                    <a:pt x="5070" y="0"/>
                  </a:cubicBezTo>
                  <a:cubicBezTo>
                    <a:pt x="16999" y="0"/>
                    <a:pt x="26670" y="9670"/>
                    <a:pt x="26670" y="21600"/>
                  </a:cubicBezTo>
                  <a:cubicBezTo>
                    <a:pt x="26670" y="32738"/>
                    <a:pt x="18200" y="42050"/>
                    <a:pt x="7112" y="43103"/>
                  </a:cubicBezTo>
                  <a:lnTo>
                    <a:pt x="5070" y="21600"/>
                  </a:lnTo>
                  <a:lnTo>
                    <a:pt x="0" y="603"/>
                  </a:lnTo>
                  <a:close/>
                </a:path>
              </a:pathLst>
            </a:custGeom>
            <a:noFill/>
            <a:ln w="9525">
              <a:solidFill>
                <a:srgbClr val="000000"/>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sp>
          <p:nvSpPr>
            <p:cNvPr id="87" name="Arc 3"/>
            <p:cNvSpPr>
              <a:spLocks/>
            </p:cNvSpPr>
            <p:nvPr/>
          </p:nvSpPr>
          <p:spPr bwMode="auto">
            <a:xfrm flipH="1" flipV="1">
              <a:off x="3456" y="2592"/>
              <a:ext cx="446" cy="1103"/>
            </a:xfrm>
            <a:custGeom>
              <a:avLst/>
              <a:gdLst>
                <a:gd name="T0" fmla="*/ 0 w 22892"/>
                <a:gd name="T1" fmla="*/ 0 h 42746"/>
                <a:gd name="T2" fmla="*/ 0 w 22892"/>
                <a:gd name="T3" fmla="*/ 0 h 42746"/>
                <a:gd name="T4" fmla="*/ 0 w 22892"/>
                <a:gd name="T5" fmla="*/ 0 h 42746"/>
                <a:gd name="T6" fmla="*/ 0 60000 65536"/>
                <a:gd name="T7" fmla="*/ 0 60000 65536"/>
                <a:gd name="T8" fmla="*/ 0 60000 65536"/>
              </a:gdLst>
              <a:ahLst/>
              <a:cxnLst>
                <a:cxn ang="T6">
                  <a:pos x="T0" y="T1"/>
                </a:cxn>
                <a:cxn ang="T7">
                  <a:pos x="T2" y="T3"/>
                </a:cxn>
                <a:cxn ang="T8">
                  <a:pos x="T4" y="T5"/>
                </a:cxn>
              </a:cxnLst>
              <a:rect l="0" t="0" r="r" b="b"/>
              <a:pathLst>
                <a:path w="22892" h="42746" fill="none" extrusionOk="0">
                  <a:moveTo>
                    <a:pt x="-1" y="38"/>
                  </a:moveTo>
                  <a:cubicBezTo>
                    <a:pt x="430" y="12"/>
                    <a:pt x="861" y="-1"/>
                    <a:pt x="1292" y="0"/>
                  </a:cubicBezTo>
                  <a:cubicBezTo>
                    <a:pt x="13221" y="0"/>
                    <a:pt x="22892" y="9670"/>
                    <a:pt x="22892" y="21600"/>
                  </a:cubicBezTo>
                  <a:cubicBezTo>
                    <a:pt x="22892" y="31831"/>
                    <a:pt x="15713" y="40660"/>
                    <a:pt x="5696" y="42746"/>
                  </a:cubicBezTo>
                </a:path>
                <a:path w="22892" h="42746" stroke="0" extrusionOk="0">
                  <a:moveTo>
                    <a:pt x="-1" y="38"/>
                  </a:moveTo>
                  <a:cubicBezTo>
                    <a:pt x="430" y="12"/>
                    <a:pt x="861" y="-1"/>
                    <a:pt x="1292" y="0"/>
                  </a:cubicBezTo>
                  <a:cubicBezTo>
                    <a:pt x="13221" y="0"/>
                    <a:pt x="22892" y="9670"/>
                    <a:pt x="22892" y="21600"/>
                  </a:cubicBezTo>
                  <a:cubicBezTo>
                    <a:pt x="22892" y="31831"/>
                    <a:pt x="15713" y="40660"/>
                    <a:pt x="5696" y="42746"/>
                  </a:cubicBezTo>
                  <a:lnTo>
                    <a:pt x="1292" y="21600"/>
                  </a:lnTo>
                  <a:lnTo>
                    <a:pt x="-1" y="38"/>
                  </a:lnTo>
                  <a:close/>
                </a:path>
              </a:pathLst>
            </a:custGeom>
            <a:noFill/>
            <a:ln w="9525">
              <a:solidFill>
                <a:srgbClr val="000000"/>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buClr>
                  <a:srgbClr val="5FB6F1"/>
                </a:buClr>
                <a:defRPr/>
              </a:pPr>
              <a:endParaRPr lang="zh-CN" altLang="en-US" sz="1800" b="1" kern="0">
                <a:solidFill>
                  <a:srgbClr val="000000"/>
                </a:solidFill>
                <a:latin typeface="华文新魏" pitchFamily="2" charset="-122"/>
                <a:ea typeface="华文新魏" pitchFamily="2" charset="-122"/>
              </a:endParaRPr>
            </a:p>
          </p:txBody>
        </p:sp>
      </p:grpSp>
    </p:spTree>
    <p:extLst>
      <p:ext uri="{BB962C8B-B14F-4D97-AF65-F5344CB8AC3E}">
        <p14:creationId xmlns:p14="http://schemas.microsoft.com/office/powerpoint/2010/main" val="7466870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pPr>
              <a:lnSpc>
                <a:spcPct val="120000"/>
              </a:lnSpc>
            </a:pPr>
            <a:r>
              <a:rPr lang="zh-CN" altLang="en-US" dirty="0">
                <a:latin typeface="Times New Roman" pitchFamily="18" charset="0"/>
                <a:cs typeface="Times New Roman" pitchFamily="18" charset="0"/>
              </a:rPr>
              <a:t>概述</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有关源语言中的一些问题的讨论</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存储组织</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运行时刻存储分配策略</a:t>
            </a:r>
            <a:endParaRPr lang="en-US" altLang="zh-CN" dirty="0">
              <a:latin typeface="Times New Roman" pitchFamily="18" charset="0"/>
              <a:cs typeface="Times New Roman" pitchFamily="18" charset="0"/>
            </a:endParaRPr>
          </a:p>
          <a:p>
            <a:pPr>
              <a:lnSpc>
                <a:spcPct val="120000"/>
              </a:lnSpc>
            </a:pPr>
            <a:r>
              <a:rPr lang="zh-CN" altLang="en-US" dirty="0">
                <a:solidFill>
                  <a:srgbClr val="FF0000"/>
                </a:solidFill>
                <a:latin typeface="Times New Roman" pitchFamily="18" charset="0"/>
                <a:cs typeface="Times New Roman" pitchFamily="18" charset="0"/>
              </a:rPr>
              <a:t>对非局部名字的访问</a:t>
            </a:r>
            <a:endParaRPr lang="en-US" altLang="zh-CN" dirty="0">
              <a:solidFill>
                <a:srgbClr val="FF0000"/>
              </a:solidFill>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符号表</a:t>
            </a:r>
            <a:endParaRPr lang="en-US" altLang="zh-CN" dirty="0">
              <a:latin typeface="Times New Roman" pitchFamily="18" charset="0"/>
              <a:cs typeface="Times New Roman"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51</a:t>
            </a:fld>
            <a:endParaRPr lang="en-US"/>
          </a:p>
        </p:txBody>
      </p:sp>
      <p:sp>
        <p:nvSpPr>
          <p:cNvPr id="4" name="标题 3"/>
          <p:cNvSpPr>
            <a:spLocks noGrp="1"/>
          </p:cNvSpPr>
          <p:nvPr>
            <p:ph type="title"/>
          </p:nvPr>
        </p:nvSpPr>
        <p:spPr/>
        <p:txBody>
          <a:bodyPr/>
          <a:lstStyle/>
          <a:p>
            <a:r>
              <a:rPr lang="zh-CN" altLang="en-US" dirty="0"/>
              <a:t>提纲</a:t>
            </a:r>
          </a:p>
        </p:txBody>
      </p:sp>
    </p:spTree>
    <p:extLst>
      <p:ext uri="{BB962C8B-B14F-4D97-AF65-F5344CB8AC3E}">
        <p14:creationId xmlns:p14="http://schemas.microsoft.com/office/powerpoint/2010/main" val="15318415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33400" y="762000"/>
            <a:ext cx="11049000" cy="5334000"/>
          </a:xfrm>
        </p:spPr>
        <p:txBody>
          <a:bodyPr>
            <a:normAutofit/>
          </a:bodyPr>
          <a:lstStyle/>
          <a:p>
            <a:pPr>
              <a:defRPr/>
            </a:pPr>
            <a:r>
              <a:rPr lang="zh-CN" altLang="en-US" dirty="0">
                <a:latin typeface="Times New Roman" panose="02020603050405020304" pitchFamily="18" charset="0"/>
              </a:rPr>
              <a:t>非局部名字</a:t>
            </a:r>
            <a:endParaRPr lang="en-US" altLang="zh-CN" dirty="0">
              <a:latin typeface="Times New Roman" panose="02020603050405020304" pitchFamily="18" charset="0"/>
            </a:endParaRPr>
          </a:p>
          <a:p>
            <a:pPr lvl="1">
              <a:defRPr/>
            </a:pPr>
            <a:r>
              <a:rPr lang="zh-CN" altLang="en-US" dirty="0">
                <a:latin typeface="Times New Roman" panose="02020603050405020304" pitchFamily="18" charset="0"/>
              </a:rPr>
              <a:t>相对于引用点所在的过程或分程序来说的</a:t>
            </a:r>
          </a:p>
          <a:p>
            <a:pPr lvl="1">
              <a:defRPr/>
            </a:pPr>
            <a:r>
              <a:rPr lang="zh-CN" altLang="en-US" dirty="0">
                <a:latin typeface="Times New Roman" panose="02020603050405020304" pitchFamily="18" charset="0"/>
              </a:rPr>
              <a:t>程序执行时引用的在当前过程</a:t>
            </a:r>
            <a:r>
              <a:rPr lang="en-US" altLang="zh-CN" dirty="0">
                <a:latin typeface="Times New Roman" panose="02020603050405020304" pitchFamily="18" charset="0"/>
              </a:rPr>
              <a:t>(</a:t>
            </a:r>
            <a:r>
              <a:rPr lang="zh-CN" altLang="en-US" dirty="0">
                <a:latin typeface="Times New Roman" panose="02020603050405020304" pitchFamily="18" charset="0"/>
              </a:rPr>
              <a:t>分程序</a:t>
            </a:r>
            <a:r>
              <a:rPr lang="en-US" altLang="zh-CN" dirty="0">
                <a:latin typeface="Times New Roman" panose="02020603050405020304" pitchFamily="18" charset="0"/>
              </a:rPr>
              <a:t>)</a:t>
            </a:r>
            <a:r>
              <a:rPr lang="zh-CN" altLang="en-US" dirty="0">
                <a:latin typeface="Times New Roman" panose="02020603050405020304" pitchFamily="18" charset="0"/>
              </a:rPr>
              <a:t>之外定义的变量称为</a:t>
            </a:r>
            <a:r>
              <a:rPr lang="zh-CN" altLang="en-US" u="sng" dirty="0">
                <a:latin typeface="Times New Roman" panose="02020603050405020304" pitchFamily="18" charset="0"/>
              </a:rPr>
              <a:t>非局部名字</a:t>
            </a:r>
            <a:endParaRPr lang="zh-CN" altLang="en-US" sz="3200" u="sng" dirty="0"/>
          </a:p>
          <a:p>
            <a:pPr>
              <a:defRPr/>
            </a:pPr>
            <a:r>
              <a:rPr lang="zh-CN" altLang="en-US" dirty="0">
                <a:latin typeface="Times New Roman" panose="02020603050405020304" pitchFamily="18" charset="0"/>
              </a:rPr>
              <a:t>对非局部名字的引用取决于</a:t>
            </a:r>
            <a:r>
              <a:rPr lang="zh-CN" altLang="en-US" dirty="0">
                <a:solidFill>
                  <a:srgbClr val="F63C28"/>
                </a:solidFill>
                <a:latin typeface="Times New Roman" panose="02020603050405020304" pitchFamily="18" charset="0"/>
              </a:rPr>
              <a:t>作用域规则</a:t>
            </a:r>
          </a:p>
          <a:p>
            <a:pPr lvl="1">
              <a:defRPr/>
            </a:pPr>
            <a:r>
              <a:rPr lang="zh-CN" altLang="en-US" dirty="0">
                <a:latin typeface="Times New Roman" panose="02020603050405020304" pitchFamily="18" charset="0"/>
              </a:rPr>
              <a:t>静态作用域规则：仅根据程序正文决定用于名字的说明，词法作用域并加上</a:t>
            </a:r>
            <a:r>
              <a:rPr lang="zh-CN" altLang="en-US" dirty="0">
                <a:solidFill>
                  <a:srgbClr val="F63C28"/>
                </a:solidFill>
                <a:latin typeface="Times New Roman" panose="02020603050405020304" pitchFamily="18" charset="0"/>
              </a:rPr>
              <a:t>最近的嵌套规则</a:t>
            </a:r>
            <a:r>
              <a:rPr lang="en-US" altLang="zh-CN" dirty="0">
                <a:latin typeface="Times New Roman" panose="02020603050405020304" pitchFamily="18" charset="0"/>
              </a:rPr>
              <a:t>(</a:t>
            </a:r>
            <a:r>
              <a:rPr lang="en-US" altLang="zh-CN" dirty="0" err="1">
                <a:latin typeface="Times New Roman" panose="02020603050405020304" pitchFamily="18" charset="0"/>
              </a:rPr>
              <a:t>Pascal,C,Ada</a:t>
            </a:r>
            <a:r>
              <a:rPr lang="zh-CN" altLang="en-US" dirty="0">
                <a:latin typeface="Times New Roman" panose="02020603050405020304" pitchFamily="18" charset="0"/>
              </a:rPr>
              <a:t>等</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lvl="1">
              <a:defRPr/>
            </a:pPr>
            <a:r>
              <a:rPr lang="zh-CN" altLang="en-US" dirty="0">
                <a:latin typeface="Times New Roman" panose="02020603050405020304" pitchFamily="18" charset="0"/>
              </a:rPr>
              <a:t>动态作用域规则：由运行时最近的活动决定可应用到一个名字上的声明</a:t>
            </a:r>
            <a:r>
              <a:rPr lang="en-US" altLang="zh-CN" dirty="0">
                <a:latin typeface="Times New Roman" panose="02020603050405020304" pitchFamily="18" charset="0"/>
              </a:rPr>
              <a:t>(Lisp</a:t>
            </a:r>
            <a:r>
              <a:rPr lang="zh-CN" altLang="en-US" dirty="0">
                <a:latin typeface="Times New Roman" panose="02020603050405020304" pitchFamily="18" charset="0"/>
              </a:rPr>
              <a:t>等</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a:defRPr/>
            </a:pPr>
            <a:r>
              <a:rPr lang="en-US" altLang="zh-CN" sz="3000" dirty="0"/>
              <a:t>** </a:t>
            </a:r>
            <a:r>
              <a:rPr lang="zh-CN" altLang="en-US" sz="3000" dirty="0"/>
              <a:t>本节主要讨论栈式存储分配中如何访问非局部名字</a:t>
            </a:r>
          </a:p>
        </p:txBody>
      </p:sp>
      <p:sp>
        <p:nvSpPr>
          <p:cNvPr id="3" name="灯片编号占位符 2"/>
          <p:cNvSpPr>
            <a:spLocks noGrp="1"/>
          </p:cNvSpPr>
          <p:nvPr>
            <p:ph type="sldNum" sz="quarter" idx="12"/>
          </p:nvPr>
        </p:nvSpPr>
        <p:spPr/>
        <p:txBody>
          <a:bodyPr/>
          <a:lstStyle/>
          <a:p>
            <a:fld id="{10F35DC5-7E65-8247-99AB-4E984F8A921E}" type="slidenum">
              <a:rPr lang="en-US" smtClean="0"/>
              <a:pPr/>
              <a:t>52</a:t>
            </a:fld>
            <a:endParaRPr lang="en-US"/>
          </a:p>
        </p:txBody>
      </p:sp>
      <p:sp>
        <p:nvSpPr>
          <p:cNvPr id="4" name="标题 3"/>
          <p:cNvSpPr>
            <a:spLocks noGrp="1"/>
          </p:cNvSpPr>
          <p:nvPr>
            <p:ph type="title"/>
          </p:nvPr>
        </p:nvSpPr>
        <p:spPr/>
        <p:txBody>
          <a:bodyPr/>
          <a:lstStyle/>
          <a:p>
            <a:r>
              <a:rPr lang="en-US" altLang="zh-CN" dirty="0"/>
              <a:t>7.5 </a:t>
            </a:r>
            <a:r>
              <a:rPr lang="zh-CN" altLang="en-US" dirty="0"/>
              <a:t>对非局部名字的访问</a:t>
            </a:r>
          </a:p>
        </p:txBody>
      </p:sp>
    </p:spTree>
    <p:extLst>
      <p:ext uri="{BB962C8B-B14F-4D97-AF65-F5344CB8AC3E}">
        <p14:creationId xmlns:p14="http://schemas.microsoft.com/office/powerpoint/2010/main" val="264790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53</a:t>
            </a:fld>
            <a:endParaRPr lang="en-US"/>
          </a:p>
        </p:txBody>
      </p:sp>
      <p:sp>
        <p:nvSpPr>
          <p:cNvPr id="4" name="标题 3"/>
          <p:cNvSpPr>
            <a:spLocks noGrp="1"/>
          </p:cNvSpPr>
          <p:nvPr>
            <p:ph type="title"/>
          </p:nvPr>
        </p:nvSpPr>
        <p:spPr/>
        <p:txBody>
          <a:bodyPr/>
          <a:lstStyle/>
          <a:p>
            <a:r>
              <a:rPr lang="zh-CN" altLang="en-US" dirty="0"/>
              <a:t>程序块</a:t>
            </a:r>
          </a:p>
        </p:txBody>
      </p:sp>
      <p:sp>
        <p:nvSpPr>
          <p:cNvPr id="7" name="Rectangle 40"/>
          <p:cNvSpPr txBox="1">
            <a:spLocks noChangeArrowheads="1"/>
          </p:cNvSpPr>
          <p:nvPr/>
        </p:nvSpPr>
        <p:spPr bwMode="auto">
          <a:xfrm>
            <a:off x="380999" y="914401"/>
            <a:ext cx="5920471"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90000"/>
              </a:lnSpc>
              <a:buFont typeface="Wingdings" panose="05000000000000000000" pitchFamily="2" charset="2"/>
              <a:buChar char="Ø"/>
              <a:defRPr/>
            </a:pP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块：含有本身局部数据说明的复合语句</a:t>
            </a:r>
          </a:p>
          <a:p>
            <a:pPr>
              <a:lnSpc>
                <a:spcPct val="90000"/>
              </a:lnSpc>
              <a:buFont typeface="Wingdings" panose="05000000000000000000" pitchFamily="2" charset="2"/>
              <a:buChar char="Ø"/>
              <a:defRPr/>
            </a:pP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程序块的基本结构</a:t>
            </a:r>
          </a:p>
          <a:p>
            <a:pPr marL="914400" lvl="2" indent="0">
              <a:lnSpc>
                <a:spcPct val="90000"/>
              </a:lnSpc>
              <a:buNone/>
              <a:defRPr/>
            </a:pP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begin</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或</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p>
          <a:p>
            <a:pPr marL="914400" lvl="2" indent="0">
              <a:lnSpc>
                <a:spcPct val="90000"/>
              </a:lnSpc>
              <a:buNone/>
              <a:defRPr/>
            </a:pP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声明语句</a:t>
            </a:r>
          </a:p>
          <a:p>
            <a:pPr marL="914400" lvl="2" indent="0">
              <a:lnSpc>
                <a:spcPct val="90000"/>
              </a:lnSpc>
              <a:buNone/>
              <a:defRPr/>
            </a:pP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  语句序列</a:t>
            </a:r>
          </a:p>
          <a:p>
            <a:pPr marL="914400" lvl="2" indent="0">
              <a:lnSpc>
                <a:spcPct val="90000"/>
              </a:lnSpc>
              <a:buNone/>
              <a:defRPr/>
            </a:pP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end</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或</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a:t>
            </a:r>
          </a:p>
          <a:p>
            <a:pPr>
              <a:lnSpc>
                <a:spcPct val="90000"/>
              </a:lnSpc>
              <a:buFont typeface="Wingdings" panose="05000000000000000000" pitchFamily="2" charset="2"/>
              <a:buChar char="Ø"/>
              <a:defRPr/>
            </a:pP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块可以嵌套</a:t>
            </a: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a:p>
            <a:pPr>
              <a:lnSpc>
                <a:spcPct val="90000"/>
              </a:lnSpc>
              <a:buFont typeface="Wingdings" panose="05000000000000000000" pitchFamily="2" charset="2"/>
              <a:buChar char="Ø"/>
              <a:defRPr/>
            </a:pP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块之间的关系</a:t>
            </a:r>
          </a:p>
        </p:txBody>
      </p:sp>
      <p:grpSp>
        <p:nvGrpSpPr>
          <p:cNvPr id="8" name="Group 42"/>
          <p:cNvGrpSpPr>
            <a:grpSpLocks/>
          </p:cNvGrpSpPr>
          <p:nvPr/>
        </p:nvGrpSpPr>
        <p:grpSpPr bwMode="auto">
          <a:xfrm>
            <a:off x="5574927" y="2025651"/>
            <a:ext cx="533400" cy="1600200"/>
            <a:chOff x="2016" y="1824"/>
            <a:chExt cx="336" cy="1008"/>
          </a:xfrm>
        </p:grpSpPr>
        <p:sp>
          <p:nvSpPr>
            <p:cNvPr id="9" name="AutoShape 37"/>
            <p:cNvSpPr>
              <a:spLocks/>
            </p:cNvSpPr>
            <p:nvPr/>
          </p:nvSpPr>
          <p:spPr bwMode="auto">
            <a:xfrm>
              <a:off x="2016" y="1824"/>
              <a:ext cx="144" cy="1008"/>
            </a:xfrm>
            <a:prstGeom prst="leftBracket">
              <a:avLst>
                <a:gd name="adj" fmla="val 58333"/>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0" name="AutoShape 36"/>
            <p:cNvSpPr>
              <a:spLocks/>
            </p:cNvSpPr>
            <p:nvPr/>
          </p:nvSpPr>
          <p:spPr bwMode="auto">
            <a:xfrm>
              <a:off x="2208" y="2016"/>
              <a:ext cx="144" cy="470"/>
            </a:xfrm>
            <a:prstGeom prst="leftBracket">
              <a:avLst>
                <a:gd name="adj" fmla="val 27199"/>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grpSp>
      <p:grpSp>
        <p:nvGrpSpPr>
          <p:cNvPr id="11" name="Group 43"/>
          <p:cNvGrpSpPr>
            <a:grpSpLocks/>
          </p:cNvGrpSpPr>
          <p:nvPr/>
        </p:nvGrpSpPr>
        <p:grpSpPr bwMode="auto">
          <a:xfrm>
            <a:off x="4343400" y="4572000"/>
            <a:ext cx="2438400" cy="1219200"/>
            <a:chOff x="768" y="3360"/>
            <a:chExt cx="1536" cy="768"/>
          </a:xfrm>
        </p:grpSpPr>
        <p:grpSp>
          <p:nvGrpSpPr>
            <p:cNvPr id="12" name="Group 33"/>
            <p:cNvGrpSpPr>
              <a:grpSpLocks/>
            </p:cNvGrpSpPr>
            <p:nvPr/>
          </p:nvGrpSpPr>
          <p:grpSpPr bwMode="auto">
            <a:xfrm>
              <a:off x="768" y="3370"/>
              <a:ext cx="48" cy="710"/>
              <a:chOff x="2304" y="3466"/>
              <a:chExt cx="48" cy="710"/>
            </a:xfrm>
          </p:grpSpPr>
          <p:sp>
            <p:nvSpPr>
              <p:cNvPr id="19" name="AutoShape 35"/>
              <p:cNvSpPr>
                <a:spLocks/>
              </p:cNvSpPr>
              <p:nvPr/>
            </p:nvSpPr>
            <p:spPr bwMode="auto">
              <a:xfrm>
                <a:off x="2304" y="3466"/>
                <a:ext cx="48" cy="278"/>
              </a:xfrm>
              <a:prstGeom prst="leftBracket">
                <a:avLst>
                  <a:gd name="adj" fmla="val 48264"/>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0" name="AutoShape 34"/>
              <p:cNvSpPr>
                <a:spLocks/>
              </p:cNvSpPr>
              <p:nvPr/>
            </p:nvSpPr>
            <p:spPr bwMode="auto">
              <a:xfrm>
                <a:off x="2304" y="3898"/>
                <a:ext cx="48" cy="278"/>
              </a:xfrm>
              <a:prstGeom prst="leftBracket">
                <a:avLst>
                  <a:gd name="adj" fmla="val 48264"/>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grpSp>
        <p:grpSp>
          <p:nvGrpSpPr>
            <p:cNvPr id="13" name="Group 30"/>
            <p:cNvGrpSpPr>
              <a:grpSpLocks/>
            </p:cNvGrpSpPr>
            <p:nvPr/>
          </p:nvGrpSpPr>
          <p:grpSpPr bwMode="auto">
            <a:xfrm>
              <a:off x="1344" y="3370"/>
              <a:ext cx="192" cy="710"/>
              <a:chOff x="2544" y="3466"/>
              <a:chExt cx="192" cy="710"/>
            </a:xfrm>
          </p:grpSpPr>
          <p:sp>
            <p:nvSpPr>
              <p:cNvPr id="17" name="AutoShape 32"/>
              <p:cNvSpPr>
                <a:spLocks/>
              </p:cNvSpPr>
              <p:nvPr/>
            </p:nvSpPr>
            <p:spPr bwMode="auto">
              <a:xfrm>
                <a:off x="2544" y="3466"/>
                <a:ext cx="48" cy="710"/>
              </a:xfrm>
              <a:prstGeom prst="leftBracket">
                <a:avLst>
                  <a:gd name="adj" fmla="val 123264"/>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8" name="AutoShape 31"/>
              <p:cNvSpPr>
                <a:spLocks/>
              </p:cNvSpPr>
              <p:nvPr/>
            </p:nvSpPr>
            <p:spPr bwMode="auto">
              <a:xfrm>
                <a:off x="2688" y="3696"/>
                <a:ext cx="48" cy="278"/>
              </a:xfrm>
              <a:prstGeom prst="leftBracket">
                <a:avLst>
                  <a:gd name="adj" fmla="val 48264"/>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grpSp>
        <p:grpSp>
          <p:nvGrpSpPr>
            <p:cNvPr id="14" name="Group 27"/>
            <p:cNvGrpSpPr>
              <a:grpSpLocks/>
            </p:cNvGrpSpPr>
            <p:nvPr/>
          </p:nvGrpSpPr>
          <p:grpSpPr bwMode="auto">
            <a:xfrm>
              <a:off x="2160" y="3360"/>
              <a:ext cx="144" cy="768"/>
              <a:chOff x="3120" y="3456"/>
              <a:chExt cx="144" cy="768"/>
            </a:xfrm>
          </p:grpSpPr>
          <p:sp>
            <p:nvSpPr>
              <p:cNvPr id="15" name="AutoShape 29"/>
              <p:cNvSpPr>
                <a:spLocks/>
              </p:cNvSpPr>
              <p:nvPr/>
            </p:nvSpPr>
            <p:spPr bwMode="auto">
              <a:xfrm>
                <a:off x="3168" y="3744"/>
                <a:ext cx="48" cy="480"/>
              </a:xfrm>
              <a:prstGeom prst="leftBracket">
                <a:avLst>
                  <a:gd name="adj" fmla="val 83333"/>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6" name="AutoShape 28"/>
              <p:cNvSpPr>
                <a:spLocks/>
              </p:cNvSpPr>
              <p:nvPr/>
            </p:nvSpPr>
            <p:spPr bwMode="auto">
              <a:xfrm>
                <a:off x="3120" y="3456"/>
                <a:ext cx="144" cy="422"/>
              </a:xfrm>
              <a:prstGeom prst="leftBracket">
                <a:avLst>
                  <a:gd name="adj" fmla="val 24421"/>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grpSp>
      </p:grpSp>
      <p:grpSp>
        <p:nvGrpSpPr>
          <p:cNvPr id="21" name="Group 24"/>
          <p:cNvGrpSpPr>
            <a:grpSpLocks/>
          </p:cNvGrpSpPr>
          <p:nvPr/>
        </p:nvGrpSpPr>
        <p:grpSpPr bwMode="auto">
          <a:xfrm>
            <a:off x="6324600" y="4876800"/>
            <a:ext cx="533400" cy="762000"/>
            <a:chOff x="3264" y="3168"/>
            <a:chExt cx="384" cy="768"/>
          </a:xfrm>
        </p:grpSpPr>
        <p:sp>
          <p:nvSpPr>
            <p:cNvPr id="22" name="Line 26"/>
            <p:cNvSpPr>
              <a:spLocks noChangeShapeType="1"/>
            </p:cNvSpPr>
            <p:nvPr/>
          </p:nvSpPr>
          <p:spPr bwMode="auto">
            <a:xfrm flipH="1">
              <a:off x="3264" y="3168"/>
              <a:ext cx="384"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3" name="Line 25"/>
            <p:cNvSpPr>
              <a:spLocks noChangeShapeType="1"/>
            </p:cNvSpPr>
            <p:nvPr/>
          </p:nvSpPr>
          <p:spPr bwMode="auto">
            <a:xfrm>
              <a:off x="3264" y="3168"/>
              <a:ext cx="384"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sp>
        <p:nvSpPr>
          <p:cNvPr id="24" name="Rectangle 23"/>
          <p:cNvSpPr>
            <a:spLocks noChangeArrowheads="1"/>
          </p:cNvSpPr>
          <p:nvPr/>
        </p:nvSpPr>
        <p:spPr bwMode="auto">
          <a:xfrm>
            <a:off x="7696200" y="914400"/>
            <a:ext cx="4114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Clr>
                <a:schemeClr val="accent1"/>
              </a:buClr>
              <a:buSzPct val="70000"/>
              <a:buFont typeface="Wingdings" pitchFamily="2" charset="2"/>
              <a:buChar char="n"/>
            </a:pPr>
            <a:r>
              <a:rPr lang="zh-CN" altLang="en-US" sz="2800" dirty="0">
                <a:latin typeface="Times New Roman" panose="02020603050405020304" pitchFamily="18" charset="0"/>
                <a:cs typeface="Times New Roman" panose="02020603050405020304" pitchFamily="18" charset="0"/>
              </a:rPr>
              <a:t>最近嵌套规则</a:t>
            </a:r>
          </a:p>
        </p:txBody>
      </p:sp>
      <p:grpSp>
        <p:nvGrpSpPr>
          <p:cNvPr id="25" name="Group 45"/>
          <p:cNvGrpSpPr>
            <a:grpSpLocks/>
          </p:cNvGrpSpPr>
          <p:nvPr/>
        </p:nvGrpSpPr>
        <p:grpSpPr bwMode="auto">
          <a:xfrm>
            <a:off x="8229600" y="1536701"/>
            <a:ext cx="3443288" cy="4351337"/>
            <a:chOff x="3312" y="1151"/>
            <a:chExt cx="2169" cy="2741"/>
          </a:xfrm>
        </p:grpSpPr>
        <p:grpSp>
          <p:nvGrpSpPr>
            <p:cNvPr id="26" name="Group 10"/>
            <p:cNvGrpSpPr>
              <a:grpSpLocks/>
            </p:cNvGrpSpPr>
            <p:nvPr/>
          </p:nvGrpSpPr>
          <p:grpSpPr bwMode="auto">
            <a:xfrm>
              <a:off x="3312" y="1151"/>
              <a:ext cx="1440" cy="2741"/>
              <a:chOff x="3312" y="1243"/>
              <a:chExt cx="1440" cy="2741"/>
            </a:xfrm>
          </p:grpSpPr>
          <p:grpSp>
            <p:nvGrpSpPr>
              <p:cNvPr id="35" name="Group 20"/>
              <p:cNvGrpSpPr>
                <a:grpSpLocks/>
              </p:cNvGrpSpPr>
              <p:nvPr/>
            </p:nvGrpSpPr>
            <p:grpSpPr bwMode="auto">
              <a:xfrm>
                <a:off x="3312" y="1243"/>
                <a:ext cx="511" cy="2741"/>
                <a:chOff x="3312" y="1191"/>
                <a:chExt cx="511" cy="2265"/>
              </a:xfrm>
            </p:grpSpPr>
            <p:sp>
              <p:nvSpPr>
                <p:cNvPr id="45" name="AutoShape 22"/>
                <p:cNvSpPr>
                  <a:spLocks/>
                </p:cNvSpPr>
                <p:nvPr/>
              </p:nvSpPr>
              <p:spPr bwMode="auto">
                <a:xfrm>
                  <a:off x="3312" y="1296"/>
                  <a:ext cx="192" cy="2160"/>
                </a:xfrm>
                <a:prstGeom prst="leftBracket">
                  <a:avLst>
                    <a:gd name="adj" fmla="val 9375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46" name="Text Box 21"/>
                <p:cNvSpPr txBox="1">
                  <a:spLocks noChangeArrowheads="1"/>
                </p:cNvSpPr>
                <p:nvPr/>
              </p:nvSpPr>
              <p:spPr bwMode="auto">
                <a:xfrm>
                  <a:off x="3518" y="1191"/>
                  <a:ext cx="30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B1</a:t>
                  </a:r>
                </a:p>
              </p:txBody>
            </p:sp>
          </p:grpSp>
          <p:grpSp>
            <p:nvGrpSpPr>
              <p:cNvPr id="36" name="Group 17"/>
              <p:cNvGrpSpPr>
                <a:grpSpLocks/>
              </p:cNvGrpSpPr>
              <p:nvPr/>
            </p:nvGrpSpPr>
            <p:grpSpPr bwMode="auto">
              <a:xfrm>
                <a:off x="3619" y="1743"/>
                <a:ext cx="509" cy="2145"/>
                <a:chOff x="3312" y="1162"/>
                <a:chExt cx="509" cy="2294"/>
              </a:xfrm>
            </p:grpSpPr>
            <p:sp>
              <p:nvSpPr>
                <p:cNvPr id="43" name="AutoShape 19"/>
                <p:cNvSpPr>
                  <a:spLocks/>
                </p:cNvSpPr>
                <p:nvPr/>
              </p:nvSpPr>
              <p:spPr bwMode="auto">
                <a:xfrm>
                  <a:off x="3312" y="1296"/>
                  <a:ext cx="192" cy="2160"/>
                </a:xfrm>
                <a:prstGeom prst="leftBracket">
                  <a:avLst>
                    <a:gd name="adj" fmla="val 9375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44" name="Text Box 18"/>
                <p:cNvSpPr txBox="1">
                  <a:spLocks noChangeArrowheads="1"/>
                </p:cNvSpPr>
                <p:nvPr/>
              </p:nvSpPr>
              <p:spPr bwMode="auto">
                <a:xfrm>
                  <a:off x="3518" y="1162"/>
                  <a:ext cx="30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B2</a:t>
                  </a:r>
                </a:p>
              </p:txBody>
            </p:sp>
          </p:grpSp>
          <p:grpSp>
            <p:nvGrpSpPr>
              <p:cNvPr id="37" name="Group 14"/>
              <p:cNvGrpSpPr>
                <a:grpSpLocks/>
              </p:cNvGrpSpPr>
              <p:nvPr/>
            </p:nvGrpSpPr>
            <p:grpSpPr bwMode="auto">
              <a:xfrm>
                <a:off x="3907" y="2192"/>
                <a:ext cx="509" cy="1648"/>
                <a:chOff x="3312" y="1118"/>
                <a:chExt cx="509" cy="2338"/>
              </a:xfrm>
            </p:grpSpPr>
            <p:sp>
              <p:nvSpPr>
                <p:cNvPr id="41" name="AutoShape 16"/>
                <p:cNvSpPr>
                  <a:spLocks/>
                </p:cNvSpPr>
                <p:nvPr/>
              </p:nvSpPr>
              <p:spPr bwMode="auto">
                <a:xfrm>
                  <a:off x="3312" y="1296"/>
                  <a:ext cx="192" cy="2160"/>
                </a:xfrm>
                <a:prstGeom prst="leftBracket">
                  <a:avLst>
                    <a:gd name="adj" fmla="val 9375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42" name="Text Box 15"/>
                <p:cNvSpPr txBox="1">
                  <a:spLocks noChangeArrowheads="1"/>
                </p:cNvSpPr>
                <p:nvPr/>
              </p:nvSpPr>
              <p:spPr bwMode="auto">
                <a:xfrm>
                  <a:off x="3518" y="1118"/>
                  <a:ext cx="303"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B3</a:t>
                  </a:r>
                </a:p>
              </p:txBody>
            </p:sp>
          </p:grpSp>
          <p:grpSp>
            <p:nvGrpSpPr>
              <p:cNvPr id="38" name="Group 11"/>
              <p:cNvGrpSpPr>
                <a:grpSpLocks/>
              </p:cNvGrpSpPr>
              <p:nvPr/>
            </p:nvGrpSpPr>
            <p:grpSpPr bwMode="auto">
              <a:xfrm>
                <a:off x="4243" y="2632"/>
                <a:ext cx="509" cy="1160"/>
                <a:chOff x="3312" y="1034"/>
                <a:chExt cx="509" cy="2422"/>
              </a:xfrm>
            </p:grpSpPr>
            <p:sp>
              <p:nvSpPr>
                <p:cNvPr id="39" name="AutoShape 13"/>
                <p:cNvSpPr>
                  <a:spLocks/>
                </p:cNvSpPr>
                <p:nvPr/>
              </p:nvSpPr>
              <p:spPr bwMode="auto">
                <a:xfrm>
                  <a:off x="3312" y="1296"/>
                  <a:ext cx="192" cy="2160"/>
                </a:xfrm>
                <a:prstGeom prst="leftBracket">
                  <a:avLst>
                    <a:gd name="adj" fmla="val 9375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40" name="Text Box 12"/>
                <p:cNvSpPr txBox="1">
                  <a:spLocks noChangeArrowheads="1"/>
                </p:cNvSpPr>
                <p:nvPr/>
              </p:nvSpPr>
              <p:spPr bwMode="auto">
                <a:xfrm>
                  <a:off x="3518" y="1034"/>
                  <a:ext cx="303"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B4</a:t>
                  </a:r>
                </a:p>
              </p:txBody>
            </p:sp>
          </p:grpSp>
        </p:grpSp>
        <p:sp>
          <p:nvSpPr>
            <p:cNvPr id="27" name="Text Box 9"/>
            <p:cNvSpPr txBox="1">
              <a:spLocks noChangeArrowheads="1"/>
            </p:cNvSpPr>
            <p:nvPr/>
          </p:nvSpPr>
          <p:spPr bwMode="auto">
            <a:xfrm>
              <a:off x="3504" y="1439"/>
              <a:ext cx="64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solidFill>
                    <a:srgbClr val="0000FF"/>
                  </a:solidFill>
                  <a:latin typeface="Times New Roman" panose="02020603050405020304" pitchFamily="18" charset="0"/>
                  <a:cs typeface="Times New Roman" panose="02020603050405020304" pitchFamily="18" charset="0"/>
                </a:rPr>
                <a:t>var  x, y</a:t>
              </a:r>
            </a:p>
          </p:txBody>
        </p:sp>
        <p:sp>
          <p:nvSpPr>
            <p:cNvPr id="28" name="Text Box 8"/>
            <p:cNvSpPr txBox="1">
              <a:spLocks noChangeArrowheads="1"/>
            </p:cNvSpPr>
            <p:nvPr/>
          </p:nvSpPr>
          <p:spPr bwMode="auto">
            <a:xfrm>
              <a:off x="3840" y="1909"/>
              <a:ext cx="6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solidFill>
                    <a:srgbClr val="0000FF"/>
                  </a:solidFill>
                  <a:latin typeface="Times New Roman" panose="02020603050405020304" pitchFamily="18" charset="0"/>
                  <a:cs typeface="Times New Roman" panose="02020603050405020304" pitchFamily="18" charset="0"/>
                </a:rPr>
                <a:t>var  x, a</a:t>
              </a:r>
            </a:p>
          </p:txBody>
        </p:sp>
        <p:sp>
          <p:nvSpPr>
            <p:cNvPr id="29" name="Text Box 7"/>
            <p:cNvSpPr txBox="1">
              <a:spLocks noChangeArrowheads="1"/>
            </p:cNvSpPr>
            <p:nvPr/>
          </p:nvSpPr>
          <p:spPr bwMode="auto">
            <a:xfrm>
              <a:off x="4128" y="2341"/>
              <a:ext cx="48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solidFill>
                    <a:srgbClr val="0000FF"/>
                  </a:solidFill>
                  <a:latin typeface="Times New Roman" panose="02020603050405020304" pitchFamily="18" charset="0"/>
                  <a:cs typeface="Times New Roman" panose="02020603050405020304" pitchFamily="18" charset="0"/>
                </a:rPr>
                <a:t>var  y</a:t>
              </a:r>
            </a:p>
          </p:txBody>
        </p:sp>
        <p:sp>
          <p:nvSpPr>
            <p:cNvPr id="30" name="Text Box 6"/>
            <p:cNvSpPr txBox="1">
              <a:spLocks noChangeArrowheads="1"/>
            </p:cNvSpPr>
            <p:nvPr/>
          </p:nvSpPr>
          <p:spPr bwMode="auto">
            <a:xfrm>
              <a:off x="4448" y="2821"/>
              <a:ext cx="47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solidFill>
                    <a:srgbClr val="0000FF"/>
                  </a:solidFill>
                  <a:latin typeface="Times New Roman" panose="02020603050405020304" pitchFamily="18" charset="0"/>
                  <a:cs typeface="Times New Roman" panose="02020603050405020304" pitchFamily="18" charset="0"/>
                </a:rPr>
                <a:t>var  a</a:t>
              </a:r>
            </a:p>
          </p:txBody>
        </p:sp>
        <p:sp>
          <p:nvSpPr>
            <p:cNvPr id="31" name="Text Box 5"/>
            <p:cNvSpPr txBox="1">
              <a:spLocks noChangeArrowheads="1"/>
            </p:cNvSpPr>
            <p:nvPr/>
          </p:nvSpPr>
          <p:spPr bwMode="auto">
            <a:xfrm>
              <a:off x="4448" y="3272"/>
              <a:ext cx="103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800">
                  <a:latin typeface="Times New Roman" panose="02020603050405020304" pitchFamily="18" charset="0"/>
                  <a:cs typeface="Times New Roman" panose="02020603050405020304" pitchFamily="18" charset="0"/>
                </a:rPr>
                <a:t>ref. a, x, y</a:t>
              </a:r>
            </a:p>
          </p:txBody>
        </p:sp>
        <p:sp>
          <p:nvSpPr>
            <p:cNvPr id="32" name="Line 4"/>
            <p:cNvSpPr>
              <a:spLocks noChangeShapeType="1"/>
            </p:cNvSpPr>
            <p:nvPr/>
          </p:nvSpPr>
          <p:spPr bwMode="auto">
            <a:xfrm flipH="1" flipV="1">
              <a:off x="4848" y="3024"/>
              <a:ext cx="48" cy="336"/>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3" name="Arc 3"/>
            <p:cNvSpPr>
              <a:spLocks/>
            </p:cNvSpPr>
            <p:nvPr/>
          </p:nvSpPr>
          <p:spPr bwMode="auto">
            <a:xfrm rot="20120300" flipV="1">
              <a:off x="4428" y="2062"/>
              <a:ext cx="525" cy="1450"/>
            </a:xfrm>
            <a:custGeom>
              <a:avLst/>
              <a:gdLst>
                <a:gd name="T0" fmla="*/ 0 w 21600"/>
                <a:gd name="T1" fmla="*/ 0 h 34085"/>
                <a:gd name="T2" fmla="*/ 0 w 21600"/>
                <a:gd name="T3" fmla="*/ 0 h 34085"/>
                <a:gd name="T4" fmla="*/ 0 w 21600"/>
                <a:gd name="T5" fmla="*/ 0 h 34085"/>
                <a:gd name="T6" fmla="*/ 0 60000 65536"/>
                <a:gd name="T7" fmla="*/ 0 60000 65536"/>
                <a:gd name="T8" fmla="*/ 0 60000 65536"/>
              </a:gdLst>
              <a:ahLst/>
              <a:cxnLst>
                <a:cxn ang="T6">
                  <a:pos x="T0" y="T1"/>
                </a:cxn>
                <a:cxn ang="T7">
                  <a:pos x="T2" y="T3"/>
                </a:cxn>
                <a:cxn ang="T8">
                  <a:pos x="T4" y="T5"/>
                </a:cxn>
              </a:cxnLst>
              <a:rect l="0" t="0" r="r" b="b"/>
              <a:pathLst>
                <a:path w="21600" h="34085" fill="none" extrusionOk="0">
                  <a:moveTo>
                    <a:pt x="16152" y="-1"/>
                  </a:moveTo>
                  <a:cubicBezTo>
                    <a:pt x="19661" y="3952"/>
                    <a:pt x="21600" y="9055"/>
                    <a:pt x="21600" y="14341"/>
                  </a:cubicBezTo>
                  <a:cubicBezTo>
                    <a:pt x="21600" y="22881"/>
                    <a:pt x="16567" y="30620"/>
                    <a:pt x="8760" y="34084"/>
                  </a:cubicBezTo>
                </a:path>
                <a:path w="21600" h="34085" stroke="0" extrusionOk="0">
                  <a:moveTo>
                    <a:pt x="16152" y="-1"/>
                  </a:moveTo>
                  <a:cubicBezTo>
                    <a:pt x="19661" y="3952"/>
                    <a:pt x="21600" y="9055"/>
                    <a:pt x="21600" y="14341"/>
                  </a:cubicBezTo>
                  <a:cubicBezTo>
                    <a:pt x="21600" y="22881"/>
                    <a:pt x="16567" y="30620"/>
                    <a:pt x="8760" y="34084"/>
                  </a:cubicBezTo>
                  <a:lnTo>
                    <a:pt x="0" y="14341"/>
                  </a:lnTo>
                  <a:lnTo>
                    <a:pt x="16152" y="-1"/>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4" name="Arc 2"/>
            <p:cNvSpPr>
              <a:spLocks/>
            </p:cNvSpPr>
            <p:nvPr/>
          </p:nvSpPr>
          <p:spPr bwMode="auto">
            <a:xfrm rot="20120300" flipV="1">
              <a:off x="4611" y="2399"/>
              <a:ext cx="579" cy="1120"/>
            </a:xfrm>
            <a:custGeom>
              <a:avLst/>
              <a:gdLst>
                <a:gd name="T0" fmla="*/ 0 w 21600"/>
                <a:gd name="T1" fmla="*/ 0 h 27110"/>
                <a:gd name="T2" fmla="*/ 0 w 21600"/>
                <a:gd name="T3" fmla="*/ 0 h 27110"/>
                <a:gd name="T4" fmla="*/ 0 w 21600"/>
                <a:gd name="T5" fmla="*/ 0 h 27110"/>
                <a:gd name="T6" fmla="*/ 0 60000 65536"/>
                <a:gd name="T7" fmla="*/ 0 60000 65536"/>
                <a:gd name="T8" fmla="*/ 0 60000 65536"/>
              </a:gdLst>
              <a:ahLst/>
              <a:cxnLst>
                <a:cxn ang="T6">
                  <a:pos x="T0" y="T1"/>
                </a:cxn>
                <a:cxn ang="T7">
                  <a:pos x="T2" y="T3"/>
                </a:cxn>
                <a:cxn ang="T8">
                  <a:pos x="T4" y="T5"/>
                </a:cxn>
              </a:cxnLst>
              <a:rect l="0" t="0" r="r" b="b"/>
              <a:pathLst>
                <a:path w="21600" h="27110" fill="none" extrusionOk="0">
                  <a:moveTo>
                    <a:pt x="20463" y="-1"/>
                  </a:moveTo>
                  <a:cubicBezTo>
                    <a:pt x="21216" y="2227"/>
                    <a:pt x="21600" y="4562"/>
                    <a:pt x="21600" y="6914"/>
                  </a:cubicBezTo>
                  <a:cubicBezTo>
                    <a:pt x="21600" y="15888"/>
                    <a:pt x="16050" y="23927"/>
                    <a:pt x="7660" y="27110"/>
                  </a:cubicBezTo>
                </a:path>
                <a:path w="21600" h="27110" stroke="0" extrusionOk="0">
                  <a:moveTo>
                    <a:pt x="20463" y="-1"/>
                  </a:moveTo>
                  <a:cubicBezTo>
                    <a:pt x="21216" y="2227"/>
                    <a:pt x="21600" y="4562"/>
                    <a:pt x="21600" y="6914"/>
                  </a:cubicBezTo>
                  <a:cubicBezTo>
                    <a:pt x="21600" y="15888"/>
                    <a:pt x="16050" y="23927"/>
                    <a:pt x="7660" y="27110"/>
                  </a:cubicBezTo>
                  <a:lnTo>
                    <a:pt x="0" y="6914"/>
                  </a:lnTo>
                  <a:lnTo>
                    <a:pt x="20463" y="-1"/>
                  </a:lnTo>
                  <a:close/>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grpSp>
    </p:spTree>
    <p:extLst>
      <p:ext uri="{BB962C8B-B14F-4D97-AF65-F5344CB8AC3E}">
        <p14:creationId xmlns:p14="http://schemas.microsoft.com/office/powerpoint/2010/main" val="31819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7">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7">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7">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7">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2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90600"/>
            <a:ext cx="9906000" cy="762000"/>
          </a:xfrm>
        </p:spPr>
        <p:txBody>
          <a:bodyPr/>
          <a:lstStyle/>
          <a:p>
            <a:r>
              <a:rPr lang="zh-CN" altLang="en-US" u="sng" dirty="0"/>
              <a:t>最近嵌套的作用域规则 </a:t>
            </a:r>
            <a:endParaRPr lang="en-US" altLang="zh-CN" u="sng" dirty="0"/>
          </a:p>
        </p:txBody>
      </p:sp>
      <p:sp>
        <p:nvSpPr>
          <p:cNvPr id="3" name="灯片编号占位符 2"/>
          <p:cNvSpPr>
            <a:spLocks noGrp="1"/>
          </p:cNvSpPr>
          <p:nvPr>
            <p:ph type="sldNum" sz="quarter" idx="12"/>
          </p:nvPr>
        </p:nvSpPr>
        <p:spPr/>
        <p:txBody>
          <a:bodyPr/>
          <a:lstStyle/>
          <a:p>
            <a:fld id="{10F35DC5-7E65-8247-99AB-4E984F8A921E}" type="slidenum">
              <a:rPr lang="en-US" smtClean="0"/>
              <a:pPr/>
              <a:t>54</a:t>
            </a:fld>
            <a:endParaRPr lang="en-US"/>
          </a:p>
        </p:txBody>
      </p:sp>
      <p:sp>
        <p:nvSpPr>
          <p:cNvPr id="4" name="标题 3"/>
          <p:cNvSpPr>
            <a:spLocks noGrp="1"/>
          </p:cNvSpPr>
          <p:nvPr>
            <p:ph type="title"/>
          </p:nvPr>
        </p:nvSpPr>
        <p:spPr/>
        <p:txBody>
          <a:bodyPr/>
          <a:lstStyle/>
          <a:p>
            <a:r>
              <a:rPr lang="en-US" altLang="zh-CN" dirty="0"/>
              <a:t>7.5 </a:t>
            </a:r>
            <a:r>
              <a:rPr lang="zh-CN" altLang="en-US" dirty="0"/>
              <a:t>对非局部名字的访问</a:t>
            </a:r>
          </a:p>
        </p:txBody>
      </p:sp>
      <p:sp>
        <p:nvSpPr>
          <p:cNvPr id="5" name="Rectangle 9"/>
          <p:cNvSpPr>
            <a:spLocks noChangeArrowheads="1"/>
          </p:cNvSpPr>
          <p:nvPr/>
        </p:nvSpPr>
        <p:spPr bwMode="auto">
          <a:xfrm>
            <a:off x="1600200" y="1658994"/>
            <a:ext cx="9318624" cy="3598806"/>
          </a:xfrm>
          <a:prstGeom prst="rect">
            <a:avLst/>
          </a:prstGeom>
          <a:solidFill>
            <a:srgbClr val="CCFFCC"/>
          </a:solidFill>
          <a:ln w="9525">
            <a:solidFill>
              <a:schemeClr val="tx2"/>
            </a:solidFill>
            <a:miter lim="800000"/>
            <a:headEnd/>
            <a:tailEnd/>
          </a:ln>
        </p:spPr>
        <p:txBody>
          <a:bodyPr wrap="square" anchor="b">
            <a:spAutoFit/>
          </a:bodyPr>
          <a:lstStyle>
            <a:defPPr>
              <a:defRPr lang="zh-CN"/>
            </a:defPPr>
            <a:lvl1pPr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1pPr>
            <a:lvl2pPr marL="457200"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2pPr>
            <a:lvl3pPr marL="914400"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3pPr>
            <a:lvl4pPr marL="1371600"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4pPr>
            <a:lvl5pPr marL="1828800"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5pPr>
            <a:lvl6pPr marL="2286000" algn="l" defTabSz="914400" rtl="0" eaLnBrk="1" latinLnBrk="0" hangingPunct="1">
              <a:defRPr sz="2400" b="1" kern="1200">
                <a:solidFill>
                  <a:schemeClr val="tx1"/>
                </a:solidFill>
                <a:latin typeface="华文新魏" pitchFamily="2" charset="-122"/>
                <a:ea typeface="华文新魏" pitchFamily="2" charset="-122"/>
                <a:cs typeface="+mn-cs"/>
              </a:defRPr>
            </a:lvl6pPr>
            <a:lvl7pPr marL="2743200" algn="l" defTabSz="914400" rtl="0" eaLnBrk="1" latinLnBrk="0" hangingPunct="1">
              <a:defRPr sz="2400" b="1" kern="1200">
                <a:solidFill>
                  <a:schemeClr val="tx1"/>
                </a:solidFill>
                <a:latin typeface="华文新魏" pitchFamily="2" charset="-122"/>
                <a:ea typeface="华文新魏" pitchFamily="2" charset="-122"/>
                <a:cs typeface="+mn-cs"/>
              </a:defRPr>
            </a:lvl7pPr>
            <a:lvl8pPr marL="3200400" algn="l" defTabSz="914400" rtl="0" eaLnBrk="1" latinLnBrk="0" hangingPunct="1">
              <a:defRPr sz="2400" b="1" kern="1200">
                <a:solidFill>
                  <a:schemeClr val="tx1"/>
                </a:solidFill>
                <a:latin typeface="华文新魏" pitchFamily="2" charset="-122"/>
                <a:ea typeface="华文新魏" pitchFamily="2" charset="-122"/>
                <a:cs typeface="+mn-cs"/>
              </a:defRPr>
            </a:lvl8pPr>
            <a:lvl9pPr marL="3657600" algn="l" defTabSz="914400" rtl="0" eaLnBrk="1" latinLnBrk="0" hangingPunct="1">
              <a:defRPr sz="2400" b="1" kern="1200">
                <a:solidFill>
                  <a:schemeClr val="tx1"/>
                </a:solidFill>
                <a:latin typeface="华文新魏" pitchFamily="2" charset="-122"/>
                <a:ea typeface="华文新魏" pitchFamily="2" charset="-122"/>
                <a:cs typeface="+mn-cs"/>
              </a:defRPr>
            </a:lvl9pPr>
          </a:lstStyle>
          <a:p>
            <a:pPr algn="l">
              <a:lnSpc>
                <a:spcPct val="120000"/>
              </a:lnSpc>
              <a:defRPr/>
            </a:pPr>
            <a:r>
              <a:rPr lang="en-US" altLang="zh-CN" sz="3200" b="0" dirty="0">
                <a:latin typeface="Times New Roman" panose="02020603050405020304" pitchFamily="18" charset="0"/>
                <a:cs typeface="Times New Roman" panose="02020603050405020304" pitchFamily="18" charset="0"/>
              </a:rPr>
              <a:t>   </a:t>
            </a:r>
            <a:r>
              <a:rPr lang="zh-CN" altLang="en-US" sz="3200" b="0" dirty="0">
                <a:latin typeface="Times New Roman" panose="02020603050405020304" pitchFamily="18" charset="0"/>
                <a:cs typeface="Times New Roman" panose="02020603050405020304" pitchFamily="18" charset="0"/>
              </a:rPr>
              <a:t>如果名字 </a:t>
            </a:r>
            <a:r>
              <a:rPr lang="en-US" altLang="zh-CN" sz="3200" b="0" dirty="0">
                <a:latin typeface="Times New Roman" panose="02020603050405020304" pitchFamily="18" charset="0"/>
                <a:cs typeface="Times New Roman" panose="02020603050405020304" pitchFamily="18" charset="0"/>
              </a:rPr>
              <a:t>x </a:t>
            </a:r>
            <a:r>
              <a:rPr lang="zh-CN" altLang="en-US" sz="3200" b="0" dirty="0">
                <a:latin typeface="Times New Roman" panose="02020603050405020304" pitchFamily="18" charset="0"/>
                <a:cs typeface="Times New Roman" panose="02020603050405020304" pitchFamily="18" charset="0"/>
              </a:rPr>
              <a:t>在块 </a:t>
            </a:r>
            <a:r>
              <a:rPr lang="en-US" altLang="zh-CN" sz="3200" b="0" dirty="0">
                <a:latin typeface="Times New Roman" panose="02020603050405020304" pitchFamily="18" charset="0"/>
                <a:cs typeface="Times New Roman" panose="02020603050405020304" pitchFamily="18" charset="0"/>
              </a:rPr>
              <a:t>B </a:t>
            </a:r>
            <a:r>
              <a:rPr lang="zh-CN" altLang="en-US" sz="3200" b="0" dirty="0">
                <a:latin typeface="Times New Roman" panose="02020603050405020304" pitchFamily="18" charset="0"/>
                <a:cs typeface="Times New Roman" panose="02020603050405020304" pitchFamily="18" charset="0"/>
              </a:rPr>
              <a:t>中没有说明，那么，</a:t>
            </a:r>
            <a:r>
              <a:rPr lang="en-US" altLang="zh-CN" sz="3200" b="0" dirty="0">
                <a:latin typeface="Times New Roman" panose="02020603050405020304" pitchFamily="18" charset="0"/>
                <a:cs typeface="Times New Roman" panose="02020603050405020304" pitchFamily="18" charset="0"/>
              </a:rPr>
              <a:t>x </a:t>
            </a:r>
            <a:r>
              <a:rPr lang="zh-CN" altLang="en-US" sz="3200" b="0" dirty="0">
                <a:latin typeface="Times New Roman" panose="02020603050405020304" pitchFamily="18" charset="0"/>
                <a:cs typeface="Times New Roman" panose="02020603050405020304" pitchFamily="18" charset="0"/>
              </a:rPr>
              <a:t>在 </a:t>
            </a:r>
            <a:r>
              <a:rPr lang="en-US" altLang="zh-CN" sz="3200" b="0" dirty="0">
                <a:latin typeface="Times New Roman" panose="02020603050405020304" pitchFamily="18" charset="0"/>
                <a:cs typeface="Times New Roman" panose="02020603050405020304" pitchFamily="18" charset="0"/>
              </a:rPr>
              <a:t>B </a:t>
            </a:r>
            <a:r>
              <a:rPr lang="zh-CN" altLang="en-US" sz="3200" b="0" dirty="0">
                <a:latin typeface="Times New Roman" panose="02020603050405020304" pitchFamily="18" charset="0"/>
                <a:cs typeface="Times New Roman" panose="02020603050405020304" pitchFamily="18" charset="0"/>
              </a:rPr>
              <a:t>中的出现是在一个外围块 </a:t>
            </a:r>
            <a:r>
              <a:rPr lang="en-US" altLang="zh-CN" sz="3200" b="0" dirty="0">
                <a:latin typeface="Times New Roman" panose="02020603050405020304" pitchFamily="18" charset="0"/>
                <a:cs typeface="Times New Roman" panose="02020603050405020304" pitchFamily="18" charset="0"/>
              </a:rPr>
              <a:t>B’</a:t>
            </a:r>
            <a:r>
              <a:rPr lang="zh-CN" altLang="en-US" sz="3200" b="0" dirty="0">
                <a:latin typeface="Times New Roman" panose="02020603050405020304" pitchFamily="18" charset="0"/>
                <a:cs typeface="Times New Roman" panose="02020603050405020304" pitchFamily="18" charset="0"/>
              </a:rPr>
              <a:t>中的 </a:t>
            </a:r>
            <a:r>
              <a:rPr lang="en-US" altLang="zh-CN" sz="3200" b="0" dirty="0">
                <a:latin typeface="Times New Roman" panose="02020603050405020304" pitchFamily="18" charset="0"/>
                <a:cs typeface="Times New Roman" panose="02020603050405020304" pitchFamily="18" charset="0"/>
              </a:rPr>
              <a:t>x </a:t>
            </a:r>
            <a:r>
              <a:rPr lang="zh-CN" altLang="en-US" sz="3200" b="0" dirty="0">
                <a:latin typeface="Times New Roman" panose="02020603050405020304" pitchFamily="18" charset="0"/>
                <a:cs typeface="Times New Roman" panose="02020603050405020304" pitchFamily="18" charset="0"/>
              </a:rPr>
              <a:t>的说明的作用域之内，并且使得：</a:t>
            </a:r>
          </a:p>
          <a:p>
            <a:pPr algn="l">
              <a:lnSpc>
                <a:spcPct val="120000"/>
              </a:lnSpc>
              <a:defRPr/>
            </a:pPr>
            <a:r>
              <a:rPr lang="zh-CN" altLang="en-US" sz="3200" b="0" dirty="0">
                <a:latin typeface="Times New Roman" panose="02020603050405020304" pitchFamily="18" charset="0"/>
                <a:cs typeface="Times New Roman" panose="02020603050405020304" pitchFamily="18" charset="0"/>
              </a:rPr>
              <a:t>  </a:t>
            </a:r>
            <a:r>
              <a:rPr lang="en-US" altLang="zh-CN" sz="3200" b="0" dirty="0">
                <a:latin typeface="Times New Roman" panose="02020603050405020304" pitchFamily="18" charset="0"/>
                <a:cs typeface="Times New Roman" panose="02020603050405020304" pitchFamily="18" charset="0"/>
              </a:rPr>
              <a:t>(a) B’ </a:t>
            </a:r>
            <a:r>
              <a:rPr lang="zh-CN" altLang="en-US" sz="3200" b="0" dirty="0">
                <a:latin typeface="Times New Roman" panose="02020603050405020304" pitchFamily="18" charset="0"/>
                <a:cs typeface="Times New Roman" panose="02020603050405020304" pitchFamily="18" charset="0"/>
              </a:rPr>
              <a:t>中有 </a:t>
            </a:r>
            <a:r>
              <a:rPr lang="en-US" altLang="zh-CN" sz="3200" b="0" dirty="0">
                <a:latin typeface="Times New Roman" panose="02020603050405020304" pitchFamily="18" charset="0"/>
                <a:cs typeface="Times New Roman" panose="02020603050405020304" pitchFamily="18" charset="0"/>
              </a:rPr>
              <a:t>x </a:t>
            </a:r>
            <a:r>
              <a:rPr lang="zh-CN" altLang="en-US" sz="3200" b="0" dirty="0">
                <a:latin typeface="Times New Roman" panose="02020603050405020304" pitchFamily="18" charset="0"/>
                <a:cs typeface="Times New Roman" panose="02020603050405020304" pitchFamily="18" charset="0"/>
              </a:rPr>
              <a:t>的说明</a:t>
            </a:r>
          </a:p>
          <a:p>
            <a:pPr algn="l">
              <a:lnSpc>
                <a:spcPct val="120000"/>
              </a:lnSpc>
              <a:defRPr/>
            </a:pPr>
            <a:r>
              <a:rPr lang="zh-CN" altLang="en-US" sz="3200" b="0" dirty="0">
                <a:latin typeface="Times New Roman" panose="02020603050405020304" pitchFamily="18" charset="0"/>
                <a:cs typeface="Times New Roman" panose="02020603050405020304" pitchFamily="18" charset="0"/>
              </a:rPr>
              <a:t>  </a:t>
            </a:r>
            <a:r>
              <a:rPr lang="en-US" altLang="zh-CN" sz="3200" b="0" dirty="0">
                <a:latin typeface="Times New Roman" panose="02020603050405020304" pitchFamily="18" charset="0"/>
                <a:cs typeface="Times New Roman" panose="02020603050405020304" pitchFamily="18" charset="0"/>
              </a:rPr>
              <a:t>(b) B’ </a:t>
            </a:r>
            <a:r>
              <a:rPr lang="zh-CN" altLang="en-US" sz="3200" b="0" dirty="0">
                <a:latin typeface="Times New Roman" panose="02020603050405020304" pitchFamily="18" charset="0"/>
                <a:cs typeface="Times New Roman" panose="02020603050405020304" pitchFamily="18" charset="0"/>
              </a:rPr>
              <a:t>是包围 </a:t>
            </a:r>
            <a:r>
              <a:rPr lang="en-US" altLang="zh-CN" sz="3200" b="0" dirty="0">
                <a:latin typeface="Times New Roman" panose="02020603050405020304" pitchFamily="18" charset="0"/>
                <a:cs typeface="Times New Roman" panose="02020603050405020304" pitchFamily="18" charset="0"/>
              </a:rPr>
              <a:t>B </a:t>
            </a:r>
            <a:r>
              <a:rPr lang="zh-CN" altLang="en-US" sz="3200" b="0" dirty="0">
                <a:latin typeface="Times New Roman" panose="02020603050405020304" pitchFamily="18" charset="0"/>
                <a:cs typeface="Times New Roman" panose="02020603050405020304" pitchFamily="18" charset="0"/>
              </a:rPr>
              <a:t>的，相对于其它任何具有名字 </a:t>
            </a:r>
            <a:r>
              <a:rPr lang="en-US" altLang="zh-CN" sz="3200" b="0" dirty="0">
                <a:latin typeface="Times New Roman" panose="02020603050405020304" pitchFamily="18" charset="0"/>
                <a:cs typeface="Times New Roman" panose="02020603050405020304" pitchFamily="18" charset="0"/>
              </a:rPr>
              <a:t>x </a:t>
            </a:r>
            <a:r>
              <a:rPr lang="zh-CN" altLang="en-US" sz="3200" b="0" dirty="0">
                <a:latin typeface="Times New Roman" panose="02020603050405020304" pitchFamily="18" charset="0"/>
                <a:cs typeface="Times New Roman" panose="02020603050405020304" pitchFamily="18" charset="0"/>
              </a:rPr>
              <a:t>的说明且包围 </a:t>
            </a:r>
            <a:r>
              <a:rPr lang="en-US" altLang="zh-CN" sz="3200" b="0" dirty="0">
                <a:latin typeface="Times New Roman" panose="02020603050405020304" pitchFamily="18" charset="0"/>
                <a:cs typeface="Times New Roman" panose="02020603050405020304" pitchFamily="18" charset="0"/>
              </a:rPr>
              <a:t>B </a:t>
            </a:r>
            <a:r>
              <a:rPr lang="zh-CN" altLang="en-US" sz="3200" b="0" dirty="0">
                <a:latin typeface="Times New Roman" panose="02020603050405020304" pitchFamily="18" charset="0"/>
                <a:cs typeface="Times New Roman" panose="02020603050405020304" pitchFamily="18" charset="0"/>
              </a:rPr>
              <a:t>的块而言</a:t>
            </a:r>
            <a:r>
              <a:rPr lang="en-US" altLang="zh-CN" sz="3200" b="0" dirty="0">
                <a:latin typeface="Times New Roman" panose="02020603050405020304" pitchFamily="18" charset="0"/>
                <a:cs typeface="Times New Roman" panose="02020603050405020304" pitchFamily="18" charset="0"/>
              </a:rPr>
              <a:t>, B’ </a:t>
            </a:r>
            <a:r>
              <a:rPr lang="zh-CN" altLang="en-US" sz="3200" b="0" dirty="0">
                <a:latin typeface="Times New Roman" panose="02020603050405020304" pitchFamily="18" charset="0"/>
                <a:cs typeface="Times New Roman" panose="02020603050405020304" pitchFamily="18" charset="0"/>
              </a:rPr>
              <a:t>是离 </a:t>
            </a:r>
            <a:r>
              <a:rPr lang="en-US" altLang="zh-CN" sz="3200" b="0" dirty="0">
                <a:latin typeface="Times New Roman" panose="02020603050405020304" pitchFamily="18" charset="0"/>
                <a:cs typeface="Times New Roman" panose="02020603050405020304" pitchFamily="18" charset="0"/>
              </a:rPr>
              <a:t>B </a:t>
            </a:r>
            <a:r>
              <a:rPr lang="zh-CN" altLang="en-US" sz="3200" b="0" dirty="0">
                <a:latin typeface="Times New Roman" panose="02020603050405020304" pitchFamily="18" charset="0"/>
                <a:cs typeface="Times New Roman" panose="02020603050405020304" pitchFamily="18" charset="0"/>
              </a:rPr>
              <a:t>最近的。</a:t>
            </a:r>
          </a:p>
        </p:txBody>
      </p:sp>
      <p:sp>
        <p:nvSpPr>
          <p:cNvPr id="6" name="Rectangle 5"/>
          <p:cNvSpPr>
            <a:spLocks noChangeArrowheads="1"/>
          </p:cNvSpPr>
          <p:nvPr/>
        </p:nvSpPr>
        <p:spPr bwMode="auto">
          <a:xfrm>
            <a:off x="914400" y="5487988"/>
            <a:ext cx="9093201"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1pPr>
            <a:lvl2pPr marL="457200"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2pPr>
            <a:lvl3pPr marL="914400"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3pPr>
            <a:lvl4pPr marL="1371600"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4pPr>
            <a:lvl5pPr marL="1828800" algn="ctr" rtl="0" fontAlgn="base">
              <a:spcBef>
                <a:spcPct val="0"/>
              </a:spcBef>
              <a:spcAft>
                <a:spcPct val="0"/>
              </a:spcAft>
              <a:buClr>
                <a:schemeClr val="hlink"/>
              </a:buClr>
              <a:buFont typeface="Wingdings" pitchFamily="2" charset="2"/>
              <a:defRPr sz="2400" b="1" kern="1200">
                <a:solidFill>
                  <a:schemeClr val="tx1"/>
                </a:solidFill>
                <a:latin typeface="华文新魏" pitchFamily="2" charset="-122"/>
                <a:ea typeface="华文新魏" pitchFamily="2" charset="-122"/>
                <a:cs typeface="+mn-cs"/>
              </a:defRPr>
            </a:lvl5pPr>
            <a:lvl6pPr marL="2286000" algn="l" defTabSz="914400" rtl="0" eaLnBrk="1" latinLnBrk="0" hangingPunct="1">
              <a:defRPr sz="2400" b="1" kern="1200">
                <a:solidFill>
                  <a:schemeClr val="tx1"/>
                </a:solidFill>
                <a:latin typeface="华文新魏" pitchFamily="2" charset="-122"/>
                <a:ea typeface="华文新魏" pitchFamily="2" charset="-122"/>
                <a:cs typeface="+mn-cs"/>
              </a:defRPr>
            </a:lvl6pPr>
            <a:lvl7pPr marL="2743200" algn="l" defTabSz="914400" rtl="0" eaLnBrk="1" latinLnBrk="0" hangingPunct="1">
              <a:defRPr sz="2400" b="1" kern="1200">
                <a:solidFill>
                  <a:schemeClr val="tx1"/>
                </a:solidFill>
                <a:latin typeface="华文新魏" pitchFamily="2" charset="-122"/>
                <a:ea typeface="华文新魏" pitchFamily="2" charset="-122"/>
                <a:cs typeface="+mn-cs"/>
              </a:defRPr>
            </a:lvl7pPr>
            <a:lvl8pPr marL="3200400" algn="l" defTabSz="914400" rtl="0" eaLnBrk="1" latinLnBrk="0" hangingPunct="1">
              <a:defRPr sz="2400" b="1" kern="1200">
                <a:solidFill>
                  <a:schemeClr val="tx1"/>
                </a:solidFill>
                <a:latin typeface="华文新魏" pitchFamily="2" charset="-122"/>
                <a:ea typeface="华文新魏" pitchFamily="2" charset="-122"/>
                <a:cs typeface="+mn-cs"/>
              </a:defRPr>
            </a:lvl8pPr>
            <a:lvl9pPr marL="3657600" algn="l" defTabSz="914400" rtl="0" eaLnBrk="1" latinLnBrk="0" hangingPunct="1">
              <a:defRPr sz="2400" b="1" kern="1200">
                <a:solidFill>
                  <a:schemeClr val="tx1"/>
                </a:solidFill>
                <a:latin typeface="华文新魏" pitchFamily="2" charset="-122"/>
                <a:ea typeface="华文新魏" pitchFamily="2" charset="-122"/>
                <a:cs typeface="+mn-cs"/>
              </a:defRPr>
            </a:lvl9pPr>
          </a:lstStyle>
          <a:p>
            <a:pPr eaLnBrk="1" hangingPunct="1">
              <a:lnSpc>
                <a:spcPct val="125000"/>
              </a:lnSpc>
              <a:buSzPct val="55000"/>
              <a:buFont typeface="Wingdings" pitchFamily="2" charset="2"/>
              <a:buNone/>
            </a:pPr>
            <a:r>
              <a:rPr lang="en-US" altLang="zh-CN" sz="2800" b="0" dirty="0">
                <a:latin typeface="Times New Roman" panose="02020603050405020304" pitchFamily="18" charset="0"/>
                <a:cs typeface="Times New Roman" panose="02020603050405020304" pitchFamily="18" charset="0"/>
              </a:rPr>
              <a:t>** </a:t>
            </a:r>
            <a:r>
              <a:rPr lang="zh-CN" altLang="en-US" sz="2800" b="0" dirty="0">
                <a:latin typeface="Times New Roman" panose="02020603050405020304" pitchFamily="18" charset="0"/>
                <a:cs typeface="Times New Roman" panose="02020603050405020304" pitchFamily="18" charset="0"/>
              </a:rPr>
              <a:t>这是大多数程序设计语言采用的作用域规则</a:t>
            </a:r>
          </a:p>
        </p:txBody>
      </p:sp>
    </p:spTree>
    <p:extLst>
      <p:ext uri="{BB962C8B-B14F-4D97-AF65-F5344CB8AC3E}">
        <p14:creationId xmlns:p14="http://schemas.microsoft.com/office/powerpoint/2010/main" val="381330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55</a:t>
            </a:fld>
            <a:endParaRPr lang="en-US"/>
          </a:p>
        </p:txBody>
      </p:sp>
      <p:sp>
        <p:nvSpPr>
          <p:cNvPr id="4" name="标题 3"/>
          <p:cNvSpPr>
            <a:spLocks noGrp="1"/>
          </p:cNvSpPr>
          <p:nvPr>
            <p:ph type="title"/>
          </p:nvPr>
        </p:nvSpPr>
        <p:spPr>
          <a:xfrm>
            <a:off x="7315200" y="0"/>
            <a:ext cx="3276600" cy="762000"/>
          </a:xfrm>
          <a:solidFill>
            <a:schemeClr val="bg2">
              <a:lumMod val="20000"/>
              <a:lumOff val="80000"/>
            </a:schemeClr>
          </a:solidFill>
        </p:spPr>
        <p:txBody>
          <a:bodyPr/>
          <a:lstStyle/>
          <a:p>
            <a:r>
              <a:rPr lang="zh-CN" altLang="en-US" sz="3200" dirty="0">
                <a:solidFill>
                  <a:schemeClr val="accent1">
                    <a:lumMod val="60000"/>
                    <a:lumOff val="40000"/>
                  </a:schemeClr>
                </a:solidFill>
              </a:rPr>
              <a:t>静态作用域举例</a:t>
            </a:r>
          </a:p>
        </p:txBody>
      </p:sp>
      <p:sp>
        <p:nvSpPr>
          <p:cNvPr id="5" name="Rectangle 47"/>
          <p:cNvSpPr txBox="1">
            <a:spLocks noChangeArrowheads="1"/>
          </p:cNvSpPr>
          <p:nvPr/>
        </p:nvSpPr>
        <p:spPr bwMode="auto">
          <a:xfrm>
            <a:off x="2438400" y="76200"/>
            <a:ext cx="4724400" cy="6553200"/>
          </a:xfrm>
          <a:prstGeom prst="rect">
            <a:avLst/>
          </a:prstGeom>
          <a:solidFill>
            <a:schemeClr val="bg2">
              <a:lumMod val="20000"/>
              <a:lumOff val="80000"/>
            </a:schemeClr>
          </a:solidFill>
          <a:ln>
            <a:noFill/>
          </a:ln>
        </p:spPr>
        <p:txBody>
          <a:bodyPr/>
          <a:lst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a:lnSpc>
                <a:spcPct val="80000"/>
              </a:lnSpc>
              <a:buFont typeface="Monotype Sorts" pitchFamily="2" charset="2"/>
              <a:buNone/>
              <a:defRPr/>
            </a:pPr>
            <a:r>
              <a:rPr lang="en-US" altLang="zh-CN" sz="2400" dirty="0">
                <a:latin typeface="Times New Roman" pitchFamily="18" charset="0"/>
                <a:cs typeface="Times New Roman" pitchFamily="18" charset="0"/>
              </a:rPr>
              <a:t>main()</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a=0;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b=0;</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b=1;</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a=2;</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printf</a:t>
            </a:r>
            <a:r>
              <a:rPr lang="en-US" altLang="zh-CN" sz="2400" dirty="0">
                <a:latin typeface="Times New Roman" pitchFamily="18" charset="0"/>
                <a:cs typeface="Times New Roman" pitchFamily="18" charset="0"/>
              </a:rPr>
              <a:t>(“%d %d\n”,</a:t>
            </a:r>
            <a:r>
              <a:rPr lang="en-US" altLang="zh-CN" sz="2400" dirty="0" err="1">
                <a:latin typeface="Times New Roman" pitchFamily="18" charset="0"/>
                <a:cs typeface="Times New Roman" pitchFamily="18" charset="0"/>
              </a:rPr>
              <a:t>a,b</a:t>
            </a: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b=3;</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printf</a:t>
            </a:r>
            <a:r>
              <a:rPr lang="en-US" altLang="zh-CN" sz="2400" dirty="0">
                <a:latin typeface="Times New Roman" pitchFamily="18" charset="0"/>
                <a:cs typeface="Times New Roman" pitchFamily="18" charset="0"/>
              </a:rPr>
              <a:t>(“%d %d\n”,</a:t>
            </a:r>
            <a:r>
              <a:rPr lang="en-US" altLang="zh-CN" sz="2400" dirty="0" err="1">
                <a:latin typeface="Times New Roman" pitchFamily="18" charset="0"/>
                <a:cs typeface="Times New Roman" pitchFamily="18" charset="0"/>
              </a:rPr>
              <a:t>a,b</a:t>
            </a: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printf</a:t>
            </a:r>
            <a:r>
              <a:rPr lang="en-US" altLang="zh-CN" sz="2400" dirty="0">
                <a:latin typeface="Times New Roman" pitchFamily="18" charset="0"/>
                <a:cs typeface="Times New Roman" pitchFamily="18" charset="0"/>
              </a:rPr>
              <a:t>(“%d %d\n”,</a:t>
            </a:r>
            <a:r>
              <a:rPr lang="en-US" altLang="zh-CN" sz="2400" dirty="0" err="1">
                <a:latin typeface="Times New Roman" pitchFamily="18" charset="0"/>
                <a:cs typeface="Times New Roman" pitchFamily="18" charset="0"/>
              </a:rPr>
              <a:t>a,b</a:t>
            </a: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printf</a:t>
            </a:r>
            <a:r>
              <a:rPr lang="en-US" altLang="zh-CN" sz="2400" dirty="0">
                <a:latin typeface="Times New Roman" pitchFamily="18" charset="0"/>
                <a:cs typeface="Times New Roman" pitchFamily="18" charset="0"/>
              </a:rPr>
              <a:t>(“%d %d\n”,</a:t>
            </a:r>
            <a:r>
              <a:rPr lang="en-US" altLang="zh-CN" sz="2400" dirty="0" err="1">
                <a:latin typeface="Times New Roman" pitchFamily="18" charset="0"/>
                <a:cs typeface="Times New Roman" pitchFamily="18" charset="0"/>
              </a:rPr>
              <a:t>a,b</a:t>
            </a: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a:t>
            </a:r>
          </a:p>
        </p:txBody>
      </p:sp>
      <p:grpSp>
        <p:nvGrpSpPr>
          <p:cNvPr id="6" name="Group 43"/>
          <p:cNvGrpSpPr>
            <a:grpSpLocks/>
          </p:cNvGrpSpPr>
          <p:nvPr/>
        </p:nvGrpSpPr>
        <p:grpSpPr bwMode="auto">
          <a:xfrm>
            <a:off x="1646238" y="609600"/>
            <a:ext cx="652463" cy="5867400"/>
            <a:chOff x="751" y="432"/>
            <a:chExt cx="353" cy="3696"/>
          </a:xfrm>
        </p:grpSpPr>
        <p:sp>
          <p:nvSpPr>
            <p:cNvPr id="7" name="AutoShape 45"/>
            <p:cNvSpPr>
              <a:spLocks/>
            </p:cNvSpPr>
            <p:nvPr/>
          </p:nvSpPr>
          <p:spPr bwMode="auto">
            <a:xfrm>
              <a:off x="960" y="432"/>
              <a:ext cx="144" cy="3696"/>
            </a:xfrm>
            <a:prstGeom prst="leftBracket">
              <a:avLst>
                <a:gd name="adj" fmla="val 213889"/>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8" name="Text Box 44"/>
            <p:cNvSpPr txBox="1">
              <a:spLocks noChangeArrowheads="1"/>
            </p:cNvSpPr>
            <p:nvPr/>
          </p:nvSpPr>
          <p:spPr bwMode="auto">
            <a:xfrm>
              <a:off x="751" y="2226"/>
              <a:ext cx="23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B</a:t>
              </a:r>
              <a:r>
                <a:rPr lang="en-US" altLang="zh-CN" sz="2000" baseline="-25000">
                  <a:latin typeface="Times New Roman" pitchFamily="18" charset="0"/>
                  <a:cs typeface="Times New Roman" pitchFamily="18" charset="0"/>
                </a:rPr>
                <a:t>0</a:t>
              </a:r>
              <a:endParaRPr lang="en-US" altLang="zh-CN" sz="2000">
                <a:latin typeface="Times New Roman" pitchFamily="18" charset="0"/>
                <a:cs typeface="Times New Roman" pitchFamily="18" charset="0"/>
              </a:endParaRPr>
            </a:p>
          </p:txBody>
        </p:sp>
      </p:grpSp>
      <p:grpSp>
        <p:nvGrpSpPr>
          <p:cNvPr id="9" name="Group 37"/>
          <p:cNvGrpSpPr>
            <a:grpSpLocks/>
          </p:cNvGrpSpPr>
          <p:nvPr/>
        </p:nvGrpSpPr>
        <p:grpSpPr bwMode="auto">
          <a:xfrm>
            <a:off x="2678114" y="2438400"/>
            <a:ext cx="534987" cy="1143000"/>
            <a:chOff x="1295" y="1584"/>
            <a:chExt cx="337" cy="720"/>
          </a:xfrm>
        </p:grpSpPr>
        <p:sp>
          <p:nvSpPr>
            <p:cNvPr id="10" name="AutoShape 39"/>
            <p:cNvSpPr>
              <a:spLocks/>
            </p:cNvSpPr>
            <p:nvPr/>
          </p:nvSpPr>
          <p:spPr bwMode="auto">
            <a:xfrm>
              <a:off x="1536" y="1584"/>
              <a:ext cx="96" cy="720"/>
            </a:xfrm>
            <a:prstGeom prst="leftBracket">
              <a:avLst>
                <a:gd name="adj" fmla="val 625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1" name="Text Box 38"/>
            <p:cNvSpPr txBox="1">
              <a:spLocks noChangeArrowheads="1"/>
            </p:cNvSpPr>
            <p:nvPr/>
          </p:nvSpPr>
          <p:spPr bwMode="auto">
            <a:xfrm>
              <a:off x="1295" y="1775"/>
              <a:ext cx="27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B</a:t>
              </a:r>
              <a:r>
                <a:rPr lang="en-US" altLang="zh-CN" sz="2000" baseline="-25000">
                  <a:latin typeface="Times New Roman" pitchFamily="18" charset="0"/>
                  <a:cs typeface="Times New Roman" pitchFamily="18" charset="0"/>
                </a:rPr>
                <a:t>2</a:t>
              </a:r>
              <a:endParaRPr lang="en-US" altLang="zh-CN" sz="2000">
                <a:latin typeface="Times New Roman" pitchFamily="18" charset="0"/>
                <a:cs typeface="Times New Roman" pitchFamily="18" charset="0"/>
              </a:endParaRPr>
            </a:p>
          </p:txBody>
        </p:sp>
      </p:grpSp>
      <p:grpSp>
        <p:nvGrpSpPr>
          <p:cNvPr id="12" name="Group 34"/>
          <p:cNvGrpSpPr>
            <a:grpSpLocks/>
          </p:cNvGrpSpPr>
          <p:nvPr/>
        </p:nvGrpSpPr>
        <p:grpSpPr bwMode="auto">
          <a:xfrm>
            <a:off x="2678114" y="3886200"/>
            <a:ext cx="534987" cy="1143000"/>
            <a:chOff x="1295" y="2496"/>
            <a:chExt cx="337" cy="720"/>
          </a:xfrm>
        </p:grpSpPr>
        <p:sp>
          <p:nvSpPr>
            <p:cNvPr id="13" name="AutoShape 36"/>
            <p:cNvSpPr>
              <a:spLocks/>
            </p:cNvSpPr>
            <p:nvPr/>
          </p:nvSpPr>
          <p:spPr bwMode="auto">
            <a:xfrm>
              <a:off x="1536" y="2496"/>
              <a:ext cx="96" cy="720"/>
            </a:xfrm>
            <a:prstGeom prst="leftBracket">
              <a:avLst>
                <a:gd name="adj" fmla="val 625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4" name="Text Box 35"/>
            <p:cNvSpPr txBox="1">
              <a:spLocks noChangeArrowheads="1"/>
            </p:cNvSpPr>
            <p:nvPr/>
          </p:nvSpPr>
          <p:spPr bwMode="auto">
            <a:xfrm>
              <a:off x="1295" y="2677"/>
              <a:ext cx="27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B</a:t>
              </a:r>
              <a:r>
                <a:rPr lang="en-US" altLang="zh-CN" sz="2000" baseline="-25000">
                  <a:latin typeface="Times New Roman" pitchFamily="18" charset="0"/>
                  <a:cs typeface="Times New Roman" pitchFamily="18" charset="0"/>
                </a:rPr>
                <a:t>3</a:t>
              </a:r>
              <a:endParaRPr lang="en-US" altLang="zh-CN" sz="2000">
                <a:latin typeface="Times New Roman" pitchFamily="18" charset="0"/>
                <a:cs typeface="Times New Roman" pitchFamily="18" charset="0"/>
              </a:endParaRPr>
            </a:p>
          </p:txBody>
        </p:sp>
      </p:grpSp>
      <p:sp>
        <p:nvSpPr>
          <p:cNvPr id="15" name="Line 33"/>
          <p:cNvSpPr>
            <a:spLocks noChangeShapeType="1"/>
          </p:cNvSpPr>
          <p:nvPr/>
        </p:nvSpPr>
        <p:spPr bwMode="auto">
          <a:xfrm rot="10800000">
            <a:off x="4495800" y="1295400"/>
            <a:ext cx="28956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 name="Group 27"/>
          <p:cNvGrpSpPr>
            <a:grpSpLocks/>
          </p:cNvGrpSpPr>
          <p:nvPr/>
        </p:nvGrpSpPr>
        <p:grpSpPr bwMode="auto">
          <a:xfrm>
            <a:off x="8458200" y="1219201"/>
            <a:ext cx="1676400" cy="536575"/>
            <a:chOff x="3936" y="912"/>
            <a:chExt cx="1056" cy="338"/>
          </a:xfrm>
        </p:grpSpPr>
        <p:sp>
          <p:nvSpPr>
            <p:cNvPr id="17" name="Rectangle 29"/>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8" name="Text Box 28"/>
            <p:cNvSpPr txBox="1">
              <a:spLocks noChangeArrowheads="1"/>
            </p:cNvSpPr>
            <p:nvPr/>
          </p:nvSpPr>
          <p:spPr bwMode="auto">
            <a:xfrm>
              <a:off x="4110" y="959"/>
              <a:ext cx="48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a</a:t>
              </a:r>
              <a:r>
                <a:rPr lang="en-US" altLang="zh-CN" sz="2400" baseline="-25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=0</a:t>
              </a:r>
            </a:p>
          </p:txBody>
        </p:sp>
      </p:grpSp>
      <p:grpSp>
        <p:nvGrpSpPr>
          <p:cNvPr id="19" name="Group 24"/>
          <p:cNvGrpSpPr>
            <a:grpSpLocks/>
          </p:cNvGrpSpPr>
          <p:nvPr/>
        </p:nvGrpSpPr>
        <p:grpSpPr bwMode="auto">
          <a:xfrm>
            <a:off x="8458200" y="1752601"/>
            <a:ext cx="1676400" cy="536575"/>
            <a:chOff x="3936" y="912"/>
            <a:chExt cx="1056" cy="338"/>
          </a:xfrm>
        </p:grpSpPr>
        <p:sp>
          <p:nvSpPr>
            <p:cNvPr id="20" name="Rectangle 26"/>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21" name="Text Box 25"/>
            <p:cNvSpPr txBox="1">
              <a:spLocks noChangeArrowheads="1"/>
            </p:cNvSpPr>
            <p:nvPr/>
          </p:nvSpPr>
          <p:spPr bwMode="auto">
            <a:xfrm>
              <a:off x="4110" y="959"/>
              <a:ext cx="4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r>
                <a:rPr lang="en-US" altLang="zh-CN" sz="2400" baseline="-25000">
                  <a:latin typeface="Times New Roman" pitchFamily="18" charset="0"/>
                  <a:cs typeface="Times New Roman" pitchFamily="18" charset="0"/>
                </a:rPr>
                <a:t>0</a:t>
              </a:r>
              <a:r>
                <a:rPr lang="en-US" altLang="zh-CN" sz="2400">
                  <a:latin typeface="Times New Roman" pitchFamily="18" charset="0"/>
                  <a:cs typeface="Times New Roman" pitchFamily="18" charset="0"/>
                </a:rPr>
                <a:t>=0</a:t>
              </a:r>
            </a:p>
          </p:txBody>
        </p:sp>
      </p:grpSp>
      <p:sp>
        <p:nvSpPr>
          <p:cNvPr id="22" name="Line 20"/>
          <p:cNvSpPr>
            <a:spLocks noChangeShapeType="1"/>
          </p:cNvSpPr>
          <p:nvPr/>
        </p:nvSpPr>
        <p:spPr bwMode="auto">
          <a:xfrm rot="10800000">
            <a:off x="4876800" y="2057400"/>
            <a:ext cx="25146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Group 21"/>
          <p:cNvGrpSpPr>
            <a:grpSpLocks/>
          </p:cNvGrpSpPr>
          <p:nvPr/>
        </p:nvGrpSpPr>
        <p:grpSpPr bwMode="auto">
          <a:xfrm>
            <a:off x="8458200" y="2286001"/>
            <a:ext cx="1676400" cy="536575"/>
            <a:chOff x="3936" y="912"/>
            <a:chExt cx="1056" cy="338"/>
          </a:xfrm>
        </p:grpSpPr>
        <p:sp>
          <p:nvSpPr>
            <p:cNvPr id="24" name="Rectangle 23"/>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25" name="Text Box 22"/>
            <p:cNvSpPr txBox="1">
              <a:spLocks noChangeArrowheads="1"/>
            </p:cNvSpPr>
            <p:nvPr/>
          </p:nvSpPr>
          <p:spPr bwMode="auto">
            <a:xfrm>
              <a:off x="4110" y="959"/>
              <a:ext cx="4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=1</a:t>
              </a:r>
            </a:p>
          </p:txBody>
        </p:sp>
      </p:grpSp>
      <p:grpSp>
        <p:nvGrpSpPr>
          <p:cNvPr id="26" name="Group 30"/>
          <p:cNvGrpSpPr>
            <a:grpSpLocks/>
          </p:cNvGrpSpPr>
          <p:nvPr/>
        </p:nvGrpSpPr>
        <p:grpSpPr bwMode="auto">
          <a:xfrm>
            <a:off x="8458200" y="2819401"/>
            <a:ext cx="1676400" cy="536575"/>
            <a:chOff x="3936" y="912"/>
            <a:chExt cx="1056" cy="338"/>
          </a:xfrm>
        </p:grpSpPr>
        <p:sp>
          <p:nvSpPr>
            <p:cNvPr id="27" name="Rectangle 32"/>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28" name="Text Box 31"/>
            <p:cNvSpPr txBox="1">
              <a:spLocks noChangeArrowheads="1"/>
            </p:cNvSpPr>
            <p:nvPr/>
          </p:nvSpPr>
          <p:spPr bwMode="auto">
            <a:xfrm>
              <a:off x="4110" y="959"/>
              <a:ext cx="48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a</a:t>
              </a:r>
              <a:r>
                <a:rPr lang="en-US" altLang="zh-CN" sz="2400" baseline="-25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=2</a:t>
              </a:r>
            </a:p>
          </p:txBody>
        </p:sp>
      </p:grpSp>
      <p:sp>
        <p:nvSpPr>
          <p:cNvPr id="29" name="Line 19"/>
          <p:cNvSpPr>
            <a:spLocks noChangeShapeType="1"/>
          </p:cNvSpPr>
          <p:nvPr/>
        </p:nvSpPr>
        <p:spPr bwMode="auto">
          <a:xfrm rot="10800000">
            <a:off x="5334000" y="2743200"/>
            <a:ext cx="2057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17"/>
          <p:cNvSpPr txBox="1">
            <a:spLocks noChangeArrowheads="1"/>
          </p:cNvSpPr>
          <p:nvPr/>
        </p:nvSpPr>
        <p:spPr bwMode="auto">
          <a:xfrm>
            <a:off x="6978650" y="2895600"/>
            <a:ext cx="71755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2 , 1</a:t>
            </a:r>
          </a:p>
        </p:txBody>
      </p:sp>
      <p:sp>
        <p:nvSpPr>
          <p:cNvPr id="31" name="Line 49"/>
          <p:cNvSpPr>
            <a:spLocks noChangeShapeType="1"/>
          </p:cNvSpPr>
          <p:nvPr/>
        </p:nvSpPr>
        <p:spPr bwMode="auto">
          <a:xfrm rot="10800000">
            <a:off x="3587750" y="3733800"/>
            <a:ext cx="2057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2242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ppt_w/2"/>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ppt_w</p:attrName>
                                        </p:attrNameLst>
                                      </p:cBhvr>
                                      <p:tavLst>
                                        <p:tav tm="0">
                                          <p:val>
                                            <p:fltVal val="0"/>
                                          </p:val>
                                        </p:tav>
                                        <p:tav tm="100000">
                                          <p:val>
                                            <p:strVal val="#ppt_w"/>
                                          </p:val>
                                        </p:tav>
                                      </p:tavLst>
                                    </p:anim>
                                    <p:anim calcmode="lin" valueType="num">
                                      <p:cBhvr>
                                        <p:cTn id="10" dur="500" fill="hold"/>
                                        <p:tgtEl>
                                          <p:spTgt spid="1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2"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ppt_x</p:attrName>
                                        </p:attrNameLst>
                                      </p:cBhvr>
                                      <p:tavLst>
                                        <p:tav tm="0">
                                          <p:val>
                                            <p:strVal val="#ppt_x+#ppt_w/2"/>
                                          </p:val>
                                        </p:tav>
                                        <p:tav tm="100000">
                                          <p:val>
                                            <p:strVal val="#ppt_x"/>
                                          </p:val>
                                        </p:tav>
                                      </p:tavLst>
                                    </p:anim>
                                    <p:anim calcmode="lin" valueType="num">
                                      <p:cBhvr>
                                        <p:cTn id="23" dur="500" fill="hold"/>
                                        <p:tgtEl>
                                          <p:spTgt spid="22"/>
                                        </p:tgtEl>
                                        <p:attrNameLst>
                                          <p:attrName>ppt_y</p:attrName>
                                        </p:attrNameLst>
                                      </p:cBhvr>
                                      <p:tavLst>
                                        <p:tav tm="0">
                                          <p:val>
                                            <p:strVal val="#ppt_y"/>
                                          </p:val>
                                        </p:tav>
                                        <p:tav tm="100000">
                                          <p:val>
                                            <p:strVal val="#ppt_y"/>
                                          </p:val>
                                        </p:tav>
                                      </p:tavLst>
                                    </p:anim>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2"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ppt_x</p:attrName>
                                        </p:attrNameLst>
                                      </p:cBhvr>
                                      <p:tavLst>
                                        <p:tav tm="0">
                                          <p:val>
                                            <p:strVal val="#ppt_x+#ppt_w/2"/>
                                          </p:val>
                                        </p:tav>
                                        <p:tav tm="100000">
                                          <p:val>
                                            <p:strVal val="#ppt_x"/>
                                          </p:val>
                                        </p:tav>
                                      </p:tavLst>
                                    </p:anim>
                                    <p:anim calcmode="lin" valueType="num">
                                      <p:cBhvr>
                                        <p:cTn id="35" dur="500" fill="hold"/>
                                        <p:tgtEl>
                                          <p:spTgt spid="29"/>
                                        </p:tgtEl>
                                        <p:attrNameLst>
                                          <p:attrName>ppt_y</p:attrName>
                                        </p:attrNameLst>
                                      </p:cBhvr>
                                      <p:tavLst>
                                        <p:tav tm="0">
                                          <p:val>
                                            <p:strVal val="#ppt_y"/>
                                          </p:val>
                                        </p:tav>
                                        <p:tav tm="100000">
                                          <p:val>
                                            <p:strVal val="#ppt_y"/>
                                          </p:val>
                                        </p:tav>
                                      </p:tavLst>
                                    </p:anim>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strVal val="#ppt_h"/>
                                          </p:val>
                                        </p:tav>
                                        <p:tav tm="100000">
                                          <p:val>
                                            <p:strVal val="#ppt_h"/>
                                          </p:val>
                                        </p:tav>
                                      </p:tavLst>
                                    </p:anim>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ppt_x</p:attrName>
                                        </p:attrNameLst>
                                      </p:cBhvr>
                                      <p:tavLst>
                                        <p:tav tm="0">
                                          <p:val>
                                            <p:strVal val="#ppt_x-#ppt_w/2"/>
                                          </p:val>
                                        </p:tav>
                                        <p:tav tm="100000">
                                          <p:val>
                                            <p:strVal val="#ppt_x"/>
                                          </p:val>
                                        </p:tav>
                                      </p:tavLst>
                                    </p:anim>
                                    <p:anim calcmode="lin" valueType="num">
                                      <p:cBhvr>
                                        <p:cTn id="47" dur="500" fill="hold"/>
                                        <p:tgtEl>
                                          <p:spTgt spid="30"/>
                                        </p:tgtEl>
                                        <p:attrNameLst>
                                          <p:attrName>ppt_y</p:attrName>
                                        </p:attrNameLst>
                                      </p:cBhvr>
                                      <p:tavLst>
                                        <p:tav tm="0">
                                          <p:val>
                                            <p:strVal val="#ppt_y"/>
                                          </p:val>
                                        </p:tav>
                                        <p:tav tm="100000">
                                          <p:val>
                                            <p:strVal val="#ppt_y"/>
                                          </p:val>
                                        </p:tav>
                                      </p:tavLst>
                                    </p:anim>
                                    <p:anim calcmode="lin" valueType="num">
                                      <p:cBhvr>
                                        <p:cTn id="48" dur="500" fill="hold"/>
                                        <p:tgtEl>
                                          <p:spTgt spid="30"/>
                                        </p:tgtEl>
                                        <p:attrNameLst>
                                          <p:attrName>ppt_w</p:attrName>
                                        </p:attrNameLst>
                                      </p:cBhvr>
                                      <p:tavLst>
                                        <p:tav tm="0">
                                          <p:val>
                                            <p:fltVal val="0"/>
                                          </p:val>
                                        </p:tav>
                                        <p:tav tm="100000">
                                          <p:val>
                                            <p:strVal val="#ppt_w"/>
                                          </p:val>
                                        </p:tav>
                                      </p:tavLst>
                                    </p:anim>
                                    <p:anim calcmode="lin" valueType="num">
                                      <p:cBhvr>
                                        <p:cTn id="49"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2"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ppt_x</p:attrName>
                                        </p:attrNameLst>
                                      </p:cBhvr>
                                      <p:tavLst>
                                        <p:tav tm="0">
                                          <p:val>
                                            <p:strVal val="#ppt_x+#ppt_w/2"/>
                                          </p:val>
                                        </p:tav>
                                        <p:tav tm="100000">
                                          <p:val>
                                            <p:strVal val="#ppt_x"/>
                                          </p:val>
                                        </p:tav>
                                      </p:tavLst>
                                    </p:anim>
                                    <p:anim calcmode="lin" valueType="num">
                                      <p:cBhvr>
                                        <p:cTn id="55" dur="500" fill="hold"/>
                                        <p:tgtEl>
                                          <p:spTgt spid="31"/>
                                        </p:tgtEl>
                                        <p:attrNameLst>
                                          <p:attrName>ppt_y</p:attrName>
                                        </p:attrNameLst>
                                      </p:cBhvr>
                                      <p:tavLst>
                                        <p:tav tm="0">
                                          <p:val>
                                            <p:strVal val="#ppt_y"/>
                                          </p:val>
                                        </p:tav>
                                        <p:tav tm="100000">
                                          <p:val>
                                            <p:strVal val="#ppt_y"/>
                                          </p:val>
                                        </p:tav>
                                      </p:tavLst>
                                    </p:anim>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2" presetClass="exit" presetSubtype="2" fill="hold" nodeType="clickEffect">
                                  <p:stCondLst>
                                    <p:cond delay="0"/>
                                  </p:stCondLst>
                                  <p:childTnLst>
                                    <p:anim calcmode="lin" valueType="num">
                                      <p:cBhvr additive="base">
                                        <p:cTn id="61" dur="500"/>
                                        <p:tgtEl>
                                          <p:spTgt spid="26"/>
                                        </p:tgtEl>
                                        <p:attrNameLst>
                                          <p:attrName>ppt_x</p:attrName>
                                        </p:attrNameLst>
                                      </p:cBhvr>
                                      <p:tavLst>
                                        <p:tav tm="0">
                                          <p:val>
                                            <p:strVal val="#ppt_x"/>
                                          </p:val>
                                        </p:tav>
                                        <p:tav tm="100000">
                                          <p:val>
                                            <p:strVal val="#ppt_x+#ppt_w*1.125000"/>
                                          </p:val>
                                        </p:tav>
                                      </p:tavLst>
                                    </p:anim>
                                    <p:animEffect transition="out" filter="wipe(right)">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9" grpId="0" animBg="1"/>
      <p:bldP spid="30" grpId="0" animBg="1" autoUpdateAnimBg="0"/>
      <p:bldP spid="3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56</a:t>
            </a:fld>
            <a:endParaRPr lang="en-US"/>
          </a:p>
        </p:txBody>
      </p:sp>
      <p:sp>
        <p:nvSpPr>
          <p:cNvPr id="4" name="标题 3"/>
          <p:cNvSpPr>
            <a:spLocks noGrp="1"/>
          </p:cNvSpPr>
          <p:nvPr>
            <p:ph type="title"/>
          </p:nvPr>
        </p:nvSpPr>
        <p:spPr>
          <a:xfrm>
            <a:off x="7315200" y="0"/>
            <a:ext cx="3276600" cy="762000"/>
          </a:xfrm>
          <a:solidFill>
            <a:schemeClr val="bg2">
              <a:lumMod val="20000"/>
              <a:lumOff val="80000"/>
            </a:schemeClr>
          </a:solidFill>
        </p:spPr>
        <p:txBody>
          <a:bodyPr/>
          <a:lstStyle/>
          <a:p>
            <a:r>
              <a:rPr lang="zh-CN" altLang="en-US" sz="3200" dirty="0">
                <a:solidFill>
                  <a:schemeClr val="accent1">
                    <a:lumMod val="60000"/>
                    <a:lumOff val="40000"/>
                  </a:schemeClr>
                </a:solidFill>
              </a:rPr>
              <a:t>静态作用域举例</a:t>
            </a:r>
          </a:p>
        </p:txBody>
      </p:sp>
      <p:sp>
        <p:nvSpPr>
          <p:cNvPr id="5" name="Rectangle 47"/>
          <p:cNvSpPr txBox="1">
            <a:spLocks noChangeArrowheads="1"/>
          </p:cNvSpPr>
          <p:nvPr/>
        </p:nvSpPr>
        <p:spPr bwMode="auto">
          <a:xfrm>
            <a:off x="2438400" y="76200"/>
            <a:ext cx="4724400" cy="6553200"/>
          </a:xfrm>
          <a:prstGeom prst="rect">
            <a:avLst/>
          </a:prstGeom>
          <a:solidFill>
            <a:schemeClr val="bg2">
              <a:lumMod val="20000"/>
              <a:lumOff val="80000"/>
            </a:schemeClr>
          </a:solidFill>
          <a:ln>
            <a:noFill/>
          </a:ln>
        </p:spPr>
        <p:txBody>
          <a:bodyPr/>
          <a:lst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a:lnSpc>
                <a:spcPct val="80000"/>
              </a:lnSpc>
              <a:buFont typeface="Monotype Sorts" pitchFamily="2" charset="2"/>
              <a:buNone/>
              <a:defRPr/>
            </a:pPr>
            <a:r>
              <a:rPr lang="en-US" altLang="zh-CN" sz="2400" dirty="0">
                <a:latin typeface="Times New Roman" pitchFamily="18" charset="0"/>
                <a:cs typeface="Times New Roman" pitchFamily="18" charset="0"/>
              </a:rPr>
              <a:t>main()</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a=0;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b=0;</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b=1;</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a=2;</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printf</a:t>
            </a:r>
            <a:r>
              <a:rPr lang="en-US" altLang="zh-CN" sz="2400" dirty="0">
                <a:latin typeface="Times New Roman" pitchFamily="18" charset="0"/>
                <a:cs typeface="Times New Roman" pitchFamily="18" charset="0"/>
              </a:rPr>
              <a:t>(“%d %d\n”,</a:t>
            </a:r>
            <a:r>
              <a:rPr lang="en-US" altLang="zh-CN" sz="2400" dirty="0" err="1">
                <a:latin typeface="Times New Roman" pitchFamily="18" charset="0"/>
                <a:cs typeface="Times New Roman" pitchFamily="18" charset="0"/>
              </a:rPr>
              <a:t>a,b</a:t>
            </a: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b=3;</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printf</a:t>
            </a:r>
            <a:r>
              <a:rPr lang="en-US" altLang="zh-CN" sz="2400" dirty="0">
                <a:latin typeface="Times New Roman" pitchFamily="18" charset="0"/>
                <a:cs typeface="Times New Roman" pitchFamily="18" charset="0"/>
              </a:rPr>
              <a:t>(“%d %d\n”,</a:t>
            </a:r>
            <a:r>
              <a:rPr lang="en-US" altLang="zh-CN" sz="2400" dirty="0" err="1">
                <a:latin typeface="Times New Roman" pitchFamily="18" charset="0"/>
                <a:cs typeface="Times New Roman" pitchFamily="18" charset="0"/>
              </a:rPr>
              <a:t>a,b</a:t>
            </a: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printf</a:t>
            </a:r>
            <a:r>
              <a:rPr lang="en-US" altLang="zh-CN" sz="2400" dirty="0">
                <a:latin typeface="Times New Roman" pitchFamily="18" charset="0"/>
                <a:cs typeface="Times New Roman" pitchFamily="18" charset="0"/>
              </a:rPr>
              <a:t>(“%d %d\n”,</a:t>
            </a:r>
            <a:r>
              <a:rPr lang="en-US" altLang="zh-CN" sz="2400" dirty="0" err="1">
                <a:latin typeface="Times New Roman" pitchFamily="18" charset="0"/>
                <a:cs typeface="Times New Roman" pitchFamily="18" charset="0"/>
              </a:rPr>
              <a:t>a,b</a:t>
            </a: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printf</a:t>
            </a:r>
            <a:r>
              <a:rPr lang="en-US" altLang="zh-CN" sz="2400" dirty="0">
                <a:latin typeface="Times New Roman" pitchFamily="18" charset="0"/>
                <a:cs typeface="Times New Roman" pitchFamily="18" charset="0"/>
              </a:rPr>
              <a:t>(“%d %d\n”,</a:t>
            </a:r>
            <a:r>
              <a:rPr lang="en-US" altLang="zh-CN" sz="2400" dirty="0" err="1">
                <a:latin typeface="Times New Roman" pitchFamily="18" charset="0"/>
                <a:cs typeface="Times New Roman" pitchFamily="18" charset="0"/>
              </a:rPr>
              <a:t>a,b</a:t>
            </a:r>
            <a:r>
              <a:rPr lang="en-US" altLang="zh-CN" sz="2400" dirty="0">
                <a:latin typeface="Times New Roman" pitchFamily="18" charset="0"/>
                <a:cs typeface="Times New Roman" pitchFamily="18" charset="0"/>
              </a:rPr>
              <a:t>);</a:t>
            </a:r>
          </a:p>
          <a:p>
            <a:pPr algn="just">
              <a:lnSpc>
                <a:spcPct val="80000"/>
              </a:lnSpc>
              <a:buFont typeface="Monotype Sorts" pitchFamily="2" charset="2"/>
              <a:buNone/>
              <a:defRPr/>
            </a:pPr>
            <a:r>
              <a:rPr lang="en-US" altLang="zh-CN" sz="2400" dirty="0">
                <a:latin typeface="Times New Roman" pitchFamily="18" charset="0"/>
                <a:cs typeface="Times New Roman" pitchFamily="18" charset="0"/>
              </a:rPr>
              <a:t>}</a:t>
            </a:r>
          </a:p>
        </p:txBody>
      </p:sp>
      <p:grpSp>
        <p:nvGrpSpPr>
          <p:cNvPr id="6" name="Group 43"/>
          <p:cNvGrpSpPr>
            <a:grpSpLocks/>
          </p:cNvGrpSpPr>
          <p:nvPr/>
        </p:nvGrpSpPr>
        <p:grpSpPr bwMode="auto">
          <a:xfrm>
            <a:off x="1646238" y="609600"/>
            <a:ext cx="652463" cy="5867400"/>
            <a:chOff x="751" y="432"/>
            <a:chExt cx="353" cy="3696"/>
          </a:xfrm>
        </p:grpSpPr>
        <p:sp>
          <p:nvSpPr>
            <p:cNvPr id="7" name="AutoShape 45"/>
            <p:cNvSpPr>
              <a:spLocks/>
            </p:cNvSpPr>
            <p:nvPr/>
          </p:nvSpPr>
          <p:spPr bwMode="auto">
            <a:xfrm>
              <a:off x="960" y="432"/>
              <a:ext cx="144" cy="3696"/>
            </a:xfrm>
            <a:prstGeom prst="leftBracket">
              <a:avLst>
                <a:gd name="adj" fmla="val 213889"/>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8" name="Text Box 44"/>
            <p:cNvSpPr txBox="1">
              <a:spLocks noChangeArrowheads="1"/>
            </p:cNvSpPr>
            <p:nvPr/>
          </p:nvSpPr>
          <p:spPr bwMode="auto">
            <a:xfrm>
              <a:off x="751" y="2226"/>
              <a:ext cx="23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B</a:t>
              </a:r>
              <a:r>
                <a:rPr lang="en-US" altLang="zh-CN" sz="2000" baseline="-25000">
                  <a:latin typeface="Times New Roman" pitchFamily="18" charset="0"/>
                  <a:cs typeface="Times New Roman" pitchFamily="18" charset="0"/>
                </a:rPr>
                <a:t>0</a:t>
              </a:r>
              <a:endParaRPr lang="en-US" altLang="zh-CN" sz="2000">
                <a:latin typeface="Times New Roman" pitchFamily="18" charset="0"/>
                <a:cs typeface="Times New Roman" pitchFamily="18" charset="0"/>
              </a:endParaRPr>
            </a:p>
          </p:txBody>
        </p:sp>
      </p:grpSp>
      <p:grpSp>
        <p:nvGrpSpPr>
          <p:cNvPr id="9" name="Group 37"/>
          <p:cNvGrpSpPr>
            <a:grpSpLocks/>
          </p:cNvGrpSpPr>
          <p:nvPr/>
        </p:nvGrpSpPr>
        <p:grpSpPr bwMode="auto">
          <a:xfrm>
            <a:off x="2678114" y="2438400"/>
            <a:ext cx="534987" cy="1143000"/>
            <a:chOff x="1295" y="1584"/>
            <a:chExt cx="337" cy="720"/>
          </a:xfrm>
        </p:grpSpPr>
        <p:sp>
          <p:nvSpPr>
            <p:cNvPr id="10" name="AutoShape 39"/>
            <p:cNvSpPr>
              <a:spLocks/>
            </p:cNvSpPr>
            <p:nvPr/>
          </p:nvSpPr>
          <p:spPr bwMode="auto">
            <a:xfrm>
              <a:off x="1536" y="1584"/>
              <a:ext cx="96" cy="720"/>
            </a:xfrm>
            <a:prstGeom prst="leftBracket">
              <a:avLst>
                <a:gd name="adj" fmla="val 625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1" name="Text Box 38"/>
            <p:cNvSpPr txBox="1">
              <a:spLocks noChangeArrowheads="1"/>
            </p:cNvSpPr>
            <p:nvPr/>
          </p:nvSpPr>
          <p:spPr bwMode="auto">
            <a:xfrm>
              <a:off x="1295" y="1775"/>
              <a:ext cx="27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B</a:t>
              </a:r>
              <a:r>
                <a:rPr lang="en-US" altLang="zh-CN" sz="2000" baseline="-25000">
                  <a:latin typeface="Times New Roman" pitchFamily="18" charset="0"/>
                  <a:cs typeface="Times New Roman" pitchFamily="18" charset="0"/>
                </a:rPr>
                <a:t>2</a:t>
              </a:r>
              <a:endParaRPr lang="en-US" altLang="zh-CN" sz="2000">
                <a:latin typeface="Times New Roman" pitchFamily="18" charset="0"/>
                <a:cs typeface="Times New Roman" pitchFamily="18" charset="0"/>
              </a:endParaRPr>
            </a:p>
          </p:txBody>
        </p:sp>
      </p:grpSp>
      <p:grpSp>
        <p:nvGrpSpPr>
          <p:cNvPr id="12" name="Group 34"/>
          <p:cNvGrpSpPr>
            <a:grpSpLocks/>
          </p:cNvGrpSpPr>
          <p:nvPr/>
        </p:nvGrpSpPr>
        <p:grpSpPr bwMode="auto">
          <a:xfrm>
            <a:off x="2678114" y="3886200"/>
            <a:ext cx="534987" cy="1143000"/>
            <a:chOff x="1295" y="2496"/>
            <a:chExt cx="337" cy="720"/>
          </a:xfrm>
        </p:grpSpPr>
        <p:sp>
          <p:nvSpPr>
            <p:cNvPr id="13" name="AutoShape 36"/>
            <p:cNvSpPr>
              <a:spLocks/>
            </p:cNvSpPr>
            <p:nvPr/>
          </p:nvSpPr>
          <p:spPr bwMode="auto">
            <a:xfrm>
              <a:off x="1536" y="2496"/>
              <a:ext cx="96" cy="720"/>
            </a:xfrm>
            <a:prstGeom prst="leftBracket">
              <a:avLst>
                <a:gd name="adj" fmla="val 625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4" name="Text Box 35"/>
            <p:cNvSpPr txBox="1">
              <a:spLocks noChangeArrowheads="1"/>
            </p:cNvSpPr>
            <p:nvPr/>
          </p:nvSpPr>
          <p:spPr bwMode="auto">
            <a:xfrm>
              <a:off x="1295" y="2677"/>
              <a:ext cx="27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B</a:t>
              </a:r>
              <a:r>
                <a:rPr lang="en-US" altLang="zh-CN" sz="2000" baseline="-25000">
                  <a:latin typeface="Times New Roman" pitchFamily="18" charset="0"/>
                  <a:cs typeface="Times New Roman" pitchFamily="18" charset="0"/>
                </a:rPr>
                <a:t>3</a:t>
              </a:r>
              <a:endParaRPr lang="en-US" altLang="zh-CN" sz="2000">
                <a:latin typeface="Times New Roman" pitchFamily="18" charset="0"/>
                <a:cs typeface="Times New Roman" pitchFamily="18" charset="0"/>
              </a:endParaRPr>
            </a:p>
          </p:txBody>
        </p:sp>
      </p:grpSp>
      <p:sp>
        <p:nvSpPr>
          <p:cNvPr id="15" name="Line 33"/>
          <p:cNvSpPr>
            <a:spLocks noChangeShapeType="1"/>
          </p:cNvSpPr>
          <p:nvPr/>
        </p:nvSpPr>
        <p:spPr bwMode="auto">
          <a:xfrm rot="10800000">
            <a:off x="4495800" y="1295400"/>
            <a:ext cx="28956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 name="Group 27"/>
          <p:cNvGrpSpPr>
            <a:grpSpLocks/>
          </p:cNvGrpSpPr>
          <p:nvPr/>
        </p:nvGrpSpPr>
        <p:grpSpPr bwMode="auto">
          <a:xfrm>
            <a:off x="8458200" y="1219201"/>
            <a:ext cx="1676400" cy="536575"/>
            <a:chOff x="3936" y="912"/>
            <a:chExt cx="1056" cy="338"/>
          </a:xfrm>
        </p:grpSpPr>
        <p:sp>
          <p:nvSpPr>
            <p:cNvPr id="17" name="Rectangle 29"/>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8" name="Text Box 28"/>
            <p:cNvSpPr txBox="1">
              <a:spLocks noChangeArrowheads="1"/>
            </p:cNvSpPr>
            <p:nvPr/>
          </p:nvSpPr>
          <p:spPr bwMode="auto">
            <a:xfrm>
              <a:off x="4110" y="959"/>
              <a:ext cx="48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a</a:t>
              </a:r>
              <a:r>
                <a:rPr lang="en-US" altLang="zh-CN" sz="2400" baseline="-25000" dirty="0">
                  <a:latin typeface="Times New Roman" pitchFamily="18" charset="0"/>
                  <a:cs typeface="Times New Roman" pitchFamily="18" charset="0"/>
                </a:rPr>
                <a:t>0</a:t>
              </a:r>
              <a:r>
                <a:rPr lang="en-US" altLang="zh-CN" sz="2400" dirty="0">
                  <a:latin typeface="Times New Roman" pitchFamily="18" charset="0"/>
                  <a:cs typeface="Times New Roman" pitchFamily="18" charset="0"/>
                </a:rPr>
                <a:t>=0</a:t>
              </a:r>
            </a:p>
          </p:txBody>
        </p:sp>
      </p:grpSp>
      <p:grpSp>
        <p:nvGrpSpPr>
          <p:cNvPr id="19" name="Group 24"/>
          <p:cNvGrpSpPr>
            <a:grpSpLocks/>
          </p:cNvGrpSpPr>
          <p:nvPr/>
        </p:nvGrpSpPr>
        <p:grpSpPr bwMode="auto">
          <a:xfrm>
            <a:off x="8458200" y="1752601"/>
            <a:ext cx="1676400" cy="536575"/>
            <a:chOff x="3936" y="912"/>
            <a:chExt cx="1056" cy="338"/>
          </a:xfrm>
        </p:grpSpPr>
        <p:sp>
          <p:nvSpPr>
            <p:cNvPr id="20" name="Rectangle 26"/>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21" name="Text Box 25"/>
            <p:cNvSpPr txBox="1">
              <a:spLocks noChangeArrowheads="1"/>
            </p:cNvSpPr>
            <p:nvPr/>
          </p:nvSpPr>
          <p:spPr bwMode="auto">
            <a:xfrm>
              <a:off x="4110" y="959"/>
              <a:ext cx="4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b</a:t>
              </a:r>
              <a:r>
                <a:rPr lang="en-US" altLang="zh-CN" sz="2400" baseline="-25000">
                  <a:latin typeface="Times New Roman" pitchFamily="18" charset="0"/>
                  <a:cs typeface="Times New Roman" pitchFamily="18" charset="0"/>
                </a:rPr>
                <a:t>0</a:t>
              </a:r>
              <a:r>
                <a:rPr lang="en-US" altLang="zh-CN" sz="2400">
                  <a:latin typeface="Times New Roman" pitchFamily="18" charset="0"/>
                  <a:cs typeface="Times New Roman" pitchFamily="18" charset="0"/>
                </a:rPr>
                <a:t>=0</a:t>
              </a:r>
            </a:p>
          </p:txBody>
        </p:sp>
      </p:grpSp>
      <p:sp>
        <p:nvSpPr>
          <p:cNvPr id="22" name="Line 20"/>
          <p:cNvSpPr>
            <a:spLocks noChangeShapeType="1"/>
          </p:cNvSpPr>
          <p:nvPr/>
        </p:nvSpPr>
        <p:spPr bwMode="auto">
          <a:xfrm rot="10800000">
            <a:off x="4876800" y="2057400"/>
            <a:ext cx="25146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Group 21"/>
          <p:cNvGrpSpPr>
            <a:grpSpLocks/>
          </p:cNvGrpSpPr>
          <p:nvPr/>
        </p:nvGrpSpPr>
        <p:grpSpPr bwMode="auto">
          <a:xfrm>
            <a:off x="8458200" y="2286001"/>
            <a:ext cx="1676400" cy="536575"/>
            <a:chOff x="3936" y="912"/>
            <a:chExt cx="1056" cy="338"/>
          </a:xfrm>
        </p:grpSpPr>
        <p:sp>
          <p:nvSpPr>
            <p:cNvPr id="24" name="Rectangle 23"/>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25" name="Text Box 22"/>
            <p:cNvSpPr txBox="1">
              <a:spLocks noChangeArrowheads="1"/>
            </p:cNvSpPr>
            <p:nvPr/>
          </p:nvSpPr>
          <p:spPr bwMode="auto">
            <a:xfrm>
              <a:off x="4110" y="959"/>
              <a:ext cx="4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=1</a:t>
              </a:r>
            </a:p>
          </p:txBody>
        </p:sp>
      </p:grpSp>
      <p:sp>
        <p:nvSpPr>
          <p:cNvPr id="29" name="Line 19"/>
          <p:cNvSpPr>
            <a:spLocks noChangeShapeType="1"/>
          </p:cNvSpPr>
          <p:nvPr/>
        </p:nvSpPr>
        <p:spPr bwMode="auto">
          <a:xfrm rot="10800000">
            <a:off x="5334000" y="2743200"/>
            <a:ext cx="2057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17"/>
          <p:cNvSpPr txBox="1">
            <a:spLocks noChangeArrowheads="1"/>
          </p:cNvSpPr>
          <p:nvPr/>
        </p:nvSpPr>
        <p:spPr bwMode="auto">
          <a:xfrm>
            <a:off x="6978650" y="2895600"/>
            <a:ext cx="71755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2 , 1</a:t>
            </a:r>
          </a:p>
        </p:txBody>
      </p:sp>
      <p:sp>
        <p:nvSpPr>
          <p:cNvPr id="31" name="Line 49"/>
          <p:cNvSpPr>
            <a:spLocks noChangeShapeType="1"/>
          </p:cNvSpPr>
          <p:nvPr/>
        </p:nvSpPr>
        <p:spPr bwMode="auto">
          <a:xfrm rot="10800000">
            <a:off x="3587750" y="3733800"/>
            <a:ext cx="2057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8"/>
          <p:cNvSpPr>
            <a:spLocks noChangeShapeType="1"/>
          </p:cNvSpPr>
          <p:nvPr/>
        </p:nvSpPr>
        <p:spPr bwMode="auto">
          <a:xfrm rot="10800000">
            <a:off x="5346495" y="4212867"/>
            <a:ext cx="2057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 name="Group 8"/>
          <p:cNvGrpSpPr>
            <a:grpSpLocks/>
          </p:cNvGrpSpPr>
          <p:nvPr/>
        </p:nvGrpSpPr>
        <p:grpSpPr bwMode="auto">
          <a:xfrm>
            <a:off x="8458200" y="2819400"/>
            <a:ext cx="1676400" cy="533400"/>
            <a:chOff x="3936" y="912"/>
            <a:chExt cx="1056" cy="336"/>
          </a:xfrm>
        </p:grpSpPr>
        <p:sp>
          <p:nvSpPr>
            <p:cNvPr id="34" name="Rectangle 10"/>
            <p:cNvSpPr>
              <a:spLocks noChangeArrowheads="1"/>
            </p:cNvSpPr>
            <p:nvPr/>
          </p:nvSpPr>
          <p:spPr bwMode="auto">
            <a:xfrm>
              <a:off x="3936" y="912"/>
              <a:ext cx="105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35" name="Text Box 9"/>
            <p:cNvSpPr txBox="1">
              <a:spLocks noChangeArrowheads="1"/>
            </p:cNvSpPr>
            <p:nvPr/>
          </p:nvSpPr>
          <p:spPr bwMode="auto">
            <a:xfrm>
              <a:off x="4123" y="936"/>
              <a:ext cx="485"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b</a:t>
              </a:r>
              <a:r>
                <a:rPr lang="en-US" altLang="zh-CN" sz="2400" baseline="-25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=3</a:t>
              </a:r>
            </a:p>
          </p:txBody>
        </p:sp>
      </p:grpSp>
      <p:sp>
        <p:nvSpPr>
          <p:cNvPr id="36" name="Text Box 16"/>
          <p:cNvSpPr txBox="1">
            <a:spLocks noChangeArrowheads="1"/>
          </p:cNvSpPr>
          <p:nvPr/>
        </p:nvSpPr>
        <p:spPr bwMode="auto">
          <a:xfrm>
            <a:off x="6978650" y="4419600"/>
            <a:ext cx="71755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0 , 3</a:t>
            </a:r>
          </a:p>
        </p:txBody>
      </p:sp>
      <p:sp>
        <p:nvSpPr>
          <p:cNvPr id="37" name="Line 50"/>
          <p:cNvSpPr>
            <a:spLocks noChangeShapeType="1"/>
          </p:cNvSpPr>
          <p:nvPr/>
        </p:nvSpPr>
        <p:spPr bwMode="auto">
          <a:xfrm rot="10800000">
            <a:off x="3581401" y="5181599"/>
            <a:ext cx="2057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15"/>
          <p:cNvSpPr txBox="1">
            <a:spLocks noChangeArrowheads="1"/>
          </p:cNvSpPr>
          <p:nvPr/>
        </p:nvSpPr>
        <p:spPr bwMode="auto">
          <a:xfrm>
            <a:off x="6978650" y="5105400"/>
            <a:ext cx="71755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0 , 1</a:t>
            </a:r>
          </a:p>
        </p:txBody>
      </p:sp>
      <p:sp>
        <p:nvSpPr>
          <p:cNvPr id="39" name="Line 51"/>
          <p:cNvSpPr>
            <a:spLocks noChangeShapeType="1"/>
          </p:cNvSpPr>
          <p:nvPr/>
        </p:nvSpPr>
        <p:spPr bwMode="auto">
          <a:xfrm rot="10800000">
            <a:off x="3054350" y="5867400"/>
            <a:ext cx="2057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14"/>
          <p:cNvSpPr txBox="1">
            <a:spLocks noChangeArrowheads="1"/>
          </p:cNvSpPr>
          <p:nvPr/>
        </p:nvSpPr>
        <p:spPr bwMode="auto">
          <a:xfrm>
            <a:off x="6978650" y="5842819"/>
            <a:ext cx="71755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itchFamily="18" charset="0"/>
                <a:cs typeface="Times New Roman" pitchFamily="18" charset="0"/>
              </a:rPr>
              <a:t>0 , 0</a:t>
            </a:r>
          </a:p>
        </p:txBody>
      </p:sp>
    </p:spTree>
    <p:extLst>
      <p:ext uri="{BB962C8B-B14F-4D97-AF65-F5344CB8AC3E}">
        <p14:creationId xmlns:p14="http://schemas.microsoft.com/office/powerpoint/2010/main" val="2029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ppt_w/2"/>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ppt_w</p:attrName>
                                        </p:attrNameLst>
                                      </p:cBhvr>
                                      <p:tavLst>
                                        <p:tav tm="0">
                                          <p:val>
                                            <p:fltVal val="0"/>
                                          </p:val>
                                        </p:tav>
                                        <p:tav tm="100000">
                                          <p:val>
                                            <p:strVal val="#ppt_w"/>
                                          </p:val>
                                        </p:tav>
                                      </p:tavLst>
                                    </p:anim>
                                    <p:anim calcmode="lin" valueType="num">
                                      <p:cBhvr>
                                        <p:cTn id="10" dur="500" fill="hold"/>
                                        <p:tgtEl>
                                          <p:spTgt spid="3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ppt_x</p:attrName>
                                        </p:attrNameLst>
                                      </p:cBhvr>
                                      <p:tavLst>
                                        <p:tav tm="0">
                                          <p:val>
                                            <p:strVal val="#ppt_x-#ppt_w/2"/>
                                          </p:val>
                                        </p:tav>
                                        <p:tav tm="100000">
                                          <p:val>
                                            <p:strVal val="#ppt_x"/>
                                          </p:val>
                                        </p:tav>
                                      </p:tavLst>
                                    </p:anim>
                                    <p:anim calcmode="lin" valueType="num">
                                      <p:cBhvr>
                                        <p:cTn id="20" dur="500" fill="hold"/>
                                        <p:tgtEl>
                                          <p:spTgt spid="36"/>
                                        </p:tgtEl>
                                        <p:attrNameLst>
                                          <p:attrName>ppt_y</p:attrName>
                                        </p:attrNameLst>
                                      </p:cBhvr>
                                      <p:tavLst>
                                        <p:tav tm="0">
                                          <p:val>
                                            <p:strVal val="#ppt_y"/>
                                          </p:val>
                                        </p:tav>
                                        <p:tav tm="100000">
                                          <p:val>
                                            <p:strVal val="#ppt_y"/>
                                          </p:val>
                                        </p:tav>
                                      </p:tavLst>
                                    </p:anim>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ppt_x</p:attrName>
                                        </p:attrNameLst>
                                      </p:cBhvr>
                                      <p:tavLst>
                                        <p:tav tm="0">
                                          <p:val>
                                            <p:strVal val="#ppt_x+#ppt_w/2"/>
                                          </p:val>
                                        </p:tav>
                                        <p:tav tm="100000">
                                          <p:val>
                                            <p:strVal val="#ppt_x"/>
                                          </p:val>
                                        </p:tav>
                                      </p:tavLst>
                                    </p:anim>
                                    <p:anim calcmode="lin" valueType="num">
                                      <p:cBhvr>
                                        <p:cTn id="28" dur="500" fill="hold"/>
                                        <p:tgtEl>
                                          <p:spTgt spid="37"/>
                                        </p:tgtEl>
                                        <p:attrNameLst>
                                          <p:attrName>ppt_y</p:attrName>
                                        </p:attrNameLst>
                                      </p:cBhvr>
                                      <p:tavLst>
                                        <p:tav tm="0">
                                          <p:val>
                                            <p:strVal val="#ppt_y"/>
                                          </p:val>
                                        </p:tav>
                                        <p:tav tm="100000">
                                          <p:val>
                                            <p:strVal val="#ppt_y"/>
                                          </p:val>
                                        </p:tav>
                                      </p:tavLst>
                                    </p:anim>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xit" presetSubtype="2" fill="hold" nodeType="clickEffect">
                                  <p:stCondLst>
                                    <p:cond delay="0"/>
                                  </p:stCondLst>
                                  <p:childTnLst>
                                    <p:anim calcmode="lin" valueType="num">
                                      <p:cBhvr additive="base">
                                        <p:cTn id="34" dur="500"/>
                                        <p:tgtEl>
                                          <p:spTgt spid="33"/>
                                        </p:tgtEl>
                                        <p:attrNameLst>
                                          <p:attrName>ppt_x</p:attrName>
                                        </p:attrNameLst>
                                      </p:cBhvr>
                                      <p:tavLst>
                                        <p:tav tm="0">
                                          <p:val>
                                            <p:strVal val="#ppt_x"/>
                                          </p:val>
                                        </p:tav>
                                        <p:tav tm="100000">
                                          <p:val>
                                            <p:strVal val="#ppt_x+#ppt_w*1.125000"/>
                                          </p:val>
                                        </p:tav>
                                      </p:tavLst>
                                    </p:anim>
                                    <p:animEffect transition="out" filter="wipe(right)">
                                      <p:cBhvr>
                                        <p:cTn id="35" dur="500"/>
                                        <p:tgtEl>
                                          <p:spTgt spid="33"/>
                                        </p:tgtEl>
                                      </p:cBhvr>
                                    </p:animEffect>
                                    <p:set>
                                      <p:cBhvr>
                                        <p:cTn id="36" dur="1" fill="hold">
                                          <p:stCondLst>
                                            <p:cond delay="499"/>
                                          </p:stCondLst>
                                        </p:cTn>
                                        <p:tgtEl>
                                          <p:spTgt spid="3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ppt_x</p:attrName>
                                        </p:attrNameLst>
                                      </p:cBhvr>
                                      <p:tavLst>
                                        <p:tav tm="0">
                                          <p:val>
                                            <p:strVal val="#ppt_x-#ppt_w/2"/>
                                          </p:val>
                                        </p:tav>
                                        <p:tav tm="100000">
                                          <p:val>
                                            <p:strVal val="#ppt_x"/>
                                          </p:val>
                                        </p:tav>
                                      </p:tavLst>
                                    </p:anim>
                                    <p:anim calcmode="lin" valueType="num">
                                      <p:cBhvr>
                                        <p:cTn id="42" dur="500" fill="hold"/>
                                        <p:tgtEl>
                                          <p:spTgt spid="38"/>
                                        </p:tgtEl>
                                        <p:attrNameLst>
                                          <p:attrName>ppt_y</p:attrName>
                                        </p:attrNameLst>
                                      </p:cBhvr>
                                      <p:tavLst>
                                        <p:tav tm="0">
                                          <p:val>
                                            <p:strVal val="#ppt_y"/>
                                          </p:val>
                                        </p:tav>
                                        <p:tav tm="100000">
                                          <p:val>
                                            <p:strVal val="#ppt_y"/>
                                          </p:val>
                                        </p:tav>
                                      </p:tavLst>
                                    </p:anim>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2"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ppt_x</p:attrName>
                                        </p:attrNameLst>
                                      </p:cBhvr>
                                      <p:tavLst>
                                        <p:tav tm="0">
                                          <p:val>
                                            <p:strVal val="#ppt_x+#ppt_w/2"/>
                                          </p:val>
                                        </p:tav>
                                        <p:tav tm="100000">
                                          <p:val>
                                            <p:strVal val="#ppt_x"/>
                                          </p:val>
                                        </p:tav>
                                      </p:tavLst>
                                    </p:anim>
                                    <p:anim calcmode="lin" valueType="num">
                                      <p:cBhvr>
                                        <p:cTn id="50" dur="500" fill="hold"/>
                                        <p:tgtEl>
                                          <p:spTgt spid="39"/>
                                        </p:tgtEl>
                                        <p:attrNameLst>
                                          <p:attrName>ppt_y</p:attrName>
                                        </p:attrNameLst>
                                      </p:cBhvr>
                                      <p:tavLst>
                                        <p:tav tm="0">
                                          <p:val>
                                            <p:strVal val="#ppt_y"/>
                                          </p:val>
                                        </p:tav>
                                        <p:tav tm="100000">
                                          <p:val>
                                            <p:strVal val="#ppt_y"/>
                                          </p:val>
                                        </p:tav>
                                      </p:tavLst>
                                    </p:anim>
                                    <p:anim calcmode="lin" valueType="num">
                                      <p:cBhvr>
                                        <p:cTn id="51" dur="500" fill="hold"/>
                                        <p:tgtEl>
                                          <p:spTgt spid="39"/>
                                        </p:tgtEl>
                                        <p:attrNameLst>
                                          <p:attrName>ppt_w</p:attrName>
                                        </p:attrNameLst>
                                      </p:cBhvr>
                                      <p:tavLst>
                                        <p:tav tm="0">
                                          <p:val>
                                            <p:fltVal val="0"/>
                                          </p:val>
                                        </p:tav>
                                        <p:tav tm="100000">
                                          <p:val>
                                            <p:strVal val="#ppt_w"/>
                                          </p:val>
                                        </p:tav>
                                      </p:tavLst>
                                    </p:anim>
                                    <p:anim calcmode="lin" valueType="num">
                                      <p:cBhvr>
                                        <p:cTn id="52"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2" presetClass="exit" presetSubtype="2" fill="hold" nodeType="clickEffect">
                                  <p:stCondLst>
                                    <p:cond delay="0"/>
                                  </p:stCondLst>
                                  <p:childTnLst>
                                    <p:anim calcmode="lin" valueType="num">
                                      <p:cBhvr additive="base">
                                        <p:cTn id="56" dur="500"/>
                                        <p:tgtEl>
                                          <p:spTgt spid="23"/>
                                        </p:tgtEl>
                                        <p:attrNameLst>
                                          <p:attrName>ppt_x</p:attrName>
                                        </p:attrNameLst>
                                      </p:cBhvr>
                                      <p:tavLst>
                                        <p:tav tm="0">
                                          <p:val>
                                            <p:strVal val="#ppt_x"/>
                                          </p:val>
                                        </p:tav>
                                        <p:tav tm="100000">
                                          <p:val>
                                            <p:strVal val="#ppt_x+#ppt_w*1.125000"/>
                                          </p:val>
                                        </p:tav>
                                      </p:tavLst>
                                    </p:anim>
                                    <p:animEffect transition="out" filter="wipe(right)">
                                      <p:cBhvr>
                                        <p:cTn id="57" dur="500"/>
                                        <p:tgtEl>
                                          <p:spTgt spid="23"/>
                                        </p:tgtEl>
                                      </p:cBhvr>
                                    </p:animEffect>
                                    <p:set>
                                      <p:cBhvr>
                                        <p:cTn id="58" dur="1" fill="hold">
                                          <p:stCondLst>
                                            <p:cond delay="499"/>
                                          </p:stCondLst>
                                        </p:cTn>
                                        <p:tgtEl>
                                          <p:spTgt spid="2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ppt_x</p:attrName>
                                        </p:attrNameLst>
                                      </p:cBhvr>
                                      <p:tavLst>
                                        <p:tav tm="0">
                                          <p:val>
                                            <p:strVal val="#ppt_x-#ppt_w/2"/>
                                          </p:val>
                                        </p:tav>
                                        <p:tav tm="100000">
                                          <p:val>
                                            <p:strVal val="#ppt_x"/>
                                          </p:val>
                                        </p:tav>
                                      </p:tavLst>
                                    </p:anim>
                                    <p:anim calcmode="lin" valueType="num">
                                      <p:cBhvr>
                                        <p:cTn id="64" dur="500" fill="hold"/>
                                        <p:tgtEl>
                                          <p:spTgt spid="40"/>
                                        </p:tgtEl>
                                        <p:attrNameLst>
                                          <p:attrName>ppt_y</p:attrName>
                                        </p:attrNameLst>
                                      </p:cBhvr>
                                      <p:tavLst>
                                        <p:tav tm="0">
                                          <p:val>
                                            <p:strVal val="#ppt_y"/>
                                          </p:val>
                                        </p:tav>
                                        <p:tav tm="100000">
                                          <p:val>
                                            <p:strVal val="#ppt_y"/>
                                          </p:val>
                                        </p:tav>
                                      </p:tavLst>
                                    </p:anim>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autoUpdateAnimBg="0"/>
      <p:bldP spid="37" grpId="0" animBg="1"/>
      <p:bldP spid="38" grpId="0" animBg="1" autoUpdateAnimBg="0"/>
      <p:bldP spid="39" grpId="0" animBg="1"/>
      <p:bldP spid="40"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990600"/>
            <a:ext cx="11049000" cy="3419476"/>
          </a:xfrm>
        </p:spPr>
        <p:txBody>
          <a:bodyPr/>
          <a:lstStyle/>
          <a:p>
            <a:r>
              <a:rPr lang="zh-CN" altLang="en-US" dirty="0"/>
              <a:t>过程</a:t>
            </a:r>
            <a:r>
              <a:rPr lang="en-US" altLang="zh-CN" dirty="0"/>
              <a:t>(</a:t>
            </a:r>
            <a:r>
              <a:rPr lang="zh-CN" altLang="en-US" dirty="0"/>
              <a:t>活动记录</a:t>
            </a:r>
            <a:r>
              <a:rPr lang="en-US" altLang="zh-CN" dirty="0"/>
              <a:t>)</a:t>
            </a:r>
            <a:r>
              <a:rPr lang="zh-CN" altLang="en-US" dirty="0"/>
              <a:t>采用栈式存储分配，分程序中的局部数据在活动记录的局部数据区内也采用栈式分配</a:t>
            </a:r>
          </a:p>
          <a:p>
            <a:r>
              <a:rPr lang="zh-CN" altLang="en-US" dirty="0"/>
              <a:t>并列的分程序中的名字可分配同一个地址，因为它们所属的分程序不会在同一时刻存活</a:t>
            </a:r>
          </a:p>
          <a:p>
            <a:r>
              <a:rPr lang="zh-CN" altLang="en-US" dirty="0">
                <a:latin typeface="Tahoma" pitchFamily="34" charset="0"/>
              </a:rPr>
              <a:t>访问同一过程中的局部名字可以从栈顶到栈底进行定位</a:t>
            </a:r>
            <a:r>
              <a:rPr lang="en-US" altLang="zh-CN" dirty="0">
                <a:latin typeface="Tahoma" pitchFamily="34" charset="0"/>
              </a:rPr>
              <a:t>(</a:t>
            </a:r>
            <a:r>
              <a:rPr lang="zh-CN" altLang="en-US" dirty="0">
                <a:latin typeface="Tahoma" pitchFamily="34" charset="0"/>
              </a:rPr>
              <a:t>同一活动记录中</a:t>
            </a:r>
            <a:r>
              <a:rPr lang="en-US" altLang="zh-CN" dirty="0">
                <a:latin typeface="Tahoma" pitchFamily="34" charset="0"/>
              </a:rPr>
              <a:t>)</a:t>
            </a:r>
            <a:r>
              <a:rPr lang="zh-CN" altLang="en-US" dirty="0">
                <a:latin typeface="Tahoma" pitchFamily="34" charset="0"/>
              </a:rPr>
              <a:t>。</a:t>
            </a:r>
            <a:r>
              <a:rPr lang="en-US" altLang="zh-CN" dirty="0">
                <a:latin typeface="Tahoma" pitchFamily="34" charset="0"/>
              </a:rPr>
              <a:t> </a:t>
            </a:r>
          </a:p>
        </p:txBody>
      </p:sp>
      <p:sp>
        <p:nvSpPr>
          <p:cNvPr id="3" name="灯片编号占位符 2"/>
          <p:cNvSpPr>
            <a:spLocks noGrp="1"/>
          </p:cNvSpPr>
          <p:nvPr>
            <p:ph type="sldNum" sz="quarter" idx="12"/>
          </p:nvPr>
        </p:nvSpPr>
        <p:spPr/>
        <p:txBody>
          <a:bodyPr/>
          <a:lstStyle/>
          <a:p>
            <a:fld id="{10F35DC5-7E65-8247-99AB-4E984F8A921E}" type="slidenum">
              <a:rPr lang="en-US" smtClean="0"/>
              <a:pPr/>
              <a:t>57</a:t>
            </a:fld>
            <a:endParaRPr lang="en-US"/>
          </a:p>
        </p:txBody>
      </p:sp>
      <p:sp>
        <p:nvSpPr>
          <p:cNvPr id="4" name="标题 3"/>
          <p:cNvSpPr>
            <a:spLocks noGrp="1"/>
          </p:cNvSpPr>
          <p:nvPr>
            <p:ph type="title"/>
          </p:nvPr>
        </p:nvSpPr>
        <p:spPr/>
        <p:txBody>
          <a:bodyPr/>
          <a:lstStyle/>
          <a:p>
            <a:r>
              <a:rPr lang="en-US" altLang="zh-CN" dirty="0"/>
              <a:t>7.5 </a:t>
            </a:r>
            <a:r>
              <a:rPr lang="zh-CN" altLang="en-US" dirty="0"/>
              <a:t>对非局部名字的访问</a:t>
            </a:r>
          </a:p>
        </p:txBody>
      </p:sp>
      <p:grpSp>
        <p:nvGrpSpPr>
          <p:cNvPr id="6" name="Group 19"/>
          <p:cNvGrpSpPr>
            <a:grpSpLocks/>
          </p:cNvGrpSpPr>
          <p:nvPr/>
        </p:nvGrpSpPr>
        <p:grpSpPr bwMode="auto">
          <a:xfrm>
            <a:off x="2063750" y="4364038"/>
            <a:ext cx="2033588" cy="1746250"/>
            <a:chOff x="3406" y="2596"/>
            <a:chExt cx="1281" cy="1100"/>
          </a:xfrm>
        </p:grpSpPr>
        <p:sp>
          <p:nvSpPr>
            <p:cNvPr id="7" name="Rectangle 11"/>
            <p:cNvSpPr>
              <a:spLocks noChangeArrowheads="1"/>
            </p:cNvSpPr>
            <p:nvPr/>
          </p:nvSpPr>
          <p:spPr bwMode="auto">
            <a:xfrm>
              <a:off x="3406" y="2689"/>
              <a:ext cx="1272" cy="10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8" name="Rectangle 12"/>
            <p:cNvSpPr>
              <a:spLocks noChangeArrowheads="1"/>
            </p:cNvSpPr>
            <p:nvPr/>
          </p:nvSpPr>
          <p:spPr bwMode="auto">
            <a:xfrm>
              <a:off x="3432" y="2596"/>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en-US" altLang="zh-CN" sz="2800">
                  <a:latin typeface="Times New Roman" pitchFamily="18" charset="0"/>
                </a:rPr>
                <a:t>a</a:t>
              </a:r>
              <a:r>
                <a:rPr lang="en-US" altLang="zh-CN" sz="2800" baseline="-25000">
                  <a:latin typeface="Times New Roman" pitchFamily="18" charset="0"/>
                </a:rPr>
                <a:t>0</a:t>
              </a:r>
            </a:p>
          </p:txBody>
        </p:sp>
        <p:sp>
          <p:nvSpPr>
            <p:cNvPr id="9" name="Line 13"/>
            <p:cNvSpPr>
              <a:spLocks noChangeShapeType="1"/>
            </p:cNvSpPr>
            <p:nvPr/>
          </p:nvSpPr>
          <p:spPr bwMode="auto">
            <a:xfrm>
              <a:off x="3421" y="2940"/>
              <a:ext cx="125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4"/>
            <p:cNvSpPr>
              <a:spLocks noChangeArrowheads="1"/>
            </p:cNvSpPr>
            <p:nvPr/>
          </p:nvSpPr>
          <p:spPr bwMode="auto">
            <a:xfrm>
              <a:off x="3433" y="2858"/>
              <a:ext cx="12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en-US" altLang="zh-CN" sz="2800">
                  <a:latin typeface="Times New Roman" pitchFamily="18" charset="0"/>
                </a:rPr>
                <a:t>b</a:t>
              </a:r>
              <a:r>
                <a:rPr lang="en-US" altLang="zh-CN" sz="2800" baseline="-25000">
                  <a:latin typeface="Times New Roman" pitchFamily="18" charset="0"/>
                </a:rPr>
                <a:t>0</a:t>
              </a:r>
            </a:p>
          </p:txBody>
        </p:sp>
        <p:sp>
          <p:nvSpPr>
            <p:cNvPr id="11" name="Line 15"/>
            <p:cNvSpPr>
              <a:spLocks noChangeShapeType="1"/>
            </p:cNvSpPr>
            <p:nvPr/>
          </p:nvSpPr>
          <p:spPr bwMode="auto">
            <a:xfrm>
              <a:off x="3415" y="3182"/>
              <a:ext cx="12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6"/>
            <p:cNvSpPr>
              <a:spLocks noChangeArrowheads="1"/>
            </p:cNvSpPr>
            <p:nvPr/>
          </p:nvSpPr>
          <p:spPr bwMode="auto">
            <a:xfrm>
              <a:off x="3441" y="3100"/>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en-US" altLang="zh-CN" sz="2800">
                  <a:latin typeface="Times New Roman" pitchFamily="18" charset="0"/>
                </a:rPr>
                <a:t>b</a:t>
              </a:r>
              <a:r>
                <a:rPr lang="en-US" altLang="zh-CN" sz="2800" baseline="-25000">
                  <a:latin typeface="Times New Roman" pitchFamily="18" charset="0"/>
                </a:rPr>
                <a:t>1</a:t>
              </a:r>
              <a:endParaRPr lang="en-US" altLang="zh-CN" sz="2800">
                <a:latin typeface="Times New Roman" pitchFamily="18" charset="0"/>
              </a:endParaRPr>
            </a:p>
          </p:txBody>
        </p:sp>
        <p:sp>
          <p:nvSpPr>
            <p:cNvPr id="13" name="Line 17"/>
            <p:cNvSpPr>
              <a:spLocks noChangeShapeType="1"/>
            </p:cNvSpPr>
            <p:nvPr/>
          </p:nvSpPr>
          <p:spPr bwMode="auto">
            <a:xfrm>
              <a:off x="3423" y="3444"/>
              <a:ext cx="12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8"/>
            <p:cNvSpPr>
              <a:spLocks noChangeArrowheads="1"/>
            </p:cNvSpPr>
            <p:nvPr/>
          </p:nvSpPr>
          <p:spPr bwMode="auto">
            <a:xfrm>
              <a:off x="3441" y="3352"/>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a:spcBef>
                  <a:spcPct val="0"/>
                </a:spcBef>
                <a:buFont typeface="Wingdings" pitchFamily="2" charset="2"/>
                <a:buNone/>
              </a:pPr>
              <a:r>
                <a:rPr lang="en-US" altLang="zh-CN" sz="2800">
                  <a:latin typeface="Times New Roman" pitchFamily="18" charset="0"/>
                </a:rPr>
                <a:t>a</a:t>
              </a:r>
              <a:r>
                <a:rPr lang="en-US" altLang="zh-CN" sz="2800" baseline="-25000">
                  <a:latin typeface="Times New Roman" pitchFamily="18" charset="0"/>
                </a:rPr>
                <a:t>2</a:t>
              </a:r>
              <a:r>
                <a:rPr lang="en-US" altLang="zh-CN" sz="2800">
                  <a:latin typeface="Times New Roman" pitchFamily="18" charset="0"/>
                </a:rPr>
                <a:t>, b</a:t>
              </a:r>
              <a:r>
                <a:rPr lang="en-US" altLang="zh-CN" sz="2800" baseline="-25000">
                  <a:latin typeface="Times New Roman" pitchFamily="18" charset="0"/>
                </a:rPr>
                <a:t>3</a:t>
              </a:r>
              <a:endParaRPr lang="en-US" altLang="zh-CN" sz="2800">
                <a:latin typeface="Times New Roman" pitchFamily="18" charset="0"/>
              </a:endParaRPr>
            </a:p>
          </p:txBody>
        </p:sp>
      </p:grpSp>
      <p:sp>
        <p:nvSpPr>
          <p:cNvPr id="15" name="Rectangle 9"/>
          <p:cNvSpPr>
            <a:spLocks noChangeArrowheads="1"/>
          </p:cNvSpPr>
          <p:nvPr/>
        </p:nvSpPr>
        <p:spPr bwMode="auto">
          <a:xfrm>
            <a:off x="4546600" y="4779963"/>
            <a:ext cx="718820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Clr>
                <a:schemeClr val="folHlink"/>
              </a:buClr>
              <a:buSzPct val="50000"/>
              <a:buFont typeface="Wingdings" pitchFamily="2" charset="2"/>
              <a:buNone/>
            </a:pPr>
            <a:r>
              <a:rPr lang="en-US" altLang="zh-CN" sz="2800" dirty="0">
                <a:latin typeface="Tahoma" pitchFamily="34" charset="0"/>
              </a:rPr>
              <a:t>** </a:t>
            </a:r>
            <a:r>
              <a:rPr lang="zh-CN" altLang="en-US" sz="2800" dirty="0">
                <a:latin typeface="Tahoma" pitchFamily="34" charset="0"/>
              </a:rPr>
              <a:t>访问其它过程中的局部名字见下面的讨论</a:t>
            </a:r>
          </a:p>
        </p:txBody>
      </p:sp>
    </p:spTree>
    <p:extLst>
      <p:ext uri="{BB962C8B-B14F-4D97-AF65-F5344CB8AC3E}">
        <p14:creationId xmlns:p14="http://schemas.microsoft.com/office/powerpoint/2010/main" val="348189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28600" y="914400"/>
            <a:ext cx="11658600" cy="5334000"/>
          </a:xfrm>
        </p:spPr>
        <p:txBody>
          <a:bodyPr/>
          <a:lstStyle/>
          <a:p>
            <a:r>
              <a:rPr lang="zh-CN" altLang="en-US" sz="3600" dirty="0"/>
              <a:t>不含过程嵌套定义的词法作用域 </a:t>
            </a:r>
            <a:r>
              <a:rPr lang="en-US" altLang="zh-CN" sz="3600" dirty="0"/>
              <a:t>—C</a:t>
            </a:r>
            <a:r>
              <a:rPr lang="zh-CN" altLang="en-US" sz="3600" dirty="0"/>
              <a:t>语言</a:t>
            </a:r>
            <a:endParaRPr lang="en-US" altLang="zh-CN" sz="3600" dirty="0"/>
          </a:p>
          <a:p>
            <a:pPr lvl="1">
              <a:spcBef>
                <a:spcPct val="0"/>
              </a:spcBef>
            </a:pPr>
            <a:r>
              <a:rPr lang="zh-CN" altLang="en-US" sz="3600" dirty="0">
                <a:latin typeface="Tahoma" pitchFamily="34" charset="0"/>
              </a:rPr>
              <a:t>程序中引用的名字或者在当前的过程中被定义，或者在所有过程之外被定义</a:t>
            </a:r>
          </a:p>
          <a:p>
            <a:pPr lvl="1">
              <a:spcBef>
                <a:spcPct val="0"/>
              </a:spcBef>
            </a:pPr>
            <a:r>
              <a:rPr lang="zh-CN" altLang="en-US" sz="3600" dirty="0">
                <a:latin typeface="Tahoma" pitchFamily="34" charset="0"/>
              </a:rPr>
              <a:t>在所有过程之外被定义的变量，称之为</a:t>
            </a:r>
            <a:r>
              <a:rPr lang="zh-CN" altLang="en-US" sz="3600" u="sng" dirty="0">
                <a:latin typeface="Tahoma" pitchFamily="34" charset="0"/>
              </a:rPr>
              <a:t>全局变量</a:t>
            </a:r>
            <a:r>
              <a:rPr lang="zh-CN" altLang="en-US" sz="3600" dirty="0">
                <a:latin typeface="Tahoma" pitchFamily="34" charset="0"/>
              </a:rPr>
              <a:t>，被存放在</a:t>
            </a:r>
            <a:r>
              <a:rPr lang="zh-CN" altLang="en-US" sz="3600" u="sng" dirty="0">
                <a:latin typeface="Tahoma" pitchFamily="34" charset="0"/>
              </a:rPr>
              <a:t>静态数据区</a:t>
            </a:r>
            <a:r>
              <a:rPr lang="zh-CN" altLang="en-US" sz="3600" dirty="0">
                <a:latin typeface="Tahoma" pitchFamily="34" charset="0"/>
              </a:rPr>
              <a:t>，地址在编译时刻确定</a:t>
            </a:r>
            <a:r>
              <a:rPr lang="en-US" altLang="zh-CN" sz="3600" dirty="0">
                <a:latin typeface="Tahoma" pitchFamily="34" charset="0"/>
              </a:rPr>
              <a:t>(</a:t>
            </a:r>
            <a:r>
              <a:rPr lang="zh-CN" altLang="en-US" sz="3600" dirty="0">
                <a:latin typeface="Tahoma" pitchFamily="34" charset="0"/>
              </a:rPr>
              <a:t>放符号表中</a:t>
            </a:r>
            <a:r>
              <a:rPr lang="en-US" altLang="zh-CN" sz="3600" dirty="0">
                <a:latin typeface="Tahoma" pitchFamily="34" charset="0"/>
              </a:rPr>
              <a:t>)</a:t>
            </a:r>
          </a:p>
          <a:p>
            <a:pPr lvl="1">
              <a:spcBef>
                <a:spcPct val="0"/>
              </a:spcBef>
            </a:pPr>
            <a:r>
              <a:rPr lang="zh-CN" altLang="en-US" sz="3600" dirty="0">
                <a:latin typeface="Tahoma" pitchFamily="34" charset="0"/>
              </a:rPr>
              <a:t>过程中的局部名字联编到过程的活动记录的局部数据区中</a:t>
            </a:r>
          </a:p>
          <a:p>
            <a:pPr lvl="1">
              <a:spcBef>
                <a:spcPct val="0"/>
              </a:spcBef>
            </a:pPr>
            <a:r>
              <a:rPr lang="zh-CN" altLang="en-US" sz="3600" dirty="0">
                <a:latin typeface="Tahoma" pitchFamily="34" charset="0"/>
              </a:rPr>
              <a:t>访问非局部名字可根据符号表中该变量的地址直接到全局静态数据区中查找</a:t>
            </a:r>
          </a:p>
        </p:txBody>
      </p:sp>
      <p:sp>
        <p:nvSpPr>
          <p:cNvPr id="3" name="灯片编号占位符 2"/>
          <p:cNvSpPr>
            <a:spLocks noGrp="1"/>
          </p:cNvSpPr>
          <p:nvPr>
            <p:ph type="sldNum" sz="quarter" idx="12"/>
          </p:nvPr>
        </p:nvSpPr>
        <p:spPr/>
        <p:txBody>
          <a:bodyPr/>
          <a:lstStyle/>
          <a:p>
            <a:fld id="{10F35DC5-7E65-8247-99AB-4E984F8A921E}" type="slidenum">
              <a:rPr lang="en-US" smtClean="0"/>
              <a:pPr/>
              <a:t>58</a:t>
            </a:fld>
            <a:endParaRPr lang="en-US"/>
          </a:p>
        </p:txBody>
      </p:sp>
      <p:sp>
        <p:nvSpPr>
          <p:cNvPr id="4" name="标题 3"/>
          <p:cNvSpPr>
            <a:spLocks noGrp="1"/>
          </p:cNvSpPr>
          <p:nvPr>
            <p:ph type="title"/>
          </p:nvPr>
        </p:nvSpPr>
        <p:spPr/>
        <p:txBody>
          <a:bodyPr/>
          <a:lstStyle/>
          <a:p>
            <a:r>
              <a:rPr lang="en-US" altLang="zh-CN" dirty="0"/>
              <a:t>7.5 </a:t>
            </a:r>
            <a:r>
              <a:rPr lang="zh-CN" altLang="en-US" dirty="0"/>
              <a:t>对非局部名字的访问</a:t>
            </a:r>
          </a:p>
        </p:txBody>
      </p:sp>
    </p:spTree>
    <p:extLst>
      <p:ext uri="{BB962C8B-B14F-4D97-AF65-F5344CB8AC3E}">
        <p14:creationId xmlns:p14="http://schemas.microsoft.com/office/powerpoint/2010/main" val="32280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28599" y="762000"/>
            <a:ext cx="8610601" cy="5594176"/>
          </a:xfrm>
        </p:spPr>
        <p:txBody>
          <a:bodyPr>
            <a:noAutofit/>
          </a:bodyPr>
          <a:lstStyle/>
          <a:p>
            <a:pPr>
              <a:buFont typeface="Wingdings" panose="05000000000000000000" pitchFamily="2" charset="2"/>
              <a:buChar char="p"/>
              <a:defRPr/>
            </a:pPr>
            <a:r>
              <a:rPr lang="zh-CN" altLang="en-US" dirty="0"/>
              <a:t>变量的存储分配</a:t>
            </a:r>
            <a:endParaRPr lang="en-US" altLang="zh-CN" dirty="0"/>
          </a:p>
          <a:p>
            <a:pPr marL="606425" lvl="1" indent="-514350">
              <a:buFont typeface="Wingdings" panose="05000000000000000000" pitchFamily="2" charset="2"/>
              <a:buChar char="Ø"/>
              <a:defRPr/>
            </a:pPr>
            <a:r>
              <a:rPr lang="zh-CN" altLang="en-US" dirty="0"/>
              <a:t>全局变量</a:t>
            </a:r>
          </a:p>
          <a:p>
            <a:pPr marL="822325" lvl="2" indent="-457200">
              <a:buFont typeface="Wingdings" panose="05000000000000000000" pitchFamily="2" charset="2"/>
              <a:buChar char="ü"/>
              <a:defRPr/>
            </a:pPr>
            <a:r>
              <a:rPr lang="zh-CN" altLang="en-US" dirty="0"/>
              <a:t>静态地进行分配</a:t>
            </a:r>
          </a:p>
          <a:p>
            <a:pPr marL="822325" lvl="2" indent="-457200">
              <a:buFont typeface="Wingdings" panose="05000000000000000000" pitchFamily="2" charset="2"/>
              <a:buChar char="ü"/>
              <a:defRPr/>
            </a:pPr>
            <a:r>
              <a:rPr lang="zh-CN" altLang="en-US" dirty="0"/>
              <a:t>分配在静态数据区中</a:t>
            </a:r>
          </a:p>
          <a:p>
            <a:pPr marL="822325" lvl="2" indent="-457200">
              <a:buFont typeface="Wingdings" panose="05000000000000000000" pitchFamily="2" charset="2"/>
              <a:buChar char="ü"/>
              <a:defRPr/>
            </a:pPr>
            <a:r>
              <a:rPr lang="zh-CN" altLang="en-US" dirty="0"/>
              <a:t>编译时知道它们的位置，可以将全局变量对应的存储单元的地址编入目标代码中</a:t>
            </a:r>
          </a:p>
          <a:p>
            <a:pPr marL="549275" lvl="1" indent="-457200">
              <a:buFont typeface="Wingdings" panose="05000000000000000000" pitchFamily="2" charset="2"/>
              <a:buChar char="Ø"/>
              <a:defRPr/>
            </a:pPr>
            <a:r>
              <a:rPr lang="zh-CN" altLang="en-US" dirty="0"/>
              <a:t>局部变量</a:t>
            </a:r>
          </a:p>
          <a:p>
            <a:pPr marL="822325" lvl="2" indent="-457200">
              <a:buFont typeface="Wingdings" panose="05000000000000000000" pitchFamily="2" charset="2"/>
              <a:buChar char="ü"/>
              <a:defRPr/>
            </a:pPr>
            <a:r>
              <a:rPr lang="zh-CN" altLang="en-US" dirty="0"/>
              <a:t>动态地进行分配</a:t>
            </a:r>
          </a:p>
          <a:p>
            <a:pPr marL="822325" lvl="2" indent="-457200">
              <a:buFont typeface="Wingdings" panose="05000000000000000000" pitchFamily="2" charset="2"/>
              <a:buChar char="ü"/>
              <a:defRPr/>
            </a:pPr>
            <a:r>
              <a:rPr lang="zh-CN" altLang="en-US" dirty="0"/>
              <a:t>分配在活动记录中</a:t>
            </a:r>
          </a:p>
          <a:p>
            <a:pPr marL="822325" lvl="2" indent="-457200">
              <a:buFont typeface="Wingdings" panose="05000000000000000000" pitchFamily="2" charset="2"/>
              <a:buChar char="ü"/>
              <a:defRPr/>
            </a:pPr>
            <a:r>
              <a:rPr lang="zh-CN" altLang="en-US" dirty="0"/>
              <a:t>栈式存储分配</a:t>
            </a:r>
          </a:p>
          <a:p>
            <a:pPr marL="822325" lvl="2" indent="-457200">
              <a:buFont typeface="Wingdings" panose="05000000000000000000" pitchFamily="2" charset="2"/>
              <a:buChar char="ü"/>
              <a:defRPr/>
            </a:pPr>
            <a:r>
              <a:rPr lang="zh-CN" altLang="en-US" dirty="0"/>
              <a:t>通过</a:t>
            </a:r>
            <a:r>
              <a:rPr lang="en-US" altLang="zh-CN" dirty="0"/>
              <a:t>top-</a:t>
            </a:r>
            <a:r>
              <a:rPr lang="en-US" altLang="zh-CN" dirty="0" err="1"/>
              <a:t>sp</a:t>
            </a:r>
            <a:r>
              <a:rPr lang="zh-CN" altLang="en-US" dirty="0"/>
              <a:t>指针访问当前活动记录中的局部名字</a:t>
            </a:r>
          </a:p>
        </p:txBody>
      </p:sp>
      <p:sp>
        <p:nvSpPr>
          <p:cNvPr id="3" name="灯片编号占位符 2"/>
          <p:cNvSpPr>
            <a:spLocks noGrp="1"/>
          </p:cNvSpPr>
          <p:nvPr>
            <p:ph type="sldNum" sz="quarter" idx="12"/>
          </p:nvPr>
        </p:nvSpPr>
        <p:spPr/>
        <p:txBody>
          <a:bodyPr/>
          <a:lstStyle/>
          <a:p>
            <a:fld id="{10F35DC5-7E65-8247-99AB-4E984F8A921E}" type="slidenum">
              <a:rPr lang="en-US" smtClean="0"/>
              <a:pPr/>
              <a:t>59</a:t>
            </a:fld>
            <a:endParaRPr lang="en-US"/>
          </a:p>
        </p:txBody>
      </p:sp>
      <p:sp>
        <p:nvSpPr>
          <p:cNvPr id="4" name="标题 3"/>
          <p:cNvSpPr>
            <a:spLocks noGrp="1"/>
          </p:cNvSpPr>
          <p:nvPr>
            <p:ph type="title"/>
          </p:nvPr>
        </p:nvSpPr>
        <p:spPr/>
        <p:txBody>
          <a:bodyPr/>
          <a:lstStyle/>
          <a:p>
            <a:r>
              <a:rPr lang="zh-CN" altLang="en-US" sz="3200" dirty="0"/>
              <a:t>不含过程嵌套定义的词法作用域</a:t>
            </a:r>
          </a:p>
        </p:txBody>
      </p:sp>
      <p:sp>
        <p:nvSpPr>
          <p:cNvPr id="6" name="Rectangle 8"/>
          <p:cNvSpPr>
            <a:spLocks noChangeArrowheads="1"/>
          </p:cNvSpPr>
          <p:nvPr/>
        </p:nvSpPr>
        <p:spPr bwMode="auto">
          <a:xfrm>
            <a:off x="9288461" y="1384300"/>
            <a:ext cx="2286000" cy="426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sp>
        <p:nvSpPr>
          <p:cNvPr id="7" name="Text Box 7"/>
          <p:cNvSpPr txBox="1">
            <a:spLocks noChangeArrowheads="1"/>
          </p:cNvSpPr>
          <p:nvPr/>
        </p:nvSpPr>
        <p:spPr bwMode="auto">
          <a:xfrm>
            <a:off x="9324975" y="1395413"/>
            <a:ext cx="2257425" cy="8318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zh-CN" altLang="en-US" sz="2400" dirty="0"/>
              <a:t>代码区</a:t>
            </a:r>
            <a:r>
              <a:rPr lang="en-US" altLang="zh-CN" sz="2400" dirty="0"/>
              <a:t>/</a:t>
            </a:r>
          </a:p>
          <a:p>
            <a:pPr algn="ctr" eaLnBrk="1" hangingPunct="1">
              <a:spcBef>
                <a:spcPct val="0"/>
              </a:spcBef>
              <a:buFont typeface="Wingdings" pitchFamily="2" charset="2"/>
              <a:buNone/>
            </a:pPr>
            <a:r>
              <a:rPr lang="en-US" altLang="zh-CN" sz="2400" dirty="0"/>
              <a:t>  </a:t>
            </a:r>
            <a:r>
              <a:rPr lang="zh-CN" altLang="en-US" sz="2400" dirty="0"/>
              <a:t>保存目标代码 </a:t>
            </a:r>
          </a:p>
        </p:txBody>
      </p:sp>
      <p:sp>
        <p:nvSpPr>
          <p:cNvPr id="8" name="Text Box 6"/>
          <p:cNvSpPr txBox="1">
            <a:spLocks noChangeArrowheads="1"/>
          </p:cNvSpPr>
          <p:nvPr/>
        </p:nvSpPr>
        <p:spPr bwMode="auto">
          <a:xfrm>
            <a:off x="9326631" y="2218586"/>
            <a:ext cx="2250937" cy="7571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80000"/>
              </a:lnSpc>
              <a:spcBef>
                <a:spcPct val="0"/>
              </a:spcBef>
              <a:buFont typeface="Wingdings" pitchFamily="2" charset="2"/>
              <a:buNone/>
            </a:pPr>
            <a:r>
              <a:rPr lang="en-US" altLang="zh-CN" sz="2400"/>
              <a:t>    </a:t>
            </a:r>
            <a:r>
              <a:rPr lang="zh-CN" altLang="en-US" sz="2400"/>
              <a:t>静态数据区   </a:t>
            </a:r>
          </a:p>
        </p:txBody>
      </p:sp>
      <p:sp>
        <p:nvSpPr>
          <p:cNvPr id="9" name="Text Box 5"/>
          <p:cNvSpPr txBox="1">
            <a:spLocks noChangeArrowheads="1"/>
          </p:cNvSpPr>
          <p:nvPr/>
        </p:nvSpPr>
        <p:spPr bwMode="auto">
          <a:xfrm>
            <a:off x="9334631" y="2980586"/>
            <a:ext cx="2238113" cy="757130"/>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80000"/>
              </a:lnSpc>
              <a:spcBef>
                <a:spcPct val="0"/>
              </a:spcBef>
              <a:buFont typeface="Wingdings" pitchFamily="2" charset="2"/>
              <a:buNone/>
            </a:pPr>
            <a:r>
              <a:rPr lang="en-US" altLang="zh-CN" sz="2400" dirty="0"/>
              <a:t>       </a:t>
            </a:r>
            <a:r>
              <a:rPr lang="zh-CN" altLang="en-US" sz="2400" dirty="0"/>
              <a:t>控制栈        </a:t>
            </a:r>
          </a:p>
        </p:txBody>
      </p:sp>
      <p:sp>
        <p:nvSpPr>
          <p:cNvPr id="10" name="Line 4"/>
          <p:cNvSpPr>
            <a:spLocks noChangeShapeType="1"/>
          </p:cNvSpPr>
          <p:nvPr/>
        </p:nvSpPr>
        <p:spPr bwMode="auto">
          <a:xfrm>
            <a:off x="10431461" y="3670300"/>
            <a:ext cx="0" cy="457200"/>
          </a:xfrm>
          <a:prstGeom prst="line">
            <a:avLst/>
          </a:prstGeom>
          <a:noFill/>
          <a:ln w="38100">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3"/>
          <p:cNvSpPr txBox="1">
            <a:spLocks noChangeArrowheads="1"/>
          </p:cNvSpPr>
          <p:nvPr/>
        </p:nvSpPr>
        <p:spPr bwMode="auto">
          <a:xfrm>
            <a:off x="9341043" y="5008455"/>
            <a:ext cx="2225289" cy="646331"/>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50000"/>
              </a:lnSpc>
              <a:spcBef>
                <a:spcPct val="0"/>
              </a:spcBef>
              <a:buFont typeface="Wingdings" pitchFamily="2" charset="2"/>
              <a:buNone/>
            </a:pPr>
            <a:r>
              <a:rPr lang="en-US" altLang="zh-CN" sz="2400"/>
              <a:t>            </a:t>
            </a:r>
            <a:r>
              <a:rPr lang="zh-CN" altLang="en-US" sz="2400"/>
              <a:t>堆           </a:t>
            </a:r>
          </a:p>
        </p:txBody>
      </p:sp>
      <p:sp>
        <p:nvSpPr>
          <p:cNvPr id="12" name="Line 2"/>
          <p:cNvSpPr>
            <a:spLocks noChangeShapeType="1"/>
          </p:cNvSpPr>
          <p:nvPr/>
        </p:nvSpPr>
        <p:spPr bwMode="auto">
          <a:xfrm flipV="1">
            <a:off x="10431461" y="4584700"/>
            <a:ext cx="0" cy="457200"/>
          </a:xfrm>
          <a:prstGeom prst="line">
            <a:avLst/>
          </a:prstGeom>
          <a:noFill/>
          <a:ln w="38100">
            <a:solidFill>
              <a:srgbClr val="99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89768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pPr>
              <a:lnSpc>
                <a:spcPct val="120000"/>
              </a:lnSpc>
            </a:pPr>
            <a:r>
              <a:rPr lang="zh-CN" altLang="en-US" dirty="0">
                <a:latin typeface="Times New Roman" pitchFamily="18" charset="0"/>
                <a:cs typeface="Times New Roman" pitchFamily="18" charset="0"/>
              </a:rPr>
              <a:t>概述</a:t>
            </a:r>
            <a:endParaRPr lang="en-US" altLang="zh-CN" dirty="0">
              <a:latin typeface="Times New Roman" pitchFamily="18" charset="0"/>
              <a:cs typeface="Times New Roman" pitchFamily="18" charset="0"/>
            </a:endParaRPr>
          </a:p>
          <a:p>
            <a:pPr>
              <a:lnSpc>
                <a:spcPct val="120000"/>
              </a:lnSpc>
            </a:pPr>
            <a:r>
              <a:rPr lang="zh-CN" altLang="en-US" dirty="0">
                <a:solidFill>
                  <a:srgbClr val="FF0000"/>
                </a:solidFill>
                <a:latin typeface="Times New Roman" pitchFamily="18" charset="0"/>
                <a:cs typeface="Times New Roman" pitchFamily="18" charset="0"/>
              </a:rPr>
              <a:t>有关源语言中的一些问题的讨论</a:t>
            </a:r>
            <a:endParaRPr lang="en-US" altLang="zh-CN" dirty="0">
              <a:solidFill>
                <a:srgbClr val="FF0000"/>
              </a:solidFill>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存储组织</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运行时刻存储分配策略</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对非局部名字的访问</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符号表</a:t>
            </a:r>
            <a:endParaRPr lang="en-US" altLang="zh-CN" dirty="0">
              <a:latin typeface="Times New Roman" pitchFamily="18" charset="0"/>
              <a:cs typeface="Times New Roman"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6</a:t>
            </a:fld>
            <a:endParaRPr lang="en-US"/>
          </a:p>
        </p:txBody>
      </p:sp>
      <p:sp>
        <p:nvSpPr>
          <p:cNvPr id="4" name="标题 3"/>
          <p:cNvSpPr>
            <a:spLocks noGrp="1"/>
          </p:cNvSpPr>
          <p:nvPr>
            <p:ph type="title"/>
          </p:nvPr>
        </p:nvSpPr>
        <p:spPr/>
        <p:txBody>
          <a:bodyPr/>
          <a:lstStyle/>
          <a:p>
            <a:r>
              <a:rPr lang="zh-CN" altLang="en-US" dirty="0"/>
              <a:t>提纲</a:t>
            </a:r>
          </a:p>
        </p:txBody>
      </p:sp>
    </p:spTree>
    <p:extLst>
      <p:ext uri="{BB962C8B-B14F-4D97-AF65-F5344CB8AC3E}">
        <p14:creationId xmlns:p14="http://schemas.microsoft.com/office/powerpoint/2010/main" val="3359788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14400"/>
            <a:ext cx="9906000" cy="5257800"/>
          </a:xfrm>
        </p:spPr>
        <p:txBody>
          <a:bodyPr/>
          <a:lstStyle/>
          <a:p>
            <a:r>
              <a:rPr lang="zh-CN" altLang="en-US" dirty="0">
                <a:latin typeface="Times New Roman" panose="02020603050405020304" pitchFamily="18" charset="0"/>
              </a:rPr>
              <a:t>有过程嵌套定义 </a:t>
            </a:r>
            <a:r>
              <a:rPr lang="en-US" altLang="zh-CN" dirty="0">
                <a:latin typeface="Times New Roman" panose="02020603050405020304" pitchFamily="18" charset="0"/>
              </a:rPr>
              <a:t>—— PASCAL</a:t>
            </a:r>
          </a:p>
          <a:p>
            <a:pPr lvl="1"/>
            <a:r>
              <a:rPr lang="en-US" altLang="zh-CN" dirty="0">
                <a:latin typeface="Times New Roman" panose="02020603050405020304" pitchFamily="18" charset="0"/>
              </a:rPr>
              <a:t>PASCAL </a:t>
            </a:r>
            <a:r>
              <a:rPr lang="zh-CN" altLang="en-US" dirty="0">
                <a:latin typeface="Times New Roman" panose="02020603050405020304" pitchFamily="18" charset="0"/>
              </a:rPr>
              <a:t>语言的一个例子</a:t>
            </a:r>
            <a:endParaRPr lang="en-US" altLang="zh-CN"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60</a:t>
            </a:fld>
            <a:endParaRPr lang="en-US"/>
          </a:p>
        </p:txBody>
      </p:sp>
      <p:sp>
        <p:nvSpPr>
          <p:cNvPr id="4" name="标题 3"/>
          <p:cNvSpPr>
            <a:spLocks noGrp="1"/>
          </p:cNvSpPr>
          <p:nvPr>
            <p:ph type="title"/>
          </p:nvPr>
        </p:nvSpPr>
        <p:spPr/>
        <p:txBody>
          <a:bodyPr/>
          <a:lstStyle/>
          <a:p>
            <a:r>
              <a:rPr lang="en-US" altLang="zh-CN" dirty="0"/>
              <a:t>7.5 </a:t>
            </a:r>
            <a:r>
              <a:rPr lang="zh-CN" altLang="en-US" dirty="0"/>
              <a:t>对非局部名字的访问</a:t>
            </a:r>
          </a:p>
        </p:txBody>
      </p:sp>
    </p:spTree>
    <p:extLst>
      <p:ext uri="{BB962C8B-B14F-4D97-AF65-F5344CB8AC3E}">
        <p14:creationId xmlns:p14="http://schemas.microsoft.com/office/powerpoint/2010/main" val="34592848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28800" y="914400"/>
            <a:ext cx="8534400" cy="685800"/>
          </a:xfrm>
        </p:spPr>
        <p:txBody>
          <a:bodyPr/>
          <a:lstStyle/>
          <a:p>
            <a:r>
              <a:rPr lang="zh-CN" altLang="en-US" dirty="0">
                <a:latin typeface="Times New Roman" panose="02020603050405020304" pitchFamily="18" charset="0"/>
              </a:rPr>
              <a:t>有过程嵌套定义 </a:t>
            </a:r>
            <a:r>
              <a:rPr lang="en-US" altLang="zh-CN" dirty="0">
                <a:latin typeface="Times New Roman" panose="02020603050405020304" pitchFamily="18" charset="0"/>
              </a:rPr>
              <a:t>—— PASCAL</a:t>
            </a:r>
          </a:p>
        </p:txBody>
      </p:sp>
      <p:sp>
        <p:nvSpPr>
          <p:cNvPr id="3" name="灯片编号占位符 2"/>
          <p:cNvSpPr>
            <a:spLocks noGrp="1"/>
          </p:cNvSpPr>
          <p:nvPr>
            <p:ph type="sldNum" sz="quarter" idx="12"/>
          </p:nvPr>
        </p:nvSpPr>
        <p:spPr/>
        <p:txBody>
          <a:bodyPr/>
          <a:lstStyle/>
          <a:p>
            <a:fld id="{10F35DC5-7E65-8247-99AB-4E984F8A921E}" type="slidenum">
              <a:rPr lang="en-US" smtClean="0"/>
              <a:pPr/>
              <a:t>61</a:t>
            </a:fld>
            <a:endParaRPr lang="en-US"/>
          </a:p>
        </p:txBody>
      </p:sp>
      <p:sp>
        <p:nvSpPr>
          <p:cNvPr id="4" name="标题 3"/>
          <p:cNvSpPr>
            <a:spLocks noGrp="1"/>
          </p:cNvSpPr>
          <p:nvPr>
            <p:ph type="title"/>
          </p:nvPr>
        </p:nvSpPr>
        <p:spPr/>
        <p:txBody>
          <a:bodyPr/>
          <a:lstStyle/>
          <a:p>
            <a:r>
              <a:rPr lang="en-US" altLang="zh-CN" dirty="0"/>
              <a:t>7.4 </a:t>
            </a:r>
            <a:r>
              <a:rPr lang="zh-CN" altLang="en-US" dirty="0"/>
              <a:t>对非局部名字的访问</a:t>
            </a:r>
          </a:p>
        </p:txBody>
      </p:sp>
      <p:sp>
        <p:nvSpPr>
          <p:cNvPr id="5" name="Rectangle 2"/>
          <p:cNvSpPr>
            <a:spLocks noChangeArrowheads="1"/>
          </p:cNvSpPr>
          <p:nvPr/>
        </p:nvSpPr>
        <p:spPr bwMode="auto">
          <a:xfrm>
            <a:off x="1524000" y="76201"/>
            <a:ext cx="9144000" cy="3140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dirty="0"/>
              <a:t>(1)</a:t>
            </a:r>
            <a:r>
              <a:rPr lang="zh-CN" altLang="en-US" sz="2000" dirty="0"/>
              <a:t> </a:t>
            </a:r>
            <a:r>
              <a:rPr lang="en-US" altLang="zh-CN" sz="2000" dirty="0"/>
              <a:t>program </a:t>
            </a:r>
            <a:r>
              <a:rPr lang="en-US" altLang="zh-CN" sz="2000" dirty="0">
                <a:solidFill>
                  <a:schemeClr val="tx2"/>
                </a:solidFill>
              </a:rPr>
              <a:t>sort</a:t>
            </a:r>
            <a:r>
              <a:rPr lang="zh-CN" altLang="en-US" sz="2000" dirty="0"/>
              <a:t>（</a:t>
            </a:r>
            <a:r>
              <a:rPr lang="en-US" altLang="zh-CN" sz="2000" dirty="0"/>
              <a:t>input</a:t>
            </a:r>
            <a:r>
              <a:rPr lang="zh-CN" altLang="en-US" sz="2000" dirty="0"/>
              <a:t>，</a:t>
            </a:r>
            <a:r>
              <a:rPr lang="en-US" altLang="zh-CN" sz="2000" dirty="0"/>
              <a:t>output</a:t>
            </a:r>
            <a:r>
              <a:rPr lang="zh-CN" altLang="en-US" sz="2000" dirty="0"/>
              <a:t>）</a:t>
            </a:r>
            <a:r>
              <a:rPr lang="en-US" altLang="zh-CN" sz="2000" dirty="0"/>
              <a:t>;</a:t>
            </a:r>
          </a:p>
          <a:p>
            <a:pPr eaLnBrk="1" hangingPunct="1">
              <a:spcBef>
                <a:spcPct val="0"/>
              </a:spcBef>
              <a:buFont typeface="Wingdings" pitchFamily="2" charset="2"/>
              <a:buNone/>
            </a:pPr>
            <a:r>
              <a:rPr lang="en-US" altLang="zh-CN" sz="2000" dirty="0"/>
              <a:t>(2)</a:t>
            </a:r>
            <a:r>
              <a:rPr lang="zh-CN" altLang="en-US" sz="2000" dirty="0"/>
              <a:t> </a:t>
            </a:r>
            <a:r>
              <a:rPr lang="zh-CN" altLang="en-US" sz="2000" dirty="0">
                <a:latin typeface="Times New Roman" pitchFamily="18" charset="0"/>
              </a:rPr>
              <a:t>   </a:t>
            </a:r>
            <a:r>
              <a:rPr lang="zh-CN" altLang="en-US" sz="2000" dirty="0"/>
              <a:t>  </a:t>
            </a:r>
            <a:r>
              <a:rPr lang="en-US" altLang="zh-CN" sz="2000" dirty="0" err="1"/>
              <a:t>var</a:t>
            </a:r>
            <a:r>
              <a:rPr lang="en-US" altLang="zh-CN" sz="2000" dirty="0"/>
              <a:t> a</a:t>
            </a:r>
            <a:r>
              <a:rPr lang="zh-CN" altLang="en-US" sz="2000" dirty="0"/>
              <a:t>： </a:t>
            </a:r>
            <a:r>
              <a:rPr lang="en-US" altLang="zh-CN" sz="2000" dirty="0"/>
              <a:t>array[0..10]</a:t>
            </a:r>
            <a:r>
              <a:rPr lang="zh-CN" altLang="en-US" sz="2000" dirty="0"/>
              <a:t> </a:t>
            </a:r>
            <a:r>
              <a:rPr lang="en-US" altLang="zh-CN" sz="2000" dirty="0"/>
              <a:t>of integer</a:t>
            </a:r>
            <a:r>
              <a:rPr lang="zh-CN" altLang="en-US" sz="2000" dirty="0"/>
              <a:t>； </a:t>
            </a:r>
            <a:br>
              <a:rPr lang="zh-CN" altLang="en-US" sz="2000" dirty="0"/>
            </a:br>
            <a:r>
              <a:rPr lang="en-US" altLang="zh-CN" sz="2000" dirty="0"/>
              <a:t>(3)</a:t>
            </a:r>
            <a:r>
              <a:rPr lang="zh-CN" altLang="en-US" sz="2000" dirty="0"/>
              <a:t> </a:t>
            </a:r>
            <a:r>
              <a:rPr lang="zh-CN" altLang="en-US" sz="2000" dirty="0">
                <a:latin typeface="Times New Roman" pitchFamily="18" charset="0"/>
              </a:rPr>
              <a:t>    </a:t>
            </a:r>
            <a:r>
              <a:rPr lang="zh-CN" altLang="en-US" sz="2000" dirty="0"/>
              <a:t>      </a:t>
            </a:r>
            <a:r>
              <a:rPr lang="zh-CN" altLang="en-US" sz="2000" dirty="0">
                <a:latin typeface="Times New Roman" pitchFamily="18" charset="0"/>
              </a:rPr>
              <a:t> </a:t>
            </a:r>
            <a:r>
              <a:rPr lang="en-US" altLang="zh-CN" sz="2000" dirty="0"/>
              <a:t>x : integer</a:t>
            </a:r>
            <a:r>
              <a:rPr lang="zh-CN" altLang="en-US" sz="2000" dirty="0"/>
              <a:t>； </a:t>
            </a:r>
          </a:p>
          <a:p>
            <a:pPr eaLnBrk="1" hangingPunct="1">
              <a:spcBef>
                <a:spcPct val="0"/>
              </a:spcBef>
              <a:buFont typeface="Wingdings" pitchFamily="2" charset="2"/>
              <a:buNone/>
            </a:pPr>
            <a:r>
              <a:rPr lang="en-US" altLang="zh-CN" sz="2000" dirty="0"/>
              <a:t>(4)</a:t>
            </a:r>
            <a:r>
              <a:rPr lang="zh-CN" altLang="en-US" sz="2000" dirty="0"/>
              <a:t> </a:t>
            </a:r>
            <a:r>
              <a:rPr lang="zh-CN" altLang="en-US" sz="2000" dirty="0">
                <a:latin typeface="Times New Roman" pitchFamily="18" charset="0"/>
              </a:rPr>
              <a:t>   </a:t>
            </a:r>
            <a:r>
              <a:rPr lang="zh-CN" altLang="en-US" sz="2000" dirty="0"/>
              <a:t>  </a:t>
            </a:r>
            <a:r>
              <a:rPr lang="en-US" altLang="zh-CN" sz="2000" dirty="0"/>
              <a:t>procedure  </a:t>
            </a:r>
            <a:r>
              <a:rPr lang="en-US" altLang="zh-CN" sz="2000" dirty="0" err="1">
                <a:solidFill>
                  <a:schemeClr val="tx2"/>
                </a:solidFill>
              </a:rPr>
              <a:t>readarray</a:t>
            </a:r>
            <a:r>
              <a:rPr lang="zh-CN" altLang="en-US" sz="2000" dirty="0"/>
              <a:t>； </a:t>
            </a:r>
            <a:br>
              <a:rPr lang="zh-CN" altLang="en-US" sz="2000" dirty="0"/>
            </a:br>
            <a:r>
              <a:rPr lang="en-US" altLang="zh-CN" sz="2000" dirty="0"/>
              <a:t>(5)</a:t>
            </a:r>
            <a:r>
              <a:rPr lang="zh-CN" altLang="en-US" sz="2000" dirty="0"/>
              <a:t> </a:t>
            </a:r>
            <a:r>
              <a:rPr lang="zh-CN" altLang="en-US" sz="2000" dirty="0">
                <a:latin typeface="Times New Roman" pitchFamily="18" charset="0"/>
              </a:rPr>
              <a:t>      </a:t>
            </a:r>
            <a:r>
              <a:rPr lang="zh-CN" altLang="en-US" sz="2000" dirty="0"/>
              <a:t>     </a:t>
            </a:r>
            <a:r>
              <a:rPr lang="en-US" altLang="zh-CN" sz="2000" dirty="0" err="1"/>
              <a:t>var</a:t>
            </a:r>
            <a:r>
              <a:rPr lang="en-US" altLang="zh-CN" sz="2000" dirty="0"/>
              <a:t> </a:t>
            </a:r>
            <a:r>
              <a:rPr lang="en-US" altLang="zh-CN" sz="2000" dirty="0" err="1"/>
              <a:t>i</a:t>
            </a:r>
            <a:r>
              <a:rPr lang="en-US" altLang="zh-CN" sz="2000" dirty="0"/>
              <a:t> </a:t>
            </a:r>
            <a:r>
              <a:rPr lang="zh-CN" altLang="en-US" sz="2000" dirty="0"/>
              <a:t>： </a:t>
            </a:r>
            <a:r>
              <a:rPr lang="en-US" altLang="zh-CN" sz="2000" dirty="0"/>
              <a:t>integer</a:t>
            </a:r>
            <a:r>
              <a:rPr lang="zh-CN" altLang="en-US" sz="2000" dirty="0"/>
              <a:t>； </a:t>
            </a:r>
            <a:br>
              <a:rPr lang="zh-CN" altLang="en-US" sz="2000" dirty="0"/>
            </a:br>
            <a:r>
              <a:rPr lang="en-US" altLang="zh-CN" sz="2000" dirty="0"/>
              <a:t>(6)</a:t>
            </a:r>
            <a:r>
              <a:rPr lang="zh-CN" altLang="en-US" sz="2000" dirty="0"/>
              <a:t> </a:t>
            </a:r>
            <a:r>
              <a:rPr lang="zh-CN" altLang="en-US" sz="2000" dirty="0">
                <a:latin typeface="Times New Roman" pitchFamily="18" charset="0"/>
              </a:rPr>
              <a:t>      </a:t>
            </a:r>
            <a:r>
              <a:rPr lang="zh-CN" altLang="en-US" sz="2000" dirty="0"/>
              <a:t>     </a:t>
            </a:r>
            <a:r>
              <a:rPr lang="en-US" altLang="zh-CN" sz="2000" dirty="0"/>
              <a:t>begin  </a:t>
            </a:r>
            <a:r>
              <a:rPr lang="en-US" altLang="zh-CN" sz="2000" dirty="0">
                <a:latin typeface="Times New Roman" pitchFamily="18" charset="0"/>
              </a:rPr>
              <a:t>…</a:t>
            </a:r>
            <a:r>
              <a:rPr lang="en-US" altLang="zh-CN" sz="2000" dirty="0"/>
              <a:t> a</a:t>
            </a:r>
            <a:r>
              <a:rPr lang="en-US" altLang="zh-CN" sz="2000" dirty="0">
                <a:latin typeface="Times New Roman" pitchFamily="18" charset="0"/>
              </a:rPr>
              <a:t>…</a:t>
            </a:r>
            <a:r>
              <a:rPr lang="en-US" altLang="zh-CN" sz="2000" dirty="0"/>
              <a:t>   end { </a:t>
            </a:r>
            <a:r>
              <a:rPr lang="en-US" altLang="zh-CN" sz="2000" dirty="0" err="1"/>
              <a:t>readarray</a:t>
            </a:r>
            <a:r>
              <a:rPr lang="en-US" altLang="zh-CN" sz="2000" dirty="0"/>
              <a:t>}; </a:t>
            </a:r>
          </a:p>
          <a:p>
            <a:pPr eaLnBrk="1" hangingPunct="1">
              <a:spcBef>
                <a:spcPct val="0"/>
              </a:spcBef>
              <a:buFont typeface="Wingdings" pitchFamily="2" charset="2"/>
              <a:buNone/>
            </a:pPr>
            <a:r>
              <a:rPr lang="en-US" altLang="zh-CN" sz="2000" dirty="0"/>
              <a:t>(7)</a:t>
            </a:r>
            <a:r>
              <a:rPr lang="zh-CN" altLang="en-US" sz="2000" dirty="0"/>
              <a:t> </a:t>
            </a:r>
            <a:r>
              <a:rPr lang="zh-CN" altLang="en-US" sz="2000" dirty="0">
                <a:latin typeface="Times New Roman" pitchFamily="18" charset="0"/>
              </a:rPr>
              <a:t>   </a:t>
            </a:r>
            <a:r>
              <a:rPr lang="zh-CN" altLang="en-US" sz="2000" dirty="0"/>
              <a:t>  </a:t>
            </a:r>
            <a:r>
              <a:rPr lang="en-US" altLang="zh-CN" sz="2000" dirty="0"/>
              <a:t>procedure  </a:t>
            </a:r>
            <a:r>
              <a:rPr lang="en-US" altLang="zh-CN" sz="2000" dirty="0">
                <a:solidFill>
                  <a:schemeClr val="tx2"/>
                </a:solidFill>
              </a:rPr>
              <a:t>exchange</a:t>
            </a:r>
            <a:r>
              <a:rPr lang="en-US" altLang="zh-CN" sz="2000" dirty="0"/>
              <a:t>(</a:t>
            </a:r>
            <a:r>
              <a:rPr lang="en-US" altLang="zh-CN" sz="2000" dirty="0" err="1"/>
              <a:t>i</a:t>
            </a:r>
            <a:r>
              <a:rPr lang="zh-CN" altLang="en-US" sz="2000" dirty="0"/>
              <a:t>，</a:t>
            </a:r>
            <a:r>
              <a:rPr lang="en-US" altLang="zh-CN" sz="2000" dirty="0"/>
              <a:t>j</a:t>
            </a:r>
            <a:r>
              <a:rPr lang="zh-CN" altLang="en-US" sz="2000" dirty="0"/>
              <a:t>： </a:t>
            </a:r>
            <a:r>
              <a:rPr lang="en-US" altLang="zh-CN" sz="2000" dirty="0"/>
              <a:t>integer)</a:t>
            </a:r>
            <a:r>
              <a:rPr lang="zh-CN" altLang="en-US" sz="2000" dirty="0"/>
              <a:t>； </a:t>
            </a:r>
            <a:br>
              <a:rPr lang="zh-CN" altLang="en-US" sz="2000" dirty="0"/>
            </a:br>
            <a:r>
              <a:rPr lang="en-US" altLang="zh-CN" sz="2000" dirty="0"/>
              <a:t>(8)</a:t>
            </a:r>
            <a:r>
              <a:rPr lang="zh-CN" altLang="en-US" sz="2000" dirty="0"/>
              <a:t> </a:t>
            </a:r>
            <a:r>
              <a:rPr lang="zh-CN" altLang="en-US" sz="2000" dirty="0">
                <a:latin typeface="Times New Roman" pitchFamily="18" charset="0"/>
              </a:rPr>
              <a:t>     </a:t>
            </a:r>
            <a:r>
              <a:rPr lang="zh-CN" altLang="en-US" sz="2000" dirty="0"/>
              <a:t>     </a:t>
            </a:r>
            <a:r>
              <a:rPr lang="zh-CN" altLang="en-US" sz="2000" dirty="0">
                <a:latin typeface="Times New Roman" pitchFamily="18" charset="0"/>
              </a:rPr>
              <a:t> </a:t>
            </a:r>
            <a:r>
              <a:rPr lang="en-US" altLang="zh-CN" sz="2000" dirty="0"/>
              <a:t>begin </a:t>
            </a:r>
            <a:br>
              <a:rPr lang="en-US" altLang="zh-CN" sz="2000" dirty="0"/>
            </a:br>
            <a:r>
              <a:rPr lang="en-US" altLang="zh-CN" sz="2000" dirty="0"/>
              <a:t>(9)</a:t>
            </a:r>
            <a:r>
              <a:rPr lang="zh-CN" altLang="en-US" sz="2000" dirty="0"/>
              <a:t> </a:t>
            </a:r>
            <a:r>
              <a:rPr lang="zh-CN" altLang="en-US" sz="2000" dirty="0">
                <a:latin typeface="Times New Roman" pitchFamily="18" charset="0"/>
              </a:rPr>
              <a:t>         </a:t>
            </a:r>
            <a:r>
              <a:rPr lang="zh-CN" altLang="en-US" sz="2000" dirty="0"/>
              <a:t>        </a:t>
            </a:r>
            <a:r>
              <a:rPr lang="en-US" altLang="zh-CN" sz="2000" dirty="0"/>
              <a:t>x</a:t>
            </a:r>
            <a:r>
              <a:rPr lang="zh-CN" altLang="en-US" sz="2000" dirty="0"/>
              <a:t>：</a:t>
            </a:r>
            <a:r>
              <a:rPr lang="en-US" altLang="zh-CN" sz="2000" dirty="0"/>
              <a:t>= a[</a:t>
            </a:r>
            <a:r>
              <a:rPr lang="en-US" altLang="zh-CN" sz="2000" dirty="0" err="1"/>
              <a:t>i</a:t>
            </a:r>
            <a:r>
              <a:rPr lang="en-US" altLang="zh-CN" sz="2000" dirty="0"/>
              <a:t>] </a:t>
            </a:r>
            <a:r>
              <a:rPr lang="zh-CN" altLang="en-US" sz="2000" dirty="0"/>
              <a:t>；</a:t>
            </a:r>
            <a:r>
              <a:rPr lang="en-US" altLang="zh-CN" sz="2000" dirty="0"/>
              <a:t>a[</a:t>
            </a:r>
            <a:r>
              <a:rPr lang="en-US" altLang="zh-CN" sz="2000" dirty="0" err="1"/>
              <a:t>i</a:t>
            </a:r>
            <a:r>
              <a:rPr lang="en-US" altLang="zh-CN" sz="2000" dirty="0"/>
              <a:t>]:=a[j]; a[j]:</a:t>
            </a:r>
            <a:r>
              <a:rPr lang="zh-CN" altLang="en-US" sz="2000" dirty="0"/>
              <a:t>＝</a:t>
            </a:r>
            <a:r>
              <a:rPr lang="en-US" altLang="zh-CN" sz="2000" dirty="0"/>
              <a:t>x </a:t>
            </a:r>
            <a:br>
              <a:rPr lang="en-US" altLang="zh-CN" sz="2000" dirty="0"/>
            </a:br>
            <a:r>
              <a:rPr lang="en-US" altLang="zh-CN" sz="2000" dirty="0"/>
              <a:t>(10)</a:t>
            </a:r>
            <a:r>
              <a:rPr lang="zh-CN" altLang="en-US" sz="2000" dirty="0">
                <a:latin typeface="Times New Roman" pitchFamily="18" charset="0"/>
              </a:rPr>
              <a:t>    </a:t>
            </a:r>
            <a:r>
              <a:rPr lang="zh-CN" altLang="en-US" sz="2000" dirty="0"/>
              <a:t>      </a:t>
            </a:r>
            <a:r>
              <a:rPr lang="en-US" altLang="zh-CN" sz="2000" dirty="0"/>
              <a:t>end { exchange}; </a:t>
            </a:r>
          </a:p>
        </p:txBody>
      </p:sp>
      <p:sp>
        <p:nvSpPr>
          <p:cNvPr id="6" name="Rectangle 3"/>
          <p:cNvSpPr>
            <a:spLocks noChangeArrowheads="1"/>
          </p:cNvSpPr>
          <p:nvPr/>
        </p:nvSpPr>
        <p:spPr bwMode="auto">
          <a:xfrm>
            <a:off x="1524000" y="3200401"/>
            <a:ext cx="9144000" cy="3140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dirty="0"/>
              <a:t>(</a:t>
            </a:r>
            <a:r>
              <a:rPr lang="zh-CN" altLang="zh-CN" sz="2000" dirty="0"/>
              <a:t>11</a:t>
            </a:r>
            <a:r>
              <a:rPr lang="en-US" altLang="zh-CN" sz="2000" dirty="0"/>
              <a:t>)</a:t>
            </a:r>
            <a:r>
              <a:rPr lang="zh-CN" altLang="zh-CN" sz="2000" dirty="0">
                <a:latin typeface="Times New Roman" pitchFamily="18" charset="0"/>
              </a:rPr>
              <a:t> </a:t>
            </a:r>
            <a:r>
              <a:rPr lang="zh-CN" altLang="zh-CN" sz="2000" dirty="0"/>
              <a:t> </a:t>
            </a:r>
            <a:r>
              <a:rPr lang="zh-CN" altLang="en-US" sz="2000" dirty="0"/>
              <a:t>  </a:t>
            </a:r>
            <a:r>
              <a:rPr lang="en-US" altLang="zh-CN" sz="2000" dirty="0"/>
              <a:t>procedure </a:t>
            </a:r>
            <a:r>
              <a:rPr lang="en-US" altLang="zh-CN" sz="2000" dirty="0">
                <a:solidFill>
                  <a:schemeClr val="tx2"/>
                </a:solidFill>
              </a:rPr>
              <a:t>quicksort</a:t>
            </a:r>
            <a:r>
              <a:rPr lang="en-US" altLang="zh-CN" sz="2000" dirty="0"/>
              <a:t>(m</a:t>
            </a:r>
            <a:r>
              <a:rPr lang="zh-CN" altLang="en-US" sz="2000" dirty="0"/>
              <a:t>，</a:t>
            </a:r>
            <a:r>
              <a:rPr lang="en-US" altLang="zh-CN" sz="2000" dirty="0"/>
              <a:t>n</a:t>
            </a:r>
            <a:r>
              <a:rPr lang="zh-CN" altLang="en-US" sz="2000" dirty="0"/>
              <a:t>： </a:t>
            </a:r>
            <a:r>
              <a:rPr lang="en-US" altLang="zh-CN" sz="2000" dirty="0"/>
              <a:t>integer ) </a:t>
            </a:r>
            <a:r>
              <a:rPr lang="zh-CN" altLang="en-US" sz="2000" dirty="0"/>
              <a:t>； </a:t>
            </a:r>
            <a:br>
              <a:rPr lang="zh-CN" altLang="en-US" sz="2000" dirty="0"/>
            </a:br>
            <a:r>
              <a:rPr lang="en-US" altLang="zh-CN" sz="2000" dirty="0"/>
              <a:t>(12)</a:t>
            </a:r>
            <a:r>
              <a:rPr lang="zh-CN" altLang="en-US" sz="2000" dirty="0">
                <a:latin typeface="Times New Roman" pitchFamily="18" charset="0"/>
              </a:rPr>
              <a:t>     </a:t>
            </a:r>
            <a:r>
              <a:rPr lang="zh-CN" altLang="en-US" sz="2000" dirty="0"/>
              <a:t>      </a:t>
            </a:r>
            <a:r>
              <a:rPr lang="en-US" altLang="zh-CN" sz="2000" dirty="0" err="1"/>
              <a:t>var</a:t>
            </a:r>
            <a:r>
              <a:rPr lang="en-US" altLang="zh-CN" sz="2000" dirty="0"/>
              <a:t> k</a:t>
            </a:r>
            <a:r>
              <a:rPr lang="zh-CN" altLang="en-US" sz="2000" dirty="0"/>
              <a:t>，</a:t>
            </a:r>
            <a:r>
              <a:rPr lang="en-US" altLang="zh-CN" sz="2000" dirty="0"/>
              <a:t>v</a:t>
            </a:r>
            <a:r>
              <a:rPr lang="zh-CN" altLang="en-US" sz="2000" dirty="0"/>
              <a:t>： </a:t>
            </a:r>
            <a:r>
              <a:rPr lang="en-US" altLang="zh-CN" sz="2000" dirty="0"/>
              <a:t>integer</a:t>
            </a:r>
            <a:r>
              <a:rPr lang="zh-CN" altLang="en-US" sz="2000" dirty="0"/>
              <a:t>； </a:t>
            </a:r>
            <a:br>
              <a:rPr lang="zh-CN" altLang="en-US" sz="2000" dirty="0"/>
            </a:br>
            <a:r>
              <a:rPr lang="en-US" altLang="zh-CN" sz="2000" dirty="0"/>
              <a:t>(13)</a:t>
            </a:r>
            <a:r>
              <a:rPr lang="zh-CN" altLang="en-US" sz="2000" dirty="0">
                <a:latin typeface="Times New Roman" pitchFamily="18" charset="0"/>
              </a:rPr>
              <a:t>     </a:t>
            </a:r>
            <a:r>
              <a:rPr lang="zh-CN" altLang="en-US" sz="2000" dirty="0"/>
              <a:t>      </a:t>
            </a:r>
            <a:r>
              <a:rPr lang="en-US" altLang="zh-CN" sz="2000" dirty="0"/>
              <a:t>function </a:t>
            </a:r>
            <a:r>
              <a:rPr lang="en-US" altLang="zh-CN" sz="2000" dirty="0">
                <a:solidFill>
                  <a:schemeClr val="tx2"/>
                </a:solidFill>
              </a:rPr>
              <a:t>partition</a:t>
            </a:r>
            <a:r>
              <a:rPr lang="en-US" altLang="zh-CN" sz="2000" dirty="0"/>
              <a:t> ( y</a:t>
            </a:r>
            <a:r>
              <a:rPr lang="zh-CN" altLang="en-US" sz="2000" dirty="0"/>
              <a:t>，</a:t>
            </a:r>
            <a:r>
              <a:rPr lang="en-US" altLang="zh-CN" sz="2000" dirty="0"/>
              <a:t>z</a:t>
            </a:r>
            <a:r>
              <a:rPr lang="zh-CN" altLang="en-US" sz="2000" dirty="0"/>
              <a:t>： </a:t>
            </a:r>
            <a:r>
              <a:rPr lang="en-US" altLang="zh-CN" sz="2000" dirty="0"/>
              <a:t>integer ) </a:t>
            </a:r>
            <a:r>
              <a:rPr lang="zh-CN" altLang="en-US" sz="2000" dirty="0"/>
              <a:t>： </a:t>
            </a:r>
            <a:r>
              <a:rPr lang="en-US" altLang="zh-CN" sz="2000" dirty="0"/>
              <a:t>integer</a:t>
            </a:r>
            <a:r>
              <a:rPr lang="zh-CN" altLang="en-US" sz="2000" dirty="0"/>
              <a:t>； </a:t>
            </a:r>
            <a:br>
              <a:rPr lang="zh-CN" altLang="en-US" sz="2000" dirty="0"/>
            </a:br>
            <a:r>
              <a:rPr lang="en-US" altLang="zh-CN" sz="2000" dirty="0"/>
              <a:t>(14)</a:t>
            </a:r>
            <a:r>
              <a:rPr lang="zh-CN" altLang="en-US" sz="2000" dirty="0">
                <a:latin typeface="Times New Roman" pitchFamily="18" charset="0"/>
              </a:rPr>
              <a:t>        </a:t>
            </a:r>
            <a:r>
              <a:rPr lang="zh-CN" altLang="en-US" sz="2000" dirty="0"/>
              <a:t>         </a:t>
            </a:r>
            <a:r>
              <a:rPr lang="en-US" altLang="zh-CN" sz="2000" dirty="0" err="1"/>
              <a:t>var</a:t>
            </a:r>
            <a:r>
              <a:rPr lang="en-US" altLang="zh-CN" sz="2000" dirty="0"/>
              <a:t> </a:t>
            </a:r>
            <a:r>
              <a:rPr lang="en-US" altLang="zh-CN" sz="2000" dirty="0" err="1"/>
              <a:t>i</a:t>
            </a:r>
            <a:r>
              <a:rPr lang="zh-CN" altLang="en-US" sz="2000" dirty="0"/>
              <a:t>，</a:t>
            </a:r>
            <a:r>
              <a:rPr lang="en-US" altLang="zh-CN" sz="2000" dirty="0"/>
              <a:t>j </a:t>
            </a:r>
            <a:r>
              <a:rPr lang="zh-CN" altLang="en-US" sz="2000" dirty="0"/>
              <a:t>： </a:t>
            </a:r>
            <a:r>
              <a:rPr lang="en-US" altLang="zh-CN" sz="2000" dirty="0"/>
              <a:t>integer</a:t>
            </a:r>
            <a:r>
              <a:rPr lang="zh-CN" altLang="en-US" sz="2000" dirty="0"/>
              <a:t>； </a:t>
            </a:r>
            <a:br>
              <a:rPr lang="zh-CN" altLang="en-US" sz="2000" dirty="0"/>
            </a:br>
            <a:r>
              <a:rPr lang="en-US" altLang="zh-CN" sz="2000" dirty="0"/>
              <a:t>(15)</a:t>
            </a:r>
            <a:r>
              <a:rPr lang="zh-CN" altLang="en-US" sz="2000" dirty="0">
                <a:latin typeface="Times New Roman" pitchFamily="18" charset="0"/>
              </a:rPr>
              <a:t>        </a:t>
            </a:r>
            <a:r>
              <a:rPr lang="zh-CN" altLang="en-US" sz="2000" dirty="0"/>
              <a:t>         </a:t>
            </a:r>
            <a:r>
              <a:rPr lang="en-US" altLang="zh-CN" sz="2000" dirty="0"/>
              <a:t>begin </a:t>
            </a:r>
            <a:r>
              <a:rPr lang="en-US" altLang="zh-CN" sz="2000" dirty="0">
                <a:latin typeface="Times New Roman" pitchFamily="18" charset="0"/>
              </a:rPr>
              <a:t>…</a:t>
            </a:r>
            <a:r>
              <a:rPr lang="en-US" altLang="zh-CN" sz="2000" dirty="0"/>
              <a:t>a</a:t>
            </a:r>
            <a:r>
              <a:rPr lang="en-US" altLang="zh-CN" sz="2000" dirty="0">
                <a:latin typeface="Times New Roman" pitchFamily="18" charset="0"/>
              </a:rPr>
              <a:t>…</a:t>
            </a:r>
            <a:r>
              <a:rPr lang="en-US" altLang="zh-CN" sz="2000" dirty="0"/>
              <a:t> </a:t>
            </a:r>
            <a:br>
              <a:rPr lang="en-US" altLang="zh-CN" sz="2000" dirty="0"/>
            </a:br>
            <a:r>
              <a:rPr lang="en-US" altLang="zh-CN" sz="2000" dirty="0"/>
              <a:t>(16)</a:t>
            </a:r>
            <a:r>
              <a:rPr lang="zh-CN" altLang="en-US" sz="2000" dirty="0">
                <a:latin typeface="Times New Roman" pitchFamily="18" charset="0"/>
              </a:rPr>
              <a:t>           </a:t>
            </a:r>
            <a:r>
              <a:rPr lang="zh-CN" altLang="en-US" sz="2000" dirty="0"/>
              <a:t>              </a:t>
            </a:r>
            <a:r>
              <a:rPr lang="en-US" altLang="zh-CN" sz="2000" dirty="0">
                <a:latin typeface="Times New Roman" pitchFamily="18" charset="0"/>
              </a:rPr>
              <a:t>…</a:t>
            </a:r>
            <a:r>
              <a:rPr lang="en-US" altLang="zh-CN" sz="2000" dirty="0"/>
              <a:t>v</a:t>
            </a:r>
            <a:r>
              <a:rPr lang="en-US" altLang="zh-CN" sz="2000" dirty="0">
                <a:latin typeface="Times New Roman" pitchFamily="18" charset="0"/>
              </a:rPr>
              <a:t>…</a:t>
            </a:r>
            <a:r>
              <a:rPr lang="en-US" altLang="zh-CN" sz="2000" dirty="0"/>
              <a:t> </a:t>
            </a:r>
            <a:br>
              <a:rPr lang="en-US" altLang="zh-CN" sz="2000" dirty="0"/>
            </a:br>
            <a:r>
              <a:rPr lang="en-US" altLang="zh-CN" sz="2000" dirty="0"/>
              <a:t>(17)</a:t>
            </a:r>
            <a:r>
              <a:rPr lang="zh-CN" altLang="en-US" sz="2000" dirty="0">
                <a:latin typeface="Times New Roman" pitchFamily="18" charset="0"/>
              </a:rPr>
              <a:t>          </a:t>
            </a:r>
            <a:r>
              <a:rPr lang="zh-CN" altLang="en-US" sz="2000" dirty="0"/>
              <a:t>   </a:t>
            </a:r>
            <a:r>
              <a:rPr lang="zh-CN" altLang="en-US" sz="2000" dirty="0">
                <a:latin typeface="Times New Roman" pitchFamily="18" charset="0"/>
              </a:rPr>
              <a:t> </a:t>
            </a:r>
            <a:r>
              <a:rPr lang="zh-CN" altLang="en-US" sz="2000" dirty="0"/>
              <a:t>           </a:t>
            </a:r>
            <a:r>
              <a:rPr lang="en-US" altLang="zh-CN" sz="2000" dirty="0">
                <a:latin typeface="Times New Roman" pitchFamily="18" charset="0"/>
              </a:rPr>
              <a:t>…</a:t>
            </a:r>
            <a:r>
              <a:rPr lang="en-US" altLang="zh-CN" sz="2000" dirty="0"/>
              <a:t>exchange ( </a:t>
            </a:r>
            <a:r>
              <a:rPr lang="en-US" altLang="zh-CN" sz="2000" dirty="0" err="1"/>
              <a:t>i</a:t>
            </a:r>
            <a:r>
              <a:rPr lang="zh-CN" altLang="en-US" sz="2000" dirty="0"/>
              <a:t>，</a:t>
            </a:r>
            <a:r>
              <a:rPr lang="en-US" altLang="zh-CN" sz="2000" dirty="0"/>
              <a:t>j ) </a:t>
            </a:r>
            <a:r>
              <a:rPr lang="zh-CN" altLang="en-US" sz="2000" dirty="0"/>
              <a:t>；</a:t>
            </a:r>
            <a:r>
              <a:rPr lang="en-US" altLang="zh-CN" sz="2000" dirty="0">
                <a:latin typeface="Times New Roman" pitchFamily="18" charset="0"/>
              </a:rPr>
              <a:t>…</a:t>
            </a:r>
            <a:r>
              <a:rPr lang="en-US" altLang="zh-CN" sz="2000" dirty="0"/>
              <a:t> </a:t>
            </a:r>
            <a:br>
              <a:rPr lang="en-US" altLang="zh-CN" sz="2000" dirty="0"/>
            </a:br>
            <a:r>
              <a:rPr lang="en-US" altLang="zh-CN" sz="2000" dirty="0"/>
              <a:t>(18)</a:t>
            </a:r>
            <a:r>
              <a:rPr lang="zh-CN" altLang="en-US" sz="2000" dirty="0">
                <a:latin typeface="Times New Roman" pitchFamily="18" charset="0"/>
              </a:rPr>
              <a:t>        </a:t>
            </a:r>
            <a:r>
              <a:rPr lang="zh-CN" altLang="en-US" sz="2000" dirty="0"/>
              <a:t>         </a:t>
            </a:r>
            <a:r>
              <a:rPr lang="en-US" altLang="zh-CN" sz="2000" dirty="0"/>
              <a:t>end { partition}; </a:t>
            </a:r>
            <a:br>
              <a:rPr lang="en-US" altLang="zh-CN" sz="2000" dirty="0"/>
            </a:br>
            <a:r>
              <a:rPr lang="en-US" altLang="zh-CN" sz="2000" dirty="0"/>
              <a:t>(19)</a:t>
            </a:r>
            <a:r>
              <a:rPr lang="zh-CN" altLang="en-US" sz="2000" dirty="0">
                <a:latin typeface="Times New Roman" pitchFamily="18" charset="0"/>
              </a:rPr>
              <a:t>     </a:t>
            </a:r>
            <a:r>
              <a:rPr lang="zh-CN" altLang="en-US" sz="2000" dirty="0"/>
              <a:t>      </a:t>
            </a:r>
            <a:r>
              <a:rPr lang="en-US" altLang="zh-CN" sz="2000" dirty="0"/>
              <a:t>begin </a:t>
            </a:r>
            <a:r>
              <a:rPr lang="en-US" altLang="zh-CN" sz="2000" dirty="0">
                <a:latin typeface="Times New Roman" pitchFamily="18" charset="0"/>
              </a:rPr>
              <a:t>…</a:t>
            </a:r>
            <a:r>
              <a:rPr lang="en-US" altLang="zh-CN" sz="2000" dirty="0"/>
              <a:t> end { quicksort}; </a:t>
            </a:r>
            <a:br>
              <a:rPr lang="en-US" altLang="zh-CN" sz="2000" dirty="0"/>
            </a:br>
            <a:r>
              <a:rPr lang="en-US" altLang="zh-CN" sz="2000" dirty="0"/>
              <a:t>(20)</a:t>
            </a:r>
            <a:r>
              <a:rPr lang="zh-CN" altLang="en-US" sz="2000" dirty="0">
                <a:latin typeface="Times New Roman" pitchFamily="18" charset="0"/>
              </a:rPr>
              <a:t>  </a:t>
            </a:r>
            <a:r>
              <a:rPr lang="zh-CN" altLang="en-US" sz="2000" dirty="0"/>
              <a:t>   </a:t>
            </a:r>
            <a:r>
              <a:rPr lang="en-US" altLang="zh-CN" sz="2000" dirty="0"/>
              <a:t>begin </a:t>
            </a:r>
            <a:r>
              <a:rPr lang="en-US" altLang="zh-CN" sz="2000" dirty="0">
                <a:latin typeface="Times New Roman" pitchFamily="18" charset="0"/>
              </a:rPr>
              <a:t>…</a:t>
            </a:r>
            <a:r>
              <a:rPr lang="en-US" altLang="zh-CN" sz="2000" dirty="0"/>
              <a:t> end. { sort</a:t>
            </a:r>
            <a:r>
              <a:rPr lang="zh-CN" altLang="en-US" sz="2000" dirty="0"/>
              <a:t>｝</a:t>
            </a:r>
          </a:p>
        </p:txBody>
      </p:sp>
    </p:spTree>
    <p:extLst>
      <p:ext uri="{BB962C8B-B14F-4D97-AF65-F5344CB8AC3E}">
        <p14:creationId xmlns:p14="http://schemas.microsoft.com/office/powerpoint/2010/main" val="1572150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0" y="914400"/>
            <a:ext cx="9982200" cy="5257800"/>
          </a:xfrm>
        </p:spPr>
        <p:txBody>
          <a:bodyPr/>
          <a:lstStyle/>
          <a:p>
            <a:r>
              <a:rPr lang="zh-CN" altLang="en-US" dirty="0">
                <a:latin typeface="Times New Roman" panose="02020603050405020304" pitchFamily="18" charset="0"/>
              </a:rPr>
              <a:t>有过程嵌套定义 </a:t>
            </a:r>
            <a:r>
              <a:rPr lang="en-US" altLang="zh-CN" dirty="0">
                <a:latin typeface="Times New Roman" panose="02020603050405020304" pitchFamily="18" charset="0"/>
              </a:rPr>
              <a:t>—— PASCAL</a:t>
            </a:r>
          </a:p>
          <a:p>
            <a:pPr lvl="1"/>
            <a:r>
              <a:rPr lang="en-US" altLang="zh-CN" dirty="0">
                <a:latin typeface="Times New Roman" panose="02020603050405020304" pitchFamily="18" charset="0"/>
              </a:rPr>
              <a:t>PASCAL </a:t>
            </a:r>
            <a:r>
              <a:rPr lang="zh-CN" altLang="en-US" dirty="0">
                <a:latin typeface="Times New Roman" panose="02020603050405020304" pitchFamily="18" charset="0"/>
              </a:rPr>
              <a:t>语言的一个例子</a:t>
            </a:r>
            <a:endParaRPr lang="en-US" altLang="zh-CN" dirty="0">
              <a:latin typeface="Times New Roman" panose="02020603050405020304" pitchFamily="18" charset="0"/>
            </a:endParaRPr>
          </a:p>
          <a:p>
            <a:pPr lvl="1"/>
            <a:r>
              <a:rPr lang="zh-CN" altLang="en-US" dirty="0">
                <a:latin typeface="Tahoma" pitchFamily="34" charset="0"/>
              </a:rPr>
              <a:t>过程和函数的嵌套深度</a:t>
            </a:r>
          </a:p>
          <a:p>
            <a:pPr lvl="2"/>
            <a:r>
              <a:rPr lang="zh-CN" altLang="en-US" dirty="0">
                <a:latin typeface="Tahoma" pitchFamily="34" charset="0"/>
              </a:rPr>
              <a:t>主程序为 </a:t>
            </a:r>
            <a:r>
              <a:rPr lang="en-US" altLang="zh-CN" dirty="0">
                <a:latin typeface="Tahoma" pitchFamily="34" charset="0"/>
              </a:rPr>
              <a:t>1 </a:t>
            </a:r>
          </a:p>
          <a:p>
            <a:pPr lvl="2"/>
            <a:endParaRPr lang="en-US" altLang="zh-CN" dirty="0">
              <a:latin typeface="Times New Roman" panose="02020603050405020304" pitchFamily="18" charset="0"/>
            </a:endParaRPr>
          </a:p>
          <a:p>
            <a:pPr lvl="2"/>
            <a:endParaRPr lang="en-US" altLang="zh-CN" dirty="0">
              <a:latin typeface="Times New Roman" panose="02020603050405020304" pitchFamily="18" charset="0"/>
            </a:endParaRPr>
          </a:p>
          <a:p>
            <a:pPr lvl="2"/>
            <a:endParaRPr lang="en-US" altLang="zh-CN" dirty="0">
              <a:latin typeface="Times New Roman" panose="02020603050405020304" pitchFamily="18" charset="0"/>
            </a:endParaRPr>
          </a:p>
          <a:p>
            <a:pPr lvl="2"/>
            <a:endParaRPr lang="en-US" altLang="zh-CN"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62</a:t>
            </a:fld>
            <a:endParaRPr lang="en-US"/>
          </a:p>
        </p:txBody>
      </p:sp>
      <p:sp>
        <p:nvSpPr>
          <p:cNvPr id="4" name="标题 3"/>
          <p:cNvSpPr>
            <a:spLocks noGrp="1"/>
          </p:cNvSpPr>
          <p:nvPr>
            <p:ph type="title"/>
          </p:nvPr>
        </p:nvSpPr>
        <p:spPr/>
        <p:txBody>
          <a:bodyPr/>
          <a:lstStyle/>
          <a:p>
            <a:r>
              <a:rPr lang="en-US" altLang="zh-CN" dirty="0"/>
              <a:t>7.4 </a:t>
            </a:r>
            <a:r>
              <a:rPr lang="zh-CN" altLang="en-US" dirty="0"/>
              <a:t>对非局部名字的访问</a:t>
            </a:r>
          </a:p>
        </p:txBody>
      </p:sp>
      <p:grpSp>
        <p:nvGrpSpPr>
          <p:cNvPr id="5" name="Group 9"/>
          <p:cNvGrpSpPr>
            <a:grpSpLocks/>
          </p:cNvGrpSpPr>
          <p:nvPr/>
        </p:nvGrpSpPr>
        <p:grpSpPr bwMode="auto">
          <a:xfrm>
            <a:off x="4419601" y="3045619"/>
            <a:ext cx="4897437" cy="1465263"/>
            <a:chOff x="1440" y="2581"/>
            <a:chExt cx="3085" cy="923"/>
          </a:xfrm>
        </p:grpSpPr>
        <p:sp>
          <p:nvSpPr>
            <p:cNvPr id="6" name="Text Box 10"/>
            <p:cNvSpPr txBox="1">
              <a:spLocks noChangeArrowheads="1"/>
            </p:cNvSpPr>
            <p:nvPr/>
          </p:nvSpPr>
          <p:spPr bwMode="auto">
            <a:xfrm>
              <a:off x="1440" y="2898"/>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kumimoji="1" lang="en-US" altLang="zh-CN" sz="2400" dirty="0">
                  <a:solidFill>
                    <a:srgbClr val="000066"/>
                  </a:solidFill>
                  <a:latin typeface="Times New Roman" pitchFamily="18" charset="0"/>
                  <a:ea typeface="宋体" charset="-122"/>
                </a:rPr>
                <a:t>sort</a:t>
              </a:r>
            </a:p>
          </p:txBody>
        </p:sp>
        <p:sp>
          <p:nvSpPr>
            <p:cNvPr id="7" name="Text Box 11"/>
            <p:cNvSpPr txBox="1">
              <a:spLocks noChangeArrowheads="1"/>
            </p:cNvSpPr>
            <p:nvPr/>
          </p:nvSpPr>
          <p:spPr bwMode="auto">
            <a:xfrm>
              <a:off x="2392" y="2898"/>
              <a:ext cx="9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kumimoji="1" lang="en-US" altLang="zh-CN" sz="2400" dirty="0">
                  <a:solidFill>
                    <a:srgbClr val="000066"/>
                  </a:solidFill>
                  <a:latin typeface="Times New Roman" pitchFamily="18" charset="0"/>
                  <a:ea typeface="宋体" charset="-122"/>
                </a:rPr>
                <a:t>exchange</a:t>
              </a:r>
            </a:p>
          </p:txBody>
        </p:sp>
        <p:sp>
          <p:nvSpPr>
            <p:cNvPr id="8" name="Text Box 12"/>
            <p:cNvSpPr txBox="1">
              <a:spLocks noChangeArrowheads="1"/>
            </p:cNvSpPr>
            <p:nvPr/>
          </p:nvSpPr>
          <p:spPr bwMode="auto">
            <a:xfrm>
              <a:off x="2393" y="3200"/>
              <a:ext cx="9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kumimoji="1" lang="en-US" altLang="zh-CN" sz="2400">
                  <a:solidFill>
                    <a:srgbClr val="000066"/>
                  </a:solidFill>
                  <a:latin typeface="Times New Roman" pitchFamily="18" charset="0"/>
                  <a:ea typeface="宋体" charset="-122"/>
                </a:rPr>
                <a:t>quicksort</a:t>
              </a:r>
            </a:p>
          </p:txBody>
        </p:sp>
        <p:sp>
          <p:nvSpPr>
            <p:cNvPr id="9" name="Text Box 13"/>
            <p:cNvSpPr txBox="1">
              <a:spLocks noChangeArrowheads="1"/>
            </p:cNvSpPr>
            <p:nvPr/>
          </p:nvSpPr>
          <p:spPr bwMode="auto">
            <a:xfrm>
              <a:off x="2393" y="2581"/>
              <a:ext cx="10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kumimoji="1" lang="en-US" altLang="zh-CN" sz="2400">
                  <a:solidFill>
                    <a:srgbClr val="000066"/>
                  </a:solidFill>
                  <a:latin typeface="Times New Roman" pitchFamily="18" charset="0"/>
                  <a:ea typeface="宋体" charset="-122"/>
                </a:rPr>
                <a:t>readarray</a:t>
              </a:r>
            </a:p>
          </p:txBody>
        </p:sp>
        <p:sp>
          <p:nvSpPr>
            <p:cNvPr id="10" name="Text Box 14"/>
            <p:cNvSpPr txBox="1">
              <a:spLocks noChangeArrowheads="1"/>
            </p:cNvSpPr>
            <p:nvPr/>
          </p:nvSpPr>
          <p:spPr bwMode="auto">
            <a:xfrm>
              <a:off x="3663" y="3216"/>
              <a:ext cx="8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kumimoji="1" lang="en-US" altLang="zh-CN" sz="2400" dirty="0">
                  <a:solidFill>
                    <a:srgbClr val="000066"/>
                  </a:solidFill>
                  <a:latin typeface="Times New Roman" pitchFamily="18" charset="0"/>
                  <a:ea typeface="宋体" charset="-122"/>
                </a:rPr>
                <a:t>partition</a:t>
              </a:r>
            </a:p>
          </p:txBody>
        </p:sp>
        <p:sp>
          <p:nvSpPr>
            <p:cNvPr id="11" name="Line 15"/>
            <p:cNvSpPr>
              <a:spLocks noChangeShapeType="1"/>
            </p:cNvSpPr>
            <p:nvPr/>
          </p:nvSpPr>
          <p:spPr bwMode="auto">
            <a:xfrm flipV="1">
              <a:off x="1848" y="2762"/>
              <a:ext cx="545" cy="2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6"/>
            <p:cNvSpPr>
              <a:spLocks noChangeShapeType="1"/>
            </p:cNvSpPr>
            <p:nvPr/>
          </p:nvSpPr>
          <p:spPr bwMode="auto">
            <a:xfrm>
              <a:off x="1848" y="3034"/>
              <a:ext cx="54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7"/>
            <p:cNvSpPr>
              <a:spLocks noChangeShapeType="1"/>
            </p:cNvSpPr>
            <p:nvPr/>
          </p:nvSpPr>
          <p:spPr bwMode="auto">
            <a:xfrm>
              <a:off x="1848" y="3034"/>
              <a:ext cx="499" cy="31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8"/>
            <p:cNvSpPr>
              <a:spLocks noChangeShapeType="1"/>
            </p:cNvSpPr>
            <p:nvPr/>
          </p:nvSpPr>
          <p:spPr bwMode="auto">
            <a:xfrm>
              <a:off x="3255" y="3397"/>
              <a:ext cx="40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407741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629400" y="990600"/>
            <a:ext cx="5181600" cy="5607050"/>
          </a:xfrm>
        </p:spPr>
        <p:txBody>
          <a:bodyPr/>
          <a:lstStyle/>
          <a:p>
            <a:r>
              <a:rPr lang="zh-CN" altLang="en-US" dirty="0">
                <a:latin typeface="Times New Roman" pitchFamily="18" charset="0"/>
              </a:rPr>
              <a:t>嵌套深度</a:t>
            </a:r>
          </a:p>
          <a:p>
            <a:pPr lvl="1"/>
            <a:r>
              <a:rPr lang="zh-CN" altLang="en-US" dirty="0">
                <a:latin typeface="Times New Roman" pitchFamily="18" charset="0"/>
              </a:rPr>
              <a:t>主程序：</a:t>
            </a:r>
            <a:r>
              <a:rPr lang="en-US" altLang="zh-CN" dirty="0">
                <a:latin typeface="Times New Roman" pitchFamily="18" charset="0"/>
              </a:rPr>
              <a:t>1</a:t>
            </a:r>
          </a:p>
          <a:p>
            <a:pPr lvl="1"/>
            <a:r>
              <a:rPr lang="zh-CN" altLang="en-US" dirty="0">
                <a:latin typeface="Times New Roman" pitchFamily="18" charset="0"/>
              </a:rPr>
              <a:t>每进入一个过程，深度加</a:t>
            </a:r>
            <a:r>
              <a:rPr lang="en-US" altLang="zh-CN" dirty="0">
                <a:latin typeface="Times New Roman" pitchFamily="18" charset="0"/>
              </a:rPr>
              <a:t>1</a:t>
            </a:r>
          </a:p>
          <a:p>
            <a:r>
              <a:rPr lang="zh-CN" altLang="en-US" dirty="0"/>
              <a:t>名字的嵌套深度</a:t>
            </a:r>
          </a:p>
          <a:p>
            <a:pPr lvl="1"/>
            <a:r>
              <a:rPr lang="zh-CN" altLang="en-US" dirty="0"/>
              <a:t>声明时所在过程的嵌套深度</a:t>
            </a:r>
            <a:endParaRPr lang="en-US" altLang="zh-CN" dirty="0"/>
          </a:p>
          <a:p>
            <a:r>
              <a:rPr lang="zh-CN" altLang="en-US" sz="2800" dirty="0">
                <a:latin typeface="Tahoma" pitchFamily="34" charset="0"/>
              </a:rPr>
              <a:t>访问非局部名字的方法有两种，一种是通过</a:t>
            </a:r>
            <a:r>
              <a:rPr lang="zh-CN" altLang="en-US" sz="2800" dirty="0">
                <a:solidFill>
                  <a:srgbClr val="FF0000"/>
                </a:solidFill>
                <a:latin typeface="Tahoma" pitchFamily="34" charset="0"/>
              </a:rPr>
              <a:t>存取链</a:t>
            </a:r>
            <a:r>
              <a:rPr lang="zh-CN" altLang="en-US" sz="2800" dirty="0">
                <a:latin typeface="Tahoma" pitchFamily="34" charset="0"/>
              </a:rPr>
              <a:t>，一种是通过 </a:t>
            </a:r>
            <a:r>
              <a:rPr lang="en-US" altLang="zh-CN" sz="2800" dirty="0">
                <a:solidFill>
                  <a:srgbClr val="FF0000"/>
                </a:solidFill>
              </a:rPr>
              <a:t>DISPLAY</a:t>
            </a:r>
            <a:r>
              <a:rPr lang="zh-CN" altLang="en-US" sz="2800" dirty="0">
                <a:solidFill>
                  <a:srgbClr val="FF0000"/>
                </a:solidFill>
                <a:latin typeface="Tahoma" pitchFamily="34" charset="0"/>
              </a:rPr>
              <a:t>表</a:t>
            </a:r>
          </a:p>
          <a:p>
            <a:endParaRPr lang="zh-CN" altLang="en-US" dirty="0"/>
          </a:p>
          <a:p>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63</a:t>
            </a:fld>
            <a:endParaRPr lang="en-US"/>
          </a:p>
        </p:txBody>
      </p:sp>
      <p:sp>
        <p:nvSpPr>
          <p:cNvPr id="4" name="标题 3"/>
          <p:cNvSpPr>
            <a:spLocks noGrp="1"/>
          </p:cNvSpPr>
          <p:nvPr>
            <p:ph type="title"/>
          </p:nvPr>
        </p:nvSpPr>
        <p:spPr/>
        <p:txBody>
          <a:bodyPr/>
          <a:lstStyle/>
          <a:p>
            <a:r>
              <a:rPr lang="zh-CN" altLang="en-US" dirty="0"/>
              <a:t>过程及名字的嵌套关系</a:t>
            </a:r>
          </a:p>
        </p:txBody>
      </p:sp>
      <p:grpSp>
        <p:nvGrpSpPr>
          <p:cNvPr id="5" name="Group 25"/>
          <p:cNvGrpSpPr>
            <a:grpSpLocks/>
          </p:cNvGrpSpPr>
          <p:nvPr/>
        </p:nvGrpSpPr>
        <p:grpSpPr bwMode="auto">
          <a:xfrm>
            <a:off x="1828800" y="3659317"/>
            <a:ext cx="3962400" cy="2862132"/>
            <a:chOff x="864" y="2421"/>
            <a:chExt cx="2496" cy="1755"/>
          </a:xfrm>
        </p:grpSpPr>
        <p:sp>
          <p:nvSpPr>
            <p:cNvPr id="6" name="Rectangle 28"/>
            <p:cNvSpPr>
              <a:spLocks noChangeArrowheads="1"/>
            </p:cNvSpPr>
            <p:nvPr/>
          </p:nvSpPr>
          <p:spPr bwMode="auto">
            <a:xfrm>
              <a:off x="864" y="2544"/>
              <a:ext cx="2496" cy="163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7" name="Text Box 27"/>
            <p:cNvSpPr txBox="1">
              <a:spLocks noChangeArrowheads="1"/>
            </p:cNvSpPr>
            <p:nvPr/>
          </p:nvSpPr>
          <p:spPr bwMode="auto">
            <a:xfrm>
              <a:off x="907" y="2421"/>
              <a:ext cx="1220" cy="2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PROC  quicksort</a:t>
              </a:r>
              <a:endParaRPr lang="en-US" altLang="zh-CN" sz="2400">
                <a:latin typeface="Times New Roman" pitchFamily="18" charset="0"/>
                <a:cs typeface="Times New Roman" pitchFamily="18" charset="0"/>
              </a:endParaRPr>
            </a:p>
          </p:txBody>
        </p:sp>
        <p:sp>
          <p:nvSpPr>
            <p:cNvPr id="8" name="Text Box 26"/>
            <p:cNvSpPr txBox="1">
              <a:spLocks noChangeArrowheads="1"/>
            </p:cNvSpPr>
            <p:nvPr/>
          </p:nvSpPr>
          <p:spPr bwMode="auto">
            <a:xfrm>
              <a:off x="1093" y="2634"/>
              <a:ext cx="927"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param.  m, n</a:t>
              </a:r>
            </a:p>
            <a:p>
              <a:pPr algn="ctr" eaLnBrk="1" hangingPunct="1">
                <a:spcBef>
                  <a:spcPct val="0"/>
                </a:spcBef>
                <a:buFont typeface="Wingdings" pitchFamily="2" charset="2"/>
                <a:buNone/>
              </a:pPr>
              <a:r>
                <a:rPr lang="en-US" altLang="zh-CN" sz="2000">
                  <a:latin typeface="Times New Roman" pitchFamily="18" charset="0"/>
                  <a:cs typeface="Times New Roman" pitchFamily="18" charset="0"/>
                </a:rPr>
                <a:t>var  k, v</a:t>
              </a:r>
            </a:p>
          </p:txBody>
        </p:sp>
      </p:grpSp>
      <p:grpSp>
        <p:nvGrpSpPr>
          <p:cNvPr id="9" name="Group 21"/>
          <p:cNvGrpSpPr>
            <a:grpSpLocks/>
          </p:cNvGrpSpPr>
          <p:nvPr/>
        </p:nvGrpSpPr>
        <p:grpSpPr bwMode="auto">
          <a:xfrm>
            <a:off x="2133600" y="4691063"/>
            <a:ext cx="3200400" cy="1651000"/>
            <a:chOff x="1056" y="3023"/>
            <a:chExt cx="2016" cy="1040"/>
          </a:xfrm>
        </p:grpSpPr>
        <p:sp>
          <p:nvSpPr>
            <p:cNvPr id="10" name="Rectangle 24"/>
            <p:cNvSpPr>
              <a:spLocks noChangeArrowheads="1"/>
            </p:cNvSpPr>
            <p:nvPr/>
          </p:nvSpPr>
          <p:spPr bwMode="auto">
            <a:xfrm>
              <a:off x="1056" y="3149"/>
              <a:ext cx="2016" cy="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1" name="Text Box 23"/>
            <p:cNvSpPr txBox="1">
              <a:spLocks noChangeArrowheads="1"/>
            </p:cNvSpPr>
            <p:nvPr/>
          </p:nvSpPr>
          <p:spPr bwMode="auto">
            <a:xfrm>
              <a:off x="1099" y="3023"/>
              <a:ext cx="1067"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FUN  partition</a:t>
              </a:r>
              <a:endParaRPr lang="en-US" altLang="zh-CN" sz="2400">
                <a:latin typeface="Times New Roman" pitchFamily="18" charset="0"/>
                <a:cs typeface="Times New Roman" pitchFamily="18" charset="0"/>
              </a:endParaRPr>
            </a:p>
          </p:txBody>
        </p:sp>
        <p:sp>
          <p:nvSpPr>
            <p:cNvPr id="12" name="Text Box 22"/>
            <p:cNvSpPr txBox="1">
              <a:spLocks noChangeArrowheads="1"/>
            </p:cNvSpPr>
            <p:nvPr/>
          </p:nvSpPr>
          <p:spPr bwMode="auto">
            <a:xfrm>
              <a:off x="1284" y="3229"/>
              <a:ext cx="1242" cy="8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dirty="0" err="1">
                  <a:latin typeface="Times New Roman" pitchFamily="18" charset="0"/>
                  <a:cs typeface="Times New Roman" pitchFamily="18" charset="0"/>
                </a:rPr>
                <a:t>param</a:t>
              </a:r>
              <a:r>
                <a:rPr lang="en-US" altLang="zh-CN" sz="2000" dirty="0">
                  <a:latin typeface="Times New Roman" pitchFamily="18" charset="0"/>
                  <a:cs typeface="Times New Roman" pitchFamily="18" charset="0"/>
                </a:rPr>
                <a:t>.  y, z</a:t>
              </a:r>
            </a:p>
            <a:p>
              <a:pPr algn="ctr" eaLnBrk="1" hangingPunct="1">
                <a:spcBef>
                  <a:spcPct val="0"/>
                </a:spcBef>
                <a:buFont typeface="Wingdings" pitchFamily="2" charset="2"/>
                <a:buNone/>
              </a:pPr>
              <a:r>
                <a:rPr lang="en-US" altLang="zh-CN" sz="2000" dirty="0">
                  <a:latin typeface="Times New Roman" pitchFamily="18" charset="0"/>
                  <a:cs typeface="Times New Roman" pitchFamily="18" charset="0"/>
                </a:rPr>
                <a:t>var.   </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 j</a:t>
              </a:r>
            </a:p>
            <a:p>
              <a:pPr algn="ctr" eaLnBrk="1" hangingPunct="1">
                <a:spcBef>
                  <a:spcPct val="0"/>
                </a:spcBef>
                <a:buFont typeface="Wingdings" pitchFamily="2" charset="2"/>
                <a:buNone/>
              </a:pPr>
              <a:r>
                <a:rPr lang="en-US" altLang="zh-CN" sz="2000" dirty="0">
                  <a:latin typeface="Times New Roman" pitchFamily="18" charset="0"/>
                  <a:cs typeface="Times New Roman" pitchFamily="18" charset="0"/>
                </a:rPr>
                <a:t>ref.   a, v</a:t>
              </a:r>
            </a:p>
            <a:p>
              <a:pPr algn="ctr" eaLnBrk="1" hangingPunct="1">
                <a:spcBef>
                  <a:spcPct val="0"/>
                </a:spcBef>
                <a:buFont typeface="Wingdings" pitchFamily="2" charset="2"/>
                <a:buNone/>
              </a:pPr>
              <a:r>
                <a:rPr lang="en-US" altLang="zh-CN" sz="2000" dirty="0">
                  <a:latin typeface="Times New Roman" pitchFamily="18" charset="0"/>
                  <a:cs typeface="Times New Roman" pitchFamily="18" charset="0"/>
                </a:rPr>
                <a:t>call  exchange</a:t>
              </a:r>
            </a:p>
          </p:txBody>
        </p:sp>
      </p:grpSp>
      <p:grpSp>
        <p:nvGrpSpPr>
          <p:cNvPr id="13" name="Group 17"/>
          <p:cNvGrpSpPr>
            <a:grpSpLocks/>
          </p:cNvGrpSpPr>
          <p:nvPr/>
        </p:nvGrpSpPr>
        <p:grpSpPr bwMode="auto">
          <a:xfrm>
            <a:off x="1828800" y="2587626"/>
            <a:ext cx="3962400" cy="1038225"/>
            <a:chOff x="864" y="1746"/>
            <a:chExt cx="2496" cy="654"/>
          </a:xfrm>
        </p:grpSpPr>
        <p:sp>
          <p:nvSpPr>
            <p:cNvPr id="14" name="Rectangle 20"/>
            <p:cNvSpPr>
              <a:spLocks noChangeArrowheads="1"/>
            </p:cNvSpPr>
            <p:nvPr/>
          </p:nvSpPr>
          <p:spPr bwMode="auto">
            <a:xfrm>
              <a:off x="864" y="1872"/>
              <a:ext cx="2496"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5" name="Text Box 19"/>
            <p:cNvSpPr txBox="1">
              <a:spLocks noChangeArrowheads="1"/>
            </p:cNvSpPr>
            <p:nvPr/>
          </p:nvSpPr>
          <p:spPr bwMode="auto">
            <a:xfrm>
              <a:off x="906" y="1746"/>
              <a:ext cx="1230"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PROC  exchange</a:t>
              </a:r>
              <a:endParaRPr lang="en-US" altLang="zh-CN" sz="2400">
                <a:latin typeface="Times New Roman" pitchFamily="18" charset="0"/>
                <a:cs typeface="Times New Roman" pitchFamily="18" charset="0"/>
              </a:endParaRPr>
            </a:p>
          </p:txBody>
        </p:sp>
        <p:sp>
          <p:nvSpPr>
            <p:cNvPr id="16" name="Text Box 18"/>
            <p:cNvSpPr txBox="1">
              <a:spLocks noChangeArrowheads="1"/>
            </p:cNvSpPr>
            <p:nvPr/>
          </p:nvSpPr>
          <p:spPr bwMode="auto">
            <a:xfrm>
              <a:off x="1092" y="1958"/>
              <a:ext cx="103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param.  i, j</a:t>
              </a:r>
            </a:p>
            <a:p>
              <a:pPr algn="ctr" eaLnBrk="1" hangingPunct="1">
                <a:spcBef>
                  <a:spcPct val="0"/>
                </a:spcBef>
                <a:buFont typeface="Wingdings" pitchFamily="2" charset="2"/>
                <a:buNone/>
              </a:pPr>
              <a:r>
                <a:rPr lang="en-US" altLang="zh-CN" sz="2000">
                  <a:latin typeface="Times New Roman" pitchFamily="18" charset="0"/>
                  <a:cs typeface="Times New Roman" pitchFamily="18" charset="0"/>
                </a:rPr>
                <a:t>ref.   a, x</a:t>
              </a:r>
            </a:p>
          </p:txBody>
        </p:sp>
      </p:grpSp>
      <p:grpSp>
        <p:nvGrpSpPr>
          <p:cNvPr id="17" name="Group 13"/>
          <p:cNvGrpSpPr>
            <a:grpSpLocks/>
          </p:cNvGrpSpPr>
          <p:nvPr/>
        </p:nvGrpSpPr>
        <p:grpSpPr bwMode="auto">
          <a:xfrm>
            <a:off x="1828800" y="1566864"/>
            <a:ext cx="3962400" cy="992187"/>
            <a:chOff x="864" y="1103"/>
            <a:chExt cx="2496" cy="625"/>
          </a:xfrm>
        </p:grpSpPr>
        <p:sp>
          <p:nvSpPr>
            <p:cNvPr id="18" name="Rectangle 16"/>
            <p:cNvSpPr>
              <a:spLocks noChangeArrowheads="1"/>
            </p:cNvSpPr>
            <p:nvPr/>
          </p:nvSpPr>
          <p:spPr bwMode="auto">
            <a:xfrm>
              <a:off x="864" y="1200"/>
              <a:ext cx="2496"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9" name="Text Box 15"/>
            <p:cNvSpPr txBox="1">
              <a:spLocks noChangeArrowheads="1"/>
            </p:cNvSpPr>
            <p:nvPr/>
          </p:nvSpPr>
          <p:spPr bwMode="auto">
            <a:xfrm>
              <a:off x="936" y="1103"/>
              <a:ext cx="1229"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90000"/>
                </a:lnSpc>
                <a:spcBef>
                  <a:spcPct val="0"/>
                </a:spcBef>
                <a:buFont typeface="Wingdings" pitchFamily="2" charset="2"/>
                <a:buNone/>
              </a:pPr>
              <a:r>
                <a:rPr lang="en-US" altLang="zh-CN" sz="2000">
                  <a:latin typeface="Times New Roman" pitchFamily="18" charset="0"/>
                  <a:cs typeface="Times New Roman" pitchFamily="18" charset="0"/>
                </a:rPr>
                <a:t>PROC  readarray</a:t>
              </a:r>
              <a:endParaRPr lang="en-US" altLang="zh-CN" sz="2400">
                <a:latin typeface="Times New Roman" pitchFamily="18" charset="0"/>
                <a:cs typeface="Times New Roman" pitchFamily="18" charset="0"/>
              </a:endParaRPr>
            </a:p>
          </p:txBody>
        </p:sp>
        <p:sp>
          <p:nvSpPr>
            <p:cNvPr id="20" name="Text Box 14"/>
            <p:cNvSpPr txBox="1">
              <a:spLocks noChangeArrowheads="1"/>
            </p:cNvSpPr>
            <p:nvPr/>
          </p:nvSpPr>
          <p:spPr bwMode="auto">
            <a:xfrm>
              <a:off x="1092" y="1286"/>
              <a:ext cx="103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itchFamily="18" charset="0"/>
                  <a:cs typeface="Times New Roman" pitchFamily="18" charset="0"/>
                </a:rPr>
                <a:t>var  i</a:t>
              </a:r>
            </a:p>
            <a:p>
              <a:pPr algn="ctr" eaLnBrk="1" hangingPunct="1">
                <a:spcBef>
                  <a:spcPct val="0"/>
                </a:spcBef>
                <a:buFont typeface="Wingdings" pitchFamily="2" charset="2"/>
                <a:buNone/>
              </a:pPr>
              <a:r>
                <a:rPr lang="en-US" altLang="zh-CN" sz="2000">
                  <a:latin typeface="Times New Roman" pitchFamily="18" charset="0"/>
                  <a:cs typeface="Times New Roman" pitchFamily="18" charset="0"/>
                </a:rPr>
                <a:t>ref.   a</a:t>
              </a:r>
            </a:p>
          </p:txBody>
        </p:sp>
      </p:grpSp>
      <p:grpSp>
        <p:nvGrpSpPr>
          <p:cNvPr id="21" name="Group 9"/>
          <p:cNvGrpSpPr>
            <a:grpSpLocks/>
          </p:cNvGrpSpPr>
          <p:nvPr/>
        </p:nvGrpSpPr>
        <p:grpSpPr bwMode="auto">
          <a:xfrm>
            <a:off x="1371600" y="788988"/>
            <a:ext cx="4724400" cy="5764212"/>
            <a:chOff x="576" y="641"/>
            <a:chExt cx="2976" cy="3631"/>
          </a:xfrm>
        </p:grpSpPr>
        <p:sp>
          <p:nvSpPr>
            <p:cNvPr id="22" name="Text Box 12"/>
            <p:cNvSpPr txBox="1">
              <a:spLocks noChangeArrowheads="1"/>
            </p:cNvSpPr>
            <p:nvPr/>
          </p:nvSpPr>
          <p:spPr bwMode="auto">
            <a:xfrm>
              <a:off x="797" y="863"/>
              <a:ext cx="6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latin typeface="Times New Roman" pitchFamily="18" charset="0"/>
                  <a:cs typeface="Times New Roman" pitchFamily="18" charset="0"/>
                </a:rPr>
                <a:t>var  a, x</a:t>
              </a:r>
            </a:p>
          </p:txBody>
        </p:sp>
        <p:sp>
          <p:nvSpPr>
            <p:cNvPr id="23" name="Rectangle 11"/>
            <p:cNvSpPr>
              <a:spLocks noChangeArrowheads="1"/>
            </p:cNvSpPr>
            <p:nvPr/>
          </p:nvSpPr>
          <p:spPr bwMode="auto">
            <a:xfrm>
              <a:off x="576" y="768"/>
              <a:ext cx="2976" cy="35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24" name="Text Box 10"/>
            <p:cNvSpPr txBox="1">
              <a:spLocks noChangeArrowheads="1"/>
            </p:cNvSpPr>
            <p:nvPr/>
          </p:nvSpPr>
          <p:spPr bwMode="auto">
            <a:xfrm>
              <a:off x="708" y="641"/>
              <a:ext cx="1005"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zh-CN" altLang="en-US" sz="2000" dirty="0">
                  <a:latin typeface="Times New Roman" pitchFamily="18" charset="0"/>
                  <a:cs typeface="Times New Roman" pitchFamily="18" charset="0"/>
                </a:rPr>
                <a:t>主程序  </a:t>
              </a:r>
              <a:r>
                <a:rPr lang="en-US" altLang="zh-CN" sz="2400" dirty="0">
                  <a:latin typeface="Times New Roman" pitchFamily="18" charset="0"/>
                  <a:cs typeface="Times New Roman" pitchFamily="18" charset="0"/>
                </a:rPr>
                <a:t>sort</a:t>
              </a:r>
            </a:p>
          </p:txBody>
        </p:sp>
      </p:grpSp>
      <p:sp>
        <p:nvSpPr>
          <p:cNvPr id="25" name="Text Box 7"/>
          <p:cNvSpPr txBox="1">
            <a:spLocks noChangeArrowheads="1"/>
          </p:cNvSpPr>
          <p:nvPr/>
        </p:nvSpPr>
        <p:spPr bwMode="auto">
          <a:xfrm>
            <a:off x="5759450" y="976314"/>
            <a:ext cx="336550" cy="42068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90000"/>
              </a:lnSpc>
              <a:spcBef>
                <a:spcPct val="0"/>
              </a:spcBef>
              <a:buFont typeface="Wingdings" pitchFamily="2" charset="2"/>
              <a:buNone/>
            </a:pPr>
            <a:r>
              <a:rPr lang="en-US" altLang="zh-CN" sz="2400">
                <a:latin typeface="Times New Roman" pitchFamily="18" charset="0"/>
                <a:cs typeface="Times New Roman" pitchFamily="18" charset="0"/>
              </a:rPr>
              <a:t>1</a:t>
            </a:r>
          </a:p>
        </p:txBody>
      </p:sp>
      <p:sp>
        <p:nvSpPr>
          <p:cNvPr id="26" name="Text Box 6"/>
          <p:cNvSpPr txBox="1">
            <a:spLocks noChangeArrowheads="1"/>
          </p:cNvSpPr>
          <p:nvPr/>
        </p:nvSpPr>
        <p:spPr bwMode="auto">
          <a:xfrm>
            <a:off x="5454650" y="1738314"/>
            <a:ext cx="336550" cy="4206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90000"/>
              </a:lnSpc>
              <a:spcBef>
                <a:spcPct val="0"/>
              </a:spcBef>
              <a:buFont typeface="Wingdings" pitchFamily="2" charset="2"/>
              <a:buNone/>
            </a:pPr>
            <a:r>
              <a:rPr lang="en-US" altLang="zh-CN" sz="2400">
                <a:latin typeface="Times New Roman" pitchFamily="18" charset="0"/>
                <a:cs typeface="Times New Roman" pitchFamily="18" charset="0"/>
              </a:rPr>
              <a:t>2</a:t>
            </a:r>
          </a:p>
        </p:txBody>
      </p:sp>
      <p:sp>
        <p:nvSpPr>
          <p:cNvPr id="27" name="Text Box 5"/>
          <p:cNvSpPr txBox="1">
            <a:spLocks noChangeArrowheads="1"/>
          </p:cNvSpPr>
          <p:nvPr/>
        </p:nvSpPr>
        <p:spPr bwMode="auto">
          <a:xfrm>
            <a:off x="5454650" y="2805114"/>
            <a:ext cx="336550" cy="4206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90000"/>
              </a:lnSpc>
              <a:spcBef>
                <a:spcPct val="0"/>
              </a:spcBef>
              <a:buFont typeface="Wingdings" pitchFamily="2" charset="2"/>
              <a:buNone/>
            </a:pPr>
            <a:r>
              <a:rPr lang="en-US" altLang="zh-CN" sz="2400">
                <a:latin typeface="Times New Roman" pitchFamily="18" charset="0"/>
                <a:cs typeface="Times New Roman" pitchFamily="18" charset="0"/>
              </a:rPr>
              <a:t>2</a:t>
            </a:r>
          </a:p>
        </p:txBody>
      </p:sp>
      <p:sp>
        <p:nvSpPr>
          <p:cNvPr id="28" name="Text Box 4"/>
          <p:cNvSpPr txBox="1">
            <a:spLocks noChangeArrowheads="1"/>
          </p:cNvSpPr>
          <p:nvPr/>
        </p:nvSpPr>
        <p:spPr bwMode="auto">
          <a:xfrm>
            <a:off x="5454650" y="3871914"/>
            <a:ext cx="336550" cy="4206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90000"/>
              </a:lnSpc>
              <a:spcBef>
                <a:spcPct val="0"/>
              </a:spcBef>
              <a:buFont typeface="Wingdings" pitchFamily="2" charset="2"/>
              <a:buNone/>
            </a:pPr>
            <a:r>
              <a:rPr lang="en-US" altLang="zh-CN" sz="2400">
                <a:latin typeface="Times New Roman" pitchFamily="18" charset="0"/>
                <a:cs typeface="Times New Roman" pitchFamily="18" charset="0"/>
              </a:rPr>
              <a:t>2</a:t>
            </a:r>
          </a:p>
        </p:txBody>
      </p:sp>
      <p:sp>
        <p:nvSpPr>
          <p:cNvPr id="29" name="Text Box 3"/>
          <p:cNvSpPr txBox="1">
            <a:spLocks noChangeArrowheads="1"/>
          </p:cNvSpPr>
          <p:nvPr/>
        </p:nvSpPr>
        <p:spPr bwMode="auto">
          <a:xfrm>
            <a:off x="4997450" y="4918076"/>
            <a:ext cx="336550" cy="384175"/>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80000"/>
              </a:lnSpc>
              <a:spcBef>
                <a:spcPct val="0"/>
              </a:spcBef>
              <a:buFont typeface="Wingdings" pitchFamily="2" charset="2"/>
              <a:buNone/>
            </a:pPr>
            <a:r>
              <a:rPr lang="en-US" altLang="zh-CN" sz="2400">
                <a:latin typeface="Times New Roman" pitchFamily="18" charset="0"/>
                <a:cs typeface="Times New Roman" pitchFamily="18" charset="0"/>
              </a:rPr>
              <a:t>3</a:t>
            </a:r>
          </a:p>
        </p:txBody>
      </p:sp>
    </p:spTree>
    <p:extLst>
      <p:ext uri="{BB962C8B-B14F-4D97-AF65-F5344CB8AC3E}">
        <p14:creationId xmlns:p14="http://schemas.microsoft.com/office/powerpoint/2010/main" val="85967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ox(i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i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in)">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ox(i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500"/>
                                        <p:tgtEl>
                                          <p:spTgt spid="2">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500"/>
                                        <p:tgtEl>
                                          <p:spTgt spid="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26" grpId="0" animBg="1" autoUpdateAnimBg="0"/>
      <p:bldP spid="27" grpId="0" animBg="1" autoUpdateAnimBg="0"/>
      <p:bldP spid="28" grpId="0" animBg="1" autoUpdateAnimBg="0"/>
      <p:bldP spid="29"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defRPr/>
            </a:pPr>
            <a:r>
              <a:rPr lang="zh-CN" altLang="en-US" dirty="0"/>
              <a:t>实现嵌套过程的静态作用域规则</a:t>
            </a:r>
          </a:p>
          <a:p>
            <a:pPr>
              <a:defRPr/>
            </a:pPr>
            <a:r>
              <a:rPr lang="zh-CN" altLang="en-US" dirty="0"/>
              <a:t>通过存取链可以实现对非局部名字的访问</a:t>
            </a:r>
          </a:p>
          <a:p>
            <a:r>
              <a:rPr lang="zh-CN" altLang="en-US" dirty="0">
                <a:solidFill>
                  <a:srgbClr val="0000FF"/>
                </a:solidFill>
              </a:rPr>
              <a:t>建立规则</a:t>
            </a:r>
            <a:r>
              <a:rPr lang="en-US" altLang="zh-CN" dirty="0">
                <a:solidFill>
                  <a:srgbClr val="0000FF"/>
                </a:solidFill>
              </a:rPr>
              <a:t>: </a:t>
            </a:r>
            <a:r>
              <a:rPr lang="zh-CN" altLang="en-US" dirty="0">
                <a:solidFill>
                  <a:srgbClr val="0000FF"/>
                </a:solidFill>
              </a:rPr>
              <a:t>被调用过程</a:t>
            </a:r>
            <a:r>
              <a:rPr lang="en-US" altLang="zh-CN" dirty="0">
                <a:solidFill>
                  <a:srgbClr val="0000FF"/>
                </a:solidFill>
              </a:rPr>
              <a:t>q</a:t>
            </a:r>
            <a:r>
              <a:rPr lang="zh-CN" altLang="en-US" dirty="0">
                <a:solidFill>
                  <a:srgbClr val="0000FF"/>
                </a:solidFill>
              </a:rPr>
              <a:t>活动记录的存取链指向其直接外层过程的</a:t>
            </a:r>
            <a:r>
              <a:rPr lang="zh-CN" altLang="en-US" u="sng" dirty="0">
                <a:solidFill>
                  <a:srgbClr val="FF0000"/>
                </a:solidFill>
              </a:rPr>
              <a:t>最近活动</a:t>
            </a:r>
            <a:r>
              <a:rPr lang="zh-CN" altLang="en-US" dirty="0">
                <a:solidFill>
                  <a:srgbClr val="0000FF"/>
                </a:solidFill>
              </a:rPr>
              <a:t>的活动记录</a:t>
            </a:r>
            <a:endParaRPr lang="zh-CN" altLang="en-US" dirty="0">
              <a:latin typeface="Times New Roman" pitchFamily="18" charset="0"/>
            </a:endParaRPr>
          </a:p>
          <a:p>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64</a:t>
            </a:fld>
            <a:endParaRPr lang="en-US"/>
          </a:p>
        </p:txBody>
      </p:sp>
      <p:sp>
        <p:nvSpPr>
          <p:cNvPr id="4" name="标题 3"/>
          <p:cNvSpPr>
            <a:spLocks noGrp="1"/>
          </p:cNvSpPr>
          <p:nvPr>
            <p:ph type="title"/>
          </p:nvPr>
        </p:nvSpPr>
        <p:spPr/>
        <p:txBody>
          <a:bodyPr/>
          <a:lstStyle/>
          <a:p>
            <a:r>
              <a:rPr lang="zh-CN" altLang="en-US" dirty="0"/>
              <a:t>存取链</a:t>
            </a:r>
          </a:p>
        </p:txBody>
      </p:sp>
    </p:spTree>
    <p:extLst>
      <p:ext uri="{BB962C8B-B14F-4D97-AF65-F5344CB8AC3E}">
        <p14:creationId xmlns:p14="http://schemas.microsoft.com/office/powerpoint/2010/main" val="3142854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65</a:t>
            </a:fld>
            <a:endParaRPr lang="en-US"/>
          </a:p>
        </p:txBody>
      </p:sp>
      <p:sp>
        <p:nvSpPr>
          <p:cNvPr id="4" name="标题 3"/>
          <p:cNvSpPr>
            <a:spLocks noGrp="1"/>
          </p:cNvSpPr>
          <p:nvPr>
            <p:ph type="title"/>
          </p:nvPr>
        </p:nvSpPr>
        <p:spPr/>
        <p:txBody>
          <a:bodyPr/>
          <a:lstStyle/>
          <a:p>
            <a:r>
              <a:rPr lang="zh-CN" altLang="en-US" dirty="0"/>
              <a:t>存取链</a:t>
            </a:r>
          </a:p>
        </p:txBody>
      </p:sp>
      <p:sp>
        <p:nvSpPr>
          <p:cNvPr id="5" name="内容占位符 2"/>
          <p:cNvSpPr txBox="1">
            <a:spLocks/>
          </p:cNvSpPr>
          <p:nvPr/>
        </p:nvSpPr>
        <p:spPr bwMode="auto">
          <a:xfrm>
            <a:off x="4256088" y="-23813"/>
            <a:ext cx="6411912" cy="984251"/>
          </a:xfrm>
          <a:prstGeom prst="rect">
            <a:avLst/>
          </a:prstGeom>
          <a:solidFill>
            <a:schemeClr val="bg2">
              <a:lumMod val="20000"/>
              <a:lumOff val="80000"/>
            </a:schemeClr>
          </a:solidFill>
          <a:ln>
            <a:no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华文新魏" panose="02010800040101010101" pitchFamily="2" charset="-122"/>
                <a:ea typeface="华文新魏" panose="02010800040101010101" pitchFamily="2" charset="-122"/>
                <a:cs typeface="Times New Roman" panose="02020603050405020304" pitchFamily="18"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华文新魏" panose="02010800040101010101" pitchFamily="2" charset="-122"/>
                <a:ea typeface="华文新魏" panose="02010800040101010101" pitchFamily="2" charset="-122"/>
                <a:cs typeface="Times New Roman" panose="02020603050405020304" pitchFamily="18"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华文新魏" panose="02010800040101010101" pitchFamily="2" charset="-122"/>
                <a:ea typeface="华文新魏" panose="02010800040101010101" pitchFamily="2" charset="-122"/>
                <a:cs typeface="Times New Roman" panose="02020603050405020304" pitchFamily="18"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华文新魏" panose="02010800040101010101" pitchFamily="2" charset="-122"/>
                <a:ea typeface="华文新魏" panose="02010800040101010101" pitchFamily="2" charset="-122"/>
                <a:cs typeface="Times New Roman" panose="02020603050405020304" pitchFamily="18"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华文新魏" panose="02010800040101010101" pitchFamily="2" charset="-122"/>
                <a:ea typeface="华文新魏" panose="02010800040101010101" pitchFamily="2" charset="-122"/>
                <a:cs typeface="Times New Roman" panose="02020603050405020304" pitchFamily="18" charset="0"/>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defRPr/>
            </a:pPr>
            <a:r>
              <a:rPr lang="zh-CN" altLang="en-US" sz="2400" kern="0" dirty="0"/>
              <a:t>实现嵌套过程的静态作用域规则</a:t>
            </a:r>
          </a:p>
          <a:p>
            <a:pPr>
              <a:defRPr/>
            </a:pPr>
            <a:r>
              <a:rPr lang="zh-CN" altLang="en-US" sz="2400" kern="0" dirty="0"/>
              <a:t>通过存取链可以实现对非局部名字的访问</a:t>
            </a:r>
          </a:p>
        </p:txBody>
      </p:sp>
      <p:grpSp>
        <p:nvGrpSpPr>
          <p:cNvPr id="6" name="Group 105"/>
          <p:cNvGrpSpPr>
            <a:grpSpLocks/>
          </p:cNvGrpSpPr>
          <p:nvPr/>
        </p:nvGrpSpPr>
        <p:grpSpPr bwMode="auto">
          <a:xfrm>
            <a:off x="2435225" y="1066800"/>
            <a:ext cx="838200" cy="1981200"/>
            <a:chOff x="768" y="816"/>
            <a:chExt cx="528" cy="1248"/>
          </a:xfrm>
        </p:grpSpPr>
        <p:sp>
          <p:nvSpPr>
            <p:cNvPr id="7" name="AutoShape 109"/>
            <p:cNvSpPr>
              <a:spLocks/>
            </p:cNvSpPr>
            <p:nvPr/>
          </p:nvSpPr>
          <p:spPr bwMode="auto">
            <a:xfrm>
              <a:off x="768" y="960"/>
              <a:ext cx="144" cy="1104"/>
            </a:xfrm>
            <a:prstGeom prst="leftBracket">
              <a:avLst>
                <a:gd name="adj" fmla="val 63889"/>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8" name="AutoShape 108"/>
            <p:cNvSpPr>
              <a:spLocks/>
            </p:cNvSpPr>
            <p:nvPr/>
          </p:nvSpPr>
          <p:spPr bwMode="auto">
            <a:xfrm>
              <a:off x="960" y="1200"/>
              <a:ext cx="144" cy="720"/>
            </a:xfrm>
            <a:prstGeom prst="leftBracket">
              <a:avLst>
                <a:gd name="adj" fmla="val 41667"/>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9" name="Text Box 107"/>
            <p:cNvSpPr txBox="1">
              <a:spLocks noChangeArrowheads="1"/>
            </p:cNvSpPr>
            <p:nvPr/>
          </p:nvSpPr>
          <p:spPr bwMode="auto">
            <a:xfrm>
              <a:off x="912" y="81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p>
          </p:txBody>
        </p:sp>
        <p:sp>
          <p:nvSpPr>
            <p:cNvPr id="10" name="Text Box 106"/>
            <p:cNvSpPr txBox="1">
              <a:spLocks noChangeArrowheads="1"/>
            </p:cNvSpPr>
            <p:nvPr/>
          </p:nvSpPr>
          <p:spPr bwMode="auto">
            <a:xfrm>
              <a:off x="1084" y="105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p>
          </p:txBody>
        </p:sp>
      </p:grpSp>
      <p:grpSp>
        <p:nvGrpSpPr>
          <p:cNvPr id="11" name="Group 96"/>
          <p:cNvGrpSpPr>
            <a:grpSpLocks/>
          </p:cNvGrpSpPr>
          <p:nvPr/>
        </p:nvGrpSpPr>
        <p:grpSpPr bwMode="auto">
          <a:xfrm>
            <a:off x="3582584" y="989013"/>
            <a:ext cx="1432076" cy="1163638"/>
            <a:chOff x="1824" y="911"/>
            <a:chExt cx="768" cy="733"/>
          </a:xfrm>
        </p:grpSpPr>
        <p:sp>
          <p:nvSpPr>
            <p:cNvPr id="12" name="Text Box 104"/>
            <p:cNvSpPr txBox="1">
              <a:spLocks noChangeArrowheads="1"/>
            </p:cNvSpPr>
            <p:nvPr/>
          </p:nvSpPr>
          <p:spPr bwMode="auto">
            <a:xfrm>
              <a:off x="2117" y="911"/>
              <a:ext cx="18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p>
          </p:txBody>
        </p:sp>
        <p:sp>
          <p:nvSpPr>
            <p:cNvPr id="13" name="Text Box 103"/>
            <p:cNvSpPr txBox="1">
              <a:spLocks noChangeArrowheads="1"/>
            </p:cNvSpPr>
            <p:nvPr/>
          </p:nvSpPr>
          <p:spPr bwMode="auto">
            <a:xfrm>
              <a:off x="1875" y="1218"/>
              <a:ext cx="69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p>
          </p:txBody>
        </p:sp>
        <p:sp>
          <p:nvSpPr>
            <p:cNvPr id="14" name="Line 10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 name="Line 101"/>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 name="Line 10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 name="Line 9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8" name="AutoShape 98"/>
            <p:cNvCxnSpPr>
              <a:cxnSpLocks noChangeShapeType="1"/>
              <a:stCxn id="16" idx="0"/>
              <a:endCxn id="1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97"/>
            <p:cNvCxnSpPr>
              <a:cxnSpLocks noChangeShapeType="1"/>
              <a:stCxn id="16" idx="1"/>
              <a:endCxn id="1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Group 87"/>
          <p:cNvGrpSpPr>
            <a:grpSpLocks/>
          </p:cNvGrpSpPr>
          <p:nvPr/>
        </p:nvGrpSpPr>
        <p:grpSpPr bwMode="auto">
          <a:xfrm>
            <a:off x="3584429" y="2055813"/>
            <a:ext cx="1430587" cy="1163638"/>
            <a:chOff x="1824" y="911"/>
            <a:chExt cx="768" cy="733"/>
          </a:xfrm>
        </p:grpSpPr>
        <p:sp>
          <p:nvSpPr>
            <p:cNvPr id="21" name="Text Box 95"/>
            <p:cNvSpPr txBox="1">
              <a:spLocks noChangeArrowheads="1"/>
            </p:cNvSpPr>
            <p:nvPr/>
          </p:nvSpPr>
          <p:spPr bwMode="auto">
            <a:xfrm>
              <a:off x="2117" y="911"/>
              <a:ext cx="18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p>
          </p:txBody>
        </p:sp>
        <p:sp>
          <p:nvSpPr>
            <p:cNvPr id="22" name="Text Box 94"/>
            <p:cNvSpPr txBox="1">
              <a:spLocks noChangeArrowheads="1"/>
            </p:cNvSpPr>
            <p:nvPr/>
          </p:nvSpPr>
          <p:spPr bwMode="auto">
            <a:xfrm>
              <a:off x="1873" y="1218"/>
              <a:ext cx="69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p>
          </p:txBody>
        </p:sp>
        <p:sp>
          <p:nvSpPr>
            <p:cNvPr id="23" name="Line 9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4" name="Line 9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5" name="Line 9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 name="Line 90"/>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7" name="AutoShape 89"/>
            <p:cNvCxnSpPr>
              <a:cxnSpLocks noChangeShapeType="1"/>
              <a:stCxn id="25" idx="0"/>
              <a:endCxn id="26"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88"/>
            <p:cNvCxnSpPr>
              <a:cxnSpLocks noChangeShapeType="1"/>
              <a:stCxn id="25" idx="1"/>
              <a:endCxn id="26"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Arc 86"/>
          <p:cNvSpPr>
            <a:spLocks/>
          </p:cNvSpPr>
          <p:nvPr/>
        </p:nvSpPr>
        <p:spPr bwMode="auto">
          <a:xfrm flipV="1">
            <a:off x="4949825" y="1822450"/>
            <a:ext cx="457200" cy="920750"/>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0" name="Group 79"/>
          <p:cNvGrpSpPr>
            <a:grpSpLocks/>
          </p:cNvGrpSpPr>
          <p:nvPr/>
        </p:nvGrpSpPr>
        <p:grpSpPr bwMode="auto">
          <a:xfrm>
            <a:off x="2435225" y="3733800"/>
            <a:ext cx="838200" cy="2590800"/>
            <a:chOff x="768" y="2256"/>
            <a:chExt cx="528" cy="1632"/>
          </a:xfrm>
        </p:grpSpPr>
        <p:sp>
          <p:nvSpPr>
            <p:cNvPr id="31" name="AutoShape 85"/>
            <p:cNvSpPr>
              <a:spLocks/>
            </p:cNvSpPr>
            <p:nvPr/>
          </p:nvSpPr>
          <p:spPr bwMode="auto">
            <a:xfrm>
              <a:off x="768" y="2400"/>
              <a:ext cx="144" cy="1488"/>
            </a:xfrm>
            <a:prstGeom prst="leftBracket">
              <a:avLst>
                <a:gd name="adj" fmla="val 86111"/>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32" name="AutoShape 84"/>
            <p:cNvSpPr>
              <a:spLocks/>
            </p:cNvSpPr>
            <p:nvPr/>
          </p:nvSpPr>
          <p:spPr bwMode="auto">
            <a:xfrm>
              <a:off x="960" y="2640"/>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33" name="Text Box 83"/>
            <p:cNvSpPr txBox="1">
              <a:spLocks noChangeArrowheads="1"/>
            </p:cNvSpPr>
            <p:nvPr/>
          </p:nvSpPr>
          <p:spPr bwMode="auto">
            <a:xfrm>
              <a:off x="912" y="225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p>
          </p:txBody>
        </p:sp>
        <p:sp>
          <p:nvSpPr>
            <p:cNvPr id="34" name="Text Box 82"/>
            <p:cNvSpPr txBox="1">
              <a:spLocks noChangeArrowheads="1"/>
            </p:cNvSpPr>
            <p:nvPr/>
          </p:nvSpPr>
          <p:spPr bwMode="auto">
            <a:xfrm>
              <a:off x="1084" y="249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p>
          </p:txBody>
        </p:sp>
        <p:sp>
          <p:nvSpPr>
            <p:cNvPr id="35" name="AutoShape 81"/>
            <p:cNvSpPr>
              <a:spLocks/>
            </p:cNvSpPr>
            <p:nvPr/>
          </p:nvSpPr>
          <p:spPr bwMode="auto">
            <a:xfrm>
              <a:off x="960" y="3264"/>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36" name="Text Box 80"/>
            <p:cNvSpPr txBox="1">
              <a:spLocks noChangeArrowheads="1"/>
            </p:cNvSpPr>
            <p:nvPr/>
          </p:nvSpPr>
          <p:spPr bwMode="auto">
            <a:xfrm>
              <a:off x="1100" y="3072"/>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r</a:t>
              </a:r>
            </a:p>
          </p:txBody>
        </p:sp>
      </p:grpSp>
      <p:grpSp>
        <p:nvGrpSpPr>
          <p:cNvPr id="37" name="Group 70"/>
          <p:cNvGrpSpPr>
            <a:grpSpLocks/>
          </p:cNvGrpSpPr>
          <p:nvPr/>
        </p:nvGrpSpPr>
        <p:grpSpPr bwMode="auto">
          <a:xfrm>
            <a:off x="3584429" y="3408363"/>
            <a:ext cx="1430587" cy="1163638"/>
            <a:chOff x="1824" y="911"/>
            <a:chExt cx="768" cy="733"/>
          </a:xfrm>
        </p:grpSpPr>
        <p:sp>
          <p:nvSpPr>
            <p:cNvPr id="38" name="Text Box 78"/>
            <p:cNvSpPr txBox="1">
              <a:spLocks noChangeArrowheads="1"/>
            </p:cNvSpPr>
            <p:nvPr/>
          </p:nvSpPr>
          <p:spPr bwMode="auto">
            <a:xfrm>
              <a:off x="2117" y="911"/>
              <a:ext cx="18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p>
          </p:txBody>
        </p:sp>
        <p:sp>
          <p:nvSpPr>
            <p:cNvPr id="39" name="Text Box 77"/>
            <p:cNvSpPr txBox="1">
              <a:spLocks noChangeArrowheads="1"/>
            </p:cNvSpPr>
            <p:nvPr/>
          </p:nvSpPr>
          <p:spPr bwMode="auto">
            <a:xfrm>
              <a:off x="1873" y="1218"/>
              <a:ext cx="69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000">
                  <a:solidFill>
                    <a:srgbClr val="000000"/>
                  </a:solidFill>
                  <a:latin typeface="Times New Roman" panose="02020603050405020304" pitchFamily="18" charset="0"/>
                  <a:cs typeface="Times New Roman" panose="02020603050405020304" pitchFamily="18" charset="0"/>
                </a:rPr>
                <a:t>access link</a:t>
              </a:r>
            </a:p>
          </p:txBody>
        </p:sp>
        <p:sp>
          <p:nvSpPr>
            <p:cNvPr id="40" name="Line 7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 name="Line 7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2" name="Line 7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3" name="Line 73"/>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44" name="AutoShape 72"/>
            <p:cNvCxnSpPr>
              <a:cxnSpLocks noChangeShapeType="1"/>
              <a:stCxn id="42" idx="0"/>
              <a:endCxn id="4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71"/>
            <p:cNvCxnSpPr>
              <a:cxnSpLocks noChangeShapeType="1"/>
              <a:stCxn id="42" idx="1"/>
              <a:endCxn id="4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6" name="Group 61"/>
          <p:cNvGrpSpPr>
            <a:grpSpLocks/>
          </p:cNvGrpSpPr>
          <p:nvPr/>
        </p:nvGrpSpPr>
        <p:grpSpPr bwMode="auto">
          <a:xfrm>
            <a:off x="3584429" y="4475163"/>
            <a:ext cx="1430587" cy="1163638"/>
            <a:chOff x="1824" y="911"/>
            <a:chExt cx="768" cy="733"/>
          </a:xfrm>
        </p:grpSpPr>
        <p:sp>
          <p:nvSpPr>
            <p:cNvPr id="47" name="Text Box 69"/>
            <p:cNvSpPr txBox="1">
              <a:spLocks noChangeArrowheads="1"/>
            </p:cNvSpPr>
            <p:nvPr/>
          </p:nvSpPr>
          <p:spPr bwMode="auto">
            <a:xfrm>
              <a:off x="2131" y="911"/>
              <a:ext cx="15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r</a:t>
              </a:r>
            </a:p>
          </p:txBody>
        </p:sp>
        <p:sp>
          <p:nvSpPr>
            <p:cNvPr id="48" name="Text Box 68"/>
            <p:cNvSpPr txBox="1">
              <a:spLocks noChangeArrowheads="1"/>
            </p:cNvSpPr>
            <p:nvPr/>
          </p:nvSpPr>
          <p:spPr bwMode="auto">
            <a:xfrm>
              <a:off x="1873" y="1218"/>
              <a:ext cx="69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000">
                  <a:solidFill>
                    <a:srgbClr val="000000"/>
                  </a:solidFill>
                  <a:latin typeface="Times New Roman" panose="02020603050405020304" pitchFamily="18" charset="0"/>
                  <a:cs typeface="Times New Roman" panose="02020603050405020304" pitchFamily="18" charset="0"/>
                </a:rPr>
                <a:t>access link</a:t>
              </a:r>
            </a:p>
          </p:txBody>
        </p:sp>
        <p:sp>
          <p:nvSpPr>
            <p:cNvPr id="49" name="Line 6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 name="Line 6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 name="Line 6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2" name="Line 6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53" name="AutoShape 63"/>
            <p:cNvCxnSpPr>
              <a:cxnSpLocks noChangeShapeType="1"/>
              <a:stCxn id="51" idx="0"/>
              <a:endCxn id="52"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62"/>
            <p:cNvCxnSpPr>
              <a:cxnSpLocks noChangeShapeType="1"/>
              <a:stCxn id="51" idx="1"/>
              <a:endCxn id="52"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5" name="Arc 60"/>
          <p:cNvSpPr>
            <a:spLocks/>
          </p:cNvSpPr>
          <p:nvPr/>
        </p:nvSpPr>
        <p:spPr bwMode="auto">
          <a:xfrm flipV="1">
            <a:off x="4949825" y="4241800"/>
            <a:ext cx="457200" cy="920750"/>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56" name="Group 51"/>
          <p:cNvGrpSpPr>
            <a:grpSpLocks/>
          </p:cNvGrpSpPr>
          <p:nvPr/>
        </p:nvGrpSpPr>
        <p:grpSpPr bwMode="auto">
          <a:xfrm>
            <a:off x="3584429" y="5541963"/>
            <a:ext cx="1430587" cy="1163638"/>
            <a:chOff x="1824" y="911"/>
            <a:chExt cx="768" cy="733"/>
          </a:xfrm>
        </p:grpSpPr>
        <p:sp>
          <p:nvSpPr>
            <p:cNvPr id="57" name="Text Box 59"/>
            <p:cNvSpPr txBox="1">
              <a:spLocks noChangeArrowheads="1"/>
            </p:cNvSpPr>
            <p:nvPr/>
          </p:nvSpPr>
          <p:spPr bwMode="auto">
            <a:xfrm>
              <a:off x="2117" y="911"/>
              <a:ext cx="18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p>
          </p:txBody>
        </p:sp>
        <p:sp>
          <p:nvSpPr>
            <p:cNvPr id="58" name="Text Box 58"/>
            <p:cNvSpPr txBox="1">
              <a:spLocks noChangeArrowheads="1"/>
            </p:cNvSpPr>
            <p:nvPr/>
          </p:nvSpPr>
          <p:spPr bwMode="auto">
            <a:xfrm>
              <a:off x="1873" y="1218"/>
              <a:ext cx="69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p>
          </p:txBody>
        </p:sp>
        <p:sp>
          <p:nvSpPr>
            <p:cNvPr id="59" name="Line 5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0" name="Line 5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1" name="Line 5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2" name="Line 5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63" name="AutoShape 53"/>
            <p:cNvCxnSpPr>
              <a:cxnSpLocks noChangeShapeType="1"/>
              <a:stCxn id="61" idx="0"/>
              <a:endCxn id="62"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52"/>
            <p:cNvCxnSpPr>
              <a:cxnSpLocks noChangeShapeType="1"/>
              <a:stCxn id="61" idx="1"/>
              <a:endCxn id="62"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5" name="Arc 50"/>
          <p:cNvSpPr>
            <a:spLocks/>
          </p:cNvSpPr>
          <p:nvPr/>
        </p:nvSpPr>
        <p:spPr bwMode="auto">
          <a:xfrm flipV="1">
            <a:off x="4949825" y="4171950"/>
            <a:ext cx="609600" cy="2057400"/>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66" name="Group 41"/>
          <p:cNvGrpSpPr>
            <a:grpSpLocks/>
          </p:cNvGrpSpPr>
          <p:nvPr/>
        </p:nvGrpSpPr>
        <p:grpSpPr bwMode="auto">
          <a:xfrm>
            <a:off x="5775325" y="1066800"/>
            <a:ext cx="1117600" cy="3124200"/>
            <a:chOff x="3360" y="1056"/>
            <a:chExt cx="704" cy="1968"/>
          </a:xfrm>
        </p:grpSpPr>
        <p:sp>
          <p:nvSpPr>
            <p:cNvPr id="67" name="AutoShape 49"/>
            <p:cNvSpPr>
              <a:spLocks/>
            </p:cNvSpPr>
            <p:nvPr/>
          </p:nvSpPr>
          <p:spPr bwMode="auto">
            <a:xfrm>
              <a:off x="3360" y="1200"/>
              <a:ext cx="144" cy="1824"/>
            </a:xfrm>
            <a:prstGeom prst="leftBracket">
              <a:avLst>
                <a:gd name="adj" fmla="val 105556"/>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68" name="AutoShape 48"/>
            <p:cNvSpPr>
              <a:spLocks/>
            </p:cNvSpPr>
            <p:nvPr/>
          </p:nvSpPr>
          <p:spPr bwMode="auto">
            <a:xfrm>
              <a:off x="3552" y="1440"/>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69" name="Text Box 47"/>
            <p:cNvSpPr txBox="1">
              <a:spLocks noChangeArrowheads="1"/>
            </p:cNvSpPr>
            <p:nvPr/>
          </p:nvSpPr>
          <p:spPr bwMode="auto">
            <a:xfrm>
              <a:off x="3504" y="105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x</a:t>
              </a:r>
            </a:p>
          </p:txBody>
        </p:sp>
        <p:sp>
          <p:nvSpPr>
            <p:cNvPr id="70" name="Text Box 46"/>
            <p:cNvSpPr txBox="1">
              <a:spLocks noChangeArrowheads="1"/>
            </p:cNvSpPr>
            <p:nvPr/>
          </p:nvSpPr>
          <p:spPr bwMode="auto">
            <a:xfrm>
              <a:off x="3676" y="129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p>
          </p:txBody>
        </p:sp>
        <p:sp>
          <p:nvSpPr>
            <p:cNvPr id="71" name="AutoShape 45"/>
            <p:cNvSpPr>
              <a:spLocks/>
            </p:cNvSpPr>
            <p:nvPr/>
          </p:nvSpPr>
          <p:spPr bwMode="auto">
            <a:xfrm>
              <a:off x="3552" y="2064"/>
              <a:ext cx="144" cy="816"/>
            </a:xfrm>
            <a:prstGeom prst="leftBracket">
              <a:avLst>
                <a:gd name="adj" fmla="val 47222"/>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72" name="Text Box 44"/>
            <p:cNvSpPr txBox="1">
              <a:spLocks noChangeArrowheads="1"/>
            </p:cNvSpPr>
            <p:nvPr/>
          </p:nvSpPr>
          <p:spPr bwMode="auto">
            <a:xfrm>
              <a:off x="3676" y="187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p>
          </p:txBody>
        </p:sp>
        <p:sp>
          <p:nvSpPr>
            <p:cNvPr id="73" name="AutoShape 43"/>
            <p:cNvSpPr>
              <a:spLocks/>
            </p:cNvSpPr>
            <p:nvPr/>
          </p:nvSpPr>
          <p:spPr bwMode="auto">
            <a:xfrm>
              <a:off x="3744" y="2352"/>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74" name="Text Box 42"/>
            <p:cNvSpPr txBox="1">
              <a:spLocks noChangeArrowheads="1"/>
            </p:cNvSpPr>
            <p:nvPr/>
          </p:nvSpPr>
          <p:spPr bwMode="auto">
            <a:xfrm>
              <a:off x="3884" y="2160"/>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r</a:t>
              </a:r>
            </a:p>
          </p:txBody>
        </p:sp>
      </p:grpSp>
      <p:grpSp>
        <p:nvGrpSpPr>
          <p:cNvPr id="75" name="Group 32"/>
          <p:cNvGrpSpPr>
            <a:grpSpLocks/>
          </p:cNvGrpSpPr>
          <p:nvPr/>
        </p:nvGrpSpPr>
        <p:grpSpPr bwMode="auto">
          <a:xfrm>
            <a:off x="7152586" y="989013"/>
            <a:ext cx="1503531" cy="1163638"/>
            <a:chOff x="1824" y="911"/>
            <a:chExt cx="768" cy="733"/>
          </a:xfrm>
        </p:grpSpPr>
        <p:sp>
          <p:nvSpPr>
            <p:cNvPr id="76" name="Text Box 40"/>
            <p:cNvSpPr txBox="1">
              <a:spLocks noChangeArrowheads="1"/>
            </p:cNvSpPr>
            <p:nvPr/>
          </p:nvSpPr>
          <p:spPr bwMode="auto">
            <a:xfrm>
              <a:off x="2122" y="911"/>
              <a:ext cx="17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x</a:t>
              </a:r>
            </a:p>
          </p:txBody>
        </p:sp>
        <p:sp>
          <p:nvSpPr>
            <p:cNvPr id="77" name="Text Box 39"/>
            <p:cNvSpPr txBox="1">
              <a:spLocks noChangeArrowheads="1"/>
            </p:cNvSpPr>
            <p:nvPr/>
          </p:nvSpPr>
          <p:spPr bwMode="auto">
            <a:xfrm>
              <a:off x="1890" y="1218"/>
              <a:ext cx="66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p>
          </p:txBody>
        </p:sp>
        <p:sp>
          <p:nvSpPr>
            <p:cNvPr id="78" name="Line 38"/>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 name="Line 3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0" name="Line 36"/>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1" name="Line 3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82" name="AutoShape 34"/>
            <p:cNvCxnSpPr>
              <a:cxnSpLocks noChangeShapeType="1"/>
              <a:stCxn id="80" idx="0"/>
              <a:endCxn id="8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AutoShape 33"/>
            <p:cNvCxnSpPr>
              <a:cxnSpLocks noChangeShapeType="1"/>
              <a:stCxn id="80" idx="1"/>
              <a:endCxn id="8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4" name="Group 23"/>
          <p:cNvGrpSpPr>
            <a:grpSpLocks/>
          </p:cNvGrpSpPr>
          <p:nvPr/>
        </p:nvGrpSpPr>
        <p:grpSpPr bwMode="auto">
          <a:xfrm>
            <a:off x="7152586" y="2036763"/>
            <a:ext cx="1503531" cy="1163638"/>
            <a:chOff x="1824" y="911"/>
            <a:chExt cx="768" cy="733"/>
          </a:xfrm>
        </p:grpSpPr>
        <p:sp>
          <p:nvSpPr>
            <p:cNvPr id="85" name="Text Box 31"/>
            <p:cNvSpPr txBox="1">
              <a:spLocks noChangeArrowheads="1"/>
            </p:cNvSpPr>
            <p:nvPr/>
          </p:nvSpPr>
          <p:spPr bwMode="auto">
            <a:xfrm>
              <a:off x="2122" y="911"/>
              <a:ext cx="17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p>
          </p:txBody>
        </p:sp>
        <p:sp>
          <p:nvSpPr>
            <p:cNvPr id="86" name="Text Box 30"/>
            <p:cNvSpPr txBox="1">
              <a:spLocks noChangeArrowheads="1"/>
            </p:cNvSpPr>
            <p:nvPr/>
          </p:nvSpPr>
          <p:spPr bwMode="auto">
            <a:xfrm>
              <a:off x="1890" y="1218"/>
              <a:ext cx="66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Clr>
                  <a:srgbClr val="5FB6F1"/>
                </a:buClr>
                <a:buFont typeface="Wingdings" pitchFamily="2" charset="2"/>
                <a:buNone/>
              </a:pPr>
              <a:r>
                <a:rPr lang="en-US" altLang="zh-CN" sz="2000">
                  <a:solidFill>
                    <a:srgbClr val="000000"/>
                  </a:solidFill>
                  <a:latin typeface="Times New Roman" panose="02020603050405020304" pitchFamily="18" charset="0"/>
                  <a:cs typeface="Times New Roman" panose="02020603050405020304" pitchFamily="18" charset="0"/>
                </a:rPr>
                <a:t>access link</a:t>
              </a:r>
            </a:p>
          </p:txBody>
        </p:sp>
        <p:sp>
          <p:nvSpPr>
            <p:cNvPr id="87" name="Line 2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8" name="Line 2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9" name="Line 2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0" name="Line 2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91" name="AutoShape 25"/>
            <p:cNvCxnSpPr>
              <a:cxnSpLocks noChangeShapeType="1"/>
              <a:stCxn id="89" idx="0"/>
              <a:endCxn id="90"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AutoShape 24"/>
            <p:cNvCxnSpPr>
              <a:cxnSpLocks noChangeShapeType="1"/>
              <a:stCxn id="89" idx="1"/>
              <a:endCxn id="90"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3" name="Arc 22"/>
          <p:cNvSpPr>
            <a:spLocks/>
          </p:cNvSpPr>
          <p:nvPr/>
        </p:nvSpPr>
        <p:spPr bwMode="auto">
          <a:xfrm flipV="1">
            <a:off x="8594725" y="1828800"/>
            <a:ext cx="457200" cy="920750"/>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94" name="Group 13"/>
          <p:cNvGrpSpPr>
            <a:grpSpLocks/>
          </p:cNvGrpSpPr>
          <p:nvPr/>
        </p:nvGrpSpPr>
        <p:grpSpPr bwMode="auto">
          <a:xfrm>
            <a:off x="7152586" y="3103563"/>
            <a:ext cx="1503531" cy="1163638"/>
            <a:chOff x="1824" y="911"/>
            <a:chExt cx="768" cy="733"/>
          </a:xfrm>
        </p:grpSpPr>
        <p:sp>
          <p:nvSpPr>
            <p:cNvPr id="95" name="Text Box 21"/>
            <p:cNvSpPr txBox="1">
              <a:spLocks noChangeArrowheads="1"/>
            </p:cNvSpPr>
            <p:nvPr/>
          </p:nvSpPr>
          <p:spPr bwMode="auto">
            <a:xfrm>
              <a:off x="2135" y="911"/>
              <a:ext cx="14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r</a:t>
              </a:r>
            </a:p>
          </p:txBody>
        </p:sp>
        <p:sp>
          <p:nvSpPr>
            <p:cNvPr id="96" name="Text Box 20"/>
            <p:cNvSpPr txBox="1">
              <a:spLocks noChangeArrowheads="1"/>
            </p:cNvSpPr>
            <p:nvPr/>
          </p:nvSpPr>
          <p:spPr bwMode="auto">
            <a:xfrm>
              <a:off x="1890" y="1218"/>
              <a:ext cx="66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p>
          </p:txBody>
        </p:sp>
        <p:sp>
          <p:nvSpPr>
            <p:cNvPr id="97" name="Line 1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8" name="Line 1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9" name="Line 1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0" name="Line 1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01" name="AutoShape 15"/>
            <p:cNvCxnSpPr>
              <a:cxnSpLocks noChangeShapeType="1"/>
              <a:stCxn id="99" idx="0"/>
              <a:endCxn id="100"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14"/>
            <p:cNvCxnSpPr>
              <a:cxnSpLocks noChangeShapeType="1"/>
              <a:stCxn id="99" idx="1"/>
              <a:endCxn id="100"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 name="Arc 12"/>
          <p:cNvSpPr>
            <a:spLocks/>
          </p:cNvSpPr>
          <p:nvPr/>
        </p:nvSpPr>
        <p:spPr bwMode="auto">
          <a:xfrm flipV="1">
            <a:off x="8594725" y="2889250"/>
            <a:ext cx="457200" cy="920750"/>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04" name="Group 3"/>
          <p:cNvGrpSpPr>
            <a:grpSpLocks/>
          </p:cNvGrpSpPr>
          <p:nvPr/>
        </p:nvGrpSpPr>
        <p:grpSpPr bwMode="auto">
          <a:xfrm>
            <a:off x="7152586" y="4170363"/>
            <a:ext cx="1503531" cy="1163638"/>
            <a:chOff x="1824" y="911"/>
            <a:chExt cx="768" cy="733"/>
          </a:xfrm>
        </p:grpSpPr>
        <p:sp>
          <p:nvSpPr>
            <p:cNvPr id="105" name="Text Box 11"/>
            <p:cNvSpPr txBox="1">
              <a:spLocks noChangeArrowheads="1"/>
            </p:cNvSpPr>
            <p:nvPr/>
          </p:nvSpPr>
          <p:spPr bwMode="auto">
            <a:xfrm>
              <a:off x="2122" y="911"/>
              <a:ext cx="17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p>
          </p:txBody>
        </p:sp>
        <p:sp>
          <p:nvSpPr>
            <p:cNvPr id="106" name="Text Box 10"/>
            <p:cNvSpPr txBox="1">
              <a:spLocks noChangeArrowheads="1"/>
            </p:cNvSpPr>
            <p:nvPr/>
          </p:nvSpPr>
          <p:spPr bwMode="auto">
            <a:xfrm>
              <a:off x="1890" y="1218"/>
              <a:ext cx="66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p>
          </p:txBody>
        </p:sp>
        <p:sp>
          <p:nvSpPr>
            <p:cNvPr id="107" name="Line 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8" name="Line 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9" name="Line 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0" name="Line 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11" name="AutoShape 5"/>
            <p:cNvCxnSpPr>
              <a:cxnSpLocks noChangeShapeType="1"/>
              <a:stCxn id="109" idx="0"/>
              <a:endCxn id="110"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4"/>
            <p:cNvCxnSpPr>
              <a:cxnSpLocks noChangeShapeType="1"/>
              <a:stCxn id="109" idx="1"/>
              <a:endCxn id="110"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3" name="Arc 2"/>
          <p:cNvSpPr>
            <a:spLocks/>
          </p:cNvSpPr>
          <p:nvPr/>
        </p:nvSpPr>
        <p:spPr bwMode="auto">
          <a:xfrm flipV="1">
            <a:off x="8594725" y="1790701"/>
            <a:ext cx="838200" cy="3084513"/>
          </a:xfrm>
          <a:custGeom>
            <a:avLst/>
            <a:gdLst>
              <a:gd name="T0" fmla="*/ 0 w 21600"/>
              <a:gd name="T1" fmla="*/ 0 h 43094"/>
              <a:gd name="T2" fmla="*/ 2147483647 w 21600"/>
              <a:gd name="T3" fmla="*/ 2147483647 h 43094"/>
              <a:gd name="T4" fmla="*/ 0 w 21600"/>
              <a:gd name="T5" fmla="*/ 2147483647 h 43094"/>
              <a:gd name="T6" fmla="*/ 0 60000 65536"/>
              <a:gd name="T7" fmla="*/ 0 60000 65536"/>
              <a:gd name="T8" fmla="*/ 0 60000 65536"/>
            </a:gdLst>
            <a:ahLst/>
            <a:cxnLst>
              <a:cxn ang="T6">
                <a:pos x="T0" y="T1"/>
              </a:cxn>
              <a:cxn ang="T7">
                <a:pos x="T2" y="T3"/>
              </a:cxn>
              <a:cxn ang="T8">
                <a:pos x="T4" y="T5"/>
              </a:cxn>
            </a:cxnLst>
            <a:rect l="0" t="0" r="r" b="b"/>
            <a:pathLst>
              <a:path w="21600" h="43094" fill="none" extrusionOk="0">
                <a:moveTo>
                  <a:pt x="-1" y="0"/>
                </a:moveTo>
                <a:cubicBezTo>
                  <a:pt x="11929" y="0"/>
                  <a:pt x="21600" y="9670"/>
                  <a:pt x="21600" y="21600"/>
                </a:cubicBezTo>
                <a:cubicBezTo>
                  <a:pt x="21600" y="32702"/>
                  <a:pt x="13183" y="41996"/>
                  <a:pt x="2136" y="43094"/>
                </a:cubicBezTo>
              </a:path>
              <a:path w="21600" h="43094" stroke="0" extrusionOk="0">
                <a:moveTo>
                  <a:pt x="-1" y="0"/>
                </a:moveTo>
                <a:cubicBezTo>
                  <a:pt x="11929" y="0"/>
                  <a:pt x="21600" y="9670"/>
                  <a:pt x="21600" y="21600"/>
                </a:cubicBezTo>
                <a:cubicBezTo>
                  <a:pt x="21600" y="32702"/>
                  <a:pt x="13183" y="41996"/>
                  <a:pt x="2136" y="43094"/>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4" name="Rectangle 111"/>
          <p:cNvSpPr txBox="1">
            <a:spLocks noChangeArrowheads="1"/>
          </p:cNvSpPr>
          <p:nvPr/>
        </p:nvSpPr>
        <p:spPr bwMode="auto">
          <a:xfrm>
            <a:off x="5638801" y="5386389"/>
            <a:ext cx="4968875" cy="130016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buFont typeface="Wingdings" panose="05000000000000000000" pitchFamily="2" charset="2"/>
              <a:buChar char="p"/>
            </a:pPr>
            <a:r>
              <a:rPr lang="zh-CN" altLang="en-US" sz="2400" dirty="0">
                <a:solidFill>
                  <a:srgbClr val="0000FF"/>
                </a:solidFill>
                <a:latin typeface="Times New Roman" panose="02020603050405020304" pitchFamily="18" charset="0"/>
                <a:cs typeface="Times New Roman" panose="02020603050405020304" pitchFamily="18" charset="0"/>
              </a:rPr>
              <a:t>建立规则</a:t>
            </a:r>
            <a:r>
              <a:rPr lang="en-US" altLang="zh-CN" sz="2400" dirty="0">
                <a:solidFill>
                  <a:srgbClr val="0000FF"/>
                </a:solidFill>
                <a:latin typeface="Times New Roman" panose="02020603050405020304" pitchFamily="18" charset="0"/>
                <a:cs typeface="Times New Roman" panose="02020603050405020304" pitchFamily="18" charset="0"/>
              </a:rPr>
              <a:t>:</a:t>
            </a:r>
            <a:r>
              <a:rPr lang="zh-CN" altLang="en-US" sz="2400" dirty="0">
                <a:solidFill>
                  <a:srgbClr val="0000FF"/>
                </a:solidFill>
                <a:latin typeface="Times New Roman" panose="02020603050405020304" pitchFamily="18" charset="0"/>
                <a:cs typeface="Times New Roman" panose="02020603050405020304" pitchFamily="18" charset="0"/>
              </a:rPr>
              <a:t>被调用过程</a:t>
            </a:r>
            <a:r>
              <a:rPr lang="en-US" altLang="zh-CN" sz="2400" dirty="0">
                <a:solidFill>
                  <a:srgbClr val="0000FF"/>
                </a:solidFill>
                <a:latin typeface="Times New Roman" panose="02020603050405020304" pitchFamily="18" charset="0"/>
                <a:cs typeface="Times New Roman" panose="02020603050405020304" pitchFamily="18" charset="0"/>
              </a:rPr>
              <a:t>q</a:t>
            </a:r>
            <a:r>
              <a:rPr lang="zh-CN" altLang="en-US" sz="2400" dirty="0">
                <a:solidFill>
                  <a:srgbClr val="0000FF"/>
                </a:solidFill>
                <a:latin typeface="Times New Roman" panose="02020603050405020304" pitchFamily="18" charset="0"/>
                <a:cs typeface="Times New Roman" panose="02020603050405020304" pitchFamily="18" charset="0"/>
              </a:rPr>
              <a:t>活动记录的存取链指向其直接外层过程的</a:t>
            </a:r>
            <a:r>
              <a:rPr lang="zh-CN" altLang="en-US" sz="2400" u="sng" dirty="0">
                <a:solidFill>
                  <a:srgbClr val="FF0000"/>
                </a:solidFill>
                <a:latin typeface="Times New Roman" panose="02020603050405020304" pitchFamily="18" charset="0"/>
                <a:cs typeface="Times New Roman" panose="02020603050405020304" pitchFamily="18" charset="0"/>
              </a:rPr>
              <a:t>最近活动</a:t>
            </a:r>
            <a:r>
              <a:rPr lang="zh-CN" altLang="en-US" sz="2400" dirty="0">
                <a:solidFill>
                  <a:srgbClr val="0000FF"/>
                </a:solidFill>
                <a:latin typeface="Times New Roman" panose="02020603050405020304" pitchFamily="18" charset="0"/>
                <a:cs typeface="Times New Roman" panose="02020603050405020304" pitchFamily="18" charset="0"/>
              </a:rPr>
              <a:t>的活动记录</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246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wipe(up)">
                                      <p:cBhvr>
                                        <p:cTn id="7" dur="5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up)">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down)">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up)">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ipe(down)">
                                      <p:cBhvr>
                                        <p:cTn id="57" dur="5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wipe(up)">
                                      <p:cBhvr>
                                        <p:cTn id="62" dur="500"/>
                                        <p:tgtEl>
                                          <p:spTgt spid="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up)">
                                      <p:cBhvr>
                                        <p:cTn id="67" dur="500"/>
                                        <p:tgtEl>
                                          <p:spTgt spid="7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wipe(up)">
                                      <p:cBhvr>
                                        <p:cTn id="72" dur="500"/>
                                        <p:tgtEl>
                                          <p:spTgt spid="8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wipe(down)">
                                      <p:cBhvr>
                                        <p:cTn id="77" dur="500"/>
                                        <p:tgtEl>
                                          <p:spTgt spid="9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94"/>
                                        </p:tgtEl>
                                        <p:attrNameLst>
                                          <p:attrName>style.visibility</p:attrName>
                                        </p:attrNameLst>
                                      </p:cBhvr>
                                      <p:to>
                                        <p:strVal val="visible"/>
                                      </p:to>
                                    </p:set>
                                    <p:animEffect transition="in" filter="wipe(up)">
                                      <p:cBhvr>
                                        <p:cTn id="82" dur="500"/>
                                        <p:tgtEl>
                                          <p:spTgt spid="9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03"/>
                                        </p:tgtEl>
                                        <p:attrNameLst>
                                          <p:attrName>style.visibility</p:attrName>
                                        </p:attrNameLst>
                                      </p:cBhvr>
                                      <p:to>
                                        <p:strVal val="visible"/>
                                      </p:to>
                                    </p:set>
                                    <p:animEffect transition="in" filter="wipe(down)">
                                      <p:cBhvr>
                                        <p:cTn id="87" dur="500"/>
                                        <p:tgtEl>
                                          <p:spTgt spid="10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04"/>
                                        </p:tgtEl>
                                        <p:attrNameLst>
                                          <p:attrName>style.visibility</p:attrName>
                                        </p:attrNameLst>
                                      </p:cBhvr>
                                      <p:to>
                                        <p:strVal val="visible"/>
                                      </p:to>
                                    </p:set>
                                    <p:animEffect transition="in" filter="wipe(up)">
                                      <p:cBhvr>
                                        <p:cTn id="92" dur="500"/>
                                        <p:tgtEl>
                                          <p:spTgt spid="10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13"/>
                                        </p:tgtEl>
                                        <p:attrNameLst>
                                          <p:attrName>style.visibility</p:attrName>
                                        </p:attrNameLst>
                                      </p:cBhvr>
                                      <p:to>
                                        <p:strVal val="visible"/>
                                      </p:to>
                                    </p:set>
                                    <p:animEffect transition="in" filter="wipe(down)">
                                      <p:cBhvr>
                                        <p:cTn id="9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5" grpId="0" animBg="1"/>
      <p:bldP spid="65" grpId="0" animBg="1"/>
      <p:bldP spid="93" grpId="0" animBg="1"/>
      <p:bldP spid="103" grpId="0" animBg="1"/>
      <p:bldP spid="113" grpId="0" animBg="1"/>
      <p:bldP spid="114"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rtl="0" fontAlgn="base">
              <a:spcBef>
                <a:spcPct val="20000"/>
              </a:spcBef>
              <a:spcAft>
                <a:spcPct val="0"/>
              </a:spcAft>
              <a:buClr>
                <a:schemeClr val="accent1"/>
              </a:buClr>
              <a:buSzPct val="70000"/>
              <a:buFont typeface="Monotype Sorts" pitchFamily="2" charset="2"/>
              <a:buChar char="n"/>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400">
                <a:solidFill>
                  <a:schemeClr val="tx1"/>
                </a:solidFill>
                <a:latin typeface="+mn-lt"/>
                <a:ea typeface="+mn-ea"/>
              </a:defRPr>
            </a:lvl2pPr>
            <a:lvl3pPr marL="1143000" indent="-228600" algn="l" rtl="0" fontAlgn="base">
              <a:spcBef>
                <a:spcPct val="20000"/>
              </a:spcBef>
              <a:spcAft>
                <a:spcPct val="0"/>
              </a:spcAft>
              <a:buChar char="•"/>
              <a:defRPr kumimoji="1" sz="2000">
                <a:solidFill>
                  <a:schemeClr val="tx1"/>
                </a:solidFill>
                <a:latin typeface="+mn-lt"/>
                <a:ea typeface="+mn-ea"/>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buClr>
                <a:srgbClr val="0099CC"/>
              </a:buClr>
              <a:defRPr/>
            </a:pP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过程</a:t>
            </a:r>
            <a:r>
              <a:rPr lang="en-US" altLang="zh-CN"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引用非局部名字</a:t>
            </a:r>
            <a:r>
              <a:rPr lang="en-US" altLang="zh-CN"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，嵌套深度分别为</a:t>
            </a:r>
            <a:r>
              <a:rPr lang="en-US" altLang="zh-CN"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3200" b="0" kern="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sz="3200" b="0" kern="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3200" b="0" kern="0"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，并且</a:t>
            </a:r>
            <a:r>
              <a:rPr lang="en-US" altLang="zh-CN" sz="3200" b="0" kern="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3200" b="0" kern="0"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3200" b="0" kern="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endParaRPr lang="en-US" altLang="zh-CN"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a:buClr>
                <a:srgbClr val="0099CC"/>
              </a:buClr>
              <a:defRPr/>
            </a:pP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当控制处于</a:t>
            </a:r>
            <a:r>
              <a:rPr lang="en-US" altLang="zh-CN"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中时，</a:t>
            </a:r>
            <a:r>
              <a:rPr lang="en-US" altLang="zh-CN"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的活动记录在栈顶</a:t>
            </a:r>
          </a:p>
          <a:p>
            <a:pPr>
              <a:buClr>
                <a:srgbClr val="0099CC"/>
              </a:buClr>
              <a:defRPr/>
            </a:pPr>
            <a:r>
              <a:rPr lang="zh-CN" altLang="en-US" sz="3200"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存取链的使用</a:t>
            </a:r>
          </a:p>
          <a:p>
            <a:pPr lvl="1">
              <a:buClrTx/>
              <a:buFontTx/>
              <a:buChar char="–"/>
              <a:defRPr/>
            </a:pPr>
            <a:r>
              <a:rPr lang="zh-CN" altLang="en-US" sz="2800" b="0" kern="0" dirty="0">
                <a:solidFill>
                  <a:srgbClr val="000000"/>
                </a:solidFill>
                <a:latin typeface="Times New Roman" panose="02020603050405020304" pitchFamily="18" charset="0"/>
                <a:ea typeface="华文新魏" panose="02010800040101010101" pitchFamily="2" charset="-122"/>
              </a:rPr>
              <a:t>从栈顶活动记录出发，沿存取链前进</a:t>
            </a:r>
            <a:r>
              <a:rPr lang="en-US" altLang="zh-CN" sz="2800" b="0" kern="0" dirty="0">
                <a:solidFill>
                  <a:srgbClr val="000000"/>
                </a:solidFill>
                <a:latin typeface="Times New Roman" panose="02020603050405020304" pitchFamily="18" charset="0"/>
                <a:ea typeface="华文新魏" panose="02010800040101010101" pitchFamily="2" charset="-122"/>
              </a:rPr>
              <a:t>n</a:t>
            </a:r>
            <a:r>
              <a:rPr lang="en-US" altLang="zh-CN" sz="2800" b="0" kern="0" baseline="-25000" dirty="0">
                <a:solidFill>
                  <a:srgbClr val="000000"/>
                </a:solidFill>
                <a:latin typeface="Times New Roman" panose="02020603050405020304" pitchFamily="18" charset="0"/>
                <a:ea typeface="华文新魏" panose="02010800040101010101" pitchFamily="2" charset="-122"/>
              </a:rPr>
              <a:t>p</a:t>
            </a:r>
            <a:r>
              <a:rPr lang="en-US" altLang="zh-CN" sz="2800" b="0" kern="0" dirty="0">
                <a:solidFill>
                  <a:srgbClr val="000000"/>
                </a:solidFill>
                <a:latin typeface="Times New Roman" panose="02020603050405020304" pitchFamily="18" charset="0"/>
                <a:ea typeface="华文新魏" panose="02010800040101010101" pitchFamily="2" charset="-122"/>
              </a:rPr>
              <a:t>-</a:t>
            </a:r>
            <a:r>
              <a:rPr lang="en-US" altLang="zh-CN" sz="2800" b="0" kern="0" dirty="0" err="1">
                <a:solidFill>
                  <a:srgbClr val="000000"/>
                </a:solidFill>
                <a:latin typeface="Times New Roman" panose="02020603050405020304" pitchFamily="18" charset="0"/>
                <a:ea typeface="华文新魏" panose="02010800040101010101" pitchFamily="2" charset="-122"/>
              </a:rPr>
              <a:t>n</a:t>
            </a:r>
            <a:r>
              <a:rPr lang="en-US" altLang="zh-CN" sz="2800" b="0" kern="0" baseline="-25000" dirty="0" err="1">
                <a:solidFill>
                  <a:srgbClr val="000000"/>
                </a:solidFill>
                <a:latin typeface="Times New Roman" panose="02020603050405020304" pitchFamily="18" charset="0"/>
                <a:ea typeface="华文新魏" panose="02010800040101010101" pitchFamily="2" charset="-122"/>
              </a:rPr>
              <a:t>a</a:t>
            </a:r>
            <a:r>
              <a:rPr lang="zh-CN" altLang="en-US" sz="2800" b="0" kern="0" dirty="0">
                <a:solidFill>
                  <a:srgbClr val="000000"/>
                </a:solidFill>
                <a:latin typeface="Times New Roman" panose="02020603050405020304" pitchFamily="18" charset="0"/>
                <a:ea typeface="华文新魏" panose="02010800040101010101" pitchFamily="2" charset="-122"/>
              </a:rPr>
              <a:t>步</a:t>
            </a:r>
          </a:p>
          <a:p>
            <a:pPr lvl="1">
              <a:buClrTx/>
              <a:buFontTx/>
              <a:buChar char="–"/>
              <a:defRPr/>
            </a:pPr>
            <a:r>
              <a:rPr lang="zh-CN" altLang="en-US" sz="2800" b="0" kern="0" dirty="0">
                <a:solidFill>
                  <a:srgbClr val="000000"/>
                </a:solidFill>
                <a:latin typeface="Times New Roman" panose="02020603050405020304" pitchFamily="18" charset="0"/>
                <a:ea typeface="华文新魏" panose="02010800040101010101" pitchFamily="2" charset="-122"/>
              </a:rPr>
              <a:t>到达</a:t>
            </a:r>
            <a:r>
              <a:rPr lang="en-US" altLang="zh-CN" sz="2800" b="0" kern="0" dirty="0">
                <a:solidFill>
                  <a:srgbClr val="000000"/>
                </a:solidFill>
                <a:latin typeface="Times New Roman" panose="02020603050405020304" pitchFamily="18" charset="0"/>
                <a:ea typeface="华文新魏" panose="02010800040101010101" pitchFamily="2" charset="-122"/>
              </a:rPr>
              <a:t>a</a:t>
            </a:r>
            <a:r>
              <a:rPr lang="zh-CN" altLang="en-US" sz="2800" b="0" kern="0" dirty="0">
                <a:solidFill>
                  <a:srgbClr val="000000"/>
                </a:solidFill>
                <a:latin typeface="Times New Roman" panose="02020603050405020304" pitchFamily="18" charset="0"/>
                <a:ea typeface="华文新魏" panose="02010800040101010101" pitchFamily="2" charset="-122"/>
              </a:rPr>
              <a:t>的声明所在过程的最新活动记录</a:t>
            </a:r>
          </a:p>
          <a:p>
            <a:pPr lvl="1">
              <a:buClrTx/>
              <a:buFontTx/>
              <a:buChar char="–"/>
              <a:defRPr/>
            </a:pPr>
            <a:r>
              <a:rPr lang="zh-CN" altLang="en-US" sz="2800" b="0" kern="0" dirty="0">
                <a:solidFill>
                  <a:srgbClr val="000000"/>
                </a:solidFill>
                <a:latin typeface="Times New Roman" panose="02020603050405020304" pitchFamily="18" charset="0"/>
                <a:ea typeface="华文新魏" panose="02010800040101010101" pitchFamily="2" charset="-122"/>
              </a:rPr>
              <a:t>在该活动记录中，相对于存取链的某个固定偏移处即</a:t>
            </a:r>
            <a:r>
              <a:rPr lang="en-US" altLang="zh-CN" sz="2800" b="0" kern="0" dirty="0">
                <a:solidFill>
                  <a:srgbClr val="000000"/>
                </a:solidFill>
                <a:latin typeface="Times New Roman" panose="02020603050405020304" pitchFamily="18" charset="0"/>
                <a:ea typeface="华文新魏" panose="02010800040101010101" pitchFamily="2" charset="-122"/>
              </a:rPr>
              <a:t>a</a:t>
            </a:r>
            <a:r>
              <a:rPr lang="zh-CN" altLang="en-US" sz="2800" b="0" kern="0" dirty="0">
                <a:solidFill>
                  <a:srgbClr val="000000"/>
                </a:solidFill>
                <a:latin typeface="Times New Roman" panose="02020603050405020304" pitchFamily="18" charset="0"/>
                <a:ea typeface="华文新魏" panose="02010800040101010101" pitchFamily="2" charset="-122"/>
              </a:rPr>
              <a:t>的存储位置</a:t>
            </a:r>
          </a:p>
        </p:txBody>
      </p:sp>
      <p:sp>
        <p:nvSpPr>
          <p:cNvPr id="3" name="灯片编号占位符 2"/>
          <p:cNvSpPr>
            <a:spLocks noGrp="1"/>
          </p:cNvSpPr>
          <p:nvPr>
            <p:ph type="sldNum" sz="quarter" idx="12"/>
          </p:nvPr>
        </p:nvSpPr>
        <p:spPr/>
        <p:txBody>
          <a:bodyPr/>
          <a:lstStyle/>
          <a:p>
            <a:fld id="{10F35DC5-7E65-8247-99AB-4E984F8A921E}" type="slidenum">
              <a:rPr lang="en-US" smtClean="0"/>
              <a:pPr/>
              <a:t>66</a:t>
            </a:fld>
            <a:endParaRPr lang="en-US"/>
          </a:p>
        </p:txBody>
      </p:sp>
      <p:sp>
        <p:nvSpPr>
          <p:cNvPr id="4" name="标题 3"/>
          <p:cNvSpPr>
            <a:spLocks noGrp="1"/>
          </p:cNvSpPr>
          <p:nvPr>
            <p:ph type="title"/>
          </p:nvPr>
        </p:nvSpPr>
        <p:spPr/>
        <p:txBody>
          <a:bodyPr/>
          <a:lstStyle/>
          <a:p>
            <a:r>
              <a:rPr lang="zh-CN" altLang="en-US" dirty="0"/>
              <a:t>存取链的使用</a:t>
            </a:r>
          </a:p>
        </p:txBody>
      </p:sp>
    </p:spTree>
    <p:extLst>
      <p:ext uri="{BB962C8B-B14F-4D97-AF65-F5344CB8AC3E}">
        <p14:creationId xmlns:p14="http://schemas.microsoft.com/office/powerpoint/2010/main" val="250483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6415394" y="3429000"/>
            <a:ext cx="1219200" cy="381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800" kern="0">
              <a:solidFill>
                <a:sysClr val="windowText" lastClr="0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Rectangle 7"/>
          <p:cNvSpPr>
            <a:spLocks noChangeArrowheads="1"/>
          </p:cNvSpPr>
          <p:nvPr/>
        </p:nvSpPr>
        <p:spPr bwMode="auto">
          <a:xfrm>
            <a:off x="6096000" y="2590800"/>
            <a:ext cx="68580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800" kern="0">
              <a:solidFill>
                <a:sysClr val="windowText" lastClr="0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Rectangle 5"/>
          <p:cNvSpPr txBox="1">
            <a:spLocks noGrp="1" noChangeArrowheads="1"/>
          </p:cNvSpPr>
          <p:nvPr>
            <p:ph idx="1"/>
          </p:nvPr>
        </p:nvSpPr>
        <p:spPr bwMode="auto">
          <a:xfrm>
            <a:off x="381000" y="990600"/>
            <a:ext cx="99822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rtl="0" fontAlgn="base">
              <a:spcBef>
                <a:spcPct val="20000"/>
              </a:spcBef>
              <a:spcAft>
                <a:spcPct val="0"/>
              </a:spcAft>
              <a:buClr>
                <a:schemeClr val="accent1"/>
              </a:buClr>
              <a:buSzPct val="70000"/>
              <a:buFont typeface="Monotype Sorts" pitchFamily="2" charset="2"/>
              <a:buChar char="n"/>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400">
                <a:solidFill>
                  <a:schemeClr val="tx1"/>
                </a:solidFill>
                <a:latin typeface="+mn-lt"/>
                <a:ea typeface="+mn-ea"/>
              </a:defRPr>
            </a:lvl2pPr>
            <a:lvl3pPr marL="1143000" indent="-228600" algn="l" rtl="0" fontAlgn="base">
              <a:spcBef>
                <a:spcPct val="20000"/>
              </a:spcBef>
              <a:spcAft>
                <a:spcPct val="0"/>
              </a:spcAft>
              <a:buChar char="•"/>
              <a:defRPr kumimoji="1" sz="2000">
                <a:solidFill>
                  <a:schemeClr val="tx1"/>
                </a:solidFill>
                <a:latin typeface="+mn-lt"/>
                <a:ea typeface="+mn-ea"/>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buClr>
                <a:srgbClr val="0099CC"/>
              </a:buClr>
              <a:defRPr/>
            </a:pP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过程</a:t>
            </a:r>
            <a:r>
              <a:rPr lang="en-US" altLang="zh-CN"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引用非局部名字</a:t>
            </a:r>
            <a:r>
              <a:rPr lang="en-US" altLang="zh-CN"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，嵌套深度分别为</a:t>
            </a:r>
            <a:r>
              <a:rPr lang="en-US" altLang="zh-CN"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b="0" kern="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a:t>
            </a:r>
            <a:r>
              <a:rPr lang="en-US" altLang="zh-CN" b="0" kern="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b="0" kern="0"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，并且</a:t>
            </a:r>
            <a:r>
              <a:rPr lang="en-US" altLang="zh-CN" b="0" kern="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b="0" kern="0"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b="0" kern="0" baseline="-25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endParaRPr lang="en-US" altLang="zh-CN"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a:buClr>
                <a:srgbClr val="0099CC"/>
              </a:buClr>
              <a:defRPr/>
            </a:pP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当控制处于</a:t>
            </a:r>
            <a:r>
              <a:rPr lang="en-US" altLang="zh-CN"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中时，</a:t>
            </a:r>
            <a:r>
              <a:rPr lang="en-US" altLang="zh-CN"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t>
            </a: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的活动记录在栈顶</a:t>
            </a:r>
          </a:p>
          <a:p>
            <a:pPr>
              <a:buClr>
                <a:srgbClr val="0099CC"/>
              </a:buClr>
              <a:defRPr/>
            </a:pPr>
            <a:r>
              <a:rPr lang="zh-CN" altLang="en-US" b="0" kern="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存取链的使用</a:t>
            </a:r>
          </a:p>
          <a:p>
            <a:pPr lvl="1">
              <a:buClrTx/>
              <a:buFontTx/>
              <a:buChar char="–"/>
              <a:defRPr/>
            </a:pPr>
            <a:r>
              <a:rPr lang="zh-CN" altLang="en-US" b="0" kern="0" dirty="0">
                <a:solidFill>
                  <a:srgbClr val="000000"/>
                </a:solidFill>
                <a:latin typeface="Times New Roman" panose="02020603050405020304" pitchFamily="18" charset="0"/>
                <a:ea typeface="华文新魏" panose="02010800040101010101" pitchFamily="2" charset="-122"/>
              </a:rPr>
              <a:t>从栈顶活动记录出发，沿存取链前进</a:t>
            </a:r>
            <a:r>
              <a:rPr lang="en-US" altLang="zh-CN" b="0" kern="0" dirty="0">
                <a:solidFill>
                  <a:srgbClr val="000000"/>
                </a:solidFill>
                <a:latin typeface="Times New Roman" panose="02020603050405020304" pitchFamily="18" charset="0"/>
                <a:ea typeface="华文新魏" panose="02010800040101010101" pitchFamily="2" charset="-122"/>
              </a:rPr>
              <a:t>n</a:t>
            </a:r>
            <a:r>
              <a:rPr lang="en-US" altLang="zh-CN" b="0" kern="0" baseline="-25000" dirty="0">
                <a:solidFill>
                  <a:srgbClr val="000000"/>
                </a:solidFill>
                <a:latin typeface="Times New Roman" panose="02020603050405020304" pitchFamily="18" charset="0"/>
                <a:ea typeface="华文新魏" panose="02010800040101010101" pitchFamily="2" charset="-122"/>
              </a:rPr>
              <a:t>p</a:t>
            </a:r>
            <a:r>
              <a:rPr lang="en-US" altLang="zh-CN" b="0" kern="0" dirty="0">
                <a:solidFill>
                  <a:srgbClr val="000000"/>
                </a:solidFill>
                <a:latin typeface="Times New Roman" panose="02020603050405020304" pitchFamily="18" charset="0"/>
                <a:ea typeface="华文新魏" panose="02010800040101010101" pitchFamily="2" charset="-122"/>
              </a:rPr>
              <a:t>-</a:t>
            </a:r>
            <a:r>
              <a:rPr lang="en-US" altLang="zh-CN" b="0" kern="0" dirty="0" err="1">
                <a:solidFill>
                  <a:srgbClr val="000000"/>
                </a:solidFill>
                <a:latin typeface="Times New Roman" panose="02020603050405020304" pitchFamily="18" charset="0"/>
                <a:ea typeface="华文新魏" panose="02010800040101010101" pitchFamily="2" charset="-122"/>
              </a:rPr>
              <a:t>n</a:t>
            </a:r>
            <a:r>
              <a:rPr lang="en-US" altLang="zh-CN" b="0" kern="0" baseline="-25000" dirty="0" err="1">
                <a:solidFill>
                  <a:srgbClr val="000000"/>
                </a:solidFill>
                <a:latin typeface="Times New Roman" panose="02020603050405020304" pitchFamily="18" charset="0"/>
                <a:ea typeface="华文新魏" panose="02010800040101010101" pitchFamily="2" charset="-122"/>
              </a:rPr>
              <a:t>a</a:t>
            </a:r>
            <a:r>
              <a:rPr lang="zh-CN" altLang="en-US" b="0" kern="0" dirty="0">
                <a:solidFill>
                  <a:srgbClr val="000000"/>
                </a:solidFill>
                <a:latin typeface="Times New Roman" panose="02020603050405020304" pitchFamily="18" charset="0"/>
                <a:ea typeface="华文新魏" panose="02010800040101010101" pitchFamily="2" charset="-122"/>
              </a:rPr>
              <a:t>步</a:t>
            </a:r>
          </a:p>
          <a:p>
            <a:pPr lvl="1">
              <a:buClrTx/>
              <a:buFontTx/>
              <a:buChar char="–"/>
              <a:defRPr/>
            </a:pPr>
            <a:r>
              <a:rPr lang="zh-CN" altLang="en-US" b="0" kern="0" dirty="0">
                <a:solidFill>
                  <a:srgbClr val="000000"/>
                </a:solidFill>
                <a:latin typeface="Times New Roman" panose="02020603050405020304" pitchFamily="18" charset="0"/>
                <a:ea typeface="华文新魏" panose="02010800040101010101" pitchFamily="2" charset="-122"/>
              </a:rPr>
              <a:t>到达</a:t>
            </a:r>
            <a:r>
              <a:rPr lang="en-US" altLang="zh-CN" b="0" kern="0" dirty="0">
                <a:solidFill>
                  <a:srgbClr val="000000"/>
                </a:solidFill>
                <a:latin typeface="Times New Roman" panose="02020603050405020304" pitchFamily="18" charset="0"/>
                <a:ea typeface="华文新魏" panose="02010800040101010101" pitchFamily="2" charset="-122"/>
              </a:rPr>
              <a:t>a</a:t>
            </a:r>
            <a:r>
              <a:rPr lang="zh-CN" altLang="en-US" b="0" kern="0" dirty="0">
                <a:solidFill>
                  <a:srgbClr val="000000"/>
                </a:solidFill>
                <a:latin typeface="Times New Roman" panose="02020603050405020304" pitchFamily="18" charset="0"/>
                <a:ea typeface="华文新魏" panose="02010800040101010101" pitchFamily="2" charset="-122"/>
              </a:rPr>
              <a:t>的声明所在过程的最新活动记录</a:t>
            </a:r>
          </a:p>
          <a:p>
            <a:pPr lvl="1">
              <a:buClrTx/>
              <a:buFontTx/>
              <a:buChar char="–"/>
              <a:defRPr/>
            </a:pPr>
            <a:r>
              <a:rPr lang="zh-CN" altLang="en-US" b="0" kern="0" dirty="0">
                <a:solidFill>
                  <a:srgbClr val="000000"/>
                </a:solidFill>
                <a:latin typeface="Times New Roman" panose="02020603050405020304" pitchFamily="18" charset="0"/>
                <a:ea typeface="华文新魏" panose="02010800040101010101" pitchFamily="2" charset="-122"/>
              </a:rPr>
              <a:t>在该活动记录中，相对于存取链的某个固定偏移处即</a:t>
            </a:r>
            <a:r>
              <a:rPr lang="en-US" altLang="zh-CN" b="0" kern="0" dirty="0">
                <a:solidFill>
                  <a:srgbClr val="000000"/>
                </a:solidFill>
                <a:latin typeface="Times New Roman" panose="02020603050405020304" pitchFamily="18" charset="0"/>
                <a:ea typeface="华文新魏" panose="02010800040101010101" pitchFamily="2" charset="-122"/>
              </a:rPr>
              <a:t>a</a:t>
            </a:r>
            <a:r>
              <a:rPr lang="zh-CN" altLang="en-US" b="0" kern="0" dirty="0">
                <a:solidFill>
                  <a:srgbClr val="000000"/>
                </a:solidFill>
                <a:latin typeface="Times New Roman" panose="02020603050405020304" pitchFamily="18" charset="0"/>
                <a:ea typeface="华文新魏" panose="02010800040101010101" pitchFamily="2" charset="-122"/>
              </a:rPr>
              <a:t>的存储位置</a:t>
            </a:r>
            <a:endParaRPr lang="en-US" altLang="zh-CN" b="0" kern="0" dirty="0">
              <a:solidFill>
                <a:srgbClr val="000000"/>
              </a:solidFill>
              <a:latin typeface="Times New Roman" panose="02020603050405020304" pitchFamily="18" charset="0"/>
              <a:ea typeface="华文新魏" panose="02010800040101010101" pitchFamily="2" charset="-122"/>
            </a:endParaRPr>
          </a:p>
          <a:p>
            <a:pPr lvl="1">
              <a:buClrTx/>
              <a:buFontTx/>
              <a:buChar char="–"/>
              <a:defRPr/>
            </a:pPr>
            <a:endParaRPr lang="en-US" altLang="zh-CN" b="0" kern="0" dirty="0">
              <a:solidFill>
                <a:srgbClr val="000000"/>
              </a:solidFill>
              <a:latin typeface="Times New Roman" panose="02020603050405020304" pitchFamily="18" charset="0"/>
              <a:ea typeface="华文新魏" panose="02010800040101010101" pitchFamily="2" charset="-122"/>
            </a:endParaRPr>
          </a:p>
          <a:p>
            <a:r>
              <a:rPr lang="en-US" altLang="zh-CN" dirty="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中非局部名字</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的地址</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a:p>
            <a:pPr lvl="1">
              <a:buClr>
                <a:schemeClr val="hlink"/>
              </a:buClr>
              <a:buFontTx/>
              <a:buChar char="–"/>
            </a:pPr>
            <a:r>
              <a:rPr lang="en-US" altLang="zh-CN" dirty="0">
                <a:latin typeface="Times New Roman" panose="02020603050405020304" pitchFamily="18" charset="0"/>
                <a:ea typeface="华文新魏" panose="02010800040101010101" pitchFamily="2" charset="-122"/>
              </a:rPr>
              <a:t>&lt; n</a:t>
            </a:r>
            <a:r>
              <a:rPr lang="en-US" altLang="zh-CN" baseline="-25000" dirty="0">
                <a:latin typeface="Times New Roman" panose="02020603050405020304" pitchFamily="18" charset="0"/>
                <a:ea typeface="华文新魏" panose="02010800040101010101" pitchFamily="2" charset="-122"/>
              </a:rPr>
              <a:t>p</a:t>
            </a:r>
            <a:r>
              <a:rPr lang="en-US" altLang="zh-CN" dirty="0">
                <a:latin typeface="Times New Roman" panose="02020603050405020304" pitchFamily="18" charset="0"/>
                <a:ea typeface="华文新魏" panose="02010800040101010101" pitchFamily="2" charset="-122"/>
              </a:rPr>
              <a:t>- </a:t>
            </a:r>
            <a:r>
              <a:rPr lang="en-US" altLang="zh-CN" dirty="0" err="1">
                <a:latin typeface="Times New Roman" panose="02020603050405020304" pitchFamily="18" charset="0"/>
                <a:ea typeface="华文新魏" panose="02010800040101010101" pitchFamily="2" charset="-122"/>
              </a:rPr>
              <a:t>n</a:t>
            </a:r>
            <a:r>
              <a:rPr lang="en-US" altLang="zh-CN" baseline="-25000" dirty="0" err="1">
                <a:latin typeface="Times New Roman" panose="02020603050405020304" pitchFamily="18" charset="0"/>
                <a:ea typeface="华文新魏" panose="02010800040101010101" pitchFamily="2" charset="-122"/>
              </a:rPr>
              <a:t>a</a:t>
            </a:r>
            <a:r>
              <a:rPr lang="en-US" altLang="zh-CN" dirty="0">
                <a:latin typeface="Times New Roman" panose="02020603050405020304" pitchFamily="18" charset="0"/>
                <a:ea typeface="华文新魏" panose="02010800040101010101" pitchFamily="2" charset="-122"/>
              </a:rPr>
              <a:t> </a:t>
            </a:r>
            <a:r>
              <a:rPr lang="zh-CN" altLang="en-US" dirty="0">
                <a:latin typeface="Times New Roman" panose="02020603050405020304" pitchFamily="18" charset="0"/>
                <a:ea typeface="华文新魏" panose="02010800040101010101" pitchFamily="2" charset="-122"/>
              </a:rPr>
              <a:t>，</a:t>
            </a:r>
            <a:r>
              <a:rPr lang="en-US" altLang="zh-CN" dirty="0">
                <a:latin typeface="Times New Roman" panose="02020603050405020304" pitchFamily="18" charset="0"/>
                <a:ea typeface="华文新魏" panose="02010800040101010101" pitchFamily="2" charset="-122"/>
              </a:rPr>
              <a:t>a</a:t>
            </a:r>
            <a:r>
              <a:rPr lang="zh-CN" altLang="en-US" dirty="0">
                <a:latin typeface="Times New Roman" panose="02020603050405020304" pitchFamily="18" charset="0"/>
                <a:ea typeface="华文新魏" panose="02010800040101010101" pitchFamily="2" charset="-122"/>
              </a:rPr>
              <a:t>在活动记录中相对于存取链的偏移</a:t>
            </a:r>
            <a:r>
              <a:rPr lang="en-US" altLang="zh-CN" dirty="0">
                <a:latin typeface="Times New Roman" panose="02020603050405020304" pitchFamily="18" charset="0"/>
                <a:ea typeface="华文新魏" panose="02010800040101010101" pitchFamily="2" charset="-122"/>
              </a:rPr>
              <a:t>&gt;</a:t>
            </a:r>
          </a:p>
        </p:txBody>
      </p:sp>
      <p:sp>
        <p:nvSpPr>
          <p:cNvPr id="3" name="灯片编号占位符 2"/>
          <p:cNvSpPr>
            <a:spLocks noGrp="1"/>
          </p:cNvSpPr>
          <p:nvPr>
            <p:ph type="sldNum" sz="quarter" idx="12"/>
          </p:nvPr>
        </p:nvSpPr>
        <p:spPr/>
        <p:txBody>
          <a:bodyPr/>
          <a:lstStyle/>
          <a:p>
            <a:fld id="{10F35DC5-7E65-8247-99AB-4E984F8A921E}" type="slidenum">
              <a:rPr lang="en-US" smtClean="0"/>
              <a:pPr/>
              <a:t>67</a:t>
            </a:fld>
            <a:endParaRPr lang="en-US"/>
          </a:p>
        </p:txBody>
      </p:sp>
      <p:sp>
        <p:nvSpPr>
          <p:cNvPr id="4" name="标题 3"/>
          <p:cNvSpPr>
            <a:spLocks noGrp="1"/>
          </p:cNvSpPr>
          <p:nvPr>
            <p:ph type="title"/>
          </p:nvPr>
        </p:nvSpPr>
        <p:spPr/>
        <p:txBody>
          <a:bodyPr/>
          <a:lstStyle/>
          <a:p>
            <a:r>
              <a:rPr lang="zh-CN" altLang="en-US" dirty="0"/>
              <a:t>存取链的使用</a:t>
            </a:r>
          </a:p>
        </p:txBody>
      </p:sp>
      <p:sp>
        <p:nvSpPr>
          <p:cNvPr id="8" name="AutoShape 4"/>
          <p:cNvSpPr>
            <a:spLocks noChangeArrowheads="1"/>
          </p:cNvSpPr>
          <p:nvPr/>
        </p:nvSpPr>
        <p:spPr bwMode="auto">
          <a:xfrm>
            <a:off x="4953000" y="1981200"/>
            <a:ext cx="3352800" cy="457200"/>
          </a:xfrm>
          <a:prstGeom prst="wedgeRoundRectCallout">
            <a:avLst>
              <a:gd name="adj1" fmla="val -8190"/>
              <a:gd name="adj2" fmla="val 98611"/>
              <a:gd name="adj3" fmla="val 16667"/>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r>
              <a:rPr lang="zh-CN" altLang="en-US" sz="2000" kern="0" dirty="0">
                <a:solidFill>
                  <a:sysClr val="windowText" lastClr="000000"/>
                </a:solidFill>
                <a:latin typeface="Times New Roman" panose="02020603050405020304" pitchFamily="18" charset="0"/>
                <a:ea typeface="华文新魏" panose="02010800040101010101" pitchFamily="2" charset="-122"/>
                <a:cs typeface="Times New Roman" panose="02020603050405020304" pitchFamily="18" charset="0"/>
              </a:rPr>
              <a:t>该值在编译时可以计算出来</a:t>
            </a:r>
          </a:p>
        </p:txBody>
      </p:sp>
      <p:sp>
        <p:nvSpPr>
          <p:cNvPr id="9" name="AutoShape 3"/>
          <p:cNvSpPr>
            <a:spLocks noChangeArrowheads="1"/>
          </p:cNvSpPr>
          <p:nvPr/>
        </p:nvSpPr>
        <p:spPr bwMode="auto">
          <a:xfrm>
            <a:off x="5334000" y="3962400"/>
            <a:ext cx="3352800" cy="457200"/>
          </a:xfrm>
          <a:prstGeom prst="wedgeRoundRectCallout">
            <a:avLst>
              <a:gd name="adj1" fmla="val -8616"/>
              <a:gd name="adj2" fmla="val -85069"/>
              <a:gd name="adj3" fmla="val 16667"/>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r>
              <a:rPr lang="zh-CN" altLang="en-US" sz="2000" kern="0">
                <a:solidFill>
                  <a:sysClr val="windowText" lastClr="000000"/>
                </a:solidFill>
                <a:latin typeface="Times New Roman" panose="02020603050405020304" pitchFamily="18" charset="0"/>
                <a:ea typeface="华文新魏" panose="02010800040101010101" pitchFamily="2" charset="-122"/>
                <a:cs typeface="Times New Roman" panose="02020603050405020304" pitchFamily="18" charset="0"/>
              </a:rPr>
              <a:t>该值在编译时可以计算出来</a:t>
            </a:r>
          </a:p>
        </p:txBody>
      </p:sp>
    </p:spTree>
    <p:extLst>
      <p:ext uri="{BB962C8B-B14F-4D97-AF65-F5344CB8AC3E}">
        <p14:creationId xmlns:p14="http://schemas.microsoft.com/office/powerpoint/2010/main" val="46309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par>
                          <p:cTn id="8" fill="hold">
                            <p:stCondLst>
                              <p:cond delay="500"/>
                            </p:stCondLst>
                            <p:childTnLst>
                              <p:par>
                                <p:cTn id="9" presetID="17" presetClass="entr" presetSubtype="4"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100000">
                                          <p:val>
                                            <p:strVal val="#ppt_x"/>
                                          </p:val>
                                        </p:tav>
                                      </p:tavLst>
                                    </p:anim>
                                    <p:anim calcmode="lin" valueType="num">
                                      <p:cBhvr>
                                        <p:cTn id="12" dur="500" fill="hold"/>
                                        <p:tgtEl>
                                          <p:spTgt spid="8"/>
                                        </p:tgtEl>
                                        <p:attrNameLst>
                                          <p:attrName>ppt_y</p:attrName>
                                        </p:attrNameLst>
                                      </p:cBhvr>
                                      <p:tavLst>
                                        <p:tav tm="0">
                                          <p:val>
                                            <p:strVal val="#ppt_y+#ppt_h/2"/>
                                          </p:val>
                                        </p:tav>
                                        <p:tav tm="100000">
                                          <p:val>
                                            <p:strVal val="#ppt_y"/>
                                          </p:val>
                                        </p:tav>
                                      </p:tavLst>
                                    </p:anim>
                                    <p:anim calcmode="lin" valueType="num">
                                      <p:cBhvr>
                                        <p:cTn id="13" dur="500" fill="hold"/>
                                        <p:tgtEl>
                                          <p:spTgt spid="8"/>
                                        </p:tgtEl>
                                        <p:attrNameLst>
                                          <p:attrName>ppt_w</p:attrName>
                                        </p:attrNameLst>
                                      </p:cBhvr>
                                      <p:tavLst>
                                        <p:tav tm="0">
                                          <p:val>
                                            <p:strVal val="#ppt_w"/>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cTn>
                              </p:par>
                            </p:childTnLst>
                          </p:cTn>
                        </p:par>
                        <p:par>
                          <p:cTn id="20" fill="hold">
                            <p:stCondLst>
                              <p:cond delay="500"/>
                            </p:stCondLst>
                            <p:childTnLst>
                              <p:par>
                                <p:cTn id="21" presetID="17" presetClass="entr" presetSubtype="1" fill="hold" grpId="0" nodeType="afterEffect">
                                  <p:stCondLst>
                                    <p:cond delay="100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ppt_h/2"/>
                                          </p:val>
                                        </p:tav>
                                        <p:tav tm="100000">
                                          <p:val>
                                            <p:strVal val="#ppt_y"/>
                                          </p:val>
                                        </p:tav>
                                      </p:tavLst>
                                    </p:anim>
                                    <p:anim calcmode="lin" valueType="num">
                                      <p:cBhvr>
                                        <p:cTn id="25" dur="500" fill="hold"/>
                                        <p:tgtEl>
                                          <p:spTgt spid="9"/>
                                        </p:tgtEl>
                                        <p:attrNameLst>
                                          <p:attrName>ppt_w</p:attrName>
                                        </p:attrNameLst>
                                      </p:cBhvr>
                                      <p:tavLst>
                                        <p:tav tm="0">
                                          <p:val>
                                            <p:strVal val="#ppt_w"/>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autoUpdateAnimBg="0"/>
      <p:bldP spid="9"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r>
              <a:rPr lang="zh-CN" altLang="en-US" dirty="0">
                <a:latin typeface="Times New Roman" panose="02020603050405020304" pitchFamily="18" charset="0"/>
              </a:rPr>
              <a:t>假定嵌套深度为</a:t>
            </a:r>
            <a:r>
              <a:rPr lang="en-US" altLang="zh-CN" dirty="0">
                <a:latin typeface="Times New Roman" panose="02020603050405020304" pitchFamily="18" charset="0"/>
              </a:rPr>
              <a:t>n</a:t>
            </a:r>
            <a:r>
              <a:rPr lang="en-US" altLang="zh-CN" baseline="-25000" dirty="0">
                <a:latin typeface="Times New Roman" panose="02020603050405020304" pitchFamily="18" charset="0"/>
              </a:rPr>
              <a:t>p</a:t>
            </a:r>
            <a:r>
              <a:rPr lang="zh-CN" altLang="en-US" dirty="0">
                <a:latin typeface="Times New Roman" panose="02020603050405020304" pitchFamily="18" charset="0"/>
              </a:rPr>
              <a:t>的过程</a:t>
            </a:r>
            <a:r>
              <a:rPr lang="en-US" altLang="zh-CN" dirty="0">
                <a:latin typeface="Times New Roman" panose="02020603050405020304" pitchFamily="18" charset="0"/>
              </a:rPr>
              <a:t>p</a:t>
            </a:r>
            <a:r>
              <a:rPr lang="zh-CN" altLang="en-US" dirty="0">
                <a:latin typeface="Times New Roman" panose="02020603050405020304" pitchFamily="18" charset="0"/>
              </a:rPr>
              <a:t>调用嵌套深度为</a:t>
            </a:r>
            <a:r>
              <a:rPr lang="en-US" altLang="zh-CN" dirty="0" err="1">
                <a:latin typeface="Times New Roman" panose="02020603050405020304" pitchFamily="18" charset="0"/>
              </a:rPr>
              <a:t>n</a:t>
            </a:r>
            <a:r>
              <a:rPr lang="en-US" altLang="zh-CN" baseline="-25000" dirty="0" err="1">
                <a:latin typeface="Times New Roman" panose="02020603050405020304" pitchFamily="18" charset="0"/>
              </a:rPr>
              <a:t>x</a:t>
            </a:r>
            <a:r>
              <a:rPr lang="zh-CN" altLang="en-US" dirty="0">
                <a:latin typeface="Times New Roman" panose="02020603050405020304" pitchFamily="18" charset="0"/>
              </a:rPr>
              <a:t>的过程</a:t>
            </a:r>
            <a:r>
              <a:rPr lang="en-US" altLang="zh-CN" dirty="0">
                <a:latin typeface="Times New Roman" panose="02020603050405020304" pitchFamily="18" charset="0"/>
              </a:rPr>
              <a:t>x</a:t>
            </a:r>
          </a:p>
          <a:p>
            <a:pPr>
              <a:buFont typeface="Wingdings" panose="05000000000000000000" pitchFamily="2" charset="2"/>
              <a:buChar char="u"/>
            </a:pPr>
            <a:r>
              <a:rPr lang="zh-CN" altLang="en-US" dirty="0">
                <a:latin typeface="Times New Roman" panose="02020603050405020304" pitchFamily="18" charset="0"/>
              </a:rPr>
              <a:t>区分两种情况</a:t>
            </a:r>
            <a:r>
              <a:rPr lang="en-US" altLang="zh-CN" dirty="0">
                <a:latin typeface="Times New Roman" panose="02020603050405020304" pitchFamily="18" charset="0"/>
              </a:rPr>
              <a:t> </a:t>
            </a:r>
          </a:p>
          <a:p>
            <a:pPr>
              <a:buFont typeface="Wingdings" panose="05000000000000000000" pitchFamily="2" charset="2"/>
              <a:buChar char="Ø"/>
            </a:pPr>
            <a:r>
              <a:rPr lang="en-US" altLang="zh-CN" dirty="0">
                <a:latin typeface="Times New Roman" panose="02020603050405020304" pitchFamily="18" charset="0"/>
              </a:rPr>
              <a:t>x</a:t>
            </a:r>
            <a:r>
              <a:rPr lang="zh-CN" altLang="en-US" dirty="0">
                <a:latin typeface="Times New Roman" panose="02020603050405020304" pitchFamily="18" charset="0"/>
              </a:rPr>
              <a:t>嵌套在</a:t>
            </a:r>
            <a:r>
              <a:rPr lang="en-US" altLang="zh-CN" dirty="0">
                <a:latin typeface="Times New Roman" panose="02020603050405020304" pitchFamily="18" charset="0"/>
              </a:rPr>
              <a:t>p</a:t>
            </a:r>
            <a:r>
              <a:rPr lang="zh-CN" altLang="en-US" dirty="0">
                <a:latin typeface="Times New Roman" panose="02020603050405020304" pitchFamily="18" charset="0"/>
              </a:rPr>
              <a:t>中</a:t>
            </a:r>
          </a:p>
          <a:p>
            <a:pPr lvl="1">
              <a:buFont typeface="Wingdings" panose="05000000000000000000" pitchFamily="2" charset="2"/>
              <a:buChar char="Ø"/>
            </a:pPr>
            <a:r>
              <a:rPr lang="en-US" altLang="zh-CN" dirty="0" err="1">
                <a:latin typeface="Times New Roman" panose="02020603050405020304" pitchFamily="18" charset="0"/>
              </a:rPr>
              <a:t>n</a:t>
            </a:r>
            <a:r>
              <a:rPr lang="en-US" altLang="zh-CN" baseline="-25000" dirty="0" err="1">
                <a:latin typeface="Times New Roman" panose="02020603050405020304" pitchFamily="18" charset="0"/>
              </a:rPr>
              <a:t>x</a:t>
            </a:r>
            <a:r>
              <a:rPr lang="en-US" altLang="zh-CN" dirty="0">
                <a:latin typeface="Times New Roman" panose="02020603050405020304" pitchFamily="18" charset="0"/>
              </a:rPr>
              <a:t>&gt;n</a:t>
            </a:r>
            <a:r>
              <a:rPr lang="en-US" altLang="zh-CN" baseline="-25000" dirty="0">
                <a:latin typeface="Times New Roman" panose="02020603050405020304" pitchFamily="18" charset="0"/>
              </a:rPr>
              <a:t>p</a:t>
            </a:r>
            <a:endParaRPr lang="en-US" altLang="zh-CN" dirty="0">
              <a:latin typeface="Times New Roman" panose="02020603050405020304" pitchFamily="18" charset="0"/>
            </a:endParaRPr>
          </a:p>
          <a:p>
            <a:pPr>
              <a:buFont typeface="Wingdings" panose="05000000000000000000" pitchFamily="2" charset="2"/>
              <a:buChar char="Ø"/>
            </a:pPr>
            <a:r>
              <a:rPr lang="en-US" altLang="zh-CN" dirty="0">
                <a:latin typeface="Times New Roman" panose="02020603050405020304" pitchFamily="18" charset="0"/>
              </a:rPr>
              <a:t>x</a:t>
            </a:r>
            <a:r>
              <a:rPr lang="zh-CN" altLang="en-US" dirty="0">
                <a:latin typeface="Times New Roman" panose="02020603050405020304" pitchFamily="18" charset="0"/>
              </a:rPr>
              <a:t>不嵌套在</a:t>
            </a:r>
            <a:r>
              <a:rPr lang="en-US" altLang="zh-CN" dirty="0">
                <a:latin typeface="Times New Roman" panose="02020603050405020304" pitchFamily="18" charset="0"/>
              </a:rPr>
              <a:t>p</a:t>
            </a:r>
            <a:r>
              <a:rPr lang="zh-CN" altLang="en-US" dirty="0">
                <a:latin typeface="Times New Roman" panose="02020603050405020304" pitchFamily="18" charset="0"/>
              </a:rPr>
              <a:t>中</a:t>
            </a:r>
          </a:p>
          <a:p>
            <a:pPr lvl="1">
              <a:buFont typeface="Wingdings" panose="05000000000000000000" pitchFamily="2" charset="2"/>
              <a:buChar char="Ø"/>
            </a:pPr>
            <a:r>
              <a:rPr lang="en-US" altLang="zh-CN" dirty="0" err="1">
                <a:latin typeface="Times New Roman" panose="02020603050405020304" pitchFamily="18" charset="0"/>
              </a:rPr>
              <a:t>n</a:t>
            </a:r>
            <a:r>
              <a:rPr lang="en-US" altLang="zh-CN" baseline="-25000" dirty="0" err="1">
                <a:latin typeface="Times New Roman" panose="02020603050405020304" pitchFamily="18" charset="0"/>
              </a:rPr>
              <a:t>x</a:t>
            </a:r>
            <a:r>
              <a:rPr lang="en-US" altLang="zh-CN" dirty="0">
                <a:latin typeface="Times New Roman" panose="02020603050405020304" pitchFamily="18" charset="0"/>
              </a:rPr>
              <a:t>=n</a:t>
            </a:r>
            <a:r>
              <a:rPr lang="en-US" altLang="zh-CN" baseline="-25000" dirty="0">
                <a:latin typeface="Times New Roman" panose="02020603050405020304" pitchFamily="18" charset="0"/>
              </a:rPr>
              <a:t>p</a:t>
            </a:r>
            <a:endParaRPr lang="en-US" altLang="zh-CN" dirty="0">
              <a:latin typeface="Times New Roman" panose="02020603050405020304" pitchFamily="18" charset="0"/>
            </a:endParaRPr>
          </a:p>
          <a:p>
            <a:pPr lvl="1">
              <a:buFont typeface="Wingdings" panose="05000000000000000000" pitchFamily="2" charset="2"/>
              <a:buChar char="Ø"/>
            </a:pPr>
            <a:r>
              <a:rPr lang="en-US" altLang="zh-CN" dirty="0" err="1">
                <a:latin typeface="Times New Roman" panose="02020603050405020304" pitchFamily="18" charset="0"/>
              </a:rPr>
              <a:t>n</a:t>
            </a:r>
            <a:r>
              <a:rPr lang="en-US" altLang="zh-CN" baseline="-25000" dirty="0" err="1">
                <a:latin typeface="Times New Roman" panose="02020603050405020304" pitchFamily="18" charset="0"/>
              </a:rPr>
              <a:t>x</a:t>
            </a:r>
            <a:r>
              <a:rPr lang="en-US" altLang="zh-CN" dirty="0">
                <a:latin typeface="Times New Roman" panose="02020603050405020304" pitchFamily="18" charset="0"/>
              </a:rPr>
              <a:t>&lt;n</a:t>
            </a:r>
            <a:r>
              <a:rPr lang="en-US" altLang="zh-CN" baseline="-25000" dirty="0">
                <a:latin typeface="Times New Roman" panose="02020603050405020304" pitchFamily="18" charset="0"/>
              </a:rPr>
              <a:t>p</a:t>
            </a:r>
            <a:endParaRPr lang="en-US" altLang="zh-CN" dirty="0">
              <a:latin typeface="Times New Roman" panose="02020603050405020304" pitchFamily="18" charset="0"/>
            </a:endParaRPr>
          </a:p>
          <a:p>
            <a:endParaRPr lang="zh-CN" altLang="en-US"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68</a:t>
            </a:fld>
            <a:endParaRPr lang="en-US"/>
          </a:p>
        </p:txBody>
      </p:sp>
      <p:sp>
        <p:nvSpPr>
          <p:cNvPr id="4" name="标题 3"/>
          <p:cNvSpPr>
            <a:spLocks noGrp="1"/>
          </p:cNvSpPr>
          <p:nvPr>
            <p:ph type="title"/>
          </p:nvPr>
        </p:nvSpPr>
        <p:spPr/>
        <p:txBody>
          <a:bodyPr/>
          <a:lstStyle/>
          <a:p>
            <a:r>
              <a:rPr lang="zh-CN" altLang="en-US" dirty="0"/>
              <a:t>存取链的建立</a:t>
            </a:r>
          </a:p>
        </p:txBody>
      </p:sp>
    </p:spTree>
    <p:extLst>
      <p:ext uri="{BB962C8B-B14F-4D97-AF65-F5344CB8AC3E}">
        <p14:creationId xmlns:p14="http://schemas.microsoft.com/office/powerpoint/2010/main" val="132870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linds(horizontal)">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Times New Roman" pitchFamily="18" charset="0"/>
              </a:rPr>
              <a:t>x</a:t>
            </a:r>
            <a:r>
              <a:rPr lang="zh-CN" altLang="en-US" dirty="0">
                <a:latin typeface="Times New Roman" pitchFamily="18" charset="0"/>
              </a:rPr>
              <a:t>嵌套在</a:t>
            </a:r>
            <a:r>
              <a:rPr lang="en-US" altLang="zh-CN" dirty="0">
                <a:latin typeface="Times New Roman" pitchFamily="18" charset="0"/>
              </a:rPr>
              <a:t>p</a:t>
            </a:r>
            <a:r>
              <a:rPr lang="zh-CN" altLang="en-US" dirty="0">
                <a:latin typeface="Times New Roman" pitchFamily="18" charset="0"/>
              </a:rPr>
              <a:t>中</a:t>
            </a:r>
            <a:r>
              <a:rPr lang="en-US" altLang="zh-CN" dirty="0">
                <a:latin typeface="Times New Roman" pitchFamily="18" charset="0"/>
              </a:rPr>
              <a:t>——</a:t>
            </a:r>
            <a:r>
              <a:rPr lang="en-US" altLang="zh-CN" dirty="0" err="1">
                <a:latin typeface="Times New Roman" pitchFamily="18" charset="0"/>
              </a:rPr>
              <a:t>n</a:t>
            </a:r>
            <a:r>
              <a:rPr lang="en-US" altLang="zh-CN" baseline="-25000" dirty="0" err="1">
                <a:latin typeface="Times New Roman" pitchFamily="18" charset="0"/>
              </a:rPr>
              <a:t>x</a:t>
            </a:r>
            <a:r>
              <a:rPr lang="en-US" altLang="zh-CN" dirty="0">
                <a:latin typeface="Times New Roman" pitchFamily="18" charset="0"/>
              </a:rPr>
              <a:t>&gt;n</a:t>
            </a:r>
            <a:r>
              <a:rPr lang="en-US" altLang="zh-CN" baseline="-25000" dirty="0">
                <a:latin typeface="Times New Roman" pitchFamily="18" charset="0"/>
              </a:rPr>
              <a:t>p</a:t>
            </a:r>
            <a:endParaRPr lang="zh-CN" altLang="en-US" dirty="0">
              <a:latin typeface="Times New Roman" pitchFamily="18" charset="0"/>
            </a:endParaRPr>
          </a:p>
          <a:p>
            <a:r>
              <a:rPr lang="zh-CN" altLang="en-US" dirty="0">
                <a:latin typeface="Times New Roman" pitchFamily="18" charset="0"/>
              </a:rPr>
              <a:t>源程序中</a:t>
            </a:r>
            <a:r>
              <a:rPr lang="en-US" altLang="zh-CN" dirty="0">
                <a:latin typeface="Times New Roman" pitchFamily="18" charset="0"/>
              </a:rPr>
              <a:t>x</a:t>
            </a:r>
            <a:r>
              <a:rPr lang="zh-CN" altLang="en-US" dirty="0">
                <a:latin typeface="Times New Roman" pitchFamily="18" charset="0"/>
              </a:rPr>
              <a:t>与</a:t>
            </a:r>
            <a:r>
              <a:rPr lang="en-US" altLang="zh-CN" dirty="0">
                <a:latin typeface="Times New Roman" pitchFamily="18" charset="0"/>
              </a:rPr>
              <a:t>p</a:t>
            </a:r>
            <a:r>
              <a:rPr lang="zh-CN" altLang="en-US" dirty="0">
                <a:latin typeface="Times New Roman" pitchFamily="18" charset="0"/>
              </a:rPr>
              <a:t>的关系</a:t>
            </a:r>
            <a:r>
              <a:rPr lang="en-US" altLang="zh-CN" dirty="0">
                <a:latin typeface="Times New Roman" pitchFamily="18" charset="0"/>
              </a:rPr>
              <a:t>:</a:t>
            </a:r>
            <a:endParaRPr lang="zh-CN" altLang="en-US" dirty="0">
              <a:latin typeface="Times New Roman" pitchFamily="18" charset="0"/>
            </a:endParaRPr>
          </a:p>
          <a:p>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69</a:t>
            </a:fld>
            <a:endParaRPr lang="en-US"/>
          </a:p>
        </p:txBody>
      </p:sp>
      <p:sp>
        <p:nvSpPr>
          <p:cNvPr id="4" name="标题 3"/>
          <p:cNvSpPr>
            <a:spLocks noGrp="1"/>
          </p:cNvSpPr>
          <p:nvPr>
            <p:ph type="title"/>
          </p:nvPr>
        </p:nvSpPr>
        <p:spPr/>
        <p:txBody>
          <a:bodyPr/>
          <a:lstStyle/>
          <a:p>
            <a:r>
              <a:rPr lang="zh-CN" altLang="en-US" dirty="0"/>
              <a:t>存取链的建立</a:t>
            </a:r>
          </a:p>
        </p:txBody>
      </p:sp>
      <p:grpSp>
        <p:nvGrpSpPr>
          <p:cNvPr id="5" name="Group 25"/>
          <p:cNvGrpSpPr>
            <a:grpSpLocks/>
          </p:cNvGrpSpPr>
          <p:nvPr/>
        </p:nvGrpSpPr>
        <p:grpSpPr bwMode="auto">
          <a:xfrm>
            <a:off x="2444750" y="2352675"/>
            <a:ext cx="865188" cy="2012950"/>
            <a:chOff x="768" y="796"/>
            <a:chExt cx="545" cy="1268"/>
          </a:xfrm>
        </p:grpSpPr>
        <p:sp>
          <p:nvSpPr>
            <p:cNvPr id="6" name="AutoShape 29"/>
            <p:cNvSpPr>
              <a:spLocks/>
            </p:cNvSpPr>
            <p:nvPr/>
          </p:nvSpPr>
          <p:spPr bwMode="auto">
            <a:xfrm>
              <a:off x="768" y="960"/>
              <a:ext cx="144" cy="1104"/>
            </a:xfrm>
            <a:prstGeom prst="leftBracket">
              <a:avLst>
                <a:gd name="adj" fmla="val 63889"/>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endParaRPr lang="zh-CN" altLang="en-US" sz="2800">
                <a:latin typeface="Times New Roman" pitchFamily="18" charset="0"/>
                <a:cs typeface="Times New Roman" pitchFamily="18" charset="0"/>
              </a:endParaRPr>
            </a:p>
          </p:txBody>
        </p:sp>
        <p:sp>
          <p:nvSpPr>
            <p:cNvPr id="7" name="AutoShape 28"/>
            <p:cNvSpPr>
              <a:spLocks/>
            </p:cNvSpPr>
            <p:nvPr/>
          </p:nvSpPr>
          <p:spPr bwMode="auto">
            <a:xfrm>
              <a:off x="960" y="1200"/>
              <a:ext cx="144" cy="720"/>
            </a:xfrm>
            <a:prstGeom prst="leftBracket">
              <a:avLst>
                <a:gd name="adj" fmla="val 41667"/>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endParaRPr lang="zh-CN" altLang="en-US" sz="2800">
                <a:latin typeface="Times New Roman" pitchFamily="18" charset="0"/>
                <a:cs typeface="Times New Roman" pitchFamily="18" charset="0"/>
              </a:endParaRPr>
            </a:p>
          </p:txBody>
        </p:sp>
        <p:sp>
          <p:nvSpPr>
            <p:cNvPr id="8" name="Text Box 27"/>
            <p:cNvSpPr txBox="1">
              <a:spLocks noChangeArrowheads="1"/>
            </p:cNvSpPr>
            <p:nvPr/>
          </p:nvSpPr>
          <p:spPr bwMode="auto">
            <a:xfrm>
              <a:off x="912" y="796"/>
              <a:ext cx="2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800">
                  <a:latin typeface="Times New Roman" pitchFamily="18" charset="0"/>
                  <a:cs typeface="Times New Roman" pitchFamily="18" charset="0"/>
                </a:rPr>
                <a:t>p</a:t>
              </a:r>
            </a:p>
          </p:txBody>
        </p:sp>
        <p:sp>
          <p:nvSpPr>
            <p:cNvPr id="9" name="Text Box 26"/>
            <p:cNvSpPr txBox="1">
              <a:spLocks noChangeArrowheads="1"/>
            </p:cNvSpPr>
            <p:nvPr/>
          </p:nvSpPr>
          <p:spPr bwMode="auto">
            <a:xfrm>
              <a:off x="1084" y="1036"/>
              <a:ext cx="22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800">
                  <a:latin typeface="Times New Roman" pitchFamily="18" charset="0"/>
                  <a:cs typeface="Times New Roman" pitchFamily="18" charset="0"/>
                </a:rPr>
                <a:t>x</a:t>
              </a:r>
            </a:p>
          </p:txBody>
        </p:sp>
      </p:grpSp>
      <p:sp>
        <p:nvSpPr>
          <p:cNvPr id="10" name="AutoShape 24"/>
          <p:cNvSpPr>
            <a:spLocks noChangeArrowheads="1"/>
          </p:cNvSpPr>
          <p:nvPr/>
        </p:nvSpPr>
        <p:spPr bwMode="auto">
          <a:xfrm>
            <a:off x="3625850" y="3030538"/>
            <a:ext cx="2133600" cy="685800"/>
          </a:xfrm>
          <a:prstGeom prst="wedgeRoundRectCallout">
            <a:avLst>
              <a:gd name="adj1" fmla="val -73440"/>
              <a:gd name="adj2" fmla="val -10185"/>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800">
                <a:latin typeface="Times New Roman" pitchFamily="18" charset="0"/>
                <a:cs typeface="Times New Roman" pitchFamily="18" charset="0"/>
              </a:rPr>
              <a:t>n</a:t>
            </a:r>
            <a:r>
              <a:rPr lang="en-US" altLang="zh-CN" sz="2800" baseline="-25000">
                <a:latin typeface="Times New Roman" pitchFamily="18" charset="0"/>
                <a:cs typeface="Times New Roman" pitchFamily="18" charset="0"/>
              </a:rPr>
              <a:t>x</a:t>
            </a:r>
            <a:r>
              <a:rPr lang="en-US" altLang="zh-CN" sz="2800">
                <a:latin typeface="Times New Roman" pitchFamily="18" charset="0"/>
                <a:cs typeface="Times New Roman" pitchFamily="18" charset="0"/>
              </a:rPr>
              <a:t>=n</a:t>
            </a:r>
            <a:r>
              <a:rPr lang="en-US" altLang="zh-CN" sz="2800" baseline="-25000">
                <a:latin typeface="Times New Roman" pitchFamily="18" charset="0"/>
                <a:cs typeface="Times New Roman" pitchFamily="18" charset="0"/>
              </a:rPr>
              <a:t>p</a:t>
            </a:r>
            <a:r>
              <a:rPr lang="en-US" altLang="zh-CN" sz="2800">
                <a:latin typeface="Times New Roman" pitchFamily="18" charset="0"/>
                <a:cs typeface="Times New Roman" pitchFamily="18" charset="0"/>
              </a:rPr>
              <a:t>+1</a:t>
            </a:r>
          </a:p>
        </p:txBody>
      </p:sp>
      <p:sp>
        <p:nvSpPr>
          <p:cNvPr id="11" name="Rectangle 2"/>
          <p:cNvSpPr>
            <a:spLocks noChangeArrowheads="1"/>
          </p:cNvSpPr>
          <p:nvPr/>
        </p:nvSpPr>
        <p:spPr bwMode="auto">
          <a:xfrm>
            <a:off x="1676400" y="4572000"/>
            <a:ext cx="89916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Clr>
                <a:schemeClr val="accent1"/>
              </a:buClr>
              <a:buSzPct val="70000"/>
              <a:buFont typeface="Monotype Sorts" pitchFamily="2" charset="2"/>
              <a:buChar char="n"/>
            </a:pPr>
            <a:r>
              <a:rPr lang="en-US" altLang="zh-CN" sz="2800"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活动记录中的存取链指向栈中刚好在其前面的</a:t>
            </a:r>
            <a:r>
              <a:rPr lang="en-US" altLang="zh-CN" sz="2800" dirty="0">
                <a:latin typeface="Times New Roman" pitchFamily="18" charset="0"/>
                <a:cs typeface="Times New Roman" pitchFamily="18" charset="0"/>
              </a:rPr>
              <a:t>p</a:t>
            </a:r>
            <a:r>
              <a:rPr lang="zh-CN" altLang="en-US" sz="2800" dirty="0">
                <a:latin typeface="Times New Roman" pitchFamily="18" charset="0"/>
                <a:cs typeface="Times New Roman" pitchFamily="18" charset="0"/>
              </a:rPr>
              <a:t>的活动记录的存取链</a:t>
            </a:r>
          </a:p>
          <a:p>
            <a:pPr eaLnBrk="1" hangingPunct="1">
              <a:buClr>
                <a:schemeClr val="accent1"/>
              </a:buClr>
              <a:buSzPct val="70000"/>
              <a:buFont typeface="Monotype Sorts" pitchFamily="2" charset="2"/>
              <a:buChar char="n"/>
            </a:pPr>
            <a:r>
              <a:rPr lang="zh-CN" altLang="en-US" sz="2800" dirty="0">
                <a:latin typeface="Times New Roman" pitchFamily="18" charset="0"/>
                <a:cs typeface="Times New Roman" pitchFamily="18" charset="0"/>
              </a:rPr>
              <a:t>调用序列中，</a:t>
            </a:r>
            <a:r>
              <a:rPr lang="en-US" altLang="zh-CN" sz="2800" dirty="0">
                <a:latin typeface="Times New Roman" pitchFamily="18" charset="0"/>
                <a:cs typeface="Times New Roman" pitchFamily="18" charset="0"/>
              </a:rPr>
              <a:t>p</a:t>
            </a:r>
            <a:r>
              <a:rPr lang="zh-CN" altLang="en-US" sz="2800" dirty="0">
                <a:latin typeface="Times New Roman" pitchFamily="18" charset="0"/>
                <a:cs typeface="Times New Roman" pitchFamily="18" charset="0"/>
              </a:rPr>
              <a:t>把</a:t>
            </a:r>
            <a:r>
              <a:rPr lang="en-US" altLang="zh-CN" sz="2800" dirty="0">
                <a:latin typeface="Times New Roman" pitchFamily="18" charset="0"/>
                <a:cs typeface="Times New Roman" pitchFamily="18" charset="0"/>
              </a:rPr>
              <a:t>top-</a:t>
            </a:r>
            <a:r>
              <a:rPr lang="en-US" altLang="zh-CN" sz="2800" dirty="0" err="1">
                <a:latin typeface="Times New Roman" pitchFamily="18" charset="0"/>
                <a:cs typeface="Times New Roman" pitchFamily="18" charset="0"/>
              </a:rPr>
              <a:t>sp</a:t>
            </a:r>
            <a:r>
              <a:rPr lang="zh-CN" altLang="en-US" sz="2800" dirty="0">
                <a:latin typeface="Times New Roman" pitchFamily="18" charset="0"/>
                <a:cs typeface="Times New Roman" pitchFamily="18" charset="0"/>
              </a:rPr>
              <a:t>的值写入</a:t>
            </a:r>
            <a:r>
              <a:rPr lang="en-US" altLang="zh-CN" sz="2800"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的活动记录的存取链</a:t>
            </a:r>
          </a:p>
        </p:txBody>
      </p:sp>
      <p:grpSp>
        <p:nvGrpSpPr>
          <p:cNvPr id="12" name="Group 15"/>
          <p:cNvGrpSpPr>
            <a:grpSpLocks/>
          </p:cNvGrpSpPr>
          <p:nvPr/>
        </p:nvGrpSpPr>
        <p:grpSpPr bwMode="auto">
          <a:xfrm>
            <a:off x="7878763" y="1674813"/>
            <a:ext cx="1600200" cy="1163638"/>
            <a:chOff x="1824" y="911"/>
            <a:chExt cx="768" cy="733"/>
          </a:xfrm>
        </p:grpSpPr>
        <p:sp>
          <p:nvSpPr>
            <p:cNvPr id="13" name="Text Box 23"/>
            <p:cNvSpPr txBox="1">
              <a:spLocks noChangeArrowheads="1"/>
            </p:cNvSpPr>
            <p:nvPr/>
          </p:nvSpPr>
          <p:spPr bwMode="auto">
            <a:xfrm>
              <a:off x="2127" y="911"/>
              <a:ext cx="16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p>
          </p:txBody>
        </p:sp>
        <p:sp>
          <p:nvSpPr>
            <p:cNvPr id="14" name="Text Box 22"/>
            <p:cNvSpPr txBox="1">
              <a:spLocks noChangeArrowheads="1"/>
            </p:cNvSpPr>
            <p:nvPr/>
          </p:nvSpPr>
          <p:spPr bwMode="auto">
            <a:xfrm>
              <a:off x="1911" y="1218"/>
              <a:ext cx="62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p>
          </p:txBody>
        </p:sp>
        <p:sp>
          <p:nvSpPr>
            <p:cNvPr id="15" name="Line 21"/>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 name="Line 20"/>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 name="Line 19"/>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 name="Line 18"/>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9" name="AutoShape 17"/>
            <p:cNvCxnSpPr>
              <a:cxnSpLocks noChangeShapeType="1"/>
              <a:stCxn id="17" idx="0"/>
              <a:endCxn id="18"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6"/>
            <p:cNvCxnSpPr>
              <a:cxnSpLocks noChangeShapeType="1"/>
              <a:stCxn id="17" idx="1"/>
              <a:endCxn id="18"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6"/>
          <p:cNvGrpSpPr>
            <a:grpSpLocks/>
          </p:cNvGrpSpPr>
          <p:nvPr/>
        </p:nvGrpSpPr>
        <p:grpSpPr bwMode="auto">
          <a:xfrm>
            <a:off x="7878763" y="2819400"/>
            <a:ext cx="1600200" cy="1085850"/>
            <a:chOff x="1824" y="960"/>
            <a:chExt cx="768" cy="684"/>
          </a:xfrm>
        </p:grpSpPr>
        <p:sp>
          <p:nvSpPr>
            <p:cNvPr id="22" name="Text Box 14"/>
            <p:cNvSpPr txBox="1">
              <a:spLocks noChangeArrowheads="1"/>
            </p:cNvSpPr>
            <p:nvPr/>
          </p:nvSpPr>
          <p:spPr bwMode="auto">
            <a:xfrm>
              <a:off x="2126" y="971"/>
              <a:ext cx="1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x</a:t>
              </a:r>
            </a:p>
          </p:txBody>
        </p:sp>
        <p:sp>
          <p:nvSpPr>
            <p:cNvPr id="23" name="Text Box 13"/>
            <p:cNvSpPr txBox="1">
              <a:spLocks noChangeArrowheads="1"/>
            </p:cNvSpPr>
            <p:nvPr/>
          </p:nvSpPr>
          <p:spPr bwMode="auto">
            <a:xfrm>
              <a:off x="1911" y="1218"/>
              <a:ext cx="62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p>
          </p:txBody>
        </p:sp>
        <p:sp>
          <p:nvSpPr>
            <p:cNvPr id="24" name="Line 1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5" name="Line 11"/>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 name="Line 1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 name="Line 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8" name="AutoShape 8"/>
            <p:cNvCxnSpPr>
              <a:cxnSpLocks noChangeShapeType="1"/>
              <a:stCxn id="26" idx="0"/>
              <a:endCxn id="2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7"/>
            <p:cNvCxnSpPr>
              <a:cxnSpLocks noChangeShapeType="1"/>
              <a:stCxn id="26" idx="1"/>
              <a:endCxn id="2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Arc 5"/>
          <p:cNvSpPr>
            <a:spLocks/>
          </p:cNvSpPr>
          <p:nvPr/>
        </p:nvSpPr>
        <p:spPr bwMode="auto">
          <a:xfrm flipV="1">
            <a:off x="9402763" y="2508250"/>
            <a:ext cx="457200" cy="920750"/>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1" name="Arc 3"/>
          <p:cNvSpPr>
            <a:spLocks/>
          </p:cNvSpPr>
          <p:nvPr/>
        </p:nvSpPr>
        <p:spPr bwMode="auto">
          <a:xfrm flipH="1">
            <a:off x="7269163" y="2438400"/>
            <a:ext cx="914400" cy="990600"/>
          </a:xfrm>
          <a:custGeom>
            <a:avLst/>
            <a:gdLst>
              <a:gd name="T0" fmla="*/ 2147483647 w 21600"/>
              <a:gd name="T1" fmla="*/ 0 h 22024"/>
              <a:gd name="T2" fmla="*/ 2147483647 w 21600"/>
              <a:gd name="T3" fmla="*/ 2147483647 h 22024"/>
              <a:gd name="T4" fmla="*/ 0 w 21600"/>
              <a:gd name="T5" fmla="*/ 2147483647 h 22024"/>
              <a:gd name="T6" fmla="*/ 0 60000 65536"/>
              <a:gd name="T7" fmla="*/ 0 60000 65536"/>
              <a:gd name="T8" fmla="*/ 0 60000 65536"/>
            </a:gdLst>
            <a:ahLst/>
            <a:cxnLst>
              <a:cxn ang="T6">
                <a:pos x="T0" y="T1"/>
              </a:cxn>
              <a:cxn ang="T7">
                <a:pos x="T2" y="T3"/>
              </a:cxn>
              <a:cxn ang="T8">
                <a:pos x="T4" y="T5"/>
              </a:cxn>
            </a:cxnLst>
            <a:rect l="0" t="0" r="r" b="b"/>
            <a:pathLst>
              <a:path w="21600" h="22024" fill="none" extrusionOk="0">
                <a:moveTo>
                  <a:pt x="21575" y="-1"/>
                </a:moveTo>
                <a:cubicBezTo>
                  <a:pt x="21591" y="345"/>
                  <a:pt x="21600" y="691"/>
                  <a:pt x="21600" y="1038"/>
                </a:cubicBezTo>
                <a:cubicBezTo>
                  <a:pt x="21600" y="10997"/>
                  <a:pt x="14789" y="19666"/>
                  <a:pt x="5113" y="22024"/>
                </a:cubicBezTo>
              </a:path>
              <a:path w="21600" h="22024" stroke="0" extrusionOk="0">
                <a:moveTo>
                  <a:pt x="21575" y="-1"/>
                </a:moveTo>
                <a:cubicBezTo>
                  <a:pt x="21591" y="345"/>
                  <a:pt x="21600" y="691"/>
                  <a:pt x="21600" y="1038"/>
                </a:cubicBezTo>
                <a:cubicBezTo>
                  <a:pt x="21600" y="10997"/>
                  <a:pt x="14789" y="19666"/>
                  <a:pt x="5113" y="22024"/>
                </a:cubicBezTo>
                <a:lnTo>
                  <a:pt x="0" y="1038"/>
                </a:lnTo>
                <a:lnTo>
                  <a:pt x="21575" y="-1"/>
                </a:lnTo>
                <a:close/>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2" name="Group 34"/>
          <p:cNvGrpSpPr>
            <a:grpSpLocks/>
          </p:cNvGrpSpPr>
          <p:nvPr/>
        </p:nvGrpSpPr>
        <p:grpSpPr bwMode="auto">
          <a:xfrm>
            <a:off x="6067425" y="2232025"/>
            <a:ext cx="1828800" cy="457200"/>
            <a:chOff x="3216" y="1584"/>
            <a:chExt cx="1152" cy="288"/>
          </a:xfrm>
        </p:grpSpPr>
        <p:sp>
          <p:nvSpPr>
            <p:cNvPr id="33" name="Line 4"/>
            <p:cNvSpPr>
              <a:spLocks noChangeShapeType="1"/>
            </p:cNvSpPr>
            <p:nvPr/>
          </p:nvSpPr>
          <p:spPr bwMode="auto">
            <a:xfrm>
              <a:off x="3888" y="1728"/>
              <a:ext cx="48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4" name="Text Box 33"/>
            <p:cNvSpPr txBox="1">
              <a:spLocks noChangeArrowheads="1"/>
            </p:cNvSpPr>
            <p:nvPr/>
          </p:nvSpPr>
          <p:spPr bwMode="auto">
            <a:xfrm>
              <a:off x="3216" y="158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50000"/>
                </a:spcBef>
                <a:buFont typeface="Wingdings" pitchFamily="2" charset="2"/>
                <a:buNone/>
              </a:pPr>
              <a:r>
                <a:rPr lang="en-US" altLang="zh-CN" sz="2400">
                  <a:latin typeface="Times New Roman" panose="02020603050405020304" pitchFamily="18" charset="0"/>
                  <a:cs typeface="Times New Roman" panose="02020603050405020304" pitchFamily="18" charset="0"/>
                </a:rPr>
                <a:t>top-sp</a:t>
              </a:r>
            </a:p>
          </p:txBody>
        </p:sp>
      </p:grpSp>
    </p:spTree>
    <p:extLst>
      <p:ext uri="{BB962C8B-B14F-4D97-AF65-F5344CB8AC3E}">
        <p14:creationId xmlns:p14="http://schemas.microsoft.com/office/powerpoint/2010/main" val="412835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utoUpdateAnimBg="0"/>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600" dirty="0"/>
              <a:t>过程</a:t>
            </a:r>
            <a:r>
              <a:rPr lang="en-US" altLang="zh-CN" sz="3600" dirty="0"/>
              <a:t>(</a:t>
            </a:r>
            <a:r>
              <a:rPr lang="zh-CN" altLang="en-US" sz="3600" dirty="0"/>
              <a:t>或函数</a:t>
            </a:r>
            <a:r>
              <a:rPr lang="en-US" altLang="zh-CN" sz="3600" dirty="0"/>
              <a:t>)</a:t>
            </a:r>
          </a:p>
          <a:p>
            <a:pPr lvl="1"/>
            <a:r>
              <a:rPr lang="zh-CN" altLang="en-US" sz="3200" dirty="0"/>
              <a:t>源程序由一组过程</a:t>
            </a:r>
            <a:r>
              <a:rPr lang="en-US" altLang="zh-CN" sz="3200" dirty="0"/>
              <a:t>(</a:t>
            </a:r>
            <a:r>
              <a:rPr lang="zh-CN" altLang="en-US" sz="3200" dirty="0"/>
              <a:t>或函数</a:t>
            </a:r>
            <a:r>
              <a:rPr lang="en-US" altLang="zh-CN" sz="3200" dirty="0"/>
              <a:t>)</a:t>
            </a:r>
            <a:r>
              <a:rPr lang="zh-CN" altLang="en-US" sz="3200" dirty="0"/>
              <a:t>组成，不同的程序设计语言，由过程</a:t>
            </a:r>
            <a:r>
              <a:rPr lang="en-US" altLang="zh-CN" sz="3200" dirty="0"/>
              <a:t>(</a:t>
            </a:r>
            <a:r>
              <a:rPr lang="zh-CN" altLang="en-US" sz="3200" dirty="0"/>
              <a:t>或函数</a:t>
            </a:r>
            <a:r>
              <a:rPr lang="en-US" altLang="zh-CN" sz="3200" dirty="0"/>
              <a:t>)</a:t>
            </a:r>
            <a:r>
              <a:rPr lang="zh-CN" altLang="en-US" sz="3200" dirty="0"/>
              <a:t>构成源程序的方法不同。</a:t>
            </a:r>
          </a:p>
          <a:p>
            <a:pPr lvl="1"/>
            <a:r>
              <a:rPr lang="zh-CN" altLang="en-US" sz="3200" dirty="0"/>
              <a:t>构成源程序的两个过程</a:t>
            </a:r>
            <a:r>
              <a:rPr lang="en-US" altLang="zh-CN" sz="3200" dirty="0"/>
              <a:t>(</a:t>
            </a:r>
            <a:r>
              <a:rPr lang="zh-CN" altLang="en-US" sz="3200" dirty="0"/>
              <a:t>或函数</a:t>
            </a:r>
            <a:r>
              <a:rPr lang="en-US" altLang="zh-CN" sz="3200" dirty="0"/>
              <a:t>)</a:t>
            </a:r>
            <a:r>
              <a:rPr lang="zh-CN" altLang="en-US" sz="3200" dirty="0"/>
              <a:t>之间，要么是嵌套的，要么是不相交的</a:t>
            </a:r>
            <a:r>
              <a:rPr lang="en-US" altLang="zh-CN" sz="3200" dirty="0"/>
              <a:t>(</a:t>
            </a:r>
            <a:r>
              <a:rPr lang="zh-CN" altLang="en-US" sz="3200" dirty="0"/>
              <a:t>平行的</a:t>
            </a:r>
            <a:r>
              <a:rPr lang="en-US" altLang="zh-CN" sz="3200" dirty="0"/>
              <a:t>)</a:t>
            </a:r>
            <a:r>
              <a:rPr lang="zh-CN" altLang="en-US" sz="3200" dirty="0"/>
              <a:t>。</a:t>
            </a:r>
          </a:p>
          <a:p>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7</a:t>
            </a:fld>
            <a:endParaRPr lang="en-US"/>
          </a:p>
        </p:txBody>
      </p:sp>
      <p:sp>
        <p:nvSpPr>
          <p:cNvPr id="4" name="标题 3"/>
          <p:cNvSpPr>
            <a:spLocks noGrp="1"/>
          </p:cNvSpPr>
          <p:nvPr>
            <p:ph type="title"/>
          </p:nvPr>
        </p:nvSpPr>
        <p:spPr/>
        <p:txBody>
          <a:bodyPr/>
          <a:lstStyle/>
          <a:p>
            <a:r>
              <a:rPr lang="en-US" altLang="zh-CN" sz="2800" dirty="0"/>
              <a:t>7.2</a:t>
            </a:r>
            <a:r>
              <a:rPr lang="zh-CN" altLang="en-US" sz="2800" dirty="0">
                <a:latin typeface="Times New Roman" pitchFamily="18" charset="0"/>
                <a:cs typeface="Times New Roman" pitchFamily="18" charset="0"/>
              </a:rPr>
              <a:t>有关源语言中的一些问题的讨论</a:t>
            </a:r>
            <a:endParaRPr lang="zh-CN" altLang="en-US" sz="2800" dirty="0"/>
          </a:p>
        </p:txBody>
      </p:sp>
    </p:spTree>
    <p:extLst>
      <p:ext uri="{BB962C8B-B14F-4D97-AF65-F5344CB8AC3E}">
        <p14:creationId xmlns:p14="http://schemas.microsoft.com/office/powerpoint/2010/main" val="1963683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Times New Roman" pitchFamily="18" charset="0"/>
              </a:rPr>
              <a:t>x</a:t>
            </a:r>
            <a:r>
              <a:rPr lang="zh-CN" altLang="en-US" dirty="0">
                <a:latin typeface="Times New Roman" pitchFamily="18" charset="0"/>
              </a:rPr>
              <a:t>不嵌套在</a:t>
            </a:r>
            <a:r>
              <a:rPr lang="en-US" altLang="zh-CN" dirty="0">
                <a:latin typeface="Times New Roman" pitchFamily="18" charset="0"/>
              </a:rPr>
              <a:t>p</a:t>
            </a:r>
            <a:r>
              <a:rPr lang="zh-CN" altLang="en-US" dirty="0">
                <a:latin typeface="Times New Roman" pitchFamily="18" charset="0"/>
              </a:rPr>
              <a:t>中</a:t>
            </a:r>
            <a:r>
              <a:rPr lang="en-US" altLang="zh-CN" dirty="0">
                <a:latin typeface="Times New Roman" pitchFamily="18" charset="0"/>
              </a:rPr>
              <a:t>——</a:t>
            </a:r>
            <a:r>
              <a:rPr lang="en-US" altLang="zh-CN" dirty="0" err="1">
                <a:latin typeface="Times New Roman" pitchFamily="18" charset="0"/>
              </a:rPr>
              <a:t>n</a:t>
            </a:r>
            <a:r>
              <a:rPr lang="en-US" altLang="zh-CN" baseline="-25000" dirty="0" err="1">
                <a:latin typeface="Times New Roman" pitchFamily="18" charset="0"/>
              </a:rPr>
              <a:t>x</a:t>
            </a:r>
            <a:r>
              <a:rPr lang="en-US" altLang="zh-CN" dirty="0">
                <a:latin typeface="Times New Roman" pitchFamily="18" charset="0"/>
              </a:rPr>
              <a:t>=n</a:t>
            </a:r>
            <a:r>
              <a:rPr lang="en-US" altLang="zh-CN" baseline="-25000" dirty="0">
                <a:latin typeface="Times New Roman" pitchFamily="18" charset="0"/>
              </a:rPr>
              <a:t>p</a:t>
            </a:r>
            <a:endParaRPr lang="zh-CN" altLang="en-US" dirty="0">
              <a:latin typeface="Times New Roman" pitchFamily="18" charset="0"/>
            </a:endParaRPr>
          </a:p>
          <a:p>
            <a:r>
              <a:rPr lang="zh-CN" altLang="en-US" dirty="0">
                <a:latin typeface="Times New Roman" pitchFamily="18" charset="0"/>
              </a:rPr>
              <a:t>源程序中</a:t>
            </a:r>
            <a:r>
              <a:rPr lang="en-US" altLang="zh-CN" dirty="0">
                <a:latin typeface="Times New Roman" pitchFamily="18" charset="0"/>
              </a:rPr>
              <a:t>x</a:t>
            </a:r>
            <a:r>
              <a:rPr lang="zh-CN" altLang="en-US" dirty="0">
                <a:latin typeface="Times New Roman" pitchFamily="18" charset="0"/>
              </a:rPr>
              <a:t>与</a:t>
            </a:r>
            <a:r>
              <a:rPr lang="en-US" altLang="zh-CN" dirty="0">
                <a:latin typeface="Times New Roman" pitchFamily="18" charset="0"/>
              </a:rPr>
              <a:t>p</a:t>
            </a:r>
            <a:r>
              <a:rPr lang="zh-CN" altLang="en-US" dirty="0">
                <a:latin typeface="Times New Roman" pitchFamily="18" charset="0"/>
              </a:rPr>
              <a:t>的关系</a:t>
            </a:r>
            <a:r>
              <a:rPr lang="en-US" altLang="zh-CN" dirty="0">
                <a:latin typeface="Times New Roman" pitchFamily="18" charset="0"/>
              </a:rPr>
              <a:t>:</a:t>
            </a:r>
            <a:endParaRPr lang="zh-CN" altLang="en-US" dirty="0">
              <a:latin typeface="Times New Roman" pitchFamily="18" charset="0"/>
            </a:endParaRPr>
          </a:p>
          <a:p>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70</a:t>
            </a:fld>
            <a:endParaRPr lang="en-US"/>
          </a:p>
        </p:txBody>
      </p:sp>
      <p:sp>
        <p:nvSpPr>
          <p:cNvPr id="4" name="标题 3"/>
          <p:cNvSpPr>
            <a:spLocks noGrp="1"/>
          </p:cNvSpPr>
          <p:nvPr>
            <p:ph type="title"/>
          </p:nvPr>
        </p:nvSpPr>
        <p:spPr/>
        <p:txBody>
          <a:bodyPr/>
          <a:lstStyle/>
          <a:p>
            <a:r>
              <a:rPr lang="zh-CN" altLang="en-US" dirty="0"/>
              <a:t>存取链的建立</a:t>
            </a:r>
          </a:p>
        </p:txBody>
      </p:sp>
      <p:grpSp>
        <p:nvGrpSpPr>
          <p:cNvPr id="5" name="Group 38"/>
          <p:cNvGrpSpPr>
            <a:grpSpLocks/>
          </p:cNvGrpSpPr>
          <p:nvPr/>
        </p:nvGrpSpPr>
        <p:grpSpPr bwMode="auto">
          <a:xfrm>
            <a:off x="2362200" y="1969200"/>
            <a:ext cx="565150" cy="2461512"/>
            <a:chOff x="672" y="1095"/>
            <a:chExt cx="356" cy="1641"/>
          </a:xfrm>
        </p:grpSpPr>
        <p:sp>
          <p:nvSpPr>
            <p:cNvPr id="6" name="AutoShape 40"/>
            <p:cNvSpPr>
              <a:spLocks/>
            </p:cNvSpPr>
            <p:nvPr/>
          </p:nvSpPr>
          <p:spPr bwMode="auto">
            <a:xfrm>
              <a:off x="672" y="1248"/>
              <a:ext cx="144" cy="1488"/>
            </a:xfrm>
            <a:prstGeom prst="leftBracket">
              <a:avLst>
                <a:gd name="adj" fmla="val 86111"/>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7" name="Text Box 39"/>
            <p:cNvSpPr txBox="1">
              <a:spLocks noChangeArrowheads="1"/>
            </p:cNvSpPr>
            <p:nvPr/>
          </p:nvSpPr>
          <p:spPr bwMode="auto">
            <a:xfrm>
              <a:off x="815" y="1095"/>
              <a:ext cx="213"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q</a:t>
              </a:r>
            </a:p>
          </p:txBody>
        </p:sp>
      </p:grpSp>
      <p:grpSp>
        <p:nvGrpSpPr>
          <p:cNvPr id="8" name="Group 33"/>
          <p:cNvGrpSpPr>
            <a:grpSpLocks/>
          </p:cNvGrpSpPr>
          <p:nvPr/>
        </p:nvGrpSpPr>
        <p:grpSpPr bwMode="auto">
          <a:xfrm>
            <a:off x="2667000" y="2362201"/>
            <a:ext cx="534988" cy="1906587"/>
            <a:chOff x="864" y="1343"/>
            <a:chExt cx="337" cy="1201"/>
          </a:xfrm>
        </p:grpSpPr>
        <p:sp>
          <p:nvSpPr>
            <p:cNvPr id="9" name="AutoShape 37"/>
            <p:cNvSpPr>
              <a:spLocks/>
            </p:cNvSpPr>
            <p:nvPr/>
          </p:nvSpPr>
          <p:spPr bwMode="auto">
            <a:xfrm>
              <a:off x="864" y="1488"/>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0" name="Text Box 36"/>
            <p:cNvSpPr txBox="1">
              <a:spLocks noChangeArrowheads="1"/>
            </p:cNvSpPr>
            <p:nvPr/>
          </p:nvSpPr>
          <p:spPr bwMode="auto">
            <a:xfrm>
              <a:off x="986" y="1343"/>
              <a:ext cx="21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x</a:t>
              </a:r>
            </a:p>
          </p:txBody>
        </p:sp>
        <p:sp>
          <p:nvSpPr>
            <p:cNvPr id="11" name="AutoShape 35"/>
            <p:cNvSpPr>
              <a:spLocks/>
            </p:cNvSpPr>
            <p:nvPr/>
          </p:nvSpPr>
          <p:spPr bwMode="auto">
            <a:xfrm>
              <a:off x="864" y="2112"/>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itchFamily="18" charset="0"/>
                <a:cs typeface="Times New Roman" pitchFamily="18" charset="0"/>
              </a:endParaRPr>
            </a:p>
          </p:txBody>
        </p:sp>
        <p:sp>
          <p:nvSpPr>
            <p:cNvPr id="12" name="Text Box 34"/>
            <p:cNvSpPr txBox="1">
              <a:spLocks noChangeArrowheads="1"/>
            </p:cNvSpPr>
            <p:nvPr/>
          </p:nvSpPr>
          <p:spPr bwMode="auto">
            <a:xfrm>
              <a:off x="987" y="1919"/>
              <a:ext cx="21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itchFamily="18" charset="0"/>
                  <a:cs typeface="Times New Roman" pitchFamily="18" charset="0"/>
                </a:rPr>
                <a:t>p</a:t>
              </a:r>
            </a:p>
          </p:txBody>
        </p:sp>
      </p:grpSp>
      <p:sp>
        <p:nvSpPr>
          <p:cNvPr id="13" name="AutoShape 32"/>
          <p:cNvSpPr>
            <a:spLocks noChangeArrowheads="1"/>
          </p:cNvSpPr>
          <p:nvPr/>
        </p:nvSpPr>
        <p:spPr bwMode="auto">
          <a:xfrm>
            <a:off x="3579813" y="2636837"/>
            <a:ext cx="3886200" cy="1104900"/>
          </a:xfrm>
          <a:prstGeom prst="wedgeRoundRectCallout">
            <a:avLst>
              <a:gd name="adj1" fmla="val -62500"/>
              <a:gd name="adj2" fmla="val 7986"/>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800">
                <a:latin typeface="Times New Roman" pitchFamily="18" charset="0"/>
                <a:cs typeface="Times New Roman" pitchFamily="18" charset="0"/>
              </a:rPr>
              <a:t>n</a:t>
            </a:r>
            <a:r>
              <a:rPr lang="en-US" altLang="zh-CN" sz="2800" baseline="-25000">
                <a:latin typeface="Times New Roman" pitchFamily="18" charset="0"/>
                <a:cs typeface="Times New Roman" pitchFamily="18" charset="0"/>
              </a:rPr>
              <a:t>x</a:t>
            </a:r>
            <a:r>
              <a:rPr lang="en-US" altLang="zh-CN" sz="2800">
                <a:latin typeface="Times New Roman" pitchFamily="18" charset="0"/>
                <a:cs typeface="Times New Roman" pitchFamily="18" charset="0"/>
              </a:rPr>
              <a:t>=n</a:t>
            </a:r>
            <a:r>
              <a:rPr lang="en-US" altLang="zh-CN" sz="2800" baseline="-25000">
                <a:latin typeface="Times New Roman" pitchFamily="18" charset="0"/>
                <a:cs typeface="Times New Roman" pitchFamily="18" charset="0"/>
              </a:rPr>
              <a:t>p</a:t>
            </a:r>
            <a:endParaRPr lang="en-US" altLang="zh-CN" sz="2800">
              <a:latin typeface="Times New Roman" pitchFamily="18" charset="0"/>
              <a:cs typeface="Times New Roman" pitchFamily="18" charset="0"/>
            </a:endParaRPr>
          </a:p>
          <a:p>
            <a:pPr algn="ctr" eaLnBrk="1" hangingPunct="1">
              <a:spcBef>
                <a:spcPct val="0"/>
              </a:spcBef>
              <a:buFont typeface="Wingdings" pitchFamily="2" charset="2"/>
              <a:buNone/>
            </a:pPr>
            <a:r>
              <a:rPr lang="en-US" altLang="zh-CN" sz="2800">
                <a:latin typeface="Times New Roman" pitchFamily="18" charset="0"/>
                <a:cs typeface="Times New Roman" pitchFamily="18" charset="0"/>
              </a:rPr>
              <a:t>p</a:t>
            </a:r>
            <a:r>
              <a:rPr lang="zh-CN" altLang="en-US" sz="2800">
                <a:latin typeface="Times New Roman" pitchFamily="18" charset="0"/>
                <a:cs typeface="Times New Roman" pitchFamily="18" charset="0"/>
              </a:rPr>
              <a:t>和</a:t>
            </a:r>
            <a:r>
              <a:rPr lang="en-US" altLang="zh-CN" sz="2800">
                <a:latin typeface="Times New Roman" pitchFamily="18" charset="0"/>
                <a:cs typeface="Times New Roman" pitchFamily="18" charset="0"/>
              </a:rPr>
              <a:t>x</a:t>
            </a:r>
            <a:r>
              <a:rPr lang="zh-CN" altLang="en-US" sz="2800">
                <a:latin typeface="Times New Roman" pitchFamily="18" charset="0"/>
                <a:cs typeface="Times New Roman" pitchFamily="18" charset="0"/>
              </a:rPr>
              <a:t>具有共同的直接外层</a:t>
            </a:r>
          </a:p>
        </p:txBody>
      </p:sp>
      <p:sp>
        <p:nvSpPr>
          <p:cNvPr id="14" name="Rectangle 2"/>
          <p:cNvSpPr>
            <a:spLocks noChangeArrowheads="1"/>
          </p:cNvSpPr>
          <p:nvPr/>
        </p:nvSpPr>
        <p:spPr bwMode="auto">
          <a:xfrm>
            <a:off x="1919288" y="4581525"/>
            <a:ext cx="8367712"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Clr>
                <a:schemeClr val="accent1"/>
              </a:buClr>
              <a:buSzPct val="70000"/>
              <a:buFont typeface="Monotype Sorts" pitchFamily="2" charset="2"/>
              <a:buChar char="n"/>
            </a:pPr>
            <a:r>
              <a:rPr lang="en-US" altLang="zh-CN" sz="2800"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活动记录中的访问链与</a:t>
            </a:r>
            <a:r>
              <a:rPr lang="en-US" altLang="zh-CN" sz="2800" dirty="0">
                <a:latin typeface="Times New Roman" pitchFamily="18" charset="0"/>
                <a:cs typeface="Times New Roman" pitchFamily="18" charset="0"/>
              </a:rPr>
              <a:t>p</a:t>
            </a:r>
            <a:r>
              <a:rPr lang="zh-CN" altLang="en-US" sz="2800" dirty="0">
                <a:latin typeface="Times New Roman" pitchFamily="18" charset="0"/>
                <a:cs typeface="Times New Roman" pitchFamily="18" charset="0"/>
              </a:rPr>
              <a:t>的活动记录的存取链指向栈中刚好在</a:t>
            </a:r>
            <a:r>
              <a:rPr lang="en-US" altLang="zh-CN" sz="2800" dirty="0">
                <a:latin typeface="Times New Roman" pitchFamily="18" charset="0"/>
                <a:cs typeface="Times New Roman" pitchFamily="18" charset="0"/>
              </a:rPr>
              <a:t>p</a:t>
            </a:r>
            <a:r>
              <a:rPr lang="zh-CN" altLang="en-US" sz="2800" dirty="0">
                <a:latin typeface="Times New Roman" pitchFamily="18" charset="0"/>
                <a:cs typeface="Times New Roman" pitchFamily="18" charset="0"/>
              </a:rPr>
              <a:t>前面的</a:t>
            </a:r>
            <a:r>
              <a:rPr lang="en-US" altLang="zh-CN" sz="2800" dirty="0">
                <a:latin typeface="Times New Roman" pitchFamily="18" charset="0"/>
                <a:cs typeface="Times New Roman" pitchFamily="18" charset="0"/>
              </a:rPr>
              <a:t>q</a:t>
            </a:r>
            <a:r>
              <a:rPr lang="zh-CN" altLang="en-US" sz="2800" dirty="0">
                <a:latin typeface="Times New Roman" pitchFamily="18" charset="0"/>
                <a:cs typeface="Times New Roman" pitchFamily="18" charset="0"/>
              </a:rPr>
              <a:t>的活动记录存取链</a:t>
            </a:r>
          </a:p>
          <a:p>
            <a:pPr eaLnBrk="1" hangingPunct="1">
              <a:buClr>
                <a:schemeClr val="accent1"/>
              </a:buClr>
              <a:buSzPct val="70000"/>
              <a:buFont typeface="Monotype Sorts" pitchFamily="2" charset="2"/>
              <a:buChar char="n"/>
            </a:pPr>
            <a:r>
              <a:rPr lang="zh-CN" altLang="en-US" sz="2800" dirty="0">
                <a:latin typeface="Times New Roman" pitchFamily="18" charset="0"/>
                <a:cs typeface="Times New Roman" pitchFamily="18" charset="0"/>
              </a:rPr>
              <a:t>调用序列中，</a:t>
            </a:r>
            <a:r>
              <a:rPr lang="en-US" altLang="zh-CN" sz="2800" dirty="0">
                <a:latin typeface="Times New Roman" pitchFamily="18" charset="0"/>
                <a:cs typeface="Times New Roman" pitchFamily="18" charset="0"/>
              </a:rPr>
              <a:t>p</a:t>
            </a:r>
            <a:r>
              <a:rPr lang="zh-CN" altLang="en-US" sz="2800" dirty="0">
                <a:latin typeface="Times New Roman" pitchFamily="18" charset="0"/>
                <a:cs typeface="Times New Roman" pitchFamily="18" charset="0"/>
              </a:rPr>
              <a:t>把自己的存取链的值</a:t>
            </a:r>
            <a:r>
              <a:rPr lang="zh-CN" altLang="en-US" sz="2800" dirty="0">
                <a:solidFill>
                  <a:srgbClr val="0000FF"/>
                </a:solidFill>
                <a:latin typeface="Times New Roman" pitchFamily="18" charset="0"/>
                <a:cs typeface="Times New Roman" pitchFamily="18" charset="0"/>
              </a:rPr>
              <a:t>复制</a:t>
            </a:r>
            <a:r>
              <a:rPr lang="zh-CN" altLang="en-US" sz="2800" dirty="0">
                <a:latin typeface="Times New Roman" pitchFamily="18" charset="0"/>
                <a:cs typeface="Times New Roman" pitchFamily="18" charset="0"/>
              </a:rPr>
              <a:t>到</a:t>
            </a:r>
            <a:r>
              <a:rPr lang="en-US" altLang="zh-CN" sz="2800"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的活动记录的存取链</a:t>
            </a:r>
          </a:p>
        </p:txBody>
      </p:sp>
      <p:grpSp>
        <p:nvGrpSpPr>
          <p:cNvPr id="15" name="Group 23"/>
          <p:cNvGrpSpPr>
            <a:grpSpLocks/>
          </p:cNvGrpSpPr>
          <p:nvPr/>
        </p:nvGrpSpPr>
        <p:grpSpPr bwMode="auto">
          <a:xfrm>
            <a:off x="8147050" y="989014"/>
            <a:ext cx="1700212" cy="1163637"/>
            <a:chOff x="1824" y="911"/>
            <a:chExt cx="768" cy="733"/>
          </a:xfrm>
        </p:grpSpPr>
        <p:sp>
          <p:nvSpPr>
            <p:cNvPr id="16" name="Text Box 31"/>
            <p:cNvSpPr txBox="1">
              <a:spLocks noChangeArrowheads="1"/>
            </p:cNvSpPr>
            <p:nvPr/>
          </p:nvSpPr>
          <p:spPr bwMode="auto">
            <a:xfrm>
              <a:off x="2127" y="911"/>
              <a:ext cx="16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q</a:t>
              </a:r>
            </a:p>
          </p:txBody>
        </p:sp>
        <p:sp>
          <p:nvSpPr>
            <p:cNvPr id="17" name="Text Box 30"/>
            <p:cNvSpPr txBox="1">
              <a:spLocks noChangeArrowheads="1"/>
            </p:cNvSpPr>
            <p:nvPr/>
          </p:nvSpPr>
          <p:spPr bwMode="auto">
            <a:xfrm>
              <a:off x="1866" y="1199"/>
              <a:ext cx="71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access link</a:t>
              </a:r>
            </a:p>
          </p:txBody>
        </p:sp>
        <p:sp>
          <p:nvSpPr>
            <p:cNvPr id="18" name="Line 2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AutoShape 25"/>
            <p:cNvCxnSpPr>
              <a:cxnSpLocks noChangeShapeType="1"/>
              <a:stCxn id="20" idx="0"/>
              <a:endCxn id="2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4"/>
            <p:cNvCxnSpPr>
              <a:cxnSpLocks noChangeShapeType="1"/>
              <a:stCxn id="20" idx="1"/>
              <a:endCxn id="2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 name="Group 14"/>
          <p:cNvGrpSpPr>
            <a:grpSpLocks/>
          </p:cNvGrpSpPr>
          <p:nvPr/>
        </p:nvGrpSpPr>
        <p:grpSpPr bwMode="auto">
          <a:xfrm>
            <a:off x="8147050" y="2055813"/>
            <a:ext cx="1700212" cy="1163638"/>
            <a:chOff x="1824" y="911"/>
            <a:chExt cx="768" cy="733"/>
          </a:xfrm>
        </p:grpSpPr>
        <p:sp>
          <p:nvSpPr>
            <p:cNvPr id="25" name="Text Box 22"/>
            <p:cNvSpPr txBox="1">
              <a:spLocks noChangeArrowheads="1"/>
            </p:cNvSpPr>
            <p:nvPr/>
          </p:nvSpPr>
          <p:spPr bwMode="auto">
            <a:xfrm>
              <a:off x="2126" y="911"/>
              <a:ext cx="16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p</a:t>
              </a:r>
            </a:p>
          </p:txBody>
        </p:sp>
        <p:sp>
          <p:nvSpPr>
            <p:cNvPr id="26" name="Text Box 21"/>
            <p:cNvSpPr txBox="1">
              <a:spLocks noChangeArrowheads="1"/>
            </p:cNvSpPr>
            <p:nvPr/>
          </p:nvSpPr>
          <p:spPr bwMode="auto">
            <a:xfrm>
              <a:off x="1866" y="1199"/>
              <a:ext cx="71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access link</a:t>
              </a:r>
            </a:p>
          </p:txBody>
        </p:sp>
        <p:sp>
          <p:nvSpPr>
            <p:cNvPr id="27" name="Line 20"/>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1" name="AutoShape 16"/>
            <p:cNvCxnSpPr>
              <a:cxnSpLocks noChangeShapeType="1"/>
              <a:stCxn id="29" idx="0"/>
              <a:endCxn id="30"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5"/>
            <p:cNvCxnSpPr>
              <a:cxnSpLocks noChangeShapeType="1"/>
              <a:stCxn id="29" idx="1"/>
              <a:endCxn id="30"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Arc 13"/>
          <p:cNvSpPr>
            <a:spLocks/>
          </p:cNvSpPr>
          <p:nvPr/>
        </p:nvSpPr>
        <p:spPr bwMode="auto">
          <a:xfrm flipV="1">
            <a:off x="9771062" y="1816100"/>
            <a:ext cx="457200" cy="927100"/>
          </a:xfrm>
          <a:custGeom>
            <a:avLst/>
            <a:gdLst>
              <a:gd name="T0" fmla="*/ 0 w 21600"/>
              <a:gd name="T1" fmla="*/ 0 h 42868"/>
              <a:gd name="T2" fmla="*/ 2147483647 w 21600"/>
              <a:gd name="T3" fmla="*/ 2147483647 h 42868"/>
              <a:gd name="T4" fmla="*/ 0 w 21600"/>
              <a:gd name="T5" fmla="*/ 2147483647 h 42868"/>
              <a:gd name="T6" fmla="*/ 0 60000 65536"/>
              <a:gd name="T7" fmla="*/ 0 60000 65536"/>
              <a:gd name="T8" fmla="*/ 0 60000 65536"/>
            </a:gdLst>
            <a:ahLst/>
            <a:cxnLst>
              <a:cxn ang="T6">
                <a:pos x="T0" y="T1"/>
              </a:cxn>
              <a:cxn ang="T7">
                <a:pos x="T2" y="T3"/>
              </a:cxn>
              <a:cxn ang="T8">
                <a:pos x="T4" y="T5"/>
              </a:cxn>
            </a:cxnLst>
            <a:rect l="0" t="0" r="r" b="b"/>
            <a:pathLst>
              <a:path w="21600" h="42868" fill="none" extrusionOk="0">
                <a:moveTo>
                  <a:pt x="-1" y="0"/>
                </a:moveTo>
                <a:cubicBezTo>
                  <a:pt x="11929" y="0"/>
                  <a:pt x="21600" y="9670"/>
                  <a:pt x="21600" y="21600"/>
                </a:cubicBezTo>
                <a:cubicBezTo>
                  <a:pt x="21600" y="32074"/>
                  <a:pt x="14085" y="41038"/>
                  <a:pt x="3772" y="42868"/>
                </a:cubicBezTo>
              </a:path>
              <a:path w="21600" h="42868" stroke="0" extrusionOk="0">
                <a:moveTo>
                  <a:pt x="-1" y="0"/>
                </a:moveTo>
                <a:cubicBezTo>
                  <a:pt x="11929" y="0"/>
                  <a:pt x="21600" y="9670"/>
                  <a:pt x="21600" y="21600"/>
                </a:cubicBezTo>
                <a:cubicBezTo>
                  <a:pt x="21600" y="32074"/>
                  <a:pt x="14085" y="41038"/>
                  <a:pt x="3772" y="42868"/>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 name="Group 4"/>
          <p:cNvGrpSpPr>
            <a:grpSpLocks/>
          </p:cNvGrpSpPr>
          <p:nvPr/>
        </p:nvGrpSpPr>
        <p:grpSpPr bwMode="auto">
          <a:xfrm>
            <a:off x="8147050" y="3122614"/>
            <a:ext cx="1700212" cy="1163637"/>
            <a:chOff x="1824" y="911"/>
            <a:chExt cx="768" cy="733"/>
          </a:xfrm>
        </p:grpSpPr>
        <p:sp>
          <p:nvSpPr>
            <p:cNvPr id="35" name="Text Box 12"/>
            <p:cNvSpPr txBox="1">
              <a:spLocks noChangeArrowheads="1"/>
            </p:cNvSpPr>
            <p:nvPr/>
          </p:nvSpPr>
          <p:spPr bwMode="auto">
            <a:xfrm>
              <a:off x="2131" y="911"/>
              <a:ext cx="15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x</a:t>
              </a:r>
            </a:p>
          </p:txBody>
        </p:sp>
        <p:sp>
          <p:nvSpPr>
            <p:cNvPr id="36" name="Text Box 11"/>
            <p:cNvSpPr txBox="1">
              <a:spLocks noChangeArrowheads="1"/>
            </p:cNvSpPr>
            <p:nvPr/>
          </p:nvSpPr>
          <p:spPr bwMode="auto">
            <a:xfrm>
              <a:off x="1878" y="1199"/>
              <a:ext cx="68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access link</a:t>
              </a:r>
            </a:p>
          </p:txBody>
        </p:sp>
        <p:sp>
          <p:nvSpPr>
            <p:cNvPr id="37" name="Line 10"/>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1" name="AutoShape 6"/>
            <p:cNvCxnSpPr>
              <a:cxnSpLocks noChangeShapeType="1"/>
              <a:stCxn id="39" idx="0"/>
              <a:endCxn id="40"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5"/>
            <p:cNvCxnSpPr>
              <a:cxnSpLocks noChangeShapeType="1"/>
              <a:stCxn id="39" idx="1"/>
              <a:endCxn id="40"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Arc 3"/>
          <p:cNvSpPr>
            <a:spLocks/>
          </p:cNvSpPr>
          <p:nvPr/>
        </p:nvSpPr>
        <p:spPr bwMode="auto">
          <a:xfrm flipV="1">
            <a:off x="9771062" y="1727200"/>
            <a:ext cx="762000" cy="2082800"/>
          </a:xfrm>
          <a:custGeom>
            <a:avLst/>
            <a:gdLst>
              <a:gd name="T0" fmla="*/ 0 w 21600"/>
              <a:gd name="T1" fmla="*/ 0 h 43123"/>
              <a:gd name="T2" fmla="*/ 2147483647 w 21600"/>
              <a:gd name="T3" fmla="*/ 2147483647 h 43123"/>
              <a:gd name="T4" fmla="*/ 0 w 21600"/>
              <a:gd name="T5" fmla="*/ 2147483647 h 43123"/>
              <a:gd name="T6" fmla="*/ 0 60000 65536"/>
              <a:gd name="T7" fmla="*/ 0 60000 65536"/>
              <a:gd name="T8" fmla="*/ 0 60000 65536"/>
            </a:gdLst>
            <a:ahLst/>
            <a:cxnLst>
              <a:cxn ang="T6">
                <a:pos x="T0" y="T1"/>
              </a:cxn>
              <a:cxn ang="T7">
                <a:pos x="T2" y="T3"/>
              </a:cxn>
              <a:cxn ang="T8">
                <a:pos x="T4" y="T5"/>
              </a:cxn>
            </a:cxnLst>
            <a:rect l="0" t="0" r="r" b="b"/>
            <a:pathLst>
              <a:path w="21600" h="43123" fill="none" extrusionOk="0">
                <a:moveTo>
                  <a:pt x="-1" y="0"/>
                </a:moveTo>
                <a:cubicBezTo>
                  <a:pt x="11929" y="0"/>
                  <a:pt x="21600" y="9670"/>
                  <a:pt x="21600" y="21600"/>
                </a:cubicBezTo>
                <a:cubicBezTo>
                  <a:pt x="21600" y="32823"/>
                  <a:pt x="13003" y="42177"/>
                  <a:pt x="1820" y="43123"/>
                </a:cubicBezTo>
              </a:path>
              <a:path w="21600" h="43123" stroke="0" extrusionOk="0">
                <a:moveTo>
                  <a:pt x="-1" y="0"/>
                </a:moveTo>
                <a:cubicBezTo>
                  <a:pt x="11929" y="0"/>
                  <a:pt x="21600" y="9670"/>
                  <a:pt x="21600" y="21600"/>
                </a:cubicBezTo>
                <a:cubicBezTo>
                  <a:pt x="21600" y="32823"/>
                  <a:pt x="13003" y="42177"/>
                  <a:pt x="1820" y="4312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rc 45"/>
          <p:cNvSpPr>
            <a:spLocks/>
          </p:cNvSpPr>
          <p:nvPr/>
        </p:nvSpPr>
        <p:spPr bwMode="auto">
          <a:xfrm flipH="1">
            <a:off x="7772400" y="2819400"/>
            <a:ext cx="457200" cy="927100"/>
          </a:xfrm>
          <a:custGeom>
            <a:avLst/>
            <a:gdLst>
              <a:gd name="T0" fmla="*/ 0 w 21600"/>
              <a:gd name="T1" fmla="*/ 0 h 42868"/>
              <a:gd name="T2" fmla="*/ 2147483647 w 21600"/>
              <a:gd name="T3" fmla="*/ 2147483647 h 42868"/>
              <a:gd name="T4" fmla="*/ 0 w 21600"/>
              <a:gd name="T5" fmla="*/ 2147483647 h 42868"/>
              <a:gd name="T6" fmla="*/ 0 60000 65536"/>
              <a:gd name="T7" fmla="*/ 0 60000 65536"/>
              <a:gd name="T8" fmla="*/ 0 60000 65536"/>
            </a:gdLst>
            <a:ahLst/>
            <a:cxnLst>
              <a:cxn ang="T6">
                <a:pos x="T0" y="T1"/>
              </a:cxn>
              <a:cxn ang="T7">
                <a:pos x="T2" y="T3"/>
              </a:cxn>
              <a:cxn ang="T8">
                <a:pos x="T4" y="T5"/>
              </a:cxn>
            </a:cxnLst>
            <a:rect l="0" t="0" r="r" b="b"/>
            <a:pathLst>
              <a:path w="21600" h="42868" fill="none" extrusionOk="0">
                <a:moveTo>
                  <a:pt x="-1" y="0"/>
                </a:moveTo>
                <a:cubicBezTo>
                  <a:pt x="11929" y="0"/>
                  <a:pt x="21600" y="9670"/>
                  <a:pt x="21600" y="21600"/>
                </a:cubicBezTo>
                <a:cubicBezTo>
                  <a:pt x="21600" y="32074"/>
                  <a:pt x="14085" y="41038"/>
                  <a:pt x="3772" y="42868"/>
                </a:cubicBezTo>
              </a:path>
              <a:path w="21600" h="42868" stroke="0" extrusionOk="0">
                <a:moveTo>
                  <a:pt x="-1" y="0"/>
                </a:moveTo>
                <a:cubicBezTo>
                  <a:pt x="11929" y="0"/>
                  <a:pt x="21600" y="9670"/>
                  <a:pt x="21600" y="21600"/>
                </a:cubicBezTo>
                <a:cubicBezTo>
                  <a:pt x="21600" y="32074"/>
                  <a:pt x="14085" y="41038"/>
                  <a:pt x="3772" y="42868"/>
                </a:cubicBezTo>
                <a:lnTo>
                  <a:pt x="0" y="21600"/>
                </a:lnTo>
                <a:lnTo>
                  <a:pt x="-1" y="0"/>
                </a:lnTo>
                <a:close/>
              </a:path>
            </a:pathLst>
          </a:custGeom>
          <a:noFill/>
          <a:ln w="28575">
            <a:solidFill>
              <a:srgbClr val="FF0000"/>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0297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down)">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up)">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up)">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down)">
                                      <p:cBhvr>
                                        <p:cTn id="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utoUpdateAnimBg="0"/>
      <p:bldP spid="33" grpId="0" animBg="1"/>
      <p:bldP spid="43" grpId="0" animBg="1"/>
      <p:bldP spid="4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矩形 173"/>
          <p:cNvSpPr/>
          <p:nvPr/>
        </p:nvSpPr>
        <p:spPr bwMode="auto">
          <a:xfrm>
            <a:off x="7773988" y="2"/>
            <a:ext cx="2894013" cy="900107"/>
          </a:xfrm>
          <a:prstGeom prst="rect">
            <a:avLst/>
          </a:prstGeom>
          <a:solidFill>
            <a:schemeClr val="bg2">
              <a:lumMod val="20000"/>
              <a:lumOff val="80000"/>
            </a:schemeClr>
          </a:solidFill>
          <a:ln w="2857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dirty="0">
              <a:latin typeface="Times New Roman" panose="02020603050405020304" pitchFamily="18" charset="0"/>
              <a:cs typeface="Times New Roman" panose="02020603050405020304" pitchFamily="18" charset="0"/>
            </a:endParaRPr>
          </a:p>
        </p:txBody>
      </p:sp>
      <p:sp>
        <p:nvSpPr>
          <p:cNvPr id="2" name="内容占位符 1"/>
          <p:cNvSpPr>
            <a:spLocks noGrp="1"/>
          </p:cNvSpPr>
          <p:nvPr>
            <p:ph idx="1"/>
          </p:nvPr>
        </p:nvSpPr>
        <p:spPr>
          <a:xfrm>
            <a:off x="152400" y="838200"/>
            <a:ext cx="7239000" cy="1600200"/>
          </a:xfrm>
        </p:spPr>
        <p:txBody>
          <a:bodyPr/>
          <a:lstStyle/>
          <a:p>
            <a:r>
              <a:rPr lang="en-US" altLang="zh-CN" dirty="0">
                <a:latin typeface="Times New Roman" pitchFamily="18" charset="0"/>
              </a:rPr>
              <a:t>x</a:t>
            </a:r>
            <a:r>
              <a:rPr lang="zh-CN" altLang="en-US" dirty="0">
                <a:latin typeface="Times New Roman" pitchFamily="18" charset="0"/>
              </a:rPr>
              <a:t>不嵌套在</a:t>
            </a:r>
            <a:r>
              <a:rPr lang="en-US" altLang="zh-CN" dirty="0">
                <a:latin typeface="Times New Roman" pitchFamily="18" charset="0"/>
              </a:rPr>
              <a:t>p</a:t>
            </a:r>
            <a:r>
              <a:rPr lang="zh-CN" altLang="en-US" dirty="0">
                <a:latin typeface="Times New Roman" pitchFamily="18" charset="0"/>
              </a:rPr>
              <a:t>中</a:t>
            </a:r>
            <a:r>
              <a:rPr lang="en-US" altLang="zh-CN" dirty="0">
                <a:latin typeface="Times New Roman" pitchFamily="18" charset="0"/>
              </a:rPr>
              <a:t>——</a:t>
            </a:r>
            <a:r>
              <a:rPr lang="en-US" altLang="zh-CN" dirty="0" err="1">
                <a:latin typeface="Times New Roman" pitchFamily="18" charset="0"/>
              </a:rPr>
              <a:t>n</a:t>
            </a:r>
            <a:r>
              <a:rPr lang="en-US" altLang="zh-CN" baseline="-25000" dirty="0" err="1">
                <a:latin typeface="Times New Roman" pitchFamily="18" charset="0"/>
              </a:rPr>
              <a:t>x</a:t>
            </a:r>
            <a:r>
              <a:rPr lang="zh-CN" altLang="en-US" dirty="0">
                <a:latin typeface="Times New Roman" pitchFamily="18" charset="0"/>
              </a:rPr>
              <a:t>＜</a:t>
            </a:r>
            <a:r>
              <a:rPr lang="en-US" altLang="zh-CN" dirty="0">
                <a:latin typeface="Times New Roman" pitchFamily="18" charset="0"/>
              </a:rPr>
              <a:t>n</a:t>
            </a:r>
            <a:r>
              <a:rPr lang="en-US" altLang="zh-CN" baseline="-25000" dirty="0">
                <a:latin typeface="Times New Roman" pitchFamily="18" charset="0"/>
              </a:rPr>
              <a:t>p</a:t>
            </a:r>
            <a:endParaRPr lang="zh-CN" altLang="en-US" dirty="0">
              <a:latin typeface="Times New Roman" pitchFamily="18" charset="0"/>
            </a:endParaRPr>
          </a:p>
          <a:p>
            <a:pPr lvl="1"/>
            <a:r>
              <a:rPr lang="zh-CN" altLang="en-US" sz="2400" dirty="0"/>
              <a:t>源程序中</a:t>
            </a:r>
            <a:r>
              <a:rPr lang="en-US" altLang="zh-CN" sz="2400" dirty="0"/>
              <a:t>x</a:t>
            </a:r>
            <a:r>
              <a:rPr lang="zh-CN" altLang="en-US" sz="2400" dirty="0"/>
              <a:t>与</a:t>
            </a:r>
            <a:r>
              <a:rPr lang="en-US" altLang="zh-CN" sz="2400" dirty="0"/>
              <a:t>p</a:t>
            </a:r>
            <a:r>
              <a:rPr lang="zh-CN" altLang="en-US" sz="2400" dirty="0"/>
              <a:t>的关系</a:t>
            </a:r>
            <a:r>
              <a:rPr lang="en-US" altLang="zh-CN" sz="2400" dirty="0"/>
              <a:t>: p</a:t>
            </a:r>
            <a:r>
              <a:rPr lang="zh-CN" altLang="en-US" sz="2400" dirty="0"/>
              <a:t>与</a:t>
            </a:r>
            <a:r>
              <a:rPr lang="en-US" altLang="zh-CN" sz="2400" dirty="0"/>
              <a:t>x</a:t>
            </a:r>
            <a:r>
              <a:rPr lang="zh-CN" altLang="en-US" sz="2400" dirty="0"/>
              <a:t>有相同的嵌套深度为</a:t>
            </a:r>
            <a:r>
              <a:rPr lang="en-US" altLang="zh-CN" sz="2400" dirty="0"/>
              <a:t>1,2,⋯,n</a:t>
            </a:r>
            <a:r>
              <a:rPr lang="en-US" altLang="zh-CN" sz="2400" baseline="-25000" dirty="0"/>
              <a:t>x</a:t>
            </a:r>
            <a:r>
              <a:rPr lang="en-US" altLang="zh-CN" sz="2400" dirty="0"/>
              <a:t>-1</a:t>
            </a:r>
            <a:r>
              <a:rPr lang="zh-CN" altLang="en-US" sz="2400" dirty="0"/>
              <a:t>的外围过程</a:t>
            </a:r>
            <a:endParaRPr lang="zh-CN" altLang="en-US" dirty="0">
              <a:latin typeface="Times New Roman" panose="02020603050405020304" pitchFamily="18" charset="0"/>
            </a:endParaRPr>
          </a:p>
        </p:txBody>
      </p:sp>
      <p:sp>
        <p:nvSpPr>
          <p:cNvPr id="3" name="灯片编号占位符 2"/>
          <p:cNvSpPr>
            <a:spLocks noGrp="1"/>
          </p:cNvSpPr>
          <p:nvPr>
            <p:ph type="sldNum" sz="quarter" idx="12"/>
          </p:nvPr>
        </p:nvSpPr>
        <p:spPr>
          <a:xfrm>
            <a:off x="1600200" y="6477000"/>
            <a:ext cx="1981200" cy="285750"/>
          </a:xfrm>
        </p:spPr>
        <p:txBody>
          <a:bodyPr/>
          <a:lstStyle/>
          <a:p>
            <a:fld id="{10F35DC5-7E65-8247-99AB-4E984F8A921E}" type="slidenum">
              <a:rPr lang="en-US" smtClean="0"/>
              <a:pPr/>
              <a:t>71</a:t>
            </a:fld>
            <a:endParaRPr lang="en-US" dirty="0"/>
          </a:p>
        </p:txBody>
      </p:sp>
      <p:sp>
        <p:nvSpPr>
          <p:cNvPr id="4" name="标题 3"/>
          <p:cNvSpPr>
            <a:spLocks noGrp="1"/>
          </p:cNvSpPr>
          <p:nvPr>
            <p:ph type="title"/>
          </p:nvPr>
        </p:nvSpPr>
        <p:spPr/>
        <p:txBody>
          <a:bodyPr/>
          <a:lstStyle/>
          <a:p>
            <a:r>
              <a:rPr lang="zh-CN" altLang="en-US" dirty="0"/>
              <a:t>存取链的建立</a:t>
            </a:r>
          </a:p>
        </p:txBody>
      </p:sp>
      <p:grpSp>
        <p:nvGrpSpPr>
          <p:cNvPr id="5" name="Group 98"/>
          <p:cNvGrpSpPr>
            <a:grpSpLocks/>
          </p:cNvGrpSpPr>
          <p:nvPr/>
        </p:nvGrpSpPr>
        <p:grpSpPr bwMode="auto">
          <a:xfrm>
            <a:off x="457200" y="2057400"/>
            <a:ext cx="2473325" cy="4298950"/>
            <a:chOff x="460" y="1356"/>
            <a:chExt cx="1558" cy="2708"/>
          </a:xfrm>
        </p:grpSpPr>
        <p:grpSp>
          <p:nvGrpSpPr>
            <p:cNvPr id="6" name="Group 91"/>
            <p:cNvGrpSpPr>
              <a:grpSpLocks/>
            </p:cNvGrpSpPr>
            <p:nvPr/>
          </p:nvGrpSpPr>
          <p:grpSpPr bwMode="auto">
            <a:xfrm>
              <a:off x="716" y="1627"/>
              <a:ext cx="343" cy="2356"/>
              <a:chOff x="672" y="1150"/>
              <a:chExt cx="343" cy="1586"/>
            </a:xfrm>
          </p:grpSpPr>
          <p:sp>
            <p:nvSpPr>
              <p:cNvPr id="26" name="AutoShape 93"/>
              <p:cNvSpPr>
                <a:spLocks/>
              </p:cNvSpPr>
              <p:nvPr/>
            </p:nvSpPr>
            <p:spPr bwMode="auto">
              <a:xfrm>
                <a:off x="672" y="1248"/>
                <a:ext cx="144" cy="1488"/>
              </a:xfrm>
              <a:prstGeom prst="leftBracket">
                <a:avLst>
                  <a:gd name="adj" fmla="val 86111"/>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7" name="Text Box 92"/>
              <p:cNvSpPr txBox="1">
                <a:spLocks noChangeArrowheads="1"/>
              </p:cNvSpPr>
              <p:nvPr/>
            </p:nvSpPr>
            <p:spPr bwMode="auto">
              <a:xfrm>
                <a:off x="829" y="1150"/>
                <a:ext cx="18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r</a:t>
                </a:r>
              </a:p>
            </p:txBody>
          </p:sp>
        </p:grpSp>
        <p:sp>
          <p:nvSpPr>
            <p:cNvPr id="7" name="Text Box 90"/>
            <p:cNvSpPr txBox="1">
              <a:spLocks noChangeArrowheads="1"/>
            </p:cNvSpPr>
            <p:nvPr/>
          </p:nvSpPr>
          <p:spPr bwMode="auto">
            <a:xfrm>
              <a:off x="956" y="22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0000FF"/>
                  </a:solidFill>
                  <a:latin typeface="Times New Roman" panose="02020603050405020304" pitchFamily="18" charset="0"/>
                  <a:cs typeface="Times New Roman" panose="02020603050405020304" pitchFamily="18" charset="0"/>
                </a:rPr>
                <a:t>x</a:t>
              </a:r>
              <a:r>
                <a:rPr lang="en-US" altLang="zh-CN" sz="2400" baseline="-25000">
                  <a:solidFill>
                    <a:srgbClr val="0000FF"/>
                  </a:solidFill>
                  <a:latin typeface="Times New Roman" panose="02020603050405020304" pitchFamily="18" charset="0"/>
                  <a:cs typeface="Times New Roman" panose="02020603050405020304" pitchFamily="18" charset="0"/>
                </a:rPr>
                <a:t>1</a:t>
              </a:r>
              <a:endParaRPr lang="en-US" altLang="zh-CN" sz="2400">
                <a:solidFill>
                  <a:srgbClr val="0000FF"/>
                </a:solidFill>
                <a:latin typeface="Times New Roman" panose="02020603050405020304" pitchFamily="18" charset="0"/>
                <a:cs typeface="Times New Roman" panose="02020603050405020304" pitchFamily="18" charset="0"/>
              </a:endParaRPr>
            </a:p>
          </p:txBody>
        </p:sp>
        <p:sp>
          <p:nvSpPr>
            <p:cNvPr id="8" name="Text Box 89"/>
            <p:cNvSpPr txBox="1">
              <a:spLocks noChangeArrowheads="1"/>
            </p:cNvSpPr>
            <p:nvPr/>
          </p:nvSpPr>
          <p:spPr bwMode="auto">
            <a:xfrm>
              <a:off x="1046" y="2399"/>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0000FF"/>
                  </a:solidFill>
                  <a:latin typeface="Times New Roman" panose="02020603050405020304" pitchFamily="18" charset="0"/>
                  <a:cs typeface="Times New Roman" panose="02020603050405020304" pitchFamily="18" charset="0"/>
                </a:rPr>
                <a:t>x</a:t>
              </a:r>
              <a:r>
                <a:rPr lang="en-US" altLang="zh-CN" sz="2400" baseline="-25000">
                  <a:solidFill>
                    <a:srgbClr val="0000FF"/>
                  </a:solidFill>
                  <a:latin typeface="Times New Roman" panose="02020603050405020304" pitchFamily="18" charset="0"/>
                  <a:cs typeface="Times New Roman" panose="02020603050405020304" pitchFamily="18" charset="0"/>
                </a:rPr>
                <a:t>2</a:t>
              </a:r>
              <a:endParaRPr lang="en-US" altLang="zh-CN" sz="2400">
                <a:solidFill>
                  <a:srgbClr val="0000FF"/>
                </a:solidFill>
                <a:latin typeface="Times New Roman" panose="02020603050405020304" pitchFamily="18" charset="0"/>
                <a:cs typeface="Times New Roman" panose="02020603050405020304" pitchFamily="18" charset="0"/>
              </a:endParaRPr>
            </a:p>
          </p:txBody>
        </p:sp>
        <p:sp>
          <p:nvSpPr>
            <p:cNvPr id="9" name="Text Box 88"/>
            <p:cNvSpPr txBox="1">
              <a:spLocks noChangeArrowheads="1"/>
            </p:cNvSpPr>
            <p:nvPr/>
          </p:nvSpPr>
          <p:spPr bwMode="auto">
            <a:xfrm>
              <a:off x="1146" y="2639"/>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0000FF"/>
                  </a:solidFill>
                  <a:latin typeface="Times New Roman" panose="02020603050405020304" pitchFamily="18" charset="0"/>
                  <a:cs typeface="Times New Roman" panose="02020603050405020304" pitchFamily="18" charset="0"/>
                </a:rPr>
                <a:t>x</a:t>
              </a:r>
              <a:r>
                <a:rPr lang="en-US" altLang="zh-CN" sz="2400" baseline="-25000">
                  <a:solidFill>
                    <a:srgbClr val="0000FF"/>
                  </a:solidFill>
                  <a:latin typeface="Times New Roman" panose="02020603050405020304" pitchFamily="18" charset="0"/>
                  <a:cs typeface="Times New Roman" panose="02020603050405020304" pitchFamily="18" charset="0"/>
                </a:rPr>
                <a:t>3</a:t>
              </a:r>
              <a:endParaRPr lang="en-US" altLang="zh-CN" sz="2400">
                <a:solidFill>
                  <a:srgbClr val="0000FF"/>
                </a:solidFill>
                <a:latin typeface="Times New Roman" panose="02020603050405020304" pitchFamily="18" charset="0"/>
                <a:cs typeface="Times New Roman" panose="02020603050405020304" pitchFamily="18" charset="0"/>
              </a:endParaRPr>
            </a:p>
          </p:txBody>
        </p:sp>
        <p:sp>
          <p:nvSpPr>
            <p:cNvPr id="10" name="Text Box 87"/>
            <p:cNvSpPr txBox="1">
              <a:spLocks noChangeArrowheads="1"/>
            </p:cNvSpPr>
            <p:nvPr/>
          </p:nvSpPr>
          <p:spPr bwMode="auto">
            <a:xfrm>
              <a:off x="1503" y="3023"/>
              <a:ext cx="51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solidFill>
                    <a:srgbClr val="0000FF"/>
                  </a:solidFill>
                  <a:latin typeface="Times New Roman" panose="02020603050405020304" pitchFamily="18" charset="0"/>
                  <a:cs typeface="Times New Roman" panose="02020603050405020304" pitchFamily="18" charset="0"/>
                </a:rPr>
                <a:t>x</a:t>
              </a:r>
              <a:r>
                <a:rPr lang="en-US" altLang="zh-CN" sz="2400" baseline="-25000">
                  <a:solidFill>
                    <a:srgbClr val="0000FF"/>
                  </a:solidFill>
                  <a:latin typeface="Times New Roman" panose="02020603050405020304" pitchFamily="18" charset="0"/>
                  <a:cs typeface="Times New Roman" panose="02020603050405020304" pitchFamily="18" charset="0"/>
                </a:rPr>
                <a:t>np-nx</a:t>
              </a:r>
            </a:p>
          </p:txBody>
        </p:sp>
        <p:grpSp>
          <p:nvGrpSpPr>
            <p:cNvPr id="11" name="Group 77"/>
            <p:cNvGrpSpPr>
              <a:grpSpLocks/>
            </p:cNvGrpSpPr>
            <p:nvPr/>
          </p:nvGrpSpPr>
          <p:grpSpPr bwMode="auto">
            <a:xfrm>
              <a:off x="864" y="1823"/>
              <a:ext cx="912" cy="2113"/>
              <a:chOff x="864" y="1823"/>
              <a:chExt cx="912" cy="2113"/>
            </a:xfrm>
          </p:grpSpPr>
          <p:sp>
            <p:nvSpPr>
              <p:cNvPr id="17" name="AutoShape 86"/>
              <p:cNvSpPr>
                <a:spLocks/>
              </p:cNvSpPr>
              <p:nvPr/>
            </p:nvSpPr>
            <p:spPr bwMode="auto">
              <a:xfrm>
                <a:off x="864" y="1968"/>
                <a:ext cx="96" cy="288"/>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8" name="Text Box 85"/>
              <p:cNvSpPr txBox="1">
                <a:spLocks noChangeArrowheads="1"/>
              </p:cNvSpPr>
              <p:nvPr/>
            </p:nvSpPr>
            <p:spPr bwMode="auto">
              <a:xfrm>
                <a:off x="986" y="1823"/>
                <a:ext cx="21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x</a:t>
                </a:r>
              </a:p>
            </p:txBody>
          </p:sp>
          <p:sp>
            <p:nvSpPr>
              <p:cNvPr id="19" name="AutoShape 84"/>
              <p:cNvSpPr>
                <a:spLocks/>
              </p:cNvSpPr>
              <p:nvPr/>
            </p:nvSpPr>
            <p:spPr bwMode="auto">
              <a:xfrm>
                <a:off x="864" y="2352"/>
                <a:ext cx="96" cy="1584"/>
              </a:xfrm>
              <a:prstGeom prst="leftBracket">
                <a:avLst>
                  <a:gd name="adj" fmla="val 1375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0" name="AutoShape 83"/>
              <p:cNvSpPr>
                <a:spLocks/>
              </p:cNvSpPr>
              <p:nvPr/>
            </p:nvSpPr>
            <p:spPr bwMode="auto">
              <a:xfrm>
                <a:off x="960" y="2592"/>
                <a:ext cx="96" cy="1296"/>
              </a:xfrm>
              <a:prstGeom prst="leftBracket">
                <a:avLst>
                  <a:gd name="adj" fmla="val 1125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1" name="AutoShape 82"/>
              <p:cNvSpPr>
                <a:spLocks/>
              </p:cNvSpPr>
              <p:nvPr/>
            </p:nvSpPr>
            <p:spPr bwMode="auto">
              <a:xfrm>
                <a:off x="1056" y="2784"/>
                <a:ext cx="96" cy="1056"/>
              </a:xfrm>
              <a:prstGeom prst="leftBracket">
                <a:avLst>
                  <a:gd name="adj" fmla="val 91667"/>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2" name="AutoShape 81"/>
              <p:cNvSpPr>
                <a:spLocks/>
              </p:cNvSpPr>
              <p:nvPr/>
            </p:nvSpPr>
            <p:spPr bwMode="auto">
              <a:xfrm>
                <a:off x="1392" y="3216"/>
                <a:ext cx="96" cy="576"/>
              </a:xfrm>
              <a:prstGeom prst="leftBracket">
                <a:avLst>
                  <a:gd name="adj"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3" name="AutoShape 80"/>
              <p:cNvSpPr>
                <a:spLocks/>
              </p:cNvSpPr>
              <p:nvPr/>
            </p:nvSpPr>
            <p:spPr bwMode="auto">
              <a:xfrm>
                <a:off x="1488" y="3408"/>
                <a:ext cx="96" cy="288"/>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4" name="Text Box 79"/>
              <p:cNvSpPr txBox="1">
                <a:spLocks noChangeArrowheads="1"/>
              </p:cNvSpPr>
              <p:nvPr/>
            </p:nvSpPr>
            <p:spPr bwMode="auto">
              <a:xfrm>
                <a:off x="1563" y="3215"/>
                <a:ext cx="21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p>
            </p:txBody>
          </p:sp>
          <p:sp>
            <p:nvSpPr>
              <p:cNvPr id="25" name="Text Box 78"/>
              <p:cNvSpPr txBox="1">
                <a:spLocks noChangeArrowheads="1"/>
              </p:cNvSpPr>
              <p:nvPr/>
            </p:nvSpPr>
            <p:spPr bwMode="auto">
              <a:xfrm>
                <a:off x="1104" y="3215"/>
                <a:ext cx="26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t>
                </a:r>
              </a:p>
            </p:txBody>
          </p:sp>
        </p:grpSp>
        <p:grpSp>
          <p:nvGrpSpPr>
            <p:cNvPr id="12" name="Group 72"/>
            <p:cNvGrpSpPr>
              <a:grpSpLocks/>
            </p:cNvGrpSpPr>
            <p:nvPr/>
          </p:nvGrpSpPr>
          <p:grpSpPr bwMode="auto">
            <a:xfrm>
              <a:off x="460" y="1356"/>
              <a:ext cx="356" cy="2708"/>
              <a:chOff x="460" y="1356"/>
              <a:chExt cx="356" cy="2708"/>
            </a:xfrm>
          </p:grpSpPr>
          <p:sp>
            <p:nvSpPr>
              <p:cNvPr id="13" name="Text Box 76"/>
              <p:cNvSpPr txBox="1">
                <a:spLocks noChangeArrowheads="1"/>
              </p:cNvSpPr>
              <p:nvPr/>
            </p:nvSpPr>
            <p:spPr bwMode="auto">
              <a:xfrm>
                <a:off x="460" y="2303"/>
                <a:ext cx="26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t>
                </a:r>
              </a:p>
            </p:txBody>
          </p:sp>
          <p:grpSp>
            <p:nvGrpSpPr>
              <p:cNvPr id="14" name="Group 73"/>
              <p:cNvGrpSpPr>
                <a:grpSpLocks/>
              </p:cNvGrpSpPr>
              <p:nvPr/>
            </p:nvGrpSpPr>
            <p:grpSpPr bwMode="auto">
              <a:xfrm>
                <a:off x="460" y="1356"/>
                <a:ext cx="356" cy="2708"/>
                <a:chOff x="700" y="1261"/>
                <a:chExt cx="356" cy="1465"/>
              </a:xfrm>
            </p:grpSpPr>
            <p:sp>
              <p:nvSpPr>
                <p:cNvPr id="15" name="AutoShape 75"/>
                <p:cNvSpPr>
                  <a:spLocks/>
                </p:cNvSpPr>
                <p:nvPr/>
              </p:nvSpPr>
              <p:spPr bwMode="auto">
                <a:xfrm>
                  <a:off x="700" y="1340"/>
                  <a:ext cx="116" cy="1386"/>
                </a:xfrm>
                <a:prstGeom prst="leftBracket">
                  <a:avLst>
                    <a:gd name="adj" fmla="val 86127"/>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6" name="Text Box 74"/>
                <p:cNvSpPr txBox="1">
                  <a:spLocks noChangeArrowheads="1"/>
                </p:cNvSpPr>
                <p:nvPr/>
              </p:nvSpPr>
              <p:spPr bwMode="auto">
                <a:xfrm>
                  <a:off x="789" y="1261"/>
                  <a:ext cx="267"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m</a:t>
                  </a:r>
                </a:p>
              </p:txBody>
            </p:sp>
          </p:grpSp>
        </p:grpSp>
      </p:grpSp>
      <p:sp>
        <p:nvSpPr>
          <p:cNvPr id="101" name="Rectangle 100"/>
          <p:cNvSpPr>
            <a:spLocks noChangeArrowheads="1"/>
          </p:cNvSpPr>
          <p:nvPr/>
        </p:nvSpPr>
        <p:spPr bwMode="auto">
          <a:xfrm>
            <a:off x="3810000" y="4572000"/>
            <a:ext cx="3429000" cy="1371600"/>
          </a:xfrm>
          <a:prstGeom prst="rect">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Clr>
                <a:schemeClr val="accent1"/>
              </a:buClr>
              <a:buSzPct val="70000"/>
              <a:buFont typeface="Monotype Sorts" pitchFamily="2" charset="2"/>
              <a:buChar char="n"/>
            </a:pPr>
            <a:r>
              <a:rPr lang="zh-CN" altLang="en-US" sz="2800">
                <a:latin typeface="Times New Roman" panose="02020603050405020304" pitchFamily="18" charset="0"/>
                <a:cs typeface="Times New Roman" panose="02020603050405020304" pitchFamily="18" charset="0"/>
              </a:rPr>
              <a:t>把</a:t>
            </a:r>
            <a:r>
              <a:rPr lang="en-US" altLang="zh-CN" sz="2800">
                <a:latin typeface="Times New Roman" panose="02020603050405020304" pitchFamily="18" charset="0"/>
                <a:cs typeface="Times New Roman" panose="02020603050405020304" pitchFamily="18" charset="0"/>
              </a:rPr>
              <a:t>x</a:t>
            </a:r>
            <a:r>
              <a:rPr lang="en-US" altLang="zh-CN" sz="2800" baseline="-25000">
                <a:latin typeface="Times New Roman" panose="02020603050405020304" pitchFamily="18" charset="0"/>
                <a:cs typeface="Times New Roman" panose="02020603050405020304" pitchFamily="18" charset="0"/>
              </a:rPr>
              <a:t>1</a:t>
            </a:r>
            <a:r>
              <a:rPr lang="zh-CN" altLang="en-US" sz="2800">
                <a:latin typeface="Times New Roman" panose="02020603050405020304" pitchFamily="18" charset="0"/>
                <a:cs typeface="Times New Roman" panose="02020603050405020304" pitchFamily="18" charset="0"/>
              </a:rPr>
              <a:t>的存取链的值复制到</a:t>
            </a:r>
            <a:r>
              <a:rPr lang="en-US" altLang="zh-CN" sz="2800">
                <a:latin typeface="Times New Roman" panose="02020603050405020304" pitchFamily="18" charset="0"/>
                <a:cs typeface="Times New Roman" panose="02020603050405020304" pitchFamily="18" charset="0"/>
              </a:rPr>
              <a:t>x</a:t>
            </a:r>
            <a:r>
              <a:rPr lang="zh-CN" altLang="en-US" sz="2800">
                <a:latin typeface="Times New Roman" panose="02020603050405020304" pitchFamily="18" charset="0"/>
                <a:cs typeface="Times New Roman" panose="02020603050405020304" pitchFamily="18" charset="0"/>
              </a:rPr>
              <a:t>的活动记录中访问链域</a:t>
            </a:r>
          </a:p>
        </p:txBody>
      </p:sp>
      <p:sp>
        <p:nvSpPr>
          <p:cNvPr id="102" name="Rectangle 99"/>
          <p:cNvSpPr>
            <a:spLocks noChangeArrowheads="1"/>
          </p:cNvSpPr>
          <p:nvPr/>
        </p:nvSpPr>
        <p:spPr bwMode="auto">
          <a:xfrm>
            <a:off x="3810000" y="3657600"/>
            <a:ext cx="3429000" cy="914400"/>
          </a:xfrm>
          <a:prstGeom prst="rect">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Clr>
                <a:schemeClr val="accent1"/>
              </a:buClr>
              <a:buSzPct val="70000"/>
              <a:buFont typeface="Monotype Sorts" pitchFamily="2" charset="2"/>
              <a:buChar char="n"/>
            </a:pPr>
            <a:r>
              <a:rPr lang="zh-CN" altLang="en-US" sz="2800" dirty="0">
                <a:latin typeface="Times New Roman" panose="02020603050405020304" pitchFamily="18" charset="0"/>
                <a:cs typeface="Times New Roman" panose="02020603050405020304" pitchFamily="18" charset="0"/>
              </a:rPr>
              <a:t>指向</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的活动记录存取链</a:t>
            </a:r>
          </a:p>
        </p:txBody>
      </p:sp>
      <p:sp>
        <p:nvSpPr>
          <p:cNvPr id="103" name="Rectangle 97"/>
          <p:cNvSpPr>
            <a:spLocks noChangeArrowheads="1"/>
          </p:cNvSpPr>
          <p:nvPr/>
        </p:nvSpPr>
        <p:spPr bwMode="auto">
          <a:xfrm>
            <a:off x="8604250" y="6175375"/>
            <a:ext cx="990600" cy="3048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04" name="Rectangle 96"/>
          <p:cNvSpPr>
            <a:spLocks noChangeArrowheads="1"/>
          </p:cNvSpPr>
          <p:nvPr/>
        </p:nvSpPr>
        <p:spPr bwMode="auto">
          <a:xfrm>
            <a:off x="8713787" y="1603375"/>
            <a:ext cx="990600" cy="3048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05" name="Arc 71"/>
          <p:cNvSpPr>
            <a:spLocks/>
          </p:cNvSpPr>
          <p:nvPr/>
        </p:nvSpPr>
        <p:spPr bwMode="auto">
          <a:xfrm flipV="1">
            <a:off x="9612313" y="827089"/>
            <a:ext cx="842963" cy="5494337"/>
          </a:xfrm>
          <a:custGeom>
            <a:avLst/>
            <a:gdLst>
              <a:gd name="T0" fmla="*/ 0 w 21600"/>
              <a:gd name="T1" fmla="*/ 0 h 43199"/>
              <a:gd name="T2" fmla="*/ 2147483647 w 21600"/>
              <a:gd name="T3" fmla="*/ 2147483647 h 43199"/>
              <a:gd name="T4" fmla="*/ 0 w 21600"/>
              <a:gd name="T5" fmla="*/ 2147483647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53"/>
                  <a:pt x="12047" y="43092"/>
                  <a:pt x="194" y="43199"/>
                </a:cubicBezTo>
              </a:path>
              <a:path w="21600" h="43199" stroke="0" extrusionOk="0">
                <a:moveTo>
                  <a:pt x="-1" y="0"/>
                </a:moveTo>
                <a:cubicBezTo>
                  <a:pt x="11929" y="0"/>
                  <a:pt x="21600" y="9670"/>
                  <a:pt x="21600" y="21600"/>
                </a:cubicBezTo>
                <a:cubicBezTo>
                  <a:pt x="21600" y="33453"/>
                  <a:pt x="12047" y="43092"/>
                  <a:pt x="194" y="43199"/>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06" name="Group 19"/>
          <p:cNvGrpSpPr>
            <a:grpSpLocks/>
          </p:cNvGrpSpPr>
          <p:nvPr/>
        </p:nvGrpSpPr>
        <p:grpSpPr bwMode="auto">
          <a:xfrm>
            <a:off x="8316912" y="76201"/>
            <a:ext cx="1714500" cy="5656263"/>
            <a:chOff x="3951" y="426"/>
            <a:chExt cx="1041" cy="3666"/>
          </a:xfrm>
        </p:grpSpPr>
        <p:grpSp>
          <p:nvGrpSpPr>
            <p:cNvPr id="107" name="Group 62"/>
            <p:cNvGrpSpPr>
              <a:grpSpLocks/>
            </p:cNvGrpSpPr>
            <p:nvPr/>
          </p:nvGrpSpPr>
          <p:grpSpPr bwMode="auto">
            <a:xfrm>
              <a:off x="3984" y="426"/>
              <a:ext cx="768" cy="738"/>
              <a:chOff x="1824" y="906"/>
              <a:chExt cx="768" cy="738"/>
            </a:xfrm>
          </p:grpSpPr>
          <p:sp>
            <p:nvSpPr>
              <p:cNvPr id="150" name="Text Box 70"/>
              <p:cNvSpPr txBox="1">
                <a:spLocks noChangeArrowheads="1"/>
              </p:cNvSpPr>
              <p:nvPr/>
            </p:nvSpPr>
            <p:spPr bwMode="auto">
              <a:xfrm>
                <a:off x="2097" y="906"/>
                <a:ext cx="17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r</a:t>
                </a:r>
              </a:p>
            </p:txBody>
          </p:sp>
          <p:sp>
            <p:nvSpPr>
              <p:cNvPr id="151" name="Text Box 69"/>
              <p:cNvSpPr txBox="1">
                <a:spLocks noChangeArrowheads="1"/>
              </p:cNvSpPr>
              <p:nvPr/>
            </p:nvSpPr>
            <p:spPr bwMode="auto">
              <a:xfrm>
                <a:off x="1856" y="1194"/>
                <a:ext cx="58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52" name="Line 68"/>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 name="Line 6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4" name="Line 66"/>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5" name="Line 6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56" name="AutoShape 64"/>
              <p:cNvCxnSpPr>
                <a:cxnSpLocks noChangeShapeType="1"/>
                <a:stCxn id="154" idx="0"/>
                <a:endCxn id="15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63"/>
              <p:cNvCxnSpPr>
                <a:cxnSpLocks noChangeShapeType="1"/>
                <a:stCxn id="154" idx="1"/>
                <a:endCxn id="15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8" name="Group 53"/>
            <p:cNvGrpSpPr>
              <a:grpSpLocks/>
            </p:cNvGrpSpPr>
            <p:nvPr/>
          </p:nvGrpSpPr>
          <p:grpSpPr bwMode="auto">
            <a:xfrm>
              <a:off x="3984" y="1085"/>
              <a:ext cx="864" cy="739"/>
              <a:chOff x="1824" y="905"/>
              <a:chExt cx="864" cy="739"/>
            </a:xfrm>
          </p:grpSpPr>
          <p:sp>
            <p:nvSpPr>
              <p:cNvPr id="142" name="Text Box 61"/>
              <p:cNvSpPr txBox="1">
                <a:spLocks noChangeArrowheads="1"/>
              </p:cNvSpPr>
              <p:nvPr/>
            </p:nvSpPr>
            <p:spPr bwMode="auto">
              <a:xfrm>
                <a:off x="2040" y="905"/>
                <a:ext cx="268"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p:txBody>
          </p:sp>
          <p:sp>
            <p:nvSpPr>
              <p:cNvPr id="143" name="Text Box 60"/>
              <p:cNvSpPr txBox="1">
                <a:spLocks noChangeArrowheads="1"/>
              </p:cNvSpPr>
              <p:nvPr/>
            </p:nvSpPr>
            <p:spPr bwMode="auto">
              <a:xfrm>
                <a:off x="1834" y="1214"/>
                <a:ext cx="85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access link</a:t>
                </a:r>
                <a:endParaRPr lang="en-US" altLang="zh-CN" sz="2400" dirty="0">
                  <a:latin typeface="Times New Roman" panose="02020603050405020304" pitchFamily="18" charset="0"/>
                  <a:cs typeface="Times New Roman" panose="02020603050405020304" pitchFamily="18" charset="0"/>
                </a:endParaRPr>
              </a:p>
            </p:txBody>
          </p:sp>
          <p:sp>
            <p:nvSpPr>
              <p:cNvPr id="144" name="Line 59"/>
              <p:cNvSpPr>
                <a:spLocks noChangeShapeType="1"/>
              </p:cNvSpPr>
              <p:nvPr/>
            </p:nvSpPr>
            <p:spPr bwMode="auto">
              <a:xfrm>
                <a:off x="1824" y="1236"/>
                <a:ext cx="817" cy="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5" name="Line 5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6" name="Line 5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7" name="Line 5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48" name="AutoShape 55"/>
              <p:cNvCxnSpPr>
                <a:cxnSpLocks noChangeShapeType="1"/>
                <a:stCxn id="146" idx="0"/>
                <a:endCxn id="14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54"/>
              <p:cNvCxnSpPr>
                <a:cxnSpLocks noChangeShapeType="1"/>
                <a:stCxn id="146" idx="1"/>
                <a:endCxn id="14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9" name="Arc 52"/>
            <p:cNvSpPr>
              <a:spLocks/>
            </p:cNvSpPr>
            <p:nvPr/>
          </p:nvSpPr>
          <p:spPr bwMode="auto">
            <a:xfrm flipV="1">
              <a:off x="4704" y="960"/>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10" name="Group 43"/>
            <p:cNvGrpSpPr>
              <a:grpSpLocks/>
            </p:cNvGrpSpPr>
            <p:nvPr/>
          </p:nvGrpSpPr>
          <p:grpSpPr bwMode="auto">
            <a:xfrm>
              <a:off x="3951" y="2009"/>
              <a:ext cx="816" cy="739"/>
              <a:chOff x="1791" y="905"/>
              <a:chExt cx="816" cy="739"/>
            </a:xfrm>
          </p:grpSpPr>
          <p:sp>
            <p:nvSpPr>
              <p:cNvPr id="134" name="Text Box 51"/>
              <p:cNvSpPr txBox="1">
                <a:spLocks noChangeArrowheads="1"/>
              </p:cNvSpPr>
              <p:nvPr/>
            </p:nvSpPr>
            <p:spPr bwMode="auto">
              <a:xfrm>
                <a:off x="1832" y="905"/>
                <a:ext cx="608"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np-nx-1</a:t>
                </a:r>
                <a:endParaRPr lang="en-US" altLang="zh-CN" sz="2400">
                  <a:latin typeface="Times New Roman" panose="02020603050405020304" pitchFamily="18" charset="0"/>
                  <a:cs typeface="Times New Roman" panose="02020603050405020304" pitchFamily="18" charset="0"/>
                </a:endParaRPr>
              </a:p>
            </p:txBody>
          </p:sp>
          <p:sp>
            <p:nvSpPr>
              <p:cNvPr id="135" name="Text Box 50"/>
              <p:cNvSpPr txBox="1">
                <a:spLocks noChangeArrowheads="1"/>
              </p:cNvSpPr>
              <p:nvPr/>
            </p:nvSpPr>
            <p:spPr bwMode="auto">
              <a:xfrm>
                <a:off x="1791" y="1221"/>
                <a:ext cx="81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endParaRPr lang="en-US" altLang="zh-CN" sz="2400">
                  <a:latin typeface="Times New Roman" panose="02020603050405020304" pitchFamily="18" charset="0"/>
                  <a:cs typeface="Times New Roman" panose="02020603050405020304" pitchFamily="18" charset="0"/>
                </a:endParaRPr>
              </a:p>
            </p:txBody>
          </p:sp>
          <p:sp>
            <p:nvSpPr>
              <p:cNvPr id="136" name="Line 4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7" name="Line 4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8" name="Line 4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9" name="Line 4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40" name="AutoShape 45"/>
              <p:cNvCxnSpPr>
                <a:cxnSpLocks noChangeShapeType="1"/>
                <a:stCxn id="138" idx="0"/>
                <a:endCxn id="139"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AutoShape 44"/>
              <p:cNvCxnSpPr>
                <a:cxnSpLocks noChangeShapeType="1"/>
                <a:stCxn id="138" idx="1"/>
                <a:endCxn id="139"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1" name="Arc 42"/>
            <p:cNvSpPr>
              <a:spLocks/>
            </p:cNvSpPr>
            <p:nvPr/>
          </p:nvSpPr>
          <p:spPr bwMode="auto">
            <a:xfrm flipV="1">
              <a:off x="4704" y="2544"/>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12" name="Group 33"/>
            <p:cNvGrpSpPr>
              <a:grpSpLocks/>
            </p:cNvGrpSpPr>
            <p:nvPr/>
          </p:nvGrpSpPr>
          <p:grpSpPr bwMode="auto">
            <a:xfrm>
              <a:off x="3951" y="2683"/>
              <a:ext cx="816" cy="737"/>
              <a:chOff x="1791" y="907"/>
              <a:chExt cx="816" cy="737"/>
            </a:xfrm>
          </p:grpSpPr>
          <p:sp>
            <p:nvSpPr>
              <p:cNvPr id="126" name="Text Box 41"/>
              <p:cNvSpPr txBox="1">
                <a:spLocks noChangeArrowheads="1"/>
              </p:cNvSpPr>
              <p:nvPr/>
            </p:nvSpPr>
            <p:spPr bwMode="auto">
              <a:xfrm>
                <a:off x="1897" y="907"/>
                <a:ext cx="49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x</a:t>
                </a:r>
                <a:r>
                  <a:rPr lang="en-US" altLang="zh-CN" sz="2400" baseline="-25000">
                    <a:latin typeface="Times New Roman" panose="02020603050405020304" pitchFamily="18" charset="0"/>
                    <a:cs typeface="Times New Roman" panose="02020603050405020304" pitchFamily="18" charset="0"/>
                  </a:rPr>
                  <a:t>np-nx</a:t>
                </a:r>
                <a:endParaRPr lang="en-US" altLang="zh-CN" sz="2400">
                  <a:latin typeface="Times New Roman" panose="02020603050405020304" pitchFamily="18" charset="0"/>
                  <a:cs typeface="Times New Roman" panose="02020603050405020304" pitchFamily="18" charset="0"/>
                </a:endParaRPr>
              </a:p>
            </p:txBody>
          </p:sp>
          <p:sp>
            <p:nvSpPr>
              <p:cNvPr id="127" name="Text Box 40"/>
              <p:cNvSpPr txBox="1">
                <a:spLocks noChangeArrowheads="1"/>
              </p:cNvSpPr>
              <p:nvPr/>
            </p:nvSpPr>
            <p:spPr bwMode="auto">
              <a:xfrm>
                <a:off x="1791" y="1215"/>
                <a:ext cx="81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endParaRPr lang="en-US" altLang="zh-CN" sz="2400">
                  <a:latin typeface="Times New Roman" panose="02020603050405020304" pitchFamily="18" charset="0"/>
                  <a:cs typeface="Times New Roman" panose="02020603050405020304" pitchFamily="18" charset="0"/>
                </a:endParaRPr>
              </a:p>
            </p:txBody>
          </p:sp>
          <p:sp>
            <p:nvSpPr>
              <p:cNvPr id="128" name="Line 3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9" name="Line 3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0" name="Line 3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1" name="Line 3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32" name="AutoShape 35"/>
              <p:cNvCxnSpPr>
                <a:cxnSpLocks noChangeShapeType="1"/>
                <a:stCxn id="130" idx="0"/>
                <a:endCxn id="13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34"/>
              <p:cNvCxnSpPr>
                <a:cxnSpLocks noChangeShapeType="1"/>
                <a:stCxn id="130" idx="1"/>
                <a:endCxn id="13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3" name="Rectangle 32"/>
            <p:cNvSpPr>
              <a:spLocks noChangeArrowheads="1"/>
            </p:cNvSpPr>
            <p:nvPr/>
          </p:nvSpPr>
          <p:spPr bwMode="auto">
            <a:xfrm>
              <a:off x="3984" y="1776"/>
              <a:ext cx="768"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t>
              </a:r>
            </a:p>
          </p:txBody>
        </p:sp>
        <p:sp>
          <p:nvSpPr>
            <p:cNvPr id="114" name="Arc 31"/>
            <p:cNvSpPr>
              <a:spLocks/>
            </p:cNvSpPr>
            <p:nvPr/>
          </p:nvSpPr>
          <p:spPr bwMode="auto">
            <a:xfrm flipV="1">
              <a:off x="4704" y="2153"/>
              <a:ext cx="240" cy="298"/>
            </a:xfrm>
            <a:custGeom>
              <a:avLst/>
              <a:gdLst>
                <a:gd name="T0" fmla="*/ 0 w 21600"/>
                <a:gd name="T1" fmla="*/ 0 h 21900"/>
                <a:gd name="T2" fmla="*/ 0 w 21600"/>
                <a:gd name="T3" fmla="*/ 0 h 21900"/>
                <a:gd name="T4" fmla="*/ 0 w 21600"/>
                <a:gd name="T5" fmla="*/ 0 h 21900"/>
                <a:gd name="T6" fmla="*/ 0 60000 65536"/>
                <a:gd name="T7" fmla="*/ 0 60000 65536"/>
                <a:gd name="T8" fmla="*/ 0 60000 65536"/>
              </a:gdLst>
              <a:ahLst/>
              <a:cxnLst>
                <a:cxn ang="T6">
                  <a:pos x="T0" y="T1"/>
                </a:cxn>
                <a:cxn ang="T7">
                  <a:pos x="T2" y="T3"/>
                </a:cxn>
                <a:cxn ang="T8">
                  <a:pos x="T4" y="T5"/>
                </a:cxn>
              </a:cxnLst>
              <a:rect l="0" t="0" r="r" b="b"/>
              <a:pathLst>
                <a:path w="21600" h="21900" fill="none" extrusionOk="0">
                  <a:moveTo>
                    <a:pt x="-1" y="0"/>
                  </a:moveTo>
                  <a:cubicBezTo>
                    <a:pt x="11929" y="0"/>
                    <a:pt x="21600" y="9670"/>
                    <a:pt x="21600" y="21600"/>
                  </a:cubicBezTo>
                  <a:cubicBezTo>
                    <a:pt x="21600" y="21700"/>
                    <a:pt x="21599" y="21800"/>
                    <a:pt x="21597" y="21899"/>
                  </a:cubicBezTo>
                </a:path>
                <a:path w="21600" h="21900" stroke="0" extrusionOk="0">
                  <a:moveTo>
                    <a:pt x="-1" y="0"/>
                  </a:moveTo>
                  <a:cubicBezTo>
                    <a:pt x="11929" y="0"/>
                    <a:pt x="21600" y="9670"/>
                    <a:pt x="21600" y="21600"/>
                  </a:cubicBezTo>
                  <a:cubicBezTo>
                    <a:pt x="21600" y="21700"/>
                    <a:pt x="21599" y="21800"/>
                    <a:pt x="21597" y="21899"/>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5" name="Arc 30"/>
            <p:cNvSpPr>
              <a:spLocks/>
            </p:cNvSpPr>
            <p:nvPr/>
          </p:nvSpPr>
          <p:spPr bwMode="auto">
            <a:xfrm flipV="1">
              <a:off x="4704" y="1631"/>
              <a:ext cx="240" cy="289"/>
            </a:xfrm>
            <a:custGeom>
              <a:avLst/>
              <a:gdLst>
                <a:gd name="T0" fmla="*/ 0 w 21600"/>
                <a:gd name="T1" fmla="*/ 0 h 21216"/>
                <a:gd name="T2" fmla="*/ 0 w 21600"/>
                <a:gd name="T3" fmla="*/ 0 h 21216"/>
                <a:gd name="T4" fmla="*/ 0 w 21600"/>
                <a:gd name="T5" fmla="*/ 0 h 21216"/>
                <a:gd name="T6" fmla="*/ 0 60000 65536"/>
                <a:gd name="T7" fmla="*/ 0 60000 65536"/>
                <a:gd name="T8" fmla="*/ 0 60000 65536"/>
              </a:gdLst>
              <a:ahLst/>
              <a:cxnLst>
                <a:cxn ang="T6">
                  <a:pos x="T0" y="T1"/>
                </a:cxn>
                <a:cxn ang="T7">
                  <a:pos x="T2" y="T3"/>
                </a:cxn>
                <a:cxn ang="T8">
                  <a:pos x="T4" y="T5"/>
                </a:cxn>
              </a:cxnLst>
              <a:rect l="0" t="0" r="r" b="b"/>
              <a:pathLst>
                <a:path w="21600" h="21216" fill="none" extrusionOk="0">
                  <a:moveTo>
                    <a:pt x="21598" y="0"/>
                  </a:moveTo>
                  <a:cubicBezTo>
                    <a:pt x="21599" y="77"/>
                    <a:pt x="21600" y="155"/>
                    <a:pt x="21600" y="233"/>
                  </a:cubicBezTo>
                  <a:cubicBezTo>
                    <a:pt x="21600" y="10187"/>
                    <a:pt x="14796" y="18852"/>
                    <a:pt x="5126" y="21215"/>
                  </a:cubicBezTo>
                </a:path>
                <a:path w="21600" h="21216" stroke="0" extrusionOk="0">
                  <a:moveTo>
                    <a:pt x="21598" y="0"/>
                  </a:moveTo>
                  <a:cubicBezTo>
                    <a:pt x="21599" y="77"/>
                    <a:pt x="21600" y="155"/>
                    <a:pt x="21600" y="233"/>
                  </a:cubicBezTo>
                  <a:cubicBezTo>
                    <a:pt x="21600" y="10187"/>
                    <a:pt x="14796" y="18852"/>
                    <a:pt x="5126" y="21215"/>
                  </a:cubicBezTo>
                  <a:lnTo>
                    <a:pt x="0" y="233"/>
                  </a:lnTo>
                  <a:lnTo>
                    <a:pt x="21598" y="0"/>
                  </a:lnTo>
                  <a:close/>
                </a:path>
              </a:pathLst>
            </a:custGeom>
            <a:noFill/>
            <a:ln w="28575">
              <a:solidFill>
                <a:srgbClr val="0000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16" name="Group 21"/>
            <p:cNvGrpSpPr>
              <a:grpSpLocks/>
            </p:cNvGrpSpPr>
            <p:nvPr/>
          </p:nvGrpSpPr>
          <p:grpSpPr bwMode="auto">
            <a:xfrm>
              <a:off x="3951" y="3355"/>
              <a:ext cx="816" cy="737"/>
              <a:chOff x="1791" y="907"/>
              <a:chExt cx="816" cy="737"/>
            </a:xfrm>
          </p:grpSpPr>
          <p:sp>
            <p:nvSpPr>
              <p:cNvPr id="118" name="Text Box 29"/>
              <p:cNvSpPr txBox="1">
                <a:spLocks noChangeArrowheads="1"/>
              </p:cNvSpPr>
              <p:nvPr/>
            </p:nvSpPr>
            <p:spPr bwMode="auto">
              <a:xfrm>
                <a:off x="2078" y="907"/>
                <a:ext cx="20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p>
            </p:txBody>
          </p:sp>
          <p:sp>
            <p:nvSpPr>
              <p:cNvPr id="119" name="Text Box 28"/>
              <p:cNvSpPr txBox="1">
                <a:spLocks noChangeArrowheads="1"/>
              </p:cNvSpPr>
              <p:nvPr/>
            </p:nvSpPr>
            <p:spPr bwMode="auto">
              <a:xfrm>
                <a:off x="1791" y="1215"/>
                <a:ext cx="81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endParaRPr lang="en-US" altLang="zh-CN" sz="2400">
                  <a:latin typeface="Times New Roman" panose="02020603050405020304" pitchFamily="18" charset="0"/>
                  <a:cs typeface="Times New Roman" panose="02020603050405020304" pitchFamily="18" charset="0"/>
                </a:endParaRPr>
              </a:p>
            </p:txBody>
          </p:sp>
          <p:sp>
            <p:nvSpPr>
              <p:cNvPr id="120" name="Line 2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1" name="Line 2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2" name="Line 2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3" name="Line 2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24" name="AutoShape 23"/>
              <p:cNvCxnSpPr>
                <a:cxnSpLocks noChangeShapeType="1"/>
                <a:stCxn id="122" idx="0"/>
                <a:endCxn id="12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22"/>
              <p:cNvCxnSpPr>
                <a:cxnSpLocks noChangeShapeType="1"/>
                <a:stCxn id="122" idx="1"/>
                <a:endCxn id="12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7" name="Arc 20"/>
            <p:cNvSpPr>
              <a:spLocks/>
            </p:cNvSpPr>
            <p:nvPr/>
          </p:nvSpPr>
          <p:spPr bwMode="auto">
            <a:xfrm flipV="1">
              <a:off x="4704" y="3212"/>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nvGrpSpPr>
          <p:cNvPr id="158" name="Group 10"/>
          <p:cNvGrpSpPr>
            <a:grpSpLocks/>
          </p:cNvGrpSpPr>
          <p:nvPr/>
        </p:nvGrpSpPr>
        <p:grpSpPr bwMode="auto">
          <a:xfrm>
            <a:off x="8340726" y="5624514"/>
            <a:ext cx="1343025" cy="1138237"/>
            <a:chOff x="1790" y="906"/>
            <a:chExt cx="816" cy="738"/>
          </a:xfrm>
        </p:grpSpPr>
        <p:sp>
          <p:nvSpPr>
            <p:cNvPr id="159" name="Text Box 18"/>
            <p:cNvSpPr txBox="1">
              <a:spLocks noChangeArrowheads="1"/>
            </p:cNvSpPr>
            <p:nvPr/>
          </p:nvSpPr>
          <p:spPr bwMode="auto">
            <a:xfrm>
              <a:off x="2078" y="906"/>
              <a:ext cx="20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x</a:t>
              </a:r>
            </a:p>
          </p:txBody>
        </p:sp>
        <p:sp>
          <p:nvSpPr>
            <p:cNvPr id="160" name="Text Box 17"/>
            <p:cNvSpPr txBox="1">
              <a:spLocks noChangeArrowheads="1"/>
            </p:cNvSpPr>
            <p:nvPr/>
          </p:nvSpPr>
          <p:spPr bwMode="auto">
            <a:xfrm>
              <a:off x="1790" y="1215"/>
              <a:ext cx="81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access link</a:t>
              </a:r>
              <a:endParaRPr lang="en-US" altLang="zh-CN" sz="2400">
                <a:latin typeface="Times New Roman" panose="02020603050405020304" pitchFamily="18" charset="0"/>
                <a:cs typeface="Times New Roman" panose="02020603050405020304" pitchFamily="18" charset="0"/>
              </a:endParaRPr>
            </a:p>
          </p:txBody>
        </p:sp>
        <p:sp>
          <p:nvSpPr>
            <p:cNvPr id="161" name="Line 1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2" name="Line 1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3" name="Line 1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4" name="Line 13"/>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65" name="AutoShape 12"/>
            <p:cNvCxnSpPr>
              <a:cxnSpLocks noChangeShapeType="1"/>
              <a:stCxn id="163" idx="0"/>
              <a:endCxn id="164"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AutoShape 11"/>
            <p:cNvCxnSpPr>
              <a:cxnSpLocks noChangeShapeType="1"/>
              <a:stCxn id="163" idx="1"/>
              <a:endCxn id="164"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7" name="Rectangle 9"/>
          <p:cNvSpPr>
            <a:spLocks noChangeArrowheads="1"/>
          </p:cNvSpPr>
          <p:nvPr/>
        </p:nvSpPr>
        <p:spPr bwMode="auto">
          <a:xfrm>
            <a:off x="3810000" y="2286000"/>
            <a:ext cx="3429000" cy="1371600"/>
          </a:xfrm>
          <a:prstGeom prst="rect">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buClr>
                <a:schemeClr val="accent1"/>
              </a:buClr>
              <a:buSzPct val="70000"/>
              <a:buFont typeface="Monotype Sorts" pitchFamily="2" charset="2"/>
              <a:buChar char="n"/>
            </a:pPr>
            <a:r>
              <a:rPr lang="zh-CN" altLang="en-US" sz="2800" dirty="0">
                <a:latin typeface="Times New Roman" panose="02020603050405020304" pitchFamily="18" charset="0"/>
                <a:cs typeface="Times New Roman" panose="02020603050405020304" pitchFamily="18" charset="0"/>
              </a:rPr>
              <a:t>从</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的活动记录出发，沿存取链前进</a:t>
            </a:r>
            <a:r>
              <a:rPr lang="en-US" altLang="zh-CN" sz="2800" dirty="0">
                <a:latin typeface="Times New Roman" panose="02020603050405020304" pitchFamily="18" charset="0"/>
                <a:cs typeface="Times New Roman" panose="02020603050405020304" pitchFamily="18" charset="0"/>
              </a:rPr>
              <a:t>n</a:t>
            </a:r>
            <a:r>
              <a:rPr lang="en-US" altLang="zh-CN" sz="2800" baseline="-25000"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n</a:t>
            </a:r>
            <a:r>
              <a:rPr lang="en-US" altLang="zh-CN" sz="2800" baseline="-25000" dirty="0" err="1">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步；</a:t>
            </a:r>
          </a:p>
        </p:txBody>
      </p:sp>
      <p:sp>
        <p:nvSpPr>
          <p:cNvPr id="168" name="Line 8"/>
          <p:cNvSpPr>
            <a:spLocks noChangeShapeType="1"/>
          </p:cNvSpPr>
          <p:nvPr/>
        </p:nvSpPr>
        <p:spPr bwMode="auto">
          <a:xfrm>
            <a:off x="7773987" y="1831975"/>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9" name="Arc 7"/>
          <p:cNvSpPr>
            <a:spLocks/>
          </p:cNvSpPr>
          <p:nvPr/>
        </p:nvSpPr>
        <p:spPr bwMode="auto">
          <a:xfrm flipH="1">
            <a:off x="7931150" y="1908176"/>
            <a:ext cx="457200" cy="4460875"/>
          </a:xfrm>
          <a:custGeom>
            <a:avLst/>
            <a:gdLst>
              <a:gd name="T0" fmla="*/ 0 w 21600"/>
              <a:gd name="T1" fmla="*/ 0 h 43023"/>
              <a:gd name="T2" fmla="*/ 2147483647 w 21600"/>
              <a:gd name="T3" fmla="*/ 2147483647 h 43023"/>
              <a:gd name="T4" fmla="*/ 0 w 21600"/>
              <a:gd name="T5" fmla="*/ 2147483647 h 43023"/>
              <a:gd name="T6" fmla="*/ 0 60000 65536"/>
              <a:gd name="T7" fmla="*/ 0 60000 65536"/>
              <a:gd name="T8" fmla="*/ 0 60000 65536"/>
            </a:gdLst>
            <a:ahLst/>
            <a:cxnLst>
              <a:cxn ang="T6">
                <a:pos x="T0" y="T1"/>
              </a:cxn>
              <a:cxn ang="T7">
                <a:pos x="T2" y="T3"/>
              </a:cxn>
              <a:cxn ang="T8">
                <a:pos x="T4" y="T5"/>
              </a:cxn>
            </a:cxnLst>
            <a:rect l="0" t="0" r="r" b="b"/>
            <a:pathLst>
              <a:path w="21600" h="43023" fill="none" extrusionOk="0">
                <a:moveTo>
                  <a:pt x="-1" y="0"/>
                </a:moveTo>
                <a:cubicBezTo>
                  <a:pt x="11929" y="0"/>
                  <a:pt x="21600" y="9670"/>
                  <a:pt x="21600" y="21600"/>
                </a:cubicBezTo>
                <a:cubicBezTo>
                  <a:pt x="21600" y="32463"/>
                  <a:pt x="13532" y="41636"/>
                  <a:pt x="2758" y="43023"/>
                </a:cubicBezTo>
              </a:path>
              <a:path w="21600" h="43023" stroke="0" extrusionOk="0">
                <a:moveTo>
                  <a:pt x="-1" y="0"/>
                </a:moveTo>
                <a:cubicBezTo>
                  <a:pt x="11929" y="0"/>
                  <a:pt x="21600" y="9670"/>
                  <a:pt x="21600" y="21600"/>
                </a:cubicBezTo>
                <a:cubicBezTo>
                  <a:pt x="21600" y="32463"/>
                  <a:pt x="13532" y="41636"/>
                  <a:pt x="2758" y="43023"/>
                </a:cubicBezTo>
                <a:lnTo>
                  <a:pt x="0" y="21600"/>
                </a:lnTo>
                <a:lnTo>
                  <a:pt x="-1" y="0"/>
                </a:lnTo>
                <a:close/>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0" name="Arc 6"/>
          <p:cNvSpPr>
            <a:spLocks/>
          </p:cNvSpPr>
          <p:nvPr/>
        </p:nvSpPr>
        <p:spPr bwMode="auto">
          <a:xfrm flipV="1">
            <a:off x="9628187" y="4346575"/>
            <a:ext cx="381000" cy="920750"/>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1" name="Arc 5"/>
          <p:cNvSpPr>
            <a:spLocks/>
          </p:cNvSpPr>
          <p:nvPr/>
        </p:nvSpPr>
        <p:spPr bwMode="auto">
          <a:xfrm flipV="1">
            <a:off x="9628187" y="3349625"/>
            <a:ext cx="381000" cy="920750"/>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 name="Arc 4"/>
          <p:cNvSpPr>
            <a:spLocks/>
          </p:cNvSpPr>
          <p:nvPr/>
        </p:nvSpPr>
        <p:spPr bwMode="auto">
          <a:xfrm flipV="1">
            <a:off x="9628187" y="2719388"/>
            <a:ext cx="381000" cy="488950"/>
          </a:xfrm>
          <a:custGeom>
            <a:avLst/>
            <a:gdLst>
              <a:gd name="T0" fmla="*/ 0 w 21600"/>
              <a:gd name="T1" fmla="*/ 0 h 22637"/>
              <a:gd name="T2" fmla="*/ 2147483647 w 21600"/>
              <a:gd name="T3" fmla="*/ 2147483647 h 22637"/>
              <a:gd name="T4" fmla="*/ 0 w 21600"/>
              <a:gd name="T5" fmla="*/ 2147483647 h 22637"/>
              <a:gd name="T6" fmla="*/ 0 60000 65536"/>
              <a:gd name="T7" fmla="*/ 0 60000 65536"/>
              <a:gd name="T8" fmla="*/ 0 60000 65536"/>
            </a:gdLst>
            <a:ahLst/>
            <a:cxnLst>
              <a:cxn ang="T6">
                <a:pos x="T0" y="T1"/>
              </a:cxn>
              <a:cxn ang="T7">
                <a:pos x="T2" y="T3"/>
              </a:cxn>
              <a:cxn ang="T8">
                <a:pos x="T4" y="T5"/>
              </a:cxn>
            </a:cxnLst>
            <a:rect l="0" t="0" r="r" b="b"/>
            <a:pathLst>
              <a:path w="21600" h="22637" fill="none" extrusionOk="0">
                <a:moveTo>
                  <a:pt x="-1" y="0"/>
                </a:moveTo>
                <a:cubicBezTo>
                  <a:pt x="11929" y="0"/>
                  <a:pt x="21600" y="9670"/>
                  <a:pt x="21600" y="21600"/>
                </a:cubicBezTo>
                <a:cubicBezTo>
                  <a:pt x="21600" y="21945"/>
                  <a:pt x="21591" y="22291"/>
                  <a:pt x="21575" y="22637"/>
                </a:cubicBezTo>
              </a:path>
              <a:path w="21600" h="22637" stroke="0" extrusionOk="0">
                <a:moveTo>
                  <a:pt x="-1" y="0"/>
                </a:moveTo>
                <a:cubicBezTo>
                  <a:pt x="11929" y="0"/>
                  <a:pt x="21600" y="9670"/>
                  <a:pt x="21600" y="21600"/>
                </a:cubicBezTo>
                <a:cubicBezTo>
                  <a:pt x="21600" y="21945"/>
                  <a:pt x="21591" y="22291"/>
                  <a:pt x="21575" y="22637"/>
                </a:cubicBezTo>
                <a:lnTo>
                  <a:pt x="0" y="21600"/>
                </a:lnTo>
                <a:lnTo>
                  <a:pt x="-1" y="0"/>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3" name="Arc 3"/>
          <p:cNvSpPr>
            <a:spLocks/>
          </p:cNvSpPr>
          <p:nvPr/>
        </p:nvSpPr>
        <p:spPr bwMode="auto">
          <a:xfrm flipV="1">
            <a:off x="9628187" y="1931989"/>
            <a:ext cx="381000" cy="454025"/>
          </a:xfrm>
          <a:custGeom>
            <a:avLst/>
            <a:gdLst>
              <a:gd name="T0" fmla="*/ 2147483647 w 21600"/>
              <a:gd name="T1" fmla="*/ 2147483647 h 20983"/>
              <a:gd name="T2" fmla="*/ 2147483647 w 21600"/>
              <a:gd name="T3" fmla="*/ 2147483647 h 20983"/>
              <a:gd name="T4" fmla="*/ 0 w 21600"/>
              <a:gd name="T5" fmla="*/ 0 h 20983"/>
              <a:gd name="T6" fmla="*/ 0 60000 65536"/>
              <a:gd name="T7" fmla="*/ 0 60000 65536"/>
              <a:gd name="T8" fmla="*/ 0 60000 65536"/>
            </a:gdLst>
            <a:ahLst/>
            <a:cxnLst>
              <a:cxn ang="T6">
                <a:pos x="T0" y="T1"/>
              </a:cxn>
              <a:cxn ang="T7">
                <a:pos x="T2" y="T3"/>
              </a:cxn>
              <a:cxn ang="T8">
                <a:pos x="T4" y="T5"/>
              </a:cxn>
            </a:cxnLst>
            <a:rect l="0" t="0" r="r" b="b"/>
            <a:pathLst>
              <a:path w="21600" h="20983" fill="none" extrusionOk="0">
                <a:moveTo>
                  <a:pt x="21599" y="127"/>
                </a:moveTo>
                <a:cubicBezTo>
                  <a:pt x="21540" y="10034"/>
                  <a:pt x="14750" y="18631"/>
                  <a:pt x="5126" y="20982"/>
                </a:cubicBezTo>
              </a:path>
              <a:path w="21600" h="20983" stroke="0" extrusionOk="0">
                <a:moveTo>
                  <a:pt x="21599" y="127"/>
                </a:moveTo>
                <a:cubicBezTo>
                  <a:pt x="21540" y="10034"/>
                  <a:pt x="14750" y="18631"/>
                  <a:pt x="5126" y="20982"/>
                </a:cubicBezTo>
                <a:lnTo>
                  <a:pt x="0" y="0"/>
                </a:lnTo>
                <a:lnTo>
                  <a:pt x="21599" y="127"/>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28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anim calcmode="lin" valueType="num">
                                      <p:cBhvr additive="base">
                                        <p:cTn id="15" dur="500" fill="hold"/>
                                        <p:tgtEl>
                                          <p:spTgt spid="158"/>
                                        </p:tgtEl>
                                        <p:attrNameLst>
                                          <p:attrName>ppt_x</p:attrName>
                                        </p:attrNameLst>
                                      </p:cBhvr>
                                      <p:tavLst>
                                        <p:tav tm="0">
                                          <p:val>
                                            <p:strVal val="#ppt_x"/>
                                          </p:val>
                                        </p:tav>
                                        <p:tav tm="100000">
                                          <p:val>
                                            <p:strVal val="#ppt_x"/>
                                          </p:val>
                                        </p:tav>
                                      </p:tavLst>
                                    </p:anim>
                                    <p:anim calcmode="lin" valueType="num">
                                      <p:cBhvr additive="base">
                                        <p:cTn id="16"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70"/>
                                        </p:tgtEl>
                                        <p:attrNameLst>
                                          <p:attrName>style.visibility</p:attrName>
                                        </p:attrNameLst>
                                      </p:cBhvr>
                                      <p:to>
                                        <p:strVal val="visible"/>
                                      </p:to>
                                    </p:set>
                                    <p:animEffect transition="in" filter="wipe(down)">
                                      <p:cBhvr>
                                        <p:cTn id="25" dur="500"/>
                                        <p:tgtEl>
                                          <p:spTgt spid="170"/>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171"/>
                                        </p:tgtEl>
                                        <p:attrNameLst>
                                          <p:attrName>style.visibility</p:attrName>
                                        </p:attrNameLst>
                                      </p:cBhvr>
                                      <p:to>
                                        <p:strVal val="visible"/>
                                      </p:to>
                                    </p:set>
                                    <p:animEffect transition="in" filter="wipe(down)">
                                      <p:cBhvr>
                                        <p:cTn id="29" dur="500"/>
                                        <p:tgtEl>
                                          <p:spTgt spid="171"/>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173"/>
                                        </p:tgtEl>
                                        <p:attrNameLst>
                                          <p:attrName>style.visibility</p:attrName>
                                        </p:attrNameLst>
                                      </p:cBhvr>
                                      <p:to>
                                        <p:strVal val="visible"/>
                                      </p:to>
                                    </p:set>
                                    <p:animEffect transition="in" filter="wipe(down)">
                                      <p:cBhvr>
                                        <p:cTn id="37" dur="500"/>
                                        <p:tgtEl>
                                          <p:spTgt spid="17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68"/>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0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69"/>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103"/>
                                        </p:tgtEl>
                                        <p:attrNameLst>
                                          <p:attrName>style.visibility</p:attrName>
                                        </p:attrNameLst>
                                      </p:cBhvr>
                                      <p:to>
                                        <p:strVal val="visible"/>
                                      </p:to>
                                    </p:se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499"/>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autoUpdateAnimBg="0"/>
      <p:bldP spid="102" grpId="0" animBg="1" autoUpdateAnimBg="0"/>
      <p:bldP spid="103" grpId="0" animBg="1"/>
      <p:bldP spid="104" grpId="0" animBg="1"/>
      <p:bldP spid="105" grpId="0" animBg="1"/>
      <p:bldP spid="167" grpId="0" animBg="1" autoUpdateAnimBg="0"/>
      <p:bldP spid="168" grpId="0" animBg="1"/>
      <p:bldP spid="169" grpId="0" animBg="1"/>
      <p:bldP spid="170" grpId="0" animBg="1"/>
      <p:bldP spid="171" grpId="0" animBg="1"/>
      <p:bldP spid="172" grpId="0" animBg="1"/>
      <p:bldP spid="17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pPr/>
              <a:t>72</a:t>
            </a:fld>
            <a:endParaRPr lang="en-US"/>
          </a:p>
        </p:txBody>
      </p:sp>
      <p:sp>
        <p:nvSpPr>
          <p:cNvPr id="4" name="标题 3"/>
          <p:cNvSpPr>
            <a:spLocks noGrp="1"/>
          </p:cNvSpPr>
          <p:nvPr>
            <p:ph type="title"/>
          </p:nvPr>
        </p:nvSpPr>
        <p:spPr/>
        <p:txBody>
          <a:bodyPr/>
          <a:lstStyle/>
          <a:p>
            <a:r>
              <a:rPr lang="zh-CN" altLang="en-US" dirty="0"/>
              <a:t>存取链举例</a:t>
            </a:r>
            <a:r>
              <a:rPr lang="en-US" altLang="zh-CN" dirty="0"/>
              <a:t> </a:t>
            </a:r>
            <a:endParaRPr lang="zh-CN" altLang="en-US" dirty="0"/>
          </a:p>
        </p:txBody>
      </p:sp>
      <p:grpSp>
        <p:nvGrpSpPr>
          <p:cNvPr id="5" name="Group 137"/>
          <p:cNvGrpSpPr>
            <a:grpSpLocks/>
          </p:cNvGrpSpPr>
          <p:nvPr/>
        </p:nvGrpSpPr>
        <p:grpSpPr bwMode="auto">
          <a:xfrm>
            <a:off x="3968750" y="3148012"/>
            <a:ext cx="1600200" cy="1443038"/>
            <a:chOff x="624" y="1328"/>
            <a:chExt cx="1008" cy="909"/>
          </a:xfrm>
        </p:grpSpPr>
        <p:sp>
          <p:nvSpPr>
            <p:cNvPr id="6" name="Arc 149"/>
            <p:cNvSpPr>
              <a:spLocks/>
            </p:cNvSpPr>
            <p:nvPr/>
          </p:nvSpPr>
          <p:spPr bwMode="auto">
            <a:xfrm flipV="1">
              <a:off x="1344" y="1328"/>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7" name="Group 138"/>
            <p:cNvGrpSpPr>
              <a:grpSpLocks/>
            </p:cNvGrpSpPr>
            <p:nvPr/>
          </p:nvGrpSpPr>
          <p:grpSpPr bwMode="auto">
            <a:xfrm>
              <a:off x="624" y="1476"/>
              <a:ext cx="768" cy="761"/>
              <a:chOff x="624" y="1476"/>
              <a:chExt cx="768" cy="761"/>
            </a:xfrm>
          </p:grpSpPr>
          <p:grpSp>
            <p:nvGrpSpPr>
              <p:cNvPr id="8" name="Group 140"/>
              <p:cNvGrpSpPr>
                <a:grpSpLocks/>
              </p:cNvGrpSpPr>
              <p:nvPr/>
            </p:nvGrpSpPr>
            <p:grpSpPr bwMode="auto">
              <a:xfrm>
                <a:off x="624" y="1476"/>
                <a:ext cx="768" cy="732"/>
                <a:chOff x="1824" y="912"/>
                <a:chExt cx="768" cy="732"/>
              </a:xfrm>
            </p:grpSpPr>
            <p:sp>
              <p:nvSpPr>
                <p:cNvPr id="10" name="Text Box 148"/>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11" name="Text Box 147"/>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2" name="Line 14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Line 14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 name="Line 14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 name="Line 143"/>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6" name="AutoShape 142"/>
                <p:cNvCxnSpPr>
                  <a:cxnSpLocks noChangeShapeType="1"/>
                  <a:stCxn id="14" idx="0"/>
                  <a:endCxn id="1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41"/>
                <p:cNvCxnSpPr>
                  <a:cxnSpLocks noChangeShapeType="1"/>
                  <a:stCxn id="14" idx="1"/>
                  <a:endCxn id="1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 Box 139"/>
              <p:cNvSpPr txBox="1">
                <a:spLocks noChangeArrowheads="1"/>
              </p:cNvSpPr>
              <p:nvPr/>
            </p:nvSpPr>
            <p:spPr bwMode="auto">
              <a:xfrm>
                <a:off x="867" y="1987"/>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i, j</a:t>
                </a:r>
                <a:endParaRPr lang="en-US" altLang="zh-CN" sz="2400">
                  <a:latin typeface="Times New Roman" panose="02020603050405020304" pitchFamily="18" charset="0"/>
                  <a:cs typeface="Times New Roman" panose="02020603050405020304" pitchFamily="18" charset="0"/>
                </a:endParaRPr>
              </a:p>
            </p:txBody>
          </p:sp>
        </p:grpSp>
      </p:grpSp>
      <p:grpSp>
        <p:nvGrpSpPr>
          <p:cNvPr id="18" name="Group 201"/>
          <p:cNvGrpSpPr>
            <a:grpSpLocks/>
          </p:cNvGrpSpPr>
          <p:nvPr/>
        </p:nvGrpSpPr>
        <p:grpSpPr bwMode="auto">
          <a:xfrm>
            <a:off x="2063750" y="1219200"/>
            <a:ext cx="1219200" cy="1162050"/>
            <a:chOff x="624" y="804"/>
            <a:chExt cx="768" cy="732"/>
          </a:xfrm>
        </p:grpSpPr>
        <p:grpSp>
          <p:nvGrpSpPr>
            <p:cNvPr id="19" name="Group 203"/>
            <p:cNvGrpSpPr>
              <a:grpSpLocks/>
            </p:cNvGrpSpPr>
            <p:nvPr/>
          </p:nvGrpSpPr>
          <p:grpSpPr bwMode="auto">
            <a:xfrm>
              <a:off x="624" y="804"/>
              <a:ext cx="768" cy="732"/>
              <a:chOff x="1824" y="912"/>
              <a:chExt cx="768" cy="732"/>
            </a:xfrm>
          </p:grpSpPr>
          <p:sp>
            <p:nvSpPr>
              <p:cNvPr id="21" name="Text Box 211"/>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22" name="Text Box 210"/>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23" name="Line 20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4" name="Line 20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5" name="Line 20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 name="Line 20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7" name="AutoShape 205"/>
              <p:cNvCxnSpPr>
                <a:cxnSpLocks noChangeShapeType="1"/>
                <a:stCxn id="25" idx="0"/>
                <a:endCxn id="26"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04"/>
              <p:cNvCxnSpPr>
                <a:cxnSpLocks noChangeShapeType="1"/>
                <a:stCxn id="25" idx="1"/>
                <a:endCxn id="26"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Text Box 202"/>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29" name="Group 188"/>
          <p:cNvGrpSpPr>
            <a:grpSpLocks/>
          </p:cNvGrpSpPr>
          <p:nvPr/>
        </p:nvGrpSpPr>
        <p:grpSpPr bwMode="auto">
          <a:xfrm>
            <a:off x="2063750" y="2051050"/>
            <a:ext cx="1600200" cy="1473200"/>
            <a:chOff x="624" y="1328"/>
            <a:chExt cx="1008" cy="928"/>
          </a:xfrm>
        </p:grpSpPr>
        <p:sp>
          <p:nvSpPr>
            <p:cNvPr id="30" name="Arc 200"/>
            <p:cNvSpPr>
              <a:spLocks/>
            </p:cNvSpPr>
            <p:nvPr/>
          </p:nvSpPr>
          <p:spPr bwMode="auto">
            <a:xfrm flipV="1">
              <a:off x="1344" y="1328"/>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1" name="Group 189"/>
            <p:cNvGrpSpPr>
              <a:grpSpLocks/>
            </p:cNvGrpSpPr>
            <p:nvPr/>
          </p:nvGrpSpPr>
          <p:grpSpPr bwMode="auto">
            <a:xfrm>
              <a:off x="624" y="1476"/>
              <a:ext cx="768" cy="780"/>
              <a:chOff x="624" y="1476"/>
              <a:chExt cx="768" cy="780"/>
            </a:xfrm>
          </p:grpSpPr>
          <p:grpSp>
            <p:nvGrpSpPr>
              <p:cNvPr id="32" name="Group 191"/>
              <p:cNvGrpSpPr>
                <a:grpSpLocks/>
              </p:cNvGrpSpPr>
              <p:nvPr/>
            </p:nvGrpSpPr>
            <p:grpSpPr bwMode="auto">
              <a:xfrm>
                <a:off x="624" y="1476"/>
                <a:ext cx="768" cy="732"/>
                <a:chOff x="1824" y="912"/>
                <a:chExt cx="768" cy="732"/>
              </a:xfrm>
            </p:grpSpPr>
            <p:sp>
              <p:nvSpPr>
                <p:cNvPr id="34" name="Text Box 199"/>
                <p:cNvSpPr txBox="1">
                  <a:spLocks noChangeArrowheads="1"/>
                </p:cNvSpPr>
                <p:nvPr/>
              </p:nvSpPr>
              <p:spPr bwMode="auto">
                <a:xfrm>
                  <a:off x="2118" y="912"/>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r</a:t>
                  </a:r>
                </a:p>
              </p:txBody>
            </p:sp>
            <p:sp>
              <p:nvSpPr>
                <p:cNvPr id="35" name="Text Box 198"/>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36" name="Line 19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7" name="Line 19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8" name="Line 19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 name="Line 19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40" name="AutoShape 193"/>
                <p:cNvCxnSpPr>
                  <a:cxnSpLocks noChangeShapeType="1"/>
                  <a:stCxn id="38" idx="0"/>
                  <a:endCxn id="39"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192"/>
                <p:cNvCxnSpPr>
                  <a:cxnSpLocks noChangeShapeType="1"/>
                  <a:stCxn id="38" idx="1"/>
                  <a:endCxn id="39"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Text Box 190"/>
              <p:cNvSpPr txBox="1">
                <a:spLocks noChangeArrowheads="1"/>
              </p:cNvSpPr>
              <p:nvPr/>
            </p:nvSpPr>
            <p:spPr bwMode="auto">
              <a:xfrm>
                <a:off x="924" y="1968"/>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i</a:t>
                </a:r>
              </a:p>
            </p:txBody>
          </p:sp>
        </p:grpSp>
      </p:grpSp>
      <p:grpSp>
        <p:nvGrpSpPr>
          <p:cNvPr id="42" name="Group 175"/>
          <p:cNvGrpSpPr>
            <a:grpSpLocks/>
          </p:cNvGrpSpPr>
          <p:nvPr/>
        </p:nvGrpSpPr>
        <p:grpSpPr bwMode="auto">
          <a:xfrm>
            <a:off x="2063750" y="2051051"/>
            <a:ext cx="1600200" cy="1443037"/>
            <a:chOff x="624" y="1328"/>
            <a:chExt cx="1008" cy="909"/>
          </a:xfrm>
        </p:grpSpPr>
        <p:sp>
          <p:nvSpPr>
            <p:cNvPr id="43" name="Arc 187"/>
            <p:cNvSpPr>
              <a:spLocks/>
            </p:cNvSpPr>
            <p:nvPr/>
          </p:nvSpPr>
          <p:spPr bwMode="auto">
            <a:xfrm flipV="1">
              <a:off x="1344" y="1328"/>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44" name="Group 176"/>
            <p:cNvGrpSpPr>
              <a:grpSpLocks/>
            </p:cNvGrpSpPr>
            <p:nvPr/>
          </p:nvGrpSpPr>
          <p:grpSpPr bwMode="auto">
            <a:xfrm>
              <a:off x="624" y="1476"/>
              <a:ext cx="768" cy="761"/>
              <a:chOff x="624" y="1476"/>
              <a:chExt cx="768" cy="761"/>
            </a:xfrm>
          </p:grpSpPr>
          <p:grpSp>
            <p:nvGrpSpPr>
              <p:cNvPr id="45" name="Group 178"/>
              <p:cNvGrpSpPr>
                <a:grpSpLocks/>
              </p:cNvGrpSpPr>
              <p:nvPr/>
            </p:nvGrpSpPr>
            <p:grpSpPr bwMode="auto">
              <a:xfrm>
                <a:off x="624" y="1476"/>
                <a:ext cx="768" cy="732"/>
                <a:chOff x="1824" y="912"/>
                <a:chExt cx="768" cy="732"/>
              </a:xfrm>
            </p:grpSpPr>
            <p:sp>
              <p:nvSpPr>
                <p:cNvPr id="47" name="Text Box 186"/>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48" name="Text Box 185"/>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49" name="Line 18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 name="Line 18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 name="Line 182"/>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2" name="Line 18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53" name="AutoShape 180"/>
                <p:cNvCxnSpPr>
                  <a:cxnSpLocks noChangeShapeType="1"/>
                  <a:stCxn id="51" idx="0"/>
                  <a:endCxn id="52"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179"/>
                <p:cNvCxnSpPr>
                  <a:cxnSpLocks noChangeShapeType="1"/>
                  <a:stCxn id="51" idx="1"/>
                  <a:endCxn id="52"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6" name="Text Box 177"/>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grpSp>
        <p:nvGrpSpPr>
          <p:cNvPr id="55" name="Group 150"/>
          <p:cNvGrpSpPr>
            <a:grpSpLocks/>
          </p:cNvGrpSpPr>
          <p:nvPr/>
        </p:nvGrpSpPr>
        <p:grpSpPr bwMode="auto">
          <a:xfrm>
            <a:off x="3968750" y="1238251"/>
            <a:ext cx="1600200" cy="2274887"/>
            <a:chOff x="1824" y="816"/>
            <a:chExt cx="1008" cy="1433"/>
          </a:xfrm>
        </p:grpSpPr>
        <p:grpSp>
          <p:nvGrpSpPr>
            <p:cNvPr id="56" name="Group 164"/>
            <p:cNvGrpSpPr>
              <a:grpSpLocks/>
            </p:cNvGrpSpPr>
            <p:nvPr/>
          </p:nvGrpSpPr>
          <p:grpSpPr bwMode="auto">
            <a:xfrm>
              <a:off x="1824" y="816"/>
              <a:ext cx="768" cy="732"/>
              <a:chOff x="624" y="804"/>
              <a:chExt cx="768" cy="732"/>
            </a:xfrm>
          </p:grpSpPr>
          <p:grpSp>
            <p:nvGrpSpPr>
              <p:cNvPr id="70" name="Group 166"/>
              <p:cNvGrpSpPr>
                <a:grpSpLocks/>
              </p:cNvGrpSpPr>
              <p:nvPr/>
            </p:nvGrpSpPr>
            <p:grpSpPr bwMode="auto">
              <a:xfrm>
                <a:off x="624" y="804"/>
                <a:ext cx="768" cy="732"/>
                <a:chOff x="1824" y="912"/>
                <a:chExt cx="768" cy="732"/>
              </a:xfrm>
            </p:grpSpPr>
            <p:sp>
              <p:nvSpPr>
                <p:cNvPr id="72" name="Text Box 174"/>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73" name="Text Box 173"/>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74" name="Line 17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 name="Line 171"/>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6" name="Line 17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7" name="Line 16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78" name="AutoShape 168"/>
                <p:cNvCxnSpPr>
                  <a:cxnSpLocks noChangeShapeType="1"/>
                  <a:stCxn id="76" idx="0"/>
                  <a:endCxn id="7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167"/>
                <p:cNvCxnSpPr>
                  <a:cxnSpLocks noChangeShapeType="1"/>
                  <a:stCxn id="76" idx="1"/>
                  <a:endCxn id="7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 name="Text Box 165"/>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57" name="Group 151"/>
            <p:cNvGrpSpPr>
              <a:grpSpLocks/>
            </p:cNvGrpSpPr>
            <p:nvPr/>
          </p:nvGrpSpPr>
          <p:grpSpPr bwMode="auto">
            <a:xfrm>
              <a:off x="1824" y="1340"/>
              <a:ext cx="1008" cy="909"/>
              <a:chOff x="624" y="1328"/>
              <a:chExt cx="1008" cy="909"/>
            </a:xfrm>
          </p:grpSpPr>
          <p:sp>
            <p:nvSpPr>
              <p:cNvPr id="58" name="Arc 163"/>
              <p:cNvSpPr>
                <a:spLocks/>
              </p:cNvSpPr>
              <p:nvPr/>
            </p:nvSpPr>
            <p:spPr bwMode="auto">
              <a:xfrm flipV="1">
                <a:off x="1344" y="1328"/>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59" name="Group 152"/>
              <p:cNvGrpSpPr>
                <a:grpSpLocks/>
              </p:cNvGrpSpPr>
              <p:nvPr/>
            </p:nvGrpSpPr>
            <p:grpSpPr bwMode="auto">
              <a:xfrm>
                <a:off x="624" y="1476"/>
                <a:ext cx="768" cy="761"/>
                <a:chOff x="624" y="1476"/>
                <a:chExt cx="768" cy="761"/>
              </a:xfrm>
            </p:grpSpPr>
            <p:grpSp>
              <p:nvGrpSpPr>
                <p:cNvPr id="60" name="Group 154"/>
                <p:cNvGrpSpPr>
                  <a:grpSpLocks/>
                </p:cNvGrpSpPr>
                <p:nvPr/>
              </p:nvGrpSpPr>
              <p:grpSpPr bwMode="auto">
                <a:xfrm>
                  <a:off x="624" y="1476"/>
                  <a:ext cx="768" cy="732"/>
                  <a:chOff x="1824" y="912"/>
                  <a:chExt cx="768" cy="732"/>
                </a:xfrm>
              </p:grpSpPr>
              <p:sp>
                <p:nvSpPr>
                  <p:cNvPr id="62" name="Text Box 162"/>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63" name="Text Box 161"/>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64" name="Line 160"/>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5" name="Line 15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6" name="Line 15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 name="Line 15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68" name="AutoShape 156"/>
                  <p:cNvCxnSpPr>
                    <a:cxnSpLocks noChangeShapeType="1"/>
                    <a:stCxn id="66" idx="0"/>
                    <a:endCxn id="6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155"/>
                  <p:cNvCxnSpPr>
                    <a:cxnSpLocks noChangeShapeType="1"/>
                    <a:stCxn id="66" idx="1"/>
                    <a:endCxn id="6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Text Box 153"/>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grpSp>
      <p:sp>
        <p:nvSpPr>
          <p:cNvPr id="80" name="Text Box 123"/>
          <p:cNvSpPr txBox="1">
            <a:spLocks noChangeArrowheads="1"/>
          </p:cNvSpPr>
          <p:nvPr/>
        </p:nvSpPr>
        <p:spPr bwMode="auto">
          <a:xfrm>
            <a:off x="2413001" y="781050"/>
            <a:ext cx="522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a:t>
            </a:r>
          </a:p>
        </p:txBody>
      </p:sp>
      <p:sp>
        <p:nvSpPr>
          <p:cNvPr id="81" name="Text Box 122"/>
          <p:cNvSpPr txBox="1">
            <a:spLocks noChangeArrowheads="1"/>
          </p:cNvSpPr>
          <p:nvPr/>
        </p:nvSpPr>
        <p:spPr bwMode="auto">
          <a:xfrm>
            <a:off x="4331623" y="838200"/>
            <a:ext cx="539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(b)</a:t>
            </a:r>
          </a:p>
        </p:txBody>
      </p:sp>
      <p:grpSp>
        <p:nvGrpSpPr>
          <p:cNvPr id="82" name="Group 83"/>
          <p:cNvGrpSpPr>
            <a:grpSpLocks/>
          </p:cNvGrpSpPr>
          <p:nvPr/>
        </p:nvGrpSpPr>
        <p:grpSpPr bwMode="auto">
          <a:xfrm>
            <a:off x="6102350" y="1238251"/>
            <a:ext cx="1905000" cy="3348037"/>
            <a:chOff x="3168" y="816"/>
            <a:chExt cx="1200" cy="2109"/>
          </a:xfrm>
        </p:grpSpPr>
        <p:grpSp>
          <p:nvGrpSpPr>
            <p:cNvPr id="83" name="Group 97"/>
            <p:cNvGrpSpPr>
              <a:grpSpLocks/>
            </p:cNvGrpSpPr>
            <p:nvPr/>
          </p:nvGrpSpPr>
          <p:grpSpPr bwMode="auto">
            <a:xfrm>
              <a:off x="3168" y="816"/>
              <a:ext cx="1008" cy="1433"/>
              <a:chOff x="1824" y="816"/>
              <a:chExt cx="1008" cy="1433"/>
            </a:xfrm>
          </p:grpSpPr>
          <p:grpSp>
            <p:nvGrpSpPr>
              <p:cNvPr id="97" name="Group 111"/>
              <p:cNvGrpSpPr>
                <a:grpSpLocks/>
              </p:cNvGrpSpPr>
              <p:nvPr/>
            </p:nvGrpSpPr>
            <p:grpSpPr bwMode="auto">
              <a:xfrm>
                <a:off x="1824" y="816"/>
                <a:ext cx="768" cy="732"/>
                <a:chOff x="624" y="804"/>
                <a:chExt cx="768" cy="732"/>
              </a:xfrm>
            </p:grpSpPr>
            <p:grpSp>
              <p:nvGrpSpPr>
                <p:cNvPr id="111" name="Group 113"/>
                <p:cNvGrpSpPr>
                  <a:grpSpLocks/>
                </p:cNvGrpSpPr>
                <p:nvPr/>
              </p:nvGrpSpPr>
              <p:grpSpPr bwMode="auto">
                <a:xfrm>
                  <a:off x="624" y="804"/>
                  <a:ext cx="768" cy="732"/>
                  <a:chOff x="1824" y="912"/>
                  <a:chExt cx="768" cy="732"/>
                </a:xfrm>
              </p:grpSpPr>
              <p:sp>
                <p:nvSpPr>
                  <p:cNvPr id="113" name="Text Box 121"/>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114" name="Text Box 120"/>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15" name="Line 11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6" name="Line 11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7" name="Line 11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8" name="Line 11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19" name="AutoShape 115"/>
                  <p:cNvCxnSpPr>
                    <a:cxnSpLocks noChangeShapeType="1"/>
                    <a:stCxn id="117" idx="0"/>
                    <a:endCxn id="118"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114"/>
                  <p:cNvCxnSpPr>
                    <a:cxnSpLocks noChangeShapeType="1"/>
                    <a:stCxn id="117" idx="1"/>
                    <a:endCxn id="118"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2" name="Text Box 112"/>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98" name="Group 98"/>
              <p:cNvGrpSpPr>
                <a:grpSpLocks/>
              </p:cNvGrpSpPr>
              <p:nvPr/>
            </p:nvGrpSpPr>
            <p:grpSpPr bwMode="auto">
              <a:xfrm>
                <a:off x="1824" y="1340"/>
                <a:ext cx="1008" cy="909"/>
                <a:chOff x="624" y="1328"/>
                <a:chExt cx="1008" cy="909"/>
              </a:xfrm>
            </p:grpSpPr>
            <p:sp>
              <p:nvSpPr>
                <p:cNvPr id="99" name="Arc 110"/>
                <p:cNvSpPr>
                  <a:spLocks/>
                </p:cNvSpPr>
                <p:nvPr/>
              </p:nvSpPr>
              <p:spPr bwMode="auto">
                <a:xfrm flipV="1">
                  <a:off x="1344" y="1328"/>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00" name="Group 99"/>
                <p:cNvGrpSpPr>
                  <a:grpSpLocks/>
                </p:cNvGrpSpPr>
                <p:nvPr/>
              </p:nvGrpSpPr>
              <p:grpSpPr bwMode="auto">
                <a:xfrm>
                  <a:off x="624" y="1476"/>
                  <a:ext cx="768" cy="761"/>
                  <a:chOff x="624" y="1476"/>
                  <a:chExt cx="768" cy="761"/>
                </a:xfrm>
              </p:grpSpPr>
              <p:grpSp>
                <p:nvGrpSpPr>
                  <p:cNvPr id="101" name="Group 101"/>
                  <p:cNvGrpSpPr>
                    <a:grpSpLocks/>
                  </p:cNvGrpSpPr>
                  <p:nvPr/>
                </p:nvGrpSpPr>
                <p:grpSpPr bwMode="auto">
                  <a:xfrm>
                    <a:off x="624" y="1476"/>
                    <a:ext cx="768" cy="732"/>
                    <a:chOff x="1824" y="912"/>
                    <a:chExt cx="768" cy="732"/>
                  </a:xfrm>
                </p:grpSpPr>
                <p:sp>
                  <p:nvSpPr>
                    <p:cNvPr id="103" name="Text Box 109"/>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104" name="Text Box 108"/>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05" name="Line 10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6" name="Line 10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7" name="Line 10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8" name="Line 10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09" name="AutoShape 103"/>
                    <p:cNvCxnSpPr>
                      <a:cxnSpLocks noChangeShapeType="1"/>
                      <a:stCxn id="107" idx="0"/>
                      <a:endCxn id="108"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102"/>
                    <p:cNvCxnSpPr>
                      <a:cxnSpLocks noChangeShapeType="1"/>
                      <a:stCxn id="107" idx="1"/>
                      <a:endCxn id="108"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2" name="Text Box 100"/>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grpSp>
        <p:grpSp>
          <p:nvGrpSpPr>
            <p:cNvPr id="84" name="Group 84"/>
            <p:cNvGrpSpPr>
              <a:grpSpLocks/>
            </p:cNvGrpSpPr>
            <p:nvPr/>
          </p:nvGrpSpPr>
          <p:grpSpPr bwMode="auto">
            <a:xfrm>
              <a:off x="3168" y="1280"/>
              <a:ext cx="1200" cy="1645"/>
              <a:chOff x="3264" y="1280"/>
              <a:chExt cx="1200" cy="1645"/>
            </a:xfrm>
          </p:grpSpPr>
          <p:sp>
            <p:nvSpPr>
              <p:cNvPr id="85" name="Arc 96"/>
              <p:cNvSpPr>
                <a:spLocks/>
              </p:cNvSpPr>
              <p:nvPr/>
            </p:nvSpPr>
            <p:spPr bwMode="auto">
              <a:xfrm flipV="1">
                <a:off x="3984" y="1280"/>
                <a:ext cx="480" cy="1315"/>
              </a:xfrm>
              <a:custGeom>
                <a:avLst/>
                <a:gdLst>
                  <a:gd name="T0" fmla="*/ 0 w 21600"/>
                  <a:gd name="T1" fmla="*/ 0 h 43084"/>
                  <a:gd name="T2" fmla="*/ 0 w 21600"/>
                  <a:gd name="T3" fmla="*/ 0 h 43084"/>
                  <a:gd name="T4" fmla="*/ 0 w 21600"/>
                  <a:gd name="T5" fmla="*/ 0 h 43084"/>
                  <a:gd name="T6" fmla="*/ 0 60000 65536"/>
                  <a:gd name="T7" fmla="*/ 0 60000 65536"/>
                  <a:gd name="T8" fmla="*/ 0 60000 65536"/>
                </a:gdLst>
                <a:ahLst/>
                <a:cxnLst>
                  <a:cxn ang="T6">
                    <a:pos x="T0" y="T1"/>
                  </a:cxn>
                  <a:cxn ang="T7">
                    <a:pos x="T2" y="T3"/>
                  </a:cxn>
                  <a:cxn ang="T8">
                    <a:pos x="T4" y="T5"/>
                  </a:cxn>
                </a:cxnLst>
                <a:rect l="0" t="0" r="r" b="b"/>
                <a:pathLst>
                  <a:path w="21600" h="43084" fill="none" extrusionOk="0">
                    <a:moveTo>
                      <a:pt x="-1" y="0"/>
                    </a:moveTo>
                    <a:cubicBezTo>
                      <a:pt x="11929" y="0"/>
                      <a:pt x="21600" y="9670"/>
                      <a:pt x="21600" y="21600"/>
                    </a:cubicBezTo>
                    <a:cubicBezTo>
                      <a:pt x="21600" y="32662"/>
                      <a:pt x="13242" y="41936"/>
                      <a:pt x="2239" y="43083"/>
                    </a:cubicBezTo>
                  </a:path>
                  <a:path w="21600" h="43084" stroke="0" extrusionOk="0">
                    <a:moveTo>
                      <a:pt x="-1" y="0"/>
                    </a:moveTo>
                    <a:cubicBezTo>
                      <a:pt x="11929" y="0"/>
                      <a:pt x="21600" y="9670"/>
                      <a:pt x="21600" y="21600"/>
                    </a:cubicBezTo>
                    <a:cubicBezTo>
                      <a:pt x="21600" y="32662"/>
                      <a:pt x="13242" y="41936"/>
                      <a:pt x="2239" y="4308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86" name="Group 85"/>
              <p:cNvGrpSpPr>
                <a:grpSpLocks/>
              </p:cNvGrpSpPr>
              <p:nvPr/>
            </p:nvGrpSpPr>
            <p:grpSpPr bwMode="auto">
              <a:xfrm>
                <a:off x="3264" y="2164"/>
                <a:ext cx="768" cy="761"/>
                <a:chOff x="624" y="1476"/>
                <a:chExt cx="768" cy="761"/>
              </a:xfrm>
            </p:grpSpPr>
            <p:grpSp>
              <p:nvGrpSpPr>
                <p:cNvPr id="87" name="Group 87"/>
                <p:cNvGrpSpPr>
                  <a:grpSpLocks/>
                </p:cNvGrpSpPr>
                <p:nvPr/>
              </p:nvGrpSpPr>
              <p:grpSpPr bwMode="auto">
                <a:xfrm>
                  <a:off x="624" y="1476"/>
                  <a:ext cx="768" cy="732"/>
                  <a:chOff x="1824" y="912"/>
                  <a:chExt cx="768" cy="732"/>
                </a:xfrm>
              </p:grpSpPr>
              <p:sp>
                <p:nvSpPr>
                  <p:cNvPr id="89" name="Text Box 9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90" name="Text Box 9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91" name="Line 9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2" name="Line 9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3" name="Line 9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4" name="Line 90"/>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95" name="AutoShape 89"/>
                  <p:cNvCxnSpPr>
                    <a:cxnSpLocks noChangeShapeType="1"/>
                    <a:stCxn id="93" idx="0"/>
                    <a:endCxn id="94"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AutoShape 88"/>
                  <p:cNvCxnSpPr>
                    <a:cxnSpLocks noChangeShapeType="1"/>
                    <a:stCxn id="93" idx="1"/>
                    <a:endCxn id="94"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8" name="Text Box 8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grpSp>
      <p:grpSp>
        <p:nvGrpSpPr>
          <p:cNvPr id="121" name="Group 70"/>
          <p:cNvGrpSpPr>
            <a:grpSpLocks/>
          </p:cNvGrpSpPr>
          <p:nvPr/>
        </p:nvGrpSpPr>
        <p:grpSpPr bwMode="auto">
          <a:xfrm>
            <a:off x="6102350" y="4210051"/>
            <a:ext cx="1600200" cy="1443037"/>
            <a:chOff x="624" y="1328"/>
            <a:chExt cx="1008" cy="909"/>
          </a:xfrm>
        </p:grpSpPr>
        <p:sp>
          <p:nvSpPr>
            <p:cNvPr id="122" name="Arc 82"/>
            <p:cNvSpPr>
              <a:spLocks/>
            </p:cNvSpPr>
            <p:nvPr/>
          </p:nvSpPr>
          <p:spPr bwMode="auto">
            <a:xfrm flipV="1">
              <a:off x="1344" y="1328"/>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23" name="Group 71"/>
            <p:cNvGrpSpPr>
              <a:grpSpLocks/>
            </p:cNvGrpSpPr>
            <p:nvPr/>
          </p:nvGrpSpPr>
          <p:grpSpPr bwMode="auto">
            <a:xfrm>
              <a:off x="624" y="1476"/>
              <a:ext cx="768" cy="761"/>
              <a:chOff x="624" y="1476"/>
              <a:chExt cx="768" cy="761"/>
            </a:xfrm>
          </p:grpSpPr>
          <p:grpSp>
            <p:nvGrpSpPr>
              <p:cNvPr id="124" name="Group 73"/>
              <p:cNvGrpSpPr>
                <a:grpSpLocks/>
              </p:cNvGrpSpPr>
              <p:nvPr/>
            </p:nvGrpSpPr>
            <p:grpSpPr bwMode="auto">
              <a:xfrm>
                <a:off x="624" y="1476"/>
                <a:ext cx="768" cy="732"/>
                <a:chOff x="1824" y="912"/>
                <a:chExt cx="768" cy="732"/>
              </a:xfrm>
            </p:grpSpPr>
            <p:sp>
              <p:nvSpPr>
                <p:cNvPr id="126" name="Text Box 81"/>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27" name="Text Box 80"/>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28" name="Line 7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9" name="Line 7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0" name="Line 7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1" name="Line 7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32" name="AutoShape 75"/>
                <p:cNvCxnSpPr>
                  <a:cxnSpLocks noChangeShapeType="1"/>
                  <a:stCxn id="130" idx="0"/>
                  <a:endCxn id="13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74"/>
                <p:cNvCxnSpPr>
                  <a:cxnSpLocks noChangeShapeType="1"/>
                  <a:stCxn id="130" idx="1"/>
                  <a:endCxn id="13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5" name="Text Box 72"/>
              <p:cNvSpPr txBox="1">
                <a:spLocks noChangeArrowheads="1"/>
              </p:cNvSpPr>
              <p:nvPr/>
            </p:nvSpPr>
            <p:spPr bwMode="auto">
              <a:xfrm>
                <a:off x="867" y="1987"/>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i, j</a:t>
                </a:r>
                <a:endParaRPr lang="en-US" altLang="zh-CN" sz="2400">
                  <a:latin typeface="Times New Roman" panose="02020603050405020304" pitchFamily="18" charset="0"/>
                  <a:cs typeface="Times New Roman" panose="02020603050405020304" pitchFamily="18" charset="0"/>
                </a:endParaRPr>
              </a:p>
            </p:txBody>
          </p:sp>
        </p:grpSp>
      </p:grpSp>
      <p:sp>
        <p:nvSpPr>
          <p:cNvPr id="134" name="Text Box 69"/>
          <p:cNvSpPr txBox="1">
            <a:spLocks noChangeArrowheads="1"/>
          </p:cNvSpPr>
          <p:nvPr/>
        </p:nvSpPr>
        <p:spPr bwMode="auto">
          <a:xfrm>
            <a:off x="6452395" y="838200"/>
            <a:ext cx="522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anose="02020603050405020304" pitchFamily="18" charset="0"/>
                <a:cs typeface="Times New Roman" panose="02020603050405020304" pitchFamily="18" charset="0"/>
              </a:rPr>
              <a:t>(c)</a:t>
            </a:r>
          </a:p>
        </p:txBody>
      </p:sp>
      <p:grpSp>
        <p:nvGrpSpPr>
          <p:cNvPr id="135" name="Group 16"/>
          <p:cNvGrpSpPr>
            <a:grpSpLocks/>
          </p:cNvGrpSpPr>
          <p:nvPr/>
        </p:nvGrpSpPr>
        <p:grpSpPr bwMode="auto">
          <a:xfrm>
            <a:off x="8159750" y="1238251"/>
            <a:ext cx="1905000" cy="4414837"/>
            <a:chOff x="4464" y="816"/>
            <a:chExt cx="1200" cy="2781"/>
          </a:xfrm>
        </p:grpSpPr>
        <p:grpSp>
          <p:nvGrpSpPr>
            <p:cNvPr id="136" name="Group 30"/>
            <p:cNvGrpSpPr>
              <a:grpSpLocks/>
            </p:cNvGrpSpPr>
            <p:nvPr/>
          </p:nvGrpSpPr>
          <p:grpSpPr bwMode="auto">
            <a:xfrm>
              <a:off x="4464" y="816"/>
              <a:ext cx="1200" cy="2109"/>
              <a:chOff x="3168" y="816"/>
              <a:chExt cx="1200" cy="2109"/>
            </a:xfrm>
          </p:grpSpPr>
          <p:grpSp>
            <p:nvGrpSpPr>
              <p:cNvPr id="150" name="Group 44"/>
              <p:cNvGrpSpPr>
                <a:grpSpLocks/>
              </p:cNvGrpSpPr>
              <p:nvPr/>
            </p:nvGrpSpPr>
            <p:grpSpPr bwMode="auto">
              <a:xfrm>
                <a:off x="3168" y="816"/>
                <a:ext cx="1008" cy="1433"/>
                <a:chOff x="1824" y="816"/>
                <a:chExt cx="1008" cy="1433"/>
              </a:xfrm>
            </p:grpSpPr>
            <p:grpSp>
              <p:nvGrpSpPr>
                <p:cNvPr id="164" name="Group 58"/>
                <p:cNvGrpSpPr>
                  <a:grpSpLocks/>
                </p:cNvGrpSpPr>
                <p:nvPr/>
              </p:nvGrpSpPr>
              <p:grpSpPr bwMode="auto">
                <a:xfrm>
                  <a:off x="1824" y="816"/>
                  <a:ext cx="768" cy="732"/>
                  <a:chOff x="624" y="804"/>
                  <a:chExt cx="768" cy="732"/>
                </a:xfrm>
              </p:grpSpPr>
              <p:grpSp>
                <p:nvGrpSpPr>
                  <p:cNvPr id="178" name="Group 60"/>
                  <p:cNvGrpSpPr>
                    <a:grpSpLocks/>
                  </p:cNvGrpSpPr>
                  <p:nvPr/>
                </p:nvGrpSpPr>
                <p:grpSpPr bwMode="auto">
                  <a:xfrm>
                    <a:off x="624" y="804"/>
                    <a:ext cx="768" cy="732"/>
                    <a:chOff x="1824" y="912"/>
                    <a:chExt cx="768" cy="732"/>
                  </a:xfrm>
                </p:grpSpPr>
                <p:sp>
                  <p:nvSpPr>
                    <p:cNvPr id="180" name="Text Box 68"/>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181" name="Text Box 67"/>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82" name="Line 6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3" name="Line 6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4" name="Line 6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5" name="Line 63"/>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86" name="AutoShape 62"/>
                    <p:cNvCxnSpPr>
                      <a:cxnSpLocks noChangeShapeType="1"/>
                      <a:stCxn id="184" idx="0"/>
                      <a:endCxn id="18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 name="AutoShape 61"/>
                    <p:cNvCxnSpPr>
                      <a:cxnSpLocks noChangeShapeType="1"/>
                      <a:stCxn id="184" idx="1"/>
                      <a:endCxn id="18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9" name="Text Box 59"/>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165" name="Group 45"/>
                <p:cNvGrpSpPr>
                  <a:grpSpLocks/>
                </p:cNvGrpSpPr>
                <p:nvPr/>
              </p:nvGrpSpPr>
              <p:grpSpPr bwMode="auto">
                <a:xfrm>
                  <a:off x="1824" y="1340"/>
                  <a:ext cx="1008" cy="909"/>
                  <a:chOff x="624" y="1328"/>
                  <a:chExt cx="1008" cy="909"/>
                </a:xfrm>
              </p:grpSpPr>
              <p:sp>
                <p:nvSpPr>
                  <p:cNvPr id="166" name="Arc 57"/>
                  <p:cNvSpPr>
                    <a:spLocks/>
                  </p:cNvSpPr>
                  <p:nvPr/>
                </p:nvSpPr>
                <p:spPr bwMode="auto">
                  <a:xfrm flipV="1">
                    <a:off x="1344" y="1328"/>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67" name="Group 46"/>
                  <p:cNvGrpSpPr>
                    <a:grpSpLocks/>
                  </p:cNvGrpSpPr>
                  <p:nvPr/>
                </p:nvGrpSpPr>
                <p:grpSpPr bwMode="auto">
                  <a:xfrm>
                    <a:off x="624" y="1476"/>
                    <a:ext cx="768" cy="761"/>
                    <a:chOff x="624" y="1476"/>
                    <a:chExt cx="768" cy="761"/>
                  </a:xfrm>
                </p:grpSpPr>
                <p:grpSp>
                  <p:nvGrpSpPr>
                    <p:cNvPr id="168" name="Group 48"/>
                    <p:cNvGrpSpPr>
                      <a:grpSpLocks/>
                    </p:cNvGrpSpPr>
                    <p:nvPr/>
                  </p:nvGrpSpPr>
                  <p:grpSpPr bwMode="auto">
                    <a:xfrm>
                      <a:off x="624" y="1476"/>
                      <a:ext cx="768" cy="732"/>
                      <a:chOff x="1824" y="912"/>
                      <a:chExt cx="768" cy="732"/>
                    </a:xfrm>
                  </p:grpSpPr>
                  <p:sp>
                    <p:nvSpPr>
                      <p:cNvPr id="170" name="Text Box 56"/>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171" name="Text Box 55"/>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72" name="Line 5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3" name="Line 5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4" name="Line 52"/>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5" name="Line 5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76" name="AutoShape 50"/>
                      <p:cNvCxnSpPr>
                        <a:cxnSpLocks noChangeShapeType="1"/>
                        <a:stCxn id="174" idx="0"/>
                        <a:endCxn id="17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AutoShape 49"/>
                      <p:cNvCxnSpPr>
                        <a:cxnSpLocks noChangeShapeType="1"/>
                        <a:stCxn id="174" idx="1"/>
                        <a:endCxn id="17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9" name="Text Box 47"/>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grpSp>
          <p:grpSp>
            <p:nvGrpSpPr>
              <p:cNvPr id="151" name="Group 31"/>
              <p:cNvGrpSpPr>
                <a:grpSpLocks/>
              </p:cNvGrpSpPr>
              <p:nvPr/>
            </p:nvGrpSpPr>
            <p:grpSpPr bwMode="auto">
              <a:xfrm>
                <a:off x="3168" y="1280"/>
                <a:ext cx="1200" cy="1645"/>
                <a:chOff x="3264" y="1280"/>
                <a:chExt cx="1200" cy="1645"/>
              </a:xfrm>
            </p:grpSpPr>
            <p:sp>
              <p:nvSpPr>
                <p:cNvPr id="152" name="Arc 43"/>
                <p:cNvSpPr>
                  <a:spLocks/>
                </p:cNvSpPr>
                <p:nvPr/>
              </p:nvSpPr>
              <p:spPr bwMode="auto">
                <a:xfrm flipV="1">
                  <a:off x="3984" y="1280"/>
                  <a:ext cx="480" cy="1315"/>
                </a:xfrm>
                <a:custGeom>
                  <a:avLst/>
                  <a:gdLst>
                    <a:gd name="T0" fmla="*/ 0 w 21600"/>
                    <a:gd name="T1" fmla="*/ 0 h 43084"/>
                    <a:gd name="T2" fmla="*/ 0 w 21600"/>
                    <a:gd name="T3" fmla="*/ 0 h 43084"/>
                    <a:gd name="T4" fmla="*/ 0 w 21600"/>
                    <a:gd name="T5" fmla="*/ 0 h 43084"/>
                    <a:gd name="T6" fmla="*/ 0 60000 65536"/>
                    <a:gd name="T7" fmla="*/ 0 60000 65536"/>
                    <a:gd name="T8" fmla="*/ 0 60000 65536"/>
                  </a:gdLst>
                  <a:ahLst/>
                  <a:cxnLst>
                    <a:cxn ang="T6">
                      <a:pos x="T0" y="T1"/>
                    </a:cxn>
                    <a:cxn ang="T7">
                      <a:pos x="T2" y="T3"/>
                    </a:cxn>
                    <a:cxn ang="T8">
                      <a:pos x="T4" y="T5"/>
                    </a:cxn>
                  </a:cxnLst>
                  <a:rect l="0" t="0" r="r" b="b"/>
                  <a:pathLst>
                    <a:path w="21600" h="43084" fill="none" extrusionOk="0">
                      <a:moveTo>
                        <a:pt x="-1" y="0"/>
                      </a:moveTo>
                      <a:cubicBezTo>
                        <a:pt x="11929" y="0"/>
                        <a:pt x="21600" y="9670"/>
                        <a:pt x="21600" y="21600"/>
                      </a:cubicBezTo>
                      <a:cubicBezTo>
                        <a:pt x="21600" y="32662"/>
                        <a:pt x="13242" y="41936"/>
                        <a:pt x="2239" y="43083"/>
                      </a:cubicBezTo>
                    </a:path>
                    <a:path w="21600" h="43084" stroke="0" extrusionOk="0">
                      <a:moveTo>
                        <a:pt x="-1" y="0"/>
                      </a:moveTo>
                      <a:cubicBezTo>
                        <a:pt x="11929" y="0"/>
                        <a:pt x="21600" y="9670"/>
                        <a:pt x="21600" y="21600"/>
                      </a:cubicBezTo>
                      <a:cubicBezTo>
                        <a:pt x="21600" y="32662"/>
                        <a:pt x="13242" y="41936"/>
                        <a:pt x="2239" y="4308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53" name="Group 32"/>
                <p:cNvGrpSpPr>
                  <a:grpSpLocks/>
                </p:cNvGrpSpPr>
                <p:nvPr/>
              </p:nvGrpSpPr>
              <p:grpSpPr bwMode="auto">
                <a:xfrm>
                  <a:off x="3264" y="2164"/>
                  <a:ext cx="768" cy="761"/>
                  <a:chOff x="624" y="1476"/>
                  <a:chExt cx="768" cy="761"/>
                </a:xfrm>
              </p:grpSpPr>
              <p:grpSp>
                <p:nvGrpSpPr>
                  <p:cNvPr id="154" name="Group 34"/>
                  <p:cNvGrpSpPr>
                    <a:grpSpLocks/>
                  </p:cNvGrpSpPr>
                  <p:nvPr/>
                </p:nvGrpSpPr>
                <p:grpSpPr bwMode="auto">
                  <a:xfrm>
                    <a:off x="624" y="1476"/>
                    <a:ext cx="768" cy="732"/>
                    <a:chOff x="1824" y="912"/>
                    <a:chExt cx="768" cy="732"/>
                  </a:xfrm>
                </p:grpSpPr>
                <p:sp>
                  <p:nvSpPr>
                    <p:cNvPr id="156" name="Text Box 42"/>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57" name="Text Box 41"/>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58" name="Line 40"/>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9" name="Line 3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0" name="Line 3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1" name="Line 3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62" name="AutoShape 36"/>
                    <p:cNvCxnSpPr>
                      <a:cxnSpLocks noChangeShapeType="1"/>
                      <a:stCxn id="160" idx="0"/>
                      <a:endCxn id="16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AutoShape 35"/>
                    <p:cNvCxnSpPr>
                      <a:cxnSpLocks noChangeShapeType="1"/>
                      <a:stCxn id="160" idx="1"/>
                      <a:endCxn id="16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 name="Text Box 33"/>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grpSp>
        <p:grpSp>
          <p:nvGrpSpPr>
            <p:cNvPr id="137" name="Group 17"/>
            <p:cNvGrpSpPr>
              <a:grpSpLocks/>
            </p:cNvGrpSpPr>
            <p:nvPr/>
          </p:nvGrpSpPr>
          <p:grpSpPr bwMode="auto">
            <a:xfrm>
              <a:off x="4464" y="2688"/>
              <a:ext cx="1008" cy="909"/>
              <a:chOff x="624" y="1328"/>
              <a:chExt cx="1008" cy="909"/>
            </a:xfrm>
          </p:grpSpPr>
          <p:sp>
            <p:nvSpPr>
              <p:cNvPr id="138" name="Arc 29"/>
              <p:cNvSpPr>
                <a:spLocks/>
              </p:cNvSpPr>
              <p:nvPr/>
            </p:nvSpPr>
            <p:spPr bwMode="auto">
              <a:xfrm flipV="1">
                <a:off x="1344" y="1328"/>
                <a:ext cx="288" cy="580"/>
              </a:xfrm>
              <a:custGeom>
                <a:avLst/>
                <a:gdLst>
                  <a:gd name="T0" fmla="*/ 0 w 21600"/>
                  <a:gd name="T1" fmla="*/ 0 h 42583"/>
                  <a:gd name="T2" fmla="*/ 0 w 21600"/>
                  <a:gd name="T3" fmla="*/ 0 h 42583"/>
                  <a:gd name="T4" fmla="*/ 0 w 21600"/>
                  <a:gd name="T5" fmla="*/ 0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39" name="Group 18"/>
              <p:cNvGrpSpPr>
                <a:grpSpLocks/>
              </p:cNvGrpSpPr>
              <p:nvPr/>
            </p:nvGrpSpPr>
            <p:grpSpPr bwMode="auto">
              <a:xfrm>
                <a:off x="624" y="1476"/>
                <a:ext cx="768" cy="761"/>
                <a:chOff x="624" y="1476"/>
                <a:chExt cx="768" cy="761"/>
              </a:xfrm>
            </p:grpSpPr>
            <p:grpSp>
              <p:nvGrpSpPr>
                <p:cNvPr id="140" name="Group 20"/>
                <p:cNvGrpSpPr>
                  <a:grpSpLocks/>
                </p:cNvGrpSpPr>
                <p:nvPr/>
              </p:nvGrpSpPr>
              <p:grpSpPr bwMode="auto">
                <a:xfrm>
                  <a:off x="624" y="1476"/>
                  <a:ext cx="768" cy="732"/>
                  <a:chOff x="1824" y="912"/>
                  <a:chExt cx="768" cy="732"/>
                </a:xfrm>
              </p:grpSpPr>
              <p:sp>
                <p:nvSpPr>
                  <p:cNvPr id="142" name="Text Box 28"/>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43" name="Text Box 27"/>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44" name="Line 2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5" name="Line 2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6" name="Line 2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7" name="Line 23"/>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48" name="AutoShape 22"/>
                  <p:cNvCxnSpPr>
                    <a:cxnSpLocks noChangeShapeType="1"/>
                    <a:stCxn id="146" idx="0"/>
                    <a:endCxn id="14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21"/>
                  <p:cNvCxnSpPr>
                    <a:cxnSpLocks noChangeShapeType="1"/>
                    <a:stCxn id="146" idx="1"/>
                    <a:endCxn id="14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1" name="Text Box 19"/>
                <p:cNvSpPr txBox="1">
                  <a:spLocks noChangeArrowheads="1"/>
                </p:cNvSpPr>
                <p:nvPr/>
              </p:nvSpPr>
              <p:spPr bwMode="auto">
                <a:xfrm>
                  <a:off x="867" y="1987"/>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i, j</a:t>
                  </a:r>
                  <a:endParaRPr lang="en-US" altLang="zh-CN" sz="2400">
                    <a:latin typeface="Times New Roman" panose="02020603050405020304" pitchFamily="18" charset="0"/>
                    <a:cs typeface="Times New Roman" panose="02020603050405020304" pitchFamily="18" charset="0"/>
                  </a:endParaRPr>
                </a:p>
              </p:txBody>
            </p:sp>
          </p:grpSp>
        </p:grpSp>
      </p:grpSp>
      <p:grpSp>
        <p:nvGrpSpPr>
          <p:cNvPr id="188" name="Group 3"/>
          <p:cNvGrpSpPr>
            <a:grpSpLocks/>
          </p:cNvGrpSpPr>
          <p:nvPr/>
        </p:nvGrpSpPr>
        <p:grpSpPr bwMode="auto">
          <a:xfrm>
            <a:off x="8159750" y="1924050"/>
            <a:ext cx="2286000" cy="4826000"/>
            <a:chOff x="4464" y="1248"/>
            <a:chExt cx="1440" cy="3040"/>
          </a:xfrm>
        </p:grpSpPr>
        <p:sp>
          <p:nvSpPr>
            <p:cNvPr id="189" name="Arc 15"/>
            <p:cNvSpPr>
              <a:spLocks/>
            </p:cNvSpPr>
            <p:nvPr/>
          </p:nvSpPr>
          <p:spPr bwMode="auto">
            <a:xfrm flipV="1">
              <a:off x="5184" y="1248"/>
              <a:ext cx="720" cy="2691"/>
            </a:xfrm>
            <a:custGeom>
              <a:avLst/>
              <a:gdLst>
                <a:gd name="T0" fmla="*/ 0 w 21600"/>
                <a:gd name="T1" fmla="*/ 0 h 43159"/>
                <a:gd name="T2" fmla="*/ 0 w 21600"/>
                <a:gd name="T3" fmla="*/ 0 h 43159"/>
                <a:gd name="T4" fmla="*/ 0 w 21600"/>
                <a:gd name="T5" fmla="*/ 0 h 43159"/>
                <a:gd name="T6" fmla="*/ 0 60000 65536"/>
                <a:gd name="T7" fmla="*/ 0 60000 65536"/>
                <a:gd name="T8" fmla="*/ 0 60000 65536"/>
              </a:gdLst>
              <a:ahLst/>
              <a:cxnLst>
                <a:cxn ang="T6">
                  <a:pos x="T0" y="T1"/>
                </a:cxn>
                <a:cxn ang="T7">
                  <a:pos x="T2" y="T3"/>
                </a:cxn>
                <a:cxn ang="T8">
                  <a:pos x="T4" y="T5"/>
                </a:cxn>
              </a:cxnLst>
              <a:rect l="0" t="0" r="r" b="b"/>
              <a:pathLst>
                <a:path w="21600" h="43159" fill="none" extrusionOk="0">
                  <a:moveTo>
                    <a:pt x="-1" y="0"/>
                  </a:moveTo>
                  <a:cubicBezTo>
                    <a:pt x="11929" y="0"/>
                    <a:pt x="21600" y="9670"/>
                    <a:pt x="21600" y="21600"/>
                  </a:cubicBezTo>
                  <a:cubicBezTo>
                    <a:pt x="21600" y="33015"/>
                    <a:pt x="12717" y="42459"/>
                    <a:pt x="1324" y="43159"/>
                  </a:cubicBezTo>
                </a:path>
                <a:path w="21600" h="43159" stroke="0" extrusionOk="0">
                  <a:moveTo>
                    <a:pt x="-1" y="0"/>
                  </a:moveTo>
                  <a:cubicBezTo>
                    <a:pt x="11929" y="0"/>
                    <a:pt x="21600" y="9670"/>
                    <a:pt x="21600" y="21600"/>
                  </a:cubicBezTo>
                  <a:cubicBezTo>
                    <a:pt x="21600" y="33015"/>
                    <a:pt x="12717" y="42459"/>
                    <a:pt x="1324" y="43159"/>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90" name="Group 4"/>
            <p:cNvGrpSpPr>
              <a:grpSpLocks/>
            </p:cNvGrpSpPr>
            <p:nvPr/>
          </p:nvGrpSpPr>
          <p:grpSpPr bwMode="auto">
            <a:xfrm>
              <a:off x="4464" y="3508"/>
              <a:ext cx="768" cy="780"/>
              <a:chOff x="624" y="1476"/>
              <a:chExt cx="768" cy="780"/>
            </a:xfrm>
          </p:grpSpPr>
          <p:grpSp>
            <p:nvGrpSpPr>
              <p:cNvPr id="191" name="Group 6"/>
              <p:cNvGrpSpPr>
                <a:grpSpLocks/>
              </p:cNvGrpSpPr>
              <p:nvPr/>
            </p:nvGrpSpPr>
            <p:grpSpPr bwMode="auto">
              <a:xfrm>
                <a:off x="624" y="1476"/>
                <a:ext cx="768" cy="732"/>
                <a:chOff x="1824" y="912"/>
                <a:chExt cx="768" cy="732"/>
              </a:xfrm>
            </p:grpSpPr>
            <p:sp>
              <p:nvSpPr>
                <p:cNvPr id="193" name="Text Box 14"/>
                <p:cNvSpPr txBox="1">
                  <a:spLocks noChangeArrowheads="1"/>
                </p:cNvSpPr>
                <p:nvPr/>
              </p:nvSpPr>
              <p:spPr bwMode="auto">
                <a:xfrm>
                  <a:off x="1954" y="912"/>
                  <a:ext cx="50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e</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94" name="Text Box 13"/>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anose="02020603050405020304" pitchFamily="18" charset="0"/>
                      <a:cs typeface="Times New Roman" panose="02020603050405020304" pitchFamily="18" charset="0"/>
                    </a:rPr>
                    <a:t>access</a:t>
                  </a:r>
                </a:p>
              </p:txBody>
            </p:sp>
            <p:sp>
              <p:nvSpPr>
                <p:cNvPr id="195" name="Line 1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6" name="Line 11"/>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7" name="Line 1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8" name="Line 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99" name="AutoShape 8"/>
                <p:cNvCxnSpPr>
                  <a:cxnSpLocks noChangeShapeType="1"/>
                  <a:stCxn id="197" idx="0"/>
                  <a:endCxn id="198"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AutoShape 7"/>
                <p:cNvCxnSpPr>
                  <a:cxnSpLocks noChangeShapeType="1"/>
                  <a:stCxn id="197" idx="1"/>
                  <a:endCxn id="198"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2" name="Text Box 5"/>
              <p:cNvSpPr txBox="1">
                <a:spLocks noChangeArrowheads="1"/>
              </p:cNvSpPr>
              <p:nvPr/>
            </p:nvSpPr>
            <p:spPr bwMode="auto">
              <a:xfrm>
                <a:off x="951" y="1968"/>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grpSp>
      </p:grpSp>
      <p:sp>
        <p:nvSpPr>
          <p:cNvPr id="201" name="Text Box 2"/>
          <p:cNvSpPr txBox="1">
            <a:spLocks noChangeArrowheads="1"/>
          </p:cNvSpPr>
          <p:nvPr/>
        </p:nvSpPr>
        <p:spPr bwMode="auto">
          <a:xfrm>
            <a:off x="8523287" y="838200"/>
            <a:ext cx="539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anose="02020603050405020304" pitchFamily="18" charset="0"/>
                <a:cs typeface="Times New Roman" panose="02020603050405020304" pitchFamily="18" charset="0"/>
              </a:rPr>
              <a:t>(d)</a:t>
            </a:r>
          </a:p>
        </p:txBody>
      </p:sp>
      <p:grpSp>
        <p:nvGrpSpPr>
          <p:cNvPr id="202" name="Group 124"/>
          <p:cNvGrpSpPr>
            <a:grpSpLocks/>
          </p:cNvGrpSpPr>
          <p:nvPr/>
        </p:nvGrpSpPr>
        <p:grpSpPr bwMode="auto">
          <a:xfrm>
            <a:off x="3968750" y="1974851"/>
            <a:ext cx="1905000" cy="2611437"/>
            <a:chOff x="3264" y="1280"/>
            <a:chExt cx="1200" cy="1645"/>
          </a:xfrm>
        </p:grpSpPr>
        <p:sp>
          <p:nvSpPr>
            <p:cNvPr id="203" name="Arc 136"/>
            <p:cNvSpPr>
              <a:spLocks/>
            </p:cNvSpPr>
            <p:nvPr/>
          </p:nvSpPr>
          <p:spPr bwMode="auto">
            <a:xfrm flipV="1">
              <a:off x="3984" y="1280"/>
              <a:ext cx="480" cy="1315"/>
            </a:xfrm>
            <a:custGeom>
              <a:avLst/>
              <a:gdLst>
                <a:gd name="T0" fmla="*/ 0 w 21600"/>
                <a:gd name="T1" fmla="*/ 0 h 43084"/>
                <a:gd name="T2" fmla="*/ 0 w 21600"/>
                <a:gd name="T3" fmla="*/ 0 h 43084"/>
                <a:gd name="T4" fmla="*/ 0 w 21600"/>
                <a:gd name="T5" fmla="*/ 0 h 43084"/>
                <a:gd name="T6" fmla="*/ 0 60000 65536"/>
                <a:gd name="T7" fmla="*/ 0 60000 65536"/>
                <a:gd name="T8" fmla="*/ 0 60000 65536"/>
              </a:gdLst>
              <a:ahLst/>
              <a:cxnLst>
                <a:cxn ang="T6">
                  <a:pos x="T0" y="T1"/>
                </a:cxn>
                <a:cxn ang="T7">
                  <a:pos x="T2" y="T3"/>
                </a:cxn>
                <a:cxn ang="T8">
                  <a:pos x="T4" y="T5"/>
                </a:cxn>
              </a:cxnLst>
              <a:rect l="0" t="0" r="r" b="b"/>
              <a:pathLst>
                <a:path w="21600" h="43084" fill="none" extrusionOk="0">
                  <a:moveTo>
                    <a:pt x="-1" y="0"/>
                  </a:moveTo>
                  <a:cubicBezTo>
                    <a:pt x="11929" y="0"/>
                    <a:pt x="21600" y="9670"/>
                    <a:pt x="21600" y="21600"/>
                  </a:cubicBezTo>
                  <a:cubicBezTo>
                    <a:pt x="21600" y="32662"/>
                    <a:pt x="13242" y="41936"/>
                    <a:pt x="2239" y="43083"/>
                  </a:cubicBezTo>
                </a:path>
                <a:path w="21600" h="43084" stroke="0" extrusionOk="0">
                  <a:moveTo>
                    <a:pt x="-1" y="0"/>
                  </a:moveTo>
                  <a:cubicBezTo>
                    <a:pt x="11929" y="0"/>
                    <a:pt x="21600" y="9670"/>
                    <a:pt x="21600" y="21600"/>
                  </a:cubicBezTo>
                  <a:cubicBezTo>
                    <a:pt x="21600" y="32662"/>
                    <a:pt x="13242" y="41936"/>
                    <a:pt x="2239" y="4308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04" name="Group 125"/>
            <p:cNvGrpSpPr>
              <a:grpSpLocks/>
            </p:cNvGrpSpPr>
            <p:nvPr/>
          </p:nvGrpSpPr>
          <p:grpSpPr bwMode="auto">
            <a:xfrm>
              <a:off x="3264" y="2164"/>
              <a:ext cx="768" cy="761"/>
              <a:chOff x="624" y="1476"/>
              <a:chExt cx="768" cy="761"/>
            </a:xfrm>
          </p:grpSpPr>
          <p:grpSp>
            <p:nvGrpSpPr>
              <p:cNvPr id="205" name="Group 127"/>
              <p:cNvGrpSpPr>
                <a:grpSpLocks/>
              </p:cNvGrpSpPr>
              <p:nvPr/>
            </p:nvGrpSpPr>
            <p:grpSpPr bwMode="auto">
              <a:xfrm>
                <a:off x="624" y="1476"/>
                <a:ext cx="768" cy="732"/>
                <a:chOff x="1824" y="912"/>
                <a:chExt cx="768" cy="732"/>
              </a:xfrm>
            </p:grpSpPr>
            <p:sp>
              <p:nvSpPr>
                <p:cNvPr id="207" name="Text Box 13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208" name="Text Box 13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209" name="Line 13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0" name="Line 13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1" name="Line 13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2" name="Line 130"/>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13" name="AutoShape 129"/>
                <p:cNvCxnSpPr>
                  <a:cxnSpLocks noChangeShapeType="1"/>
                  <a:stCxn id="211" idx="0"/>
                  <a:endCxn id="212"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AutoShape 128"/>
                <p:cNvCxnSpPr>
                  <a:cxnSpLocks noChangeShapeType="1"/>
                  <a:stCxn id="211" idx="1"/>
                  <a:endCxn id="212"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6" name="Text Box 12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0119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ppt_x"/>
                                          </p:val>
                                        </p:tav>
                                        <p:tav tm="100000">
                                          <p:val>
                                            <p:strVal val="#ppt_x"/>
                                          </p:val>
                                        </p:tav>
                                      </p:tavLst>
                                    </p:anim>
                                    <p:anim calcmode="lin" valueType="num">
                                      <p:cBhvr additive="base">
                                        <p:cTn id="1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ppt_x"/>
                                          </p:val>
                                        </p:tav>
                                        <p:tav tm="100000">
                                          <p:val>
                                            <p:strVal val="#ppt_x"/>
                                          </p:val>
                                        </p:tav>
                                      </p:tavLst>
                                    </p:anim>
                                    <p:anim calcmode="lin" valueType="num">
                                      <p:cBhvr additive="base">
                                        <p:cTn id="2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81"/>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2"/>
                                        </p:tgtEl>
                                        <p:attrNameLst>
                                          <p:attrName>style.visibility</p:attrName>
                                        </p:attrNameLst>
                                      </p:cBhvr>
                                      <p:to>
                                        <p:strVal val="visible"/>
                                      </p:to>
                                    </p:set>
                                    <p:anim calcmode="lin" valueType="num">
                                      <p:cBhvr additive="base">
                                        <p:cTn id="41" dur="500" fill="hold"/>
                                        <p:tgtEl>
                                          <p:spTgt spid="202"/>
                                        </p:tgtEl>
                                        <p:attrNameLst>
                                          <p:attrName>ppt_x</p:attrName>
                                        </p:attrNameLst>
                                      </p:cBhvr>
                                      <p:tavLst>
                                        <p:tav tm="0">
                                          <p:val>
                                            <p:strVal val="#ppt_x"/>
                                          </p:val>
                                        </p:tav>
                                        <p:tav tm="100000">
                                          <p:val>
                                            <p:strVal val="#ppt_x"/>
                                          </p:val>
                                        </p:tav>
                                      </p:tavLst>
                                    </p:anim>
                                    <p:anim calcmode="lin" valueType="num">
                                      <p:cBhvr additive="base">
                                        <p:cTn id="42"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4"/>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499"/>
                                          </p:stCondLst>
                                        </p:cTn>
                                        <p:tgtEl>
                                          <p:spTgt spid="8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21"/>
                                        </p:tgtEl>
                                        <p:attrNameLst>
                                          <p:attrName>style.visibility</p:attrName>
                                        </p:attrNameLst>
                                      </p:cBhvr>
                                      <p:to>
                                        <p:strVal val="visible"/>
                                      </p:to>
                                    </p:set>
                                    <p:anim calcmode="lin" valueType="num">
                                      <p:cBhvr additive="base">
                                        <p:cTn id="54" dur="500" fill="hold"/>
                                        <p:tgtEl>
                                          <p:spTgt spid="121"/>
                                        </p:tgtEl>
                                        <p:attrNameLst>
                                          <p:attrName>ppt_x</p:attrName>
                                        </p:attrNameLst>
                                      </p:cBhvr>
                                      <p:tavLst>
                                        <p:tav tm="0">
                                          <p:val>
                                            <p:strVal val="#ppt_x"/>
                                          </p:val>
                                        </p:tav>
                                        <p:tav tm="100000">
                                          <p:val>
                                            <p:strVal val="#ppt_x"/>
                                          </p:val>
                                        </p:tav>
                                      </p:tavLst>
                                    </p:anim>
                                    <p:anim calcmode="lin" valueType="num">
                                      <p:cBhvr additive="base">
                                        <p:cTn id="55"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01"/>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499"/>
                                          </p:stCondLst>
                                        </p:cTn>
                                        <p:tgtEl>
                                          <p:spTgt spid="1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88"/>
                                        </p:tgtEl>
                                        <p:attrNameLst>
                                          <p:attrName>style.visibility</p:attrName>
                                        </p:attrNameLst>
                                      </p:cBhvr>
                                      <p:to>
                                        <p:strVal val="visible"/>
                                      </p:to>
                                    </p:set>
                                    <p:anim calcmode="lin" valueType="num">
                                      <p:cBhvr additive="base">
                                        <p:cTn id="67" dur="500" fill="hold"/>
                                        <p:tgtEl>
                                          <p:spTgt spid="188"/>
                                        </p:tgtEl>
                                        <p:attrNameLst>
                                          <p:attrName>ppt_x</p:attrName>
                                        </p:attrNameLst>
                                      </p:cBhvr>
                                      <p:tavLst>
                                        <p:tav tm="0">
                                          <p:val>
                                            <p:strVal val="#ppt_x"/>
                                          </p:val>
                                        </p:tav>
                                        <p:tav tm="100000">
                                          <p:val>
                                            <p:strVal val="#ppt_x"/>
                                          </p:val>
                                        </p:tav>
                                      </p:tavLst>
                                    </p:anim>
                                    <p:anim calcmode="lin" valueType="num">
                                      <p:cBhvr additive="base">
                                        <p:cTn id="68"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utoUpdateAnimBg="0"/>
      <p:bldP spid="81" grpId="0" autoUpdateAnimBg="0"/>
      <p:bldP spid="134" grpId="0" autoUpdateAnimBg="0"/>
      <p:bldP spid="20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838200"/>
            <a:ext cx="11430000" cy="5486400"/>
          </a:xfrm>
        </p:spPr>
        <p:txBody>
          <a:bodyPr>
            <a:normAutofit fontScale="92500" lnSpcReduction="10000"/>
          </a:bodyPr>
          <a:lstStyle/>
          <a:p>
            <a:pPr>
              <a:lnSpc>
                <a:spcPct val="90000"/>
              </a:lnSpc>
              <a:defRPr/>
            </a:pPr>
            <a:r>
              <a:rPr lang="zh-CN" altLang="en-US" dirty="0">
                <a:latin typeface="Times New Roman" panose="02020603050405020304" pitchFamily="18" charset="0"/>
              </a:rPr>
              <a:t>目的</a:t>
            </a:r>
            <a:r>
              <a:rPr lang="en-US" altLang="zh-CN" dirty="0">
                <a:latin typeface="Times New Roman" panose="02020603050405020304" pitchFamily="18" charset="0"/>
              </a:rPr>
              <a:t>:</a:t>
            </a:r>
            <a:r>
              <a:rPr lang="zh-CN" altLang="en-US" dirty="0">
                <a:latin typeface="Times New Roman" panose="02020603050405020304" pitchFamily="18" charset="0"/>
              </a:rPr>
              <a:t>为了提高访问非局部名字的速度</a:t>
            </a:r>
          </a:p>
          <a:p>
            <a:pPr>
              <a:lnSpc>
                <a:spcPct val="90000"/>
              </a:lnSpc>
              <a:defRPr/>
            </a:pPr>
            <a:r>
              <a:rPr lang="en-US" altLang="zh-CN" dirty="0">
                <a:latin typeface="Times New Roman" panose="02020603050405020304" pitchFamily="18" charset="0"/>
              </a:rPr>
              <a:t>display</a:t>
            </a:r>
            <a:r>
              <a:rPr lang="zh-CN" altLang="en-US" dirty="0">
                <a:latin typeface="Times New Roman" panose="02020603050405020304" pitchFamily="18" charset="0"/>
              </a:rPr>
              <a:t>表</a:t>
            </a:r>
          </a:p>
          <a:p>
            <a:pPr lvl="1">
              <a:lnSpc>
                <a:spcPct val="90000"/>
              </a:lnSpc>
              <a:defRPr/>
            </a:pPr>
            <a:r>
              <a:rPr lang="zh-CN" altLang="en-US" dirty="0">
                <a:latin typeface="Times New Roman" panose="02020603050405020304" pitchFamily="18" charset="0"/>
              </a:rPr>
              <a:t>指针数组</a:t>
            </a:r>
            <a:r>
              <a:rPr lang="en-US" altLang="zh-CN" dirty="0">
                <a:latin typeface="Times New Roman" panose="02020603050405020304" pitchFamily="18" charset="0"/>
              </a:rPr>
              <a:t>d</a:t>
            </a:r>
          </a:p>
          <a:p>
            <a:pPr lvl="1">
              <a:lnSpc>
                <a:spcPct val="90000"/>
              </a:lnSpc>
              <a:defRPr/>
            </a:pPr>
            <a:r>
              <a:rPr lang="zh-CN" altLang="en-US" dirty="0">
                <a:latin typeface="Times New Roman" panose="02020603050405020304" pitchFamily="18" charset="0"/>
              </a:rPr>
              <a:t>每一个指针指向一个活动记录</a:t>
            </a:r>
          </a:p>
          <a:p>
            <a:pPr lvl="1">
              <a:lnSpc>
                <a:spcPct val="90000"/>
              </a:lnSpc>
              <a:defRPr/>
            </a:pPr>
            <a:r>
              <a:rPr lang="en-US" altLang="zh-CN" dirty="0">
                <a:latin typeface="Times New Roman" panose="02020603050405020304" pitchFamily="18" charset="0"/>
              </a:rPr>
              <a:t>d[</a:t>
            </a:r>
            <a:r>
              <a:rPr lang="en-US" altLang="zh-CN" dirty="0" err="1">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指向嵌套深度为</a:t>
            </a:r>
            <a:r>
              <a:rPr lang="en-US" altLang="zh-CN" dirty="0" err="1">
                <a:latin typeface="Times New Roman" panose="02020603050405020304" pitchFamily="18" charset="0"/>
              </a:rPr>
              <a:t>i</a:t>
            </a:r>
            <a:r>
              <a:rPr lang="zh-CN" altLang="en-US" dirty="0">
                <a:latin typeface="Times New Roman" panose="02020603050405020304" pitchFamily="18" charset="0"/>
              </a:rPr>
              <a:t>的过程</a:t>
            </a:r>
            <a:r>
              <a:rPr lang="en-US" altLang="zh-CN" dirty="0">
                <a:latin typeface="Times New Roman" panose="02020603050405020304" pitchFamily="18" charset="0"/>
              </a:rPr>
              <a:t>P</a:t>
            </a:r>
            <a:r>
              <a:rPr lang="zh-CN" altLang="en-US" dirty="0">
                <a:latin typeface="Times New Roman" panose="02020603050405020304" pitchFamily="18" charset="0"/>
              </a:rPr>
              <a:t>的最新活动的活动记录</a:t>
            </a:r>
          </a:p>
          <a:p>
            <a:pPr lvl="1">
              <a:lnSpc>
                <a:spcPct val="90000"/>
              </a:lnSpc>
              <a:defRPr/>
            </a:pPr>
            <a:r>
              <a:rPr lang="zh-CN" altLang="en-US" dirty="0">
                <a:latin typeface="Times New Roman" panose="02020603050405020304" pitchFamily="18" charset="0"/>
              </a:rPr>
              <a:t>前</a:t>
            </a:r>
            <a:r>
              <a:rPr lang="en-US" altLang="zh-CN" dirty="0">
                <a:latin typeface="Times New Roman" panose="02020603050405020304" pitchFamily="18" charset="0"/>
              </a:rPr>
              <a:t>i-1</a:t>
            </a:r>
            <a:r>
              <a:rPr lang="zh-CN" altLang="en-US" dirty="0">
                <a:latin typeface="Times New Roman" panose="02020603050405020304" pitchFamily="18" charset="0"/>
              </a:rPr>
              <a:t>个元素指向按静态规则包围过程</a:t>
            </a:r>
            <a:r>
              <a:rPr lang="en-US" altLang="zh-CN" dirty="0">
                <a:latin typeface="Times New Roman" panose="02020603050405020304" pitchFamily="18" charset="0"/>
              </a:rPr>
              <a:t>P</a:t>
            </a:r>
            <a:r>
              <a:rPr lang="zh-CN" altLang="en-US" dirty="0">
                <a:latin typeface="Times New Roman" panose="02020603050405020304" pitchFamily="18" charset="0"/>
              </a:rPr>
              <a:t>的那些过程的最新的活动记录</a:t>
            </a:r>
          </a:p>
          <a:p>
            <a:pPr>
              <a:lnSpc>
                <a:spcPct val="90000"/>
              </a:lnSpc>
              <a:defRPr/>
            </a:pPr>
            <a:r>
              <a:rPr lang="en-US" altLang="zh-CN" dirty="0">
                <a:latin typeface="Times New Roman" panose="02020603050405020304" pitchFamily="18" charset="0"/>
              </a:rPr>
              <a:t>display</a:t>
            </a:r>
            <a:r>
              <a:rPr lang="zh-CN" altLang="en-US" dirty="0">
                <a:latin typeface="Times New Roman" panose="02020603050405020304" pitchFamily="18" charset="0"/>
              </a:rPr>
              <a:t>表的组织</a:t>
            </a:r>
          </a:p>
          <a:p>
            <a:pPr lvl="1">
              <a:lnSpc>
                <a:spcPct val="90000"/>
              </a:lnSpc>
              <a:defRPr/>
            </a:pPr>
            <a:r>
              <a:rPr lang="zh-CN" altLang="en-US" dirty="0">
                <a:latin typeface="Times New Roman" panose="02020603050405020304" pitchFamily="18" charset="0"/>
              </a:rPr>
              <a:t>全局数组</a:t>
            </a:r>
          </a:p>
          <a:p>
            <a:pPr lvl="1">
              <a:lnSpc>
                <a:spcPct val="90000"/>
              </a:lnSpc>
              <a:defRPr/>
            </a:pPr>
            <a:r>
              <a:rPr lang="zh-CN" altLang="en-US" dirty="0">
                <a:latin typeface="Times New Roman" panose="02020603050405020304" pitchFamily="18" charset="0"/>
              </a:rPr>
              <a:t>元素个数在编译时刻根据过程的最大嵌套深度确定</a:t>
            </a:r>
          </a:p>
          <a:p>
            <a:pPr lvl="1">
              <a:lnSpc>
                <a:spcPct val="90000"/>
              </a:lnSpc>
              <a:defRPr/>
            </a:pPr>
            <a:r>
              <a:rPr lang="zh-CN" altLang="en-US" dirty="0">
                <a:latin typeface="Times New Roman" panose="02020603050405020304" pitchFamily="18" charset="0"/>
              </a:rPr>
              <a:t>静态存储分配</a:t>
            </a:r>
          </a:p>
          <a:p>
            <a:pPr lvl="1">
              <a:lnSpc>
                <a:spcPct val="90000"/>
              </a:lnSpc>
              <a:defRPr/>
            </a:pPr>
            <a:r>
              <a:rPr lang="zh-CN" altLang="en-US" dirty="0">
                <a:latin typeface="Times New Roman" panose="02020603050405020304" pitchFamily="18" charset="0"/>
              </a:rPr>
              <a:t>控制栈中，具有相同嵌套深度</a:t>
            </a:r>
            <a:r>
              <a:rPr lang="en-US" altLang="zh-CN" dirty="0">
                <a:latin typeface="Times New Roman" panose="02020603050405020304" pitchFamily="18" charset="0"/>
              </a:rPr>
              <a:t>j</a:t>
            </a:r>
            <a:r>
              <a:rPr lang="zh-CN" altLang="en-US" dirty="0">
                <a:latin typeface="Times New Roman" panose="02020603050405020304" pitchFamily="18" charset="0"/>
              </a:rPr>
              <a:t>的各活动记录，从靠近栈顶的最新活动记录开始，通过存取链链成一个链表</a:t>
            </a:r>
          </a:p>
          <a:p>
            <a:pPr lvl="1">
              <a:lnSpc>
                <a:spcPct val="90000"/>
              </a:lnSpc>
              <a:defRPr/>
            </a:pPr>
            <a:r>
              <a:rPr lang="en-US" altLang="zh-CN" dirty="0">
                <a:latin typeface="Times New Roman" panose="02020603050405020304" pitchFamily="18" charset="0"/>
              </a:rPr>
              <a:t>d[j]</a:t>
            </a:r>
            <a:r>
              <a:rPr lang="zh-CN" altLang="en-US" dirty="0">
                <a:latin typeface="Times New Roman" panose="02020603050405020304" pitchFamily="18" charset="0"/>
              </a:rPr>
              <a:t>是该链表的头指针</a:t>
            </a:r>
          </a:p>
        </p:txBody>
      </p:sp>
      <p:sp>
        <p:nvSpPr>
          <p:cNvPr id="3" name="灯片编号占位符 2"/>
          <p:cNvSpPr>
            <a:spLocks noGrp="1"/>
          </p:cNvSpPr>
          <p:nvPr>
            <p:ph type="sldNum" sz="quarter" idx="12"/>
          </p:nvPr>
        </p:nvSpPr>
        <p:spPr/>
        <p:txBody>
          <a:bodyPr/>
          <a:lstStyle/>
          <a:p>
            <a:fld id="{10F35DC5-7E65-8247-99AB-4E984F8A921E}" type="slidenum">
              <a:rPr lang="en-US" smtClean="0"/>
              <a:pPr/>
              <a:t>73</a:t>
            </a:fld>
            <a:endParaRPr lang="en-US"/>
          </a:p>
        </p:txBody>
      </p:sp>
      <p:sp>
        <p:nvSpPr>
          <p:cNvPr id="4" name="标题 3"/>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DISPLAY</a:t>
            </a:r>
            <a:r>
              <a:rPr lang="zh-CN" altLang="en-US" dirty="0">
                <a:latin typeface="Times New Roman" panose="02020603050405020304" pitchFamily="18" charset="0"/>
                <a:cs typeface="Times New Roman" panose="02020603050405020304" pitchFamily="18" charset="0"/>
              </a:rPr>
              <a:t>表</a:t>
            </a:r>
          </a:p>
        </p:txBody>
      </p:sp>
    </p:spTree>
    <p:extLst>
      <p:ext uri="{BB962C8B-B14F-4D97-AF65-F5344CB8AC3E}">
        <p14:creationId xmlns:p14="http://schemas.microsoft.com/office/powerpoint/2010/main" val="343706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blinds(horizontal)">
                                      <p:cBhvr>
                                        <p:cTn id="38" dur="500"/>
                                        <p:tgtEl>
                                          <p:spTgt spid="5">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blinds(horizontal)">
                                      <p:cBhvr>
                                        <p:cTn id="41" dur="500"/>
                                        <p:tgtEl>
                                          <p:spTgt spid="5">
                                            <p:txEl>
                                              <p:pRg st="10" end="10"/>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blinds(horizontal)">
                                      <p:cBhvr>
                                        <p:cTn id="44"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r>
              <a:rPr lang="en-US" altLang="zh-CN" dirty="0">
                <a:latin typeface="Times New Roman" panose="02020603050405020304" pitchFamily="18" charset="0"/>
              </a:rPr>
              <a:t>display</a:t>
            </a:r>
            <a:r>
              <a:rPr lang="zh-CN" altLang="en-US" dirty="0">
                <a:latin typeface="Times New Roman" panose="02020603050405020304" pitchFamily="18" charset="0"/>
              </a:rPr>
              <a:t>表的维护</a:t>
            </a:r>
            <a:endParaRPr lang="en-US" altLang="zh-CN" dirty="0">
              <a:latin typeface="Times New Roman" panose="02020603050405020304" pitchFamily="18" charset="0"/>
            </a:endParaRPr>
          </a:p>
          <a:p>
            <a:r>
              <a:rPr lang="zh-CN" altLang="en-US" dirty="0">
                <a:latin typeface="Times New Roman" panose="02020603050405020304" pitchFamily="18" charset="0"/>
              </a:rPr>
              <a:t>当嵌套深度为</a:t>
            </a:r>
            <a:r>
              <a:rPr lang="en-US" altLang="zh-CN" dirty="0" err="1">
                <a:latin typeface="Times New Roman" panose="02020603050405020304" pitchFamily="18" charset="0"/>
              </a:rPr>
              <a:t>i</a:t>
            </a:r>
            <a:r>
              <a:rPr lang="zh-CN" altLang="en-US" dirty="0">
                <a:latin typeface="Times New Roman" panose="02020603050405020304" pitchFamily="18" charset="0"/>
              </a:rPr>
              <a:t>的过程的新活动记录建立时</a:t>
            </a:r>
          </a:p>
          <a:p>
            <a:pPr lvl="1"/>
            <a:r>
              <a:rPr lang="zh-CN" altLang="en-US" dirty="0">
                <a:latin typeface="Times New Roman" panose="02020603050405020304" pitchFamily="18" charset="0"/>
              </a:rPr>
              <a:t>在新的活动记录中保存</a:t>
            </a:r>
            <a:r>
              <a:rPr lang="en-US" altLang="zh-CN" dirty="0">
                <a:latin typeface="Times New Roman" panose="02020603050405020304" pitchFamily="18" charset="0"/>
              </a:rPr>
              <a:t>d[</a:t>
            </a:r>
            <a:r>
              <a:rPr lang="en-US" altLang="zh-CN" dirty="0" err="1">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的值</a:t>
            </a:r>
          </a:p>
          <a:p>
            <a:pPr lvl="1"/>
            <a:r>
              <a:rPr lang="zh-CN" altLang="en-US" dirty="0">
                <a:latin typeface="Times New Roman" panose="02020603050405020304" pitchFamily="18" charset="0"/>
              </a:rPr>
              <a:t>置</a:t>
            </a:r>
            <a:r>
              <a:rPr lang="en-US" altLang="zh-CN" dirty="0">
                <a:latin typeface="Times New Roman" panose="02020603050405020304" pitchFamily="18" charset="0"/>
              </a:rPr>
              <a:t>d[</a:t>
            </a:r>
            <a:r>
              <a:rPr lang="en-US" altLang="zh-CN" dirty="0" err="1">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指向新的活动记录</a:t>
            </a:r>
          </a:p>
          <a:p>
            <a:r>
              <a:rPr lang="zh-CN" altLang="en-US" dirty="0">
                <a:latin typeface="Times New Roman" panose="02020603050405020304" pitchFamily="18" charset="0"/>
              </a:rPr>
              <a:t>当嵌套深度为</a:t>
            </a:r>
            <a:r>
              <a:rPr lang="en-US" altLang="zh-CN" dirty="0" err="1">
                <a:latin typeface="Times New Roman" panose="02020603050405020304" pitchFamily="18" charset="0"/>
              </a:rPr>
              <a:t>i</a:t>
            </a:r>
            <a:r>
              <a:rPr lang="zh-CN" altLang="en-US" dirty="0">
                <a:latin typeface="Times New Roman" panose="02020603050405020304" pitchFamily="18" charset="0"/>
              </a:rPr>
              <a:t>的过程返回时</a:t>
            </a:r>
          </a:p>
          <a:p>
            <a:pPr lvl="1"/>
            <a:r>
              <a:rPr lang="zh-CN" altLang="en-US" dirty="0">
                <a:latin typeface="Times New Roman" panose="02020603050405020304" pitchFamily="18" charset="0"/>
              </a:rPr>
              <a:t>将</a:t>
            </a:r>
            <a:r>
              <a:rPr lang="en-US" altLang="zh-CN" dirty="0">
                <a:latin typeface="Times New Roman" panose="02020603050405020304" pitchFamily="18" charset="0"/>
              </a:rPr>
              <a:t>d[</a:t>
            </a:r>
            <a:r>
              <a:rPr lang="en-US" altLang="zh-CN" dirty="0" err="1">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置成将弹出栈的活动记录中保存的</a:t>
            </a:r>
            <a:r>
              <a:rPr lang="en-US" altLang="zh-CN" dirty="0">
                <a:latin typeface="Times New Roman" panose="02020603050405020304" pitchFamily="18" charset="0"/>
              </a:rPr>
              <a:t>d[</a:t>
            </a:r>
            <a:r>
              <a:rPr lang="en-US" altLang="zh-CN" dirty="0" err="1">
                <a:latin typeface="Times New Roman" panose="02020603050405020304" pitchFamily="18" charset="0"/>
              </a:rPr>
              <a:t>i</a:t>
            </a:r>
            <a:r>
              <a:rPr lang="en-US" altLang="zh-CN" dirty="0">
                <a:latin typeface="Times New Roman" panose="02020603050405020304" pitchFamily="18" charset="0"/>
              </a:rPr>
              <a:t>]</a:t>
            </a:r>
          </a:p>
          <a:p>
            <a:pPr lvl="1"/>
            <a:r>
              <a:rPr lang="en-US" altLang="zh-CN" dirty="0">
                <a:latin typeface="Times New Roman" panose="02020603050405020304" pitchFamily="18" charset="0"/>
              </a:rPr>
              <a:t>d[</a:t>
            </a:r>
            <a:r>
              <a:rPr lang="en-US" altLang="zh-CN" dirty="0" err="1">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仍然指向嵌套深度为</a:t>
            </a:r>
            <a:r>
              <a:rPr lang="en-US" altLang="zh-CN" dirty="0" err="1">
                <a:latin typeface="Times New Roman" panose="02020603050405020304" pitchFamily="18" charset="0"/>
              </a:rPr>
              <a:t>i</a:t>
            </a:r>
            <a:r>
              <a:rPr lang="zh-CN" altLang="en-US" dirty="0">
                <a:latin typeface="Times New Roman" panose="02020603050405020304" pitchFamily="18" charset="0"/>
              </a:rPr>
              <a:t>的最靠近栈顶的活动记录</a:t>
            </a:r>
          </a:p>
        </p:txBody>
      </p:sp>
      <p:sp>
        <p:nvSpPr>
          <p:cNvPr id="3" name="灯片编号占位符 2"/>
          <p:cNvSpPr>
            <a:spLocks noGrp="1"/>
          </p:cNvSpPr>
          <p:nvPr>
            <p:ph type="sldNum" sz="quarter" idx="12"/>
          </p:nvPr>
        </p:nvSpPr>
        <p:spPr/>
        <p:txBody>
          <a:bodyPr/>
          <a:lstStyle/>
          <a:p>
            <a:fld id="{10F35DC5-7E65-8247-99AB-4E984F8A921E}" type="slidenum">
              <a:rPr lang="en-US" smtClean="0"/>
              <a:pPr/>
              <a:t>74</a:t>
            </a:fld>
            <a:endParaRPr lang="en-US"/>
          </a:p>
        </p:txBody>
      </p:sp>
      <p:sp>
        <p:nvSpPr>
          <p:cNvPr id="4" name="标题 3"/>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DISPLAY</a:t>
            </a:r>
            <a:r>
              <a:rPr lang="zh-CN" altLang="en-US" dirty="0">
                <a:latin typeface="Times New Roman" panose="02020603050405020304" pitchFamily="18" charset="0"/>
                <a:cs typeface="Times New Roman" panose="02020603050405020304" pitchFamily="18" charset="0"/>
              </a:rPr>
              <a:t>表</a:t>
            </a:r>
            <a:endParaRPr lang="zh-CN" altLang="en-US" dirty="0"/>
          </a:p>
        </p:txBody>
      </p:sp>
    </p:spTree>
    <p:extLst>
      <p:ext uri="{BB962C8B-B14F-4D97-AF65-F5344CB8AC3E}">
        <p14:creationId xmlns:p14="http://schemas.microsoft.com/office/powerpoint/2010/main" val="370049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9550400" y="6356350"/>
            <a:ext cx="2641600" cy="457200"/>
          </a:xfrm>
        </p:spPr>
        <p:txBody>
          <a:bodyPr/>
          <a:lstStyle/>
          <a:p>
            <a:fld id="{10F35DC5-7E65-8247-99AB-4E984F8A921E}" type="slidenum">
              <a:rPr lang="en-US" smtClean="0"/>
              <a:pPr/>
              <a:t>75</a:t>
            </a:fld>
            <a:endParaRPr lang="en-US"/>
          </a:p>
        </p:txBody>
      </p:sp>
      <p:sp>
        <p:nvSpPr>
          <p:cNvPr id="4" name="标题 3"/>
          <p:cNvSpPr>
            <a:spLocks noGrp="1"/>
          </p:cNvSpPr>
          <p:nvPr>
            <p:ph type="title" idx="4294967295"/>
          </p:nvPr>
        </p:nvSpPr>
        <p:spPr>
          <a:xfrm>
            <a:off x="1395413" y="42863"/>
            <a:ext cx="10796587" cy="722312"/>
          </a:xfrm>
        </p:spPr>
        <p:txBody>
          <a:bodyPr/>
          <a:lstStyle/>
          <a:p>
            <a:r>
              <a:rPr lang="en-US" altLang="zh-CN" dirty="0">
                <a:solidFill>
                  <a:schemeClr val="tx1"/>
                </a:solidFill>
              </a:rPr>
              <a:t>DISPAY</a:t>
            </a:r>
            <a:r>
              <a:rPr lang="zh-CN" altLang="en-US" dirty="0">
                <a:solidFill>
                  <a:schemeClr val="tx1"/>
                </a:solidFill>
              </a:rPr>
              <a:t>表应用举例</a:t>
            </a:r>
          </a:p>
        </p:txBody>
      </p:sp>
      <p:grpSp>
        <p:nvGrpSpPr>
          <p:cNvPr id="5" name="Group 202"/>
          <p:cNvGrpSpPr>
            <a:grpSpLocks/>
          </p:cNvGrpSpPr>
          <p:nvPr/>
        </p:nvGrpSpPr>
        <p:grpSpPr bwMode="auto">
          <a:xfrm>
            <a:off x="4156075" y="1939925"/>
            <a:ext cx="1219200" cy="1162050"/>
            <a:chOff x="624" y="804"/>
            <a:chExt cx="768" cy="732"/>
          </a:xfrm>
        </p:grpSpPr>
        <p:grpSp>
          <p:nvGrpSpPr>
            <p:cNvPr id="6" name="Group 204"/>
            <p:cNvGrpSpPr>
              <a:grpSpLocks/>
            </p:cNvGrpSpPr>
            <p:nvPr/>
          </p:nvGrpSpPr>
          <p:grpSpPr bwMode="auto">
            <a:xfrm>
              <a:off x="624" y="804"/>
              <a:ext cx="768" cy="732"/>
              <a:chOff x="1824" y="912"/>
              <a:chExt cx="768" cy="732"/>
            </a:xfrm>
          </p:grpSpPr>
          <p:sp>
            <p:nvSpPr>
              <p:cNvPr id="8" name="Text Box 212"/>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9" name="Text Box 211"/>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0" name="Line 210"/>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 name="Line 20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 name="Line 20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Line 20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4" name="AutoShape 206"/>
              <p:cNvCxnSpPr>
                <a:cxnSpLocks noChangeShapeType="1"/>
                <a:stCxn id="12" idx="0"/>
                <a:endCxn id="1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05"/>
              <p:cNvCxnSpPr>
                <a:cxnSpLocks noChangeShapeType="1"/>
                <a:stCxn id="12" idx="1"/>
                <a:endCxn id="1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Text Box 203"/>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27" name="Group 153"/>
          <p:cNvGrpSpPr>
            <a:grpSpLocks/>
          </p:cNvGrpSpPr>
          <p:nvPr/>
        </p:nvGrpSpPr>
        <p:grpSpPr bwMode="auto">
          <a:xfrm>
            <a:off x="4114800" y="762000"/>
            <a:ext cx="1260476" cy="1200150"/>
            <a:chOff x="358" y="46"/>
            <a:chExt cx="794" cy="756"/>
          </a:xfrm>
        </p:grpSpPr>
        <p:sp>
          <p:nvSpPr>
            <p:cNvPr id="28" name="Rectangle 157"/>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9" name="Text Box 156"/>
            <p:cNvSpPr txBox="1">
              <a:spLocks noChangeArrowheads="1"/>
            </p:cNvSpPr>
            <p:nvPr/>
          </p:nvSpPr>
          <p:spPr bwMode="auto">
            <a:xfrm>
              <a:off x="358" y="46"/>
              <a:ext cx="38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20000"/>
                </a:lnSpc>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d[3]</a:t>
              </a:r>
            </a:p>
            <a:p>
              <a:pPr algn="ctr" eaLnBrk="1" hangingPunct="1">
                <a:lnSpc>
                  <a:spcPct val="120000"/>
                </a:lnSpc>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d[2]</a:t>
              </a:r>
            </a:p>
            <a:p>
              <a:pPr algn="ctr" eaLnBrk="1" hangingPunct="1">
                <a:lnSpc>
                  <a:spcPct val="120000"/>
                </a:lnSpc>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d[1]</a:t>
              </a:r>
              <a:endParaRPr lang="en-US" altLang="zh-CN" sz="1800">
                <a:latin typeface="Times New Roman" panose="02020603050405020304" pitchFamily="18" charset="0"/>
                <a:cs typeface="Times New Roman" panose="02020603050405020304" pitchFamily="18" charset="0"/>
              </a:endParaRPr>
            </a:p>
          </p:txBody>
        </p:sp>
        <p:sp>
          <p:nvSpPr>
            <p:cNvPr id="30" name="Line 155"/>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1" name="Line 154"/>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32" name="Arc 152"/>
          <p:cNvSpPr>
            <a:spLocks/>
          </p:cNvSpPr>
          <p:nvPr/>
        </p:nvSpPr>
        <p:spPr bwMode="auto">
          <a:xfrm>
            <a:off x="5299076" y="1755775"/>
            <a:ext cx="306387" cy="927100"/>
          </a:xfrm>
          <a:custGeom>
            <a:avLst/>
            <a:gdLst>
              <a:gd name="T0" fmla="*/ 0 w 27549"/>
              <a:gd name="T1" fmla="*/ 2147483647 h 43176"/>
              <a:gd name="T2" fmla="*/ 1185077535 w 27549"/>
              <a:gd name="T3" fmla="*/ 2147483647 h 43176"/>
              <a:gd name="T4" fmla="*/ 1012201220 w 27549"/>
              <a:gd name="T5" fmla="*/ 2147483647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 name="Text Box 145"/>
          <p:cNvSpPr txBox="1">
            <a:spLocks noChangeArrowheads="1"/>
          </p:cNvSpPr>
          <p:nvPr/>
        </p:nvSpPr>
        <p:spPr bwMode="auto">
          <a:xfrm>
            <a:off x="4232275" y="2493963"/>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d[1]</a:t>
            </a:r>
            <a:endParaRPr lang="en-US" altLang="zh-CN" sz="1800" dirty="0">
              <a:latin typeface="Times New Roman" panose="02020603050405020304" pitchFamily="18" charset="0"/>
              <a:cs typeface="Times New Roman" panose="02020603050405020304" pitchFamily="18" charset="0"/>
            </a:endParaRPr>
          </a:p>
        </p:txBody>
      </p:sp>
      <p:grpSp>
        <p:nvGrpSpPr>
          <p:cNvPr id="23" name="组合 22"/>
          <p:cNvGrpSpPr/>
          <p:nvPr/>
        </p:nvGrpSpPr>
        <p:grpSpPr>
          <a:xfrm>
            <a:off x="7683750" y="2158206"/>
            <a:ext cx="2906712" cy="2541588"/>
            <a:chOff x="6159750" y="2158206"/>
            <a:chExt cx="2906712" cy="2541588"/>
          </a:xfrm>
        </p:grpSpPr>
        <p:sp>
          <p:nvSpPr>
            <p:cNvPr id="24" name="Rectangle 157"/>
            <p:cNvSpPr>
              <a:spLocks noChangeArrowheads="1"/>
            </p:cNvSpPr>
            <p:nvPr/>
          </p:nvSpPr>
          <p:spPr bwMode="auto">
            <a:xfrm>
              <a:off x="7550400" y="2158206"/>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25" name="Group 154"/>
            <p:cNvGrpSpPr>
              <a:grpSpLocks/>
            </p:cNvGrpSpPr>
            <p:nvPr/>
          </p:nvGrpSpPr>
          <p:grpSpPr bwMode="auto">
            <a:xfrm>
              <a:off x="6416925" y="2409031"/>
              <a:ext cx="1117601" cy="768350"/>
              <a:chOff x="827" y="2259"/>
              <a:chExt cx="704" cy="484"/>
            </a:xfrm>
          </p:grpSpPr>
          <p:sp>
            <p:nvSpPr>
              <p:cNvPr id="52"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53"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 name="Group 145"/>
            <p:cNvGrpSpPr>
              <a:grpSpLocks/>
            </p:cNvGrpSpPr>
            <p:nvPr/>
          </p:nvGrpSpPr>
          <p:grpSpPr bwMode="auto">
            <a:xfrm>
              <a:off x="7277054" y="2432844"/>
              <a:ext cx="673261" cy="733425"/>
              <a:chOff x="-335076" y="2256"/>
              <a:chExt cx="673261" cy="462"/>
            </a:xfrm>
          </p:grpSpPr>
          <p:sp>
            <p:nvSpPr>
              <p:cNvPr id="49"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50" name="Rectangle 146"/>
              <p:cNvSpPr>
                <a:spLocks noChangeArrowheads="1"/>
              </p:cNvSpPr>
              <p:nvPr/>
            </p:nvSpPr>
            <p:spPr bwMode="auto">
              <a:xfrm>
                <a:off x="-335076" y="2544"/>
                <a:ext cx="6732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33" name="Group 151"/>
            <p:cNvGrpSpPr>
              <a:grpSpLocks/>
            </p:cNvGrpSpPr>
            <p:nvPr/>
          </p:nvGrpSpPr>
          <p:grpSpPr bwMode="auto">
            <a:xfrm>
              <a:off x="6159750" y="3226601"/>
              <a:ext cx="1362075" cy="706438"/>
              <a:chOff x="665" y="2774"/>
              <a:chExt cx="858" cy="445"/>
            </a:xfrm>
          </p:grpSpPr>
          <p:sp>
            <p:nvSpPr>
              <p:cNvPr id="47"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48"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34" name="Group 142"/>
            <p:cNvGrpSpPr>
              <a:grpSpLocks/>
            </p:cNvGrpSpPr>
            <p:nvPr/>
          </p:nvGrpSpPr>
          <p:grpSpPr bwMode="auto">
            <a:xfrm>
              <a:off x="7248265" y="3271044"/>
              <a:ext cx="730969" cy="657225"/>
              <a:chOff x="-363864" y="2784"/>
              <a:chExt cx="730969" cy="414"/>
            </a:xfrm>
          </p:grpSpPr>
          <p:sp>
            <p:nvSpPr>
              <p:cNvPr id="45"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46" name="Rectangle 143"/>
              <p:cNvSpPr>
                <a:spLocks noChangeArrowheads="1"/>
              </p:cNvSpPr>
              <p:nvPr/>
            </p:nvSpPr>
            <p:spPr bwMode="auto">
              <a:xfrm>
                <a:off x="-363864" y="3024"/>
                <a:ext cx="7309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36" name="Group 148"/>
            <p:cNvGrpSpPr>
              <a:grpSpLocks/>
            </p:cNvGrpSpPr>
            <p:nvPr/>
          </p:nvGrpSpPr>
          <p:grpSpPr bwMode="auto">
            <a:xfrm>
              <a:off x="6159750" y="3966369"/>
              <a:ext cx="1389063" cy="733425"/>
              <a:chOff x="665" y="3240"/>
              <a:chExt cx="875" cy="462"/>
            </a:xfrm>
          </p:grpSpPr>
          <p:sp>
            <p:nvSpPr>
              <p:cNvPr id="43"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44"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37" name="Group 139"/>
            <p:cNvGrpSpPr>
              <a:grpSpLocks/>
            </p:cNvGrpSpPr>
            <p:nvPr/>
          </p:nvGrpSpPr>
          <p:grpSpPr bwMode="auto">
            <a:xfrm>
              <a:off x="7228137" y="3966376"/>
              <a:ext cx="744538" cy="695326"/>
              <a:chOff x="1338" y="3240"/>
              <a:chExt cx="469" cy="438"/>
            </a:xfrm>
          </p:grpSpPr>
          <p:sp>
            <p:nvSpPr>
              <p:cNvPr id="41"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42"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38" name="Group 136"/>
            <p:cNvGrpSpPr>
              <a:grpSpLocks/>
            </p:cNvGrpSpPr>
            <p:nvPr/>
          </p:nvGrpSpPr>
          <p:grpSpPr bwMode="auto">
            <a:xfrm>
              <a:off x="7677399" y="3966377"/>
              <a:ext cx="1389063" cy="649288"/>
              <a:chOff x="1604" y="3240"/>
              <a:chExt cx="875" cy="409"/>
            </a:xfrm>
          </p:grpSpPr>
          <p:sp>
            <p:nvSpPr>
              <p:cNvPr id="39"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40"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14121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9550400" y="6356350"/>
            <a:ext cx="2641600" cy="457200"/>
          </a:xfrm>
        </p:spPr>
        <p:txBody>
          <a:bodyPr/>
          <a:lstStyle/>
          <a:p>
            <a:fld id="{10F35DC5-7E65-8247-99AB-4E984F8A921E}" type="slidenum">
              <a:rPr lang="en-US" smtClean="0"/>
              <a:pPr/>
              <a:t>76</a:t>
            </a:fld>
            <a:endParaRPr lang="en-US"/>
          </a:p>
        </p:txBody>
      </p:sp>
      <p:sp>
        <p:nvSpPr>
          <p:cNvPr id="4" name="标题 3"/>
          <p:cNvSpPr>
            <a:spLocks noGrp="1"/>
          </p:cNvSpPr>
          <p:nvPr>
            <p:ph type="title" idx="4294967295"/>
          </p:nvPr>
        </p:nvSpPr>
        <p:spPr>
          <a:xfrm>
            <a:off x="1395413" y="42863"/>
            <a:ext cx="10796587" cy="722312"/>
          </a:xfrm>
        </p:spPr>
        <p:txBody>
          <a:bodyPr/>
          <a:lstStyle/>
          <a:p>
            <a:r>
              <a:rPr lang="en-US" altLang="zh-CN" dirty="0">
                <a:solidFill>
                  <a:schemeClr val="tx1"/>
                </a:solidFill>
              </a:rPr>
              <a:t>DISPAY</a:t>
            </a:r>
            <a:r>
              <a:rPr lang="zh-CN" altLang="en-US" dirty="0">
                <a:solidFill>
                  <a:schemeClr val="tx1"/>
                </a:solidFill>
              </a:rPr>
              <a:t>表应用举例</a:t>
            </a:r>
          </a:p>
        </p:txBody>
      </p:sp>
      <p:grpSp>
        <p:nvGrpSpPr>
          <p:cNvPr id="5" name="Group 202"/>
          <p:cNvGrpSpPr>
            <a:grpSpLocks/>
          </p:cNvGrpSpPr>
          <p:nvPr/>
        </p:nvGrpSpPr>
        <p:grpSpPr bwMode="auto">
          <a:xfrm>
            <a:off x="4156075" y="1939925"/>
            <a:ext cx="1219200" cy="1162050"/>
            <a:chOff x="624" y="804"/>
            <a:chExt cx="768" cy="732"/>
          </a:xfrm>
        </p:grpSpPr>
        <p:grpSp>
          <p:nvGrpSpPr>
            <p:cNvPr id="6" name="Group 204"/>
            <p:cNvGrpSpPr>
              <a:grpSpLocks/>
            </p:cNvGrpSpPr>
            <p:nvPr/>
          </p:nvGrpSpPr>
          <p:grpSpPr bwMode="auto">
            <a:xfrm>
              <a:off x="624" y="804"/>
              <a:ext cx="768" cy="732"/>
              <a:chOff x="1824" y="912"/>
              <a:chExt cx="768" cy="732"/>
            </a:xfrm>
          </p:grpSpPr>
          <p:sp>
            <p:nvSpPr>
              <p:cNvPr id="8" name="Text Box 212"/>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9" name="Text Box 211"/>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0" name="Line 210"/>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 name="Line 20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 name="Line 20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Line 20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4" name="AutoShape 206"/>
              <p:cNvCxnSpPr>
                <a:cxnSpLocks noChangeShapeType="1"/>
                <a:stCxn id="12" idx="0"/>
                <a:endCxn id="1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05"/>
              <p:cNvCxnSpPr>
                <a:cxnSpLocks noChangeShapeType="1"/>
                <a:stCxn id="12" idx="1"/>
                <a:endCxn id="1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Text Box 203"/>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27" name="Group 153"/>
          <p:cNvGrpSpPr>
            <a:grpSpLocks/>
          </p:cNvGrpSpPr>
          <p:nvPr/>
        </p:nvGrpSpPr>
        <p:grpSpPr bwMode="auto">
          <a:xfrm>
            <a:off x="4114800" y="762000"/>
            <a:ext cx="1260476" cy="1200150"/>
            <a:chOff x="358" y="46"/>
            <a:chExt cx="794" cy="756"/>
          </a:xfrm>
        </p:grpSpPr>
        <p:sp>
          <p:nvSpPr>
            <p:cNvPr id="28" name="Rectangle 157"/>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9" name="Text Box 156"/>
            <p:cNvSpPr txBox="1">
              <a:spLocks noChangeArrowheads="1"/>
            </p:cNvSpPr>
            <p:nvPr/>
          </p:nvSpPr>
          <p:spPr bwMode="auto">
            <a:xfrm>
              <a:off x="358" y="46"/>
              <a:ext cx="38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20000"/>
                </a:lnSpc>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d[3]</a:t>
              </a:r>
            </a:p>
            <a:p>
              <a:pPr algn="ctr" eaLnBrk="1" hangingPunct="1">
                <a:lnSpc>
                  <a:spcPct val="120000"/>
                </a:lnSpc>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d[2]</a:t>
              </a:r>
            </a:p>
            <a:p>
              <a:pPr algn="ctr" eaLnBrk="1" hangingPunct="1">
                <a:lnSpc>
                  <a:spcPct val="120000"/>
                </a:lnSpc>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d[1]</a:t>
              </a:r>
              <a:endParaRPr lang="en-US" altLang="zh-CN" sz="1800">
                <a:latin typeface="Times New Roman" panose="02020603050405020304" pitchFamily="18" charset="0"/>
                <a:cs typeface="Times New Roman" panose="02020603050405020304" pitchFamily="18" charset="0"/>
              </a:endParaRPr>
            </a:p>
          </p:txBody>
        </p:sp>
        <p:sp>
          <p:nvSpPr>
            <p:cNvPr id="30" name="Line 155"/>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1" name="Line 154"/>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32" name="Arc 152"/>
          <p:cNvSpPr>
            <a:spLocks/>
          </p:cNvSpPr>
          <p:nvPr/>
        </p:nvSpPr>
        <p:spPr bwMode="auto">
          <a:xfrm>
            <a:off x="5299076" y="1755775"/>
            <a:ext cx="306387" cy="927100"/>
          </a:xfrm>
          <a:custGeom>
            <a:avLst/>
            <a:gdLst>
              <a:gd name="T0" fmla="*/ 0 w 27549"/>
              <a:gd name="T1" fmla="*/ 2147483647 h 43176"/>
              <a:gd name="T2" fmla="*/ 1185077535 w 27549"/>
              <a:gd name="T3" fmla="*/ 2147483647 h 43176"/>
              <a:gd name="T4" fmla="*/ 1012201220 w 27549"/>
              <a:gd name="T5" fmla="*/ 2147483647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 name="Text Box 145"/>
          <p:cNvSpPr txBox="1">
            <a:spLocks noChangeArrowheads="1"/>
          </p:cNvSpPr>
          <p:nvPr/>
        </p:nvSpPr>
        <p:spPr bwMode="auto">
          <a:xfrm>
            <a:off x="4232275" y="2493963"/>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d[1]</a:t>
            </a:r>
            <a:endParaRPr lang="en-US" altLang="zh-CN" sz="1800" dirty="0">
              <a:latin typeface="Times New Roman" panose="02020603050405020304" pitchFamily="18" charset="0"/>
              <a:cs typeface="Times New Roman" panose="02020603050405020304" pitchFamily="18" charset="0"/>
            </a:endParaRPr>
          </a:p>
        </p:txBody>
      </p:sp>
      <p:grpSp>
        <p:nvGrpSpPr>
          <p:cNvPr id="40" name="Group 191"/>
          <p:cNvGrpSpPr>
            <a:grpSpLocks/>
          </p:cNvGrpSpPr>
          <p:nvPr/>
        </p:nvGrpSpPr>
        <p:grpSpPr bwMode="auto">
          <a:xfrm>
            <a:off x="4170362" y="3055937"/>
            <a:ext cx="1219200" cy="1238250"/>
            <a:chOff x="624" y="1476"/>
            <a:chExt cx="768" cy="780"/>
          </a:xfrm>
        </p:grpSpPr>
        <p:grpSp>
          <p:nvGrpSpPr>
            <p:cNvPr id="41" name="Group 193"/>
            <p:cNvGrpSpPr>
              <a:grpSpLocks/>
            </p:cNvGrpSpPr>
            <p:nvPr/>
          </p:nvGrpSpPr>
          <p:grpSpPr bwMode="auto">
            <a:xfrm>
              <a:off x="624" y="1476"/>
              <a:ext cx="768" cy="732"/>
              <a:chOff x="1824" y="912"/>
              <a:chExt cx="768" cy="732"/>
            </a:xfrm>
          </p:grpSpPr>
          <p:sp>
            <p:nvSpPr>
              <p:cNvPr id="43" name="Text Box 201"/>
              <p:cNvSpPr txBox="1">
                <a:spLocks noChangeArrowheads="1"/>
              </p:cNvSpPr>
              <p:nvPr/>
            </p:nvSpPr>
            <p:spPr bwMode="auto">
              <a:xfrm>
                <a:off x="2118" y="912"/>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anose="02020603050405020304" pitchFamily="18" charset="0"/>
                    <a:cs typeface="Times New Roman" panose="02020603050405020304" pitchFamily="18" charset="0"/>
                  </a:rPr>
                  <a:t>r</a:t>
                </a:r>
              </a:p>
            </p:txBody>
          </p:sp>
          <p:sp>
            <p:nvSpPr>
              <p:cNvPr id="44" name="Text Box 200"/>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45" name="Line 19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 name="Line 19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7" name="Line 19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8" name="Line 19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49" name="AutoShape 195"/>
              <p:cNvCxnSpPr>
                <a:cxnSpLocks noChangeShapeType="1"/>
                <a:stCxn id="47" idx="0"/>
                <a:endCxn id="48"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194"/>
              <p:cNvCxnSpPr>
                <a:cxnSpLocks noChangeShapeType="1"/>
                <a:stCxn id="47" idx="1"/>
                <a:endCxn id="48"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Text Box 192"/>
            <p:cNvSpPr txBox="1">
              <a:spLocks noChangeArrowheads="1"/>
            </p:cNvSpPr>
            <p:nvPr/>
          </p:nvSpPr>
          <p:spPr bwMode="auto">
            <a:xfrm>
              <a:off x="924" y="1968"/>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i</a:t>
              </a:r>
            </a:p>
          </p:txBody>
        </p:sp>
      </p:grpSp>
      <p:sp>
        <p:nvSpPr>
          <p:cNvPr id="60" name="Text Box 31"/>
          <p:cNvSpPr txBox="1">
            <a:spLocks noChangeArrowheads="1"/>
          </p:cNvSpPr>
          <p:nvPr/>
        </p:nvSpPr>
        <p:spPr bwMode="auto">
          <a:xfrm>
            <a:off x="4284662" y="3613150"/>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d[2]</a:t>
            </a:r>
            <a:endParaRPr lang="en-US" altLang="zh-CN" sz="1800" dirty="0">
              <a:latin typeface="Times New Roman" panose="02020603050405020304" pitchFamily="18" charset="0"/>
              <a:cs typeface="Times New Roman" panose="02020603050405020304" pitchFamily="18" charset="0"/>
            </a:endParaRPr>
          </a:p>
        </p:txBody>
      </p:sp>
      <p:sp>
        <p:nvSpPr>
          <p:cNvPr id="74" name="Arc 151"/>
          <p:cNvSpPr>
            <a:spLocks/>
          </p:cNvSpPr>
          <p:nvPr/>
        </p:nvSpPr>
        <p:spPr bwMode="auto">
          <a:xfrm>
            <a:off x="5313362" y="1358900"/>
            <a:ext cx="457200" cy="2362200"/>
          </a:xfrm>
          <a:custGeom>
            <a:avLst/>
            <a:gdLst>
              <a:gd name="T0" fmla="*/ 0 w 27549"/>
              <a:gd name="T1" fmla="*/ 2147483647 h 43176"/>
              <a:gd name="T2" fmla="*/ 2147483647 w 27549"/>
              <a:gd name="T3" fmla="*/ 2147483647 h 43176"/>
              <a:gd name="T4" fmla="*/ 2147483647 w 27549"/>
              <a:gd name="T5" fmla="*/ 2147483647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6" name="组合 35"/>
          <p:cNvGrpSpPr/>
          <p:nvPr/>
        </p:nvGrpSpPr>
        <p:grpSpPr>
          <a:xfrm>
            <a:off x="7683750" y="2158206"/>
            <a:ext cx="2906712" cy="2541588"/>
            <a:chOff x="6159750" y="2158206"/>
            <a:chExt cx="2906712" cy="2541588"/>
          </a:xfrm>
        </p:grpSpPr>
        <p:sp>
          <p:nvSpPr>
            <p:cNvPr id="37" name="Rectangle 157"/>
            <p:cNvSpPr>
              <a:spLocks noChangeArrowheads="1"/>
            </p:cNvSpPr>
            <p:nvPr/>
          </p:nvSpPr>
          <p:spPr bwMode="auto">
            <a:xfrm>
              <a:off x="7550400" y="2158206"/>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38" name="Group 154"/>
            <p:cNvGrpSpPr>
              <a:grpSpLocks/>
            </p:cNvGrpSpPr>
            <p:nvPr/>
          </p:nvGrpSpPr>
          <p:grpSpPr bwMode="auto">
            <a:xfrm>
              <a:off x="6416925" y="2409031"/>
              <a:ext cx="1117601" cy="768350"/>
              <a:chOff x="827" y="2259"/>
              <a:chExt cx="704" cy="484"/>
            </a:xfrm>
          </p:grpSpPr>
          <p:sp>
            <p:nvSpPr>
              <p:cNvPr id="69"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70"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39" name="Group 145"/>
            <p:cNvGrpSpPr>
              <a:grpSpLocks/>
            </p:cNvGrpSpPr>
            <p:nvPr/>
          </p:nvGrpSpPr>
          <p:grpSpPr bwMode="auto">
            <a:xfrm>
              <a:off x="7277054" y="2432844"/>
              <a:ext cx="673261" cy="733425"/>
              <a:chOff x="-335076" y="2256"/>
              <a:chExt cx="673261" cy="462"/>
            </a:xfrm>
          </p:grpSpPr>
          <p:sp>
            <p:nvSpPr>
              <p:cNvPr id="67"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68" name="Rectangle 146"/>
              <p:cNvSpPr>
                <a:spLocks noChangeArrowheads="1"/>
              </p:cNvSpPr>
              <p:nvPr/>
            </p:nvSpPr>
            <p:spPr bwMode="auto">
              <a:xfrm>
                <a:off x="-335076" y="2544"/>
                <a:ext cx="6732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51" name="Group 151"/>
            <p:cNvGrpSpPr>
              <a:grpSpLocks/>
            </p:cNvGrpSpPr>
            <p:nvPr/>
          </p:nvGrpSpPr>
          <p:grpSpPr bwMode="auto">
            <a:xfrm>
              <a:off x="6159750" y="3226601"/>
              <a:ext cx="1362075" cy="706438"/>
              <a:chOff x="665" y="2774"/>
              <a:chExt cx="858" cy="445"/>
            </a:xfrm>
          </p:grpSpPr>
          <p:sp>
            <p:nvSpPr>
              <p:cNvPr id="65"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66"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52" name="Group 142"/>
            <p:cNvGrpSpPr>
              <a:grpSpLocks/>
            </p:cNvGrpSpPr>
            <p:nvPr/>
          </p:nvGrpSpPr>
          <p:grpSpPr bwMode="auto">
            <a:xfrm>
              <a:off x="7248265" y="3271044"/>
              <a:ext cx="730969" cy="657225"/>
              <a:chOff x="-363864" y="2784"/>
              <a:chExt cx="730969" cy="414"/>
            </a:xfrm>
          </p:grpSpPr>
          <p:sp>
            <p:nvSpPr>
              <p:cNvPr id="63"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64" name="Rectangle 143"/>
              <p:cNvSpPr>
                <a:spLocks noChangeArrowheads="1"/>
              </p:cNvSpPr>
              <p:nvPr/>
            </p:nvSpPr>
            <p:spPr bwMode="auto">
              <a:xfrm>
                <a:off x="-363864" y="3024"/>
                <a:ext cx="7309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53" name="Group 148"/>
            <p:cNvGrpSpPr>
              <a:grpSpLocks/>
            </p:cNvGrpSpPr>
            <p:nvPr/>
          </p:nvGrpSpPr>
          <p:grpSpPr bwMode="auto">
            <a:xfrm>
              <a:off x="6159750" y="3966369"/>
              <a:ext cx="1389063" cy="733425"/>
              <a:chOff x="665" y="3240"/>
              <a:chExt cx="875" cy="462"/>
            </a:xfrm>
          </p:grpSpPr>
          <p:sp>
            <p:nvSpPr>
              <p:cNvPr id="61"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62"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54" name="Group 139"/>
            <p:cNvGrpSpPr>
              <a:grpSpLocks/>
            </p:cNvGrpSpPr>
            <p:nvPr/>
          </p:nvGrpSpPr>
          <p:grpSpPr bwMode="auto">
            <a:xfrm>
              <a:off x="7228137" y="3966376"/>
              <a:ext cx="744538" cy="695326"/>
              <a:chOff x="1338" y="3240"/>
              <a:chExt cx="469" cy="438"/>
            </a:xfrm>
          </p:grpSpPr>
          <p:sp>
            <p:nvSpPr>
              <p:cNvPr id="58"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59"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55" name="Group 136"/>
            <p:cNvGrpSpPr>
              <a:grpSpLocks/>
            </p:cNvGrpSpPr>
            <p:nvPr/>
          </p:nvGrpSpPr>
          <p:grpSpPr bwMode="auto">
            <a:xfrm>
              <a:off x="7677399" y="3966377"/>
              <a:ext cx="1389063" cy="649288"/>
              <a:chOff x="1604" y="3240"/>
              <a:chExt cx="875" cy="409"/>
            </a:xfrm>
          </p:grpSpPr>
          <p:sp>
            <p:nvSpPr>
              <p:cNvPr id="56"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57"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125094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xit" presetSubtype="8" fill="hold" nodeType="clickEffect">
                                  <p:stCondLst>
                                    <p:cond delay="0"/>
                                  </p:stCondLst>
                                  <p:childTnLst>
                                    <p:anim calcmode="lin" valueType="num">
                                      <p:cBhvr additive="base">
                                        <p:cTn id="18" dur="500"/>
                                        <p:tgtEl>
                                          <p:spTgt spid="40"/>
                                        </p:tgtEl>
                                        <p:attrNameLst>
                                          <p:attrName>ppt_x</p:attrName>
                                        </p:attrNameLst>
                                      </p:cBhvr>
                                      <p:tavLst>
                                        <p:tav tm="0">
                                          <p:val>
                                            <p:strVal val="#ppt_x"/>
                                          </p:val>
                                        </p:tav>
                                        <p:tav tm="100000">
                                          <p:val>
                                            <p:strVal val="#ppt_x-#ppt_w*1.125000"/>
                                          </p:val>
                                        </p:tav>
                                      </p:tavLst>
                                    </p:anim>
                                    <p:animEffect transition="out" filter="wipe(left)">
                                      <p:cBhvr>
                                        <p:cTn id="19" dur="500"/>
                                        <p:tgtEl>
                                          <p:spTgt spid="40"/>
                                        </p:tgtEl>
                                      </p:cBhvr>
                                    </p:animEffect>
                                    <p:set>
                                      <p:cBhvr>
                                        <p:cTn id="20" dur="1" fill="hold">
                                          <p:stCondLst>
                                            <p:cond delay="499"/>
                                          </p:stCondLst>
                                        </p:cTn>
                                        <p:tgtEl>
                                          <p:spTgt spid="40"/>
                                        </p:tgtEl>
                                        <p:attrNameLst>
                                          <p:attrName>style.visibility</p:attrName>
                                        </p:attrNameLst>
                                      </p:cBhvr>
                                      <p:to>
                                        <p:strVal val="hidden"/>
                                      </p:to>
                                    </p:set>
                                  </p:childTnLst>
                                </p:cTn>
                              </p:par>
                              <p:par>
                                <p:cTn id="21" presetID="12" presetClass="exit" presetSubtype="8" fill="hold" grpId="1" nodeType="withEffect">
                                  <p:stCondLst>
                                    <p:cond delay="0"/>
                                  </p:stCondLst>
                                  <p:childTnLst>
                                    <p:anim calcmode="lin" valueType="num">
                                      <p:cBhvr additive="base">
                                        <p:cTn id="22" dur="500"/>
                                        <p:tgtEl>
                                          <p:spTgt spid="74"/>
                                        </p:tgtEl>
                                        <p:attrNameLst>
                                          <p:attrName>ppt_x</p:attrName>
                                        </p:attrNameLst>
                                      </p:cBhvr>
                                      <p:tavLst>
                                        <p:tav tm="0">
                                          <p:val>
                                            <p:strVal val="#ppt_x"/>
                                          </p:val>
                                        </p:tav>
                                        <p:tav tm="100000">
                                          <p:val>
                                            <p:strVal val="#ppt_x-#ppt_w*1.125000"/>
                                          </p:val>
                                        </p:tav>
                                      </p:tavLst>
                                    </p:anim>
                                    <p:animEffect transition="out" filter="wipe(left)">
                                      <p:cBhvr>
                                        <p:cTn id="23" dur="500"/>
                                        <p:tgtEl>
                                          <p:spTgt spid="74"/>
                                        </p:tgtEl>
                                      </p:cBhvr>
                                    </p:animEffect>
                                    <p:set>
                                      <p:cBhvr>
                                        <p:cTn id="24" dur="1" fill="hold">
                                          <p:stCondLst>
                                            <p:cond delay="499"/>
                                          </p:stCondLst>
                                        </p:cTn>
                                        <p:tgtEl>
                                          <p:spTgt spid="74"/>
                                        </p:tgtEl>
                                        <p:attrNameLst>
                                          <p:attrName>style.visibility</p:attrName>
                                        </p:attrNameLst>
                                      </p:cBhvr>
                                      <p:to>
                                        <p:strVal val="hidden"/>
                                      </p:to>
                                    </p:set>
                                  </p:childTnLst>
                                </p:cTn>
                              </p:par>
                              <p:par>
                                <p:cTn id="25" presetID="12" presetClass="exit" presetSubtype="8" fill="hold" grpId="1" nodeType="withEffect">
                                  <p:stCondLst>
                                    <p:cond delay="0"/>
                                  </p:stCondLst>
                                  <p:childTnLst>
                                    <p:anim calcmode="lin" valueType="num">
                                      <p:cBhvr additive="base">
                                        <p:cTn id="26" dur="500"/>
                                        <p:tgtEl>
                                          <p:spTgt spid="60"/>
                                        </p:tgtEl>
                                        <p:attrNameLst>
                                          <p:attrName>ppt_x</p:attrName>
                                        </p:attrNameLst>
                                      </p:cBhvr>
                                      <p:tavLst>
                                        <p:tav tm="0">
                                          <p:val>
                                            <p:strVal val="#ppt_x"/>
                                          </p:val>
                                        </p:tav>
                                        <p:tav tm="100000">
                                          <p:val>
                                            <p:strVal val="#ppt_x-#ppt_w*1.125000"/>
                                          </p:val>
                                        </p:tav>
                                      </p:tavLst>
                                    </p:anim>
                                    <p:animEffect transition="out" filter="wipe(left)">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autoUpdateAnimBg="0"/>
      <p:bldP spid="60" grpId="1" animBg="1"/>
      <p:bldP spid="74" grpId="0" animBg="1"/>
      <p:bldP spid="74"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9550400" y="6356350"/>
            <a:ext cx="2641600" cy="457200"/>
          </a:xfrm>
        </p:spPr>
        <p:txBody>
          <a:bodyPr/>
          <a:lstStyle/>
          <a:p>
            <a:fld id="{10F35DC5-7E65-8247-99AB-4E984F8A921E}" type="slidenum">
              <a:rPr lang="en-US" smtClean="0"/>
              <a:pPr/>
              <a:t>77</a:t>
            </a:fld>
            <a:endParaRPr lang="en-US"/>
          </a:p>
        </p:txBody>
      </p:sp>
      <p:sp>
        <p:nvSpPr>
          <p:cNvPr id="4" name="标题 3"/>
          <p:cNvSpPr>
            <a:spLocks noGrp="1"/>
          </p:cNvSpPr>
          <p:nvPr>
            <p:ph type="title" idx="4294967295"/>
          </p:nvPr>
        </p:nvSpPr>
        <p:spPr>
          <a:xfrm>
            <a:off x="1395413" y="42863"/>
            <a:ext cx="10796587" cy="722312"/>
          </a:xfrm>
        </p:spPr>
        <p:txBody>
          <a:bodyPr/>
          <a:lstStyle/>
          <a:p>
            <a:r>
              <a:rPr lang="en-US" altLang="zh-CN" dirty="0">
                <a:solidFill>
                  <a:schemeClr val="tx1"/>
                </a:solidFill>
              </a:rPr>
              <a:t>DISPAY</a:t>
            </a:r>
            <a:r>
              <a:rPr lang="zh-CN" altLang="en-US" dirty="0">
                <a:solidFill>
                  <a:schemeClr val="tx1"/>
                </a:solidFill>
              </a:rPr>
              <a:t>表应用举例</a:t>
            </a:r>
          </a:p>
        </p:txBody>
      </p:sp>
      <p:grpSp>
        <p:nvGrpSpPr>
          <p:cNvPr id="5" name="Group 202"/>
          <p:cNvGrpSpPr>
            <a:grpSpLocks/>
          </p:cNvGrpSpPr>
          <p:nvPr/>
        </p:nvGrpSpPr>
        <p:grpSpPr bwMode="auto">
          <a:xfrm>
            <a:off x="4205288" y="1939925"/>
            <a:ext cx="1219200" cy="1162050"/>
            <a:chOff x="624" y="804"/>
            <a:chExt cx="768" cy="732"/>
          </a:xfrm>
        </p:grpSpPr>
        <p:grpSp>
          <p:nvGrpSpPr>
            <p:cNvPr id="6" name="Group 204"/>
            <p:cNvGrpSpPr>
              <a:grpSpLocks/>
            </p:cNvGrpSpPr>
            <p:nvPr/>
          </p:nvGrpSpPr>
          <p:grpSpPr bwMode="auto">
            <a:xfrm>
              <a:off x="624" y="804"/>
              <a:ext cx="768" cy="732"/>
              <a:chOff x="1824" y="912"/>
              <a:chExt cx="768" cy="732"/>
            </a:xfrm>
          </p:grpSpPr>
          <p:sp>
            <p:nvSpPr>
              <p:cNvPr id="8" name="Text Box 212"/>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9" name="Text Box 211"/>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0" name="Line 210"/>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 name="Line 20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 name="Line 20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Line 20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4" name="AutoShape 206"/>
              <p:cNvCxnSpPr>
                <a:cxnSpLocks noChangeShapeType="1"/>
                <a:stCxn id="12" idx="0"/>
                <a:endCxn id="1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05"/>
              <p:cNvCxnSpPr>
                <a:cxnSpLocks noChangeShapeType="1"/>
                <a:stCxn id="12" idx="1"/>
                <a:endCxn id="1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Text Box 203"/>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27" name="Group 153"/>
          <p:cNvGrpSpPr>
            <a:grpSpLocks/>
          </p:cNvGrpSpPr>
          <p:nvPr/>
        </p:nvGrpSpPr>
        <p:grpSpPr bwMode="auto">
          <a:xfrm>
            <a:off x="4164013" y="762000"/>
            <a:ext cx="1260476" cy="1200150"/>
            <a:chOff x="358" y="46"/>
            <a:chExt cx="794" cy="756"/>
          </a:xfrm>
        </p:grpSpPr>
        <p:sp>
          <p:nvSpPr>
            <p:cNvPr id="28" name="Rectangle 157"/>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29" name="Text Box 156"/>
            <p:cNvSpPr txBox="1">
              <a:spLocks noChangeArrowheads="1"/>
            </p:cNvSpPr>
            <p:nvPr/>
          </p:nvSpPr>
          <p:spPr bwMode="auto">
            <a:xfrm>
              <a:off x="358" y="46"/>
              <a:ext cx="38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20000"/>
                </a:lnSpc>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d[3]</a:t>
              </a:r>
            </a:p>
            <a:p>
              <a:pPr algn="ctr" eaLnBrk="1" hangingPunct="1">
                <a:lnSpc>
                  <a:spcPct val="120000"/>
                </a:lnSpc>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d[2]</a:t>
              </a:r>
            </a:p>
            <a:p>
              <a:pPr algn="ctr" eaLnBrk="1" hangingPunct="1">
                <a:lnSpc>
                  <a:spcPct val="120000"/>
                </a:lnSpc>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d[1]</a:t>
              </a:r>
              <a:endParaRPr lang="en-US" altLang="zh-CN" sz="1800">
                <a:latin typeface="Times New Roman" panose="02020603050405020304" pitchFamily="18" charset="0"/>
                <a:cs typeface="Times New Roman" panose="02020603050405020304" pitchFamily="18" charset="0"/>
              </a:endParaRPr>
            </a:p>
          </p:txBody>
        </p:sp>
        <p:sp>
          <p:nvSpPr>
            <p:cNvPr id="30" name="Line 155"/>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1" name="Line 154"/>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32" name="Arc 152"/>
          <p:cNvSpPr>
            <a:spLocks/>
          </p:cNvSpPr>
          <p:nvPr/>
        </p:nvSpPr>
        <p:spPr bwMode="auto">
          <a:xfrm>
            <a:off x="5348289" y="1755775"/>
            <a:ext cx="306387" cy="927100"/>
          </a:xfrm>
          <a:custGeom>
            <a:avLst/>
            <a:gdLst>
              <a:gd name="T0" fmla="*/ 0 w 27549"/>
              <a:gd name="T1" fmla="*/ 2147483647 h 43176"/>
              <a:gd name="T2" fmla="*/ 1185077535 w 27549"/>
              <a:gd name="T3" fmla="*/ 2147483647 h 43176"/>
              <a:gd name="T4" fmla="*/ 1012201220 w 27549"/>
              <a:gd name="T5" fmla="*/ 2147483647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 name="Text Box 145"/>
          <p:cNvSpPr txBox="1">
            <a:spLocks noChangeArrowheads="1"/>
          </p:cNvSpPr>
          <p:nvPr/>
        </p:nvSpPr>
        <p:spPr bwMode="auto">
          <a:xfrm>
            <a:off x="4281488" y="2493963"/>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d[1]</a:t>
            </a:r>
            <a:endParaRPr lang="en-US" altLang="zh-CN" sz="1800" dirty="0">
              <a:latin typeface="Times New Roman" panose="02020603050405020304" pitchFamily="18" charset="0"/>
              <a:cs typeface="Times New Roman" panose="02020603050405020304" pitchFamily="18" charset="0"/>
            </a:endParaRPr>
          </a:p>
        </p:txBody>
      </p:sp>
      <p:sp>
        <p:nvSpPr>
          <p:cNvPr id="36" name="Arc 149"/>
          <p:cNvSpPr>
            <a:spLocks/>
          </p:cNvSpPr>
          <p:nvPr/>
        </p:nvSpPr>
        <p:spPr bwMode="auto">
          <a:xfrm>
            <a:off x="5334000" y="1398587"/>
            <a:ext cx="457200" cy="2362200"/>
          </a:xfrm>
          <a:custGeom>
            <a:avLst/>
            <a:gdLst>
              <a:gd name="T0" fmla="*/ 0 w 27549"/>
              <a:gd name="T1" fmla="*/ 2147483647 h 43176"/>
              <a:gd name="T2" fmla="*/ 2147483647 w 27549"/>
              <a:gd name="T3" fmla="*/ 2147483647 h 43176"/>
              <a:gd name="T4" fmla="*/ 2147483647 w 27549"/>
              <a:gd name="T5" fmla="*/ 2147483647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37" name="Group 19"/>
          <p:cNvGrpSpPr>
            <a:grpSpLocks/>
          </p:cNvGrpSpPr>
          <p:nvPr/>
        </p:nvGrpSpPr>
        <p:grpSpPr bwMode="auto">
          <a:xfrm>
            <a:off x="4219575" y="3102769"/>
            <a:ext cx="1219200" cy="1173162"/>
            <a:chOff x="624" y="1498"/>
            <a:chExt cx="768" cy="739"/>
          </a:xfrm>
        </p:grpSpPr>
        <p:grpSp>
          <p:nvGrpSpPr>
            <p:cNvPr id="38" name="Group 21"/>
            <p:cNvGrpSpPr>
              <a:grpSpLocks/>
            </p:cNvGrpSpPr>
            <p:nvPr/>
          </p:nvGrpSpPr>
          <p:grpSpPr bwMode="auto">
            <a:xfrm>
              <a:off x="624" y="1498"/>
              <a:ext cx="768" cy="710"/>
              <a:chOff x="1824" y="934"/>
              <a:chExt cx="768" cy="710"/>
            </a:xfrm>
          </p:grpSpPr>
          <p:sp>
            <p:nvSpPr>
              <p:cNvPr id="51" name="Text Box 29"/>
              <p:cNvSpPr txBox="1">
                <a:spLocks noChangeArrowheads="1"/>
              </p:cNvSpPr>
              <p:nvPr/>
            </p:nvSpPr>
            <p:spPr bwMode="auto">
              <a:xfrm>
                <a:off x="1949" y="934"/>
                <a:ext cx="51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8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52" name="Text Box 28"/>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53" name="Line 27"/>
              <p:cNvSpPr>
                <a:spLocks noChangeShapeType="1"/>
              </p:cNvSpPr>
              <p:nvPr/>
            </p:nvSpPr>
            <p:spPr bwMode="auto">
              <a:xfrm>
                <a:off x="1824" y="1235"/>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4" name="Line 2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5" name="Line 2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6" name="Line 2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57" name="AutoShape 23"/>
              <p:cNvCxnSpPr>
                <a:cxnSpLocks noChangeShapeType="1"/>
                <a:stCxn id="55" idx="0"/>
                <a:endCxn id="56"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22"/>
              <p:cNvCxnSpPr>
                <a:cxnSpLocks noChangeShapeType="1"/>
                <a:stCxn id="55" idx="1"/>
                <a:endCxn id="56"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 name="Text Box 20"/>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k, v</a:t>
              </a:r>
              <a:endParaRPr lang="en-US" altLang="zh-CN" sz="2400" dirty="0">
                <a:latin typeface="Times New Roman" panose="02020603050405020304" pitchFamily="18" charset="0"/>
                <a:cs typeface="Times New Roman" panose="02020603050405020304" pitchFamily="18" charset="0"/>
              </a:endParaRPr>
            </a:p>
          </p:txBody>
        </p:sp>
      </p:grpSp>
      <p:sp>
        <p:nvSpPr>
          <p:cNvPr id="62" name="Text Box 31"/>
          <p:cNvSpPr txBox="1">
            <a:spLocks noChangeArrowheads="1"/>
          </p:cNvSpPr>
          <p:nvPr/>
        </p:nvSpPr>
        <p:spPr bwMode="auto">
          <a:xfrm>
            <a:off x="4333875" y="3629026"/>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d[2]</a:t>
            </a:r>
            <a:endParaRPr lang="en-US" altLang="zh-CN" sz="1800" dirty="0">
              <a:latin typeface="Times New Roman" panose="02020603050405020304" pitchFamily="18" charset="0"/>
              <a:cs typeface="Times New Roman" panose="02020603050405020304" pitchFamily="18" charset="0"/>
            </a:endParaRPr>
          </a:p>
        </p:txBody>
      </p:sp>
      <p:grpSp>
        <p:nvGrpSpPr>
          <p:cNvPr id="40" name="组合 39"/>
          <p:cNvGrpSpPr/>
          <p:nvPr/>
        </p:nvGrpSpPr>
        <p:grpSpPr>
          <a:xfrm>
            <a:off x="7683750" y="2158206"/>
            <a:ext cx="2906712" cy="2541588"/>
            <a:chOff x="6159750" y="2158206"/>
            <a:chExt cx="2906712" cy="2541588"/>
          </a:xfrm>
        </p:grpSpPr>
        <p:sp>
          <p:nvSpPr>
            <p:cNvPr id="41" name="Rectangle 157"/>
            <p:cNvSpPr>
              <a:spLocks noChangeArrowheads="1"/>
            </p:cNvSpPr>
            <p:nvPr/>
          </p:nvSpPr>
          <p:spPr bwMode="auto">
            <a:xfrm>
              <a:off x="7550400" y="2158206"/>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42" name="Group 154"/>
            <p:cNvGrpSpPr>
              <a:grpSpLocks/>
            </p:cNvGrpSpPr>
            <p:nvPr/>
          </p:nvGrpSpPr>
          <p:grpSpPr bwMode="auto">
            <a:xfrm>
              <a:off x="6416925" y="2409031"/>
              <a:ext cx="1117601" cy="768350"/>
              <a:chOff x="827" y="2259"/>
              <a:chExt cx="704" cy="484"/>
            </a:xfrm>
          </p:grpSpPr>
          <p:sp>
            <p:nvSpPr>
              <p:cNvPr id="71"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72"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43" name="Group 145"/>
            <p:cNvGrpSpPr>
              <a:grpSpLocks/>
            </p:cNvGrpSpPr>
            <p:nvPr/>
          </p:nvGrpSpPr>
          <p:grpSpPr bwMode="auto">
            <a:xfrm>
              <a:off x="7277054" y="2432844"/>
              <a:ext cx="673261" cy="733425"/>
              <a:chOff x="-335076" y="2256"/>
              <a:chExt cx="673261" cy="462"/>
            </a:xfrm>
          </p:grpSpPr>
          <p:sp>
            <p:nvSpPr>
              <p:cNvPr id="69"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70" name="Rectangle 146"/>
              <p:cNvSpPr>
                <a:spLocks noChangeArrowheads="1"/>
              </p:cNvSpPr>
              <p:nvPr/>
            </p:nvSpPr>
            <p:spPr bwMode="auto">
              <a:xfrm>
                <a:off x="-335076" y="2544"/>
                <a:ext cx="6732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44" name="Group 151"/>
            <p:cNvGrpSpPr>
              <a:grpSpLocks/>
            </p:cNvGrpSpPr>
            <p:nvPr/>
          </p:nvGrpSpPr>
          <p:grpSpPr bwMode="auto">
            <a:xfrm>
              <a:off x="6159750" y="3226601"/>
              <a:ext cx="1362075" cy="706438"/>
              <a:chOff x="665" y="2774"/>
              <a:chExt cx="858" cy="445"/>
            </a:xfrm>
          </p:grpSpPr>
          <p:sp>
            <p:nvSpPr>
              <p:cNvPr id="67"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68"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45" name="Group 142"/>
            <p:cNvGrpSpPr>
              <a:grpSpLocks/>
            </p:cNvGrpSpPr>
            <p:nvPr/>
          </p:nvGrpSpPr>
          <p:grpSpPr bwMode="auto">
            <a:xfrm>
              <a:off x="7248265" y="3271044"/>
              <a:ext cx="730969" cy="657225"/>
              <a:chOff x="-363864" y="2784"/>
              <a:chExt cx="730969" cy="414"/>
            </a:xfrm>
          </p:grpSpPr>
          <p:sp>
            <p:nvSpPr>
              <p:cNvPr id="65"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66" name="Rectangle 143"/>
              <p:cNvSpPr>
                <a:spLocks noChangeArrowheads="1"/>
              </p:cNvSpPr>
              <p:nvPr/>
            </p:nvSpPr>
            <p:spPr bwMode="auto">
              <a:xfrm>
                <a:off x="-363864" y="3024"/>
                <a:ext cx="7309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46" name="Group 148"/>
            <p:cNvGrpSpPr>
              <a:grpSpLocks/>
            </p:cNvGrpSpPr>
            <p:nvPr/>
          </p:nvGrpSpPr>
          <p:grpSpPr bwMode="auto">
            <a:xfrm>
              <a:off x="6159750" y="3966369"/>
              <a:ext cx="1389063" cy="733425"/>
              <a:chOff x="665" y="3240"/>
              <a:chExt cx="875" cy="462"/>
            </a:xfrm>
          </p:grpSpPr>
          <p:sp>
            <p:nvSpPr>
              <p:cNvPr id="63"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64"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47" name="Group 139"/>
            <p:cNvGrpSpPr>
              <a:grpSpLocks/>
            </p:cNvGrpSpPr>
            <p:nvPr/>
          </p:nvGrpSpPr>
          <p:grpSpPr bwMode="auto">
            <a:xfrm>
              <a:off x="7228137" y="3966376"/>
              <a:ext cx="744538" cy="695326"/>
              <a:chOff x="1338" y="3240"/>
              <a:chExt cx="469" cy="438"/>
            </a:xfrm>
          </p:grpSpPr>
          <p:sp>
            <p:nvSpPr>
              <p:cNvPr id="59"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60"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48" name="Group 136"/>
            <p:cNvGrpSpPr>
              <a:grpSpLocks/>
            </p:cNvGrpSpPr>
            <p:nvPr/>
          </p:nvGrpSpPr>
          <p:grpSpPr bwMode="auto">
            <a:xfrm>
              <a:off x="7677399" y="3966377"/>
              <a:ext cx="1389063" cy="649288"/>
              <a:chOff x="1604" y="3240"/>
              <a:chExt cx="875" cy="409"/>
            </a:xfrm>
          </p:grpSpPr>
          <p:sp>
            <p:nvSpPr>
              <p:cNvPr id="49"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50"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146711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2"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9550400" y="6356350"/>
            <a:ext cx="2641600" cy="457200"/>
          </a:xfrm>
        </p:spPr>
        <p:txBody>
          <a:bodyPr/>
          <a:lstStyle/>
          <a:p>
            <a:fld id="{10F35DC5-7E65-8247-99AB-4E984F8A921E}" type="slidenum">
              <a:rPr lang="en-US" smtClean="0"/>
              <a:pPr/>
              <a:t>78</a:t>
            </a:fld>
            <a:endParaRPr lang="en-US"/>
          </a:p>
        </p:txBody>
      </p:sp>
      <p:sp>
        <p:nvSpPr>
          <p:cNvPr id="4" name="标题 3"/>
          <p:cNvSpPr>
            <a:spLocks noGrp="1"/>
          </p:cNvSpPr>
          <p:nvPr>
            <p:ph type="title" idx="4294967295"/>
          </p:nvPr>
        </p:nvSpPr>
        <p:spPr>
          <a:xfrm>
            <a:off x="1395413" y="42863"/>
            <a:ext cx="10796587" cy="722312"/>
          </a:xfrm>
        </p:spPr>
        <p:txBody>
          <a:bodyPr/>
          <a:lstStyle/>
          <a:p>
            <a:r>
              <a:rPr lang="en-US" altLang="zh-CN" dirty="0">
                <a:solidFill>
                  <a:schemeClr val="tx1"/>
                </a:solidFill>
              </a:rPr>
              <a:t>DISPAY</a:t>
            </a:r>
            <a:r>
              <a:rPr lang="zh-CN" altLang="en-US" dirty="0">
                <a:solidFill>
                  <a:schemeClr val="tx1"/>
                </a:solidFill>
              </a:rPr>
              <a:t>表应用举例</a:t>
            </a:r>
          </a:p>
        </p:txBody>
      </p:sp>
      <p:grpSp>
        <p:nvGrpSpPr>
          <p:cNvPr id="176" name="Group 214"/>
          <p:cNvGrpSpPr>
            <a:grpSpLocks/>
          </p:cNvGrpSpPr>
          <p:nvPr/>
        </p:nvGrpSpPr>
        <p:grpSpPr bwMode="auto">
          <a:xfrm>
            <a:off x="4148138" y="762001"/>
            <a:ext cx="1677988" cy="3475037"/>
            <a:chOff x="1535" y="44"/>
            <a:chExt cx="1057" cy="2189"/>
          </a:xfrm>
        </p:grpSpPr>
        <p:grpSp>
          <p:nvGrpSpPr>
            <p:cNvPr id="177" name="Group 217"/>
            <p:cNvGrpSpPr>
              <a:grpSpLocks/>
            </p:cNvGrpSpPr>
            <p:nvPr/>
          </p:nvGrpSpPr>
          <p:grpSpPr bwMode="auto">
            <a:xfrm>
              <a:off x="1535" y="44"/>
              <a:ext cx="1057" cy="2189"/>
              <a:chOff x="1535" y="44"/>
              <a:chExt cx="1057" cy="2189"/>
            </a:xfrm>
          </p:grpSpPr>
          <p:grpSp>
            <p:nvGrpSpPr>
              <p:cNvPr id="180" name="Group 236"/>
              <p:cNvGrpSpPr>
                <a:grpSpLocks/>
              </p:cNvGrpSpPr>
              <p:nvPr/>
            </p:nvGrpSpPr>
            <p:grpSpPr bwMode="auto">
              <a:xfrm>
                <a:off x="1584" y="800"/>
                <a:ext cx="768" cy="732"/>
                <a:chOff x="624" y="804"/>
                <a:chExt cx="768" cy="732"/>
              </a:xfrm>
            </p:grpSpPr>
            <p:grpSp>
              <p:nvGrpSpPr>
                <p:cNvPr id="199" name="Group 238"/>
                <p:cNvGrpSpPr>
                  <a:grpSpLocks/>
                </p:cNvGrpSpPr>
                <p:nvPr/>
              </p:nvGrpSpPr>
              <p:grpSpPr bwMode="auto">
                <a:xfrm>
                  <a:off x="624" y="804"/>
                  <a:ext cx="768" cy="732"/>
                  <a:chOff x="1824" y="912"/>
                  <a:chExt cx="768" cy="732"/>
                </a:xfrm>
              </p:grpSpPr>
              <p:sp>
                <p:nvSpPr>
                  <p:cNvPr id="201" name="Text Box 246"/>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202" name="Text Box 245"/>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203" name="Line 24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4" name="Line 24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5" name="Line 242"/>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6" name="Line 24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07" name="AutoShape 240"/>
                  <p:cNvCxnSpPr>
                    <a:cxnSpLocks noChangeShapeType="1"/>
                    <a:stCxn id="205" idx="0"/>
                    <a:endCxn id="206"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239"/>
                  <p:cNvCxnSpPr>
                    <a:cxnSpLocks noChangeShapeType="1"/>
                    <a:stCxn id="205" idx="1"/>
                    <a:endCxn id="206"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0" name="Text Box 237"/>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181" name="Group 225"/>
              <p:cNvGrpSpPr>
                <a:grpSpLocks/>
              </p:cNvGrpSpPr>
              <p:nvPr/>
            </p:nvGrpSpPr>
            <p:grpSpPr bwMode="auto">
              <a:xfrm>
                <a:off x="1584" y="1472"/>
                <a:ext cx="768" cy="761"/>
                <a:chOff x="624" y="1476"/>
                <a:chExt cx="768" cy="761"/>
              </a:xfrm>
            </p:grpSpPr>
            <p:grpSp>
              <p:nvGrpSpPr>
                <p:cNvPr id="189" name="Group 227"/>
                <p:cNvGrpSpPr>
                  <a:grpSpLocks/>
                </p:cNvGrpSpPr>
                <p:nvPr/>
              </p:nvGrpSpPr>
              <p:grpSpPr bwMode="auto">
                <a:xfrm>
                  <a:off x="624" y="1476"/>
                  <a:ext cx="768" cy="736"/>
                  <a:chOff x="1824" y="912"/>
                  <a:chExt cx="768" cy="736"/>
                </a:xfrm>
              </p:grpSpPr>
              <p:sp>
                <p:nvSpPr>
                  <p:cNvPr id="191" name="Text Box 23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192" name="Text Box 23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93" name="Line 23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4" name="Line 23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5" name="Line 231"/>
                  <p:cNvSpPr>
                    <a:spLocks noChangeShapeType="1"/>
                  </p:cNvSpPr>
                  <p:nvPr/>
                </p:nvSpPr>
                <p:spPr bwMode="auto">
                  <a:xfrm>
                    <a:off x="1824" y="9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6" name="Line 230"/>
                  <p:cNvSpPr>
                    <a:spLocks noChangeShapeType="1"/>
                  </p:cNvSpPr>
                  <p:nvPr/>
                </p:nvSpPr>
                <p:spPr bwMode="auto">
                  <a:xfrm>
                    <a:off x="1824" y="1648"/>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97" name="AutoShape 229"/>
                  <p:cNvCxnSpPr>
                    <a:cxnSpLocks noChangeShapeType="1"/>
                    <a:stCxn id="195" idx="0"/>
                    <a:endCxn id="196" idx="0"/>
                  </p:cNvCxnSpPr>
                  <p:nvPr/>
                </p:nvCxnSpPr>
                <p:spPr bwMode="auto">
                  <a:xfrm>
                    <a:off x="1824"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AutoShape 228"/>
                  <p:cNvCxnSpPr>
                    <a:cxnSpLocks noChangeShapeType="1"/>
                    <a:stCxn id="195" idx="1"/>
                    <a:endCxn id="196" idx="1"/>
                  </p:cNvCxnSpPr>
                  <p:nvPr/>
                </p:nvCxnSpPr>
                <p:spPr bwMode="auto">
                  <a:xfrm>
                    <a:off x="2592"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0" name="Text Box 22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nvGrpSpPr>
              <p:cNvPr id="182" name="Group 220"/>
              <p:cNvGrpSpPr>
                <a:grpSpLocks/>
              </p:cNvGrpSpPr>
              <p:nvPr/>
            </p:nvGrpSpPr>
            <p:grpSpPr bwMode="auto">
              <a:xfrm>
                <a:off x="1535" y="44"/>
                <a:ext cx="794" cy="756"/>
                <a:chOff x="358" y="46"/>
                <a:chExt cx="794" cy="756"/>
              </a:xfrm>
            </p:grpSpPr>
            <p:sp>
              <p:nvSpPr>
                <p:cNvPr id="185" name="Rectangle 224"/>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86" name="Text Box 223"/>
                <p:cNvSpPr txBox="1">
                  <a:spLocks noChangeArrowheads="1"/>
                </p:cNvSpPr>
                <p:nvPr/>
              </p:nvSpPr>
              <p:spPr bwMode="auto">
                <a:xfrm>
                  <a:off x="358" y="46"/>
                  <a:ext cx="38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d[3]</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d[2]</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d[1]</a:t>
                  </a:r>
                  <a:endParaRPr lang="en-US" altLang="zh-CN" sz="1800" dirty="0">
                    <a:latin typeface="Times New Roman" panose="02020603050405020304" pitchFamily="18" charset="0"/>
                    <a:cs typeface="Times New Roman" panose="02020603050405020304" pitchFamily="18" charset="0"/>
                  </a:endParaRPr>
                </a:p>
              </p:txBody>
            </p:sp>
            <p:sp>
              <p:nvSpPr>
                <p:cNvPr id="187" name="Line 222"/>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8" name="Line 221"/>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83" name="Arc 219"/>
              <p:cNvSpPr>
                <a:spLocks/>
              </p:cNvSpPr>
              <p:nvPr/>
            </p:nvSpPr>
            <p:spPr bwMode="auto">
              <a:xfrm>
                <a:off x="2303" y="672"/>
                <a:ext cx="193" cy="584"/>
              </a:xfrm>
              <a:custGeom>
                <a:avLst/>
                <a:gdLst>
                  <a:gd name="T0" fmla="*/ 0 w 27549"/>
                  <a:gd name="T1" fmla="*/ 0 h 43176"/>
                  <a:gd name="T2" fmla="*/ 0 w 27549"/>
                  <a:gd name="T3" fmla="*/ 0 h 43176"/>
                  <a:gd name="T4" fmla="*/ 0 w 27549"/>
                  <a:gd name="T5" fmla="*/ 0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4" name="Arc 218"/>
              <p:cNvSpPr>
                <a:spLocks/>
              </p:cNvSpPr>
              <p:nvPr/>
            </p:nvSpPr>
            <p:spPr bwMode="auto">
              <a:xfrm>
                <a:off x="2304" y="480"/>
                <a:ext cx="288" cy="1488"/>
              </a:xfrm>
              <a:custGeom>
                <a:avLst/>
                <a:gdLst>
                  <a:gd name="T0" fmla="*/ 0 w 27549"/>
                  <a:gd name="T1" fmla="*/ 0 h 43176"/>
                  <a:gd name="T2" fmla="*/ 0 w 27549"/>
                  <a:gd name="T3" fmla="*/ 0 h 43176"/>
                  <a:gd name="T4" fmla="*/ 0 w 27549"/>
                  <a:gd name="T5" fmla="*/ 0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78" name="Text Box 216"/>
            <p:cNvSpPr txBox="1">
              <a:spLocks noChangeArrowheads="1"/>
            </p:cNvSpPr>
            <p:nvPr/>
          </p:nvSpPr>
          <p:spPr bwMode="auto">
            <a:xfrm>
              <a:off x="1656" y="1152"/>
              <a:ext cx="648"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d[1]</a:t>
              </a:r>
              <a:endParaRPr lang="en-US" altLang="zh-CN" sz="1800">
                <a:latin typeface="Times New Roman" panose="02020603050405020304" pitchFamily="18" charset="0"/>
                <a:cs typeface="Times New Roman" panose="02020603050405020304" pitchFamily="18" charset="0"/>
              </a:endParaRPr>
            </a:p>
          </p:txBody>
        </p:sp>
        <p:sp>
          <p:nvSpPr>
            <p:cNvPr id="179" name="Text Box 215"/>
            <p:cNvSpPr txBox="1">
              <a:spLocks noChangeArrowheads="1"/>
            </p:cNvSpPr>
            <p:nvPr/>
          </p:nvSpPr>
          <p:spPr bwMode="auto">
            <a:xfrm>
              <a:off x="1656" y="1824"/>
              <a:ext cx="648"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d[2]</a:t>
              </a:r>
              <a:endParaRPr lang="en-US" altLang="zh-CN" sz="1800">
                <a:latin typeface="Times New Roman" panose="02020603050405020304" pitchFamily="18" charset="0"/>
                <a:cs typeface="Times New Roman" panose="02020603050405020304" pitchFamily="18" charset="0"/>
              </a:endParaRPr>
            </a:p>
          </p:txBody>
        </p:sp>
      </p:grpSp>
      <p:grpSp>
        <p:nvGrpSpPr>
          <p:cNvPr id="209" name="Group 180"/>
          <p:cNvGrpSpPr>
            <a:grpSpLocks/>
          </p:cNvGrpSpPr>
          <p:nvPr/>
        </p:nvGrpSpPr>
        <p:grpSpPr bwMode="auto">
          <a:xfrm>
            <a:off x="4191000" y="4208462"/>
            <a:ext cx="1219200" cy="1208088"/>
            <a:chOff x="624" y="1476"/>
            <a:chExt cx="768" cy="761"/>
          </a:xfrm>
        </p:grpSpPr>
        <p:grpSp>
          <p:nvGrpSpPr>
            <p:cNvPr id="210" name="Group 182"/>
            <p:cNvGrpSpPr>
              <a:grpSpLocks/>
            </p:cNvGrpSpPr>
            <p:nvPr/>
          </p:nvGrpSpPr>
          <p:grpSpPr bwMode="auto">
            <a:xfrm>
              <a:off x="624" y="1476"/>
              <a:ext cx="768" cy="732"/>
              <a:chOff x="1824" y="912"/>
              <a:chExt cx="768" cy="732"/>
            </a:xfrm>
          </p:grpSpPr>
          <p:sp>
            <p:nvSpPr>
              <p:cNvPr id="212" name="Text Box 190"/>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(1,9)</a:t>
                </a:r>
                <a:endParaRPr lang="en-US" altLang="zh-CN" sz="2400" dirty="0">
                  <a:latin typeface="Times New Roman" panose="02020603050405020304" pitchFamily="18" charset="0"/>
                  <a:cs typeface="Times New Roman" panose="02020603050405020304" pitchFamily="18" charset="0"/>
                </a:endParaRPr>
              </a:p>
            </p:txBody>
          </p:sp>
          <p:sp>
            <p:nvSpPr>
              <p:cNvPr id="213" name="Text Box 189"/>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214" name="Line 188"/>
              <p:cNvSpPr>
                <a:spLocks noChangeShapeType="1"/>
              </p:cNvSpPr>
              <p:nvPr/>
            </p:nvSpPr>
            <p:spPr bwMode="auto">
              <a:xfrm>
                <a:off x="1824" y="1193"/>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5" name="Line 18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6" name="Line 186"/>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7" name="Line 18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18" name="AutoShape 184"/>
              <p:cNvCxnSpPr>
                <a:cxnSpLocks noChangeShapeType="1"/>
                <a:stCxn id="216" idx="0"/>
                <a:endCxn id="21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AutoShape 183"/>
              <p:cNvCxnSpPr>
                <a:cxnSpLocks noChangeShapeType="1"/>
                <a:stCxn id="216" idx="1"/>
                <a:endCxn id="21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1" name="Text Box 181"/>
            <p:cNvSpPr txBox="1">
              <a:spLocks noChangeArrowheads="1"/>
            </p:cNvSpPr>
            <p:nvPr/>
          </p:nvSpPr>
          <p:spPr bwMode="auto">
            <a:xfrm>
              <a:off x="867" y="1987"/>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i, j</a:t>
              </a:r>
              <a:endParaRPr lang="en-US" altLang="zh-CN" sz="2400">
                <a:latin typeface="Times New Roman" panose="02020603050405020304" pitchFamily="18" charset="0"/>
                <a:cs typeface="Times New Roman" panose="02020603050405020304" pitchFamily="18" charset="0"/>
              </a:endParaRPr>
            </a:p>
          </p:txBody>
        </p:sp>
      </p:grpSp>
      <p:sp>
        <p:nvSpPr>
          <p:cNvPr id="223" name="Arc 32"/>
          <p:cNvSpPr>
            <a:spLocks/>
          </p:cNvSpPr>
          <p:nvPr/>
        </p:nvSpPr>
        <p:spPr bwMode="auto">
          <a:xfrm>
            <a:off x="5213886" y="1058864"/>
            <a:ext cx="871536" cy="3824287"/>
          </a:xfrm>
          <a:custGeom>
            <a:avLst/>
            <a:gdLst>
              <a:gd name="T0" fmla="*/ 2147483647 w 21600"/>
              <a:gd name="T1" fmla="*/ 0 h 42461"/>
              <a:gd name="T2" fmla="*/ 2147483647 w 21600"/>
              <a:gd name="T3" fmla="*/ 2147483647 h 42461"/>
              <a:gd name="T4" fmla="*/ 0 w 21600"/>
              <a:gd name="T5" fmla="*/ 2147483647 h 42461"/>
              <a:gd name="T6" fmla="*/ 0 60000 65536"/>
              <a:gd name="T7" fmla="*/ 0 60000 65536"/>
              <a:gd name="T8" fmla="*/ 0 60000 65536"/>
            </a:gdLst>
            <a:ahLst/>
            <a:cxnLst>
              <a:cxn ang="T6">
                <a:pos x="T0" y="T1"/>
              </a:cxn>
              <a:cxn ang="T7">
                <a:pos x="T2" y="T3"/>
              </a:cxn>
              <a:cxn ang="T8">
                <a:pos x="T4" y="T5"/>
              </a:cxn>
            </a:cxnLst>
            <a:rect l="0" t="0" r="r" b="b"/>
            <a:pathLst>
              <a:path w="21600" h="42461" fill="none" extrusionOk="0">
                <a:moveTo>
                  <a:pt x="1279" y="-1"/>
                </a:moveTo>
                <a:cubicBezTo>
                  <a:pt x="12691" y="676"/>
                  <a:pt x="21600" y="10129"/>
                  <a:pt x="21600" y="21562"/>
                </a:cubicBezTo>
                <a:cubicBezTo>
                  <a:pt x="21600" y="31388"/>
                  <a:pt x="14966" y="39977"/>
                  <a:pt x="5458" y="42460"/>
                </a:cubicBezTo>
              </a:path>
              <a:path w="21600" h="42461" stroke="0" extrusionOk="0">
                <a:moveTo>
                  <a:pt x="1279" y="-1"/>
                </a:moveTo>
                <a:cubicBezTo>
                  <a:pt x="12691" y="676"/>
                  <a:pt x="21600" y="10129"/>
                  <a:pt x="21600" y="21562"/>
                </a:cubicBezTo>
                <a:cubicBezTo>
                  <a:pt x="21600" y="31388"/>
                  <a:pt x="14966" y="39977"/>
                  <a:pt x="5458" y="42460"/>
                </a:cubicBezTo>
                <a:lnTo>
                  <a:pt x="0" y="21562"/>
                </a:lnTo>
                <a:lnTo>
                  <a:pt x="1279" y="-1"/>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4" name="Text Box 17"/>
          <p:cNvSpPr txBox="1">
            <a:spLocks noChangeArrowheads="1"/>
          </p:cNvSpPr>
          <p:nvPr/>
        </p:nvSpPr>
        <p:spPr bwMode="auto">
          <a:xfrm>
            <a:off x="4343400" y="4778376"/>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d[3]</a:t>
            </a:r>
            <a:endParaRPr lang="en-US" altLang="zh-CN" sz="1800" dirty="0">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7683750" y="2158206"/>
            <a:ext cx="2906712" cy="2541588"/>
            <a:chOff x="6159750" y="2158206"/>
            <a:chExt cx="2906712" cy="2541588"/>
          </a:xfrm>
        </p:grpSpPr>
        <p:sp>
          <p:nvSpPr>
            <p:cNvPr id="261" name="Rectangle 157"/>
            <p:cNvSpPr>
              <a:spLocks noChangeArrowheads="1"/>
            </p:cNvSpPr>
            <p:nvPr/>
          </p:nvSpPr>
          <p:spPr bwMode="auto">
            <a:xfrm>
              <a:off x="7550400" y="2158206"/>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262" name="Group 154"/>
            <p:cNvGrpSpPr>
              <a:grpSpLocks/>
            </p:cNvGrpSpPr>
            <p:nvPr/>
          </p:nvGrpSpPr>
          <p:grpSpPr bwMode="auto">
            <a:xfrm>
              <a:off x="6416925" y="2409031"/>
              <a:ext cx="1117601" cy="768350"/>
              <a:chOff x="827" y="2259"/>
              <a:chExt cx="704" cy="484"/>
            </a:xfrm>
          </p:grpSpPr>
          <p:sp>
            <p:nvSpPr>
              <p:cNvPr id="281"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282"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3" name="Group 145"/>
            <p:cNvGrpSpPr>
              <a:grpSpLocks/>
            </p:cNvGrpSpPr>
            <p:nvPr/>
          </p:nvGrpSpPr>
          <p:grpSpPr bwMode="auto">
            <a:xfrm>
              <a:off x="7277054" y="2432844"/>
              <a:ext cx="673261" cy="733425"/>
              <a:chOff x="-335076" y="2256"/>
              <a:chExt cx="673261" cy="462"/>
            </a:xfrm>
          </p:grpSpPr>
          <p:sp>
            <p:nvSpPr>
              <p:cNvPr id="279"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80" name="Rectangle 146"/>
              <p:cNvSpPr>
                <a:spLocks noChangeArrowheads="1"/>
              </p:cNvSpPr>
              <p:nvPr/>
            </p:nvSpPr>
            <p:spPr bwMode="auto">
              <a:xfrm>
                <a:off x="-335076" y="2544"/>
                <a:ext cx="6732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264" name="Group 151"/>
            <p:cNvGrpSpPr>
              <a:grpSpLocks/>
            </p:cNvGrpSpPr>
            <p:nvPr/>
          </p:nvGrpSpPr>
          <p:grpSpPr bwMode="auto">
            <a:xfrm>
              <a:off x="6159750" y="3226601"/>
              <a:ext cx="1362075" cy="706438"/>
              <a:chOff x="665" y="2774"/>
              <a:chExt cx="858" cy="445"/>
            </a:xfrm>
          </p:grpSpPr>
          <p:sp>
            <p:nvSpPr>
              <p:cNvPr id="277"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278"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5" name="Group 142"/>
            <p:cNvGrpSpPr>
              <a:grpSpLocks/>
            </p:cNvGrpSpPr>
            <p:nvPr/>
          </p:nvGrpSpPr>
          <p:grpSpPr bwMode="auto">
            <a:xfrm>
              <a:off x="7248265" y="3271044"/>
              <a:ext cx="730969" cy="657225"/>
              <a:chOff x="-363864" y="2784"/>
              <a:chExt cx="730969" cy="414"/>
            </a:xfrm>
          </p:grpSpPr>
          <p:sp>
            <p:nvSpPr>
              <p:cNvPr id="275"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6" name="Rectangle 143"/>
              <p:cNvSpPr>
                <a:spLocks noChangeArrowheads="1"/>
              </p:cNvSpPr>
              <p:nvPr/>
            </p:nvSpPr>
            <p:spPr bwMode="auto">
              <a:xfrm>
                <a:off x="-363864" y="3024"/>
                <a:ext cx="7309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266" name="Group 148"/>
            <p:cNvGrpSpPr>
              <a:grpSpLocks/>
            </p:cNvGrpSpPr>
            <p:nvPr/>
          </p:nvGrpSpPr>
          <p:grpSpPr bwMode="auto">
            <a:xfrm>
              <a:off x="6159750" y="3966369"/>
              <a:ext cx="1389063" cy="733425"/>
              <a:chOff x="665" y="3240"/>
              <a:chExt cx="875" cy="462"/>
            </a:xfrm>
          </p:grpSpPr>
          <p:sp>
            <p:nvSpPr>
              <p:cNvPr id="273"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274"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7" name="Group 139"/>
            <p:cNvGrpSpPr>
              <a:grpSpLocks/>
            </p:cNvGrpSpPr>
            <p:nvPr/>
          </p:nvGrpSpPr>
          <p:grpSpPr bwMode="auto">
            <a:xfrm>
              <a:off x="7228137" y="3966376"/>
              <a:ext cx="744538" cy="695326"/>
              <a:chOff x="1338" y="3240"/>
              <a:chExt cx="469" cy="438"/>
            </a:xfrm>
          </p:grpSpPr>
          <p:sp>
            <p:nvSpPr>
              <p:cNvPr id="271"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2"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268" name="Group 136"/>
            <p:cNvGrpSpPr>
              <a:grpSpLocks/>
            </p:cNvGrpSpPr>
            <p:nvPr/>
          </p:nvGrpSpPr>
          <p:grpSpPr bwMode="auto">
            <a:xfrm>
              <a:off x="7677399" y="3966377"/>
              <a:ext cx="1389063" cy="649288"/>
              <a:chOff x="1604" y="3240"/>
              <a:chExt cx="875" cy="409"/>
            </a:xfrm>
          </p:grpSpPr>
          <p:sp>
            <p:nvSpPr>
              <p:cNvPr id="269"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0"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288098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9"/>
                                        </p:tgtEl>
                                        <p:attrNameLst>
                                          <p:attrName>style.visibility</p:attrName>
                                        </p:attrNameLst>
                                      </p:cBhvr>
                                      <p:to>
                                        <p:strVal val="visible"/>
                                      </p:to>
                                    </p:set>
                                    <p:anim calcmode="lin" valueType="num">
                                      <p:cBhvr additive="base">
                                        <p:cTn id="11" dur="500" fill="hold"/>
                                        <p:tgtEl>
                                          <p:spTgt spid="209"/>
                                        </p:tgtEl>
                                        <p:attrNameLst>
                                          <p:attrName>ppt_x</p:attrName>
                                        </p:attrNameLst>
                                      </p:cBhvr>
                                      <p:tavLst>
                                        <p:tav tm="0">
                                          <p:val>
                                            <p:strVal val="#ppt_x"/>
                                          </p:val>
                                        </p:tav>
                                        <p:tav tm="100000">
                                          <p:val>
                                            <p:strVal val="#ppt_x"/>
                                          </p:val>
                                        </p:tav>
                                      </p:tavLst>
                                    </p:anim>
                                    <p:anim calcmode="lin" valueType="num">
                                      <p:cBhvr additive="base">
                                        <p:cTn id="12" dur="500" fill="hold"/>
                                        <p:tgtEl>
                                          <p:spTgt spid="20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xit" presetSubtype="8" fill="hold" nodeType="clickEffect">
                                  <p:stCondLst>
                                    <p:cond delay="0"/>
                                  </p:stCondLst>
                                  <p:childTnLst>
                                    <p:anim calcmode="lin" valueType="num">
                                      <p:cBhvr additive="base">
                                        <p:cTn id="22" dur="500"/>
                                        <p:tgtEl>
                                          <p:spTgt spid="209"/>
                                        </p:tgtEl>
                                        <p:attrNameLst>
                                          <p:attrName>ppt_x</p:attrName>
                                        </p:attrNameLst>
                                      </p:cBhvr>
                                      <p:tavLst>
                                        <p:tav tm="0">
                                          <p:val>
                                            <p:strVal val="#ppt_x"/>
                                          </p:val>
                                        </p:tav>
                                        <p:tav tm="100000">
                                          <p:val>
                                            <p:strVal val="#ppt_x-#ppt_w*1.125000"/>
                                          </p:val>
                                        </p:tav>
                                      </p:tavLst>
                                    </p:anim>
                                    <p:animEffect transition="out" filter="wipe(left)">
                                      <p:cBhvr>
                                        <p:cTn id="23" dur="500"/>
                                        <p:tgtEl>
                                          <p:spTgt spid="209"/>
                                        </p:tgtEl>
                                      </p:cBhvr>
                                    </p:animEffect>
                                    <p:set>
                                      <p:cBhvr>
                                        <p:cTn id="24" dur="1" fill="hold">
                                          <p:stCondLst>
                                            <p:cond delay="499"/>
                                          </p:stCondLst>
                                        </p:cTn>
                                        <p:tgtEl>
                                          <p:spTgt spid="209"/>
                                        </p:tgtEl>
                                        <p:attrNameLst>
                                          <p:attrName>style.visibility</p:attrName>
                                        </p:attrNameLst>
                                      </p:cBhvr>
                                      <p:to>
                                        <p:strVal val="hidden"/>
                                      </p:to>
                                    </p:set>
                                  </p:childTnLst>
                                </p:cTn>
                              </p:par>
                              <p:par>
                                <p:cTn id="25" presetID="12" presetClass="exit" presetSubtype="8" fill="hold" grpId="1" nodeType="withEffect">
                                  <p:stCondLst>
                                    <p:cond delay="0"/>
                                  </p:stCondLst>
                                  <p:childTnLst>
                                    <p:anim calcmode="lin" valueType="num">
                                      <p:cBhvr additive="base">
                                        <p:cTn id="26" dur="500"/>
                                        <p:tgtEl>
                                          <p:spTgt spid="224"/>
                                        </p:tgtEl>
                                        <p:attrNameLst>
                                          <p:attrName>ppt_x</p:attrName>
                                        </p:attrNameLst>
                                      </p:cBhvr>
                                      <p:tavLst>
                                        <p:tav tm="0">
                                          <p:val>
                                            <p:strVal val="#ppt_x"/>
                                          </p:val>
                                        </p:tav>
                                        <p:tav tm="100000">
                                          <p:val>
                                            <p:strVal val="#ppt_x-#ppt_w*1.125000"/>
                                          </p:val>
                                        </p:tav>
                                      </p:tavLst>
                                    </p:anim>
                                    <p:animEffect transition="out" filter="wipe(left)">
                                      <p:cBhvr>
                                        <p:cTn id="27" dur="500"/>
                                        <p:tgtEl>
                                          <p:spTgt spid="224"/>
                                        </p:tgtEl>
                                      </p:cBhvr>
                                    </p:animEffect>
                                    <p:set>
                                      <p:cBhvr>
                                        <p:cTn id="28" dur="1" fill="hold">
                                          <p:stCondLst>
                                            <p:cond delay="499"/>
                                          </p:stCondLst>
                                        </p:cTn>
                                        <p:tgtEl>
                                          <p:spTgt spid="224"/>
                                        </p:tgtEl>
                                        <p:attrNameLst>
                                          <p:attrName>style.visibility</p:attrName>
                                        </p:attrNameLst>
                                      </p:cBhvr>
                                      <p:to>
                                        <p:strVal val="hidden"/>
                                      </p:to>
                                    </p:set>
                                  </p:childTnLst>
                                </p:cTn>
                              </p:par>
                              <p:par>
                                <p:cTn id="29" presetID="12" presetClass="exit" presetSubtype="8" fill="hold" grpId="1" nodeType="withEffect">
                                  <p:stCondLst>
                                    <p:cond delay="0"/>
                                  </p:stCondLst>
                                  <p:childTnLst>
                                    <p:anim calcmode="lin" valueType="num">
                                      <p:cBhvr additive="base">
                                        <p:cTn id="30" dur="500"/>
                                        <p:tgtEl>
                                          <p:spTgt spid="223"/>
                                        </p:tgtEl>
                                        <p:attrNameLst>
                                          <p:attrName>ppt_x</p:attrName>
                                        </p:attrNameLst>
                                      </p:cBhvr>
                                      <p:tavLst>
                                        <p:tav tm="0">
                                          <p:val>
                                            <p:strVal val="#ppt_x"/>
                                          </p:val>
                                        </p:tav>
                                        <p:tav tm="100000">
                                          <p:val>
                                            <p:strVal val="#ppt_x-#ppt_w*1.125000"/>
                                          </p:val>
                                        </p:tav>
                                      </p:tavLst>
                                    </p:anim>
                                    <p:animEffect transition="out" filter="wipe(left)">
                                      <p:cBhvr>
                                        <p:cTn id="31" dur="500"/>
                                        <p:tgtEl>
                                          <p:spTgt spid="223"/>
                                        </p:tgtEl>
                                      </p:cBhvr>
                                    </p:animEffect>
                                    <p:set>
                                      <p:cBhvr>
                                        <p:cTn id="32" dur="1" fill="hold">
                                          <p:stCondLst>
                                            <p:cond delay="499"/>
                                          </p:stCondLst>
                                        </p:cTn>
                                        <p:tgtEl>
                                          <p:spTgt spid="2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P spid="223" grpId="1" animBg="1"/>
      <p:bldP spid="224" grpId="0" animBg="1" autoUpdateAnimBg="0"/>
      <p:bldP spid="224"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9550400" y="6356350"/>
            <a:ext cx="2641600" cy="457200"/>
          </a:xfrm>
        </p:spPr>
        <p:txBody>
          <a:bodyPr/>
          <a:lstStyle/>
          <a:p>
            <a:fld id="{10F35DC5-7E65-8247-99AB-4E984F8A921E}" type="slidenum">
              <a:rPr lang="en-US" smtClean="0"/>
              <a:pPr/>
              <a:t>79</a:t>
            </a:fld>
            <a:endParaRPr lang="en-US"/>
          </a:p>
        </p:txBody>
      </p:sp>
      <p:sp>
        <p:nvSpPr>
          <p:cNvPr id="4" name="标题 3"/>
          <p:cNvSpPr>
            <a:spLocks noGrp="1"/>
          </p:cNvSpPr>
          <p:nvPr>
            <p:ph type="title" idx="4294967295"/>
          </p:nvPr>
        </p:nvSpPr>
        <p:spPr>
          <a:xfrm>
            <a:off x="1395413" y="42863"/>
            <a:ext cx="10796587" cy="722312"/>
          </a:xfrm>
        </p:spPr>
        <p:txBody>
          <a:bodyPr/>
          <a:lstStyle/>
          <a:p>
            <a:r>
              <a:rPr lang="en-US" altLang="zh-CN" dirty="0">
                <a:solidFill>
                  <a:schemeClr val="tx1"/>
                </a:solidFill>
              </a:rPr>
              <a:t>DISPAY</a:t>
            </a:r>
            <a:r>
              <a:rPr lang="zh-CN" altLang="en-US" dirty="0">
                <a:solidFill>
                  <a:schemeClr val="tx1"/>
                </a:solidFill>
              </a:rPr>
              <a:t>表应用举例</a:t>
            </a:r>
          </a:p>
        </p:txBody>
      </p:sp>
      <p:grpSp>
        <p:nvGrpSpPr>
          <p:cNvPr id="180" name="Group 236"/>
          <p:cNvGrpSpPr>
            <a:grpSpLocks/>
          </p:cNvGrpSpPr>
          <p:nvPr/>
        </p:nvGrpSpPr>
        <p:grpSpPr bwMode="auto">
          <a:xfrm>
            <a:off x="4225926" y="1962150"/>
            <a:ext cx="1219200" cy="1162050"/>
            <a:chOff x="624" y="804"/>
            <a:chExt cx="768" cy="732"/>
          </a:xfrm>
        </p:grpSpPr>
        <p:grpSp>
          <p:nvGrpSpPr>
            <p:cNvPr id="199" name="Group 238"/>
            <p:cNvGrpSpPr>
              <a:grpSpLocks/>
            </p:cNvGrpSpPr>
            <p:nvPr/>
          </p:nvGrpSpPr>
          <p:grpSpPr bwMode="auto">
            <a:xfrm>
              <a:off x="624" y="804"/>
              <a:ext cx="768" cy="732"/>
              <a:chOff x="1824" y="912"/>
              <a:chExt cx="768" cy="732"/>
            </a:xfrm>
          </p:grpSpPr>
          <p:sp>
            <p:nvSpPr>
              <p:cNvPr id="201" name="Text Box 246"/>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202" name="Text Box 245"/>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203" name="Line 24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4" name="Line 24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5" name="Line 242"/>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6" name="Line 24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07" name="AutoShape 240"/>
              <p:cNvCxnSpPr>
                <a:cxnSpLocks noChangeShapeType="1"/>
                <a:stCxn id="205" idx="0"/>
                <a:endCxn id="206"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239"/>
              <p:cNvCxnSpPr>
                <a:cxnSpLocks noChangeShapeType="1"/>
                <a:stCxn id="205" idx="1"/>
                <a:endCxn id="206"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0" name="Text Box 237"/>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181" name="Group 225"/>
          <p:cNvGrpSpPr>
            <a:grpSpLocks/>
          </p:cNvGrpSpPr>
          <p:nvPr/>
        </p:nvGrpSpPr>
        <p:grpSpPr bwMode="auto">
          <a:xfrm>
            <a:off x="4225926" y="3028951"/>
            <a:ext cx="1219200" cy="1208087"/>
            <a:chOff x="624" y="1476"/>
            <a:chExt cx="768" cy="761"/>
          </a:xfrm>
        </p:grpSpPr>
        <p:grpSp>
          <p:nvGrpSpPr>
            <p:cNvPr id="189" name="Group 227"/>
            <p:cNvGrpSpPr>
              <a:grpSpLocks/>
            </p:cNvGrpSpPr>
            <p:nvPr/>
          </p:nvGrpSpPr>
          <p:grpSpPr bwMode="auto">
            <a:xfrm>
              <a:off x="624" y="1476"/>
              <a:ext cx="768" cy="736"/>
              <a:chOff x="1824" y="912"/>
              <a:chExt cx="768" cy="736"/>
            </a:xfrm>
          </p:grpSpPr>
          <p:sp>
            <p:nvSpPr>
              <p:cNvPr id="191" name="Text Box 23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192" name="Text Box 23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93" name="Line 23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4" name="Line 23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5" name="Line 231"/>
              <p:cNvSpPr>
                <a:spLocks noChangeShapeType="1"/>
              </p:cNvSpPr>
              <p:nvPr/>
            </p:nvSpPr>
            <p:spPr bwMode="auto">
              <a:xfrm>
                <a:off x="1824" y="9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6" name="Line 230"/>
              <p:cNvSpPr>
                <a:spLocks noChangeShapeType="1"/>
              </p:cNvSpPr>
              <p:nvPr/>
            </p:nvSpPr>
            <p:spPr bwMode="auto">
              <a:xfrm>
                <a:off x="1824" y="1648"/>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97" name="AutoShape 229"/>
              <p:cNvCxnSpPr>
                <a:cxnSpLocks noChangeShapeType="1"/>
                <a:stCxn id="195" idx="0"/>
                <a:endCxn id="196" idx="0"/>
              </p:cNvCxnSpPr>
              <p:nvPr/>
            </p:nvCxnSpPr>
            <p:spPr bwMode="auto">
              <a:xfrm>
                <a:off x="1824"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AutoShape 228"/>
              <p:cNvCxnSpPr>
                <a:cxnSpLocks noChangeShapeType="1"/>
                <a:stCxn id="195" idx="1"/>
                <a:endCxn id="196" idx="1"/>
              </p:cNvCxnSpPr>
              <p:nvPr/>
            </p:nvCxnSpPr>
            <p:spPr bwMode="auto">
              <a:xfrm>
                <a:off x="2592"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0" name="Text Box 22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nvGrpSpPr>
          <p:cNvPr id="182" name="Group 220"/>
          <p:cNvGrpSpPr>
            <a:grpSpLocks/>
          </p:cNvGrpSpPr>
          <p:nvPr/>
        </p:nvGrpSpPr>
        <p:grpSpPr bwMode="auto">
          <a:xfrm>
            <a:off x="4148139" y="762000"/>
            <a:ext cx="1260475" cy="1200150"/>
            <a:chOff x="358" y="46"/>
            <a:chExt cx="794" cy="756"/>
          </a:xfrm>
        </p:grpSpPr>
        <p:sp>
          <p:nvSpPr>
            <p:cNvPr id="185" name="Rectangle 224"/>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86" name="Text Box 223"/>
            <p:cNvSpPr txBox="1">
              <a:spLocks noChangeArrowheads="1"/>
            </p:cNvSpPr>
            <p:nvPr/>
          </p:nvSpPr>
          <p:spPr bwMode="auto">
            <a:xfrm>
              <a:off x="358" y="46"/>
              <a:ext cx="38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d[3]</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d[2]</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d[1]</a:t>
              </a:r>
              <a:endParaRPr lang="en-US" altLang="zh-CN" sz="1800" dirty="0">
                <a:latin typeface="Times New Roman" panose="02020603050405020304" pitchFamily="18" charset="0"/>
                <a:cs typeface="Times New Roman" panose="02020603050405020304" pitchFamily="18" charset="0"/>
              </a:endParaRPr>
            </a:p>
          </p:txBody>
        </p:sp>
        <p:sp>
          <p:nvSpPr>
            <p:cNvPr id="187" name="Line 222"/>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8" name="Line 221"/>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83" name="Arc 219"/>
          <p:cNvSpPr>
            <a:spLocks/>
          </p:cNvSpPr>
          <p:nvPr/>
        </p:nvSpPr>
        <p:spPr bwMode="auto">
          <a:xfrm>
            <a:off x="5367338" y="1758950"/>
            <a:ext cx="306388" cy="927100"/>
          </a:xfrm>
          <a:custGeom>
            <a:avLst/>
            <a:gdLst>
              <a:gd name="T0" fmla="*/ 0 w 27549"/>
              <a:gd name="T1" fmla="*/ 0 h 43176"/>
              <a:gd name="T2" fmla="*/ 0 w 27549"/>
              <a:gd name="T3" fmla="*/ 0 h 43176"/>
              <a:gd name="T4" fmla="*/ 0 w 27549"/>
              <a:gd name="T5" fmla="*/ 0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4" name="Arc 218"/>
          <p:cNvSpPr>
            <a:spLocks/>
          </p:cNvSpPr>
          <p:nvPr/>
        </p:nvSpPr>
        <p:spPr bwMode="auto">
          <a:xfrm>
            <a:off x="5368926" y="1454150"/>
            <a:ext cx="457200" cy="2362200"/>
          </a:xfrm>
          <a:custGeom>
            <a:avLst/>
            <a:gdLst>
              <a:gd name="T0" fmla="*/ 0 w 27549"/>
              <a:gd name="T1" fmla="*/ 0 h 43176"/>
              <a:gd name="T2" fmla="*/ 0 w 27549"/>
              <a:gd name="T3" fmla="*/ 0 h 43176"/>
              <a:gd name="T4" fmla="*/ 0 w 27549"/>
              <a:gd name="T5" fmla="*/ 0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8" name="Text Box 216"/>
          <p:cNvSpPr txBox="1">
            <a:spLocks noChangeArrowheads="1"/>
          </p:cNvSpPr>
          <p:nvPr/>
        </p:nvSpPr>
        <p:spPr bwMode="auto">
          <a:xfrm>
            <a:off x="4340226" y="2520951"/>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d[1]</a:t>
            </a:r>
            <a:endParaRPr lang="en-US" altLang="zh-CN" sz="1800">
              <a:latin typeface="Times New Roman" panose="02020603050405020304" pitchFamily="18" charset="0"/>
              <a:cs typeface="Times New Roman" panose="02020603050405020304" pitchFamily="18" charset="0"/>
            </a:endParaRPr>
          </a:p>
        </p:txBody>
      </p:sp>
      <p:sp>
        <p:nvSpPr>
          <p:cNvPr id="179" name="Text Box 215"/>
          <p:cNvSpPr txBox="1">
            <a:spLocks noChangeArrowheads="1"/>
          </p:cNvSpPr>
          <p:nvPr/>
        </p:nvSpPr>
        <p:spPr bwMode="auto">
          <a:xfrm>
            <a:off x="4340226" y="3587751"/>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d[2]</a:t>
            </a:r>
            <a:endParaRPr lang="en-US" altLang="zh-CN" sz="1800">
              <a:latin typeface="Times New Roman" panose="02020603050405020304" pitchFamily="18" charset="0"/>
              <a:cs typeface="Times New Roman" panose="02020603050405020304" pitchFamily="18" charset="0"/>
            </a:endParaRPr>
          </a:p>
        </p:txBody>
      </p:sp>
      <p:sp>
        <p:nvSpPr>
          <p:cNvPr id="223" name="Arc 32"/>
          <p:cNvSpPr>
            <a:spLocks/>
          </p:cNvSpPr>
          <p:nvPr/>
        </p:nvSpPr>
        <p:spPr bwMode="auto">
          <a:xfrm>
            <a:off x="5213886" y="1454150"/>
            <a:ext cx="871536" cy="3429000"/>
          </a:xfrm>
          <a:custGeom>
            <a:avLst/>
            <a:gdLst>
              <a:gd name="T0" fmla="*/ 2147483647 w 21600"/>
              <a:gd name="T1" fmla="*/ 0 h 42461"/>
              <a:gd name="T2" fmla="*/ 2147483647 w 21600"/>
              <a:gd name="T3" fmla="*/ 2147483647 h 42461"/>
              <a:gd name="T4" fmla="*/ 0 w 21600"/>
              <a:gd name="T5" fmla="*/ 2147483647 h 42461"/>
              <a:gd name="T6" fmla="*/ 0 60000 65536"/>
              <a:gd name="T7" fmla="*/ 0 60000 65536"/>
              <a:gd name="T8" fmla="*/ 0 60000 65536"/>
            </a:gdLst>
            <a:ahLst/>
            <a:cxnLst>
              <a:cxn ang="T6">
                <a:pos x="T0" y="T1"/>
              </a:cxn>
              <a:cxn ang="T7">
                <a:pos x="T2" y="T3"/>
              </a:cxn>
              <a:cxn ang="T8">
                <a:pos x="T4" y="T5"/>
              </a:cxn>
            </a:cxnLst>
            <a:rect l="0" t="0" r="r" b="b"/>
            <a:pathLst>
              <a:path w="21600" h="42461" fill="none" extrusionOk="0">
                <a:moveTo>
                  <a:pt x="1279" y="-1"/>
                </a:moveTo>
                <a:cubicBezTo>
                  <a:pt x="12691" y="676"/>
                  <a:pt x="21600" y="10129"/>
                  <a:pt x="21600" y="21562"/>
                </a:cubicBezTo>
                <a:cubicBezTo>
                  <a:pt x="21600" y="31388"/>
                  <a:pt x="14966" y="39977"/>
                  <a:pt x="5458" y="42460"/>
                </a:cubicBezTo>
              </a:path>
              <a:path w="21600" h="42461" stroke="0" extrusionOk="0">
                <a:moveTo>
                  <a:pt x="1279" y="-1"/>
                </a:moveTo>
                <a:cubicBezTo>
                  <a:pt x="12691" y="676"/>
                  <a:pt x="21600" y="10129"/>
                  <a:pt x="21600" y="21562"/>
                </a:cubicBezTo>
                <a:cubicBezTo>
                  <a:pt x="21600" y="31388"/>
                  <a:pt x="14966" y="39977"/>
                  <a:pt x="5458" y="42460"/>
                </a:cubicBezTo>
                <a:lnTo>
                  <a:pt x="0" y="21562"/>
                </a:lnTo>
                <a:lnTo>
                  <a:pt x="1279" y="-1"/>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7683750" y="2158206"/>
            <a:ext cx="2906712" cy="2541588"/>
            <a:chOff x="6159750" y="2158206"/>
            <a:chExt cx="2906712" cy="2541588"/>
          </a:xfrm>
        </p:grpSpPr>
        <p:sp>
          <p:nvSpPr>
            <p:cNvPr id="261" name="Rectangle 157"/>
            <p:cNvSpPr>
              <a:spLocks noChangeArrowheads="1"/>
            </p:cNvSpPr>
            <p:nvPr/>
          </p:nvSpPr>
          <p:spPr bwMode="auto">
            <a:xfrm>
              <a:off x="7550400" y="2158206"/>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262" name="Group 154"/>
            <p:cNvGrpSpPr>
              <a:grpSpLocks/>
            </p:cNvGrpSpPr>
            <p:nvPr/>
          </p:nvGrpSpPr>
          <p:grpSpPr bwMode="auto">
            <a:xfrm>
              <a:off x="6416925" y="2409031"/>
              <a:ext cx="1117601" cy="768350"/>
              <a:chOff x="827" y="2259"/>
              <a:chExt cx="704" cy="484"/>
            </a:xfrm>
          </p:grpSpPr>
          <p:sp>
            <p:nvSpPr>
              <p:cNvPr id="281"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282"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3" name="Group 145"/>
            <p:cNvGrpSpPr>
              <a:grpSpLocks/>
            </p:cNvGrpSpPr>
            <p:nvPr/>
          </p:nvGrpSpPr>
          <p:grpSpPr bwMode="auto">
            <a:xfrm>
              <a:off x="7277054" y="2432844"/>
              <a:ext cx="673261" cy="733425"/>
              <a:chOff x="-335076" y="2256"/>
              <a:chExt cx="673261" cy="462"/>
            </a:xfrm>
          </p:grpSpPr>
          <p:sp>
            <p:nvSpPr>
              <p:cNvPr id="279"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80" name="Rectangle 146"/>
              <p:cNvSpPr>
                <a:spLocks noChangeArrowheads="1"/>
              </p:cNvSpPr>
              <p:nvPr/>
            </p:nvSpPr>
            <p:spPr bwMode="auto">
              <a:xfrm>
                <a:off x="-335076" y="2544"/>
                <a:ext cx="6732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264" name="Group 151"/>
            <p:cNvGrpSpPr>
              <a:grpSpLocks/>
            </p:cNvGrpSpPr>
            <p:nvPr/>
          </p:nvGrpSpPr>
          <p:grpSpPr bwMode="auto">
            <a:xfrm>
              <a:off x="6159750" y="3226601"/>
              <a:ext cx="1362075" cy="706438"/>
              <a:chOff x="665" y="2774"/>
              <a:chExt cx="858" cy="445"/>
            </a:xfrm>
          </p:grpSpPr>
          <p:sp>
            <p:nvSpPr>
              <p:cNvPr id="277"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278"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5" name="Group 142"/>
            <p:cNvGrpSpPr>
              <a:grpSpLocks/>
            </p:cNvGrpSpPr>
            <p:nvPr/>
          </p:nvGrpSpPr>
          <p:grpSpPr bwMode="auto">
            <a:xfrm>
              <a:off x="7248265" y="3271044"/>
              <a:ext cx="730969" cy="657225"/>
              <a:chOff x="-363864" y="2784"/>
              <a:chExt cx="730969" cy="414"/>
            </a:xfrm>
          </p:grpSpPr>
          <p:sp>
            <p:nvSpPr>
              <p:cNvPr id="275"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6" name="Rectangle 143"/>
              <p:cNvSpPr>
                <a:spLocks noChangeArrowheads="1"/>
              </p:cNvSpPr>
              <p:nvPr/>
            </p:nvSpPr>
            <p:spPr bwMode="auto">
              <a:xfrm>
                <a:off x="-363864" y="3024"/>
                <a:ext cx="7309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266" name="Group 148"/>
            <p:cNvGrpSpPr>
              <a:grpSpLocks/>
            </p:cNvGrpSpPr>
            <p:nvPr/>
          </p:nvGrpSpPr>
          <p:grpSpPr bwMode="auto">
            <a:xfrm>
              <a:off x="6159750" y="3966369"/>
              <a:ext cx="1389063" cy="733425"/>
              <a:chOff x="665" y="3240"/>
              <a:chExt cx="875" cy="462"/>
            </a:xfrm>
          </p:grpSpPr>
          <p:sp>
            <p:nvSpPr>
              <p:cNvPr id="273"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274"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7" name="Group 139"/>
            <p:cNvGrpSpPr>
              <a:grpSpLocks/>
            </p:cNvGrpSpPr>
            <p:nvPr/>
          </p:nvGrpSpPr>
          <p:grpSpPr bwMode="auto">
            <a:xfrm>
              <a:off x="7228137" y="3966376"/>
              <a:ext cx="744538" cy="695326"/>
              <a:chOff x="1338" y="3240"/>
              <a:chExt cx="469" cy="438"/>
            </a:xfrm>
          </p:grpSpPr>
          <p:sp>
            <p:nvSpPr>
              <p:cNvPr id="271"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2"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268" name="Group 136"/>
            <p:cNvGrpSpPr>
              <a:grpSpLocks/>
            </p:cNvGrpSpPr>
            <p:nvPr/>
          </p:nvGrpSpPr>
          <p:grpSpPr bwMode="auto">
            <a:xfrm>
              <a:off x="7677399" y="3966377"/>
              <a:ext cx="1389063" cy="649288"/>
              <a:chOff x="1604" y="3240"/>
              <a:chExt cx="875" cy="409"/>
            </a:xfrm>
          </p:grpSpPr>
          <p:sp>
            <p:nvSpPr>
              <p:cNvPr id="269"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0"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grpSp>
      <p:grpSp>
        <p:nvGrpSpPr>
          <p:cNvPr id="104" name="Group 5"/>
          <p:cNvGrpSpPr>
            <a:grpSpLocks/>
          </p:cNvGrpSpPr>
          <p:nvPr/>
        </p:nvGrpSpPr>
        <p:grpSpPr bwMode="auto">
          <a:xfrm>
            <a:off x="4220037" y="4208464"/>
            <a:ext cx="1219200" cy="1208087"/>
            <a:chOff x="624" y="1476"/>
            <a:chExt cx="768" cy="761"/>
          </a:xfrm>
        </p:grpSpPr>
        <p:grpSp>
          <p:nvGrpSpPr>
            <p:cNvPr id="105" name="Group 7"/>
            <p:cNvGrpSpPr>
              <a:grpSpLocks/>
            </p:cNvGrpSpPr>
            <p:nvPr/>
          </p:nvGrpSpPr>
          <p:grpSpPr bwMode="auto">
            <a:xfrm>
              <a:off x="624" y="1476"/>
              <a:ext cx="768" cy="732"/>
              <a:chOff x="1824" y="912"/>
              <a:chExt cx="768" cy="732"/>
            </a:xfrm>
          </p:grpSpPr>
          <p:sp>
            <p:nvSpPr>
              <p:cNvPr id="107" name="Text Box 1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08" name="Text Box 1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anose="02020603050405020304" pitchFamily="18" charset="0"/>
                    <a:cs typeface="Times New Roman" panose="02020603050405020304" pitchFamily="18" charset="0"/>
                  </a:rPr>
                  <a:t>access</a:t>
                </a:r>
              </a:p>
            </p:txBody>
          </p:sp>
          <p:sp>
            <p:nvSpPr>
              <p:cNvPr id="109" name="Line 1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0" name="Line 1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1" name="Line 1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2" name="Line 10"/>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13" name="AutoShape 9"/>
              <p:cNvCxnSpPr>
                <a:cxnSpLocks noChangeShapeType="1"/>
                <a:stCxn id="111" idx="0"/>
                <a:endCxn id="112"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8"/>
              <p:cNvCxnSpPr>
                <a:cxnSpLocks noChangeShapeType="1"/>
                <a:stCxn id="111" idx="1"/>
                <a:endCxn id="112"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6" name="Text Box 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sp>
        <p:nvSpPr>
          <p:cNvPr id="224" name="Text Box 17"/>
          <p:cNvSpPr txBox="1">
            <a:spLocks noChangeArrowheads="1"/>
          </p:cNvSpPr>
          <p:nvPr/>
        </p:nvSpPr>
        <p:spPr bwMode="auto">
          <a:xfrm>
            <a:off x="4339020" y="4777697"/>
            <a:ext cx="1037463" cy="2585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d[2]</a:t>
            </a:r>
            <a:endParaRPr lang="en-US" altLang="zh-CN" sz="1800" dirty="0">
              <a:latin typeface="Times New Roman" panose="02020603050405020304" pitchFamily="18" charset="0"/>
              <a:cs typeface="Times New Roman" panose="02020603050405020304" pitchFamily="18" charset="0"/>
            </a:endParaRPr>
          </a:p>
        </p:txBody>
      </p:sp>
      <p:sp>
        <p:nvSpPr>
          <p:cNvPr id="116" name="Arc 4"/>
          <p:cNvSpPr>
            <a:spLocks/>
          </p:cNvSpPr>
          <p:nvPr/>
        </p:nvSpPr>
        <p:spPr bwMode="auto">
          <a:xfrm flipH="1" flipV="1">
            <a:off x="3886200" y="3789362"/>
            <a:ext cx="457200" cy="1093788"/>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07702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24"/>
                                        </p:tgtEl>
                                        <p:attrNameLst>
                                          <p:attrName>style.visibility</p:attrName>
                                        </p:attrNameLst>
                                      </p:cBhvr>
                                      <p:to>
                                        <p:strVal val="visible"/>
                                      </p:to>
                                    </p:set>
                                    <p:animEffect transition="in" filter="fade">
                                      <p:cBhvr>
                                        <p:cTn id="11" dur="500"/>
                                        <p:tgtEl>
                                          <p:spTgt spid="224"/>
                                        </p:tgtEl>
                                      </p:cBhvr>
                                    </p:animEffect>
                                  </p:childTnLst>
                                </p:cTn>
                              </p:par>
                              <p:par>
                                <p:cTn id="12" presetID="1" presetClass="entr" presetSubtype="0" fill="hold" grpId="0" nodeType="withEffect">
                                  <p:stCondLst>
                                    <p:cond delay="0"/>
                                  </p:stCondLst>
                                  <p:childTnLst>
                                    <p:set>
                                      <p:cBhvr>
                                        <p:cTn id="13" dur="1" fill="hold">
                                          <p:stCondLst>
                                            <p:cond delay="499"/>
                                          </p:stCondLst>
                                        </p:cTn>
                                        <p:tgtEl>
                                          <p:spTgt spid="1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184"/>
                                        </p:tgtEl>
                                      </p:cBhvr>
                                    </p:animEffect>
                                    <p:set>
                                      <p:cBhvr>
                                        <p:cTn id="18" dur="1" fill="hold">
                                          <p:stCondLst>
                                            <p:cond delay="499"/>
                                          </p:stCondLst>
                                        </p:cTn>
                                        <p:tgtEl>
                                          <p:spTgt spid="184"/>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fade">
                                      <p:cBhvr>
                                        <p:cTn id="21"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P spid="224" grpId="0" animBg="1"/>
      <p:bldP spid="1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524000" y="6273800"/>
            <a:ext cx="1981200" cy="457200"/>
          </a:xfrm>
        </p:spPr>
        <p:txBody>
          <a:bodyPr/>
          <a:lstStyle/>
          <a:p>
            <a:fld id="{10F35DC5-7E65-8247-99AB-4E984F8A921E}" type="slidenum">
              <a:rPr lang="en-US" smtClean="0"/>
              <a:pPr/>
              <a:t>8</a:t>
            </a:fld>
            <a:endParaRPr lang="en-US"/>
          </a:p>
        </p:txBody>
      </p:sp>
      <p:sp>
        <p:nvSpPr>
          <p:cNvPr id="5" name="Rectangle 6"/>
          <p:cNvSpPr>
            <a:spLocks noChangeArrowheads="1"/>
          </p:cNvSpPr>
          <p:nvPr/>
        </p:nvSpPr>
        <p:spPr bwMode="auto">
          <a:xfrm>
            <a:off x="1822450" y="101600"/>
            <a:ext cx="8388350" cy="6604000"/>
          </a:xfrm>
          <a:prstGeom prst="rect">
            <a:avLst/>
          </a:prstGeom>
          <a:solidFill>
            <a:schemeClr val="bg1"/>
          </a:solidFill>
          <a:ln w="9525">
            <a:solidFill>
              <a:schemeClr val="tx2"/>
            </a:solidFill>
            <a:miter lim="800000"/>
            <a:headEnd/>
            <a:tailEnd/>
          </a:ln>
        </p:spPr>
        <p:txBody>
          <a:bodyP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lnSpc>
                <a:spcPct val="95000"/>
              </a:lnSpc>
            </a:pPr>
            <a:r>
              <a:rPr lang="en-US" altLang="zh-CN" sz="2800" b="0" dirty="0">
                <a:latin typeface="Times New Roman" pitchFamily="18" charset="0"/>
              </a:rPr>
              <a:t>program </a:t>
            </a:r>
            <a:r>
              <a:rPr lang="en-US" altLang="zh-CN" sz="2800" dirty="0">
                <a:solidFill>
                  <a:schemeClr val="tx2"/>
                </a:solidFill>
                <a:latin typeface="Times New Roman" pitchFamily="18" charset="0"/>
              </a:rPr>
              <a:t>sort</a:t>
            </a:r>
            <a:r>
              <a:rPr lang="en-US" altLang="zh-CN" sz="2800" b="0" dirty="0">
                <a:latin typeface="Times New Roman" pitchFamily="18" charset="0"/>
              </a:rPr>
              <a:t>(input</a:t>
            </a:r>
            <a:r>
              <a:rPr lang="zh-CN" altLang="en-US" sz="2800" b="0" dirty="0">
                <a:latin typeface="Times New Roman" pitchFamily="18" charset="0"/>
              </a:rPr>
              <a:t>，</a:t>
            </a:r>
            <a:r>
              <a:rPr lang="en-US" altLang="zh-CN" sz="2800" b="0" dirty="0">
                <a:latin typeface="Times New Roman" pitchFamily="18" charset="0"/>
              </a:rPr>
              <a:t>output)</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err="1">
                <a:latin typeface="Times New Roman" pitchFamily="18" charset="0"/>
              </a:rPr>
              <a:t>var</a:t>
            </a:r>
            <a:r>
              <a:rPr lang="en-US" altLang="zh-CN" sz="2800" b="0" dirty="0">
                <a:latin typeface="Times New Roman" pitchFamily="18" charset="0"/>
              </a:rPr>
              <a:t> a :</a:t>
            </a:r>
            <a:r>
              <a:rPr lang="zh-CN" altLang="en-US" sz="2800" b="0" dirty="0">
                <a:latin typeface="Times New Roman" pitchFamily="18" charset="0"/>
              </a:rPr>
              <a:t> </a:t>
            </a:r>
            <a:r>
              <a:rPr lang="en-US" altLang="zh-CN" sz="2800" b="0" dirty="0">
                <a:latin typeface="Times New Roman" pitchFamily="18" charset="0"/>
              </a:rPr>
              <a:t>array[0..10]  of  integer</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a:latin typeface="Times New Roman" pitchFamily="18" charset="0"/>
              </a:rPr>
              <a:t>procedure </a:t>
            </a:r>
            <a:r>
              <a:rPr lang="en-US" altLang="zh-CN" sz="2800" dirty="0" err="1">
                <a:solidFill>
                  <a:schemeClr val="tx2"/>
                </a:solidFill>
                <a:latin typeface="Times New Roman" pitchFamily="18" charset="0"/>
              </a:rPr>
              <a:t>readarray</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err="1">
                <a:latin typeface="Times New Roman" pitchFamily="18" charset="0"/>
              </a:rPr>
              <a:t>var</a:t>
            </a:r>
            <a:r>
              <a:rPr lang="en-US" altLang="zh-CN" sz="2800" b="0" dirty="0">
                <a:latin typeface="Times New Roman" pitchFamily="18" charset="0"/>
              </a:rPr>
              <a:t> </a:t>
            </a:r>
            <a:r>
              <a:rPr lang="en-US" altLang="zh-CN" sz="2800" b="0" dirty="0" err="1">
                <a:latin typeface="Times New Roman" pitchFamily="18" charset="0"/>
              </a:rPr>
              <a:t>i</a:t>
            </a:r>
            <a:r>
              <a:rPr lang="en-US" altLang="zh-CN" sz="2800" b="0" dirty="0">
                <a:latin typeface="Times New Roman" pitchFamily="18" charset="0"/>
              </a:rPr>
              <a:t> :</a:t>
            </a:r>
            <a:r>
              <a:rPr lang="zh-CN" altLang="en-US" sz="2800" b="0" dirty="0">
                <a:latin typeface="Times New Roman" pitchFamily="18" charset="0"/>
              </a:rPr>
              <a:t> </a:t>
            </a:r>
            <a:r>
              <a:rPr lang="en-US" altLang="zh-CN" sz="2800" b="0" dirty="0">
                <a:latin typeface="Times New Roman" pitchFamily="18" charset="0"/>
              </a:rPr>
              <a:t>integer</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a:latin typeface="Times New Roman" pitchFamily="18" charset="0"/>
              </a:rPr>
              <a:t>begin …   end</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a:latin typeface="Times New Roman" pitchFamily="18" charset="0"/>
              </a:rPr>
              <a:t>function </a:t>
            </a:r>
            <a:r>
              <a:rPr lang="en-US" altLang="zh-CN" sz="2800" dirty="0">
                <a:solidFill>
                  <a:schemeClr val="tx2"/>
                </a:solidFill>
                <a:latin typeface="Times New Roman" pitchFamily="18" charset="0"/>
              </a:rPr>
              <a:t>partition</a:t>
            </a:r>
            <a:r>
              <a:rPr lang="en-US" altLang="zh-CN" sz="2800" b="0" dirty="0">
                <a:latin typeface="Times New Roman" pitchFamily="18" charset="0"/>
              </a:rPr>
              <a:t> (y </a:t>
            </a:r>
            <a:r>
              <a:rPr lang="zh-CN" altLang="en-US" sz="2800" b="0" dirty="0">
                <a:latin typeface="Times New Roman" pitchFamily="18" charset="0"/>
              </a:rPr>
              <a:t>，</a:t>
            </a:r>
            <a:r>
              <a:rPr lang="en-US" altLang="zh-CN" sz="2800" b="0" dirty="0">
                <a:latin typeface="Times New Roman" pitchFamily="18" charset="0"/>
              </a:rPr>
              <a:t>z :</a:t>
            </a:r>
            <a:r>
              <a:rPr lang="zh-CN" altLang="en-US" sz="2800" b="0" dirty="0">
                <a:latin typeface="Times New Roman" pitchFamily="18" charset="0"/>
              </a:rPr>
              <a:t> </a:t>
            </a:r>
            <a:r>
              <a:rPr lang="en-US" altLang="zh-CN" sz="2800" b="0" dirty="0">
                <a:latin typeface="Times New Roman" pitchFamily="18" charset="0"/>
              </a:rPr>
              <a:t>integer ):integer</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err="1">
                <a:latin typeface="Times New Roman" pitchFamily="18" charset="0"/>
              </a:rPr>
              <a:t>var</a:t>
            </a:r>
            <a:r>
              <a:rPr lang="en-US" altLang="zh-CN" sz="2800" b="0" dirty="0">
                <a:latin typeface="Times New Roman" pitchFamily="18" charset="0"/>
              </a:rPr>
              <a:t>  </a:t>
            </a:r>
            <a:r>
              <a:rPr lang="en-US" altLang="zh-CN" sz="2800" b="0" dirty="0" err="1">
                <a:latin typeface="Times New Roman" pitchFamily="18" charset="0"/>
              </a:rPr>
              <a:t>i</a:t>
            </a:r>
            <a:r>
              <a:rPr lang="zh-CN" altLang="en-US" sz="2800" b="0" dirty="0">
                <a:latin typeface="Times New Roman" pitchFamily="18" charset="0"/>
              </a:rPr>
              <a:t>，</a:t>
            </a:r>
            <a:r>
              <a:rPr lang="en-US" altLang="zh-CN" sz="2800" b="0" dirty="0">
                <a:latin typeface="Times New Roman" pitchFamily="18" charset="0"/>
              </a:rPr>
              <a:t>j </a:t>
            </a:r>
            <a:r>
              <a:rPr lang="zh-CN" altLang="en-US" sz="2800" b="0" dirty="0">
                <a:latin typeface="Times New Roman" pitchFamily="18" charset="0"/>
              </a:rPr>
              <a:t>，</a:t>
            </a:r>
            <a:r>
              <a:rPr lang="en-US" altLang="zh-CN" sz="2800" b="0" dirty="0">
                <a:latin typeface="Times New Roman" pitchFamily="18" charset="0"/>
              </a:rPr>
              <a:t>x</a:t>
            </a:r>
            <a:r>
              <a:rPr lang="zh-CN" altLang="en-US" sz="2800" b="0" dirty="0">
                <a:latin typeface="Times New Roman" pitchFamily="18" charset="0"/>
              </a:rPr>
              <a:t>，</a:t>
            </a:r>
            <a:r>
              <a:rPr lang="en-US" altLang="zh-CN" sz="2800" b="0" dirty="0">
                <a:latin typeface="Times New Roman" pitchFamily="18" charset="0"/>
              </a:rPr>
              <a:t>v</a:t>
            </a:r>
            <a:r>
              <a:rPr lang="zh-CN" altLang="en-US" sz="2800" b="0" dirty="0">
                <a:latin typeface="Times New Roman" pitchFamily="18" charset="0"/>
              </a:rPr>
              <a:t>： </a:t>
            </a:r>
            <a:r>
              <a:rPr lang="en-US" altLang="zh-CN" sz="2800" b="0" dirty="0">
                <a:latin typeface="Times New Roman" pitchFamily="18" charset="0"/>
              </a:rPr>
              <a:t>integer</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a:latin typeface="Times New Roman" pitchFamily="18" charset="0"/>
              </a:rPr>
              <a:t>begin  …   end; </a:t>
            </a:r>
            <a:br>
              <a:rPr lang="en-US" altLang="zh-CN" sz="2800" b="0" dirty="0">
                <a:latin typeface="Times New Roman" pitchFamily="18" charset="0"/>
              </a:rPr>
            </a:br>
            <a:r>
              <a:rPr lang="en-US" altLang="zh-CN" sz="2800" b="0" dirty="0">
                <a:latin typeface="Times New Roman" pitchFamily="18" charset="0"/>
              </a:rPr>
              <a:t>   	procedure </a:t>
            </a:r>
            <a:r>
              <a:rPr lang="en-US" altLang="zh-CN" sz="2800" dirty="0">
                <a:solidFill>
                  <a:schemeClr val="tx2"/>
                </a:solidFill>
                <a:latin typeface="Times New Roman" pitchFamily="18" charset="0"/>
              </a:rPr>
              <a:t>quicksort(</a:t>
            </a:r>
            <a:r>
              <a:rPr lang="en-US" altLang="zh-CN" sz="2800" b="0" dirty="0">
                <a:latin typeface="Times New Roman" pitchFamily="18" charset="0"/>
              </a:rPr>
              <a:t>m</a:t>
            </a:r>
            <a:r>
              <a:rPr lang="zh-CN" altLang="en-US" sz="2800" b="0" dirty="0">
                <a:latin typeface="Times New Roman" pitchFamily="18" charset="0"/>
              </a:rPr>
              <a:t>，</a:t>
            </a:r>
            <a:r>
              <a:rPr lang="en-US" altLang="zh-CN" sz="2800" b="0" dirty="0">
                <a:latin typeface="Times New Roman" pitchFamily="18" charset="0"/>
              </a:rPr>
              <a:t>n :</a:t>
            </a:r>
            <a:r>
              <a:rPr lang="zh-CN" altLang="en-US" sz="2800" b="0" dirty="0">
                <a:latin typeface="Times New Roman" pitchFamily="18" charset="0"/>
              </a:rPr>
              <a:t> </a:t>
            </a:r>
            <a:r>
              <a:rPr lang="en-US" altLang="zh-CN" sz="2800" b="0" dirty="0">
                <a:latin typeface="Times New Roman" pitchFamily="18" charset="0"/>
              </a:rPr>
              <a:t>integer)</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err="1">
                <a:latin typeface="Times New Roman" pitchFamily="18" charset="0"/>
              </a:rPr>
              <a:t>var</a:t>
            </a:r>
            <a:r>
              <a:rPr lang="en-US" altLang="zh-CN" sz="2800" b="0" dirty="0">
                <a:latin typeface="Times New Roman" pitchFamily="18" charset="0"/>
              </a:rPr>
              <a:t> </a:t>
            </a:r>
            <a:r>
              <a:rPr lang="en-US" altLang="zh-CN" sz="2800" b="0" dirty="0" err="1">
                <a:latin typeface="Times New Roman" pitchFamily="18" charset="0"/>
              </a:rPr>
              <a:t>i</a:t>
            </a:r>
            <a:r>
              <a:rPr lang="en-US" altLang="zh-CN" sz="2800" b="0" dirty="0">
                <a:latin typeface="Times New Roman" pitchFamily="18" charset="0"/>
              </a:rPr>
              <a:t> :</a:t>
            </a:r>
            <a:r>
              <a:rPr lang="zh-CN" altLang="en-US" sz="2800" b="0" dirty="0">
                <a:latin typeface="Times New Roman" pitchFamily="18" charset="0"/>
              </a:rPr>
              <a:t> </a:t>
            </a:r>
            <a:r>
              <a:rPr lang="en-US" altLang="zh-CN" sz="2800" b="0" dirty="0">
                <a:latin typeface="Times New Roman" pitchFamily="18" charset="0"/>
              </a:rPr>
              <a:t>integer</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a:latin typeface="Times New Roman" pitchFamily="18" charset="0"/>
              </a:rPr>
              <a:t>begin</a:t>
            </a:r>
          </a:p>
          <a:p>
            <a:pPr algn="l" eaLnBrk="1" hangingPunct="1">
              <a:lnSpc>
                <a:spcPct val="95000"/>
              </a:lnSpc>
            </a:pPr>
            <a:r>
              <a:rPr lang="en-US" altLang="zh-CN" sz="2800" b="0" dirty="0">
                <a:latin typeface="Times New Roman" pitchFamily="18" charset="0"/>
              </a:rPr>
              <a:t>             		…partition…quicksort…quicksort…</a:t>
            </a:r>
          </a:p>
          <a:p>
            <a:pPr algn="l" eaLnBrk="1" hangingPunct="1">
              <a:lnSpc>
                <a:spcPct val="95000"/>
              </a:lnSpc>
            </a:pPr>
            <a:r>
              <a:rPr lang="en-US" altLang="zh-CN" sz="2800" b="0" dirty="0">
                <a:latin typeface="Times New Roman" pitchFamily="18" charset="0"/>
              </a:rPr>
              <a:t>        		end</a:t>
            </a:r>
            <a:r>
              <a:rPr lang="zh-CN" altLang="en-US" sz="2800" b="0" dirty="0">
                <a:latin typeface="Times New Roman" pitchFamily="18" charset="0"/>
              </a:rPr>
              <a:t>； </a:t>
            </a:r>
            <a:br>
              <a:rPr lang="zh-CN" altLang="en-US" sz="2800" b="0" dirty="0">
                <a:latin typeface="Times New Roman" pitchFamily="18" charset="0"/>
              </a:rPr>
            </a:br>
            <a:r>
              <a:rPr lang="zh-CN" altLang="en-US" sz="2800" b="0" dirty="0">
                <a:latin typeface="Times New Roman" pitchFamily="18" charset="0"/>
              </a:rPr>
              <a:t>   </a:t>
            </a:r>
            <a:r>
              <a:rPr lang="en-US" altLang="zh-CN" sz="2800" b="0" dirty="0">
                <a:latin typeface="Times New Roman" pitchFamily="18" charset="0"/>
              </a:rPr>
              <a:t>begin  </a:t>
            </a:r>
          </a:p>
          <a:p>
            <a:pPr algn="l" eaLnBrk="1" hangingPunct="1">
              <a:lnSpc>
                <a:spcPct val="95000"/>
              </a:lnSpc>
            </a:pPr>
            <a:r>
              <a:rPr lang="en-US" altLang="zh-CN" sz="2800" b="0" dirty="0">
                <a:latin typeface="Times New Roman" pitchFamily="18" charset="0"/>
              </a:rPr>
              <a:t>	  …</a:t>
            </a:r>
            <a:r>
              <a:rPr lang="en-US" altLang="zh-CN" sz="2800" b="0" dirty="0" err="1">
                <a:latin typeface="Times New Roman" pitchFamily="18" charset="0"/>
              </a:rPr>
              <a:t>readarray</a:t>
            </a:r>
            <a:r>
              <a:rPr lang="en-US" altLang="zh-CN" sz="2800" b="0" dirty="0">
                <a:latin typeface="Times New Roman" pitchFamily="18" charset="0"/>
              </a:rPr>
              <a:t>…quicksort…</a:t>
            </a:r>
          </a:p>
          <a:p>
            <a:pPr algn="l" eaLnBrk="1" hangingPunct="1">
              <a:lnSpc>
                <a:spcPct val="95000"/>
              </a:lnSpc>
            </a:pPr>
            <a:r>
              <a:rPr lang="en-US" altLang="zh-CN" sz="2800" b="0" dirty="0">
                <a:latin typeface="Times New Roman" pitchFamily="18" charset="0"/>
              </a:rPr>
              <a:t>   end.</a:t>
            </a:r>
          </a:p>
        </p:txBody>
      </p:sp>
      <p:sp>
        <p:nvSpPr>
          <p:cNvPr id="6" name="AutoShape 7"/>
          <p:cNvSpPr>
            <a:spLocks/>
          </p:cNvSpPr>
          <p:nvPr/>
        </p:nvSpPr>
        <p:spPr bwMode="auto">
          <a:xfrm>
            <a:off x="9769476" y="1160462"/>
            <a:ext cx="144463" cy="863600"/>
          </a:xfrm>
          <a:prstGeom prst="rightBracket">
            <a:avLst>
              <a:gd name="adj" fmla="val 49817"/>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p>
        </p:txBody>
      </p:sp>
      <p:sp>
        <p:nvSpPr>
          <p:cNvPr id="7" name="AutoShape 8"/>
          <p:cNvSpPr>
            <a:spLocks/>
          </p:cNvSpPr>
          <p:nvPr/>
        </p:nvSpPr>
        <p:spPr bwMode="auto">
          <a:xfrm>
            <a:off x="9769476" y="2455862"/>
            <a:ext cx="144463" cy="863600"/>
          </a:xfrm>
          <a:prstGeom prst="rightBracket">
            <a:avLst>
              <a:gd name="adj" fmla="val 49817"/>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p>
        </p:txBody>
      </p:sp>
      <p:sp>
        <p:nvSpPr>
          <p:cNvPr id="8" name="AutoShape 9"/>
          <p:cNvSpPr>
            <a:spLocks/>
          </p:cNvSpPr>
          <p:nvPr/>
        </p:nvSpPr>
        <p:spPr bwMode="auto">
          <a:xfrm>
            <a:off x="9769476" y="3608387"/>
            <a:ext cx="144463" cy="1728788"/>
          </a:xfrm>
          <a:prstGeom prst="rightBracket">
            <a:avLst>
              <a:gd name="adj" fmla="val 99725"/>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p>
        </p:txBody>
      </p:sp>
      <p:sp>
        <p:nvSpPr>
          <p:cNvPr id="9" name="AutoShape 10"/>
          <p:cNvSpPr>
            <a:spLocks/>
          </p:cNvSpPr>
          <p:nvPr/>
        </p:nvSpPr>
        <p:spPr bwMode="auto">
          <a:xfrm>
            <a:off x="10272713" y="152401"/>
            <a:ext cx="215900" cy="6480175"/>
          </a:xfrm>
          <a:prstGeom prst="rightBracket">
            <a:avLst>
              <a:gd name="adj" fmla="val 250123"/>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endParaRPr lang="zh-CN" altLang="en-US"/>
          </a:p>
        </p:txBody>
      </p:sp>
    </p:spTree>
    <p:extLst>
      <p:ext uri="{BB962C8B-B14F-4D97-AF65-F5344CB8AC3E}">
        <p14:creationId xmlns:p14="http://schemas.microsoft.com/office/powerpoint/2010/main" val="19267339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9550400" y="6356350"/>
            <a:ext cx="2641600" cy="457200"/>
          </a:xfrm>
        </p:spPr>
        <p:txBody>
          <a:bodyPr/>
          <a:lstStyle/>
          <a:p>
            <a:fld id="{10F35DC5-7E65-8247-99AB-4E984F8A921E}" type="slidenum">
              <a:rPr lang="en-US" smtClean="0"/>
              <a:pPr/>
              <a:t>80</a:t>
            </a:fld>
            <a:endParaRPr lang="en-US"/>
          </a:p>
        </p:txBody>
      </p:sp>
      <p:sp>
        <p:nvSpPr>
          <p:cNvPr id="4" name="标题 3"/>
          <p:cNvSpPr>
            <a:spLocks noGrp="1"/>
          </p:cNvSpPr>
          <p:nvPr>
            <p:ph type="title" idx="4294967295"/>
          </p:nvPr>
        </p:nvSpPr>
        <p:spPr>
          <a:xfrm>
            <a:off x="251360" y="42863"/>
            <a:ext cx="10796587" cy="722312"/>
          </a:xfrm>
        </p:spPr>
        <p:txBody>
          <a:bodyPr/>
          <a:lstStyle/>
          <a:p>
            <a:r>
              <a:rPr lang="en-US" altLang="zh-CN" dirty="0">
                <a:solidFill>
                  <a:schemeClr val="tx1"/>
                </a:solidFill>
              </a:rPr>
              <a:t>DISPAY</a:t>
            </a:r>
            <a:r>
              <a:rPr lang="zh-CN" altLang="en-US" dirty="0">
                <a:solidFill>
                  <a:schemeClr val="tx1"/>
                </a:solidFill>
              </a:rPr>
              <a:t>表应用举例</a:t>
            </a:r>
          </a:p>
        </p:txBody>
      </p:sp>
      <p:grpSp>
        <p:nvGrpSpPr>
          <p:cNvPr id="180" name="Group 236"/>
          <p:cNvGrpSpPr>
            <a:grpSpLocks/>
          </p:cNvGrpSpPr>
          <p:nvPr/>
        </p:nvGrpSpPr>
        <p:grpSpPr bwMode="auto">
          <a:xfrm>
            <a:off x="4225926" y="1955800"/>
            <a:ext cx="1219200" cy="1162050"/>
            <a:chOff x="624" y="804"/>
            <a:chExt cx="768" cy="732"/>
          </a:xfrm>
        </p:grpSpPr>
        <p:grpSp>
          <p:nvGrpSpPr>
            <p:cNvPr id="199" name="Group 238"/>
            <p:cNvGrpSpPr>
              <a:grpSpLocks/>
            </p:cNvGrpSpPr>
            <p:nvPr/>
          </p:nvGrpSpPr>
          <p:grpSpPr bwMode="auto">
            <a:xfrm>
              <a:off x="624" y="804"/>
              <a:ext cx="768" cy="732"/>
              <a:chOff x="1824" y="912"/>
              <a:chExt cx="768" cy="732"/>
            </a:xfrm>
          </p:grpSpPr>
          <p:sp>
            <p:nvSpPr>
              <p:cNvPr id="201" name="Text Box 246"/>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202" name="Text Box 245"/>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203" name="Line 24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4" name="Line 24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5" name="Line 242"/>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6" name="Line 24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07" name="AutoShape 240"/>
              <p:cNvCxnSpPr>
                <a:cxnSpLocks noChangeShapeType="1"/>
                <a:stCxn id="205" idx="0"/>
                <a:endCxn id="206"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239"/>
              <p:cNvCxnSpPr>
                <a:cxnSpLocks noChangeShapeType="1"/>
                <a:stCxn id="205" idx="1"/>
                <a:endCxn id="206"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0" name="Text Box 237"/>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181" name="Group 225"/>
          <p:cNvGrpSpPr>
            <a:grpSpLocks/>
          </p:cNvGrpSpPr>
          <p:nvPr/>
        </p:nvGrpSpPr>
        <p:grpSpPr bwMode="auto">
          <a:xfrm>
            <a:off x="4225926" y="3022601"/>
            <a:ext cx="1219200" cy="1208087"/>
            <a:chOff x="624" y="1476"/>
            <a:chExt cx="768" cy="761"/>
          </a:xfrm>
        </p:grpSpPr>
        <p:grpSp>
          <p:nvGrpSpPr>
            <p:cNvPr id="189" name="Group 227"/>
            <p:cNvGrpSpPr>
              <a:grpSpLocks/>
            </p:cNvGrpSpPr>
            <p:nvPr/>
          </p:nvGrpSpPr>
          <p:grpSpPr bwMode="auto">
            <a:xfrm>
              <a:off x="624" y="1476"/>
              <a:ext cx="768" cy="736"/>
              <a:chOff x="1824" y="912"/>
              <a:chExt cx="768" cy="736"/>
            </a:xfrm>
          </p:grpSpPr>
          <p:sp>
            <p:nvSpPr>
              <p:cNvPr id="191" name="Text Box 23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192" name="Text Box 23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93" name="Line 23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4" name="Line 23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5" name="Line 231"/>
              <p:cNvSpPr>
                <a:spLocks noChangeShapeType="1"/>
              </p:cNvSpPr>
              <p:nvPr/>
            </p:nvSpPr>
            <p:spPr bwMode="auto">
              <a:xfrm>
                <a:off x="1824" y="9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6" name="Line 230"/>
              <p:cNvSpPr>
                <a:spLocks noChangeShapeType="1"/>
              </p:cNvSpPr>
              <p:nvPr/>
            </p:nvSpPr>
            <p:spPr bwMode="auto">
              <a:xfrm>
                <a:off x="1824" y="1648"/>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97" name="AutoShape 229"/>
              <p:cNvCxnSpPr>
                <a:cxnSpLocks noChangeShapeType="1"/>
                <a:stCxn id="195" idx="0"/>
                <a:endCxn id="196" idx="0"/>
              </p:cNvCxnSpPr>
              <p:nvPr/>
            </p:nvCxnSpPr>
            <p:spPr bwMode="auto">
              <a:xfrm>
                <a:off x="1824"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AutoShape 228"/>
              <p:cNvCxnSpPr>
                <a:cxnSpLocks noChangeShapeType="1"/>
                <a:stCxn id="195" idx="1"/>
                <a:endCxn id="196" idx="1"/>
              </p:cNvCxnSpPr>
              <p:nvPr/>
            </p:nvCxnSpPr>
            <p:spPr bwMode="auto">
              <a:xfrm>
                <a:off x="2592"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0" name="Text Box 22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nvGrpSpPr>
          <p:cNvPr id="182" name="Group 220"/>
          <p:cNvGrpSpPr>
            <a:grpSpLocks/>
          </p:cNvGrpSpPr>
          <p:nvPr/>
        </p:nvGrpSpPr>
        <p:grpSpPr bwMode="auto">
          <a:xfrm>
            <a:off x="4148139" y="755650"/>
            <a:ext cx="1260475" cy="1200150"/>
            <a:chOff x="358" y="46"/>
            <a:chExt cx="794" cy="756"/>
          </a:xfrm>
        </p:grpSpPr>
        <p:sp>
          <p:nvSpPr>
            <p:cNvPr id="185" name="Rectangle 224"/>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86" name="Text Box 223"/>
            <p:cNvSpPr txBox="1">
              <a:spLocks noChangeArrowheads="1"/>
            </p:cNvSpPr>
            <p:nvPr/>
          </p:nvSpPr>
          <p:spPr bwMode="auto">
            <a:xfrm>
              <a:off x="358" y="46"/>
              <a:ext cx="38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d[3]</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d[2]</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d[1]</a:t>
              </a:r>
              <a:endParaRPr lang="en-US" altLang="zh-CN" sz="1800" dirty="0">
                <a:latin typeface="Times New Roman" panose="02020603050405020304" pitchFamily="18" charset="0"/>
                <a:cs typeface="Times New Roman" panose="02020603050405020304" pitchFamily="18" charset="0"/>
              </a:endParaRPr>
            </a:p>
          </p:txBody>
        </p:sp>
        <p:sp>
          <p:nvSpPr>
            <p:cNvPr id="187" name="Line 222"/>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8" name="Line 221"/>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83" name="Arc 219"/>
          <p:cNvSpPr>
            <a:spLocks/>
          </p:cNvSpPr>
          <p:nvPr/>
        </p:nvSpPr>
        <p:spPr bwMode="auto">
          <a:xfrm>
            <a:off x="5367338" y="1752600"/>
            <a:ext cx="306388" cy="927100"/>
          </a:xfrm>
          <a:custGeom>
            <a:avLst/>
            <a:gdLst>
              <a:gd name="T0" fmla="*/ 0 w 27549"/>
              <a:gd name="T1" fmla="*/ 0 h 43176"/>
              <a:gd name="T2" fmla="*/ 0 w 27549"/>
              <a:gd name="T3" fmla="*/ 0 h 43176"/>
              <a:gd name="T4" fmla="*/ 0 w 27549"/>
              <a:gd name="T5" fmla="*/ 0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8" name="Text Box 216"/>
          <p:cNvSpPr txBox="1">
            <a:spLocks noChangeArrowheads="1"/>
          </p:cNvSpPr>
          <p:nvPr/>
        </p:nvSpPr>
        <p:spPr bwMode="auto">
          <a:xfrm>
            <a:off x="4340226" y="2514601"/>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d[1]</a:t>
            </a:r>
            <a:endParaRPr lang="en-US" altLang="zh-CN" sz="1800">
              <a:latin typeface="Times New Roman" panose="02020603050405020304" pitchFamily="18" charset="0"/>
              <a:cs typeface="Times New Roman" panose="02020603050405020304" pitchFamily="18" charset="0"/>
            </a:endParaRPr>
          </a:p>
        </p:txBody>
      </p:sp>
      <p:sp>
        <p:nvSpPr>
          <p:cNvPr id="179" name="Text Box 215"/>
          <p:cNvSpPr txBox="1">
            <a:spLocks noChangeArrowheads="1"/>
          </p:cNvSpPr>
          <p:nvPr/>
        </p:nvSpPr>
        <p:spPr bwMode="auto">
          <a:xfrm>
            <a:off x="4340226" y="3581401"/>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d[2]</a:t>
            </a:r>
            <a:endParaRPr lang="en-US" altLang="zh-CN" sz="1800">
              <a:latin typeface="Times New Roman" panose="02020603050405020304" pitchFamily="18" charset="0"/>
              <a:cs typeface="Times New Roman" panose="02020603050405020304" pitchFamily="18" charset="0"/>
            </a:endParaRPr>
          </a:p>
        </p:txBody>
      </p:sp>
      <p:sp>
        <p:nvSpPr>
          <p:cNvPr id="223" name="Arc 32"/>
          <p:cNvSpPr>
            <a:spLocks/>
          </p:cNvSpPr>
          <p:nvPr/>
        </p:nvSpPr>
        <p:spPr bwMode="auto">
          <a:xfrm>
            <a:off x="5213886" y="1447800"/>
            <a:ext cx="871536" cy="3429000"/>
          </a:xfrm>
          <a:custGeom>
            <a:avLst/>
            <a:gdLst>
              <a:gd name="T0" fmla="*/ 2147483647 w 21600"/>
              <a:gd name="T1" fmla="*/ 0 h 42461"/>
              <a:gd name="T2" fmla="*/ 2147483647 w 21600"/>
              <a:gd name="T3" fmla="*/ 2147483647 h 42461"/>
              <a:gd name="T4" fmla="*/ 0 w 21600"/>
              <a:gd name="T5" fmla="*/ 2147483647 h 42461"/>
              <a:gd name="T6" fmla="*/ 0 60000 65536"/>
              <a:gd name="T7" fmla="*/ 0 60000 65536"/>
              <a:gd name="T8" fmla="*/ 0 60000 65536"/>
            </a:gdLst>
            <a:ahLst/>
            <a:cxnLst>
              <a:cxn ang="T6">
                <a:pos x="T0" y="T1"/>
              </a:cxn>
              <a:cxn ang="T7">
                <a:pos x="T2" y="T3"/>
              </a:cxn>
              <a:cxn ang="T8">
                <a:pos x="T4" y="T5"/>
              </a:cxn>
            </a:cxnLst>
            <a:rect l="0" t="0" r="r" b="b"/>
            <a:pathLst>
              <a:path w="21600" h="42461" fill="none" extrusionOk="0">
                <a:moveTo>
                  <a:pt x="1279" y="-1"/>
                </a:moveTo>
                <a:cubicBezTo>
                  <a:pt x="12691" y="676"/>
                  <a:pt x="21600" y="10129"/>
                  <a:pt x="21600" y="21562"/>
                </a:cubicBezTo>
                <a:cubicBezTo>
                  <a:pt x="21600" y="31388"/>
                  <a:pt x="14966" y="39977"/>
                  <a:pt x="5458" y="42460"/>
                </a:cubicBezTo>
              </a:path>
              <a:path w="21600" h="42461" stroke="0" extrusionOk="0">
                <a:moveTo>
                  <a:pt x="1279" y="-1"/>
                </a:moveTo>
                <a:cubicBezTo>
                  <a:pt x="12691" y="676"/>
                  <a:pt x="21600" y="10129"/>
                  <a:pt x="21600" y="21562"/>
                </a:cubicBezTo>
                <a:cubicBezTo>
                  <a:pt x="21600" y="31388"/>
                  <a:pt x="14966" y="39977"/>
                  <a:pt x="5458" y="42460"/>
                </a:cubicBezTo>
                <a:lnTo>
                  <a:pt x="0" y="21562"/>
                </a:lnTo>
                <a:lnTo>
                  <a:pt x="1279" y="-1"/>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7683750" y="2158206"/>
            <a:ext cx="2906712" cy="2541588"/>
            <a:chOff x="6159750" y="2158206"/>
            <a:chExt cx="2906712" cy="2541588"/>
          </a:xfrm>
        </p:grpSpPr>
        <p:sp>
          <p:nvSpPr>
            <p:cNvPr id="261" name="Rectangle 157"/>
            <p:cNvSpPr>
              <a:spLocks noChangeArrowheads="1"/>
            </p:cNvSpPr>
            <p:nvPr/>
          </p:nvSpPr>
          <p:spPr bwMode="auto">
            <a:xfrm>
              <a:off x="7550400" y="2158206"/>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262" name="Group 154"/>
            <p:cNvGrpSpPr>
              <a:grpSpLocks/>
            </p:cNvGrpSpPr>
            <p:nvPr/>
          </p:nvGrpSpPr>
          <p:grpSpPr bwMode="auto">
            <a:xfrm>
              <a:off x="6416925" y="2409031"/>
              <a:ext cx="1117601" cy="768350"/>
              <a:chOff x="827" y="2259"/>
              <a:chExt cx="704" cy="484"/>
            </a:xfrm>
          </p:grpSpPr>
          <p:sp>
            <p:nvSpPr>
              <p:cNvPr id="281"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282"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3" name="Group 145"/>
            <p:cNvGrpSpPr>
              <a:grpSpLocks/>
            </p:cNvGrpSpPr>
            <p:nvPr/>
          </p:nvGrpSpPr>
          <p:grpSpPr bwMode="auto">
            <a:xfrm>
              <a:off x="7277054" y="2432844"/>
              <a:ext cx="673261" cy="733425"/>
              <a:chOff x="-335076" y="2256"/>
              <a:chExt cx="673261" cy="462"/>
            </a:xfrm>
          </p:grpSpPr>
          <p:sp>
            <p:nvSpPr>
              <p:cNvPr id="279"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80" name="Rectangle 146"/>
              <p:cNvSpPr>
                <a:spLocks noChangeArrowheads="1"/>
              </p:cNvSpPr>
              <p:nvPr/>
            </p:nvSpPr>
            <p:spPr bwMode="auto">
              <a:xfrm>
                <a:off x="-335076" y="2544"/>
                <a:ext cx="6732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264" name="Group 151"/>
            <p:cNvGrpSpPr>
              <a:grpSpLocks/>
            </p:cNvGrpSpPr>
            <p:nvPr/>
          </p:nvGrpSpPr>
          <p:grpSpPr bwMode="auto">
            <a:xfrm>
              <a:off x="6159750" y="3226601"/>
              <a:ext cx="1362075" cy="706438"/>
              <a:chOff x="665" y="2774"/>
              <a:chExt cx="858" cy="445"/>
            </a:xfrm>
          </p:grpSpPr>
          <p:sp>
            <p:nvSpPr>
              <p:cNvPr id="277"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278"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5" name="Group 142"/>
            <p:cNvGrpSpPr>
              <a:grpSpLocks/>
            </p:cNvGrpSpPr>
            <p:nvPr/>
          </p:nvGrpSpPr>
          <p:grpSpPr bwMode="auto">
            <a:xfrm>
              <a:off x="7248265" y="3271044"/>
              <a:ext cx="730969" cy="657225"/>
              <a:chOff x="-363864" y="2784"/>
              <a:chExt cx="730969" cy="414"/>
            </a:xfrm>
          </p:grpSpPr>
          <p:sp>
            <p:nvSpPr>
              <p:cNvPr id="275"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6" name="Rectangle 143"/>
              <p:cNvSpPr>
                <a:spLocks noChangeArrowheads="1"/>
              </p:cNvSpPr>
              <p:nvPr/>
            </p:nvSpPr>
            <p:spPr bwMode="auto">
              <a:xfrm>
                <a:off x="-363864" y="3024"/>
                <a:ext cx="7309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266" name="Group 148"/>
            <p:cNvGrpSpPr>
              <a:grpSpLocks/>
            </p:cNvGrpSpPr>
            <p:nvPr/>
          </p:nvGrpSpPr>
          <p:grpSpPr bwMode="auto">
            <a:xfrm>
              <a:off x="6159750" y="3966369"/>
              <a:ext cx="1389063" cy="733425"/>
              <a:chOff x="665" y="3240"/>
              <a:chExt cx="875" cy="462"/>
            </a:xfrm>
          </p:grpSpPr>
          <p:sp>
            <p:nvSpPr>
              <p:cNvPr id="273"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274"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7" name="Group 139"/>
            <p:cNvGrpSpPr>
              <a:grpSpLocks/>
            </p:cNvGrpSpPr>
            <p:nvPr/>
          </p:nvGrpSpPr>
          <p:grpSpPr bwMode="auto">
            <a:xfrm>
              <a:off x="7228137" y="3966376"/>
              <a:ext cx="744538" cy="695326"/>
              <a:chOff x="1338" y="3240"/>
              <a:chExt cx="469" cy="438"/>
            </a:xfrm>
          </p:grpSpPr>
          <p:sp>
            <p:nvSpPr>
              <p:cNvPr id="271"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2"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268" name="Group 136"/>
            <p:cNvGrpSpPr>
              <a:grpSpLocks/>
            </p:cNvGrpSpPr>
            <p:nvPr/>
          </p:nvGrpSpPr>
          <p:grpSpPr bwMode="auto">
            <a:xfrm>
              <a:off x="7677399" y="3966377"/>
              <a:ext cx="1389063" cy="649288"/>
              <a:chOff x="1604" y="3240"/>
              <a:chExt cx="875" cy="409"/>
            </a:xfrm>
          </p:grpSpPr>
          <p:sp>
            <p:nvSpPr>
              <p:cNvPr id="269"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0"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grpSp>
      <p:grpSp>
        <p:nvGrpSpPr>
          <p:cNvPr id="104" name="Group 5"/>
          <p:cNvGrpSpPr>
            <a:grpSpLocks/>
          </p:cNvGrpSpPr>
          <p:nvPr/>
        </p:nvGrpSpPr>
        <p:grpSpPr bwMode="auto">
          <a:xfrm>
            <a:off x="4220037" y="4202114"/>
            <a:ext cx="1219200" cy="1208087"/>
            <a:chOff x="624" y="1476"/>
            <a:chExt cx="768" cy="761"/>
          </a:xfrm>
        </p:grpSpPr>
        <p:grpSp>
          <p:nvGrpSpPr>
            <p:cNvPr id="105" name="Group 7"/>
            <p:cNvGrpSpPr>
              <a:grpSpLocks/>
            </p:cNvGrpSpPr>
            <p:nvPr/>
          </p:nvGrpSpPr>
          <p:grpSpPr bwMode="auto">
            <a:xfrm>
              <a:off x="624" y="1476"/>
              <a:ext cx="768" cy="761"/>
              <a:chOff x="1824" y="912"/>
              <a:chExt cx="768" cy="761"/>
            </a:xfrm>
          </p:grpSpPr>
          <p:sp>
            <p:nvSpPr>
              <p:cNvPr id="107" name="Text Box 1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08" name="Text Box 1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anose="02020603050405020304" pitchFamily="18" charset="0"/>
                    <a:cs typeface="Times New Roman" panose="02020603050405020304" pitchFamily="18" charset="0"/>
                  </a:rPr>
                  <a:t>access</a:t>
                </a:r>
              </a:p>
            </p:txBody>
          </p:sp>
          <p:sp>
            <p:nvSpPr>
              <p:cNvPr id="109" name="Line 1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0" name="Line 1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1" name="Line 1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2" name="Line 10"/>
              <p:cNvSpPr>
                <a:spLocks noChangeShapeType="1"/>
              </p:cNvSpPr>
              <p:nvPr/>
            </p:nvSpPr>
            <p:spPr bwMode="auto">
              <a:xfrm>
                <a:off x="1824" y="1673"/>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13" name="AutoShape 9"/>
              <p:cNvCxnSpPr>
                <a:cxnSpLocks noChangeShapeType="1"/>
                <a:stCxn id="111" idx="0"/>
                <a:endCxn id="112" idx="0"/>
              </p:cNvCxnSpPr>
              <p:nvPr/>
            </p:nvCxnSpPr>
            <p:spPr bwMode="auto">
              <a:xfrm>
                <a:off x="1824" y="960"/>
                <a:ext cx="0" cy="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8"/>
              <p:cNvCxnSpPr>
                <a:cxnSpLocks noChangeShapeType="1"/>
                <a:stCxn id="111" idx="1"/>
                <a:endCxn id="112" idx="1"/>
              </p:cNvCxnSpPr>
              <p:nvPr/>
            </p:nvCxnSpPr>
            <p:spPr bwMode="auto">
              <a:xfrm>
                <a:off x="2592" y="960"/>
                <a:ext cx="0" cy="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6" name="Text Box 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k, v</a:t>
              </a:r>
              <a:endParaRPr lang="en-US" altLang="zh-CN" sz="2400" dirty="0">
                <a:latin typeface="Times New Roman" panose="02020603050405020304" pitchFamily="18" charset="0"/>
                <a:cs typeface="Times New Roman" panose="02020603050405020304" pitchFamily="18" charset="0"/>
              </a:endParaRPr>
            </a:p>
          </p:txBody>
        </p:sp>
      </p:grpSp>
      <p:sp>
        <p:nvSpPr>
          <p:cNvPr id="224" name="Text Box 17"/>
          <p:cNvSpPr txBox="1">
            <a:spLocks noChangeArrowheads="1"/>
          </p:cNvSpPr>
          <p:nvPr/>
        </p:nvSpPr>
        <p:spPr bwMode="auto">
          <a:xfrm>
            <a:off x="4339020" y="4771347"/>
            <a:ext cx="1037463" cy="2585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d[2]</a:t>
            </a:r>
            <a:endParaRPr lang="en-US" altLang="zh-CN" sz="1800" dirty="0">
              <a:latin typeface="Times New Roman" panose="02020603050405020304" pitchFamily="18" charset="0"/>
              <a:cs typeface="Times New Roman" panose="02020603050405020304" pitchFamily="18" charset="0"/>
            </a:endParaRPr>
          </a:p>
        </p:txBody>
      </p:sp>
      <p:sp>
        <p:nvSpPr>
          <p:cNvPr id="116" name="Arc 4"/>
          <p:cNvSpPr>
            <a:spLocks/>
          </p:cNvSpPr>
          <p:nvPr/>
        </p:nvSpPr>
        <p:spPr bwMode="auto">
          <a:xfrm flipH="1" flipV="1">
            <a:off x="3886200" y="3783012"/>
            <a:ext cx="457200" cy="1093788"/>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 name="Group 169"/>
          <p:cNvGrpSpPr>
            <a:grpSpLocks/>
          </p:cNvGrpSpPr>
          <p:nvPr/>
        </p:nvGrpSpPr>
        <p:grpSpPr bwMode="auto">
          <a:xfrm>
            <a:off x="4191000" y="5345112"/>
            <a:ext cx="1219200" cy="1208088"/>
            <a:chOff x="624" y="1476"/>
            <a:chExt cx="768" cy="761"/>
          </a:xfrm>
        </p:grpSpPr>
        <p:grpSp>
          <p:nvGrpSpPr>
            <p:cNvPr id="115" name="Group 171"/>
            <p:cNvGrpSpPr>
              <a:grpSpLocks/>
            </p:cNvGrpSpPr>
            <p:nvPr/>
          </p:nvGrpSpPr>
          <p:grpSpPr bwMode="auto">
            <a:xfrm>
              <a:off x="624" y="1476"/>
              <a:ext cx="768" cy="732"/>
              <a:chOff x="1824" y="912"/>
              <a:chExt cx="768" cy="732"/>
            </a:xfrm>
          </p:grpSpPr>
          <p:sp>
            <p:nvSpPr>
              <p:cNvPr id="118" name="Text Box 179"/>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19" name="Text Box 178"/>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20" name="Line 17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1" name="Line 17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2" name="Line 17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3" name="Line 17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24" name="AutoShape 173"/>
              <p:cNvCxnSpPr>
                <a:cxnSpLocks noChangeShapeType="1"/>
                <a:stCxn id="122" idx="0"/>
                <a:endCxn id="12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172"/>
              <p:cNvCxnSpPr>
                <a:cxnSpLocks noChangeShapeType="1"/>
                <a:stCxn id="122" idx="1"/>
                <a:endCxn id="12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7" name="Text Box 170"/>
            <p:cNvSpPr txBox="1">
              <a:spLocks noChangeArrowheads="1"/>
            </p:cNvSpPr>
            <p:nvPr/>
          </p:nvSpPr>
          <p:spPr bwMode="auto">
            <a:xfrm>
              <a:off x="867" y="1987"/>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i, j</a:t>
              </a:r>
              <a:endParaRPr lang="en-US" altLang="zh-CN" sz="2400">
                <a:latin typeface="Times New Roman" panose="02020603050405020304" pitchFamily="18" charset="0"/>
                <a:cs typeface="Times New Roman" panose="02020603050405020304" pitchFamily="18" charset="0"/>
              </a:endParaRPr>
            </a:p>
          </p:txBody>
        </p:sp>
      </p:grpSp>
      <p:sp>
        <p:nvSpPr>
          <p:cNvPr id="126" name="Text Box 37"/>
          <p:cNvSpPr txBox="1">
            <a:spLocks noChangeArrowheads="1"/>
          </p:cNvSpPr>
          <p:nvPr/>
        </p:nvSpPr>
        <p:spPr bwMode="auto">
          <a:xfrm>
            <a:off x="4381500" y="5897563"/>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d[3]</a:t>
            </a:r>
            <a:endParaRPr lang="en-US" altLang="zh-CN" sz="1800">
              <a:latin typeface="Times New Roman" panose="02020603050405020304" pitchFamily="18" charset="0"/>
              <a:cs typeface="Times New Roman" panose="02020603050405020304" pitchFamily="18" charset="0"/>
            </a:endParaRPr>
          </a:p>
        </p:txBody>
      </p:sp>
      <p:sp>
        <p:nvSpPr>
          <p:cNvPr id="127" name="Arc 34"/>
          <p:cNvSpPr>
            <a:spLocks/>
          </p:cNvSpPr>
          <p:nvPr/>
        </p:nvSpPr>
        <p:spPr bwMode="auto">
          <a:xfrm>
            <a:off x="5029200" y="990600"/>
            <a:ext cx="1371600" cy="5035549"/>
          </a:xfrm>
          <a:custGeom>
            <a:avLst/>
            <a:gdLst>
              <a:gd name="T0" fmla="*/ 2147483647 w 21600"/>
              <a:gd name="T1" fmla="*/ 0 h 41861"/>
              <a:gd name="T2" fmla="*/ 2147483647 w 21600"/>
              <a:gd name="T3" fmla="*/ 2147483647 h 41861"/>
              <a:gd name="T4" fmla="*/ 0 w 21600"/>
              <a:gd name="T5" fmla="*/ 2147483647 h 41861"/>
              <a:gd name="T6" fmla="*/ 0 60000 65536"/>
              <a:gd name="T7" fmla="*/ 0 60000 65536"/>
              <a:gd name="T8" fmla="*/ 0 60000 65536"/>
            </a:gdLst>
            <a:ahLst/>
            <a:cxnLst>
              <a:cxn ang="T6">
                <a:pos x="T0" y="T1"/>
              </a:cxn>
              <a:cxn ang="T7">
                <a:pos x="T2" y="T3"/>
              </a:cxn>
              <a:cxn ang="T8">
                <a:pos x="T4" y="T5"/>
              </a:cxn>
            </a:cxnLst>
            <a:rect l="0" t="0" r="r" b="b"/>
            <a:pathLst>
              <a:path w="21600" h="41861" fill="none" extrusionOk="0">
                <a:moveTo>
                  <a:pt x="2458" y="0"/>
                </a:moveTo>
                <a:cubicBezTo>
                  <a:pt x="13365" y="1250"/>
                  <a:pt x="21600" y="10482"/>
                  <a:pt x="21600" y="21460"/>
                </a:cubicBezTo>
                <a:cubicBezTo>
                  <a:pt x="21600" y="30653"/>
                  <a:pt x="15780" y="38840"/>
                  <a:pt x="7096" y="41860"/>
                </a:cubicBezTo>
              </a:path>
              <a:path w="21600" h="41861" stroke="0" extrusionOk="0">
                <a:moveTo>
                  <a:pt x="2458" y="0"/>
                </a:moveTo>
                <a:cubicBezTo>
                  <a:pt x="13365" y="1250"/>
                  <a:pt x="21600" y="10482"/>
                  <a:pt x="21600" y="21460"/>
                </a:cubicBezTo>
                <a:cubicBezTo>
                  <a:pt x="21600" y="30653"/>
                  <a:pt x="15780" y="38840"/>
                  <a:pt x="7096" y="41860"/>
                </a:cubicBezTo>
                <a:lnTo>
                  <a:pt x="0" y="21460"/>
                </a:lnTo>
                <a:lnTo>
                  <a:pt x="2458"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2410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autoUpdateAnimBg="0"/>
      <p:bldP spid="12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9550400" y="6356350"/>
            <a:ext cx="2641600" cy="457200"/>
          </a:xfrm>
        </p:spPr>
        <p:txBody>
          <a:bodyPr/>
          <a:lstStyle/>
          <a:p>
            <a:fld id="{10F35DC5-7E65-8247-99AB-4E984F8A921E}" type="slidenum">
              <a:rPr lang="en-US" smtClean="0"/>
              <a:pPr/>
              <a:t>81</a:t>
            </a:fld>
            <a:endParaRPr lang="en-US"/>
          </a:p>
        </p:txBody>
      </p:sp>
      <p:grpSp>
        <p:nvGrpSpPr>
          <p:cNvPr id="180" name="Group 236"/>
          <p:cNvGrpSpPr>
            <a:grpSpLocks/>
          </p:cNvGrpSpPr>
          <p:nvPr/>
        </p:nvGrpSpPr>
        <p:grpSpPr bwMode="auto">
          <a:xfrm>
            <a:off x="4225926" y="1104900"/>
            <a:ext cx="1219200" cy="1162050"/>
            <a:chOff x="624" y="804"/>
            <a:chExt cx="768" cy="732"/>
          </a:xfrm>
        </p:grpSpPr>
        <p:grpSp>
          <p:nvGrpSpPr>
            <p:cNvPr id="199" name="Group 238"/>
            <p:cNvGrpSpPr>
              <a:grpSpLocks/>
            </p:cNvGrpSpPr>
            <p:nvPr/>
          </p:nvGrpSpPr>
          <p:grpSpPr bwMode="auto">
            <a:xfrm>
              <a:off x="624" y="804"/>
              <a:ext cx="768" cy="732"/>
              <a:chOff x="1824" y="912"/>
              <a:chExt cx="768" cy="732"/>
            </a:xfrm>
          </p:grpSpPr>
          <p:sp>
            <p:nvSpPr>
              <p:cNvPr id="201" name="Text Box 246"/>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202" name="Text Box 245"/>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203" name="Line 24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4" name="Line 24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5" name="Line 242"/>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6" name="Line 24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07" name="AutoShape 240"/>
              <p:cNvCxnSpPr>
                <a:cxnSpLocks noChangeShapeType="1"/>
                <a:stCxn id="205" idx="0"/>
                <a:endCxn id="206"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239"/>
              <p:cNvCxnSpPr>
                <a:cxnSpLocks noChangeShapeType="1"/>
                <a:stCxn id="205" idx="1"/>
                <a:endCxn id="206"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0" name="Text Box 237"/>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181" name="Group 225"/>
          <p:cNvGrpSpPr>
            <a:grpSpLocks/>
          </p:cNvGrpSpPr>
          <p:nvPr/>
        </p:nvGrpSpPr>
        <p:grpSpPr bwMode="auto">
          <a:xfrm>
            <a:off x="4225926" y="2171701"/>
            <a:ext cx="1219200" cy="1208087"/>
            <a:chOff x="624" y="1476"/>
            <a:chExt cx="768" cy="761"/>
          </a:xfrm>
        </p:grpSpPr>
        <p:grpSp>
          <p:nvGrpSpPr>
            <p:cNvPr id="189" name="Group 227"/>
            <p:cNvGrpSpPr>
              <a:grpSpLocks/>
            </p:cNvGrpSpPr>
            <p:nvPr/>
          </p:nvGrpSpPr>
          <p:grpSpPr bwMode="auto">
            <a:xfrm>
              <a:off x="624" y="1476"/>
              <a:ext cx="768" cy="736"/>
              <a:chOff x="1824" y="912"/>
              <a:chExt cx="768" cy="736"/>
            </a:xfrm>
          </p:grpSpPr>
          <p:sp>
            <p:nvSpPr>
              <p:cNvPr id="191" name="Text Box 23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192" name="Text Box 23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93" name="Line 23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4" name="Line 23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5" name="Line 231"/>
              <p:cNvSpPr>
                <a:spLocks noChangeShapeType="1"/>
              </p:cNvSpPr>
              <p:nvPr/>
            </p:nvSpPr>
            <p:spPr bwMode="auto">
              <a:xfrm>
                <a:off x="1824" y="9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6" name="Line 230"/>
              <p:cNvSpPr>
                <a:spLocks noChangeShapeType="1"/>
              </p:cNvSpPr>
              <p:nvPr/>
            </p:nvSpPr>
            <p:spPr bwMode="auto">
              <a:xfrm>
                <a:off x="1824" y="1648"/>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97" name="AutoShape 229"/>
              <p:cNvCxnSpPr>
                <a:cxnSpLocks noChangeShapeType="1"/>
                <a:stCxn id="195" idx="0"/>
                <a:endCxn id="196" idx="0"/>
              </p:cNvCxnSpPr>
              <p:nvPr/>
            </p:nvCxnSpPr>
            <p:spPr bwMode="auto">
              <a:xfrm>
                <a:off x="1824"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AutoShape 228"/>
              <p:cNvCxnSpPr>
                <a:cxnSpLocks noChangeShapeType="1"/>
                <a:stCxn id="195" idx="1"/>
                <a:endCxn id="196" idx="1"/>
              </p:cNvCxnSpPr>
              <p:nvPr/>
            </p:nvCxnSpPr>
            <p:spPr bwMode="auto">
              <a:xfrm>
                <a:off x="2592"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0" name="Text Box 22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nvGrpSpPr>
          <p:cNvPr id="182" name="Group 220"/>
          <p:cNvGrpSpPr>
            <a:grpSpLocks/>
          </p:cNvGrpSpPr>
          <p:nvPr/>
        </p:nvGrpSpPr>
        <p:grpSpPr bwMode="auto">
          <a:xfrm>
            <a:off x="4148139" y="0"/>
            <a:ext cx="1260475" cy="1200150"/>
            <a:chOff x="358" y="46"/>
            <a:chExt cx="794" cy="756"/>
          </a:xfrm>
        </p:grpSpPr>
        <p:sp>
          <p:nvSpPr>
            <p:cNvPr id="185" name="Rectangle 224"/>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86" name="Text Box 223"/>
            <p:cNvSpPr txBox="1">
              <a:spLocks noChangeArrowheads="1"/>
            </p:cNvSpPr>
            <p:nvPr/>
          </p:nvSpPr>
          <p:spPr bwMode="auto">
            <a:xfrm>
              <a:off x="358" y="46"/>
              <a:ext cx="38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d[3]</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d[2]</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d[1]</a:t>
              </a:r>
              <a:endParaRPr lang="en-US" altLang="zh-CN" sz="1800" dirty="0">
                <a:latin typeface="Times New Roman" panose="02020603050405020304" pitchFamily="18" charset="0"/>
                <a:cs typeface="Times New Roman" panose="02020603050405020304" pitchFamily="18" charset="0"/>
              </a:endParaRPr>
            </a:p>
          </p:txBody>
        </p:sp>
        <p:sp>
          <p:nvSpPr>
            <p:cNvPr id="187" name="Line 222"/>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8" name="Line 221"/>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83" name="Arc 219"/>
          <p:cNvSpPr>
            <a:spLocks/>
          </p:cNvSpPr>
          <p:nvPr/>
        </p:nvSpPr>
        <p:spPr bwMode="auto">
          <a:xfrm>
            <a:off x="5367338" y="914400"/>
            <a:ext cx="306388" cy="927100"/>
          </a:xfrm>
          <a:custGeom>
            <a:avLst/>
            <a:gdLst>
              <a:gd name="T0" fmla="*/ 0 w 27549"/>
              <a:gd name="T1" fmla="*/ 0 h 43176"/>
              <a:gd name="T2" fmla="*/ 0 w 27549"/>
              <a:gd name="T3" fmla="*/ 0 h 43176"/>
              <a:gd name="T4" fmla="*/ 0 w 27549"/>
              <a:gd name="T5" fmla="*/ 0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8" name="Text Box 216"/>
          <p:cNvSpPr txBox="1">
            <a:spLocks noChangeArrowheads="1"/>
          </p:cNvSpPr>
          <p:nvPr/>
        </p:nvSpPr>
        <p:spPr bwMode="auto">
          <a:xfrm>
            <a:off x="4340226" y="1663701"/>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d[1]</a:t>
            </a:r>
            <a:endParaRPr lang="en-US" altLang="zh-CN" sz="1800">
              <a:latin typeface="Times New Roman" panose="02020603050405020304" pitchFamily="18" charset="0"/>
              <a:cs typeface="Times New Roman" panose="02020603050405020304" pitchFamily="18" charset="0"/>
            </a:endParaRPr>
          </a:p>
        </p:txBody>
      </p:sp>
      <p:sp>
        <p:nvSpPr>
          <p:cNvPr id="179" name="Text Box 215"/>
          <p:cNvSpPr txBox="1">
            <a:spLocks noChangeArrowheads="1"/>
          </p:cNvSpPr>
          <p:nvPr/>
        </p:nvSpPr>
        <p:spPr bwMode="auto">
          <a:xfrm>
            <a:off x="4340226" y="2730501"/>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d[2]</a:t>
            </a:r>
            <a:endParaRPr lang="en-US" altLang="zh-CN" sz="1800">
              <a:latin typeface="Times New Roman" panose="02020603050405020304" pitchFamily="18" charset="0"/>
              <a:cs typeface="Times New Roman" panose="02020603050405020304" pitchFamily="18" charset="0"/>
            </a:endParaRPr>
          </a:p>
        </p:txBody>
      </p:sp>
      <p:sp>
        <p:nvSpPr>
          <p:cNvPr id="223" name="Arc 32"/>
          <p:cNvSpPr>
            <a:spLocks/>
          </p:cNvSpPr>
          <p:nvPr/>
        </p:nvSpPr>
        <p:spPr bwMode="auto">
          <a:xfrm>
            <a:off x="5213886" y="692150"/>
            <a:ext cx="871536" cy="3429000"/>
          </a:xfrm>
          <a:custGeom>
            <a:avLst/>
            <a:gdLst>
              <a:gd name="T0" fmla="*/ 2147483647 w 21600"/>
              <a:gd name="T1" fmla="*/ 0 h 42461"/>
              <a:gd name="T2" fmla="*/ 2147483647 w 21600"/>
              <a:gd name="T3" fmla="*/ 2147483647 h 42461"/>
              <a:gd name="T4" fmla="*/ 0 w 21600"/>
              <a:gd name="T5" fmla="*/ 2147483647 h 42461"/>
              <a:gd name="T6" fmla="*/ 0 60000 65536"/>
              <a:gd name="T7" fmla="*/ 0 60000 65536"/>
              <a:gd name="T8" fmla="*/ 0 60000 65536"/>
            </a:gdLst>
            <a:ahLst/>
            <a:cxnLst>
              <a:cxn ang="T6">
                <a:pos x="T0" y="T1"/>
              </a:cxn>
              <a:cxn ang="T7">
                <a:pos x="T2" y="T3"/>
              </a:cxn>
              <a:cxn ang="T8">
                <a:pos x="T4" y="T5"/>
              </a:cxn>
            </a:cxnLst>
            <a:rect l="0" t="0" r="r" b="b"/>
            <a:pathLst>
              <a:path w="21600" h="42461" fill="none" extrusionOk="0">
                <a:moveTo>
                  <a:pt x="1279" y="-1"/>
                </a:moveTo>
                <a:cubicBezTo>
                  <a:pt x="12691" y="676"/>
                  <a:pt x="21600" y="10129"/>
                  <a:pt x="21600" y="21562"/>
                </a:cubicBezTo>
                <a:cubicBezTo>
                  <a:pt x="21600" y="31388"/>
                  <a:pt x="14966" y="39977"/>
                  <a:pt x="5458" y="42460"/>
                </a:cubicBezTo>
              </a:path>
              <a:path w="21600" h="42461" stroke="0" extrusionOk="0">
                <a:moveTo>
                  <a:pt x="1279" y="-1"/>
                </a:moveTo>
                <a:cubicBezTo>
                  <a:pt x="12691" y="676"/>
                  <a:pt x="21600" y="10129"/>
                  <a:pt x="21600" y="21562"/>
                </a:cubicBezTo>
                <a:cubicBezTo>
                  <a:pt x="21600" y="31388"/>
                  <a:pt x="14966" y="39977"/>
                  <a:pt x="5458" y="42460"/>
                </a:cubicBezTo>
                <a:lnTo>
                  <a:pt x="0" y="21562"/>
                </a:lnTo>
                <a:lnTo>
                  <a:pt x="1279" y="-1"/>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7683750" y="2158206"/>
            <a:ext cx="2906712" cy="2541588"/>
            <a:chOff x="6159750" y="2158206"/>
            <a:chExt cx="2906712" cy="2541588"/>
          </a:xfrm>
        </p:grpSpPr>
        <p:sp>
          <p:nvSpPr>
            <p:cNvPr id="261" name="Rectangle 157"/>
            <p:cNvSpPr>
              <a:spLocks noChangeArrowheads="1"/>
            </p:cNvSpPr>
            <p:nvPr/>
          </p:nvSpPr>
          <p:spPr bwMode="auto">
            <a:xfrm>
              <a:off x="7550400" y="2158206"/>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262" name="Group 154"/>
            <p:cNvGrpSpPr>
              <a:grpSpLocks/>
            </p:cNvGrpSpPr>
            <p:nvPr/>
          </p:nvGrpSpPr>
          <p:grpSpPr bwMode="auto">
            <a:xfrm>
              <a:off x="6416925" y="2409031"/>
              <a:ext cx="1117601" cy="768350"/>
              <a:chOff x="827" y="2259"/>
              <a:chExt cx="704" cy="484"/>
            </a:xfrm>
          </p:grpSpPr>
          <p:sp>
            <p:nvSpPr>
              <p:cNvPr id="281"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282"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3" name="Group 145"/>
            <p:cNvGrpSpPr>
              <a:grpSpLocks/>
            </p:cNvGrpSpPr>
            <p:nvPr/>
          </p:nvGrpSpPr>
          <p:grpSpPr bwMode="auto">
            <a:xfrm>
              <a:off x="7277054" y="2432844"/>
              <a:ext cx="673261" cy="733425"/>
              <a:chOff x="-335076" y="2256"/>
              <a:chExt cx="673261" cy="462"/>
            </a:xfrm>
          </p:grpSpPr>
          <p:sp>
            <p:nvSpPr>
              <p:cNvPr id="279"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80" name="Rectangle 146"/>
              <p:cNvSpPr>
                <a:spLocks noChangeArrowheads="1"/>
              </p:cNvSpPr>
              <p:nvPr/>
            </p:nvSpPr>
            <p:spPr bwMode="auto">
              <a:xfrm>
                <a:off x="-335076" y="2544"/>
                <a:ext cx="6732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264" name="Group 151"/>
            <p:cNvGrpSpPr>
              <a:grpSpLocks/>
            </p:cNvGrpSpPr>
            <p:nvPr/>
          </p:nvGrpSpPr>
          <p:grpSpPr bwMode="auto">
            <a:xfrm>
              <a:off x="6159750" y="3226601"/>
              <a:ext cx="1362075" cy="706438"/>
              <a:chOff x="665" y="2774"/>
              <a:chExt cx="858" cy="445"/>
            </a:xfrm>
          </p:grpSpPr>
          <p:sp>
            <p:nvSpPr>
              <p:cNvPr id="277"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278"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5" name="Group 142"/>
            <p:cNvGrpSpPr>
              <a:grpSpLocks/>
            </p:cNvGrpSpPr>
            <p:nvPr/>
          </p:nvGrpSpPr>
          <p:grpSpPr bwMode="auto">
            <a:xfrm>
              <a:off x="7248265" y="3271044"/>
              <a:ext cx="730969" cy="657225"/>
              <a:chOff x="-363864" y="2784"/>
              <a:chExt cx="730969" cy="414"/>
            </a:xfrm>
          </p:grpSpPr>
          <p:sp>
            <p:nvSpPr>
              <p:cNvPr id="275"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6" name="Rectangle 143"/>
              <p:cNvSpPr>
                <a:spLocks noChangeArrowheads="1"/>
              </p:cNvSpPr>
              <p:nvPr/>
            </p:nvSpPr>
            <p:spPr bwMode="auto">
              <a:xfrm>
                <a:off x="-363864" y="3024"/>
                <a:ext cx="7309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266" name="Group 148"/>
            <p:cNvGrpSpPr>
              <a:grpSpLocks/>
            </p:cNvGrpSpPr>
            <p:nvPr/>
          </p:nvGrpSpPr>
          <p:grpSpPr bwMode="auto">
            <a:xfrm>
              <a:off x="6159750" y="3966369"/>
              <a:ext cx="1389063" cy="733425"/>
              <a:chOff x="665" y="3240"/>
              <a:chExt cx="875" cy="462"/>
            </a:xfrm>
          </p:grpSpPr>
          <p:sp>
            <p:nvSpPr>
              <p:cNvPr id="273"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274"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7" name="Group 139"/>
            <p:cNvGrpSpPr>
              <a:grpSpLocks/>
            </p:cNvGrpSpPr>
            <p:nvPr/>
          </p:nvGrpSpPr>
          <p:grpSpPr bwMode="auto">
            <a:xfrm>
              <a:off x="7228137" y="3966376"/>
              <a:ext cx="744538" cy="695326"/>
              <a:chOff x="1338" y="3240"/>
              <a:chExt cx="469" cy="438"/>
            </a:xfrm>
          </p:grpSpPr>
          <p:sp>
            <p:nvSpPr>
              <p:cNvPr id="271"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2"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268" name="Group 136"/>
            <p:cNvGrpSpPr>
              <a:grpSpLocks/>
            </p:cNvGrpSpPr>
            <p:nvPr/>
          </p:nvGrpSpPr>
          <p:grpSpPr bwMode="auto">
            <a:xfrm>
              <a:off x="7677399" y="3966377"/>
              <a:ext cx="1389063" cy="649288"/>
              <a:chOff x="1604" y="3240"/>
              <a:chExt cx="875" cy="409"/>
            </a:xfrm>
          </p:grpSpPr>
          <p:sp>
            <p:nvSpPr>
              <p:cNvPr id="269"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0"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grpSp>
      <p:grpSp>
        <p:nvGrpSpPr>
          <p:cNvPr id="104" name="Group 5"/>
          <p:cNvGrpSpPr>
            <a:grpSpLocks/>
          </p:cNvGrpSpPr>
          <p:nvPr/>
        </p:nvGrpSpPr>
        <p:grpSpPr bwMode="auto">
          <a:xfrm>
            <a:off x="4220037" y="3351214"/>
            <a:ext cx="1219200" cy="1208087"/>
            <a:chOff x="624" y="1476"/>
            <a:chExt cx="768" cy="761"/>
          </a:xfrm>
        </p:grpSpPr>
        <p:grpSp>
          <p:nvGrpSpPr>
            <p:cNvPr id="105" name="Group 7"/>
            <p:cNvGrpSpPr>
              <a:grpSpLocks/>
            </p:cNvGrpSpPr>
            <p:nvPr/>
          </p:nvGrpSpPr>
          <p:grpSpPr bwMode="auto">
            <a:xfrm>
              <a:off x="624" y="1476"/>
              <a:ext cx="768" cy="761"/>
              <a:chOff x="1824" y="912"/>
              <a:chExt cx="768" cy="761"/>
            </a:xfrm>
          </p:grpSpPr>
          <p:sp>
            <p:nvSpPr>
              <p:cNvPr id="107" name="Text Box 1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08" name="Text Box 1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anose="02020603050405020304" pitchFamily="18" charset="0"/>
                    <a:cs typeface="Times New Roman" panose="02020603050405020304" pitchFamily="18" charset="0"/>
                  </a:rPr>
                  <a:t>access</a:t>
                </a:r>
              </a:p>
            </p:txBody>
          </p:sp>
          <p:sp>
            <p:nvSpPr>
              <p:cNvPr id="109" name="Line 1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0" name="Line 1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1" name="Line 1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2" name="Line 10"/>
              <p:cNvSpPr>
                <a:spLocks noChangeShapeType="1"/>
              </p:cNvSpPr>
              <p:nvPr/>
            </p:nvSpPr>
            <p:spPr bwMode="auto">
              <a:xfrm>
                <a:off x="1824" y="1673"/>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13" name="AutoShape 9"/>
              <p:cNvCxnSpPr>
                <a:cxnSpLocks noChangeShapeType="1"/>
                <a:stCxn id="111" idx="0"/>
                <a:endCxn id="112" idx="0"/>
              </p:cNvCxnSpPr>
              <p:nvPr/>
            </p:nvCxnSpPr>
            <p:spPr bwMode="auto">
              <a:xfrm>
                <a:off x="1824" y="960"/>
                <a:ext cx="0" cy="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8"/>
              <p:cNvCxnSpPr>
                <a:cxnSpLocks noChangeShapeType="1"/>
                <a:stCxn id="111" idx="1"/>
                <a:endCxn id="112" idx="1"/>
              </p:cNvCxnSpPr>
              <p:nvPr/>
            </p:nvCxnSpPr>
            <p:spPr bwMode="auto">
              <a:xfrm>
                <a:off x="2592" y="960"/>
                <a:ext cx="0" cy="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6" name="Text Box 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k, v</a:t>
              </a:r>
              <a:endParaRPr lang="en-US" altLang="zh-CN" sz="2400" dirty="0">
                <a:latin typeface="Times New Roman" panose="02020603050405020304" pitchFamily="18" charset="0"/>
                <a:cs typeface="Times New Roman" panose="02020603050405020304" pitchFamily="18" charset="0"/>
              </a:endParaRPr>
            </a:p>
          </p:txBody>
        </p:sp>
      </p:grpSp>
      <p:sp>
        <p:nvSpPr>
          <p:cNvPr id="224" name="Text Box 17"/>
          <p:cNvSpPr txBox="1">
            <a:spLocks noChangeArrowheads="1"/>
          </p:cNvSpPr>
          <p:nvPr/>
        </p:nvSpPr>
        <p:spPr bwMode="auto">
          <a:xfrm>
            <a:off x="4339020" y="3920447"/>
            <a:ext cx="1037463" cy="2585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d[2]</a:t>
            </a:r>
            <a:endParaRPr lang="en-US" altLang="zh-CN" sz="1800" dirty="0">
              <a:latin typeface="Times New Roman" panose="02020603050405020304" pitchFamily="18" charset="0"/>
              <a:cs typeface="Times New Roman" panose="02020603050405020304" pitchFamily="18" charset="0"/>
            </a:endParaRPr>
          </a:p>
        </p:txBody>
      </p:sp>
      <p:sp>
        <p:nvSpPr>
          <p:cNvPr id="116" name="Arc 4"/>
          <p:cNvSpPr>
            <a:spLocks/>
          </p:cNvSpPr>
          <p:nvPr/>
        </p:nvSpPr>
        <p:spPr bwMode="auto">
          <a:xfrm flipH="1" flipV="1">
            <a:off x="3886200" y="2932112"/>
            <a:ext cx="457200" cy="1093788"/>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 name="Group 169"/>
          <p:cNvGrpSpPr>
            <a:grpSpLocks/>
          </p:cNvGrpSpPr>
          <p:nvPr/>
        </p:nvGrpSpPr>
        <p:grpSpPr bwMode="auto">
          <a:xfrm>
            <a:off x="4191000" y="4494212"/>
            <a:ext cx="1219200" cy="1208088"/>
            <a:chOff x="624" y="1476"/>
            <a:chExt cx="768" cy="761"/>
          </a:xfrm>
        </p:grpSpPr>
        <p:grpSp>
          <p:nvGrpSpPr>
            <p:cNvPr id="115" name="Group 171"/>
            <p:cNvGrpSpPr>
              <a:grpSpLocks/>
            </p:cNvGrpSpPr>
            <p:nvPr/>
          </p:nvGrpSpPr>
          <p:grpSpPr bwMode="auto">
            <a:xfrm>
              <a:off x="624" y="1476"/>
              <a:ext cx="768" cy="732"/>
              <a:chOff x="1824" y="912"/>
              <a:chExt cx="768" cy="732"/>
            </a:xfrm>
          </p:grpSpPr>
          <p:sp>
            <p:nvSpPr>
              <p:cNvPr id="118" name="Text Box 179"/>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19" name="Text Box 178"/>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20" name="Line 17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1" name="Line 17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2" name="Line 17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3" name="Line 17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24" name="AutoShape 173"/>
              <p:cNvCxnSpPr>
                <a:cxnSpLocks noChangeShapeType="1"/>
                <a:stCxn id="122" idx="0"/>
                <a:endCxn id="12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172"/>
              <p:cNvCxnSpPr>
                <a:cxnSpLocks noChangeShapeType="1"/>
                <a:stCxn id="122" idx="1"/>
                <a:endCxn id="12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7" name="Text Box 170"/>
            <p:cNvSpPr txBox="1">
              <a:spLocks noChangeArrowheads="1"/>
            </p:cNvSpPr>
            <p:nvPr/>
          </p:nvSpPr>
          <p:spPr bwMode="auto">
            <a:xfrm>
              <a:off x="867" y="1987"/>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i, j</a:t>
              </a:r>
              <a:endParaRPr lang="en-US" altLang="zh-CN" sz="2400">
                <a:latin typeface="Times New Roman" panose="02020603050405020304" pitchFamily="18" charset="0"/>
                <a:cs typeface="Times New Roman" panose="02020603050405020304" pitchFamily="18" charset="0"/>
              </a:endParaRPr>
            </a:p>
          </p:txBody>
        </p:sp>
      </p:grpSp>
      <p:sp>
        <p:nvSpPr>
          <p:cNvPr id="126" name="Text Box 37"/>
          <p:cNvSpPr txBox="1">
            <a:spLocks noChangeArrowheads="1"/>
          </p:cNvSpPr>
          <p:nvPr/>
        </p:nvSpPr>
        <p:spPr bwMode="auto">
          <a:xfrm>
            <a:off x="4381500" y="5046663"/>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d[3]</a:t>
            </a:r>
            <a:endParaRPr lang="en-US" altLang="zh-CN" sz="1800">
              <a:latin typeface="Times New Roman" panose="02020603050405020304" pitchFamily="18" charset="0"/>
              <a:cs typeface="Times New Roman" panose="02020603050405020304" pitchFamily="18" charset="0"/>
            </a:endParaRPr>
          </a:p>
        </p:txBody>
      </p:sp>
      <p:sp>
        <p:nvSpPr>
          <p:cNvPr id="127" name="Arc 34"/>
          <p:cNvSpPr>
            <a:spLocks/>
          </p:cNvSpPr>
          <p:nvPr/>
        </p:nvSpPr>
        <p:spPr bwMode="auto">
          <a:xfrm>
            <a:off x="5029200" y="234950"/>
            <a:ext cx="1371600" cy="5035549"/>
          </a:xfrm>
          <a:custGeom>
            <a:avLst/>
            <a:gdLst>
              <a:gd name="T0" fmla="*/ 2147483647 w 21600"/>
              <a:gd name="T1" fmla="*/ 0 h 41861"/>
              <a:gd name="T2" fmla="*/ 2147483647 w 21600"/>
              <a:gd name="T3" fmla="*/ 2147483647 h 41861"/>
              <a:gd name="T4" fmla="*/ 0 w 21600"/>
              <a:gd name="T5" fmla="*/ 2147483647 h 41861"/>
              <a:gd name="T6" fmla="*/ 0 60000 65536"/>
              <a:gd name="T7" fmla="*/ 0 60000 65536"/>
              <a:gd name="T8" fmla="*/ 0 60000 65536"/>
            </a:gdLst>
            <a:ahLst/>
            <a:cxnLst>
              <a:cxn ang="T6">
                <a:pos x="T0" y="T1"/>
              </a:cxn>
              <a:cxn ang="T7">
                <a:pos x="T2" y="T3"/>
              </a:cxn>
              <a:cxn ang="T8">
                <a:pos x="T4" y="T5"/>
              </a:cxn>
            </a:cxnLst>
            <a:rect l="0" t="0" r="r" b="b"/>
            <a:pathLst>
              <a:path w="21600" h="41861" fill="none" extrusionOk="0">
                <a:moveTo>
                  <a:pt x="2458" y="0"/>
                </a:moveTo>
                <a:cubicBezTo>
                  <a:pt x="13365" y="1250"/>
                  <a:pt x="21600" y="10482"/>
                  <a:pt x="21600" y="21460"/>
                </a:cubicBezTo>
                <a:cubicBezTo>
                  <a:pt x="21600" y="30653"/>
                  <a:pt x="15780" y="38840"/>
                  <a:pt x="7096" y="41860"/>
                </a:cubicBezTo>
              </a:path>
              <a:path w="21600" h="41861" stroke="0" extrusionOk="0">
                <a:moveTo>
                  <a:pt x="2458" y="0"/>
                </a:moveTo>
                <a:cubicBezTo>
                  <a:pt x="13365" y="1250"/>
                  <a:pt x="21600" y="10482"/>
                  <a:pt x="21600" y="21460"/>
                </a:cubicBezTo>
                <a:cubicBezTo>
                  <a:pt x="21600" y="30653"/>
                  <a:pt x="15780" y="38840"/>
                  <a:pt x="7096" y="41860"/>
                </a:cubicBezTo>
                <a:lnTo>
                  <a:pt x="0" y="21460"/>
                </a:lnTo>
                <a:lnTo>
                  <a:pt x="2458"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5" name="Group 158"/>
          <p:cNvGrpSpPr>
            <a:grpSpLocks/>
          </p:cNvGrpSpPr>
          <p:nvPr/>
        </p:nvGrpSpPr>
        <p:grpSpPr bwMode="auto">
          <a:xfrm>
            <a:off x="4191000" y="5618163"/>
            <a:ext cx="1219200" cy="1239838"/>
            <a:chOff x="624" y="1475"/>
            <a:chExt cx="768" cy="781"/>
          </a:xfrm>
        </p:grpSpPr>
        <p:grpSp>
          <p:nvGrpSpPr>
            <p:cNvPr id="86" name="Group 160"/>
            <p:cNvGrpSpPr>
              <a:grpSpLocks/>
            </p:cNvGrpSpPr>
            <p:nvPr/>
          </p:nvGrpSpPr>
          <p:grpSpPr bwMode="auto">
            <a:xfrm>
              <a:off x="624" y="1475"/>
              <a:ext cx="768" cy="733"/>
              <a:chOff x="1824" y="911"/>
              <a:chExt cx="768" cy="733"/>
            </a:xfrm>
          </p:grpSpPr>
          <p:sp>
            <p:nvSpPr>
              <p:cNvPr id="88" name="Text Box 168"/>
              <p:cNvSpPr txBox="1">
                <a:spLocks noChangeArrowheads="1"/>
              </p:cNvSpPr>
              <p:nvPr/>
            </p:nvSpPr>
            <p:spPr bwMode="auto">
              <a:xfrm>
                <a:off x="1944" y="911"/>
                <a:ext cx="52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e</a:t>
                </a:r>
                <a:r>
                  <a:rPr lang="en-US" altLang="zh-CN" sz="2000" dirty="0"/>
                  <a:t>(1,3)</a:t>
                </a:r>
                <a:endParaRPr lang="en-US" altLang="zh-CN" sz="2400" dirty="0"/>
              </a:p>
            </p:txBody>
          </p:sp>
          <p:sp>
            <p:nvSpPr>
              <p:cNvPr id="89" name="Text Box 167"/>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access</a:t>
                </a:r>
              </a:p>
            </p:txBody>
          </p:sp>
          <p:sp>
            <p:nvSpPr>
              <p:cNvPr id="90" name="Line 16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16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16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163"/>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4" name="AutoShape 162"/>
              <p:cNvCxnSpPr>
                <a:cxnSpLocks noChangeShapeType="1"/>
                <a:stCxn id="92" idx="0"/>
                <a:endCxn id="9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AutoShape 161"/>
              <p:cNvCxnSpPr>
                <a:cxnSpLocks noChangeShapeType="1"/>
                <a:stCxn id="92" idx="1"/>
                <a:endCxn id="9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Text Box 159"/>
            <p:cNvSpPr txBox="1">
              <a:spLocks noChangeArrowheads="1"/>
            </p:cNvSpPr>
            <p:nvPr/>
          </p:nvSpPr>
          <p:spPr bwMode="auto">
            <a:xfrm>
              <a:off x="951" y="1968"/>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grpSp>
      <p:sp>
        <p:nvSpPr>
          <p:cNvPr id="96" name="Arc 146"/>
          <p:cNvSpPr>
            <a:spLocks/>
          </p:cNvSpPr>
          <p:nvPr/>
        </p:nvSpPr>
        <p:spPr bwMode="auto">
          <a:xfrm flipH="1" flipV="1">
            <a:off x="3810000" y="4075906"/>
            <a:ext cx="457200" cy="2305844"/>
          </a:xfrm>
          <a:custGeom>
            <a:avLst/>
            <a:gdLst>
              <a:gd name="T0" fmla="*/ 0 w 21600"/>
              <a:gd name="T1" fmla="*/ 0 h 42859"/>
              <a:gd name="T2" fmla="*/ 2147483647 w 21600"/>
              <a:gd name="T3" fmla="*/ 2147483647 h 42859"/>
              <a:gd name="T4" fmla="*/ 0 w 21600"/>
              <a:gd name="T5" fmla="*/ 2147483647 h 42859"/>
              <a:gd name="T6" fmla="*/ 0 60000 65536"/>
              <a:gd name="T7" fmla="*/ 0 60000 65536"/>
              <a:gd name="T8" fmla="*/ 0 60000 65536"/>
            </a:gdLst>
            <a:ahLst/>
            <a:cxnLst>
              <a:cxn ang="T6">
                <a:pos x="T0" y="T1"/>
              </a:cxn>
              <a:cxn ang="T7">
                <a:pos x="T2" y="T3"/>
              </a:cxn>
              <a:cxn ang="T8">
                <a:pos x="T4" y="T5"/>
              </a:cxn>
            </a:cxnLst>
            <a:rect l="0" t="0" r="r" b="b"/>
            <a:pathLst>
              <a:path w="21600" h="42859" fill="none" extrusionOk="0">
                <a:moveTo>
                  <a:pt x="-1" y="0"/>
                </a:moveTo>
                <a:cubicBezTo>
                  <a:pt x="11929" y="0"/>
                  <a:pt x="21600" y="9670"/>
                  <a:pt x="21600" y="21600"/>
                </a:cubicBezTo>
                <a:cubicBezTo>
                  <a:pt x="21600" y="32055"/>
                  <a:pt x="14112" y="41009"/>
                  <a:pt x="3822" y="42859"/>
                </a:cubicBezTo>
              </a:path>
              <a:path w="21600" h="42859" stroke="0" extrusionOk="0">
                <a:moveTo>
                  <a:pt x="-1" y="0"/>
                </a:moveTo>
                <a:cubicBezTo>
                  <a:pt x="11929" y="0"/>
                  <a:pt x="21600" y="9670"/>
                  <a:pt x="21600" y="21600"/>
                </a:cubicBezTo>
                <a:cubicBezTo>
                  <a:pt x="21600" y="32055"/>
                  <a:pt x="14112" y="41009"/>
                  <a:pt x="3822" y="42859"/>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98"/>
          <p:cNvSpPr txBox="1">
            <a:spLocks noChangeArrowheads="1"/>
          </p:cNvSpPr>
          <p:nvPr/>
        </p:nvSpPr>
        <p:spPr bwMode="auto">
          <a:xfrm>
            <a:off x="4306958" y="6228672"/>
            <a:ext cx="1101584" cy="2585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rPr>
              <a:t>save d[2]</a:t>
            </a:r>
            <a:endParaRPr lang="en-US" altLang="zh-CN" sz="1800"/>
          </a:p>
        </p:txBody>
      </p:sp>
      <p:sp>
        <p:nvSpPr>
          <p:cNvPr id="98" name="Arc 35"/>
          <p:cNvSpPr>
            <a:spLocks/>
          </p:cNvSpPr>
          <p:nvPr/>
        </p:nvSpPr>
        <p:spPr bwMode="auto">
          <a:xfrm>
            <a:off x="5257800" y="676276"/>
            <a:ext cx="914400" cy="5724525"/>
          </a:xfrm>
          <a:custGeom>
            <a:avLst/>
            <a:gdLst>
              <a:gd name="T0" fmla="*/ 0 w 21600"/>
              <a:gd name="T1" fmla="*/ 0 h 42863"/>
              <a:gd name="T2" fmla="*/ 2147483647 w 21600"/>
              <a:gd name="T3" fmla="*/ 2147483647 h 42863"/>
              <a:gd name="T4" fmla="*/ 0 w 21600"/>
              <a:gd name="T5" fmla="*/ 2147483647 h 42863"/>
              <a:gd name="T6" fmla="*/ 0 60000 65536"/>
              <a:gd name="T7" fmla="*/ 0 60000 65536"/>
              <a:gd name="T8" fmla="*/ 0 60000 65536"/>
            </a:gdLst>
            <a:ahLst/>
            <a:cxnLst>
              <a:cxn ang="T6">
                <a:pos x="T0" y="T1"/>
              </a:cxn>
              <a:cxn ang="T7">
                <a:pos x="T2" y="T3"/>
              </a:cxn>
              <a:cxn ang="T8">
                <a:pos x="T4" y="T5"/>
              </a:cxn>
            </a:cxnLst>
            <a:rect l="0" t="0" r="r" b="b"/>
            <a:pathLst>
              <a:path w="21600" h="42863" fill="none" extrusionOk="0">
                <a:moveTo>
                  <a:pt x="-1" y="0"/>
                </a:moveTo>
                <a:cubicBezTo>
                  <a:pt x="11929" y="0"/>
                  <a:pt x="21600" y="9670"/>
                  <a:pt x="21600" y="21600"/>
                </a:cubicBezTo>
                <a:cubicBezTo>
                  <a:pt x="21600" y="32063"/>
                  <a:pt x="14100" y="41022"/>
                  <a:pt x="3800" y="42863"/>
                </a:cubicBezTo>
              </a:path>
              <a:path w="21600" h="42863" stroke="0" extrusionOk="0">
                <a:moveTo>
                  <a:pt x="-1" y="0"/>
                </a:moveTo>
                <a:cubicBezTo>
                  <a:pt x="11929" y="0"/>
                  <a:pt x="21600" y="9670"/>
                  <a:pt x="21600" y="21600"/>
                </a:cubicBezTo>
                <a:cubicBezTo>
                  <a:pt x="21600" y="32063"/>
                  <a:pt x="14100" y="41022"/>
                  <a:pt x="3800" y="4286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标题 3"/>
          <p:cNvSpPr txBox="1">
            <a:spLocks/>
          </p:cNvSpPr>
          <p:nvPr/>
        </p:nvSpPr>
        <p:spPr bwMode="auto">
          <a:xfrm>
            <a:off x="152400" y="42863"/>
            <a:ext cx="4278313"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a:lstStyle>
          <a:p>
            <a:r>
              <a:rPr lang="en-US" altLang="zh-CN" kern="0">
                <a:solidFill>
                  <a:schemeClr val="tx1"/>
                </a:solidFill>
              </a:rPr>
              <a:t>DISPAY</a:t>
            </a:r>
            <a:r>
              <a:rPr lang="zh-CN" altLang="en-US" kern="0" dirty="0">
                <a:solidFill>
                  <a:schemeClr val="tx1"/>
                </a:solidFill>
              </a:rPr>
              <a:t>表应用举例</a:t>
            </a:r>
          </a:p>
        </p:txBody>
      </p:sp>
    </p:spTree>
    <p:extLst>
      <p:ext uri="{BB962C8B-B14F-4D97-AF65-F5344CB8AC3E}">
        <p14:creationId xmlns:p14="http://schemas.microsoft.com/office/powerpoint/2010/main" val="248730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23"/>
                                        </p:tgtEl>
                                      </p:cBhvr>
                                    </p:animEffect>
                                    <p:set>
                                      <p:cBhvr>
                                        <p:cTn id="19" dur="1" fill="hold">
                                          <p:stCondLst>
                                            <p:cond delay="499"/>
                                          </p:stCondLst>
                                        </p:cTn>
                                        <p:tgtEl>
                                          <p:spTgt spid="223"/>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499"/>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P spid="96" grpId="0" animBg="1"/>
      <p:bldP spid="97" grpId="0" animBg="1" autoUpdateAnimBg="0"/>
      <p:bldP spid="9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11353800" y="6405034"/>
            <a:ext cx="584200" cy="457200"/>
          </a:xfrm>
        </p:spPr>
        <p:txBody>
          <a:bodyPr/>
          <a:lstStyle/>
          <a:p>
            <a:fld id="{10F35DC5-7E65-8247-99AB-4E984F8A921E}" type="slidenum">
              <a:rPr lang="en-US" smtClean="0">
                <a:solidFill>
                  <a:schemeClr val="tx1"/>
                </a:solidFill>
              </a:rPr>
              <a:pPr/>
              <a:t>82</a:t>
            </a:fld>
            <a:endParaRPr lang="en-US">
              <a:solidFill>
                <a:schemeClr val="tx1"/>
              </a:solidFill>
            </a:endParaRPr>
          </a:p>
        </p:txBody>
      </p:sp>
      <p:grpSp>
        <p:nvGrpSpPr>
          <p:cNvPr id="180" name="Group 236"/>
          <p:cNvGrpSpPr>
            <a:grpSpLocks/>
          </p:cNvGrpSpPr>
          <p:nvPr/>
        </p:nvGrpSpPr>
        <p:grpSpPr bwMode="auto">
          <a:xfrm>
            <a:off x="4225926" y="1104900"/>
            <a:ext cx="1219200" cy="1162050"/>
            <a:chOff x="624" y="804"/>
            <a:chExt cx="768" cy="732"/>
          </a:xfrm>
        </p:grpSpPr>
        <p:grpSp>
          <p:nvGrpSpPr>
            <p:cNvPr id="199" name="Group 238"/>
            <p:cNvGrpSpPr>
              <a:grpSpLocks/>
            </p:cNvGrpSpPr>
            <p:nvPr/>
          </p:nvGrpSpPr>
          <p:grpSpPr bwMode="auto">
            <a:xfrm>
              <a:off x="624" y="804"/>
              <a:ext cx="768" cy="732"/>
              <a:chOff x="1824" y="912"/>
              <a:chExt cx="768" cy="732"/>
            </a:xfrm>
          </p:grpSpPr>
          <p:sp>
            <p:nvSpPr>
              <p:cNvPr id="201" name="Text Box 246"/>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s</a:t>
                </a:r>
              </a:p>
            </p:txBody>
          </p:sp>
          <p:sp>
            <p:nvSpPr>
              <p:cNvPr id="202" name="Text Box 245"/>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203" name="Line 24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4" name="Line 24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5" name="Line 242"/>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6" name="Line 24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207" name="AutoShape 240"/>
              <p:cNvCxnSpPr>
                <a:cxnSpLocks noChangeShapeType="1"/>
                <a:stCxn id="205" idx="0"/>
                <a:endCxn id="206"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AutoShape 239"/>
              <p:cNvCxnSpPr>
                <a:cxnSpLocks noChangeShapeType="1"/>
                <a:stCxn id="205" idx="1"/>
                <a:endCxn id="206"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0" name="Text Box 237"/>
            <p:cNvSpPr txBox="1">
              <a:spLocks noChangeArrowheads="1"/>
            </p:cNvSpPr>
            <p:nvPr/>
          </p:nvSpPr>
          <p:spPr bwMode="auto">
            <a:xfrm>
              <a:off x="812" y="1317"/>
              <a:ext cx="39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70000"/>
                </a:lnSpc>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 x</a:t>
              </a:r>
            </a:p>
          </p:txBody>
        </p:sp>
      </p:grpSp>
      <p:grpSp>
        <p:nvGrpSpPr>
          <p:cNvPr id="181" name="Group 225"/>
          <p:cNvGrpSpPr>
            <a:grpSpLocks/>
          </p:cNvGrpSpPr>
          <p:nvPr/>
        </p:nvGrpSpPr>
        <p:grpSpPr bwMode="auto">
          <a:xfrm>
            <a:off x="4225926" y="2171701"/>
            <a:ext cx="1219200" cy="1208087"/>
            <a:chOff x="624" y="1476"/>
            <a:chExt cx="768" cy="761"/>
          </a:xfrm>
        </p:grpSpPr>
        <p:grpSp>
          <p:nvGrpSpPr>
            <p:cNvPr id="189" name="Group 227"/>
            <p:cNvGrpSpPr>
              <a:grpSpLocks/>
            </p:cNvGrpSpPr>
            <p:nvPr/>
          </p:nvGrpSpPr>
          <p:grpSpPr bwMode="auto">
            <a:xfrm>
              <a:off x="624" y="1476"/>
              <a:ext cx="768" cy="736"/>
              <a:chOff x="1824" y="912"/>
              <a:chExt cx="768" cy="736"/>
            </a:xfrm>
          </p:grpSpPr>
          <p:sp>
            <p:nvSpPr>
              <p:cNvPr id="191" name="Text Box 23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(1,9)</a:t>
                </a:r>
                <a:endParaRPr lang="en-US" altLang="zh-CN" sz="2400">
                  <a:latin typeface="Times New Roman" panose="02020603050405020304" pitchFamily="18" charset="0"/>
                  <a:cs typeface="Times New Roman" panose="02020603050405020304" pitchFamily="18" charset="0"/>
                </a:endParaRPr>
              </a:p>
            </p:txBody>
          </p:sp>
          <p:sp>
            <p:nvSpPr>
              <p:cNvPr id="192" name="Text Box 23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93" name="Line 23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4" name="Line 23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5" name="Line 231"/>
              <p:cNvSpPr>
                <a:spLocks noChangeShapeType="1"/>
              </p:cNvSpPr>
              <p:nvPr/>
            </p:nvSpPr>
            <p:spPr bwMode="auto">
              <a:xfrm>
                <a:off x="1824" y="9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6" name="Line 230"/>
              <p:cNvSpPr>
                <a:spLocks noChangeShapeType="1"/>
              </p:cNvSpPr>
              <p:nvPr/>
            </p:nvSpPr>
            <p:spPr bwMode="auto">
              <a:xfrm>
                <a:off x="1824" y="1648"/>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97" name="AutoShape 229"/>
              <p:cNvCxnSpPr>
                <a:cxnSpLocks noChangeShapeType="1"/>
                <a:stCxn id="195" idx="0"/>
                <a:endCxn id="196" idx="0"/>
              </p:cNvCxnSpPr>
              <p:nvPr/>
            </p:nvCxnSpPr>
            <p:spPr bwMode="auto">
              <a:xfrm>
                <a:off x="1824"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AutoShape 228"/>
              <p:cNvCxnSpPr>
                <a:cxnSpLocks noChangeShapeType="1"/>
                <a:stCxn id="195" idx="1"/>
                <a:endCxn id="196" idx="1"/>
              </p:cNvCxnSpPr>
              <p:nvPr/>
            </p:nvCxnSpPr>
            <p:spPr bwMode="auto">
              <a:xfrm>
                <a:off x="2592" y="976"/>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0" name="Text Box 22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k, v</a:t>
              </a:r>
              <a:endParaRPr lang="en-US" altLang="zh-CN" sz="2400">
                <a:latin typeface="Times New Roman" panose="02020603050405020304" pitchFamily="18" charset="0"/>
                <a:cs typeface="Times New Roman" panose="02020603050405020304" pitchFamily="18" charset="0"/>
              </a:endParaRPr>
            </a:p>
          </p:txBody>
        </p:sp>
      </p:grpSp>
      <p:grpSp>
        <p:nvGrpSpPr>
          <p:cNvPr id="182" name="Group 220"/>
          <p:cNvGrpSpPr>
            <a:grpSpLocks/>
          </p:cNvGrpSpPr>
          <p:nvPr/>
        </p:nvGrpSpPr>
        <p:grpSpPr bwMode="auto">
          <a:xfrm>
            <a:off x="4148139" y="0"/>
            <a:ext cx="1260475" cy="1200150"/>
            <a:chOff x="358" y="46"/>
            <a:chExt cx="794" cy="756"/>
          </a:xfrm>
        </p:grpSpPr>
        <p:sp>
          <p:nvSpPr>
            <p:cNvPr id="185" name="Rectangle 224"/>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latin typeface="Times New Roman" panose="02020603050405020304" pitchFamily="18" charset="0"/>
                <a:cs typeface="Times New Roman" panose="02020603050405020304" pitchFamily="18" charset="0"/>
              </a:endParaRPr>
            </a:p>
          </p:txBody>
        </p:sp>
        <p:sp>
          <p:nvSpPr>
            <p:cNvPr id="186" name="Text Box 223"/>
            <p:cNvSpPr txBox="1">
              <a:spLocks noChangeArrowheads="1"/>
            </p:cNvSpPr>
            <p:nvPr/>
          </p:nvSpPr>
          <p:spPr bwMode="auto">
            <a:xfrm>
              <a:off x="358" y="46"/>
              <a:ext cx="38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d[3]</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d[2]</a:t>
              </a:r>
            </a:p>
            <a:p>
              <a:pPr algn="ctr" eaLnBrk="1" hangingPunct="1">
                <a:lnSpc>
                  <a:spcPct val="120000"/>
                </a:lnSpc>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d[1]</a:t>
              </a:r>
              <a:endParaRPr lang="en-US" altLang="zh-CN" sz="1800" dirty="0">
                <a:latin typeface="Times New Roman" panose="02020603050405020304" pitchFamily="18" charset="0"/>
                <a:cs typeface="Times New Roman" panose="02020603050405020304" pitchFamily="18" charset="0"/>
              </a:endParaRPr>
            </a:p>
          </p:txBody>
        </p:sp>
        <p:sp>
          <p:nvSpPr>
            <p:cNvPr id="187" name="Line 222"/>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8" name="Line 221"/>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83" name="Arc 219"/>
          <p:cNvSpPr>
            <a:spLocks/>
          </p:cNvSpPr>
          <p:nvPr/>
        </p:nvSpPr>
        <p:spPr bwMode="auto">
          <a:xfrm>
            <a:off x="5367338" y="914400"/>
            <a:ext cx="306388" cy="927100"/>
          </a:xfrm>
          <a:custGeom>
            <a:avLst/>
            <a:gdLst>
              <a:gd name="T0" fmla="*/ 0 w 27549"/>
              <a:gd name="T1" fmla="*/ 0 h 43176"/>
              <a:gd name="T2" fmla="*/ 0 w 27549"/>
              <a:gd name="T3" fmla="*/ 0 h 43176"/>
              <a:gd name="T4" fmla="*/ 0 w 27549"/>
              <a:gd name="T5" fmla="*/ 0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8" name="Text Box 216"/>
          <p:cNvSpPr txBox="1">
            <a:spLocks noChangeArrowheads="1"/>
          </p:cNvSpPr>
          <p:nvPr/>
        </p:nvSpPr>
        <p:spPr bwMode="auto">
          <a:xfrm>
            <a:off x="4340226" y="1663701"/>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d[1]</a:t>
            </a:r>
            <a:endParaRPr lang="en-US" altLang="zh-CN" sz="1800">
              <a:latin typeface="Times New Roman" panose="02020603050405020304" pitchFamily="18" charset="0"/>
              <a:cs typeface="Times New Roman" panose="02020603050405020304" pitchFamily="18" charset="0"/>
            </a:endParaRPr>
          </a:p>
        </p:txBody>
      </p:sp>
      <p:sp>
        <p:nvSpPr>
          <p:cNvPr id="179" name="Text Box 215"/>
          <p:cNvSpPr txBox="1">
            <a:spLocks noChangeArrowheads="1"/>
          </p:cNvSpPr>
          <p:nvPr/>
        </p:nvSpPr>
        <p:spPr bwMode="auto">
          <a:xfrm>
            <a:off x="4340226" y="2730501"/>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d[2]</a:t>
            </a:r>
            <a:endParaRPr lang="en-US" altLang="zh-CN" sz="1800">
              <a:latin typeface="Times New Roman" panose="02020603050405020304" pitchFamily="18" charset="0"/>
              <a:cs typeface="Times New Roman" panose="02020603050405020304" pitchFamily="18" charset="0"/>
            </a:endParaRPr>
          </a:p>
        </p:txBody>
      </p:sp>
      <p:sp>
        <p:nvSpPr>
          <p:cNvPr id="223" name="Arc 32"/>
          <p:cNvSpPr>
            <a:spLocks/>
          </p:cNvSpPr>
          <p:nvPr/>
        </p:nvSpPr>
        <p:spPr bwMode="auto">
          <a:xfrm>
            <a:off x="5213886" y="692150"/>
            <a:ext cx="871536" cy="3429000"/>
          </a:xfrm>
          <a:custGeom>
            <a:avLst/>
            <a:gdLst>
              <a:gd name="T0" fmla="*/ 2147483647 w 21600"/>
              <a:gd name="T1" fmla="*/ 0 h 42461"/>
              <a:gd name="T2" fmla="*/ 2147483647 w 21600"/>
              <a:gd name="T3" fmla="*/ 2147483647 h 42461"/>
              <a:gd name="T4" fmla="*/ 0 w 21600"/>
              <a:gd name="T5" fmla="*/ 2147483647 h 42461"/>
              <a:gd name="T6" fmla="*/ 0 60000 65536"/>
              <a:gd name="T7" fmla="*/ 0 60000 65536"/>
              <a:gd name="T8" fmla="*/ 0 60000 65536"/>
            </a:gdLst>
            <a:ahLst/>
            <a:cxnLst>
              <a:cxn ang="T6">
                <a:pos x="T0" y="T1"/>
              </a:cxn>
              <a:cxn ang="T7">
                <a:pos x="T2" y="T3"/>
              </a:cxn>
              <a:cxn ang="T8">
                <a:pos x="T4" y="T5"/>
              </a:cxn>
            </a:cxnLst>
            <a:rect l="0" t="0" r="r" b="b"/>
            <a:pathLst>
              <a:path w="21600" h="42461" fill="none" extrusionOk="0">
                <a:moveTo>
                  <a:pt x="1279" y="-1"/>
                </a:moveTo>
                <a:cubicBezTo>
                  <a:pt x="12691" y="676"/>
                  <a:pt x="21600" y="10129"/>
                  <a:pt x="21600" y="21562"/>
                </a:cubicBezTo>
                <a:cubicBezTo>
                  <a:pt x="21600" y="31388"/>
                  <a:pt x="14966" y="39977"/>
                  <a:pt x="5458" y="42460"/>
                </a:cubicBezTo>
              </a:path>
              <a:path w="21600" h="42461" stroke="0" extrusionOk="0">
                <a:moveTo>
                  <a:pt x="1279" y="-1"/>
                </a:moveTo>
                <a:cubicBezTo>
                  <a:pt x="12691" y="676"/>
                  <a:pt x="21600" y="10129"/>
                  <a:pt x="21600" y="21562"/>
                </a:cubicBezTo>
                <a:cubicBezTo>
                  <a:pt x="21600" y="31388"/>
                  <a:pt x="14966" y="39977"/>
                  <a:pt x="5458" y="42460"/>
                </a:cubicBezTo>
                <a:lnTo>
                  <a:pt x="0" y="21562"/>
                </a:lnTo>
                <a:lnTo>
                  <a:pt x="1279" y="-1"/>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7683750" y="2158206"/>
            <a:ext cx="2906712" cy="2541588"/>
            <a:chOff x="6159750" y="2158206"/>
            <a:chExt cx="2906712" cy="2541588"/>
          </a:xfrm>
        </p:grpSpPr>
        <p:sp>
          <p:nvSpPr>
            <p:cNvPr id="261" name="Rectangle 157"/>
            <p:cNvSpPr>
              <a:spLocks noChangeArrowheads="1"/>
            </p:cNvSpPr>
            <p:nvPr/>
          </p:nvSpPr>
          <p:spPr bwMode="auto">
            <a:xfrm>
              <a:off x="7550400" y="2158206"/>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S</a:t>
              </a:r>
              <a:endParaRPr lang="en-US" altLang="zh-CN" sz="4000">
                <a:latin typeface="Times New Roman" pitchFamily="18" charset="0"/>
                <a:cs typeface="Times New Roman" pitchFamily="18" charset="0"/>
              </a:endParaRPr>
            </a:p>
          </p:txBody>
        </p:sp>
        <p:grpSp>
          <p:nvGrpSpPr>
            <p:cNvPr id="262" name="Group 154"/>
            <p:cNvGrpSpPr>
              <a:grpSpLocks/>
            </p:cNvGrpSpPr>
            <p:nvPr/>
          </p:nvGrpSpPr>
          <p:grpSpPr bwMode="auto">
            <a:xfrm>
              <a:off x="6416925" y="2409031"/>
              <a:ext cx="1117601" cy="768350"/>
              <a:chOff x="827" y="2259"/>
              <a:chExt cx="704" cy="484"/>
            </a:xfrm>
          </p:grpSpPr>
          <p:sp>
            <p:nvSpPr>
              <p:cNvPr id="281" name="Rectangle 156"/>
              <p:cNvSpPr>
                <a:spLocks noChangeArrowheads="1"/>
              </p:cNvSpPr>
              <p:nvPr/>
            </p:nvSpPr>
            <p:spPr bwMode="auto">
              <a:xfrm>
                <a:off x="827" y="2569"/>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r    </a:t>
                </a:r>
                <a:endParaRPr lang="en-US" altLang="zh-CN" sz="4000">
                  <a:latin typeface="Times New Roman" pitchFamily="18" charset="0"/>
                  <a:cs typeface="Times New Roman" pitchFamily="18" charset="0"/>
                </a:endParaRPr>
              </a:p>
            </p:txBody>
          </p:sp>
          <p:sp>
            <p:nvSpPr>
              <p:cNvPr id="282" name="Line 155"/>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3" name="Group 145"/>
            <p:cNvGrpSpPr>
              <a:grpSpLocks/>
            </p:cNvGrpSpPr>
            <p:nvPr/>
          </p:nvGrpSpPr>
          <p:grpSpPr bwMode="auto">
            <a:xfrm>
              <a:off x="7277054" y="2432844"/>
              <a:ext cx="673261" cy="733425"/>
              <a:chOff x="-335076" y="2256"/>
              <a:chExt cx="673261" cy="462"/>
            </a:xfrm>
          </p:grpSpPr>
          <p:sp>
            <p:nvSpPr>
              <p:cNvPr id="279" name="Line 147"/>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80" name="Rectangle 146"/>
              <p:cNvSpPr>
                <a:spLocks noChangeArrowheads="1"/>
              </p:cNvSpPr>
              <p:nvPr/>
            </p:nvSpPr>
            <p:spPr bwMode="auto">
              <a:xfrm>
                <a:off x="-335076" y="2544"/>
                <a:ext cx="6732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q(1,9)</a:t>
                </a:r>
                <a:endParaRPr lang="en-US" altLang="zh-CN" sz="4000" dirty="0">
                  <a:latin typeface="Times New Roman" pitchFamily="18" charset="0"/>
                  <a:cs typeface="Times New Roman" pitchFamily="18" charset="0"/>
                </a:endParaRPr>
              </a:p>
            </p:txBody>
          </p:sp>
        </p:grpSp>
        <p:grpSp>
          <p:nvGrpSpPr>
            <p:cNvPr id="264" name="Group 151"/>
            <p:cNvGrpSpPr>
              <a:grpSpLocks/>
            </p:cNvGrpSpPr>
            <p:nvPr/>
          </p:nvGrpSpPr>
          <p:grpSpPr bwMode="auto">
            <a:xfrm>
              <a:off x="6159750" y="3226601"/>
              <a:ext cx="1362075" cy="706438"/>
              <a:chOff x="665" y="2774"/>
              <a:chExt cx="858" cy="445"/>
            </a:xfrm>
          </p:grpSpPr>
          <p:sp>
            <p:nvSpPr>
              <p:cNvPr id="277" name="Rectangle 153"/>
              <p:cNvSpPr>
                <a:spLocks noChangeArrowheads="1"/>
              </p:cNvSpPr>
              <p:nvPr/>
            </p:nvSpPr>
            <p:spPr bwMode="auto">
              <a:xfrm>
                <a:off x="665" y="3045"/>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a:solidFill>
                      <a:srgbClr val="000000"/>
                    </a:solidFill>
                    <a:latin typeface="Times New Roman" pitchFamily="18" charset="0"/>
                    <a:cs typeface="Times New Roman" pitchFamily="18" charset="0"/>
                  </a:rPr>
                  <a:t>p(1,9)=4  </a:t>
                </a:r>
                <a:endParaRPr lang="en-US" altLang="zh-CN" sz="4000">
                  <a:latin typeface="Times New Roman" pitchFamily="18" charset="0"/>
                  <a:cs typeface="Times New Roman" pitchFamily="18" charset="0"/>
                </a:endParaRPr>
              </a:p>
            </p:txBody>
          </p:sp>
          <p:sp>
            <p:nvSpPr>
              <p:cNvPr id="278" name="Line 152"/>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5" name="Group 142"/>
            <p:cNvGrpSpPr>
              <a:grpSpLocks/>
            </p:cNvGrpSpPr>
            <p:nvPr/>
          </p:nvGrpSpPr>
          <p:grpSpPr bwMode="auto">
            <a:xfrm>
              <a:off x="7248265" y="3271044"/>
              <a:ext cx="730969" cy="657225"/>
              <a:chOff x="-363864" y="2784"/>
              <a:chExt cx="730969" cy="414"/>
            </a:xfrm>
          </p:grpSpPr>
          <p:sp>
            <p:nvSpPr>
              <p:cNvPr id="275" name="Line 144"/>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6" name="Rectangle 143"/>
              <p:cNvSpPr>
                <a:spLocks noChangeArrowheads="1"/>
              </p:cNvSpPr>
              <p:nvPr/>
            </p:nvSpPr>
            <p:spPr bwMode="auto">
              <a:xfrm>
                <a:off x="-363864" y="3024"/>
                <a:ext cx="7309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q(1,3)  </a:t>
                </a:r>
                <a:endParaRPr lang="en-US" altLang="zh-CN" sz="4000" dirty="0">
                  <a:latin typeface="Times New Roman" pitchFamily="18" charset="0"/>
                  <a:cs typeface="Times New Roman" pitchFamily="18" charset="0"/>
                </a:endParaRPr>
              </a:p>
            </p:txBody>
          </p:sp>
        </p:grpSp>
        <p:grpSp>
          <p:nvGrpSpPr>
            <p:cNvPr id="266" name="Group 148"/>
            <p:cNvGrpSpPr>
              <a:grpSpLocks/>
            </p:cNvGrpSpPr>
            <p:nvPr/>
          </p:nvGrpSpPr>
          <p:grpSpPr bwMode="auto">
            <a:xfrm>
              <a:off x="6159750" y="3966369"/>
              <a:ext cx="1389063" cy="733425"/>
              <a:chOff x="665" y="3240"/>
              <a:chExt cx="875" cy="462"/>
            </a:xfrm>
          </p:grpSpPr>
          <p:sp>
            <p:nvSpPr>
              <p:cNvPr id="273" name="Rectangle 150"/>
              <p:cNvSpPr>
                <a:spLocks noChangeArrowheads="1"/>
              </p:cNvSpPr>
              <p:nvPr/>
            </p:nvSpPr>
            <p:spPr bwMode="auto">
              <a:xfrm>
                <a:off x="665" y="3528"/>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p(1,3)=1  </a:t>
                </a:r>
                <a:endParaRPr lang="en-US" altLang="zh-CN" sz="4000" dirty="0">
                  <a:latin typeface="Times New Roman" pitchFamily="18" charset="0"/>
                  <a:cs typeface="Times New Roman" pitchFamily="18" charset="0"/>
                </a:endParaRPr>
              </a:p>
            </p:txBody>
          </p:sp>
          <p:sp>
            <p:nvSpPr>
              <p:cNvPr id="274" name="Line 149"/>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grpSp>
        <p:grpSp>
          <p:nvGrpSpPr>
            <p:cNvPr id="267" name="Group 139"/>
            <p:cNvGrpSpPr>
              <a:grpSpLocks/>
            </p:cNvGrpSpPr>
            <p:nvPr/>
          </p:nvGrpSpPr>
          <p:grpSpPr bwMode="auto">
            <a:xfrm>
              <a:off x="7228137" y="3966376"/>
              <a:ext cx="744538" cy="695326"/>
              <a:chOff x="1338" y="3240"/>
              <a:chExt cx="469" cy="438"/>
            </a:xfrm>
          </p:grpSpPr>
          <p:sp>
            <p:nvSpPr>
              <p:cNvPr id="271" name="Line 141"/>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2" name="Rectangle 140"/>
              <p:cNvSpPr>
                <a:spLocks noChangeArrowheads="1"/>
              </p:cNvSpPr>
              <p:nvPr/>
            </p:nvSpPr>
            <p:spPr bwMode="auto">
              <a:xfrm>
                <a:off x="1338" y="3504"/>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q(1,0)  </a:t>
                </a:r>
                <a:endParaRPr lang="en-US" altLang="zh-CN" sz="4000" dirty="0">
                  <a:latin typeface="Times New Roman" pitchFamily="18" charset="0"/>
                  <a:cs typeface="Times New Roman" pitchFamily="18" charset="0"/>
                </a:endParaRPr>
              </a:p>
            </p:txBody>
          </p:sp>
        </p:grpSp>
        <p:grpSp>
          <p:nvGrpSpPr>
            <p:cNvPr id="268" name="Group 136"/>
            <p:cNvGrpSpPr>
              <a:grpSpLocks/>
            </p:cNvGrpSpPr>
            <p:nvPr/>
          </p:nvGrpSpPr>
          <p:grpSpPr bwMode="auto">
            <a:xfrm>
              <a:off x="7677399" y="3966377"/>
              <a:ext cx="1389063" cy="649288"/>
              <a:chOff x="1604" y="3240"/>
              <a:chExt cx="875" cy="409"/>
            </a:xfrm>
          </p:grpSpPr>
          <p:sp>
            <p:nvSpPr>
              <p:cNvPr id="269" name="Line 138"/>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endParaRPr lang="zh-CN" altLang="en-US"/>
              </a:p>
            </p:txBody>
          </p:sp>
          <p:sp>
            <p:nvSpPr>
              <p:cNvPr id="270" name="Rectangle 137"/>
              <p:cNvSpPr>
                <a:spLocks noChangeArrowheads="1"/>
              </p:cNvSpPr>
              <p:nvPr/>
            </p:nvSpPr>
            <p:spPr bwMode="auto">
              <a:xfrm>
                <a:off x="2010" y="3475"/>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pPr algn="ctr" eaLnBrk="1" hangingPunct="1">
                  <a:spcBef>
                    <a:spcPct val="0"/>
                  </a:spcBef>
                  <a:buFont typeface="Wingdings" pitchFamily="2" charset="2"/>
                  <a:buNone/>
                </a:pPr>
                <a:r>
                  <a:rPr lang="en-US" altLang="zh-CN" sz="1800" dirty="0">
                    <a:solidFill>
                      <a:srgbClr val="000000"/>
                    </a:solidFill>
                    <a:latin typeface="Times New Roman" pitchFamily="18" charset="0"/>
                    <a:cs typeface="Times New Roman" pitchFamily="18" charset="0"/>
                  </a:rPr>
                  <a:t> q(2,3)  </a:t>
                </a:r>
                <a:endParaRPr lang="en-US" altLang="zh-CN" sz="4000" dirty="0">
                  <a:latin typeface="Times New Roman" pitchFamily="18" charset="0"/>
                  <a:cs typeface="Times New Roman" pitchFamily="18" charset="0"/>
                </a:endParaRPr>
              </a:p>
            </p:txBody>
          </p:sp>
        </p:grpSp>
      </p:grpSp>
      <p:grpSp>
        <p:nvGrpSpPr>
          <p:cNvPr id="104" name="Group 5"/>
          <p:cNvGrpSpPr>
            <a:grpSpLocks/>
          </p:cNvGrpSpPr>
          <p:nvPr/>
        </p:nvGrpSpPr>
        <p:grpSpPr bwMode="auto">
          <a:xfrm>
            <a:off x="4220037" y="3351214"/>
            <a:ext cx="1219200" cy="1208087"/>
            <a:chOff x="624" y="1476"/>
            <a:chExt cx="768" cy="761"/>
          </a:xfrm>
        </p:grpSpPr>
        <p:grpSp>
          <p:nvGrpSpPr>
            <p:cNvPr id="105" name="Group 7"/>
            <p:cNvGrpSpPr>
              <a:grpSpLocks/>
            </p:cNvGrpSpPr>
            <p:nvPr/>
          </p:nvGrpSpPr>
          <p:grpSpPr bwMode="auto">
            <a:xfrm>
              <a:off x="624" y="1476"/>
              <a:ext cx="768" cy="761"/>
              <a:chOff x="1824" y="912"/>
              <a:chExt cx="768" cy="761"/>
            </a:xfrm>
          </p:grpSpPr>
          <p:sp>
            <p:nvSpPr>
              <p:cNvPr id="107" name="Text Box 15"/>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q</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08" name="Text Box 14"/>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latin typeface="Times New Roman" panose="02020603050405020304" pitchFamily="18" charset="0"/>
                    <a:cs typeface="Times New Roman" panose="02020603050405020304" pitchFamily="18" charset="0"/>
                  </a:rPr>
                  <a:t>access</a:t>
                </a:r>
              </a:p>
            </p:txBody>
          </p:sp>
          <p:sp>
            <p:nvSpPr>
              <p:cNvPr id="109" name="Line 1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0" name="Line 1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1" name="Line 1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2" name="Line 10"/>
              <p:cNvSpPr>
                <a:spLocks noChangeShapeType="1"/>
              </p:cNvSpPr>
              <p:nvPr/>
            </p:nvSpPr>
            <p:spPr bwMode="auto">
              <a:xfrm>
                <a:off x="1824" y="1673"/>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13" name="AutoShape 9"/>
              <p:cNvCxnSpPr>
                <a:cxnSpLocks noChangeShapeType="1"/>
                <a:stCxn id="111" idx="0"/>
                <a:endCxn id="112" idx="0"/>
              </p:cNvCxnSpPr>
              <p:nvPr/>
            </p:nvCxnSpPr>
            <p:spPr bwMode="auto">
              <a:xfrm>
                <a:off x="1824" y="960"/>
                <a:ext cx="0" cy="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8"/>
              <p:cNvCxnSpPr>
                <a:cxnSpLocks noChangeShapeType="1"/>
                <a:stCxn id="111" idx="1"/>
                <a:endCxn id="112" idx="1"/>
              </p:cNvCxnSpPr>
              <p:nvPr/>
            </p:nvCxnSpPr>
            <p:spPr bwMode="auto">
              <a:xfrm>
                <a:off x="2592" y="960"/>
                <a:ext cx="0" cy="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6" name="Text Box 6"/>
            <p:cNvSpPr txBox="1">
              <a:spLocks noChangeArrowheads="1"/>
            </p:cNvSpPr>
            <p:nvPr/>
          </p:nvSpPr>
          <p:spPr bwMode="auto">
            <a:xfrm>
              <a:off x="831" y="198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dirty="0">
                  <a:latin typeface="Times New Roman" panose="02020603050405020304" pitchFamily="18" charset="0"/>
                  <a:cs typeface="Times New Roman" panose="02020603050405020304" pitchFamily="18" charset="0"/>
                </a:rPr>
                <a:t>k, v</a:t>
              </a:r>
              <a:endParaRPr lang="en-US" altLang="zh-CN" sz="2400" dirty="0">
                <a:latin typeface="Times New Roman" panose="02020603050405020304" pitchFamily="18" charset="0"/>
                <a:cs typeface="Times New Roman" panose="02020603050405020304" pitchFamily="18" charset="0"/>
              </a:endParaRPr>
            </a:p>
          </p:txBody>
        </p:sp>
      </p:grpSp>
      <p:sp>
        <p:nvSpPr>
          <p:cNvPr id="224" name="Text Box 17"/>
          <p:cNvSpPr txBox="1">
            <a:spLocks noChangeArrowheads="1"/>
          </p:cNvSpPr>
          <p:nvPr/>
        </p:nvSpPr>
        <p:spPr bwMode="auto">
          <a:xfrm>
            <a:off x="4339020" y="3920447"/>
            <a:ext cx="1037463" cy="2585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save d[2]</a:t>
            </a:r>
            <a:endParaRPr lang="en-US" altLang="zh-CN" sz="1800" dirty="0">
              <a:latin typeface="Times New Roman" panose="02020603050405020304" pitchFamily="18" charset="0"/>
              <a:cs typeface="Times New Roman" panose="02020603050405020304" pitchFamily="18" charset="0"/>
            </a:endParaRPr>
          </a:p>
        </p:txBody>
      </p:sp>
      <p:sp>
        <p:nvSpPr>
          <p:cNvPr id="116" name="Arc 4"/>
          <p:cNvSpPr>
            <a:spLocks/>
          </p:cNvSpPr>
          <p:nvPr/>
        </p:nvSpPr>
        <p:spPr bwMode="auto">
          <a:xfrm flipH="1" flipV="1">
            <a:off x="3886200" y="2932112"/>
            <a:ext cx="457200" cy="1093788"/>
          </a:xfrm>
          <a:custGeom>
            <a:avLst/>
            <a:gdLst>
              <a:gd name="T0" fmla="*/ 0 w 21600"/>
              <a:gd name="T1" fmla="*/ 0 h 42583"/>
              <a:gd name="T2" fmla="*/ 2147483647 w 21600"/>
              <a:gd name="T3" fmla="*/ 2147483647 h 42583"/>
              <a:gd name="T4" fmla="*/ 0 w 21600"/>
              <a:gd name="T5" fmla="*/ 2147483647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 name="Group 169"/>
          <p:cNvGrpSpPr>
            <a:grpSpLocks/>
          </p:cNvGrpSpPr>
          <p:nvPr/>
        </p:nvGrpSpPr>
        <p:grpSpPr bwMode="auto">
          <a:xfrm>
            <a:off x="4191000" y="4494212"/>
            <a:ext cx="1219200" cy="1208088"/>
            <a:chOff x="624" y="1476"/>
            <a:chExt cx="768" cy="761"/>
          </a:xfrm>
        </p:grpSpPr>
        <p:grpSp>
          <p:nvGrpSpPr>
            <p:cNvPr id="115" name="Group 171"/>
            <p:cNvGrpSpPr>
              <a:grpSpLocks/>
            </p:cNvGrpSpPr>
            <p:nvPr/>
          </p:nvGrpSpPr>
          <p:grpSpPr bwMode="auto">
            <a:xfrm>
              <a:off x="624" y="1476"/>
              <a:ext cx="768" cy="732"/>
              <a:chOff x="1824" y="912"/>
              <a:chExt cx="768" cy="732"/>
            </a:xfrm>
          </p:grpSpPr>
          <p:sp>
            <p:nvSpPr>
              <p:cNvPr id="118" name="Text Box 179"/>
              <p:cNvSpPr txBox="1">
                <a:spLocks noChangeArrowheads="1"/>
              </p:cNvSpPr>
              <p:nvPr/>
            </p:nvSpPr>
            <p:spPr bwMode="auto">
              <a:xfrm>
                <a:off x="1949" y="912"/>
                <a:ext cx="5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p</a:t>
                </a:r>
                <a:r>
                  <a:rPr lang="en-US" altLang="zh-CN" sz="2000">
                    <a:latin typeface="Times New Roman" panose="02020603050405020304" pitchFamily="18" charset="0"/>
                    <a:cs typeface="Times New Roman" panose="02020603050405020304" pitchFamily="18" charset="0"/>
                  </a:rPr>
                  <a:t>(1,3)</a:t>
                </a:r>
                <a:endParaRPr lang="en-US" altLang="zh-CN" sz="2400">
                  <a:latin typeface="Times New Roman" panose="02020603050405020304" pitchFamily="18" charset="0"/>
                  <a:cs typeface="Times New Roman" panose="02020603050405020304" pitchFamily="18" charset="0"/>
                </a:endParaRPr>
              </a:p>
            </p:txBody>
          </p:sp>
          <p:sp>
            <p:nvSpPr>
              <p:cNvPr id="119" name="Text Box 178"/>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latin typeface="Times New Roman" panose="02020603050405020304" pitchFamily="18" charset="0"/>
                    <a:cs typeface="Times New Roman" panose="02020603050405020304" pitchFamily="18" charset="0"/>
                  </a:rPr>
                  <a:t>access</a:t>
                </a:r>
              </a:p>
            </p:txBody>
          </p:sp>
          <p:sp>
            <p:nvSpPr>
              <p:cNvPr id="120" name="Line 17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1" name="Line 17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2" name="Line 17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3" name="Line 17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cxnSp>
            <p:nvCxnSpPr>
              <p:cNvPr id="124" name="AutoShape 173"/>
              <p:cNvCxnSpPr>
                <a:cxnSpLocks noChangeShapeType="1"/>
                <a:stCxn id="122" idx="0"/>
                <a:endCxn id="12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172"/>
              <p:cNvCxnSpPr>
                <a:cxnSpLocks noChangeShapeType="1"/>
                <a:stCxn id="122" idx="1"/>
                <a:endCxn id="12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7" name="Text Box 170"/>
            <p:cNvSpPr txBox="1">
              <a:spLocks noChangeArrowheads="1"/>
            </p:cNvSpPr>
            <p:nvPr/>
          </p:nvSpPr>
          <p:spPr bwMode="auto">
            <a:xfrm>
              <a:off x="867" y="1987"/>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000">
                  <a:latin typeface="Times New Roman" panose="02020603050405020304" pitchFamily="18" charset="0"/>
                  <a:cs typeface="Times New Roman" panose="02020603050405020304" pitchFamily="18" charset="0"/>
                </a:rPr>
                <a:t>i, j</a:t>
              </a:r>
              <a:endParaRPr lang="en-US" altLang="zh-CN" sz="2400">
                <a:latin typeface="Times New Roman" panose="02020603050405020304" pitchFamily="18" charset="0"/>
                <a:cs typeface="Times New Roman" panose="02020603050405020304" pitchFamily="18" charset="0"/>
              </a:endParaRPr>
            </a:p>
          </p:txBody>
        </p:sp>
      </p:grpSp>
      <p:sp>
        <p:nvSpPr>
          <p:cNvPr id="126" name="Text Box 37"/>
          <p:cNvSpPr txBox="1">
            <a:spLocks noChangeArrowheads="1"/>
          </p:cNvSpPr>
          <p:nvPr/>
        </p:nvSpPr>
        <p:spPr bwMode="auto">
          <a:xfrm>
            <a:off x="4381500" y="5046663"/>
            <a:ext cx="10287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latin typeface="Times New Roman" panose="02020603050405020304" pitchFamily="18" charset="0"/>
                <a:cs typeface="Times New Roman" panose="02020603050405020304" pitchFamily="18" charset="0"/>
              </a:rPr>
              <a:t>save d[3]</a:t>
            </a:r>
            <a:endParaRPr lang="en-US" altLang="zh-CN" sz="1800">
              <a:latin typeface="Times New Roman" panose="02020603050405020304" pitchFamily="18" charset="0"/>
              <a:cs typeface="Times New Roman" panose="02020603050405020304" pitchFamily="18" charset="0"/>
            </a:endParaRPr>
          </a:p>
        </p:txBody>
      </p:sp>
      <p:sp>
        <p:nvSpPr>
          <p:cNvPr id="127" name="Arc 34"/>
          <p:cNvSpPr>
            <a:spLocks/>
          </p:cNvSpPr>
          <p:nvPr/>
        </p:nvSpPr>
        <p:spPr bwMode="auto">
          <a:xfrm>
            <a:off x="5029200" y="234950"/>
            <a:ext cx="1371600" cy="5035549"/>
          </a:xfrm>
          <a:custGeom>
            <a:avLst/>
            <a:gdLst>
              <a:gd name="T0" fmla="*/ 2147483647 w 21600"/>
              <a:gd name="T1" fmla="*/ 0 h 41861"/>
              <a:gd name="T2" fmla="*/ 2147483647 w 21600"/>
              <a:gd name="T3" fmla="*/ 2147483647 h 41861"/>
              <a:gd name="T4" fmla="*/ 0 w 21600"/>
              <a:gd name="T5" fmla="*/ 2147483647 h 41861"/>
              <a:gd name="T6" fmla="*/ 0 60000 65536"/>
              <a:gd name="T7" fmla="*/ 0 60000 65536"/>
              <a:gd name="T8" fmla="*/ 0 60000 65536"/>
            </a:gdLst>
            <a:ahLst/>
            <a:cxnLst>
              <a:cxn ang="T6">
                <a:pos x="T0" y="T1"/>
              </a:cxn>
              <a:cxn ang="T7">
                <a:pos x="T2" y="T3"/>
              </a:cxn>
              <a:cxn ang="T8">
                <a:pos x="T4" y="T5"/>
              </a:cxn>
            </a:cxnLst>
            <a:rect l="0" t="0" r="r" b="b"/>
            <a:pathLst>
              <a:path w="21600" h="41861" fill="none" extrusionOk="0">
                <a:moveTo>
                  <a:pt x="2458" y="0"/>
                </a:moveTo>
                <a:cubicBezTo>
                  <a:pt x="13365" y="1250"/>
                  <a:pt x="21600" y="10482"/>
                  <a:pt x="21600" y="21460"/>
                </a:cubicBezTo>
                <a:cubicBezTo>
                  <a:pt x="21600" y="30653"/>
                  <a:pt x="15780" y="38840"/>
                  <a:pt x="7096" y="41860"/>
                </a:cubicBezTo>
              </a:path>
              <a:path w="21600" h="41861" stroke="0" extrusionOk="0">
                <a:moveTo>
                  <a:pt x="2458" y="0"/>
                </a:moveTo>
                <a:cubicBezTo>
                  <a:pt x="13365" y="1250"/>
                  <a:pt x="21600" y="10482"/>
                  <a:pt x="21600" y="21460"/>
                </a:cubicBezTo>
                <a:cubicBezTo>
                  <a:pt x="21600" y="30653"/>
                  <a:pt x="15780" y="38840"/>
                  <a:pt x="7096" y="41860"/>
                </a:cubicBezTo>
                <a:lnTo>
                  <a:pt x="0" y="21460"/>
                </a:lnTo>
                <a:lnTo>
                  <a:pt x="2458"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5" name="Group 158"/>
          <p:cNvGrpSpPr>
            <a:grpSpLocks/>
          </p:cNvGrpSpPr>
          <p:nvPr/>
        </p:nvGrpSpPr>
        <p:grpSpPr bwMode="auto">
          <a:xfrm>
            <a:off x="4191000" y="5618163"/>
            <a:ext cx="1219200" cy="1239838"/>
            <a:chOff x="624" y="1475"/>
            <a:chExt cx="768" cy="781"/>
          </a:xfrm>
        </p:grpSpPr>
        <p:grpSp>
          <p:nvGrpSpPr>
            <p:cNvPr id="86" name="Group 160"/>
            <p:cNvGrpSpPr>
              <a:grpSpLocks/>
            </p:cNvGrpSpPr>
            <p:nvPr/>
          </p:nvGrpSpPr>
          <p:grpSpPr bwMode="auto">
            <a:xfrm>
              <a:off x="624" y="1475"/>
              <a:ext cx="768" cy="733"/>
              <a:chOff x="1824" y="911"/>
              <a:chExt cx="768" cy="733"/>
            </a:xfrm>
          </p:grpSpPr>
          <p:sp>
            <p:nvSpPr>
              <p:cNvPr id="88" name="Text Box 168"/>
              <p:cNvSpPr txBox="1">
                <a:spLocks noChangeArrowheads="1"/>
              </p:cNvSpPr>
              <p:nvPr/>
            </p:nvSpPr>
            <p:spPr bwMode="auto">
              <a:xfrm>
                <a:off x="1944" y="911"/>
                <a:ext cx="52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dirty="0"/>
                  <a:t>e</a:t>
                </a:r>
                <a:r>
                  <a:rPr lang="en-US" altLang="zh-CN" sz="2000" dirty="0"/>
                  <a:t>(1,3)</a:t>
                </a:r>
                <a:endParaRPr lang="en-US" altLang="zh-CN" sz="2400" dirty="0"/>
              </a:p>
            </p:txBody>
          </p:sp>
          <p:sp>
            <p:nvSpPr>
              <p:cNvPr id="89" name="Text Box 167"/>
              <p:cNvSpPr txBox="1">
                <a:spLocks noChangeArrowheads="1"/>
              </p:cNvSpPr>
              <p:nvPr/>
            </p:nvSpPr>
            <p:spPr bwMode="auto">
              <a:xfrm>
                <a:off x="1920" y="1200"/>
                <a:ext cx="6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r>
                  <a:rPr lang="en-US" altLang="zh-CN" sz="2400"/>
                  <a:t>access</a:t>
                </a:r>
              </a:p>
            </p:txBody>
          </p:sp>
          <p:sp>
            <p:nvSpPr>
              <p:cNvPr id="90" name="Line 16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16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16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163"/>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4" name="AutoShape 162"/>
              <p:cNvCxnSpPr>
                <a:cxnSpLocks noChangeShapeType="1"/>
                <a:stCxn id="92" idx="0"/>
                <a:endCxn id="9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AutoShape 161"/>
              <p:cNvCxnSpPr>
                <a:cxnSpLocks noChangeShapeType="1"/>
                <a:stCxn id="92" idx="1"/>
                <a:endCxn id="9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Text Box 159"/>
            <p:cNvSpPr txBox="1">
              <a:spLocks noChangeArrowheads="1"/>
            </p:cNvSpPr>
            <p:nvPr/>
          </p:nvSpPr>
          <p:spPr bwMode="auto">
            <a:xfrm>
              <a:off x="951" y="1968"/>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spcBef>
                  <a:spcPct val="0"/>
                </a:spcBef>
                <a:buFont typeface="Wingdings" pitchFamily="2" charset="2"/>
                <a:buNone/>
              </a:pPr>
              <a:endParaRPr lang="zh-CN" altLang="en-US" sz="2400"/>
            </a:p>
          </p:txBody>
        </p:sp>
      </p:grpSp>
      <p:sp>
        <p:nvSpPr>
          <p:cNvPr id="96" name="Arc 146"/>
          <p:cNvSpPr>
            <a:spLocks/>
          </p:cNvSpPr>
          <p:nvPr/>
        </p:nvSpPr>
        <p:spPr bwMode="auto">
          <a:xfrm flipH="1" flipV="1">
            <a:off x="3810000" y="4075906"/>
            <a:ext cx="457200" cy="2305844"/>
          </a:xfrm>
          <a:custGeom>
            <a:avLst/>
            <a:gdLst>
              <a:gd name="T0" fmla="*/ 0 w 21600"/>
              <a:gd name="T1" fmla="*/ 0 h 42859"/>
              <a:gd name="T2" fmla="*/ 2147483647 w 21600"/>
              <a:gd name="T3" fmla="*/ 2147483647 h 42859"/>
              <a:gd name="T4" fmla="*/ 0 w 21600"/>
              <a:gd name="T5" fmla="*/ 2147483647 h 42859"/>
              <a:gd name="T6" fmla="*/ 0 60000 65536"/>
              <a:gd name="T7" fmla="*/ 0 60000 65536"/>
              <a:gd name="T8" fmla="*/ 0 60000 65536"/>
            </a:gdLst>
            <a:ahLst/>
            <a:cxnLst>
              <a:cxn ang="T6">
                <a:pos x="T0" y="T1"/>
              </a:cxn>
              <a:cxn ang="T7">
                <a:pos x="T2" y="T3"/>
              </a:cxn>
              <a:cxn ang="T8">
                <a:pos x="T4" y="T5"/>
              </a:cxn>
            </a:cxnLst>
            <a:rect l="0" t="0" r="r" b="b"/>
            <a:pathLst>
              <a:path w="21600" h="42859" fill="none" extrusionOk="0">
                <a:moveTo>
                  <a:pt x="-1" y="0"/>
                </a:moveTo>
                <a:cubicBezTo>
                  <a:pt x="11929" y="0"/>
                  <a:pt x="21600" y="9670"/>
                  <a:pt x="21600" y="21600"/>
                </a:cubicBezTo>
                <a:cubicBezTo>
                  <a:pt x="21600" y="32055"/>
                  <a:pt x="14112" y="41009"/>
                  <a:pt x="3822" y="42859"/>
                </a:cubicBezTo>
              </a:path>
              <a:path w="21600" h="42859" stroke="0" extrusionOk="0">
                <a:moveTo>
                  <a:pt x="-1" y="0"/>
                </a:moveTo>
                <a:cubicBezTo>
                  <a:pt x="11929" y="0"/>
                  <a:pt x="21600" y="9670"/>
                  <a:pt x="21600" y="21600"/>
                </a:cubicBezTo>
                <a:cubicBezTo>
                  <a:pt x="21600" y="32055"/>
                  <a:pt x="14112" y="41009"/>
                  <a:pt x="3822" y="42859"/>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98"/>
          <p:cNvSpPr txBox="1">
            <a:spLocks noChangeArrowheads="1"/>
          </p:cNvSpPr>
          <p:nvPr/>
        </p:nvSpPr>
        <p:spPr bwMode="auto">
          <a:xfrm>
            <a:off x="4306958" y="6228672"/>
            <a:ext cx="1101584" cy="2585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algn="ctr" eaLnBrk="1" hangingPunct="1">
              <a:lnSpc>
                <a:spcPct val="60000"/>
              </a:lnSpc>
              <a:spcBef>
                <a:spcPct val="0"/>
              </a:spcBef>
              <a:buFont typeface="Wingdings" pitchFamily="2" charset="2"/>
              <a:buNone/>
            </a:pPr>
            <a:r>
              <a:rPr lang="en-US" altLang="zh-CN" sz="1800">
                <a:solidFill>
                  <a:srgbClr val="FF0000"/>
                </a:solidFill>
              </a:rPr>
              <a:t>save d[2]</a:t>
            </a:r>
            <a:endParaRPr lang="en-US" altLang="zh-CN" sz="1800"/>
          </a:p>
        </p:txBody>
      </p:sp>
      <p:sp>
        <p:nvSpPr>
          <p:cNvPr id="98" name="Arc 35"/>
          <p:cNvSpPr>
            <a:spLocks/>
          </p:cNvSpPr>
          <p:nvPr/>
        </p:nvSpPr>
        <p:spPr bwMode="auto">
          <a:xfrm>
            <a:off x="5257800" y="676276"/>
            <a:ext cx="914400" cy="5724525"/>
          </a:xfrm>
          <a:custGeom>
            <a:avLst/>
            <a:gdLst>
              <a:gd name="T0" fmla="*/ 0 w 21600"/>
              <a:gd name="T1" fmla="*/ 0 h 42863"/>
              <a:gd name="T2" fmla="*/ 2147483647 w 21600"/>
              <a:gd name="T3" fmla="*/ 2147483647 h 42863"/>
              <a:gd name="T4" fmla="*/ 0 w 21600"/>
              <a:gd name="T5" fmla="*/ 2147483647 h 42863"/>
              <a:gd name="T6" fmla="*/ 0 60000 65536"/>
              <a:gd name="T7" fmla="*/ 0 60000 65536"/>
              <a:gd name="T8" fmla="*/ 0 60000 65536"/>
            </a:gdLst>
            <a:ahLst/>
            <a:cxnLst>
              <a:cxn ang="T6">
                <a:pos x="T0" y="T1"/>
              </a:cxn>
              <a:cxn ang="T7">
                <a:pos x="T2" y="T3"/>
              </a:cxn>
              <a:cxn ang="T8">
                <a:pos x="T4" y="T5"/>
              </a:cxn>
            </a:cxnLst>
            <a:rect l="0" t="0" r="r" b="b"/>
            <a:pathLst>
              <a:path w="21600" h="42863" fill="none" extrusionOk="0">
                <a:moveTo>
                  <a:pt x="-1" y="0"/>
                </a:moveTo>
                <a:cubicBezTo>
                  <a:pt x="11929" y="0"/>
                  <a:pt x="21600" y="9670"/>
                  <a:pt x="21600" y="21600"/>
                </a:cubicBezTo>
                <a:cubicBezTo>
                  <a:pt x="21600" y="32063"/>
                  <a:pt x="14100" y="41022"/>
                  <a:pt x="3800" y="42863"/>
                </a:cubicBezTo>
              </a:path>
              <a:path w="21600" h="42863" stroke="0" extrusionOk="0">
                <a:moveTo>
                  <a:pt x="-1" y="0"/>
                </a:moveTo>
                <a:cubicBezTo>
                  <a:pt x="11929" y="0"/>
                  <a:pt x="21600" y="9670"/>
                  <a:pt x="21600" y="21600"/>
                </a:cubicBezTo>
                <a:cubicBezTo>
                  <a:pt x="21600" y="32063"/>
                  <a:pt x="14100" y="41022"/>
                  <a:pt x="3800" y="4286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标题 3"/>
          <p:cNvSpPr txBox="1">
            <a:spLocks/>
          </p:cNvSpPr>
          <p:nvPr/>
        </p:nvSpPr>
        <p:spPr bwMode="auto">
          <a:xfrm>
            <a:off x="152400" y="42863"/>
            <a:ext cx="4278313"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a:lstStyle>
          <a:p>
            <a:r>
              <a:rPr lang="en-US" altLang="zh-CN" kern="0">
                <a:solidFill>
                  <a:schemeClr val="tx1"/>
                </a:solidFill>
              </a:rPr>
              <a:t>DISPAY</a:t>
            </a:r>
            <a:r>
              <a:rPr lang="zh-CN" altLang="en-US" kern="0" dirty="0">
                <a:solidFill>
                  <a:schemeClr val="tx1"/>
                </a:solidFill>
              </a:rPr>
              <a:t>表应用举例</a:t>
            </a:r>
          </a:p>
        </p:txBody>
      </p:sp>
    </p:spTree>
    <p:extLst>
      <p:ext uri="{BB962C8B-B14F-4D97-AF65-F5344CB8AC3E}">
        <p14:creationId xmlns:p14="http://schemas.microsoft.com/office/powerpoint/2010/main" val="25965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8"/>
                                        </p:tgtEl>
                                      </p:cBhvr>
                                    </p:animEffect>
                                    <p:set>
                                      <p:cBhvr>
                                        <p:cTn id="7" dur="1" fill="hold">
                                          <p:stCondLst>
                                            <p:cond delay="499"/>
                                          </p:stCondLst>
                                        </p:cTn>
                                        <p:tgtEl>
                                          <p:spTgt spid="98"/>
                                        </p:tgtEl>
                                        <p:attrNameLst>
                                          <p:attrName>style.visibility</p:attrName>
                                        </p:attrNameLst>
                                      </p:cBhvr>
                                      <p:to>
                                        <p:strVal val="hidden"/>
                                      </p:to>
                                    </p:se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3"/>
                                        </p:tgtEl>
                                        <p:attrNameLst>
                                          <p:attrName>style.visibility</p:attrName>
                                        </p:attrNameLst>
                                      </p:cBhvr>
                                      <p:to>
                                        <p:strVal val="visible"/>
                                      </p:to>
                                    </p:set>
                                    <p:animEffect transition="in" filter="wipe(up)">
                                      <p:cBhvr>
                                        <p:cTn id="11" dur="500"/>
                                        <p:tgtEl>
                                          <p:spTgt spid="2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96"/>
                                        </p:tgtEl>
                                      </p:cBhvr>
                                    </p:animEffect>
                                    <p:set>
                                      <p:cBhvr>
                                        <p:cTn id="16" dur="1" fill="hold">
                                          <p:stCondLst>
                                            <p:cond delay="499"/>
                                          </p:stCondLst>
                                        </p:cTn>
                                        <p:tgtEl>
                                          <p:spTgt spid="9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85"/>
                                        </p:tgtEl>
                                        <p:attrNameLst>
                                          <p:attrName>ppt_x</p:attrName>
                                        </p:attrNameLst>
                                      </p:cBhvr>
                                      <p:tavLst>
                                        <p:tav tm="0">
                                          <p:val>
                                            <p:strVal val="ppt_x"/>
                                          </p:val>
                                        </p:tav>
                                        <p:tav tm="100000">
                                          <p:val>
                                            <p:strVal val="ppt_x"/>
                                          </p:val>
                                        </p:tav>
                                      </p:tavLst>
                                    </p:anim>
                                    <p:anim calcmode="lin" valueType="num">
                                      <p:cBhvr additive="base">
                                        <p:cTn id="19" dur="500"/>
                                        <p:tgtEl>
                                          <p:spTgt spid="85"/>
                                        </p:tgtEl>
                                        <p:attrNameLst>
                                          <p:attrName>ppt_y</p:attrName>
                                        </p:attrNameLst>
                                      </p:cBhvr>
                                      <p:tavLst>
                                        <p:tav tm="0">
                                          <p:val>
                                            <p:strVal val="ppt_y"/>
                                          </p:val>
                                        </p:tav>
                                        <p:tav tm="100000">
                                          <p:val>
                                            <p:strVal val="1+ppt_h/2"/>
                                          </p:val>
                                        </p:tav>
                                      </p:tavLst>
                                    </p:anim>
                                    <p:set>
                                      <p:cBhvr>
                                        <p:cTn id="20" dur="1" fill="hold">
                                          <p:stCondLst>
                                            <p:cond delay="499"/>
                                          </p:stCondLst>
                                        </p:cTn>
                                        <p:tgtEl>
                                          <p:spTgt spid="8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97"/>
                                        </p:tgtEl>
                                        <p:attrNameLst>
                                          <p:attrName>ppt_x</p:attrName>
                                        </p:attrNameLst>
                                      </p:cBhvr>
                                      <p:tavLst>
                                        <p:tav tm="0">
                                          <p:val>
                                            <p:strVal val="ppt_x"/>
                                          </p:val>
                                        </p:tav>
                                        <p:tav tm="100000">
                                          <p:val>
                                            <p:strVal val="ppt_x"/>
                                          </p:val>
                                        </p:tav>
                                      </p:tavLst>
                                    </p:anim>
                                    <p:anim calcmode="lin" valueType="num">
                                      <p:cBhvr additive="base">
                                        <p:cTn id="23" dur="500"/>
                                        <p:tgtEl>
                                          <p:spTgt spid="97"/>
                                        </p:tgtEl>
                                        <p:attrNameLst>
                                          <p:attrName>ppt_y</p:attrName>
                                        </p:attrNameLst>
                                      </p:cBhvr>
                                      <p:tavLst>
                                        <p:tav tm="0">
                                          <p:val>
                                            <p:strVal val="ppt_y"/>
                                          </p:val>
                                        </p:tav>
                                        <p:tav tm="100000">
                                          <p:val>
                                            <p:strVal val="1+ppt_h/2"/>
                                          </p:val>
                                        </p:tav>
                                      </p:tavLst>
                                    </p:anim>
                                    <p:set>
                                      <p:cBhvr>
                                        <p:cTn id="24" dur="1" fill="hold">
                                          <p:stCondLst>
                                            <p:cond delay="499"/>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P spid="96" grpId="0" animBg="1"/>
      <p:bldP spid="97" grpId="0" animBg="1"/>
      <p:bldP spid="9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pPr>
              <a:lnSpc>
                <a:spcPct val="120000"/>
              </a:lnSpc>
            </a:pPr>
            <a:r>
              <a:rPr lang="zh-CN" altLang="en-US" dirty="0">
                <a:latin typeface="Times New Roman" pitchFamily="18" charset="0"/>
                <a:cs typeface="Times New Roman" pitchFamily="18" charset="0"/>
              </a:rPr>
              <a:t>概述</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有关源语言中的一些问题的讨论</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存储组织</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运行时刻存储分配策略</a:t>
            </a:r>
            <a:endParaRPr lang="en-US" altLang="zh-CN" dirty="0">
              <a:latin typeface="Times New Roman" pitchFamily="18" charset="0"/>
              <a:cs typeface="Times New Roman" pitchFamily="18" charset="0"/>
            </a:endParaRPr>
          </a:p>
          <a:p>
            <a:pPr>
              <a:lnSpc>
                <a:spcPct val="120000"/>
              </a:lnSpc>
            </a:pPr>
            <a:r>
              <a:rPr lang="zh-CN" altLang="en-US" dirty="0">
                <a:latin typeface="Times New Roman" pitchFamily="18" charset="0"/>
                <a:cs typeface="Times New Roman" pitchFamily="18" charset="0"/>
              </a:rPr>
              <a:t>对非局部名字的访问</a:t>
            </a:r>
            <a:endParaRPr lang="en-US" altLang="zh-CN" dirty="0">
              <a:latin typeface="Times New Roman" pitchFamily="18" charset="0"/>
              <a:cs typeface="Times New Roman" pitchFamily="18" charset="0"/>
            </a:endParaRPr>
          </a:p>
          <a:p>
            <a:pPr>
              <a:lnSpc>
                <a:spcPct val="120000"/>
              </a:lnSpc>
            </a:pPr>
            <a:r>
              <a:rPr lang="zh-CN" altLang="en-US" dirty="0">
                <a:solidFill>
                  <a:srgbClr val="FF0000"/>
                </a:solidFill>
                <a:latin typeface="Times New Roman" pitchFamily="18" charset="0"/>
                <a:cs typeface="Times New Roman" pitchFamily="18" charset="0"/>
              </a:rPr>
              <a:t>符号表</a:t>
            </a:r>
            <a:endParaRPr lang="en-US" altLang="zh-CN" dirty="0">
              <a:solidFill>
                <a:srgbClr val="FF0000"/>
              </a:solidFill>
              <a:latin typeface="Times New Roman" pitchFamily="18" charset="0"/>
              <a:cs typeface="Times New Roman"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83</a:t>
            </a:fld>
            <a:endParaRPr lang="en-US"/>
          </a:p>
        </p:txBody>
      </p:sp>
      <p:sp>
        <p:nvSpPr>
          <p:cNvPr id="4" name="标题 3"/>
          <p:cNvSpPr>
            <a:spLocks noGrp="1"/>
          </p:cNvSpPr>
          <p:nvPr>
            <p:ph type="title"/>
          </p:nvPr>
        </p:nvSpPr>
        <p:spPr/>
        <p:txBody>
          <a:bodyPr/>
          <a:lstStyle/>
          <a:p>
            <a:r>
              <a:rPr lang="zh-CN" altLang="en-US" dirty="0"/>
              <a:t>提纲</a:t>
            </a:r>
          </a:p>
        </p:txBody>
      </p:sp>
    </p:spTree>
    <p:extLst>
      <p:ext uri="{BB962C8B-B14F-4D97-AF65-F5344CB8AC3E}">
        <p14:creationId xmlns:p14="http://schemas.microsoft.com/office/powerpoint/2010/main" val="20442870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04800" y="990600"/>
            <a:ext cx="11734800" cy="3124200"/>
          </a:xfrm>
        </p:spPr>
        <p:txBody>
          <a:bodyPr/>
          <a:lstStyle/>
          <a:p>
            <a:r>
              <a:rPr lang="zh-CN" altLang="en-US" dirty="0"/>
              <a:t>编译过程中需要不断地汇集和反复查证出现在源程序中各种标识符的属性、特征、值等有关信息。他们通常被记录在一个或几个符号表中。</a:t>
            </a:r>
          </a:p>
          <a:p>
            <a:r>
              <a:rPr lang="zh-CN" altLang="en-US" dirty="0"/>
              <a:t>符号表是一个数据结构，每个标识符在符号表中都有一条记录</a:t>
            </a:r>
          </a:p>
        </p:txBody>
      </p:sp>
      <p:sp>
        <p:nvSpPr>
          <p:cNvPr id="3" name="灯片编号占位符 2"/>
          <p:cNvSpPr>
            <a:spLocks noGrp="1"/>
          </p:cNvSpPr>
          <p:nvPr>
            <p:ph type="sldNum" sz="quarter" idx="12"/>
          </p:nvPr>
        </p:nvSpPr>
        <p:spPr/>
        <p:txBody>
          <a:bodyPr/>
          <a:lstStyle/>
          <a:p>
            <a:fld id="{10F35DC5-7E65-8247-99AB-4E984F8A921E}" type="slidenum">
              <a:rPr lang="en-US" smtClean="0"/>
              <a:pPr/>
              <a:t>84</a:t>
            </a:fld>
            <a:endParaRPr lang="en-US"/>
          </a:p>
        </p:txBody>
      </p:sp>
      <p:sp>
        <p:nvSpPr>
          <p:cNvPr id="4" name="标题 3"/>
          <p:cNvSpPr>
            <a:spLocks noGrp="1"/>
          </p:cNvSpPr>
          <p:nvPr>
            <p:ph type="title"/>
          </p:nvPr>
        </p:nvSpPr>
        <p:spPr/>
        <p:txBody>
          <a:bodyPr/>
          <a:lstStyle/>
          <a:p>
            <a:r>
              <a:rPr lang="en-US" altLang="zh-CN" dirty="0"/>
              <a:t>7.6 </a:t>
            </a:r>
            <a:r>
              <a:rPr lang="zh-CN" altLang="en-US" dirty="0"/>
              <a:t>符号表</a:t>
            </a:r>
          </a:p>
        </p:txBody>
      </p:sp>
      <p:graphicFrame>
        <p:nvGraphicFramePr>
          <p:cNvPr id="7" name="表格 6"/>
          <p:cNvGraphicFramePr>
            <a:graphicFrameLocks noGrp="1"/>
          </p:cNvGraphicFramePr>
          <p:nvPr>
            <p:extLst>
              <p:ext uri="{D42A27DB-BD31-4B8C-83A1-F6EECF244321}">
                <p14:modId xmlns:p14="http://schemas.microsoft.com/office/powerpoint/2010/main" val="1194979211"/>
              </p:ext>
            </p:extLst>
          </p:nvPr>
        </p:nvGraphicFramePr>
        <p:xfrm>
          <a:off x="2971800" y="3886200"/>
          <a:ext cx="6096000" cy="1371600"/>
        </p:xfrm>
        <a:graphic>
          <a:graphicData uri="http://schemas.openxmlformats.org/drawingml/2006/table">
            <a:tbl>
              <a:tblPr firstRow="1" bandRow="1"/>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r>
                        <a:rPr lang="zh-CN" altLang="en-US" sz="2400" dirty="0">
                          <a:latin typeface="Times New Roman" panose="02020603050405020304" pitchFamily="18" charset="0"/>
                          <a:cs typeface="Times New Roman" panose="02020603050405020304" pitchFamily="18" charset="0"/>
                        </a:rPr>
                        <a:t>名字</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r>
                        <a:rPr lang="zh-CN" altLang="en-US" sz="2400" dirty="0">
                          <a:latin typeface="Times New Roman" panose="02020603050405020304" pitchFamily="18" charset="0"/>
                          <a:cs typeface="Times New Roman" panose="02020603050405020304" pitchFamily="18" charset="0"/>
                        </a:rPr>
                        <a:t>记号</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r>
                        <a:rPr lang="zh-CN" altLang="en-US" sz="2400" dirty="0">
                          <a:latin typeface="Times New Roman" panose="02020603050405020304" pitchFamily="18" charset="0"/>
                          <a:cs typeface="Times New Roman" panose="02020603050405020304" pitchFamily="18" charset="0"/>
                        </a:rPr>
                        <a:t>信息栏</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tc>
                  <a:txBody>
                    <a:bodyPr/>
                    <a:lstStyle>
                      <a:lvl1pPr marL="0" algn="l" defTabSz="457200" rtl="0" eaLnBrk="1" latinLnBrk="0" hangingPunct="1">
                        <a:defRPr sz="1800" b="1" kern="1200">
                          <a:solidFill>
                            <a:schemeClr val="lt1"/>
                          </a:solidFill>
                          <a:latin typeface="华文新魏"/>
                          <a:ea typeface="华文新魏"/>
                          <a:cs typeface=""/>
                        </a:defRPr>
                      </a:lvl1pPr>
                      <a:lvl2pPr marL="457200" algn="l" defTabSz="457200" rtl="0" eaLnBrk="1" latinLnBrk="0" hangingPunct="1">
                        <a:defRPr sz="1800" b="1" kern="1200">
                          <a:solidFill>
                            <a:schemeClr val="lt1"/>
                          </a:solidFill>
                          <a:latin typeface="华文新魏"/>
                          <a:ea typeface="华文新魏"/>
                          <a:cs typeface=""/>
                        </a:defRPr>
                      </a:lvl2pPr>
                      <a:lvl3pPr marL="914400" algn="l" defTabSz="457200" rtl="0" eaLnBrk="1" latinLnBrk="0" hangingPunct="1">
                        <a:defRPr sz="1800" b="1" kern="1200">
                          <a:solidFill>
                            <a:schemeClr val="lt1"/>
                          </a:solidFill>
                          <a:latin typeface="华文新魏"/>
                          <a:ea typeface="华文新魏"/>
                          <a:cs typeface=""/>
                        </a:defRPr>
                      </a:lvl3pPr>
                      <a:lvl4pPr marL="1371600" algn="l" defTabSz="457200" rtl="0" eaLnBrk="1" latinLnBrk="0" hangingPunct="1">
                        <a:defRPr sz="1800" b="1" kern="1200">
                          <a:solidFill>
                            <a:schemeClr val="lt1"/>
                          </a:solidFill>
                          <a:latin typeface="华文新魏"/>
                          <a:ea typeface="华文新魏"/>
                          <a:cs typeface=""/>
                        </a:defRPr>
                      </a:lvl4pPr>
                      <a:lvl5pPr marL="1828800" algn="l" defTabSz="457200" rtl="0" eaLnBrk="1" latinLnBrk="0" hangingPunct="1">
                        <a:defRPr sz="1800" b="1" kern="1200">
                          <a:solidFill>
                            <a:schemeClr val="lt1"/>
                          </a:solidFill>
                          <a:latin typeface="华文新魏"/>
                          <a:ea typeface="华文新魏"/>
                          <a:cs typeface=""/>
                        </a:defRPr>
                      </a:lvl5pPr>
                      <a:lvl6pPr marL="2286000" algn="l" defTabSz="457200" rtl="0" eaLnBrk="1" latinLnBrk="0" hangingPunct="1">
                        <a:defRPr sz="1800" b="1" kern="1200">
                          <a:solidFill>
                            <a:schemeClr val="lt1"/>
                          </a:solidFill>
                          <a:latin typeface="华文新魏"/>
                          <a:ea typeface="华文新魏"/>
                          <a:cs typeface=""/>
                        </a:defRPr>
                      </a:lvl6pPr>
                      <a:lvl7pPr marL="2743200" algn="l" defTabSz="457200" rtl="0" eaLnBrk="1" latinLnBrk="0" hangingPunct="1">
                        <a:defRPr sz="1800" b="1" kern="1200">
                          <a:solidFill>
                            <a:schemeClr val="lt1"/>
                          </a:solidFill>
                          <a:latin typeface="华文新魏"/>
                          <a:ea typeface="华文新魏"/>
                          <a:cs typeface=""/>
                        </a:defRPr>
                      </a:lvl7pPr>
                      <a:lvl8pPr marL="3200400" algn="l" defTabSz="457200" rtl="0" eaLnBrk="1" latinLnBrk="0" hangingPunct="1">
                        <a:defRPr sz="1800" b="1" kern="1200">
                          <a:solidFill>
                            <a:schemeClr val="lt1"/>
                          </a:solidFill>
                          <a:latin typeface="华文新魏"/>
                          <a:ea typeface="华文新魏"/>
                          <a:cs typeface=""/>
                        </a:defRPr>
                      </a:lvl8pPr>
                      <a:lvl9pPr marL="3657600" algn="l" defTabSz="457200" rtl="0" eaLnBrk="1" latinLnBrk="0" hangingPunct="1">
                        <a:defRPr sz="1800" b="1" kern="1200">
                          <a:solidFill>
                            <a:schemeClr val="lt1"/>
                          </a:solidFill>
                          <a:latin typeface="华文新魏"/>
                          <a:ea typeface="华文新魏"/>
                          <a:cs typeface=""/>
                        </a:defRPr>
                      </a:lvl9pPr>
                    </a:lstStyle>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181E1"/>
                    </a:solidFill>
                  </a:tcPr>
                </a:tc>
                <a:extLst>
                  <a:ext uri="{0D108BD9-81ED-4DB2-BD59-A6C34878D82A}">
                    <a16:rowId xmlns:a16="http://schemas.microsoft.com/office/drawing/2014/main" val="10000"/>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lang="en-US" altLang="zh-CN" sz="2400" dirty="0">
                          <a:latin typeface="Times New Roman" panose="02020603050405020304" pitchFamily="18" charset="0"/>
                          <a:cs typeface="Times New Roman" panose="02020603050405020304" pitchFamily="18" charset="0"/>
                        </a:rPr>
                        <a:t>position</a:t>
                      </a:r>
                      <a:endParaRPr lang="zh-CN" altLang="en-US" sz="2400" dirty="0">
                        <a:latin typeface="Times New Roman" panose="02020603050405020304" pitchFamily="18" charset="0"/>
                        <a:cs typeface="Times New Roman" panose="02020603050405020304" pitchFamily="18"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lang="en-US" altLang="zh-CN" sz="2400" dirty="0">
                          <a:latin typeface="Times New Roman" panose="02020603050405020304" pitchFamily="18" charset="0"/>
                          <a:cs typeface="Times New Roman" panose="02020603050405020304" pitchFamily="18" charset="0"/>
                        </a:rPr>
                        <a:t>id1</a:t>
                      </a:r>
                      <a:endParaRPr lang="zh-CN" altLang="en-US" sz="2400" dirty="0">
                        <a:latin typeface="Times New Roman" panose="02020603050405020304" pitchFamily="18" charset="0"/>
                        <a:cs typeface="Times New Roman" panose="02020603050405020304" pitchFamily="18"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endParaRPr lang="zh-CN" altLang="en-US" sz="2400" dirty="0">
                        <a:latin typeface="Times New Roman" panose="02020603050405020304" pitchFamily="18" charset="0"/>
                        <a:cs typeface="Times New Roman" panose="02020603050405020304" pitchFamily="18"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endParaRPr lang="zh-CN" altLang="en-US" sz="2400">
                        <a:latin typeface="Times New Roman" panose="02020603050405020304" pitchFamily="18" charset="0"/>
                        <a:cs typeface="Times New Roman" panose="02020603050405020304" pitchFamily="18"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40000"/>
                      </a:srgbClr>
                    </a:solidFill>
                  </a:tcPr>
                </a:tc>
                <a:extLst>
                  <a:ext uri="{0D108BD9-81ED-4DB2-BD59-A6C34878D82A}">
                    <a16:rowId xmlns:a16="http://schemas.microsoft.com/office/drawing/2014/main" val="10001"/>
                  </a:ext>
                </a:extLst>
              </a:tr>
              <a:tr h="370840">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lang="en-US" altLang="zh-CN" sz="2400" dirty="0">
                          <a:latin typeface="Times New Roman" panose="02020603050405020304" pitchFamily="18" charset="0"/>
                          <a:cs typeface="Times New Roman" panose="02020603050405020304" pitchFamily="18" charset="0"/>
                        </a:rPr>
                        <a:t>initial</a:t>
                      </a:r>
                      <a:endParaRPr lang="zh-CN" altLang="en-US" sz="2400" dirty="0">
                        <a:latin typeface="Times New Roman" panose="02020603050405020304" pitchFamily="18" charset="0"/>
                        <a:cs typeface="Times New Roman" panose="02020603050405020304" pitchFamily="18"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r>
                        <a:rPr lang="en-US" altLang="zh-CN" sz="2400" dirty="0">
                          <a:latin typeface="Times New Roman" panose="02020603050405020304" pitchFamily="18" charset="0"/>
                          <a:cs typeface="Times New Roman" panose="02020603050405020304" pitchFamily="18" charset="0"/>
                        </a:rPr>
                        <a:t>id2</a:t>
                      </a:r>
                      <a:endParaRPr lang="zh-CN" altLang="en-US" sz="2400" dirty="0">
                        <a:latin typeface="Times New Roman" panose="02020603050405020304" pitchFamily="18" charset="0"/>
                        <a:cs typeface="Times New Roman" panose="02020603050405020304" pitchFamily="18"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endParaRPr lang="zh-CN" altLang="en-US" sz="2400">
                        <a:latin typeface="Times New Roman" panose="02020603050405020304" pitchFamily="18" charset="0"/>
                        <a:cs typeface="Times New Roman" panose="02020603050405020304" pitchFamily="18"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tc>
                  <a:txBody>
                    <a:bodyPr/>
                    <a:lstStyle>
                      <a:lvl1pPr marL="0" algn="l" defTabSz="457200" rtl="0" eaLnBrk="1" latinLnBrk="0" hangingPunct="1">
                        <a:defRPr sz="1800" kern="1200">
                          <a:solidFill>
                            <a:schemeClr val="dk1"/>
                          </a:solidFill>
                          <a:latin typeface="华文新魏"/>
                          <a:ea typeface="华文新魏"/>
                          <a:cs typeface=""/>
                        </a:defRPr>
                      </a:lvl1pPr>
                      <a:lvl2pPr marL="457200" algn="l" defTabSz="457200" rtl="0" eaLnBrk="1" latinLnBrk="0" hangingPunct="1">
                        <a:defRPr sz="1800" kern="1200">
                          <a:solidFill>
                            <a:schemeClr val="dk1"/>
                          </a:solidFill>
                          <a:latin typeface="华文新魏"/>
                          <a:ea typeface="华文新魏"/>
                          <a:cs typeface=""/>
                        </a:defRPr>
                      </a:lvl2pPr>
                      <a:lvl3pPr marL="914400" algn="l" defTabSz="457200" rtl="0" eaLnBrk="1" latinLnBrk="0" hangingPunct="1">
                        <a:defRPr sz="1800" kern="1200">
                          <a:solidFill>
                            <a:schemeClr val="dk1"/>
                          </a:solidFill>
                          <a:latin typeface="华文新魏"/>
                          <a:ea typeface="华文新魏"/>
                          <a:cs typeface=""/>
                        </a:defRPr>
                      </a:lvl3pPr>
                      <a:lvl4pPr marL="1371600" algn="l" defTabSz="457200" rtl="0" eaLnBrk="1" latinLnBrk="0" hangingPunct="1">
                        <a:defRPr sz="1800" kern="1200">
                          <a:solidFill>
                            <a:schemeClr val="dk1"/>
                          </a:solidFill>
                          <a:latin typeface="华文新魏"/>
                          <a:ea typeface="华文新魏"/>
                          <a:cs typeface=""/>
                        </a:defRPr>
                      </a:lvl4pPr>
                      <a:lvl5pPr marL="1828800" algn="l" defTabSz="457200" rtl="0" eaLnBrk="1" latinLnBrk="0" hangingPunct="1">
                        <a:defRPr sz="1800" kern="1200">
                          <a:solidFill>
                            <a:schemeClr val="dk1"/>
                          </a:solidFill>
                          <a:latin typeface="华文新魏"/>
                          <a:ea typeface="华文新魏"/>
                          <a:cs typeface=""/>
                        </a:defRPr>
                      </a:lvl5pPr>
                      <a:lvl6pPr marL="2286000" algn="l" defTabSz="457200" rtl="0" eaLnBrk="1" latinLnBrk="0" hangingPunct="1">
                        <a:defRPr sz="1800" kern="1200">
                          <a:solidFill>
                            <a:schemeClr val="dk1"/>
                          </a:solidFill>
                          <a:latin typeface="华文新魏"/>
                          <a:ea typeface="华文新魏"/>
                          <a:cs typeface=""/>
                        </a:defRPr>
                      </a:lvl6pPr>
                      <a:lvl7pPr marL="2743200" algn="l" defTabSz="457200" rtl="0" eaLnBrk="1" latinLnBrk="0" hangingPunct="1">
                        <a:defRPr sz="1800" kern="1200">
                          <a:solidFill>
                            <a:schemeClr val="dk1"/>
                          </a:solidFill>
                          <a:latin typeface="华文新魏"/>
                          <a:ea typeface="华文新魏"/>
                          <a:cs typeface=""/>
                        </a:defRPr>
                      </a:lvl7pPr>
                      <a:lvl8pPr marL="3200400" algn="l" defTabSz="457200" rtl="0" eaLnBrk="1" latinLnBrk="0" hangingPunct="1">
                        <a:defRPr sz="1800" kern="1200">
                          <a:solidFill>
                            <a:schemeClr val="dk1"/>
                          </a:solidFill>
                          <a:latin typeface="华文新魏"/>
                          <a:ea typeface="华文新魏"/>
                          <a:cs typeface=""/>
                        </a:defRPr>
                      </a:lvl8pPr>
                      <a:lvl9pPr marL="3657600" algn="l" defTabSz="457200" rtl="0" eaLnBrk="1" latinLnBrk="0" hangingPunct="1">
                        <a:defRPr sz="1800" kern="1200">
                          <a:solidFill>
                            <a:schemeClr val="dk1"/>
                          </a:solidFill>
                          <a:latin typeface="华文新魏"/>
                          <a:ea typeface="华文新魏"/>
                          <a:cs typeface=""/>
                        </a:defRPr>
                      </a:lvl9pPr>
                    </a:lstStyle>
                    <a:p>
                      <a:endParaRPr lang="zh-CN" altLang="en-US" sz="2400" dirty="0">
                        <a:latin typeface="Times New Roman" panose="02020603050405020304" pitchFamily="18" charset="0"/>
                        <a:cs typeface="Times New Roman" panose="02020603050405020304" pitchFamily="18"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181E1">
                        <a:tint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674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609600" y="990600"/>
            <a:ext cx="11125200" cy="5181600"/>
          </a:xfrm>
        </p:spPr>
        <p:txBody>
          <a:bodyPr>
            <a:normAutofit lnSpcReduction="10000"/>
          </a:bodyPr>
          <a:lstStyle/>
          <a:p>
            <a:pPr>
              <a:defRPr/>
            </a:pPr>
            <a:r>
              <a:rPr lang="zh-CN" altLang="en-US" dirty="0">
                <a:latin typeface="Times New Roman" panose="02020603050405020304" pitchFamily="18" charset="0"/>
              </a:rPr>
              <a:t>符号表的作用</a:t>
            </a:r>
            <a:endParaRPr lang="en-US" altLang="zh-CN" dirty="0">
              <a:latin typeface="Times New Roman" panose="02020603050405020304" pitchFamily="18" charset="0"/>
            </a:endParaRPr>
          </a:p>
          <a:p>
            <a:pPr lvl="1">
              <a:defRPr/>
            </a:pPr>
            <a:r>
              <a:rPr lang="zh-CN" altLang="en-US" dirty="0">
                <a:latin typeface="Times New Roman" panose="02020603050405020304" pitchFamily="18" charset="0"/>
              </a:rPr>
              <a:t>符号表有多种</a:t>
            </a:r>
            <a:r>
              <a:rPr lang="en-US" altLang="zh-CN" dirty="0">
                <a:latin typeface="Times New Roman" panose="02020603050405020304" pitchFamily="18" charset="0"/>
              </a:rPr>
              <a:t>(</a:t>
            </a:r>
            <a:r>
              <a:rPr lang="zh-CN" altLang="en-US" dirty="0">
                <a:latin typeface="Times New Roman" panose="02020603050405020304" pitchFamily="18" charset="0"/>
              </a:rPr>
              <a:t>如保留字表、运算符表、常数表等</a:t>
            </a:r>
            <a:r>
              <a:rPr lang="en-US" altLang="zh-CN" dirty="0">
                <a:latin typeface="Times New Roman" panose="02020603050405020304" pitchFamily="18" charset="0"/>
              </a:rPr>
              <a:t>)</a:t>
            </a:r>
            <a:r>
              <a:rPr lang="zh-CN" altLang="en-US" dirty="0">
                <a:latin typeface="Times New Roman" panose="02020603050405020304" pitchFamily="18" charset="0"/>
              </a:rPr>
              <a:t>，在这里主要关注 标识符表，标识符表用来记录标识符的特征属性</a:t>
            </a:r>
          </a:p>
          <a:p>
            <a:pPr lvl="1">
              <a:defRPr/>
            </a:pPr>
            <a:r>
              <a:rPr lang="zh-CN" altLang="en-US" dirty="0">
                <a:latin typeface="Times New Roman" panose="02020603050405020304" pitchFamily="18" charset="0"/>
              </a:rPr>
              <a:t>粗略地说，编译的分析阶段收集和更新符号表中的信息，综合阶段从符号表中获取信息</a:t>
            </a:r>
          </a:p>
          <a:p>
            <a:pPr lvl="1">
              <a:defRPr/>
            </a:pPr>
            <a:r>
              <a:rPr lang="zh-CN" altLang="en-US" dirty="0">
                <a:latin typeface="Times New Roman" panose="02020603050405020304" pitchFamily="18" charset="0"/>
              </a:rPr>
              <a:t>收集标识符的属性信息，如类型信息</a:t>
            </a:r>
          </a:p>
          <a:p>
            <a:pPr lvl="1">
              <a:defRPr/>
            </a:pPr>
            <a:r>
              <a:rPr lang="zh-CN" altLang="en-US" dirty="0">
                <a:latin typeface="Times New Roman" panose="02020603050405020304" pitchFamily="18" charset="0"/>
              </a:rPr>
              <a:t>语义检查的依据，如类型检查</a:t>
            </a:r>
          </a:p>
          <a:p>
            <a:pPr lvl="1">
              <a:defRPr/>
            </a:pPr>
            <a:r>
              <a:rPr lang="zh-CN" altLang="en-US" dirty="0">
                <a:latin typeface="Times New Roman" panose="02020603050405020304" pitchFamily="18" charset="0"/>
              </a:rPr>
              <a:t>代码生成时地址分配的依据   </a:t>
            </a:r>
          </a:p>
          <a:p>
            <a:pPr lvl="2">
              <a:defRPr/>
            </a:pPr>
            <a:r>
              <a:rPr lang="zh-CN" altLang="en-US" dirty="0">
                <a:latin typeface="Times New Roman" panose="02020603050405020304" pitchFamily="18" charset="0"/>
              </a:rPr>
              <a:t>相对位置 </a:t>
            </a:r>
            <a:r>
              <a:rPr lang="en-US" altLang="zh-CN" dirty="0">
                <a:latin typeface="Times New Roman" panose="02020603050405020304" pitchFamily="18" charset="0"/>
              </a:rPr>
              <a:t>OFFSET</a:t>
            </a:r>
          </a:p>
          <a:p>
            <a:pPr lvl="2">
              <a:defRPr/>
            </a:pPr>
            <a:r>
              <a:rPr lang="zh-CN" altLang="en-US" dirty="0">
                <a:latin typeface="Times New Roman" panose="02020603050405020304" pitchFamily="18" charset="0"/>
              </a:rPr>
              <a:t>存储区域标志</a:t>
            </a:r>
            <a:r>
              <a:rPr lang="en-US" altLang="zh-CN" dirty="0">
                <a:latin typeface="Times New Roman" panose="02020603050405020304" pitchFamily="18" charset="0"/>
              </a:rPr>
              <a:t>(</a:t>
            </a:r>
            <a:r>
              <a:rPr lang="zh-CN" altLang="en-US" dirty="0">
                <a:latin typeface="Times New Roman" panose="02020603050405020304" pitchFamily="18" charset="0"/>
              </a:rPr>
              <a:t>如</a:t>
            </a:r>
            <a:r>
              <a:rPr lang="en-US" altLang="zh-CN" dirty="0">
                <a:latin typeface="Times New Roman" panose="02020603050405020304" pitchFamily="18" charset="0"/>
              </a:rPr>
              <a:t>C </a:t>
            </a:r>
            <a:r>
              <a:rPr lang="zh-CN" altLang="en-US" dirty="0">
                <a:latin typeface="Times New Roman" panose="02020603050405020304" pitchFamily="18" charset="0"/>
              </a:rPr>
              <a:t>语言中的</a:t>
            </a:r>
            <a:r>
              <a:rPr lang="en-US" altLang="zh-CN" dirty="0">
                <a:latin typeface="Times New Roman" panose="02020603050405020304" pitchFamily="18" charset="0"/>
              </a:rPr>
              <a:t>extern</a:t>
            </a:r>
            <a:r>
              <a:rPr lang="zh-CN" altLang="en-US" dirty="0">
                <a:latin typeface="Times New Roman" panose="02020603050405020304" pitchFamily="18" charset="0"/>
              </a:rPr>
              <a:t>、</a:t>
            </a:r>
            <a:r>
              <a:rPr lang="en-US" altLang="zh-CN" dirty="0">
                <a:latin typeface="Times New Roman" panose="02020603050405020304" pitchFamily="18" charset="0"/>
              </a:rPr>
              <a:t>static)</a:t>
            </a:r>
          </a:p>
          <a:p>
            <a:pPr lvl="1">
              <a:defRPr/>
            </a:pPr>
            <a:r>
              <a:rPr lang="zh-CN" altLang="en-US" dirty="0">
                <a:latin typeface="Times New Roman" panose="02020603050405020304" pitchFamily="18" charset="0"/>
              </a:rPr>
              <a:t>目标代码生成之后，符号表就无用了</a:t>
            </a:r>
          </a:p>
        </p:txBody>
      </p:sp>
      <p:sp>
        <p:nvSpPr>
          <p:cNvPr id="3" name="灯片编号占位符 2"/>
          <p:cNvSpPr>
            <a:spLocks noGrp="1"/>
          </p:cNvSpPr>
          <p:nvPr>
            <p:ph type="sldNum" sz="quarter" idx="12"/>
          </p:nvPr>
        </p:nvSpPr>
        <p:spPr/>
        <p:txBody>
          <a:bodyPr/>
          <a:lstStyle/>
          <a:p>
            <a:fld id="{10F35DC5-7E65-8247-99AB-4E984F8A921E}" type="slidenum">
              <a:rPr lang="en-US" smtClean="0"/>
              <a:pPr/>
              <a:t>85</a:t>
            </a:fld>
            <a:endParaRPr lang="en-US"/>
          </a:p>
        </p:txBody>
      </p:sp>
      <p:sp>
        <p:nvSpPr>
          <p:cNvPr id="4" name="标题 3"/>
          <p:cNvSpPr>
            <a:spLocks noGrp="1"/>
          </p:cNvSpPr>
          <p:nvPr>
            <p:ph type="title"/>
          </p:nvPr>
        </p:nvSpPr>
        <p:spPr/>
        <p:txBody>
          <a:bodyPr/>
          <a:lstStyle/>
          <a:p>
            <a:r>
              <a:rPr lang="en-US" altLang="zh-CN" dirty="0"/>
              <a:t>7.6</a:t>
            </a:r>
            <a:r>
              <a:rPr lang="zh-CN" altLang="en-US" dirty="0"/>
              <a:t> 符号表</a:t>
            </a:r>
          </a:p>
        </p:txBody>
      </p:sp>
    </p:spTree>
    <p:extLst>
      <p:ext uri="{BB962C8B-B14F-4D97-AF65-F5344CB8AC3E}">
        <p14:creationId xmlns:p14="http://schemas.microsoft.com/office/powerpoint/2010/main" val="290238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linds(horizontal)">
                                      <p:cBhvr>
                                        <p:cTn id="30" dur="500"/>
                                        <p:tgtEl>
                                          <p:spTgt spid="5">
                                            <p:txEl>
                                              <p:pRg st="5" end="5"/>
                                            </p:txEl>
                                          </p:spTgt>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blinds(horizontal)">
                                      <p:cBhvr>
                                        <p:cTn id="34" dur="500"/>
                                        <p:tgtEl>
                                          <p:spTgt spid="5">
                                            <p:txEl>
                                              <p:pRg st="6" end="6"/>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linds(horizontal)">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914400"/>
            <a:ext cx="11353800" cy="2438400"/>
          </a:xfrm>
        </p:spPr>
        <p:txBody>
          <a:bodyPr/>
          <a:lstStyle/>
          <a:p>
            <a:r>
              <a:rPr lang="zh-CN" altLang="en-US" dirty="0">
                <a:latin typeface="Times New Roman" panose="02020603050405020304" pitchFamily="18" charset="0"/>
              </a:rPr>
              <a:t>符号表的实现</a:t>
            </a:r>
            <a:endParaRPr lang="en-US" altLang="zh-CN" dirty="0">
              <a:latin typeface="Times New Roman" panose="02020603050405020304" pitchFamily="18" charset="0"/>
            </a:endParaRPr>
          </a:p>
          <a:p>
            <a:pPr lvl="1"/>
            <a:r>
              <a:rPr lang="zh-CN" altLang="en-US" dirty="0">
                <a:latin typeface="Times New Roman" panose="02020603050405020304" pitchFamily="18" charset="0"/>
              </a:rPr>
              <a:t>固定长标识符</a:t>
            </a:r>
            <a:endParaRPr lang="en-US" altLang="zh-CN" dirty="0">
              <a:latin typeface="Times New Roman" panose="02020603050405020304" pitchFamily="18" charset="0"/>
            </a:endParaRPr>
          </a:p>
          <a:p>
            <a:pPr lvl="1"/>
            <a:r>
              <a:rPr lang="zh-CN" altLang="en-US" dirty="0">
                <a:latin typeface="Times New Roman" panose="02020603050405020304" pitchFamily="18" charset="0"/>
              </a:rPr>
              <a:t>不定长标识符</a:t>
            </a:r>
            <a:r>
              <a:rPr lang="en-US" altLang="zh-CN" dirty="0">
                <a:latin typeface="Times New Roman" panose="02020603050405020304" pitchFamily="18" charset="0"/>
              </a:rPr>
              <a:t>: </a:t>
            </a:r>
            <a:r>
              <a:rPr lang="zh-CN" altLang="en-US" dirty="0">
                <a:latin typeface="Times New Roman" panose="02020603050405020304" pitchFamily="18" charset="0"/>
              </a:rPr>
              <a:t>使用单独的数组</a:t>
            </a:r>
            <a:r>
              <a:rPr lang="en-US" altLang="zh-CN" dirty="0">
                <a:latin typeface="Times New Roman" panose="02020603050405020304" pitchFamily="18" charset="0"/>
              </a:rPr>
              <a:t>lexemes</a:t>
            </a:r>
            <a:r>
              <a:rPr lang="zh-CN" altLang="en-US" dirty="0">
                <a:latin typeface="Times New Roman" panose="02020603050405020304" pitchFamily="18" charset="0"/>
              </a:rPr>
              <a:t>存放标识符的字符串，符号表中存放标识符在</a:t>
            </a:r>
            <a:r>
              <a:rPr lang="en-US" altLang="zh-CN" dirty="0">
                <a:latin typeface="Times New Roman" panose="02020603050405020304" pitchFamily="18" charset="0"/>
              </a:rPr>
              <a:t>lexemes</a:t>
            </a:r>
            <a:r>
              <a:rPr lang="zh-CN" altLang="en-US" dirty="0">
                <a:latin typeface="Times New Roman" panose="02020603050405020304" pitchFamily="18" charset="0"/>
              </a:rPr>
              <a:t>的起始位置和相应的属性信息</a:t>
            </a:r>
          </a:p>
        </p:txBody>
      </p:sp>
      <p:sp>
        <p:nvSpPr>
          <p:cNvPr id="3" name="灯片编号占位符 2"/>
          <p:cNvSpPr>
            <a:spLocks noGrp="1"/>
          </p:cNvSpPr>
          <p:nvPr>
            <p:ph type="sldNum" sz="quarter" idx="12"/>
          </p:nvPr>
        </p:nvSpPr>
        <p:spPr/>
        <p:txBody>
          <a:bodyPr/>
          <a:lstStyle/>
          <a:p>
            <a:fld id="{10F35DC5-7E65-8247-99AB-4E984F8A921E}" type="slidenum">
              <a:rPr lang="en-US" smtClean="0"/>
              <a:pPr/>
              <a:t>86</a:t>
            </a:fld>
            <a:endParaRPr lang="en-US"/>
          </a:p>
        </p:txBody>
      </p:sp>
      <p:sp>
        <p:nvSpPr>
          <p:cNvPr id="4" name="标题 3"/>
          <p:cNvSpPr>
            <a:spLocks noGrp="1"/>
          </p:cNvSpPr>
          <p:nvPr>
            <p:ph type="title"/>
          </p:nvPr>
        </p:nvSpPr>
        <p:spPr/>
        <p:txBody>
          <a:bodyPr/>
          <a:lstStyle/>
          <a:p>
            <a:r>
              <a:rPr lang="en-US" altLang="zh-CN" dirty="0"/>
              <a:t>7.6 </a:t>
            </a:r>
            <a:r>
              <a:rPr lang="zh-CN" altLang="en-US" dirty="0"/>
              <a:t>符号表</a:t>
            </a:r>
          </a:p>
        </p:txBody>
      </p:sp>
      <p:grpSp>
        <p:nvGrpSpPr>
          <p:cNvPr id="46" name="组合 45"/>
          <p:cNvGrpSpPr/>
          <p:nvPr/>
        </p:nvGrpSpPr>
        <p:grpSpPr>
          <a:xfrm>
            <a:off x="1914526" y="3641726"/>
            <a:ext cx="8393113" cy="2682875"/>
            <a:chOff x="390525" y="3641725"/>
            <a:chExt cx="8393113" cy="2682875"/>
          </a:xfrm>
        </p:grpSpPr>
        <p:sp>
          <p:nvSpPr>
            <p:cNvPr id="6" name="Text Box 6"/>
            <p:cNvSpPr txBox="1">
              <a:spLocks noChangeArrowheads="1"/>
            </p:cNvSpPr>
            <p:nvPr/>
          </p:nvSpPr>
          <p:spPr bwMode="auto">
            <a:xfrm>
              <a:off x="4656138" y="3641725"/>
              <a:ext cx="4127500" cy="1804988"/>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endParaRPr lang="en-US" altLang="zh-CN" sz="2800">
                <a:latin typeface="Times New Roman" panose="02020603050405020304" pitchFamily="18" charset="0"/>
                <a:cs typeface="Times New Roman" panose="02020603050405020304" pitchFamily="18" charset="0"/>
              </a:endParaRPr>
            </a:p>
            <a:p>
              <a:pPr eaLnBrk="1" hangingPunct="1">
                <a:spcBef>
                  <a:spcPct val="50000"/>
                </a:spcBef>
                <a:buFont typeface="Wingdings" pitchFamily="2" charset="2"/>
                <a:buNone/>
              </a:pPr>
              <a:endParaRPr lang="en-US" altLang="zh-CN" sz="2800">
                <a:latin typeface="Times New Roman" panose="02020603050405020304" pitchFamily="18" charset="0"/>
                <a:cs typeface="Times New Roman" panose="02020603050405020304" pitchFamily="18" charset="0"/>
              </a:endParaRPr>
            </a:p>
            <a:p>
              <a:pPr eaLnBrk="1" hangingPunct="1">
                <a:spcBef>
                  <a:spcPct val="50000"/>
                </a:spcBef>
                <a:buFont typeface="Wingdings" pitchFamily="2" charset="2"/>
                <a:buNone/>
              </a:pPr>
              <a:endParaRPr lang="en-US" altLang="zh-CN" sz="2800">
                <a:latin typeface="Times New Roman" panose="02020603050405020304" pitchFamily="18" charset="0"/>
                <a:cs typeface="Times New Roman" panose="02020603050405020304" pitchFamily="18" charset="0"/>
              </a:endParaRPr>
            </a:p>
          </p:txBody>
        </p:sp>
        <p:sp>
          <p:nvSpPr>
            <p:cNvPr id="7" name="Line 7"/>
            <p:cNvSpPr>
              <a:spLocks noChangeShapeType="1"/>
            </p:cNvSpPr>
            <p:nvPr/>
          </p:nvSpPr>
          <p:spPr bwMode="auto">
            <a:xfrm>
              <a:off x="4656138" y="4098925"/>
              <a:ext cx="4127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 name="Line 8"/>
            <p:cNvSpPr>
              <a:spLocks noChangeShapeType="1"/>
            </p:cNvSpPr>
            <p:nvPr/>
          </p:nvSpPr>
          <p:spPr bwMode="auto">
            <a:xfrm>
              <a:off x="4656138" y="4556125"/>
              <a:ext cx="4127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 name="Line 9"/>
            <p:cNvSpPr>
              <a:spLocks noChangeShapeType="1"/>
            </p:cNvSpPr>
            <p:nvPr/>
          </p:nvSpPr>
          <p:spPr bwMode="auto">
            <a:xfrm>
              <a:off x="4656138" y="5013325"/>
              <a:ext cx="4127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 name="Line 10"/>
            <p:cNvSpPr>
              <a:spLocks noChangeShapeType="1"/>
            </p:cNvSpPr>
            <p:nvPr/>
          </p:nvSpPr>
          <p:spPr bwMode="auto">
            <a:xfrm>
              <a:off x="5399088" y="3641725"/>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 name="Line 11"/>
            <p:cNvSpPr>
              <a:spLocks noChangeShapeType="1"/>
            </p:cNvSpPr>
            <p:nvPr/>
          </p:nvSpPr>
          <p:spPr bwMode="auto">
            <a:xfrm>
              <a:off x="6719888" y="3641725"/>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 name="Line 12"/>
            <p:cNvSpPr>
              <a:spLocks noChangeShapeType="1"/>
            </p:cNvSpPr>
            <p:nvPr/>
          </p:nvSpPr>
          <p:spPr bwMode="auto">
            <a:xfrm>
              <a:off x="8040688" y="3641725"/>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Text Box 13"/>
            <p:cNvSpPr txBox="1">
              <a:spLocks noChangeArrowheads="1"/>
            </p:cNvSpPr>
            <p:nvPr/>
          </p:nvSpPr>
          <p:spPr bwMode="auto">
            <a:xfrm>
              <a:off x="611188" y="5775325"/>
              <a:ext cx="7924800" cy="522288"/>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f </a:t>
              </a:r>
              <a:r>
                <a:rPr lang="en-US" altLang="zh-CN" sz="2800" dirty="0" err="1">
                  <a:latin typeface="Times New Roman" panose="02020603050405020304" pitchFamily="18" charset="0"/>
                  <a:cs typeface="Times New Roman" panose="02020603050405020304" pitchFamily="18" charset="0"/>
                </a:rPr>
                <a:t>eos</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n t </a:t>
              </a:r>
              <a:r>
                <a:rPr lang="en-US" altLang="zh-CN" sz="2800" dirty="0" err="1">
                  <a:latin typeface="Times New Roman" panose="02020603050405020304" pitchFamily="18" charset="0"/>
                  <a:cs typeface="Times New Roman" panose="02020603050405020304" pitchFamily="18" charset="0"/>
                </a:rPr>
                <a:t>eos</a:t>
              </a:r>
              <a:r>
                <a:rPr lang="en-US" altLang="zh-CN" sz="2800" dirty="0">
                  <a:latin typeface="Times New Roman" panose="02020603050405020304" pitchFamily="18" charset="0"/>
                  <a:cs typeface="Times New Roman" panose="02020603050405020304" pitchFamily="18" charset="0"/>
                </a:rPr>
                <a:t> p o s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o n </a:t>
              </a:r>
              <a:r>
                <a:rPr lang="en-US" altLang="zh-CN" sz="2800" dirty="0" err="1">
                  <a:latin typeface="Times New Roman" panose="02020603050405020304" pitchFamily="18" charset="0"/>
                  <a:cs typeface="Times New Roman" panose="02020603050405020304" pitchFamily="18" charset="0"/>
                </a:rPr>
                <a:t>eos</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n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 l </a:t>
              </a:r>
              <a:r>
                <a:rPr lang="en-US" altLang="zh-CN" sz="2800" dirty="0" err="1">
                  <a:latin typeface="Times New Roman" panose="02020603050405020304" pitchFamily="18" charset="0"/>
                  <a:cs typeface="Times New Roman" panose="02020603050405020304" pitchFamily="18" charset="0"/>
                </a:rPr>
                <a:t>eos</a:t>
              </a:r>
              <a:endParaRPr lang="en-US" altLang="zh-CN" sz="2800" dirty="0">
                <a:latin typeface="Times New Roman" panose="02020603050405020304" pitchFamily="18" charset="0"/>
                <a:cs typeface="Times New Roman" panose="02020603050405020304" pitchFamily="18" charset="0"/>
              </a:endParaRPr>
            </a:p>
          </p:txBody>
        </p:sp>
        <p:sp>
          <p:nvSpPr>
            <p:cNvPr id="14" name="Line 14"/>
            <p:cNvSpPr>
              <a:spLocks noChangeShapeType="1"/>
            </p:cNvSpPr>
            <p:nvPr/>
          </p:nvSpPr>
          <p:spPr bwMode="auto">
            <a:xfrm>
              <a:off x="858838"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 name="Line 15"/>
            <p:cNvSpPr>
              <a:spLocks noChangeShapeType="1"/>
            </p:cNvSpPr>
            <p:nvPr/>
          </p:nvSpPr>
          <p:spPr bwMode="auto">
            <a:xfrm>
              <a:off x="1042988"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 name="Line 18"/>
            <p:cNvSpPr>
              <a:spLocks noChangeShapeType="1"/>
            </p:cNvSpPr>
            <p:nvPr/>
          </p:nvSpPr>
          <p:spPr bwMode="auto">
            <a:xfrm>
              <a:off x="1600200" y="5762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 name="Line 19"/>
            <p:cNvSpPr>
              <a:spLocks noChangeShapeType="1"/>
            </p:cNvSpPr>
            <p:nvPr/>
          </p:nvSpPr>
          <p:spPr bwMode="auto">
            <a:xfrm>
              <a:off x="1828800" y="5762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 name="Line 20"/>
            <p:cNvSpPr>
              <a:spLocks noChangeShapeType="1"/>
            </p:cNvSpPr>
            <p:nvPr/>
          </p:nvSpPr>
          <p:spPr bwMode="auto">
            <a:xfrm>
              <a:off x="2119313"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 name="Line 21"/>
            <p:cNvSpPr>
              <a:spLocks noChangeShapeType="1"/>
            </p:cNvSpPr>
            <p:nvPr/>
          </p:nvSpPr>
          <p:spPr bwMode="auto">
            <a:xfrm>
              <a:off x="2335213" y="5762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 name="Line 24"/>
            <p:cNvSpPr>
              <a:spLocks noChangeShapeType="1"/>
            </p:cNvSpPr>
            <p:nvPr/>
          </p:nvSpPr>
          <p:spPr bwMode="auto">
            <a:xfrm>
              <a:off x="2911475"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 name="Line 25"/>
            <p:cNvSpPr>
              <a:spLocks noChangeShapeType="1"/>
            </p:cNvSpPr>
            <p:nvPr/>
          </p:nvSpPr>
          <p:spPr bwMode="auto">
            <a:xfrm>
              <a:off x="3200400" y="5762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 name="Line 26"/>
            <p:cNvSpPr>
              <a:spLocks noChangeShapeType="1"/>
            </p:cNvSpPr>
            <p:nvPr/>
          </p:nvSpPr>
          <p:spPr bwMode="auto">
            <a:xfrm>
              <a:off x="3429000"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3" name="Line 27"/>
            <p:cNvSpPr>
              <a:spLocks noChangeShapeType="1"/>
            </p:cNvSpPr>
            <p:nvPr/>
          </p:nvSpPr>
          <p:spPr bwMode="auto">
            <a:xfrm>
              <a:off x="3644900"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4" name="Line 28"/>
            <p:cNvSpPr>
              <a:spLocks noChangeShapeType="1"/>
            </p:cNvSpPr>
            <p:nvPr/>
          </p:nvSpPr>
          <p:spPr bwMode="auto">
            <a:xfrm>
              <a:off x="4797425"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5" name="Line 31"/>
            <p:cNvSpPr>
              <a:spLocks noChangeShapeType="1"/>
            </p:cNvSpPr>
            <p:nvPr/>
          </p:nvSpPr>
          <p:spPr bwMode="auto">
            <a:xfrm>
              <a:off x="5334000"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 name="Line 32"/>
            <p:cNvSpPr>
              <a:spLocks noChangeShapeType="1"/>
            </p:cNvSpPr>
            <p:nvPr/>
          </p:nvSpPr>
          <p:spPr bwMode="auto">
            <a:xfrm>
              <a:off x="6205537" y="5762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 name="Line 33"/>
            <p:cNvSpPr>
              <a:spLocks noChangeShapeType="1"/>
            </p:cNvSpPr>
            <p:nvPr/>
          </p:nvSpPr>
          <p:spPr bwMode="auto">
            <a:xfrm>
              <a:off x="6043612" y="5762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8" name="Line 34"/>
            <p:cNvSpPr>
              <a:spLocks noChangeShapeType="1"/>
            </p:cNvSpPr>
            <p:nvPr/>
          </p:nvSpPr>
          <p:spPr bwMode="auto">
            <a:xfrm>
              <a:off x="5888037"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9" name="Line 35"/>
            <p:cNvSpPr>
              <a:spLocks noChangeShapeType="1"/>
            </p:cNvSpPr>
            <p:nvPr/>
          </p:nvSpPr>
          <p:spPr bwMode="auto">
            <a:xfrm>
              <a:off x="5557837"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0" name="Line 36"/>
            <p:cNvSpPr>
              <a:spLocks noChangeShapeType="1"/>
            </p:cNvSpPr>
            <p:nvPr/>
          </p:nvSpPr>
          <p:spPr bwMode="auto">
            <a:xfrm>
              <a:off x="6637337" y="5762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1" name="Line 37"/>
            <p:cNvSpPr>
              <a:spLocks noChangeShapeType="1"/>
            </p:cNvSpPr>
            <p:nvPr/>
          </p:nvSpPr>
          <p:spPr bwMode="auto">
            <a:xfrm>
              <a:off x="6421437"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2" name="Text Box 46"/>
            <p:cNvSpPr txBox="1">
              <a:spLocks noChangeArrowheads="1"/>
            </p:cNvSpPr>
            <p:nvPr/>
          </p:nvSpPr>
          <p:spPr bwMode="auto">
            <a:xfrm>
              <a:off x="5646738" y="3641725"/>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2800">
                  <a:latin typeface="Times New Roman" panose="02020603050405020304" pitchFamily="18" charset="0"/>
                  <a:cs typeface="Times New Roman" panose="02020603050405020304" pitchFamily="18" charset="0"/>
                </a:rPr>
                <a:t>if</a:t>
              </a:r>
            </a:p>
          </p:txBody>
        </p:sp>
        <p:sp>
          <p:nvSpPr>
            <p:cNvPr id="33" name="Text Box 47"/>
            <p:cNvSpPr txBox="1">
              <a:spLocks noChangeArrowheads="1"/>
            </p:cNvSpPr>
            <p:nvPr/>
          </p:nvSpPr>
          <p:spPr bwMode="auto">
            <a:xfrm>
              <a:off x="5564188" y="4098925"/>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2800">
                  <a:latin typeface="Times New Roman" panose="02020603050405020304" pitchFamily="18" charset="0"/>
                  <a:cs typeface="Times New Roman" panose="02020603050405020304" pitchFamily="18" charset="0"/>
                </a:rPr>
                <a:t>int</a:t>
              </a:r>
            </a:p>
          </p:txBody>
        </p:sp>
        <p:sp>
          <p:nvSpPr>
            <p:cNvPr id="34" name="Text Box 48"/>
            <p:cNvSpPr txBox="1">
              <a:spLocks noChangeArrowheads="1"/>
            </p:cNvSpPr>
            <p:nvPr/>
          </p:nvSpPr>
          <p:spPr bwMode="auto">
            <a:xfrm>
              <a:off x="5564188" y="4479925"/>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2800">
                  <a:latin typeface="Times New Roman" panose="02020603050405020304" pitchFamily="18" charset="0"/>
                  <a:cs typeface="Times New Roman" panose="02020603050405020304" pitchFamily="18" charset="0"/>
                </a:rPr>
                <a:t>id1</a:t>
              </a:r>
            </a:p>
          </p:txBody>
        </p:sp>
        <p:sp>
          <p:nvSpPr>
            <p:cNvPr id="35" name="Text Box 49"/>
            <p:cNvSpPr txBox="1">
              <a:spLocks noChangeArrowheads="1"/>
            </p:cNvSpPr>
            <p:nvPr/>
          </p:nvSpPr>
          <p:spPr bwMode="auto">
            <a:xfrm>
              <a:off x="5564188" y="4937125"/>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itchFamily="2" charset="-122"/>
                  <a:ea typeface="华文新魏" pitchFamily="2" charset="-122"/>
                </a:defRPr>
              </a:lvl1pPr>
              <a:lvl2pPr marL="742950" indent="-285750" algn="l" eaLnBrk="0" hangingPunct="0">
                <a:spcBef>
                  <a:spcPct val="20000"/>
                </a:spcBef>
                <a:buClr>
                  <a:schemeClr val="accent1"/>
                </a:buClr>
                <a:buChar char="§"/>
                <a:defRPr sz="2800">
                  <a:solidFill>
                    <a:schemeClr val="tx1"/>
                  </a:solidFill>
                  <a:latin typeface="华文新魏" pitchFamily="2" charset="-122"/>
                  <a:ea typeface="华文新魏" pitchFamily="2" charset="-122"/>
                </a:defRPr>
              </a:lvl2pPr>
              <a:lvl3pPr marL="1143000" indent="-228600" algn="l" eaLnBrk="0" hangingPunct="0">
                <a:spcBef>
                  <a:spcPct val="20000"/>
                </a:spcBef>
                <a:buClr>
                  <a:schemeClr val="tx1"/>
                </a:buClr>
                <a:buChar char="•"/>
                <a:defRPr sz="2400">
                  <a:solidFill>
                    <a:schemeClr val="tx1"/>
                  </a:solidFill>
                  <a:latin typeface="华文新魏" pitchFamily="2" charset="-122"/>
                  <a:ea typeface="华文新魏" pitchFamily="2" charset="-122"/>
                </a:defRPr>
              </a:lvl3pPr>
              <a:lvl4pPr marL="1600200" indent="-228600" algn="l" eaLnBrk="0" hangingPunct="0">
                <a:spcBef>
                  <a:spcPct val="20000"/>
                </a:spcBef>
                <a:buChar char="–"/>
                <a:defRPr sz="2000">
                  <a:solidFill>
                    <a:schemeClr val="tx1"/>
                  </a:solidFill>
                  <a:latin typeface="华文新魏" pitchFamily="2" charset="-122"/>
                  <a:ea typeface="华文新魏" pitchFamily="2" charset="-122"/>
                </a:defRPr>
              </a:lvl4pPr>
              <a:lvl5pPr marL="2057400" indent="-228600" algn="l" eaLnBrk="0" hangingPunct="0">
                <a:spcBef>
                  <a:spcPct val="20000"/>
                </a:spcBef>
                <a:buChar char="»"/>
                <a:defRPr sz="2000">
                  <a:solidFill>
                    <a:schemeClr val="tx1"/>
                  </a:solidFill>
                  <a:latin typeface="华文新魏" pitchFamily="2" charset="-122"/>
                  <a:ea typeface="华文新魏" pitchFamily="2" charset="-122"/>
                </a:defRPr>
              </a:lvl5pPr>
              <a:lvl6pPr marL="25146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6pPr>
              <a:lvl7pPr marL="29718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7pPr>
              <a:lvl8pPr marL="34290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8pPr>
              <a:lvl9pPr marL="3886200" indent="-228600" eaLnBrk="0" fontAlgn="base" hangingPunct="0">
                <a:spcBef>
                  <a:spcPct val="20000"/>
                </a:spcBef>
                <a:spcAft>
                  <a:spcPct val="0"/>
                </a:spcAft>
                <a:buChar char="»"/>
                <a:defRPr sz="2000">
                  <a:solidFill>
                    <a:schemeClr val="tx1"/>
                  </a:solidFill>
                  <a:latin typeface="华文新魏" pitchFamily="2" charset="-122"/>
                  <a:ea typeface="华文新魏" pitchFamily="2" charset="-122"/>
                </a:defRPr>
              </a:lvl9pPr>
            </a:lstStyle>
            <a:p>
              <a:pPr eaLnBrk="1" hangingPunct="1">
                <a:spcBef>
                  <a:spcPct val="50000"/>
                </a:spcBef>
                <a:buFont typeface="Wingdings" pitchFamily="2" charset="2"/>
                <a:buNone/>
              </a:pPr>
              <a:r>
                <a:rPr lang="en-US" altLang="zh-CN" sz="2800">
                  <a:latin typeface="Times New Roman" panose="02020603050405020304" pitchFamily="18" charset="0"/>
                  <a:cs typeface="Times New Roman" panose="02020603050405020304" pitchFamily="18" charset="0"/>
                </a:rPr>
                <a:t>id2</a:t>
              </a:r>
            </a:p>
          </p:txBody>
        </p:sp>
        <p:sp>
          <p:nvSpPr>
            <p:cNvPr id="36" name="Line 27"/>
            <p:cNvSpPr>
              <a:spLocks noChangeShapeType="1"/>
            </p:cNvSpPr>
            <p:nvPr/>
          </p:nvSpPr>
          <p:spPr bwMode="auto">
            <a:xfrm>
              <a:off x="4508500"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7" name="Line 28"/>
            <p:cNvSpPr>
              <a:spLocks noChangeShapeType="1"/>
            </p:cNvSpPr>
            <p:nvPr/>
          </p:nvSpPr>
          <p:spPr bwMode="auto">
            <a:xfrm>
              <a:off x="3860800"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8" name="Line 27"/>
            <p:cNvSpPr>
              <a:spLocks noChangeShapeType="1"/>
            </p:cNvSpPr>
            <p:nvPr/>
          </p:nvSpPr>
          <p:spPr bwMode="auto">
            <a:xfrm>
              <a:off x="4221162"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9" name="Line 28"/>
            <p:cNvSpPr>
              <a:spLocks noChangeShapeType="1"/>
            </p:cNvSpPr>
            <p:nvPr/>
          </p:nvSpPr>
          <p:spPr bwMode="auto">
            <a:xfrm>
              <a:off x="4076700" y="57753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0" name="Line 36"/>
            <p:cNvSpPr>
              <a:spLocks noChangeShapeType="1"/>
            </p:cNvSpPr>
            <p:nvPr/>
          </p:nvSpPr>
          <p:spPr bwMode="auto">
            <a:xfrm>
              <a:off x="6858000" y="57626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 name="任意多边形 54"/>
            <p:cNvSpPr>
              <a:spLocks/>
            </p:cNvSpPr>
            <p:nvPr/>
          </p:nvSpPr>
          <p:spPr bwMode="auto">
            <a:xfrm>
              <a:off x="3851275" y="5197475"/>
              <a:ext cx="2016125" cy="593725"/>
            </a:xfrm>
            <a:custGeom>
              <a:avLst/>
              <a:gdLst>
                <a:gd name="T0" fmla="*/ 1054851 w 2017159"/>
                <a:gd name="T1" fmla="*/ 0 h 594360"/>
                <a:gd name="T2" fmla="*/ 20125 w 2017159"/>
                <a:gd name="T3" fmla="*/ 243059 h 594360"/>
                <a:gd name="T4" fmla="*/ 1876547 w 2017159"/>
                <a:gd name="T5" fmla="*/ 410162 h 594360"/>
                <a:gd name="T6" fmla="*/ 1876547 w 2017159"/>
                <a:gd name="T7" fmla="*/ 592457 h 594360"/>
                <a:gd name="T8" fmla="*/ 1876547 w 2017159"/>
                <a:gd name="T9" fmla="*/ 592457 h 594360"/>
                <a:gd name="T10" fmla="*/ 1876547 w 2017159"/>
                <a:gd name="T11" fmla="*/ 577266 h 594360"/>
                <a:gd name="T12" fmla="*/ 1891763 w 2017159"/>
                <a:gd name="T13" fmla="*/ 592457 h 594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7159" h="594360">
                  <a:moveTo>
                    <a:pt x="1056475" y="0"/>
                  </a:moveTo>
                  <a:cubicBezTo>
                    <a:pt x="469735" y="87630"/>
                    <a:pt x="-117005" y="175260"/>
                    <a:pt x="20155" y="243840"/>
                  </a:cubicBezTo>
                  <a:cubicBezTo>
                    <a:pt x="157315" y="312420"/>
                    <a:pt x="1569555" y="353060"/>
                    <a:pt x="1879435" y="411480"/>
                  </a:cubicBezTo>
                  <a:cubicBezTo>
                    <a:pt x="2189315" y="469900"/>
                    <a:pt x="1879435" y="594360"/>
                    <a:pt x="1879435" y="594360"/>
                  </a:cubicBezTo>
                  <a:cubicBezTo>
                    <a:pt x="1879435" y="591820"/>
                    <a:pt x="1876895" y="579120"/>
                    <a:pt x="1879435" y="579120"/>
                  </a:cubicBezTo>
                  <a:cubicBezTo>
                    <a:pt x="1881975" y="579120"/>
                    <a:pt x="1888325" y="586740"/>
                    <a:pt x="1894675" y="594360"/>
                  </a:cubicBezTo>
                </a:path>
              </a:pathLst>
            </a:custGeom>
            <a:noFill/>
            <a:ln w="2540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Times New Roman" panose="02020603050405020304" pitchFamily="18" charset="0"/>
                <a:cs typeface="Times New Roman" panose="02020603050405020304" pitchFamily="18" charset="0"/>
              </a:endParaRPr>
            </a:p>
          </p:txBody>
        </p:sp>
        <p:sp>
          <p:nvSpPr>
            <p:cNvPr id="42" name="任意多边形 55"/>
            <p:cNvSpPr>
              <a:spLocks/>
            </p:cNvSpPr>
            <p:nvPr/>
          </p:nvSpPr>
          <p:spPr bwMode="auto">
            <a:xfrm>
              <a:off x="2941638" y="4784725"/>
              <a:ext cx="1951037" cy="1006475"/>
            </a:xfrm>
            <a:custGeom>
              <a:avLst/>
              <a:gdLst>
                <a:gd name="T0" fmla="*/ 1953307 w 1949903"/>
                <a:gd name="T1" fmla="*/ 1397 h 961282"/>
                <a:gd name="T2" fmla="*/ 106049 w 1949903"/>
                <a:gd name="T3" fmla="*/ 184638 h 961282"/>
                <a:gd name="T4" fmla="*/ 212915 w 1949903"/>
                <a:gd name="T5" fmla="*/ 1155811 h 961282"/>
                <a:gd name="T6" fmla="*/ 212915 w 1949903"/>
                <a:gd name="T7" fmla="*/ 1155811 h 961282"/>
                <a:gd name="T8" fmla="*/ 228181 w 1949903"/>
                <a:gd name="T9" fmla="*/ 1137487 h 9612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9903" h="961282">
                  <a:moveTo>
                    <a:pt x="1949903" y="1162"/>
                  </a:moveTo>
                  <a:cubicBezTo>
                    <a:pt x="1172663" y="-2648"/>
                    <a:pt x="395423" y="-6458"/>
                    <a:pt x="105863" y="153562"/>
                  </a:cubicBezTo>
                  <a:cubicBezTo>
                    <a:pt x="-183697" y="313582"/>
                    <a:pt x="212543" y="961282"/>
                    <a:pt x="212543" y="961282"/>
                  </a:cubicBezTo>
                  <a:lnTo>
                    <a:pt x="227783" y="946042"/>
                  </a:lnTo>
                </a:path>
              </a:pathLst>
            </a:custGeom>
            <a:noFill/>
            <a:ln w="2540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Times New Roman" panose="02020603050405020304" pitchFamily="18" charset="0"/>
                <a:cs typeface="Times New Roman" panose="02020603050405020304" pitchFamily="18" charset="0"/>
              </a:endParaRPr>
            </a:p>
          </p:txBody>
        </p:sp>
        <p:sp>
          <p:nvSpPr>
            <p:cNvPr id="43" name="任意多边形 56"/>
            <p:cNvSpPr>
              <a:spLocks/>
            </p:cNvSpPr>
            <p:nvPr/>
          </p:nvSpPr>
          <p:spPr bwMode="auto">
            <a:xfrm>
              <a:off x="1584325" y="4276725"/>
              <a:ext cx="3262313" cy="1498600"/>
            </a:xfrm>
            <a:custGeom>
              <a:avLst/>
              <a:gdLst>
                <a:gd name="T0" fmla="*/ 3262105 w 3262417"/>
                <a:gd name="T1" fmla="*/ 21406 h 1499734"/>
                <a:gd name="T2" fmla="*/ 336304 w 3262417"/>
                <a:gd name="T3" fmla="*/ 203871 h 1499734"/>
                <a:gd name="T4" fmla="*/ 183919 w 3262417"/>
                <a:gd name="T5" fmla="*/ 1496335 h 1499734"/>
                <a:gd name="T6" fmla="*/ 0 60000 65536"/>
                <a:gd name="T7" fmla="*/ 0 60000 65536"/>
                <a:gd name="T8" fmla="*/ 0 60000 65536"/>
              </a:gdLst>
              <a:ahLst/>
              <a:cxnLst>
                <a:cxn ang="T6">
                  <a:pos x="T0" y="T1"/>
                </a:cxn>
                <a:cxn ang="T7">
                  <a:pos x="T2" y="T3"/>
                </a:cxn>
                <a:cxn ang="T8">
                  <a:pos x="T4" y="T5"/>
                </a:cxn>
              </a:cxnLst>
              <a:rect l="0" t="0" r="r" b="b"/>
              <a:pathLst>
                <a:path w="3262417" h="1499734">
                  <a:moveTo>
                    <a:pt x="3262417" y="21454"/>
                  </a:moveTo>
                  <a:cubicBezTo>
                    <a:pt x="2055917" y="-10296"/>
                    <a:pt x="849417" y="-42046"/>
                    <a:pt x="336337" y="204334"/>
                  </a:cubicBezTo>
                  <a:cubicBezTo>
                    <a:pt x="-176743" y="450714"/>
                    <a:pt x="3597" y="975224"/>
                    <a:pt x="183937" y="1499734"/>
                  </a:cubicBezTo>
                </a:path>
              </a:pathLst>
            </a:custGeom>
            <a:noFill/>
            <a:ln w="2540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Times New Roman" panose="02020603050405020304" pitchFamily="18" charset="0"/>
                <a:cs typeface="Times New Roman" panose="02020603050405020304" pitchFamily="18" charset="0"/>
              </a:endParaRPr>
            </a:p>
          </p:txBody>
        </p:sp>
        <p:sp>
          <p:nvSpPr>
            <p:cNvPr id="44" name="任意多边形 57"/>
            <p:cNvSpPr>
              <a:spLocks/>
            </p:cNvSpPr>
            <p:nvPr/>
          </p:nvSpPr>
          <p:spPr bwMode="auto">
            <a:xfrm>
              <a:off x="390525" y="3767138"/>
              <a:ext cx="4486275" cy="1993900"/>
            </a:xfrm>
            <a:custGeom>
              <a:avLst/>
              <a:gdLst>
                <a:gd name="T0" fmla="*/ 4486123 w 4486351"/>
                <a:gd name="T1" fmla="*/ 103874 h 1993583"/>
                <a:gd name="T2" fmla="*/ 417250 w 4486351"/>
                <a:gd name="T3" fmla="*/ 210602 h 1993583"/>
                <a:gd name="T4" fmla="*/ 341053 w 4486351"/>
                <a:gd name="T5" fmla="*/ 1994534 h 1993583"/>
                <a:gd name="T6" fmla="*/ 0 60000 65536"/>
                <a:gd name="T7" fmla="*/ 0 60000 65536"/>
                <a:gd name="T8" fmla="*/ 0 60000 65536"/>
              </a:gdLst>
              <a:ahLst/>
              <a:cxnLst>
                <a:cxn ang="T6">
                  <a:pos x="T0" y="T1"/>
                </a:cxn>
                <a:cxn ang="T7">
                  <a:pos x="T2" y="T3"/>
                </a:cxn>
                <a:cxn ang="T8">
                  <a:pos x="T4" y="T5"/>
                </a:cxn>
              </a:cxnLst>
              <a:rect l="0" t="0" r="r" b="b"/>
              <a:pathLst>
                <a:path w="4486351" h="1993583">
                  <a:moveTo>
                    <a:pt x="4486351" y="103823"/>
                  </a:moveTo>
                  <a:cubicBezTo>
                    <a:pt x="2797251" y="-317"/>
                    <a:pt x="1108151" y="-104457"/>
                    <a:pt x="417271" y="210503"/>
                  </a:cubicBezTo>
                  <a:cubicBezTo>
                    <a:pt x="-273609" y="525463"/>
                    <a:pt x="33731" y="1259523"/>
                    <a:pt x="341071" y="1993583"/>
                  </a:cubicBezTo>
                </a:path>
              </a:pathLst>
            </a:custGeom>
            <a:noFill/>
            <a:ln w="2540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Times New Roman" panose="02020603050405020304" pitchFamily="18" charset="0"/>
                <a:cs typeface="Times New Roman" panose="02020603050405020304" pitchFamily="18" charset="0"/>
              </a:endParaRPr>
            </a:p>
          </p:txBody>
        </p:sp>
        <p:sp>
          <p:nvSpPr>
            <p:cNvPr id="45" name="Line 36"/>
            <p:cNvSpPr>
              <a:spLocks noChangeShapeType="1"/>
            </p:cNvSpPr>
            <p:nvPr/>
          </p:nvSpPr>
          <p:spPr bwMode="auto">
            <a:xfrm>
              <a:off x="7391400" y="5791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1592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normAutofit lnSpcReduction="10000"/>
          </a:bodyPr>
          <a:lstStyle/>
          <a:p>
            <a:pPr>
              <a:defRPr/>
            </a:pPr>
            <a:r>
              <a:rPr lang="zh-CN" altLang="en-US" dirty="0">
                <a:latin typeface="Times New Roman" panose="02020603050405020304" pitchFamily="18" charset="0"/>
              </a:rPr>
              <a:t>符号表中信息栏的内容</a:t>
            </a:r>
            <a:r>
              <a:rPr lang="en-US" altLang="zh-CN" dirty="0">
                <a:latin typeface="Times New Roman" panose="02020603050405020304" pitchFamily="18" charset="0"/>
              </a:rPr>
              <a:t>(</a:t>
            </a:r>
            <a:r>
              <a:rPr lang="zh-CN" altLang="en-US" dirty="0">
                <a:latin typeface="Times New Roman" panose="02020603050405020304" pitchFamily="18" charset="0"/>
              </a:rPr>
              <a:t>符号的属性</a:t>
            </a:r>
            <a:r>
              <a:rPr lang="en-US" altLang="zh-CN" dirty="0">
                <a:latin typeface="Times New Roman" panose="02020603050405020304" pitchFamily="18" charset="0"/>
              </a:rPr>
              <a:t>)</a:t>
            </a:r>
          </a:p>
          <a:p>
            <a:pPr lvl="1">
              <a:defRPr/>
            </a:pPr>
            <a:r>
              <a:rPr lang="zh-CN" altLang="en-US" dirty="0">
                <a:latin typeface="Times New Roman" panose="02020603050405020304" pitchFamily="18" charset="0"/>
              </a:rPr>
              <a:t>变量：类型</a:t>
            </a:r>
            <a:r>
              <a:rPr lang="en-US" altLang="zh-CN" dirty="0">
                <a:latin typeface="Times New Roman" panose="02020603050405020304" pitchFamily="18" charset="0"/>
              </a:rPr>
              <a:t>(</a:t>
            </a:r>
            <a:r>
              <a:rPr lang="en-US" altLang="zh-CN" dirty="0" err="1">
                <a:latin typeface="Times New Roman" panose="02020603050405020304" pitchFamily="18" charset="0"/>
              </a:rPr>
              <a:t>int</a:t>
            </a:r>
            <a:r>
              <a:rPr lang="zh-CN" altLang="en-US" dirty="0">
                <a:latin typeface="Times New Roman" panose="02020603050405020304" pitchFamily="18" charset="0"/>
              </a:rPr>
              <a:t>、</a:t>
            </a:r>
            <a:r>
              <a:rPr lang="en-US" altLang="zh-CN" dirty="0">
                <a:latin typeface="Times New Roman" panose="02020603050405020304" pitchFamily="18" charset="0"/>
              </a:rPr>
              <a:t>float</a:t>
            </a:r>
            <a:r>
              <a:rPr lang="zh-CN" altLang="en-US" dirty="0">
                <a:latin typeface="Times New Roman" panose="02020603050405020304" pitchFamily="18" charset="0"/>
              </a:rPr>
              <a:t>、</a:t>
            </a:r>
            <a:r>
              <a:rPr lang="en-US" altLang="zh-CN" dirty="0">
                <a:latin typeface="Times New Roman" panose="02020603050405020304" pitchFamily="18" charset="0"/>
              </a:rPr>
              <a:t>double</a:t>
            </a:r>
            <a:r>
              <a:rPr lang="zh-CN" altLang="en-US" dirty="0">
                <a:latin typeface="Times New Roman" panose="02020603050405020304" pitchFamily="18" charset="0"/>
              </a:rPr>
              <a:t>、</a:t>
            </a:r>
            <a:r>
              <a:rPr lang="en-US" altLang="zh-CN" dirty="0" err="1">
                <a:latin typeface="Times New Roman" panose="02020603050405020304" pitchFamily="18" charset="0"/>
              </a:rPr>
              <a:t>boolean</a:t>
            </a:r>
            <a:r>
              <a:rPr lang="zh-CN" altLang="en-US" dirty="0">
                <a:latin typeface="Times New Roman" panose="02020603050405020304" pitchFamily="18" charset="0"/>
              </a:rPr>
              <a:t>、</a:t>
            </a:r>
            <a:r>
              <a:rPr lang="en-US" altLang="zh-CN" dirty="0">
                <a:latin typeface="Times New Roman" panose="02020603050405020304" pitchFamily="18" charset="0"/>
              </a:rPr>
              <a:t>char…)</a:t>
            </a:r>
            <a:endParaRPr lang="zh-CN" altLang="en-US" dirty="0">
              <a:latin typeface="Times New Roman" panose="02020603050405020304" pitchFamily="18" charset="0"/>
            </a:endParaRPr>
          </a:p>
          <a:p>
            <a:pPr lvl="1">
              <a:defRPr/>
            </a:pPr>
            <a:r>
              <a:rPr lang="zh-CN" altLang="en-US" dirty="0">
                <a:latin typeface="Times New Roman" panose="02020603050405020304" pitchFamily="18" charset="0"/>
              </a:rPr>
              <a:t>种属</a:t>
            </a:r>
            <a:r>
              <a:rPr lang="en-US" altLang="zh-CN" dirty="0">
                <a:latin typeface="Times New Roman" panose="02020603050405020304" pitchFamily="18" charset="0"/>
              </a:rPr>
              <a:t>(</a:t>
            </a:r>
            <a:r>
              <a:rPr lang="zh-CN" altLang="en-US" dirty="0">
                <a:latin typeface="Times New Roman" panose="02020603050405020304" pitchFamily="18" charset="0"/>
              </a:rPr>
              <a:t>简单变量、数组、记录、过程名</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lvl="1">
              <a:defRPr/>
            </a:pPr>
            <a:r>
              <a:rPr lang="zh-CN" altLang="en-US" dirty="0">
                <a:latin typeface="Times New Roman" panose="02020603050405020304" pitchFamily="18" charset="0"/>
              </a:rPr>
              <a:t>长度</a:t>
            </a:r>
            <a:r>
              <a:rPr lang="en-US" altLang="zh-CN" dirty="0">
                <a:latin typeface="Times New Roman" panose="02020603050405020304" pitchFamily="18" charset="0"/>
              </a:rPr>
              <a:t>(</a:t>
            </a:r>
            <a:r>
              <a:rPr lang="zh-CN" altLang="en-US" dirty="0">
                <a:latin typeface="Times New Roman" panose="02020603050405020304" pitchFamily="18" charset="0"/>
              </a:rPr>
              <a:t>所需存贮单元数</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lvl="1">
              <a:defRPr/>
            </a:pPr>
            <a:r>
              <a:rPr lang="zh-CN" altLang="en-US" dirty="0">
                <a:latin typeface="Times New Roman" panose="02020603050405020304" pitchFamily="18" charset="0"/>
              </a:rPr>
              <a:t>偏移量</a:t>
            </a:r>
            <a:r>
              <a:rPr lang="en-US" altLang="zh-CN" dirty="0">
                <a:latin typeface="Times New Roman" panose="02020603050405020304" pitchFamily="18" charset="0"/>
              </a:rPr>
              <a:t>(</a:t>
            </a:r>
            <a:r>
              <a:rPr lang="zh-CN" altLang="en-US" dirty="0">
                <a:latin typeface="Times New Roman" panose="02020603050405020304" pitchFamily="18" charset="0"/>
              </a:rPr>
              <a:t>存贮单元相对地址</a:t>
            </a:r>
            <a:r>
              <a:rPr lang="en-US" altLang="zh-CN" dirty="0">
                <a:latin typeface="Times New Roman" panose="02020603050405020304" pitchFamily="18" charset="0"/>
              </a:rPr>
              <a:t>, </a:t>
            </a:r>
            <a:r>
              <a:rPr lang="zh-CN" altLang="en-US" dirty="0">
                <a:latin typeface="Times New Roman" panose="02020603050405020304" pitchFamily="18" charset="0"/>
              </a:rPr>
              <a:t>若为数组，则记录内情向量表</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lvl="1">
              <a:defRPr/>
            </a:pPr>
            <a:r>
              <a:rPr lang="zh-CN" altLang="en-US" dirty="0">
                <a:latin typeface="Times New Roman" panose="02020603050405020304" pitchFamily="18" charset="0"/>
              </a:rPr>
              <a:t>嵌套深度 </a:t>
            </a:r>
            <a:endParaRPr lang="en-US" altLang="zh-CN" dirty="0">
              <a:latin typeface="Times New Roman" panose="02020603050405020304" pitchFamily="18" charset="0"/>
            </a:endParaRPr>
          </a:p>
          <a:p>
            <a:pPr lvl="1">
              <a:defRPr/>
            </a:pPr>
            <a:r>
              <a:rPr lang="zh-CN" altLang="en-US" dirty="0">
                <a:latin typeface="Times New Roman" panose="02020603050405020304" pitchFamily="18" charset="0"/>
              </a:rPr>
              <a:t>过程： 是否为程序的外部过程</a:t>
            </a:r>
          </a:p>
          <a:p>
            <a:pPr lvl="2">
              <a:defRPr/>
            </a:pPr>
            <a:r>
              <a:rPr lang="zh-CN" altLang="en-US" dirty="0">
                <a:latin typeface="Times New Roman" panose="02020603050405020304" pitchFamily="18" charset="0"/>
              </a:rPr>
              <a:t>若为函数，类型是什么</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lvl="2">
              <a:defRPr/>
            </a:pPr>
            <a:r>
              <a:rPr lang="zh-CN" altLang="en-US" dirty="0">
                <a:latin typeface="Times New Roman" panose="02020603050405020304" pitchFamily="18" charset="0"/>
              </a:rPr>
              <a:t>是否递归？</a:t>
            </a:r>
          </a:p>
          <a:p>
            <a:pPr lvl="2">
              <a:defRPr/>
            </a:pPr>
            <a:r>
              <a:rPr lang="zh-CN" altLang="en-US" dirty="0">
                <a:latin typeface="Times New Roman" panose="02020603050405020304" pitchFamily="18" charset="0"/>
              </a:rPr>
              <a:t>形式参数？</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0F35DC5-7E65-8247-99AB-4E984F8A921E}" type="slidenum">
              <a:rPr lang="en-US" smtClean="0"/>
              <a:pPr/>
              <a:t>87</a:t>
            </a:fld>
            <a:endParaRPr lang="en-US"/>
          </a:p>
        </p:txBody>
      </p:sp>
      <p:sp>
        <p:nvSpPr>
          <p:cNvPr id="4" name="标题 3"/>
          <p:cNvSpPr>
            <a:spLocks noGrp="1"/>
          </p:cNvSpPr>
          <p:nvPr>
            <p:ph type="title"/>
          </p:nvPr>
        </p:nvSpPr>
        <p:spPr/>
        <p:txBody>
          <a:bodyPr/>
          <a:lstStyle/>
          <a:p>
            <a:r>
              <a:rPr lang="en-US" altLang="zh-CN" dirty="0"/>
              <a:t>7.6 </a:t>
            </a:r>
            <a:r>
              <a:rPr lang="zh-CN" altLang="en-US" dirty="0"/>
              <a:t>符号表</a:t>
            </a:r>
          </a:p>
        </p:txBody>
      </p:sp>
    </p:spTree>
    <p:extLst>
      <p:ext uri="{BB962C8B-B14F-4D97-AF65-F5344CB8AC3E}">
        <p14:creationId xmlns:p14="http://schemas.microsoft.com/office/powerpoint/2010/main" val="39721060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762000" y="990600"/>
            <a:ext cx="10591800" cy="5181600"/>
          </a:xfrm>
        </p:spPr>
        <p:txBody>
          <a:bodyPr>
            <a:normAutofit lnSpcReduction="10000"/>
          </a:bodyPr>
          <a:lstStyle/>
          <a:p>
            <a:pPr>
              <a:defRPr/>
            </a:pPr>
            <a:r>
              <a:rPr lang="zh-CN" altLang="en-US" dirty="0">
                <a:latin typeface="Times New Roman" panose="02020603050405020304" pitchFamily="18" charset="0"/>
              </a:rPr>
              <a:t>关于符号表的进一步讨论：</a:t>
            </a:r>
          </a:p>
          <a:p>
            <a:pPr lvl="1">
              <a:defRPr/>
            </a:pPr>
            <a:r>
              <a:rPr lang="zh-CN" altLang="en-US" sz="3200" dirty="0"/>
              <a:t> </a:t>
            </a:r>
            <a:r>
              <a:rPr lang="en-US" altLang="zh-CN" sz="3200" dirty="0"/>
              <a:t>1. </a:t>
            </a:r>
            <a:r>
              <a:rPr lang="zh-CN" altLang="en-US" sz="3200" dirty="0"/>
              <a:t>符号表的数椐结构</a:t>
            </a:r>
          </a:p>
          <a:p>
            <a:pPr lvl="2">
              <a:defRPr/>
            </a:pPr>
            <a:r>
              <a:rPr lang="zh-CN" altLang="en-US" dirty="0"/>
              <a:t>线性表</a:t>
            </a:r>
          </a:p>
          <a:p>
            <a:pPr lvl="2">
              <a:defRPr/>
            </a:pPr>
            <a:r>
              <a:rPr lang="zh-CN" altLang="en-US" dirty="0"/>
              <a:t>散列表</a:t>
            </a:r>
          </a:p>
          <a:p>
            <a:pPr lvl="2">
              <a:defRPr/>
            </a:pPr>
            <a:r>
              <a:rPr lang="zh-CN" altLang="en-US" dirty="0"/>
              <a:t>树结构</a:t>
            </a:r>
          </a:p>
          <a:p>
            <a:pPr lvl="1">
              <a:defRPr/>
            </a:pPr>
            <a:r>
              <a:rPr lang="zh-CN" altLang="en-US" sz="3200" dirty="0"/>
              <a:t>  </a:t>
            </a:r>
            <a:r>
              <a:rPr lang="en-US" altLang="zh-CN" sz="3200" dirty="0"/>
              <a:t>2.  </a:t>
            </a:r>
            <a:r>
              <a:rPr lang="zh-CN" altLang="en-US" sz="3200" dirty="0"/>
              <a:t>符号表上的运算</a:t>
            </a:r>
          </a:p>
          <a:p>
            <a:pPr lvl="2">
              <a:defRPr/>
            </a:pPr>
            <a:r>
              <a:rPr lang="zh-CN" altLang="en-US" dirty="0"/>
              <a:t>初始化</a:t>
            </a:r>
            <a:r>
              <a:rPr lang="en-US" altLang="zh-CN" dirty="0"/>
              <a:t>(initialize)</a:t>
            </a:r>
          </a:p>
          <a:p>
            <a:pPr lvl="2">
              <a:defRPr/>
            </a:pPr>
            <a:r>
              <a:rPr lang="zh-CN" altLang="en-US" dirty="0"/>
              <a:t>插入</a:t>
            </a:r>
            <a:r>
              <a:rPr lang="en-US" altLang="zh-CN" dirty="0"/>
              <a:t>(insert)</a:t>
            </a:r>
            <a:endParaRPr lang="zh-CN" altLang="en-US" dirty="0"/>
          </a:p>
          <a:p>
            <a:pPr lvl="2">
              <a:defRPr/>
            </a:pPr>
            <a:r>
              <a:rPr lang="zh-CN" altLang="en-US" dirty="0"/>
              <a:t>查找</a:t>
            </a:r>
            <a:r>
              <a:rPr lang="en-US" altLang="zh-CN" dirty="0"/>
              <a:t>(lookup)</a:t>
            </a:r>
            <a:endParaRPr lang="zh-CN" altLang="en-US" dirty="0"/>
          </a:p>
          <a:p>
            <a:pPr lvl="2">
              <a:defRPr/>
            </a:pPr>
            <a:r>
              <a:rPr lang="zh-CN" altLang="en-US" dirty="0"/>
              <a:t>删除 </a:t>
            </a:r>
            <a:r>
              <a:rPr lang="en-US" altLang="zh-CN" dirty="0"/>
              <a:t>(delete)</a:t>
            </a:r>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pPr/>
              <a:t>88</a:t>
            </a:fld>
            <a:endParaRPr lang="en-US"/>
          </a:p>
        </p:txBody>
      </p:sp>
      <p:sp>
        <p:nvSpPr>
          <p:cNvPr id="4" name="标题 3"/>
          <p:cNvSpPr>
            <a:spLocks noGrp="1"/>
          </p:cNvSpPr>
          <p:nvPr>
            <p:ph type="title"/>
          </p:nvPr>
        </p:nvSpPr>
        <p:spPr/>
        <p:txBody>
          <a:bodyPr/>
          <a:lstStyle/>
          <a:p>
            <a:r>
              <a:rPr lang="en-US" altLang="zh-CN" dirty="0"/>
              <a:t>7.6 </a:t>
            </a:r>
            <a:r>
              <a:rPr lang="zh-CN" altLang="en-US" dirty="0"/>
              <a:t>符号表</a:t>
            </a:r>
          </a:p>
        </p:txBody>
      </p:sp>
    </p:spTree>
    <p:extLst>
      <p:ext uri="{BB962C8B-B14F-4D97-AF65-F5344CB8AC3E}">
        <p14:creationId xmlns:p14="http://schemas.microsoft.com/office/powerpoint/2010/main" val="200985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linds(horizontal)">
                                      <p:cBhvr>
                                        <p:cTn id="30" dur="500"/>
                                        <p:tgtEl>
                                          <p:spTgt spid="5">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linds(horizontal)">
                                      <p:cBhvr>
                                        <p:cTn id="33" dur="500"/>
                                        <p:tgtEl>
                                          <p:spTgt spid="5">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linds(horizontal)">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33400" y="914400"/>
            <a:ext cx="9829800" cy="5257800"/>
          </a:xfrm>
        </p:spPr>
        <p:txBody>
          <a:bodyPr/>
          <a:lstStyle/>
          <a:p>
            <a:r>
              <a:rPr lang="zh-CN" altLang="en-US" dirty="0"/>
              <a:t>基本概念</a:t>
            </a:r>
            <a:endParaRPr lang="en-US" altLang="zh-CN" dirty="0"/>
          </a:p>
          <a:p>
            <a:pPr lvl="1"/>
            <a:r>
              <a:rPr lang="zh-CN" altLang="en-US" dirty="0"/>
              <a:t>过程、活动</a:t>
            </a:r>
            <a:endParaRPr lang="en-US" altLang="zh-CN" dirty="0"/>
          </a:p>
          <a:p>
            <a:pPr lvl="1"/>
            <a:r>
              <a:rPr lang="zh-CN" altLang="en-US" dirty="0"/>
              <a:t>活动树、控制栈、活动记录</a:t>
            </a:r>
            <a:endParaRPr lang="en-US" altLang="zh-CN" dirty="0"/>
          </a:p>
          <a:p>
            <a:pPr lvl="1"/>
            <a:r>
              <a:rPr lang="zh-CN" altLang="en-US" dirty="0"/>
              <a:t>说明的作用域、名字的绑定</a:t>
            </a:r>
            <a:endParaRPr lang="en-US" altLang="zh-CN" dirty="0"/>
          </a:p>
          <a:p>
            <a:r>
              <a:rPr lang="zh-CN" altLang="en-US" dirty="0"/>
              <a:t>存储分配策略</a:t>
            </a:r>
            <a:endParaRPr lang="en-US" altLang="zh-CN" dirty="0"/>
          </a:p>
          <a:p>
            <a:pPr lvl="1"/>
            <a:r>
              <a:rPr lang="zh-CN" altLang="en-US" dirty="0"/>
              <a:t>静态存储分配</a:t>
            </a:r>
            <a:endParaRPr lang="en-US" altLang="zh-CN" dirty="0"/>
          </a:p>
          <a:p>
            <a:pPr lvl="1"/>
            <a:r>
              <a:rPr lang="zh-CN" altLang="en-US" dirty="0"/>
              <a:t>栈式存储分配</a:t>
            </a:r>
            <a:endParaRPr lang="en-US" altLang="zh-CN" dirty="0"/>
          </a:p>
          <a:p>
            <a:pPr lvl="2"/>
            <a:r>
              <a:rPr lang="zh-CN" altLang="en-US" dirty="0"/>
              <a:t>控制链、存取链</a:t>
            </a:r>
            <a:endParaRPr lang="en-US" altLang="zh-CN" dirty="0"/>
          </a:p>
          <a:p>
            <a:pPr lvl="2"/>
            <a:r>
              <a:rPr lang="zh-CN" altLang="en-US" dirty="0"/>
              <a:t>调用序列、返回序列</a:t>
            </a:r>
            <a:endParaRPr lang="en-US" altLang="zh-CN" dirty="0"/>
          </a:p>
          <a:p>
            <a:pPr lvl="1"/>
            <a:r>
              <a:rPr lang="zh-CN" altLang="en-US" dirty="0"/>
              <a:t>堆式存储分配</a:t>
            </a:r>
            <a:endParaRPr lang="en-US" altLang="zh-CN" dirty="0"/>
          </a:p>
        </p:txBody>
      </p:sp>
      <p:sp>
        <p:nvSpPr>
          <p:cNvPr id="3" name="灯片编号占位符 2"/>
          <p:cNvSpPr>
            <a:spLocks noGrp="1"/>
          </p:cNvSpPr>
          <p:nvPr>
            <p:ph type="sldNum" sz="quarter" idx="12"/>
          </p:nvPr>
        </p:nvSpPr>
        <p:spPr/>
        <p:txBody>
          <a:bodyPr/>
          <a:lstStyle/>
          <a:p>
            <a:fld id="{10F35DC5-7E65-8247-99AB-4E984F8A921E}" type="slidenum">
              <a:rPr lang="en-US" smtClean="0"/>
              <a:pPr/>
              <a:t>89</a:t>
            </a:fld>
            <a:endParaRPr lang="en-US"/>
          </a:p>
        </p:txBody>
      </p:sp>
      <p:sp>
        <p:nvSpPr>
          <p:cNvPr id="4" name="标题 3"/>
          <p:cNvSpPr>
            <a:spLocks noGrp="1"/>
          </p:cNvSpPr>
          <p:nvPr>
            <p:ph type="title"/>
          </p:nvPr>
        </p:nvSpPr>
        <p:spPr/>
        <p:txBody>
          <a:bodyPr/>
          <a:lstStyle/>
          <a:p>
            <a:r>
              <a:rPr lang="zh-CN" altLang="en-US" dirty="0"/>
              <a:t>小结</a:t>
            </a:r>
          </a:p>
        </p:txBody>
      </p:sp>
    </p:spTree>
    <p:extLst>
      <p:ext uri="{BB962C8B-B14F-4D97-AF65-F5344CB8AC3E}">
        <p14:creationId xmlns:p14="http://schemas.microsoft.com/office/powerpoint/2010/main" val="56342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990600"/>
            <a:ext cx="11582400" cy="3048000"/>
          </a:xfrm>
        </p:spPr>
        <p:txBody>
          <a:bodyPr/>
          <a:lstStyle/>
          <a:p>
            <a:r>
              <a:rPr lang="zh-CN" altLang="en-US" dirty="0"/>
              <a:t>过程的活动</a:t>
            </a:r>
          </a:p>
          <a:p>
            <a:pPr lvl="1"/>
            <a:r>
              <a:rPr lang="zh-CN" altLang="en-US" dirty="0">
                <a:latin typeface="Tahoma" pitchFamily="34" charset="0"/>
              </a:rPr>
              <a:t>过程的一次完整执行</a:t>
            </a:r>
            <a:r>
              <a:rPr lang="en-US" altLang="zh-CN" dirty="0">
                <a:latin typeface="Tahoma" pitchFamily="34" charset="0"/>
              </a:rPr>
              <a:t>(</a:t>
            </a:r>
            <a:r>
              <a:rPr lang="zh-CN" altLang="en-US" dirty="0">
                <a:latin typeface="Tahoma" pitchFamily="34" charset="0"/>
              </a:rPr>
              <a:t>第一条语句到最后一条语句</a:t>
            </a:r>
            <a:r>
              <a:rPr lang="en-US" altLang="zh-CN" dirty="0">
                <a:latin typeface="Tahoma" pitchFamily="34" charset="0"/>
              </a:rPr>
              <a:t>)</a:t>
            </a:r>
            <a:r>
              <a:rPr lang="zh-CN" altLang="en-US" dirty="0">
                <a:latin typeface="Tahoma" pitchFamily="34" charset="0"/>
              </a:rPr>
              <a:t>，称为</a:t>
            </a:r>
            <a:r>
              <a:rPr lang="zh-CN" altLang="en-US" u="sng" dirty="0">
                <a:solidFill>
                  <a:srgbClr val="FF0000"/>
                </a:solidFill>
                <a:latin typeface="Tahoma" pitchFamily="34" charset="0"/>
              </a:rPr>
              <a:t>过程的一次活动</a:t>
            </a:r>
          </a:p>
          <a:p>
            <a:pPr lvl="1"/>
            <a:r>
              <a:rPr lang="zh-CN" altLang="en-US" dirty="0">
                <a:latin typeface="Tahoma" pitchFamily="34" charset="0"/>
              </a:rPr>
              <a:t>过程在执行中称它为</a:t>
            </a:r>
            <a:r>
              <a:rPr lang="zh-CN" altLang="en-US" u="sng" dirty="0">
                <a:solidFill>
                  <a:srgbClr val="FF0000"/>
                </a:solidFill>
                <a:latin typeface="Tahoma" pitchFamily="34" charset="0"/>
              </a:rPr>
              <a:t>活着</a:t>
            </a:r>
            <a:r>
              <a:rPr lang="zh-CN" altLang="en-US" dirty="0">
                <a:latin typeface="Tahoma" pitchFamily="34" charset="0"/>
              </a:rPr>
              <a:t>的</a:t>
            </a:r>
          </a:p>
          <a:p>
            <a:pPr lvl="1"/>
            <a:r>
              <a:rPr lang="zh-CN" altLang="en-US" dirty="0">
                <a:latin typeface="Tahoma" pitchFamily="34" charset="0"/>
              </a:rPr>
              <a:t>如果允许递归调用，程序的一次执行可能有同一个过程的多个实例是活着的</a:t>
            </a:r>
          </a:p>
        </p:txBody>
      </p:sp>
      <p:sp>
        <p:nvSpPr>
          <p:cNvPr id="2" name="标题 1"/>
          <p:cNvSpPr>
            <a:spLocks noGrp="1"/>
          </p:cNvSpPr>
          <p:nvPr>
            <p:ph type="title"/>
          </p:nvPr>
        </p:nvSpPr>
        <p:spPr/>
        <p:txBody>
          <a:bodyPr/>
          <a:lstStyle/>
          <a:p>
            <a:r>
              <a:rPr lang="en-US" altLang="zh-CN" sz="3600" dirty="0"/>
              <a:t>7.2</a:t>
            </a:r>
            <a:r>
              <a:rPr lang="zh-CN" altLang="en-US" sz="3600" dirty="0">
                <a:latin typeface="Times New Roman" pitchFamily="18" charset="0"/>
                <a:cs typeface="Times New Roman" pitchFamily="18" charset="0"/>
              </a:rPr>
              <a:t>有关源语言中的一些问题的讨论</a:t>
            </a:r>
            <a:endParaRPr lang="zh-CN" altLang="en-US" sz="4800" dirty="0"/>
          </a:p>
        </p:txBody>
      </p:sp>
      <p:grpSp>
        <p:nvGrpSpPr>
          <p:cNvPr id="4" name="Group 22"/>
          <p:cNvGrpSpPr>
            <a:grpSpLocks/>
          </p:cNvGrpSpPr>
          <p:nvPr/>
        </p:nvGrpSpPr>
        <p:grpSpPr bwMode="auto">
          <a:xfrm>
            <a:off x="1981200" y="4038600"/>
            <a:ext cx="6781800" cy="1982788"/>
            <a:chOff x="912" y="2975"/>
            <a:chExt cx="4272" cy="1249"/>
          </a:xfrm>
        </p:grpSpPr>
        <p:sp>
          <p:nvSpPr>
            <p:cNvPr id="5" name="Text Box 4"/>
            <p:cNvSpPr txBox="1">
              <a:spLocks noChangeArrowheads="1"/>
            </p:cNvSpPr>
            <p:nvPr/>
          </p:nvSpPr>
          <p:spPr bwMode="auto">
            <a:xfrm>
              <a:off x="2481" y="2975"/>
              <a:ext cx="2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dirty="0">
                  <a:latin typeface="Times New Roman" panose="02020603050405020304" pitchFamily="18" charset="0"/>
                  <a:cs typeface="Times New Roman" panose="02020603050405020304" pitchFamily="18" charset="0"/>
                </a:rPr>
                <a:t>P</a:t>
              </a:r>
            </a:p>
          </p:txBody>
        </p:sp>
        <p:sp>
          <p:nvSpPr>
            <p:cNvPr id="6" name="Line 5"/>
            <p:cNvSpPr>
              <a:spLocks noChangeShapeType="1"/>
            </p:cNvSpPr>
            <p:nvPr/>
          </p:nvSpPr>
          <p:spPr bwMode="auto">
            <a:xfrm>
              <a:off x="2592" y="3216"/>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 name="Line 6"/>
            <p:cNvSpPr>
              <a:spLocks noChangeShapeType="1"/>
            </p:cNvSpPr>
            <p:nvPr/>
          </p:nvSpPr>
          <p:spPr bwMode="auto">
            <a:xfrm flipV="1">
              <a:off x="2592" y="3216"/>
              <a:ext cx="384" cy="33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 name="Line 7"/>
            <p:cNvSpPr>
              <a:spLocks noChangeShapeType="1"/>
            </p:cNvSpPr>
            <p:nvPr/>
          </p:nvSpPr>
          <p:spPr bwMode="auto">
            <a:xfrm>
              <a:off x="2976" y="3216"/>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 name="Line 8"/>
            <p:cNvSpPr>
              <a:spLocks noChangeShapeType="1"/>
            </p:cNvSpPr>
            <p:nvPr/>
          </p:nvSpPr>
          <p:spPr bwMode="auto">
            <a:xfrm>
              <a:off x="3360" y="3216"/>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 name="Line 9"/>
            <p:cNvSpPr>
              <a:spLocks noChangeShapeType="1"/>
            </p:cNvSpPr>
            <p:nvPr/>
          </p:nvSpPr>
          <p:spPr bwMode="auto">
            <a:xfrm flipV="1">
              <a:off x="2976" y="3216"/>
              <a:ext cx="384" cy="33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 name="Line 10"/>
            <p:cNvSpPr>
              <a:spLocks noChangeShapeType="1"/>
            </p:cNvSpPr>
            <p:nvPr/>
          </p:nvSpPr>
          <p:spPr bwMode="auto">
            <a:xfrm flipH="1" flipV="1">
              <a:off x="2976" y="3552"/>
              <a:ext cx="384" cy="33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 name="Line 11"/>
            <p:cNvSpPr>
              <a:spLocks noChangeShapeType="1"/>
            </p:cNvSpPr>
            <p:nvPr/>
          </p:nvSpPr>
          <p:spPr bwMode="auto">
            <a:xfrm flipH="1" flipV="1">
              <a:off x="2592" y="3552"/>
              <a:ext cx="384" cy="43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Line 12"/>
            <p:cNvSpPr>
              <a:spLocks noChangeShapeType="1"/>
            </p:cNvSpPr>
            <p:nvPr/>
          </p:nvSpPr>
          <p:spPr bwMode="auto">
            <a:xfrm>
              <a:off x="2976" y="3600"/>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4" name="Group 15"/>
            <p:cNvGrpSpPr>
              <a:grpSpLocks/>
            </p:cNvGrpSpPr>
            <p:nvPr/>
          </p:nvGrpSpPr>
          <p:grpSpPr bwMode="auto">
            <a:xfrm>
              <a:off x="2592" y="3600"/>
              <a:ext cx="0" cy="384"/>
              <a:chOff x="2592" y="3696"/>
              <a:chExt cx="0" cy="384"/>
            </a:xfrm>
          </p:grpSpPr>
          <p:sp>
            <p:nvSpPr>
              <p:cNvPr id="20" name="Line 13"/>
              <p:cNvSpPr>
                <a:spLocks noChangeShapeType="1"/>
              </p:cNvSpPr>
              <p:nvPr/>
            </p:nvSpPr>
            <p:spPr bwMode="auto">
              <a:xfrm>
                <a:off x="2592" y="3696"/>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 name="Line 14"/>
              <p:cNvSpPr>
                <a:spLocks noChangeShapeType="1"/>
              </p:cNvSpPr>
              <p:nvPr/>
            </p:nvSpPr>
            <p:spPr bwMode="auto">
              <a:xfrm flipH="1">
                <a:off x="2592" y="3888"/>
                <a:ext cx="0" cy="192"/>
              </a:xfrm>
              <a:prstGeom prst="line">
                <a:avLst/>
              </a:prstGeom>
              <a:noFill/>
              <a:ln w="9525">
                <a:solidFill>
                  <a:schemeClr val="tx1"/>
                </a:solidFill>
                <a:round/>
                <a:headEnd/>
                <a:tailEnd type="oval"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5" name="Text Box 16"/>
            <p:cNvSpPr txBox="1">
              <a:spLocks noChangeArrowheads="1"/>
            </p:cNvSpPr>
            <p:nvPr/>
          </p:nvSpPr>
          <p:spPr bwMode="auto">
            <a:xfrm>
              <a:off x="2849" y="2975"/>
              <a:ext cx="2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a:latin typeface="Times New Roman" panose="02020603050405020304" pitchFamily="18" charset="0"/>
                  <a:cs typeface="Times New Roman" panose="02020603050405020304" pitchFamily="18" charset="0"/>
                </a:rPr>
                <a:t>P</a:t>
              </a:r>
            </a:p>
          </p:txBody>
        </p:sp>
        <p:sp>
          <p:nvSpPr>
            <p:cNvPr id="16" name="Text Box 17"/>
            <p:cNvSpPr txBox="1">
              <a:spLocks noChangeArrowheads="1"/>
            </p:cNvSpPr>
            <p:nvPr/>
          </p:nvSpPr>
          <p:spPr bwMode="auto">
            <a:xfrm>
              <a:off x="3233" y="2975"/>
              <a:ext cx="2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a:latin typeface="Times New Roman" panose="02020603050405020304" pitchFamily="18" charset="0"/>
                  <a:cs typeface="Times New Roman" panose="02020603050405020304" pitchFamily="18" charset="0"/>
                </a:rPr>
                <a:t>P</a:t>
              </a:r>
            </a:p>
          </p:txBody>
        </p:sp>
        <p:sp>
          <p:nvSpPr>
            <p:cNvPr id="17" name="AutoShape 18"/>
            <p:cNvSpPr>
              <a:spLocks noChangeArrowheads="1"/>
            </p:cNvSpPr>
            <p:nvPr/>
          </p:nvSpPr>
          <p:spPr bwMode="auto">
            <a:xfrm>
              <a:off x="3696" y="3216"/>
              <a:ext cx="1488" cy="288"/>
            </a:xfrm>
            <a:prstGeom prst="wedgeRoundRectCallout">
              <a:avLst>
                <a:gd name="adj1" fmla="val -72245"/>
                <a:gd name="adj2" fmla="val 108333"/>
                <a:gd name="adj3" fmla="val 1666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sz="2000" dirty="0">
                  <a:solidFill>
                    <a:srgbClr val="0000FF"/>
                  </a:solidFill>
                  <a:latin typeface="Times New Roman" panose="02020603050405020304" pitchFamily="18" charset="0"/>
                  <a:cs typeface="Times New Roman" panose="02020603050405020304" pitchFamily="18" charset="0"/>
                </a:rPr>
                <a:t>P</a:t>
              </a:r>
              <a:r>
                <a:rPr lang="zh-CN" altLang="en-US" sz="2000" dirty="0">
                  <a:solidFill>
                    <a:srgbClr val="0000FF"/>
                  </a:solidFill>
                  <a:latin typeface="Times New Roman" panose="02020603050405020304" pitchFamily="18" charset="0"/>
                  <a:cs typeface="Times New Roman" panose="02020603050405020304" pitchFamily="18" charset="0"/>
                </a:rPr>
                <a:t>有</a:t>
              </a:r>
              <a:r>
                <a:rPr lang="en-US" altLang="zh-CN" sz="2000" dirty="0">
                  <a:solidFill>
                    <a:srgbClr val="0000FF"/>
                  </a:solidFill>
                  <a:latin typeface="Times New Roman" panose="02020603050405020304" pitchFamily="18" charset="0"/>
                  <a:cs typeface="Times New Roman" panose="02020603050405020304" pitchFamily="18" charset="0"/>
                </a:rPr>
                <a:t>3</a:t>
              </a:r>
              <a:r>
                <a:rPr lang="zh-CN" altLang="en-US" sz="2000" dirty="0">
                  <a:solidFill>
                    <a:srgbClr val="0000FF"/>
                  </a:solidFill>
                  <a:latin typeface="Times New Roman" panose="02020603050405020304" pitchFamily="18" charset="0"/>
                  <a:cs typeface="Times New Roman" panose="02020603050405020304" pitchFamily="18" charset="0"/>
                </a:rPr>
                <a:t>个活着的活动</a:t>
              </a:r>
            </a:p>
          </p:txBody>
        </p:sp>
        <p:sp>
          <p:nvSpPr>
            <p:cNvPr id="18" name="AutoShape 19"/>
            <p:cNvSpPr>
              <a:spLocks noChangeArrowheads="1"/>
            </p:cNvSpPr>
            <p:nvPr/>
          </p:nvSpPr>
          <p:spPr bwMode="auto">
            <a:xfrm>
              <a:off x="3696" y="3936"/>
              <a:ext cx="1488" cy="288"/>
            </a:xfrm>
            <a:prstGeom prst="wedgeRoundRectCallout">
              <a:avLst>
                <a:gd name="adj1" fmla="val -98792"/>
                <a:gd name="adj2" fmla="val -70486"/>
                <a:gd name="adj3" fmla="val 1666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sz="2000">
                  <a:solidFill>
                    <a:srgbClr val="0000FF"/>
                  </a:solidFill>
                  <a:latin typeface="Times New Roman" panose="02020603050405020304" pitchFamily="18" charset="0"/>
                  <a:cs typeface="Times New Roman" panose="02020603050405020304" pitchFamily="18" charset="0"/>
                </a:rPr>
                <a:t>P</a:t>
              </a:r>
              <a:r>
                <a:rPr lang="zh-CN" altLang="en-US" sz="2000">
                  <a:solidFill>
                    <a:srgbClr val="0000FF"/>
                  </a:solidFill>
                  <a:latin typeface="Times New Roman" panose="02020603050405020304" pitchFamily="18" charset="0"/>
                  <a:cs typeface="Times New Roman" panose="02020603050405020304" pitchFamily="18" charset="0"/>
                </a:rPr>
                <a:t>有</a:t>
              </a:r>
              <a:r>
                <a:rPr lang="en-US" altLang="zh-CN" sz="2000">
                  <a:solidFill>
                    <a:srgbClr val="0000FF"/>
                  </a:solidFill>
                  <a:latin typeface="Times New Roman" panose="02020603050405020304" pitchFamily="18" charset="0"/>
                  <a:cs typeface="Times New Roman" panose="02020603050405020304" pitchFamily="18" charset="0"/>
                </a:rPr>
                <a:t>2</a:t>
              </a:r>
              <a:r>
                <a:rPr lang="zh-CN" altLang="en-US" sz="2000">
                  <a:solidFill>
                    <a:srgbClr val="0000FF"/>
                  </a:solidFill>
                  <a:latin typeface="Times New Roman" panose="02020603050405020304" pitchFamily="18" charset="0"/>
                  <a:cs typeface="Times New Roman" panose="02020603050405020304" pitchFamily="18" charset="0"/>
                </a:rPr>
                <a:t>个活着的活动</a:t>
              </a:r>
            </a:p>
          </p:txBody>
        </p:sp>
        <p:sp>
          <p:nvSpPr>
            <p:cNvPr id="19" name="AutoShape 20"/>
            <p:cNvSpPr>
              <a:spLocks noChangeArrowheads="1"/>
            </p:cNvSpPr>
            <p:nvPr/>
          </p:nvSpPr>
          <p:spPr bwMode="auto">
            <a:xfrm>
              <a:off x="912" y="3888"/>
              <a:ext cx="1488" cy="288"/>
            </a:xfrm>
            <a:prstGeom prst="wedgeRoundRectCallout">
              <a:avLst>
                <a:gd name="adj1" fmla="val 62500"/>
                <a:gd name="adj2" fmla="val -95833"/>
                <a:gd name="adj3" fmla="val 1666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华文新魏" pitchFamily="2" charset="-122"/>
                  <a:ea typeface="华文新魏" pitchFamily="2" charset="-122"/>
                </a:defRPr>
              </a:lvl1pPr>
              <a:lvl2pPr marL="742950" indent="-285750" eaLnBrk="0" hangingPunct="0">
                <a:defRPr sz="2400" b="1">
                  <a:solidFill>
                    <a:schemeClr val="tx1"/>
                  </a:solidFill>
                  <a:latin typeface="华文新魏" pitchFamily="2" charset="-122"/>
                  <a:ea typeface="华文新魏" pitchFamily="2" charset="-122"/>
                </a:defRPr>
              </a:lvl2pPr>
              <a:lvl3pPr marL="1143000" indent="-228600" eaLnBrk="0" hangingPunct="0">
                <a:defRPr sz="2400" b="1">
                  <a:solidFill>
                    <a:schemeClr val="tx1"/>
                  </a:solidFill>
                  <a:latin typeface="华文新魏" pitchFamily="2" charset="-122"/>
                  <a:ea typeface="华文新魏" pitchFamily="2" charset="-122"/>
                </a:defRPr>
              </a:lvl3pPr>
              <a:lvl4pPr marL="1600200" indent="-228600" eaLnBrk="0" hangingPunct="0">
                <a:defRPr sz="2400" b="1">
                  <a:solidFill>
                    <a:schemeClr val="tx1"/>
                  </a:solidFill>
                  <a:latin typeface="华文新魏" pitchFamily="2" charset="-122"/>
                  <a:ea typeface="华文新魏" pitchFamily="2" charset="-122"/>
                </a:defRPr>
              </a:lvl4pPr>
              <a:lvl5pPr marL="2057400" indent="-228600" eaLnBrk="0" hangingPunct="0">
                <a:defRPr sz="2400" b="1">
                  <a:solidFill>
                    <a:schemeClr val="tx1"/>
                  </a:solidFill>
                  <a:latin typeface="华文新魏" pitchFamily="2" charset="-122"/>
                  <a:ea typeface="华文新魏" pitchFamily="2" charset="-122"/>
                </a:defRPr>
              </a:lvl5pPr>
              <a:lvl6pPr marL="25146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6pPr>
              <a:lvl7pPr marL="29718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7pPr>
              <a:lvl8pPr marL="34290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8pPr>
              <a:lvl9pPr marL="3886200" indent="-228600" algn="ctr" eaLnBrk="0" fontAlgn="base" hangingPunct="0">
                <a:spcBef>
                  <a:spcPct val="0"/>
                </a:spcBef>
                <a:spcAft>
                  <a:spcPct val="0"/>
                </a:spcAft>
                <a:buClr>
                  <a:schemeClr val="hlink"/>
                </a:buClr>
                <a:buFont typeface="Wingdings" pitchFamily="2" charset="2"/>
                <a:defRPr sz="2400" b="1">
                  <a:solidFill>
                    <a:schemeClr val="tx1"/>
                  </a:solidFill>
                  <a:latin typeface="华文新魏" pitchFamily="2" charset="-122"/>
                  <a:ea typeface="华文新魏" pitchFamily="2" charset="-122"/>
                </a:defRPr>
              </a:lvl9pPr>
            </a:lstStyle>
            <a:p>
              <a:pPr eaLnBrk="1" hangingPunct="1"/>
              <a:r>
                <a:rPr lang="en-US" altLang="zh-CN" sz="2000">
                  <a:solidFill>
                    <a:srgbClr val="0000FF"/>
                  </a:solidFill>
                  <a:latin typeface="Times New Roman" panose="02020603050405020304" pitchFamily="18" charset="0"/>
                  <a:cs typeface="Times New Roman" panose="02020603050405020304" pitchFamily="18" charset="0"/>
                </a:rPr>
                <a:t>P</a:t>
              </a:r>
              <a:r>
                <a:rPr lang="zh-CN" altLang="en-US" sz="2000">
                  <a:solidFill>
                    <a:srgbClr val="0000FF"/>
                  </a:solidFill>
                  <a:latin typeface="Times New Roman" panose="02020603050405020304" pitchFamily="18" charset="0"/>
                  <a:cs typeface="Times New Roman" panose="02020603050405020304" pitchFamily="18" charset="0"/>
                </a:rPr>
                <a:t>有</a:t>
              </a:r>
              <a:r>
                <a:rPr lang="en-US" altLang="zh-CN" sz="2000">
                  <a:solidFill>
                    <a:srgbClr val="0000FF"/>
                  </a:solidFill>
                  <a:latin typeface="Times New Roman" panose="02020603050405020304" pitchFamily="18" charset="0"/>
                  <a:cs typeface="Times New Roman" panose="02020603050405020304" pitchFamily="18" charset="0"/>
                </a:rPr>
                <a:t>1</a:t>
              </a:r>
              <a:r>
                <a:rPr lang="zh-CN" altLang="en-US" sz="2000">
                  <a:solidFill>
                    <a:srgbClr val="0000FF"/>
                  </a:solidFill>
                  <a:latin typeface="Times New Roman" panose="02020603050405020304" pitchFamily="18" charset="0"/>
                  <a:cs typeface="Times New Roman" panose="02020603050405020304" pitchFamily="18" charset="0"/>
                </a:rPr>
                <a:t>个活着的活动</a:t>
              </a:r>
            </a:p>
          </p:txBody>
        </p:sp>
      </p:grpSp>
    </p:spTree>
    <p:extLst>
      <p:ext uri="{BB962C8B-B14F-4D97-AF65-F5344CB8AC3E}">
        <p14:creationId xmlns:p14="http://schemas.microsoft.com/office/powerpoint/2010/main" val="208242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609600" y="990600"/>
            <a:ext cx="9753600" cy="5257800"/>
          </a:xfrm>
        </p:spPr>
        <p:txBody>
          <a:bodyPr/>
          <a:lstStyle/>
          <a:p>
            <a:r>
              <a:rPr lang="zh-CN" altLang="en-US" dirty="0"/>
              <a:t>非局部名字的访问</a:t>
            </a:r>
            <a:endParaRPr lang="en-US" altLang="zh-CN" dirty="0"/>
          </a:p>
          <a:p>
            <a:pPr lvl="1"/>
            <a:r>
              <a:rPr lang="zh-CN" altLang="en-US" dirty="0"/>
              <a:t>静态作用域规则</a:t>
            </a:r>
            <a:endParaRPr lang="en-US" altLang="zh-CN" dirty="0"/>
          </a:p>
          <a:p>
            <a:pPr lvl="1"/>
            <a:r>
              <a:rPr lang="zh-CN" altLang="en-US" dirty="0"/>
              <a:t>非嵌套过程的作用域规则、存储分配策略</a:t>
            </a:r>
            <a:endParaRPr lang="en-US" altLang="zh-CN" dirty="0"/>
          </a:p>
          <a:p>
            <a:pPr lvl="1"/>
            <a:r>
              <a:rPr lang="zh-CN" altLang="en-US" dirty="0"/>
              <a:t>嵌套过程的作用域规则</a:t>
            </a:r>
            <a:endParaRPr lang="en-US" altLang="zh-CN" dirty="0"/>
          </a:p>
          <a:p>
            <a:pPr lvl="2"/>
            <a:r>
              <a:rPr lang="zh-CN" altLang="en-US" dirty="0"/>
              <a:t>嵌套深度</a:t>
            </a:r>
            <a:endParaRPr lang="en-US" altLang="zh-CN" dirty="0"/>
          </a:p>
          <a:p>
            <a:pPr lvl="2"/>
            <a:r>
              <a:rPr lang="zh-CN" altLang="en-US" dirty="0"/>
              <a:t>存取链的指向</a:t>
            </a:r>
            <a:endParaRPr lang="en-US" altLang="zh-CN" dirty="0"/>
          </a:p>
          <a:p>
            <a:pPr lvl="2"/>
            <a:r>
              <a:rPr lang="zh-CN" altLang="en-US" dirty="0"/>
              <a:t>存取链的应用</a:t>
            </a:r>
            <a:endParaRPr lang="en-US" altLang="zh-CN" dirty="0"/>
          </a:p>
          <a:p>
            <a:pPr lvl="2"/>
            <a:r>
              <a:rPr lang="zh-CN" altLang="en-US" dirty="0"/>
              <a:t>存取链的建立</a:t>
            </a:r>
            <a:endParaRPr lang="en-US" altLang="zh-CN" dirty="0"/>
          </a:p>
          <a:p>
            <a:r>
              <a:rPr lang="zh-CN" altLang="en-US" dirty="0"/>
              <a:t>符号表</a:t>
            </a:r>
            <a:endParaRPr lang="en-US" altLang="zh-CN" dirty="0"/>
          </a:p>
          <a:p>
            <a:pPr lvl="1"/>
            <a:r>
              <a:rPr lang="zh-CN" altLang="en-US" dirty="0"/>
              <a:t>符号表的定义、作用和实现、数据结构等</a:t>
            </a:r>
            <a:endParaRPr lang="en-US" altLang="zh-CN" dirty="0"/>
          </a:p>
        </p:txBody>
      </p:sp>
      <p:sp>
        <p:nvSpPr>
          <p:cNvPr id="3" name="灯片编号占位符 2"/>
          <p:cNvSpPr>
            <a:spLocks noGrp="1"/>
          </p:cNvSpPr>
          <p:nvPr>
            <p:ph type="sldNum" sz="quarter" idx="12"/>
          </p:nvPr>
        </p:nvSpPr>
        <p:spPr/>
        <p:txBody>
          <a:bodyPr/>
          <a:lstStyle/>
          <a:p>
            <a:fld id="{10F35DC5-7E65-8247-99AB-4E984F8A921E}" type="slidenum">
              <a:rPr lang="en-US" smtClean="0"/>
              <a:pPr/>
              <a:t>90</a:t>
            </a:fld>
            <a:endParaRPr lang="en-US"/>
          </a:p>
        </p:txBody>
      </p:sp>
      <p:sp>
        <p:nvSpPr>
          <p:cNvPr id="4" name="标题 3"/>
          <p:cNvSpPr>
            <a:spLocks noGrp="1"/>
          </p:cNvSpPr>
          <p:nvPr>
            <p:ph type="title"/>
          </p:nvPr>
        </p:nvSpPr>
        <p:spPr/>
        <p:txBody>
          <a:bodyPr/>
          <a:lstStyle/>
          <a:p>
            <a:r>
              <a:rPr lang="zh-CN" altLang="en-US" dirty="0"/>
              <a:t>小结</a:t>
            </a:r>
          </a:p>
        </p:txBody>
      </p:sp>
    </p:spTree>
    <p:extLst>
      <p:ext uri="{BB962C8B-B14F-4D97-AF65-F5344CB8AC3E}">
        <p14:creationId xmlns:p14="http://schemas.microsoft.com/office/powerpoint/2010/main" val="31929260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4294967295"/>
          </p:nvPr>
        </p:nvSpPr>
        <p:spPr>
          <a:xfrm>
            <a:off x="8686800" y="6356350"/>
            <a:ext cx="1981200" cy="457200"/>
          </a:xfrm>
        </p:spPr>
        <p:txBody>
          <a:bodyPr/>
          <a:lstStyle/>
          <a:p>
            <a:fld id="{462C808B-4BFB-437F-8C5A-0F0D13D80DAD}" type="slidenum">
              <a:rPr lang="zh-CN" altLang="en-US" smtClean="0"/>
              <a:pPr/>
              <a:t>91</a:t>
            </a:fld>
            <a:endParaRPr lang="zh-CN" altLang="en-US" dirty="0"/>
          </a:p>
        </p:txBody>
      </p:sp>
    </p:spTree>
    <p:extLst>
      <p:ext uri="{BB962C8B-B14F-4D97-AF65-F5344CB8AC3E}">
        <p14:creationId xmlns:p14="http://schemas.microsoft.com/office/powerpoint/2010/main" val="2340417390"/>
      </p:ext>
    </p:extLst>
  </p:cSld>
  <p:clrMapOvr>
    <a:masterClrMapping/>
  </p:clrMapOvr>
</p:sld>
</file>

<file path=ppt/theme/theme1.xml><?xml version="1.0" encoding="utf-8"?>
<a:theme xmlns:a="http://schemas.openxmlformats.org/drawingml/2006/main" name="主题6">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主题6</Template>
  <TotalTime>272</TotalTime>
  <Words>8081</Words>
  <Application>Microsoft Macintosh PowerPoint</Application>
  <PresentationFormat>宽屏</PresentationFormat>
  <Paragraphs>1304</Paragraphs>
  <Slides>91</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91</vt:i4>
      </vt:variant>
    </vt:vector>
  </HeadingPairs>
  <TitlesOfParts>
    <vt:vector size="104" baseType="lpstr">
      <vt:lpstr>华文新魏</vt:lpstr>
      <vt:lpstr>宋体</vt:lpstr>
      <vt:lpstr>Times</vt:lpstr>
      <vt:lpstr>Arial</vt:lpstr>
      <vt:lpstr>Calibri</vt:lpstr>
      <vt:lpstr>Comic Sans MS</vt:lpstr>
      <vt:lpstr>Consolas</vt:lpstr>
      <vt:lpstr>Lucida Sans</vt:lpstr>
      <vt:lpstr>Monotype Sorts</vt:lpstr>
      <vt:lpstr>Tahoma</vt:lpstr>
      <vt:lpstr>Times New Roman</vt:lpstr>
      <vt:lpstr>Wingdings</vt:lpstr>
      <vt:lpstr>主题6</vt:lpstr>
      <vt:lpstr>编译原理 Principle of Compiler 2023-2024第2学期</vt:lpstr>
      <vt:lpstr>提纲</vt:lpstr>
      <vt:lpstr>7.1 概述</vt:lpstr>
      <vt:lpstr>7.1 概述</vt:lpstr>
      <vt:lpstr>7.1 概述</vt:lpstr>
      <vt:lpstr>提纲</vt:lpstr>
      <vt:lpstr>7.2有关源语言中的一些问题的讨论</vt:lpstr>
      <vt:lpstr>PowerPoint 演示文稿</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7.2有关源语言中的一些问题的讨论</vt:lpstr>
      <vt:lpstr>提纲</vt:lpstr>
      <vt:lpstr>7.3 存储组织</vt:lpstr>
      <vt:lpstr>7.3 存储组织</vt:lpstr>
      <vt:lpstr>7.3 存储组织</vt:lpstr>
      <vt:lpstr>7.3 存储组织</vt:lpstr>
      <vt:lpstr>活动记录的内容(图7.5(龙书))</vt:lpstr>
      <vt:lpstr>提纲</vt:lpstr>
      <vt:lpstr>7.4 运行时刻存储分配策略</vt:lpstr>
      <vt:lpstr>7.4 运行时刻存储分配策略</vt:lpstr>
      <vt:lpstr>静态存储分配</vt:lpstr>
      <vt:lpstr>静态存储分配</vt:lpstr>
      <vt:lpstr>静态存储分配</vt:lpstr>
      <vt:lpstr>7.4 运行时刻存储分配策略</vt:lpstr>
      <vt:lpstr>栈式存储分配</vt:lpstr>
      <vt:lpstr>控制栈的变化举例(旧图6.11)龙书图7-6)</vt:lpstr>
      <vt:lpstr>控制栈的变化举例(旧图6.11)龙书图7-6)</vt:lpstr>
      <vt:lpstr>控制栈的变化举例(旧图6.11)龙书图7-6)</vt:lpstr>
      <vt:lpstr>控制栈的变化举例(旧图6.11)龙书图7-6)</vt:lpstr>
      <vt:lpstr>控制栈的变化举例(旧图6.11)龙书图7-6)</vt:lpstr>
      <vt:lpstr>7.4 运行时刻存储分配策略</vt:lpstr>
      <vt:lpstr>栈式存储分配的实现</vt:lpstr>
      <vt:lpstr>栈式存储分配的实现</vt:lpstr>
      <vt:lpstr>调用序列的安排</vt:lpstr>
      <vt:lpstr>返回序列</vt:lpstr>
      <vt:lpstr>调用序列与活动记录</vt:lpstr>
      <vt:lpstr>活动记录中内容的安排原则</vt:lpstr>
      <vt:lpstr>7.4 运行时刻存储分配策略</vt:lpstr>
      <vt:lpstr>堆式存储分配与栈式存储分配的比较</vt:lpstr>
      <vt:lpstr>提纲</vt:lpstr>
      <vt:lpstr>7.5 对非局部名字的访问</vt:lpstr>
      <vt:lpstr>程序块</vt:lpstr>
      <vt:lpstr>7.5 对非局部名字的访问</vt:lpstr>
      <vt:lpstr>静态作用域举例</vt:lpstr>
      <vt:lpstr>静态作用域举例</vt:lpstr>
      <vt:lpstr>7.5 对非局部名字的访问</vt:lpstr>
      <vt:lpstr>7.5 对非局部名字的访问</vt:lpstr>
      <vt:lpstr>不含过程嵌套定义的词法作用域</vt:lpstr>
      <vt:lpstr>7.5 对非局部名字的访问</vt:lpstr>
      <vt:lpstr>7.4 对非局部名字的访问</vt:lpstr>
      <vt:lpstr>7.4 对非局部名字的访问</vt:lpstr>
      <vt:lpstr>过程及名字的嵌套关系</vt:lpstr>
      <vt:lpstr>存取链</vt:lpstr>
      <vt:lpstr>存取链</vt:lpstr>
      <vt:lpstr>存取链的使用</vt:lpstr>
      <vt:lpstr>存取链的使用</vt:lpstr>
      <vt:lpstr>存取链的建立</vt:lpstr>
      <vt:lpstr>存取链的建立</vt:lpstr>
      <vt:lpstr>存取链的建立</vt:lpstr>
      <vt:lpstr>存取链的建立</vt:lpstr>
      <vt:lpstr>存取链举例 </vt:lpstr>
      <vt:lpstr>DISPLAY表</vt:lpstr>
      <vt:lpstr>DISPLAY表</vt:lpstr>
      <vt:lpstr>DISPAY表应用举例</vt:lpstr>
      <vt:lpstr>DISPAY表应用举例</vt:lpstr>
      <vt:lpstr>DISPAY表应用举例</vt:lpstr>
      <vt:lpstr>DISPAY表应用举例</vt:lpstr>
      <vt:lpstr>DISPAY表应用举例</vt:lpstr>
      <vt:lpstr>DISPAY表应用举例</vt:lpstr>
      <vt:lpstr>PowerPoint 演示文稿</vt:lpstr>
      <vt:lpstr>PowerPoint 演示文稿</vt:lpstr>
      <vt:lpstr>提纲</vt:lpstr>
      <vt:lpstr>7.6 符号表</vt:lpstr>
      <vt:lpstr>7.6 符号表</vt:lpstr>
      <vt:lpstr>7.6 符号表</vt:lpstr>
      <vt:lpstr>7.6 符号表</vt:lpstr>
      <vt:lpstr>7.6 符号表</vt:lpstr>
      <vt:lpstr>小结</vt:lpstr>
      <vt:lpstr>小结</vt:lpstr>
      <vt:lpstr>PowerPoint 演示文稿</vt:lpstr>
    </vt:vector>
  </TitlesOfParts>
  <Company>Hangzhou Dianzi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Principles</dc:title>
  <dc:creator>HUANG Xiaoxi</dc:creator>
  <cp:lastModifiedBy>Microsoft Office User</cp:lastModifiedBy>
  <cp:revision>1111</cp:revision>
  <cp:lastPrinted>2012-03-05T01:42:15Z</cp:lastPrinted>
  <dcterms:created xsi:type="dcterms:W3CDTF">2010-04-19T15:31:24Z</dcterms:created>
  <dcterms:modified xsi:type="dcterms:W3CDTF">2024-05-23T08:15:09Z</dcterms:modified>
</cp:coreProperties>
</file>