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8" r:id="rId1"/>
  </p:sldMasterIdLst>
  <p:notesMasterIdLst>
    <p:notesMasterId r:id="rId117"/>
  </p:notesMasterIdLst>
  <p:handoutMasterIdLst>
    <p:handoutMasterId r:id="rId118"/>
  </p:handoutMasterIdLst>
  <p:sldIdLst>
    <p:sldId id="384" r:id="rId2"/>
    <p:sldId id="433" r:id="rId3"/>
    <p:sldId id="434" r:id="rId4"/>
    <p:sldId id="435" r:id="rId5"/>
    <p:sldId id="426" r:id="rId6"/>
    <p:sldId id="420" r:id="rId7"/>
    <p:sldId id="486" r:id="rId8"/>
    <p:sldId id="427" r:id="rId9"/>
    <p:sldId id="428" r:id="rId10"/>
    <p:sldId id="429" r:id="rId11"/>
    <p:sldId id="432" r:id="rId12"/>
    <p:sldId id="487" r:id="rId13"/>
    <p:sldId id="431" r:id="rId14"/>
    <p:sldId id="436" r:id="rId15"/>
    <p:sldId id="437" r:id="rId16"/>
    <p:sldId id="438" r:id="rId17"/>
    <p:sldId id="441" r:id="rId18"/>
    <p:sldId id="442" r:id="rId19"/>
    <p:sldId id="443" r:id="rId20"/>
    <p:sldId id="444" r:id="rId21"/>
    <p:sldId id="536" r:id="rId22"/>
    <p:sldId id="445" r:id="rId23"/>
    <p:sldId id="446" r:id="rId24"/>
    <p:sldId id="447" r:id="rId25"/>
    <p:sldId id="448" r:id="rId26"/>
    <p:sldId id="449" r:id="rId27"/>
    <p:sldId id="450" r:id="rId28"/>
    <p:sldId id="451" r:id="rId29"/>
    <p:sldId id="452" r:id="rId30"/>
    <p:sldId id="455" r:id="rId31"/>
    <p:sldId id="454" r:id="rId32"/>
    <p:sldId id="456" r:id="rId33"/>
    <p:sldId id="457" r:id="rId34"/>
    <p:sldId id="458" r:id="rId35"/>
    <p:sldId id="459" r:id="rId36"/>
    <p:sldId id="460" r:id="rId37"/>
    <p:sldId id="463" r:id="rId38"/>
    <p:sldId id="462" r:id="rId39"/>
    <p:sldId id="464" r:id="rId40"/>
    <p:sldId id="465" r:id="rId41"/>
    <p:sldId id="466" r:id="rId42"/>
    <p:sldId id="467" r:id="rId43"/>
    <p:sldId id="468" r:id="rId44"/>
    <p:sldId id="469" r:id="rId45"/>
    <p:sldId id="470" r:id="rId46"/>
    <p:sldId id="471" r:id="rId47"/>
    <p:sldId id="472" r:id="rId48"/>
    <p:sldId id="473" r:id="rId49"/>
    <p:sldId id="488" r:id="rId50"/>
    <p:sldId id="474" r:id="rId51"/>
    <p:sldId id="475" r:id="rId52"/>
    <p:sldId id="476" r:id="rId53"/>
    <p:sldId id="477" r:id="rId54"/>
    <p:sldId id="478" r:id="rId55"/>
    <p:sldId id="479" r:id="rId56"/>
    <p:sldId id="480" r:id="rId57"/>
    <p:sldId id="481" r:id="rId58"/>
    <p:sldId id="482" r:id="rId59"/>
    <p:sldId id="483" r:id="rId60"/>
    <p:sldId id="484" r:id="rId61"/>
    <p:sldId id="533" r:id="rId62"/>
    <p:sldId id="537" r:id="rId63"/>
    <p:sldId id="538" r:id="rId64"/>
    <p:sldId id="539" r:id="rId65"/>
    <p:sldId id="540" r:id="rId66"/>
    <p:sldId id="541" r:id="rId67"/>
    <p:sldId id="542" r:id="rId68"/>
    <p:sldId id="543" r:id="rId69"/>
    <p:sldId id="544" r:id="rId70"/>
    <p:sldId id="489" r:id="rId71"/>
    <p:sldId id="485" r:id="rId72"/>
    <p:sldId id="490" r:id="rId73"/>
    <p:sldId id="491" r:id="rId74"/>
    <p:sldId id="492" r:id="rId75"/>
    <p:sldId id="493" r:id="rId76"/>
    <p:sldId id="494" r:id="rId77"/>
    <p:sldId id="495" r:id="rId78"/>
    <p:sldId id="496" r:id="rId79"/>
    <p:sldId id="497" r:id="rId80"/>
    <p:sldId id="499" r:id="rId81"/>
    <p:sldId id="500" r:id="rId82"/>
    <p:sldId id="501" r:id="rId83"/>
    <p:sldId id="502" r:id="rId84"/>
    <p:sldId id="503" r:id="rId85"/>
    <p:sldId id="504" r:id="rId86"/>
    <p:sldId id="505" r:id="rId87"/>
    <p:sldId id="535" r:id="rId88"/>
    <p:sldId id="506" r:id="rId89"/>
    <p:sldId id="507" r:id="rId90"/>
    <p:sldId id="509" r:id="rId91"/>
    <p:sldId id="510" r:id="rId92"/>
    <p:sldId id="508" r:id="rId93"/>
    <p:sldId id="511" r:id="rId94"/>
    <p:sldId id="512" r:id="rId95"/>
    <p:sldId id="513" r:id="rId96"/>
    <p:sldId id="515" r:id="rId97"/>
    <p:sldId id="516" r:id="rId98"/>
    <p:sldId id="517" r:id="rId99"/>
    <p:sldId id="519" r:id="rId100"/>
    <p:sldId id="520" r:id="rId101"/>
    <p:sldId id="521" r:id="rId102"/>
    <p:sldId id="522" r:id="rId103"/>
    <p:sldId id="523" r:id="rId104"/>
    <p:sldId id="524" r:id="rId105"/>
    <p:sldId id="525" r:id="rId106"/>
    <p:sldId id="545" r:id="rId107"/>
    <p:sldId id="546" r:id="rId108"/>
    <p:sldId id="547" r:id="rId109"/>
    <p:sldId id="526" r:id="rId110"/>
    <p:sldId id="527" r:id="rId111"/>
    <p:sldId id="528" r:id="rId112"/>
    <p:sldId id="529" r:id="rId113"/>
    <p:sldId id="530" r:id="rId114"/>
    <p:sldId id="531" r:id="rId115"/>
    <p:sldId id="532" r:id="rId116"/>
  </p:sldIdLst>
  <p:sldSz cx="12192000" cy="6858000"/>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CC"/>
    <a:srgbClr val="000099"/>
    <a:srgbClr val="0000CC"/>
    <a:srgbClr val="DEF1DE"/>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4774" autoAdjust="0"/>
  </p:normalViewPr>
  <p:slideViewPr>
    <p:cSldViewPr>
      <p:cViewPr varScale="1">
        <p:scale>
          <a:sx n="90" d="100"/>
          <a:sy n="90" d="100"/>
        </p:scale>
        <p:origin x="232" y="408"/>
      </p:cViewPr>
      <p:guideLst>
        <p:guide orient="horz" pos="2160"/>
        <p:guide pos="384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92882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pPr/>
              <a:t>6</a:t>
            </a:fld>
            <a:endParaRPr lang="en-US"/>
          </a:p>
        </p:txBody>
      </p:sp>
    </p:spTree>
    <p:extLst>
      <p:ext uri="{BB962C8B-B14F-4D97-AF65-F5344CB8AC3E}">
        <p14:creationId xmlns:p14="http://schemas.microsoft.com/office/powerpoint/2010/main" val="3116047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311604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311604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3116047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pPr/>
              <a:t>70</a:t>
            </a:fld>
            <a:endParaRPr lang="en-US"/>
          </a:p>
        </p:txBody>
      </p:sp>
    </p:spTree>
    <p:extLst>
      <p:ext uri="{BB962C8B-B14F-4D97-AF65-F5344CB8AC3E}">
        <p14:creationId xmlns:p14="http://schemas.microsoft.com/office/powerpoint/2010/main" val="3116047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3200401"/>
            <a:ext cx="3429000" cy="349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pitchFamily="-65"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13" name="TextBox 12"/>
          <p:cNvSpPr txBox="1"/>
          <p:nvPr/>
        </p:nvSpPr>
        <p:spPr>
          <a:xfrm>
            <a:off x="10464805" y="6431082"/>
            <a:ext cx="1727201" cy="261610"/>
          </a:xfrm>
          <a:prstGeom prst="rect">
            <a:avLst/>
          </a:prstGeom>
          <a:noFill/>
        </p:spPr>
        <p:txBody>
          <a:bodyPr wrap="square" lIns="0" rIns="0" rtlCol="0">
            <a:spAutoFit/>
          </a:bodyPr>
          <a:lstStyle/>
          <a:p>
            <a:pPr algn="ctr"/>
            <a:r>
              <a:rPr lang="en-US" altLang="zh-CN" sz="1100" dirty="0">
                <a:solidFill>
                  <a:srgbClr val="A4001D"/>
                </a:solidFill>
                <a:latin typeface="+mn-lt"/>
              </a:rPr>
              <a:t>HUANG Xiaoxi</a:t>
            </a:r>
            <a:endParaRPr lang="en-US" sz="1100" dirty="0">
              <a:solidFill>
                <a:srgbClr val="A4001D"/>
              </a:solidFill>
              <a:latin typeface="+mn-lt"/>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 y="838200"/>
            <a:ext cx="515906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2119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smtClean="0"/>
              <a:pPr/>
              <a:t>‹#›</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9835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smtClean="0"/>
              <a:pPr/>
              <a:t>‹#›</a:t>
            </a:fld>
            <a:endParaRPr lang="en-US"/>
          </a:p>
        </p:txBody>
      </p:sp>
    </p:spTree>
    <p:extLst>
      <p:ext uri="{BB962C8B-B14F-4D97-AF65-F5344CB8AC3E}">
        <p14:creationId xmlns:p14="http://schemas.microsoft.com/office/powerpoint/2010/main" val="37430817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18177066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pitchFamily="18" charset="0"/>
                <a:ea typeface="华文新魏" panose="02010800040101010101" pitchFamily="2" charset="-122"/>
                <a:cs typeface="Times New Roman" panose="02020603050405020304" pitchFamily="18" charset="0"/>
              </a:defRPr>
            </a:lvl1pPr>
            <a:lvl2pPr>
              <a:defRPr sz="2800">
                <a:latin typeface="Times New Roman" panose="02020603050405020304" pitchFamily="18" charset="0"/>
                <a:ea typeface="华文新魏" panose="02010800040101010101" pitchFamily="2" charset="-122"/>
                <a:cs typeface="Times New Roman" panose="02020603050405020304" pitchFamily="18" charset="0"/>
              </a:defRPr>
            </a:lvl2pPr>
            <a:lvl3pPr>
              <a:defRPr sz="2800">
                <a:latin typeface="Times New Roman" panose="02020603050405020304" pitchFamily="18" charset="0"/>
                <a:ea typeface="华文新魏" panose="02010800040101010101" pitchFamily="2" charset="-122"/>
                <a:cs typeface="Times New Roman" panose="02020603050405020304" pitchFamily="18" charset="0"/>
              </a:defRPr>
            </a:lvl3pPr>
            <a:lvl4pPr>
              <a:defRPr sz="2400">
                <a:latin typeface="Times New Roman" panose="02020603050405020304" pitchFamily="18" charset="0"/>
                <a:ea typeface="华文新魏" panose="02010800040101010101" pitchFamily="2" charset="-122"/>
                <a:cs typeface="Times New Roman" panose="02020603050405020304" pitchFamily="18" charset="0"/>
              </a:defRPr>
            </a:lvl4pPr>
            <a:lvl5pPr>
              <a:defRPr sz="2400">
                <a:latin typeface="Times New Roman" panose="02020603050405020304" pitchFamily="18" charset="0"/>
                <a:ea typeface="华文新魏" panose="02010800040101010101" pitchFamily="2" charset="-122"/>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5327915" y="6356176"/>
            <a:ext cx="2641600" cy="457200"/>
          </a:xfrm>
          <a:ln/>
        </p:spPr>
        <p:txBody>
          <a:bodyPr anchor="ctr" anchorCtr="0"/>
          <a:lstStyle>
            <a:lvl1pPr algn="ctr">
              <a:defRPr/>
            </a:lvl1pPr>
          </a:lstStyle>
          <a:p>
            <a:fld id="{10F35DC5-7E65-8247-99AB-4E984F8A921E}" type="slidenum">
              <a:rPr lang="en-US" smtClean="0"/>
              <a:pPr/>
              <a:t>‹#›</a:t>
            </a:fld>
            <a:endParaRPr lang="en-US"/>
          </a:p>
        </p:txBody>
      </p:sp>
      <p:sp>
        <p:nvSpPr>
          <p:cNvPr id="10" name="Rectangle 3"/>
          <p:cNvSpPr>
            <a:spLocks noGrp="1" noChangeArrowheads="1"/>
          </p:cNvSpPr>
          <p:nvPr>
            <p:ph type="title"/>
          </p:nvPr>
        </p:nvSpPr>
        <p:spPr bwMode="auto">
          <a:xfrm>
            <a:off x="838201" y="42508"/>
            <a:ext cx="109474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4000"/>
            </a:lvl1pPr>
          </a:lstStyle>
          <a:p>
            <a:pPr lvl="0"/>
            <a:r>
              <a:rPr lang="zh-CN" altLang="en-US"/>
              <a:t>单击此处编辑母版标题样式</a:t>
            </a:r>
            <a:endParaRPr lang="en-US" dirty="0"/>
          </a:p>
        </p:txBody>
      </p:sp>
    </p:spTree>
    <p:extLst>
      <p:ext uri="{BB962C8B-B14F-4D97-AF65-F5344CB8AC3E}">
        <p14:creationId xmlns:p14="http://schemas.microsoft.com/office/powerpoint/2010/main" val="23861769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smtClean="0"/>
              <a:pPr/>
              <a:t>‹#›</a:t>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4000"/>
            </a:lvl1pPr>
          </a:lstStyle>
          <a:p>
            <a:pPr lvl="0"/>
            <a:r>
              <a:rPr lang="zh-CN" altLang="en-US" dirty="0"/>
              <a:t>单击此处编辑母版标题样式</a:t>
            </a:r>
            <a:endParaRPr lang="en-US" dirty="0"/>
          </a:p>
        </p:txBody>
      </p:sp>
    </p:spTree>
    <p:extLst>
      <p:ext uri="{BB962C8B-B14F-4D97-AF65-F5344CB8AC3E}">
        <p14:creationId xmlns:p14="http://schemas.microsoft.com/office/powerpoint/2010/main" val="238617695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p>
        </p:txBody>
      </p:sp>
    </p:spTree>
    <p:extLst>
      <p:ext uri="{BB962C8B-B14F-4D97-AF65-F5344CB8AC3E}">
        <p14:creationId xmlns:p14="http://schemas.microsoft.com/office/powerpoint/2010/main" val="480275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dt" sz="half" idx="10"/>
          </p:nvPr>
        </p:nvSpPr>
        <p:spPr>
          <a:xfrm>
            <a:off x="8128001" y="6273800"/>
            <a:ext cx="2641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p>
        </p:txBody>
      </p:sp>
    </p:spTree>
    <p:extLst>
      <p:ext uri="{BB962C8B-B14F-4D97-AF65-F5344CB8AC3E}">
        <p14:creationId xmlns:p14="http://schemas.microsoft.com/office/powerpoint/2010/main" val="349530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smtClean="0"/>
              <a:pPr/>
              <a:t>‹#›</a:t>
            </a:fld>
            <a:endParaRPr lang="en-US"/>
          </a:p>
        </p:txBody>
      </p:sp>
    </p:spTree>
    <p:extLst>
      <p:ext uri="{BB962C8B-B14F-4D97-AF65-F5344CB8AC3E}">
        <p14:creationId xmlns:p14="http://schemas.microsoft.com/office/powerpoint/2010/main" val="2311732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smtClean="0"/>
              <a:pPr/>
              <a:t>‹#›</a:t>
            </a:fld>
            <a:endParaRPr lang="en-US"/>
          </a:p>
        </p:txBody>
      </p:sp>
    </p:spTree>
    <p:extLst>
      <p:ext uri="{BB962C8B-B14F-4D97-AF65-F5344CB8AC3E}">
        <p14:creationId xmlns:p14="http://schemas.microsoft.com/office/powerpoint/2010/main" val="36391346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smtClean="0"/>
              <a:pPr/>
              <a:t>‹#›</a:t>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smtClean="0"/>
              <a:pPr/>
              <a:t>‹#›</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863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smtClean="0"/>
              <a:pPr/>
              <a:t>‹#›</a:t>
            </a:fld>
            <a:endParaRPr lang="en-US"/>
          </a:p>
        </p:txBody>
      </p:sp>
    </p:spTree>
    <p:extLst>
      <p:ext uri="{BB962C8B-B14F-4D97-AF65-F5344CB8AC3E}">
        <p14:creationId xmlns:p14="http://schemas.microsoft.com/office/powerpoint/2010/main" val="394127875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smtClean="0"/>
              <a:pPr/>
              <a:t>‹#›</a:t>
            </a:fld>
            <a:endParaRPr lang="en-US"/>
          </a:p>
        </p:txBody>
      </p:sp>
    </p:spTree>
    <p:extLst>
      <p:ext uri="{BB962C8B-B14F-4D97-AF65-F5344CB8AC3E}">
        <p14:creationId xmlns:p14="http://schemas.microsoft.com/office/powerpoint/2010/main" val="28331271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1506046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duotone>
              <a:schemeClr val="bg2">
                <a:shade val="45000"/>
                <a:satMod val="135000"/>
              </a:schemeClr>
              <a:prstClr val="white"/>
            </a:duotone>
            <a:extLst>
              <a:ext uri="{BEBA8EAE-BF5A-486C-A8C5-ECC9F3942E4B}">
                <a14:imgProps xmlns:a14="http://schemas.microsoft.com/office/drawing/2010/main">
                  <a14:imgLayer r:embed="rId28">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charset="0"/>
            </a:endParaRPr>
          </a:p>
        </p:txBody>
      </p:sp>
      <p:sp>
        <p:nvSpPr>
          <p:cNvPr id="1028" name="Rectangle 3"/>
          <p:cNvSpPr>
            <a:spLocks noGrp="1" noChangeArrowheads="1"/>
          </p:cNvSpPr>
          <p:nvPr>
            <p:ph type="title"/>
          </p:nvPr>
        </p:nvSpPr>
        <p:spPr bwMode="auto">
          <a:xfrm>
            <a:off x="788595" y="44624"/>
            <a:ext cx="8507805"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556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solidFill>
                  <a:schemeClr val="bg1"/>
                </a:solidFill>
                <a:latin typeface="+mn-lt"/>
              </a:defRPr>
            </a:lvl1pPr>
          </a:lstStyle>
          <a:p>
            <a:fld id="{91F816EA-24CC-2048-859A-C5EA9F275392}" type="slidenum">
              <a:rPr lang="en-US" smtClean="0"/>
              <a:pPr/>
              <a:t>‹#›</a:t>
            </a:fld>
            <a:endParaRPr lang="en-US" dirty="0"/>
          </a:p>
        </p:txBody>
      </p:sp>
      <p:pic>
        <p:nvPicPr>
          <p:cNvPr id="7" name="图片 6"/>
          <p:cNvPicPr>
            <a:picLocks noChangeAspect="1"/>
          </p:cNvPicPr>
          <p:nvPr/>
        </p:nvPicPr>
        <p:blipFill>
          <a:blip r:embed="rId29" cstate="print">
            <a:duotone>
              <a:prstClr val="black"/>
              <a:schemeClr val="accent1">
                <a:tint val="45000"/>
                <a:satMod val="400000"/>
              </a:schemeClr>
            </a:duotone>
            <a:extLst>
              <a:ext uri="{BEBA8EAE-BF5A-486C-A8C5-ECC9F3942E4B}">
                <a14:imgProps xmlns:a14="http://schemas.microsoft.com/office/drawing/2010/main">
                  <a14:imgLayer r:embed="rId30">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491411" y="46157"/>
            <a:ext cx="700589" cy="718546"/>
          </a:xfrm>
          <a:prstGeom prst="rect">
            <a:avLst/>
          </a:prstGeom>
        </p:spPr>
      </p:pic>
      <p:pic>
        <p:nvPicPr>
          <p:cNvPr id="11"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58938"/>
            <a:ext cx="7620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761" r:id="rId23"/>
    <p:sldLayoutId id="2147483702" r:id="rId24"/>
    <p:sldLayoutId id="2147483709"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slideLayout" Target="../slideLayouts/slideLayout7.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image" Target="../media/image6.png"/><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107.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slideLayout" Target="../slideLayouts/slideLayout7.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 Type="http://schemas.openxmlformats.org/officeDocument/2006/relationships/tags" Target="../tags/tag150.xml"/><Relationship Id="rId16" Type="http://schemas.openxmlformats.org/officeDocument/2006/relationships/tags" Target="../tags/tag164.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tags" Target="../tags/tag163.xml"/><Relationship Id="rId10" Type="http://schemas.openxmlformats.org/officeDocument/2006/relationships/tags" Target="../tags/tag158.xml"/><Relationship Id="rId19" Type="http://schemas.openxmlformats.org/officeDocument/2006/relationships/image" Target="../media/image6.png"/><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s>
</file>

<file path=ppt/slides/_rels/slide108.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slideLayout" Target="../slideLayouts/slideLayout7.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10" Type="http://schemas.openxmlformats.org/officeDocument/2006/relationships/tags" Target="../tags/tag175.xml"/><Relationship Id="rId19" Type="http://schemas.openxmlformats.org/officeDocument/2006/relationships/image" Target="../media/image6.png"/><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7.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image" Target="../media/image6.png"/><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6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7.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6.png"/><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6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Layout" Target="../slideLayouts/slideLayout7.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image" Target="../media/image6.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6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6.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image" Target="../media/image6.png"/><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image" Target="../media/image6.pn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image" Target="../media/image6.png"/><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6.pn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324600" y="609601"/>
            <a:ext cx="50292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2023-2024</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itchFamily="66" charset="0"/>
            </a:endParaRPr>
          </a:p>
        </p:txBody>
      </p:sp>
      <p:sp>
        <p:nvSpPr>
          <p:cNvPr id="16387" name="Rectangle 6"/>
          <p:cNvSpPr>
            <a:spLocks noGrp="1" noChangeArrowheads="1"/>
          </p:cNvSpPr>
          <p:nvPr>
            <p:ph type="subTitle" idx="1"/>
          </p:nvPr>
        </p:nvSpPr>
        <p:spPr>
          <a:xfrm>
            <a:off x="5181600" y="2514600"/>
            <a:ext cx="6480047" cy="2235200"/>
          </a:xfrm>
        </p:spPr>
        <p:txBody>
          <a:bodyPr/>
          <a:lstStyle/>
          <a:p>
            <a:r>
              <a:rPr lang="zh-CN" altLang="en-US" sz="2800" dirty="0">
                <a:solidFill>
                  <a:srgbClr val="FF0000"/>
                </a:solidFill>
                <a:latin typeface="华文新魏" pitchFamily="2" charset="-122"/>
              </a:rPr>
              <a:t>第五章 语法制导翻译</a:t>
            </a:r>
            <a:endParaRPr lang="en-US" altLang="zh-CN" sz="2800" dirty="0">
              <a:solidFill>
                <a:srgbClr val="FF0000"/>
              </a:solidFill>
              <a:latin typeface="华文新魏" pitchFamily="2" charset="-122"/>
            </a:endParaRPr>
          </a:p>
          <a:p>
            <a:r>
              <a:rPr lang="zh-CN" altLang="en-US" dirty="0">
                <a:latin typeface="华文新魏" pitchFamily="2" charset="-122"/>
              </a:rPr>
              <a:t>黄孝喜</a:t>
            </a:r>
            <a:endParaRPr lang="en-US" dirty="0">
              <a:latin typeface="华文新魏" pitchFamily="2" charset="-122"/>
            </a:endParaRPr>
          </a:p>
        </p:txBody>
      </p:sp>
    </p:spTree>
    <p:extLst>
      <p:ext uri="{BB962C8B-B14F-4D97-AF65-F5344CB8AC3E}">
        <p14:creationId xmlns:p14="http://schemas.microsoft.com/office/powerpoint/2010/main" val="33081720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zh-CN" sz="3600" dirty="0"/>
              <a:t>语义分析的基本功能</a:t>
            </a:r>
            <a:r>
              <a:rPr kumimoji="1" lang="zh-CN" altLang="en-US" sz="3600" dirty="0"/>
              <a:t>:</a:t>
            </a:r>
            <a:endParaRPr lang="zh-CN" altLang="en-US" sz="3600" dirty="0"/>
          </a:p>
          <a:p>
            <a:pPr lvl="1"/>
            <a:r>
              <a:rPr lang="zh-CN" altLang="en-US" sz="3200" dirty="0"/>
              <a:t>其他一些静态语义检查：</a:t>
            </a:r>
          </a:p>
          <a:p>
            <a:pPr lvl="2"/>
            <a:r>
              <a:rPr lang="zh-CN" altLang="en-US" sz="3200" b="1" u="sng" dirty="0">
                <a:solidFill>
                  <a:srgbClr val="F63C28"/>
                </a:solidFill>
              </a:rPr>
              <a:t>控制流检查</a:t>
            </a:r>
            <a:r>
              <a:rPr lang="en-US" altLang="zh-CN" sz="3200" dirty="0"/>
              <a:t>:</a:t>
            </a:r>
            <a:r>
              <a:rPr lang="zh-CN" altLang="en-US" sz="3200" dirty="0"/>
              <a:t>如对于</a:t>
            </a:r>
            <a:r>
              <a:rPr lang="en-US" altLang="zh-CN" sz="3200" dirty="0"/>
              <a:t>PASCAL</a:t>
            </a:r>
            <a:r>
              <a:rPr lang="zh-CN" altLang="en-US" sz="3200" dirty="0"/>
              <a:t>语言，不允许从循环外跳转到循环内，</a:t>
            </a:r>
            <a:r>
              <a:rPr lang="en-US" altLang="zh-CN" sz="3200" dirty="0"/>
              <a:t>C</a:t>
            </a:r>
            <a:r>
              <a:rPr lang="zh-CN" altLang="en-US" sz="3200" dirty="0"/>
              <a:t>语言的</a:t>
            </a:r>
            <a:r>
              <a:rPr lang="en-US" altLang="zh-CN" sz="3200" dirty="0"/>
              <a:t>break</a:t>
            </a:r>
            <a:r>
              <a:rPr lang="zh-CN" altLang="en-US" sz="3200" dirty="0"/>
              <a:t>引起控制离开最小包围的</a:t>
            </a:r>
            <a:r>
              <a:rPr lang="en-US" altLang="zh-CN" sz="3200" dirty="0"/>
              <a:t>while</a:t>
            </a:r>
            <a:r>
              <a:rPr lang="zh-CN" altLang="en-US" sz="3200" dirty="0"/>
              <a:t>、</a:t>
            </a:r>
            <a:r>
              <a:rPr lang="en-US" altLang="zh-CN" sz="3200" dirty="0"/>
              <a:t>for</a:t>
            </a:r>
            <a:r>
              <a:rPr lang="zh-CN" altLang="en-US" sz="3200" dirty="0"/>
              <a:t>等语句，检查是否这样的语句存在</a:t>
            </a:r>
          </a:p>
          <a:p>
            <a:pPr lvl="2"/>
            <a:r>
              <a:rPr lang="zh-CN" altLang="en-US" sz="3200" b="1" u="sng" dirty="0">
                <a:solidFill>
                  <a:srgbClr val="F63C28"/>
                </a:solidFill>
              </a:rPr>
              <a:t>唯一性检查</a:t>
            </a:r>
            <a:r>
              <a:rPr lang="en-US" altLang="zh-CN" sz="3200" dirty="0"/>
              <a:t>:</a:t>
            </a:r>
            <a:r>
              <a:rPr lang="zh-CN" altLang="en-US" sz="3200" dirty="0"/>
              <a:t>如标识符只能定义一次，枚举类型的元素不能重复等</a:t>
            </a:r>
          </a:p>
        </p:txBody>
      </p:sp>
      <p:sp>
        <p:nvSpPr>
          <p:cNvPr id="3" name="灯片编号占位符 2"/>
          <p:cNvSpPr>
            <a:spLocks noGrp="1"/>
          </p:cNvSpPr>
          <p:nvPr>
            <p:ph type="sldNum" sz="quarter" idx="12"/>
          </p:nvPr>
        </p:nvSpPr>
        <p:spPr/>
        <p:txBody>
          <a:bodyPr/>
          <a:lstStyle/>
          <a:p>
            <a:fld id="{10F35DC5-7E65-8247-99AB-4E984F8A921E}" type="slidenum">
              <a:rPr lang="en-US" smtClean="0"/>
              <a:pPr/>
              <a:t>10</a:t>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p>
        </p:txBody>
      </p:sp>
    </p:spTree>
    <p:extLst>
      <p:ext uri="{BB962C8B-B14F-4D97-AF65-F5344CB8AC3E}">
        <p14:creationId xmlns:p14="http://schemas.microsoft.com/office/powerpoint/2010/main" val="23702804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100</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.ps:=shrink(B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.ht:=</a:t>
            </a:r>
            <a:r>
              <a:rPr lang="en-US" altLang="zh-CN" sz="1800" dirty="0" err="1">
                <a:solidFill>
                  <a:srgbClr val="0070C0"/>
                </a:solidFill>
                <a:latin typeface="Times New Roman" pitchFamily="18" charset="0"/>
              </a:rPr>
              <a:t>text.h</a:t>
            </a: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Tree>
    <p:extLst>
      <p:ext uri="{BB962C8B-B14F-4D97-AF65-F5344CB8AC3E}">
        <p14:creationId xmlns:p14="http://schemas.microsoft.com/office/powerpoint/2010/main" val="10501088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101</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.ps:=shrink(B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
        <p:nvSpPr>
          <p:cNvPr id="46" name="矩形 45"/>
          <p:cNvSpPr>
            <a:spLocks noChangeArrowheads="1"/>
          </p:cNvSpPr>
          <p:nvPr/>
        </p:nvSpPr>
        <p:spPr bwMode="auto">
          <a:xfrm>
            <a:off x="4797426" y="5456238"/>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text</a:t>
            </a:r>
            <a:endParaRPr lang="zh-CN" altLang="en-US" sz="2400" dirty="0"/>
          </a:p>
        </p:txBody>
      </p:sp>
      <p:cxnSp>
        <p:nvCxnSpPr>
          <p:cNvPr id="47" name="直接连接符 46"/>
          <p:cNvCxnSpPr>
            <a:cxnSpLocks noChangeShapeType="1"/>
          </p:cNvCxnSpPr>
          <p:nvPr/>
        </p:nvCxnSpPr>
        <p:spPr bwMode="auto">
          <a:xfrm>
            <a:off x="5065682" y="5456239"/>
            <a:ext cx="1639918" cy="3174"/>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a:cxnSpLocks noChangeShapeType="1"/>
          </p:cNvCxnSpPr>
          <p:nvPr/>
        </p:nvCxnSpPr>
        <p:spPr bwMode="auto">
          <a:xfrm>
            <a:off x="5511006" y="6135688"/>
            <a:ext cx="909638"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cxnSpLocks noChangeShapeType="1"/>
          </p:cNvCxnSpPr>
          <p:nvPr/>
        </p:nvCxnSpPr>
        <p:spPr bwMode="auto">
          <a:xfrm>
            <a:off x="6234011" y="5459414"/>
            <a:ext cx="0" cy="6762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矩形 50"/>
          <p:cNvSpPr>
            <a:spLocks noChangeArrowheads="1"/>
          </p:cNvSpPr>
          <p:nvPr/>
        </p:nvSpPr>
        <p:spPr bwMode="auto">
          <a:xfrm>
            <a:off x="6284943" y="5551489"/>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solidFill>
                  <a:srgbClr val="0070C0"/>
                </a:solidFill>
                <a:latin typeface="Times New Roman" pitchFamily="18" charset="0"/>
              </a:rPr>
              <a:t>B</a:t>
            </a:r>
            <a:r>
              <a:rPr lang="en-US" altLang="zh-CN" sz="2400" baseline="-25000" dirty="0">
                <a:solidFill>
                  <a:srgbClr val="0070C0"/>
                </a:solidFill>
                <a:latin typeface="Times New Roman" pitchFamily="18" charset="0"/>
              </a:rPr>
              <a:t>3</a:t>
            </a:r>
            <a:r>
              <a:rPr lang="en-US" altLang="zh-CN" sz="2400" dirty="0">
                <a:solidFill>
                  <a:srgbClr val="0070C0"/>
                </a:solidFill>
                <a:latin typeface="Times New Roman" pitchFamily="18" charset="0"/>
              </a:rPr>
              <a:t>.ht</a:t>
            </a:r>
            <a:endParaRPr lang="zh-CN" altLang="en-US" sz="2400" dirty="0"/>
          </a:p>
        </p:txBody>
      </p:sp>
    </p:spTree>
    <p:extLst>
      <p:ext uri="{BB962C8B-B14F-4D97-AF65-F5344CB8AC3E}">
        <p14:creationId xmlns:p14="http://schemas.microsoft.com/office/powerpoint/2010/main" val="18120336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102</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.ps:=shrink(B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
        <p:nvSpPr>
          <p:cNvPr id="46" name="矩形 45"/>
          <p:cNvSpPr>
            <a:spLocks noChangeArrowheads="1"/>
          </p:cNvSpPr>
          <p:nvPr/>
        </p:nvSpPr>
        <p:spPr bwMode="auto">
          <a:xfrm>
            <a:off x="4797426" y="5456238"/>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text</a:t>
            </a:r>
            <a:endParaRPr lang="zh-CN" altLang="en-US" sz="2400" dirty="0"/>
          </a:p>
        </p:txBody>
      </p:sp>
      <p:sp>
        <p:nvSpPr>
          <p:cNvPr id="52" name="矩形 51"/>
          <p:cNvSpPr>
            <a:spLocks noChangeArrowheads="1"/>
          </p:cNvSpPr>
          <p:nvPr/>
        </p:nvSpPr>
        <p:spPr bwMode="auto">
          <a:xfrm>
            <a:off x="5640389" y="5646738"/>
            <a:ext cx="803275" cy="4889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spTree>
    <p:extLst>
      <p:ext uri="{BB962C8B-B14F-4D97-AF65-F5344CB8AC3E}">
        <p14:creationId xmlns:p14="http://schemas.microsoft.com/office/powerpoint/2010/main" val="38762717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103</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.ps:=shrink(B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disp</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
        <p:nvSpPr>
          <p:cNvPr id="46" name="矩形 45"/>
          <p:cNvSpPr>
            <a:spLocks noChangeArrowheads="1"/>
          </p:cNvSpPr>
          <p:nvPr/>
        </p:nvSpPr>
        <p:spPr bwMode="auto">
          <a:xfrm>
            <a:off x="4797426" y="5456238"/>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text</a:t>
            </a:r>
            <a:endParaRPr lang="zh-CN" altLang="en-US" sz="2400" dirty="0"/>
          </a:p>
        </p:txBody>
      </p:sp>
      <p:sp>
        <p:nvSpPr>
          <p:cNvPr id="52" name="矩形 51"/>
          <p:cNvSpPr>
            <a:spLocks noChangeArrowheads="1"/>
          </p:cNvSpPr>
          <p:nvPr/>
        </p:nvSpPr>
        <p:spPr bwMode="auto">
          <a:xfrm>
            <a:off x="5597526" y="5911850"/>
            <a:ext cx="803275" cy="4889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cxnSp>
        <p:nvCxnSpPr>
          <p:cNvPr id="49" name="直接连接符 48"/>
          <p:cNvCxnSpPr>
            <a:cxnSpLocks noChangeShapeType="1"/>
          </p:cNvCxnSpPr>
          <p:nvPr/>
        </p:nvCxnSpPr>
        <p:spPr bwMode="auto">
          <a:xfrm>
            <a:off x="4527551" y="6381750"/>
            <a:ext cx="4752975"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cxnSpLocks noChangeShapeType="1"/>
          </p:cNvCxnSpPr>
          <p:nvPr/>
        </p:nvCxnSpPr>
        <p:spPr bwMode="auto">
          <a:xfrm flipV="1">
            <a:off x="4645025" y="5445126"/>
            <a:ext cx="4635500" cy="11113"/>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cxnSpLocks noChangeShapeType="1"/>
          </p:cNvCxnSpPr>
          <p:nvPr/>
        </p:nvCxnSpPr>
        <p:spPr bwMode="auto">
          <a:xfrm>
            <a:off x="9120188" y="5445126"/>
            <a:ext cx="0" cy="9429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矩形 52"/>
          <p:cNvSpPr>
            <a:spLocks noChangeArrowheads="1"/>
          </p:cNvSpPr>
          <p:nvPr/>
        </p:nvSpPr>
        <p:spPr bwMode="auto">
          <a:xfrm>
            <a:off x="9166127" y="5632451"/>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70C0"/>
                </a:solidFill>
                <a:latin typeface="Times New Roman" pitchFamily="18" charset="0"/>
              </a:rPr>
              <a:t>B</a:t>
            </a:r>
            <a:r>
              <a:rPr lang="en-US" altLang="zh-CN" sz="2400" baseline="-25000">
                <a:solidFill>
                  <a:srgbClr val="0070C0"/>
                </a:solidFill>
                <a:latin typeface="Times New Roman" pitchFamily="18" charset="0"/>
              </a:rPr>
              <a:t>1</a:t>
            </a:r>
            <a:r>
              <a:rPr lang="en-US" altLang="zh-CN" sz="2400">
                <a:solidFill>
                  <a:srgbClr val="0070C0"/>
                </a:solidFill>
                <a:latin typeface="Times New Roman" pitchFamily="18" charset="0"/>
              </a:rPr>
              <a:t>.ht</a:t>
            </a:r>
            <a:endParaRPr lang="zh-CN" altLang="en-US" sz="2400"/>
          </a:p>
        </p:txBody>
      </p:sp>
    </p:spTree>
    <p:extLst>
      <p:ext uri="{BB962C8B-B14F-4D97-AF65-F5344CB8AC3E}">
        <p14:creationId xmlns:p14="http://schemas.microsoft.com/office/powerpoint/2010/main" val="8725075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104</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{B.ht:=max(B</a:t>
            </a:r>
            <a:r>
              <a:rPr lang="en-US" altLang="zh-CN" sz="1800" baseline="-25000" dirty="0">
                <a:solidFill>
                  <a:srgbClr val="0070C0"/>
                </a:solidFill>
                <a:latin typeface="Times New Roman" pitchFamily="18" charset="0"/>
              </a:rPr>
              <a:t>1</a:t>
            </a:r>
            <a:r>
              <a:rPr lang="en-US" altLang="zh-CN" sz="1800" dirty="0">
                <a:solidFill>
                  <a:srgbClr val="0070C0"/>
                </a:solidFill>
                <a:latin typeface="Times New Roman" pitchFamily="18" charset="0"/>
              </a:rPr>
              <a:t>.ht,B</a:t>
            </a:r>
            <a:r>
              <a:rPr lang="en-US" altLang="zh-CN" sz="1800" baseline="-25000" dirty="0">
                <a:solidFill>
                  <a:srgbClr val="0070C0"/>
                </a:solidFill>
                <a:latin typeface="Times New Roman" pitchFamily="18" charset="0"/>
              </a:rPr>
              <a:t>2</a:t>
            </a:r>
            <a:r>
              <a:rPr lang="en-US" altLang="zh-CN" sz="1800" dirty="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.ps:=shrink(B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disp</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
        <p:nvSpPr>
          <p:cNvPr id="46" name="矩形 45"/>
          <p:cNvSpPr>
            <a:spLocks noChangeArrowheads="1"/>
          </p:cNvSpPr>
          <p:nvPr/>
        </p:nvSpPr>
        <p:spPr bwMode="auto">
          <a:xfrm>
            <a:off x="4797426" y="5456238"/>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text</a:t>
            </a:r>
            <a:endParaRPr lang="zh-CN" altLang="en-US" sz="2400" dirty="0"/>
          </a:p>
        </p:txBody>
      </p:sp>
      <p:sp>
        <p:nvSpPr>
          <p:cNvPr id="52" name="矩形 51"/>
          <p:cNvSpPr>
            <a:spLocks noChangeArrowheads="1"/>
          </p:cNvSpPr>
          <p:nvPr/>
        </p:nvSpPr>
        <p:spPr bwMode="auto">
          <a:xfrm>
            <a:off x="5597526" y="5911850"/>
            <a:ext cx="803275" cy="4889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cxnSp>
        <p:nvCxnSpPr>
          <p:cNvPr id="49" name="直接连接符 48"/>
          <p:cNvCxnSpPr>
            <a:cxnSpLocks noChangeShapeType="1"/>
          </p:cNvCxnSpPr>
          <p:nvPr/>
        </p:nvCxnSpPr>
        <p:spPr bwMode="auto">
          <a:xfrm>
            <a:off x="4527551" y="6381750"/>
            <a:ext cx="4752975"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cxnSpLocks noChangeShapeType="1"/>
          </p:cNvCxnSpPr>
          <p:nvPr/>
        </p:nvCxnSpPr>
        <p:spPr bwMode="auto">
          <a:xfrm flipV="1">
            <a:off x="4645025" y="5445126"/>
            <a:ext cx="4635500" cy="11113"/>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cxnSpLocks noChangeShapeType="1"/>
          </p:cNvCxnSpPr>
          <p:nvPr/>
        </p:nvCxnSpPr>
        <p:spPr bwMode="auto">
          <a:xfrm>
            <a:off x="9120188" y="5445126"/>
            <a:ext cx="0" cy="9429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矩形 52"/>
          <p:cNvSpPr>
            <a:spLocks noChangeArrowheads="1"/>
          </p:cNvSpPr>
          <p:nvPr/>
        </p:nvSpPr>
        <p:spPr bwMode="auto">
          <a:xfrm>
            <a:off x="9166127" y="5632451"/>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70C0"/>
                </a:solidFill>
                <a:latin typeface="Times New Roman" pitchFamily="18" charset="0"/>
              </a:rPr>
              <a:t>B</a:t>
            </a:r>
            <a:r>
              <a:rPr lang="en-US" altLang="zh-CN" sz="2400" baseline="-25000">
                <a:solidFill>
                  <a:srgbClr val="0070C0"/>
                </a:solidFill>
                <a:latin typeface="Times New Roman" pitchFamily="18" charset="0"/>
              </a:rPr>
              <a:t>1</a:t>
            </a:r>
            <a:r>
              <a:rPr lang="en-US" altLang="zh-CN" sz="2400">
                <a:solidFill>
                  <a:srgbClr val="0070C0"/>
                </a:solidFill>
                <a:latin typeface="Times New Roman" pitchFamily="18" charset="0"/>
              </a:rPr>
              <a:t>.ht</a:t>
            </a:r>
            <a:endParaRPr lang="zh-CN" altLang="en-US" sz="2400"/>
          </a:p>
        </p:txBody>
      </p:sp>
      <p:sp>
        <p:nvSpPr>
          <p:cNvPr id="54" name="矩形 53"/>
          <p:cNvSpPr>
            <a:spLocks noChangeArrowheads="1"/>
          </p:cNvSpPr>
          <p:nvPr/>
        </p:nvSpPr>
        <p:spPr bwMode="auto">
          <a:xfrm>
            <a:off x="6435726" y="5445125"/>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cxnSp>
        <p:nvCxnSpPr>
          <p:cNvPr id="55" name="直接连接符 54"/>
          <p:cNvCxnSpPr>
            <a:cxnSpLocks noChangeShapeType="1"/>
          </p:cNvCxnSpPr>
          <p:nvPr/>
        </p:nvCxnSpPr>
        <p:spPr bwMode="auto">
          <a:xfrm>
            <a:off x="7219950" y="6135688"/>
            <a:ext cx="909638"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a:spLocks noChangeArrowheads="1"/>
          </p:cNvSpPr>
          <p:nvPr/>
        </p:nvSpPr>
        <p:spPr bwMode="auto">
          <a:xfrm>
            <a:off x="7718327" y="5630864"/>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solidFill>
                  <a:srgbClr val="0070C0"/>
                </a:solidFill>
                <a:latin typeface="Times New Roman" pitchFamily="18" charset="0"/>
              </a:rPr>
              <a:t>B</a:t>
            </a:r>
            <a:r>
              <a:rPr lang="en-US" altLang="zh-CN" sz="2400" baseline="-25000" dirty="0">
                <a:solidFill>
                  <a:srgbClr val="0070C0"/>
                </a:solidFill>
                <a:latin typeface="Times New Roman" pitchFamily="18" charset="0"/>
              </a:rPr>
              <a:t>2</a:t>
            </a:r>
            <a:r>
              <a:rPr lang="en-US" altLang="zh-CN" sz="2400" dirty="0">
                <a:solidFill>
                  <a:srgbClr val="0070C0"/>
                </a:solidFill>
                <a:latin typeface="Times New Roman" pitchFamily="18" charset="0"/>
              </a:rPr>
              <a:t>.ht</a:t>
            </a:r>
            <a:endParaRPr lang="zh-CN" altLang="en-US" sz="2400" dirty="0"/>
          </a:p>
        </p:txBody>
      </p:sp>
      <p:cxnSp>
        <p:nvCxnSpPr>
          <p:cNvPr id="57" name="直接连接符 56"/>
          <p:cNvCxnSpPr>
            <a:cxnSpLocks noChangeShapeType="1"/>
          </p:cNvCxnSpPr>
          <p:nvPr/>
        </p:nvCxnSpPr>
        <p:spPr bwMode="auto">
          <a:xfrm>
            <a:off x="7697788" y="5489576"/>
            <a:ext cx="0" cy="6762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44327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105</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text</a:t>
            </a:r>
            <a:endParaRPr lang="zh-CN" altLang="en-US" sz="1800" dirty="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{S.ht=B.ht}</a:t>
            </a:r>
            <a:endParaRPr lang="zh-CN" altLang="en-US" sz="1800" b="1" dirty="0">
              <a:solidFill>
                <a:srgbClr val="FF000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{B.ht:=max(B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.ht,B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2</a:t>
            </a:r>
            <a:r>
              <a:rPr lang="en-US" altLang="zh-CN" sz="1800" b="1" dirty="0">
                <a:solidFill>
                  <a:srgbClr val="FF000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.ps:=shrink(B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text.h</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.ht:=</a:t>
            </a:r>
            <a:r>
              <a:rPr lang="en-US" altLang="zh-CN" sz="1800" b="1" dirty="0" err="1">
                <a:solidFill>
                  <a:srgbClr val="FF0000"/>
                </a:solidFill>
                <a:latin typeface="Times New Roman" pitchFamily="18" charset="0"/>
              </a:rPr>
              <a:t>disp</a:t>
            </a: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3</a:t>
            </a:r>
            <a:r>
              <a:rPr lang="en-US" altLang="zh-CN" sz="1800" b="1" dirty="0">
                <a:solidFill>
                  <a:srgbClr val="FF0000"/>
                </a:solidFill>
                <a:latin typeface="Times New Roman" pitchFamily="18" charset="0"/>
              </a:rPr>
              <a:t>.ht,B</a:t>
            </a:r>
            <a:r>
              <a:rPr lang="en-US" altLang="zh-CN" sz="1800" b="1" baseline="-25000" dirty="0">
                <a:solidFill>
                  <a:srgbClr val="FF0000"/>
                </a:solidFill>
                <a:latin typeface="Times New Roman" pitchFamily="18" charset="0"/>
              </a:rPr>
              <a:t>4</a:t>
            </a:r>
            <a:r>
              <a:rPr lang="en-US" altLang="zh-CN" sz="1800" b="1" dirty="0">
                <a:solidFill>
                  <a:srgbClr val="FF000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
        <p:nvSpPr>
          <p:cNvPr id="46" name="矩形 45"/>
          <p:cNvSpPr>
            <a:spLocks noChangeArrowheads="1"/>
          </p:cNvSpPr>
          <p:nvPr/>
        </p:nvSpPr>
        <p:spPr bwMode="auto">
          <a:xfrm>
            <a:off x="4797426" y="5456238"/>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text</a:t>
            </a:r>
            <a:endParaRPr lang="zh-CN" altLang="en-US" sz="2400" dirty="0"/>
          </a:p>
        </p:txBody>
      </p:sp>
      <p:sp>
        <p:nvSpPr>
          <p:cNvPr id="52" name="矩形 51"/>
          <p:cNvSpPr>
            <a:spLocks noChangeArrowheads="1"/>
          </p:cNvSpPr>
          <p:nvPr/>
        </p:nvSpPr>
        <p:spPr bwMode="auto">
          <a:xfrm>
            <a:off x="5597526" y="5911850"/>
            <a:ext cx="803275" cy="4889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cxnSp>
        <p:nvCxnSpPr>
          <p:cNvPr id="49" name="直接连接符 48"/>
          <p:cNvCxnSpPr>
            <a:cxnSpLocks noChangeShapeType="1"/>
          </p:cNvCxnSpPr>
          <p:nvPr/>
        </p:nvCxnSpPr>
        <p:spPr bwMode="auto">
          <a:xfrm>
            <a:off x="4527551" y="6381750"/>
            <a:ext cx="4752975"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cxnSpLocks noChangeShapeType="1"/>
          </p:cNvCxnSpPr>
          <p:nvPr/>
        </p:nvCxnSpPr>
        <p:spPr bwMode="auto">
          <a:xfrm flipV="1">
            <a:off x="4645025" y="5445126"/>
            <a:ext cx="4635500" cy="11113"/>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cxnSpLocks noChangeShapeType="1"/>
          </p:cNvCxnSpPr>
          <p:nvPr/>
        </p:nvCxnSpPr>
        <p:spPr bwMode="auto">
          <a:xfrm>
            <a:off x="9120188" y="5445126"/>
            <a:ext cx="0" cy="9429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矩形 52"/>
          <p:cNvSpPr>
            <a:spLocks noChangeArrowheads="1"/>
          </p:cNvSpPr>
          <p:nvPr/>
        </p:nvSpPr>
        <p:spPr bwMode="auto">
          <a:xfrm>
            <a:off x="9166127" y="5632451"/>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70C0"/>
                </a:solidFill>
                <a:latin typeface="Times New Roman" pitchFamily="18" charset="0"/>
              </a:rPr>
              <a:t>B</a:t>
            </a:r>
            <a:r>
              <a:rPr lang="en-US" altLang="zh-CN" sz="2400" baseline="-25000">
                <a:solidFill>
                  <a:srgbClr val="0070C0"/>
                </a:solidFill>
                <a:latin typeface="Times New Roman" pitchFamily="18" charset="0"/>
              </a:rPr>
              <a:t>1</a:t>
            </a:r>
            <a:r>
              <a:rPr lang="en-US" altLang="zh-CN" sz="2400">
                <a:solidFill>
                  <a:srgbClr val="0070C0"/>
                </a:solidFill>
                <a:latin typeface="Times New Roman" pitchFamily="18" charset="0"/>
              </a:rPr>
              <a:t>.ht</a:t>
            </a:r>
            <a:endParaRPr lang="zh-CN" altLang="en-US" sz="2400"/>
          </a:p>
        </p:txBody>
      </p:sp>
      <p:sp>
        <p:nvSpPr>
          <p:cNvPr id="54" name="矩形 53"/>
          <p:cNvSpPr>
            <a:spLocks noChangeArrowheads="1"/>
          </p:cNvSpPr>
          <p:nvPr/>
        </p:nvSpPr>
        <p:spPr bwMode="auto">
          <a:xfrm>
            <a:off x="6435726" y="5445125"/>
            <a:ext cx="803275" cy="679450"/>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text</a:t>
            </a:r>
            <a:endParaRPr lang="zh-CN" altLang="en-US" sz="2400"/>
          </a:p>
        </p:txBody>
      </p:sp>
      <p:cxnSp>
        <p:nvCxnSpPr>
          <p:cNvPr id="55" name="直接连接符 54"/>
          <p:cNvCxnSpPr>
            <a:cxnSpLocks noChangeShapeType="1"/>
          </p:cNvCxnSpPr>
          <p:nvPr/>
        </p:nvCxnSpPr>
        <p:spPr bwMode="auto">
          <a:xfrm>
            <a:off x="7219950" y="6135688"/>
            <a:ext cx="909638" cy="0"/>
          </a:xfrm>
          <a:prstGeom prst="line">
            <a:avLst/>
          </a:prstGeom>
          <a:noFill/>
          <a:ln w="31750" algn="ctr">
            <a:solidFill>
              <a:schemeClr val="tx1"/>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a:spLocks noChangeArrowheads="1"/>
          </p:cNvSpPr>
          <p:nvPr/>
        </p:nvSpPr>
        <p:spPr bwMode="auto">
          <a:xfrm>
            <a:off x="7718327" y="5630864"/>
            <a:ext cx="808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solidFill>
                  <a:srgbClr val="0070C0"/>
                </a:solidFill>
                <a:latin typeface="Times New Roman" pitchFamily="18" charset="0"/>
              </a:rPr>
              <a:t>B</a:t>
            </a:r>
            <a:r>
              <a:rPr lang="en-US" altLang="zh-CN" sz="2400" baseline="-25000" dirty="0">
                <a:solidFill>
                  <a:srgbClr val="0070C0"/>
                </a:solidFill>
                <a:latin typeface="Times New Roman" pitchFamily="18" charset="0"/>
              </a:rPr>
              <a:t>2</a:t>
            </a:r>
            <a:r>
              <a:rPr lang="en-US" altLang="zh-CN" sz="2400" dirty="0">
                <a:solidFill>
                  <a:srgbClr val="0070C0"/>
                </a:solidFill>
                <a:latin typeface="Times New Roman" pitchFamily="18" charset="0"/>
              </a:rPr>
              <a:t>.ht</a:t>
            </a:r>
            <a:endParaRPr lang="zh-CN" altLang="en-US" sz="2400" dirty="0"/>
          </a:p>
        </p:txBody>
      </p:sp>
      <p:cxnSp>
        <p:nvCxnSpPr>
          <p:cNvPr id="57" name="直接连接符 56"/>
          <p:cNvCxnSpPr>
            <a:cxnSpLocks noChangeShapeType="1"/>
          </p:cNvCxnSpPr>
          <p:nvPr/>
        </p:nvCxnSpPr>
        <p:spPr bwMode="auto">
          <a:xfrm>
            <a:off x="7697788" y="5489576"/>
            <a:ext cx="0" cy="67627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172108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363BC42-445C-0ED0-6A1B-7CDEBFC90CDF}"/>
              </a:ext>
            </a:extLst>
          </p:cNvPr>
          <p:cNvSpPr>
            <a:spLocks noGrp="1"/>
          </p:cNvSpPr>
          <p:nvPr>
            <p:ph type="sldNum" sz="quarter" idx="12"/>
          </p:nvPr>
        </p:nvSpPr>
        <p:spPr/>
        <p:txBody>
          <a:bodyPr/>
          <a:lstStyle/>
          <a:p>
            <a:fld id="{10F35DC5-7E65-8247-99AB-4E984F8A921E}" type="slidenum">
              <a:rPr lang="en-US" smtClean="0"/>
              <a:pPr/>
              <a:t>106</a:t>
            </a:fld>
            <a:endParaRPr lang="en-US"/>
          </a:p>
        </p:txBody>
      </p:sp>
      <p:grpSp>
        <p:nvGrpSpPr>
          <p:cNvPr id="11" name="组合 10">
            <a:extLst>
              <a:ext uri="{FF2B5EF4-FFF2-40B4-BE49-F238E27FC236}">
                <a16:creationId xmlns:a16="http://schemas.microsoft.com/office/drawing/2014/main" id="{E6D4949D-D4BE-7809-EB90-310481A5388B}"/>
              </a:ext>
            </a:extLst>
          </p:cNvPr>
          <p:cNvGrpSpPr/>
          <p:nvPr>
            <p:custDataLst>
              <p:tags r:id="rId2"/>
            </p:custDataLst>
          </p:nvPr>
        </p:nvGrpSpPr>
        <p:grpSpPr>
          <a:xfrm>
            <a:off x="0" y="0"/>
            <a:ext cx="12192000" cy="635000"/>
            <a:chOff x="0" y="0"/>
            <a:chExt cx="12192000" cy="635000"/>
          </a:xfrm>
        </p:grpSpPr>
        <p:sp>
          <p:nvSpPr>
            <p:cNvPr id="7" name="TitleBackground">
              <a:extLst>
                <a:ext uri="{FF2B5EF4-FFF2-40B4-BE49-F238E27FC236}">
                  <a16:creationId xmlns:a16="http://schemas.microsoft.com/office/drawing/2014/main" id="{D6A734CA-A4C6-E918-94C0-75F446A1F401}"/>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8" name="ColorBlock">
              <a:extLst>
                <a:ext uri="{FF2B5EF4-FFF2-40B4-BE49-F238E27FC236}">
                  <a16:creationId xmlns:a16="http://schemas.microsoft.com/office/drawing/2014/main" id="{EF030E92-8B96-0F13-2428-1172A116628C}"/>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9" name="TypeText">
              <a:extLst>
                <a:ext uri="{FF2B5EF4-FFF2-40B4-BE49-F238E27FC236}">
                  <a16:creationId xmlns:a16="http://schemas.microsoft.com/office/drawing/2014/main" id="{C174B32D-725A-0968-37DB-F6258F77584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a:extLst>
                <a:ext uri="{FF2B5EF4-FFF2-40B4-BE49-F238E27FC236}">
                  <a16:creationId xmlns:a16="http://schemas.microsoft.com/office/drawing/2014/main" id="{B5DED02B-ECA6-1C42-AF9E-9388B3FD51A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2" name="文本框 11">
            <a:extLst>
              <a:ext uri="{FF2B5EF4-FFF2-40B4-BE49-F238E27FC236}">
                <a16:creationId xmlns:a16="http://schemas.microsoft.com/office/drawing/2014/main" id="{C9479030-C488-A115-8732-9015B9541B79}"/>
              </a:ext>
            </a:extLst>
          </p:cNvPr>
          <p:cNvSpPr txBox="1"/>
          <p:nvPr>
            <p:custDataLst>
              <p:tags r:id="rId3"/>
            </p:custDataLst>
          </p:nvPr>
        </p:nvSpPr>
        <p:spPr>
          <a:xfrm>
            <a:off x="1219200" y="752475"/>
            <a:ext cx="10515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属性定义中，产生式</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A→X</a:t>
            </a:r>
            <a:r>
              <a:rPr kumimoji="1"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kumimoji="1"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kumimoji="1" lang="en-US" altLang="zh-CN" sz="2600" baseline="-25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的每条语义规则可以计算：（      ）</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①A</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的综合属性；</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②A</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的继承属性；</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③</a:t>
            </a:r>
            <a:r>
              <a:rPr kumimoji="1"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kumimoji="1" lang="en-US" altLang="zh-CN" sz="2600" baseline="-25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(1≤j≤n)</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的继承属性；</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④ </a:t>
            </a:r>
            <a:r>
              <a:rPr kumimoji="1"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kumimoji="1" lang="en-US" altLang="zh-CN" sz="2600" baseline="-25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(1≤j≤n)</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的综合属性。</a:t>
            </a:r>
          </a:p>
        </p:txBody>
      </p:sp>
      <p:sp>
        <p:nvSpPr>
          <p:cNvPr id="13" name="文本框 12">
            <a:extLst>
              <a:ext uri="{FF2B5EF4-FFF2-40B4-BE49-F238E27FC236}">
                <a16:creationId xmlns:a16="http://schemas.microsoft.com/office/drawing/2014/main" id="{3D73B884-D0AB-51FA-F690-342A6CDCD0E3}"/>
              </a:ext>
            </a:extLst>
          </p:cNvPr>
          <p:cNvSpPr txBox="1"/>
          <p:nvPr>
            <p:custDataLst>
              <p:tags r:id="rId4"/>
            </p:custDataLst>
          </p:nvPr>
        </p:nvSpPr>
        <p:spPr>
          <a:xfrm>
            <a:off x="2427317" y="2900912"/>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②③</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7C52E2E7-7890-671F-A9E9-C7664FFBA36B}"/>
              </a:ext>
            </a:extLst>
          </p:cNvPr>
          <p:cNvSpPr txBox="1"/>
          <p:nvPr>
            <p:custDataLst>
              <p:tags r:id="rId5"/>
            </p:custDataLst>
          </p:nvPr>
        </p:nvSpPr>
        <p:spPr>
          <a:xfrm>
            <a:off x="2427317" y="3809308"/>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①③</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文本框 14">
            <a:extLst>
              <a:ext uri="{FF2B5EF4-FFF2-40B4-BE49-F238E27FC236}">
                <a16:creationId xmlns:a16="http://schemas.microsoft.com/office/drawing/2014/main" id="{AE73BA7C-DABF-6F99-23D6-2CBF7725E01B}"/>
              </a:ext>
            </a:extLst>
          </p:cNvPr>
          <p:cNvSpPr txBox="1"/>
          <p:nvPr>
            <p:custDataLst>
              <p:tags r:id="rId6"/>
            </p:custDataLst>
          </p:nvPr>
        </p:nvSpPr>
        <p:spPr>
          <a:xfrm>
            <a:off x="2427317" y="4666558"/>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①④</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B3A80034-2354-EB09-244E-E725FD35E1F0}"/>
              </a:ext>
            </a:extLst>
          </p:cNvPr>
          <p:cNvSpPr txBox="1"/>
          <p:nvPr>
            <p:custDataLst>
              <p:tags r:id="rId7"/>
            </p:custDataLst>
          </p:nvPr>
        </p:nvSpPr>
        <p:spPr>
          <a:xfrm>
            <a:off x="2427317" y="5574954"/>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②④</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347DD123-C849-4F33-57C8-F584B2CBD5FB}"/>
              </a:ext>
            </a:extLst>
          </p:cNvPr>
          <p:cNvSpPr>
            <a:spLocks noChangeAspect="1"/>
          </p:cNvSpPr>
          <p:nvPr>
            <p:custDataLst>
              <p:tags r:id="rId8"/>
            </p:custDataLst>
          </p:nvPr>
        </p:nvSpPr>
        <p:spPr bwMode="auto">
          <a:xfrm>
            <a:off x="1525905" y="3085775"/>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4EE753A4-0666-4F52-8AC0-9294C618EE29}"/>
              </a:ext>
            </a:extLst>
          </p:cNvPr>
          <p:cNvSpPr>
            <a:spLocks noChangeAspect="1"/>
          </p:cNvSpPr>
          <p:nvPr>
            <p:custDataLst>
              <p:tags r:id="rId9"/>
            </p:custDataLst>
          </p:nvPr>
        </p:nvSpPr>
        <p:spPr bwMode="auto">
          <a:xfrm>
            <a:off x="1525905" y="3943025"/>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椭圆 18">
            <a:extLst>
              <a:ext uri="{FF2B5EF4-FFF2-40B4-BE49-F238E27FC236}">
                <a16:creationId xmlns:a16="http://schemas.microsoft.com/office/drawing/2014/main" id="{E427FFF3-A5C8-EB94-A07A-7AE2556B05AE}"/>
              </a:ext>
            </a:extLst>
          </p:cNvPr>
          <p:cNvSpPr>
            <a:spLocks noChangeAspect="1"/>
          </p:cNvSpPr>
          <p:nvPr>
            <p:custDataLst>
              <p:tags r:id="rId10"/>
            </p:custDataLst>
          </p:nvPr>
        </p:nvSpPr>
        <p:spPr bwMode="auto">
          <a:xfrm>
            <a:off x="1525905" y="4800275"/>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椭圆 19">
            <a:extLst>
              <a:ext uri="{FF2B5EF4-FFF2-40B4-BE49-F238E27FC236}">
                <a16:creationId xmlns:a16="http://schemas.microsoft.com/office/drawing/2014/main" id="{D9DC0D59-DD31-D3A8-8329-0D3D2FE5F9BD}"/>
              </a:ext>
            </a:extLst>
          </p:cNvPr>
          <p:cNvSpPr>
            <a:spLocks noChangeAspect="1"/>
          </p:cNvSpPr>
          <p:nvPr>
            <p:custDataLst>
              <p:tags r:id="rId11"/>
            </p:custDataLst>
          </p:nvPr>
        </p:nvSpPr>
        <p:spPr bwMode="auto">
          <a:xfrm>
            <a:off x="1525905" y="5657525"/>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圆角矩形 20">
            <a:extLst>
              <a:ext uri="{FF2B5EF4-FFF2-40B4-BE49-F238E27FC236}">
                <a16:creationId xmlns:a16="http://schemas.microsoft.com/office/drawing/2014/main" id="{7CE9F8A7-E9F1-D72D-370A-C558979D5903}"/>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6" name="图片 5">
            <a:extLst>
              <a:ext uri="{FF2B5EF4-FFF2-40B4-BE49-F238E27FC236}">
                <a16:creationId xmlns:a16="http://schemas.microsoft.com/office/drawing/2014/main" id="{2069437E-560D-FF79-0F9C-57DF53E8D32F}"/>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094414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3AD334-39FC-1595-F1C0-829B670230EC}"/>
              </a:ext>
            </a:extLst>
          </p:cNvPr>
          <p:cNvSpPr>
            <a:spLocks noGrp="1"/>
          </p:cNvSpPr>
          <p:nvPr>
            <p:ph type="sldNum" sz="quarter" idx="12"/>
          </p:nvPr>
        </p:nvSpPr>
        <p:spPr/>
        <p:txBody>
          <a:bodyPr/>
          <a:lstStyle/>
          <a:p>
            <a:fld id="{B228E5E2-1321-4548-96C8-615581C5A8C2}" type="slidenum">
              <a:rPr lang="en-US" smtClean="0"/>
              <a:pPr/>
              <a:t>107</a:t>
            </a:fld>
            <a:endParaRPr lang="en-US"/>
          </a:p>
        </p:txBody>
      </p:sp>
      <p:grpSp>
        <p:nvGrpSpPr>
          <p:cNvPr id="9" name="组合 8">
            <a:extLst>
              <a:ext uri="{FF2B5EF4-FFF2-40B4-BE49-F238E27FC236}">
                <a16:creationId xmlns:a16="http://schemas.microsoft.com/office/drawing/2014/main" id="{B84DC662-2871-0579-0356-806E6F143FAA}"/>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7D980ED-B44D-5346-BD63-DB00E21C37CD}"/>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82A64BEF-9CA0-B14D-08DE-2C7D7FA7B0C5}"/>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F26653A5-AE01-DFC7-E56A-B01E38EE794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A640BBF2-2EF2-0DE5-3625-62E87C50767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099612EC-F3C5-A732-8C27-DD2445151615}"/>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属性定义的说法正确的是（    ）</a:t>
            </a:r>
          </a:p>
        </p:txBody>
      </p:sp>
      <p:sp>
        <p:nvSpPr>
          <p:cNvPr id="11" name="文本框 10">
            <a:extLst>
              <a:ext uri="{FF2B5EF4-FFF2-40B4-BE49-F238E27FC236}">
                <a16:creationId xmlns:a16="http://schemas.microsoft.com/office/drawing/2014/main" id="{B19017C0-75C7-5428-5886-73DA76B8C45B}"/>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变量类型声明的语法制导定义不是一个</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a:t>
            </a:r>
          </a:p>
        </p:txBody>
      </p:sp>
      <p:sp>
        <p:nvSpPr>
          <p:cNvPr id="12" name="文本框 11">
            <a:extLst>
              <a:ext uri="{FF2B5EF4-FFF2-40B4-BE49-F238E27FC236}">
                <a16:creationId xmlns:a16="http://schemas.microsoft.com/office/drawing/2014/main" id="{3E362FC1-AC25-A4AB-1E62-0758337569C9}"/>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属性定义中只包含继承属性</a:t>
            </a:r>
          </a:p>
        </p:txBody>
      </p:sp>
      <p:sp>
        <p:nvSpPr>
          <p:cNvPr id="13" name="文本框 12">
            <a:extLst>
              <a:ext uri="{FF2B5EF4-FFF2-40B4-BE49-F238E27FC236}">
                <a16:creationId xmlns:a16="http://schemas.microsoft.com/office/drawing/2014/main" id="{F268DAEA-18EE-F446-254A-0313488985F8}"/>
              </a:ext>
            </a:extLst>
          </p:cNvPr>
          <p:cNvSpPr txBox="1"/>
          <p:nvPr>
            <p:custDataLst>
              <p:tags r:id="rId6"/>
            </p:custDataLst>
          </p:nvPr>
        </p:nvSpPr>
        <p:spPr>
          <a:xfrm>
            <a:off x="2438400" y="4500563"/>
            <a:ext cx="8534400" cy="642938"/>
          </a:xfrm>
          <a:prstGeom prst="rect">
            <a:avLst/>
          </a:prstGeom>
          <a:noFill/>
        </p:spPr>
        <p:txBody>
          <a:bodyPr vert="horz" wrap="square" rtlCol="0" anchor="ctr" anchorCtr="0">
            <a:noAutofit/>
          </a:bodyPr>
          <a:lstStyle/>
          <a:p>
            <a:r>
              <a:rPr kumimoji="1" lang="en" altLang="zh-CN" sz="2600" dirty="0">
                <a:solidFill>
                  <a:srgbClr val="000000"/>
                </a:solidFill>
                <a:latin typeface="Microsoft Yahei" panose="020B0503020204020204" pitchFamily="34" charset="-122"/>
                <a:ea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rPr>
              <a:t>属性定义中只包含综合属性</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B56BD592-5F57-8E51-F059-6A3784673381}"/>
              </a:ext>
            </a:extLst>
          </p:cNvPr>
          <p:cNvSpPr txBox="1"/>
          <p:nvPr>
            <p:custDataLst>
              <p:tags r:id="rId7"/>
            </p:custDataLst>
          </p:nvPr>
        </p:nvSpPr>
        <p:spPr>
          <a:xfrm>
            <a:off x="2438400" y="53578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属性定义都是</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a:t>
            </a:r>
          </a:p>
        </p:txBody>
      </p:sp>
      <p:sp>
        <p:nvSpPr>
          <p:cNvPr id="15" name="椭圆 14">
            <a:extLst>
              <a:ext uri="{FF2B5EF4-FFF2-40B4-BE49-F238E27FC236}">
                <a16:creationId xmlns:a16="http://schemas.microsoft.com/office/drawing/2014/main" id="{AAD76D6D-F766-1D9A-48A4-55DB3AA5E7DF}"/>
              </a:ext>
            </a:extLst>
          </p:cNvPr>
          <p:cNvSpPr>
            <a:spLocks noChangeAspect="1"/>
          </p:cNvSpPr>
          <p:nvPr>
            <p:custDataLst>
              <p:tags r:id="rId8"/>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F588C3C3-DAF6-6A2B-6D07-021E4CBF3AA1}"/>
              </a:ext>
            </a:extLst>
          </p:cNvPr>
          <p:cNvSpPr>
            <a:spLocks noChangeAspect="1"/>
          </p:cNvSpPr>
          <p:nvPr>
            <p:custDataLst>
              <p:tags r:id="rId9"/>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B1752734-1D72-0C3B-64EA-F56F7F7B9654}"/>
              </a:ext>
            </a:extLst>
          </p:cNvPr>
          <p:cNvSpPr>
            <a:spLocks noChangeAspect="1"/>
          </p:cNvSpPr>
          <p:nvPr>
            <p:custDataLst>
              <p:tags r:id="rId10"/>
            </p:custDataLst>
          </p:nvPr>
        </p:nvSpPr>
        <p:spPr bwMode="auto">
          <a:xfrm>
            <a:off x="1571625" y="45648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9DBA8CB2-A951-358D-2A9A-6DD387187819}"/>
              </a:ext>
            </a:extLst>
          </p:cNvPr>
          <p:cNvSpPr>
            <a:spLocks noChangeAspect="1"/>
          </p:cNvSpPr>
          <p:nvPr>
            <p:custDataLst>
              <p:tags r:id="rId11"/>
            </p:custDataLst>
          </p:nvPr>
        </p:nvSpPr>
        <p:spPr bwMode="auto">
          <a:xfrm>
            <a:off x="1571625" y="542210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213262A5-44A9-5303-2112-CA405B635702}"/>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45AC48CC-B03C-6F8B-021B-62175FDD139A}"/>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198091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B402D1-A913-965A-409D-013C37E46AE3}"/>
              </a:ext>
            </a:extLst>
          </p:cNvPr>
          <p:cNvSpPr>
            <a:spLocks noGrp="1"/>
          </p:cNvSpPr>
          <p:nvPr>
            <p:ph type="sldNum" sz="quarter" idx="12"/>
          </p:nvPr>
        </p:nvSpPr>
        <p:spPr/>
        <p:txBody>
          <a:bodyPr/>
          <a:lstStyle/>
          <a:p>
            <a:fld id="{B228E5E2-1321-4548-96C8-615581C5A8C2}" type="slidenum">
              <a:rPr lang="en-US" smtClean="0"/>
              <a:pPr/>
              <a:t>108</a:t>
            </a:fld>
            <a:endParaRPr lang="en-US"/>
          </a:p>
        </p:txBody>
      </p:sp>
      <p:grpSp>
        <p:nvGrpSpPr>
          <p:cNvPr id="9" name="组合 8">
            <a:extLst>
              <a:ext uri="{FF2B5EF4-FFF2-40B4-BE49-F238E27FC236}">
                <a16:creationId xmlns:a16="http://schemas.microsoft.com/office/drawing/2014/main" id="{8C89A047-E6C2-2EEA-B937-DA84FD6B87CD}"/>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67833647-7DA2-FE78-1541-55FC772E3A62}"/>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261CCA31-0C50-3851-CAE3-8BF665853390}"/>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0E779AA4-430B-198B-96B1-7EFFDE11153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146026DE-99A6-A9BC-E20E-CF56391D747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BFD71FC3-886E-8B5E-DB5F-98BF98392651}"/>
              </a:ext>
            </a:extLst>
          </p:cNvPr>
          <p:cNvSpPr txBox="1"/>
          <p:nvPr>
            <p:custDataLst>
              <p:tags r:id="rId3"/>
            </p:custDataLst>
          </p:nvPr>
        </p:nvSpPr>
        <p:spPr>
          <a:xfrm>
            <a:off x="685800" y="680720"/>
            <a:ext cx="11379200" cy="2546668"/>
          </a:xfrm>
          <a:prstGeom prst="rect">
            <a:avLst/>
          </a:prstGeom>
          <a:noFill/>
        </p:spPr>
        <p:txBody>
          <a:bodyPr vert="horz" wrap="square" rtlCol="0" anchor="ctr" anchorCtr="0">
            <a:noAutofit/>
          </a:bodyPr>
          <a:lstStyle/>
          <a:p>
            <a:r>
              <a:rPr kumimoji="1"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有一个文法</a:t>
            </a:r>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G[S]</a:t>
            </a:r>
            <a:r>
              <a:rPr kumimoji="1"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的语法制导翻译如下所示：</a:t>
            </a:r>
          </a:p>
          <a:p>
            <a:r>
              <a:rPr kumimoji="1" lang="en"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S→bAb</a:t>
            </a:r>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print "1"}</a:t>
            </a:r>
          </a:p>
          <a:p>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    {print "2"}</a:t>
            </a:r>
          </a:p>
          <a:p>
            <a:r>
              <a:rPr kumimoji="1" lang="en"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 "3"}</a:t>
            </a:r>
          </a:p>
          <a:p>
            <a:r>
              <a:rPr kumimoji="1" lang="en"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B→Aa</a:t>
            </a:r>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 "4"}</a:t>
            </a:r>
          </a:p>
          <a:p>
            <a:r>
              <a:rPr kumimoji="1"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若输入序列为 </a:t>
            </a:r>
            <a:r>
              <a:rPr kumimoji="1" lang="en"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b(((aa)a)a)b</a:t>
            </a:r>
            <a:r>
              <a:rPr kumimoji="1" lang="zh-CN" altLang="e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且采用自底向上的分析方法，则输出序列为（             ）</a:t>
            </a:r>
          </a:p>
        </p:txBody>
      </p:sp>
      <p:sp>
        <p:nvSpPr>
          <p:cNvPr id="11" name="文本框 10">
            <a:extLst>
              <a:ext uri="{FF2B5EF4-FFF2-40B4-BE49-F238E27FC236}">
                <a16:creationId xmlns:a16="http://schemas.microsoft.com/office/drawing/2014/main" id="{F75B302D-3B34-F14F-2218-A01DD91600EF}"/>
              </a:ext>
            </a:extLst>
          </p:cNvPr>
          <p:cNvSpPr txBox="1"/>
          <p:nvPr>
            <p:custDataLst>
              <p:tags r:id="rId4"/>
            </p:custDataLst>
          </p:nvPr>
        </p:nvSpPr>
        <p:spPr>
          <a:xfrm>
            <a:off x="1700646" y="3113340"/>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32224441</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296349A0-F9B3-63E3-1B9D-E96F43A80D92}"/>
              </a:ext>
            </a:extLst>
          </p:cNvPr>
          <p:cNvSpPr txBox="1"/>
          <p:nvPr>
            <p:custDataLst>
              <p:tags r:id="rId5"/>
            </p:custDataLst>
          </p:nvPr>
        </p:nvSpPr>
        <p:spPr>
          <a:xfrm>
            <a:off x="1700646" y="3970590"/>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34242421</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D03B4D6A-414B-6CA6-EF5C-69D1660ED7FC}"/>
              </a:ext>
            </a:extLst>
          </p:cNvPr>
          <p:cNvSpPr txBox="1"/>
          <p:nvPr>
            <p:custDataLst>
              <p:tags r:id="rId6"/>
            </p:custDataLst>
          </p:nvPr>
        </p:nvSpPr>
        <p:spPr>
          <a:xfrm>
            <a:off x="1700646" y="4827840"/>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12424243</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31B9B2EC-B406-D0B9-9C5B-6286BB512B0D}"/>
              </a:ext>
            </a:extLst>
          </p:cNvPr>
          <p:cNvSpPr txBox="1"/>
          <p:nvPr>
            <p:custDataLst>
              <p:tags r:id="rId7"/>
            </p:custDataLst>
          </p:nvPr>
        </p:nvSpPr>
        <p:spPr>
          <a:xfrm>
            <a:off x="1700646" y="5685090"/>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34442212</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E33BFB7F-C733-0D02-14DB-A8D8D3A304CB}"/>
              </a:ext>
            </a:extLst>
          </p:cNvPr>
          <p:cNvSpPr>
            <a:spLocks noChangeAspect="1"/>
          </p:cNvSpPr>
          <p:nvPr>
            <p:custDataLst>
              <p:tags r:id="rId8"/>
            </p:custDataLst>
          </p:nvPr>
        </p:nvSpPr>
        <p:spPr bwMode="auto">
          <a:xfrm>
            <a:off x="962025" y="317182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B7861705-236A-64C2-787D-48E0A1455B8B}"/>
              </a:ext>
            </a:extLst>
          </p:cNvPr>
          <p:cNvSpPr>
            <a:spLocks noChangeAspect="1"/>
          </p:cNvSpPr>
          <p:nvPr>
            <p:custDataLst>
              <p:tags r:id="rId9"/>
            </p:custDataLst>
          </p:nvPr>
        </p:nvSpPr>
        <p:spPr bwMode="auto">
          <a:xfrm>
            <a:off x="962025" y="402907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07C07A2D-9D58-5513-1388-7E22672E2FB1}"/>
              </a:ext>
            </a:extLst>
          </p:cNvPr>
          <p:cNvSpPr>
            <a:spLocks noChangeAspect="1"/>
          </p:cNvSpPr>
          <p:nvPr>
            <p:custDataLst>
              <p:tags r:id="rId10"/>
            </p:custDataLst>
          </p:nvPr>
        </p:nvSpPr>
        <p:spPr bwMode="auto">
          <a:xfrm>
            <a:off x="962025" y="488632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03A77489-C56C-DDA7-36CD-12E23444831F}"/>
              </a:ext>
            </a:extLst>
          </p:cNvPr>
          <p:cNvSpPr>
            <a:spLocks noChangeAspect="1"/>
          </p:cNvSpPr>
          <p:nvPr>
            <p:custDataLst>
              <p:tags r:id="rId11"/>
            </p:custDataLst>
          </p:nvPr>
        </p:nvSpPr>
        <p:spPr bwMode="auto">
          <a:xfrm>
            <a:off x="962025" y="574357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573B027A-F8E5-99B7-C1F7-314801A1AF2B}"/>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7E1BF0C1-6B80-7173-3387-F39FB4BBAF9F}"/>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503709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990600"/>
            <a:ext cx="11633200" cy="4978400"/>
          </a:xfrm>
        </p:spPr>
        <p:txBody>
          <a:bodyPr/>
          <a:lstStyle/>
          <a:p>
            <a:r>
              <a:rPr lang="zh-CN" altLang="en-US" sz="3600" dirty="0"/>
              <a:t>语义规则的两种描述方法：语法制导的定义和翻译模式</a:t>
            </a:r>
          </a:p>
          <a:p>
            <a:r>
              <a:rPr lang="zh-CN" altLang="en-US" sz="3600" dirty="0"/>
              <a:t>设计简单问题的语法制导定义和翻译模式，这是本章的重点和难点</a:t>
            </a:r>
          </a:p>
          <a:p>
            <a:r>
              <a:rPr lang="zh-CN" altLang="en-US" sz="3600" dirty="0"/>
              <a:t>语义规则的三种计算方法：分析树方法、基于规则的方法和忽略规则的方法</a:t>
            </a:r>
          </a:p>
          <a:p>
            <a:r>
              <a:rPr lang="en-US" altLang="zh-CN" sz="3600" dirty="0"/>
              <a:t>S</a:t>
            </a:r>
            <a:r>
              <a:rPr lang="zh-CN" altLang="en-US" sz="3600" dirty="0"/>
              <a:t>属性的自底向上计算</a:t>
            </a:r>
            <a:r>
              <a:rPr lang="en-US" altLang="zh-CN" sz="3600" dirty="0"/>
              <a:t>(</a:t>
            </a:r>
            <a:r>
              <a:rPr lang="zh-CN" altLang="en-US" sz="3600" dirty="0"/>
              <a:t>边分析边计算</a:t>
            </a:r>
            <a:r>
              <a:rPr lang="en-US" altLang="zh-CN" sz="3600" dirty="0"/>
              <a:t>)</a:t>
            </a:r>
            <a:endParaRPr lang="zh-CN" altLang="en-US" sz="3600" dirty="0"/>
          </a:p>
          <a:p>
            <a:r>
              <a:rPr lang="en-US" altLang="zh-CN" sz="3600" dirty="0"/>
              <a:t>L</a:t>
            </a:r>
            <a:r>
              <a:rPr lang="zh-CN" altLang="en-US" sz="3600" dirty="0"/>
              <a:t>属性的自上而下计算</a:t>
            </a:r>
            <a:r>
              <a:rPr lang="en-US" altLang="zh-CN" sz="3600" dirty="0"/>
              <a:t>(</a:t>
            </a:r>
            <a:r>
              <a:rPr lang="zh-CN" altLang="en-US" sz="3600" dirty="0"/>
              <a:t>边分析边计算</a:t>
            </a:r>
            <a:r>
              <a:rPr lang="en-US" altLang="zh-CN" sz="3600" dirty="0"/>
              <a:t>)</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109</a:t>
            </a:fld>
            <a:endParaRPr lang="en-US"/>
          </a:p>
        </p:txBody>
      </p:sp>
      <p:sp>
        <p:nvSpPr>
          <p:cNvPr id="4" name="标题 3"/>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277747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latin typeface="华文新魏" panose="02010800040101010101" pitchFamily="2" charset="-122"/>
              </a:rPr>
              <a:t>语义分析的输入是语法分析的输出</a:t>
            </a:r>
            <a:r>
              <a:rPr lang="en-US" altLang="zh-CN" sz="3600" dirty="0">
                <a:latin typeface="华文新魏" panose="02010800040101010101" pitchFamily="2" charset="-122"/>
              </a:rPr>
              <a:t>(</a:t>
            </a:r>
            <a:r>
              <a:rPr lang="zh-CN" altLang="en-US" sz="3600" dirty="0">
                <a:latin typeface="华文新魏" panose="02010800040101010101" pitchFamily="2" charset="-122"/>
              </a:rPr>
              <a:t>分析树</a:t>
            </a:r>
            <a:r>
              <a:rPr lang="en-US" altLang="zh-CN" sz="3600" dirty="0">
                <a:latin typeface="华文新魏" panose="02010800040101010101" pitchFamily="2" charset="-122"/>
              </a:rPr>
              <a:t>)</a:t>
            </a:r>
            <a:r>
              <a:rPr lang="zh-CN" altLang="en-US" sz="3600" dirty="0">
                <a:latin typeface="华文新魏" panose="02010800040101010101" pitchFamily="2" charset="-122"/>
              </a:rPr>
              <a:t>，输出是中间代码，但同时它还完成了很多语义处理工作</a:t>
            </a:r>
            <a:r>
              <a:rPr lang="en-US" altLang="zh-CN" sz="3600" dirty="0">
                <a:latin typeface="华文新魏" panose="02010800040101010101" pitchFamily="2" charset="-122"/>
              </a:rPr>
              <a:t>(</a:t>
            </a:r>
            <a:r>
              <a:rPr lang="zh-CN" altLang="en-US" sz="3600" dirty="0">
                <a:latin typeface="华文新魏" panose="02010800040101010101" pitchFamily="2" charset="-122"/>
              </a:rPr>
              <a:t>如上所述</a:t>
            </a:r>
            <a:r>
              <a:rPr lang="en-US" altLang="zh-CN" sz="3600" dirty="0">
                <a:latin typeface="华文新魏" panose="02010800040101010101" pitchFamily="2" charset="-122"/>
              </a:rPr>
              <a:t>)</a:t>
            </a:r>
          </a:p>
          <a:p>
            <a:r>
              <a:rPr lang="zh-CN" altLang="en-US" sz="3600" dirty="0"/>
              <a:t>语义分析的主流技术 </a:t>
            </a:r>
            <a:r>
              <a:rPr lang="en-US" altLang="zh-CN" sz="3600" dirty="0"/>
              <a:t>—— </a:t>
            </a:r>
            <a:r>
              <a:rPr lang="zh-CN" altLang="en-US" sz="3600" dirty="0"/>
              <a:t>语法制导翻译技术</a:t>
            </a:r>
          </a:p>
          <a:p>
            <a:r>
              <a:rPr lang="zh-CN" altLang="en-US" sz="3600" dirty="0"/>
              <a:t>语法制导翻译的基本思想</a:t>
            </a:r>
            <a:r>
              <a:rPr lang="en-US" altLang="zh-CN" sz="3600" dirty="0"/>
              <a:t>:</a:t>
            </a:r>
          </a:p>
          <a:p>
            <a:pPr lvl="1"/>
            <a:r>
              <a:rPr lang="zh-CN" altLang="en-US" sz="3600" dirty="0"/>
              <a:t>将语言结构的语义以</a:t>
            </a:r>
            <a:r>
              <a:rPr lang="zh-CN" altLang="en-US" sz="3600" dirty="0">
                <a:solidFill>
                  <a:srgbClr val="FF0000"/>
                </a:solidFill>
              </a:rPr>
              <a:t>属性</a:t>
            </a:r>
            <a:r>
              <a:rPr lang="en-US" altLang="zh-CN" sz="3600" dirty="0">
                <a:solidFill>
                  <a:srgbClr val="FF0000"/>
                </a:solidFill>
              </a:rPr>
              <a:t>(attribute)</a:t>
            </a:r>
            <a:r>
              <a:rPr lang="zh-CN" altLang="en-US" sz="3600" dirty="0"/>
              <a:t>的形式赋予代表此结构的文法符号</a:t>
            </a:r>
          </a:p>
        </p:txBody>
      </p:sp>
      <p:sp>
        <p:nvSpPr>
          <p:cNvPr id="3" name="灯片编号占位符 2"/>
          <p:cNvSpPr>
            <a:spLocks noGrp="1"/>
          </p:cNvSpPr>
          <p:nvPr>
            <p:ph type="sldNum" sz="quarter" idx="12"/>
          </p:nvPr>
        </p:nvSpPr>
        <p:spPr/>
        <p:txBody>
          <a:bodyPr/>
          <a:lstStyle/>
          <a:p>
            <a:fld id="{10F35DC5-7E65-8247-99AB-4E984F8A921E}" type="slidenum">
              <a:rPr lang="en-US" smtClean="0"/>
              <a:pPr/>
              <a:t>11</a:t>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p>
        </p:txBody>
      </p:sp>
    </p:spTree>
    <p:extLst>
      <p:ext uri="{BB962C8B-B14F-4D97-AF65-F5344CB8AC3E}">
        <p14:creationId xmlns:p14="http://schemas.microsoft.com/office/powerpoint/2010/main" val="35689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990600"/>
            <a:ext cx="11049000" cy="5257800"/>
          </a:xfrm>
        </p:spPr>
        <p:txBody>
          <a:bodyPr/>
          <a:lstStyle/>
          <a:p>
            <a:r>
              <a:rPr lang="zh-CN" altLang="en-US" dirty="0"/>
              <a:t>文法</a:t>
            </a:r>
            <a:r>
              <a:rPr lang="en-US" altLang="zh-CN" dirty="0">
                <a:latin typeface="Times New Roman" pitchFamily="18" charset="0"/>
              </a:rPr>
              <a:t>G</a:t>
            </a:r>
            <a:r>
              <a:rPr lang="zh-CN" altLang="en-US" dirty="0"/>
              <a:t>的产生式如下</a:t>
            </a:r>
            <a:endParaRPr lang="en-US" altLang="zh-CN" dirty="0"/>
          </a:p>
          <a:p>
            <a:pPr marL="457200" lvl="1" indent="0">
              <a:buNone/>
            </a:pPr>
            <a:r>
              <a:rPr lang="en-US" altLang="zh-CN" sz="3200" dirty="0"/>
              <a:t>S→(L)</a:t>
            </a:r>
            <a:endParaRPr lang="zh-CN" altLang="en-US" sz="3200" dirty="0"/>
          </a:p>
          <a:p>
            <a:pPr marL="457200" lvl="1" indent="0">
              <a:buNone/>
            </a:pPr>
            <a:r>
              <a:rPr lang="en-US" altLang="zh-CN" sz="3200" dirty="0"/>
              <a:t>S →a</a:t>
            </a:r>
          </a:p>
          <a:p>
            <a:pPr marL="457200" lvl="1" indent="0">
              <a:buNone/>
            </a:pPr>
            <a:r>
              <a:rPr lang="en-US" altLang="zh-CN" sz="3200" dirty="0"/>
              <a:t>L →L,S</a:t>
            </a:r>
          </a:p>
          <a:p>
            <a:pPr marL="457200" lvl="1" indent="0">
              <a:buNone/>
            </a:pPr>
            <a:r>
              <a:rPr lang="en-US" altLang="zh-CN" sz="3200" dirty="0"/>
              <a:t>L →S</a:t>
            </a:r>
          </a:p>
          <a:p>
            <a:pPr marL="457200" lvl="1" indent="0">
              <a:buNone/>
            </a:pPr>
            <a:r>
              <a:rPr lang="en-US" altLang="zh-CN" sz="3200" dirty="0"/>
              <a:t>1.</a:t>
            </a:r>
            <a:r>
              <a:rPr lang="zh-CN" altLang="en-US" sz="3200" dirty="0"/>
              <a:t>试写出一个语法制导定义，输出配对括号个数，并给出</a:t>
            </a:r>
            <a:r>
              <a:rPr lang="en-US" altLang="zh-CN" sz="3200" dirty="0"/>
              <a:t>(a, (a))</a:t>
            </a:r>
            <a:r>
              <a:rPr lang="zh-CN" altLang="en-US" sz="3200" dirty="0"/>
              <a:t>的分析过程。</a:t>
            </a:r>
          </a:p>
          <a:p>
            <a:pPr marL="457200" lvl="1" indent="0">
              <a:buNone/>
            </a:pPr>
            <a:r>
              <a:rPr lang="en-US" altLang="zh-CN" sz="3200" dirty="0"/>
              <a:t>2.</a:t>
            </a:r>
            <a:r>
              <a:rPr lang="zh-CN" altLang="en-US" sz="3200" dirty="0"/>
              <a:t>写一个翻译方案，打印每个</a:t>
            </a:r>
            <a:r>
              <a:rPr lang="en-US" altLang="zh-CN" sz="3200" dirty="0"/>
              <a:t>a</a:t>
            </a:r>
            <a:r>
              <a:rPr lang="zh-CN" altLang="en-US" sz="3200" dirty="0"/>
              <a:t>的嵌套深度，并给出</a:t>
            </a:r>
            <a:r>
              <a:rPr lang="en-US" altLang="zh-CN" sz="3200" dirty="0"/>
              <a:t>(a, (a))</a:t>
            </a:r>
            <a:r>
              <a:rPr lang="zh-CN" altLang="en-US" sz="3200" dirty="0"/>
              <a:t>的分析过程。</a:t>
            </a:r>
          </a:p>
        </p:txBody>
      </p:sp>
      <p:sp>
        <p:nvSpPr>
          <p:cNvPr id="3" name="灯片编号占位符 2"/>
          <p:cNvSpPr>
            <a:spLocks noGrp="1"/>
          </p:cNvSpPr>
          <p:nvPr>
            <p:ph type="sldNum" sz="quarter" idx="12"/>
          </p:nvPr>
        </p:nvSpPr>
        <p:spPr/>
        <p:txBody>
          <a:bodyPr/>
          <a:lstStyle/>
          <a:p>
            <a:fld id="{10F35DC5-7E65-8247-99AB-4E984F8A921E}" type="slidenum">
              <a:rPr lang="en-US" smtClean="0"/>
              <a:pPr/>
              <a:t>110</a:t>
            </a:fld>
            <a:endParaRPr lang="en-US"/>
          </a:p>
        </p:txBody>
      </p:sp>
      <p:sp>
        <p:nvSpPr>
          <p:cNvPr id="4" name="标题 3"/>
          <p:cNvSpPr>
            <a:spLocks noGrp="1"/>
          </p:cNvSpPr>
          <p:nvPr>
            <p:ph type="title"/>
          </p:nvPr>
        </p:nvSpPr>
        <p:spPr/>
        <p:txBody>
          <a:bodyPr/>
          <a:lstStyle/>
          <a:p>
            <a:r>
              <a:rPr lang="zh-CN" altLang="en-US" dirty="0"/>
              <a:t>练习</a:t>
            </a:r>
          </a:p>
        </p:txBody>
      </p:sp>
    </p:spTree>
    <p:extLst>
      <p:ext uri="{BB962C8B-B14F-4D97-AF65-F5344CB8AC3E}">
        <p14:creationId xmlns:p14="http://schemas.microsoft.com/office/powerpoint/2010/main" val="123324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90600"/>
            <a:ext cx="11582400" cy="1295400"/>
          </a:xfrm>
        </p:spPr>
        <p:txBody>
          <a:bodyPr/>
          <a:lstStyle/>
          <a:p>
            <a:r>
              <a:rPr lang="en-US" altLang="zh-CN" sz="3600" dirty="0">
                <a:latin typeface="Times New Roman" pitchFamily="18" charset="0"/>
              </a:rPr>
              <a:t>1.</a:t>
            </a:r>
            <a:r>
              <a:rPr lang="zh-CN" altLang="en-US" sz="3600" dirty="0">
                <a:latin typeface="Times New Roman" pitchFamily="18" charset="0"/>
              </a:rPr>
              <a:t>为所有非终结符号引入属性</a:t>
            </a:r>
            <a:r>
              <a:rPr lang="en-US" altLang="zh-CN" sz="3600" dirty="0">
                <a:latin typeface="Times New Roman" pitchFamily="18" charset="0"/>
              </a:rPr>
              <a:t>h</a:t>
            </a:r>
            <a:r>
              <a:rPr lang="zh-CN" altLang="en-US" sz="3600" dirty="0">
                <a:latin typeface="Times New Roman" pitchFamily="18" charset="0"/>
              </a:rPr>
              <a:t>，同时增加一条打印输出的开始符号</a:t>
            </a:r>
            <a:r>
              <a:rPr lang="en-US" altLang="zh-CN" sz="3600" dirty="0">
                <a:latin typeface="Times New Roman" pitchFamily="18" charset="0"/>
              </a:rPr>
              <a:t>S</a:t>
            </a:r>
            <a:r>
              <a:rPr lang="en-US" altLang="zh-CN" sz="3600" dirty="0">
                <a:latin typeface="Times New Roman" charset="0"/>
                <a:ea typeface="Times New Roman" charset="0"/>
                <a:cs typeface="Times New Roman" charset="0"/>
              </a:rPr>
              <a:t>’</a:t>
            </a:r>
            <a:endParaRPr lang="zh-CN" altLang="en-US" sz="3600" dirty="0">
              <a:latin typeface="Times New Roman" charset="0"/>
              <a:ea typeface="Times New Roman" charset="0"/>
              <a:cs typeface="Times New Roman"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111</a:t>
            </a:fld>
            <a:endParaRPr lang="en-US"/>
          </a:p>
        </p:txBody>
      </p:sp>
      <p:sp>
        <p:nvSpPr>
          <p:cNvPr id="4" name="标题 3"/>
          <p:cNvSpPr>
            <a:spLocks noGrp="1"/>
          </p:cNvSpPr>
          <p:nvPr>
            <p:ph type="title"/>
          </p:nvPr>
        </p:nvSpPr>
        <p:spPr/>
        <p:txBody>
          <a:bodyPr/>
          <a:lstStyle/>
          <a:p>
            <a:r>
              <a:rPr lang="zh-CN" altLang="en-US" dirty="0"/>
              <a:t>练习</a:t>
            </a:r>
          </a:p>
        </p:txBody>
      </p:sp>
      <p:sp>
        <p:nvSpPr>
          <p:cNvPr id="16" name="矩形 4"/>
          <p:cNvSpPr>
            <a:spLocks noChangeArrowheads="1"/>
          </p:cNvSpPr>
          <p:nvPr/>
        </p:nvSpPr>
        <p:spPr bwMode="auto">
          <a:xfrm>
            <a:off x="2640014" y="2209801"/>
            <a:ext cx="6359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fontAlgn="auto" hangingPunct="1">
              <a:lnSpc>
                <a:spcPct val="85000"/>
              </a:lnSpc>
              <a:spcBef>
                <a:spcPct val="50000"/>
              </a:spcBef>
              <a:spcAft>
                <a:spcPts val="0"/>
              </a:spcAft>
              <a:buClr>
                <a:srgbClr val="5FB6F1"/>
              </a:buClr>
              <a:buNone/>
              <a:defRPr/>
            </a:pPr>
            <a:r>
              <a:rPr lang="zh-CN" altLang="en-US" kern="0" dirty="0">
                <a:solidFill>
                  <a:srgbClr val="000000"/>
                </a:solidFill>
              </a:rPr>
              <a:t>产生式              </a:t>
            </a:r>
            <a:r>
              <a:rPr lang="en-US" altLang="zh-CN" kern="0" dirty="0">
                <a:solidFill>
                  <a:srgbClr val="000000"/>
                </a:solidFill>
              </a:rPr>
              <a:t>		</a:t>
            </a:r>
            <a:r>
              <a:rPr lang="zh-CN" altLang="en-US" kern="0" dirty="0">
                <a:solidFill>
                  <a:srgbClr val="000000"/>
                </a:solidFill>
              </a:rPr>
              <a:t>语法制导定义</a:t>
            </a:r>
          </a:p>
        </p:txBody>
      </p:sp>
      <p:sp>
        <p:nvSpPr>
          <p:cNvPr id="17" name="矩形 16"/>
          <p:cNvSpPr/>
          <p:nvPr/>
        </p:nvSpPr>
        <p:spPr>
          <a:xfrm>
            <a:off x="2640013" y="5302251"/>
            <a:ext cx="1391728" cy="584775"/>
          </a:xfrm>
          <a:prstGeom prst="rect">
            <a:avLst/>
          </a:prstGeom>
          <a:solidFill>
            <a:srgbClr val="FFFFFF">
              <a:lumMod val="95000"/>
            </a:srgbClr>
          </a:solidFill>
        </p:spPr>
        <p:txBody>
          <a:bodyPr wrap="none">
            <a:spAutoFit/>
          </a:bodyP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S’ →S </a:t>
            </a:r>
            <a:endParaRPr lang="zh-CN" altLang="en-US" sz="3200" b="1" kern="0">
              <a:solidFill>
                <a:srgbClr val="000000"/>
              </a:solidFill>
              <a:latin typeface="Times New Roman" pitchFamily="18" charset="0"/>
              <a:ea typeface="宋体" pitchFamily="2" charset="-122"/>
              <a:cs typeface="Times New Roman" pitchFamily="18" charset="0"/>
            </a:endParaRPr>
          </a:p>
        </p:txBody>
      </p:sp>
      <p:sp>
        <p:nvSpPr>
          <p:cNvPr id="18" name="矩形 17"/>
          <p:cNvSpPr/>
          <p:nvPr/>
        </p:nvSpPr>
        <p:spPr>
          <a:xfrm>
            <a:off x="6486525" y="5297488"/>
            <a:ext cx="1766888" cy="584200"/>
          </a:xfrm>
          <a:prstGeom prst="rect">
            <a:avLst/>
          </a:prstGeom>
          <a:solidFill>
            <a:srgbClr val="FFFFFF">
              <a:lumMod val="95000"/>
            </a:srgbClr>
          </a:solidFill>
        </p:spPr>
        <p:txBody>
          <a:bodyPr wrap="none">
            <a:spAutoFit/>
          </a:bodyP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print(S.h)</a:t>
            </a:r>
            <a:endParaRPr lang="zh-CN" altLang="en-US" sz="3200" b="1" kern="0">
              <a:solidFill>
                <a:srgbClr val="000000"/>
              </a:solidFill>
              <a:latin typeface="Times New Roman" pitchFamily="18" charset="0"/>
              <a:ea typeface="宋体" pitchFamily="2" charset="-122"/>
              <a:cs typeface="Times New Roman" pitchFamily="18" charset="0"/>
            </a:endParaRPr>
          </a:p>
        </p:txBody>
      </p:sp>
      <p:sp>
        <p:nvSpPr>
          <p:cNvPr id="19" name="矩形 18"/>
          <p:cNvSpPr/>
          <p:nvPr/>
        </p:nvSpPr>
        <p:spPr>
          <a:xfrm>
            <a:off x="2616200" y="2760664"/>
            <a:ext cx="1638300" cy="585787"/>
          </a:xfrm>
          <a:prstGeom prst="rect">
            <a:avLst/>
          </a:prstGeom>
          <a:solidFill>
            <a:srgbClr val="FFFFFF">
              <a:lumMod val="95000"/>
            </a:srgbClr>
          </a:solidFill>
        </p:spPr>
        <p:txBody>
          <a:bodyPr wrap="none">
            <a:spAutoFit/>
          </a:bodyP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S →( L )</a:t>
            </a:r>
            <a:endParaRPr lang="zh-CN" altLang="en-US" sz="3200" b="1" kern="0">
              <a:solidFill>
                <a:srgbClr val="000000"/>
              </a:solidFill>
              <a:latin typeface="Times New Roman" pitchFamily="18" charset="0"/>
              <a:ea typeface="宋体" pitchFamily="2" charset="-122"/>
              <a:cs typeface="Times New Roman" pitchFamily="18" charset="0"/>
            </a:endParaRPr>
          </a:p>
        </p:txBody>
      </p:sp>
      <p:sp>
        <p:nvSpPr>
          <p:cNvPr id="20" name="矩形 19"/>
          <p:cNvSpPr/>
          <p:nvPr/>
        </p:nvSpPr>
        <p:spPr>
          <a:xfrm>
            <a:off x="6486526" y="2728914"/>
            <a:ext cx="1946275" cy="511175"/>
          </a:xfrm>
          <a:prstGeom prst="rect">
            <a:avLst/>
          </a:prstGeom>
          <a:solidFill>
            <a:srgbClr val="FFFFFF">
              <a:lumMod val="95000"/>
            </a:srgbClr>
          </a:solidFill>
        </p:spPr>
        <p:txBody>
          <a:bodyPr wrap="none">
            <a:spAutoFit/>
          </a:bodyPr>
          <a:lstStyle/>
          <a:p>
            <a:pPr fontAlgn="auto">
              <a:lnSpc>
                <a:spcPct val="85000"/>
              </a:lnSpc>
              <a:spcBef>
                <a:spcPct val="50000"/>
              </a:spcBef>
              <a:spcAft>
                <a:spcPts val="0"/>
              </a:spcAft>
              <a:buClr>
                <a:srgbClr val="5FB6F1"/>
              </a:buClr>
              <a:defRPr/>
            </a:pPr>
            <a:r>
              <a:rPr lang="en-US" altLang="zh-CN" sz="3200" kern="0" dirty="0" err="1">
                <a:solidFill>
                  <a:srgbClr val="000000"/>
                </a:solidFill>
                <a:latin typeface="Times New Roman" pitchFamily="18" charset="0"/>
                <a:ea typeface="宋体" pitchFamily="2" charset="-122"/>
                <a:cs typeface="Times New Roman" pitchFamily="18" charset="0"/>
              </a:rPr>
              <a:t>S.h</a:t>
            </a:r>
            <a:r>
              <a:rPr lang="en-US" altLang="zh-CN" sz="3200" kern="0" dirty="0">
                <a:solidFill>
                  <a:srgbClr val="000000"/>
                </a:solidFill>
                <a:latin typeface="Times New Roman" pitchFamily="18" charset="0"/>
                <a:ea typeface="宋体" pitchFamily="2" charset="-122"/>
                <a:cs typeface="Times New Roman" pitchFamily="18" charset="0"/>
              </a:rPr>
              <a:t>=L.h+1</a:t>
            </a:r>
          </a:p>
        </p:txBody>
      </p:sp>
      <p:sp>
        <p:nvSpPr>
          <p:cNvPr id="21" name="矩形 20"/>
          <p:cNvSpPr/>
          <p:nvPr/>
        </p:nvSpPr>
        <p:spPr>
          <a:xfrm>
            <a:off x="2640014" y="3365500"/>
            <a:ext cx="1209675" cy="584200"/>
          </a:xfrm>
          <a:prstGeom prst="rect">
            <a:avLst/>
          </a:prstGeom>
          <a:solidFill>
            <a:srgbClr val="173D89">
              <a:lumMod val="20000"/>
              <a:lumOff val="80000"/>
            </a:srgbClr>
          </a:solidFill>
        </p:spPr>
        <p:txBody>
          <a:bodyPr wrap="none">
            <a:spAutoFit/>
          </a:bodyP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S →a </a:t>
            </a:r>
            <a:endParaRPr lang="zh-CN" altLang="en-US" sz="1800" b="1" kern="0" dirty="0">
              <a:solidFill>
                <a:srgbClr val="000000"/>
              </a:solidFill>
              <a:latin typeface="华文新魏" pitchFamily="2" charset="-122"/>
              <a:ea typeface="华文新魏" pitchFamily="2" charset="-122"/>
            </a:endParaRPr>
          </a:p>
        </p:txBody>
      </p:sp>
      <p:sp>
        <p:nvSpPr>
          <p:cNvPr id="22" name="矩形 21"/>
          <p:cNvSpPr/>
          <p:nvPr/>
        </p:nvSpPr>
        <p:spPr>
          <a:xfrm>
            <a:off x="6486525" y="3365500"/>
            <a:ext cx="1157288" cy="509588"/>
          </a:xfrm>
          <a:prstGeom prst="rect">
            <a:avLst/>
          </a:prstGeom>
          <a:solidFill>
            <a:srgbClr val="173D89">
              <a:lumMod val="20000"/>
              <a:lumOff val="80000"/>
            </a:srgbClr>
          </a:solidFill>
        </p:spPr>
        <p:txBody>
          <a:bodyPr wrap="none">
            <a:spAutoFit/>
          </a:bodyPr>
          <a:lstStyle/>
          <a:p>
            <a:pPr fontAlgn="auto">
              <a:lnSpc>
                <a:spcPct val="85000"/>
              </a:lnSpc>
              <a:spcBef>
                <a:spcPct val="50000"/>
              </a:spcBef>
              <a:spcAft>
                <a:spcPts val="0"/>
              </a:spcAft>
              <a:buClr>
                <a:srgbClr val="5FB6F1"/>
              </a:buClr>
              <a:defRPr/>
            </a:pPr>
            <a:r>
              <a:rPr lang="en-US" altLang="zh-CN" sz="3200" kern="0" dirty="0" err="1">
                <a:solidFill>
                  <a:srgbClr val="000000"/>
                </a:solidFill>
                <a:latin typeface="Times New Roman" pitchFamily="18" charset="0"/>
                <a:ea typeface="宋体" pitchFamily="2" charset="-122"/>
                <a:cs typeface="Times New Roman" pitchFamily="18" charset="0"/>
              </a:rPr>
              <a:t>S.h</a:t>
            </a:r>
            <a:r>
              <a:rPr lang="en-US" altLang="zh-CN" sz="3200" kern="0" dirty="0">
                <a:solidFill>
                  <a:srgbClr val="000000"/>
                </a:solidFill>
                <a:latin typeface="Times New Roman" pitchFamily="18" charset="0"/>
                <a:ea typeface="宋体" pitchFamily="2" charset="-122"/>
                <a:cs typeface="Times New Roman" pitchFamily="18" charset="0"/>
              </a:rPr>
              <a:t>=0</a:t>
            </a:r>
          </a:p>
        </p:txBody>
      </p:sp>
      <p:sp>
        <p:nvSpPr>
          <p:cNvPr id="23" name="矩形 22"/>
          <p:cNvSpPr/>
          <p:nvPr/>
        </p:nvSpPr>
        <p:spPr>
          <a:xfrm>
            <a:off x="2651126" y="3979864"/>
            <a:ext cx="2005013" cy="585787"/>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L →L</a:t>
            </a:r>
            <a:r>
              <a:rPr lang="en-US" altLang="zh-CN" sz="3200" kern="0" baseline="-25000" dirty="0">
                <a:solidFill>
                  <a:srgbClr val="000000"/>
                </a:solidFill>
                <a:latin typeface="Times New Roman" pitchFamily="18" charset="0"/>
                <a:ea typeface="宋体" pitchFamily="2" charset="-122"/>
                <a:cs typeface="Times New Roman" pitchFamily="18" charset="0"/>
              </a:rPr>
              <a:t>1</a:t>
            </a:r>
            <a:r>
              <a:rPr lang="en-US" altLang="zh-CN" sz="3200" kern="0" dirty="0">
                <a:solidFill>
                  <a:srgbClr val="000000"/>
                </a:solidFill>
                <a:latin typeface="Times New Roman" pitchFamily="18" charset="0"/>
                <a:ea typeface="宋体" pitchFamily="2" charset="-122"/>
                <a:cs typeface="Times New Roman" pitchFamily="18" charset="0"/>
              </a:rPr>
              <a:t>,S </a:t>
            </a:r>
            <a:endParaRPr lang="zh-CN" altLang="en-US" sz="1800" b="1" kern="0" dirty="0">
              <a:solidFill>
                <a:srgbClr val="000000"/>
              </a:solidFill>
              <a:latin typeface="华文新魏" pitchFamily="2" charset="-122"/>
              <a:ea typeface="华文新魏" pitchFamily="2" charset="-122"/>
            </a:endParaRPr>
          </a:p>
        </p:txBody>
      </p:sp>
      <p:sp>
        <p:nvSpPr>
          <p:cNvPr id="24" name="矩形 23"/>
          <p:cNvSpPr/>
          <p:nvPr/>
        </p:nvSpPr>
        <p:spPr>
          <a:xfrm>
            <a:off x="6486526" y="4021139"/>
            <a:ext cx="2633663" cy="511175"/>
          </a:xfrm>
          <a:prstGeom prst="rect">
            <a:avLst/>
          </a:prstGeom>
          <a:solidFill>
            <a:srgbClr val="FFFFFF">
              <a:lumMod val="95000"/>
            </a:srgbClr>
          </a:solidFill>
        </p:spPr>
        <p:txBody>
          <a:bodyPr>
            <a:spAutoFit/>
          </a:bodyPr>
          <a:lstStyle/>
          <a:p>
            <a:pPr fontAlgn="auto">
              <a:lnSpc>
                <a:spcPct val="85000"/>
              </a:lnSpc>
              <a:spcBef>
                <a:spcPct val="50000"/>
              </a:spcBef>
              <a:spcAft>
                <a:spcPts val="0"/>
              </a:spcAft>
              <a:buClr>
                <a:srgbClr val="5FB6F1"/>
              </a:buClr>
              <a:defRPr/>
            </a:pPr>
            <a:r>
              <a:rPr lang="en-US" altLang="zh-CN" sz="3200" kern="0" dirty="0" err="1">
                <a:solidFill>
                  <a:srgbClr val="000000"/>
                </a:solidFill>
                <a:latin typeface="Times New Roman" pitchFamily="18" charset="0"/>
                <a:ea typeface="宋体" pitchFamily="2" charset="-122"/>
                <a:cs typeface="Times New Roman" pitchFamily="18" charset="0"/>
              </a:rPr>
              <a:t>L.h</a:t>
            </a:r>
            <a:r>
              <a:rPr lang="en-US" altLang="zh-CN" sz="3200" kern="0" dirty="0">
                <a:solidFill>
                  <a:srgbClr val="000000"/>
                </a:solidFill>
                <a:latin typeface="Times New Roman" pitchFamily="18" charset="0"/>
                <a:ea typeface="宋体" pitchFamily="2" charset="-122"/>
                <a:cs typeface="Times New Roman" pitchFamily="18" charset="0"/>
              </a:rPr>
              <a:t>=L</a:t>
            </a:r>
            <a:r>
              <a:rPr lang="en-US" altLang="zh-CN" sz="3200" kern="0" baseline="-25000" dirty="0">
                <a:solidFill>
                  <a:srgbClr val="000000"/>
                </a:solidFill>
                <a:latin typeface="Times New Roman" pitchFamily="18" charset="0"/>
                <a:ea typeface="宋体" pitchFamily="2" charset="-122"/>
                <a:cs typeface="Times New Roman" pitchFamily="18" charset="0"/>
              </a:rPr>
              <a:t>1</a:t>
            </a:r>
            <a:r>
              <a:rPr lang="en-US" altLang="zh-CN" sz="3200" kern="0" dirty="0">
                <a:solidFill>
                  <a:srgbClr val="000000"/>
                </a:solidFill>
                <a:latin typeface="Times New Roman" pitchFamily="18" charset="0"/>
                <a:ea typeface="宋体" pitchFamily="2" charset="-122"/>
                <a:cs typeface="Times New Roman" pitchFamily="18" charset="0"/>
              </a:rPr>
              <a:t>.h+S.h</a:t>
            </a:r>
          </a:p>
        </p:txBody>
      </p:sp>
      <p:sp>
        <p:nvSpPr>
          <p:cNvPr id="25" name="矩形 24"/>
          <p:cNvSpPr/>
          <p:nvPr/>
        </p:nvSpPr>
        <p:spPr>
          <a:xfrm>
            <a:off x="2651125" y="4708526"/>
            <a:ext cx="1277914" cy="584775"/>
          </a:xfrm>
          <a:prstGeom prst="rect">
            <a:avLst/>
          </a:prstGeom>
          <a:solidFill>
            <a:srgbClr val="173D89">
              <a:lumMod val="20000"/>
              <a:lumOff val="80000"/>
            </a:srgbClr>
          </a:solidFill>
        </p:spPr>
        <p:txBody>
          <a:bodyPr wrap="none">
            <a:spAutoFit/>
          </a:bodyP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L →S </a:t>
            </a:r>
            <a:endParaRPr lang="zh-CN" altLang="en-US" sz="1800" b="1" kern="0" dirty="0">
              <a:solidFill>
                <a:srgbClr val="000000"/>
              </a:solidFill>
              <a:latin typeface="华文新魏" pitchFamily="2" charset="-122"/>
              <a:ea typeface="华文新魏" pitchFamily="2" charset="-122"/>
            </a:endParaRPr>
          </a:p>
        </p:txBody>
      </p:sp>
      <p:sp>
        <p:nvSpPr>
          <p:cNvPr id="26" name="矩形 25"/>
          <p:cNvSpPr/>
          <p:nvPr/>
        </p:nvSpPr>
        <p:spPr>
          <a:xfrm>
            <a:off x="6486525" y="4640264"/>
            <a:ext cx="1441450" cy="585787"/>
          </a:xfrm>
          <a:prstGeom prst="rect">
            <a:avLst/>
          </a:prstGeom>
          <a:solidFill>
            <a:srgbClr val="173D89">
              <a:lumMod val="20000"/>
              <a:lumOff val="80000"/>
            </a:srgbClr>
          </a:solidFill>
        </p:spPr>
        <p:txBody>
          <a:bodyPr wrap="none">
            <a:spAutoFit/>
          </a:bodyPr>
          <a:lstStyle/>
          <a:p>
            <a:pPr fontAlgn="auto">
              <a:spcBef>
                <a:spcPts val="0"/>
              </a:spcBef>
              <a:spcAft>
                <a:spcPts val="0"/>
              </a:spcAft>
              <a:buClr>
                <a:srgbClr val="5FB6F1"/>
              </a:buClr>
              <a:defRPr/>
            </a:pPr>
            <a:r>
              <a:rPr lang="en-US" altLang="zh-CN" sz="3200" kern="0" dirty="0" err="1">
                <a:solidFill>
                  <a:srgbClr val="000000"/>
                </a:solidFill>
                <a:latin typeface="Times New Roman" pitchFamily="18" charset="0"/>
                <a:ea typeface="宋体" pitchFamily="2" charset="-122"/>
                <a:cs typeface="Times New Roman" pitchFamily="18" charset="0"/>
              </a:rPr>
              <a:t>L.h</a:t>
            </a:r>
            <a:r>
              <a:rPr lang="en-US" altLang="zh-CN" sz="3200" kern="0" dirty="0">
                <a:solidFill>
                  <a:srgbClr val="000000"/>
                </a:solidFill>
                <a:latin typeface="Times New Roman" pitchFamily="18" charset="0"/>
                <a:ea typeface="宋体" pitchFamily="2" charset="-122"/>
                <a:cs typeface="Times New Roman" pitchFamily="18" charset="0"/>
              </a:rPr>
              <a:t>=</a:t>
            </a:r>
            <a:r>
              <a:rPr lang="en-US" altLang="zh-CN" sz="3200" kern="0" dirty="0" err="1">
                <a:solidFill>
                  <a:srgbClr val="000000"/>
                </a:solidFill>
                <a:latin typeface="Times New Roman" pitchFamily="18" charset="0"/>
                <a:ea typeface="宋体" pitchFamily="2" charset="-122"/>
                <a:cs typeface="Times New Roman" pitchFamily="18" charset="0"/>
              </a:rPr>
              <a:t>s.h</a:t>
            </a:r>
            <a:endParaRPr lang="zh-CN" altLang="en-US" sz="1800" b="1" kern="0"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11247134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112</a:t>
            </a:fld>
            <a:endParaRPr lang="en-US"/>
          </a:p>
        </p:txBody>
      </p:sp>
      <p:sp>
        <p:nvSpPr>
          <p:cNvPr id="4" name="标题 3"/>
          <p:cNvSpPr>
            <a:spLocks noGrp="1"/>
          </p:cNvSpPr>
          <p:nvPr>
            <p:ph type="title"/>
          </p:nvPr>
        </p:nvSpPr>
        <p:spPr/>
        <p:txBody>
          <a:bodyPr/>
          <a:lstStyle/>
          <a:p>
            <a:r>
              <a:rPr lang="zh-CN" altLang="en-US" dirty="0"/>
              <a:t>练习</a:t>
            </a:r>
          </a:p>
        </p:txBody>
      </p:sp>
      <p:sp>
        <p:nvSpPr>
          <p:cNvPr id="5" name="TextBox 4"/>
          <p:cNvSpPr txBox="1">
            <a:spLocks noChangeArrowheads="1"/>
          </p:cNvSpPr>
          <p:nvPr/>
        </p:nvSpPr>
        <p:spPr bwMode="auto">
          <a:xfrm>
            <a:off x="2463800" y="5919789"/>
            <a:ext cx="2630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 (a))</a:t>
            </a:r>
            <a:r>
              <a:rPr lang="zh-CN" altLang="en-US" sz="2400"/>
              <a:t>的分析过程</a:t>
            </a:r>
          </a:p>
        </p:txBody>
      </p:sp>
      <p:sp>
        <p:nvSpPr>
          <p:cNvPr id="6" name="矩形 5"/>
          <p:cNvSpPr/>
          <p:nvPr/>
        </p:nvSpPr>
        <p:spPr>
          <a:xfrm>
            <a:off x="1581150" y="1033463"/>
            <a:ext cx="1619250" cy="1816101"/>
          </a:xfrm>
          <a:prstGeom prst="rect">
            <a:avLst/>
          </a:prstGeom>
          <a:solidFill>
            <a:schemeClr val="bg1">
              <a:lumMod val="95000"/>
            </a:schemeClr>
          </a:solidFill>
        </p:spPr>
        <p:txBody>
          <a:bodyPr>
            <a:spAutoFit/>
          </a:bodyPr>
          <a:lstStyle/>
          <a:p>
            <a:pPr marL="0" lvl="1">
              <a:defRPr/>
            </a:pPr>
            <a:r>
              <a:rPr lang="en-US" altLang="zh-CN" sz="2800" dirty="0">
                <a:latin typeface="Times New Roman" pitchFamily="18" charset="0"/>
                <a:cs typeface="Times New Roman" pitchFamily="18" charset="0"/>
              </a:rPr>
              <a:t>S→(L)</a:t>
            </a:r>
            <a:endParaRPr lang="zh-CN" altLang="en-US" sz="2800" dirty="0">
              <a:latin typeface="Times New Roman" pitchFamily="18" charset="0"/>
              <a:cs typeface="Times New Roman" pitchFamily="18" charset="0"/>
            </a:endParaRPr>
          </a:p>
          <a:p>
            <a:pPr marL="0" lvl="1">
              <a:defRPr/>
            </a:pPr>
            <a:r>
              <a:rPr lang="en-US" altLang="zh-CN" sz="2800" dirty="0">
                <a:latin typeface="Times New Roman" pitchFamily="18" charset="0"/>
                <a:cs typeface="Times New Roman" pitchFamily="18" charset="0"/>
              </a:rPr>
              <a:t>S →a</a:t>
            </a:r>
          </a:p>
          <a:p>
            <a:pPr marL="0" lvl="1">
              <a:defRPr/>
            </a:pPr>
            <a:r>
              <a:rPr lang="en-US" altLang="zh-CN" sz="2800" dirty="0">
                <a:latin typeface="Times New Roman" pitchFamily="18" charset="0"/>
                <a:cs typeface="Times New Roman" pitchFamily="18" charset="0"/>
              </a:rPr>
              <a:t>L →L,S</a:t>
            </a:r>
          </a:p>
          <a:p>
            <a:pPr marL="0" lvl="1">
              <a:defRPr/>
            </a:pPr>
            <a:r>
              <a:rPr lang="en-US" altLang="zh-CN" sz="2800" dirty="0">
                <a:latin typeface="Times New Roman" pitchFamily="18" charset="0"/>
                <a:cs typeface="Times New Roman" pitchFamily="18" charset="0"/>
              </a:rPr>
              <a:t>L →S</a:t>
            </a:r>
          </a:p>
        </p:txBody>
      </p:sp>
      <p:sp>
        <p:nvSpPr>
          <p:cNvPr id="7" name="椭圆 6"/>
          <p:cNvSpPr>
            <a:spLocks noChangeArrowheads="1"/>
          </p:cNvSpPr>
          <p:nvPr/>
        </p:nvSpPr>
        <p:spPr bwMode="auto">
          <a:xfrm>
            <a:off x="4987926" y="990602"/>
            <a:ext cx="504825" cy="503237"/>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8" name="椭圆 7"/>
          <p:cNvSpPr>
            <a:spLocks noChangeArrowheads="1"/>
          </p:cNvSpPr>
          <p:nvPr/>
        </p:nvSpPr>
        <p:spPr bwMode="auto">
          <a:xfrm>
            <a:off x="3759201" y="1985964"/>
            <a:ext cx="504825"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 name="椭圆 8"/>
          <p:cNvSpPr>
            <a:spLocks noChangeArrowheads="1"/>
          </p:cNvSpPr>
          <p:nvPr/>
        </p:nvSpPr>
        <p:spPr bwMode="auto">
          <a:xfrm>
            <a:off x="4987926" y="1985964"/>
            <a:ext cx="504825"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0" name="椭圆 9"/>
          <p:cNvSpPr>
            <a:spLocks noChangeArrowheads="1"/>
          </p:cNvSpPr>
          <p:nvPr/>
        </p:nvSpPr>
        <p:spPr bwMode="auto">
          <a:xfrm>
            <a:off x="6280150" y="1985964"/>
            <a:ext cx="503238"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1" name="椭圆 10"/>
          <p:cNvSpPr>
            <a:spLocks noChangeArrowheads="1"/>
          </p:cNvSpPr>
          <p:nvPr/>
        </p:nvSpPr>
        <p:spPr bwMode="auto">
          <a:xfrm>
            <a:off x="3759200" y="2849564"/>
            <a:ext cx="749300" cy="6445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12" name="椭圆 11"/>
          <p:cNvSpPr>
            <a:spLocks noChangeArrowheads="1"/>
          </p:cNvSpPr>
          <p:nvPr/>
        </p:nvSpPr>
        <p:spPr bwMode="auto">
          <a:xfrm>
            <a:off x="4987926" y="2990852"/>
            <a:ext cx="504825" cy="503237"/>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3" name="椭圆 12"/>
          <p:cNvSpPr>
            <a:spLocks noChangeArrowheads="1"/>
          </p:cNvSpPr>
          <p:nvPr/>
        </p:nvSpPr>
        <p:spPr bwMode="auto">
          <a:xfrm>
            <a:off x="6394451" y="2849563"/>
            <a:ext cx="715963" cy="64928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14" name="椭圆 13"/>
          <p:cNvSpPr>
            <a:spLocks noChangeArrowheads="1"/>
          </p:cNvSpPr>
          <p:nvPr/>
        </p:nvSpPr>
        <p:spPr bwMode="auto">
          <a:xfrm>
            <a:off x="5367339" y="4103688"/>
            <a:ext cx="504825" cy="50323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5" name="椭圆 14"/>
          <p:cNvSpPr>
            <a:spLocks noChangeArrowheads="1"/>
          </p:cNvSpPr>
          <p:nvPr/>
        </p:nvSpPr>
        <p:spPr bwMode="auto">
          <a:xfrm>
            <a:off x="6403976" y="4002089"/>
            <a:ext cx="709613" cy="58737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sp>
        <p:nvSpPr>
          <p:cNvPr id="16" name="椭圆 15"/>
          <p:cNvSpPr>
            <a:spLocks noChangeArrowheads="1"/>
          </p:cNvSpPr>
          <p:nvPr/>
        </p:nvSpPr>
        <p:spPr bwMode="auto">
          <a:xfrm>
            <a:off x="7526339" y="4113214"/>
            <a:ext cx="503237"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7" name="椭圆 16"/>
          <p:cNvSpPr>
            <a:spLocks noChangeArrowheads="1"/>
          </p:cNvSpPr>
          <p:nvPr/>
        </p:nvSpPr>
        <p:spPr bwMode="auto">
          <a:xfrm>
            <a:off x="3759200" y="4146551"/>
            <a:ext cx="749300" cy="7366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sp>
        <p:nvSpPr>
          <p:cNvPr id="18" name="椭圆 17"/>
          <p:cNvSpPr>
            <a:spLocks noChangeArrowheads="1"/>
          </p:cNvSpPr>
          <p:nvPr/>
        </p:nvSpPr>
        <p:spPr bwMode="auto">
          <a:xfrm>
            <a:off x="3878264" y="5299077"/>
            <a:ext cx="503237" cy="503237"/>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9" name="椭圆 18"/>
          <p:cNvSpPr>
            <a:spLocks noChangeArrowheads="1"/>
          </p:cNvSpPr>
          <p:nvPr/>
        </p:nvSpPr>
        <p:spPr bwMode="auto">
          <a:xfrm>
            <a:off x="6424614" y="4938714"/>
            <a:ext cx="663575" cy="665163"/>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3</a:t>
            </a:r>
            <a:endParaRPr lang="zh-CN" altLang="en-US" sz="2400" baseline="-25000">
              <a:latin typeface="Times New Roman" pitchFamily="18" charset="0"/>
              <a:cs typeface="Times New Roman" pitchFamily="18" charset="0"/>
            </a:endParaRPr>
          </a:p>
        </p:txBody>
      </p:sp>
      <p:sp>
        <p:nvSpPr>
          <p:cNvPr id="20" name="椭圆 19"/>
          <p:cNvSpPr>
            <a:spLocks noChangeArrowheads="1"/>
          </p:cNvSpPr>
          <p:nvPr/>
        </p:nvSpPr>
        <p:spPr bwMode="auto">
          <a:xfrm>
            <a:off x="6500814" y="5897564"/>
            <a:ext cx="503237"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cxnSp>
        <p:nvCxnSpPr>
          <p:cNvPr id="21" name="直接连接符 21"/>
          <p:cNvCxnSpPr>
            <a:cxnSpLocks noChangeShapeType="1"/>
            <a:stCxn id="7" idx="4"/>
            <a:endCxn id="8" idx="0"/>
          </p:cNvCxnSpPr>
          <p:nvPr/>
        </p:nvCxnSpPr>
        <p:spPr bwMode="auto">
          <a:xfrm flipH="1">
            <a:off x="4011614" y="1493839"/>
            <a:ext cx="1228725" cy="4921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3"/>
          <p:cNvCxnSpPr>
            <a:cxnSpLocks noChangeShapeType="1"/>
            <a:stCxn id="7" idx="4"/>
            <a:endCxn id="9" idx="0"/>
          </p:cNvCxnSpPr>
          <p:nvPr/>
        </p:nvCxnSpPr>
        <p:spPr bwMode="auto">
          <a:xfrm>
            <a:off x="5240338" y="1493839"/>
            <a:ext cx="0" cy="4921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5"/>
          <p:cNvCxnSpPr>
            <a:cxnSpLocks noChangeShapeType="1"/>
            <a:stCxn id="7" idx="4"/>
            <a:endCxn id="10" idx="0"/>
          </p:cNvCxnSpPr>
          <p:nvPr/>
        </p:nvCxnSpPr>
        <p:spPr bwMode="auto">
          <a:xfrm>
            <a:off x="5240339" y="1493839"/>
            <a:ext cx="1292225" cy="4921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7"/>
          <p:cNvCxnSpPr>
            <a:cxnSpLocks noChangeShapeType="1"/>
            <a:stCxn id="9" idx="4"/>
            <a:endCxn id="11" idx="0"/>
          </p:cNvCxnSpPr>
          <p:nvPr/>
        </p:nvCxnSpPr>
        <p:spPr bwMode="auto">
          <a:xfrm flipH="1">
            <a:off x="4133850" y="2490789"/>
            <a:ext cx="1106488" cy="35877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9"/>
          <p:cNvCxnSpPr>
            <a:cxnSpLocks noChangeShapeType="1"/>
            <a:stCxn id="9" idx="4"/>
            <a:endCxn id="12" idx="0"/>
          </p:cNvCxnSpPr>
          <p:nvPr/>
        </p:nvCxnSpPr>
        <p:spPr bwMode="auto">
          <a:xfrm>
            <a:off x="5240338" y="2490789"/>
            <a:ext cx="0" cy="500063"/>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31"/>
          <p:cNvCxnSpPr>
            <a:cxnSpLocks noChangeShapeType="1"/>
            <a:stCxn id="9" idx="4"/>
            <a:endCxn id="13" idx="0"/>
          </p:cNvCxnSpPr>
          <p:nvPr/>
        </p:nvCxnSpPr>
        <p:spPr bwMode="auto">
          <a:xfrm>
            <a:off x="5240339" y="2490789"/>
            <a:ext cx="1512887" cy="35877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33"/>
          <p:cNvCxnSpPr>
            <a:cxnSpLocks noChangeShapeType="1"/>
            <a:stCxn id="13" idx="4"/>
            <a:endCxn id="16" idx="0"/>
          </p:cNvCxnSpPr>
          <p:nvPr/>
        </p:nvCxnSpPr>
        <p:spPr bwMode="auto">
          <a:xfrm>
            <a:off x="6753225" y="3498851"/>
            <a:ext cx="1023938" cy="6143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35"/>
          <p:cNvCxnSpPr>
            <a:cxnSpLocks noChangeShapeType="1"/>
            <a:stCxn id="13" idx="4"/>
            <a:endCxn id="15" idx="0"/>
          </p:cNvCxnSpPr>
          <p:nvPr/>
        </p:nvCxnSpPr>
        <p:spPr bwMode="auto">
          <a:xfrm>
            <a:off x="6753225" y="3498852"/>
            <a:ext cx="6350" cy="5032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37"/>
          <p:cNvCxnSpPr>
            <a:cxnSpLocks noChangeShapeType="1"/>
            <a:stCxn id="13" idx="4"/>
            <a:endCxn id="14" idx="0"/>
          </p:cNvCxnSpPr>
          <p:nvPr/>
        </p:nvCxnSpPr>
        <p:spPr bwMode="auto">
          <a:xfrm flipH="1">
            <a:off x="5619751" y="3498852"/>
            <a:ext cx="1133475" cy="604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9"/>
          <p:cNvCxnSpPr>
            <a:cxnSpLocks noChangeShapeType="1"/>
            <a:stCxn id="11" idx="4"/>
            <a:endCxn id="17" idx="0"/>
          </p:cNvCxnSpPr>
          <p:nvPr/>
        </p:nvCxnSpPr>
        <p:spPr bwMode="auto">
          <a:xfrm>
            <a:off x="4133850" y="3494089"/>
            <a:ext cx="0" cy="652463"/>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41"/>
          <p:cNvCxnSpPr>
            <a:cxnSpLocks noChangeShapeType="1"/>
            <a:stCxn id="17" idx="4"/>
            <a:endCxn id="18" idx="0"/>
          </p:cNvCxnSpPr>
          <p:nvPr/>
        </p:nvCxnSpPr>
        <p:spPr bwMode="auto">
          <a:xfrm flipH="1">
            <a:off x="4130676" y="4883152"/>
            <a:ext cx="3175" cy="4159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43"/>
          <p:cNvCxnSpPr>
            <a:cxnSpLocks noChangeShapeType="1"/>
            <a:stCxn id="15" idx="4"/>
            <a:endCxn id="19" idx="0"/>
          </p:cNvCxnSpPr>
          <p:nvPr/>
        </p:nvCxnSpPr>
        <p:spPr bwMode="auto">
          <a:xfrm flipH="1">
            <a:off x="6756401" y="4589463"/>
            <a:ext cx="3175" cy="349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45"/>
          <p:cNvCxnSpPr>
            <a:cxnSpLocks noChangeShapeType="1"/>
            <a:stCxn id="19" idx="4"/>
            <a:endCxn id="20" idx="0"/>
          </p:cNvCxnSpPr>
          <p:nvPr/>
        </p:nvCxnSpPr>
        <p:spPr bwMode="auto">
          <a:xfrm flipH="1">
            <a:off x="6753226" y="5603877"/>
            <a:ext cx="3175" cy="29368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p:nvPr/>
        </p:nvSpPr>
        <p:spPr>
          <a:xfrm>
            <a:off x="9088438" y="1004888"/>
            <a:ext cx="1179512" cy="522288"/>
          </a:xfrm>
          <a:prstGeom prst="rect">
            <a:avLst/>
          </a:prstGeom>
          <a:solidFill>
            <a:schemeClr val="bg1">
              <a:lumMod val="95000"/>
            </a:schemeClr>
          </a:solidFill>
        </p:spPr>
        <p:txBody>
          <a:bodyPr wrap="none">
            <a:spAutoFit/>
          </a:bodyPr>
          <a:lstStyle/>
          <a:p>
            <a:pPr algn="l">
              <a:defRPr/>
            </a:pPr>
            <a:r>
              <a:rPr lang="en-US" altLang="zh-CN" sz="2800" dirty="0">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.h=0</a:t>
            </a:r>
            <a:endParaRPr lang="zh-CN" altLang="en-US" sz="2800" dirty="0">
              <a:latin typeface="Times New Roman" pitchFamily="18" charset="0"/>
              <a:cs typeface="Times New Roman" pitchFamily="18" charset="0"/>
            </a:endParaRPr>
          </a:p>
        </p:txBody>
      </p:sp>
      <p:sp>
        <p:nvSpPr>
          <p:cNvPr id="35" name="矩形 34"/>
          <p:cNvSpPr/>
          <p:nvPr/>
        </p:nvSpPr>
        <p:spPr>
          <a:xfrm>
            <a:off x="9069388" y="1527177"/>
            <a:ext cx="1217612" cy="523875"/>
          </a:xfrm>
          <a:prstGeom prst="rect">
            <a:avLst/>
          </a:prstGeom>
          <a:solidFill>
            <a:schemeClr val="bg1">
              <a:lumMod val="95000"/>
            </a:schemeClr>
          </a:solidFill>
        </p:spPr>
        <p:txBody>
          <a:bodyPr wrap="none">
            <a:spAutoFit/>
          </a:bodyPr>
          <a:lstStyle/>
          <a:p>
            <a:pPr algn="l">
              <a:defRPr/>
            </a:pPr>
            <a:r>
              <a:rPr lang="en-US" altLang="zh-CN" sz="2800" dirty="0">
                <a:latin typeface="Times New Roman" pitchFamily="18" charset="0"/>
                <a:cs typeface="Times New Roman" pitchFamily="18" charset="0"/>
              </a:rPr>
              <a:t>L</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.h=0</a:t>
            </a:r>
            <a:endParaRPr lang="zh-CN" altLang="en-US" sz="2800" dirty="0">
              <a:latin typeface="Times New Roman" pitchFamily="18" charset="0"/>
              <a:cs typeface="Times New Roman" pitchFamily="18" charset="0"/>
            </a:endParaRPr>
          </a:p>
        </p:txBody>
      </p:sp>
      <p:sp>
        <p:nvSpPr>
          <p:cNvPr id="36" name="矩形 35"/>
          <p:cNvSpPr/>
          <p:nvPr/>
        </p:nvSpPr>
        <p:spPr>
          <a:xfrm>
            <a:off x="9107488" y="2035177"/>
            <a:ext cx="1179512" cy="522287"/>
          </a:xfrm>
          <a:prstGeom prst="rect">
            <a:avLst/>
          </a:prstGeom>
          <a:solidFill>
            <a:schemeClr val="bg1">
              <a:lumMod val="95000"/>
            </a:schemeClr>
          </a:solidFill>
        </p:spPr>
        <p:txBody>
          <a:bodyPr wrap="none">
            <a:spAutoFit/>
          </a:bodyPr>
          <a:lstStyle/>
          <a:p>
            <a:pPr algn="l">
              <a:defRPr/>
            </a:pPr>
            <a:r>
              <a:rPr lang="en-US" altLang="zh-CN" sz="2800" dirty="0">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.h=0</a:t>
            </a:r>
            <a:endParaRPr lang="zh-CN" altLang="en-US" sz="2800" dirty="0">
              <a:latin typeface="Times New Roman" pitchFamily="18" charset="0"/>
              <a:cs typeface="Times New Roman" pitchFamily="18" charset="0"/>
            </a:endParaRPr>
          </a:p>
        </p:txBody>
      </p:sp>
      <p:sp>
        <p:nvSpPr>
          <p:cNvPr id="37" name="矩形 36"/>
          <p:cNvSpPr/>
          <p:nvPr/>
        </p:nvSpPr>
        <p:spPr>
          <a:xfrm>
            <a:off x="9067800" y="2557464"/>
            <a:ext cx="1219200" cy="523875"/>
          </a:xfrm>
          <a:prstGeom prst="rect">
            <a:avLst/>
          </a:prstGeom>
          <a:solidFill>
            <a:schemeClr val="bg1">
              <a:lumMod val="95000"/>
            </a:schemeClr>
          </a:solidFill>
        </p:spPr>
        <p:txBody>
          <a:bodyPr wrap="none">
            <a:spAutoFit/>
          </a:bodyPr>
          <a:lstStyle/>
          <a:p>
            <a:pPr algn="l">
              <a:defRPr/>
            </a:pPr>
            <a:r>
              <a:rPr lang="en-US" altLang="zh-CN" sz="2800" dirty="0">
                <a:latin typeface="Times New Roman" pitchFamily="18" charset="0"/>
                <a:cs typeface="Times New Roman" pitchFamily="18" charset="0"/>
              </a:rPr>
              <a:t>L</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.h=0</a:t>
            </a:r>
            <a:endParaRPr lang="zh-CN" altLang="en-US" sz="2800" dirty="0">
              <a:latin typeface="Times New Roman" pitchFamily="18" charset="0"/>
              <a:cs typeface="Times New Roman" pitchFamily="18" charset="0"/>
            </a:endParaRPr>
          </a:p>
        </p:txBody>
      </p:sp>
      <p:sp>
        <p:nvSpPr>
          <p:cNvPr id="38" name="矩形 37"/>
          <p:cNvSpPr/>
          <p:nvPr/>
        </p:nvSpPr>
        <p:spPr>
          <a:xfrm>
            <a:off x="9069388" y="3119438"/>
            <a:ext cx="1179512" cy="522288"/>
          </a:xfrm>
          <a:prstGeom prst="rect">
            <a:avLst/>
          </a:prstGeom>
          <a:solidFill>
            <a:schemeClr val="bg1">
              <a:lumMod val="95000"/>
            </a:schemeClr>
          </a:solidFill>
        </p:spPr>
        <p:txBody>
          <a:bodyPr wrap="none">
            <a:spAutoFit/>
          </a:bodyPr>
          <a:lstStyle/>
          <a:p>
            <a:pPr algn="l">
              <a:defRPr/>
            </a:pPr>
            <a:r>
              <a:rPr lang="en-US" altLang="zh-CN" sz="2800" dirty="0">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.h=1</a:t>
            </a:r>
            <a:endParaRPr lang="zh-CN" altLang="en-US" sz="2800" dirty="0">
              <a:latin typeface="Times New Roman" pitchFamily="18" charset="0"/>
              <a:cs typeface="Times New Roman" pitchFamily="18" charset="0"/>
            </a:endParaRPr>
          </a:p>
        </p:txBody>
      </p:sp>
      <p:sp>
        <p:nvSpPr>
          <p:cNvPr id="39" name="矩形 38"/>
          <p:cNvSpPr/>
          <p:nvPr/>
        </p:nvSpPr>
        <p:spPr>
          <a:xfrm>
            <a:off x="9083676" y="3641726"/>
            <a:ext cx="1055097" cy="523220"/>
          </a:xfrm>
          <a:prstGeom prst="rect">
            <a:avLst/>
          </a:prstGeom>
          <a:solidFill>
            <a:schemeClr val="bg1">
              <a:lumMod val="95000"/>
            </a:schemeClr>
          </a:solidFill>
        </p:spPr>
        <p:txBody>
          <a:bodyPr wrap="none">
            <a:spAutoFit/>
          </a:bodyPr>
          <a:lstStyle/>
          <a:p>
            <a:pPr algn="l">
              <a:defRPr/>
            </a:pPr>
            <a:r>
              <a:rPr lang="en-US" altLang="zh-CN" sz="2800" dirty="0" err="1">
                <a:latin typeface="Times New Roman" pitchFamily="18" charset="0"/>
                <a:cs typeface="Times New Roman" pitchFamily="18" charset="0"/>
              </a:rPr>
              <a:t>L.h</a:t>
            </a:r>
            <a:r>
              <a:rPr lang="en-US" altLang="zh-CN" sz="2800" dirty="0">
                <a:latin typeface="Times New Roman" pitchFamily="18" charset="0"/>
                <a:cs typeface="Times New Roman" pitchFamily="18" charset="0"/>
              </a:rPr>
              <a:t>=1</a:t>
            </a:r>
            <a:endParaRPr lang="zh-CN" altLang="en-US" sz="2800" dirty="0">
              <a:latin typeface="Times New Roman" pitchFamily="18" charset="0"/>
              <a:cs typeface="Times New Roman" pitchFamily="18" charset="0"/>
            </a:endParaRPr>
          </a:p>
        </p:txBody>
      </p:sp>
      <p:sp>
        <p:nvSpPr>
          <p:cNvPr id="40" name="矩形 39"/>
          <p:cNvSpPr/>
          <p:nvPr/>
        </p:nvSpPr>
        <p:spPr>
          <a:xfrm>
            <a:off x="9109076" y="4165602"/>
            <a:ext cx="1058863" cy="522287"/>
          </a:xfrm>
          <a:prstGeom prst="rect">
            <a:avLst/>
          </a:prstGeom>
          <a:solidFill>
            <a:schemeClr val="bg1">
              <a:lumMod val="95000"/>
            </a:schemeClr>
          </a:solidFill>
        </p:spPr>
        <p:txBody>
          <a:bodyPr wrap="none">
            <a:spAutoFit/>
          </a:bodyPr>
          <a:lstStyle/>
          <a:p>
            <a:pPr algn="l">
              <a:defRPr/>
            </a:pPr>
            <a:r>
              <a:rPr lang="en-US" altLang="zh-CN" sz="2800" dirty="0" err="1">
                <a:latin typeface="Times New Roman" pitchFamily="18" charset="0"/>
                <a:cs typeface="Times New Roman" pitchFamily="18" charset="0"/>
              </a:rPr>
              <a:t>S.h</a:t>
            </a:r>
            <a:r>
              <a:rPr lang="en-US" altLang="zh-CN" sz="2800" dirty="0">
                <a:latin typeface="Times New Roman" pitchFamily="18" charset="0"/>
                <a:cs typeface="Times New Roman" pitchFamily="18" charset="0"/>
              </a:rPr>
              <a:t>=2</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1835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8"/>
                                        </p:tgtEl>
                                        <p:attrNameLst>
                                          <p:attrName>fillcolor</p:attrName>
                                        </p:attrNameLst>
                                      </p:cBhvr>
                                      <p:to>
                                        <a:schemeClr val="accent2"/>
                                      </p:to>
                                    </p:animClr>
                                    <p:set>
                                      <p:cBhvr>
                                        <p:cTn id="7" dur="2000" fill="hold"/>
                                        <p:tgtEl>
                                          <p:spTgt spid="8"/>
                                        </p:tgtEl>
                                        <p:attrNameLst>
                                          <p:attrName>fill.type</p:attrName>
                                        </p:attrNameLst>
                                      </p:cBhvr>
                                      <p:to>
                                        <p:strVal val="solid"/>
                                      </p:to>
                                    </p:set>
                                    <p:set>
                                      <p:cBhvr>
                                        <p:cTn id="8" dur="20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18"/>
                                        </p:tgtEl>
                                        <p:attrNameLst>
                                          <p:attrName>fillcolor</p:attrName>
                                        </p:attrNameLst>
                                      </p:cBhvr>
                                      <p:to>
                                        <a:schemeClr val="accent2"/>
                                      </p:to>
                                    </p:animClr>
                                    <p:set>
                                      <p:cBhvr>
                                        <p:cTn id="13" dur="2000" fill="hold"/>
                                        <p:tgtEl>
                                          <p:spTgt spid="18"/>
                                        </p:tgtEl>
                                        <p:attrNameLst>
                                          <p:attrName>fill.type</p:attrName>
                                        </p:attrNameLst>
                                      </p:cBhvr>
                                      <p:to>
                                        <p:strVal val="solid"/>
                                      </p:to>
                                    </p:set>
                                    <p:set>
                                      <p:cBhvr>
                                        <p:cTn id="14" dur="2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7"/>
                                        </p:tgtEl>
                                        <p:attrNameLst>
                                          <p:attrName>fillcolor</p:attrName>
                                        </p:attrNameLst>
                                      </p:cBhvr>
                                      <p:to>
                                        <a:schemeClr val="accent2"/>
                                      </p:to>
                                    </p:animClr>
                                    <p:set>
                                      <p:cBhvr>
                                        <p:cTn id="19" dur="2000" fill="hold"/>
                                        <p:tgtEl>
                                          <p:spTgt spid="17"/>
                                        </p:tgtEl>
                                        <p:attrNameLst>
                                          <p:attrName>fill.type</p:attrName>
                                        </p:attrNameLst>
                                      </p:cBhvr>
                                      <p:to>
                                        <p:strVal val="solid"/>
                                      </p:to>
                                    </p:set>
                                    <p:set>
                                      <p:cBhvr>
                                        <p:cTn id="20" dur="2000" fill="hold"/>
                                        <p:tgtEl>
                                          <p:spTgt spid="1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11"/>
                                        </p:tgtEl>
                                        <p:attrNameLst>
                                          <p:attrName>fillcolor</p:attrName>
                                        </p:attrNameLst>
                                      </p:cBhvr>
                                      <p:to>
                                        <a:schemeClr val="accent2"/>
                                      </p:to>
                                    </p:animClr>
                                    <p:set>
                                      <p:cBhvr>
                                        <p:cTn id="31" dur="2000" fill="hold"/>
                                        <p:tgtEl>
                                          <p:spTgt spid="11"/>
                                        </p:tgtEl>
                                        <p:attrNameLst>
                                          <p:attrName>fill.type</p:attrName>
                                        </p:attrNameLst>
                                      </p:cBhvr>
                                      <p:to>
                                        <p:strVal val="solid"/>
                                      </p:to>
                                    </p:set>
                                    <p:set>
                                      <p:cBhvr>
                                        <p:cTn id="32" dur="2000" fill="hold"/>
                                        <p:tgtEl>
                                          <p:spTgt spid="1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12"/>
                                        </p:tgtEl>
                                        <p:attrNameLst>
                                          <p:attrName>fillcolor</p:attrName>
                                        </p:attrNameLst>
                                      </p:cBhvr>
                                      <p:to>
                                        <a:schemeClr val="accent2"/>
                                      </p:to>
                                    </p:animClr>
                                    <p:set>
                                      <p:cBhvr>
                                        <p:cTn id="43" dur="2000" fill="hold"/>
                                        <p:tgtEl>
                                          <p:spTgt spid="12"/>
                                        </p:tgtEl>
                                        <p:attrNameLst>
                                          <p:attrName>fill.type</p:attrName>
                                        </p:attrNameLst>
                                      </p:cBhvr>
                                      <p:to>
                                        <p:strVal val="solid"/>
                                      </p:to>
                                    </p:set>
                                    <p:set>
                                      <p:cBhvr>
                                        <p:cTn id="44" dur="2000" fill="hold"/>
                                        <p:tgtEl>
                                          <p:spTgt spid="12"/>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14"/>
                                        </p:tgtEl>
                                        <p:attrNameLst>
                                          <p:attrName>fillcolor</p:attrName>
                                        </p:attrNameLst>
                                      </p:cBhvr>
                                      <p:to>
                                        <a:schemeClr val="accent2"/>
                                      </p:to>
                                    </p:animClr>
                                    <p:set>
                                      <p:cBhvr>
                                        <p:cTn id="49" dur="2000" fill="hold"/>
                                        <p:tgtEl>
                                          <p:spTgt spid="14"/>
                                        </p:tgtEl>
                                        <p:attrNameLst>
                                          <p:attrName>fill.type</p:attrName>
                                        </p:attrNameLst>
                                      </p:cBhvr>
                                      <p:to>
                                        <p:strVal val="solid"/>
                                      </p:to>
                                    </p:set>
                                    <p:set>
                                      <p:cBhvr>
                                        <p:cTn id="50" dur="2000" fill="hold"/>
                                        <p:tgtEl>
                                          <p:spTgt spid="1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20"/>
                                        </p:tgtEl>
                                        <p:attrNameLst>
                                          <p:attrName>fillcolor</p:attrName>
                                        </p:attrNameLst>
                                      </p:cBhvr>
                                      <p:to>
                                        <a:schemeClr val="accent2"/>
                                      </p:to>
                                    </p:animClr>
                                    <p:set>
                                      <p:cBhvr>
                                        <p:cTn id="55" dur="2000" fill="hold"/>
                                        <p:tgtEl>
                                          <p:spTgt spid="20"/>
                                        </p:tgtEl>
                                        <p:attrNameLst>
                                          <p:attrName>fill.type</p:attrName>
                                        </p:attrNameLst>
                                      </p:cBhvr>
                                      <p:to>
                                        <p:strVal val="solid"/>
                                      </p:to>
                                    </p:set>
                                    <p:set>
                                      <p:cBhvr>
                                        <p:cTn id="56" dur="2000" fill="hold"/>
                                        <p:tgtEl>
                                          <p:spTgt spid="20"/>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9"/>
                                        </p:tgtEl>
                                        <p:attrNameLst>
                                          <p:attrName>fillcolor</p:attrName>
                                        </p:attrNameLst>
                                      </p:cBhvr>
                                      <p:to>
                                        <a:schemeClr val="accent2"/>
                                      </p:to>
                                    </p:animClr>
                                    <p:set>
                                      <p:cBhvr>
                                        <p:cTn id="61" dur="2000" fill="hold"/>
                                        <p:tgtEl>
                                          <p:spTgt spid="19"/>
                                        </p:tgtEl>
                                        <p:attrNameLst>
                                          <p:attrName>fill.type</p:attrName>
                                        </p:attrNameLst>
                                      </p:cBhvr>
                                      <p:to>
                                        <p:strVal val="solid"/>
                                      </p:to>
                                    </p:set>
                                    <p:set>
                                      <p:cBhvr>
                                        <p:cTn id="62" dur="2000" fill="hold"/>
                                        <p:tgtEl>
                                          <p:spTgt spid="19"/>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15"/>
                                        </p:tgtEl>
                                        <p:attrNameLst>
                                          <p:attrName>fillcolor</p:attrName>
                                        </p:attrNameLst>
                                      </p:cBhvr>
                                      <p:to>
                                        <a:schemeClr val="accent2"/>
                                      </p:to>
                                    </p:animClr>
                                    <p:set>
                                      <p:cBhvr>
                                        <p:cTn id="73" dur="2000" fill="hold"/>
                                        <p:tgtEl>
                                          <p:spTgt spid="15"/>
                                        </p:tgtEl>
                                        <p:attrNameLst>
                                          <p:attrName>fill.type</p:attrName>
                                        </p:attrNameLst>
                                      </p:cBhvr>
                                      <p:to>
                                        <p:strVal val="solid"/>
                                      </p:to>
                                    </p:set>
                                    <p:set>
                                      <p:cBhvr>
                                        <p:cTn id="74" dur="2000" fill="hold"/>
                                        <p:tgtEl>
                                          <p:spTgt spid="1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fill="hold"/>
                                        <p:tgtEl>
                                          <p:spTgt spid="37"/>
                                        </p:tgtEl>
                                        <p:attrNameLst>
                                          <p:attrName>ppt_x</p:attrName>
                                        </p:attrNameLst>
                                      </p:cBhvr>
                                      <p:tavLst>
                                        <p:tav tm="0">
                                          <p:val>
                                            <p:strVal val="#ppt_x"/>
                                          </p:val>
                                        </p:tav>
                                        <p:tav tm="100000">
                                          <p:val>
                                            <p:strVal val="#ppt_x"/>
                                          </p:val>
                                        </p:tav>
                                      </p:tavLst>
                                    </p:anim>
                                    <p:anim calcmode="lin" valueType="num">
                                      <p:cBhvr additive="base">
                                        <p:cTn id="8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16"/>
                                        </p:tgtEl>
                                        <p:attrNameLst>
                                          <p:attrName>fillcolor</p:attrName>
                                        </p:attrNameLst>
                                      </p:cBhvr>
                                      <p:to>
                                        <a:schemeClr val="accent2"/>
                                      </p:to>
                                    </p:animClr>
                                    <p:set>
                                      <p:cBhvr>
                                        <p:cTn id="85" dur="2000" fill="hold"/>
                                        <p:tgtEl>
                                          <p:spTgt spid="16"/>
                                        </p:tgtEl>
                                        <p:attrNameLst>
                                          <p:attrName>fill.type</p:attrName>
                                        </p:attrNameLst>
                                      </p:cBhvr>
                                      <p:to>
                                        <p:strVal val="solid"/>
                                      </p:to>
                                    </p:set>
                                    <p:set>
                                      <p:cBhvr>
                                        <p:cTn id="86" dur="2000" fill="hold"/>
                                        <p:tgtEl>
                                          <p:spTgt spid="16"/>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13"/>
                                        </p:tgtEl>
                                        <p:attrNameLst>
                                          <p:attrName>fillcolor</p:attrName>
                                        </p:attrNameLst>
                                      </p:cBhvr>
                                      <p:to>
                                        <a:schemeClr val="accent2"/>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500" fill="hold"/>
                                        <p:tgtEl>
                                          <p:spTgt spid="38"/>
                                        </p:tgtEl>
                                        <p:attrNameLst>
                                          <p:attrName>ppt_x</p:attrName>
                                        </p:attrNameLst>
                                      </p:cBhvr>
                                      <p:tavLst>
                                        <p:tav tm="0">
                                          <p:val>
                                            <p:strVal val="#ppt_x"/>
                                          </p:val>
                                        </p:tav>
                                        <p:tav tm="100000">
                                          <p:val>
                                            <p:strVal val="#ppt_x"/>
                                          </p:val>
                                        </p:tav>
                                      </p:tavLst>
                                    </p:anim>
                                    <p:anim calcmode="lin" valueType="num">
                                      <p:cBhvr additive="base">
                                        <p:cTn id="9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9"/>
                                        </p:tgtEl>
                                        <p:attrNameLst>
                                          <p:attrName>fillcolor</p:attrName>
                                        </p:attrNameLst>
                                      </p:cBhvr>
                                      <p:to>
                                        <a:schemeClr val="accent2"/>
                                      </p:to>
                                    </p:animClr>
                                    <p:set>
                                      <p:cBhvr>
                                        <p:cTn id="103" dur="2000" fill="hold"/>
                                        <p:tgtEl>
                                          <p:spTgt spid="9"/>
                                        </p:tgtEl>
                                        <p:attrNameLst>
                                          <p:attrName>fill.type</p:attrName>
                                        </p:attrNameLst>
                                      </p:cBhvr>
                                      <p:to>
                                        <p:strVal val="solid"/>
                                      </p:to>
                                    </p:set>
                                    <p:set>
                                      <p:cBhvr>
                                        <p:cTn id="104" dur="2000" fill="hold"/>
                                        <p:tgtEl>
                                          <p:spTgt spid="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500" fill="hold"/>
                                        <p:tgtEl>
                                          <p:spTgt spid="39"/>
                                        </p:tgtEl>
                                        <p:attrNameLst>
                                          <p:attrName>ppt_x</p:attrName>
                                        </p:attrNameLst>
                                      </p:cBhvr>
                                      <p:tavLst>
                                        <p:tav tm="0">
                                          <p:val>
                                            <p:strVal val="#ppt_x"/>
                                          </p:val>
                                        </p:tav>
                                        <p:tav tm="100000">
                                          <p:val>
                                            <p:strVal val="#ppt_x"/>
                                          </p:val>
                                        </p:tav>
                                      </p:tavLst>
                                    </p:anim>
                                    <p:anim calcmode="lin" valueType="num">
                                      <p:cBhvr additive="base">
                                        <p:cTn id="11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mph" presetSubtype="2" fill="hold" nodeType="clickEffect">
                                  <p:stCondLst>
                                    <p:cond delay="0"/>
                                  </p:stCondLst>
                                  <p:childTnLst>
                                    <p:animClr clrSpc="rgb" dir="cw">
                                      <p:cBhvr>
                                        <p:cTn id="114" dur="2000" fill="hold"/>
                                        <p:tgtEl>
                                          <p:spTgt spid="10"/>
                                        </p:tgtEl>
                                        <p:attrNameLst>
                                          <p:attrName>fillcolor</p:attrName>
                                        </p:attrNameLst>
                                      </p:cBhvr>
                                      <p:to>
                                        <a:schemeClr val="accent2"/>
                                      </p:to>
                                    </p:animClr>
                                    <p:set>
                                      <p:cBhvr>
                                        <p:cTn id="115" dur="2000" fill="hold"/>
                                        <p:tgtEl>
                                          <p:spTgt spid="10"/>
                                        </p:tgtEl>
                                        <p:attrNameLst>
                                          <p:attrName>fill.type</p:attrName>
                                        </p:attrNameLst>
                                      </p:cBhvr>
                                      <p:to>
                                        <p:strVal val="solid"/>
                                      </p:to>
                                    </p:set>
                                    <p:set>
                                      <p:cBhvr>
                                        <p:cTn id="116" dur="2000" fill="hold"/>
                                        <p:tgtEl>
                                          <p:spTgt spid="10"/>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2000" fill="hold"/>
                                        <p:tgtEl>
                                          <p:spTgt spid="7"/>
                                        </p:tgtEl>
                                        <p:attrNameLst>
                                          <p:attrName>fillcolor</p:attrName>
                                        </p:attrNameLst>
                                      </p:cBhvr>
                                      <p:to>
                                        <a:schemeClr val="accent2"/>
                                      </p:to>
                                    </p:animClr>
                                    <p:set>
                                      <p:cBhvr>
                                        <p:cTn id="121" dur="2000" fill="hold"/>
                                        <p:tgtEl>
                                          <p:spTgt spid="7"/>
                                        </p:tgtEl>
                                        <p:attrNameLst>
                                          <p:attrName>fill.type</p:attrName>
                                        </p:attrNameLst>
                                      </p:cBhvr>
                                      <p:to>
                                        <p:strVal val="solid"/>
                                      </p:to>
                                    </p:set>
                                    <p:set>
                                      <p:cBhvr>
                                        <p:cTn id="122" dur="2000" fill="hold"/>
                                        <p:tgtEl>
                                          <p:spTgt spid="7"/>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additive="base">
                                        <p:cTn id="127" dur="500" fill="hold"/>
                                        <p:tgtEl>
                                          <p:spTgt spid="40"/>
                                        </p:tgtEl>
                                        <p:attrNameLst>
                                          <p:attrName>ppt_x</p:attrName>
                                        </p:attrNameLst>
                                      </p:cBhvr>
                                      <p:tavLst>
                                        <p:tav tm="0">
                                          <p:val>
                                            <p:strVal val="#ppt_x"/>
                                          </p:val>
                                        </p:tav>
                                        <p:tav tm="100000">
                                          <p:val>
                                            <p:strVal val="#ppt_x"/>
                                          </p:val>
                                        </p:tav>
                                      </p:tavLst>
                                    </p:anim>
                                    <p:anim calcmode="lin" valueType="num">
                                      <p:cBhvr additive="base">
                                        <p:cTn id="12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5432" y="926945"/>
            <a:ext cx="8534400" cy="762000"/>
          </a:xfrm>
        </p:spPr>
        <p:txBody>
          <a:bodyPr/>
          <a:lstStyle/>
          <a:p>
            <a:r>
              <a:rPr lang="en-US" altLang="zh-CN" sz="3600" dirty="0"/>
              <a:t>2.</a:t>
            </a:r>
            <a:r>
              <a:rPr lang="zh-CN" altLang="en-US" sz="3600" dirty="0"/>
              <a:t>为</a:t>
            </a:r>
            <a:r>
              <a:rPr lang="en-US" altLang="zh-CN" sz="3600" dirty="0"/>
              <a:t>S, L</a:t>
            </a:r>
            <a:r>
              <a:rPr lang="zh-CN" altLang="en-US" sz="3600" dirty="0"/>
              <a:t>引入属性</a:t>
            </a:r>
            <a:r>
              <a:rPr lang="en-US" altLang="zh-CN" sz="3600" dirty="0"/>
              <a:t>d</a:t>
            </a:r>
            <a:r>
              <a:rPr lang="zh-CN" altLang="en-US" sz="3600" dirty="0"/>
              <a:t>，翻译模式如下</a:t>
            </a:r>
            <a:r>
              <a:rPr lang="en-US" altLang="zh-CN" sz="3600" dirty="0"/>
              <a:t>:</a:t>
            </a:r>
          </a:p>
        </p:txBody>
      </p:sp>
      <p:sp>
        <p:nvSpPr>
          <p:cNvPr id="3" name="灯片编号占位符 2"/>
          <p:cNvSpPr>
            <a:spLocks noGrp="1"/>
          </p:cNvSpPr>
          <p:nvPr>
            <p:ph type="sldNum" sz="quarter" idx="12"/>
          </p:nvPr>
        </p:nvSpPr>
        <p:spPr/>
        <p:txBody>
          <a:bodyPr/>
          <a:lstStyle/>
          <a:p>
            <a:fld id="{10F35DC5-7E65-8247-99AB-4E984F8A921E}" type="slidenum">
              <a:rPr lang="en-US" smtClean="0"/>
              <a:pPr/>
              <a:t>113</a:t>
            </a:fld>
            <a:endParaRPr lang="en-US"/>
          </a:p>
        </p:txBody>
      </p:sp>
      <p:sp>
        <p:nvSpPr>
          <p:cNvPr id="4" name="标题 3"/>
          <p:cNvSpPr>
            <a:spLocks noGrp="1"/>
          </p:cNvSpPr>
          <p:nvPr>
            <p:ph type="title"/>
          </p:nvPr>
        </p:nvSpPr>
        <p:spPr/>
        <p:txBody>
          <a:bodyPr/>
          <a:lstStyle/>
          <a:p>
            <a:r>
              <a:rPr lang="zh-CN" altLang="en-US" dirty="0"/>
              <a:t>练习</a:t>
            </a:r>
          </a:p>
        </p:txBody>
      </p:sp>
      <p:sp>
        <p:nvSpPr>
          <p:cNvPr id="10" name="矩形 4"/>
          <p:cNvSpPr>
            <a:spLocks noChangeArrowheads="1"/>
          </p:cNvSpPr>
          <p:nvPr/>
        </p:nvSpPr>
        <p:spPr bwMode="auto">
          <a:xfrm>
            <a:off x="3000375" y="1870076"/>
            <a:ext cx="2819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lnSpc>
                <a:spcPct val="85000"/>
              </a:lnSpc>
              <a:spcBef>
                <a:spcPct val="50000"/>
              </a:spcBef>
              <a:buClr>
                <a:srgbClr val="5FB6F1"/>
              </a:buClr>
              <a:buFont typeface="Wingdings" pitchFamily="2" charset="2"/>
              <a:buNone/>
            </a:pPr>
            <a:r>
              <a:rPr lang="en-US" altLang="zh-CN" dirty="0">
                <a:solidFill>
                  <a:srgbClr val="000000"/>
                </a:solidFill>
                <a:latin typeface="Times New Roman" pitchFamily="18" charset="0"/>
                <a:ea typeface="宋体" charset="-122"/>
                <a:cs typeface="Times New Roman" pitchFamily="18" charset="0"/>
              </a:rPr>
              <a:t>S’ →</a:t>
            </a:r>
            <a:r>
              <a:rPr lang="en-US" altLang="zh-CN" dirty="0">
                <a:solidFill>
                  <a:srgbClr val="CC0066"/>
                </a:solidFill>
                <a:latin typeface="Times New Roman" pitchFamily="18" charset="0"/>
                <a:ea typeface="宋体" charset="-122"/>
                <a:cs typeface="Times New Roman" pitchFamily="18" charset="0"/>
              </a:rPr>
              <a:t>{</a:t>
            </a:r>
            <a:r>
              <a:rPr lang="en-US" altLang="zh-CN" b="1" dirty="0" err="1">
                <a:solidFill>
                  <a:srgbClr val="CC0066"/>
                </a:solidFill>
                <a:latin typeface="Times New Roman" pitchFamily="18" charset="0"/>
                <a:ea typeface="宋体" charset="-122"/>
                <a:cs typeface="Times New Roman" pitchFamily="18" charset="0"/>
              </a:rPr>
              <a:t>S.d</a:t>
            </a:r>
            <a:r>
              <a:rPr lang="en-US" altLang="zh-CN" b="1" dirty="0">
                <a:solidFill>
                  <a:srgbClr val="CC0066"/>
                </a:solidFill>
                <a:latin typeface="Times New Roman" pitchFamily="18" charset="0"/>
                <a:ea typeface="宋体" charset="-122"/>
                <a:cs typeface="Times New Roman" pitchFamily="18" charset="0"/>
              </a:rPr>
              <a:t>=0}</a:t>
            </a:r>
            <a:r>
              <a:rPr lang="en-US" altLang="zh-CN" dirty="0">
                <a:solidFill>
                  <a:srgbClr val="CC0066"/>
                </a:solidFill>
                <a:latin typeface="Times New Roman" pitchFamily="18" charset="0"/>
                <a:ea typeface="宋体" charset="-122"/>
                <a:cs typeface="Times New Roman" pitchFamily="18" charset="0"/>
              </a:rPr>
              <a:t> </a:t>
            </a:r>
            <a:r>
              <a:rPr lang="en-US" altLang="zh-CN" dirty="0">
                <a:solidFill>
                  <a:srgbClr val="000000"/>
                </a:solidFill>
                <a:latin typeface="Times New Roman" pitchFamily="18" charset="0"/>
                <a:ea typeface="宋体" charset="-122"/>
                <a:cs typeface="Times New Roman" pitchFamily="18" charset="0"/>
              </a:rPr>
              <a:t>S </a:t>
            </a:r>
          </a:p>
        </p:txBody>
      </p:sp>
      <p:sp>
        <p:nvSpPr>
          <p:cNvPr id="11" name="矩形 5"/>
          <p:cNvSpPr>
            <a:spLocks noChangeArrowheads="1"/>
          </p:cNvSpPr>
          <p:nvPr/>
        </p:nvSpPr>
        <p:spPr bwMode="auto">
          <a:xfrm>
            <a:off x="3014663" y="2630489"/>
            <a:ext cx="43100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lnSpc>
                <a:spcPct val="85000"/>
              </a:lnSpc>
              <a:spcBef>
                <a:spcPct val="50000"/>
              </a:spcBef>
              <a:buClr>
                <a:srgbClr val="5FB6F1"/>
              </a:buClr>
              <a:buFont typeface="Wingdings" pitchFamily="2" charset="2"/>
              <a:buNone/>
            </a:pPr>
            <a:r>
              <a:rPr lang="en-US" altLang="zh-CN" dirty="0">
                <a:solidFill>
                  <a:srgbClr val="000000"/>
                </a:solidFill>
                <a:latin typeface="Times New Roman" pitchFamily="18" charset="0"/>
                <a:ea typeface="宋体" charset="-122"/>
                <a:cs typeface="Times New Roman" pitchFamily="18" charset="0"/>
              </a:rPr>
              <a:t>S→( </a:t>
            </a:r>
            <a:r>
              <a:rPr lang="en-US" altLang="zh-CN" b="1" dirty="0">
                <a:solidFill>
                  <a:srgbClr val="CC0066"/>
                </a:solidFill>
                <a:latin typeface="Times New Roman" pitchFamily="18" charset="0"/>
                <a:ea typeface="宋体" charset="-122"/>
                <a:cs typeface="Times New Roman" pitchFamily="18" charset="0"/>
              </a:rPr>
              <a:t>{</a:t>
            </a:r>
            <a:r>
              <a:rPr lang="en-US" altLang="zh-CN" b="1" dirty="0" err="1">
                <a:solidFill>
                  <a:srgbClr val="CC0066"/>
                </a:solidFill>
                <a:latin typeface="Times New Roman" pitchFamily="18" charset="0"/>
                <a:ea typeface="宋体" charset="-122"/>
                <a:cs typeface="Times New Roman" pitchFamily="18" charset="0"/>
              </a:rPr>
              <a:t>L.d</a:t>
            </a:r>
            <a:r>
              <a:rPr lang="en-US" altLang="zh-CN" b="1" dirty="0">
                <a:solidFill>
                  <a:srgbClr val="CC0066"/>
                </a:solidFill>
                <a:latin typeface="Times New Roman" pitchFamily="18" charset="0"/>
                <a:ea typeface="宋体" charset="-122"/>
                <a:cs typeface="Times New Roman" pitchFamily="18" charset="0"/>
              </a:rPr>
              <a:t>=S.d+1}</a:t>
            </a:r>
            <a:r>
              <a:rPr lang="en-US" altLang="zh-CN" dirty="0">
                <a:solidFill>
                  <a:srgbClr val="000000"/>
                </a:solidFill>
                <a:latin typeface="Times New Roman" pitchFamily="18" charset="0"/>
                <a:ea typeface="宋体" charset="-122"/>
                <a:cs typeface="Times New Roman" pitchFamily="18" charset="0"/>
              </a:rPr>
              <a:t>  L )</a:t>
            </a:r>
            <a:r>
              <a:rPr lang="zh-CN" altLang="en-US" dirty="0">
                <a:solidFill>
                  <a:srgbClr val="000000"/>
                </a:solidFill>
                <a:latin typeface="Times New Roman" pitchFamily="18" charset="0"/>
                <a:ea typeface="宋体" charset="-122"/>
                <a:cs typeface="Times New Roman" pitchFamily="18" charset="0"/>
              </a:rPr>
              <a:t>    </a:t>
            </a:r>
          </a:p>
        </p:txBody>
      </p:sp>
      <p:sp>
        <p:nvSpPr>
          <p:cNvPr id="12" name="矩形 6"/>
          <p:cNvSpPr>
            <a:spLocks noChangeArrowheads="1"/>
          </p:cNvSpPr>
          <p:nvPr/>
        </p:nvSpPr>
        <p:spPr bwMode="auto">
          <a:xfrm>
            <a:off x="3014663" y="3335339"/>
            <a:ext cx="38020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lnSpc>
                <a:spcPct val="85000"/>
              </a:lnSpc>
              <a:spcBef>
                <a:spcPct val="50000"/>
              </a:spcBef>
              <a:buClr>
                <a:srgbClr val="5FB6F1"/>
              </a:buClr>
              <a:buFont typeface="Wingdings" pitchFamily="2" charset="2"/>
              <a:buNone/>
            </a:pPr>
            <a:r>
              <a:rPr lang="en-US" altLang="zh-CN">
                <a:solidFill>
                  <a:srgbClr val="000000"/>
                </a:solidFill>
                <a:latin typeface="Times New Roman" pitchFamily="18" charset="0"/>
                <a:ea typeface="宋体" charset="-122"/>
                <a:cs typeface="Times New Roman" pitchFamily="18" charset="0"/>
              </a:rPr>
              <a:t>S →a  </a:t>
            </a:r>
            <a:r>
              <a:rPr lang="en-US" altLang="zh-CN" b="1">
                <a:solidFill>
                  <a:srgbClr val="CC0066"/>
                </a:solidFill>
                <a:latin typeface="Times New Roman" pitchFamily="18" charset="0"/>
                <a:ea typeface="宋体" charset="-122"/>
                <a:cs typeface="Times New Roman" pitchFamily="18" charset="0"/>
              </a:rPr>
              <a:t>{print(s.d)}</a:t>
            </a:r>
            <a:r>
              <a:rPr lang="en-US" altLang="zh-CN">
                <a:solidFill>
                  <a:srgbClr val="000000"/>
                </a:solidFill>
                <a:latin typeface="Times New Roman" pitchFamily="18" charset="0"/>
                <a:ea typeface="宋体" charset="-122"/>
                <a:cs typeface="Times New Roman" pitchFamily="18" charset="0"/>
              </a:rPr>
              <a:t>     </a:t>
            </a:r>
          </a:p>
        </p:txBody>
      </p:sp>
      <p:sp>
        <p:nvSpPr>
          <p:cNvPr id="13" name="矩形 7"/>
          <p:cNvSpPr>
            <a:spLocks noChangeArrowheads="1"/>
          </p:cNvSpPr>
          <p:nvPr/>
        </p:nvSpPr>
        <p:spPr bwMode="auto">
          <a:xfrm>
            <a:off x="3025776" y="3981450"/>
            <a:ext cx="6022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Clr>
                <a:srgbClr val="5FB6F1"/>
              </a:buClr>
              <a:buFont typeface="Wingdings" pitchFamily="2" charset="2"/>
              <a:buNone/>
            </a:pPr>
            <a:r>
              <a:rPr lang="en-US" altLang="zh-CN" dirty="0">
                <a:solidFill>
                  <a:srgbClr val="000000"/>
                </a:solidFill>
                <a:latin typeface="Times New Roman" pitchFamily="18" charset="0"/>
                <a:ea typeface="宋体" charset="-122"/>
                <a:cs typeface="Times New Roman" pitchFamily="18" charset="0"/>
              </a:rPr>
              <a:t>L →</a:t>
            </a:r>
            <a:r>
              <a:rPr lang="en-US" altLang="zh-CN" b="1" dirty="0">
                <a:solidFill>
                  <a:srgbClr val="CC0066"/>
                </a:solidFill>
                <a:latin typeface="Times New Roman" pitchFamily="18" charset="0"/>
                <a:ea typeface="宋体" charset="-122"/>
                <a:cs typeface="Times New Roman" pitchFamily="18" charset="0"/>
              </a:rPr>
              <a:t>{L</a:t>
            </a:r>
            <a:r>
              <a:rPr lang="en-US" altLang="zh-CN" b="1" baseline="-25000" dirty="0">
                <a:solidFill>
                  <a:srgbClr val="CC0066"/>
                </a:solidFill>
                <a:latin typeface="Times New Roman" pitchFamily="18" charset="0"/>
                <a:ea typeface="宋体" charset="-122"/>
                <a:cs typeface="Times New Roman" pitchFamily="18" charset="0"/>
              </a:rPr>
              <a:t>1</a:t>
            </a:r>
            <a:r>
              <a:rPr lang="en-US" altLang="zh-CN" b="1" dirty="0">
                <a:solidFill>
                  <a:srgbClr val="CC0066"/>
                </a:solidFill>
                <a:latin typeface="Times New Roman" pitchFamily="18" charset="0"/>
                <a:ea typeface="宋体" charset="-122"/>
                <a:cs typeface="Times New Roman" pitchFamily="18" charset="0"/>
              </a:rPr>
              <a:t>.d=</a:t>
            </a:r>
            <a:r>
              <a:rPr lang="en-US" altLang="zh-CN" b="1" dirty="0" err="1">
                <a:solidFill>
                  <a:srgbClr val="CC0066"/>
                </a:solidFill>
                <a:latin typeface="Times New Roman" pitchFamily="18" charset="0"/>
                <a:ea typeface="宋体" charset="-122"/>
                <a:cs typeface="Times New Roman" pitchFamily="18" charset="0"/>
              </a:rPr>
              <a:t>L.d</a:t>
            </a:r>
            <a:r>
              <a:rPr lang="en-US" altLang="zh-CN" b="1" dirty="0">
                <a:solidFill>
                  <a:srgbClr val="CC0066"/>
                </a:solidFill>
                <a:latin typeface="Times New Roman" pitchFamily="18" charset="0"/>
                <a:ea typeface="宋体" charset="-122"/>
                <a:cs typeface="Times New Roman" pitchFamily="18" charset="0"/>
              </a:rPr>
              <a:t>}</a:t>
            </a:r>
            <a:r>
              <a:rPr lang="en-US" altLang="zh-CN" dirty="0">
                <a:solidFill>
                  <a:srgbClr val="000000"/>
                </a:solidFill>
                <a:latin typeface="Times New Roman" pitchFamily="18" charset="0"/>
                <a:ea typeface="宋体" charset="-122"/>
                <a:cs typeface="Times New Roman" pitchFamily="18" charset="0"/>
              </a:rPr>
              <a:t> L</a:t>
            </a:r>
            <a:r>
              <a:rPr lang="en-US" altLang="zh-CN" baseline="-25000" dirty="0">
                <a:solidFill>
                  <a:srgbClr val="000000"/>
                </a:solidFill>
                <a:latin typeface="Times New Roman" pitchFamily="18" charset="0"/>
                <a:ea typeface="宋体" charset="-122"/>
                <a:cs typeface="Times New Roman" pitchFamily="18" charset="0"/>
              </a:rPr>
              <a:t>1</a:t>
            </a:r>
            <a:r>
              <a:rPr lang="en-US" altLang="zh-CN" dirty="0">
                <a:solidFill>
                  <a:srgbClr val="000000"/>
                </a:solidFill>
                <a:latin typeface="Times New Roman" pitchFamily="18" charset="0"/>
                <a:ea typeface="宋体" charset="-122"/>
                <a:cs typeface="Times New Roman" pitchFamily="18" charset="0"/>
              </a:rPr>
              <a:t>,  </a:t>
            </a:r>
            <a:r>
              <a:rPr lang="en-US" altLang="zh-CN" b="1" dirty="0">
                <a:solidFill>
                  <a:srgbClr val="CC0066"/>
                </a:solidFill>
                <a:latin typeface="Times New Roman" pitchFamily="18" charset="0"/>
                <a:ea typeface="宋体" charset="-122"/>
                <a:cs typeface="Times New Roman" pitchFamily="18" charset="0"/>
              </a:rPr>
              <a:t>{</a:t>
            </a:r>
            <a:r>
              <a:rPr lang="en-US" altLang="zh-CN" b="1" dirty="0" err="1">
                <a:solidFill>
                  <a:srgbClr val="CC0066"/>
                </a:solidFill>
                <a:latin typeface="Times New Roman" pitchFamily="18" charset="0"/>
                <a:ea typeface="宋体" charset="-122"/>
                <a:cs typeface="Times New Roman" pitchFamily="18" charset="0"/>
              </a:rPr>
              <a:t>S.d</a:t>
            </a:r>
            <a:r>
              <a:rPr lang="en-US" altLang="zh-CN" b="1" dirty="0">
                <a:solidFill>
                  <a:srgbClr val="CC0066"/>
                </a:solidFill>
                <a:latin typeface="Times New Roman" pitchFamily="18" charset="0"/>
                <a:ea typeface="宋体" charset="-122"/>
                <a:cs typeface="Times New Roman" pitchFamily="18" charset="0"/>
              </a:rPr>
              <a:t>=</a:t>
            </a:r>
            <a:r>
              <a:rPr lang="en-US" altLang="zh-CN" b="1" dirty="0" err="1">
                <a:solidFill>
                  <a:srgbClr val="CC0066"/>
                </a:solidFill>
                <a:latin typeface="Times New Roman" pitchFamily="18" charset="0"/>
                <a:ea typeface="宋体" charset="-122"/>
                <a:cs typeface="Times New Roman" pitchFamily="18" charset="0"/>
              </a:rPr>
              <a:t>L.d</a:t>
            </a:r>
            <a:r>
              <a:rPr lang="en-US" altLang="zh-CN" b="1" dirty="0">
                <a:solidFill>
                  <a:srgbClr val="CC0066"/>
                </a:solidFill>
                <a:latin typeface="Times New Roman" pitchFamily="18" charset="0"/>
                <a:ea typeface="宋体" charset="-122"/>
                <a:cs typeface="Times New Roman" pitchFamily="18" charset="0"/>
              </a:rPr>
              <a:t>}</a:t>
            </a:r>
            <a:r>
              <a:rPr lang="en-US" altLang="zh-CN" dirty="0">
                <a:solidFill>
                  <a:srgbClr val="000000"/>
                </a:solidFill>
                <a:latin typeface="Times New Roman" pitchFamily="18" charset="0"/>
                <a:ea typeface="宋体" charset="-122"/>
                <a:cs typeface="Times New Roman" pitchFamily="18" charset="0"/>
              </a:rPr>
              <a:t>S </a:t>
            </a:r>
            <a:endParaRPr lang="zh-CN" altLang="en-US" b="1" dirty="0">
              <a:solidFill>
                <a:srgbClr val="000000"/>
              </a:solidFill>
              <a:latin typeface="Times New Roman" pitchFamily="18" charset="0"/>
              <a:ea typeface="宋体" charset="-122"/>
              <a:cs typeface="Times New Roman" pitchFamily="18" charset="0"/>
            </a:endParaRPr>
          </a:p>
        </p:txBody>
      </p:sp>
      <p:sp>
        <p:nvSpPr>
          <p:cNvPr id="14" name="矩形 8"/>
          <p:cNvSpPr>
            <a:spLocks noChangeArrowheads="1"/>
          </p:cNvSpPr>
          <p:nvPr/>
        </p:nvSpPr>
        <p:spPr bwMode="auto">
          <a:xfrm>
            <a:off x="3000376" y="4791075"/>
            <a:ext cx="30845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85000"/>
              </a:lnSpc>
              <a:spcBef>
                <a:spcPct val="50000"/>
              </a:spcBef>
              <a:buClr>
                <a:srgbClr val="5FB6F1"/>
              </a:buClr>
              <a:buFont typeface="Wingdings" pitchFamily="2" charset="2"/>
              <a:buNone/>
            </a:pPr>
            <a:r>
              <a:rPr lang="en-US" altLang="zh-CN">
                <a:solidFill>
                  <a:srgbClr val="000000"/>
                </a:solidFill>
                <a:latin typeface="Times New Roman" pitchFamily="18" charset="0"/>
                <a:ea typeface="宋体" charset="-122"/>
                <a:cs typeface="Times New Roman" pitchFamily="18" charset="0"/>
              </a:rPr>
              <a:t>L →</a:t>
            </a:r>
            <a:r>
              <a:rPr lang="en-US" altLang="zh-CN" b="1">
                <a:solidFill>
                  <a:srgbClr val="CC0066"/>
                </a:solidFill>
                <a:latin typeface="Times New Roman" pitchFamily="18" charset="0"/>
                <a:ea typeface="宋体" charset="-122"/>
                <a:cs typeface="Times New Roman" pitchFamily="18" charset="0"/>
              </a:rPr>
              <a:t>{S.d=L.d}</a:t>
            </a:r>
            <a:r>
              <a:rPr lang="en-US" altLang="zh-CN">
                <a:solidFill>
                  <a:srgbClr val="000000"/>
                </a:solidFill>
                <a:latin typeface="Times New Roman" pitchFamily="18" charset="0"/>
                <a:ea typeface="宋体" charset="-122"/>
                <a:cs typeface="Times New Roman" pitchFamily="18" charset="0"/>
              </a:rPr>
              <a:t>  S</a:t>
            </a:r>
          </a:p>
        </p:txBody>
      </p:sp>
    </p:spTree>
    <p:extLst>
      <p:ext uri="{BB962C8B-B14F-4D97-AF65-F5344CB8AC3E}">
        <p14:creationId xmlns:p14="http://schemas.microsoft.com/office/powerpoint/2010/main" val="2478379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114</a:t>
            </a:fld>
            <a:endParaRPr lang="en-US"/>
          </a:p>
        </p:txBody>
      </p:sp>
      <p:sp>
        <p:nvSpPr>
          <p:cNvPr id="4" name="标题 3"/>
          <p:cNvSpPr>
            <a:spLocks noGrp="1"/>
          </p:cNvSpPr>
          <p:nvPr>
            <p:ph type="title"/>
          </p:nvPr>
        </p:nvSpPr>
        <p:spPr>
          <a:xfrm>
            <a:off x="838200" y="30480"/>
            <a:ext cx="7620000" cy="722196"/>
          </a:xfrm>
        </p:spPr>
        <p:txBody>
          <a:bodyPr/>
          <a:lstStyle/>
          <a:p>
            <a:r>
              <a:rPr lang="en-US" altLang="zh-CN" dirty="0"/>
              <a:t>(a, (a))</a:t>
            </a:r>
            <a:r>
              <a:rPr lang="zh-CN" altLang="en-US" dirty="0"/>
              <a:t>的分析过程</a:t>
            </a:r>
          </a:p>
        </p:txBody>
      </p:sp>
      <p:sp>
        <p:nvSpPr>
          <p:cNvPr id="5" name="椭圆 6"/>
          <p:cNvSpPr>
            <a:spLocks noChangeArrowheads="1"/>
          </p:cNvSpPr>
          <p:nvPr/>
        </p:nvSpPr>
        <p:spPr bwMode="auto">
          <a:xfrm>
            <a:off x="2865439" y="2584451"/>
            <a:ext cx="503237" cy="5048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6" name="椭圆 8"/>
          <p:cNvSpPr>
            <a:spLocks noChangeArrowheads="1"/>
          </p:cNvSpPr>
          <p:nvPr/>
        </p:nvSpPr>
        <p:spPr bwMode="auto">
          <a:xfrm>
            <a:off x="6961189" y="2563814"/>
            <a:ext cx="503237" cy="5048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7" name="椭圆 14"/>
          <p:cNvSpPr>
            <a:spLocks noChangeArrowheads="1"/>
          </p:cNvSpPr>
          <p:nvPr/>
        </p:nvSpPr>
        <p:spPr bwMode="auto">
          <a:xfrm>
            <a:off x="9474201" y="4525964"/>
            <a:ext cx="504825" cy="5032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cxnSp>
        <p:nvCxnSpPr>
          <p:cNvPr id="8" name="直接连接符 19"/>
          <p:cNvCxnSpPr>
            <a:cxnSpLocks noChangeShapeType="1"/>
            <a:stCxn id="31" idx="2"/>
            <a:endCxn id="5" idx="0"/>
          </p:cNvCxnSpPr>
          <p:nvPr/>
        </p:nvCxnSpPr>
        <p:spPr bwMode="auto">
          <a:xfrm flipH="1">
            <a:off x="3117851" y="2058988"/>
            <a:ext cx="1984375" cy="5254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20"/>
          <p:cNvCxnSpPr>
            <a:cxnSpLocks noChangeShapeType="1"/>
            <a:stCxn id="31" idx="2"/>
            <a:endCxn id="51" idx="0"/>
          </p:cNvCxnSpPr>
          <p:nvPr/>
        </p:nvCxnSpPr>
        <p:spPr bwMode="auto">
          <a:xfrm>
            <a:off x="5102225" y="2058989"/>
            <a:ext cx="685006" cy="54768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21"/>
          <p:cNvCxnSpPr>
            <a:cxnSpLocks noChangeShapeType="1"/>
            <a:stCxn id="31" idx="2"/>
            <a:endCxn id="6" idx="0"/>
          </p:cNvCxnSpPr>
          <p:nvPr/>
        </p:nvCxnSpPr>
        <p:spPr bwMode="auto">
          <a:xfrm>
            <a:off x="5102226" y="2058989"/>
            <a:ext cx="2111375" cy="5048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2"/>
          <p:cNvCxnSpPr>
            <a:cxnSpLocks noChangeShapeType="1"/>
            <a:stCxn id="51" idx="2"/>
            <a:endCxn id="32" idx="0"/>
          </p:cNvCxnSpPr>
          <p:nvPr/>
        </p:nvCxnSpPr>
        <p:spPr bwMode="auto">
          <a:xfrm flipH="1">
            <a:off x="4749007" y="3068340"/>
            <a:ext cx="1038224" cy="50194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23"/>
          <p:cNvCxnSpPr>
            <a:cxnSpLocks noChangeShapeType="1"/>
            <a:stCxn id="51" idx="2"/>
            <a:endCxn id="33" idx="0"/>
          </p:cNvCxnSpPr>
          <p:nvPr/>
        </p:nvCxnSpPr>
        <p:spPr bwMode="auto">
          <a:xfrm flipH="1">
            <a:off x="5476083" y="3068340"/>
            <a:ext cx="311149" cy="50671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24"/>
          <p:cNvCxnSpPr>
            <a:cxnSpLocks noChangeShapeType="1"/>
            <a:stCxn id="51" idx="2"/>
            <a:endCxn id="34" idx="0"/>
          </p:cNvCxnSpPr>
          <p:nvPr/>
        </p:nvCxnSpPr>
        <p:spPr bwMode="auto">
          <a:xfrm>
            <a:off x="5787231" y="3068340"/>
            <a:ext cx="2543176" cy="51306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25"/>
          <p:cNvCxnSpPr>
            <a:cxnSpLocks noChangeShapeType="1"/>
            <a:stCxn id="34" idx="2"/>
            <a:endCxn id="7" idx="0"/>
          </p:cNvCxnSpPr>
          <p:nvPr/>
        </p:nvCxnSpPr>
        <p:spPr bwMode="auto">
          <a:xfrm>
            <a:off x="8331201" y="4041775"/>
            <a:ext cx="1395413" cy="4841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26"/>
          <p:cNvCxnSpPr>
            <a:cxnSpLocks noChangeShapeType="1"/>
            <a:stCxn id="34" idx="2"/>
            <a:endCxn id="35" idx="0"/>
          </p:cNvCxnSpPr>
          <p:nvPr/>
        </p:nvCxnSpPr>
        <p:spPr bwMode="auto">
          <a:xfrm>
            <a:off x="8331201" y="4041776"/>
            <a:ext cx="334963" cy="53022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27"/>
          <p:cNvCxnSpPr>
            <a:cxnSpLocks noChangeShapeType="1"/>
            <a:stCxn id="34" idx="2"/>
            <a:endCxn id="39" idx="0"/>
          </p:cNvCxnSpPr>
          <p:nvPr/>
        </p:nvCxnSpPr>
        <p:spPr bwMode="auto">
          <a:xfrm flipH="1">
            <a:off x="6599238" y="4041775"/>
            <a:ext cx="1731962" cy="4524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28"/>
          <p:cNvCxnSpPr>
            <a:cxnSpLocks noChangeShapeType="1"/>
            <a:stCxn id="32" idx="2"/>
            <a:endCxn id="37" idx="0"/>
          </p:cNvCxnSpPr>
          <p:nvPr/>
        </p:nvCxnSpPr>
        <p:spPr bwMode="auto">
          <a:xfrm>
            <a:off x="4749801" y="4032251"/>
            <a:ext cx="295275" cy="40957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29"/>
          <p:cNvCxnSpPr>
            <a:cxnSpLocks noChangeShapeType="1"/>
            <a:stCxn id="37" idx="2"/>
            <a:endCxn id="42" idx="0"/>
          </p:cNvCxnSpPr>
          <p:nvPr/>
        </p:nvCxnSpPr>
        <p:spPr bwMode="auto">
          <a:xfrm flipH="1">
            <a:off x="4385420" y="4903789"/>
            <a:ext cx="658863" cy="537666"/>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30"/>
          <p:cNvCxnSpPr>
            <a:cxnSpLocks noChangeShapeType="1"/>
            <a:stCxn id="35" idx="2"/>
            <a:endCxn id="36" idx="0"/>
          </p:cNvCxnSpPr>
          <p:nvPr/>
        </p:nvCxnSpPr>
        <p:spPr bwMode="auto">
          <a:xfrm>
            <a:off x="8666958" y="5033964"/>
            <a:ext cx="600849" cy="29636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31"/>
          <p:cNvCxnSpPr>
            <a:cxnSpLocks noChangeShapeType="1"/>
            <a:stCxn id="36" idx="2"/>
            <a:endCxn id="47" idx="0"/>
          </p:cNvCxnSpPr>
          <p:nvPr/>
        </p:nvCxnSpPr>
        <p:spPr bwMode="auto">
          <a:xfrm flipH="1">
            <a:off x="8806921" y="5792293"/>
            <a:ext cx="460886" cy="175121"/>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751013" y="1776413"/>
            <a:ext cx="933451" cy="461962"/>
          </a:xfrm>
          <a:prstGeom prst="rect">
            <a:avLst/>
          </a:prstGeom>
          <a:solidFill>
            <a:schemeClr val="accent2">
              <a:lumMod val="20000"/>
              <a:lumOff val="80000"/>
            </a:schemeClr>
          </a:solidFill>
        </p:spPr>
        <p:txBody>
          <a:bodyPr wrap="none">
            <a:spAutoFit/>
          </a:bodyPr>
          <a:lstStyle/>
          <a:p>
            <a:pPr>
              <a:defRPr/>
            </a:pPr>
            <a:r>
              <a:rPr lang="en-US" altLang="zh-CN" dirty="0" err="1">
                <a:solidFill>
                  <a:srgbClr val="FF0000"/>
                </a:solidFill>
                <a:latin typeface="Times New Roman" pitchFamily="18" charset="0"/>
                <a:cs typeface="Times New Roman" pitchFamily="18" charset="0"/>
              </a:rPr>
              <a:t>S.d</a:t>
            </a:r>
            <a:r>
              <a:rPr lang="en-US" altLang="zh-CN" dirty="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p:txBody>
      </p:sp>
      <p:cxnSp>
        <p:nvCxnSpPr>
          <p:cNvPr id="22" name="直接连接符 38"/>
          <p:cNvCxnSpPr>
            <a:cxnSpLocks noChangeShapeType="1"/>
            <a:stCxn id="30" idx="2"/>
            <a:endCxn id="21" idx="0"/>
          </p:cNvCxnSpPr>
          <p:nvPr/>
        </p:nvCxnSpPr>
        <p:spPr bwMode="auto">
          <a:xfrm flipH="1">
            <a:off x="2217739" y="1370013"/>
            <a:ext cx="1431925" cy="406400"/>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40"/>
          <p:cNvCxnSpPr>
            <a:cxnSpLocks noChangeShapeType="1"/>
            <a:stCxn id="30" idx="2"/>
            <a:endCxn id="31" idx="0"/>
          </p:cNvCxnSpPr>
          <p:nvPr/>
        </p:nvCxnSpPr>
        <p:spPr bwMode="auto">
          <a:xfrm>
            <a:off x="3649663" y="1370013"/>
            <a:ext cx="1452562" cy="22701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3781426" y="2606676"/>
            <a:ext cx="930063" cy="461665"/>
          </a:xfrm>
          <a:prstGeom prst="rect">
            <a:avLst/>
          </a:prstGeom>
          <a:solidFill>
            <a:schemeClr val="accent2">
              <a:lumMod val="20000"/>
              <a:lumOff val="80000"/>
            </a:schemeClr>
          </a:solidFill>
        </p:spPr>
        <p:txBody>
          <a:bodyPr wrap="none">
            <a:spAutoFit/>
          </a:bodyPr>
          <a:lstStyle/>
          <a:p>
            <a:pPr>
              <a:defRPr/>
            </a:pPr>
            <a:r>
              <a:rPr lang="en-US" altLang="zh-CN" dirty="0" err="1">
                <a:solidFill>
                  <a:srgbClr val="FF0000"/>
                </a:solidFill>
                <a:latin typeface="Times New Roman" pitchFamily="18" charset="0"/>
                <a:cs typeface="Times New Roman" pitchFamily="18" charset="0"/>
              </a:rPr>
              <a:t>L.d</a:t>
            </a:r>
            <a:r>
              <a:rPr lang="en-US" altLang="zh-CN" dirty="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p:txBody>
      </p:sp>
      <p:cxnSp>
        <p:nvCxnSpPr>
          <p:cNvPr id="25" name="直接连接符 80"/>
          <p:cNvCxnSpPr>
            <a:cxnSpLocks noChangeShapeType="1"/>
            <a:stCxn id="31" idx="2"/>
            <a:endCxn id="24" idx="0"/>
          </p:cNvCxnSpPr>
          <p:nvPr/>
        </p:nvCxnSpPr>
        <p:spPr bwMode="auto">
          <a:xfrm flipH="1">
            <a:off x="4246457" y="2058989"/>
            <a:ext cx="855768" cy="547687"/>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2747964" y="3570288"/>
            <a:ext cx="1069975" cy="461962"/>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L</a:t>
            </a:r>
            <a:r>
              <a:rPr lang="en-US" altLang="zh-CN" baseline="-25000" dirty="0">
                <a:solidFill>
                  <a:srgbClr val="FF0000"/>
                </a:solidFill>
                <a:latin typeface="Times New Roman" pitchFamily="18" charset="0"/>
                <a:cs typeface="Times New Roman" pitchFamily="18" charset="0"/>
              </a:rPr>
              <a:t>1</a:t>
            </a:r>
            <a:r>
              <a:rPr lang="en-US" altLang="zh-CN" dirty="0">
                <a:solidFill>
                  <a:srgbClr val="FF0000"/>
                </a:solidFill>
                <a:latin typeface="Times New Roman" pitchFamily="18" charset="0"/>
                <a:cs typeface="Times New Roman" pitchFamily="18" charset="0"/>
              </a:rPr>
              <a:t>.d=1</a:t>
            </a:r>
            <a:endParaRPr lang="zh-CN" altLang="en-US" dirty="0">
              <a:solidFill>
                <a:srgbClr val="FF0000"/>
              </a:solidFill>
              <a:latin typeface="Times New Roman" pitchFamily="18" charset="0"/>
              <a:cs typeface="Times New Roman" pitchFamily="18" charset="0"/>
            </a:endParaRPr>
          </a:p>
        </p:txBody>
      </p:sp>
      <p:cxnSp>
        <p:nvCxnSpPr>
          <p:cNvPr id="27" name="直接连接符 87"/>
          <p:cNvCxnSpPr>
            <a:cxnSpLocks noChangeShapeType="1"/>
            <a:stCxn id="51" idx="2"/>
            <a:endCxn id="26" idx="0"/>
          </p:cNvCxnSpPr>
          <p:nvPr/>
        </p:nvCxnSpPr>
        <p:spPr bwMode="auto">
          <a:xfrm flipH="1">
            <a:off x="3282951" y="3068340"/>
            <a:ext cx="2504280" cy="501948"/>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5818189" y="3697289"/>
            <a:ext cx="1016625" cy="461665"/>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S</a:t>
            </a:r>
            <a:r>
              <a:rPr lang="en-US" altLang="zh-CN" baseline="-25000" dirty="0">
                <a:solidFill>
                  <a:srgbClr val="FF0000"/>
                </a:solidFill>
                <a:latin typeface="Times New Roman" pitchFamily="18" charset="0"/>
                <a:cs typeface="Times New Roman" pitchFamily="18" charset="0"/>
              </a:rPr>
              <a:t>1</a:t>
            </a:r>
            <a:r>
              <a:rPr lang="en-US" altLang="zh-CN" dirty="0">
                <a:solidFill>
                  <a:srgbClr val="FF0000"/>
                </a:solidFill>
                <a:latin typeface="Times New Roman" pitchFamily="18" charset="0"/>
                <a:cs typeface="Times New Roman" pitchFamily="18" charset="0"/>
              </a:rPr>
              <a:t>.d=1</a:t>
            </a:r>
            <a:endParaRPr lang="zh-CN" altLang="en-US" dirty="0">
              <a:solidFill>
                <a:srgbClr val="FF0000"/>
              </a:solidFill>
              <a:latin typeface="Times New Roman" pitchFamily="18" charset="0"/>
              <a:cs typeface="Times New Roman" pitchFamily="18" charset="0"/>
            </a:endParaRPr>
          </a:p>
        </p:txBody>
      </p:sp>
      <p:sp>
        <p:nvSpPr>
          <p:cNvPr id="29" name="TextBox 28"/>
          <p:cNvSpPr txBox="1"/>
          <p:nvPr/>
        </p:nvSpPr>
        <p:spPr>
          <a:xfrm>
            <a:off x="6943726" y="4586288"/>
            <a:ext cx="1069975" cy="461962"/>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L</a:t>
            </a:r>
            <a:r>
              <a:rPr lang="en-US" altLang="zh-CN" baseline="-25000" dirty="0">
                <a:solidFill>
                  <a:srgbClr val="FF0000"/>
                </a:solidFill>
                <a:latin typeface="Times New Roman" pitchFamily="18" charset="0"/>
                <a:cs typeface="Times New Roman" pitchFamily="18" charset="0"/>
              </a:rPr>
              <a:t>2</a:t>
            </a:r>
            <a:r>
              <a:rPr lang="en-US" altLang="zh-CN" dirty="0">
                <a:solidFill>
                  <a:srgbClr val="FF0000"/>
                </a:solidFill>
                <a:latin typeface="Times New Roman" pitchFamily="18" charset="0"/>
                <a:cs typeface="Times New Roman" pitchFamily="18" charset="0"/>
              </a:rPr>
              <a:t>.d=2</a:t>
            </a:r>
            <a:endParaRPr lang="zh-CN" altLang="en-US" dirty="0">
              <a:solidFill>
                <a:srgbClr val="FF0000"/>
              </a:solidFill>
              <a:latin typeface="Times New Roman" pitchFamily="18" charset="0"/>
              <a:cs typeface="Times New Roman" pitchFamily="18" charset="0"/>
            </a:endParaRPr>
          </a:p>
        </p:txBody>
      </p:sp>
      <p:sp>
        <p:nvSpPr>
          <p:cNvPr id="30" name="矩形 112"/>
          <p:cNvSpPr>
            <a:spLocks noChangeArrowheads="1"/>
          </p:cNvSpPr>
          <p:nvPr/>
        </p:nvSpPr>
        <p:spPr bwMode="auto">
          <a:xfrm>
            <a:off x="3421064" y="908051"/>
            <a:ext cx="458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31" name="矩形 115"/>
          <p:cNvSpPr>
            <a:spLocks noChangeArrowheads="1"/>
          </p:cNvSpPr>
          <p:nvPr/>
        </p:nvSpPr>
        <p:spPr bwMode="auto">
          <a:xfrm>
            <a:off x="4924425" y="1597026"/>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32" name="矩形 120"/>
          <p:cNvSpPr>
            <a:spLocks noChangeArrowheads="1"/>
          </p:cNvSpPr>
          <p:nvPr/>
        </p:nvSpPr>
        <p:spPr bwMode="auto">
          <a:xfrm>
            <a:off x="4502151" y="3570288"/>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33" name="矩形 124"/>
          <p:cNvSpPr>
            <a:spLocks noChangeArrowheads="1"/>
          </p:cNvSpPr>
          <p:nvPr/>
        </p:nvSpPr>
        <p:spPr bwMode="auto">
          <a:xfrm>
            <a:off x="5345114" y="3575051"/>
            <a:ext cx="26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34" name="矩形 127"/>
          <p:cNvSpPr>
            <a:spLocks noChangeArrowheads="1"/>
          </p:cNvSpPr>
          <p:nvPr/>
        </p:nvSpPr>
        <p:spPr bwMode="auto">
          <a:xfrm>
            <a:off x="8101014" y="3581401"/>
            <a:ext cx="458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35" name="矩形 132"/>
          <p:cNvSpPr>
            <a:spLocks noChangeArrowheads="1"/>
          </p:cNvSpPr>
          <p:nvPr/>
        </p:nvSpPr>
        <p:spPr bwMode="auto">
          <a:xfrm>
            <a:off x="8420101" y="4572001"/>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sp>
        <p:nvSpPr>
          <p:cNvPr id="36" name="矩形 135"/>
          <p:cNvSpPr>
            <a:spLocks noChangeArrowheads="1"/>
          </p:cNvSpPr>
          <p:nvPr/>
        </p:nvSpPr>
        <p:spPr bwMode="auto">
          <a:xfrm>
            <a:off x="9038413" y="5330331"/>
            <a:ext cx="458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3</a:t>
            </a:r>
            <a:endParaRPr lang="zh-CN" altLang="en-US" sz="2400" baseline="-25000" dirty="0">
              <a:latin typeface="Times New Roman" pitchFamily="18" charset="0"/>
              <a:cs typeface="Times New Roman" pitchFamily="18" charset="0"/>
            </a:endParaRPr>
          </a:p>
        </p:txBody>
      </p:sp>
      <p:sp>
        <p:nvSpPr>
          <p:cNvPr id="37" name="矩形 138"/>
          <p:cNvSpPr>
            <a:spLocks noChangeArrowheads="1"/>
          </p:cNvSpPr>
          <p:nvPr/>
        </p:nvSpPr>
        <p:spPr bwMode="auto">
          <a:xfrm>
            <a:off x="4814889" y="4441826"/>
            <a:ext cx="458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cxnSp>
        <p:nvCxnSpPr>
          <p:cNvPr id="38" name="直接连接符 155"/>
          <p:cNvCxnSpPr>
            <a:cxnSpLocks noChangeShapeType="1"/>
            <a:stCxn id="34" idx="2"/>
            <a:endCxn id="29" idx="0"/>
          </p:cNvCxnSpPr>
          <p:nvPr/>
        </p:nvCxnSpPr>
        <p:spPr bwMode="auto">
          <a:xfrm flipH="1">
            <a:off x="7478714" y="4041776"/>
            <a:ext cx="852487" cy="544513"/>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156"/>
          <p:cNvSpPr>
            <a:spLocks noChangeArrowheads="1"/>
          </p:cNvSpPr>
          <p:nvPr/>
        </p:nvSpPr>
        <p:spPr bwMode="auto">
          <a:xfrm>
            <a:off x="6456364" y="4494213"/>
            <a:ext cx="28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cxnSp>
        <p:nvCxnSpPr>
          <p:cNvPr id="40" name="直接连接符 159"/>
          <p:cNvCxnSpPr>
            <a:cxnSpLocks noChangeShapeType="1"/>
            <a:stCxn id="51" idx="2"/>
            <a:endCxn id="28" idx="0"/>
          </p:cNvCxnSpPr>
          <p:nvPr/>
        </p:nvCxnSpPr>
        <p:spPr bwMode="auto">
          <a:xfrm>
            <a:off x="5787231" y="3068340"/>
            <a:ext cx="539270" cy="628948"/>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3171826" y="4494214"/>
            <a:ext cx="1016625" cy="461665"/>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S</a:t>
            </a:r>
            <a:r>
              <a:rPr lang="en-US" altLang="zh-CN" baseline="-25000" dirty="0">
                <a:solidFill>
                  <a:srgbClr val="FF0000"/>
                </a:solidFill>
                <a:latin typeface="Times New Roman" pitchFamily="18" charset="0"/>
                <a:cs typeface="Times New Roman" pitchFamily="18" charset="0"/>
              </a:rPr>
              <a:t>2</a:t>
            </a:r>
            <a:r>
              <a:rPr lang="en-US" altLang="zh-CN" dirty="0">
                <a:solidFill>
                  <a:srgbClr val="FF0000"/>
                </a:solidFill>
                <a:latin typeface="Times New Roman" pitchFamily="18" charset="0"/>
                <a:cs typeface="Times New Roman" pitchFamily="18" charset="0"/>
              </a:rPr>
              <a:t>.d=1</a:t>
            </a:r>
            <a:endParaRPr lang="zh-CN" altLang="en-US" dirty="0">
              <a:solidFill>
                <a:srgbClr val="FF0000"/>
              </a:solidFill>
              <a:latin typeface="Times New Roman" pitchFamily="18" charset="0"/>
              <a:cs typeface="Times New Roman" pitchFamily="18" charset="0"/>
            </a:endParaRPr>
          </a:p>
        </p:txBody>
      </p:sp>
      <p:sp>
        <p:nvSpPr>
          <p:cNvPr id="42" name="矩形 163"/>
          <p:cNvSpPr>
            <a:spLocks noChangeArrowheads="1"/>
          </p:cNvSpPr>
          <p:nvPr/>
        </p:nvSpPr>
        <p:spPr bwMode="auto">
          <a:xfrm>
            <a:off x="4224959" y="5441455"/>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sp>
        <p:nvSpPr>
          <p:cNvPr id="43" name="TextBox 42"/>
          <p:cNvSpPr txBox="1"/>
          <p:nvPr/>
        </p:nvSpPr>
        <p:spPr>
          <a:xfrm>
            <a:off x="4756063" y="5496396"/>
            <a:ext cx="1124026" cy="461665"/>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print(1)</a:t>
            </a:r>
            <a:endParaRPr lang="zh-CN" altLang="en-US" dirty="0">
              <a:solidFill>
                <a:srgbClr val="FF0000"/>
              </a:solidFill>
              <a:latin typeface="Times New Roman" pitchFamily="18" charset="0"/>
              <a:cs typeface="Times New Roman" pitchFamily="18" charset="0"/>
            </a:endParaRPr>
          </a:p>
        </p:txBody>
      </p:sp>
      <p:cxnSp>
        <p:nvCxnSpPr>
          <p:cNvPr id="44" name="直接连接符 168"/>
          <p:cNvCxnSpPr>
            <a:cxnSpLocks noChangeShapeType="1"/>
            <a:stCxn id="37" idx="2"/>
            <a:endCxn id="43" idx="0"/>
          </p:cNvCxnSpPr>
          <p:nvPr/>
        </p:nvCxnSpPr>
        <p:spPr bwMode="auto">
          <a:xfrm>
            <a:off x="5044283" y="4903789"/>
            <a:ext cx="273793" cy="592607"/>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174"/>
          <p:cNvCxnSpPr>
            <a:cxnSpLocks noChangeShapeType="1"/>
            <a:stCxn id="32" idx="2"/>
            <a:endCxn id="41" idx="0"/>
          </p:cNvCxnSpPr>
          <p:nvPr/>
        </p:nvCxnSpPr>
        <p:spPr bwMode="auto">
          <a:xfrm flipH="1">
            <a:off x="3680139" y="4032251"/>
            <a:ext cx="1068869" cy="461963"/>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6848475" y="5507039"/>
            <a:ext cx="1035050" cy="460375"/>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S</a:t>
            </a:r>
            <a:r>
              <a:rPr lang="en-US" altLang="zh-CN" baseline="-25000" dirty="0">
                <a:solidFill>
                  <a:srgbClr val="FF0000"/>
                </a:solidFill>
                <a:latin typeface="Times New Roman" pitchFamily="18" charset="0"/>
                <a:cs typeface="Times New Roman" pitchFamily="18" charset="0"/>
              </a:rPr>
              <a:t>3</a:t>
            </a:r>
            <a:r>
              <a:rPr lang="en-US" altLang="zh-CN" dirty="0">
                <a:solidFill>
                  <a:srgbClr val="FF0000"/>
                </a:solidFill>
                <a:latin typeface="Times New Roman" pitchFamily="18" charset="0"/>
                <a:cs typeface="Times New Roman" pitchFamily="18" charset="0"/>
              </a:rPr>
              <a:t>.d=2</a:t>
            </a:r>
            <a:endParaRPr lang="zh-CN" altLang="en-US" dirty="0">
              <a:solidFill>
                <a:srgbClr val="FF0000"/>
              </a:solidFill>
              <a:latin typeface="Times New Roman" pitchFamily="18" charset="0"/>
              <a:cs typeface="Times New Roman" pitchFamily="18" charset="0"/>
            </a:endParaRPr>
          </a:p>
        </p:txBody>
      </p:sp>
      <p:sp>
        <p:nvSpPr>
          <p:cNvPr id="47" name="矩形 179"/>
          <p:cNvSpPr>
            <a:spLocks noChangeArrowheads="1"/>
          </p:cNvSpPr>
          <p:nvPr/>
        </p:nvSpPr>
        <p:spPr bwMode="auto">
          <a:xfrm>
            <a:off x="8646460" y="5967414"/>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cxnSp>
        <p:nvCxnSpPr>
          <p:cNvPr id="48" name="直接连接符 182"/>
          <p:cNvCxnSpPr>
            <a:cxnSpLocks noChangeShapeType="1"/>
            <a:stCxn id="35" idx="2"/>
            <a:endCxn id="46" idx="0"/>
          </p:cNvCxnSpPr>
          <p:nvPr/>
        </p:nvCxnSpPr>
        <p:spPr bwMode="auto">
          <a:xfrm flipH="1">
            <a:off x="7366001" y="5033964"/>
            <a:ext cx="1300163" cy="473075"/>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9267807" y="5954713"/>
            <a:ext cx="1124026" cy="461665"/>
          </a:xfrm>
          <a:prstGeom prst="rect">
            <a:avLst/>
          </a:prstGeom>
          <a:solidFill>
            <a:schemeClr val="accent2">
              <a:lumMod val="20000"/>
              <a:lumOff val="80000"/>
            </a:schemeClr>
          </a:solidFill>
        </p:spPr>
        <p:txBody>
          <a:bodyPr wrap="none">
            <a:spAutoFit/>
          </a:bodyPr>
          <a:lstStyle/>
          <a:p>
            <a:pPr>
              <a:defRPr/>
            </a:pPr>
            <a:r>
              <a:rPr lang="en-US" altLang="zh-CN" dirty="0">
                <a:solidFill>
                  <a:srgbClr val="FF0000"/>
                </a:solidFill>
                <a:latin typeface="Times New Roman" pitchFamily="18" charset="0"/>
                <a:cs typeface="Times New Roman" pitchFamily="18" charset="0"/>
              </a:rPr>
              <a:t>print(2)</a:t>
            </a:r>
            <a:endParaRPr lang="zh-CN" altLang="en-US" dirty="0">
              <a:solidFill>
                <a:srgbClr val="FF0000"/>
              </a:solidFill>
              <a:latin typeface="Times New Roman" pitchFamily="18" charset="0"/>
              <a:cs typeface="Times New Roman" pitchFamily="18" charset="0"/>
            </a:endParaRPr>
          </a:p>
        </p:txBody>
      </p:sp>
      <p:cxnSp>
        <p:nvCxnSpPr>
          <p:cNvPr id="50" name="直接连接符 186"/>
          <p:cNvCxnSpPr>
            <a:cxnSpLocks noChangeShapeType="1"/>
            <a:stCxn id="36" idx="2"/>
            <a:endCxn id="49" idx="0"/>
          </p:cNvCxnSpPr>
          <p:nvPr/>
        </p:nvCxnSpPr>
        <p:spPr bwMode="auto">
          <a:xfrm>
            <a:off x="9267807" y="5792293"/>
            <a:ext cx="562013" cy="162420"/>
          </a:xfrm>
          <a:prstGeom prst="line">
            <a:avLst/>
          </a:prstGeom>
          <a:noFill/>
          <a:ln w="31750" algn="ctr">
            <a:solidFill>
              <a:srgbClr val="FF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矩形 216"/>
          <p:cNvSpPr>
            <a:spLocks noChangeArrowheads="1"/>
          </p:cNvSpPr>
          <p:nvPr/>
        </p:nvSpPr>
        <p:spPr bwMode="auto">
          <a:xfrm>
            <a:off x="5601122" y="2606676"/>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52" name="矩形 51"/>
          <p:cNvSpPr/>
          <p:nvPr/>
        </p:nvSpPr>
        <p:spPr>
          <a:xfrm>
            <a:off x="7750298" y="838200"/>
            <a:ext cx="4275137" cy="1938337"/>
          </a:xfrm>
          <a:prstGeom prst="rect">
            <a:avLst/>
          </a:prstGeom>
          <a:solidFill>
            <a:schemeClr val="bg1">
              <a:lumMod val="95000"/>
            </a:schemeClr>
          </a:solidFill>
        </p:spPr>
        <p:txBody>
          <a:bodyPr wrap="square">
            <a:spAutoFit/>
          </a:bodyPr>
          <a:lstStyle/>
          <a:p>
            <a:pPr>
              <a:spcBef>
                <a:spcPts val="0"/>
              </a:spcBef>
              <a:defRPr/>
            </a:pPr>
            <a:r>
              <a:rPr lang="en-US" altLang="zh-CN" dirty="0">
                <a:latin typeface="Times New Roman" pitchFamily="18" charset="0"/>
                <a:ea typeface="宋体" pitchFamily="2" charset="-122"/>
                <a:cs typeface="Times New Roman" pitchFamily="18" charset="0"/>
              </a:rPr>
              <a:t>S’ →</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S.d</a:t>
            </a:r>
            <a:r>
              <a:rPr lang="en-US" altLang="zh-CN" dirty="0">
                <a:solidFill>
                  <a:srgbClr val="CC0066"/>
                </a:solidFill>
                <a:latin typeface="Times New Roman" pitchFamily="18" charset="0"/>
                <a:ea typeface="宋体" pitchFamily="2" charset="-122"/>
                <a:cs typeface="Times New Roman" pitchFamily="18" charset="0"/>
              </a:rPr>
              <a:t>=0} </a:t>
            </a:r>
            <a:r>
              <a:rPr lang="en-US" altLang="zh-CN" dirty="0">
                <a:latin typeface="Times New Roman" pitchFamily="18" charset="0"/>
                <a:ea typeface="宋体" pitchFamily="2" charset="-122"/>
                <a:cs typeface="Times New Roman" pitchFamily="18" charset="0"/>
              </a:rPr>
              <a:t>S </a:t>
            </a:r>
          </a:p>
          <a:p>
            <a:pPr>
              <a:spcBef>
                <a:spcPts val="0"/>
              </a:spcBef>
              <a:defRPr/>
            </a:pPr>
            <a:r>
              <a:rPr lang="en-US" altLang="zh-CN" dirty="0">
                <a:latin typeface="Times New Roman" pitchFamily="18" charset="0"/>
                <a:ea typeface="宋体" pitchFamily="2" charset="-122"/>
                <a:cs typeface="Times New Roman" pitchFamily="18" charset="0"/>
              </a:rPr>
              <a:t>S→(</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L.d</a:t>
            </a:r>
            <a:r>
              <a:rPr lang="en-US" altLang="zh-CN" dirty="0">
                <a:solidFill>
                  <a:srgbClr val="CC0066"/>
                </a:solidFill>
                <a:latin typeface="Times New Roman" pitchFamily="18" charset="0"/>
                <a:ea typeface="宋体" pitchFamily="2" charset="-122"/>
                <a:cs typeface="Times New Roman" pitchFamily="18" charset="0"/>
              </a:rPr>
              <a:t>=S.d+1}</a:t>
            </a:r>
            <a:r>
              <a:rPr lang="en-US" altLang="zh-CN" dirty="0">
                <a:latin typeface="Times New Roman" pitchFamily="18" charset="0"/>
                <a:ea typeface="宋体" pitchFamily="2" charset="-122"/>
                <a:cs typeface="Times New Roman" pitchFamily="18" charset="0"/>
              </a:rPr>
              <a:t>  L)</a:t>
            </a:r>
            <a:r>
              <a:rPr lang="zh-CN" altLang="en-US" dirty="0">
                <a:latin typeface="Times New Roman" pitchFamily="18" charset="0"/>
                <a:ea typeface="宋体" pitchFamily="2" charset="-122"/>
                <a:cs typeface="Times New Roman" pitchFamily="18" charset="0"/>
              </a:rPr>
              <a:t>    </a:t>
            </a:r>
          </a:p>
          <a:p>
            <a:pPr>
              <a:spcBef>
                <a:spcPts val="0"/>
              </a:spcBef>
              <a:defRPr/>
            </a:pPr>
            <a:r>
              <a:rPr lang="en-US" altLang="zh-CN" dirty="0">
                <a:latin typeface="Times New Roman" pitchFamily="18" charset="0"/>
                <a:ea typeface="宋体" pitchFamily="2" charset="-122"/>
                <a:cs typeface="Times New Roman" pitchFamily="18" charset="0"/>
              </a:rPr>
              <a:t>S →a  </a:t>
            </a:r>
            <a:r>
              <a:rPr lang="en-US" altLang="zh-CN" dirty="0">
                <a:solidFill>
                  <a:srgbClr val="CC0066"/>
                </a:solidFill>
                <a:latin typeface="Times New Roman" pitchFamily="18" charset="0"/>
                <a:ea typeface="宋体" pitchFamily="2" charset="-122"/>
                <a:cs typeface="Times New Roman" pitchFamily="18" charset="0"/>
              </a:rPr>
              <a:t>{print(</a:t>
            </a:r>
            <a:r>
              <a:rPr lang="en-US" altLang="zh-CN" dirty="0" err="1">
                <a:solidFill>
                  <a:srgbClr val="CC0066"/>
                </a:solidFill>
                <a:latin typeface="Times New Roman" pitchFamily="18" charset="0"/>
                <a:ea typeface="宋体" pitchFamily="2" charset="-122"/>
                <a:cs typeface="Times New Roman" pitchFamily="18" charset="0"/>
              </a:rPr>
              <a:t>s.d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     </a:t>
            </a:r>
          </a:p>
          <a:p>
            <a:pPr>
              <a:spcBef>
                <a:spcPts val="0"/>
              </a:spcBef>
              <a:defRPr/>
            </a:pPr>
            <a:r>
              <a:rPr lang="en-US" altLang="zh-CN" dirty="0">
                <a:latin typeface="Times New Roman" pitchFamily="18" charset="0"/>
                <a:ea typeface="宋体" pitchFamily="2" charset="-122"/>
                <a:cs typeface="Times New Roman" pitchFamily="18" charset="0"/>
              </a:rPr>
              <a:t>L →</a:t>
            </a:r>
            <a:r>
              <a:rPr lang="en-US" altLang="zh-CN" dirty="0">
                <a:solidFill>
                  <a:srgbClr val="CC0066"/>
                </a:solidFill>
                <a:latin typeface="Times New Roman" pitchFamily="18" charset="0"/>
                <a:ea typeface="宋体" pitchFamily="2" charset="-122"/>
                <a:cs typeface="Times New Roman" pitchFamily="18" charset="0"/>
              </a:rPr>
              <a:t>{L</a:t>
            </a:r>
            <a:r>
              <a:rPr lang="en-US" altLang="zh-CN" baseline="-25000" dirty="0">
                <a:solidFill>
                  <a:srgbClr val="CC0066"/>
                </a:solidFill>
                <a:latin typeface="Times New Roman" pitchFamily="18" charset="0"/>
                <a:ea typeface="宋体" pitchFamily="2" charset="-122"/>
                <a:cs typeface="Times New Roman" pitchFamily="18" charset="0"/>
              </a:rPr>
              <a:t>1</a:t>
            </a:r>
            <a:r>
              <a:rPr lang="en-US" altLang="zh-CN" dirty="0">
                <a:solidFill>
                  <a:srgbClr val="CC0066"/>
                </a:solidFill>
                <a:latin typeface="Times New Roman" pitchFamily="18" charset="0"/>
                <a:ea typeface="宋体" pitchFamily="2" charset="-122"/>
                <a:cs typeface="Times New Roman" pitchFamily="18" charset="0"/>
              </a:rPr>
              <a:t>.d=</a:t>
            </a:r>
            <a:r>
              <a:rPr lang="en-US" altLang="zh-CN" dirty="0" err="1">
                <a:solidFill>
                  <a:srgbClr val="CC0066"/>
                </a:solidFill>
                <a:latin typeface="Times New Roman" pitchFamily="18" charset="0"/>
                <a:ea typeface="宋体" pitchFamily="2" charset="-122"/>
                <a:cs typeface="Times New Roman" pitchFamily="18" charset="0"/>
              </a:rPr>
              <a:t>L.d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 L</a:t>
            </a:r>
            <a:r>
              <a:rPr lang="en-US" altLang="zh-CN" baseline="-25000" dirty="0">
                <a:latin typeface="Times New Roman" pitchFamily="18" charset="0"/>
                <a:ea typeface="宋体" pitchFamily="2" charset="-122"/>
                <a:cs typeface="Times New Roman" pitchFamily="18" charset="0"/>
              </a:rPr>
              <a:t>1</a:t>
            </a:r>
            <a:r>
              <a:rPr lang="en-US" altLang="zh-CN" dirty="0">
                <a:latin typeface="Times New Roman" pitchFamily="18" charset="0"/>
                <a:ea typeface="宋体" pitchFamily="2" charset="-122"/>
                <a:cs typeface="Times New Roman" pitchFamily="18" charset="0"/>
              </a:rPr>
              <a:t>,  </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S.d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L.d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S    L →</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S.d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err="1">
                <a:solidFill>
                  <a:srgbClr val="CC0066"/>
                </a:solidFill>
                <a:latin typeface="Times New Roman" pitchFamily="18" charset="0"/>
                <a:ea typeface="宋体" pitchFamily="2" charset="-122"/>
                <a:cs typeface="Times New Roman" pitchFamily="18" charset="0"/>
              </a:rPr>
              <a:t>L.d</a:t>
            </a:r>
            <a:r>
              <a:rPr lang="en-US" altLang="zh-CN" dirty="0">
                <a:solidFill>
                  <a:srgbClr val="CC0066"/>
                </a:solidFill>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  S</a:t>
            </a:r>
          </a:p>
        </p:txBody>
      </p:sp>
    </p:spTree>
    <p:extLst>
      <p:ext uri="{BB962C8B-B14F-4D97-AF65-F5344CB8AC3E}">
        <p14:creationId xmlns:p14="http://schemas.microsoft.com/office/powerpoint/2010/main" val="18944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
                                        </p:tgtEl>
                                        <p:attrNameLst>
                                          <p:attrName>fillcolor</p:attrName>
                                        </p:attrNameLst>
                                      </p:cBhvr>
                                      <p:to>
                                        <a:schemeClr val="accent2"/>
                                      </p:to>
                                    </p:animClr>
                                    <p:set>
                                      <p:cBhvr>
                                        <p:cTn id="7" dur="2000" fill="hold"/>
                                        <p:tgtEl>
                                          <p:spTgt spid="21"/>
                                        </p:tgtEl>
                                        <p:attrNameLst>
                                          <p:attrName>fill.type</p:attrName>
                                        </p:attrNameLst>
                                      </p:cBhvr>
                                      <p:to>
                                        <p:strVal val="solid"/>
                                      </p:to>
                                    </p:set>
                                    <p:set>
                                      <p:cBhvr>
                                        <p:cTn id="8" dur="2000" fill="hold"/>
                                        <p:tgtEl>
                                          <p:spTgt spid="2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24"/>
                                        </p:tgtEl>
                                        <p:attrNameLst>
                                          <p:attrName>fillcolor</p:attrName>
                                        </p:attrNameLst>
                                      </p:cBhvr>
                                      <p:to>
                                        <a:schemeClr val="accent2"/>
                                      </p:to>
                                    </p:animClr>
                                    <p:set>
                                      <p:cBhvr>
                                        <p:cTn id="13" dur="2000" fill="hold"/>
                                        <p:tgtEl>
                                          <p:spTgt spid="24"/>
                                        </p:tgtEl>
                                        <p:attrNameLst>
                                          <p:attrName>fill.type</p:attrName>
                                        </p:attrNameLst>
                                      </p:cBhvr>
                                      <p:to>
                                        <p:strVal val="solid"/>
                                      </p:to>
                                    </p:set>
                                    <p:set>
                                      <p:cBhvr>
                                        <p:cTn id="14" dur="2000" fill="hold"/>
                                        <p:tgtEl>
                                          <p:spTgt spid="2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26"/>
                                        </p:tgtEl>
                                        <p:attrNameLst>
                                          <p:attrName>fillcolor</p:attrName>
                                        </p:attrNameLst>
                                      </p:cBhvr>
                                      <p:to>
                                        <a:schemeClr val="accent2"/>
                                      </p:to>
                                    </p:animClr>
                                    <p:set>
                                      <p:cBhvr>
                                        <p:cTn id="19" dur="2000" fill="hold"/>
                                        <p:tgtEl>
                                          <p:spTgt spid="26"/>
                                        </p:tgtEl>
                                        <p:attrNameLst>
                                          <p:attrName>fill.type</p:attrName>
                                        </p:attrNameLst>
                                      </p:cBhvr>
                                      <p:to>
                                        <p:strVal val="solid"/>
                                      </p:to>
                                    </p:set>
                                    <p:set>
                                      <p:cBhvr>
                                        <p:cTn id="20" dur="2000" fill="hold"/>
                                        <p:tgtEl>
                                          <p:spTgt spid="2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41"/>
                                        </p:tgtEl>
                                        <p:attrNameLst>
                                          <p:attrName>fillcolor</p:attrName>
                                        </p:attrNameLst>
                                      </p:cBhvr>
                                      <p:to>
                                        <a:schemeClr val="accent2"/>
                                      </p:to>
                                    </p:animClr>
                                    <p:set>
                                      <p:cBhvr>
                                        <p:cTn id="25" dur="2000" fill="hold"/>
                                        <p:tgtEl>
                                          <p:spTgt spid="41"/>
                                        </p:tgtEl>
                                        <p:attrNameLst>
                                          <p:attrName>fill.type</p:attrName>
                                        </p:attrNameLst>
                                      </p:cBhvr>
                                      <p:to>
                                        <p:strVal val="solid"/>
                                      </p:to>
                                    </p:set>
                                    <p:set>
                                      <p:cBhvr>
                                        <p:cTn id="26" dur="2000" fill="hold"/>
                                        <p:tgtEl>
                                          <p:spTgt spid="4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43"/>
                                        </p:tgtEl>
                                        <p:attrNameLst>
                                          <p:attrName>fillcolor</p:attrName>
                                        </p:attrNameLst>
                                      </p:cBhvr>
                                      <p:to>
                                        <a:schemeClr val="accent2"/>
                                      </p:to>
                                    </p:animClr>
                                    <p:set>
                                      <p:cBhvr>
                                        <p:cTn id="31" dur="2000" fill="hold"/>
                                        <p:tgtEl>
                                          <p:spTgt spid="43"/>
                                        </p:tgtEl>
                                        <p:attrNameLst>
                                          <p:attrName>fill.type</p:attrName>
                                        </p:attrNameLst>
                                      </p:cBhvr>
                                      <p:to>
                                        <p:strVal val="solid"/>
                                      </p:to>
                                    </p:set>
                                    <p:set>
                                      <p:cBhvr>
                                        <p:cTn id="32" dur="2000" fill="hold"/>
                                        <p:tgtEl>
                                          <p:spTgt spid="43"/>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28"/>
                                        </p:tgtEl>
                                        <p:attrNameLst>
                                          <p:attrName>fillcolor</p:attrName>
                                        </p:attrNameLst>
                                      </p:cBhvr>
                                      <p:to>
                                        <a:schemeClr val="accent2"/>
                                      </p:to>
                                    </p:animClr>
                                    <p:set>
                                      <p:cBhvr>
                                        <p:cTn id="37" dur="2000" fill="hold"/>
                                        <p:tgtEl>
                                          <p:spTgt spid="28"/>
                                        </p:tgtEl>
                                        <p:attrNameLst>
                                          <p:attrName>fill.type</p:attrName>
                                        </p:attrNameLst>
                                      </p:cBhvr>
                                      <p:to>
                                        <p:strVal val="solid"/>
                                      </p:to>
                                    </p:set>
                                    <p:set>
                                      <p:cBhvr>
                                        <p:cTn id="38" dur="2000" fill="hold"/>
                                        <p:tgtEl>
                                          <p:spTgt spid="2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29"/>
                                        </p:tgtEl>
                                        <p:attrNameLst>
                                          <p:attrName>fillcolor</p:attrName>
                                        </p:attrNameLst>
                                      </p:cBhvr>
                                      <p:to>
                                        <a:schemeClr val="accent2"/>
                                      </p:to>
                                    </p:animClr>
                                    <p:set>
                                      <p:cBhvr>
                                        <p:cTn id="43" dur="2000" fill="hold"/>
                                        <p:tgtEl>
                                          <p:spTgt spid="29"/>
                                        </p:tgtEl>
                                        <p:attrNameLst>
                                          <p:attrName>fill.type</p:attrName>
                                        </p:attrNameLst>
                                      </p:cBhvr>
                                      <p:to>
                                        <p:strVal val="solid"/>
                                      </p:to>
                                    </p:set>
                                    <p:set>
                                      <p:cBhvr>
                                        <p:cTn id="44" dur="2000" fill="hold"/>
                                        <p:tgtEl>
                                          <p:spTgt spid="2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46"/>
                                        </p:tgtEl>
                                        <p:attrNameLst>
                                          <p:attrName>fillcolor</p:attrName>
                                        </p:attrNameLst>
                                      </p:cBhvr>
                                      <p:to>
                                        <a:schemeClr val="accent2"/>
                                      </p:to>
                                    </p:animClr>
                                    <p:set>
                                      <p:cBhvr>
                                        <p:cTn id="49" dur="2000" fill="hold"/>
                                        <p:tgtEl>
                                          <p:spTgt spid="46"/>
                                        </p:tgtEl>
                                        <p:attrNameLst>
                                          <p:attrName>fill.type</p:attrName>
                                        </p:attrNameLst>
                                      </p:cBhvr>
                                      <p:to>
                                        <p:strVal val="solid"/>
                                      </p:to>
                                    </p:set>
                                    <p:set>
                                      <p:cBhvr>
                                        <p:cTn id="50" dur="2000" fill="hold"/>
                                        <p:tgtEl>
                                          <p:spTgt spid="4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49"/>
                                        </p:tgtEl>
                                        <p:attrNameLst>
                                          <p:attrName>fillcolor</p:attrName>
                                        </p:attrNameLst>
                                      </p:cBhvr>
                                      <p:to>
                                        <a:schemeClr val="accent2"/>
                                      </p:to>
                                    </p:animClr>
                                    <p:set>
                                      <p:cBhvr>
                                        <p:cTn id="55" dur="2000" fill="hold"/>
                                        <p:tgtEl>
                                          <p:spTgt spid="49"/>
                                        </p:tgtEl>
                                        <p:attrNameLst>
                                          <p:attrName>fill.type</p:attrName>
                                        </p:attrNameLst>
                                      </p:cBhvr>
                                      <p:to>
                                        <p:strVal val="solid"/>
                                      </p:to>
                                    </p:set>
                                    <p:set>
                                      <p:cBhvr>
                                        <p:cTn id="56" dur="200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8686800" y="6356350"/>
            <a:ext cx="1981200" cy="457200"/>
          </a:xfrm>
        </p:spPr>
        <p:txBody>
          <a:bodyPr/>
          <a:lstStyle/>
          <a:p>
            <a:fld id="{462C808B-4BFB-437F-8C5A-0F0D13D80DAD}" type="slidenum">
              <a:rPr lang="zh-CN" altLang="en-US" smtClean="0"/>
              <a:pPr/>
              <a:t>115</a:t>
            </a:fld>
            <a:endParaRPr lang="zh-CN" altLang="en-US" dirty="0"/>
          </a:p>
        </p:txBody>
      </p:sp>
    </p:spTree>
    <p:extLst>
      <p:ext uri="{BB962C8B-B14F-4D97-AF65-F5344CB8AC3E}">
        <p14:creationId xmlns:p14="http://schemas.microsoft.com/office/powerpoint/2010/main" val="384302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3600" dirty="0">
                <a:latin typeface="华文新魏" panose="02010800040101010101" pitchFamily="2" charset="-122"/>
              </a:rPr>
              <a:t>语义分析概述</a:t>
            </a:r>
          </a:p>
          <a:p>
            <a:pPr>
              <a:lnSpc>
                <a:spcPct val="150000"/>
              </a:lnSpc>
            </a:pPr>
            <a:r>
              <a:rPr lang="zh-CN" altLang="en-US" sz="3600" dirty="0">
                <a:solidFill>
                  <a:srgbClr val="FF0000"/>
                </a:solidFill>
                <a:latin typeface="华文新魏" panose="02010800040101010101" pitchFamily="2" charset="-122"/>
              </a:rPr>
              <a:t>语法制导定义</a:t>
            </a:r>
          </a:p>
          <a:p>
            <a:pPr>
              <a:lnSpc>
                <a:spcPct val="150000"/>
              </a:lnSpc>
            </a:pPr>
            <a:r>
              <a:rPr lang="en-US" altLang="zh-CN" sz="3600" dirty="0">
                <a:solidFill>
                  <a:schemeClr val="bg1">
                    <a:lumMod val="75000"/>
                  </a:schemeClr>
                </a:solidFill>
                <a:latin typeface="华文新魏" panose="02010800040101010101" pitchFamily="2" charset="-122"/>
              </a:rPr>
              <a:t>S-</a:t>
            </a:r>
            <a:r>
              <a:rPr lang="zh-CN" altLang="en-US" sz="3600" dirty="0">
                <a:solidFill>
                  <a:schemeClr val="bg1">
                    <a:lumMod val="75000"/>
                  </a:schemeClr>
                </a:solidFill>
                <a:latin typeface="华文新魏" panose="02010800040101010101" pitchFamily="2" charset="-122"/>
              </a:rPr>
              <a:t>属性定义及其自底向上的计算</a:t>
            </a:r>
          </a:p>
          <a:p>
            <a:pPr>
              <a:lnSpc>
                <a:spcPct val="150000"/>
              </a:lnSpc>
            </a:pPr>
            <a:r>
              <a:rPr lang="en-US" altLang="zh-CN" sz="3600" dirty="0">
                <a:solidFill>
                  <a:schemeClr val="bg1">
                    <a:lumMod val="75000"/>
                  </a:schemeClr>
                </a:solidFill>
                <a:latin typeface="华文新魏" panose="02010800040101010101" pitchFamily="2" charset="-122"/>
              </a:rPr>
              <a:t>L-</a:t>
            </a:r>
            <a:r>
              <a:rPr lang="zh-CN" altLang="en-US" sz="3600" dirty="0">
                <a:solidFill>
                  <a:schemeClr val="bg1">
                    <a:lumMod val="75000"/>
                  </a:schemeClr>
                </a:solidFill>
                <a:latin typeface="华文新魏" panose="02010800040101010101" pitchFamily="2" charset="-122"/>
              </a:rPr>
              <a:t>属性定义及其自顶向下的计算</a:t>
            </a:r>
          </a:p>
          <a:p>
            <a:pPr>
              <a:lnSpc>
                <a:spcPct val="150000"/>
              </a:lnSpc>
            </a:pPr>
            <a:r>
              <a:rPr lang="zh-CN" altLang="en-US" sz="3600" dirty="0">
                <a:solidFill>
                  <a:schemeClr val="bg1">
                    <a:lumMod val="75000"/>
                  </a:schemeClr>
                </a:solidFill>
                <a:latin typeface="华文新魏" panose="02010800040101010101" pitchFamily="2" charset="-122"/>
              </a:rPr>
              <a:t>总结</a:t>
            </a:r>
            <a:endParaRPr lang="en-US" altLang="zh-CN" sz="3600" dirty="0">
              <a:solidFill>
                <a:schemeClr val="bg1">
                  <a:lumMod val="75000"/>
                </a:schemeClr>
              </a:solidFill>
              <a:latin typeface="华文新魏" panose="02010800040101010101" pitchFamily="2" charset="-122"/>
            </a:endParaRPr>
          </a:p>
        </p:txBody>
      </p:sp>
      <p:sp>
        <p:nvSpPr>
          <p:cNvPr id="4" name="灯片编号占位符 3"/>
          <p:cNvSpPr>
            <a:spLocks noGrp="1"/>
          </p:cNvSpPr>
          <p:nvPr>
            <p:ph type="sldNum" sz="quarter" idx="12"/>
          </p:nvPr>
        </p:nvSpPr>
        <p:spPr/>
        <p:txBody>
          <a:bodyPr/>
          <a:lstStyle/>
          <a:p>
            <a:fld id="{10F35DC5-7E65-8247-99AB-4E984F8A921E}" type="slidenum">
              <a:rPr lang="en-US" smtClean="0"/>
              <a:pPr/>
              <a:t>12</a:t>
            </a:fld>
            <a:endParaRPr lang="en-US"/>
          </a:p>
        </p:txBody>
      </p:sp>
      <p:sp>
        <p:nvSpPr>
          <p:cNvPr id="2" name="标题 1"/>
          <p:cNvSpPr>
            <a:spLocks noGrp="1"/>
          </p:cNvSpPr>
          <p:nvPr>
            <p:ph type="title"/>
          </p:nvPr>
        </p:nvSpPr>
        <p:spPr>
          <a:xfrm>
            <a:off x="838200" y="42486"/>
            <a:ext cx="6858000" cy="722196"/>
          </a:xfrm>
        </p:spPr>
        <p:txBody>
          <a:bodyPr/>
          <a:lstStyle/>
          <a:p>
            <a:r>
              <a:rPr lang="zh-CN" altLang="en-US" dirty="0"/>
              <a:t>提纲</a:t>
            </a:r>
          </a:p>
        </p:txBody>
      </p:sp>
    </p:spTree>
    <p:extLst>
      <p:ext uri="{BB962C8B-B14F-4D97-AF65-F5344CB8AC3E}">
        <p14:creationId xmlns:p14="http://schemas.microsoft.com/office/powerpoint/2010/main" val="164442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4000" dirty="0">
                <a:latin typeface="华文新魏" panose="02010800040101010101" pitchFamily="2" charset="-122"/>
              </a:rPr>
              <a:t>文法符号的属性</a:t>
            </a:r>
            <a:r>
              <a:rPr lang="en-US" altLang="zh-CN" sz="4000" dirty="0">
                <a:latin typeface="华文新魏" panose="02010800040101010101" pitchFamily="2" charset="-122"/>
              </a:rPr>
              <a:t>:</a:t>
            </a:r>
          </a:p>
          <a:p>
            <a:pPr lvl="1"/>
            <a:r>
              <a:rPr lang="zh-CN" altLang="en-US" sz="3600" dirty="0">
                <a:latin typeface="华文新魏" panose="02010800040101010101" pitchFamily="2" charset="-122"/>
              </a:rPr>
              <a:t>文法符号代表语言结构，如标识符、表达式、语句、程序</a:t>
            </a:r>
          </a:p>
          <a:p>
            <a:pPr lvl="1"/>
            <a:r>
              <a:rPr lang="zh-CN" altLang="en-US" sz="3600" dirty="0">
                <a:latin typeface="华文新魏" panose="02010800040101010101" pitchFamily="2" charset="-122"/>
              </a:rPr>
              <a:t>为每个文法符号引入一个属性集合，反映相应语言结构的语义信息，如标识符的类型、常量的值、变量的存储地址等</a:t>
            </a:r>
          </a:p>
        </p:txBody>
      </p:sp>
      <p:sp>
        <p:nvSpPr>
          <p:cNvPr id="3" name="灯片编号占位符 2"/>
          <p:cNvSpPr>
            <a:spLocks noGrp="1"/>
          </p:cNvSpPr>
          <p:nvPr>
            <p:ph type="sldNum" sz="quarter" idx="12"/>
          </p:nvPr>
        </p:nvSpPr>
        <p:spPr/>
        <p:txBody>
          <a:bodyPr/>
          <a:lstStyle/>
          <a:p>
            <a:fld id="{10F35DC5-7E65-8247-99AB-4E984F8A921E}" type="slidenum">
              <a:rPr lang="en-US" smtClean="0"/>
              <a:pPr/>
              <a:t>13</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Tree>
    <p:extLst>
      <p:ext uri="{BB962C8B-B14F-4D97-AF65-F5344CB8AC3E}">
        <p14:creationId xmlns:p14="http://schemas.microsoft.com/office/powerpoint/2010/main" val="174856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14</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
        <p:nvSpPr>
          <p:cNvPr id="5" name="Text Box 3"/>
          <p:cNvSpPr txBox="1">
            <a:spLocks noChangeArrowheads="1"/>
          </p:cNvSpPr>
          <p:nvPr/>
        </p:nvSpPr>
        <p:spPr bwMode="auto">
          <a:xfrm>
            <a:off x="1766887" y="1270001"/>
            <a:ext cx="2476500" cy="2987675"/>
          </a:xfrm>
          <a:prstGeom prst="rect">
            <a:avLst/>
          </a:prstGeom>
          <a:solidFill>
            <a:srgbClr val="CCCC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zh-CN" altLang="en-US" sz="3600" dirty="0">
                <a:latin typeface="Times New Roman" pitchFamily="18" charset="0"/>
                <a:cs typeface="Times New Roman" pitchFamily="18" charset="0"/>
                <a:sym typeface="Symbol" pitchFamily="18" charset="2"/>
              </a:rPr>
              <a:t>对于文法</a:t>
            </a:r>
            <a:r>
              <a:rPr lang="en-US" altLang="zh-CN" sz="3600" dirty="0">
                <a:latin typeface="Times New Roman" pitchFamily="18" charset="0"/>
                <a:cs typeface="Times New Roman" pitchFamily="18" charset="0"/>
                <a:sym typeface="Symbol" pitchFamily="18" charset="2"/>
              </a:rPr>
              <a:t>:</a:t>
            </a:r>
          </a:p>
          <a:p>
            <a:pPr eaLnBrk="1" hangingPunct="1">
              <a:buFont typeface="Wingdings" pitchFamily="2" charset="2"/>
              <a:buNone/>
            </a:pPr>
            <a:r>
              <a:rPr lang="en-US" altLang="zh-CN" dirty="0">
                <a:latin typeface="Times New Roman" pitchFamily="18" charset="0"/>
                <a:ea typeface="宋体" charset="-122"/>
                <a:cs typeface="Times New Roman" pitchFamily="18" charset="0"/>
                <a:sym typeface="Symbol" pitchFamily="18" charset="2"/>
              </a:rPr>
              <a:t>E E</a:t>
            </a:r>
            <a:r>
              <a:rPr lang="en-US" altLang="zh-CN" baseline="-25000" dirty="0">
                <a:latin typeface="Times New Roman" pitchFamily="18" charset="0"/>
                <a:ea typeface="宋体" charset="-122"/>
                <a:cs typeface="Times New Roman" pitchFamily="18" charset="0"/>
                <a:sym typeface="Symbol" pitchFamily="18" charset="2"/>
              </a:rPr>
              <a:t>1</a:t>
            </a:r>
            <a:r>
              <a:rPr lang="en-US" altLang="zh-CN" dirty="0">
                <a:latin typeface="Times New Roman" pitchFamily="18" charset="0"/>
                <a:ea typeface="宋体" charset="-122"/>
                <a:cs typeface="Times New Roman" pitchFamily="18" charset="0"/>
                <a:sym typeface="Symbol" pitchFamily="18" charset="2"/>
              </a:rPr>
              <a:t>+T                 </a:t>
            </a:r>
          </a:p>
          <a:p>
            <a:pPr eaLnBrk="1" hangingPunct="1">
              <a:buFont typeface="Wingdings" pitchFamily="2" charset="2"/>
              <a:buNone/>
            </a:pPr>
            <a:r>
              <a:rPr lang="en-US" altLang="zh-CN" dirty="0">
                <a:latin typeface="Times New Roman" pitchFamily="18" charset="0"/>
                <a:ea typeface="宋体" charset="-122"/>
                <a:cs typeface="Times New Roman" pitchFamily="18" charset="0"/>
                <a:sym typeface="Symbol" pitchFamily="18" charset="2"/>
              </a:rPr>
              <a:t>E T</a:t>
            </a:r>
          </a:p>
          <a:p>
            <a:pPr eaLnBrk="1" hangingPunct="1">
              <a:buFont typeface="Wingdings" pitchFamily="2" charset="2"/>
              <a:buNone/>
            </a:pPr>
            <a:r>
              <a:rPr lang="en-US" altLang="zh-CN" dirty="0">
                <a:latin typeface="Times New Roman" pitchFamily="18" charset="0"/>
                <a:ea typeface="宋体" charset="-122"/>
                <a:cs typeface="Times New Roman" pitchFamily="18" charset="0"/>
                <a:sym typeface="Symbol" pitchFamily="18" charset="2"/>
              </a:rPr>
              <a:t>T F</a:t>
            </a:r>
          </a:p>
          <a:p>
            <a:pPr eaLnBrk="1" hangingPunct="1">
              <a:buFont typeface="Wingdings" pitchFamily="2" charset="2"/>
              <a:buNone/>
            </a:pPr>
            <a:r>
              <a:rPr lang="en-US" altLang="zh-CN" dirty="0">
                <a:latin typeface="Times New Roman" pitchFamily="18" charset="0"/>
                <a:ea typeface="宋体" charset="-122"/>
                <a:cs typeface="Times New Roman" pitchFamily="18" charset="0"/>
                <a:sym typeface="Symbol" pitchFamily="18" charset="2"/>
              </a:rPr>
              <a:t>F digit</a:t>
            </a:r>
          </a:p>
        </p:txBody>
      </p:sp>
      <p:sp>
        <p:nvSpPr>
          <p:cNvPr id="6" name="Rectangle 4"/>
          <p:cNvSpPr>
            <a:spLocks noChangeArrowheads="1"/>
          </p:cNvSpPr>
          <p:nvPr/>
        </p:nvSpPr>
        <p:spPr bwMode="auto">
          <a:xfrm>
            <a:off x="4584700" y="1270001"/>
            <a:ext cx="5778500" cy="587375"/>
          </a:xfrm>
          <a:prstGeom prst="rect">
            <a:avLst/>
          </a:prstGeom>
          <a:solidFill>
            <a:srgbClr val="E5FFCD"/>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cs typeface="Times New Roman" pitchFamily="18" charset="0"/>
                <a:sym typeface="Symbol" pitchFamily="18" charset="2"/>
              </a:rPr>
              <a:t>digitlexval</a:t>
            </a:r>
            <a:r>
              <a:rPr lang="zh-CN" altLang="en-US">
                <a:latin typeface="Times New Roman" pitchFamily="18" charset="0"/>
                <a:cs typeface="Times New Roman" pitchFamily="18" charset="0"/>
                <a:sym typeface="Symbol" pitchFamily="18" charset="2"/>
              </a:rPr>
              <a:t>为</a:t>
            </a:r>
            <a:r>
              <a:rPr lang="en-US" altLang="zh-CN">
                <a:latin typeface="Times New Roman" pitchFamily="18" charset="0"/>
                <a:cs typeface="Times New Roman" pitchFamily="18" charset="0"/>
                <a:sym typeface="Symbol" pitchFamily="18" charset="2"/>
              </a:rPr>
              <a:t>digit</a:t>
            </a:r>
            <a:r>
              <a:rPr lang="zh-CN" altLang="en-US">
                <a:latin typeface="Times New Roman" pitchFamily="18" charset="0"/>
                <a:cs typeface="Times New Roman" pitchFamily="18" charset="0"/>
                <a:sym typeface="Symbol" pitchFamily="18" charset="2"/>
              </a:rPr>
              <a:t>的属性；</a:t>
            </a:r>
          </a:p>
        </p:txBody>
      </p:sp>
      <p:sp>
        <p:nvSpPr>
          <p:cNvPr id="7" name="Rectangle 5"/>
          <p:cNvSpPr>
            <a:spLocks noChangeArrowheads="1"/>
          </p:cNvSpPr>
          <p:nvPr/>
        </p:nvSpPr>
        <p:spPr bwMode="auto">
          <a:xfrm>
            <a:off x="4584700" y="2000250"/>
            <a:ext cx="5778500" cy="1079500"/>
          </a:xfrm>
          <a:prstGeom prst="rect">
            <a:avLst/>
          </a:prstGeom>
          <a:solidFill>
            <a:srgbClr val="FF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dirty="0" err="1">
                <a:latin typeface="Times New Roman" pitchFamily="18" charset="0"/>
                <a:cs typeface="Times New Roman" pitchFamily="18" charset="0"/>
                <a:sym typeface="Symbol" pitchFamily="18" charset="2"/>
              </a:rPr>
              <a:t>F.val</a:t>
            </a:r>
            <a:r>
              <a:rPr lang="zh-CN" altLang="en-US" dirty="0">
                <a:latin typeface="Times New Roman" pitchFamily="18" charset="0"/>
                <a:cs typeface="Times New Roman" pitchFamily="18" charset="0"/>
                <a:sym typeface="Symbol" pitchFamily="18" charset="2"/>
              </a:rPr>
              <a:t>、</a:t>
            </a:r>
            <a:r>
              <a:rPr lang="en-US" altLang="zh-CN" dirty="0" err="1">
                <a:latin typeface="Times New Roman" pitchFamily="18" charset="0"/>
                <a:cs typeface="Times New Roman" pitchFamily="18" charset="0"/>
                <a:sym typeface="Symbol" pitchFamily="18" charset="2"/>
              </a:rPr>
              <a:t>T.val</a:t>
            </a:r>
            <a:r>
              <a:rPr lang="zh-CN" altLang="en-US" dirty="0">
                <a:latin typeface="Times New Roman" pitchFamily="18" charset="0"/>
                <a:cs typeface="Times New Roman" pitchFamily="18" charset="0"/>
                <a:sym typeface="Symbol" pitchFamily="18" charset="2"/>
              </a:rPr>
              <a:t>、</a:t>
            </a:r>
            <a:r>
              <a:rPr lang="en-US" altLang="zh-CN" dirty="0" err="1">
                <a:latin typeface="Times New Roman" pitchFamily="18" charset="0"/>
                <a:cs typeface="Times New Roman" pitchFamily="18" charset="0"/>
                <a:sym typeface="Symbol" pitchFamily="18" charset="2"/>
              </a:rPr>
              <a:t>E.val</a:t>
            </a:r>
            <a:r>
              <a:rPr lang="zh-CN" altLang="en-US" dirty="0">
                <a:latin typeface="Times New Roman" pitchFamily="18" charset="0"/>
                <a:cs typeface="Times New Roman" pitchFamily="18" charset="0"/>
                <a:sym typeface="Symbol" pitchFamily="18" charset="2"/>
              </a:rPr>
              <a:t>为文法符号</a:t>
            </a:r>
            <a:r>
              <a:rPr lang="en-US" altLang="zh-CN" dirty="0">
                <a:latin typeface="Times New Roman" pitchFamily="18" charset="0"/>
                <a:cs typeface="Times New Roman" pitchFamily="18" charset="0"/>
                <a:sym typeface="Symbol" pitchFamily="18" charset="2"/>
              </a:rPr>
              <a:t>F</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sym typeface="Symbol" pitchFamily="18" charset="2"/>
              </a:rPr>
              <a:t>T</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sym typeface="Symbol" pitchFamily="18" charset="2"/>
              </a:rPr>
              <a:t>E</a:t>
            </a:r>
            <a:r>
              <a:rPr lang="zh-CN" altLang="en-US" dirty="0">
                <a:latin typeface="Times New Roman" pitchFamily="18" charset="0"/>
                <a:cs typeface="Times New Roman" pitchFamily="18" charset="0"/>
                <a:sym typeface="Symbol" pitchFamily="18" charset="2"/>
              </a:rPr>
              <a:t>对应的属性值</a:t>
            </a:r>
          </a:p>
        </p:txBody>
      </p:sp>
      <p:sp>
        <p:nvSpPr>
          <p:cNvPr id="8" name="Rectangle 2"/>
          <p:cNvSpPr>
            <a:spLocks noChangeArrowheads="1"/>
          </p:cNvSpPr>
          <p:nvPr/>
        </p:nvSpPr>
        <p:spPr bwMode="auto">
          <a:xfrm>
            <a:off x="4584700" y="3254375"/>
            <a:ext cx="5778500" cy="1079500"/>
          </a:xfrm>
          <a:prstGeom prst="rect">
            <a:avLst/>
          </a:prstGeom>
          <a:solidFill>
            <a:srgbClr val="CC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zh-CN" altLang="en-US">
                <a:latin typeface="Times New Roman" pitchFamily="18" charset="0"/>
                <a:cs typeface="Times New Roman" pitchFamily="18" charset="0"/>
                <a:sym typeface="Symbol" pitchFamily="18" charset="2"/>
              </a:rPr>
              <a:t>当</a:t>
            </a:r>
            <a:r>
              <a:rPr lang="en-US" altLang="zh-CN">
                <a:latin typeface="Times New Roman" pitchFamily="18" charset="0"/>
                <a:cs typeface="Times New Roman" pitchFamily="18" charset="0"/>
                <a:sym typeface="Symbol" pitchFamily="18" charset="2"/>
              </a:rPr>
              <a:t>digit</a:t>
            </a:r>
            <a:r>
              <a:rPr lang="zh-CN" altLang="en-US">
                <a:latin typeface="Times New Roman" pitchFamily="18" charset="0"/>
                <a:cs typeface="Times New Roman" pitchFamily="18" charset="0"/>
                <a:sym typeface="Symbol" pitchFamily="18" charset="2"/>
              </a:rPr>
              <a:t>为常数时， </a:t>
            </a:r>
            <a:r>
              <a:rPr lang="en-US" altLang="zh-CN">
                <a:latin typeface="Times New Roman" pitchFamily="18" charset="0"/>
                <a:cs typeface="Times New Roman" pitchFamily="18" charset="0"/>
                <a:sym typeface="Symbol" pitchFamily="18" charset="2"/>
              </a:rPr>
              <a:t>digitlexval</a:t>
            </a:r>
            <a:r>
              <a:rPr lang="zh-CN" altLang="en-US">
                <a:latin typeface="Times New Roman" pitchFamily="18" charset="0"/>
                <a:cs typeface="Times New Roman" pitchFamily="18" charset="0"/>
                <a:sym typeface="Symbol" pitchFamily="18" charset="2"/>
              </a:rPr>
              <a:t>为</a:t>
            </a:r>
            <a:r>
              <a:rPr lang="en-US" altLang="zh-CN">
                <a:latin typeface="Times New Roman" pitchFamily="18" charset="0"/>
                <a:cs typeface="Times New Roman" pitchFamily="18" charset="0"/>
                <a:sym typeface="Symbol" pitchFamily="18" charset="2"/>
              </a:rPr>
              <a:t>digit</a:t>
            </a:r>
            <a:r>
              <a:rPr lang="zh-CN" altLang="en-US">
                <a:latin typeface="Times New Roman" pitchFamily="18" charset="0"/>
                <a:cs typeface="Times New Roman" pitchFamily="18" charset="0"/>
                <a:sym typeface="Symbol" pitchFamily="18" charset="2"/>
              </a:rPr>
              <a:t>在常数表中的入口</a:t>
            </a:r>
          </a:p>
        </p:txBody>
      </p:sp>
      <p:sp>
        <p:nvSpPr>
          <p:cNvPr id="9" name="Rectangle 3"/>
          <p:cNvSpPr>
            <a:spLocks noChangeArrowheads="1"/>
          </p:cNvSpPr>
          <p:nvPr/>
        </p:nvSpPr>
        <p:spPr bwMode="auto">
          <a:xfrm>
            <a:off x="2443162" y="4384675"/>
            <a:ext cx="7920038" cy="1079500"/>
          </a:xfrm>
          <a:prstGeom prst="rect">
            <a:avLst/>
          </a:prstGeom>
          <a:solidFill>
            <a:srgbClr val="FEFFD9"/>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zh-CN" altLang="en-US" dirty="0">
                <a:latin typeface="Times New Roman" pitchFamily="18" charset="0"/>
                <a:cs typeface="Times New Roman" pitchFamily="18" charset="0"/>
                <a:sym typeface="Symbol" pitchFamily="18" charset="2"/>
              </a:rPr>
              <a:t>当</a:t>
            </a:r>
            <a:r>
              <a:rPr lang="en-US" altLang="zh-CN" dirty="0">
                <a:latin typeface="Times New Roman" pitchFamily="18" charset="0"/>
                <a:ea typeface="宋体" charset="-122"/>
                <a:cs typeface="Times New Roman" pitchFamily="18" charset="0"/>
                <a:sym typeface="Symbol" pitchFamily="18" charset="2"/>
              </a:rPr>
              <a:t>digit</a:t>
            </a:r>
            <a:r>
              <a:rPr lang="zh-CN" altLang="en-US" dirty="0">
                <a:latin typeface="Times New Roman" pitchFamily="18" charset="0"/>
                <a:cs typeface="Times New Roman" pitchFamily="18" charset="0"/>
                <a:sym typeface="Symbol" pitchFamily="18" charset="2"/>
              </a:rPr>
              <a:t>为标识符时， </a:t>
            </a:r>
            <a:r>
              <a:rPr lang="en-US" altLang="zh-CN" dirty="0" err="1">
                <a:latin typeface="Times New Roman" pitchFamily="18" charset="0"/>
                <a:ea typeface="宋体" charset="-122"/>
                <a:sym typeface="Symbol" pitchFamily="18" charset="2"/>
              </a:rPr>
              <a:t>digitlexval</a:t>
            </a:r>
            <a:r>
              <a:rPr lang="zh-CN" altLang="en-US" dirty="0">
                <a:latin typeface="Times New Roman" pitchFamily="18" charset="0"/>
                <a:cs typeface="Times New Roman" pitchFamily="18" charset="0"/>
                <a:sym typeface="Symbol" pitchFamily="18" charset="2"/>
              </a:rPr>
              <a:t>为</a:t>
            </a:r>
            <a:r>
              <a:rPr lang="en-US" altLang="zh-CN" dirty="0">
                <a:latin typeface="Times New Roman" pitchFamily="18" charset="0"/>
                <a:ea typeface="宋体" charset="-122"/>
                <a:sym typeface="Symbol" pitchFamily="18" charset="2"/>
              </a:rPr>
              <a:t>digit</a:t>
            </a:r>
            <a:r>
              <a:rPr lang="zh-CN" altLang="en-US" dirty="0">
                <a:latin typeface="Times New Roman" pitchFamily="18" charset="0"/>
                <a:cs typeface="Times New Roman" pitchFamily="18" charset="0"/>
                <a:sym typeface="Symbol" pitchFamily="18" charset="2"/>
              </a:rPr>
              <a:t>在符号表中的入口；</a:t>
            </a:r>
          </a:p>
        </p:txBody>
      </p:sp>
      <p:sp>
        <p:nvSpPr>
          <p:cNvPr id="10" name="Text Box 4"/>
          <p:cNvSpPr txBox="1">
            <a:spLocks noChangeArrowheads="1"/>
          </p:cNvSpPr>
          <p:nvPr/>
        </p:nvSpPr>
        <p:spPr bwMode="auto">
          <a:xfrm>
            <a:off x="2401888" y="5661026"/>
            <a:ext cx="7961313" cy="587375"/>
          </a:xfrm>
          <a:prstGeom prst="rect">
            <a:avLst/>
          </a:prstGeom>
          <a:solidFill>
            <a:srgbClr val="CCFF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a:latin typeface="Times New Roman" pitchFamily="18" charset="0"/>
                <a:cs typeface="Times New Roman" pitchFamily="18" charset="0"/>
                <a:sym typeface="Symbol" pitchFamily="18" charset="2"/>
              </a:rPr>
              <a:t>F.val</a:t>
            </a:r>
            <a:r>
              <a:rPr lang="zh-CN" altLang="en-US">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sym typeface="Symbol" pitchFamily="18" charset="2"/>
              </a:rPr>
              <a:t>T.val</a:t>
            </a:r>
            <a:r>
              <a:rPr lang="zh-CN" altLang="en-US">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sym typeface="Symbol" pitchFamily="18" charset="2"/>
              </a:rPr>
              <a:t>E.val </a:t>
            </a:r>
            <a:r>
              <a:rPr lang="zh-CN" altLang="en-US">
                <a:latin typeface="Times New Roman" pitchFamily="18" charset="0"/>
                <a:cs typeface="Times New Roman" pitchFamily="18" charset="0"/>
                <a:sym typeface="Symbol" pitchFamily="18" charset="2"/>
              </a:rPr>
              <a:t>可以看作是中间变量</a:t>
            </a:r>
          </a:p>
        </p:txBody>
      </p:sp>
    </p:spTree>
    <p:extLst>
      <p:ext uri="{BB962C8B-B14F-4D97-AF65-F5344CB8AC3E}">
        <p14:creationId xmlns:p14="http://schemas.microsoft.com/office/powerpoint/2010/main" val="16913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15</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
        <p:nvSpPr>
          <p:cNvPr id="5" name="Text Box 2"/>
          <p:cNvSpPr txBox="1">
            <a:spLocks noChangeArrowheads="1"/>
          </p:cNvSpPr>
          <p:nvPr/>
        </p:nvSpPr>
        <p:spPr bwMode="auto">
          <a:xfrm>
            <a:off x="1992313" y="4235451"/>
            <a:ext cx="2476500" cy="588963"/>
          </a:xfrm>
          <a:prstGeom prst="rect">
            <a:avLst/>
          </a:prstGeom>
          <a:solidFill>
            <a:srgbClr val="CCCC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E E</a:t>
            </a:r>
            <a:r>
              <a:rPr lang="en-US" altLang="zh-CN" baseline="-25000">
                <a:latin typeface="Times New Roman" pitchFamily="18" charset="0"/>
                <a:ea typeface="宋体" charset="-122"/>
                <a:cs typeface="Times New Roman" pitchFamily="18" charset="0"/>
                <a:sym typeface="Symbol" pitchFamily="18" charset="2"/>
              </a:rPr>
              <a:t>1</a:t>
            </a:r>
            <a:r>
              <a:rPr lang="en-US" altLang="zh-CN">
                <a:latin typeface="Times New Roman" pitchFamily="18" charset="0"/>
                <a:ea typeface="宋体" charset="-122"/>
                <a:cs typeface="Times New Roman" pitchFamily="18" charset="0"/>
                <a:sym typeface="Symbol" pitchFamily="18" charset="2"/>
              </a:rPr>
              <a:t>+T                 </a:t>
            </a:r>
          </a:p>
        </p:txBody>
      </p:sp>
      <p:sp>
        <p:nvSpPr>
          <p:cNvPr id="6" name="Text Box 3"/>
          <p:cNvSpPr txBox="1">
            <a:spLocks noChangeArrowheads="1"/>
          </p:cNvSpPr>
          <p:nvPr/>
        </p:nvSpPr>
        <p:spPr bwMode="auto">
          <a:xfrm>
            <a:off x="4878388" y="4235451"/>
            <a:ext cx="4787900" cy="582613"/>
          </a:xfrm>
          <a:prstGeom prst="rect">
            <a:avLst/>
          </a:prstGeom>
          <a:solidFill>
            <a:srgbClr val="CCFF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E val := E</a:t>
            </a:r>
            <a:r>
              <a:rPr lang="en-US" altLang="zh-CN" baseline="-25000">
                <a:latin typeface="Times New Roman" pitchFamily="18" charset="0"/>
                <a:ea typeface="宋体" charset="-122"/>
                <a:cs typeface="Times New Roman" pitchFamily="18" charset="0"/>
                <a:sym typeface="Symbol" pitchFamily="18" charset="2"/>
              </a:rPr>
              <a:t>1</a:t>
            </a:r>
            <a:r>
              <a:rPr lang="en-US" altLang="zh-CN">
                <a:latin typeface="Times New Roman" pitchFamily="18" charset="0"/>
                <a:ea typeface="宋体" charset="-122"/>
                <a:cs typeface="Times New Roman" pitchFamily="18" charset="0"/>
                <a:sym typeface="Symbol" pitchFamily="18" charset="2"/>
              </a:rPr>
              <a:t>  val+T  val</a:t>
            </a:r>
          </a:p>
        </p:txBody>
      </p:sp>
      <p:sp>
        <p:nvSpPr>
          <p:cNvPr id="7" name="Rectangle 4"/>
          <p:cNvSpPr>
            <a:spLocks noChangeArrowheads="1"/>
          </p:cNvSpPr>
          <p:nvPr/>
        </p:nvSpPr>
        <p:spPr bwMode="auto">
          <a:xfrm>
            <a:off x="1992313" y="2506663"/>
            <a:ext cx="2476500" cy="582612"/>
          </a:xfrm>
          <a:prstGeom prst="rect">
            <a:avLst/>
          </a:prstGeom>
          <a:solidFill>
            <a:srgbClr val="FEFFD9"/>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F digit</a:t>
            </a:r>
          </a:p>
        </p:txBody>
      </p:sp>
      <p:sp>
        <p:nvSpPr>
          <p:cNvPr id="8" name="Rectangle 5"/>
          <p:cNvSpPr>
            <a:spLocks noChangeArrowheads="1"/>
          </p:cNvSpPr>
          <p:nvPr/>
        </p:nvSpPr>
        <p:spPr bwMode="auto">
          <a:xfrm>
            <a:off x="4878388" y="2506663"/>
            <a:ext cx="4787900" cy="582612"/>
          </a:xfrm>
          <a:prstGeom prst="rect">
            <a:avLst/>
          </a:prstGeom>
          <a:solidFill>
            <a:srgbClr val="E5FFCD"/>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a:latin typeface="Times New Roman" pitchFamily="18" charset="0"/>
                <a:ea typeface="宋体" charset="-122"/>
                <a:cs typeface="Times New Roman" pitchFamily="18" charset="0"/>
                <a:sym typeface="Symbol" pitchFamily="18" charset="2"/>
              </a:rPr>
              <a:t>F val := digitlexval</a:t>
            </a:r>
          </a:p>
        </p:txBody>
      </p:sp>
      <p:sp>
        <p:nvSpPr>
          <p:cNvPr id="9" name="Rectangle 6"/>
          <p:cNvSpPr>
            <a:spLocks noChangeArrowheads="1"/>
          </p:cNvSpPr>
          <p:nvPr/>
        </p:nvSpPr>
        <p:spPr bwMode="auto">
          <a:xfrm>
            <a:off x="1992313" y="3076576"/>
            <a:ext cx="2476500" cy="582613"/>
          </a:xfrm>
          <a:prstGeom prst="rect">
            <a:avLst/>
          </a:prstGeom>
          <a:solidFill>
            <a:srgbClr val="CC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T F</a:t>
            </a:r>
          </a:p>
        </p:txBody>
      </p:sp>
      <p:sp>
        <p:nvSpPr>
          <p:cNvPr id="10" name="Rectangle 7"/>
          <p:cNvSpPr>
            <a:spLocks noChangeArrowheads="1"/>
          </p:cNvSpPr>
          <p:nvPr/>
        </p:nvSpPr>
        <p:spPr bwMode="auto">
          <a:xfrm>
            <a:off x="4878388" y="3082926"/>
            <a:ext cx="4787900" cy="582613"/>
          </a:xfrm>
          <a:prstGeom prst="rect">
            <a:avLst/>
          </a:prstGeom>
          <a:solidFill>
            <a:srgbClr val="CCFF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a:latin typeface="Times New Roman" pitchFamily="18" charset="0"/>
                <a:ea typeface="宋体" charset="-122"/>
                <a:cs typeface="Times New Roman" pitchFamily="18" charset="0"/>
                <a:sym typeface="Symbol" pitchFamily="18" charset="2"/>
              </a:rPr>
              <a:t>T val := F  val</a:t>
            </a:r>
          </a:p>
        </p:txBody>
      </p:sp>
      <p:sp>
        <p:nvSpPr>
          <p:cNvPr id="11" name="Rectangle 8"/>
          <p:cNvSpPr>
            <a:spLocks noChangeArrowheads="1"/>
          </p:cNvSpPr>
          <p:nvPr/>
        </p:nvSpPr>
        <p:spPr bwMode="auto">
          <a:xfrm>
            <a:off x="1992313" y="3659188"/>
            <a:ext cx="2476500" cy="582612"/>
          </a:xfrm>
          <a:prstGeom prst="rect">
            <a:avLst/>
          </a:prstGeom>
          <a:solidFill>
            <a:srgbClr val="FEFFD9"/>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E T</a:t>
            </a:r>
          </a:p>
        </p:txBody>
      </p:sp>
      <p:sp>
        <p:nvSpPr>
          <p:cNvPr id="12" name="Rectangle 9"/>
          <p:cNvSpPr>
            <a:spLocks noChangeArrowheads="1"/>
          </p:cNvSpPr>
          <p:nvPr/>
        </p:nvSpPr>
        <p:spPr bwMode="auto">
          <a:xfrm>
            <a:off x="4878388" y="3659188"/>
            <a:ext cx="4787900" cy="582612"/>
          </a:xfrm>
          <a:prstGeom prst="rect">
            <a:avLst/>
          </a:prstGeom>
          <a:solidFill>
            <a:srgbClr val="E5FFCD"/>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a:latin typeface="Times New Roman" pitchFamily="18" charset="0"/>
                <a:ea typeface="宋体" charset="-122"/>
                <a:cs typeface="Times New Roman" pitchFamily="18" charset="0"/>
                <a:sym typeface="Symbol" pitchFamily="18" charset="2"/>
              </a:rPr>
              <a:t>E val := T  val</a:t>
            </a:r>
          </a:p>
        </p:txBody>
      </p:sp>
      <p:sp>
        <p:nvSpPr>
          <p:cNvPr id="13" name="Rectangle 10"/>
          <p:cNvSpPr>
            <a:spLocks noChangeArrowheads="1"/>
          </p:cNvSpPr>
          <p:nvPr/>
        </p:nvSpPr>
        <p:spPr bwMode="auto">
          <a:xfrm>
            <a:off x="1828800" y="1066800"/>
            <a:ext cx="8515350" cy="1201738"/>
          </a:xfrm>
          <a:prstGeom prst="rect">
            <a:avLst/>
          </a:prstGeom>
          <a:solidFill>
            <a:srgbClr val="FFCCCC"/>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3600" dirty="0">
                <a:latin typeface="Times New Roman" pitchFamily="18" charset="0"/>
                <a:cs typeface="Times New Roman" pitchFamily="18" charset="0"/>
              </a:rPr>
              <a:t>属性的计算以</a:t>
            </a:r>
            <a:r>
              <a:rPr lang="zh-CN" altLang="en-US" sz="3600" dirty="0">
                <a:solidFill>
                  <a:srgbClr val="0000CC"/>
                </a:solidFill>
                <a:latin typeface="Times New Roman" pitchFamily="18" charset="0"/>
                <a:cs typeface="Times New Roman" pitchFamily="18" charset="0"/>
              </a:rPr>
              <a:t>语义规则</a:t>
            </a:r>
            <a:r>
              <a:rPr lang="en-US" altLang="zh-CN" sz="3600" dirty="0">
                <a:solidFill>
                  <a:srgbClr val="0000CC"/>
                </a:solidFill>
                <a:latin typeface="Times New Roman" pitchFamily="18" charset="0"/>
                <a:cs typeface="Times New Roman" pitchFamily="18" charset="0"/>
              </a:rPr>
              <a:t>(semantic rules)</a:t>
            </a:r>
            <a:r>
              <a:rPr lang="zh-CN" altLang="en-US" sz="3600" dirty="0">
                <a:latin typeface="Times New Roman" pitchFamily="18" charset="0"/>
                <a:cs typeface="Times New Roman" pitchFamily="18" charset="0"/>
              </a:rPr>
              <a:t>的形式赋予由文法符号组成的产生式；</a:t>
            </a:r>
          </a:p>
        </p:txBody>
      </p:sp>
      <p:sp>
        <p:nvSpPr>
          <p:cNvPr id="14" name="Rectangle 11"/>
          <p:cNvSpPr>
            <a:spLocks noChangeArrowheads="1"/>
          </p:cNvSpPr>
          <p:nvPr/>
        </p:nvSpPr>
        <p:spPr bwMode="auto">
          <a:xfrm>
            <a:off x="1595438" y="5027613"/>
            <a:ext cx="8964612" cy="1079500"/>
          </a:xfrm>
          <a:prstGeom prst="rect">
            <a:avLst/>
          </a:prstGeom>
          <a:solidFill>
            <a:srgbClr val="FFCCCC"/>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zh-CN" altLang="en-US" dirty="0"/>
              <a:t>在语法分析推导或归约的每一步骤中，通过语义规则实现对属性的计算，以达到对语义的处理</a:t>
            </a:r>
          </a:p>
        </p:txBody>
      </p:sp>
    </p:spTree>
    <p:extLst>
      <p:ext uri="{BB962C8B-B14F-4D97-AF65-F5344CB8AC3E}">
        <p14:creationId xmlns:p14="http://schemas.microsoft.com/office/powerpoint/2010/main" val="7059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p:bldP spid="1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latin typeface="华文新魏" panose="02010800040101010101" pitchFamily="2" charset="-122"/>
              </a:rPr>
              <a:t>换句话说是</a:t>
            </a:r>
            <a:r>
              <a:rPr lang="en-US" altLang="zh-CN" sz="3600" dirty="0">
                <a:latin typeface="华文新魏" panose="02010800040101010101" pitchFamily="2" charset="-122"/>
              </a:rPr>
              <a:t>: </a:t>
            </a:r>
            <a:r>
              <a:rPr lang="zh-CN" altLang="en-US" sz="3600" dirty="0">
                <a:latin typeface="华文新魏" panose="02010800040101010101" pitchFamily="2" charset="-122"/>
              </a:rPr>
              <a:t>为每一个产生式</a:t>
            </a:r>
            <a:r>
              <a:rPr lang="zh-CN" altLang="en-US" sz="3600" dirty="0">
                <a:solidFill>
                  <a:srgbClr val="0000CC"/>
                </a:solidFill>
                <a:latin typeface="华文新魏" panose="02010800040101010101" pitchFamily="2" charset="-122"/>
              </a:rPr>
              <a:t>配上</a:t>
            </a:r>
            <a:r>
              <a:rPr lang="zh-CN" altLang="en-US" sz="3600" dirty="0">
                <a:latin typeface="华文新魏" panose="02010800040101010101" pitchFamily="2" charset="-122"/>
              </a:rPr>
              <a:t>语义规则并且在适当的时候</a:t>
            </a:r>
            <a:r>
              <a:rPr lang="zh-CN" altLang="en-US" sz="3600" dirty="0">
                <a:solidFill>
                  <a:srgbClr val="0000CC"/>
                </a:solidFill>
                <a:latin typeface="华文新魏" panose="02010800040101010101" pitchFamily="2" charset="-122"/>
              </a:rPr>
              <a:t>执行</a:t>
            </a:r>
            <a:r>
              <a:rPr lang="zh-CN" altLang="en-US" sz="3600" dirty="0">
                <a:latin typeface="华文新魏" panose="02010800040101010101" pitchFamily="2" charset="-122"/>
              </a:rPr>
              <a:t>这些规则。</a:t>
            </a:r>
            <a:endParaRPr lang="en-US" altLang="zh-CN" sz="3600" dirty="0">
              <a:latin typeface="华文新魏" panose="02010800040101010101" pitchFamily="2" charset="-122"/>
            </a:endParaRPr>
          </a:p>
          <a:p>
            <a:endParaRPr lang="zh-CN" altLang="en-US" sz="3600" dirty="0">
              <a:latin typeface="华文新魏" panose="02010800040101010101" pitchFamily="2" charset="-122"/>
            </a:endParaRPr>
          </a:p>
          <a:p>
            <a:r>
              <a:rPr lang="zh-CN" altLang="en-US" sz="3600" dirty="0">
                <a:latin typeface="华文新魏" panose="02010800040101010101" pitchFamily="2" charset="-122"/>
              </a:rPr>
              <a:t>即</a:t>
            </a:r>
            <a:r>
              <a:rPr lang="en-US" altLang="zh-CN" sz="3600" dirty="0">
                <a:latin typeface="华文新魏" panose="02010800040101010101" pitchFamily="2" charset="-122"/>
              </a:rPr>
              <a:t>: </a:t>
            </a:r>
            <a:r>
              <a:rPr lang="zh-CN" altLang="en-US" sz="3600" dirty="0">
                <a:latin typeface="华文新魏" panose="02010800040101010101" pitchFamily="2" charset="-122"/>
              </a:rPr>
              <a:t>当归约</a:t>
            </a:r>
            <a:r>
              <a:rPr lang="en-US" altLang="zh-CN" sz="3600" dirty="0">
                <a:latin typeface="华文新魏" panose="02010800040101010101" pitchFamily="2" charset="-122"/>
              </a:rPr>
              <a:t>(</a:t>
            </a:r>
            <a:r>
              <a:rPr lang="zh-CN" altLang="en-US" sz="3600" dirty="0">
                <a:latin typeface="华文新魏" panose="02010800040101010101" pitchFamily="2" charset="-122"/>
              </a:rPr>
              <a:t>或推导</a:t>
            </a:r>
            <a:r>
              <a:rPr lang="en-US" altLang="zh-CN" sz="3600" dirty="0">
                <a:latin typeface="华文新魏" panose="02010800040101010101" pitchFamily="2" charset="-122"/>
              </a:rPr>
              <a:t>)</a:t>
            </a:r>
            <a:r>
              <a:rPr lang="zh-CN" altLang="en-US" sz="3600" dirty="0">
                <a:latin typeface="华文新魏" panose="02010800040101010101" pitchFamily="2" charset="-122"/>
              </a:rPr>
              <a:t>到某个产生式时，除了按照产生式进行相应的代换之外</a:t>
            </a:r>
            <a:r>
              <a:rPr lang="en-US" altLang="zh-CN" sz="3600" dirty="0">
                <a:latin typeface="华文新魏" panose="02010800040101010101" pitchFamily="2" charset="-122"/>
              </a:rPr>
              <a:t>(</a:t>
            </a:r>
            <a:r>
              <a:rPr lang="zh-CN" altLang="en-US" sz="3600" dirty="0">
                <a:latin typeface="华文新魏" panose="02010800040101010101" pitchFamily="2" charset="-122"/>
              </a:rPr>
              <a:t>语法分析</a:t>
            </a:r>
            <a:r>
              <a:rPr lang="en-US" altLang="zh-CN" sz="3600" dirty="0">
                <a:latin typeface="华文新魏" panose="02010800040101010101" pitchFamily="2" charset="-122"/>
              </a:rPr>
              <a:t>)</a:t>
            </a:r>
            <a:r>
              <a:rPr lang="zh-CN" altLang="en-US" sz="3600" dirty="0">
                <a:latin typeface="华文新魏" panose="02010800040101010101" pitchFamily="2" charset="-122"/>
              </a:rPr>
              <a:t>，还要按照</a:t>
            </a:r>
            <a:r>
              <a:rPr lang="zh-CN" altLang="en-US" sz="3600" b="1" dirty="0">
                <a:latin typeface="华文新魏" panose="02010800040101010101" pitchFamily="2" charset="-122"/>
              </a:rPr>
              <a:t>产生式所对应的语义规则执行相应的语义动作</a:t>
            </a:r>
            <a:r>
              <a:rPr lang="zh-CN" altLang="en-US" sz="3600" dirty="0">
                <a:latin typeface="华文新魏" panose="02010800040101010101" pitchFamily="2" charset="-122"/>
              </a:rPr>
              <a:t>，如计算表达式、查填符号表、产生中间代码</a:t>
            </a:r>
            <a:r>
              <a:rPr lang="en-US" altLang="zh-CN" sz="3600" dirty="0">
                <a:latin typeface="华文新魏" panose="02010800040101010101" pitchFamily="2" charset="-122"/>
              </a:rPr>
              <a:t>(</a:t>
            </a:r>
            <a:r>
              <a:rPr lang="zh-CN" altLang="en-US" sz="3600" dirty="0">
                <a:latin typeface="华文新魏" panose="02010800040101010101" pitchFamily="2" charset="-122"/>
              </a:rPr>
              <a:t>语义分析</a:t>
            </a:r>
            <a:r>
              <a:rPr lang="en-US" altLang="zh-CN" sz="3600" dirty="0">
                <a:latin typeface="华文新魏" panose="02010800040101010101" pitchFamily="2" charset="-122"/>
              </a:rPr>
              <a:t>)</a:t>
            </a:r>
            <a:endParaRPr lang="zh-CN" altLang="en-US" sz="3600" dirty="0">
              <a:latin typeface="华文新魏" panose="02010800040101010101" pitchFamily="2" charset="-122"/>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16</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Tree>
    <p:extLst>
      <p:ext uri="{BB962C8B-B14F-4D97-AF65-F5344CB8AC3E}">
        <p14:creationId xmlns:p14="http://schemas.microsoft.com/office/powerpoint/2010/main" val="21965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99" y="990600"/>
            <a:ext cx="11176001" cy="2590800"/>
          </a:xfrm>
        </p:spPr>
        <p:txBody>
          <a:bodyPr/>
          <a:lstStyle/>
          <a:p>
            <a:r>
              <a:rPr lang="zh-CN" altLang="en-US" sz="3600" dirty="0">
                <a:latin typeface="华文新魏" panose="02010800040101010101" pitchFamily="2" charset="-122"/>
              </a:rPr>
              <a:t>语法制导定义是对上下文无关文法的推广</a:t>
            </a:r>
          </a:p>
          <a:p>
            <a:pPr lvl="1"/>
            <a:r>
              <a:rPr lang="zh-CN" altLang="en-US" sz="3200" dirty="0">
                <a:latin typeface="华文新魏" panose="02010800040101010101" pitchFamily="2" charset="-122"/>
              </a:rPr>
              <a:t>每个</a:t>
            </a:r>
            <a:r>
              <a:rPr lang="zh-CN" altLang="en-US" sz="3200" b="1" dirty="0">
                <a:solidFill>
                  <a:srgbClr val="FF0000"/>
                </a:solidFill>
                <a:latin typeface="华文新魏" panose="02010800040101010101" pitchFamily="2" charset="-122"/>
              </a:rPr>
              <a:t>文法符号</a:t>
            </a:r>
            <a:r>
              <a:rPr lang="zh-CN" altLang="en-US" sz="3200" dirty="0">
                <a:latin typeface="华文新魏" panose="02010800040101010101" pitchFamily="2" charset="-122"/>
              </a:rPr>
              <a:t>和一个</a:t>
            </a:r>
            <a:r>
              <a:rPr lang="zh-CN" altLang="en-US" sz="3200" b="1" dirty="0">
                <a:latin typeface="华文新魏" panose="02010800040101010101" pitchFamily="2" charset="-122"/>
              </a:rPr>
              <a:t>属性集合</a:t>
            </a:r>
            <a:r>
              <a:rPr lang="zh-CN" altLang="en-US" sz="3200" dirty="0">
                <a:latin typeface="华文新魏" panose="02010800040101010101" pitchFamily="2" charset="-122"/>
              </a:rPr>
              <a:t>相关联</a:t>
            </a:r>
            <a:endParaRPr lang="en-US" altLang="zh-CN" sz="3200" dirty="0">
              <a:latin typeface="华文新魏" panose="02010800040101010101" pitchFamily="2" charset="-122"/>
            </a:endParaRPr>
          </a:p>
          <a:p>
            <a:pPr lvl="1"/>
            <a:r>
              <a:rPr lang="zh-CN" altLang="en-US" sz="3200" dirty="0">
                <a:latin typeface="华文新魏" panose="02010800040101010101" pitchFamily="2" charset="-122"/>
              </a:rPr>
              <a:t>每一个</a:t>
            </a:r>
            <a:r>
              <a:rPr lang="zh-CN" altLang="en-US" sz="3200" b="1" dirty="0">
                <a:solidFill>
                  <a:srgbClr val="FF0000"/>
                </a:solidFill>
                <a:latin typeface="华文新魏" panose="02010800040101010101" pitchFamily="2" charset="-122"/>
              </a:rPr>
              <a:t>产生式</a:t>
            </a:r>
            <a:r>
              <a:rPr lang="zh-CN" altLang="en-US" sz="3200" dirty="0">
                <a:latin typeface="华文新魏" panose="02010800040101010101" pitchFamily="2" charset="-122"/>
              </a:rPr>
              <a:t>和一个</a:t>
            </a:r>
            <a:r>
              <a:rPr lang="zh-CN" altLang="en-US" sz="3200" b="1" dirty="0">
                <a:solidFill>
                  <a:srgbClr val="FF0000"/>
                </a:solidFill>
                <a:latin typeface="华文新魏" panose="02010800040101010101" pitchFamily="2" charset="-122"/>
              </a:rPr>
              <a:t>语义规则集合</a:t>
            </a:r>
            <a:r>
              <a:rPr lang="zh-CN" altLang="en-US" sz="3200" dirty="0">
                <a:latin typeface="华文新魏" panose="02010800040101010101" pitchFamily="2" charset="-122"/>
              </a:rPr>
              <a:t>相关联。语义规则用来计算与产生式中出现的符号相关联的属性的值 。 </a:t>
            </a:r>
          </a:p>
        </p:txBody>
      </p:sp>
      <p:sp>
        <p:nvSpPr>
          <p:cNvPr id="3" name="灯片编号占位符 2"/>
          <p:cNvSpPr>
            <a:spLocks noGrp="1"/>
          </p:cNvSpPr>
          <p:nvPr>
            <p:ph type="sldNum" sz="quarter" idx="12"/>
          </p:nvPr>
        </p:nvSpPr>
        <p:spPr/>
        <p:txBody>
          <a:bodyPr/>
          <a:lstStyle/>
          <a:p>
            <a:fld id="{10F35DC5-7E65-8247-99AB-4E984F8A921E}" type="slidenum">
              <a:rPr lang="en-US" smtClean="0"/>
              <a:pPr/>
              <a:t>17</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
        <p:nvSpPr>
          <p:cNvPr id="5" name="矩形 4"/>
          <p:cNvSpPr/>
          <p:nvPr/>
        </p:nvSpPr>
        <p:spPr bwMode="auto">
          <a:xfrm>
            <a:off x="685800" y="4157662"/>
            <a:ext cx="1223963" cy="719138"/>
          </a:xfrm>
          <a:prstGeom prst="rect">
            <a:avLst/>
          </a:prstGeom>
          <a:solidFill>
            <a:srgbClr val="FFFFFF">
              <a:lumMod val="95000"/>
            </a:srgbClr>
          </a:solidFill>
          <a:ln w="19050" cap="flat" cmpd="sng" algn="ctr">
            <a:solidFill>
              <a:srgbClr val="000000"/>
            </a:solidFill>
            <a:prstDash val="solid"/>
            <a:round/>
            <a:headEnd type="none" w="med" len="med"/>
            <a:tailEnd type="triangle" w="med" len="med"/>
          </a:ln>
          <a:effectLst/>
        </p:spPr>
        <p:txBody>
          <a:bodyPr wrap="none" anchor="ctr"/>
          <a:lstStyle/>
          <a:p>
            <a:pPr algn="ctr" fontAlgn="auto">
              <a:spcBef>
                <a:spcPts val="0"/>
              </a:spcBef>
              <a:spcAft>
                <a:spcPts val="0"/>
              </a:spcAft>
              <a:buClr>
                <a:srgbClr val="5FB6F1"/>
              </a:buClr>
              <a:defRPr/>
            </a:pPr>
            <a:r>
              <a:rPr lang="zh-CN" altLang="en-US" sz="3200" b="1" kern="0" dirty="0">
                <a:solidFill>
                  <a:srgbClr val="FF0000"/>
                </a:solidFill>
                <a:latin typeface="华文新魏" pitchFamily="2" charset="-122"/>
                <a:ea typeface="华文新魏" pitchFamily="2" charset="-122"/>
              </a:rPr>
              <a:t>属性</a:t>
            </a:r>
          </a:p>
        </p:txBody>
      </p:sp>
      <p:sp>
        <p:nvSpPr>
          <p:cNvPr id="6" name="矩形 5"/>
          <p:cNvSpPr/>
          <p:nvPr/>
        </p:nvSpPr>
        <p:spPr bwMode="auto">
          <a:xfrm>
            <a:off x="2270123" y="3581400"/>
            <a:ext cx="9236075" cy="584775"/>
          </a:xfrm>
          <a:prstGeom prst="rect">
            <a:avLst/>
          </a:prstGeom>
          <a:solidFill>
            <a:srgbClr val="FFFFFF">
              <a:lumMod val="95000"/>
            </a:srgbClr>
          </a:solidFill>
          <a:ln w="19050" cap="flat" cmpd="sng" algn="ctr">
            <a:solidFill>
              <a:srgbClr val="000000"/>
            </a:solidFill>
            <a:prstDash val="solid"/>
            <a:round/>
            <a:headEnd type="none" w="med" len="med"/>
            <a:tailEnd type="triangle" w="med" len="med"/>
          </a:ln>
          <a:effectLst/>
        </p:spPr>
        <p:txBody>
          <a:bodyPr wrap="square" anchor="ctr">
            <a:spAutoFit/>
          </a:bodyPr>
          <a:lstStyle/>
          <a:p>
            <a:pPr marL="1616075" indent="-1616075" fontAlgn="auto">
              <a:spcBef>
                <a:spcPts val="0"/>
              </a:spcBef>
              <a:spcAft>
                <a:spcPts val="0"/>
              </a:spcAft>
              <a:buClr>
                <a:srgbClr val="5FB6F1"/>
              </a:buClr>
              <a:defRPr/>
            </a:pPr>
            <a:r>
              <a:rPr lang="zh-CN" altLang="en-US" sz="2800" b="1" kern="0" dirty="0">
                <a:solidFill>
                  <a:srgbClr val="FF0000"/>
                </a:solidFill>
                <a:latin typeface="华文新魏" pitchFamily="2" charset="-122"/>
                <a:ea typeface="华文新魏" pitchFamily="2" charset="-122"/>
              </a:rPr>
              <a:t>综合属性</a:t>
            </a:r>
            <a:r>
              <a:rPr lang="en-US" altLang="zh-CN" sz="3200" b="1" kern="0" dirty="0">
                <a:solidFill>
                  <a:srgbClr val="000000"/>
                </a:solidFill>
                <a:latin typeface="华文新魏" pitchFamily="2" charset="-122"/>
                <a:ea typeface="华文新魏" pitchFamily="2" charset="-122"/>
              </a:rPr>
              <a:t>:</a:t>
            </a:r>
            <a:r>
              <a:rPr lang="zh-CN" altLang="en-US" sz="2800" kern="0" dirty="0">
                <a:solidFill>
                  <a:srgbClr val="000000"/>
                </a:solidFill>
                <a:latin typeface="华文新魏" pitchFamily="2" charset="-122"/>
                <a:ea typeface="华文新魏" pitchFamily="2" charset="-122"/>
              </a:rPr>
              <a:t>通过分析树中其</a:t>
            </a:r>
            <a:r>
              <a:rPr lang="zh-CN" altLang="en-US" sz="2800" kern="0" dirty="0">
                <a:solidFill>
                  <a:srgbClr val="FF0000"/>
                </a:solidFill>
                <a:latin typeface="华文新魏" pitchFamily="2" charset="-122"/>
                <a:ea typeface="华文新魏" pitchFamily="2" charset="-122"/>
              </a:rPr>
              <a:t>子节点</a:t>
            </a:r>
            <a:r>
              <a:rPr lang="zh-CN" altLang="en-US" sz="2800" kern="0" dirty="0">
                <a:solidFill>
                  <a:srgbClr val="000000"/>
                </a:solidFill>
                <a:latin typeface="华文新魏" pitchFamily="2" charset="-122"/>
                <a:ea typeface="华文新魏" pitchFamily="2" charset="-122"/>
              </a:rPr>
              <a:t>的属性值计算出来</a:t>
            </a:r>
            <a:endParaRPr lang="zh-CN" altLang="en-US" sz="2800" b="1" kern="0" dirty="0">
              <a:solidFill>
                <a:srgbClr val="000000"/>
              </a:solidFill>
              <a:latin typeface="华文新魏" pitchFamily="2" charset="-122"/>
              <a:ea typeface="华文新魏" pitchFamily="2" charset="-122"/>
            </a:endParaRPr>
          </a:p>
        </p:txBody>
      </p:sp>
      <p:sp>
        <p:nvSpPr>
          <p:cNvPr id="7" name="矩形 6"/>
          <p:cNvSpPr/>
          <p:nvPr/>
        </p:nvSpPr>
        <p:spPr bwMode="auto">
          <a:xfrm>
            <a:off x="2284412" y="4886980"/>
            <a:ext cx="9221787" cy="523220"/>
          </a:xfrm>
          <a:prstGeom prst="rect">
            <a:avLst/>
          </a:prstGeom>
          <a:solidFill>
            <a:srgbClr val="FFFFFF">
              <a:lumMod val="95000"/>
            </a:srgbClr>
          </a:solidFill>
          <a:ln w="19050" cap="flat" cmpd="sng" algn="ctr">
            <a:solidFill>
              <a:srgbClr val="000000"/>
            </a:solidFill>
            <a:prstDash val="solid"/>
            <a:round/>
            <a:headEnd type="none" w="med" len="med"/>
            <a:tailEnd type="triangle" w="med" len="med"/>
          </a:ln>
          <a:effectLst/>
        </p:spPr>
        <p:txBody>
          <a:bodyPr wrap="square" anchor="ctr">
            <a:spAutoFit/>
          </a:bodyPr>
          <a:lstStyle/>
          <a:p>
            <a:pPr marL="1616075" indent="-1616075" fontAlgn="auto">
              <a:spcBef>
                <a:spcPts val="0"/>
              </a:spcBef>
              <a:spcAft>
                <a:spcPts val="0"/>
              </a:spcAft>
              <a:buClr>
                <a:srgbClr val="5FB6F1"/>
              </a:buClr>
              <a:defRPr/>
            </a:pPr>
            <a:r>
              <a:rPr lang="zh-CN" altLang="en-US" sz="2800" b="1" kern="0" dirty="0">
                <a:solidFill>
                  <a:srgbClr val="FF0000"/>
                </a:solidFill>
                <a:latin typeface="华文新魏" pitchFamily="2" charset="-122"/>
                <a:ea typeface="华文新魏" pitchFamily="2" charset="-122"/>
              </a:rPr>
              <a:t>继承属性</a:t>
            </a:r>
            <a:r>
              <a:rPr lang="en-US" altLang="zh-CN" sz="2800" b="1" kern="0" dirty="0">
                <a:solidFill>
                  <a:srgbClr val="000000"/>
                </a:solidFill>
                <a:latin typeface="华文新魏" pitchFamily="2" charset="-122"/>
                <a:ea typeface="华文新魏" pitchFamily="2" charset="-122"/>
              </a:rPr>
              <a:t>:</a:t>
            </a:r>
            <a:r>
              <a:rPr lang="zh-CN" altLang="en-US" sz="2800" kern="0" dirty="0">
                <a:solidFill>
                  <a:srgbClr val="000000"/>
                </a:solidFill>
                <a:latin typeface="华文新魏" pitchFamily="2" charset="-122"/>
                <a:ea typeface="华文新魏" pitchFamily="2" charset="-122"/>
              </a:rPr>
              <a:t>由该节点的</a:t>
            </a:r>
            <a:r>
              <a:rPr lang="zh-CN" altLang="en-US" sz="2800" kern="0" dirty="0">
                <a:solidFill>
                  <a:srgbClr val="FF0000"/>
                </a:solidFill>
                <a:latin typeface="华文新魏" pitchFamily="2" charset="-122"/>
                <a:ea typeface="华文新魏" pitchFamily="2" charset="-122"/>
              </a:rPr>
              <a:t>兄弟节点及父节点</a:t>
            </a:r>
            <a:r>
              <a:rPr lang="zh-CN" altLang="en-US" sz="2800" kern="0" dirty="0">
                <a:solidFill>
                  <a:srgbClr val="000000"/>
                </a:solidFill>
                <a:latin typeface="华文新魏" pitchFamily="2" charset="-122"/>
                <a:ea typeface="华文新魏" pitchFamily="2" charset="-122"/>
              </a:rPr>
              <a:t>的属性值计算出来</a:t>
            </a:r>
          </a:p>
        </p:txBody>
      </p:sp>
      <p:sp>
        <p:nvSpPr>
          <p:cNvPr id="8" name="左大括号 7"/>
          <p:cNvSpPr>
            <a:spLocks/>
          </p:cNvSpPr>
          <p:nvPr/>
        </p:nvSpPr>
        <p:spPr bwMode="auto">
          <a:xfrm>
            <a:off x="1909762" y="3725863"/>
            <a:ext cx="360362" cy="1655763"/>
          </a:xfrm>
          <a:prstGeom prst="leftBrace">
            <a:avLst>
              <a:gd name="adj1" fmla="val 41544"/>
              <a:gd name="adj2" fmla="val 47241"/>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endParaRPr>
          </a:p>
        </p:txBody>
      </p:sp>
      <p:sp>
        <p:nvSpPr>
          <p:cNvPr id="9" name="矩形 8"/>
          <p:cNvSpPr/>
          <p:nvPr/>
        </p:nvSpPr>
        <p:spPr>
          <a:xfrm>
            <a:off x="762000" y="5786735"/>
            <a:ext cx="10947399" cy="523220"/>
          </a:xfrm>
          <a:prstGeom prst="rect">
            <a:avLst/>
          </a:prstGeom>
          <a:solidFill>
            <a:srgbClr val="FFFFFF">
              <a:lumMod val="95000"/>
            </a:srgbClr>
          </a:solidFill>
        </p:spPr>
        <p:txBody>
          <a:bodyPr wrap="square">
            <a:spAutoFit/>
          </a:bodyPr>
          <a:lstStyle/>
          <a:p>
            <a:pPr fontAlgn="auto">
              <a:spcBef>
                <a:spcPts val="0"/>
              </a:spcBef>
              <a:spcAft>
                <a:spcPts val="0"/>
              </a:spcAft>
              <a:buClr>
                <a:srgbClr val="5FB6F1"/>
              </a:buClr>
              <a:defRPr/>
            </a:pPr>
            <a:r>
              <a:rPr lang="zh-CN" altLang="en-US" sz="2800" b="1" kern="0" dirty="0">
                <a:solidFill>
                  <a:srgbClr val="000000"/>
                </a:solidFill>
                <a:latin typeface="华文新魏" pitchFamily="2" charset="-122"/>
                <a:ea typeface="华文新魏" pitchFamily="2" charset="-122"/>
              </a:rPr>
              <a:t>属性可以是任何对象</a:t>
            </a:r>
            <a:r>
              <a:rPr lang="en-US" altLang="zh-CN" sz="2800" b="1" kern="0" dirty="0">
                <a:solidFill>
                  <a:srgbClr val="000000"/>
                </a:solidFill>
                <a:latin typeface="华文新魏" pitchFamily="2" charset="-122"/>
                <a:ea typeface="华文新魏" pitchFamily="2" charset="-122"/>
              </a:rPr>
              <a:t>: </a:t>
            </a:r>
            <a:r>
              <a:rPr lang="zh-CN" altLang="en-US" sz="2800" b="1" kern="0" dirty="0">
                <a:solidFill>
                  <a:srgbClr val="000000"/>
                </a:solidFill>
                <a:latin typeface="华文新魏" pitchFamily="2" charset="-122"/>
                <a:ea typeface="华文新魏" pitchFamily="2" charset="-122"/>
              </a:rPr>
              <a:t>符号串、数字、类型、内存单元或其他对象</a:t>
            </a:r>
            <a:endParaRPr lang="en-US" altLang="zh-CN" sz="2800" b="1" kern="0" dirty="0">
              <a:solidFill>
                <a:srgbClr val="000000"/>
              </a:solidFill>
              <a:latin typeface="华文新魏" pitchFamily="2" charset="-122"/>
              <a:ea typeface="华文新魏" pitchFamily="2" charset="-122"/>
            </a:endParaRPr>
          </a:p>
        </p:txBody>
      </p:sp>
      <p:sp>
        <p:nvSpPr>
          <p:cNvPr id="10" name="矩形 9">
            <a:extLst>
              <a:ext uri="{FF2B5EF4-FFF2-40B4-BE49-F238E27FC236}">
                <a16:creationId xmlns:a16="http://schemas.microsoft.com/office/drawing/2014/main" id="{6A4F0EBE-71A0-4B79-A7C8-9FA4C1A30930}"/>
              </a:ext>
            </a:extLst>
          </p:cNvPr>
          <p:cNvSpPr/>
          <p:nvPr/>
        </p:nvSpPr>
        <p:spPr bwMode="auto">
          <a:xfrm>
            <a:off x="2284411" y="4876800"/>
            <a:ext cx="9221787" cy="523220"/>
          </a:xfrm>
          <a:prstGeom prst="rect">
            <a:avLst/>
          </a:prstGeom>
          <a:solidFill>
            <a:srgbClr val="FFFFFF">
              <a:lumMod val="95000"/>
            </a:srgbClr>
          </a:solidFill>
          <a:ln w="19050" cap="flat" cmpd="sng" algn="ctr">
            <a:solidFill>
              <a:srgbClr val="000000"/>
            </a:solidFill>
            <a:prstDash val="solid"/>
            <a:round/>
            <a:headEnd type="none" w="med" len="med"/>
            <a:tailEnd type="triangle" w="med" len="med"/>
          </a:ln>
          <a:effectLst/>
        </p:spPr>
        <p:txBody>
          <a:bodyPr wrap="square" anchor="ctr">
            <a:spAutoFit/>
          </a:bodyPr>
          <a:lstStyle/>
          <a:p>
            <a:pPr marL="1616075" indent="-1616075" fontAlgn="auto">
              <a:spcBef>
                <a:spcPts val="0"/>
              </a:spcBef>
              <a:spcAft>
                <a:spcPts val="0"/>
              </a:spcAft>
              <a:buClr>
                <a:srgbClr val="5FB6F1"/>
              </a:buClr>
              <a:defRPr/>
            </a:pPr>
            <a:r>
              <a:rPr lang="zh-CN" altLang="en-US" sz="2800" b="1" kern="0" dirty="0">
                <a:solidFill>
                  <a:srgbClr val="FF0000"/>
                </a:solidFill>
                <a:latin typeface="华文新魏" pitchFamily="2" charset="-122"/>
                <a:ea typeface="华文新魏" pitchFamily="2" charset="-122"/>
              </a:rPr>
              <a:t>继承属性</a:t>
            </a:r>
            <a:r>
              <a:rPr lang="en-US" altLang="zh-CN" sz="2800" b="1" kern="0" dirty="0">
                <a:solidFill>
                  <a:srgbClr val="000000"/>
                </a:solidFill>
                <a:latin typeface="华文新魏" pitchFamily="2" charset="-122"/>
                <a:ea typeface="华文新魏" pitchFamily="2" charset="-122"/>
              </a:rPr>
              <a:t>:</a:t>
            </a:r>
            <a:r>
              <a:rPr lang="zh-CN" altLang="en-US" sz="2800" kern="0" dirty="0">
                <a:solidFill>
                  <a:srgbClr val="000000"/>
                </a:solidFill>
                <a:latin typeface="华文新魏" pitchFamily="2" charset="-122"/>
                <a:ea typeface="华文新魏" pitchFamily="2" charset="-122"/>
              </a:rPr>
              <a:t>由该节点的</a:t>
            </a:r>
            <a:r>
              <a:rPr lang="zh-CN" altLang="en-US" sz="2800" kern="0" dirty="0">
                <a:solidFill>
                  <a:srgbClr val="FF0000"/>
                </a:solidFill>
                <a:latin typeface="华文新魏" pitchFamily="2" charset="-122"/>
                <a:ea typeface="华文新魏" pitchFamily="2" charset="-122"/>
              </a:rPr>
              <a:t>兄弟节点及父节点</a:t>
            </a:r>
            <a:r>
              <a:rPr lang="zh-CN" altLang="en-US" sz="2800" kern="0" dirty="0">
                <a:solidFill>
                  <a:srgbClr val="000000"/>
                </a:solidFill>
                <a:latin typeface="华文新魏" pitchFamily="2" charset="-122"/>
                <a:ea typeface="华文新魏" pitchFamily="2" charset="-122"/>
              </a:rPr>
              <a:t>的属性值计算出来</a:t>
            </a:r>
          </a:p>
        </p:txBody>
      </p:sp>
    </p:spTree>
    <p:extLst>
      <p:ext uri="{BB962C8B-B14F-4D97-AF65-F5344CB8AC3E}">
        <p14:creationId xmlns:p14="http://schemas.microsoft.com/office/powerpoint/2010/main" val="381116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animBg="1"/>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914400"/>
            <a:ext cx="7315200" cy="762000"/>
          </a:xfrm>
        </p:spPr>
        <p:txBody>
          <a:bodyPr/>
          <a:lstStyle/>
          <a:p>
            <a:pPr marL="342900" lvl="1" indent="-342900">
              <a:buClr>
                <a:srgbClr val="CC0000"/>
              </a:buClr>
            </a:pPr>
            <a:r>
              <a:rPr lang="zh-CN" altLang="en-US" sz="3600" dirty="0">
                <a:latin typeface="华文新魏" panose="02010800040101010101" pitchFamily="2" charset="-122"/>
              </a:rPr>
              <a:t>对于产生式 </a:t>
            </a:r>
            <a:r>
              <a:rPr lang="en-US" altLang="zh-CN" sz="3600" dirty="0">
                <a:latin typeface="华文新魏" panose="02010800040101010101" pitchFamily="2" charset="-122"/>
              </a:rPr>
              <a:t>A</a:t>
            </a:r>
            <a:r>
              <a:rPr lang="en-US" altLang="zh-CN" sz="3600" dirty="0">
                <a:latin typeface="华文新魏" panose="02010800040101010101" pitchFamily="2" charset="-122"/>
                <a:sym typeface="Symbol" pitchFamily="18" charset="2"/>
              </a:rPr>
              <a:t>X</a:t>
            </a:r>
            <a:r>
              <a:rPr lang="en-US" altLang="zh-CN" sz="3600" baseline="-25000" dirty="0">
                <a:latin typeface="华文新魏" panose="02010800040101010101" pitchFamily="2" charset="-122"/>
                <a:sym typeface="Symbol" pitchFamily="18" charset="2"/>
              </a:rPr>
              <a:t>1</a:t>
            </a:r>
            <a:r>
              <a:rPr lang="en-US" altLang="zh-CN" sz="3600" dirty="0">
                <a:latin typeface="华文新魏" panose="02010800040101010101" pitchFamily="2" charset="-122"/>
                <a:sym typeface="Symbol" pitchFamily="18" charset="2"/>
              </a:rPr>
              <a:t> X</a:t>
            </a:r>
            <a:r>
              <a:rPr lang="en-US" altLang="zh-CN" sz="3600" baseline="-25000" dirty="0">
                <a:latin typeface="华文新魏" panose="02010800040101010101" pitchFamily="2" charset="-122"/>
                <a:sym typeface="Symbol" pitchFamily="18" charset="2"/>
              </a:rPr>
              <a:t>2</a:t>
            </a:r>
            <a:r>
              <a:rPr lang="en-US" altLang="zh-CN" sz="3600" dirty="0">
                <a:latin typeface="华文新魏" panose="02010800040101010101" pitchFamily="2" charset="-122"/>
                <a:sym typeface="Symbol" pitchFamily="18" charset="2"/>
              </a:rPr>
              <a:t> …</a:t>
            </a:r>
            <a:r>
              <a:rPr lang="en-US" altLang="zh-CN" sz="3600" dirty="0" err="1">
                <a:latin typeface="华文新魏" panose="02010800040101010101" pitchFamily="2" charset="-122"/>
                <a:sym typeface="Symbol" pitchFamily="18" charset="2"/>
              </a:rPr>
              <a:t>X</a:t>
            </a:r>
            <a:r>
              <a:rPr lang="en-US" altLang="zh-CN" sz="3600" baseline="-25000" dirty="0" err="1">
                <a:latin typeface="华文新魏" panose="02010800040101010101" pitchFamily="2" charset="-122"/>
                <a:sym typeface="Symbol" pitchFamily="18" charset="2"/>
              </a:rPr>
              <a:t>n</a:t>
            </a:r>
            <a:endParaRPr lang="en-US" altLang="zh-CN" sz="3600" baseline="-25000" dirty="0">
              <a:latin typeface="华文新魏" panose="02010800040101010101" pitchFamily="2" charset="-122"/>
              <a:sym typeface="Symbol" pitchFamily="18" charset="2"/>
            </a:endParaRP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18</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pic>
        <p:nvPicPr>
          <p:cNvPr id="5" name="Picture 2"/>
          <p:cNvPicPr>
            <a:picLocks noChangeAspect="1" noChangeArrowheads="1"/>
          </p:cNvPicPr>
          <p:nvPr/>
        </p:nvPicPr>
        <p:blipFill>
          <a:blip r:embed="rId2"/>
          <a:srcRect/>
          <a:stretch>
            <a:fillRect/>
          </a:stretch>
        </p:blipFill>
        <p:spPr bwMode="auto">
          <a:xfrm>
            <a:off x="8126413" y="985520"/>
            <a:ext cx="2693987" cy="1828800"/>
          </a:xfrm>
          <a:prstGeom prst="rect">
            <a:avLst/>
          </a:prstGeom>
          <a:solidFill>
            <a:schemeClr val="bg1">
              <a:lumMod val="95000"/>
            </a:schemeClr>
          </a:solidFill>
          <a:ln>
            <a:noFill/>
          </a:ln>
          <a:effectLst/>
        </p:spPr>
      </p:pic>
      <p:sp>
        <p:nvSpPr>
          <p:cNvPr id="9" name="Rectangle 12"/>
          <p:cNvSpPr>
            <a:spLocks noChangeArrowheads="1"/>
          </p:cNvSpPr>
          <p:nvPr/>
        </p:nvSpPr>
        <p:spPr bwMode="auto">
          <a:xfrm>
            <a:off x="873125" y="1752600"/>
            <a:ext cx="709639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1325" lvl="2" indent="-441325">
              <a:spcBef>
                <a:spcPct val="20000"/>
              </a:spcBef>
              <a:buClr>
                <a:srgbClr val="000000"/>
              </a:buClr>
              <a:buSzPct val="50000"/>
              <a:defRPr/>
            </a:pPr>
            <a:r>
              <a:rPr lang="zh-CN" altLang="en-US" sz="2800" dirty="0">
                <a:solidFill>
                  <a:srgbClr val="000000"/>
                </a:solidFill>
                <a:latin typeface="Times New Roman" pitchFamily="18" charset="0"/>
                <a:ea typeface="华文新魏" pitchFamily="2" charset="-122"/>
                <a:cs typeface="Times New Roman" pitchFamily="18" charset="0"/>
              </a:rPr>
              <a:t>计算 </a:t>
            </a:r>
            <a:r>
              <a:rPr lang="en-US" altLang="zh-CN" sz="2800" dirty="0">
                <a:solidFill>
                  <a:srgbClr val="000000"/>
                </a:solidFill>
                <a:latin typeface="Times New Roman" pitchFamily="18" charset="0"/>
                <a:ea typeface="华文新魏" pitchFamily="2" charset="-122"/>
                <a:cs typeface="Times New Roman" pitchFamily="18" charset="0"/>
              </a:rPr>
              <a:t>A </a:t>
            </a:r>
            <a:r>
              <a:rPr lang="zh-CN" altLang="en-US" sz="2800" dirty="0">
                <a:solidFill>
                  <a:srgbClr val="000000"/>
                </a:solidFill>
                <a:latin typeface="Times New Roman" pitchFamily="18" charset="0"/>
                <a:ea typeface="华文新魏" pitchFamily="2" charset="-122"/>
                <a:cs typeface="Times New Roman" pitchFamily="18" charset="0"/>
              </a:rPr>
              <a:t>的</a:t>
            </a:r>
            <a:r>
              <a:rPr lang="zh-CN" altLang="en-US" sz="2800" u="sng" dirty="0">
                <a:solidFill>
                  <a:srgbClr val="000000"/>
                </a:solidFill>
                <a:latin typeface="Times New Roman" pitchFamily="18" charset="0"/>
                <a:ea typeface="华文新魏" pitchFamily="2" charset="-122"/>
                <a:cs typeface="Times New Roman" pitchFamily="18" charset="0"/>
              </a:rPr>
              <a:t>综合属性</a:t>
            </a:r>
            <a:r>
              <a:rPr lang="en-US" altLang="zh-CN" sz="2800" dirty="0">
                <a:solidFill>
                  <a:srgbClr val="000000"/>
                </a:solidFill>
                <a:latin typeface="Times New Roman" pitchFamily="18" charset="0"/>
                <a:ea typeface="华文新魏" pitchFamily="2" charset="-122"/>
                <a:cs typeface="Times New Roman" pitchFamily="18" charset="0"/>
              </a:rPr>
              <a:t>, </a:t>
            </a:r>
          </a:p>
          <a:p>
            <a:pPr marL="1143000" lvl="2" indent="-228600">
              <a:spcBef>
                <a:spcPct val="20000"/>
              </a:spcBef>
              <a:buClr>
                <a:srgbClr val="000000"/>
              </a:buClr>
              <a:buSzPct val="50000"/>
              <a:defRPr/>
            </a:pPr>
            <a:r>
              <a:rPr lang="en-US" altLang="zh-CN" sz="2800" dirty="0">
                <a:solidFill>
                  <a:srgbClr val="000000"/>
                </a:solidFill>
                <a:latin typeface="Times New Roman" pitchFamily="18" charset="0"/>
                <a:ea typeface="华文新魏" pitchFamily="2" charset="-122"/>
                <a:cs typeface="Times New Roman" pitchFamily="18" charset="0"/>
              </a:rPr>
              <a:t>  S(A ) : = f ( I ( X</a:t>
            </a:r>
            <a:r>
              <a:rPr lang="en-US" altLang="zh-CN" sz="2800" baseline="-25000" dirty="0">
                <a:solidFill>
                  <a:srgbClr val="000000"/>
                </a:solidFill>
                <a:latin typeface="Times New Roman" pitchFamily="18" charset="0"/>
                <a:ea typeface="华文新魏" pitchFamily="2" charset="-122"/>
                <a:cs typeface="Times New Roman" pitchFamily="18" charset="0"/>
              </a:rPr>
              <a:t>1</a:t>
            </a:r>
            <a:r>
              <a:rPr lang="en-US" altLang="zh-CN" sz="2800" dirty="0">
                <a:solidFill>
                  <a:srgbClr val="000000"/>
                </a:solidFill>
                <a:latin typeface="Times New Roman" pitchFamily="18" charset="0"/>
                <a:ea typeface="华文新魏" pitchFamily="2" charset="-122"/>
                <a:cs typeface="Times New Roman" pitchFamily="18" charset="0"/>
              </a:rPr>
              <a:t> ) , … , I ( </a:t>
            </a:r>
            <a:r>
              <a:rPr lang="en-US" altLang="zh-CN" sz="2800" dirty="0" err="1">
                <a:solidFill>
                  <a:srgbClr val="000000"/>
                </a:solidFill>
                <a:latin typeface="Times New Roman" pitchFamily="18" charset="0"/>
                <a:ea typeface="华文新魏" pitchFamily="2" charset="-122"/>
                <a:cs typeface="Times New Roman" pitchFamily="18" charset="0"/>
              </a:rPr>
              <a:t>X</a:t>
            </a:r>
            <a:r>
              <a:rPr lang="en-US" altLang="zh-CN" sz="2800" baseline="-25000" dirty="0" err="1">
                <a:solidFill>
                  <a:srgbClr val="000000"/>
                </a:solidFill>
                <a:latin typeface="Times New Roman" pitchFamily="18" charset="0"/>
                <a:ea typeface="华文新魏" pitchFamily="2" charset="-122"/>
                <a:cs typeface="Times New Roman" pitchFamily="18" charset="0"/>
              </a:rPr>
              <a:t>n</a:t>
            </a:r>
            <a:r>
              <a:rPr lang="en-US" altLang="zh-CN" sz="2800" dirty="0">
                <a:solidFill>
                  <a:srgbClr val="000000"/>
                </a:solidFill>
                <a:latin typeface="Times New Roman" pitchFamily="18" charset="0"/>
                <a:ea typeface="华文新魏" pitchFamily="2" charset="-122"/>
                <a:cs typeface="Times New Roman" pitchFamily="18" charset="0"/>
              </a:rPr>
              <a:t> ) )</a:t>
            </a:r>
          </a:p>
        </p:txBody>
      </p:sp>
      <p:sp>
        <p:nvSpPr>
          <p:cNvPr id="10" name="Rectangle 13"/>
          <p:cNvSpPr>
            <a:spLocks noChangeArrowheads="1"/>
          </p:cNvSpPr>
          <p:nvPr/>
        </p:nvSpPr>
        <p:spPr bwMode="auto">
          <a:xfrm>
            <a:off x="873124" y="2997200"/>
            <a:ext cx="948853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lvl="2" indent="-1143000">
              <a:spcBef>
                <a:spcPct val="20000"/>
              </a:spcBef>
              <a:buClr>
                <a:srgbClr val="000000"/>
              </a:buClr>
              <a:buSzPct val="50000"/>
              <a:defRPr/>
            </a:pPr>
            <a:r>
              <a:rPr lang="zh-CN" altLang="en-US" sz="2800" dirty="0">
                <a:solidFill>
                  <a:srgbClr val="000000"/>
                </a:solidFill>
                <a:latin typeface="Times New Roman" pitchFamily="18" charset="0"/>
                <a:ea typeface="华文新魏" pitchFamily="2" charset="-122"/>
                <a:cs typeface="Times New Roman" pitchFamily="18" charset="0"/>
              </a:rPr>
              <a:t>计算 </a:t>
            </a:r>
            <a:r>
              <a:rPr lang="en-US" altLang="zh-CN" sz="2800" dirty="0" err="1">
                <a:solidFill>
                  <a:srgbClr val="000000"/>
                </a:solidFill>
                <a:latin typeface="Times New Roman" pitchFamily="18" charset="0"/>
                <a:ea typeface="华文新魏" pitchFamily="2" charset="-122"/>
                <a:cs typeface="Times New Roman" pitchFamily="18" charset="0"/>
              </a:rPr>
              <a:t>X</a:t>
            </a:r>
            <a:r>
              <a:rPr lang="en-US" altLang="zh-CN" sz="2800" baseline="-25000" dirty="0" err="1">
                <a:solidFill>
                  <a:srgbClr val="000000"/>
                </a:solidFill>
                <a:latin typeface="Times New Roman" pitchFamily="18" charset="0"/>
                <a:ea typeface="华文新魏" pitchFamily="2" charset="-122"/>
                <a:cs typeface="Times New Roman" pitchFamily="18" charset="0"/>
              </a:rPr>
              <a:t>j</a:t>
            </a:r>
            <a:r>
              <a:rPr lang="en-US" altLang="zh-CN" sz="2800" baseline="-25000" dirty="0">
                <a:solidFill>
                  <a:srgbClr val="000000"/>
                </a:solidFill>
                <a:latin typeface="Times New Roman" pitchFamily="18" charset="0"/>
                <a:ea typeface="华文新魏" pitchFamily="2" charset="-122"/>
                <a:cs typeface="Times New Roman" pitchFamily="18" charset="0"/>
              </a:rPr>
              <a:t> </a:t>
            </a:r>
            <a:r>
              <a:rPr lang="zh-CN" altLang="en-US" sz="2800" dirty="0">
                <a:solidFill>
                  <a:srgbClr val="000000"/>
                </a:solidFill>
                <a:latin typeface="Times New Roman" pitchFamily="18" charset="0"/>
                <a:ea typeface="华文新魏" pitchFamily="2" charset="-122"/>
                <a:cs typeface="Times New Roman" pitchFamily="18" charset="0"/>
              </a:rPr>
              <a:t>的</a:t>
            </a:r>
            <a:r>
              <a:rPr lang="zh-CN" altLang="en-US" sz="2800" u="sng" dirty="0">
                <a:solidFill>
                  <a:srgbClr val="000000"/>
                </a:solidFill>
                <a:latin typeface="Times New Roman" pitchFamily="18" charset="0"/>
                <a:ea typeface="华文新魏" pitchFamily="2" charset="-122"/>
                <a:cs typeface="Times New Roman" pitchFamily="18" charset="0"/>
              </a:rPr>
              <a:t>继承属性</a:t>
            </a:r>
            <a:r>
              <a:rPr lang="en-US" altLang="zh-CN" sz="2800" dirty="0">
                <a:solidFill>
                  <a:srgbClr val="000000"/>
                </a:solidFill>
                <a:latin typeface="Times New Roman" pitchFamily="18" charset="0"/>
                <a:ea typeface="华文新魏" pitchFamily="2" charset="-122"/>
                <a:cs typeface="Times New Roman" pitchFamily="18" charset="0"/>
              </a:rPr>
              <a:t>, </a:t>
            </a:r>
          </a:p>
          <a:p>
            <a:pPr marL="1143000" lvl="2" indent="-228600">
              <a:spcBef>
                <a:spcPct val="20000"/>
              </a:spcBef>
              <a:buClr>
                <a:srgbClr val="000000"/>
              </a:buClr>
              <a:buSzPct val="50000"/>
              <a:defRPr/>
            </a:pPr>
            <a:r>
              <a:rPr lang="en-US" altLang="zh-CN" sz="2800" dirty="0">
                <a:solidFill>
                  <a:srgbClr val="000000"/>
                </a:solidFill>
                <a:latin typeface="Times New Roman" pitchFamily="18" charset="0"/>
                <a:ea typeface="华文新魏" pitchFamily="2" charset="-122"/>
                <a:cs typeface="Times New Roman" pitchFamily="18" charset="0"/>
              </a:rPr>
              <a:t>            T ( </a:t>
            </a:r>
            <a:r>
              <a:rPr lang="en-US" altLang="zh-CN" sz="2800" dirty="0" err="1">
                <a:solidFill>
                  <a:srgbClr val="000000"/>
                </a:solidFill>
                <a:latin typeface="Times New Roman" pitchFamily="18" charset="0"/>
                <a:ea typeface="华文新魏" pitchFamily="2" charset="-122"/>
                <a:cs typeface="Times New Roman" pitchFamily="18" charset="0"/>
              </a:rPr>
              <a:t>X</a:t>
            </a:r>
            <a:r>
              <a:rPr lang="en-US" altLang="zh-CN" sz="2800" baseline="-25000" dirty="0" err="1">
                <a:solidFill>
                  <a:srgbClr val="000000"/>
                </a:solidFill>
                <a:latin typeface="Times New Roman" pitchFamily="18" charset="0"/>
                <a:ea typeface="华文新魏" pitchFamily="2" charset="-122"/>
                <a:cs typeface="Times New Roman" pitchFamily="18" charset="0"/>
              </a:rPr>
              <a:t>j</a:t>
            </a:r>
            <a:r>
              <a:rPr lang="en-US" altLang="zh-CN" sz="2800" baseline="-25000" dirty="0">
                <a:solidFill>
                  <a:srgbClr val="000000"/>
                </a:solidFill>
                <a:latin typeface="Times New Roman" pitchFamily="18" charset="0"/>
                <a:ea typeface="华文新魏" pitchFamily="2" charset="-122"/>
                <a:cs typeface="Times New Roman" pitchFamily="18" charset="0"/>
              </a:rPr>
              <a:t> </a:t>
            </a:r>
            <a:r>
              <a:rPr lang="en-US" altLang="zh-CN" sz="2800" dirty="0">
                <a:solidFill>
                  <a:srgbClr val="000000"/>
                </a:solidFill>
                <a:latin typeface="Times New Roman" pitchFamily="18" charset="0"/>
                <a:ea typeface="华文新魏" pitchFamily="2" charset="-122"/>
                <a:cs typeface="Times New Roman" pitchFamily="18" charset="0"/>
              </a:rPr>
              <a:t>) : = f ( I ( A ) , ..., I ( </a:t>
            </a:r>
            <a:r>
              <a:rPr lang="en-US" altLang="zh-CN" sz="2800" dirty="0" err="1">
                <a:solidFill>
                  <a:srgbClr val="000000"/>
                </a:solidFill>
                <a:latin typeface="Times New Roman" pitchFamily="18" charset="0"/>
                <a:ea typeface="华文新魏" pitchFamily="2" charset="-122"/>
                <a:cs typeface="Times New Roman" pitchFamily="18" charset="0"/>
              </a:rPr>
              <a:t>X</a:t>
            </a:r>
            <a:r>
              <a:rPr lang="en-US" altLang="zh-CN" sz="2800" baseline="-25000" dirty="0" err="1">
                <a:solidFill>
                  <a:srgbClr val="000000"/>
                </a:solidFill>
                <a:latin typeface="Times New Roman" pitchFamily="18" charset="0"/>
                <a:ea typeface="华文新魏" pitchFamily="2" charset="-122"/>
                <a:cs typeface="Times New Roman" pitchFamily="18" charset="0"/>
              </a:rPr>
              <a:t>n</a:t>
            </a:r>
            <a:r>
              <a:rPr lang="en-US" altLang="zh-CN" sz="2800" baseline="-25000" dirty="0">
                <a:solidFill>
                  <a:srgbClr val="000000"/>
                </a:solidFill>
                <a:latin typeface="Times New Roman" pitchFamily="18" charset="0"/>
                <a:ea typeface="华文新魏" pitchFamily="2" charset="-122"/>
                <a:cs typeface="Times New Roman" pitchFamily="18" charset="0"/>
              </a:rPr>
              <a:t> </a:t>
            </a:r>
            <a:r>
              <a:rPr lang="en-US" altLang="zh-CN" sz="2800" dirty="0">
                <a:solidFill>
                  <a:srgbClr val="000000"/>
                </a:solidFill>
                <a:latin typeface="Times New Roman" pitchFamily="18" charset="0"/>
                <a:ea typeface="华文新魏" pitchFamily="2" charset="-122"/>
                <a:cs typeface="Times New Roman" pitchFamily="18" charset="0"/>
              </a:rPr>
              <a:t>) )</a:t>
            </a:r>
          </a:p>
        </p:txBody>
      </p:sp>
      <p:sp>
        <p:nvSpPr>
          <p:cNvPr id="11" name="Rectangle 14"/>
          <p:cNvSpPr>
            <a:spLocks noChangeArrowheads="1"/>
          </p:cNvSpPr>
          <p:nvPr/>
        </p:nvSpPr>
        <p:spPr bwMode="auto">
          <a:xfrm>
            <a:off x="653780" y="4480631"/>
            <a:ext cx="1013614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274638" indent="-182563"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lvl="2" eaLnBrk="1" hangingPunct="1">
              <a:lnSpc>
                <a:spcPct val="120000"/>
              </a:lnSpc>
              <a:buClr>
                <a:srgbClr val="000000"/>
              </a:buClr>
              <a:buSzPct val="50000"/>
              <a:buFont typeface="Wingdings" pitchFamily="2" charset="2"/>
              <a:buChar char="n"/>
            </a:pPr>
            <a:r>
              <a:rPr lang="zh-CN" altLang="en-US" sz="3600" dirty="0">
                <a:solidFill>
                  <a:srgbClr val="000000"/>
                </a:solidFill>
                <a:latin typeface="Times New Roman" pitchFamily="18" charset="0"/>
                <a:cs typeface="Times New Roman" pitchFamily="18" charset="0"/>
              </a:rPr>
              <a:t>综合属性用于“自下而上”传递信息</a:t>
            </a:r>
            <a:endParaRPr lang="en-US" altLang="zh-CN" sz="3600" dirty="0">
              <a:solidFill>
                <a:srgbClr val="000000"/>
              </a:solidFill>
              <a:latin typeface="Times New Roman" pitchFamily="18" charset="0"/>
              <a:cs typeface="Times New Roman" pitchFamily="18" charset="0"/>
            </a:endParaRPr>
          </a:p>
          <a:p>
            <a:pPr lvl="2" eaLnBrk="1" hangingPunct="1">
              <a:lnSpc>
                <a:spcPct val="120000"/>
              </a:lnSpc>
              <a:buClr>
                <a:srgbClr val="000000"/>
              </a:buClr>
              <a:buSzPct val="50000"/>
              <a:buFont typeface="Wingdings" pitchFamily="2" charset="2"/>
              <a:buChar char="n"/>
            </a:pPr>
            <a:r>
              <a:rPr lang="zh-CN" altLang="en-US" sz="3600" dirty="0">
                <a:solidFill>
                  <a:srgbClr val="000000"/>
                </a:solidFill>
                <a:latin typeface="Times New Roman" pitchFamily="18" charset="0"/>
                <a:cs typeface="Times New Roman" pitchFamily="18" charset="0"/>
              </a:rPr>
              <a:t>继承属性用于“自上而下”传递信息</a:t>
            </a:r>
          </a:p>
        </p:txBody>
      </p:sp>
    </p:spTree>
    <p:extLst>
      <p:ext uri="{BB962C8B-B14F-4D97-AF65-F5344CB8AC3E}">
        <p14:creationId xmlns:p14="http://schemas.microsoft.com/office/powerpoint/2010/main" val="360527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914400"/>
            <a:ext cx="11557000" cy="5334000"/>
          </a:xfrm>
        </p:spPr>
        <p:txBody>
          <a:bodyPr/>
          <a:lstStyle/>
          <a:p>
            <a:pPr marL="282575" indent="-260350"/>
            <a:r>
              <a:rPr lang="zh-CN" altLang="en-US" sz="3600" dirty="0"/>
              <a:t>在一个语法制导定义中，产生式集合</a:t>
            </a:r>
            <a:r>
              <a:rPr lang="en-US" altLang="zh-CN" sz="3600" dirty="0"/>
              <a:t>P</a:t>
            </a:r>
            <a:r>
              <a:rPr lang="zh-CN" altLang="en-US" sz="3600" dirty="0"/>
              <a:t>中的任意产生式</a:t>
            </a:r>
            <a:r>
              <a:rPr lang="en-US" altLang="zh-CN" sz="3600" dirty="0"/>
              <a:t>A</a:t>
            </a:r>
            <a:r>
              <a:rPr lang="zh-CN" altLang="en-US" sz="3600" dirty="0"/>
              <a:t>→</a:t>
            </a:r>
            <a:r>
              <a:rPr lang="en-US" altLang="zh-CN" sz="3600" dirty="0"/>
              <a:t>α</a:t>
            </a:r>
            <a:r>
              <a:rPr lang="zh-CN" altLang="en-US" sz="3600" dirty="0"/>
              <a:t>，都有与之相关联的一套语义规则，规则可表示为</a:t>
            </a:r>
            <a:r>
              <a:rPr lang="en-US" altLang="zh-CN" sz="3600" dirty="0"/>
              <a:t>b:=f(c</a:t>
            </a:r>
            <a:r>
              <a:rPr lang="en-US" altLang="zh-CN" sz="3600" baseline="-25000" dirty="0"/>
              <a:t>1</a:t>
            </a:r>
            <a:r>
              <a:rPr lang="en-US" altLang="zh-CN" sz="3600" dirty="0"/>
              <a:t>, c</a:t>
            </a:r>
            <a:r>
              <a:rPr lang="en-US" altLang="zh-CN" sz="3600" baseline="-25000" dirty="0"/>
              <a:t>2</a:t>
            </a:r>
            <a:r>
              <a:rPr lang="en-US" altLang="zh-CN" sz="3600" dirty="0"/>
              <a:t>, …, </a:t>
            </a:r>
            <a:r>
              <a:rPr lang="en-US" altLang="zh-CN" sz="3600" dirty="0" err="1"/>
              <a:t>c</a:t>
            </a:r>
            <a:r>
              <a:rPr lang="en-US" altLang="zh-CN" sz="3600" baseline="-25000" dirty="0" err="1"/>
              <a:t>k</a:t>
            </a:r>
            <a:r>
              <a:rPr lang="en-US" altLang="zh-CN" sz="3600" dirty="0"/>
              <a:t>)</a:t>
            </a:r>
            <a:r>
              <a:rPr lang="zh-CN" altLang="en-US" sz="3600" dirty="0"/>
              <a:t>，其中</a:t>
            </a:r>
            <a:r>
              <a:rPr lang="en-US" altLang="zh-CN" sz="3600" dirty="0"/>
              <a:t>f</a:t>
            </a:r>
            <a:r>
              <a:rPr lang="zh-CN" altLang="en-US" sz="3600" dirty="0"/>
              <a:t>是一个函数，且满足以下两种情况之一</a:t>
            </a:r>
            <a:r>
              <a:rPr lang="en-US" altLang="zh-CN" sz="3600" dirty="0"/>
              <a:t>:</a:t>
            </a:r>
          </a:p>
          <a:p>
            <a:pPr marL="625475" lvl="1" indent="-260350"/>
            <a:r>
              <a:rPr lang="en-US" altLang="zh-CN" sz="3200" dirty="0"/>
              <a:t>1. b</a:t>
            </a:r>
            <a:r>
              <a:rPr lang="zh-CN" altLang="en-US" sz="3200" dirty="0"/>
              <a:t>是</a:t>
            </a:r>
            <a:r>
              <a:rPr lang="en-US" altLang="zh-CN" sz="3200" dirty="0"/>
              <a:t>A</a:t>
            </a:r>
            <a:r>
              <a:rPr lang="zh-CN" altLang="en-US" sz="3200" dirty="0"/>
              <a:t>的属性，</a:t>
            </a:r>
            <a:r>
              <a:rPr lang="en-US" altLang="zh-CN" sz="3200" dirty="0"/>
              <a:t> </a:t>
            </a:r>
            <a:r>
              <a:rPr lang="zh-CN" altLang="en-US" sz="3200" dirty="0"/>
              <a:t>且</a:t>
            </a:r>
            <a:r>
              <a:rPr lang="en-US" altLang="zh-CN" sz="3200" dirty="0"/>
              <a:t>c</a:t>
            </a:r>
            <a:r>
              <a:rPr lang="en-US" altLang="zh-CN" sz="3200" baseline="-25000" dirty="0"/>
              <a:t>1</a:t>
            </a:r>
            <a:r>
              <a:rPr lang="en-US" altLang="zh-CN" sz="3200" dirty="0"/>
              <a:t>, c</a:t>
            </a:r>
            <a:r>
              <a:rPr lang="en-US" altLang="zh-CN" sz="3200" baseline="-25000" dirty="0"/>
              <a:t>2</a:t>
            </a:r>
            <a:r>
              <a:rPr lang="en-US" altLang="zh-CN" sz="3200" dirty="0"/>
              <a:t>, …, </a:t>
            </a:r>
            <a:r>
              <a:rPr lang="en-US" altLang="zh-CN" sz="3200" dirty="0" err="1"/>
              <a:t>c</a:t>
            </a:r>
            <a:r>
              <a:rPr lang="en-US" altLang="zh-CN" sz="3200" baseline="-25000" dirty="0" err="1"/>
              <a:t>k</a:t>
            </a:r>
            <a:r>
              <a:rPr lang="zh-CN" altLang="en-US" sz="3200" dirty="0"/>
              <a:t>是</a:t>
            </a:r>
            <a:r>
              <a:rPr lang="en-US" altLang="zh-CN" sz="3200" dirty="0"/>
              <a:t>α</a:t>
            </a:r>
            <a:r>
              <a:rPr lang="zh-CN" altLang="en-US" sz="3200" dirty="0"/>
              <a:t>中的文法符号的属性，则称</a:t>
            </a:r>
            <a:r>
              <a:rPr lang="en-US" altLang="zh-CN" sz="3200" dirty="0"/>
              <a:t>b</a:t>
            </a:r>
            <a:r>
              <a:rPr lang="zh-CN" altLang="en-US" sz="3200" dirty="0"/>
              <a:t>是文法符号</a:t>
            </a:r>
            <a:r>
              <a:rPr lang="en-US" altLang="zh-CN" sz="3200" dirty="0"/>
              <a:t>A</a:t>
            </a:r>
            <a:r>
              <a:rPr lang="zh-CN" altLang="en-US" sz="3200" dirty="0"/>
              <a:t>的</a:t>
            </a:r>
            <a:r>
              <a:rPr lang="zh-CN" altLang="en-US" sz="3200" b="1" dirty="0">
                <a:solidFill>
                  <a:srgbClr val="FF0000"/>
                </a:solidFill>
              </a:rPr>
              <a:t>综合属性</a:t>
            </a:r>
            <a:r>
              <a:rPr lang="en-US" altLang="zh-CN" sz="3200" b="1" dirty="0">
                <a:solidFill>
                  <a:srgbClr val="FF0000"/>
                </a:solidFill>
              </a:rPr>
              <a:t>(Synthesized Attribute)</a:t>
            </a:r>
          </a:p>
          <a:p>
            <a:pPr marL="625475" lvl="1" indent="-260350">
              <a:spcBef>
                <a:spcPts val="600"/>
              </a:spcBef>
            </a:pPr>
            <a:r>
              <a:rPr lang="en-US" altLang="zh-CN" sz="3200" dirty="0"/>
              <a:t>2. b</a:t>
            </a:r>
            <a:r>
              <a:rPr lang="zh-CN" altLang="en-US" sz="3200" dirty="0"/>
              <a:t>是</a:t>
            </a:r>
            <a:r>
              <a:rPr lang="en-US" altLang="zh-CN" sz="3200" dirty="0"/>
              <a:t>α</a:t>
            </a:r>
            <a:r>
              <a:rPr lang="zh-CN" altLang="en-US" sz="3200" dirty="0"/>
              <a:t>中某个文法符号的属性，且</a:t>
            </a:r>
            <a:r>
              <a:rPr lang="en-US" altLang="zh-CN" sz="3200" dirty="0"/>
              <a:t>c</a:t>
            </a:r>
            <a:r>
              <a:rPr lang="en-US" altLang="zh-CN" sz="3200" baseline="-25000" dirty="0"/>
              <a:t>1</a:t>
            </a:r>
            <a:r>
              <a:rPr lang="en-US" altLang="zh-CN" sz="3200" dirty="0"/>
              <a:t>, c</a:t>
            </a:r>
            <a:r>
              <a:rPr lang="en-US" altLang="zh-CN" sz="3200" baseline="-25000" dirty="0"/>
              <a:t>2</a:t>
            </a:r>
            <a:r>
              <a:rPr lang="en-US" altLang="zh-CN" sz="3200" dirty="0"/>
              <a:t>, …, </a:t>
            </a:r>
            <a:r>
              <a:rPr lang="en-US" altLang="zh-CN" sz="3200" dirty="0" err="1"/>
              <a:t>c</a:t>
            </a:r>
            <a:r>
              <a:rPr lang="en-US" altLang="zh-CN" sz="3200" baseline="-25000" dirty="0" err="1"/>
              <a:t>k</a:t>
            </a:r>
            <a:r>
              <a:rPr lang="zh-CN" altLang="en-US" sz="3200" dirty="0"/>
              <a:t>是</a:t>
            </a:r>
            <a:r>
              <a:rPr lang="en-US" altLang="zh-CN" sz="3200" dirty="0"/>
              <a:t>A</a:t>
            </a:r>
            <a:r>
              <a:rPr lang="zh-CN" altLang="en-US" sz="3200" dirty="0"/>
              <a:t>或</a:t>
            </a:r>
            <a:r>
              <a:rPr lang="en-US" altLang="zh-CN" sz="3200" dirty="0"/>
              <a:t>α</a:t>
            </a:r>
            <a:r>
              <a:rPr lang="zh-CN" altLang="en-US" sz="3200" dirty="0"/>
              <a:t>中任何文法符号的属性，则称</a:t>
            </a:r>
            <a:r>
              <a:rPr lang="en-US" altLang="zh-CN" sz="3200" dirty="0"/>
              <a:t>b</a:t>
            </a:r>
            <a:r>
              <a:rPr lang="zh-CN" altLang="en-US" sz="3200" dirty="0"/>
              <a:t>是</a:t>
            </a:r>
            <a:r>
              <a:rPr lang="en-US" altLang="zh-CN" sz="3200" dirty="0"/>
              <a:t>α</a:t>
            </a:r>
            <a:r>
              <a:rPr lang="zh-CN" altLang="en-US" sz="3200" dirty="0"/>
              <a:t>中该符号的</a:t>
            </a:r>
            <a:r>
              <a:rPr lang="zh-CN" altLang="en-US" sz="3200" b="1" dirty="0">
                <a:solidFill>
                  <a:srgbClr val="FF0000"/>
                </a:solidFill>
              </a:rPr>
              <a:t>继承属性</a:t>
            </a:r>
            <a:r>
              <a:rPr lang="en-US" altLang="zh-CN" sz="3200" b="1" dirty="0">
                <a:solidFill>
                  <a:srgbClr val="FF0000"/>
                </a:solidFill>
              </a:rPr>
              <a:t>(Inherited Attribute)</a:t>
            </a:r>
            <a:endParaRPr lang="en-US" altLang="zh-CN" sz="3200" b="1" dirty="0"/>
          </a:p>
          <a:p>
            <a:pPr marL="625475" lvl="1" indent="-260350">
              <a:spcBef>
                <a:spcPct val="0"/>
              </a:spcBef>
            </a:pPr>
            <a:r>
              <a:rPr lang="zh-CN" altLang="en-US" sz="3200" dirty="0"/>
              <a:t>两种情况</a:t>
            </a:r>
            <a:r>
              <a:rPr lang="zh-CN" altLang="en-US" dirty="0"/>
              <a:t>下，都可以说属性</a:t>
            </a:r>
            <a:r>
              <a:rPr lang="en-US" altLang="zh-CN" dirty="0"/>
              <a:t>b</a:t>
            </a:r>
            <a:r>
              <a:rPr lang="zh-CN" altLang="en-US" b="1" dirty="0">
                <a:solidFill>
                  <a:srgbClr val="FF0000"/>
                </a:solidFill>
              </a:rPr>
              <a:t>依赖</a:t>
            </a:r>
            <a:r>
              <a:rPr lang="zh-CN" altLang="en-US" dirty="0"/>
              <a:t>于属性</a:t>
            </a:r>
            <a:r>
              <a:rPr lang="en-US" altLang="zh-CN" dirty="0"/>
              <a:t>c</a:t>
            </a:r>
            <a:r>
              <a:rPr lang="en-US" altLang="zh-CN" baseline="-25000" dirty="0"/>
              <a:t>1</a:t>
            </a:r>
            <a:r>
              <a:rPr lang="en-US" altLang="zh-CN" dirty="0"/>
              <a:t>, c</a:t>
            </a:r>
            <a:r>
              <a:rPr lang="en-US" altLang="zh-CN" baseline="-25000" dirty="0"/>
              <a:t>2</a:t>
            </a:r>
            <a:r>
              <a:rPr lang="en-US" altLang="zh-CN" dirty="0"/>
              <a:t>, …, </a:t>
            </a:r>
            <a:r>
              <a:rPr lang="en-US" altLang="zh-CN" dirty="0" err="1"/>
              <a:t>c</a:t>
            </a:r>
            <a:r>
              <a:rPr lang="en-US" altLang="zh-CN" baseline="-25000" dirty="0" err="1"/>
              <a:t>k</a:t>
            </a:r>
            <a:endParaRPr lang="en-US" altLang="zh-CN" dirty="0"/>
          </a:p>
        </p:txBody>
      </p:sp>
      <p:sp>
        <p:nvSpPr>
          <p:cNvPr id="3" name="灯片编号占位符 2"/>
          <p:cNvSpPr>
            <a:spLocks noGrp="1"/>
          </p:cNvSpPr>
          <p:nvPr>
            <p:ph type="sldNum" sz="quarter" idx="12"/>
          </p:nvPr>
        </p:nvSpPr>
        <p:spPr/>
        <p:txBody>
          <a:bodyPr/>
          <a:lstStyle/>
          <a:p>
            <a:fld id="{10F35DC5-7E65-8247-99AB-4E984F8A921E}" type="slidenum">
              <a:rPr lang="en-US" smtClean="0"/>
              <a:pPr/>
              <a:t>19</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Tree>
    <p:extLst>
      <p:ext uri="{BB962C8B-B14F-4D97-AF65-F5344CB8AC3E}">
        <p14:creationId xmlns:p14="http://schemas.microsoft.com/office/powerpoint/2010/main" val="390060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2</a:t>
            </a:fld>
            <a:endParaRPr lang="en-US"/>
          </a:p>
        </p:txBody>
      </p:sp>
      <p:sp>
        <p:nvSpPr>
          <p:cNvPr id="4" name="标题 3"/>
          <p:cNvSpPr>
            <a:spLocks noGrp="1"/>
          </p:cNvSpPr>
          <p:nvPr>
            <p:ph type="title"/>
          </p:nvPr>
        </p:nvSpPr>
        <p:spPr/>
        <p:txBody>
          <a:bodyPr/>
          <a:lstStyle/>
          <a:p>
            <a:r>
              <a:rPr lang="zh-CN" altLang="en-US" dirty="0"/>
              <a:t>回顾</a:t>
            </a:r>
          </a:p>
        </p:txBody>
      </p:sp>
      <p:grpSp>
        <p:nvGrpSpPr>
          <p:cNvPr id="5" name="Group 85"/>
          <p:cNvGrpSpPr>
            <a:grpSpLocks/>
          </p:cNvGrpSpPr>
          <p:nvPr/>
        </p:nvGrpSpPr>
        <p:grpSpPr bwMode="auto">
          <a:xfrm>
            <a:off x="2313895" y="1128131"/>
            <a:ext cx="7644832" cy="3554414"/>
            <a:chOff x="158" y="2251"/>
            <a:chExt cx="4355" cy="1837"/>
          </a:xfrm>
        </p:grpSpPr>
        <p:sp>
          <p:nvSpPr>
            <p:cNvPr id="6" name="Text Box 63"/>
            <p:cNvSpPr txBox="1">
              <a:spLocks noChangeArrowheads="1"/>
            </p:cNvSpPr>
            <p:nvPr/>
          </p:nvSpPr>
          <p:spPr bwMode="auto">
            <a:xfrm>
              <a:off x="981" y="3227"/>
              <a:ext cx="634"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送单词</a:t>
              </a:r>
            </a:p>
          </p:txBody>
        </p:sp>
        <p:sp>
          <p:nvSpPr>
            <p:cNvPr id="7" name="AutoShape 64"/>
            <p:cNvSpPr>
              <a:spLocks noChangeArrowheads="1"/>
            </p:cNvSpPr>
            <p:nvPr/>
          </p:nvSpPr>
          <p:spPr bwMode="auto">
            <a:xfrm>
              <a:off x="158" y="2274"/>
              <a:ext cx="868" cy="272"/>
            </a:xfrm>
            <a:prstGeom prst="parallelogram">
              <a:avLst>
                <a:gd name="adj" fmla="val 5076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源程序</a:t>
              </a:r>
            </a:p>
          </p:txBody>
        </p:sp>
        <p:sp>
          <p:nvSpPr>
            <p:cNvPr id="8" name="Rectangle 65"/>
            <p:cNvSpPr>
              <a:spLocks noChangeArrowheads="1"/>
            </p:cNvSpPr>
            <p:nvPr/>
          </p:nvSpPr>
          <p:spPr bwMode="auto">
            <a:xfrm>
              <a:off x="164" y="2856"/>
              <a:ext cx="816"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词法分析</a:t>
              </a:r>
            </a:p>
            <a:p>
              <a:pPr algn="ctr" eaLnBrk="0" hangingPunct="0"/>
              <a:r>
                <a:rPr lang="zh-CN" altLang="en-US">
                  <a:ea typeface="华文新魏" pitchFamily="2" charset="-122"/>
                </a:rPr>
                <a:t>程序</a:t>
              </a:r>
            </a:p>
          </p:txBody>
        </p:sp>
        <p:sp>
          <p:nvSpPr>
            <p:cNvPr id="9" name="Rectangle 66"/>
            <p:cNvSpPr>
              <a:spLocks noChangeArrowheads="1"/>
            </p:cNvSpPr>
            <p:nvPr/>
          </p:nvSpPr>
          <p:spPr bwMode="auto">
            <a:xfrm>
              <a:off x="1517" y="2856"/>
              <a:ext cx="824"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ea typeface="华文新魏" pitchFamily="2" charset="-122"/>
                </a:rPr>
                <a:t>语法分析</a:t>
              </a:r>
            </a:p>
            <a:p>
              <a:pPr algn="ctr" eaLnBrk="0" hangingPunct="0"/>
              <a:r>
                <a:rPr lang="zh-CN" altLang="en-US" b="1">
                  <a:ea typeface="华文新魏" pitchFamily="2" charset="-122"/>
                </a:rPr>
                <a:t>程序</a:t>
              </a:r>
            </a:p>
          </p:txBody>
        </p:sp>
        <p:sp>
          <p:nvSpPr>
            <p:cNvPr id="10" name="Rectangle 67"/>
            <p:cNvSpPr>
              <a:spLocks noChangeArrowheads="1"/>
            </p:cNvSpPr>
            <p:nvPr/>
          </p:nvSpPr>
          <p:spPr bwMode="auto">
            <a:xfrm>
              <a:off x="3078" y="2856"/>
              <a:ext cx="1435"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语义分析及中间</a:t>
              </a:r>
            </a:p>
            <a:p>
              <a:pPr algn="ctr" eaLnBrk="0" hangingPunct="0"/>
              <a:r>
                <a:rPr lang="zh-CN" altLang="en-US" dirty="0">
                  <a:ea typeface="华文新魏" pitchFamily="2" charset="-122"/>
                </a:rPr>
                <a:t>代码生成程序</a:t>
              </a:r>
            </a:p>
          </p:txBody>
        </p:sp>
        <p:sp>
          <p:nvSpPr>
            <p:cNvPr id="11" name="Text Box 68"/>
            <p:cNvSpPr txBox="1">
              <a:spLocks noChangeArrowheads="1"/>
            </p:cNvSpPr>
            <p:nvPr/>
          </p:nvSpPr>
          <p:spPr bwMode="auto">
            <a:xfrm>
              <a:off x="1751" y="2251"/>
              <a:ext cx="453"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开始</a:t>
              </a:r>
            </a:p>
          </p:txBody>
        </p:sp>
        <p:sp>
          <p:nvSpPr>
            <p:cNvPr id="12" name="Text Box 69"/>
            <p:cNvSpPr txBox="1">
              <a:spLocks noChangeArrowheads="1"/>
            </p:cNvSpPr>
            <p:nvPr/>
          </p:nvSpPr>
          <p:spPr bwMode="auto">
            <a:xfrm>
              <a:off x="980" y="2774"/>
              <a:ext cx="645"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取单词</a:t>
              </a:r>
            </a:p>
          </p:txBody>
        </p:sp>
        <p:sp>
          <p:nvSpPr>
            <p:cNvPr id="13" name="Text Box 70"/>
            <p:cNvSpPr txBox="1">
              <a:spLocks noChangeArrowheads="1"/>
            </p:cNvSpPr>
            <p:nvPr/>
          </p:nvSpPr>
          <p:spPr bwMode="auto">
            <a:xfrm>
              <a:off x="2341" y="2774"/>
              <a:ext cx="766"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语法单位</a:t>
              </a:r>
            </a:p>
          </p:txBody>
        </p:sp>
        <p:sp>
          <p:nvSpPr>
            <p:cNvPr id="14" name="Text Box 71"/>
            <p:cNvSpPr txBox="1">
              <a:spLocks noChangeArrowheads="1"/>
            </p:cNvSpPr>
            <p:nvPr/>
          </p:nvSpPr>
          <p:spPr bwMode="auto">
            <a:xfrm>
              <a:off x="2341" y="3227"/>
              <a:ext cx="76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语义信息</a:t>
              </a:r>
            </a:p>
          </p:txBody>
        </p:sp>
        <p:sp>
          <p:nvSpPr>
            <p:cNvPr id="15" name="AutoShape 72"/>
            <p:cNvSpPr>
              <a:spLocks noChangeArrowheads="1"/>
            </p:cNvSpPr>
            <p:nvPr/>
          </p:nvSpPr>
          <p:spPr bwMode="auto">
            <a:xfrm>
              <a:off x="3157" y="3589"/>
              <a:ext cx="907" cy="317"/>
            </a:xfrm>
            <a:prstGeom prst="parallelogram">
              <a:avLst>
                <a:gd name="adj" fmla="val 45514"/>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中间代码</a:t>
              </a:r>
            </a:p>
          </p:txBody>
        </p:sp>
        <p:sp>
          <p:nvSpPr>
            <p:cNvPr id="16" name="Line 73"/>
            <p:cNvSpPr>
              <a:spLocks noChangeShapeType="1"/>
            </p:cNvSpPr>
            <p:nvPr/>
          </p:nvSpPr>
          <p:spPr bwMode="auto">
            <a:xfrm flipH="1">
              <a:off x="980" y="3046"/>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7" name="Line 74"/>
            <p:cNvSpPr>
              <a:spLocks noChangeShapeType="1"/>
            </p:cNvSpPr>
            <p:nvPr/>
          </p:nvSpPr>
          <p:spPr bwMode="auto">
            <a:xfrm>
              <a:off x="980" y="3227"/>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8" name="Line 75"/>
            <p:cNvSpPr>
              <a:spLocks noChangeShapeType="1"/>
            </p:cNvSpPr>
            <p:nvPr/>
          </p:nvSpPr>
          <p:spPr bwMode="auto">
            <a:xfrm>
              <a:off x="572" y="2547"/>
              <a:ext cx="0" cy="31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9" name="Line 76"/>
            <p:cNvSpPr>
              <a:spLocks noChangeShapeType="1"/>
            </p:cNvSpPr>
            <p:nvPr/>
          </p:nvSpPr>
          <p:spPr bwMode="auto">
            <a:xfrm>
              <a:off x="2341" y="3001"/>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0" name="Line 77"/>
            <p:cNvSpPr>
              <a:spLocks noChangeShapeType="1"/>
            </p:cNvSpPr>
            <p:nvPr/>
          </p:nvSpPr>
          <p:spPr bwMode="auto">
            <a:xfrm flipH="1">
              <a:off x="2341" y="3227"/>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1" name="Line 78"/>
            <p:cNvSpPr>
              <a:spLocks noChangeShapeType="1"/>
            </p:cNvSpPr>
            <p:nvPr/>
          </p:nvSpPr>
          <p:spPr bwMode="auto">
            <a:xfrm>
              <a:off x="3611" y="3339"/>
              <a:ext cx="0" cy="22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2" name="Line 79"/>
            <p:cNvSpPr>
              <a:spLocks noChangeShapeType="1"/>
            </p:cNvSpPr>
            <p:nvPr/>
          </p:nvSpPr>
          <p:spPr bwMode="auto">
            <a:xfrm>
              <a:off x="1978" y="2455"/>
              <a:ext cx="0" cy="40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3" name="Rectangle 80"/>
            <p:cNvSpPr>
              <a:spLocks noChangeArrowheads="1"/>
            </p:cNvSpPr>
            <p:nvPr/>
          </p:nvSpPr>
          <p:spPr bwMode="auto">
            <a:xfrm>
              <a:off x="1162" y="3770"/>
              <a:ext cx="1440" cy="318"/>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错误的诊查处理</a:t>
              </a:r>
            </a:p>
          </p:txBody>
        </p:sp>
        <p:sp>
          <p:nvSpPr>
            <p:cNvPr id="24" name="Line 81"/>
            <p:cNvSpPr>
              <a:spLocks noChangeShapeType="1"/>
            </p:cNvSpPr>
            <p:nvPr/>
          </p:nvSpPr>
          <p:spPr bwMode="auto">
            <a:xfrm>
              <a:off x="617" y="3363"/>
              <a:ext cx="817"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5" name="Line 82"/>
            <p:cNvSpPr>
              <a:spLocks noChangeShapeType="1"/>
            </p:cNvSpPr>
            <p:nvPr/>
          </p:nvSpPr>
          <p:spPr bwMode="auto">
            <a:xfrm>
              <a:off x="1887" y="3363"/>
              <a:ext cx="0"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6" name="Line 83"/>
            <p:cNvSpPr>
              <a:spLocks noChangeShapeType="1"/>
            </p:cNvSpPr>
            <p:nvPr/>
          </p:nvSpPr>
          <p:spPr bwMode="auto">
            <a:xfrm flipH="1">
              <a:off x="2386" y="3363"/>
              <a:ext cx="862"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grpSp>
    </p:spTree>
    <p:extLst>
      <p:ext uri="{BB962C8B-B14F-4D97-AF65-F5344CB8AC3E}">
        <p14:creationId xmlns:p14="http://schemas.microsoft.com/office/powerpoint/2010/main" val="20480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dirty="0"/>
              <a:t>非终结符</a:t>
            </a:r>
            <a:r>
              <a:rPr lang="en-US" altLang="zh-CN" dirty="0"/>
              <a:t>(</a:t>
            </a:r>
            <a:r>
              <a:rPr lang="zh-CN" altLang="en-US" dirty="0"/>
              <a:t>开始符号除外</a:t>
            </a:r>
            <a:r>
              <a:rPr lang="en-US" altLang="zh-CN" dirty="0"/>
              <a:t>)</a:t>
            </a:r>
            <a:r>
              <a:rPr lang="zh-CN" altLang="en-US" dirty="0"/>
              <a:t>既可有综合属性也可有继承属性</a:t>
            </a:r>
          </a:p>
          <a:p>
            <a:pPr>
              <a:defRPr/>
            </a:pPr>
            <a:r>
              <a:rPr lang="zh-CN" altLang="en-US" dirty="0"/>
              <a:t>文法开始符号没有继承属性</a:t>
            </a:r>
          </a:p>
          <a:p>
            <a:pPr>
              <a:defRPr/>
            </a:pPr>
            <a:r>
              <a:rPr lang="zh-CN" altLang="en-US" dirty="0"/>
              <a:t>终结符号只有综合属性，一般由词法分析器提供</a:t>
            </a:r>
          </a:p>
          <a:p>
            <a:pPr>
              <a:defRPr/>
            </a:pPr>
            <a:r>
              <a:rPr lang="zh-CN" altLang="en-US" dirty="0"/>
              <a:t>虚</a:t>
            </a:r>
            <a:r>
              <a:rPr lang="en-US" altLang="zh-CN" dirty="0"/>
              <a:t>(</a:t>
            </a:r>
            <a:r>
              <a:rPr lang="zh-CN" altLang="en-US" dirty="0"/>
              <a:t>综合</a:t>
            </a:r>
            <a:r>
              <a:rPr lang="en-US" altLang="zh-CN" dirty="0"/>
              <a:t>)</a:t>
            </a:r>
            <a:r>
              <a:rPr lang="zh-CN" altLang="en-US" dirty="0"/>
              <a:t>属性：</a:t>
            </a:r>
          </a:p>
          <a:p>
            <a:pPr lvl="1">
              <a:defRPr/>
            </a:pPr>
            <a:r>
              <a:rPr lang="zh-CN" altLang="en-US" dirty="0"/>
              <a:t> 针对语义动作</a:t>
            </a:r>
            <a:r>
              <a:rPr lang="en-US" altLang="zh-CN" dirty="0"/>
              <a:t>(</a:t>
            </a:r>
            <a:r>
              <a:rPr lang="zh-CN" altLang="en-US" dirty="0"/>
              <a:t>过程或语义子程序</a:t>
            </a:r>
            <a:r>
              <a:rPr lang="en-US" altLang="zh-CN" dirty="0"/>
              <a:t>)</a:t>
            </a:r>
            <a:endParaRPr lang="zh-CN" altLang="en-US" dirty="0"/>
          </a:p>
          <a:p>
            <a:pPr lvl="1">
              <a:defRPr/>
            </a:pPr>
            <a:r>
              <a:rPr lang="zh-CN" altLang="en-US" dirty="0"/>
              <a:t>只是为了形式上的统一</a:t>
            </a:r>
          </a:p>
          <a:p>
            <a:pPr>
              <a:defRPr/>
            </a:pPr>
            <a:r>
              <a:rPr lang="zh-CN" altLang="en-US" dirty="0"/>
              <a:t>语义规则可以计算属性值，也可以</a:t>
            </a:r>
            <a:r>
              <a:rPr lang="en-US" altLang="zh-CN" dirty="0"/>
              <a:t>(</a:t>
            </a:r>
            <a:r>
              <a:rPr lang="zh-CN" altLang="en-US" dirty="0"/>
              <a:t>语义动作</a:t>
            </a:r>
            <a:r>
              <a:rPr lang="en-US" altLang="zh-CN" dirty="0"/>
              <a:t>)</a:t>
            </a:r>
            <a:r>
              <a:rPr lang="zh-CN" altLang="en-US" dirty="0"/>
              <a:t>在符号表中登录信息、输出错误信息、进行类型检查、产生中间代码等</a:t>
            </a: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20</a:t>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p>
        </p:txBody>
      </p:sp>
    </p:spTree>
    <p:extLst>
      <p:ext uri="{BB962C8B-B14F-4D97-AF65-F5344CB8AC3E}">
        <p14:creationId xmlns:p14="http://schemas.microsoft.com/office/powerpoint/2010/main" val="13033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BFA99C3-AE45-A57E-73C0-B629010F591C}"/>
              </a:ext>
            </a:extLst>
          </p:cNvPr>
          <p:cNvSpPr>
            <a:spLocks noGrp="1"/>
          </p:cNvSpPr>
          <p:nvPr>
            <p:ph type="sldNum" sz="quarter" idx="12"/>
          </p:nvPr>
        </p:nvSpPr>
        <p:spPr/>
        <p:txBody>
          <a:bodyPr/>
          <a:lstStyle/>
          <a:p>
            <a:fld id="{10F35DC5-7E65-8247-99AB-4E984F8A921E}" type="slidenum">
              <a:rPr lang="en-US" smtClean="0"/>
              <a:pPr/>
              <a:t>21</a:t>
            </a:fld>
            <a:endParaRPr lang="en-US"/>
          </a:p>
        </p:txBody>
      </p:sp>
      <p:grpSp>
        <p:nvGrpSpPr>
          <p:cNvPr id="11" name="组合 10">
            <a:extLst>
              <a:ext uri="{FF2B5EF4-FFF2-40B4-BE49-F238E27FC236}">
                <a16:creationId xmlns:a16="http://schemas.microsoft.com/office/drawing/2014/main" id="{0CF01797-1E5D-E0FD-835E-8CBBFF17821F}"/>
              </a:ext>
            </a:extLst>
          </p:cNvPr>
          <p:cNvGrpSpPr/>
          <p:nvPr>
            <p:custDataLst>
              <p:tags r:id="rId2"/>
            </p:custDataLst>
          </p:nvPr>
        </p:nvGrpSpPr>
        <p:grpSpPr>
          <a:xfrm>
            <a:off x="0" y="0"/>
            <a:ext cx="12192000" cy="635000"/>
            <a:chOff x="0" y="0"/>
            <a:chExt cx="12192000" cy="635000"/>
          </a:xfrm>
        </p:grpSpPr>
        <p:sp>
          <p:nvSpPr>
            <p:cNvPr id="7" name="TitleBackground">
              <a:extLst>
                <a:ext uri="{FF2B5EF4-FFF2-40B4-BE49-F238E27FC236}">
                  <a16:creationId xmlns:a16="http://schemas.microsoft.com/office/drawing/2014/main" id="{2612657F-C669-4B7A-C0C5-5773CD756463}"/>
                </a:ext>
              </a:extLst>
            </p:cNvPr>
            <p:cNvSpPr/>
            <p:nvPr>
              <p:custDataLst>
                <p:tags r:id="rId12"/>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8" name="ColorBlock">
              <a:extLst>
                <a:ext uri="{FF2B5EF4-FFF2-40B4-BE49-F238E27FC236}">
                  <a16:creationId xmlns:a16="http://schemas.microsoft.com/office/drawing/2014/main" id="{7E4D2E0B-2F4A-853F-3663-967F2FA7057E}"/>
                </a:ext>
              </a:extLst>
            </p:cNvPr>
            <p:cNvSpPr/>
            <p:nvPr>
              <p:custDataLst>
                <p:tags r:id="rId13"/>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9" name="TypeText">
              <a:extLst>
                <a:ext uri="{FF2B5EF4-FFF2-40B4-BE49-F238E27FC236}">
                  <a16:creationId xmlns:a16="http://schemas.microsoft.com/office/drawing/2014/main" id="{33B97D00-F484-6F30-455E-55B34CDA43F7}"/>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a:extLst>
                <a:ext uri="{FF2B5EF4-FFF2-40B4-BE49-F238E27FC236}">
                  <a16:creationId xmlns:a16="http://schemas.microsoft.com/office/drawing/2014/main" id="{C7D50A57-397B-2306-8A3A-68E973E003D9}"/>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2" name="文本框 11">
            <a:extLst>
              <a:ext uri="{FF2B5EF4-FFF2-40B4-BE49-F238E27FC236}">
                <a16:creationId xmlns:a16="http://schemas.microsoft.com/office/drawing/2014/main" id="{0B4539A1-5DB2-AF85-564E-95E1603D9AC9}"/>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pPr marL="342900" marR="0" lvl="0" indent="-342900" algn="just" defTabSz="914400" rtl="0" eaLnBrk="1" fontAlgn="base" latinLnBrk="0" hangingPunct="1">
              <a:lnSpc>
                <a:spcPct val="100000"/>
              </a:lnSpc>
              <a:spcBef>
                <a:spcPct val="20000"/>
              </a:spcBef>
              <a:spcAft>
                <a:spcPct val="0"/>
              </a:spcAft>
              <a:buClr>
                <a:srgbClr val="CC0000"/>
              </a:buClr>
              <a:buSzTx/>
              <a:buFont typeface="Times" charset="0"/>
              <a:buChar char="•"/>
              <a:tabLst/>
              <a:defRPr/>
            </a:pP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考虑非终结符</a:t>
            </a:r>
            <a:r>
              <a:rPr kumimoji="0" lang="en-US" altLang="zh-CN"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A，B</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和</a:t>
            </a:r>
            <a:r>
              <a:rPr kumimoji="0" lang="en-US" altLang="zh-CN"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其中，</a:t>
            </a:r>
            <a:r>
              <a:rPr kumimoji="0" lang="en-US" altLang="zh-CN"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有一个继承属性</a:t>
            </a:r>
            <a:r>
              <a:rPr kumimoji="0" lang="en-US" altLang="zh-CN" sz="3200" b="0" i="0" u="none" strike="noStrike" kern="0" cap="none" spc="0" normalizeH="0" baseline="0" noProof="0" dirty="0">
                <a:ln>
                  <a:noFill/>
                </a:ln>
                <a:solidFill>
                  <a:srgbClr val="0070C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和一个综合属性</a:t>
            </a:r>
            <a:r>
              <a:rPr kumimoji="0" lang="en-US" altLang="zh-CN" sz="3200" b="0" i="0" u="none" strike="noStrike" kern="0" cap="none" spc="0" normalizeH="0" baseline="0" noProof="0" dirty="0" err="1">
                <a:ln>
                  <a:noFill/>
                </a:ln>
                <a:solidFill>
                  <a:srgbClr val="FF33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en-US" altLang="zh-CN" sz="3200" b="0" i="0" u="none" strike="noStrike" kern="0" cap="none" spc="0" normalizeH="0" baseline="0" noProof="0" dirty="0" err="1">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有综合属性</a:t>
            </a:r>
            <a:r>
              <a:rPr kumimoji="0" lang="en-US" altLang="zh-CN" sz="3200" b="0" i="0" u="none" strike="noStrike" kern="0" cap="none" spc="0" normalizeH="0" baseline="0" noProof="0" dirty="0" err="1">
                <a:ln>
                  <a:noFill/>
                </a:ln>
                <a:solidFill>
                  <a:srgbClr val="FF33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t>
            </a:r>
            <a:r>
              <a:rPr kumimoji="0" lang="en-US" altLang="zh-CN" sz="3200" b="0" i="0" u="none" strike="noStrike" kern="0" cap="none" spc="0" normalizeH="0" baseline="0" noProof="0" dirty="0" err="1">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有继承属性</a:t>
            </a:r>
            <a:r>
              <a:rPr kumimoji="0" lang="en-US" altLang="zh-CN" sz="3200" b="0" i="0" u="none" strike="noStrike" kern="0" cap="none" spc="0" normalizeH="0" baseline="0" noProof="0" dirty="0">
                <a:ln>
                  <a:noFill/>
                </a:ln>
                <a:solidFill>
                  <a:srgbClr val="0070C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d</a:t>
            </a:r>
            <a:r>
              <a:rPr kumimoji="0" lang="en-US" altLang="zh-CN"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产生式</a:t>
            </a:r>
            <a:r>
              <a:rPr kumimoji="0" lang="en-US" altLang="zh-CN" sz="3200" b="0" i="0" u="sng"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A→BC</a:t>
            </a:r>
            <a:r>
              <a:rPr kumimoji="0" lang="zh-CN" altLang="en-US" sz="3200" b="0" i="0" u="none" strike="noStrike" kern="0" cap="none" spc="0" normalizeH="0" baseline="0" noProof="0" dirty="0">
                <a:ln>
                  <a:noFill/>
                </a:ln>
                <a:solidFill>
                  <a:prstClr val="black"/>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不可能有规则</a:t>
            </a:r>
          </a:p>
        </p:txBody>
      </p:sp>
      <p:sp>
        <p:nvSpPr>
          <p:cNvPr id="13" name="文本框 12">
            <a:extLst>
              <a:ext uri="{FF2B5EF4-FFF2-40B4-BE49-F238E27FC236}">
                <a16:creationId xmlns:a16="http://schemas.microsoft.com/office/drawing/2014/main" id="{06E4AFF3-BA67-34F2-D8F6-4D026A25AB45}"/>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lang="en-US" altLang="zh-CN" sz="3600" dirty="0" err="1"/>
              <a:t>C.</a:t>
            </a:r>
            <a:r>
              <a:rPr lang="en-US" altLang="zh-CN" sz="3600" dirty="0" err="1">
                <a:solidFill>
                  <a:srgbClr val="0070C0"/>
                </a:solidFill>
              </a:rPr>
              <a:t>d</a:t>
            </a:r>
            <a:r>
              <a:rPr lang="en-US" altLang="zh-CN" sz="3600" dirty="0"/>
              <a:t>:=B.</a:t>
            </a:r>
            <a:r>
              <a:rPr lang="en-US" altLang="zh-CN" sz="3600" dirty="0">
                <a:solidFill>
                  <a:srgbClr val="FF3300"/>
                </a:solidFill>
              </a:rPr>
              <a:t>c</a:t>
            </a:r>
            <a:r>
              <a:rPr lang="en-US" altLang="zh-CN" sz="3600" dirty="0"/>
              <a:t>+1</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B3D70966-39D4-37CB-F403-4FC2A88345C6}"/>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lang="en-US" altLang="zh-CN" sz="3600" dirty="0" err="1"/>
              <a:t>A.</a:t>
            </a:r>
            <a:r>
              <a:rPr lang="en-US" altLang="zh-CN" sz="3600" dirty="0" err="1">
                <a:solidFill>
                  <a:srgbClr val="FF3300"/>
                </a:solidFill>
              </a:rPr>
              <a:t>b</a:t>
            </a:r>
            <a:r>
              <a:rPr lang="en-US" altLang="zh-CN" sz="3600" dirty="0"/>
              <a:t>:=</a:t>
            </a:r>
            <a:r>
              <a:rPr lang="en-US" altLang="zh-CN" sz="3600" dirty="0" err="1"/>
              <a:t>B.</a:t>
            </a:r>
            <a:r>
              <a:rPr lang="en-US" altLang="zh-CN" sz="3600" dirty="0" err="1">
                <a:solidFill>
                  <a:srgbClr val="FF3300"/>
                </a:solidFill>
              </a:rPr>
              <a:t>c</a:t>
            </a:r>
            <a:r>
              <a:rPr lang="en-US" altLang="zh-CN" sz="3600" dirty="0" err="1"/>
              <a:t>+C.</a:t>
            </a:r>
            <a:r>
              <a:rPr lang="en-US" altLang="zh-CN" sz="3600" dirty="0" err="1">
                <a:solidFill>
                  <a:srgbClr val="0070C0"/>
                </a:solidFill>
              </a:rPr>
              <a:t>d</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文本框 14">
            <a:extLst>
              <a:ext uri="{FF2B5EF4-FFF2-40B4-BE49-F238E27FC236}">
                <a16:creationId xmlns:a16="http://schemas.microsoft.com/office/drawing/2014/main" id="{07512401-2EC0-D196-99C7-8C69D44BC5D3}"/>
              </a:ext>
            </a:extLst>
          </p:cNvPr>
          <p:cNvSpPr txBox="1"/>
          <p:nvPr>
            <p:custDataLst>
              <p:tags r:id="rId6"/>
            </p:custDataLst>
          </p:nvPr>
        </p:nvSpPr>
        <p:spPr>
          <a:xfrm>
            <a:off x="2438400" y="4500563"/>
            <a:ext cx="8534400" cy="642938"/>
          </a:xfrm>
          <a:prstGeom prst="rect">
            <a:avLst/>
          </a:prstGeom>
          <a:noFill/>
        </p:spPr>
        <p:txBody>
          <a:bodyPr vert="horz" wrap="square" rtlCol="0" anchor="ctr" anchorCtr="0">
            <a:noAutofit/>
          </a:bodyPr>
          <a:lstStyle/>
          <a:p>
            <a:pPr algn="just">
              <a:defRPr/>
            </a:pPr>
            <a:r>
              <a:rPr lang="en-US" altLang="zh-CN" sz="3600" dirty="0" err="1"/>
              <a:t>B.</a:t>
            </a:r>
            <a:r>
              <a:rPr lang="en-US" altLang="zh-CN" sz="3600" dirty="0" err="1">
                <a:solidFill>
                  <a:srgbClr val="FF3300"/>
                </a:solidFill>
              </a:rPr>
              <a:t>c</a:t>
            </a:r>
            <a:r>
              <a:rPr lang="en-US" altLang="zh-CN" sz="3600" dirty="0">
                <a:solidFill>
                  <a:srgbClr val="FF3300"/>
                </a:solidFill>
              </a:rPr>
              <a:t> </a:t>
            </a:r>
            <a:r>
              <a:rPr lang="en-US" altLang="zh-CN" sz="3600" dirty="0"/>
              <a:t>:= </a:t>
            </a:r>
            <a:r>
              <a:rPr lang="en-US" altLang="zh-CN" sz="3600" dirty="0" err="1"/>
              <a:t>A.</a:t>
            </a:r>
            <a:r>
              <a:rPr lang="en-US" altLang="zh-CN" sz="3600" dirty="0" err="1">
                <a:solidFill>
                  <a:srgbClr val="0070C0"/>
                </a:solidFill>
              </a:rPr>
              <a:t>a</a:t>
            </a:r>
            <a:endParaRPr lang="en-US" altLang="zh-CN" sz="3600" dirty="0">
              <a:solidFill>
                <a:srgbClr val="0070C0"/>
              </a:solidFill>
            </a:endParaRPr>
          </a:p>
        </p:txBody>
      </p:sp>
      <p:sp>
        <p:nvSpPr>
          <p:cNvPr id="17" name="椭圆 16">
            <a:extLst>
              <a:ext uri="{FF2B5EF4-FFF2-40B4-BE49-F238E27FC236}">
                <a16:creationId xmlns:a16="http://schemas.microsoft.com/office/drawing/2014/main" id="{936220EE-5CAA-C846-AE50-64309F523F4C}"/>
              </a:ext>
            </a:extLst>
          </p:cNvPr>
          <p:cNvSpPr>
            <a:spLocks noChangeAspect="1"/>
          </p:cNvSpPr>
          <p:nvPr>
            <p:custDataLst>
              <p:tags r:id="rId7"/>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27B22BC6-F2B1-7D41-B77D-057190902B1D}"/>
              </a:ext>
            </a:extLst>
          </p:cNvPr>
          <p:cNvSpPr>
            <a:spLocks noChangeAspect="1"/>
          </p:cNvSpPr>
          <p:nvPr>
            <p:custDataLst>
              <p:tags r:id="rId8"/>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椭圆 18">
            <a:extLst>
              <a:ext uri="{FF2B5EF4-FFF2-40B4-BE49-F238E27FC236}">
                <a16:creationId xmlns:a16="http://schemas.microsoft.com/office/drawing/2014/main" id="{C51F619C-10C4-1064-8AEA-66DFEB7E9E2F}"/>
              </a:ext>
            </a:extLst>
          </p:cNvPr>
          <p:cNvSpPr>
            <a:spLocks noChangeAspect="1"/>
          </p:cNvSpPr>
          <p:nvPr>
            <p:custDataLst>
              <p:tags r:id="rId9"/>
            </p:custDataLst>
          </p:nvPr>
        </p:nvSpPr>
        <p:spPr bwMode="auto">
          <a:xfrm>
            <a:off x="1571625" y="456485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圆角矩形 20">
            <a:extLst>
              <a:ext uri="{FF2B5EF4-FFF2-40B4-BE49-F238E27FC236}">
                <a16:creationId xmlns:a16="http://schemas.microsoft.com/office/drawing/2014/main" id="{5A5F25D3-C51A-84CE-2623-55D1440B3E83}"/>
              </a:ext>
            </a:extLst>
          </p:cNvPr>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6" name="图片 5">
            <a:extLst>
              <a:ext uri="{FF2B5EF4-FFF2-40B4-BE49-F238E27FC236}">
                <a16:creationId xmlns:a16="http://schemas.microsoft.com/office/drawing/2014/main" id="{93AECE04-2655-0B97-F403-71F3641AAEA1}"/>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6743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600" dirty="0">
                <a:solidFill>
                  <a:srgbClr val="FF0000"/>
                </a:solidFill>
              </a:rPr>
              <a:t>S-</a:t>
            </a:r>
            <a:r>
              <a:rPr lang="zh-CN" altLang="en-US" sz="3600" dirty="0">
                <a:solidFill>
                  <a:srgbClr val="FF0000"/>
                </a:solidFill>
              </a:rPr>
              <a:t>属性定义</a:t>
            </a:r>
            <a:r>
              <a:rPr lang="en-US" altLang="zh-CN" sz="3600" dirty="0"/>
              <a:t>:</a:t>
            </a:r>
            <a:r>
              <a:rPr lang="zh-CN" altLang="en-US" sz="3600" dirty="0"/>
              <a:t>仅仅使用综合属性的</a:t>
            </a:r>
            <a:r>
              <a:rPr lang="zh-CN" altLang="en-US" sz="3600" b="1" dirty="0">
                <a:solidFill>
                  <a:srgbClr val="FF0000"/>
                </a:solidFill>
              </a:rPr>
              <a:t>语法制导定义</a:t>
            </a:r>
            <a:r>
              <a:rPr lang="zh-CN" altLang="en-US" sz="3600" dirty="0"/>
              <a:t>。</a:t>
            </a:r>
          </a:p>
          <a:p>
            <a:r>
              <a:rPr lang="zh-CN" altLang="en-US" sz="3600" dirty="0"/>
              <a:t>利用</a:t>
            </a:r>
            <a:r>
              <a:rPr lang="en-US" altLang="zh-CN" sz="3600" dirty="0"/>
              <a:t>S-</a:t>
            </a:r>
            <a:r>
              <a:rPr lang="zh-CN" altLang="en-US" sz="3600" dirty="0"/>
              <a:t>属性定义进行语义分析时</a:t>
            </a:r>
            <a:r>
              <a:rPr lang="en-US" altLang="zh-CN" sz="3600" dirty="0"/>
              <a:t>,</a:t>
            </a:r>
            <a:r>
              <a:rPr lang="zh-CN" altLang="en-US" sz="3600" dirty="0"/>
              <a:t>结点属性值的计算正好和自底向上分析建立分析树结点同步进行。</a:t>
            </a:r>
          </a:p>
          <a:p>
            <a:r>
              <a:rPr lang="zh-CN" altLang="en-US" sz="3600" dirty="0"/>
              <a:t>综合属性从下到上，其属性可从后代的属性计算得到</a:t>
            </a:r>
            <a:endParaRPr lang="en-US" altLang="zh-CN" sz="3600" dirty="0"/>
          </a:p>
          <a:p>
            <a:r>
              <a:rPr lang="zh-CN" altLang="en-US" sz="3600" dirty="0"/>
              <a:t>例</a:t>
            </a:r>
            <a:r>
              <a:rPr lang="en-US" altLang="zh-CN" sz="3600" dirty="0"/>
              <a:t>:</a:t>
            </a:r>
          </a:p>
          <a:p>
            <a:pPr lvl="1"/>
            <a:r>
              <a:rPr lang="zh-CN" altLang="en-US" sz="3200" dirty="0"/>
              <a:t>输入</a:t>
            </a:r>
            <a:r>
              <a:rPr lang="en-US" altLang="zh-CN" sz="3200" dirty="0"/>
              <a:t>: 3*5+4n</a:t>
            </a:r>
            <a:endParaRPr lang="zh-CN" altLang="en-US" sz="3200" dirty="0"/>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22</a:t>
            </a:fld>
            <a:endParaRPr lang="en-US"/>
          </a:p>
        </p:txBody>
      </p:sp>
      <p:sp>
        <p:nvSpPr>
          <p:cNvPr id="4" name="标题 3"/>
          <p:cNvSpPr>
            <a:spLocks noGrp="1"/>
          </p:cNvSpPr>
          <p:nvPr>
            <p:ph type="title"/>
          </p:nvPr>
        </p:nvSpPr>
        <p:spPr/>
        <p:txBody>
          <a:bodyPr/>
          <a:lstStyle/>
          <a:p>
            <a:r>
              <a:rPr lang="en-US" altLang="zh-CN" dirty="0"/>
              <a:t>5.2.1 </a:t>
            </a:r>
            <a:r>
              <a:rPr lang="zh-CN" altLang="en-US" dirty="0"/>
              <a:t>综合属性</a:t>
            </a:r>
          </a:p>
        </p:txBody>
      </p:sp>
    </p:spTree>
    <p:extLst>
      <p:ext uri="{BB962C8B-B14F-4D97-AF65-F5344CB8AC3E}">
        <p14:creationId xmlns:p14="http://schemas.microsoft.com/office/powerpoint/2010/main" val="2349360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914400"/>
            <a:ext cx="8534400" cy="685800"/>
          </a:xfrm>
        </p:spPr>
        <p:txBody>
          <a:bodyPr/>
          <a:lstStyle/>
          <a:p>
            <a:r>
              <a:rPr lang="zh-CN" altLang="en-US" sz="3600" dirty="0">
                <a:latin typeface="华文新魏" panose="02010800040101010101" pitchFamily="2" charset="-122"/>
              </a:rPr>
              <a:t>例</a:t>
            </a:r>
            <a:r>
              <a:rPr lang="en-US" altLang="zh-CN" sz="3600" dirty="0">
                <a:latin typeface="华文新魏" panose="02010800040101010101" pitchFamily="2" charset="-122"/>
              </a:rPr>
              <a:t>1 </a:t>
            </a:r>
            <a:r>
              <a:rPr lang="zh-CN" altLang="en-US" sz="3600" dirty="0">
                <a:latin typeface="华文新魏" panose="02010800040101010101" pitchFamily="2" charset="-122"/>
              </a:rPr>
              <a:t>台式计算器程序的</a:t>
            </a:r>
            <a:r>
              <a:rPr lang="en-US" altLang="zh-CN" sz="3600" dirty="0">
                <a:latin typeface="Times New Roman" charset="0"/>
                <a:ea typeface="Times New Roman" charset="0"/>
                <a:cs typeface="Times New Roman" charset="0"/>
              </a:rPr>
              <a:t>S-</a:t>
            </a:r>
            <a:r>
              <a:rPr lang="zh-CN" altLang="en-US" sz="3600" dirty="0">
                <a:latin typeface="华文新魏" panose="02010800040101010101" pitchFamily="2" charset="-122"/>
              </a:rPr>
              <a:t>属性定义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23</a:t>
            </a:fld>
            <a:endParaRPr lang="en-US"/>
          </a:p>
        </p:txBody>
      </p:sp>
      <p:sp>
        <p:nvSpPr>
          <p:cNvPr id="4" name="标题 3"/>
          <p:cNvSpPr>
            <a:spLocks noGrp="1"/>
          </p:cNvSpPr>
          <p:nvPr>
            <p:ph type="title"/>
          </p:nvPr>
        </p:nvSpPr>
        <p:spPr/>
        <p:txBody>
          <a:bodyPr/>
          <a:lstStyle/>
          <a:p>
            <a:r>
              <a:rPr lang="en-US" altLang="zh-CN" dirty="0"/>
              <a:t>5.2.1 </a:t>
            </a:r>
            <a:r>
              <a:rPr lang="zh-CN" altLang="en-US" dirty="0"/>
              <a:t>综合属性</a:t>
            </a:r>
          </a:p>
        </p:txBody>
      </p:sp>
      <p:graphicFrame>
        <p:nvGraphicFramePr>
          <p:cNvPr id="5" name="表格 4"/>
          <p:cNvGraphicFramePr>
            <a:graphicFrameLocks noGrp="1"/>
          </p:cNvGraphicFramePr>
          <p:nvPr>
            <p:extLst>
              <p:ext uri="{D42A27DB-BD31-4B8C-83A1-F6EECF244321}">
                <p14:modId xmlns:p14="http://schemas.microsoft.com/office/powerpoint/2010/main" val="687671536"/>
              </p:ext>
            </p:extLst>
          </p:nvPr>
        </p:nvGraphicFramePr>
        <p:xfrm>
          <a:off x="1905000" y="1676400"/>
          <a:ext cx="8497888" cy="4633912"/>
        </p:xfrm>
        <a:graphic>
          <a:graphicData uri="http://schemas.openxmlformats.org/drawingml/2006/table">
            <a:tbl>
              <a:tblPr/>
              <a:tblGrid>
                <a:gridCol w="3025775">
                  <a:extLst>
                    <a:ext uri="{9D8B030D-6E8A-4147-A177-3AD203B41FA5}">
                      <a16:colId xmlns:a16="http://schemas.microsoft.com/office/drawing/2014/main" val="20000"/>
                    </a:ext>
                  </a:extLst>
                </a:gridCol>
                <a:gridCol w="5472113">
                  <a:extLst>
                    <a:ext uri="{9D8B030D-6E8A-4147-A177-3AD203B41FA5}">
                      <a16:colId xmlns:a16="http://schemas.microsoft.com/office/drawing/2014/main" val="20001"/>
                    </a:ext>
                  </a:extLst>
                </a:gridCol>
              </a:tblGrid>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L</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En</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endParaRPr kumimoji="0" lang="zh-CN" altLang="en-US"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print(</a:t>
                      </a:r>
                      <a:r>
                        <a:rPr kumimoji="0" lang="en-US" altLang="zh-CN" sz="32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E.val</a:t>
                      </a:r>
                      <a:r>
                        <a:rPr kumimoji="0" lang="en-US" altLang="zh-CN" sz="32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32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E</a:t>
                      </a:r>
                      <a:r>
                        <a:rPr kumimoji="0" lang="en-US" altLang="zh-CN" sz="32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E.val</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E</a:t>
                      </a:r>
                      <a:r>
                        <a:rPr kumimoji="0" lang="en-US" altLang="zh-CN" sz="3200" b="0" i="0" u="none" strike="noStrike" cap="none" normalizeH="0" baseline="-25000" dirty="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val+T</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endPar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T </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E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T 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endPar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T</a:t>
                      </a:r>
                      <a:r>
                        <a:rPr kumimoji="0" lang="en-US" altLang="zh-CN" sz="32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val := T</a:t>
                      </a:r>
                      <a:r>
                        <a:rPr kumimoji="0" lang="en-US" altLang="zh-CN" sz="32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  val*F  val</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F</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val := F  val</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(E) </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val := E val</a:t>
                      </a:r>
                      <a:endParaRPr kumimoji="0" lang="zh-CN" altLang="en-US" sz="32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6"/>
                  </a:ext>
                </a:extLst>
              </a:tr>
              <a:tr h="579239">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F digit </a:t>
                      </a:r>
                      <a:endParaRPr kumimoji="0" lang="zh-CN" altLang="en-US"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F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r>
                        <a:rPr kumimoji="0" lang="en-US" altLang="zh-CN"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a:t>
                      </a:r>
                      <a:r>
                        <a:rPr kumimoji="0" lang="en-US" altLang="zh-CN" sz="32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digitlexval</a:t>
                      </a:r>
                      <a:endParaRPr kumimoji="0" lang="zh-CN" altLang="en-US" sz="32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3638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524000" y="6273800"/>
            <a:ext cx="1981200" cy="457200"/>
          </a:xfrm>
        </p:spPr>
        <p:txBody>
          <a:bodyPr/>
          <a:lstStyle/>
          <a:p>
            <a:fld id="{10F35DC5-7E65-8247-99AB-4E984F8A921E}" type="slidenum">
              <a:rPr lang="en-US" smtClean="0"/>
              <a:pPr/>
              <a:t>24</a:t>
            </a:fld>
            <a:endParaRPr lang="en-US"/>
          </a:p>
        </p:txBody>
      </p:sp>
      <p:sp>
        <p:nvSpPr>
          <p:cNvPr id="5" name="标题 1"/>
          <p:cNvSpPr txBox="1">
            <a:spLocks/>
          </p:cNvSpPr>
          <p:nvPr/>
        </p:nvSpPr>
        <p:spPr bwMode="auto">
          <a:xfrm>
            <a:off x="6629400" y="6065838"/>
            <a:ext cx="3987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ltLang="zh-CN" sz="2800" kern="0">
                <a:latin typeface="Times New Roman" pitchFamily="18" charset="0"/>
                <a:cs typeface="Times New Roman" pitchFamily="18" charset="0"/>
              </a:rPr>
              <a:t>3*5 +4</a:t>
            </a:r>
            <a:r>
              <a:rPr lang="zh-CN" altLang="en-US" sz="2800" kern="0">
                <a:latin typeface="Times New Roman" pitchFamily="18" charset="0"/>
                <a:cs typeface="Times New Roman" pitchFamily="18" charset="0"/>
              </a:rPr>
              <a:t>的语义分析过程</a:t>
            </a:r>
            <a:endParaRPr lang="zh-CN" altLang="en-US" sz="2800" kern="0" dirty="0">
              <a:latin typeface="Times New Roman" pitchFamily="18" charset="0"/>
              <a:cs typeface="Times New Roman" pitchFamily="18" charset="0"/>
            </a:endParaRPr>
          </a:p>
        </p:txBody>
      </p:sp>
      <p:sp>
        <p:nvSpPr>
          <p:cNvPr id="6" name="Rectangle 2"/>
          <p:cNvSpPr>
            <a:spLocks noChangeArrowheads="1"/>
          </p:cNvSpPr>
          <p:nvPr/>
        </p:nvSpPr>
        <p:spPr bwMode="auto">
          <a:xfrm>
            <a:off x="2286000" y="6196012"/>
            <a:ext cx="2819400" cy="585788"/>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lexval:=3</a:t>
            </a:r>
            <a:endParaRPr kumimoji="1" lang="en-US" altLang="zh-CN">
              <a:latin typeface="Times New Roman" pitchFamily="18" charset="0"/>
              <a:cs typeface="Times New Roman" pitchFamily="18" charset="0"/>
            </a:endParaRPr>
          </a:p>
        </p:txBody>
      </p:sp>
      <p:sp>
        <p:nvSpPr>
          <p:cNvPr id="7" name="Rectangle 4"/>
          <p:cNvSpPr>
            <a:spLocks noChangeArrowheads="1"/>
          </p:cNvSpPr>
          <p:nvPr/>
        </p:nvSpPr>
        <p:spPr bwMode="auto">
          <a:xfrm>
            <a:off x="2362200" y="52133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val:=3</a:t>
            </a:r>
            <a:endParaRPr kumimoji="1" lang="en-US" altLang="zh-CN">
              <a:latin typeface="Times New Roman" pitchFamily="18" charset="0"/>
              <a:cs typeface="Times New Roman" pitchFamily="18" charset="0"/>
            </a:endParaRPr>
          </a:p>
        </p:txBody>
      </p:sp>
      <p:sp>
        <p:nvSpPr>
          <p:cNvPr id="8" name="Line 6"/>
          <p:cNvSpPr>
            <a:spLocks noChangeShapeType="1"/>
          </p:cNvSpPr>
          <p:nvPr/>
        </p:nvSpPr>
        <p:spPr bwMode="auto">
          <a:xfrm flipV="1">
            <a:off x="3276600" y="5802312"/>
            <a:ext cx="0" cy="381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 name="Line 8"/>
          <p:cNvSpPr>
            <a:spLocks noChangeShapeType="1"/>
          </p:cNvSpPr>
          <p:nvPr/>
        </p:nvSpPr>
        <p:spPr bwMode="auto">
          <a:xfrm flipV="1">
            <a:off x="3276600" y="47355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Rectangle 9"/>
          <p:cNvSpPr>
            <a:spLocks noChangeArrowheads="1"/>
          </p:cNvSpPr>
          <p:nvPr/>
        </p:nvSpPr>
        <p:spPr bwMode="auto">
          <a:xfrm>
            <a:off x="2209800" y="41259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val:=3</a:t>
            </a:r>
            <a:endParaRPr kumimoji="1" lang="en-US" altLang="zh-CN">
              <a:latin typeface="Times New Roman" pitchFamily="18" charset="0"/>
              <a:cs typeface="Times New Roman" pitchFamily="18" charset="0"/>
            </a:endParaRPr>
          </a:p>
        </p:txBody>
      </p:sp>
      <p:sp>
        <p:nvSpPr>
          <p:cNvPr id="11" name="Rectangle 10"/>
          <p:cNvSpPr>
            <a:spLocks noChangeArrowheads="1"/>
          </p:cNvSpPr>
          <p:nvPr/>
        </p:nvSpPr>
        <p:spPr bwMode="auto">
          <a:xfrm>
            <a:off x="5222876" y="5253038"/>
            <a:ext cx="2854325"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lexval:=5</a:t>
            </a:r>
            <a:endParaRPr kumimoji="1" lang="en-US" altLang="zh-CN">
              <a:latin typeface="Times New Roman" pitchFamily="18" charset="0"/>
              <a:cs typeface="Times New Roman" pitchFamily="18" charset="0"/>
            </a:endParaRPr>
          </a:p>
        </p:txBody>
      </p:sp>
      <p:sp>
        <p:nvSpPr>
          <p:cNvPr id="12" name="Line 11"/>
          <p:cNvSpPr>
            <a:spLocks noChangeShapeType="1"/>
          </p:cNvSpPr>
          <p:nvPr/>
        </p:nvSpPr>
        <p:spPr bwMode="auto">
          <a:xfrm flipV="1">
            <a:off x="6400800" y="4735512"/>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 name="Rectangle 12"/>
          <p:cNvSpPr>
            <a:spLocks noChangeArrowheads="1"/>
          </p:cNvSpPr>
          <p:nvPr/>
        </p:nvSpPr>
        <p:spPr bwMode="auto">
          <a:xfrm>
            <a:off x="5257800" y="41465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val:=5</a:t>
            </a:r>
            <a:endParaRPr kumimoji="1" lang="en-US" altLang="zh-CN">
              <a:latin typeface="Times New Roman" pitchFamily="18" charset="0"/>
              <a:cs typeface="Times New Roman" pitchFamily="18" charset="0"/>
            </a:endParaRPr>
          </a:p>
        </p:txBody>
      </p:sp>
      <p:sp>
        <p:nvSpPr>
          <p:cNvPr id="14" name="Rectangle 13"/>
          <p:cNvSpPr>
            <a:spLocks noChangeArrowheads="1"/>
          </p:cNvSpPr>
          <p:nvPr/>
        </p:nvSpPr>
        <p:spPr bwMode="auto">
          <a:xfrm>
            <a:off x="3581400" y="29273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val:=15</a:t>
            </a:r>
            <a:endParaRPr kumimoji="1" lang="en-US" altLang="zh-CN">
              <a:latin typeface="Times New Roman" pitchFamily="18" charset="0"/>
              <a:cs typeface="Times New Roman" pitchFamily="18" charset="0"/>
            </a:endParaRPr>
          </a:p>
        </p:txBody>
      </p:sp>
      <p:sp>
        <p:nvSpPr>
          <p:cNvPr id="15" name="Line 14"/>
          <p:cNvSpPr>
            <a:spLocks noChangeShapeType="1"/>
          </p:cNvSpPr>
          <p:nvPr/>
        </p:nvSpPr>
        <p:spPr bwMode="auto">
          <a:xfrm flipH="1">
            <a:off x="3429000" y="3516312"/>
            <a:ext cx="990600" cy="5715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 name="Line 15"/>
          <p:cNvSpPr>
            <a:spLocks noChangeShapeType="1"/>
          </p:cNvSpPr>
          <p:nvPr/>
        </p:nvSpPr>
        <p:spPr bwMode="auto">
          <a:xfrm>
            <a:off x="5105400" y="3516312"/>
            <a:ext cx="1066800" cy="615950"/>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 name="Text Box 16"/>
          <p:cNvSpPr txBox="1">
            <a:spLocks noChangeArrowheads="1"/>
          </p:cNvSpPr>
          <p:nvPr/>
        </p:nvSpPr>
        <p:spPr bwMode="auto">
          <a:xfrm>
            <a:off x="4648200" y="4125913"/>
            <a:ext cx="4572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a:t>
            </a:r>
          </a:p>
        </p:txBody>
      </p:sp>
      <p:sp>
        <p:nvSpPr>
          <p:cNvPr id="18" name="Line 17"/>
          <p:cNvSpPr>
            <a:spLocks noChangeShapeType="1"/>
          </p:cNvSpPr>
          <p:nvPr/>
        </p:nvSpPr>
        <p:spPr bwMode="auto">
          <a:xfrm>
            <a:off x="4800600" y="3516312"/>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 name="Line 18"/>
          <p:cNvSpPr>
            <a:spLocks noChangeShapeType="1"/>
          </p:cNvSpPr>
          <p:nvPr/>
        </p:nvSpPr>
        <p:spPr bwMode="auto">
          <a:xfrm flipV="1">
            <a:off x="4724400" y="2525712"/>
            <a:ext cx="0" cy="381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 name="Rectangle 19"/>
          <p:cNvSpPr>
            <a:spLocks noChangeArrowheads="1"/>
          </p:cNvSpPr>
          <p:nvPr/>
        </p:nvSpPr>
        <p:spPr bwMode="auto">
          <a:xfrm>
            <a:off x="3505200" y="19161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E</a:t>
            </a:r>
            <a:r>
              <a:rPr kumimoji="1" lang="en-US" altLang="zh-CN">
                <a:latin typeface="Times New Roman" pitchFamily="18" charset="0"/>
                <a:cs typeface="Times New Roman" pitchFamily="18" charset="0"/>
                <a:sym typeface="Symbol" pitchFamily="18" charset="2"/>
              </a:rPr>
              <a:t>val:=15</a:t>
            </a:r>
            <a:endParaRPr kumimoji="1" lang="en-US" altLang="zh-CN">
              <a:latin typeface="Times New Roman" pitchFamily="18" charset="0"/>
              <a:cs typeface="Times New Roman" pitchFamily="18" charset="0"/>
            </a:endParaRPr>
          </a:p>
        </p:txBody>
      </p:sp>
      <p:sp>
        <p:nvSpPr>
          <p:cNvPr id="21" name="Text Box 20"/>
          <p:cNvSpPr txBox="1">
            <a:spLocks noChangeArrowheads="1"/>
          </p:cNvSpPr>
          <p:nvPr/>
        </p:nvSpPr>
        <p:spPr bwMode="auto">
          <a:xfrm>
            <a:off x="6019800" y="1916113"/>
            <a:ext cx="457200" cy="588963"/>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a:t>
            </a:r>
          </a:p>
        </p:txBody>
      </p:sp>
      <p:sp>
        <p:nvSpPr>
          <p:cNvPr id="22" name="Rectangle 21"/>
          <p:cNvSpPr>
            <a:spLocks noChangeArrowheads="1"/>
          </p:cNvSpPr>
          <p:nvPr/>
        </p:nvSpPr>
        <p:spPr bwMode="auto">
          <a:xfrm>
            <a:off x="7620000" y="4051301"/>
            <a:ext cx="2870200" cy="585787"/>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lexval:=4</a:t>
            </a:r>
            <a:endParaRPr kumimoji="1" lang="en-US" altLang="zh-CN">
              <a:latin typeface="Times New Roman" pitchFamily="18" charset="0"/>
              <a:cs typeface="Times New Roman" pitchFamily="18" charset="0"/>
            </a:endParaRPr>
          </a:p>
        </p:txBody>
      </p:sp>
      <p:sp>
        <p:nvSpPr>
          <p:cNvPr id="23" name="Line 22"/>
          <p:cNvSpPr>
            <a:spLocks noChangeShapeType="1"/>
          </p:cNvSpPr>
          <p:nvPr/>
        </p:nvSpPr>
        <p:spPr bwMode="auto">
          <a:xfrm flipV="1">
            <a:off x="8839200" y="35925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 name="Rectangle 23"/>
          <p:cNvSpPr>
            <a:spLocks noChangeArrowheads="1"/>
          </p:cNvSpPr>
          <p:nvPr/>
        </p:nvSpPr>
        <p:spPr bwMode="auto">
          <a:xfrm>
            <a:off x="7696200" y="30035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val:=4</a:t>
            </a:r>
            <a:endParaRPr kumimoji="1" lang="en-US" altLang="zh-CN">
              <a:latin typeface="Times New Roman" pitchFamily="18" charset="0"/>
              <a:cs typeface="Times New Roman" pitchFamily="18" charset="0"/>
            </a:endParaRPr>
          </a:p>
        </p:txBody>
      </p:sp>
      <p:sp>
        <p:nvSpPr>
          <p:cNvPr id="25" name="Rectangle 24"/>
          <p:cNvSpPr>
            <a:spLocks noChangeArrowheads="1"/>
          </p:cNvSpPr>
          <p:nvPr/>
        </p:nvSpPr>
        <p:spPr bwMode="auto">
          <a:xfrm>
            <a:off x="7543800" y="19161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val:=4</a:t>
            </a:r>
            <a:endParaRPr kumimoji="1" lang="en-US" altLang="zh-CN">
              <a:latin typeface="Times New Roman" pitchFamily="18" charset="0"/>
              <a:cs typeface="Times New Roman" pitchFamily="18" charset="0"/>
            </a:endParaRPr>
          </a:p>
        </p:txBody>
      </p:sp>
      <p:sp>
        <p:nvSpPr>
          <p:cNvPr id="26" name="Line 25"/>
          <p:cNvSpPr>
            <a:spLocks noChangeShapeType="1"/>
          </p:cNvSpPr>
          <p:nvPr/>
        </p:nvSpPr>
        <p:spPr bwMode="auto">
          <a:xfrm flipV="1">
            <a:off x="8763000" y="2449512"/>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 name="Rectangle 26"/>
          <p:cNvSpPr>
            <a:spLocks noChangeArrowheads="1"/>
          </p:cNvSpPr>
          <p:nvPr/>
        </p:nvSpPr>
        <p:spPr bwMode="auto">
          <a:xfrm>
            <a:off x="5029200" y="8699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E</a:t>
            </a:r>
            <a:r>
              <a:rPr kumimoji="1" lang="en-US" altLang="zh-CN">
                <a:latin typeface="Times New Roman" pitchFamily="18" charset="0"/>
                <a:cs typeface="Times New Roman" pitchFamily="18" charset="0"/>
                <a:sym typeface="Symbol" pitchFamily="18" charset="2"/>
              </a:rPr>
              <a:t>val:=19</a:t>
            </a:r>
            <a:endParaRPr kumimoji="1" lang="en-US" altLang="zh-CN">
              <a:latin typeface="Times New Roman" pitchFamily="18" charset="0"/>
              <a:cs typeface="Times New Roman" pitchFamily="18" charset="0"/>
            </a:endParaRPr>
          </a:p>
        </p:txBody>
      </p:sp>
      <p:sp>
        <p:nvSpPr>
          <p:cNvPr id="28" name="Line 27"/>
          <p:cNvSpPr>
            <a:spLocks noChangeShapeType="1"/>
          </p:cNvSpPr>
          <p:nvPr/>
        </p:nvSpPr>
        <p:spPr bwMode="auto">
          <a:xfrm flipH="1">
            <a:off x="4876800" y="1458912"/>
            <a:ext cx="762000" cy="43973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9" name="Line 28"/>
          <p:cNvSpPr>
            <a:spLocks noChangeShapeType="1"/>
          </p:cNvSpPr>
          <p:nvPr/>
        </p:nvSpPr>
        <p:spPr bwMode="auto">
          <a:xfrm>
            <a:off x="6172200" y="14589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0" name="Line 29"/>
          <p:cNvSpPr>
            <a:spLocks noChangeShapeType="1"/>
          </p:cNvSpPr>
          <p:nvPr/>
        </p:nvSpPr>
        <p:spPr bwMode="auto">
          <a:xfrm>
            <a:off x="6629400" y="1458913"/>
            <a:ext cx="1676400" cy="449263"/>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1" name="Rectangle 30"/>
          <p:cNvSpPr>
            <a:spLocks noChangeArrowheads="1"/>
          </p:cNvSpPr>
          <p:nvPr/>
        </p:nvSpPr>
        <p:spPr bwMode="auto">
          <a:xfrm>
            <a:off x="7074310" y="0"/>
            <a:ext cx="16764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L</a:t>
            </a:r>
          </a:p>
        </p:txBody>
      </p:sp>
      <p:sp>
        <p:nvSpPr>
          <p:cNvPr id="32" name="Line 31"/>
          <p:cNvSpPr>
            <a:spLocks noChangeShapeType="1"/>
          </p:cNvSpPr>
          <p:nvPr/>
        </p:nvSpPr>
        <p:spPr bwMode="auto">
          <a:xfrm flipH="1">
            <a:off x="6019800" y="588962"/>
            <a:ext cx="1676400" cy="255434"/>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33" name="Text Box 32"/>
          <p:cNvSpPr txBox="1">
            <a:spLocks noChangeArrowheads="1"/>
          </p:cNvSpPr>
          <p:nvPr/>
        </p:nvSpPr>
        <p:spPr bwMode="auto">
          <a:xfrm>
            <a:off x="8984226" y="869950"/>
            <a:ext cx="4572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n</a:t>
            </a:r>
          </a:p>
        </p:txBody>
      </p:sp>
      <p:sp>
        <p:nvSpPr>
          <p:cNvPr id="34" name="Line 33"/>
          <p:cNvSpPr>
            <a:spLocks noChangeShapeType="1"/>
          </p:cNvSpPr>
          <p:nvPr/>
        </p:nvSpPr>
        <p:spPr bwMode="auto">
          <a:xfrm>
            <a:off x="8077200" y="588962"/>
            <a:ext cx="1135626" cy="280987"/>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Tree>
    <p:extLst>
      <p:ext uri="{BB962C8B-B14F-4D97-AF65-F5344CB8AC3E}">
        <p14:creationId xmlns:p14="http://schemas.microsoft.com/office/powerpoint/2010/main" val="361465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524000" y="6273800"/>
            <a:ext cx="1981200" cy="457200"/>
          </a:xfrm>
        </p:spPr>
        <p:txBody>
          <a:bodyPr/>
          <a:lstStyle/>
          <a:p>
            <a:fld id="{10F35DC5-7E65-8247-99AB-4E984F8A921E}" type="slidenum">
              <a:rPr lang="en-US" smtClean="0"/>
              <a:pPr/>
              <a:t>25</a:t>
            </a:fld>
            <a:endParaRPr lang="en-US"/>
          </a:p>
        </p:txBody>
      </p:sp>
      <p:sp>
        <p:nvSpPr>
          <p:cNvPr id="5" name="标题 1"/>
          <p:cNvSpPr txBox="1">
            <a:spLocks/>
          </p:cNvSpPr>
          <p:nvPr/>
        </p:nvSpPr>
        <p:spPr bwMode="auto">
          <a:xfrm>
            <a:off x="6629400" y="6065838"/>
            <a:ext cx="3987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ltLang="zh-CN" sz="2800" kern="0">
                <a:latin typeface="Times New Roman" pitchFamily="18" charset="0"/>
                <a:cs typeface="Times New Roman" pitchFamily="18" charset="0"/>
              </a:rPr>
              <a:t>3*5 +4</a:t>
            </a:r>
            <a:r>
              <a:rPr lang="zh-CN" altLang="en-US" sz="2800" kern="0">
                <a:latin typeface="Times New Roman" pitchFamily="18" charset="0"/>
                <a:cs typeface="Times New Roman" pitchFamily="18" charset="0"/>
              </a:rPr>
              <a:t>的语义分析过程</a:t>
            </a:r>
            <a:endParaRPr lang="zh-CN" altLang="en-US" sz="2800" kern="0" dirty="0">
              <a:latin typeface="Times New Roman" pitchFamily="18" charset="0"/>
              <a:cs typeface="Times New Roman" pitchFamily="18" charset="0"/>
            </a:endParaRPr>
          </a:p>
        </p:txBody>
      </p:sp>
      <p:sp>
        <p:nvSpPr>
          <p:cNvPr id="6" name="Rectangle 2"/>
          <p:cNvSpPr>
            <a:spLocks noChangeArrowheads="1"/>
          </p:cNvSpPr>
          <p:nvPr/>
        </p:nvSpPr>
        <p:spPr bwMode="auto">
          <a:xfrm>
            <a:off x="2286000" y="6196012"/>
            <a:ext cx="2819400" cy="585788"/>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lexval:=3</a:t>
            </a:r>
            <a:endParaRPr kumimoji="1" lang="en-US" altLang="zh-CN">
              <a:latin typeface="Times New Roman" pitchFamily="18" charset="0"/>
              <a:cs typeface="Times New Roman" pitchFamily="18" charset="0"/>
            </a:endParaRPr>
          </a:p>
        </p:txBody>
      </p:sp>
      <p:sp>
        <p:nvSpPr>
          <p:cNvPr id="7" name="Rectangle 4"/>
          <p:cNvSpPr>
            <a:spLocks noChangeArrowheads="1"/>
          </p:cNvSpPr>
          <p:nvPr/>
        </p:nvSpPr>
        <p:spPr bwMode="auto">
          <a:xfrm>
            <a:off x="2362200" y="52133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val:=3</a:t>
            </a:r>
            <a:endParaRPr kumimoji="1" lang="en-US" altLang="zh-CN">
              <a:latin typeface="Times New Roman" pitchFamily="18" charset="0"/>
              <a:cs typeface="Times New Roman" pitchFamily="18" charset="0"/>
            </a:endParaRPr>
          </a:p>
        </p:txBody>
      </p:sp>
      <p:sp>
        <p:nvSpPr>
          <p:cNvPr id="8" name="Line 6"/>
          <p:cNvSpPr>
            <a:spLocks noChangeShapeType="1"/>
          </p:cNvSpPr>
          <p:nvPr/>
        </p:nvSpPr>
        <p:spPr bwMode="auto">
          <a:xfrm flipV="1">
            <a:off x="3276600" y="5802312"/>
            <a:ext cx="0" cy="381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 name="Line 8"/>
          <p:cNvSpPr>
            <a:spLocks noChangeShapeType="1"/>
          </p:cNvSpPr>
          <p:nvPr/>
        </p:nvSpPr>
        <p:spPr bwMode="auto">
          <a:xfrm flipV="1">
            <a:off x="3276600" y="47355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 name="Rectangle 9"/>
          <p:cNvSpPr>
            <a:spLocks noChangeArrowheads="1"/>
          </p:cNvSpPr>
          <p:nvPr/>
        </p:nvSpPr>
        <p:spPr bwMode="auto">
          <a:xfrm>
            <a:off x="2209800" y="41259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val:=3</a:t>
            </a:r>
            <a:endParaRPr kumimoji="1" lang="en-US" altLang="zh-CN">
              <a:latin typeface="Times New Roman" pitchFamily="18" charset="0"/>
              <a:cs typeface="Times New Roman" pitchFamily="18" charset="0"/>
            </a:endParaRPr>
          </a:p>
        </p:txBody>
      </p:sp>
      <p:sp>
        <p:nvSpPr>
          <p:cNvPr id="11" name="Rectangle 10"/>
          <p:cNvSpPr>
            <a:spLocks noChangeArrowheads="1"/>
          </p:cNvSpPr>
          <p:nvPr/>
        </p:nvSpPr>
        <p:spPr bwMode="auto">
          <a:xfrm>
            <a:off x="5222876" y="5253038"/>
            <a:ext cx="2854325"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lexval:=5</a:t>
            </a:r>
            <a:endParaRPr kumimoji="1" lang="en-US" altLang="zh-CN">
              <a:latin typeface="Times New Roman" pitchFamily="18" charset="0"/>
              <a:cs typeface="Times New Roman" pitchFamily="18" charset="0"/>
            </a:endParaRPr>
          </a:p>
        </p:txBody>
      </p:sp>
      <p:sp>
        <p:nvSpPr>
          <p:cNvPr id="12" name="Line 11"/>
          <p:cNvSpPr>
            <a:spLocks noChangeShapeType="1"/>
          </p:cNvSpPr>
          <p:nvPr/>
        </p:nvSpPr>
        <p:spPr bwMode="auto">
          <a:xfrm flipV="1">
            <a:off x="6400800" y="4735512"/>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 name="Rectangle 12"/>
          <p:cNvSpPr>
            <a:spLocks noChangeArrowheads="1"/>
          </p:cNvSpPr>
          <p:nvPr/>
        </p:nvSpPr>
        <p:spPr bwMode="auto">
          <a:xfrm>
            <a:off x="5257800" y="41465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val:=5</a:t>
            </a:r>
            <a:endParaRPr kumimoji="1" lang="en-US" altLang="zh-CN">
              <a:latin typeface="Times New Roman" pitchFamily="18" charset="0"/>
              <a:cs typeface="Times New Roman" pitchFamily="18" charset="0"/>
            </a:endParaRPr>
          </a:p>
        </p:txBody>
      </p:sp>
      <p:sp>
        <p:nvSpPr>
          <p:cNvPr id="14" name="Rectangle 13"/>
          <p:cNvSpPr>
            <a:spLocks noChangeArrowheads="1"/>
          </p:cNvSpPr>
          <p:nvPr/>
        </p:nvSpPr>
        <p:spPr bwMode="auto">
          <a:xfrm>
            <a:off x="3581400" y="29273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val:=15</a:t>
            </a:r>
            <a:endParaRPr kumimoji="1" lang="en-US" altLang="zh-CN">
              <a:latin typeface="Times New Roman" pitchFamily="18" charset="0"/>
              <a:cs typeface="Times New Roman" pitchFamily="18" charset="0"/>
            </a:endParaRPr>
          </a:p>
        </p:txBody>
      </p:sp>
      <p:sp>
        <p:nvSpPr>
          <p:cNvPr id="15" name="Line 14"/>
          <p:cNvSpPr>
            <a:spLocks noChangeShapeType="1"/>
          </p:cNvSpPr>
          <p:nvPr/>
        </p:nvSpPr>
        <p:spPr bwMode="auto">
          <a:xfrm flipH="1">
            <a:off x="3429000" y="3516312"/>
            <a:ext cx="990600" cy="5715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 name="Line 15"/>
          <p:cNvSpPr>
            <a:spLocks noChangeShapeType="1"/>
          </p:cNvSpPr>
          <p:nvPr/>
        </p:nvSpPr>
        <p:spPr bwMode="auto">
          <a:xfrm>
            <a:off x="5105400" y="3516312"/>
            <a:ext cx="1066800" cy="615950"/>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 name="Text Box 16"/>
          <p:cNvSpPr txBox="1">
            <a:spLocks noChangeArrowheads="1"/>
          </p:cNvSpPr>
          <p:nvPr/>
        </p:nvSpPr>
        <p:spPr bwMode="auto">
          <a:xfrm>
            <a:off x="4648200" y="4125913"/>
            <a:ext cx="4572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a:t>
            </a:r>
          </a:p>
        </p:txBody>
      </p:sp>
      <p:sp>
        <p:nvSpPr>
          <p:cNvPr id="18" name="Line 17"/>
          <p:cNvSpPr>
            <a:spLocks noChangeShapeType="1"/>
          </p:cNvSpPr>
          <p:nvPr/>
        </p:nvSpPr>
        <p:spPr bwMode="auto">
          <a:xfrm>
            <a:off x="4800600" y="3516312"/>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 name="Line 18"/>
          <p:cNvSpPr>
            <a:spLocks noChangeShapeType="1"/>
          </p:cNvSpPr>
          <p:nvPr/>
        </p:nvSpPr>
        <p:spPr bwMode="auto">
          <a:xfrm flipV="1">
            <a:off x="4724400" y="2525712"/>
            <a:ext cx="0" cy="381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 name="Rectangle 19"/>
          <p:cNvSpPr>
            <a:spLocks noChangeArrowheads="1"/>
          </p:cNvSpPr>
          <p:nvPr/>
        </p:nvSpPr>
        <p:spPr bwMode="auto">
          <a:xfrm>
            <a:off x="3505200" y="19161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E</a:t>
            </a:r>
            <a:r>
              <a:rPr kumimoji="1" lang="en-US" altLang="zh-CN">
                <a:latin typeface="Times New Roman" pitchFamily="18" charset="0"/>
                <a:cs typeface="Times New Roman" pitchFamily="18" charset="0"/>
                <a:sym typeface="Symbol" pitchFamily="18" charset="2"/>
              </a:rPr>
              <a:t>val:=15</a:t>
            </a:r>
            <a:endParaRPr kumimoji="1" lang="en-US" altLang="zh-CN">
              <a:latin typeface="Times New Roman" pitchFamily="18" charset="0"/>
              <a:cs typeface="Times New Roman" pitchFamily="18" charset="0"/>
            </a:endParaRPr>
          </a:p>
        </p:txBody>
      </p:sp>
      <p:sp>
        <p:nvSpPr>
          <p:cNvPr id="21" name="Text Box 20"/>
          <p:cNvSpPr txBox="1">
            <a:spLocks noChangeArrowheads="1"/>
          </p:cNvSpPr>
          <p:nvPr/>
        </p:nvSpPr>
        <p:spPr bwMode="auto">
          <a:xfrm>
            <a:off x="6019800" y="1916113"/>
            <a:ext cx="457200" cy="588963"/>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a:t>
            </a:r>
          </a:p>
        </p:txBody>
      </p:sp>
      <p:sp>
        <p:nvSpPr>
          <p:cNvPr id="22" name="Rectangle 21"/>
          <p:cNvSpPr>
            <a:spLocks noChangeArrowheads="1"/>
          </p:cNvSpPr>
          <p:nvPr/>
        </p:nvSpPr>
        <p:spPr bwMode="auto">
          <a:xfrm>
            <a:off x="7620000" y="4051301"/>
            <a:ext cx="2870200" cy="585787"/>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digit</a:t>
            </a:r>
            <a:r>
              <a:rPr kumimoji="1" lang="en-US" altLang="zh-CN">
                <a:latin typeface="Times New Roman" pitchFamily="18" charset="0"/>
                <a:cs typeface="Times New Roman" pitchFamily="18" charset="0"/>
                <a:sym typeface="Symbol" pitchFamily="18" charset="2"/>
              </a:rPr>
              <a:t>lexval:=4</a:t>
            </a:r>
            <a:endParaRPr kumimoji="1" lang="en-US" altLang="zh-CN">
              <a:latin typeface="Times New Roman" pitchFamily="18" charset="0"/>
              <a:cs typeface="Times New Roman" pitchFamily="18" charset="0"/>
            </a:endParaRPr>
          </a:p>
        </p:txBody>
      </p:sp>
      <p:sp>
        <p:nvSpPr>
          <p:cNvPr id="23" name="Line 22"/>
          <p:cNvSpPr>
            <a:spLocks noChangeShapeType="1"/>
          </p:cNvSpPr>
          <p:nvPr/>
        </p:nvSpPr>
        <p:spPr bwMode="auto">
          <a:xfrm flipV="1">
            <a:off x="8839200" y="35925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 name="Rectangle 23"/>
          <p:cNvSpPr>
            <a:spLocks noChangeArrowheads="1"/>
          </p:cNvSpPr>
          <p:nvPr/>
        </p:nvSpPr>
        <p:spPr bwMode="auto">
          <a:xfrm>
            <a:off x="7696200" y="30035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F</a:t>
            </a:r>
            <a:r>
              <a:rPr kumimoji="1" lang="en-US" altLang="zh-CN">
                <a:latin typeface="Times New Roman" pitchFamily="18" charset="0"/>
                <a:cs typeface="Times New Roman" pitchFamily="18" charset="0"/>
                <a:sym typeface="Symbol" pitchFamily="18" charset="2"/>
              </a:rPr>
              <a:t>val:=4</a:t>
            </a:r>
            <a:endParaRPr kumimoji="1" lang="en-US" altLang="zh-CN">
              <a:latin typeface="Times New Roman" pitchFamily="18" charset="0"/>
              <a:cs typeface="Times New Roman" pitchFamily="18" charset="0"/>
            </a:endParaRPr>
          </a:p>
        </p:txBody>
      </p:sp>
      <p:sp>
        <p:nvSpPr>
          <p:cNvPr id="25" name="Rectangle 24"/>
          <p:cNvSpPr>
            <a:spLocks noChangeArrowheads="1"/>
          </p:cNvSpPr>
          <p:nvPr/>
        </p:nvSpPr>
        <p:spPr bwMode="auto">
          <a:xfrm>
            <a:off x="7543800" y="1916113"/>
            <a:ext cx="22098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T</a:t>
            </a:r>
            <a:r>
              <a:rPr kumimoji="1" lang="en-US" altLang="zh-CN">
                <a:latin typeface="Times New Roman" pitchFamily="18" charset="0"/>
                <a:cs typeface="Times New Roman" pitchFamily="18" charset="0"/>
                <a:sym typeface="Symbol" pitchFamily="18" charset="2"/>
              </a:rPr>
              <a:t>val:=4</a:t>
            </a:r>
            <a:endParaRPr kumimoji="1" lang="en-US" altLang="zh-CN">
              <a:latin typeface="Times New Roman" pitchFamily="18" charset="0"/>
              <a:cs typeface="Times New Roman" pitchFamily="18" charset="0"/>
            </a:endParaRPr>
          </a:p>
        </p:txBody>
      </p:sp>
      <p:sp>
        <p:nvSpPr>
          <p:cNvPr id="26" name="Line 25"/>
          <p:cNvSpPr>
            <a:spLocks noChangeShapeType="1"/>
          </p:cNvSpPr>
          <p:nvPr/>
        </p:nvSpPr>
        <p:spPr bwMode="auto">
          <a:xfrm flipV="1">
            <a:off x="8763000" y="2449512"/>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 name="Rectangle 26"/>
          <p:cNvSpPr>
            <a:spLocks noChangeArrowheads="1"/>
          </p:cNvSpPr>
          <p:nvPr/>
        </p:nvSpPr>
        <p:spPr bwMode="auto">
          <a:xfrm>
            <a:off x="5029200" y="869950"/>
            <a:ext cx="22098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E</a:t>
            </a:r>
            <a:r>
              <a:rPr kumimoji="1" lang="en-US" altLang="zh-CN">
                <a:latin typeface="Times New Roman" pitchFamily="18" charset="0"/>
                <a:cs typeface="Times New Roman" pitchFamily="18" charset="0"/>
                <a:sym typeface="Symbol" pitchFamily="18" charset="2"/>
              </a:rPr>
              <a:t>val:=19</a:t>
            </a:r>
            <a:endParaRPr kumimoji="1" lang="en-US" altLang="zh-CN">
              <a:latin typeface="Times New Roman" pitchFamily="18" charset="0"/>
              <a:cs typeface="Times New Roman" pitchFamily="18" charset="0"/>
            </a:endParaRPr>
          </a:p>
        </p:txBody>
      </p:sp>
      <p:sp>
        <p:nvSpPr>
          <p:cNvPr id="28" name="Line 27"/>
          <p:cNvSpPr>
            <a:spLocks noChangeShapeType="1"/>
          </p:cNvSpPr>
          <p:nvPr/>
        </p:nvSpPr>
        <p:spPr bwMode="auto">
          <a:xfrm flipH="1">
            <a:off x="4876800" y="1458912"/>
            <a:ext cx="762000" cy="439738"/>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9" name="Line 28"/>
          <p:cNvSpPr>
            <a:spLocks noChangeShapeType="1"/>
          </p:cNvSpPr>
          <p:nvPr/>
        </p:nvSpPr>
        <p:spPr bwMode="auto">
          <a:xfrm>
            <a:off x="6172200" y="1458912"/>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0" name="Line 29"/>
          <p:cNvSpPr>
            <a:spLocks noChangeShapeType="1"/>
          </p:cNvSpPr>
          <p:nvPr/>
        </p:nvSpPr>
        <p:spPr bwMode="auto">
          <a:xfrm>
            <a:off x="6629400" y="1458913"/>
            <a:ext cx="1676400" cy="449263"/>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5" name="Line 34"/>
          <p:cNvSpPr>
            <a:spLocks noChangeShapeType="1"/>
          </p:cNvSpPr>
          <p:nvPr/>
        </p:nvSpPr>
        <p:spPr bwMode="auto">
          <a:xfrm flipV="1">
            <a:off x="3505200" y="5802312"/>
            <a:ext cx="0" cy="3810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6" name="Line 35"/>
          <p:cNvSpPr>
            <a:spLocks noChangeShapeType="1"/>
          </p:cNvSpPr>
          <p:nvPr/>
        </p:nvSpPr>
        <p:spPr bwMode="auto">
          <a:xfrm flipV="1">
            <a:off x="3505200" y="4735512"/>
            <a:ext cx="0" cy="4572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7" name="Line 36"/>
          <p:cNvSpPr>
            <a:spLocks noChangeShapeType="1"/>
          </p:cNvSpPr>
          <p:nvPr/>
        </p:nvSpPr>
        <p:spPr bwMode="auto">
          <a:xfrm flipV="1">
            <a:off x="6553200" y="4811712"/>
            <a:ext cx="0" cy="4572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8" name="Line 37"/>
          <p:cNvSpPr>
            <a:spLocks noChangeShapeType="1"/>
          </p:cNvSpPr>
          <p:nvPr/>
        </p:nvSpPr>
        <p:spPr bwMode="auto">
          <a:xfrm flipV="1">
            <a:off x="3200400" y="3565526"/>
            <a:ext cx="838200" cy="484187"/>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9" name="Line 38"/>
          <p:cNvSpPr>
            <a:spLocks noChangeShapeType="1"/>
          </p:cNvSpPr>
          <p:nvPr/>
        </p:nvSpPr>
        <p:spPr bwMode="auto">
          <a:xfrm flipH="1" flipV="1">
            <a:off x="5638800" y="3609976"/>
            <a:ext cx="762000" cy="439737"/>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 name="Line 39"/>
          <p:cNvSpPr>
            <a:spLocks noChangeShapeType="1"/>
          </p:cNvSpPr>
          <p:nvPr/>
        </p:nvSpPr>
        <p:spPr bwMode="auto">
          <a:xfrm flipV="1">
            <a:off x="4800600" y="2525712"/>
            <a:ext cx="0" cy="3810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 name="Line 40"/>
          <p:cNvSpPr>
            <a:spLocks noChangeShapeType="1"/>
          </p:cNvSpPr>
          <p:nvPr/>
        </p:nvSpPr>
        <p:spPr bwMode="auto">
          <a:xfrm flipV="1">
            <a:off x="9067800" y="3668712"/>
            <a:ext cx="0" cy="3810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2" name="Line 41"/>
          <p:cNvSpPr>
            <a:spLocks noChangeShapeType="1"/>
          </p:cNvSpPr>
          <p:nvPr/>
        </p:nvSpPr>
        <p:spPr bwMode="auto">
          <a:xfrm flipV="1">
            <a:off x="8991600" y="2525712"/>
            <a:ext cx="0" cy="4572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3" name="Line 42"/>
          <p:cNvSpPr>
            <a:spLocks noChangeShapeType="1"/>
          </p:cNvSpPr>
          <p:nvPr/>
        </p:nvSpPr>
        <p:spPr bwMode="auto">
          <a:xfrm flipV="1">
            <a:off x="4572000" y="1608138"/>
            <a:ext cx="533400" cy="307975"/>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4" name="Line 43"/>
          <p:cNvSpPr>
            <a:spLocks noChangeShapeType="1"/>
          </p:cNvSpPr>
          <p:nvPr/>
        </p:nvSpPr>
        <p:spPr bwMode="auto">
          <a:xfrm flipH="1" flipV="1">
            <a:off x="7391400" y="1458913"/>
            <a:ext cx="1371600" cy="366713"/>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 name="Line 44"/>
          <p:cNvSpPr>
            <a:spLocks noChangeShapeType="1"/>
          </p:cNvSpPr>
          <p:nvPr/>
        </p:nvSpPr>
        <p:spPr bwMode="auto">
          <a:xfrm flipH="1" flipV="1">
            <a:off x="8574140" y="598868"/>
            <a:ext cx="569861" cy="152400"/>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46" name="Line 45"/>
          <p:cNvSpPr>
            <a:spLocks noChangeShapeType="1"/>
          </p:cNvSpPr>
          <p:nvPr/>
        </p:nvSpPr>
        <p:spPr bwMode="auto">
          <a:xfrm flipV="1">
            <a:off x="6248401" y="524514"/>
            <a:ext cx="825909" cy="128896"/>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48" name="Rectangle 30"/>
          <p:cNvSpPr>
            <a:spLocks noChangeArrowheads="1"/>
          </p:cNvSpPr>
          <p:nvPr/>
        </p:nvSpPr>
        <p:spPr bwMode="auto">
          <a:xfrm>
            <a:off x="7074310" y="0"/>
            <a:ext cx="1676400" cy="588962"/>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kumimoji="1" lang="en-US" altLang="zh-CN">
                <a:latin typeface="Times New Roman" pitchFamily="18" charset="0"/>
                <a:cs typeface="Times New Roman" pitchFamily="18" charset="0"/>
              </a:rPr>
              <a:t>L</a:t>
            </a:r>
          </a:p>
        </p:txBody>
      </p:sp>
      <p:sp>
        <p:nvSpPr>
          <p:cNvPr id="49" name="Line 31"/>
          <p:cNvSpPr>
            <a:spLocks noChangeShapeType="1"/>
          </p:cNvSpPr>
          <p:nvPr/>
        </p:nvSpPr>
        <p:spPr bwMode="auto">
          <a:xfrm flipH="1">
            <a:off x="6019800" y="588962"/>
            <a:ext cx="1676400" cy="255434"/>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50" name="Text Box 32"/>
          <p:cNvSpPr txBox="1">
            <a:spLocks noChangeArrowheads="1"/>
          </p:cNvSpPr>
          <p:nvPr/>
        </p:nvSpPr>
        <p:spPr bwMode="auto">
          <a:xfrm>
            <a:off x="8984226" y="869950"/>
            <a:ext cx="457200" cy="588963"/>
          </a:xfrm>
          <a:prstGeom prst="rect">
            <a:avLst/>
          </a:prstGeom>
          <a:solidFill>
            <a:srgbClr val="FFFFFF"/>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kumimoji="1" lang="en-US" altLang="zh-CN">
                <a:latin typeface="Times New Roman" pitchFamily="18" charset="0"/>
                <a:cs typeface="Times New Roman" pitchFamily="18" charset="0"/>
              </a:rPr>
              <a:t>n</a:t>
            </a:r>
          </a:p>
        </p:txBody>
      </p:sp>
      <p:sp>
        <p:nvSpPr>
          <p:cNvPr id="51" name="Line 33"/>
          <p:cNvSpPr>
            <a:spLocks noChangeShapeType="1"/>
          </p:cNvSpPr>
          <p:nvPr/>
        </p:nvSpPr>
        <p:spPr bwMode="auto">
          <a:xfrm>
            <a:off x="8077200" y="588962"/>
            <a:ext cx="1135626" cy="280987"/>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Tree>
    <p:extLst>
      <p:ext uri="{BB962C8B-B14F-4D97-AF65-F5344CB8AC3E}">
        <p14:creationId xmlns:p14="http://schemas.microsoft.com/office/powerpoint/2010/main" val="170433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0999" y="990600"/>
            <a:ext cx="11404601" cy="4978400"/>
          </a:xfrm>
        </p:spPr>
        <p:txBody>
          <a:bodyPr/>
          <a:lstStyle/>
          <a:p>
            <a:r>
              <a:rPr lang="zh-CN" altLang="en-US" sz="3600" dirty="0">
                <a:latin typeface="华文新魏" panose="02010800040101010101" pitchFamily="2" charset="-122"/>
              </a:rPr>
              <a:t>在分析树中为每个文法符号上加上它们的属性，则称为带注释的分析树，简称注释分析树</a:t>
            </a:r>
          </a:p>
          <a:p>
            <a:r>
              <a:rPr kumimoji="1" lang="zh-CN" altLang="en-US" sz="3600" dirty="0">
                <a:latin typeface="华文新魏" panose="02010800040101010101" pitchFamily="2" charset="-122"/>
              </a:rPr>
              <a:t>综合属性值的计算方法</a:t>
            </a:r>
          </a:p>
          <a:p>
            <a:pPr lvl="1"/>
            <a:r>
              <a:rPr kumimoji="1" lang="zh-CN" altLang="en-US" sz="3600" dirty="0">
                <a:latin typeface="华文新魏" panose="02010800040101010101" pitchFamily="2" charset="-122"/>
              </a:rPr>
              <a:t>对于</a:t>
            </a:r>
            <a:r>
              <a:rPr kumimoji="1" lang="en-US" altLang="zh-CN" sz="3600" dirty="0">
                <a:latin typeface="Times New Roman" charset="0"/>
                <a:ea typeface="Times New Roman" charset="0"/>
                <a:cs typeface="Times New Roman" charset="0"/>
              </a:rPr>
              <a:t>S-</a:t>
            </a:r>
            <a:r>
              <a:rPr kumimoji="1" lang="zh-CN" altLang="en-US" sz="3600" dirty="0">
                <a:latin typeface="华文新魏" panose="02010800040101010101" pitchFamily="2" charset="-122"/>
              </a:rPr>
              <a:t>属性定义，通常使用</a:t>
            </a:r>
            <a:r>
              <a:rPr kumimoji="1" lang="zh-CN" altLang="en-US" sz="3600" b="1" dirty="0">
                <a:solidFill>
                  <a:srgbClr val="FF0000"/>
                </a:solidFill>
                <a:latin typeface="华文新魏" panose="02010800040101010101" pitchFamily="2" charset="-122"/>
              </a:rPr>
              <a:t>自底向上的分析方法</a:t>
            </a:r>
            <a:r>
              <a:rPr kumimoji="1" lang="zh-CN" altLang="en-US" sz="3600" dirty="0">
                <a:latin typeface="华文新魏" panose="02010800040101010101" pitchFamily="2" charset="-122"/>
              </a:rPr>
              <a:t>，在建立每一个结点处使用语义规则来计算综合属性值，即在用哪个产生式进行归约后，就执行那个产生式的</a:t>
            </a:r>
            <a:r>
              <a:rPr kumimoji="1" lang="en-US" altLang="zh-CN" sz="3600" dirty="0">
                <a:latin typeface="Times New Roman" charset="0"/>
                <a:ea typeface="Times New Roman" charset="0"/>
                <a:cs typeface="Times New Roman" charset="0"/>
              </a:rPr>
              <a:t>S-</a:t>
            </a:r>
            <a:r>
              <a:rPr kumimoji="1" lang="zh-CN" altLang="en-US" sz="3600" dirty="0">
                <a:latin typeface="华文新魏" panose="02010800040101010101" pitchFamily="2" charset="-122"/>
              </a:rPr>
              <a:t>属性定义计算属性的值，从</a:t>
            </a:r>
            <a:r>
              <a:rPr kumimoji="1" lang="zh-CN" altLang="en-US" sz="3600" b="1" dirty="0">
                <a:latin typeface="华文新魏" panose="02010800040101010101" pitchFamily="2" charset="-122"/>
              </a:rPr>
              <a:t>叶结点到根结点</a:t>
            </a:r>
            <a:r>
              <a:rPr kumimoji="1" lang="zh-CN" altLang="en-US" sz="3600" dirty="0">
                <a:latin typeface="华文新魏" panose="02010800040101010101" pitchFamily="2" charset="-122"/>
              </a:rPr>
              <a:t>进行计算。 </a:t>
            </a:r>
          </a:p>
          <a:p>
            <a:endParaRPr lang="zh-CN" altLang="en-US" sz="3600" dirty="0">
              <a:latin typeface="华文新魏" panose="02010800040101010101" pitchFamily="2" charset="-122"/>
              <a:ea typeface="华文新魏" panose="02010800040101010101" pitchFamily="2" charset="-122"/>
            </a:endParaRPr>
          </a:p>
        </p:txBody>
      </p:sp>
      <p:sp>
        <p:nvSpPr>
          <p:cNvPr id="3" name="标题 2"/>
          <p:cNvSpPr>
            <a:spLocks noGrp="1"/>
          </p:cNvSpPr>
          <p:nvPr>
            <p:ph type="title"/>
          </p:nvPr>
        </p:nvSpPr>
        <p:spPr/>
        <p:txBody>
          <a:bodyPr/>
          <a:lstStyle/>
          <a:p>
            <a:r>
              <a:rPr lang="en-US" altLang="zh-CN" dirty="0"/>
              <a:t>5.2.1 </a:t>
            </a:r>
            <a:r>
              <a:rPr lang="zh-CN" altLang="en-US" dirty="0"/>
              <a:t>综合属性</a:t>
            </a:r>
          </a:p>
        </p:txBody>
      </p:sp>
    </p:spTree>
    <p:extLst>
      <p:ext uri="{BB962C8B-B14F-4D97-AF65-F5344CB8AC3E}">
        <p14:creationId xmlns:p14="http://schemas.microsoft.com/office/powerpoint/2010/main" val="62050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399" y="990600"/>
            <a:ext cx="11252201" cy="2590800"/>
          </a:xfrm>
        </p:spPr>
        <p:txBody>
          <a:bodyPr/>
          <a:lstStyle/>
          <a:p>
            <a:r>
              <a:rPr lang="zh-CN" altLang="en-US" sz="3600" b="1" dirty="0">
                <a:solidFill>
                  <a:srgbClr val="FF0000"/>
                </a:solidFill>
              </a:rPr>
              <a:t>继承属性值</a:t>
            </a:r>
            <a:r>
              <a:rPr lang="zh-CN" altLang="en-US" sz="3600" dirty="0"/>
              <a:t>是由此结点的父结点或兄弟结点的某些属性值来决定的。</a:t>
            </a:r>
            <a:endParaRPr lang="en-US" altLang="zh-CN" sz="3600" dirty="0"/>
          </a:p>
          <a:p>
            <a:r>
              <a:rPr lang="zh-CN" altLang="en-US" sz="3600" dirty="0"/>
              <a:t>继承属性从上到下包括兄弟，也即继承属性从前辈和兄弟的属性计算得到。</a:t>
            </a:r>
          </a:p>
        </p:txBody>
      </p:sp>
      <p:sp>
        <p:nvSpPr>
          <p:cNvPr id="3" name="灯片编号占位符 2"/>
          <p:cNvSpPr>
            <a:spLocks noGrp="1"/>
          </p:cNvSpPr>
          <p:nvPr>
            <p:ph type="sldNum" sz="quarter" idx="12"/>
          </p:nvPr>
        </p:nvSpPr>
        <p:spPr/>
        <p:txBody>
          <a:bodyPr/>
          <a:lstStyle/>
          <a:p>
            <a:fld id="{10F35DC5-7E65-8247-99AB-4E984F8A921E}" type="slidenum">
              <a:rPr lang="en-US" smtClean="0"/>
              <a:pPr/>
              <a:t>27</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sp>
        <p:nvSpPr>
          <p:cNvPr id="5" name="矩形 4"/>
          <p:cNvSpPr>
            <a:spLocks noChangeArrowheads="1"/>
          </p:cNvSpPr>
          <p:nvPr/>
        </p:nvSpPr>
        <p:spPr bwMode="auto">
          <a:xfrm>
            <a:off x="1676400" y="4405225"/>
            <a:ext cx="876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kumimoji="1" lang="zh-CN" altLang="en-US" sz="3600" dirty="0">
                <a:latin typeface="Times New Roman" pitchFamily="18" charset="0"/>
                <a:cs typeface="Times New Roman" pitchFamily="18" charset="0"/>
              </a:rPr>
              <a:t> 例</a:t>
            </a:r>
            <a:r>
              <a:rPr kumimoji="1" lang="en-US" altLang="zh-CN" sz="3600" dirty="0">
                <a:latin typeface="Times New Roman" pitchFamily="18" charset="0"/>
                <a:cs typeface="Times New Roman" pitchFamily="18" charset="0"/>
              </a:rPr>
              <a:t>2  </a:t>
            </a:r>
            <a:r>
              <a:rPr kumimoji="1" lang="zh-CN" altLang="en-US" sz="3600" dirty="0">
                <a:latin typeface="Times New Roman" pitchFamily="18" charset="0"/>
                <a:cs typeface="Times New Roman" pitchFamily="18" charset="0"/>
              </a:rPr>
              <a:t>变量说明的属性定义</a:t>
            </a:r>
          </a:p>
          <a:p>
            <a:pPr eaLnBrk="1" hangingPunct="1">
              <a:spcBef>
                <a:spcPct val="0"/>
              </a:spcBef>
              <a:buFont typeface="Wingdings" pitchFamily="2" charset="2"/>
              <a:buNone/>
            </a:pPr>
            <a:r>
              <a:rPr kumimoji="1" lang="zh-CN" altLang="en-US" sz="3600" dirty="0">
                <a:latin typeface="Times New Roman" pitchFamily="18" charset="0"/>
                <a:cs typeface="Times New Roman" pitchFamily="18" charset="0"/>
              </a:rPr>
              <a:t>                   </a:t>
            </a:r>
            <a:r>
              <a:rPr kumimoji="1" lang="en-US" altLang="zh-CN" sz="3600" dirty="0" err="1">
                <a:latin typeface="Times New Roman" pitchFamily="18" charset="0"/>
                <a:cs typeface="Times New Roman" pitchFamily="18" charset="0"/>
              </a:rPr>
              <a:t>int</a:t>
            </a:r>
            <a:r>
              <a:rPr kumimoji="1" lang="en-US" altLang="zh-CN" sz="3600" dirty="0">
                <a:latin typeface="Times New Roman" pitchFamily="18" charset="0"/>
                <a:cs typeface="Times New Roman" pitchFamily="18" charset="0"/>
              </a:rPr>
              <a:t>   a, b, c</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4877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838200"/>
            <a:ext cx="8534400" cy="533400"/>
          </a:xfrm>
        </p:spPr>
        <p:txBody>
          <a:bodyPr/>
          <a:lstStyle/>
          <a:p>
            <a:r>
              <a:rPr lang="zh-CN" altLang="en-US" dirty="0"/>
              <a:t>例</a:t>
            </a:r>
            <a:r>
              <a:rPr lang="en-US" altLang="zh-CN" dirty="0"/>
              <a:t>2 </a:t>
            </a:r>
            <a:r>
              <a:rPr lang="zh-CN" altLang="en-US" dirty="0"/>
              <a:t>带有继承属性</a:t>
            </a:r>
            <a:r>
              <a:rPr lang="en-US" altLang="zh-CN" dirty="0"/>
              <a:t>L.in</a:t>
            </a:r>
            <a:r>
              <a:rPr lang="zh-CN" altLang="en-US" dirty="0"/>
              <a:t>的语法制导定义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28</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graphicFrame>
        <p:nvGraphicFramePr>
          <p:cNvPr id="6" name="表格 5"/>
          <p:cNvGraphicFramePr>
            <a:graphicFrameLocks noGrp="1"/>
          </p:cNvGraphicFramePr>
          <p:nvPr>
            <p:extLst>
              <p:ext uri="{D42A27DB-BD31-4B8C-83A1-F6EECF244321}">
                <p14:modId xmlns:p14="http://schemas.microsoft.com/office/powerpoint/2010/main" val="308426297"/>
              </p:ext>
            </p:extLst>
          </p:nvPr>
        </p:nvGraphicFramePr>
        <p:xfrm>
          <a:off x="2819400" y="1443610"/>
          <a:ext cx="5791200" cy="3246096"/>
        </p:xfrm>
        <a:graphic>
          <a:graphicData uri="http://schemas.openxmlformats.org/drawingml/2006/table">
            <a:tbl>
              <a:tblPr/>
              <a:tblGrid>
                <a:gridCol w="2057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8100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243844">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rPr>
                        <a:t>D</a:t>
                      </a:r>
                      <a:r>
                        <a:rPr kumimoji="1" lang="en-US" altLang="zh-CN" sz="2400" dirty="0">
                          <a:latin typeface="Times New Roman" pitchFamily="18" charset="0"/>
                          <a:sym typeface="Symbol" pitchFamily="18" charset="2"/>
                        </a:rPr>
                        <a:t>TL </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L.in := </a:t>
                      </a:r>
                      <a:r>
                        <a:rPr kumimoji="0" lang="en-US" altLang="zh-CN" sz="24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T.type</a:t>
                      </a:r>
                      <a:endParaRPr kumimoji="0" lang="zh-CN" altLang="en-US" sz="24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rPr>
                        <a:t>T </a:t>
                      </a:r>
                      <a:r>
                        <a:rPr kumimoji="1" lang="en-US" altLang="zh-CN" sz="2400" dirty="0">
                          <a:latin typeface="Times New Roman" pitchFamily="18" charset="0"/>
                          <a:sym typeface="Symbol" pitchFamily="18" charset="2"/>
                        </a:rPr>
                        <a:t></a:t>
                      </a:r>
                      <a:r>
                        <a:rPr kumimoji="1" lang="en-US" altLang="zh-CN" sz="2400" b="1" dirty="0" err="1">
                          <a:latin typeface="Times New Roman" pitchFamily="18" charset="0"/>
                          <a:sym typeface="Symbol" pitchFamily="18" charset="2"/>
                        </a:rPr>
                        <a:t>int</a:t>
                      </a:r>
                      <a:r>
                        <a:rPr kumimoji="1" lang="en-US" altLang="zh-CN" sz="2400" dirty="0">
                          <a:latin typeface="Times New Roman" pitchFamily="18" charset="0"/>
                          <a:sym typeface="Symbol" pitchFamily="18" charset="2"/>
                        </a:rPr>
                        <a:t> </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integer</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167652">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T </a:t>
                      </a:r>
                      <a:r>
                        <a:rPr kumimoji="0" lang="en-US" altLang="zh-CN" sz="24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real</a:t>
                      </a:r>
                      <a:endParaRPr kumimoji="0" lang="zh-CN" altLang="en-US" sz="24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real</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396256">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rPr>
                        <a:t> L </a:t>
                      </a:r>
                      <a:r>
                        <a:rPr kumimoji="1" lang="en-US" altLang="zh-CN" sz="2400" dirty="0">
                          <a:latin typeface="Times New Roman" pitchFamily="18" charset="0"/>
                          <a:sym typeface="Symbol" pitchFamily="18" charset="2"/>
                        </a:rPr>
                        <a:t>L</a:t>
                      </a:r>
                      <a:r>
                        <a:rPr kumimoji="1" lang="en-US" altLang="zh-CN" sz="2400" baseline="-25000" dirty="0">
                          <a:latin typeface="Times New Roman" pitchFamily="18" charset="0"/>
                          <a:sym typeface="Symbol" pitchFamily="18" charset="2"/>
                        </a:rPr>
                        <a:t>1</a:t>
                      </a:r>
                      <a:r>
                        <a:rPr kumimoji="1" lang="en-US" altLang="zh-CN" sz="2400" dirty="0">
                          <a:latin typeface="Times New Roman" pitchFamily="18" charset="0"/>
                          <a:sym typeface="Symbol" pitchFamily="18" charset="2"/>
                        </a:rPr>
                        <a:t>, </a:t>
                      </a:r>
                      <a:r>
                        <a:rPr kumimoji="1" lang="en-US" altLang="zh-CN" sz="2400" b="1" dirty="0">
                          <a:latin typeface="Times New Roman" pitchFamily="18" charset="0"/>
                          <a:sym typeface="Symbol" pitchFamily="18" charset="2"/>
                        </a:rPr>
                        <a:t>id</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spcBef>
                          <a:spcPts val="0"/>
                        </a:spcBef>
                      </a:pPr>
                      <a:r>
                        <a:rPr kumimoji="1" lang="en-US" altLang="zh-CN" sz="2400" dirty="0">
                          <a:latin typeface="Times New Roman" pitchFamily="18" charset="0"/>
                          <a:sym typeface="Symbol" pitchFamily="18" charset="2"/>
                        </a:rPr>
                        <a:t>L</a:t>
                      </a:r>
                      <a:r>
                        <a:rPr kumimoji="1" lang="en-US" altLang="zh-CN" sz="2400" baseline="-25000" dirty="0">
                          <a:latin typeface="Times New Roman" pitchFamily="18" charset="0"/>
                          <a:sym typeface="Symbol" pitchFamily="18" charset="2"/>
                        </a:rPr>
                        <a:t>1</a:t>
                      </a:r>
                      <a:r>
                        <a:rPr kumimoji="1" lang="en-US" altLang="zh-CN" sz="2400" b="1" dirty="0">
                          <a:latin typeface="Times New Roman" pitchFamily="18" charset="0"/>
                          <a:sym typeface="Symbol" pitchFamily="18" charset="2"/>
                        </a:rPr>
                        <a:t>.</a:t>
                      </a:r>
                      <a:r>
                        <a:rPr kumimoji="1" lang="en-US" altLang="zh-CN" sz="2400" dirty="0">
                          <a:latin typeface="Times New Roman" pitchFamily="18" charset="0"/>
                          <a:sym typeface="Symbol" pitchFamily="18" charset="2"/>
                        </a:rPr>
                        <a:t>in :=L.in </a:t>
                      </a:r>
                    </a:p>
                    <a:p>
                      <a:pPr marL="0" marR="0" indent="0" algn="l" defTabSz="914400" rtl="0" eaLnBrk="1" fontAlgn="auto" latinLnBrk="0" hangingPunct="1">
                        <a:lnSpc>
                          <a:spcPct val="100000"/>
                        </a:lnSpc>
                        <a:spcBef>
                          <a:spcPts val="600"/>
                        </a:spcBef>
                        <a:spcAft>
                          <a:spcPts val="0"/>
                        </a:spcAft>
                        <a:buClrTx/>
                        <a:buSzTx/>
                        <a:buFontTx/>
                        <a:buNone/>
                        <a:tabLst/>
                        <a:defRPr/>
                      </a:pPr>
                      <a:r>
                        <a:rPr kumimoji="1" lang="en-US" altLang="zh-CN" sz="2400" dirty="0" err="1">
                          <a:latin typeface="Times New Roman" pitchFamily="18" charset="0"/>
                          <a:sym typeface="Symbol" pitchFamily="18" charset="2"/>
                        </a:rPr>
                        <a:t>addtype</a:t>
                      </a:r>
                      <a:r>
                        <a:rPr kumimoji="1" lang="en-US" altLang="zh-CN" sz="2400" dirty="0">
                          <a:latin typeface="Times New Roman" pitchFamily="18" charset="0"/>
                          <a:sym typeface="Symbol" pitchFamily="18" charset="2"/>
                        </a:rPr>
                        <a:t>(</a:t>
                      </a:r>
                      <a:r>
                        <a:rPr kumimoji="1" lang="en-US" altLang="zh-CN" sz="2400" b="1" dirty="0" err="1">
                          <a:latin typeface="Times New Roman" pitchFamily="18" charset="0"/>
                          <a:sym typeface="Symbol" pitchFamily="18" charset="2"/>
                        </a:rPr>
                        <a:t>id.</a:t>
                      </a:r>
                      <a:r>
                        <a:rPr kumimoji="1" lang="en-US" altLang="zh-CN" sz="2400" dirty="0" err="1">
                          <a:latin typeface="Times New Roman" pitchFamily="18" charset="0"/>
                          <a:sym typeface="Symbol" pitchFamily="18" charset="2"/>
                        </a:rPr>
                        <a:t>entry</a:t>
                      </a:r>
                      <a:r>
                        <a:rPr kumimoji="1" lang="en-US" altLang="zh-CN" sz="2400" dirty="0">
                          <a:latin typeface="Times New Roman" pitchFamily="18" charset="0"/>
                          <a:sym typeface="Symbol" pitchFamily="18" charset="2"/>
                        </a:rPr>
                        <a:t>, L.in)</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18290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sym typeface="Symbol" pitchFamily="18" charset="2"/>
                        </a:rPr>
                        <a:t> L </a:t>
                      </a:r>
                      <a:r>
                        <a:rPr kumimoji="1" lang="en-US" altLang="zh-CN" sz="2400" b="1" dirty="0">
                          <a:latin typeface="Times New Roman" pitchFamily="18" charset="0"/>
                          <a:sym typeface="Symbol" pitchFamily="18" charset="2"/>
                        </a:rPr>
                        <a:t>id</a:t>
                      </a:r>
                      <a:r>
                        <a:rPr kumimoji="1" lang="en-US" altLang="zh-CN" sz="2400" dirty="0">
                          <a:latin typeface="Times New Roman" pitchFamily="18" charset="0"/>
                          <a:sym typeface="Symbol" pitchFamily="18" charset="2"/>
                        </a:rPr>
                        <a:t> </a:t>
                      </a:r>
                      <a:endParaRPr kumimoji="0" lang="zh-CN" altLang="en-US" sz="24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en-US" altLang="zh-CN" sz="2400" dirty="0" err="1">
                          <a:latin typeface="Times New Roman" pitchFamily="18" charset="0"/>
                          <a:sym typeface="Symbol" pitchFamily="18" charset="2"/>
                        </a:rPr>
                        <a:t>addtype</a:t>
                      </a:r>
                      <a:r>
                        <a:rPr kumimoji="1" lang="en-US" altLang="zh-CN" sz="2400" dirty="0">
                          <a:latin typeface="Times New Roman" pitchFamily="18" charset="0"/>
                          <a:sym typeface="Symbol" pitchFamily="18" charset="2"/>
                        </a:rPr>
                        <a:t>(</a:t>
                      </a:r>
                      <a:r>
                        <a:rPr kumimoji="1" lang="en-US" altLang="zh-CN" sz="2400" b="1" dirty="0" err="1">
                          <a:latin typeface="Times New Roman" pitchFamily="18" charset="0"/>
                          <a:sym typeface="Symbol" pitchFamily="18" charset="2"/>
                        </a:rPr>
                        <a:t>id.</a:t>
                      </a:r>
                      <a:r>
                        <a:rPr kumimoji="1" lang="en-US" altLang="zh-CN" sz="2400" dirty="0" err="1">
                          <a:latin typeface="Times New Roman" pitchFamily="18" charset="0"/>
                          <a:sym typeface="Symbol" pitchFamily="18" charset="2"/>
                        </a:rPr>
                        <a:t>entry</a:t>
                      </a:r>
                      <a:r>
                        <a:rPr kumimoji="1" lang="en-US" altLang="zh-CN" sz="2400" dirty="0">
                          <a:latin typeface="Times New Roman" pitchFamily="18" charset="0"/>
                          <a:sym typeface="Symbol" pitchFamily="18" charset="2"/>
                        </a:rPr>
                        <a:t>, L.in)</a:t>
                      </a:r>
                    </a:p>
                  </a:txBody>
                  <a:tcPr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bl>
          </a:graphicData>
        </a:graphic>
      </p:graphicFrame>
      <p:sp>
        <p:nvSpPr>
          <p:cNvPr id="7" name="TextBox 6"/>
          <p:cNvSpPr txBox="1">
            <a:spLocks noChangeArrowheads="1"/>
          </p:cNvSpPr>
          <p:nvPr/>
        </p:nvSpPr>
        <p:spPr bwMode="auto">
          <a:xfrm>
            <a:off x="457200" y="4661118"/>
            <a:ext cx="1132840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zh-CN" altLang="en-US" sz="2800" dirty="0"/>
              <a:t>该文法定义了一种说明语句，其形式是由关键字</a:t>
            </a:r>
            <a:r>
              <a:rPr lang="en-US" altLang="zh-CN" sz="2800" dirty="0" err="1">
                <a:solidFill>
                  <a:srgbClr val="FF0000"/>
                </a:solidFill>
              </a:rPr>
              <a:t>int</a:t>
            </a:r>
            <a:r>
              <a:rPr lang="zh-CN" altLang="en-US" sz="2800" dirty="0"/>
              <a:t>或</a:t>
            </a:r>
            <a:r>
              <a:rPr lang="en-US" altLang="zh-CN" sz="2800" dirty="0">
                <a:solidFill>
                  <a:srgbClr val="FF0000"/>
                </a:solidFill>
              </a:rPr>
              <a:t>real</a:t>
            </a:r>
            <a:r>
              <a:rPr lang="zh-CN" altLang="en-US" sz="2800" dirty="0"/>
              <a:t>开头，后面跟一</a:t>
            </a:r>
            <a:r>
              <a:rPr lang="zh-CN" altLang="en-US" sz="2800" dirty="0">
                <a:solidFill>
                  <a:srgbClr val="FF0000"/>
                </a:solidFill>
              </a:rPr>
              <a:t>标识符列表</a:t>
            </a:r>
            <a:r>
              <a:rPr lang="zh-CN" altLang="en-US" sz="2800" dirty="0"/>
              <a:t>。非终结符号</a:t>
            </a:r>
            <a:r>
              <a:rPr lang="en-US" altLang="zh-CN" sz="2800" dirty="0"/>
              <a:t>T</a:t>
            </a:r>
            <a:r>
              <a:rPr lang="zh-CN" altLang="en-US" sz="2800" dirty="0"/>
              <a:t>有一个综合属性</a:t>
            </a:r>
            <a:r>
              <a:rPr lang="en-US" altLang="zh-CN" sz="2800" dirty="0">
                <a:solidFill>
                  <a:srgbClr val="FF0000"/>
                </a:solidFill>
              </a:rPr>
              <a:t>type</a:t>
            </a:r>
            <a:r>
              <a:rPr lang="zh-CN" altLang="en-US" sz="2800" dirty="0"/>
              <a:t>，它的值由关键字决定</a:t>
            </a:r>
            <a:r>
              <a:rPr lang="en-US" altLang="zh-CN" sz="2800" dirty="0"/>
              <a:t>(</a:t>
            </a:r>
            <a:r>
              <a:rPr lang="en-US" altLang="zh-CN" sz="2800" dirty="0" err="1"/>
              <a:t>int</a:t>
            </a:r>
            <a:r>
              <a:rPr lang="zh-CN" altLang="en-US" sz="2800" dirty="0"/>
              <a:t>或</a:t>
            </a:r>
            <a:r>
              <a:rPr lang="en-US" altLang="zh-CN" sz="2800" dirty="0"/>
              <a:t>real)</a:t>
            </a:r>
            <a:r>
              <a:rPr lang="zh-CN" altLang="en-US" sz="2800" dirty="0"/>
              <a:t>。与产生式</a:t>
            </a:r>
            <a:r>
              <a:rPr lang="en-US" altLang="zh-CN" sz="2800" dirty="0"/>
              <a:t>D</a:t>
            </a:r>
            <a:r>
              <a:rPr lang="zh-CN" altLang="en-US" sz="2800" dirty="0"/>
              <a:t>→</a:t>
            </a:r>
            <a:r>
              <a:rPr lang="en-US" altLang="zh-CN" sz="2800" dirty="0"/>
              <a:t>TL</a:t>
            </a:r>
            <a:r>
              <a:rPr lang="zh-CN" altLang="en-US" sz="2800" dirty="0"/>
              <a:t>关联的语义规则</a:t>
            </a:r>
            <a:r>
              <a:rPr lang="en-US" altLang="zh-CN" sz="2800" dirty="0"/>
              <a:t>L.in :=</a:t>
            </a:r>
            <a:r>
              <a:rPr lang="en-US" altLang="zh-CN" sz="2800" dirty="0" err="1"/>
              <a:t>T.type</a:t>
            </a:r>
            <a:r>
              <a:rPr lang="zh-CN" altLang="en-US" sz="2800" dirty="0"/>
              <a:t>将</a:t>
            </a:r>
            <a:r>
              <a:rPr lang="en-US" altLang="zh-CN" sz="2800" dirty="0"/>
              <a:t>L.in</a:t>
            </a:r>
            <a:r>
              <a:rPr lang="zh-CN" altLang="en-US" sz="2800" dirty="0"/>
              <a:t>的属性值置为该说明语句指定的类型。</a:t>
            </a:r>
          </a:p>
        </p:txBody>
      </p:sp>
    </p:spTree>
    <p:extLst>
      <p:ext uri="{BB962C8B-B14F-4D97-AF65-F5344CB8AC3E}">
        <p14:creationId xmlns:p14="http://schemas.microsoft.com/office/powerpoint/2010/main" val="14409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2" y="927659"/>
            <a:ext cx="4114800" cy="609600"/>
          </a:xfrm>
        </p:spPr>
        <p:txBody>
          <a:bodyPr/>
          <a:lstStyle/>
          <a:p>
            <a:r>
              <a:rPr lang="zh-CN" altLang="en-US" sz="3600" dirty="0"/>
              <a:t>继承属性的</a:t>
            </a:r>
            <a:r>
              <a:rPr lang="zh-CN" altLang="en-US" sz="3600" dirty="0">
                <a:solidFill>
                  <a:srgbClr val="FF0000"/>
                </a:solidFill>
              </a:rPr>
              <a:t>传递</a:t>
            </a:r>
          </a:p>
        </p:txBody>
      </p:sp>
      <p:sp>
        <p:nvSpPr>
          <p:cNvPr id="3" name="灯片编号占位符 2"/>
          <p:cNvSpPr>
            <a:spLocks noGrp="1"/>
          </p:cNvSpPr>
          <p:nvPr>
            <p:ph type="sldNum" sz="quarter" idx="12"/>
          </p:nvPr>
        </p:nvSpPr>
        <p:spPr/>
        <p:txBody>
          <a:bodyPr/>
          <a:lstStyle/>
          <a:p>
            <a:fld id="{10F35DC5-7E65-8247-99AB-4E984F8A921E}" type="slidenum">
              <a:rPr lang="en-US" smtClean="0"/>
              <a:pPr/>
              <a:t>29</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graphicFrame>
        <p:nvGraphicFramePr>
          <p:cNvPr id="6" name="表格 5"/>
          <p:cNvGraphicFramePr>
            <a:graphicFrameLocks noGrp="1"/>
          </p:cNvGraphicFramePr>
          <p:nvPr>
            <p:extLst>
              <p:ext uri="{D42A27DB-BD31-4B8C-83A1-F6EECF244321}">
                <p14:modId xmlns:p14="http://schemas.microsoft.com/office/powerpoint/2010/main" val="1030825996"/>
              </p:ext>
            </p:extLst>
          </p:nvPr>
        </p:nvGraphicFramePr>
        <p:xfrm>
          <a:off x="457200" y="1928813"/>
          <a:ext cx="3816350" cy="2947987"/>
        </p:xfrm>
        <a:graphic>
          <a:graphicData uri="http://schemas.openxmlformats.org/drawingml/2006/table">
            <a:tbl>
              <a:tblPr/>
              <a:tblGrid>
                <a:gridCol w="1296119">
                  <a:extLst>
                    <a:ext uri="{9D8B030D-6E8A-4147-A177-3AD203B41FA5}">
                      <a16:colId xmlns:a16="http://schemas.microsoft.com/office/drawing/2014/main" val="20000"/>
                    </a:ext>
                  </a:extLst>
                </a:gridCol>
                <a:gridCol w="2520231">
                  <a:extLst>
                    <a:ext uri="{9D8B030D-6E8A-4147-A177-3AD203B41FA5}">
                      <a16:colId xmlns:a16="http://schemas.microsoft.com/office/drawing/2014/main" val="20001"/>
                    </a:ext>
                  </a:extLst>
                </a:gridCol>
              </a:tblGrid>
              <a:tr h="585787">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D</a:t>
                      </a:r>
                      <a:r>
                        <a:rPr kumimoji="1" lang="en-US" altLang="zh-CN" sz="2000" dirty="0">
                          <a:latin typeface="Times New Roman" pitchFamily="18" charset="0"/>
                          <a:sym typeface="Symbol" pitchFamily="18" charset="2"/>
                        </a:rPr>
                        <a:t>TL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L.in := </a:t>
                      </a:r>
                      <a:r>
                        <a:rPr kumimoji="0" lang="en-US" altLang="zh-CN" sz="20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T.type</a:t>
                      </a:r>
                      <a:endParaRPr kumimoji="0" lang="zh-CN" altLang="en-US"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T </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int</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integer</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T </a:t>
                      </a: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real</a:t>
                      </a:r>
                      <a:endPar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real</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 L </a:t>
                      </a: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id</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spcBef>
                          <a:spcPts val="0"/>
                        </a:spcBef>
                      </a:pP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b="1" dirty="0">
                          <a:latin typeface="Times New Roman" pitchFamily="18" charset="0"/>
                          <a:sym typeface="Symbol" pitchFamily="18" charset="2"/>
                        </a:rPr>
                        <a:t>.</a:t>
                      </a:r>
                      <a:r>
                        <a:rPr kumimoji="1" lang="en-US" altLang="zh-CN" sz="2000" dirty="0">
                          <a:latin typeface="Times New Roman" pitchFamily="18" charset="0"/>
                          <a:sym typeface="Symbol" pitchFamily="18" charset="2"/>
                        </a:rPr>
                        <a:t>in :=L.in </a:t>
                      </a:r>
                    </a:p>
                    <a:p>
                      <a:pPr marL="0" marR="0" indent="0" algn="l" defTabSz="914400" rtl="0" eaLnBrk="1" fontAlgn="auto" latinLnBrk="0" hangingPunct="1">
                        <a:lnSpc>
                          <a:spcPct val="100000"/>
                        </a:lnSpc>
                        <a:spcBef>
                          <a:spcPts val="6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sym typeface="Symbol" pitchFamily="18" charset="2"/>
                        </a:rPr>
                        <a:t> L </a:t>
                      </a:r>
                      <a:r>
                        <a:rPr kumimoji="1" lang="en-US" altLang="zh-CN" sz="2000" b="1" dirty="0">
                          <a:latin typeface="Times New Roman" pitchFamily="18" charset="0"/>
                          <a:sym typeface="Symbol" pitchFamily="18" charset="2"/>
                        </a:rPr>
                        <a:t>id</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bl>
          </a:graphicData>
        </a:graphic>
      </p:graphicFrame>
      <p:sp>
        <p:nvSpPr>
          <p:cNvPr id="7" name="TextBox 6"/>
          <p:cNvSpPr txBox="1">
            <a:spLocks noChangeArrowheads="1"/>
          </p:cNvSpPr>
          <p:nvPr/>
        </p:nvSpPr>
        <p:spPr bwMode="auto">
          <a:xfrm>
            <a:off x="5808664" y="5715001"/>
            <a:ext cx="4484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800" dirty="0"/>
              <a:t>句子</a:t>
            </a:r>
            <a:r>
              <a:rPr kumimoji="1" lang="en-US" altLang="zh-CN" sz="2800" dirty="0" err="1">
                <a:latin typeface="Times New Roman" pitchFamily="18" charset="0"/>
                <a:cs typeface="Times New Roman" pitchFamily="18" charset="0"/>
              </a:rPr>
              <a:t>int</a:t>
            </a:r>
            <a:r>
              <a:rPr kumimoji="1" lang="en-US" altLang="zh-CN" sz="2800" dirty="0">
                <a:latin typeface="Times New Roman" pitchFamily="18" charset="0"/>
                <a:cs typeface="Times New Roman" pitchFamily="18" charset="0"/>
              </a:rPr>
              <a:t>   a, b, c</a:t>
            </a:r>
            <a:r>
              <a:rPr kumimoji="1" lang="zh-CN" altLang="en-US" sz="2800" dirty="0">
                <a:latin typeface="Times New Roman" pitchFamily="18" charset="0"/>
                <a:cs typeface="Times New Roman" pitchFamily="18" charset="0"/>
              </a:rPr>
              <a:t>的</a:t>
            </a:r>
            <a:r>
              <a:rPr lang="zh-CN" altLang="en-US" sz="2800" dirty="0"/>
              <a:t>分析树</a:t>
            </a:r>
          </a:p>
        </p:txBody>
      </p:sp>
      <p:sp>
        <p:nvSpPr>
          <p:cNvPr id="8" name="矩形 7"/>
          <p:cNvSpPr>
            <a:spLocks noChangeArrowheads="1"/>
          </p:cNvSpPr>
          <p:nvPr/>
        </p:nvSpPr>
        <p:spPr bwMode="auto">
          <a:xfrm>
            <a:off x="7285038" y="762000"/>
            <a:ext cx="52546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D</a:t>
            </a:r>
            <a:endParaRPr lang="zh-CN" altLang="en-US" sz="2400" dirty="0">
              <a:latin typeface="Times New Roman" pitchFamily="18" charset="0"/>
              <a:cs typeface="Times New Roman" pitchFamily="18" charset="0"/>
            </a:endParaRPr>
          </a:p>
        </p:txBody>
      </p:sp>
      <p:sp>
        <p:nvSpPr>
          <p:cNvPr id="9" name="矩形 8"/>
          <p:cNvSpPr>
            <a:spLocks noChangeArrowheads="1"/>
          </p:cNvSpPr>
          <p:nvPr/>
        </p:nvSpPr>
        <p:spPr bwMode="auto">
          <a:xfrm>
            <a:off x="6113464" y="3062287"/>
            <a:ext cx="6873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int</a:t>
            </a:r>
            <a:endParaRPr lang="zh-CN" altLang="en-US" sz="2400"/>
          </a:p>
        </p:txBody>
      </p:sp>
      <p:sp>
        <p:nvSpPr>
          <p:cNvPr id="10" name="矩形 9"/>
          <p:cNvSpPr>
            <a:spLocks noChangeArrowheads="1"/>
          </p:cNvSpPr>
          <p:nvPr/>
        </p:nvSpPr>
        <p:spPr bwMode="auto">
          <a:xfrm>
            <a:off x="8382000" y="306228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1" name="矩形 10"/>
          <p:cNvSpPr>
            <a:spLocks noChangeArrowheads="1"/>
          </p:cNvSpPr>
          <p:nvPr/>
        </p:nvSpPr>
        <p:spPr bwMode="auto">
          <a:xfrm>
            <a:off x="9364664" y="3062287"/>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12" name="矩形 11"/>
          <p:cNvSpPr>
            <a:spLocks noChangeArrowheads="1"/>
          </p:cNvSpPr>
          <p:nvPr/>
        </p:nvSpPr>
        <p:spPr bwMode="auto">
          <a:xfrm>
            <a:off x="6184901" y="1914525"/>
            <a:ext cx="54451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3" name="矩形 12"/>
          <p:cNvSpPr>
            <a:spLocks noChangeArrowheads="1"/>
          </p:cNvSpPr>
          <p:nvPr/>
        </p:nvSpPr>
        <p:spPr bwMode="auto">
          <a:xfrm>
            <a:off x="8353425" y="1914525"/>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dirty="0">
              <a:latin typeface="Times New Roman" pitchFamily="18" charset="0"/>
              <a:cs typeface="Times New Roman" pitchFamily="18" charset="0"/>
            </a:endParaRPr>
          </a:p>
        </p:txBody>
      </p:sp>
      <p:sp>
        <p:nvSpPr>
          <p:cNvPr id="14" name="矩形 13"/>
          <p:cNvSpPr>
            <a:spLocks noChangeArrowheads="1"/>
          </p:cNvSpPr>
          <p:nvPr/>
        </p:nvSpPr>
        <p:spPr bwMode="auto">
          <a:xfrm>
            <a:off x="7350125" y="3062287"/>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5" name="矩形 14"/>
          <p:cNvSpPr>
            <a:spLocks noChangeArrowheads="1"/>
          </p:cNvSpPr>
          <p:nvPr/>
        </p:nvSpPr>
        <p:spPr bwMode="auto">
          <a:xfrm>
            <a:off x="7389813" y="412115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6" name="矩形 15"/>
          <p:cNvSpPr>
            <a:spLocks noChangeArrowheads="1"/>
          </p:cNvSpPr>
          <p:nvPr/>
        </p:nvSpPr>
        <p:spPr bwMode="auto">
          <a:xfrm>
            <a:off x="6396039" y="5154612"/>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7" name="矩形 16"/>
          <p:cNvSpPr>
            <a:spLocks noChangeArrowheads="1"/>
          </p:cNvSpPr>
          <p:nvPr/>
        </p:nvSpPr>
        <p:spPr bwMode="auto">
          <a:xfrm>
            <a:off x="6364289" y="41910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8" name="矩形 17"/>
          <p:cNvSpPr>
            <a:spLocks noChangeArrowheads="1"/>
          </p:cNvSpPr>
          <p:nvPr/>
        </p:nvSpPr>
        <p:spPr bwMode="auto">
          <a:xfrm>
            <a:off x="8416925" y="4121150"/>
            <a:ext cx="4397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cxnSp>
        <p:nvCxnSpPr>
          <p:cNvPr id="19" name="直接连接符 18"/>
          <p:cNvCxnSpPr>
            <a:cxnSpLocks noChangeShapeType="1"/>
            <a:stCxn id="8" idx="2"/>
            <a:endCxn id="12" idx="0"/>
          </p:cNvCxnSpPr>
          <p:nvPr/>
        </p:nvCxnSpPr>
        <p:spPr bwMode="auto">
          <a:xfrm flipH="1">
            <a:off x="6456363" y="1219201"/>
            <a:ext cx="1092200"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3" idx="0"/>
          </p:cNvCxnSpPr>
          <p:nvPr/>
        </p:nvCxnSpPr>
        <p:spPr bwMode="auto">
          <a:xfrm>
            <a:off x="7548564" y="1219201"/>
            <a:ext cx="1055687"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12" idx="2"/>
            <a:endCxn id="9" idx="0"/>
          </p:cNvCxnSpPr>
          <p:nvPr/>
        </p:nvCxnSpPr>
        <p:spPr bwMode="auto">
          <a:xfrm flipH="1">
            <a:off x="6456363"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3" idx="2"/>
            <a:endCxn id="14" idx="0"/>
          </p:cNvCxnSpPr>
          <p:nvPr/>
        </p:nvCxnSpPr>
        <p:spPr bwMode="auto">
          <a:xfrm flipH="1">
            <a:off x="7600950" y="2371725"/>
            <a:ext cx="100330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3" idx="2"/>
            <a:endCxn id="10" idx="0"/>
          </p:cNvCxnSpPr>
          <p:nvPr/>
        </p:nvCxnSpPr>
        <p:spPr bwMode="auto">
          <a:xfrm>
            <a:off x="8604250"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cxnSpLocks noChangeShapeType="1"/>
            <a:stCxn id="11" idx="0"/>
            <a:endCxn id="13" idx="2"/>
          </p:cNvCxnSpPr>
          <p:nvPr/>
        </p:nvCxnSpPr>
        <p:spPr bwMode="auto">
          <a:xfrm flipH="1" flipV="1">
            <a:off x="8604250" y="2371725"/>
            <a:ext cx="979488"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cxnSpLocks noChangeShapeType="1"/>
            <a:stCxn id="14" idx="2"/>
            <a:endCxn id="17" idx="0"/>
          </p:cNvCxnSpPr>
          <p:nvPr/>
        </p:nvCxnSpPr>
        <p:spPr bwMode="auto">
          <a:xfrm flipH="1">
            <a:off x="6615114" y="3519488"/>
            <a:ext cx="985837" cy="67151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cxnSpLocks noChangeShapeType="1"/>
            <a:stCxn id="14" idx="2"/>
            <a:endCxn id="15" idx="0"/>
          </p:cNvCxnSpPr>
          <p:nvPr/>
        </p:nvCxnSpPr>
        <p:spPr bwMode="auto">
          <a:xfrm>
            <a:off x="7600951" y="3519488"/>
            <a:ext cx="11113"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cxnSpLocks noChangeShapeType="1"/>
            <a:stCxn id="14" idx="2"/>
            <a:endCxn id="18" idx="0"/>
          </p:cNvCxnSpPr>
          <p:nvPr/>
        </p:nvCxnSpPr>
        <p:spPr bwMode="auto">
          <a:xfrm>
            <a:off x="7600950" y="3519488"/>
            <a:ext cx="1036638"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cxnSpLocks noChangeShapeType="1"/>
            <a:stCxn id="17" idx="2"/>
            <a:endCxn id="16" idx="0"/>
          </p:cNvCxnSpPr>
          <p:nvPr/>
        </p:nvCxnSpPr>
        <p:spPr bwMode="auto">
          <a:xfrm>
            <a:off x="6615113" y="4648200"/>
            <a:ext cx="0" cy="50641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0191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a:t>
            </a:fld>
            <a:endParaRPr lang="en-US"/>
          </a:p>
        </p:txBody>
      </p:sp>
      <p:sp>
        <p:nvSpPr>
          <p:cNvPr id="4" name="标题 3"/>
          <p:cNvSpPr>
            <a:spLocks noGrp="1"/>
          </p:cNvSpPr>
          <p:nvPr>
            <p:ph type="title"/>
          </p:nvPr>
        </p:nvSpPr>
        <p:spPr/>
        <p:txBody>
          <a:bodyPr/>
          <a:lstStyle/>
          <a:p>
            <a:r>
              <a:rPr lang="zh-CN" altLang="en-US" dirty="0"/>
              <a:t>回顾</a:t>
            </a:r>
          </a:p>
        </p:txBody>
      </p:sp>
      <p:grpSp>
        <p:nvGrpSpPr>
          <p:cNvPr id="5" name="Group 85"/>
          <p:cNvGrpSpPr>
            <a:grpSpLocks/>
          </p:cNvGrpSpPr>
          <p:nvPr/>
        </p:nvGrpSpPr>
        <p:grpSpPr bwMode="auto">
          <a:xfrm>
            <a:off x="2313895" y="1128131"/>
            <a:ext cx="7644832" cy="3554414"/>
            <a:chOff x="158" y="2251"/>
            <a:chExt cx="4355" cy="1837"/>
          </a:xfrm>
        </p:grpSpPr>
        <p:sp>
          <p:nvSpPr>
            <p:cNvPr id="6" name="Text Box 63"/>
            <p:cNvSpPr txBox="1">
              <a:spLocks noChangeArrowheads="1"/>
            </p:cNvSpPr>
            <p:nvPr/>
          </p:nvSpPr>
          <p:spPr bwMode="auto">
            <a:xfrm>
              <a:off x="981" y="3227"/>
              <a:ext cx="634"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送单词</a:t>
              </a:r>
            </a:p>
          </p:txBody>
        </p:sp>
        <p:sp>
          <p:nvSpPr>
            <p:cNvPr id="7" name="AutoShape 64"/>
            <p:cNvSpPr>
              <a:spLocks noChangeArrowheads="1"/>
            </p:cNvSpPr>
            <p:nvPr/>
          </p:nvSpPr>
          <p:spPr bwMode="auto">
            <a:xfrm>
              <a:off x="158" y="2274"/>
              <a:ext cx="868" cy="272"/>
            </a:xfrm>
            <a:prstGeom prst="parallelogram">
              <a:avLst>
                <a:gd name="adj" fmla="val 5076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源程序</a:t>
              </a:r>
            </a:p>
          </p:txBody>
        </p:sp>
        <p:sp>
          <p:nvSpPr>
            <p:cNvPr id="8" name="Rectangle 65"/>
            <p:cNvSpPr>
              <a:spLocks noChangeArrowheads="1"/>
            </p:cNvSpPr>
            <p:nvPr/>
          </p:nvSpPr>
          <p:spPr bwMode="auto">
            <a:xfrm>
              <a:off x="164" y="2856"/>
              <a:ext cx="816"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词法分析</a:t>
              </a:r>
            </a:p>
            <a:p>
              <a:pPr algn="ctr" eaLnBrk="0" hangingPunct="0"/>
              <a:r>
                <a:rPr lang="zh-CN" altLang="en-US">
                  <a:ea typeface="华文新魏" pitchFamily="2" charset="-122"/>
                </a:rPr>
                <a:t>程序</a:t>
              </a:r>
            </a:p>
          </p:txBody>
        </p:sp>
        <p:sp>
          <p:nvSpPr>
            <p:cNvPr id="9" name="Rectangle 66"/>
            <p:cNvSpPr>
              <a:spLocks noChangeArrowheads="1"/>
            </p:cNvSpPr>
            <p:nvPr/>
          </p:nvSpPr>
          <p:spPr bwMode="auto">
            <a:xfrm>
              <a:off x="1517" y="2856"/>
              <a:ext cx="824"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ea typeface="华文新魏" pitchFamily="2" charset="-122"/>
                </a:rPr>
                <a:t>语法分析</a:t>
              </a:r>
            </a:p>
            <a:p>
              <a:pPr algn="ctr" eaLnBrk="0" hangingPunct="0"/>
              <a:r>
                <a:rPr lang="zh-CN" altLang="en-US" b="1">
                  <a:ea typeface="华文新魏" pitchFamily="2" charset="-122"/>
                </a:rPr>
                <a:t>程序</a:t>
              </a:r>
            </a:p>
          </p:txBody>
        </p:sp>
        <p:sp>
          <p:nvSpPr>
            <p:cNvPr id="10" name="Rectangle 67"/>
            <p:cNvSpPr>
              <a:spLocks noChangeArrowheads="1"/>
            </p:cNvSpPr>
            <p:nvPr/>
          </p:nvSpPr>
          <p:spPr bwMode="auto">
            <a:xfrm>
              <a:off x="3078" y="2856"/>
              <a:ext cx="1435"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语义分析及中间</a:t>
              </a:r>
            </a:p>
            <a:p>
              <a:pPr algn="ctr" eaLnBrk="0" hangingPunct="0"/>
              <a:r>
                <a:rPr lang="zh-CN" altLang="en-US" dirty="0">
                  <a:ea typeface="华文新魏" pitchFamily="2" charset="-122"/>
                </a:rPr>
                <a:t>代码生成程序</a:t>
              </a:r>
            </a:p>
          </p:txBody>
        </p:sp>
        <p:sp>
          <p:nvSpPr>
            <p:cNvPr id="11" name="Text Box 68"/>
            <p:cNvSpPr txBox="1">
              <a:spLocks noChangeArrowheads="1"/>
            </p:cNvSpPr>
            <p:nvPr/>
          </p:nvSpPr>
          <p:spPr bwMode="auto">
            <a:xfrm>
              <a:off x="1751" y="2251"/>
              <a:ext cx="453"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开始</a:t>
              </a:r>
            </a:p>
          </p:txBody>
        </p:sp>
        <p:sp>
          <p:nvSpPr>
            <p:cNvPr id="12" name="Text Box 69"/>
            <p:cNvSpPr txBox="1">
              <a:spLocks noChangeArrowheads="1"/>
            </p:cNvSpPr>
            <p:nvPr/>
          </p:nvSpPr>
          <p:spPr bwMode="auto">
            <a:xfrm>
              <a:off x="980" y="2774"/>
              <a:ext cx="645"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取单词</a:t>
              </a:r>
            </a:p>
          </p:txBody>
        </p:sp>
        <p:sp>
          <p:nvSpPr>
            <p:cNvPr id="13" name="Text Box 70"/>
            <p:cNvSpPr txBox="1">
              <a:spLocks noChangeArrowheads="1"/>
            </p:cNvSpPr>
            <p:nvPr/>
          </p:nvSpPr>
          <p:spPr bwMode="auto">
            <a:xfrm>
              <a:off x="2341" y="2774"/>
              <a:ext cx="766"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语法单位</a:t>
              </a:r>
            </a:p>
          </p:txBody>
        </p:sp>
        <p:sp>
          <p:nvSpPr>
            <p:cNvPr id="14" name="Text Box 71"/>
            <p:cNvSpPr txBox="1">
              <a:spLocks noChangeArrowheads="1"/>
            </p:cNvSpPr>
            <p:nvPr/>
          </p:nvSpPr>
          <p:spPr bwMode="auto">
            <a:xfrm>
              <a:off x="2341" y="3227"/>
              <a:ext cx="76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语义信息</a:t>
              </a:r>
            </a:p>
          </p:txBody>
        </p:sp>
        <p:sp>
          <p:nvSpPr>
            <p:cNvPr id="15" name="AutoShape 72"/>
            <p:cNvSpPr>
              <a:spLocks noChangeArrowheads="1"/>
            </p:cNvSpPr>
            <p:nvPr/>
          </p:nvSpPr>
          <p:spPr bwMode="auto">
            <a:xfrm>
              <a:off x="3157" y="3589"/>
              <a:ext cx="907" cy="317"/>
            </a:xfrm>
            <a:prstGeom prst="parallelogram">
              <a:avLst>
                <a:gd name="adj" fmla="val 45514"/>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中间代码</a:t>
              </a:r>
            </a:p>
          </p:txBody>
        </p:sp>
        <p:sp>
          <p:nvSpPr>
            <p:cNvPr id="16" name="Line 73"/>
            <p:cNvSpPr>
              <a:spLocks noChangeShapeType="1"/>
            </p:cNvSpPr>
            <p:nvPr/>
          </p:nvSpPr>
          <p:spPr bwMode="auto">
            <a:xfrm flipH="1">
              <a:off x="980" y="3046"/>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7" name="Line 74"/>
            <p:cNvSpPr>
              <a:spLocks noChangeShapeType="1"/>
            </p:cNvSpPr>
            <p:nvPr/>
          </p:nvSpPr>
          <p:spPr bwMode="auto">
            <a:xfrm>
              <a:off x="980" y="3227"/>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8" name="Line 75"/>
            <p:cNvSpPr>
              <a:spLocks noChangeShapeType="1"/>
            </p:cNvSpPr>
            <p:nvPr/>
          </p:nvSpPr>
          <p:spPr bwMode="auto">
            <a:xfrm>
              <a:off x="572" y="2547"/>
              <a:ext cx="0" cy="31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9" name="Line 76"/>
            <p:cNvSpPr>
              <a:spLocks noChangeShapeType="1"/>
            </p:cNvSpPr>
            <p:nvPr/>
          </p:nvSpPr>
          <p:spPr bwMode="auto">
            <a:xfrm>
              <a:off x="2341" y="3001"/>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0" name="Line 77"/>
            <p:cNvSpPr>
              <a:spLocks noChangeShapeType="1"/>
            </p:cNvSpPr>
            <p:nvPr/>
          </p:nvSpPr>
          <p:spPr bwMode="auto">
            <a:xfrm flipH="1">
              <a:off x="2341" y="3227"/>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1" name="Line 78"/>
            <p:cNvSpPr>
              <a:spLocks noChangeShapeType="1"/>
            </p:cNvSpPr>
            <p:nvPr/>
          </p:nvSpPr>
          <p:spPr bwMode="auto">
            <a:xfrm>
              <a:off x="3611" y="3339"/>
              <a:ext cx="0" cy="22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2" name="Line 79"/>
            <p:cNvSpPr>
              <a:spLocks noChangeShapeType="1"/>
            </p:cNvSpPr>
            <p:nvPr/>
          </p:nvSpPr>
          <p:spPr bwMode="auto">
            <a:xfrm>
              <a:off x="1978" y="2455"/>
              <a:ext cx="0" cy="40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3" name="Rectangle 80"/>
            <p:cNvSpPr>
              <a:spLocks noChangeArrowheads="1"/>
            </p:cNvSpPr>
            <p:nvPr/>
          </p:nvSpPr>
          <p:spPr bwMode="auto">
            <a:xfrm>
              <a:off x="1162" y="3770"/>
              <a:ext cx="1440" cy="318"/>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错误的诊查处理</a:t>
              </a:r>
            </a:p>
          </p:txBody>
        </p:sp>
        <p:sp>
          <p:nvSpPr>
            <p:cNvPr id="24" name="Line 81"/>
            <p:cNvSpPr>
              <a:spLocks noChangeShapeType="1"/>
            </p:cNvSpPr>
            <p:nvPr/>
          </p:nvSpPr>
          <p:spPr bwMode="auto">
            <a:xfrm>
              <a:off x="617" y="3363"/>
              <a:ext cx="817"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5" name="Line 82"/>
            <p:cNvSpPr>
              <a:spLocks noChangeShapeType="1"/>
            </p:cNvSpPr>
            <p:nvPr/>
          </p:nvSpPr>
          <p:spPr bwMode="auto">
            <a:xfrm>
              <a:off x="1887" y="3363"/>
              <a:ext cx="0"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6" name="Line 83"/>
            <p:cNvSpPr>
              <a:spLocks noChangeShapeType="1"/>
            </p:cNvSpPr>
            <p:nvPr/>
          </p:nvSpPr>
          <p:spPr bwMode="auto">
            <a:xfrm flipH="1">
              <a:off x="2386" y="3363"/>
              <a:ext cx="862"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grpSp>
      <p:sp>
        <p:nvSpPr>
          <p:cNvPr id="2" name="椭圆 1"/>
          <p:cNvSpPr/>
          <p:nvPr/>
        </p:nvSpPr>
        <p:spPr bwMode="auto">
          <a:xfrm>
            <a:off x="1981200" y="2007544"/>
            <a:ext cx="2095132" cy="1492776"/>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
        <p:nvSpPr>
          <p:cNvPr id="27" name="TextBox 26"/>
          <p:cNvSpPr txBox="1"/>
          <p:nvPr/>
        </p:nvSpPr>
        <p:spPr>
          <a:xfrm>
            <a:off x="1981201" y="4191000"/>
            <a:ext cx="2012089" cy="1938992"/>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第</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章</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字符串</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正规表达式</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单词符号</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有限自动机</a:t>
            </a:r>
          </a:p>
        </p:txBody>
      </p:sp>
    </p:spTree>
    <p:extLst>
      <p:ext uri="{BB962C8B-B14F-4D97-AF65-F5344CB8AC3E}">
        <p14:creationId xmlns:p14="http://schemas.microsoft.com/office/powerpoint/2010/main" val="3940656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1644" y="990600"/>
            <a:ext cx="4114800" cy="609600"/>
          </a:xfrm>
        </p:spPr>
        <p:txBody>
          <a:bodyPr/>
          <a:lstStyle/>
          <a:p>
            <a:r>
              <a:rPr lang="zh-CN" altLang="en-US" dirty="0"/>
              <a:t>继承属性的传递</a:t>
            </a:r>
          </a:p>
        </p:txBody>
      </p:sp>
      <p:sp>
        <p:nvSpPr>
          <p:cNvPr id="3" name="灯片编号占位符 2"/>
          <p:cNvSpPr>
            <a:spLocks noGrp="1"/>
          </p:cNvSpPr>
          <p:nvPr>
            <p:ph type="sldNum" sz="quarter" idx="12"/>
          </p:nvPr>
        </p:nvSpPr>
        <p:spPr/>
        <p:txBody>
          <a:bodyPr/>
          <a:lstStyle/>
          <a:p>
            <a:fld id="{10F35DC5-7E65-8247-99AB-4E984F8A921E}" type="slidenum">
              <a:rPr lang="en-US" smtClean="0"/>
              <a:pPr/>
              <a:t>30</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graphicFrame>
        <p:nvGraphicFramePr>
          <p:cNvPr id="6" name="表格 5"/>
          <p:cNvGraphicFramePr>
            <a:graphicFrameLocks noGrp="1"/>
          </p:cNvGraphicFramePr>
          <p:nvPr>
            <p:extLst>
              <p:ext uri="{D42A27DB-BD31-4B8C-83A1-F6EECF244321}">
                <p14:modId xmlns:p14="http://schemas.microsoft.com/office/powerpoint/2010/main" val="1341934423"/>
              </p:ext>
            </p:extLst>
          </p:nvPr>
        </p:nvGraphicFramePr>
        <p:xfrm>
          <a:off x="451644" y="1914525"/>
          <a:ext cx="3816350" cy="2947987"/>
        </p:xfrm>
        <a:graphic>
          <a:graphicData uri="http://schemas.openxmlformats.org/drawingml/2006/table">
            <a:tbl>
              <a:tblPr/>
              <a:tblGrid>
                <a:gridCol w="1296119">
                  <a:extLst>
                    <a:ext uri="{9D8B030D-6E8A-4147-A177-3AD203B41FA5}">
                      <a16:colId xmlns:a16="http://schemas.microsoft.com/office/drawing/2014/main" val="20000"/>
                    </a:ext>
                  </a:extLst>
                </a:gridCol>
                <a:gridCol w="2520231">
                  <a:extLst>
                    <a:ext uri="{9D8B030D-6E8A-4147-A177-3AD203B41FA5}">
                      <a16:colId xmlns:a16="http://schemas.microsoft.com/office/drawing/2014/main" val="20001"/>
                    </a:ext>
                  </a:extLst>
                </a:gridCol>
              </a:tblGrid>
              <a:tr h="585787">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D</a:t>
                      </a:r>
                      <a:r>
                        <a:rPr kumimoji="1" lang="en-US" altLang="zh-CN" sz="2000" dirty="0">
                          <a:latin typeface="Times New Roman" pitchFamily="18" charset="0"/>
                          <a:sym typeface="Symbol" pitchFamily="18" charset="2"/>
                        </a:rPr>
                        <a:t>TL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L.in := </a:t>
                      </a:r>
                      <a:r>
                        <a:rPr kumimoji="0" lang="en-US" altLang="zh-CN" sz="20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T.type</a:t>
                      </a:r>
                      <a:endParaRPr kumimoji="0" lang="zh-CN" altLang="en-US"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T </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int</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integer</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T </a:t>
                      </a: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real</a:t>
                      </a:r>
                      <a:endPar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real</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 L </a:t>
                      </a: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id</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spcBef>
                          <a:spcPts val="0"/>
                        </a:spcBef>
                      </a:pP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b="1" dirty="0">
                          <a:latin typeface="Times New Roman" pitchFamily="18" charset="0"/>
                          <a:sym typeface="Symbol" pitchFamily="18" charset="2"/>
                        </a:rPr>
                        <a:t>.</a:t>
                      </a:r>
                      <a:r>
                        <a:rPr kumimoji="1" lang="en-US" altLang="zh-CN" sz="2000" dirty="0">
                          <a:latin typeface="Times New Roman" pitchFamily="18" charset="0"/>
                          <a:sym typeface="Symbol" pitchFamily="18" charset="2"/>
                        </a:rPr>
                        <a:t>in :=L.in </a:t>
                      </a:r>
                    </a:p>
                    <a:p>
                      <a:pPr marL="0" marR="0" indent="0" algn="l" defTabSz="914400" rtl="0" eaLnBrk="1" fontAlgn="auto" latinLnBrk="0" hangingPunct="1">
                        <a:lnSpc>
                          <a:spcPct val="100000"/>
                        </a:lnSpc>
                        <a:spcBef>
                          <a:spcPts val="6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sym typeface="Symbol" pitchFamily="18" charset="2"/>
                        </a:rPr>
                        <a:t> L </a:t>
                      </a:r>
                      <a:r>
                        <a:rPr kumimoji="1" lang="en-US" altLang="zh-CN" sz="2000" b="1" dirty="0">
                          <a:latin typeface="Times New Roman" pitchFamily="18" charset="0"/>
                          <a:sym typeface="Symbol" pitchFamily="18" charset="2"/>
                        </a:rPr>
                        <a:t>id</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bl>
          </a:graphicData>
        </a:graphic>
      </p:graphicFrame>
      <p:sp>
        <p:nvSpPr>
          <p:cNvPr id="7" name="TextBox 6"/>
          <p:cNvSpPr txBox="1">
            <a:spLocks noChangeArrowheads="1"/>
          </p:cNvSpPr>
          <p:nvPr/>
        </p:nvSpPr>
        <p:spPr bwMode="auto">
          <a:xfrm>
            <a:off x="5808664" y="5791201"/>
            <a:ext cx="4484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800" dirty="0"/>
              <a:t>句子</a:t>
            </a:r>
            <a:r>
              <a:rPr kumimoji="1" lang="en-US" altLang="zh-CN" sz="2800" dirty="0" err="1">
                <a:latin typeface="Times New Roman" pitchFamily="18" charset="0"/>
                <a:cs typeface="Times New Roman" pitchFamily="18" charset="0"/>
              </a:rPr>
              <a:t>int</a:t>
            </a:r>
            <a:r>
              <a:rPr kumimoji="1" lang="en-US" altLang="zh-CN" sz="2800" dirty="0">
                <a:latin typeface="Times New Roman" pitchFamily="18" charset="0"/>
                <a:cs typeface="Times New Roman" pitchFamily="18" charset="0"/>
              </a:rPr>
              <a:t>   a, b, c</a:t>
            </a:r>
            <a:r>
              <a:rPr kumimoji="1" lang="zh-CN" altLang="en-US" sz="2800" dirty="0">
                <a:latin typeface="Times New Roman" pitchFamily="18" charset="0"/>
                <a:cs typeface="Times New Roman" pitchFamily="18" charset="0"/>
              </a:rPr>
              <a:t>的</a:t>
            </a:r>
            <a:r>
              <a:rPr lang="zh-CN" altLang="en-US" sz="2800" dirty="0"/>
              <a:t>分析树</a:t>
            </a:r>
          </a:p>
        </p:txBody>
      </p:sp>
      <p:sp>
        <p:nvSpPr>
          <p:cNvPr id="8" name="矩形 7"/>
          <p:cNvSpPr>
            <a:spLocks noChangeArrowheads="1"/>
          </p:cNvSpPr>
          <p:nvPr/>
        </p:nvSpPr>
        <p:spPr bwMode="auto">
          <a:xfrm>
            <a:off x="7285038" y="762000"/>
            <a:ext cx="52546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9" name="矩形 8"/>
          <p:cNvSpPr>
            <a:spLocks noChangeArrowheads="1"/>
          </p:cNvSpPr>
          <p:nvPr/>
        </p:nvSpPr>
        <p:spPr bwMode="auto">
          <a:xfrm>
            <a:off x="6113464" y="3062287"/>
            <a:ext cx="6873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int</a:t>
            </a:r>
            <a:endParaRPr lang="zh-CN" altLang="en-US" sz="2400"/>
          </a:p>
        </p:txBody>
      </p:sp>
      <p:sp>
        <p:nvSpPr>
          <p:cNvPr id="10" name="矩形 9"/>
          <p:cNvSpPr>
            <a:spLocks noChangeArrowheads="1"/>
          </p:cNvSpPr>
          <p:nvPr/>
        </p:nvSpPr>
        <p:spPr bwMode="auto">
          <a:xfrm>
            <a:off x="8382000" y="306228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1" name="矩形 10"/>
          <p:cNvSpPr>
            <a:spLocks noChangeArrowheads="1"/>
          </p:cNvSpPr>
          <p:nvPr/>
        </p:nvSpPr>
        <p:spPr bwMode="auto">
          <a:xfrm>
            <a:off x="9364664" y="3062287"/>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12" name="矩形 11"/>
          <p:cNvSpPr>
            <a:spLocks noChangeArrowheads="1"/>
          </p:cNvSpPr>
          <p:nvPr/>
        </p:nvSpPr>
        <p:spPr bwMode="auto">
          <a:xfrm>
            <a:off x="6184901" y="1914525"/>
            <a:ext cx="54451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3" name="矩形 12"/>
          <p:cNvSpPr>
            <a:spLocks noChangeArrowheads="1"/>
          </p:cNvSpPr>
          <p:nvPr/>
        </p:nvSpPr>
        <p:spPr bwMode="auto">
          <a:xfrm>
            <a:off x="8353425" y="1914525"/>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4" name="矩形 13"/>
          <p:cNvSpPr>
            <a:spLocks noChangeArrowheads="1"/>
          </p:cNvSpPr>
          <p:nvPr/>
        </p:nvSpPr>
        <p:spPr bwMode="auto">
          <a:xfrm>
            <a:off x="7350125" y="3062287"/>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5" name="矩形 14"/>
          <p:cNvSpPr>
            <a:spLocks noChangeArrowheads="1"/>
          </p:cNvSpPr>
          <p:nvPr/>
        </p:nvSpPr>
        <p:spPr bwMode="auto">
          <a:xfrm>
            <a:off x="7389813" y="412115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6" name="矩形 15"/>
          <p:cNvSpPr>
            <a:spLocks noChangeArrowheads="1"/>
          </p:cNvSpPr>
          <p:nvPr/>
        </p:nvSpPr>
        <p:spPr bwMode="auto">
          <a:xfrm>
            <a:off x="6396039" y="5154612"/>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7" name="矩形 16"/>
          <p:cNvSpPr>
            <a:spLocks noChangeArrowheads="1"/>
          </p:cNvSpPr>
          <p:nvPr/>
        </p:nvSpPr>
        <p:spPr bwMode="auto">
          <a:xfrm>
            <a:off x="6364289" y="41910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8" name="矩形 17"/>
          <p:cNvSpPr>
            <a:spLocks noChangeArrowheads="1"/>
          </p:cNvSpPr>
          <p:nvPr/>
        </p:nvSpPr>
        <p:spPr bwMode="auto">
          <a:xfrm>
            <a:off x="8416925" y="4121150"/>
            <a:ext cx="4397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cxnSp>
        <p:nvCxnSpPr>
          <p:cNvPr id="19" name="直接连接符 18"/>
          <p:cNvCxnSpPr>
            <a:cxnSpLocks noChangeShapeType="1"/>
            <a:stCxn id="8" idx="2"/>
            <a:endCxn id="12" idx="0"/>
          </p:cNvCxnSpPr>
          <p:nvPr/>
        </p:nvCxnSpPr>
        <p:spPr bwMode="auto">
          <a:xfrm flipH="1">
            <a:off x="6456363" y="1219201"/>
            <a:ext cx="1092200"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3" idx="0"/>
          </p:cNvCxnSpPr>
          <p:nvPr/>
        </p:nvCxnSpPr>
        <p:spPr bwMode="auto">
          <a:xfrm>
            <a:off x="7548564" y="1219201"/>
            <a:ext cx="1055687"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12" idx="2"/>
            <a:endCxn id="9" idx="0"/>
          </p:cNvCxnSpPr>
          <p:nvPr/>
        </p:nvCxnSpPr>
        <p:spPr bwMode="auto">
          <a:xfrm flipH="1">
            <a:off x="6456363"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3" idx="2"/>
            <a:endCxn id="14" idx="0"/>
          </p:cNvCxnSpPr>
          <p:nvPr/>
        </p:nvCxnSpPr>
        <p:spPr bwMode="auto">
          <a:xfrm flipH="1">
            <a:off x="7600950" y="2371725"/>
            <a:ext cx="100330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3" idx="2"/>
            <a:endCxn id="10" idx="0"/>
          </p:cNvCxnSpPr>
          <p:nvPr/>
        </p:nvCxnSpPr>
        <p:spPr bwMode="auto">
          <a:xfrm>
            <a:off x="8604250"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cxnSpLocks noChangeShapeType="1"/>
            <a:stCxn id="11" idx="0"/>
            <a:endCxn id="13" idx="2"/>
          </p:cNvCxnSpPr>
          <p:nvPr/>
        </p:nvCxnSpPr>
        <p:spPr bwMode="auto">
          <a:xfrm flipH="1" flipV="1">
            <a:off x="8604250" y="2371725"/>
            <a:ext cx="979488"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cxnSpLocks noChangeShapeType="1"/>
            <a:stCxn id="14" idx="2"/>
            <a:endCxn id="17" idx="0"/>
          </p:cNvCxnSpPr>
          <p:nvPr/>
        </p:nvCxnSpPr>
        <p:spPr bwMode="auto">
          <a:xfrm flipH="1">
            <a:off x="6615114" y="3519488"/>
            <a:ext cx="985837" cy="67151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cxnSpLocks noChangeShapeType="1"/>
            <a:stCxn id="14" idx="2"/>
            <a:endCxn id="15" idx="0"/>
          </p:cNvCxnSpPr>
          <p:nvPr/>
        </p:nvCxnSpPr>
        <p:spPr bwMode="auto">
          <a:xfrm>
            <a:off x="7600951" y="3519488"/>
            <a:ext cx="11113"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cxnSpLocks noChangeShapeType="1"/>
            <a:stCxn id="14" idx="2"/>
            <a:endCxn id="18" idx="0"/>
          </p:cNvCxnSpPr>
          <p:nvPr/>
        </p:nvCxnSpPr>
        <p:spPr bwMode="auto">
          <a:xfrm>
            <a:off x="7600950" y="3519488"/>
            <a:ext cx="1036638"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cxnSpLocks noChangeShapeType="1"/>
            <a:stCxn id="17" idx="2"/>
            <a:endCxn id="16" idx="0"/>
          </p:cNvCxnSpPr>
          <p:nvPr/>
        </p:nvCxnSpPr>
        <p:spPr bwMode="auto">
          <a:xfrm>
            <a:off x="6615113" y="4648200"/>
            <a:ext cx="0" cy="50641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a:spLocks noChangeArrowheads="1"/>
          </p:cNvSpPr>
          <p:nvPr/>
        </p:nvSpPr>
        <p:spPr bwMode="auto">
          <a:xfrm>
            <a:off x="5448300"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solidFill>
                  <a:srgbClr val="FF0000"/>
                </a:solidFill>
              </a:rPr>
              <a:t>T.type</a:t>
            </a:r>
            <a:r>
              <a:rPr lang="en-US" altLang="zh-CN" sz="2400" dirty="0">
                <a:solidFill>
                  <a:srgbClr val="FF0000"/>
                </a:solidFill>
              </a:rPr>
              <a:t>=</a:t>
            </a:r>
            <a:r>
              <a:rPr lang="en-US" altLang="zh-CN" sz="2400" dirty="0" err="1">
                <a:solidFill>
                  <a:srgbClr val="FF0000"/>
                </a:solidFill>
              </a:rPr>
              <a:t>int</a:t>
            </a:r>
            <a:endParaRPr lang="zh-CN" altLang="en-US" sz="2400" dirty="0">
              <a:solidFill>
                <a:srgbClr val="FF0000"/>
              </a:solidFill>
            </a:endParaRPr>
          </a:p>
        </p:txBody>
      </p:sp>
      <p:sp>
        <p:nvSpPr>
          <p:cNvPr id="30" name="矩形 29"/>
          <p:cNvSpPr>
            <a:spLocks noChangeArrowheads="1"/>
          </p:cNvSpPr>
          <p:nvPr/>
        </p:nvSpPr>
        <p:spPr bwMode="auto">
          <a:xfrm>
            <a:off x="7818438"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1" name="矩形 30"/>
          <p:cNvSpPr>
            <a:spLocks noChangeArrowheads="1"/>
          </p:cNvSpPr>
          <p:nvPr/>
        </p:nvSpPr>
        <p:spPr bwMode="auto">
          <a:xfrm>
            <a:off x="6869114" y="3062287"/>
            <a:ext cx="13684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2" name="矩形 31"/>
          <p:cNvSpPr>
            <a:spLocks noChangeArrowheads="1"/>
          </p:cNvSpPr>
          <p:nvPr/>
        </p:nvSpPr>
        <p:spPr bwMode="auto">
          <a:xfrm>
            <a:off x="8904288" y="3062287"/>
            <a:ext cx="1763712" cy="5080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c.type=int</a:t>
            </a:r>
            <a:endParaRPr lang="zh-CN" altLang="en-US" sz="2400">
              <a:solidFill>
                <a:srgbClr val="FF0000"/>
              </a:solidFill>
            </a:endParaRPr>
          </a:p>
        </p:txBody>
      </p:sp>
      <p:sp>
        <p:nvSpPr>
          <p:cNvPr id="33" name="矩形 32"/>
          <p:cNvSpPr>
            <a:spLocks noChangeArrowheads="1"/>
          </p:cNvSpPr>
          <p:nvPr/>
        </p:nvSpPr>
        <p:spPr bwMode="auto">
          <a:xfrm>
            <a:off x="5857876" y="4146550"/>
            <a:ext cx="1368425" cy="5016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4" name="矩形 33"/>
          <p:cNvSpPr>
            <a:spLocks noChangeArrowheads="1"/>
          </p:cNvSpPr>
          <p:nvPr/>
        </p:nvSpPr>
        <p:spPr bwMode="auto">
          <a:xfrm>
            <a:off x="8050214" y="4108450"/>
            <a:ext cx="1735137" cy="5397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b.type=int</a:t>
            </a:r>
            <a:endParaRPr lang="zh-CN" altLang="en-US" sz="2400">
              <a:solidFill>
                <a:srgbClr val="FF0000"/>
              </a:solidFill>
            </a:endParaRPr>
          </a:p>
        </p:txBody>
      </p:sp>
      <p:sp>
        <p:nvSpPr>
          <p:cNvPr id="35" name="矩形 34"/>
          <p:cNvSpPr>
            <a:spLocks noChangeArrowheads="1"/>
          </p:cNvSpPr>
          <p:nvPr/>
        </p:nvSpPr>
        <p:spPr bwMode="auto">
          <a:xfrm>
            <a:off x="5737225" y="5148263"/>
            <a:ext cx="1811338" cy="563563"/>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a.type=int</a:t>
            </a:r>
            <a:endParaRPr lang="zh-CN" altLang="en-US" sz="2400">
              <a:solidFill>
                <a:srgbClr val="FF0000"/>
              </a:solidFill>
            </a:endParaRPr>
          </a:p>
        </p:txBody>
      </p:sp>
    </p:spTree>
    <p:extLst>
      <p:ext uri="{BB962C8B-B14F-4D97-AF65-F5344CB8AC3E}">
        <p14:creationId xmlns:p14="http://schemas.microsoft.com/office/powerpoint/2010/main" val="7731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4163" y="1009091"/>
            <a:ext cx="4114800" cy="609600"/>
          </a:xfrm>
        </p:spPr>
        <p:txBody>
          <a:bodyPr/>
          <a:lstStyle/>
          <a:p>
            <a:r>
              <a:rPr lang="zh-CN" altLang="en-US" dirty="0"/>
              <a:t>继承属性的传递</a:t>
            </a:r>
          </a:p>
        </p:txBody>
      </p:sp>
      <p:sp>
        <p:nvSpPr>
          <p:cNvPr id="3" name="灯片编号占位符 2"/>
          <p:cNvSpPr>
            <a:spLocks noGrp="1"/>
          </p:cNvSpPr>
          <p:nvPr>
            <p:ph type="sldNum" sz="quarter" idx="12"/>
          </p:nvPr>
        </p:nvSpPr>
        <p:spPr/>
        <p:txBody>
          <a:bodyPr/>
          <a:lstStyle/>
          <a:p>
            <a:fld id="{10F35DC5-7E65-8247-99AB-4E984F8A921E}" type="slidenum">
              <a:rPr lang="en-US" smtClean="0"/>
              <a:pPr/>
              <a:t>31</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graphicFrame>
        <p:nvGraphicFramePr>
          <p:cNvPr id="6" name="表格 5"/>
          <p:cNvGraphicFramePr>
            <a:graphicFrameLocks noGrp="1"/>
          </p:cNvGraphicFramePr>
          <p:nvPr>
            <p:extLst>
              <p:ext uri="{D42A27DB-BD31-4B8C-83A1-F6EECF244321}">
                <p14:modId xmlns:p14="http://schemas.microsoft.com/office/powerpoint/2010/main" val="576153822"/>
              </p:ext>
            </p:extLst>
          </p:nvPr>
        </p:nvGraphicFramePr>
        <p:xfrm>
          <a:off x="454504" y="1909664"/>
          <a:ext cx="3816350" cy="2947987"/>
        </p:xfrm>
        <a:graphic>
          <a:graphicData uri="http://schemas.openxmlformats.org/drawingml/2006/table">
            <a:tbl>
              <a:tblPr/>
              <a:tblGrid>
                <a:gridCol w="1296119">
                  <a:extLst>
                    <a:ext uri="{9D8B030D-6E8A-4147-A177-3AD203B41FA5}">
                      <a16:colId xmlns:a16="http://schemas.microsoft.com/office/drawing/2014/main" val="20000"/>
                    </a:ext>
                  </a:extLst>
                </a:gridCol>
                <a:gridCol w="2520231">
                  <a:extLst>
                    <a:ext uri="{9D8B030D-6E8A-4147-A177-3AD203B41FA5}">
                      <a16:colId xmlns:a16="http://schemas.microsoft.com/office/drawing/2014/main" val="20001"/>
                    </a:ext>
                  </a:extLst>
                </a:gridCol>
              </a:tblGrid>
              <a:tr h="585787">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D</a:t>
                      </a:r>
                      <a:r>
                        <a:rPr kumimoji="1" lang="en-US" altLang="zh-CN" sz="2000" dirty="0">
                          <a:latin typeface="Times New Roman" pitchFamily="18" charset="0"/>
                          <a:sym typeface="Symbol" pitchFamily="18" charset="2"/>
                        </a:rPr>
                        <a:t>TL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L.in := </a:t>
                      </a:r>
                      <a:r>
                        <a:rPr kumimoji="0" lang="en-US" altLang="zh-CN" sz="20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T.type</a:t>
                      </a:r>
                      <a:endParaRPr kumimoji="0" lang="zh-CN" altLang="en-US"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T </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int</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integer</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T </a:t>
                      </a: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real</a:t>
                      </a:r>
                      <a:endPar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real</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 L </a:t>
                      </a: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id</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spcBef>
                          <a:spcPts val="0"/>
                        </a:spcBef>
                      </a:pP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b="1" dirty="0">
                          <a:latin typeface="Times New Roman" pitchFamily="18" charset="0"/>
                          <a:sym typeface="Symbol" pitchFamily="18" charset="2"/>
                        </a:rPr>
                        <a:t>.</a:t>
                      </a:r>
                      <a:r>
                        <a:rPr kumimoji="1" lang="en-US" altLang="zh-CN" sz="2000" dirty="0">
                          <a:latin typeface="Times New Roman" pitchFamily="18" charset="0"/>
                          <a:sym typeface="Symbol" pitchFamily="18" charset="2"/>
                        </a:rPr>
                        <a:t>in :=L.in </a:t>
                      </a:r>
                    </a:p>
                    <a:p>
                      <a:pPr marL="0" marR="0" indent="0" algn="l" defTabSz="914400" rtl="0" eaLnBrk="1" fontAlgn="auto" latinLnBrk="0" hangingPunct="1">
                        <a:lnSpc>
                          <a:spcPct val="100000"/>
                        </a:lnSpc>
                        <a:spcBef>
                          <a:spcPts val="6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sym typeface="Symbol" pitchFamily="18" charset="2"/>
                        </a:rPr>
                        <a:t> L </a:t>
                      </a:r>
                      <a:r>
                        <a:rPr kumimoji="1" lang="en-US" altLang="zh-CN" sz="2000" b="1" dirty="0">
                          <a:latin typeface="Times New Roman" pitchFamily="18" charset="0"/>
                          <a:sym typeface="Symbol" pitchFamily="18" charset="2"/>
                        </a:rPr>
                        <a:t>id</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bl>
          </a:graphicData>
        </a:graphic>
      </p:graphicFrame>
      <p:sp>
        <p:nvSpPr>
          <p:cNvPr id="7" name="TextBox 6"/>
          <p:cNvSpPr txBox="1">
            <a:spLocks noChangeArrowheads="1"/>
          </p:cNvSpPr>
          <p:nvPr/>
        </p:nvSpPr>
        <p:spPr bwMode="auto">
          <a:xfrm>
            <a:off x="5808664" y="5791201"/>
            <a:ext cx="4484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800" dirty="0"/>
              <a:t>句子</a:t>
            </a:r>
            <a:r>
              <a:rPr kumimoji="1" lang="en-US" altLang="zh-CN" sz="2800" dirty="0" err="1">
                <a:latin typeface="Times New Roman" pitchFamily="18" charset="0"/>
                <a:cs typeface="Times New Roman" pitchFamily="18" charset="0"/>
              </a:rPr>
              <a:t>int</a:t>
            </a:r>
            <a:r>
              <a:rPr kumimoji="1" lang="en-US" altLang="zh-CN" sz="2800" dirty="0">
                <a:latin typeface="Times New Roman" pitchFamily="18" charset="0"/>
                <a:cs typeface="Times New Roman" pitchFamily="18" charset="0"/>
              </a:rPr>
              <a:t>   a, b, c</a:t>
            </a:r>
            <a:r>
              <a:rPr kumimoji="1" lang="zh-CN" altLang="en-US" sz="2800" dirty="0">
                <a:latin typeface="Times New Roman" pitchFamily="18" charset="0"/>
                <a:cs typeface="Times New Roman" pitchFamily="18" charset="0"/>
              </a:rPr>
              <a:t>的</a:t>
            </a:r>
            <a:r>
              <a:rPr lang="zh-CN" altLang="en-US" sz="2800" dirty="0"/>
              <a:t>分析树</a:t>
            </a:r>
          </a:p>
        </p:txBody>
      </p:sp>
      <p:sp>
        <p:nvSpPr>
          <p:cNvPr id="8" name="矩形 7"/>
          <p:cNvSpPr>
            <a:spLocks noChangeArrowheads="1"/>
          </p:cNvSpPr>
          <p:nvPr/>
        </p:nvSpPr>
        <p:spPr bwMode="auto">
          <a:xfrm>
            <a:off x="7285038" y="762000"/>
            <a:ext cx="52546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9" name="矩形 8"/>
          <p:cNvSpPr>
            <a:spLocks noChangeArrowheads="1"/>
          </p:cNvSpPr>
          <p:nvPr/>
        </p:nvSpPr>
        <p:spPr bwMode="auto">
          <a:xfrm>
            <a:off x="6113464" y="3062287"/>
            <a:ext cx="6873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10" name="矩形 9"/>
          <p:cNvSpPr>
            <a:spLocks noChangeArrowheads="1"/>
          </p:cNvSpPr>
          <p:nvPr/>
        </p:nvSpPr>
        <p:spPr bwMode="auto">
          <a:xfrm>
            <a:off x="8382000" y="306228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1" name="矩形 10"/>
          <p:cNvSpPr>
            <a:spLocks noChangeArrowheads="1"/>
          </p:cNvSpPr>
          <p:nvPr/>
        </p:nvSpPr>
        <p:spPr bwMode="auto">
          <a:xfrm>
            <a:off x="9364664" y="3062287"/>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12" name="矩形 11"/>
          <p:cNvSpPr>
            <a:spLocks noChangeArrowheads="1"/>
          </p:cNvSpPr>
          <p:nvPr/>
        </p:nvSpPr>
        <p:spPr bwMode="auto">
          <a:xfrm>
            <a:off x="6184901" y="1914525"/>
            <a:ext cx="54451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3" name="矩形 12"/>
          <p:cNvSpPr>
            <a:spLocks noChangeArrowheads="1"/>
          </p:cNvSpPr>
          <p:nvPr/>
        </p:nvSpPr>
        <p:spPr bwMode="auto">
          <a:xfrm>
            <a:off x="8353425" y="1914525"/>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4" name="矩形 13"/>
          <p:cNvSpPr>
            <a:spLocks noChangeArrowheads="1"/>
          </p:cNvSpPr>
          <p:nvPr/>
        </p:nvSpPr>
        <p:spPr bwMode="auto">
          <a:xfrm>
            <a:off x="7350125" y="3062287"/>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5" name="矩形 14"/>
          <p:cNvSpPr>
            <a:spLocks noChangeArrowheads="1"/>
          </p:cNvSpPr>
          <p:nvPr/>
        </p:nvSpPr>
        <p:spPr bwMode="auto">
          <a:xfrm>
            <a:off x="7389813" y="412115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6" name="矩形 15"/>
          <p:cNvSpPr>
            <a:spLocks noChangeArrowheads="1"/>
          </p:cNvSpPr>
          <p:nvPr/>
        </p:nvSpPr>
        <p:spPr bwMode="auto">
          <a:xfrm>
            <a:off x="6396039" y="5154612"/>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7" name="矩形 16"/>
          <p:cNvSpPr>
            <a:spLocks noChangeArrowheads="1"/>
          </p:cNvSpPr>
          <p:nvPr/>
        </p:nvSpPr>
        <p:spPr bwMode="auto">
          <a:xfrm>
            <a:off x="6364289" y="41910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8" name="矩形 17"/>
          <p:cNvSpPr>
            <a:spLocks noChangeArrowheads="1"/>
          </p:cNvSpPr>
          <p:nvPr/>
        </p:nvSpPr>
        <p:spPr bwMode="auto">
          <a:xfrm>
            <a:off x="8416925" y="4121150"/>
            <a:ext cx="4397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cxnSp>
        <p:nvCxnSpPr>
          <p:cNvPr id="19" name="直接连接符 18"/>
          <p:cNvCxnSpPr>
            <a:cxnSpLocks noChangeShapeType="1"/>
            <a:stCxn id="8" idx="2"/>
            <a:endCxn id="12" idx="0"/>
          </p:cNvCxnSpPr>
          <p:nvPr/>
        </p:nvCxnSpPr>
        <p:spPr bwMode="auto">
          <a:xfrm flipH="1">
            <a:off x="6456363" y="1219201"/>
            <a:ext cx="1092200"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3" idx="0"/>
          </p:cNvCxnSpPr>
          <p:nvPr/>
        </p:nvCxnSpPr>
        <p:spPr bwMode="auto">
          <a:xfrm>
            <a:off x="7548564" y="1219201"/>
            <a:ext cx="1055687"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12" idx="2"/>
            <a:endCxn id="9" idx="0"/>
          </p:cNvCxnSpPr>
          <p:nvPr/>
        </p:nvCxnSpPr>
        <p:spPr bwMode="auto">
          <a:xfrm flipH="1">
            <a:off x="6456363"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3" idx="2"/>
            <a:endCxn id="14" idx="0"/>
          </p:cNvCxnSpPr>
          <p:nvPr/>
        </p:nvCxnSpPr>
        <p:spPr bwMode="auto">
          <a:xfrm flipH="1">
            <a:off x="7600950" y="2371725"/>
            <a:ext cx="100330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3" idx="2"/>
            <a:endCxn id="10" idx="0"/>
          </p:cNvCxnSpPr>
          <p:nvPr/>
        </p:nvCxnSpPr>
        <p:spPr bwMode="auto">
          <a:xfrm>
            <a:off x="8604250"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cxnSpLocks noChangeShapeType="1"/>
            <a:stCxn id="11" idx="0"/>
            <a:endCxn id="13" idx="2"/>
          </p:cNvCxnSpPr>
          <p:nvPr/>
        </p:nvCxnSpPr>
        <p:spPr bwMode="auto">
          <a:xfrm flipH="1" flipV="1">
            <a:off x="8604250" y="2371725"/>
            <a:ext cx="979488"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cxnSpLocks noChangeShapeType="1"/>
            <a:stCxn id="14" idx="2"/>
            <a:endCxn id="17" idx="0"/>
          </p:cNvCxnSpPr>
          <p:nvPr/>
        </p:nvCxnSpPr>
        <p:spPr bwMode="auto">
          <a:xfrm flipH="1">
            <a:off x="6615114" y="3519488"/>
            <a:ext cx="985837" cy="67151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cxnSpLocks noChangeShapeType="1"/>
            <a:stCxn id="14" idx="2"/>
            <a:endCxn id="15" idx="0"/>
          </p:cNvCxnSpPr>
          <p:nvPr/>
        </p:nvCxnSpPr>
        <p:spPr bwMode="auto">
          <a:xfrm>
            <a:off x="7600951" y="3519488"/>
            <a:ext cx="11113"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cxnSpLocks noChangeShapeType="1"/>
            <a:stCxn id="14" idx="2"/>
            <a:endCxn id="18" idx="0"/>
          </p:cNvCxnSpPr>
          <p:nvPr/>
        </p:nvCxnSpPr>
        <p:spPr bwMode="auto">
          <a:xfrm>
            <a:off x="7600950" y="3519488"/>
            <a:ext cx="1036638"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cxnSpLocks noChangeShapeType="1"/>
            <a:stCxn id="17" idx="2"/>
            <a:endCxn id="16" idx="0"/>
          </p:cNvCxnSpPr>
          <p:nvPr/>
        </p:nvCxnSpPr>
        <p:spPr bwMode="auto">
          <a:xfrm>
            <a:off x="6615113" y="4648200"/>
            <a:ext cx="0" cy="50641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a:spLocks noChangeArrowheads="1"/>
          </p:cNvSpPr>
          <p:nvPr/>
        </p:nvSpPr>
        <p:spPr bwMode="auto">
          <a:xfrm>
            <a:off x="5448300"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solidFill>
                  <a:srgbClr val="FF0000"/>
                </a:solidFill>
              </a:rPr>
              <a:t>T.type</a:t>
            </a:r>
            <a:r>
              <a:rPr lang="en-US" altLang="zh-CN" sz="2400" dirty="0">
                <a:solidFill>
                  <a:srgbClr val="FF0000"/>
                </a:solidFill>
              </a:rPr>
              <a:t>=</a:t>
            </a:r>
            <a:r>
              <a:rPr lang="en-US" altLang="zh-CN" sz="2400" dirty="0" err="1">
                <a:solidFill>
                  <a:srgbClr val="FF0000"/>
                </a:solidFill>
              </a:rPr>
              <a:t>int</a:t>
            </a:r>
            <a:endParaRPr lang="zh-CN" altLang="en-US" sz="2400" dirty="0">
              <a:solidFill>
                <a:srgbClr val="FF0000"/>
              </a:solidFill>
            </a:endParaRPr>
          </a:p>
        </p:txBody>
      </p:sp>
      <p:sp>
        <p:nvSpPr>
          <p:cNvPr id="30" name="矩形 29"/>
          <p:cNvSpPr>
            <a:spLocks noChangeArrowheads="1"/>
          </p:cNvSpPr>
          <p:nvPr/>
        </p:nvSpPr>
        <p:spPr bwMode="auto">
          <a:xfrm>
            <a:off x="7818438"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1" name="矩形 30"/>
          <p:cNvSpPr>
            <a:spLocks noChangeArrowheads="1"/>
          </p:cNvSpPr>
          <p:nvPr/>
        </p:nvSpPr>
        <p:spPr bwMode="auto">
          <a:xfrm>
            <a:off x="6869114" y="3062287"/>
            <a:ext cx="13684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2" name="矩形 31"/>
          <p:cNvSpPr>
            <a:spLocks noChangeArrowheads="1"/>
          </p:cNvSpPr>
          <p:nvPr/>
        </p:nvSpPr>
        <p:spPr bwMode="auto">
          <a:xfrm>
            <a:off x="8904288" y="3062287"/>
            <a:ext cx="1763712" cy="5080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c.type=int</a:t>
            </a:r>
            <a:endParaRPr lang="zh-CN" altLang="en-US" sz="2400">
              <a:solidFill>
                <a:srgbClr val="FF0000"/>
              </a:solidFill>
            </a:endParaRPr>
          </a:p>
        </p:txBody>
      </p:sp>
      <p:sp>
        <p:nvSpPr>
          <p:cNvPr id="33" name="矩形 32"/>
          <p:cNvSpPr>
            <a:spLocks noChangeArrowheads="1"/>
          </p:cNvSpPr>
          <p:nvPr/>
        </p:nvSpPr>
        <p:spPr bwMode="auto">
          <a:xfrm>
            <a:off x="5857876" y="4146550"/>
            <a:ext cx="1368425" cy="5016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4" name="矩形 33"/>
          <p:cNvSpPr>
            <a:spLocks noChangeArrowheads="1"/>
          </p:cNvSpPr>
          <p:nvPr/>
        </p:nvSpPr>
        <p:spPr bwMode="auto">
          <a:xfrm>
            <a:off x="8050214" y="4108450"/>
            <a:ext cx="1735137" cy="5397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b.type=int</a:t>
            </a:r>
            <a:endParaRPr lang="zh-CN" altLang="en-US" sz="2400">
              <a:solidFill>
                <a:srgbClr val="FF0000"/>
              </a:solidFill>
            </a:endParaRPr>
          </a:p>
        </p:txBody>
      </p:sp>
      <p:sp>
        <p:nvSpPr>
          <p:cNvPr id="35" name="矩形 34"/>
          <p:cNvSpPr>
            <a:spLocks noChangeArrowheads="1"/>
          </p:cNvSpPr>
          <p:nvPr/>
        </p:nvSpPr>
        <p:spPr bwMode="auto">
          <a:xfrm>
            <a:off x="5737225" y="5148263"/>
            <a:ext cx="1811338" cy="563563"/>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a.type=int</a:t>
            </a:r>
            <a:endParaRPr lang="zh-CN" altLang="en-US" sz="2400">
              <a:solidFill>
                <a:srgbClr val="FF0000"/>
              </a:solidFill>
            </a:endParaRPr>
          </a:p>
        </p:txBody>
      </p:sp>
      <p:sp>
        <p:nvSpPr>
          <p:cNvPr id="36" name="上箭头 35"/>
          <p:cNvSpPr>
            <a:spLocks noChangeArrowheads="1"/>
          </p:cNvSpPr>
          <p:nvPr/>
        </p:nvSpPr>
        <p:spPr bwMode="auto">
          <a:xfrm>
            <a:off x="5788026" y="2452688"/>
            <a:ext cx="307975" cy="550863"/>
          </a:xfrm>
          <a:prstGeom prst="upArrow">
            <a:avLst>
              <a:gd name="adj1" fmla="val 50000"/>
              <a:gd name="adj2" fmla="val 499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7" name="右箭头 36"/>
          <p:cNvSpPr>
            <a:spLocks noChangeArrowheads="1"/>
          </p:cNvSpPr>
          <p:nvPr/>
        </p:nvSpPr>
        <p:spPr bwMode="auto">
          <a:xfrm>
            <a:off x="7070726" y="1566863"/>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8" name="右箭头 37"/>
          <p:cNvSpPr>
            <a:spLocks noChangeArrowheads="1"/>
          </p:cNvSpPr>
          <p:nvPr/>
        </p:nvSpPr>
        <p:spPr bwMode="auto">
          <a:xfrm rot="8053847">
            <a:off x="7069932" y="2504281"/>
            <a:ext cx="825500" cy="347663"/>
          </a:xfrm>
          <a:prstGeom prst="rightArrow">
            <a:avLst>
              <a:gd name="adj1" fmla="val 50000"/>
              <a:gd name="adj2" fmla="val 50050"/>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9" name="右箭头 38"/>
          <p:cNvSpPr>
            <a:spLocks noChangeArrowheads="1"/>
          </p:cNvSpPr>
          <p:nvPr/>
        </p:nvSpPr>
        <p:spPr bwMode="auto">
          <a:xfrm rot="2378458">
            <a:off x="9629776" y="2433638"/>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0" name="右箭头 39"/>
          <p:cNvSpPr>
            <a:spLocks noChangeArrowheads="1"/>
          </p:cNvSpPr>
          <p:nvPr/>
        </p:nvSpPr>
        <p:spPr bwMode="auto">
          <a:xfrm rot="8053847">
            <a:off x="6061076" y="3722688"/>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1" name="右箭头 40"/>
          <p:cNvSpPr>
            <a:spLocks noChangeArrowheads="1"/>
          </p:cNvSpPr>
          <p:nvPr/>
        </p:nvSpPr>
        <p:spPr bwMode="auto">
          <a:xfrm rot="2378458">
            <a:off x="8224838" y="3681413"/>
            <a:ext cx="823912"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2" name="下箭头 41"/>
          <p:cNvSpPr>
            <a:spLocks noChangeArrowheads="1"/>
          </p:cNvSpPr>
          <p:nvPr/>
        </p:nvSpPr>
        <p:spPr bwMode="auto">
          <a:xfrm>
            <a:off x="5448301" y="4578350"/>
            <a:ext cx="360363" cy="569912"/>
          </a:xfrm>
          <a:prstGeom prst="downArrow">
            <a:avLst>
              <a:gd name="adj1" fmla="val 50000"/>
              <a:gd name="adj2" fmla="val 50051"/>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Tree>
    <p:extLst>
      <p:ext uri="{BB962C8B-B14F-4D97-AF65-F5344CB8AC3E}">
        <p14:creationId xmlns:p14="http://schemas.microsoft.com/office/powerpoint/2010/main" val="15358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2" y="957263"/>
            <a:ext cx="4114800" cy="609600"/>
          </a:xfrm>
        </p:spPr>
        <p:txBody>
          <a:bodyPr/>
          <a:lstStyle/>
          <a:p>
            <a:r>
              <a:rPr lang="zh-CN" altLang="en-US" dirty="0"/>
              <a:t>继承属性的传递</a:t>
            </a:r>
          </a:p>
        </p:txBody>
      </p:sp>
      <p:sp>
        <p:nvSpPr>
          <p:cNvPr id="3" name="灯片编号占位符 2"/>
          <p:cNvSpPr>
            <a:spLocks noGrp="1"/>
          </p:cNvSpPr>
          <p:nvPr>
            <p:ph type="sldNum" sz="quarter" idx="12"/>
          </p:nvPr>
        </p:nvSpPr>
        <p:spPr/>
        <p:txBody>
          <a:bodyPr/>
          <a:lstStyle/>
          <a:p>
            <a:fld id="{10F35DC5-7E65-8247-99AB-4E984F8A921E}" type="slidenum">
              <a:rPr lang="en-US" smtClean="0"/>
              <a:pPr/>
              <a:t>32</a:t>
            </a:fld>
            <a:endParaRPr lang="en-US"/>
          </a:p>
        </p:txBody>
      </p:sp>
      <p:sp>
        <p:nvSpPr>
          <p:cNvPr id="4" name="标题 3"/>
          <p:cNvSpPr>
            <a:spLocks noGrp="1"/>
          </p:cNvSpPr>
          <p:nvPr>
            <p:ph type="title"/>
          </p:nvPr>
        </p:nvSpPr>
        <p:spPr/>
        <p:txBody>
          <a:bodyPr/>
          <a:lstStyle/>
          <a:p>
            <a:r>
              <a:rPr lang="en-US" altLang="zh-CN" dirty="0"/>
              <a:t>5.2.2</a:t>
            </a:r>
            <a:r>
              <a:rPr lang="zh-CN" altLang="en-US" dirty="0"/>
              <a:t>继承属性</a:t>
            </a:r>
          </a:p>
        </p:txBody>
      </p:sp>
      <p:graphicFrame>
        <p:nvGraphicFramePr>
          <p:cNvPr id="6" name="表格 5"/>
          <p:cNvGraphicFramePr>
            <a:graphicFrameLocks noGrp="1"/>
          </p:cNvGraphicFramePr>
          <p:nvPr>
            <p:extLst>
              <p:ext uri="{D42A27DB-BD31-4B8C-83A1-F6EECF244321}">
                <p14:modId xmlns:p14="http://schemas.microsoft.com/office/powerpoint/2010/main" val="4127632805"/>
              </p:ext>
            </p:extLst>
          </p:nvPr>
        </p:nvGraphicFramePr>
        <p:xfrm>
          <a:off x="475607" y="1915319"/>
          <a:ext cx="3816350" cy="2947987"/>
        </p:xfrm>
        <a:graphic>
          <a:graphicData uri="http://schemas.openxmlformats.org/drawingml/2006/table">
            <a:tbl>
              <a:tblPr/>
              <a:tblGrid>
                <a:gridCol w="1296119">
                  <a:extLst>
                    <a:ext uri="{9D8B030D-6E8A-4147-A177-3AD203B41FA5}">
                      <a16:colId xmlns:a16="http://schemas.microsoft.com/office/drawing/2014/main" val="20000"/>
                    </a:ext>
                  </a:extLst>
                </a:gridCol>
                <a:gridCol w="2520231">
                  <a:extLst>
                    <a:ext uri="{9D8B030D-6E8A-4147-A177-3AD203B41FA5}">
                      <a16:colId xmlns:a16="http://schemas.microsoft.com/office/drawing/2014/main" val="20001"/>
                    </a:ext>
                  </a:extLst>
                </a:gridCol>
              </a:tblGrid>
              <a:tr h="585787">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D</a:t>
                      </a:r>
                      <a:r>
                        <a:rPr kumimoji="1" lang="en-US" altLang="zh-CN" sz="2000" dirty="0">
                          <a:latin typeface="Times New Roman" pitchFamily="18" charset="0"/>
                          <a:sym typeface="Symbol" pitchFamily="18" charset="2"/>
                        </a:rPr>
                        <a:t>TL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L.in := </a:t>
                      </a:r>
                      <a:r>
                        <a:rPr kumimoji="0" lang="en-US" altLang="zh-CN" sz="20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T.type</a:t>
                      </a:r>
                      <a:endParaRPr kumimoji="0" lang="zh-CN" altLang="en-US" sz="20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T </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int</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integer</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T </a:t>
                      </a: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real</a:t>
                      </a:r>
                      <a:endPar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T.type</a:t>
                      </a: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real</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rPr>
                        <a:t> L </a:t>
                      </a: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dirty="0">
                          <a:latin typeface="Times New Roman" pitchFamily="18" charset="0"/>
                          <a:sym typeface="Symbol" pitchFamily="18" charset="2"/>
                        </a:rPr>
                        <a:t>, </a:t>
                      </a:r>
                      <a:r>
                        <a:rPr kumimoji="1" lang="en-US" altLang="zh-CN" sz="2000" b="1" dirty="0">
                          <a:latin typeface="Times New Roman" pitchFamily="18" charset="0"/>
                          <a:sym typeface="Symbol" pitchFamily="18" charset="2"/>
                        </a:rPr>
                        <a:t>id</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spcBef>
                          <a:spcPts val="0"/>
                        </a:spcBef>
                      </a:pPr>
                      <a:r>
                        <a:rPr kumimoji="1" lang="en-US" altLang="zh-CN" sz="2000" dirty="0">
                          <a:latin typeface="Times New Roman" pitchFamily="18" charset="0"/>
                          <a:sym typeface="Symbol" pitchFamily="18" charset="2"/>
                        </a:rPr>
                        <a:t>L</a:t>
                      </a:r>
                      <a:r>
                        <a:rPr kumimoji="1" lang="en-US" altLang="zh-CN" sz="2000" baseline="-25000" dirty="0">
                          <a:latin typeface="Times New Roman" pitchFamily="18" charset="0"/>
                          <a:sym typeface="Symbol" pitchFamily="18" charset="2"/>
                        </a:rPr>
                        <a:t>1</a:t>
                      </a:r>
                      <a:r>
                        <a:rPr kumimoji="1" lang="en-US" altLang="zh-CN" sz="2000" b="1" dirty="0">
                          <a:latin typeface="Times New Roman" pitchFamily="18" charset="0"/>
                          <a:sym typeface="Symbol" pitchFamily="18" charset="2"/>
                        </a:rPr>
                        <a:t>.</a:t>
                      </a:r>
                      <a:r>
                        <a:rPr kumimoji="1" lang="en-US" altLang="zh-CN" sz="2000" dirty="0">
                          <a:latin typeface="Times New Roman" pitchFamily="18" charset="0"/>
                          <a:sym typeface="Symbol" pitchFamily="18" charset="2"/>
                        </a:rPr>
                        <a:t>in :=</a:t>
                      </a:r>
                      <a:r>
                        <a:rPr kumimoji="1" lang="en-US" altLang="zh-CN" sz="2000" dirty="0" err="1">
                          <a:latin typeface="Times New Roman" pitchFamily="18" charset="0"/>
                          <a:sym typeface="Symbol" pitchFamily="18" charset="2"/>
                        </a:rPr>
                        <a:t>L.in</a:t>
                      </a:r>
                      <a:r>
                        <a:rPr kumimoji="1" lang="en-US" altLang="zh-CN" sz="2000" dirty="0">
                          <a:latin typeface="Times New Roman" pitchFamily="18" charset="0"/>
                          <a:sym typeface="Symbol" pitchFamily="18" charset="2"/>
                        </a:rPr>
                        <a:t> -</a:t>
                      </a:r>
                    </a:p>
                    <a:p>
                      <a:pPr marL="0" marR="0" indent="0" algn="l" defTabSz="914400" rtl="0" eaLnBrk="1" fontAlgn="auto" latinLnBrk="0" hangingPunct="1">
                        <a:lnSpc>
                          <a:spcPct val="100000"/>
                        </a:lnSpc>
                        <a:spcBef>
                          <a:spcPts val="6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371475">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dirty="0">
                          <a:latin typeface="Times New Roman" pitchFamily="18" charset="0"/>
                          <a:sym typeface="Symbol" pitchFamily="18" charset="2"/>
                        </a:rPr>
                        <a:t> L </a:t>
                      </a:r>
                      <a:r>
                        <a:rPr kumimoji="1" lang="en-US" altLang="zh-CN" sz="2000" b="1" dirty="0">
                          <a:latin typeface="Times New Roman" pitchFamily="18" charset="0"/>
                          <a:sym typeface="Symbol" pitchFamily="18" charset="2"/>
                        </a:rPr>
                        <a:t>id</a:t>
                      </a:r>
                      <a:r>
                        <a:rPr kumimoji="1" lang="en-US" altLang="zh-CN" sz="2000" dirty="0">
                          <a:latin typeface="Times New Roman" pitchFamily="18" charset="0"/>
                          <a:sym typeface="Symbol" pitchFamily="18" charset="2"/>
                        </a:rPr>
                        <a:t> </a:t>
                      </a:r>
                      <a:endPar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en-US" altLang="zh-CN" sz="2000" dirty="0" err="1">
                          <a:latin typeface="Times New Roman" pitchFamily="18" charset="0"/>
                          <a:sym typeface="Symbol" pitchFamily="18" charset="2"/>
                        </a:rPr>
                        <a:t>addtype</a:t>
                      </a:r>
                      <a:r>
                        <a:rPr kumimoji="1" lang="en-US" altLang="zh-CN" sz="2000"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id.</a:t>
                      </a:r>
                      <a:r>
                        <a:rPr kumimoji="1" lang="en-US" altLang="zh-CN" sz="2000" dirty="0" err="1">
                          <a:latin typeface="Times New Roman" pitchFamily="18" charset="0"/>
                          <a:sym typeface="Symbol" pitchFamily="18" charset="2"/>
                        </a:rPr>
                        <a:t>entry</a:t>
                      </a:r>
                      <a:r>
                        <a:rPr kumimoji="1" lang="en-US" altLang="zh-CN" sz="2000" dirty="0">
                          <a:latin typeface="Times New Roman" pitchFamily="18" charset="0"/>
                          <a:sym typeface="Symbol" pitchFamily="18" charset="2"/>
                        </a:rPr>
                        <a:t>, L.in)</a:t>
                      </a:r>
                    </a:p>
                  </a:txBody>
                  <a:tcPr marL="91438" marR="914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bl>
          </a:graphicData>
        </a:graphic>
      </p:graphicFrame>
      <p:sp>
        <p:nvSpPr>
          <p:cNvPr id="7" name="TextBox 6"/>
          <p:cNvSpPr txBox="1">
            <a:spLocks noChangeArrowheads="1"/>
          </p:cNvSpPr>
          <p:nvPr/>
        </p:nvSpPr>
        <p:spPr bwMode="auto">
          <a:xfrm>
            <a:off x="5808664" y="5773739"/>
            <a:ext cx="44846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800" dirty="0"/>
              <a:t>句子</a:t>
            </a:r>
            <a:r>
              <a:rPr kumimoji="1" lang="en-US" altLang="zh-CN" sz="2800" dirty="0" err="1">
                <a:latin typeface="Times New Roman" pitchFamily="18" charset="0"/>
                <a:cs typeface="Times New Roman" pitchFamily="18" charset="0"/>
              </a:rPr>
              <a:t>int</a:t>
            </a:r>
            <a:r>
              <a:rPr kumimoji="1" lang="en-US" altLang="zh-CN" sz="2800" dirty="0">
                <a:latin typeface="Times New Roman" pitchFamily="18" charset="0"/>
                <a:cs typeface="Times New Roman" pitchFamily="18" charset="0"/>
              </a:rPr>
              <a:t>   a, b, c</a:t>
            </a:r>
            <a:r>
              <a:rPr kumimoji="1" lang="zh-CN" altLang="en-US" sz="2800" dirty="0">
                <a:latin typeface="Times New Roman" pitchFamily="18" charset="0"/>
                <a:cs typeface="Times New Roman" pitchFamily="18" charset="0"/>
              </a:rPr>
              <a:t>的</a:t>
            </a:r>
            <a:r>
              <a:rPr lang="zh-CN" altLang="en-US" sz="2800" dirty="0"/>
              <a:t>分析树</a:t>
            </a:r>
          </a:p>
        </p:txBody>
      </p:sp>
      <p:sp>
        <p:nvSpPr>
          <p:cNvPr id="8" name="矩形 7"/>
          <p:cNvSpPr>
            <a:spLocks noChangeArrowheads="1"/>
          </p:cNvSpPr>
          <p:nvPr/>
        </p:nvSpPr>
        <p:spPr bwMode="auto">
          <a:xfrm>
            <a:off x="7285038" y="762000"/>
            <a:ext cx="52546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9" name="矩形 8"/>
          <p:cNvSpPr>
            <a:spLocks noChangeArrowheads="1"/>
          </p:cNvSpPr>
          <p:nvPr/>
        </p:nvSpPr>
        <p:spPr bwMode="auto">
          <a:xfrm>
            <a:off x="6113464" y="3062287"/>
            <a:ext cx="6873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10" name="矩形 9"/>
          <p:cNvSpPr>
            <a:spLocks noChangeArrowheads="1"/>
          </p:cNvSpPr>
          <p:nvPr/>
        </p:nvSpPr>
        <p:spPr bwMode="auto">
          <a:xfrm>
            <a:off x="8382000" y="306228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1" name="矩形 10"/>
          <p:cNvSpPr>
            <a:spLocks noChangeArrowheads="1"/>
          </p:cNvSpPr>
          <p:nvPr/>
        </p:nvSpPr>
        <p:spPr bwMode="auto">
          <a:xfrm>
            <a:off x="9364664" y="3062287"/>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12" name="矩形 11"/>
          <p:cNvSpPr>
            <a:spLocks noChangeArrowheads="1"/>
          </p:cNvSpPr>
          <p:nvPr/>
        </p:nvSpPr>
        <p:spPr bwMode="auto">
          <a:xfrm>
            <a:off x="6184901" y="1914525"/>
            <a:ext cx="54451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3" name="矩形 12"/>
          <p:cNvSpPr>
            <a:spLocks noChangeArrowheads="1"/>
          </p:cNvSpPr>
          <p:nvPr/>
        </p:nvSpPr>
        <p:spPr bwMode="auto">
          <a:xfrm>
            <a:off x="8353425" y="1914525"/>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4" name="矩形 13"/>
          <p:cNvSpPr>
            <a:spLocks noChangeArrowheads="1"/>
          </p:cNvSpPr>
          <p:nvPr/>
        </p:nvSpPr>
        <p:spPr bwMode="auto">
          <a:xfrm>
            <a:off x="7350125" y="3062287"/>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5" name="矩形 14"/>
          <p:cNvSpPr>
            <a:spLocks noChangeArrowheads="1"/>
          </p:cNvSpPr>
          <p:nvPr/>
        </p:nvSpPr>
        <p:spPr bwMode="auto">
          <a:xfrm>
            <a:off x="7389813" y="412115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6" name="矩形 15"/>
          <p:cNvSpPr>
            <a:spLocks noChangeArrowheads="1"/>
          </p:cNvSpPr>
          <p:nvPr/>
        </p:nvSpPr>
        <p:spPr bwMode="auto">
          <a:xfrm>
            <a:off x="6396039" y="5154612"/>
            <a:ext cx="4397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7" name="矩形 16"/>
          <p:cNvSpPr>
            <a:spLocks noChangeArrowheads="1"/>
          </p:cNvSpPr>
          <p:nvPr/>
        </p:nvSpPr>
        <p:spPr bwMode="auto">
          <a:xfrm>
            <a:off x="6364289" y="41910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8" name="矩形 17"/>
          <p:cNvSpPr>
            <a:spLocks noChangeArrowheads="1"/>
          </p:cNvSpPr>
          <p:nvPr/>
        </p:nvSpPr>
        <p:spPr bwMode="auto">
          <a:xfrm>
            <a:off x="8416925" y="4121150"/>
            <a:ext cx="4397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cxnSp>
        <p:nvCxnSpPr>
          <p:cNvPr id="19" name="直接连接符 18"/>
          <p:cNvCxnSpPr>
            <a:cxnSpLocks noChangeShapeType="1"/>
            <a:stCxn id="8" idx="2"/>
            <a:endCxn id="12" idx="0"/>
          </p:cNvCxnSpPr>
          <p:nvPr/>
        </p:nvCxnSpPr>
        <p:spPr bwMode="auto">
          <a:xfrm flipH="1">
            <a:off x="6456363" y="1219201"/>
            <a:ext cx="1092200"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3" idx="0"/>
          </p:cNvCxnSpPr>
          <p:nvPr/>
        </p:nvCxnSpPr>
        <p:spPr bwMode="auto">
          <a:xfrm>
            <a:off x="7548564" y="1219201"/>
            <a:ext cx="1055687" cy="695325"/>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12" idx="2"/>
            <a:endCxn id="9" idx="0"/>
          </p:cNvCxnSpPr>
          <p:nvPr/>
        </p:nvCxnSpPr>
        <p:spPr bwMode="auto">
          <a:xfrm flipH="1">
            <a:off x="6456363"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3" idx="2"/>
            <a:endCxn id="14" idx="0"/>
          </p:cNvCxnSpPr>
          <p:nvPr/>
        </p:nvCxnSpPr>
        <p:spPr bwMode="auto">
          <a:xfrm flipH="1">
            <a:off x="7600950" y="2371725"/>
            <a:ext cx="100330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3" idx="2"/>
            <a:endCxn id="10" idx="0"/>
          </p:cNvCxnSpPr>
          <p:nvPr/>
        </p:nvCxnSpPr>
        <p:spPr bwMode="auto">
          <a:xfrm>
            <a:off x="8604250" y="2371725"/>
            <a:ext cx="0"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cxnSpLocks noChangeShapeType="1"/>
            <a:stCxn id="11" idx="0"/>
            <a:endCxn id="13" idx="2"/>
          </p:cNvCxnSpPr>
          <p:nvPr/>
        </p:nvCxnSpPr>
        <p:spPr bwMode="auto">
          <a:xfrm flipH="1" flipV="1">
            <a:off x="8604250" y="2371725"/>
            <a:ext cx="979488" cy="69056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cxnSpLocks noChangeShapeType="1"/>
            <a:stCxn id="14" idx="2"/>
            <a:endCxn id="17" idx="0"/>
          </p:cNvCxnSpPr>
          <p:nvPr/>
        </p:nvCxnSpPr>
        <p:spPr bwMode="auto">
          <a:xfrm flipH="1">
            <a:off x="6615114" y="3519488"/>
            <a:ext cx="985837" cy="67151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a:cxnSpLocks noChangeShapeType="1"/>
            <a:stCxn id="14" idx="2"/>
            <a:endCxn id="15" idx="0"/>
          </p:cNvCxnSpPr>
          <p:nvPr/>
        </p:nvCxnSpPr>
        <p:spPr bwMode="auto">
          <a:xfrm>
            <a:off x="7600951" y="3519488"/>
            <a:ext cx="11113"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a:cxnSpLocks noChangeShapeType="1"/>
            <a:stCxn id="14" idx="2"/>
            <a:endCxn id="18" idx="0"/>
          </p:cNvCxnSpPr>
          <p:nvPr/>
        </p:nvCxnSpPr>
        <p:spPr bwMode="auto">
          <a:xfrm>
            <a:off x="7600950" y="3519488"/>
            <a:ext cx="1036638" cy="601663"/>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a:cxnSpLocks noChangeShapeType="1"/>
            <a:stCxn id="17" idx="2"/>
            <a:endCxn id="16" idx="0"/>
          </p:cNvCxnSpPr>
          <p:nvPr/>
        </p:nvCxnSpPr>
        <p:spPr bwMode="auto">
          <a:xfrm>
            <a:off x="6615113" y="4648200"/>
            <a:ext cx="0" cy="50641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a:spLocks noChangeArrowheads="1"/>
          </p:cNvSpPr>
          <p:nvPr/>
        </p:nvSpPr>
        <p:spPr bwMode="auto">
          <a:xfrm>
            <a:off x="5448300"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solidFill>
                  <a:srgbClr val="FF0000"/>
                </a:solidFill>
              </a:rPr>
              <a:t>T.type</a:t>
            </a:r>
            <a:r>
              <a:rPr lang="en-US" altLang="zh-CN" sz="2400" dirty="0">
                <a:solidFill>
                  <a:srgbClr val="FF0000"/>
                </a:solidFill>
              </a:rPr>
              <a:t>=</a:t>
            </a:r>
            <a:r>
              <a:rPr lang="en-US" altLang="zh-CN" sz="2400" dirty="0" err="1">
                <a:solidFill>
                  <a:srgbClr val="FF0000"/>
                </a:solidFill>
              </a:rPr>
              <a:t>int</a:t>
            </a:r>
            <a:endParaRPr lang="zh-CN" altLang="en-US" sz="2400" dirty="0">
              <a:solidFill>
                <a:srgbClr val="FF0000"/>
              </a:solidFill>
            </a:endParaRPr>
          </a:p>
        </p:txBody>
      </p:sp>
      <p:sp>
        <p:nvSpPr>
          <p:cNvPr id="30" name="矩形 29"/>
          <p:cNvSpPr>
            <a:spLocks noChangeArrowheads="1"/>
          </p:cNvSpPr>
          <p:nvPr/>
        </p:nvSpPr>
        <p:spPr bwMode="auto">
          <a:xfrm>
            <a:off x="7818438" y="1914525"/>
            <a:ext cx="17780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1" name="矩形 30"/>
          <p:cNvSpPr>
            <a:spLocks noChangeArrowheads="1"/>
          </p:cNvSpPr>
          <p:nvPr/>
        </p:nvSpPr>
        <p:spPr bwMode="auto">
          <a:xfrm>
            <a:off x="6869114" y="3062287"/>
            <a:ext cx="13684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2" name="矩形 31"/>
          <p:cNvSpPr>
            <a:spLocks noChangeArrowheads="1"/>
          </p:cNvSpPr>
          <p:nvPr/>
        </p:nvSpPr>
        <p:spPr bwMode="auto">
          <a:xfrm>
            <a:off x="8904288" y="3062287"/>
            <a:ext cx="1763712" cy="5080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c.type=int</a:t>
            </a:r>
            <a:endParaRPr lang="zh-CN" altLang="en-US" sz="2400">
              <a:solidFill>
                <a:srgbClr val="FF0000"/>
              </a:solidFill>
            </a:endParaRPr>
          </a:p>
        </p:txBody>
      </p:sp>
      <p:sp>
        <p:nvSpPr>
          <p:cNvPr id="33" name="矩形 32"/>
          <p:cNvSpPr>
            <a:spLocks noChangeArrowheads="1"/>
          </p:cNvSpPr>
          <p:nvPr/>
        </p:nvSpPr>
        <p:spPr bwMode="auto">
          <a:xfrm>
            <a:off x="5857876" y="4146550"/>
            <a:ext cx="1368425" cy="5016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L.in=int</a:t>
            </a:r>
            <a:endParaRPr lang="zh-CN" altLang="en-US" sz="2400">
              <a:solidFill>
                <a:srgbClr val="FF0000"/>
              </a:solidFill>
            </a:endParaRPr>
          </a:p>
        </p:txBody>
      </p:sp>
      <p:sp>
        <p:nvSpPr>
          <p:cNvPr id="34" name="矩形 33"/>
          <p:cNvSpPr>
            <a:spLocks noChangeArrowheads="1"/>
          </p:cNvSpPr>
          <p:nvPr/>
        </p:nvSpPr>
        <p:spPr bwMode="auto">
          <a:xfrm>
            <a:off x="8050214" y="4108450"/>
            <a:ext cx="1735137" cy="53975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b.type=int</a:t>
            </a:r>
            <a:endParaRPr lang="zh-CN" altLang="en-US" sz="2400">
              <a:solidFill>
                <a:srgbClr val="FF0000"/>
              </a:solidFill>
            </a:endParaRPr>
          </a:p>
        </p:txBody>
      </p:sp>
      <p:sp>
        <p:nvSpPr>
          <p:cNvPr id="35" name="矩形 34"/>
          <p:cNvSpPr>
            <a:spLocks noChangeArrowheads="1"/>
          </p:cNvSpPr>
          <p:nvPr/>
        </p:nvSpPr>
        <p:spPr bwMode="auto">
          <a:xfrm>
            <a:off x="5737225" y="5148263"/>
            <a:ext cx="1811338" cy="563563"/>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FF0000"/>
                </a:solidFill>
              </a:rPr>
              <a:t>a.type=int</a:t>
            </a:r>
            <a:endParaRPr lang="zh-CN" altLang="en-US" sz="2400">
              <a:solidFill>
                <a:srgbClr val="FF0000"/>
              </a:solidFill>
            </a:endParaRPr>
          </a:p>
        </p:txBody>
      </p:sp>
      <p:sp>
        <p:nvSpPr>
          <p:cNvPr id="36" name="上箭头 35"/>
          <p:cNvSpPr>
            <a:spLocks noChangeArrowheads="1"/>
          </p:cNvSpPr>
          <p:nvPr/>
        </p:nvSpPr>
        <p:spPr bwMode="auto">
          <a:xfrm>
            <a:off x="5788026" y="2452688"/>
            <a:ext cx="307975" cy="550863"/>
          </a:xfrm>
          <a:prstGeom prst="upArrow">
            <a:avLst>
              <a:gd name="adj1" fmla="val 50000"/>
              <a:gd name="adj2" fmla="val 499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7" name="右箭头 36"/>
          <p:cNvSpPr>
            <a:spLocks noChangeArrowheads="1"/>
          </p:cNvSpPr>
          <p:nvPr/>
        </p:nvSpPr>
        <p:spPr bwMode="auto">
          <a:xfrm>
            <a:off x="7070726" y="1566863"/>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8" name="右箭头 37"/>
          <p:cNvSpPr>
            <a:spLocks noChangeArrowheads="1"/>
          </p:cNvSpPr>
          <p:nvPr/>
        </p:nvSpPr>
        <p:spPr bwMode="auto">
          <a:xfrm rot="8053847">
            <a:off x="7069932" y="2504281"/>
            <a:ext cx="825500" cy="347663"/>
          </a:xfrm>
          <a:prstGeom prst="rightArrow">
            <a:avLst>
              <a:gd name="adj1" fmla="val 50000"/>
              <a:gd name="adj2" fmla="val 50050"/>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9" name="右箭头 38"/>
          <p:cNvSpPr>
            <a:spLocks noChangeArrowheads="1"/>
          </p:cNvSpPr>
          <p:nvPr/>
        </p:nvSpPr>
        <p:spPr bwMode="auto">
          <a:xfrm rot="2378458">
            <a:off x="9629776" y="2433638"/>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0" name="右箭头 39"/>
          <p:cNvSpPr>
            <a:spLocks noChangeArrowheads="1"/>
          </p:cNvSpPr>
          <p:nvPr/>
        </p:nvSpPr>
        <p:spPr bwMode="auto">
          <a:xfrm rot="8053847">
            <a:off x="6061076" y="3722688"/>
            <a:ext cx="823913"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1" name="右箭头 40"/>
          <p:cNvSpPr>
            <a:spLocks noChangeArrowheads="1"/>
          </p:cNvSpPr>
          <p:nvPr/>
        </p:nvSpPr>
        <p:spPr bwMode="auto">
          <a:xfrm rot="2378458">
            <a:off x="8224838" y="3681413"/>
            <a:ext cx="823912" cy="347663"/>
          </a:xfrm>
          <a:prstGeom prst="rightArrow">
            <a:avLst>
              <a:gd name="adj1" fmla="val 50000"/>
              <a:gd name="adj2" fmla="val 49954"/>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2" name="下箭头 41"/>
          <p:cNvSpPr>
            <a:spLocks noChangeArrowheads="1"/>
          </p:cNvSpPr>
          <p:nvPr/>
        </p:nvSpPr>
        <p:spPr bwMode="auto">
          <a:xfrm>
            <a:off x="5448301" y="4578350"/>
            <a:ext cx="360363" cy="569912"/>
          </a:xfrm>
          <a:prstGeom prst="downArrow">
            <a:avLst>
              <a:gd name="adj1" fmla="val 50000"/>
              <a:gd name="adj2" fmla="val 50051"/>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3" name="TextBox 42"/>
          <p:cNvSpPr txBox="1">
            <a:spLocks noChangeArrowheads="1"/>
          </p:cNvSpPr>
          <p:nvPr/>
        </p:nvSpPr>
        <p:spPr bwMode="auto">
          <a:xfrm>
            <a:off x="423862" y="4971871"/>
            <a:ext cx="47577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zh-CN" altLang="en-US" sz="2400" dirty="0"/>
              <a:t>上述语义规则中有一个</a:t>
            </a:r>
            <a:r>
              <a:rPr lang="zh-CN" altLang="en-US" sz="2400" dirty="0">
                <a:solidFill>
                  <a:srgbClr val="FF0000"/>
                </a:solidFill>
              </a:rPr>
              <a:t>过程调用</a:t>
            </a:r>
            <a:r>
              <a:rPr lang="zh-CN" altLang="en-US" sz="2400" dirty="0"/>
              <a:t>，</a:t>
            </a:r>
            <a:r>
              <a:rPr lang="en-US" altLang="zh-CN" sz="2400" dirty="0" err="1">
                <a:solidFill>
                  <a:srgbClr val="FF0000"/>
                </a:solidFill>
                <a:latin typeface="Times New Roman" charset="0"/>
                <a:ea typeface="Times New Roman" charset="0"/>
                <a:cs typeface="Times New Roman" charset="0"/>
              </a:rPr>
              <a:t>addtype</a:t>
            </a:r>
            <a:r>
              <a:rPr lang="zh-CN" altLang="en-US" sz="2400" dirty="0"/>
              <a:t>的功能是把每个标识符的类型信息登录到符号表中</a:t>
            </a:r>
          </a:p>
        </p:txBody>
      </p:sp>
    </p:spTree>
    <p:extLst>
      <p:ext uri="{BB962C8B-B14F-4D97-AF65-F5344CB8AC3E}">
        <p14:creationId xmlns:p14="http://schemas.microsoft.com/office/powerpoint/2010/main" val="3601096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4000" dirty="0">
                <a:solidFill>
                  <a:srgbClr val="FF0000"/>
                </a:solidFill>
              </a:rPr>
              <a:t>属性文法</a:t>
            </a:r>
            <a:r>
              <a:rPr lang="en-US" altLang="zh-CN" sz="4000" dirty="0"/>
              <a:t>:</a:t>
            </a:r>
            <a:r>
              <a:rPr lang="zh-CN" altLang="en-US" sz="4000" dirty="0"/>
              <a:t>语法制导定义对上下文无关文法进行了扩充，扩充后的文法称为属性文法</a:t>
            </a:r>
            <a:endParaRPr lang="en-US" altLang="zh-CN" sz="4000" dirty="0"/>
          </a:p>
          <a:p>
            <a:r>
              <a:rPr lang="zh-CN" altLang="en-US" sz="4000" dirty="0">
                <a:solidFill>
                  <a:srgbClr val="FF0000"/>
                </a:solidFill>
              </a:rPr>
              <a:t>语法制导翻译</a:t>
            </a:r>
            <a:r>
              <a:rPr lang="en-US" altLang="zh-CN" sz="4000" dirty="0"/>
              <a:t>:</a:t>
            </a:r>
            <a:r>
              <a:rPr lang="zh-CN" altLang="en-US" sz="4000" dirty="0"/>
              <a:t>根据语法分析中产生式对应的语义规则进行翻译的方法称为</a:t>
            </a:r>
            <a:r>
              <a:rPr lang="zh-CN" altLang="en-US" sz="4000" b="1" dirty="0"/>
              <a:t>语法制导翻译</a:t>
            </a:r>
            <a:r>
              <a:rPr lang="zh-CN" altLang="en-US" sz="4000" dirty="0"/>
              <a:t>。</a:t>
            </a:r>
          </a:p>
          <a:p>
            <a:pPr lvl="1"/>
            <a:r>
              <a:rPr lang="zh-CN" altLang="en-US" sz="4000" b="1" dirty="0">
                <a:solidFill>
                  <a:srgbClr val="FF0000"/>
                </a:solidFill>
              </a:rPr>
              <a:t>语法制导</a:t>
            </a:r>
            <a:r>
              <a:rPr lang="en-US" altLang="zh-CN" sz="4000" dirty="0"/>
              <a:t>:</a:t>
            </a:r>
            <a:r>
              <a:rPr lang="zh-CN" altLang="en-US" sz="4000" dirty="0"/>
              <a:t>基于语法分析中用到的文法产生式</a:t>
            </a:r>
          </a:p>
          <a:p>
            <a:pPr lvl="1"/>
            <a:r>
              <a:rPr lang="zh-CN" altLang="en-US" sz="4000" b="1" dirty="0">
                <a:solidFill>
                  <a:srgbClr val="FF0000"/>
                </a:solidFill>
              </a:rPr>
              <a:t>翻译</a:t>
            </a:r>
            <a:r>
              <a:rPr lang="en-US" altLang="zh-CN" sz="4000" dirty="0"/>
              <a:t>: </a:t>
            </a:r>
            <a:r>
              <a:rPr lang="zh-CN" altLang="en-US" sz="4000" dirty="0"/>
              <a:t>完成语义分析的各项功能，不仅指生成中间代码</a:t>
            </a:r>
          </a:p>
        </p:txBody>
      </p:sp>
      <p:sp>
        <p:nvSpPr>
          <p:cNvPr id="3" name="灯片编号占位符 2"/>
          <p:cNvSpPr>
            <a:spLocks noGrp="1"/>
          </p:cNvSpPr>
          <p:nvPr>
            <p:ph type="sldNum" sz="quarter" idx="12"/>
          </p:nvPr>
        </p:nvSpPr>
        <p:spPr/>
        <p:txBody>
          <a:bodyPr/>
          <a:lstStyle/>
          <a:p>
            <a:fld id="{10F35DC5-7E65-8247-99AB-4E984F8A921E}" type="slidenum">
              <a:rPr lang="en-US" smtClean="0"/>
              <a:pPr/>
              <a:t>33</a:t>
            </a:fld>
            <a:endParaRPr lang="en-US"/>
          </a:p>
        </p:txBody>
      </p:sp>
      <p:sp>
        <p:nvSpPr>
          <p:cNvPr id="4" name="标题 3"/>
          <p:cNvSpPr>
            <a:spLocks noGrp="1"/>
          </p:cNvSpPr>
          <p:nvPr>
            <p:ph type="title"/>
          </p:nvPr>
        </p:nvSpPr>
        <p:spPr/>
        <p:txBody>
          <a:bodyPr/>
          <a:lstStyle/>
          <a:p>
            <a:r>
              <a:rPr lang="en-US" altLang="zh-CN" dirty="0"/>
              <a:t>5.2</a:t>
            </a:r>
            <a:r>
              <a:rPr lang="zh-CN" altLang="en-US" dirty="0"/>
              <a:t>语法制导定义</a:t>
            </a:r>
          </a:p>
        </p:txBody>
      </p:sp>
    </p:spTree>
    <p:extLst>
      <p:ext uri="{BB962C8B-B14F-4D97-AF65-F5344CB8AC3E}">
        <p14:creationId xmlns:p14="http://schemas.microsoft.com/office/powerpoint/2010/main" val="3872872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838200"/>
            <a:ext cx="11328401" cy="5365576"/>
          </a:xfrm>
        </p:spPr>
        <p:txBody>
          <a:bodyPr/>
          <a:lstStyle/>
          <a:p>
            <a:r>
              <a:rPr lang="zh-CN" altLang="en-US" sz="4000" dirty="0">
                <a:latin typeface="Times New Roman" pitchFamily="18" charset="0"/>
                <a:cs typeface="Times New Roman" pitchFamily="18" charset="0"/>
              </a:rPr>
              <a:t>属性之间的依赖关系</a:t>
            </a:r>
            <a:endParaRPr lang="en-US" altLang="zh-CN" sz="4000" dirty="0">
              <a:latin typeface="Times New Roman" pitchFamily="18" charset="0"/>
              <a:cs typeface="Times New Roman" pitchFamily="18" charset="0"/>
            </a:endParaRPr>
          </a:p>
          <a:p>
            <a:pPr lvl="1"/>
            <a:r>
              <a:rPr lang="zh-CN" altLang="en-US" sz="3600" dirty="0">
                <a:latin typeface="Times New Roman" pitchFamily="18" charset="0"/>
                <a:cs typeface="Times New Roman" pitchFamily="18" charset="0"/>
              </a:rPr>
              <a:t>语义规则 </a:t>
            </a:r>
            <a:r>
              <a:rPr lang="en-US" altLang="zh-CN" sz="3600" dirty="0">
                <a:latin typeface="Times New Roman" pitchFamily="18" charset="0"/>
                <a:cs typeface="Times New Roman" pitchFamily="18" charset="0"/>
              </a:rPr>
              <a:t>b := f (c</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,c</a:t>
            </a:r>
            <a:r>
              <a:rPr lang="en-US" altLang="zh-CN" sz="3600" baseline="-25000" dirty="0">
                <a:latin typeface="Times New Roman" pitchFamily="18" charset="0"/>
                <a:cs typeface="Times New Roman" pitchFamily="18" charset="0"/>
              </a:rPr>
              <a:t>2</a:t>
            </a:r>
            <a:r>
              <a:rPr lang="en-US" altLang="zh-CN" sz="3600" dirty="0">
                <a:latin typeface="Times New Roman" pitchFamily="18" charset="0"/>
                <a:cs typeface="Times New Roman" pitchFamily="18" charset="0"/>
              </a:rPr>
              <a:t>,…,</a:t>
            </a:r>
            <a:r>
              <a:rPr lang="en-US" altLang="zh-CN" sz="3600" dirty="0" err="1">
                <a:latin typeface="Times New Roman" pitchFamily="18" charset="0"/>
                <a:cs typeface="Times New Roman" pitchFamily="18" charset="0"/>
              </a:rPr>
              <a:t>c</a:t>
            </a:r>
            <a:r>
              <a:rPr lang="en-US" altLang="zh-CN" sz="3600" baseline="-25000" dirty="0" err="1">
                <a:latin typeface="Times New Roman" pitchFamily="18" charset="0"/>
                <a:cs typeface="Times New Roman" pitchFamily="18" charset="0"/>
              </a:rPr>
              <a:t>k</a:t>
            </a:r>
            <a:r>
              <a:rPr lang="en-US" altLang="zh-CN" sz="3600" dirty="0">
                <a:latin typeface="Times New Roman" pitchFamily="18" charset="0"/>
                <a:cs typeface="Times New Roman" pitchFamily="18" charset="0"/>
              </a:rPr>
              <a:t>)</a:t>
            </a:r>
          </a:p>
          <a:p>
            <a:pPr lvl="1"/>
            <a:r>
              <a:rPr lang="zh-CN" altLang="en-US" sz="3600" dirty="0">
                <a:latin typeface="Times New Roman" pitchFamily="18" charset="0"/>
                <a:cs typeface="Times New Roman" pitchFamily="18" charset="0"/>
              </a:rPr>
              <a:t>只有在已知 </a:t>
            </a:r>
            <a:r>
              <a:rPr lang="en-US" altLang="zh-CN" sz="3600" dirty="0">
                <a:latin typeface="Times New Roman" pitchFamily="18" charset="0"/>
                <a:cs typeface="Times New Roman" pitchFamily="18" charset="0"/>
              </a:rPr>
              <a:t>c</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a:t>
            </a:r>
            <a:r>
              <a:rPr lang="en-US" altLang="zh-CN" sz="3600" dirty="0" err="1">
                <a:latin typeface="Times New Roman" pitchFamily="18" charset="0"/>
                <a:cs typeface="Times New Roman" pitchFamily="18" charset="0"/>
              </a:rPr>
              <a:t>c</a:t>
            </a:r>
            <a:r>
              <a:rPr lang="en-US" altLang="zh-CN" sz="3600" baseline="-25000" dirty="0" err="1">
                <a:latin typeface="Times New Roman" pitchFamily="18" charset="0"/>
                <a:cs typeface="Times New Roman" pitchFamily="18" charset="0"/>
              </a:rPr>
              <a:t>k</a:t>
            </a:r>
            <a:r>
              <a:rPr lang="en-US" altLang="zh-CN" sz="3600" dirty="0">
                <a:latin typeface="Times New Roman" pitchFamily="18" charset="0"/>
                <a:cs typeface="Times New Roman" pitchFamily="18" charset="0"/>
              </a:rPr>
              <a:t> </a:t>
            </a:r>
            <a:r>
              <a:rPr lang="zh-CN" altLang="en-US" sz="3600" dirty="0">
                <a:latin typeface="Times New Roman" pitchFamily="18" charset="0"/>
                <a:cs typeface="Times New Roman" pitchFamily="18" charset="0"/>
              </a:rPr>
              <a:t>值的基础上，才能计算属性值 </a:t>
            </a:r>
            <a:r>
              <a:rPr lang="en-US" altLang="zh-CN" sz="3600" dirty="0">
                <a:latin typeface="Times New Roman" pitchFamily="18" charset="0"/>
                <a:cs typeface="Times New Roman" pitchFamily="18" charset="0"/>
              </a:rPr>
              <a:t>b</a:t>
            </a:r>
          </a:p>
          <a:p>
            <a:pPr lvl="1"/>
            <a:r>
              <a:rPr lang="zh-CN" altLang="en-US" sz="3600" dirty="0">
                <a:latin typeface="Times New Roman" pitchFamily="18" charset="0"/>
                <a:cs typeface="Times New Roman" pitchFamily="18" charset="0"/>
              </a:rPr>
              <a:t>称属性 </a:t>
            </a:r>
            <a:r>
              <a:rPr lang="en-US" altLang="zh-CN" sz="3600" dirty="0">
                <a:latin typeface="Times New Roman" pitchFamily="18" charset="0"/>
                <a:cs typeface="Times New Roman" pitchFamily="18" charset="0"/>
              </a:rPr>
              <a:t>b </a:t>
            </a:r>
            <a:r>
              <a:rPr lang="zh-CN" altLang="en-US" sz="3600" dirty="0">
                <a:latin typeface="Times New Roman" pitchFamily="18" charset="0"/>
                <a:cs typeface="Times New Roman" pitchFamily="18" charset="0"/>
              </a:rPr>
              <a:t>依赖于属性 </a:t>
            </a:r>
            <a:r>
              <a:rPr lang="en-US" altLang="zh-CN" sz="3600" dirty="0">
                <a:latin typeface="Times New Roman" pitchFamily="18" charset="0"/>
                <a:cs typeface="Times New Roman" pitchFamily="18" charset="0"/>
              </a:rPr>
              <a:t>c</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a:t>
            </a:r>
            <a:r>
              <a:rPr lang="en-US" altLang="zh-CN" sz="3600" dirty="0" err="1">
                <a:latin typeface="Times New Roman" pitchFamily="18" charset="0"/>
                <a:cs typeface="Times New Roman" pitchFamily="18" charset="0"/>
              </a:rPr>
              <a:t>c</a:t>
            </a:r>
            <a:r>
              <a:rPr lang="en-US" altLang="zh-CN" sz="3600" baseline="-25000" dirty="0" err="1">
                <a:latin typeface="Times New Roman" pitchFamily="18" charset="0"/>
                <a:cs typeface="Times New Roman" pitchFamily="18" charset="0"/>
              </a:rPr>
              <a:t>k</a:t>
            </a:r>
            <a:endParaRPr lang="en-US" altLang="zh-CN" sz="3600" baseline="-25000" dirty="0">
              <a:latin typeface="Times New Roman" pitchFamily="18" charset="0"/>
              <a:cs typeface="Times New Roman" pitchFamily="18" charset="0"/>
            </a:endParaRPr>
          </a:p>
          <a:p>
            <a:r>
              <a:rPr lang="zh-CN" altLang="en-US" sz="4000" dirty="0">
                <a:latin typeface="Times New Roman" pitchFamily="18" charset="0"/>
                <a:cs typeface="Times New Roman" pitchFamily="18" charset="0"/>
              </a:rPr>
              <a:t>依赖图</a:t>
            </a:r>
            <a:endParaRPr lang="en-US" altLang="zh-CN" sz="4000" dirty="0">
              <a:latin typeface="Times New Roman" pitchFamily="18" charset="0"/>
              <a:cs typeface="Times New Roman" pitchFamily="18" charset="0"/>
            </a:endParaRPr>
          </a:p>
          <a:p>
            <a:pPr lvl="1"/>
            <a:r>
              <a:rPr lang="zh-CN" altLang="en-US" sz="3600" dirty="0">
                <a:latin typeface="Times New Roman" pitchFamily="18" charset="0"/>
                <a:cs typeface="Times New Roman" pitchFamily="18" charset="0"/>
              </a:rPr>
              <a:t>有向边，</a:t>
            </a:r>
            <a:r>
              <a:rPr lang="en-US" altLang="zh-CN" sz="3600" dirty="0">
                <a:latin typeface="Times New Roman" pitchFamily="18" charset="0"/>
                <a:cs typeface="Times New Roman" pitchFamily="18" charset="0"/>
              </a:rPr>
              <a:t>a → b</a:t>
            </a:r>
            <a:r>
              <a:rPr lang="zh-CN" altLang="en-US" sz="3600" dirty="0">
                <a:latin typeface="Times New Roman" pitchFamily="18" charset="0"/>
                <a:cs typeface="Times New Roman" pitchFamily="18" charset="0"/>
              </a:rPr>
              <a:t>，表示属性 </a:t>
            </a:r>
            <a:r>
              <a:rPr lang="en-US" altLang="zh-CN" sz="3600" dirty="0">
                <a:latin typeface="Times New Roman" pitchFamily="18" charset="0"/>
                <a:cs typeface="Times New Roman" pitchFamily="18" charset="0"/>
              </a:rPr>
              <a:t>b </a:t>
            </a:r>
            <a:r>
              <a:rPr lang="zh-CN" altLang="en-US" sz="3600" dirty="0">
                <a:latin typeface="Times New Roman" pitchFamily="18" charset="0"/>
                <a:cs typeface="Times New Roman" pitchFamily="18" charset="0"/>
              </a:rPr>
              <a:t>依赖于属性 </a:t>
            </a:r>
            <a:r>
              <a:rPr lang="en-US" altLang="zh-CN" sz="3600" dirty="0">
                <a:latin typeface="Times New Roman" pitchFamily="18" charset="0"/>
                <a:cs typeface="Times New Roman" pitchFamily="18" charset="0"/>
              </a:rPr>
              <a:t>a</a:t>
            </a:r>
          </a:p>
          <a:p>
            <a:pPr lvl="1"/>
            <a:r>
              <a:rPr lang="zh-CN" altLang="en-US" sz="3600" dirty="0">
                <a:latin typeface="Times New Roman" pitchFamily="18" charset="0"/>
                <a:cs typeface="Times New Roman" pitchFamily="18" charset="0"/>
              </a:rPr>
              <a:t>用来表示属性之间依赖关系的有向图称为</a:t>
            </a:r>
            <a:r>
              <a:rPr lang="zh-CN" altLang="en-US" sz="3600" b="1" dirty="0">
                <a:latin typeface="Times New Roman" pitchFamily="18" charset="0"/>
                <a:cs typeface="Times New Roman" pitchFamily="18" charset="0"/>
              </a:rPr>
              <a:t>依赖图</a:t>
            </a:r>
            <a:endParaRPr lang="en-US" altLang="zh-CN" sz="3600" b="1" dirty="0">
              <a:latin typeface="Times New Roman" pitchFamily="18" charset="0"/>
              <a:cs typeface="Times New Roman" pitchFamily="18" charset="0"/>
            </a:endParaRPr>
          </a:p>
          <a:p>
            <a:pPr lvl="1"/>
            <a:r>
              <a:rPr lang="zh-CN" altLang="en-US" sz="3600" dirty="0">
                <a:latin typeface="Times New Roman" pitchFamily="18" charset="0"/>
                <a:cs typeface="Times New Roman" pitchFamily="18" charset="0"/>
              </a:rPr>
              <a:t>通过依赖图，可以获得语义规则的计算顺序</a:t>
            </a:r>
          </a:p>
        </p:txBody>
      </p:sp>
      <p:sp>
        <p:nvSpPr>
          <p:cNvPr id="3" name="灯片编号占位符 2"/>
          <p:cNvSpPr>
            <a:spLocks noGrp="1"/>
          </p:cNvSpPr>
          <p:nvPr>
            <p:ph type="sldNum" sz="quarter" idx="12"/>
          </p:nvPr>
        </p:nvSpPr>
        <p:spPr/>
        <p:txBody>
          <a:bodyPr/>
          <a:lstStyle/>
          <a:p>
            <a:fld id="{10F35DC5-7E65-8247-99AB-4E984F8A921E}" type="slidenum">
              <a:rPr lang="en-US" smtClean="0"/>
              <a:pPr/>
              <a:t>34</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Tree>
    <p:extLst>
      <p:ext uri="{BB962C8B-B14F-4D97-AF65-F5344CB8AC3E}">
        <p14:creationId xmlns:p14="http://schemas.microsoft.com/office/powerpoint/2010/main" val="127171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4915" y="885180"/>
            <a:ext cx="9906000" cy="685800"/>
          </a:xfrm>
        </p:spPr>
        <p:txBody>
          <a:bodyPr/>
          <a:lstStyle/>
          <a:p>
            <a:r>
              <a:rPr lang="zh-CN" altLang="en-US" sz="3600" dirty="0"/>
              <a:t>依赖图的构造方法</a:t>
            </a:r>
          </a:p>
        </p:txBody>
      </p:sp>
      <p:sp>
        <p:nvSpPr>
          <p:cNvPr id="3" name="灯片编号占位符 2"/>
          <p:cNvSpPr>
            <a:spLocks noGrp="1"/>
          </p:cNvSpPr>
          <p:nvPr>
            <p:ph type="sldNum" sz="quarter" idx="12"/>
          </p:nvPr>
        </p:nvSpPr>
        <p:spPr/>
        <p:txBody>
          <a:bodyPr/>
          <a:lstStyle/>
          <a:p>
            <a:fld id="{10F35DC5-7E65-8247-99AB-4E984F8A921E}" type="slidenum">
              <a:rPr lang="en-US" smtClean="0"/>
              <a:pPr/>
              <a:t>35</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矩形 4"/>
          <p:cNvSpPr>
            <a:spLocks noChangeArrowheads="1"/>
          </p:cNvSpPr>
          <p:nvPr/>
        </p:nvSpPr>
        <p:spPr bwMode="auto">
          <a:xfrm>
            <a:off x="421640" y="2127541"/>
            <a:ext cx="10667999" cy="39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lnSpc>
                <a:spcPct val="130000"/>
              </a:lnSpc>
              <a:spcBef>
                <a:spcPct val="50000"/>
              </a:spcBef>
              <a:buFont typeface="Wingdings" pitchFamily="2" charset="2"/>
              <a:buNone/>
            </a:pPr>
            <a:r>
              <a:rPr kumimoji="1" lang="en-US" altLang="zh-CN" sz="2800" dirty="0">
                <a:latin typeface="Times New Roman" pitchFamily="18" charset="0"/>
                <a:cs typeface="Times New Roman" pitchFamily="18" charset="0"/>
              </a:rPr>
              <a:t>for    </a:t>
            </a:r>
            <a:r>
              <a:rPr kumimoji="1" lang="zh-CN" altLang="en-US" sz="2800" dirty="0">
                <a:latin typeface="Times New Roman" pitchFamily="18" charset="0"/>
                <a:cs typeface="Times New Roman" pitchFamily="18" charset="0"/>
              </a:rPr>
              <a:t>分析树中的每个结点</a:t>
            </a:r>
            <a:r>
              <a:rPr kumimoji="1" lang="en-US" altLang="zh-CN" sz="2800" dirty="0">
                <a:latin typeface="Times New Roman" pitchFamily="18" charset="0"/>
                <a:cs typeface="Times New Roman" pitchFamily="18" charset="0"/>
              </a:rPr>
              <a:t>n    do </a:t>
            </a:r>
          </a:p>
          <a:p>
            <a:pPr eaLnBrk="1" hangingPunct="1">
              <a:lnSpc>
                <a:spcPct val="130000"/>
              </a:lnSpc>
              <a:spcBef>
                <a:spcPct val="0"/>
              </a:spcBef>
              <a:buFont typeface="Wingdings" pitchFamily="2" charset="2"/>
              <a:buNone/>
            </a:pPr>
            <a:r>
              <a:rPr kumimoji="1" lang="en-US" altLang="zh-CN" sz="2800" dirty="0">
                <a:latin typeface="Times New Roman" pitchFamily="18" charset="0"/>
                <a:cs typeface="Times New Roman" pitchFamily="18" charset="0"/>
              </a:rPr>
              <a:t>    for   </a:t>
            </a:r>
            <a:r>
              <a:rPr kumimoji="1" lang="zh-CN" altLang="en-US" sz="2800" dirty="0">
                <a:latin typeface="Times New Roman" pitchFamily="18" charset="0"/>
                <a:cs typeface="Times New Roman" pitchFamily="18" charset="0"/>
              </a:rPr>
              <a:t>与结点</a:t>
            </a:r>
            <a:r>
              <a:rPr kumimoji="1" lang="en-US" altLang="zh-CN" sz="2800" dirty="0">
                <a:latin typeface="Times New Roman" pitchFamily="18" charset="0"/>
                <a:cs typeface="Times New Roman" pitchFamily="18" charset="0"/>
              </a:rPr>
              <a:t>n</a:t>
            </a:r>
            <a:r>
              <a:rPr kumimoji="1" lang="zh-CN" altLang="en-US" sz="2800" dirty="0">
                <a:latin typeface="Times New Roman" pitchFamily="18" charset="0"/>
                <a:cs typeface="Times New Roman" pitchFamily="18" charset="0"/>
              </a:rPr>
              <a:t>对应的文法符号的每个属性</a:t>
            </a:r>
            <a:r>
              <a:rPr kumimoji="1" lang="en-US" altLang="zh-CN" sz="2800" dirty="0">
                <a:latin typeface="Times New Roman" pitchFamily="18" charset="0"/>
                <a:cs typeface="Times New Roman" pitchFamily="18" charset="0"/>
              </a:rPr>
              <a:t>a  do </a:t>
            </a:r>
          </a:p>
          <a:p>
            <a:pPr eaLnBrk="1" hangingPunct="1">
              <a:lnSpc>
                <a:spcPct val="130000"/>
              </a:lnSpc>
              <a:spcBef>
                <a:spcPct val="0"/>
              </a:spcBef>
              <a:buFont typeface="Wingdings" pitchFamily="2" charset="2"/>
              <a:buNone/>
            </a:pPr>
            <a:r>
              <a:rPr kumimoji="1" lang="zh-CN" altLang="en-US" sz="2800" dirty="0">
                <a:latin typeface="Times New Roman" pitchFamily="18" charset="0"/>
                <a:cs typeface="Times New Roman" pitchFamily="18" charset="0"/>
              </a:rPr>
              <a:t>           在依赖图中为</a:t>
            </a:r>
            <a:r>
              <a:rPr kumimoji="1" lang="en-US" altLang="zh-CN" sz="2800" dirty="0">
                <a:latin typeface="Times New Roman" pitchFamily="18" charset="0"/>
                <a:cs typeface="Times New Roman" pitchFamily="18" charset="0"/>
              </a:rPr>
              <a:t>a</a:t>
            </a:r>
            <a:r>
              <a:rPr kumimoji="1" lang="zh-CN" altLang="en-US" sz="2800" dirty="0">
                <a:latin typeface="Times New Roman" pitchFamily="18" charset="0"/>
                <a:cs typeface="Times New Roman" pitchFamily="18" charset="0"/>
              </a:rPr>
              <a:t>构造一个结点； </a:t>
            </a:r>
            <a:endParaRPr kumimoji="1" lang="en-US" altLang="zh-CN" sz="2800" dirty="0">
              <a:latin typeface="Times New Roman" pitchFamily="18" charset="0"/>
              <a:cs typeface="Times New Roman" pitchFamily="18" charset="0"/>
            </a:endParaRPr>
          </a:p>
          <a:p>
            <a:pPr eaLnBrk="1" hangingPunct="1">
              <a:lnSpc>
                <a:spcPct val="130000"/>
              </a:lnSpc>
              <a:spcBef>
                <a:spcPct val="0"/>
              </a:spcBef>
              <a:buFont typeface="Wingdings" pitchFamily="2" charset="2"/>
              <a:buNone/>
            </a:pPr>
            <a:r>
              <a:rPr kumimoji="1" lang="en-US" altLang="zh-CN" sz="2800" dirty="0">
                <a:latin typeface="Times New Roman" pitchFamily="18" charset="0"/>
                <a:cs typeface="Times New Roman" pitchFamily="18" charset="0"/>
              </a:rPr>
              <a:t>for   </a:t>
            </a:r>
            <a:r>
              <a:rPr kumimoji="1" lang="zh-CN" altLang="en-US" sz="2800" dirty="0">
                <a:latin typeface="Times New Roman" pitchFamily="18" charset="0"/>
                <a:cs typeface="Times New Roman" pitchFamily="18" charset="0"/>
              </a:rPr>
              <a:t>分析树的每个结点</a:t>
            </a:r>
            <a:r>
              <a:rPr kumimoji="1" lang="en-US" altLang="zh-CN" sz="2800" dirty="0">
                <a:latin typeface="Times New Roman" pitchFamily="18" charset="0"/>
                <a:cs typeface="Times New Roman" pitchFamily="18" charset="0"/>
              </a:rPr>
              <a:t>n    do </a:t>
            </a:r>
          </a:p>
          <a:p>
            <a:pPr eaLnBrk="1" hangingPunct="1">
              <a:lnSpc>
                <a:spcPct val="130000"/>
              </a:lnSpc>
              <a:spcBef>
                <a:spcPct val="0"/>
              </a:spcBef>
              <a:buFont typeface="Wingdings" pitchFamily="2" charset="2"/>
              <a:buNone/>
            </a:pPr>
            <a:r>
              <a:rPr kumimoji="1" lang="en-US" altLang="zh-CN" sz="2800" dirty="0">
                <a:latin typeface="Times New Roman" pitchFamily="18" charset="0"/>
                <a:cs typeface="Times New Roman" pitchFamily="18" charset="0"/>
              </a:rPr>
              <a:t>   for </a:t>
            </a:r>
            <a:r>
              <a:rPr kumimoji="1" lang="zh-CN" altLang="en-US" sz="2800" dirty="0">
                <a:latin typeface="Times New Roman" pitchFamily="18" charset="0"/>
                <a:cs typeface="Times New Roman" pitchFamily="18" charset="0"/>
              </a:rPr>
              <a:t>结点</a:t>
            </a:r>
            <a:r>
              <a:rPr kumimoji="1" lang="en-US" altLang="zh-CN" sz="2800" dirty="0">
                <a:latin typeface="Times New Roman" pitchFamily="18" charset="0"/>
                <a:cs typeface="Times New Roman" pitchFamily="18" charset="0"/>
              </a:rPr>
              <a:t>n</a:t>
            </a:r>
            <a:r>
              <a:rPr kumimoji="1" lang="zh-CN" altLang="en-US" sz="2800" dirty="0">
                <a:latin typeface="Times New Roman" pitchFamily="18" charset="0"/>
                <a:cs typeface="Times New Roman" pitchFamily="18" charset="0"/>
              </a:rPr>
              <a:t>所用产生式对应的每条语义规则</a:t>
            </a:r>
            <a:r>
              <a:rPr kumimoji="1" lang="en-US" altLang="zh-CN" sz="2800" dirty="0">
                <a:latin typeface="Times New Roman" pitchFamily="18" charset="0"/>
                <a:cs typeface="Times New Roman" pitchFamily="18" charset="0"/>
              </a:rPr>
              <a:t>b:</a:t>
            </a:r>
            <a:r>
              <a:rPr kumimoji="1" lang="zh-CN" altLang="en-US" sz="2800" dirty="0">
                <a:latin typeface="Times New Roman" pitchFamily="18" charset="0"/>
                <a:cs typeface="Times New Roman" pitchFamily="18" charset="0"/>
              </a:rPr>
              <a:t>＝</a:t>
            </a:r>
            <a:r>
              <a:rPr kumimoji="1" lang="en-US" altLang="zh-CN" sz="2800" dirty="0">
                <a:latin typeface="Times New Roman" pitchFamily="18" charset="0"/>
                <a:cs typeface="Times New Roman" pitchFamily="18" charset="0"/>
              </a:rPr>
              <a:t>f(c</a:t>
            </a:r>
            <a:r>
              <a:rPr kumimoji="1" lang="en-US" altLang="zh-CN" sz="2800" baseline="-25000" dirty="0">
                <a:latin typeface="Times New Roman" pitchFamily="18" charset="0"/>
                <a:cs typeface="Times New Roman" pitchFamily="18" charset="0"/>
              </a:rPr>
              <a:t>1</a:t>
            </a:r>
            <a:r>
              <a:rPr kumimoji="1" lang="en-US" altLang="zh-CN" sz="2800" dirty="0">
                <a:latin typeface="Times New Roman" pitchFamily="18" charset="0"/>
                <a:cs typeface="Times New Roman" pitchFamily="18" charset="0"/>
              </a:rPr>
              <a:t>,c</a:t>
            </a:r>
            <a:r>
              <a:rPr kumimoji="1" lang="en-US" altLang="zh-CN" sz="2800" baseline="-25000" dirty="0">
                <a:latin typeface="Times New Roman" pitchFamily="18" charset="0"/>
                <a:cs typeface="Times New Roman" pitchFamily="18" charset="0"/>
              </a:rPr>
              <a:t>2</a:t>
            </a:r>
            <a:r>
              <a:rPr kumimoji="1" lang="en-US" altLang="zh-CN" sz="2800" dirty="0">
                <a:latin typeface="Times New Roman" pitchFamily="18" charset="0"/>
                <a:cs typeface="Times New Roman" pitchFamily="18" charset="0"/>
              </a:rPr>
              <a:t>,…,</a:t>
            </a:r>
            <a:r>
              <a:rPr kumimoji="1" lang="en-US" altLang="zh-CN" sz="2800" dirty="0" err="1">
                <a:latin typeface="Times New Roman" pitchFamily="18" charset="0"/>
                <a:cs typeface="Times New Roman" pitchFamily="18" charset="0"/>
              </a:rPr>
              <a:t>c</a:t>
            </a:r>
            <a:r>
              <a:rPr kumimoji="1" lang="en-US" altLang="zh-CN" sz="2800" baseline="-25000" dirty="0" err="1">
                <a:latin typeface="Times New Roman" pitchFamily="18" charset="0"/>
                <a:cs typeface="Times New Roman" pitchFamily="18" charset="0"/>
              </a:rPr>
              <a:t>k</a:t>
            </a:r>
            <a:r>
              <a:rPr kumimoji="1" lang="en-US" altLang="zh-CN" sz="2800" dirty="0">
                <a:latin typeface="Times New Roman" pitchFamily="18" charset="0"/>
                <a:cs typeface="Times New Roman" pitchFamily="18" charset="0"/>
              </a:rPr>
              <a:t> ) do </a:t>
            </a:r>
          </a:p>
          <a:p>
            <a:pPr eaLnBrk="1" hangingPunct="1">
              <a:lnSpc>
                <a:spcPct val="130000"/>
              </a:lnSpc>
              <a:spcBef>
                <a:spcPct val="0"/>
              </a:spcBef>
              <a:buFont typeface="Wingdings" pitchFamily="2" charset="2"/>
              <a:buNone/>
            </a:pPr>
            <a:r>
              <a:rPr kumimoji="1" lang="en-US" altLang="zh-CN" sz="2800" dirty="0">
                <a:latin typeface="Times New Roman" pitchFamily="18" charset="0"/>
                <a:cs typeface="Times New Roman" pitchFamily="18" charset="0"/>
              </a:rPr>
              <a:t>            for  i:=1  to  k   do </a:t>
            </a:r>
          </a:p>
          <a:p>
            <a:pPr eaLnBrk="1" hangingPunct="1">
              <a:lnSpc>
                <a:spcPct val="130000"/>
              </a:lnSpc>
              <a:spcBef>
                <a:spcPct val="0"/>
              </a:spcBef>
              <a:buFont typeface="Wingdings" pitchFamily="2" charset="2"/>
              <a:buNone/>
            </a:pPr>
            <a:r>
              <a:rPr kumimoji="1" lang="en-US" altLang="zh-CN" sz="2800" dirty="0">
                <a:latin typeface="Times New Roman" pitchFamily="18" charset="0"/>
                <a:cs typeface="Times New Roman" pitchFamily="18" charset="0"/>
              </a:rPr>
              <a:t>              </a:t>
            </a:r>
            <a:r>
              <a:rPr kumimoji="1" lang="zh-CN" altLang="en-US" sz="2800" dirty="0">
                <a:latin typeface="Times New Roman" pitchFamily="18" charset="0"/>
                <a:cs typeface="Times New Roman" pitchFamily="18" charset="0"/>
              </a:rPr>
              <a:t>从结点</a:t>
            </a:r>
            <a:r>
              <a:rPr kumimoji="1" lang="en-US" altLang="zh-CN" sz="2800" dirty="0">
                <a:latin typeface="Times New Roman" pitchFamily="18" charset="0"/>
                <a:cs typeface="Times New Roman" pitchFamily="18" charset="0"/>
              </a:rPr>
              <a:t>c</a:t>
            </a:r>
            <a:r>
              <a:rPr kumimoji="1" lang="en-US" altLang="zh-CN" sz="2800" baseline="-25000" dirty="0">
                <a:latin typeface="Times New Roman" pitchFamily="18" charset="0"/>
                <a:cs typeface="Times New Roman" pitchFamily="18" charset="0"/>
              </a:rPr>
              <a:t>i</a:t>
            </a:r>
            <a:r>
              <a:rPr kumimoji="1" lang="zh-CN" altLang="en-US" sz="2800" dirty="0">
                <a:latin typeface="Times New Roman" pitchFamily="18" charset="0"/>
                <a:cs typeface="Times New Roman" pitchFamily="18" charset="0"/>
              </a:rPr>
              <a:t>到结点</a:t>
            </a:r>
            <a:r>
              <a:rPr kumimoji="1" lang="en-US" altLang="zh-CN" sz="2800" dirty="0">
                <a:latin typeface="Times New Roman" pitchFamily="18" charset="0"/>
                <a:cs typeface="Times New Roman" pitchFamily="18" charset="0"/>
              </a:rPr>
              <a:t>b</a:t>
            </a:r>
            <a:r>
              <a:rPr kumimoji="1" lang="zh-CN" altLang="en-US" sz="2800" dirty="0">
                <a:latin typeface="Times New Roman" pitchFamily="18" charset="0"/>
                <a:cs typeface="Times New Roman" pitchFamily="18" charset="0"/>
              </a:rPr>
              <a:t>构造一条有向边；</a:t>
            </a:r>
          </a:p>
        </p:txBody>
      </p:sp>
      <p:sp>
        <p:nvSpPr>
          <p:cNvPr id="6" name="矩形 5"/>
          <p:cNvSpPr/>
          <p:nvPr/>
        </p:nvSpPr>
        <p:spPr>
          <a:xfrm>
            <a:off x="6248401" y="970905"/>
            <a:ext cx="5597154" cy="1384995"/>
          </a:xfrm>
          <a:prstGeom prst="rect">
            <a:avLst/>
          </a:prstGeom>
          <a:solidFill>
            <a:schemeClr val="bg1">
              <a:lumMod val="95000"/>
            </a:schemeClr>
          </a:solidFill>
        </p:spPr>
        <p:txBody>
          <a:bodyPr wrap="square">
            <a:spAutoFit/>
          </a:bodyPr>
          <a:lstStyle/>
          <a:p>
            <a:pPr marL="274638" lvl="2" indent="-182563">
              <a:buFont typeface="Arial" pitchFamily="34" charset="0"/>
              <a:buChar char="•"/>
              <a:defRPr/>
            </a:pPr>
            <a:r>
              <a:rPr lang="zh-CN" altLang="en-US" sz="2800" dirty="0">
                <a:solidFill>
                  <a:srgbClr val="FF0000"/>
                </a:solidFill>
                <a:latin typeface="华文新魏" panose="02010800040101010101" pitchFamily="2" charset="-122"/>
                <a:ea typeface="华文新魏" panose="02010800040101010101" pitchFamily="2" charset="-122"/>
              </a:rPr>
              <a:t>考虑的是分析树中的结点</a:t>
            </a:r>
          </a:p>
          <a:p>
            <a:pPr marL="274638" lvl="2" indent="-182563">
              <a:buFont typeface="Arial" pitchFamily="34" charset="0"/>
              <a:buChar char="•"/>
              <a:defRPr/>
            </a:pPr>
            <a:r>
              <a:rPr lang="zh-CN" altLang="en-US" sz="2800" dirty="0">
                <a:solidFill>
                  <a:srgbClr val="FF0000"/>
                </a:solidFill>
                <a:latin typeface="华文新魏" panose="02010800040101010101" pitchFamily="2" charset="-122"/>
                <a:ea typeface="华文新魏" panose="02010800040101010101" pitchFamily="2" charset="-122"/>
              </a:rPr>
              <a:t>一个属性建立一个结点</a:t>
            </a:r>
          </a:p>
          <a:p>
            <a:pPr marL="274638" lvl="2" indent="-182563">
              <a:buFont typeface="Arial" pitchFamily="34" charset="0"/>
              <a:buChar char="•"/>
              <a:defRPr/>
            </a:pPr>
            <a:r>
              <a:rPr lang="zh-CN" altLang="en-US" sz="2800" dirty="0">
                <a:solidFill>
                  <a:srgbClr val="FF0000"/>
                </a:solidFill>
                <a:latin typeface="华文新魏" panose="02010800040101010101" pitchFamily="2" charset="-122"/>
                <a:ea typeface="华文新魏" panose="02010800040101010101" pitchFamily="2" charset="-122"/>
              </a:rPr>
              <a:t>为每个语义动作引入一个虚属性</a:t>
            </a:r>
          </a:p>
        </p:txBody>
      </p:sp>
    </p:spTree>
    <p:extLst>
      <p:ext uri="{BB962C8B-B14F-4D97-AF65-F5344CB8AC3E}">
        <p14:creationId xmlns:p14="http://schemas.microsoft.com/office/powerpoint/2010/main" val="147459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2901" y="1008621"/>
            <a:ext cx="3133726" cy="609600"/>
          </a:xfrm>
        </p:spPr>
        <p:txBody>
          <a:bodyPr/>
          <a:lstStyle/>
          <a:p>
            <a:r>
              <a:rPr lang="zh-CN" altLang="en-US" sz="3600"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36</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椭圆 4"/>
          <p:cNvSpPr/>
          <p:nvPr/>
        </p:nvSpPr>
        <p:spPr bwMode="auto">
          <a:xfrm>
            <a:off x="5562601" y="15319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6" name="椭圆 5"/>
          <p:cNvSpPr/>
          <p:nvPr/>
        </p:nvSpPr>
        <p:spPr bwMode="auto">
          <a:xfrm>
            <a:off x="3432176" y="232886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7" name="椭圆 6"/>
          <p:cNvSpPr/>
          <p:nvPr/>
        </p:nvSpPr>
        <p:spPr bwMode="auto">
          <a:xfrm>
            <a:off x="5594351" y="30670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8" name="椭圆 7"/>
          <p:cNvSpPr/>
          <p:nvPr/>
        </p:nvSpPr>
        <p:spPr bwMode="auto">
          <a:xfrm>
            <a:off x="8615363" y="22240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9" name="椭圆 8"/>
          <p:cNvSpPr/>
          <p:nvPr/>
        </p:nvSpPr>
        <p:spPr bwMode="auto">
          <a:xfrm>
            <a:off x="3432176" y="31956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0" name="椭圆 9"/>
          <p:cNvSpPr/>
          <p:nvPr/>
        </p:nvSpPr>
        <p:spPr bwMode="auto">
          <a:xfrm>
            <a:off x="2135188" y="42306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1" name="椭圆 10"/>
          <p:cNvSpPr/>
          <p:nvPr/>
        </p:nvSpPr>
        <p:spPr bwMode="auto">
          <a:xfrm>
            <a:off x="3802063" y="43053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12" name="椭圆 11"/>
          <p:cNvSpPr/>
          <p:nvPr/>
        </p:nvSpPr>
        <p:spPr bwMode="auto">
          <a:xfrm>
            <a:off x="2135188" y="515461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3" name="椭圆 12"/>
          <p:cNvSpPr/>
          <p:nvPr/>
        </p:nvSpPr>
        <p:spPr bwMode="auto">
          <a:xfrm>
            <a:off x="8615363" y="319563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4" name="椭圆 13"/>
          <p:cNvSpPr/>
          <p:nvPr/>
        </p:nvSpPr>
        <p:spPr bwMode="auto">
          <a:xfrm>
            <a:off x="4876801" y="4219576"/>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5" name="椭圆 14"/>
          <p:cNvSpPr/>
          <p:nvPr/>
        </p:nvSpPr>
        <p:spPr bwMode="auto">
          <a:xfrm>
            <a:off x="2135188" y="5946776"/>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 name="椭圆 15"/>
          <p:cNvSpPr/>
          <p:nvPr/>
        </p:nvSpPr>
        <p:spPr bwMode="auto">
          <a:xfrm>
            <a:off x="4876801" y="50101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5</a:t>
            </a:r>
            <a:endParaRPr lang="zh-CN" altLang="en-US" dirty="0">
              <a:latin typeface="Times New Roman" pitchFamily="18" charset="0"/>
              <a:cs typeface="Times New Roman" pitchFamily="18" charset="0"/>
            </a:endParaRPr>
          </a:p>
        </p:txBody>
      </p:sp>
      <p:sp>
        <p:nvSpPr>
          <p:cNvPr id="17" name="椭圆 16"/>
          <p:cNvSpPr/>
          <p:nvPr/>
        </p:nvSpPr>
        <p:spPr bwMode="auto">
          <a:xfrm>
            <a:off x="8615363" y="405606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cxnSp>
        <p:nvCxnSpPr>
          <p:cNvPr id="18" name="直接箭头连接符 17"/>
          <p:cNvCxnSpPr>
            <a:cxnSpLocks noChangeShapeType="1"/>
            <a:stCxn id="6" idx="7"/>
            <a:endCxn id="5" idx="3"/>
          </p:cNvCxnSpPr>
          <p:nvPr/>
        </p:nvCxnSpPr>
        <p:spPr bwMode="auto">
          <a:xfrm flipV="1">
            <a:off x="3924300" y="1990726"/>
            <a:ext cx="1722438" cy="41751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cxnSpLocks noChangeShapeType="1"/>
            <a:stCxn id="7" idx="0"/>
            <a:endCxn id="5" idx="4"/>
          </p:cNvCxnSpPr>
          <p:nvPr/>
        </p:nvCxnSpPr>
        <p:spPr bwMode="auto">
          <a:xfrm flipH="1" flipV="1">
            <a:off x="5851526" y="2070100"/>
            <a:ext cx="30163" cy="9969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cxnSpLocks noChangeShapeType="1"/>
            <a:stCxn id="8" idx="1"/>
            <a:endCxn id="5" idx="5"/>
          </p:cNvCxnSpPr>
          <p:nvPr/>
        </p:nvCxnSpPr>
        <p:spPr bwMode="auto">
          <a:xfrm flipH="1" flipV="1">
            <a:off x="6054726" y="1990725"/>
            <a:ext cx="2646363" cy="31273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cxnSpLocks noChangeShapeType="1"/>
            <a:stCxn id="9" idx="0"/>
            <a:endCxn id="6" idx="4"/>
          </p:cNvCxnSpPr>
          <p:nvPr/>
        </p:nvCxnSpPr>
        <p:spPr bwMode="auto">
          <a:xfrm flipV="1">
            <a:off x="3719513" y="2867026"/>
            <a:ext cx="0" cy="328613"/>
          </a:xfrm>
          <a:prstGeom prst="straightConnector1">
            <a:avLst/>
          </a:prstGeom>
          <a:noFill/>
          <a:ln w="2540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cxnSpLocks noChangeShapeType="1"/>
            <a:stCxn id="10" idx="7"/>
            <a:endCxn id="9" idx="3"/>
          </p:cNvCxnSpPr>
          <p:nvPr/>
        </p:nvCxnSpPr>
        <p:spPr bwMode="auto">
          <a:xfrm flipV="1">
            <a:off x="2627313" y="3656013"/>
            <a:ext cx="889000" cy="6540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cxnSpLocks noChangeShapeType="1"/>
            <a:stCxn id="11" idx="0"/>
            <a:endCxn id="9" idx="4"/>
          </p:cNvCxnSpPr>
          <p:nvPr/>
        </p:nvCxnSpPr>
        <p:spPr bwMode="auto">
          <a:xfrm flipH="1" flipV="1">
            <a:off x="3719514" y="3733800"/>
            <a:ext cx="369887" cy="5715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cxnSpLocks noChangeShapeType="1"/>
            <a:stCxn id="14" idx="1"/>
            <a:endCxn id="9" idx="5"/>
          </p:cNvCxnSpPr>
          <p:nvPr/>
        </p:nvCxnSpPr>
        <p:spPr bwMode="auto">
          <a:xfrm flipH="1" flipV="1">
            <a:off x="3924301" y="3656014"/>
            <a:ext cx="1038225" cy="642937"/>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cxnSpLocks noChangeShapeType="1"/>
            <a:stCxn id="12" idx="0"/>
            <a:endCxn id="10" idx="4"/>
          </p:cNvCxnSpPr>
          <p:nvPr/>
        </p:nvCxnSpPr>
        <p:spPr bwMode="auto">
          <a:xfrm flipV="1">
            <a:off x="2424113" y="4768851"/>
            <a:ext cx="0" cy="3857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cxnSpLocks noChangeShapeType="1"/>
            <a:stCxn id="15" idx="0"/>
            <a:endCxn id="12" idx="4"/>
          </p:cNvCxnSpPr>
          <p:nvPr/>
        </p:nvCxnSpPr>
        <p:spPr bwMode="auto">
          <a:xfrm flipV="1">
            <a:off x="2424113" y="5692775"/>
            <a:ext cx="0" cy="2540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a:stCxn id="16" idx="0"/>
            <a:endCxn id="14" idx="4"/>
          </p:cNvCxnSpPr>
          <p:nvPr/>
        </p:nvCxnSpPr>
        <p:spPr bwMode="auto">
          <a:xfrm flipV="1">
            <a:off x="5165725" y="4757738"/>
            <a:ext cx="0" cy="252412"/>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cxnSpLocks noChangeShapeType="1"/>
            <a:stCxn id="13" idx="0"/>
            <a:endCxn id="8" idx="4"/>
          </p:cNvCxnSpPr>
          <p:nvPr/>
        </p:nvCxnSpPr>
        <p:spPr bwMode="auto">
          <a:xfrm flipV="1">
            <a:off x="8904288" y="2762250"/>
            <a:ext cx="0" cy="43338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a:stCxn id="17" idx="0"/>
            <a:endCxn id="13" idx="4"/>
          </p:cNvCxnSpPr>
          <p:nvPr/>
        </p:nvCxnSpPr>
        <p:spPr bwMode="auto">
          <a:xfrm flipV="1">
            <a:off x="8904288" y="3733801"/>
            <a:ext cx="0" cy="3222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椭圆 29"/>
          <p:cNvSpPr/>
          <p:nvPr/>
        </p:nvSpPr>
        <p:spPr bwMode="auto">
          <a:xfrm>
            <a:off x="5554663" y="7620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L</a:t>
            </a:r>
            <a:endParaRPr lang="zh-CN" altLang="en-US" dirty="0">
              <a:latin typeface="Times New Roman" pitchFamily="18" charset="0"/>
              <a:cs typeface="Times New Roman" pitchFamily="18" charset="0"/>
            </a:endParaRPr>
          </a:p>
        </p:txBody>
      </p:sp>
      <p:cxnSp>
        <p:nvCxnSpPr>
          <p:cNvPr id="31" name="直接箭头连接符 40"/>
          <p:cNvCxnSpPr>
            <a:cxnSpLocks noChangeShapeType="1"/>
            <a:stCxn id="5" idx="0"/>
            <a:endCxn id="30" idx="4"/>
          </p:cNvCxnSpPr>
          <p:nvPr/>
        </p:nvCxnSpPr>
        <p:spPr bwMode="auto">
          <a:xfrm flipH="1" flipV="1">
            <a:off x="5843589" y="1300164"/>
            <a:ext cx="7937" cy="23177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椭圆 31"/>
          <p:cNvSpPr/>
          <p:nvPr/>
        </p:nvSpPr>
        <p:spPr bwMode="auto">
          <a:xfrm>
            <a:off x="8124826" y="131921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33" name="直接箭头连接符 44"/>
          <p:cNvCxnSpPr>
            <a:cxnSpLocks noChangeShapeType="1"/>
            <a:stCxn id="32" idx="1"/>
            <a:endCxn id="30" idx="5"/>
          </p:cNvCxnSpPr>
          <p:nvPr/>
        </p:nvCxnSpPr>
        <p:spPr bwMode="auto">
          <a:xfrm flipH="1" flipV="1">
            <a:off x="6046789" y="1222376"/>
            <a:ext cx="2162175" cy="17462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的依赖图</a:t>
            </a:r>
          </a:p>
        </p:txBody>
      </p:sp>
    </p:spTree>
    <p:extLst>
      <p:ext uri="{BB962C8B-B14F-4D97-AF65-F5344CB8AC3E}">
        <p14:creationId xmlns:p14="http://schemas.microsoft.com/office/powerpoint/2010/main" val="67153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2115" y="1049337"/>
            <a:ext cx="3522664" cy="609600"/>
          </a:xfrm>
        </p:spPr>
        <p:txBody>
          <a:bodyPr/>
          <a:lstStyle/>
          <a:p>
            <a:r>
              <a:rPr lang="zh-CN" altLang="en-US" sz="3600"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37</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椭圆 4"/>
          <p:cNvSpPr/>
          <p:nvPr/>
        </p:nvSpPr>
        <p:spPr bwMode="auto">
          <a:xfrm>
            <a:off x="5562601" y="15319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6" name="椭圆 5"/>
          <p:cNvSpPr/>
          <p:nvPr/>
        </p:nvSpPr>
        <p:spPr bwMode="auto">
          <a:xfrm>
            <a:off x="3432176" y="232886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7" name="椭圆 6"/>
          <p:cNvSpPr/>
          <p:nvPr/>
        </p:nvSpPr>
        <p:spPr bwMode="auto">
          <a:xfrm>
            <a:off x="5594351" y="30670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8" name="椭圆 7"/>
          <p:cNvSpPr/>
          <p:nvPr/>
        </p:nvSpPr>
        <p:spPr bwMode="auto">
          <a:xfrm>
            <a:off x="8615363" y="22240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9" name="椭圆 8"/>
          <p:cNvSpPr/>
          <p:nvPr/>
        </p:nvSpPr>
        <p:spPr bwMode="auto">
          <a:xfrm>
            <a:off x="3432176" y="31956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0" name="椭圆 9"/>
          <p:cNvSpPr/>
          <p:nvPr/>
        </p:nvSpPr>
        <p:spPr bwMode="auto">
          <a:xfrm>
            <a:off x="2135188" y="42306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1" name="椭圆 10"/>
          <p:cNvSpPr/>
          <p:nvPr/>
        </p:nvSpPr>
        <p:spPr bwMode="auto">
          <a:xfrm>
            <a:off x="3802063" y="43053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12" name="椭圆 11"/>
          <p:cNvSpPr/>
          <p:nvPr/>
        </p:nvSpPr>
        <p:spPr bwMode="auto">
          <a:xfrm>
            <a:off x="2135188" y="515461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3" name="椭圆 12"/>
          <p:cNvSpPr/>
          <p:nvPr/>
        </p:nvSpPr>
        <p:spPr bwMode="auto">
          <a:xfrm>
            <a:off x="8615363" y="319563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4" name="椭圆 13"/>
          <p:cNvSpPr/>
          <p:nvPr/>
        </p:nvSpPr>
        <p:spPr bwMode="auto">
          <a:xfrm>
            <a:off x="4876801" y="4219576"/>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5" name="椭圆 14"/>
          <p:cNvSpPr/>
          <p:nvPr/>
        </p:nvSpPr>
        <p:spPr bwMode="auto">
          <a:xfrm>
            <a:off x="2135188" y="5946776"/>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 name="椭圆 15"/>
          <p:cNvSpPr/>
          <p:nvPr/>
        </p:nvSpPr>
        <p:spPr bwMode="auto">
          <a:xfrm>
            <a:off x="4876801" y="50101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5</a:t>
            </a:r>
            <a:endParaRPr lang="zh-CN" altLang="en-US" dirty="0">
              <a:latin typeface="Times New Roman" pitchFamily="18" charset="0"/>
              <a:cs typeface="Times New Roman" pitchFamily="18" charset="0"/>
            </a:endParaRPr>
          </a:p>
        </p:txBody>
      </p:sp>
      <p:sp>
        <p:nvSpPr>
          <p:cNvPr id="17" name="椭圆 16"/>
          <p:cNvSpPr/>
          <p:nvPr/>
        </p:nvSpPr>
        <p:spPr bwMode="auto">
          <a:xfrm>
            <a:off x="8615363" y="405606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cxnSp>
        <p:nvCxnSpPr>
          <p:cNvPr id="18" name="直接箭头连接符 17"/>
          <p:cNvCxnSpPr>
            <a:cxnSpLocks noChangeShapeType="1"/>
            <a:stCxn id="6" idx="7"/>
            <a:endCxn id="5" idx="3"/>
          </p:cNvCxnSpPr>
          <p:nvPr/>
        </p:nvCxnSpPr>
        <p:spPr bwMode="auto">
          <a:xfrm flipV="1">
            <a:off x="3924300" y="1990726"/>
            <a:ext cx="1722438" cy="41751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cxnSpLocks noChangeShapeType="1"/>
            <a:stCxn id="7" idx="0"/>
            <a:endCxn id="5" idx="4"/>
          </p:cNvCxnSpPr>
          <p:nvPr/>
        </p:nvCxnSpPr>
        <p:spPr bwMode="auto">
          <a:xfrm flipH="1" flipV="1">
            <a:off x="5851526" y="2070100"/>
            <a:ext cx="30163" cy="9969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cxnSpLocks noChangeShapeType="1"/>
            <a:stCxn id="8" idx="1"/>
            <a:endCxn id="5" idx="5"/>
          </p:cNvCxnSpPr>
          <p:nvPr/>
        </p:nvCxnSpPr>
        <p:spPr bwMode="auto">
          <a:xfrm flipH="1" flipV="1">
            <a:off x="6054726" y="1990725"/>
            <a:ext cx="2646363" cy="31273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cxnSpLocks noChangeShapeType="1"/>
            <a:stCxn id="9" idx="0"/>
            <a:endCxn id="6" idx="4"/>
          </p:cNvCxnSpPr>
          <p:nvPr/>
        </p:nvCxnSpPr>
        <p:spPr bwMode="auto">
          <a:xfrm flipV="1">
            <a:off x="3719513" y="2867026"/>
            <a:ext cx="0" cy="328613"/>
          </a:xfrm>
          <a:prstGeom prst="straightConnector1">
            <a:avLst/>
          </a:prstGeom>
          <a:noFill/>
          <a:ln w="2540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cxnSpLocks noChangeShapeType="1"/>
            <a:stCxn id="10" idx="7"/>
            <a:endCxn id="9" idx="3"/>
          </p:cNvCxnSpPr>
          <p:nvPr/>
        </p:nvCxnSpPr>
        <p:spPr bwMode="auto">
          <a:xfrm flipV="1">
            <a:off x="2627313" y="3656013"/>
            <a:ext cx="889000" cy="6540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cxnSpLocks noChangeShapeType="1"/>
            <a:stCxn id="11" idx="0"/>
            <a:endCxn id="9" idx="4"/>
          </p:cNvCxnSpPr>
          <p:nvPr/>
        </p:nvCxnSpPr>
        <p:spPr bwMode="auto">
          <a:xfrm flipH="1" flipV="1">
            <a:off x="3719514" y="3733800"/>
            <a:ext cx="369887" cy="5715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cxnSpLocks noChangeShapeType="1"/>
            <a:stCxn id="14" idx="1"/>
            <a:endCxn id="9" idx="5"/>
          </p:cNvCxnSpPr>
          <p:nvPr/>
        </p:nvCxnSpPr>
        <p:spPr bwMode="auto">
          <a:xfrm flipH="1" flipV="1">
            <a:off x="3924301" y="3656014"/>
            <a:ext cx="1038225" cy="642937"/>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cxnSpLocks noChangeShapeType="1"/>
            <a:stCxn id="12" idx="0"/>
            <a:endCxn id="10" idx="4"/>
          </p:cNvCxnSpPr>
          <p:nvPr/>
        </p:nvCxnSpPr>
        <p:spPr bwMode="auto">
          <a:xfrm flipV="1">
            <a:off x="2424113" y="4768851"/>
            <a:ext cx="0" cy="3857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cxnSpLocks noChangeShapeType="1"/>
            <a:stCxn id="15" idx="0"/>
            <a:endCxn id="12" idx="4"/>
          </p:cNvCxnSpPr>
          <p:nvPr/>
        </p:nvCxnSpPr>
        <p:spPr bwMode="auto">
          <a:xfrm flipV="1">
            <a:off x="2424113" y="5692775"/>
            <a:ext cx="0" cy="2540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a:stCxn id="16" idx="0"/>
            <a:endCxn id="14" idx="4"/>
          </p:cNvCxnSpPr>
          <p:nvPr/>
        </p:nvCxnSpPr>
        <p:spPr bwMode="auto">
          <a:xfrm flipV="1">
            <a:off x="5165725" y="4757738"/>
            <a:ext cx="0" cy="252412"/>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cxnSpLocks noChangeShapeType="1"/>
            <a:stCxn id="13" idx="0"/>
            <a:endCxn id="8" idx="4"/>
          </p:cNvCxnSpPr>
          <p:nvPr/>
        </p:nvCxnSpPr>
        <p:spPr bwMode="auto">
          <a:xfrm flipV="1">
            <a:off x="8904288" y="2762250"/>
            <a:ext cx="0" cy="43338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a:stCxn id="17" idx="0"/>
            <a:endCxn id="13" idx="4"/>
          </p:cNvCxnSpPr>
          <p:nvPr/>
        </p:nvCxnSpPr>
        <p:spPr bwMode="auto">
          <a:xfrm flipV="1">
            <a:off x="8904288" y="3733801"/>
            <a:ext cx="0" cy="3222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椭圆 29"/>
          <p:cNvSpPr/>
          <p:nvPr/>
        </p:nvSpPr>
        <p:spPr bwMode="auto">
          <a:xfrm>
            <a:off x="5554663" y="7620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L</a:t>
            </a:r>
            <a:endParaRPr lang="zh-CN" altLang="en-US" dirty="0">
              <a:latin typeface="Times New Roman" pitchFamily="18" charset="0"/>
              <a:cs typeface="Times New Roman" pitchFamily="18" charset="0"/>
            </a:endParaRPr>
          </a:p>
        </p:txBody>
      </p:sp>
      <p:cxnSp>
        <p:nvCxnSpPr>
          <p:cNvPr id="31" name="直接箭头连接符 40"/>
          <p:cNvCxnSpPr>
            <a:cxnSpLocks noChangeShapeType="1"/>
            <a:stCxn id="5" idx="0"/>
            <a:endCxn id="30" idx="4"/>
          </p:cNvCxnSpPr>
          <p:nvPr/>
        </p:nvCxnSpPr>
        <p:spPr bwMode="auto">
          <a:xfrm flipH="1" flipV="1">
            <a:off x="5843589" y="1300164"/>
            <a:ext cx="7937" cy="23177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椭圆 31"/>
          <p:cNvSpPr/>
          <p:nvPr/>
        </p:nvSpPr>
        <p:spPr bwMode="auto">
          <a:xfrm>
            <a:off x="8124826" y="131921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33" name="直接箭头连接符 44"/>
          <p:cNvCxnSpPr>
            <a:cxnSpLocks noChangeShapeType="1"/>
            <a:stCxn id="32" idx="1"/>
            <a:endCxn id="30" idx="5"/>
          </p:cNvCxnSpPr>
          <p:nvPr/>
        </p:nvCxnSpPr>
        <p:spPr bwMode="auto">
          <a:xfrm flipH="1" flipV="1">
            <a:off x="6046789" y="1222376"/>
            <a:ext cx="2162175" cy="17462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Oval 47"/>
          <p:cNvSpPr>
            <a:spLocks noChangeArrowheads="1"/>
          </p:cNvSpPr>
          <p:nvPr/>
        </p:nvSpPr>
        <p:spPr bwMode="auto">
          <a:xfrm>
            <a:off x="2927350" y="6151564"/>
            <a:ext cx="95250"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5" name="TextBox 34"/>
          <p:cNvSpPr txBox="1">
            <a:spLocks noChangeArrowheads="1"/>
          </p:cNvSpPr>
          <p:nvPr/>
        </p:nvSpPr>
        <p:spPr bwMode="auto">
          <a:xfrm>
            <a:off x="3143250" y="5951538"/>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36" name="Oval 47"/>
          <p:cNvSpPr>
            <a:spLocks noChangeArrowheads="1"/>
          </p:cNvSpPr>
          <p:nvPr/>
        </p:nvSpPr>
        <p:spPr bwMode="auto">
          <a:xfrm>
            <a:off x="2894013" y="5351463"/>
            <a:ext cx="93662" cy="11906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7" name="TextBox 36"/>
          <p:cNvSpPr txBox="1">
            <a:spLocks noChangeArrowheads="1"/>
          </p:cNvSpPr>
          <p:nvPr/>
        </p:nvSpPr>
        <p:spPr bwMode="auto">
          <a:xfrm>
            <a:off x="3095625" y="5180013"/>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38" name="TextBox 37"/>
          <p:cNvSpPr txBox="1">
            <a:spLocks noChangeArrowheads="1"/>
          </p:cNvSpPr>
          <p:nvPr/>
        </p:nvSpPr>
        <p:spPr bwMode="auto">
          <a:xfrm>
            <a:off x="3022600" y="4384676"/>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39" name="Oval 47"/>
          <p:cNvSpPr>
            <a:spLocks noChangeArrowheads="1"/>
          </p:cNvSpPr>
          <p:nvPr/>
        </p:nvSpPr>
        <p:spPr bwMode="auto">
          <a:xfrm>
            <a:off x="2857501" y="4403726"/>
            <a:ext cx="92075"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0" name="TextBox 39"/>
          <p:cNvSpPr txBox="1">
            <a:spLocks noChangeArrowheads="1"/>
          </p:cNvSpPr>
          <p:nvPr/>
        </p:nvSpPr>
        <p:spPr bwMode="auto">
          <a:xfrm>
            <a:off x="4365625" y="3097213"/>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1" name="Oval 47"/>
          <p:cNvSpPr>
            <a:spLocks noChangeArrowheads="1"/>
          </p:cNvSpPr>
          <p:nvPr/>
        </p:nvSpPr>
        <p:spPr bwMode="auto">
          <a:xfrm>
            <a:off x="4189413" y="3371851"/>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2" name="TextBox 41"/>
          <p:cNvSpPr txBox="1">
            <a:spLocks noChangeArrowheads="1"/>
          </p:cNvSpPr>
          <p:nvPr/>
        </p:nvSpPr>
        <p:spPr bwMode="auto">
          <a:xfrm>
            <a:off x="4395789" y="2370138"/>
            <a:ext cx="585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3" name="Oval 47"/>
          <p:cNvSpPr>
            <a:spLocks noChangeArrowheads="1"/>
          </p:cNvSpPr>
          <p:nvPr/>
        </p:nvSpPr>
        <p:spPr bwMode="auto">
          <a:xfrm>
            <a:off x="4189413" y="2484439"/>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4" name="TextBox 43"/>
          <p:cNvSpPr txBox="1">
            <a:spLocks noChangeArrowheads="1"/>
          </p:cNvSpPr>
          <p:nvPr/>
        </p:nvSpPr>
        <p:spPr bwMode="auto">
          <a:xfrm>
            <a:off x="6086475" y="1470026"/>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5" name="Oval 47"/>
          <p:cNvSpPr>
            <a:spLocks noChangeArrowheads="1"/>
          </p:cNvSpPr>
          <p:nvPr/>
        </p:nvSpPr>
        <p:spPr bwMode="auto">
          <a:xfrm>
            <a:off x="6665913" y="1857376"/>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6" name="TextBox 45"/>
          <p:cNvSpPr txBox="1">
            <a:spLocks noChangeArrowheads="1"/>
          </p:cNvSpPr>
          <p:nvPr/>
        </p:nvSpPr>
        <p:spPr bwMode="auto">
          <a:xfrm>
            <a:off x="7539039" y="2482851"/>
            <a:ext cx="58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7" name="Oval 47"/>
          <p:cNvSpPr>
            <a:spLocks noChangeArrowheads="1"/>
          </p:cNvSpPr>
          <p:nvPr/>
        </p:nvSpPr>
        <p:spPr bwMode="auto">
          <a:xfrm>
            <a:off x="8181976" y="2520951"/>
            <a:ext cx="93663"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8" name="TextBox 47"/>
          <p:cNvSpPr txBox="1">
            <a:spLocks noChangeArrowheads="1"/>
          </p:cNvSpPr>
          <p:nvPr/>
        </p:nvSpPr>
        <p:spPr bwMode="auto">
          <a:xfrm>
            <a:off x="7523164" y="3355976"/>
            <a:ext cx="58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9" name="Oval 47"/>
          <p:cNvSpPr>
            <a:spLocks noChangeArrowheads="1"/>
          </p:cNvSpPr>
          <p:nvPr/>
        </p:nvSpPr>
        <p:spPr bwMode="auto">
          <a:xfrm>
            <a:off x="8183563" y="3354389"/>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0" name="TextBox 49"/>
          <p:cNvSpPr txBox="1">
            <a:spLocks noChangeArrowheads="1"/>
          </p:cNvSpPr>
          <p:nvPr/>
        </p:nvSpPr>
        <p:spPr bwMode="auto">
          <a:xfrm>
            <a:off x="7743825" y="45259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51" name="Oval 47"/>
          <p:cNvSpPr>
            <a:spLocks noChangeArrowheads="1"/>
          </p:cNvSpPr>
          <p:nvPr/>
        </p:nvSpPr>
        <p:spPr bwMode="auto">
          <a:xfrm>
            <a:off x="8183563" y="4324351"/>
            <a:ext cx="93662"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2" name="TextBox 51"/>
          <p:cNvSpPr txBox="1">
            <a:spLocks noChangeArrowheads="1"/>
          </p:cNvSpPr>
          <p:nvPr/>
        </p:nvSpPr>
        <p:spPr bwMode="auto">
          <a:xfrm>
            <a:off x="5591176" y="5446713"/>
            <a:ext cx="974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53" name="Oval 47"/>
          <p:cNvSpPr>
            <a:spLocks noChangeArrowheads="1"/>
          </p:cNvSpPr>
          <p:nvPr/>
        </p:nvSpPr>
        <p:spPr bwMode="auto">
          <a:xfrm>
            <a:off x="5605463" y="5318126"/>
            <a:ext cx="93662"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4" name="TextBox 53"/>
          <p:cNvSpPr txBox="1">
            <a:spLocks noChangeArrowheads="1"/>
          </p:cNvSpPr>
          <p:nvPr/>
        </p:nvSpPr>
        <p:spPr bwMode="auto">
          <a:xfrm>
            <a:off x="5810250" y="4262438"/>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55" name="Oval 47"/>
          <p:cNvSpPr>
            <a:spLocks noChangeArrowheads="1"/>
          </p:cNvSpPr>
          <p:nvPr/>
        </p:nvSpPr>
        <p:spPr bwMode="auto">
          <a:xfrm>
            <a:off x="5605463" y="4246564"/>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66" name="Oval 47"/>
          <p:cNvSpPr>
            <a:spLocks noChangeArrowheads="1"/>
          </p:cNvSpPr>
          <p:nvPr/>
        </p:nvSpPr>
        <p:spPr bwMode="auto">
          <a:xfrm>
            <a:off x="6619876" y="971551"/>
            <a:ext cx="93663"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68"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的依赖图</a:t>
            </a:r>
          </a:p>
        </p:txBody>
      </p:sp>
    </p:spTree>
    <p:extLst>
      <p:ext uri="{BB962C8B-B14F-4D97-AF65-F5344CB8AC3E}">
        <p14:creationId xmlns:p14="http://schemas.microsoft.com/office/powerpoint/2010/main" val="112144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90600"/>
            <a:ext cx="3152775" cy="609600"/>
          </a:xfrm>
        </p:spPr>
        <p:txBody>
          <a:bodyPr/>
          <a:lstStyle/>
          <a:p>
            <a:r>
              <a:rPr lang="zh-CN" altLang="en-US" sz="3600"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38</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椭圆 4"/>
          <p:cNvSpPr/>
          <p:nvPr/>
        </p:nvSpPr>
        <p:spPr bwMode="auto">
          <a:xfrm>
            <a:off x="5562601" y="15319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6" name="椭圆 5"/>
          <p:cNvSpPr/>
          <p:nvPr/>
        </p:nvSpPr>
        <p:spPr bwMode="auto">
          <a:xfrm>
            <a:off x="3432176" y="232886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7" name="椭圆 6"/>
          <p:cNvSpPr/>
          <p:nvPr/>
        </p:nvSpPr>
        <p:spPr bwMode="auto">
          <a:xfrm>
            <a:off x="5594351" y="30670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8" name="椭圆 7"/>
          <p:cNvSpPr/>
          <p:nvPr/>
        </p:nvSpPr>
        <p:spPr bwMode="auto">
          <a:xfrm>
            <a:off x="8615363" y="22240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9" name="椭圆 8"/>
          <p:cNvSpPr/>
          <p:nvPr/>
        </p:nvSpPr>
        <p:spPr bwMode="auto">
          <a:xfrm>
            <a:off x="3432176" y="3195638"/>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0" name="椭圆 9"/>
          <p:cNvSpPr/>
          <p:nvPr/>
        </p:nvSpPr>
        <p:spPr bwMode="auto">
          <a:xfrm>
            <a:off x="2135188" y="423068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T</a:t>
            </a:r>
            <a:endParaRPr lang="zh-CN" altLang="en-US" dirty="0">
              <a:latin typeface="Times New Roman" pitchFamily="18" charset="0"/>
              <a:cs typeface="Times New Roman" pitchFamily="18" charset="0"/>
            </a:endParaRPr>
          </a:p>
        </p:txBody>
      </p:sp>
      <p:sp>
        <p:nvSpPr>
          <p:cNvPr id="11" name="椭圆 10"/>
          <p:cNvSpPr/>
          <p:nvPr/>
        </p:nvSpPr>
        <p:spPr bwMode="auto">
          <a:xfrm>
            <a:off x="3802063" y="43053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12" name="椭圆 11"/>
          <p:cNvSpPr/>
          <p:nvPr/>
        </p:nvSpPr>
        <p:spPr bwMode="auto">
          <a:xfrm>
            <a:off x="2135188" y="515461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3" name="椭圆 12"/>
          <p:cNvSpPr/>
          <p:nvPr/>
        </p:nvSpPr>
        <p:spPr bwMode="auto">
          <a:xfrm>
            <a:off x="8615363" y="3195638"/>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4" name="椭圆 13"/>
          <p:cNvSpPr/>
          <p:nvPr/>
        </p:nvSpPr>
        <p:spPr bwMode="auto">
          <a:xfrm>
            <a:off x="4876801" y="4219576"/>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p:txBody>
      </p:sp>
      <p:sp>
        <p:nvSpPr>
          <p:cNvPr id="15" name="椭圆 14"/>
          <p:cNvSpPr/>
          <p:nvPr/>
        </p:nvSpPr>
        <p:spPr bwMode="auto">
          <a:xfrm>
            <a:off x="2135188" y="5946776"/>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16" name="椭圆 15"/>
          <p:cNvSpPr/>
          <p:nvPr/>
        </p:nvSpPr>
        <p:spPr bwMode="auto">
          <a:xfrm>
            <a:off x="4876801" y="5010151"/>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5</a:t>
            </a:r>
            <a:endParaRPr lang="zh-CN" altLang="en-US" dirty="0">
              <a:latin typeface="Times New Roman" pitchFamily="18" charset="0"/>
              <a:cs typeface="Times New Roman" pitchFamily="18" charset="0"/>
            </a:endParaRPr>
          </a:p>
        </p:txBody>
      </p:sp>
      <p:sp>
        <p:nvSpPr>
          <p:cNvPr id="17" name="椭圆 16"/>
          <p:cNvSpPr/>
          <p:nvPr/>
        </p:nvSpPr>
        <p:spPr bwMode="auto">
          <a:xfrm>
            <a:off x="8615363" y="4056063"/>
            <a:ext cx="576262"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cxnSp>
        <p:nvCxnSpPr>
          <p:cNvPr id="18" name="直接箭头连接符 17"/>
          <p:cNvCxnSpPr>
            <a:cxnSpLocks noChangeShapeType="1"/>
            <a:stCxn id="6" idx="7"/>
            <a:endCxn id="5" idx="3"/>
          </p:cNvCxnSpPr>
          <p:nvPr/>
        </p:nvCxnSpPr>
        <p:spPr bwMode="auto">
          <a:xfrm flipV="1">
            <a:off x="3924300" y="1990726"/>
            <a:ext cx="1722438" cy="41751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cxnSpLocks noChangeShapeType="1"/>
            <a:stCxn id="7" idx="0"/>
            <a:endCxn id="5" idx="4"/>
          </p:cNvCxnSpPr>
          <p:nvPr/>
        </p:nvCxnSpPr>
        <p:spPr bwMode="auto">
          <a:xfrm flipH="1" flipV="1">
            <a:off x="5851526" y="2070100"/>
            <a:ext cx="30163" cy="9969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cxnSpLocks noChangeShapeType="1"/>
            <a:stCxn id="8" idx="1"/>
            <a:endCxn id="5" idx="5"/>
          </p:cNvCxnSpPr>
          <p:nvPr/>
        </p:nvCxnSpPr>
        <p:spPr bwMode="auto">
          <a:xfrm flipH="1" flipV="1">
            <a:off x="6054726" y="1990725"/>
            <a:ext cx="2646363" cy="31273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cxnSpLocks noChangeShapeType="1"/>
            <a:stCxn id="9" idx="0"/>
            <a:endCxn id="6" idx="4"/>
          </p:cNvCxnSpPr>
          <p:nvPr/>
        </p:nvCxnSpPr>
        <p:spPr bwMode="auto">
          <a:xfrm flipV="1">
            <a:off x="3719513" y="2867026"/>
            <a:ext cx="0" cy="328613"/>
          </a:xfrm>
          <a:prstGeom prst="straightConnector1">
            <a:avLst/>
          </a:prstGeom>
          <a:noFill/>
          <a:ln w="2540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cxnSpLocks noChangeShapeType="1"/>
            <a:stCxn id="10" idx="7"/>
            <a:endCxn id="9" idx="3"/>
          </p:cNvCxnSpPr>
          <p:nvPr/>
        </p:nvCxnSpPr>
        <p:spPr bwMode="auto">
          <a:xfrm flipV="1">
            <a:off x="2627313" y="3656013"/>
            <a:ext cx="889000" cy="65405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cxnSpLocks noChangeShapeType="1"/>
            <a:stCxn id="11" idx="0"/>
            <a:endCxn id="9" idx="4"/>
          </p:cNvCxnSpPr>
          <p:nvPr/>
        </p:nvCxnSpPr>
        <p:spPr bwMode="auto">
          <a:xfrm flipH="1" flipV="1">
            <a:off x="3719514" y="3733800"/>
            <a:ext cx="369887" cy="5715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cxnSpLocks noChangeShapeType="1"/>
            <a:stCxn id="14" idx="1"/>
            <a:endCxn id="9" idx="5"/>
          </p:cNvCxnSpPr>
          <p:nvPr/>
        </p:nvCxnSpPr>
        <p:spPr bwMode="auto">
          <a:xfrm flipH="1" flipV="1">
            <a:off x="3924301" y="3656014"/>
            <a:ext cx="1038225" cy="642937"/>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cxnSpLocks noChangeShapeType="1"/>
            <a:stCxn id="12" idx="0"/>
            <a:endCxn id="10" idx="4"/>
          </p:cNvCxnSpPr>
          <p:nvPr/>
        </p:nvCxnSpPr>
        <p:spPr bwMode="auto">
          <a:xfrm flipV="1">
            <a:off x="2424113" y="4768851"/>
            <a:ext cx="0" cy="3857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cxnSpLocks noChangeShapeType="1"/>
            <a:stCxn id="15" idx="0"/>
            <a:endCxn id="12" idx="4"/>
          </p:cNvCxnSpPr>
          <p:nvPr/>
        </p:nvCxnSpPr>
        <p:spPr bwMode="auto">
          <a:xfrm flipV="1">
            <a:off x="2424113" y="5692775"/>
            <a:ext cx="0" cy="254000"/>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a:stCxn id="16" idx="0"/>
            <a:endCxn id="14" idx="4"/>
          </p:cNvCxnSpPr>
          <p:nvPr/>
        </p:nvCxnSpPr>
        <p:spPr bwMode="auto">
          <a:xfrm flipV="1">
            <a:off x="5165725" y="4757738"/>
            <a:ext cx="0" cy="252412"/>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cxnSpLocks noChangeShapeType="1"/>
            <a:stCxn id="13" idx="0"/>
            <a:endCxn id="8" idx="4"/>
          </p:cNvCxnSpPr>
          <p:nvPr/>
        </p:nvCxnSpPr>
        <p:spPr bwMode="auto">
          <a:xfrm flipV="1">
            <a:off x="8904288" y="2762250"/>
            <a:ext cx="0" cy="433388"/>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a:stCxn id="17" idx="0"/>
            <a:endCxn id="13" idx="4"/>
          </p:cNvCxnSpPr>
          <p:nvPr/>
        </p:nvCxnSpPr>
        <p:spPr bwMode="auto">
          <a:xfrm flipV="1">
            <a:off x="8904288" y="3733801"/>
            <a:ext cx="0" cy="322263"/>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椭圆 29"/>
          <p:cNvSpPr/>
          <p:nvPr/>
        </p:nvSpPr>
        <p:spPr bwMode="auto">
          <a:xfrm>
            <a:off x="5554663" y="762001"/>
            <a:ext cx="576262"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L</a:t>
            </a:r>
            <a:endParaRPr lang="zh-CN" altLang="en-US" dirty="0">
              <a:latin typeface="Times New Roman" pitchFamily="18" charset="0"/>
              <a:cs typeface="Times New Roman" pitchFamily="18" charset="0"/>
            </a:endParaRPr>
          </a:p>
        </p:txBody>
      </p:sp>
      <p:cxnSp>
        <p:nvCxnSpPr>
          <p:cNvPr id="31" name="直接箭头连接符 40"/>
          <p:cNvCxnSpPr>
            <a:cxnSpLocks noChangeShapeType="1"/>
            <a:stCxn id="5" idx="0"/>
            <a:endCxn id="30" idx="4"/>
          </p:cNvCxnSpPr>
          <p:nvPr/>
        </p:nvCxnSpPr>
        <p:spPr bwMode="auto">
          <a:xfrm flipH="1" flipV="1">
            <a:off x="5843589" y="1300164"/>
            <a:ext cx="7937" cy="23177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椭圆 31"/>
          <p:cNvSpPr/>
          <p:nvPr/>
        </p:nvSpPr>
        <p:spPr bwMode="auto">
          <a:xfrm>
            <a:off x="8124826" y="1319213"/>
            <a:ext cx="576263" cy="538162"/>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a:defRPr/>
            </a:pPr>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33" name="直接箭头连接符 44"/>
          <p:cNvCxnSpPr>
            <a:cxnSpLocks noChangeShapeType="1"/>
            <a:stCxn id="32" idx="1"/>
            <a:endCxn id="30" idx="5"/>
          </p:cNvCxnSpPr>
          <p:nvPr/>
        </p:nvCxnSpPr>
        <p:spPr bwMode="auto">
          <a:xfrm flipH="1" flipV="1">
            <a:off x="6046789" y="1222376"/>
            <a:ext cx="2162175" cy="174625"/>
          </a:xfrm>
          <a:prstGeom prst="straightConnector1">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Oval 47"/>
          <p:cNvSpPr>
            <a:spLocks noChangeArrowheads="1"/>
          </p:cNvSpPr>
          <p:nvPr/>
        </p:nvSpPr>
        <p:spPr bwMode="auto">
          <a:xfrm>
            <a:off x="2927350" y="6151564"/>
            <a:ext cx="95250"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5" name="TextBox 34"/>
          <p:cNvSpPr txBox="1">
            <a:spLocks noChangeArrowheads="1"/>
          </p:cNvSpPr>
          <p:nvPr/>
        </p:nvSpPr>
        <p:spPr bwMode="auto">
          <a:xfrm>
            <a:off x="3143250" y="5951538"/>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36" name="Oval 47"/>
          <p:cNvSpPr>
            <a:spLocks noChangeArrowheads="1"/>
          </p:cNvSpPr>
          <p:nvPr/>
        </p:nvSpPr>
        <p:spPr bwMode="auto">
          <a:xfrm>
            <a:off x="2894013" y="5351463"/>
            <a:ext cx="93662" cy="11906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37" name="TextBox 36"/>
          <p:cNvSpPr txBox="1">
            <a:spLocks noChangeArrowheads="1"/>
          </p:cNvSpPr>
          <p:nvPr/>
        </p:nvSpPr>
        <p:spPr bwMode="auto">
          <a:xfrm>
            <a:off x="3095625" y="5180013"/>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38" name="TextBox 37"/>
          <p:cNvSpPr txBox="1">
            <a:spLocks noChangeArrowheads="1"/>
          </p:cNvSpPr>
          <p:nvPr/>
        </p:nvSpPr>
        <p:spPr bwMode="auto">
          <a:xfrm>
            <a:off x="3022600" y="4384676"/>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39" name="Oval 47"/>
          <p:cNvSpPr>
            <a:spLocks noChangeArrowheads="1"/>
          </p:cNvSpPr>
          <p:nvPr/>
        </p:nvSpPr>
        <p:spPr bwMode="auto">
          <a:xfrm>
            <a:off x="2857501" y="4403726"/>
            <a:ext cx="92075"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0" name="TextBox 39"/>
          <p:cNvSpPr txBox="1">
            <a:spLocks noChangeArrowheads="1"/>
          </p:cNvSpPr>
          <p:nvPr/>
        </p:nvSpPr>
        <p:spPr bwMode="auto">
          <a:xfrm>
            <a:off x="4365625" y="3097213"/>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1" name="Oval 47"/>
          <p:cNvSpPr>
            <a:spLocks noChangeArrowheads="1"/>
          </p:cNvSpPr>
          <p:nvPr/>
        </p:nvSpPr>
        <p:spPr bwMode="auto">
          <a:xfrm>
            <a:off x="4189413" y="3371851"/>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2" name="TextBox 41"/>
          <p:cNvSpPr txBox="1">
            <a:spLocks noChangeArrowheads="1"/>
          </p:cNvSpPr>
          <p:nvPr/>
        </p:nvSpPr>
        <p:spPr bwMode="auto">
          <a:xfrm>
            <a:off x="4395789" y="2370138"/>
            <a:ext cx="585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3" name="Oval 47"/>
          <p:cNvSpPr>
            <a:spLocks noChangeArrowheads="1"/>
          </p:cNvSpPr>
          <p:nvPr/>
        </p:nvSpPr>
        <p:spPr bwMode="auto">
          <a:xfrm>
            <a:off x="4189413" y="2484439"/>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4" name="TextBox 43"/>
          <p:cNvSpPr txBox="1">
            <a:spLocks noChangeArrowheads="1"/>
          </p:cNvSpPr>
          <p:nvPr/>
        </p:nvSpPr>
        <p:spPr bwMode="auto">
          <a:xfrm>
            <a:off x="6086475" y="1470026"/>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5" name="Oval 47"/>
          <p:cNvSpPr>
            <a:spLocks noChangeArrowheads="1"/>
          </p:cNvSpPr>
          <p:nvPr/>
        </p:nvSpPr>
        <p:spPr bwMode="auto">
          <a:xfrm>
            <a:off x="6665913" y="1857376"/>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6" name="TextBox 45"/>
          <p:cNvSpPr txBox="1">
            <a:spLocks noChangeArrowheads="1"/>
          </p:cNvSpPr>
          <p:nvPr/>
        </p:nvSpPr>
        <p:spPr bwMode="auto">
          <a:xfrm>
            <a:off x="7539039" y="2482851"/>
            <a:ext cx="58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7" name="Oval 47"/>
          <p:cNvSpPr>
            <a:spLocks noChangeArrowheads="1"/>
          </p:cNvSpPr>
          <p:nvPr/>
        </p:nvSpPr>
        <p:spPr bwMode="auto">
          <a:xfrm>
            <a:off x="8181976" y="2520951"/>
            <a:ext cx="93663"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48" name="TextBox 47"/>
          <p:cNvSpPr txBox="1">
            <a:spLocks noChangeArrowheads="1"/>
          </p:cNvSpPr>
          <p:nvPr/>
        </p:nvSpPr>
        <p:spPr bwMode="auto">
          <a:xfrm>
            <a:off x="7523164" y="3355976"/>
            <a:ext cx="58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49" name="Oval 47"/>
          <p:cNvSpPr>
            <a:spLocks noChangeArrowheads="1"/>
          </p:cNvSpPr>
          <p:nvPr/>
        </p:nvSpPr>
        <p:spPr bwMode="auto">
          <a:xfrm>
            <a:off x="8183563" y="3354389"/>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0" name="TextBox 49"/>
          <p:cNvSpPr txBox="1">
            <a:spLocks noChangeArrowheads="1"/>
          </p:cNvSpPr>
          <p:nvPr/>
        </p:nvSpPr>
        <p:spPr bwMode="auto">
          <a:xfrm>
            <a:off x="7743825" y="45259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51" name="Oval 47"/>
          <p:cNvSpPr>
            <a:spLocks noChangeArrowheads="1"/>
          </p:cNvSpPr>
          <p:nvPr/>
        </p:nvSpPr>
        <p:spPr bwMode="auto">
          <a:xfrm>
            <a:off x="8183563" y="4324351"/>
            <a:ext cx="93662"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2" name="TextBox 51"/>
          <p:cNvSpPr txBox="1">
            <a:spLocks noChangeArrowheads="1"/>
          </p:cNvSpPr>
          <p:nvPr/>
        </p:nvSpPr>
        <p:spPr bwMode="auto">
          <a:xfrm>
            <a:off x="5591176" y="5446713"/>
            <a:ext cx="974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lexval</a:t>
            </a:r>
            <a:endParaRPr lang="zh-CN" altLang="en-US" sz="2400"/>
          </a:p>
        </p:txBody>
      </p:sp>
      <p:sp>
        <p:nvSpPr>
          <p:cNvPr id="53" name="Oval 47"/>
          <p:cNvSpPr>
            <a:spLocks noChangeArrowheads="1"/>
          </p:cNvSpPr>
          <p:nvPr/>
        </p:nvSpPr>
        <p:spPr bwMode="auto">
          <a:xfrm>
            <a:off x="5605463" y="5318126"/>
            <a:ext cx="93662"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4" name="TextBox 53"/>
          <p:cNvSpPr txBox="1">
            <a:spLocks noChangeArrowheads="1"/>
          </p:cNvSpPr>
          <p:nvPr/>
        </p:nvSpPr>
        <p:spPr bwMode="auto">
          <a:xfrm>
            <a:off x="5810250" y="4262438"/>
            <a:ext cx="585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val</a:t>
            </a:r>
            <a:endParaRPr lang="zh-CN" altLang="en-US" sz="2400"/>
          </a:p>
        </p:txBody>
      </p:sp>
      <p:sp>
        <p:nvSpPr>
          <p:cNvPr id="55" name="Oval 47"/>
          <p:cNvSpPr>
            <a:spLocks noChangeArrowheads="1"/>
          </p:cNvSpPr>
          <p:nvPr/>
        </p:nvSpPr>
        <p:spPr bwMode="auto">
          <a:xfrm>
            <a:off x="5605463" y="4246564"/>
            <a:ext cx="93662"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cxnSp>
        <p:nvCxnSpPr>
          <p:cNvPr id="56" name="直接箭头连接符 55"/>
          <p:cNvCxnSpPr>
            <a:cxnSpLocks noChangeShapeType="1"/>
            <a:stCxn id="34" idx="0"/>
            <a:endCxn id="36" idx="5"/>
          </p:cNvCxnSpPr>
          <p:nvPr/>
        </p:nvCxnSpPr>
        <p:spPr bwMode="auto">
          <a:xfrm flipH="1" flipV="1">
            <a:off x="2973389" y="5453063"/>
            <a:ext cx="1587" cy="698500"/>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a:cxnSpLocks noChangeShapeType="1"/>
            <a:stCxn id="36" idx="0"/>
            <a:endCxn id="39" idx="5"/>
          </p:cNvCxnSpPr>
          <p:nvPr/>
        </p:nvCxnSpPr>
        <p:spPr bwMode="auto">
          <a:xfrm flipH="1" flipV="1">
            <a:off x="2936876" y="4505325"/>
            <a:ext cx="3175" cy="846138"/>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a:cxnSpLocks noChangeShapeType="1"/>
            <a:stCxn id="53" idx="0"/>
            <a:endCxn id="55" idx="4"/>
          </p:cNvCxnSpPr>
          <p:nvPr/>
        </p:nvCxnSpPr>
        <p:spPr bwMode="auto">
          <a:xfrm flipV="1">
            <a:off x="5651500" y="4364039"/>
            <a:ext cx="0" cy="954087"/>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a:cxnSpLocks noChangeShapeType="1"/>
            <a:stCxn id="41" idx="0"/>
            <a:endCxn id="43" idx="4"/>
          </p:cNvCxnSpPr>
          <p:nvPr/>
        </p:nvCxnSpPr>
        <p:spPr bwMode="auto">
          <a:xfrm flipV="1">
            <a:off x="4235450" y="2601914"/>
            <a:ext cx="0" cy="769937"/>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a:cxnSpLocks noChangeShapeType="1"/>
            <a:stCxn id="55" idx="2"/>
            <a:endCxn id="41" idx="5"/>
          </p:cNvCxnSpPr>
          <p:nvPr/>
        </p:nvCxnSpPr>
        <p:spPr bwMode="auto">
          <a:xfrm flipH="1" flipV="1">
            <a:off x="4268789" y="3471864"/>
            <a:ext cx="1336675" cy="833437"/>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cxnSpLocks noChangeShapeType="1"/>
            <a:stCxn id="39" idx="7"/>
            <a:endCxn id="41" idx="4"/>
          </p:cNvCxnSpPr>
          <p:nvPr/>
        </p:nvCxnSpPr>
        <p:spPr bwMode="auto">
          <a:xfrm flipV="1">
            <a:off x="2936876" y="3489326"/>
            <a:ext cx="1298575" cy="931863"/>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p:cNvCxnSpPr>
            <a:cxnSpLocks noChangeShapeType="1"/>
            <a:stCxn id="43" idx="0"/>
            <a:endCxn id="45" idx="2"/>
          </p:cNvCxnSpPr>
          <p:nvPr/>
        </p:nvCxnSpPr>
        <p:spPr bwMode="auto">
          <a:xfrm flipV="1">
            <a:off x="4235451" y="1916114"/>
            <a:ext cx="2430463" cy="568325"/>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p:cNvCxnSpPr>
            <a:cxnSpLocks noChangeShapeType="1"/>
            <a:stCxn id="51" idx="0"/>
            <a:endCxn id="49" idx="4"/>
          </p:cNvCxnSpPr>
          <p:nvPr/>
        </p:nvCxnSpPr>
        <p:spPr bwMode="auto">
          <a:xfrm flipV="1">
            <a:off x="8231188" y="3471864"/>
            <a:ext cx="0" cy="852487"/>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p:cNvCxnSpPr>
            <a:cxnSpLocks noChangeShapeType="1"/>
            <a:stCxn id="49" idx="0"/>
            <a:endCxn id="47" idx="4"/>
          </p:cNvCxnSpPr>
          <p:nvPr/>
        </p:nvCxnSpPr>
        <p:spPr bwMode="auto">
          <a:xfrm flipH="1" flipV="1">
            <a:off x="8229600" y="2638426"/>
            <a:ext cx="1588" cy="715963"/>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cxnSpLocks noChangeShapeType="1"/>
            <a:stCxn id="47" idx="2"/>
            <a:endCxn id="45" idx="6"/>
          </p:cNvCxnSpPr>
          <p:nvPr/>
        </p:nvCxnSpPr>
        <p:spPr bwMode="auto">
          <a:xfrm flipH="1" flipV="1">
            <a:off x="6759575" y="1916114"/>
            <a:ext cx="1422400" cy="663575"/>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47"/>
          <p:cNvSpPr>
            <a:spLocks noChangeArrowheads="1"/>
          </p:cNvSpPr>
          <p:nvPr/>
        </p:nvSpPr>
        <p:spPr bwMode="auto">
          <a:xfrm>
            <a:off x="6619876" y="971551"/>
            <a:ext cx="93663" cy="1174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cxnSp>
        <p:nvCxnSpPr>
          <p:cNvPr id="67" name="直接箭头连接符 66"/>
          <p:cNvCxnSpPr>
            <a:cxnSpLocks noChangeShapeType="1"/>
            <a:stCxn id="45" idx="2"/>
            <a:endCxn id="66" idx="4"/>
          </p:cNvCxnSpPr>
          <p:nvPr/>
        </p:nvCxnSpPr>
        <p:spPr bwMode="auto">
          <a:xfrm flipV="1">
            <a:off x="6665913" y="1089025"/>
            <a:ext cx="0" cy="827088"/>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的依赖图</a:t>
            </a:r>
          </a:p>
        </p:txBody>
      </p:sp>
    </p:spTree>
    <p:extLst>
      <p:ext uri="{BB962C8B-B14F-4D97-AF65-F5344CB8AC3E}">
        <p14:creationId xmlns:p14="http://schemas.microsoft.com/office/powerpoint/2010/main" val="1812892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8444" y="1101725"/>
            <a:ext cx="3637755" cy="685800"/>
          </a:xfrm>
        </p:spPr>
        <p:txBody>
          <a:bodyPr/>
          <a:lstStyle/>
          <a:p>
            <a:r>
              <a:rPr lang="zh-CN" altLang="en-US" sz="3600"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39</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的依赖图</a:t>
            </a:r>
          </a:p>
        </p:txBody>
      </p:sp>
      <p:sp>
        <p:nvSpPr>
          <p:cNvPr id="6" name="矩形 4"/>
          <p:cNvSpPr>
            <a:spLocks noChangeArrowheads="1"/>
          </p:cNvSpPr>
          <p:nvPr/>
        </p:nvSpPr>
        <p:spPr bwMode="auto">
          <a:xfrm>
            <a:off x="4959351" y="996950"/>
            <a:ext cx="5238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7" name="矩形 5"/>
          <p:cNvSpPr>
            <a:spLocks noChangeArrowheads="1"/>
          </p:cNvSpPr>
          <p:nvPr/>
        </p:nvSpPr>
        <p:spPr bwMode="auto">
          <a:xfrm>
            <a:off x="2711451" y="3511550"/>
            <a:ext cx="84296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8" name="矩形 6"/>
          <p:cNvSpPr>
            <a:spLocks noChangeArrowheads="1"/>
          </p:cNvSpPr>
          <p:nvPr/>
        </p:nvSpPr>
        <p:spPr bwMode="auto">
          <a:xfrm>
            <a:off x="7708900" y="332263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 name="矩形 7"/>
          <p:cNvSpPr>
            <a:spLocks noChangeArrowheads="1"/>
          </p:cNvSpPr>
          <p:nvPr/>
        </p:nvSpPr>
        <p:spPr bwMode="auto">
          <a:xfrm>
            <a:off x="8856664" y="3298825"/>
            <a:ext cx="5730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0" name="矩形 8"/>
          <p:cNvSpPr>
            <a:spLocks noChangeArrowheads="1"/>
          </p:cNvSpPr>
          <p:nvPr/>
        </p:nvSpPr>
        <p:spPr bwMode="auto">
          <a:xfrm>
            <a:off x="2855914" y="2362200"/>
            <a:ext cx="5429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1" name="矩形 9"/>
          <p:cNvSpPr>
            <a:spLocks noChangeArrowheads="1"/>
          </p:cNvSpPr>
          <p:nvPr/>
        </p:nvSpPr>
        <p:spPr bwMode="auto">
          <a:xfrm>
            <a:off x="7158039" y="21336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2" name="矩形 10"/>
          <p:cNvSpPr>
            <a:spLocks noChangeArrowheads="1"/>
          </p:cNvSpPr>
          <p:nvPr/>
        </p:nvSpPr>
        <p:spPr bwMode="auto">
          <a:xfrm>
            <a:off x="5848351" y="32813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3" name="矩形 11"/>
          <p:cNvSpPr>
            <a:spLocks noChangeArrowheads="1"/>
          </p:cNvSpPr>
          <p:nvPr/>
        </p:nvSpPr>
        <p:spPr bwMode="auto">
          <a:xfrm>
            <a:off x="5878513" y="4410075"/>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4" name="矩形 12"/>
          <p:cNvSpPr>
            <a:spLocks noChangeArrowheads="1"/>
          </p:cNvSpPr>
          <p:nvPr/>
        </p:nvSpPr>
        <p:spPr bwMode="auto">
          <a:xfrm>
            <a:off x="4525964" y="5799137"/>
            <a:ext cx="5492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5" name="矩形 13"/>
          <p:cNvSpPr>
            <a:spLocks noChangeArrowheads="1"/>
          </p:cNvSpPr>
          <p:nvPr/>
        </p:nvSpPr>
        <p:spPr bwMode="auto">
          <a:xfrm>
            <a:off x="4548189" y="47291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6" name="矩形 14"/>
          <p:cNvSpPr>
            <a:spLocks noChangeArrowheads="1"/>
          </p:cNvSpPr>
          <p:nvPr/>
        </p:nvSpPr>
        <p:spPr bwMode="auto">
          <a:xfrm>
            <a:off x="7189788" y="4364037"/>
            <a:ext cx="51911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cxnSp>
        <p:nvCxnSpPr>
          <p:cNvPr id="17" name="直接连接符 15"/>
          <p:cNvCxnSpPr>
            <a:cxnSpLocks noChangeShapeType="1"/>
            <a:stCxn id="6" idx="2"/>
            <a:endCxn id="10" idx="0"/>
          </p:cNvCxnSpPr>
          <p:nvPr/>
        </p:nvCxnSpPr>
        <p:spPr bwMode="auto">
          <a:xfrm flipH="1">
            <a:off x="3127376" y="1454150"/>
            <a:ext cx="2093913" cy="9080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6"/>
          <p:cNvCxnSpPr>
            <a:cxnSpLocks noChangeShapeType="1"/>
            <a:stCxn id="6" idx="2"/>
            <a:endCxn id="11" idx="0"/>
          </p:cNvCxnSpPr>
          <p:nvPr/>
        </p:nvCxnSpPr>
        <p:spPr bwMode="auto">
          <a:xfrm>
            <a:off x="5221289" y="1454150"/>
            <a:ext cx="2187575" cy="6794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7"/>
          <p:cNvCxnSpPr>
            <a:cxnSpLocks noChangeShapeType="1"/>
            <a:stCxn id="10" idx="2"/>
            <a:endCxn id="7" idx="0"/>
          </p:cNvCxnSpPr>
          <p:nvPr/>
        </p:nvCxnSpPr>
        <p:spPr bwMode="auto">
          <a:xfrm>
            <a:off x="3127375" y="2819400"/>
            <a:ext cx="6350" cy="6921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8"/>
          <p:cNvCxnSpPr>
            <a:cxnSpLocks noChangeShapeType="1"/>
            <a:stCxn id="11" idx="2"/>
            <a:endCxn id="12" idx="0"/>
          </p:cNvCxnSpPr>
          <p:nvPr/>
        </p:nvCxnSpPr>
        <p:spPr bwMode="auto">
          <a:xfrm flipH="1">
            <a:off x="6100763" y="2590800"/>
            <a:ext cx="1308100" cy="690562"/>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9"/>
          <p:cNvCxnSpPr>
            <a:cxnSpLocks noChangeShapeType="1"/>
            <a:stCxn id="11" idx="2"/>
            <a:endCxn id="8" idx="0"/>
          </p:cNvCxnSpPr>
          <p:nvPr/>
        </p:nvCxnSpPr>
        <p:spPr bwMode="auto">
          <a:xfrm>
            <a:off x="7408864" y="2590801"/>
            <a:ext cx="522287" cy="731837"/>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0"/>
          <p:cNvCxnSpPr>
            <a:cxnSpLocks noChangeShapeType="1"/>
            <a:stCxn id="9" idx="0"/>
            <a:endCxn id="11" idx="2"/>
          </p:cNvCxnSpPr>
          <p:nvPr/>
        </p:nvCxnSpPr>
        <p:spPr bwMode="auto">
          <a:xfrm flipH="1" flipV="1">
            <a:off x="7410450" y="2590801"/>
            <a:ext cx="1733550" cy="70802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1"/>
          <p:cNvCxnSpPr>
            <a:cxnSpLocks noChangeShapeType="1"/>
            <a:stCxn id="12" idx="2"/>
            <a:endCxn id="15" idx="0"/>
          </p:cNvCxnSpPr>
          <p:nvPr/>
        </p:nvCxnSpPr>
        <p:spPr bwMode="auto">
          <a:xfrm flipH="1">
            <a:off x="4800601" y="3738562"/>
            <a:ext cx="1300163" cy="99060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2"/>
          <p:cNvCxnSpPr>
            <a:cxnSpLocks noChangeShapeType="1"/>
            <a:stCxn id="12" idx="2"/>
            <a:endCxn id="13" idx="0"/>
          </p:cNvCxnSpPr>
          <p:nvPr/>
        </p:nvCxnSpPr>
        <p:spPr bwMode="auto">
          <a:xfrm>
            <a:off x="6100763" y="3738563"/>
            <a:ext cx="0" cy="671513"/>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3"/>
          <p:cNvCxnSpPr>
            <a:cxnSpLocks noChangeShapeType="1"/>
            <a:stCxn id="12" idx="2"/>
            <a:endCxn id="16" idx="0"/>
          </p:cNvCxnSpPr>
          <p:nvPr/>
        </p:nvCxnSpPr>
        <p:spPr bwMode="auto">
          <a:xfrm>
            <a:off x="6100764" y="3738563"/>
            <a:ext cx="1349375" cy="6254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4"/>
          <p:cNvCxnSpPr>
            <a:cxnSpLocks noChangeShapeType="1"/>
            <a:stCxn id="15" idx="2"/>
            <a:endCxn id="14" idx="0"/>
          </p:cNvCxnSpPr>
          <p:nvPr/>
        </p:nvCxnSpPr>
        <p:spPr bwMode="auto">
          <a:xfrm flipH="1">
            <a:off x="4800600" y="5186363"/>
            <a:ext cx="0" cy="6127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5416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4</a:t>
            </a:fld>
            <a:endParaRPr lang="en-US"/>
          </a:p>
        </p:txBody>
      </p:sp>
      <p:sp>
        <p:nvSpPr>
          <p:cNvPr id="4" name="标题 3"/>
          <p:cNvSpPr>
            <a:spLocks noGrp="1"/>
          </p:cNvSpPr>
          <p:nvPr>
            <p:ph type="title"/>
          </p:nvPr>
        </p:nvSpPr>
        <p:spPr/>
        <p:txBody>
          <a:bodyPr/>
          <a:lstStyle/>
          <a:p>
            <a:r>
              <a:rPr lang="zh-CN" altLang="en-US" dirty="0"/>
              <a:t>回顾</a:t>
            </a:r>
          </a:p>
        </p:txBody>
      </p:sp>
      <p:grpSp>
        <p:nvGrpSpPr>
          <p:cNvPr id="5" name="Group 85"/>
          <p:cNvGrpSpPr>
            <a:grpSpLocks/>
          </p:cNvGrpSpPr>
          <p:nvPr/>
        </p:nvGrpSpPr>
        <p:grpSpPr bwMode="auto">
          <a:xfrm>
            <a:off x="2313895" y="1128131"/>
            <a:ext cx="7644832" cy="3554414"/>
            <a:chOff x="158" y="2251"/>
            <a:chExt cx="4355" cy="1837"/>
          </a:xfrm>
        </p:grpSpPr>
        <p:sp>
          <p:nvSpPr>
            <p:cNvPr id="6" name="Text Box 63"/>
            <p:cNvSpPr txBox="1">
              <a:spLocks noChangeArrowheads="1"/>
            </p:cNvSpPr>
            <p:nvPr/>
          </p:nvSpPr>
          <p:spPr bwMode="auto">
            <a:xfrm>
              <a:off x="981" y="3227"/>
              <a:ext cx="634"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送单词</a:t>
              </a:r>
            </a:p>
          </p:txBody>
        </p:sp>
        <p:sp>
          <p:nvSpPr>
            <p:cNvPr id="7" name="AutoShape 64"/>
            <p:cNvSpPr>
              <a:spLocks noChangeArrowheads="1"/>
            </p:cNvSpPr>
            <p:nvPr/>
          </p:nvSpPr>
          <p:spPr bwMode="auto">
            <a:xfrm>
              <a:off x="158" y="2274"/>
              <a:ext cx="868" cy="272"/>
            </a:xfrm>
            <a:prstGeom prst="parallelogram">
              <a:avLst>
                <a:gd name="adj" fmla="val 5076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源程序</a:t>
              </a:r>
            </a:p>
          </p:txBody>
        </p:sp>
        <p:sp>
          <p:nvSpPr>
            <p:cNvPr id="8" name="Rectangle 65"/>
            <p:cNvSpPr>
              <a:spLocks noChangeArrowheads="1"/>
            </p:cNvSpPr>
            <p:nvPr/>
          </p:nvSpPr>
          <p:spPr bwMode="auto">
            <a:xfrm>
              <a:off x="164" y="2856"/>
              <a:ext cx="816"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词法分析</a:t>
              </a:r>
            </a:p>
            <a:p>
              <a:pPr algn="ctr" eaLnBrk="0" hangingPunct="0"/>
              <a:r>
                <a:rPr lang="zh-CN" altLang="en-US">
                  <a:ea typeface="华文新魏" pitchFamily="2" charset="-122"/>
                </a:rPr>
                <a:t>程序</a:t>
              </a:r>
            </a:p>
          </p:txBody>
        </p:sp>
        <p:sp>
          <p:nvSpPr>
            <p:cNvPr id="9" name="Rectangle 66"/>
            <p:cNvSpPr>
              <a:spLocks noChangeArrowheads="1"/>
            </p:cNvSpPr>
            <p:nvPr/>
          </p:nvSpPr>
          <p:spPr bwMode="auto">
            <a:xfrm>
              <a:off x="1517" y="2856"/>
              <a:ext cx="824"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ea typeface="华文新魏" pitchFamily="2" charset="-122"/>
                </a:rPr>
                <a:t>语法分析</a:t>
              </a:r>
            </a:p>
            <a:p>
              <a:pPr algn="ctr" eaLnBrk="0" hangingPunct="0"/>
              <a:r>
                <a:rPr lang="zh-CN" altLang="en-US" b="1">
                  <a:ea typeface="华文新魏" pitchFamily="2" charset="-122"/>
                </a:rPr>
                <a:t>程序</a:t>
              </a:r>
            </a:p>
          </p:txBody>
        </p:sp>
        <p:sp>
          <p:nvSpPr>
            <p:cNvPr id="10" name="Rectangle 67"/>
            <p:cNvSpPr>
              <a:spLocks noChangeArrowheads="1"/>
            </p:cNvSpPr>
            <p:nvPr/>
          </p:nvSpPr>
          <p:spPr bwMode="auto">
            <a:xfrm>
              <a:off x="3078" y="2856"/>
              <a:ext cx="1435"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语义分析及中间</a:t>
              </a:r>
            </a:p>
            <a:p>
              <a:pPr algn="ctr" eaLnBrk="0" hangingPunct="0"/>
              <a:r>
                <a:rPr lang="zh-CN" altLang="en-US" dirty="0">
                  <a:ea typeface="华文新魏" pitchFamily="2" charset="-122"/>
                </a:rPr>
                <a:t>代码生成程序</a:t>
              </a:r>
            </a:p>
          </p:txBody>
        </p:sp>
        <p:sp>
          <p:nvSpPr>
            <p:cNvPr id="11" name="Text Box 68"/>
            <p:cNvSpPr txBox="1">
              <a:spLocks noChangeArrowheads="1"/>
            </p:cNvSpPr>
            <p:nvPr/>
          </p:nvSpPr>
          <p:spPr bwMode="auto">
            <a:xfrm>
              <a:off x="1751" y="2251"/>
              <a:ext cx="453"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开始</a:t>
              </a:r>
            </a:p>
          </p:txBody>
        </p:sp>
        <p:sp>
          <p:nvSpPr>
            <p:cNvPr id="12" name="Text Box 69"/>
            <p:cNvSpPr txBox="1">
              <a:spLocks noChangeArrowheads="1"/>
            </p:cNvSpPr>
            <p:nvPr/>
          </p:nvSpPr>
          <p:spPr bwMode="auto">
            <a:xfrm>
              <a:off x="980" y="2774"/>
              <a:ext cx="645"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取单词</a:t>
              </a:r>
            </a:p>
          </p:txBody>
        </p:sp>
        <p:sp>
          <p:nvSpPr>
            <p:cNvPr id="13" name="Text Box 70"/>
            <p:cNvSpPr txBox="1">
              <a:spLocks noChangeArrowheads="1"/>
            </p:cNvSpPr>
            <p:nvPr/>
          </p:nvSpPr>
          <p:spPr bwMode="auto">
            <a:xfrm>
              <a:off x="2341" y="2774"/>
              <a:ext cx="766"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dirty="0">
                  <a:solidFill>
                    <a:srgbClr val="9900CC"/>
                  </a:solidFill>
                  <a:ea typeface="华文新魏" pitchFamily="2" charset="-122"/>
                </a:rPr>
                <a:t>语法单位</a:t>
              </a:r>
            </a:p>
          </p:txBody>
        </p:sp>
        <p:sp>
          <p:nvSpPr>
            <p:cNvPr id="14" name="Text Box 71"/>
            <p:cNvSpPr txBox="1">
              <a:spLocks noChangeArrowheads="1"/>
            </p:cNvSpPr>
            <p:nvPr/>
          </p:nvSpPr>
          <p:spPr bwMode="auto">
            <a:xfrm>
              <a:off x="2341" y="3227"/>
              <a:ext cx="76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a:spcBef>
                  <a:spcPct val="50000"/>
                </a:spcBef>
              </a:pPr>
              <a:r>
                <a:rPr kumimoji="0" lang="zh-CN" altLang="en-US" sz="2000">
                  <a:solidFill>
                    <a:srgbClr val="9900CC"/>
                  </a:solidFill>
                  <a:ea typeface="华文新魏" pitchFamily="2" charset="-122"/>
                </a:rPr>
                <a:t>语义信息</a:t>
              </a:r>
            </a:p>
          </p:txBody>
        </p:sp>
        <p:sp>
          <p:nvSpPr>
            <p:cNvPr id="15" name="AutoShape 72"/>
            <p:cNvSpPr>
              <a:spLocks noChangeArrowheads="1"/>
            </p:cNvSpPr>
            <p:nvPr/>
          </p:nvSpPr>
          <p:spPr bwMode="auto">
            <a:xfrm>
              <a:off x="3157" y="3589"/>
              <a:ext cx="907" cy="317"/>
            </a:xfrm>
            <a:prstGeom prst="parallelogram">
              <a:avLst>
                <a:gd name="adj" fmla="val 45514"/>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itchFamily="2" charset="-122"/>
                </a:rPr>
                <a:t>中间代码</a:t>
              </a:r>
            </a:p>
          </p:txBody>
        </p:sp>
        <p:sp>
          <p:nvSpPr>
            <p:cNvPr id="16" name="Line 73"/>
            <p:cNvSpPr>
              <a:spLocks noChangeShapeType="1"/>
            </p:cNvSpPr>
            <p:nvPr/>
          </p:nvSpPr>
          <p:spPr bwMode="auto">
            <a:xfrm flipH="1">
              <a:off x="980" y="3046"/>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7" name="Line 74"/>
            <p:cNvSpPr>
              <a:spLocks noChangeShapeType="1"/>
            </p:cNvSpPr>
            <p:nvPr/>
          </p:nvSpPr>
          <p:spPr bwMode="auto">
            <a:xfrm>
              <a:off x="980" y="3227"/>
              <a:ext cx="54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8" name="Line 75"/>
            <p:cNvSpPr>
              <a:spLocks noChangeShapeType="1"/>
            </p:cNvSpPr>
            <p:nvPr/>
          </p:nvSpPr>
          <p:spPr bwMode="auto">
            <a:xfrm>
              <a:off x="572" y="2547"/>
              <a:ext cx="0" cy="31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9" name="Line 76"/>
            <p:cNvSpPr>
              <a:spLocks noChangeShapeType="1"/>
            </p:cNvSpPr>
            <p:nvPr/>
          </p:nvSpPr>
          <p:spPr bwMode="auto">
            <a:xfrm>
              <a:off x="2341" y="3001"/>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0" name="Line 77"/>
            <p:cNvSpPr>
              <a:spLocks noChangeShapeType="1"/>
            </p:cNvSpPr>
            <p:nvPr/>
          </p:nvSpPr>
          <p:spPr bwMode="auto">
            <a:xfrm flipH="1">
              <a:off x="2341" y="3227"/>
              <a:ext cx="726"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1" name="Line 78"/>
            <p:cNvSpPr>
              <a:spLocks noChangeShapeType="1"/>
            </p:cNvSpPr>
            <p:nvPr/>
          </p:nvSpPr>
          <p:spPr bwMode="auto">
            <a:xfrm>
              <a:off x="3611" y="3339"/>
              <a:ext cx="0" cy="22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2" name="Line 79"/>
            <p:cNvSpPr>
              <a:spLocks noChangeShapeType="1"/>
            </p:cNvSpPr>
            <p:nvPr/>
          </p:nvSpPr>
          <p:spPr bwMode="auto">
            <a:xfrm>
              <a:off x="1978" y="2455"/>
              <a:ext cx="0" cy="40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3" name="Rectangle 80"/>
            <p:cNvSpPr>
              <a:spLocks noChangeArrowheads="1"/>
            </p:cNvSpPr>
            <p:nvPr/>
          </p:nvSpPr>
          <p:spPr bwMode="auto">
            <a:xfrm>
              <a:off x="1162" y="3770"/>
              <a:ext cx="1440" cy="318"/>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itchFamily="2" charset="-122"/>
                </a:rPr>
                <a:t>错误的诊查处理</a:t>
              </a:r>
            </a:p>
          </p:txBody>
        </p:sp>
        <p:sp>
          <p:nvSpPr>
            <p:cNvPr id="24" name="Line 81"/>
            <p:cNvSpPr>
              <a:spLocks noChangeShapeType="1"/>
            </p:cNvSpPr>
            <p:nvPr/>
          </p:nvSpPr>
          <p:spPr bwMode="auto">
            <a:xfrm>
              <a:off x="617" y="3363"/>
              <a:ext cx="817"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5" name="Line 82"/>
            <p:cNvSpPr>
              <a:spLocks noChangeShapeType="1"/>
            </p:cNvSpPr>
            <p:nvPr/>
          </p:nvSpPr>
          <p:spPr bwMode="auto">
            <a:xfrm>
              <a:off x="1887" y="3363"/>
              <a:ext cx="0"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6" name="Line 83"/>
            <p:cNvSpPr>
              <a:spLocks noChangeShapeType="1"/>
            </p:cNvSpPr>
            <p:nvPr/>
          </p:nvSpPr>
          <p:spPr bwMode="auto">
            <a:xfrm flipH="1">
              <a:off x="2386" y="3363"/>
              <a:ext cx="862"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grpSp>
      <p:sp>
        <p:nvSpPr>
          <p:cNvPr id="2" name="椭圆 1"/>
          <p:cNvSpPr/>
          <p:nvPr/>
        </p:nvSpPr>
        <p:spPr bwMode="auto">
          <a:xfrm>
            <a:off x="4375169" y="2092419"/>
            <a:ext cx="2095132" cy="1492776"/>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
        <p:nvSpPr>
          <p:cNvPr id="27" name="TextBox 26"/>
          <p:cNvSpPr txBox="1"/>
          <p:nvPr/>
        </p:nvSpPr>
        <p:spPr>
          <a:xfrm>
            <a:off x="2482112" y="4175760"/>
            <a:ext cx="4147289" cy="2308324"/>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第</a:t>
            </a:r>
            <a:r>
              <a:rPr lang="en-US" altLang="zh-CN" dirty="0">
                <a:latin typeface="华文新魏" panose="02010800040101010101" pitchFamily="2" charset="-122"/>
                <a:ea typeface="华文新魏" panose="02010800040101010101" pitchFamily="2" charset="-122"/>
              </a:rPr>
              <a:t>4</a:t>
            </a:r>
            <a:r>
              <a:rPr lang="zh-CN" altLang="en-US" dirty="0">
                <a:latin typeface="华文新魏" panose="02010800040101010101" pitchFamily="2" charset="-122"/>
                <a:ea typeface="华文新魏" panose="02010800040101010101" pitchFamily="2" charset="-122"/>
              </a:rPr>
              <a:t>章</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文法</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推导，归约</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分析树</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自顶向下分析</a:t>
            </a:r>
            <a:r>
              <a:rPr lang="en-US" altLang="zh-CN" dirty="0">
                <a:latin typeface="华文新魏" panose="02010800040101010101" pitchFamily="2" charset="-122"/>
                <a:ea typeface="华文新魏" panose="02010800040101010101" pitchFamily="2" charset="-122"/>
              </a:rPr>
              <a:t>LL(1)</a:t>
            </a: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自底向上分析</a:t>
            </a:r>
            <a:r>
              <a:rPr lang="en-US" altLang="zh-CN" dirty="0">
                <a:latin typeface="华文新魏" panose="02010800040101010101" pitchFamily="2" charset="-122"/>
                <a:ea typeface="华文新魏" panose="02010800040101010101" pitchFamily="2" charset="-122"/>
              </a:rPr>
              <a:t>LR, SLR, LALR</a:t>
            </a:r>
            <a:endParaRPr lang="zh-CN" altLang="en-US" dirty="0">
              <a:latin typeface="华文新魏" panose="02010800040101010101" pitchFamily="2" charset="-122"/>
              <a:ea typeface="华文新魏" panose="02010800040101010101" pitchFamily="2" charset="-122"/>
            </a:endParaRPr>
          </a:p>
        </p:txBody>
      </p:sp>
      <p:sp>
        <p:nvSpPr>
          <p:cNvPr id="28" name="TextBox 27"/>
          <p:cNvSpPr txBox="1"/>
          <p:nvPr/>
        </p:nvSpPr>
        <p:spPr>
          <a:xfrm>
            <a:off x="7667457" y="5048697"/>
            <a:ext cx="1415772" cy="584775"/>
          </a:xfrm>
          <a:prstGeom prst="rect">
            <a:avLst/>
          </a:prstGeom>
          <a:noFill/>
        </p:spPr>
        <p:txBody>
          <a:bodyPr wrap="none" rtlCol="0">
            <a:spAutoFit/>
          </a:bodyPr>
          <a:lstStyle/>
          <a:p>
            <a:r>
              <a:rPr lang="zh-CN" altLang="en-US" sz="3200" b="1" dirty="0">
                <a:solidFill>
                  <a:srgbClr val="FF0000"/>
                </a:solidFill>
                <a:latin typeface="华文新魏" panose="02010800040101010101" pitchFamily="2" charset="-122"/>
                <a:ea typeface="华文新魏" panose="02010800040101010101" pitchFamily="2" charset="-122"/>
              </a:rPr>
              <a:t>然后？</a:t>
            </a:r>
          </a:p>
        </p:txBody>
      </p:sp>
    </p:spTree>
    <p:extLst>
      <p:ext uri="{BB962C8B-B14F-4D97-AF65-F5344CB8AC3E}">
        <p14:creationId xmlns:p14="http://schemas.microsoft.com/office/powerpoint/2010/main" val="35069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639" y="1101725"/>
            <a:ext cx="3462338" cy="685800"/>
          </a:xfrm>
        </p:spPr>
        <p:txBody>
          <a:bodyPr/>
          <a:lstStyle/>
          <a:p>
            <a:r>
              <a:rPr lang="zh-CN" altLang="en-US" sz="3600"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40</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的依赖图</a:t>
            </a:r>
          </a:p>
        </p:txBody>
      </p:sp>
      <p:sp>
        <p:nvSpPr>
          <p:cNvPr id="6" name="矩形 4"/>
          <p:cNvSpPr>
            <a:spLocks noChangeArrowheads="1"/>
          </p:cNvSpPr>
          <p:nvPr/>
        </p:nvSpPr>
        <p:spPr bwMode="auto">
          <a:xfrm>
            <a:off x="4959351" y="996950"/>
            <a:ext cx="5238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7" name="矩形 5"/>
          <p:cNvSpPr>
            <a:spLocks noChangeArrowheads="1"/>
          </p:cNvSpPr>
          <p:nvPr/>
        </p:nvSpPr>
        <p:spPr bwMode="auto">
          <a:xfrm>
            <a:off x="2711451" y="3511550"/>
            <a:ext cx="84296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8" name="矩形 6"/>
          <p:cNvSpPr>
            <a:spLocks noChangeArrowheads="1"/>
          </p:cNvSpPr>
          <p:nvPr/>
        </p:nvSpPr>
        <p:spPr bwMode="auto">
          <a:xfrm>
            <a:off x="7708900" y="332263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 name="矩形 7"/>
          <p:cNvSpPr>
            <a:spLocks noChangeArrowheads="1"/>
          </p:cNvSpPr>
          <p:nvPr/>
        </p:nvSpPr>
        <p:spPr bwMode="auto">
          <a:xfrm>
            <a:off x="8856664" y="3298825"/>
            <a:ext cx="5730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0" name="矩形 8"/>
          <p:cNvSpPr>
            <a:spLocks noChangeArrowheads="1"/>
          </p:cNvSpPr>
          <p:nvPr/>
        </p:nvSpPr>
        <p:spPr bwMode="auto">
          <a:xfrm>
            <a:off x="2855914" y="2362200"/>
            <a:ext cx="5429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1" name="矩形 9"/>
          <p:cNvSpPr>
            <a:spLocks noChangeArrowheads="1"/>
          </p:cNvSpPr>
          <p:nvPr/>
        </p:nvSpPr>
        <p:spPr bwMode="auto">
          <a:xfrm>
            <a:off x="7158039" y="21336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2" name="矩形 10"/>
          <p:cNvSpPr>
            <a:spLocks noChangeArrowheads="1"/>
          </p:cNvSpPr>
          <p:nvPr/>
        </p:nvSpPr>
        <p:spPr bwMode="auto">
          <a:xfrm>
            <a:off x="5848351" y="32813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3" name="矩形 11"/>
          <p:cNvSpPr>
            <a:spLocks noChangeArrowheads="1"/>
          </p:cNvSpPr>
          <p:nvPr/>
        </p:nvSpPr>
        <p:spPr bwMode="auto">
          <a:xfrm>
            <a:off x="5878513" y="4410075"/>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4" name="矩形 12"/>
          <p:cNvSpPr>
            <a:spLocks noChangeArrowheads="1"/>
          </p:cNvSpPr>
          <p:nvPr/>
        </p:nvSpPr>
        <p:spPr bwMode="auto">
          <a:xfrm>
            <a:off x="4525964" y="5799137"/>
            <a:ext cx="5492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5" name="矩形 13"/>
          <p:cNvSpPr>
            <a:spLocks noChangeArrowheads="1"/>
          </p:cNvSpPr>
          <p:nvPr/>
        </p:nvSpPr>
        <p:spPr bwMode="auto">
          <a:xfrm>
            <a:off x="4548189" y="47291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6" name="矩形 14"/>
          <p:cNvSpPr>
            <a:spLocks noChangeArrowheads="1"/>
          </p:cNvSpPr>
          <p:nvPr/>
        </p:nvSpPr>
        <p:spPr bwMode="auto">
          <a:xfrm>
            <a:off x="7189788" y="4364037"/>
            <a:ext cx="51911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cxnSp>
        <p:nvCxnSpPr>
          <p:cNvPr id="17" name="直接连接符 15"/>
          <p:cNvCxnSpPr>
            <a:cxnSpLocks noChangeShapeType="1"/>
            <a:stCxn id="6" idx="2"/>
            <a:endCxn id="10" idx="0"/>
          </p:cNvCxnSpPr>
          <p:nvPr/>
        </p:nvCxnSpPr>
        <p:spPr bwMode="auto">
          <a:xfrm flipH="1">
            <a:off x="3127376" y="1454150"/>
            <a:ext cx="2093913" cy="9080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6"/>
          <p:cNvCxnSpPr>
            <a:cxnSpLocks noChangeShapeType="1"/>
            <a:stCxn id="6" idx="2"/>
            <a:endCxn id="11" idx="0"/>
          </p:cNvCxnSpPr>
          <p:nvPr/>
        </p:nvCxnSpPr>
        <p:spPr bwMode="auto">
          <a:xfrm>
            <a:off x="5221289" y="1454150"/>
            <a:ext cx="2187575" cy="6794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7"/>
          <p:cNvCxnSpPr>
            <a:cxnSpLocks noChangeShapeType="1"/>
            <a:stCxn id="10" idx="2"/>
            <a:endCxn id="7" idx="0"/>
          </p:cNvCxnSpPr>
          <p:nvPr/>
        </p:nvCxnSpPr>
        <p:spPr bwMode="auto">
          <a:xfrm>
            <a:off x="3127375" y="2819400"/>
            <a:ext cx="6350" cy="6921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8"/>
          <p:cNvCxnSpPr>
            <a:cxnSpLocks noChangeShapeType="1"/>
            <a:stCxn id="11" idx="2"/>
            <a:endCxn id="12" idx="0"/>
          </p:cNvCxnSpPr>
          <p:nvPr/>
        </p:nvCxnSpPr>
        <p:spPr bwMode="auto">
          <a:xfrm flipH="1">
            <a:off x="6100763" y="2590800"/>
            <a:ext cx="1308100" cy="690562"/>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9"/>
          <p:cNvCxnSpPr>
            <a:cxnSpLocks noChangeShapeType="1"/>
            <a:stCxn id="11" idx="2"/>
            <a:endCxn id="8" idx="0"/>
          </p:cNvCxnSpPr>
          <p:nvPr/>
        </p:nvCxnSpPr>
        <p:spPr bwMode="auto">
          <a:xfrm>
            <a:off x="7408864" y="2590801"/>
            <a:ext cx="522287" cy="731837"/>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0"/>
          <p:cNvCxnSpPr>
            <a:cxnSpLocks noChangeShapeType="1"/>
            <a:stCxn id="9" idx="0"/>
            <a:endCxn id="11" idx="2"/>
          </p:cNvCxnSpPr>
          <p:nvPr/>
        </p:nvCxnSpPr>
        <p:spPr bwMode="auto">
          <a:xfrm flipH="1" flipV="1">
            <a:off x="7410450" y="2590801"/>
            <a:ext cx="1733550" cy="70802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1"/>
          <p:cNvCxnSpPr>
            <a:cxnSpLocks noChangeShapeType="1"/>
            <a:stCxn id="12" idx="2"/>
            <a:endCxn id="15" idx="0"/>
          </p:cNvCxnSpPr>
          <p:nvPr/>
        </p:nvCxnSpPr>
        <p:spPr bwMode="auto">
          <a:xfrm flipH="1">
            <a:off x="4800601" y="3738562"/>
            <a:ext cx="1300163" cy="99060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2"/>
          <p:cNvCxnSpPr>
            <a:cxnSpLocks noChangeShapeType="1"/>
            <a:stCxn id="12" idx="2"/>
            <a:endCxn id="13" idx="0"/>
          </p:cNvCxnSpPr>
          <p:nvPr/>
        </p:nvCxnSpPr>
        <p:spPr bwMode="auto">
          <a:xfrm>
            <a:off x="6100763" y="3738563"/>
            <a:ext cx="0" cy="671513"/>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3"/>
          <p:cNvCxnSpPr>
            <a:cxnSpLocks noChangeShapeType="1"/>
            <a:stCxn id="12" idx="2"/>
            <a:endCxn id="16" idx="0"/>
          </p:cNvCxnSpPr>
          <p:nvPr/>
        </p:nvCxnSpPr>
        <p:spPr bwMode="auto">
          <a:xfrm>
            <a:off x="6100764" y="3738563"/>
            <a:ext cx="1349375" cy="6254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4"/>
          <p:cNvCxnSpPr>
            <a:cxnSpLocks noChangeShapeType="1"/>
            <a:stCxn id="15" idx="2"/>
            <a:endCxn id="14" idx="0"/>
          </p:cNvCxnSpPr>
          <p:nvPr/>
        </p:nvCxnSpPr>
        <p:spPr bwMode="auto">
          <a:xfrm flipH="1">
            <a:off x="4800600" y="5186363"/>
            <a:ext cx="0" cy="6127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a:spLocks noChangeArrowheads="1"/>
          </p:cNvSpPr>
          <p:nvPr/>
        </p:nvSpPr>
        <p:spPr bwMode="auto">
          <a:xfrm>
            <a:off x="3625851" y="2419350"/>
            <a:ext cx="777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4</a:t>
            </a:r>
          </a:p>
          <a:p>
            <a:pPr algn="ctr" eaLnBrk="1" hangingPunct="1">
              <a:spcBef>
                <a:spcPct val="0"/>
              </a:spcBef>
              <a:buFont typeface="Wingdings" pitchFamily="2" charset="2"/>
              <a:buNone/>
            </a:pPr>
            <a:r>
              <a:rPr lang="en-US" altLang="zh-CN" sz="2400"/>
              <a:t>type</a:t>
            </a:r>
            <a:endParaRPr lang="zh-CN" altLang="en-US" sz="2400"/>
          </a:p>
        </p:txBody>
      </p:sp>
      <p:sp>
        <p:nvSpPr>
          <p:cNvPr id="28" name="TextBox 27"/>
          <p:cNvSpPr txBox="1">
            <a:spLocks noChangeArrowheads="1"/>
          </p:cNvSpPr>
          <p:nvPr/>
        </p:nvSpPr>
        <p:spPr bwMode="auto">
          <a:xfrm>
            <a:off x="5130800" y="5638801"/>
            <a:ext cx="884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1</a:t>
            </a:r>
          </a:p>
          <a:p>
            <a:pPr algn="ctr" eaLnBrk="1" hangingPunct="1">
              <a:spcBef>
                <a:spcPct val="0"/>
              </a:spcBef>
              <a:buFont typeface="Wingdings" pitchFamily="2" charset="2"/>
              <a:buNone/>
            </a:pPr>
            <a:r>
              <a:rPr lang="en-US" altLang="zh-CN" sz="2400" dirty="0"/>
              <a:t>entry</a:t>
            </a:r>
            <a:endParaRPr lang="zh-CN" altLang="en-US" sz="2400" dirty="0"/>
          </a:p>
        </p:txBody>
      </p:sp>
      <p:sp>
        <p:nvSpPr>
          <p:cNvPr id="29" name="TextBox 28"/>
          <p:cNvSpPr txBox="1">
            <a:spLocks noChangeArrowheads="1"/>
          </p:cNvSpPr>
          <p:nvPr/>
        </p:nvSpPr>
        <p:spPr bwMode="auto">
          <a:xfrm>
            <a:off x="7666039" y="4568825"/>
            <a:ext cx="8842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2</a:t>
            </a:r>
          </a:p>
          <a:p>
            <a:pPr algn="ctr" eaLnBrk="1" hangingPunct="1">
              <a:spcBef>
                <a:spcPct val="0"/>
              </a:spcBef>
              <a:buFont typeface="Wingdings" pitchFamily="2" charset="2"/>
              <a:buNone/>
            </a:pPr>
            <a:r>
              <a:rPr lang="en-US" altLang="zh-CN" sz="2400"/>
              <a:t>entry</a:t>
            </a:r>
            <a:endParaRPr lang="zh-CN" altLang="en-US" sz="2400"/>
          </a:p>
        </p:txBody>
      </p:sp>
      <p:sp>
        <p:nvSpPr>
          <p:cNvPr id="30" name="TextBox 29"/>
          <p:cNvSpPr txBox="1">
            <a:spLocks noChangeArrowheads="1"/>
          </p:cNvSpPr>
          <p:nvPr/>
        </p:nvSpPr>
        <p:spPr bwMode="auto">
          <a:xfrm>
            <a:off x="9551989" y="3136900"/>
            <a:ext cx="8842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3</a:t>
            </a:r>
          </a:p>
          <a:p>
            <a:pPr algn="ctr" eaLnBrk="1" hangingPunct="1">
              <a:spcBef>
                <a:spcPct val="0"/>
              </a:spcBef>
              <a:buFont typeface="Wingdings" pitchFamily="2" charset="2"/>
              <a:buNone/>
            </a:pPr>
            <a:r>
              <a:rPr lang="en-US" altLang="zh-CN" sz="2400"/>
              <a:t>entry</a:t>
            </a:r>
            <a:endParaRPr lang="zh-CN" altLang="en-US" sz="2400"/>
          </a:p>
        </p:txBody>
      </p:sp>
      <p:sp>
        <p:nvSpPr>
          <p:cNvPr id="31" name="TextBox 30"/>
          <p:cNvSpPr txBox="1">
            <a:spLocks noChangeArrowheads="1"/>
          </p:cNvSpPr>
          <p:nvPr/>
        </p:nvSpPr>
        <p:spPr bwMode="auto">
          <a:xfrm>
            <a:off x="3200400" y="4832350"/>
            <a:ext cx="850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9</a:t>
            </a:r>
            <a:endParaRPr lang="zh-CN" altLang="en-US" sz="2400"/>
          </a:p>
        </p:txBody>
      </p:sp>
      <p:sp>
        <p:nvSpPr>
          <p:cNvPr id="32" name="TextBox 31"/>
          <p:cNvSpPr txBox="1">
            <a:spLocks noChangeArrowheads="1"/>
          </p:cNvSpPr>
          <p:nvPr/>
        </p:nvSpPr>
        <p:spPr bwMode="auto">
          <a:xfrm>
            <a:off x="5840413" y="2073275"/>
            <a:ext cx="957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5</a:t>
            </a:r>
            <a:endParaRPr lang="zh-CN" altLang="en-US" sz="2400"/>
          </a:p>
        </p:txBody>
      </p:sp>
      <p:sp>
        <p:nvSpPr>
          <p:cNvPr id="33" name="TextBox 32"/>
          <p:cNvSpPr txBox="1">
            <a:spLocks noChangeArrowheads="1"/>
          </p:cNvSpPr>
          <p:nvPr/>
        </p:nvSpPr>
        <p:spPr bwMode="auto">
          <a:xfrm>
            <a:off x="4656139" y="3413126"/>
            <a:ext cx="1068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7</a:t>
            </a:r>
            <a:endParaRPr lang="zh-CN" altLang="en-US" sz="2400"/>
          </a:p>
        </p:txBody>
      </p:sp>
      <p:sp>
        <p:nvSpPr>
          <p:cNvPr id="37" name="TextBox 36"/>
          <p:cNvSpPr txBox="1"/>
          <p:nvPr/>
        </p:nvSpPr>
        <p:spPr>
          <a:xfrm>
            <a:off x="8504238" y="2036763"/>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6</a:t>
            </a:r>
            <a:endParaRPr lang="zh-CN" altLang="en-US" dirty="0">
              <a:solidFill>
                <a:schemeClr val="tx2">
                  <a:lumMod val="75000"/>
                </a:schemeClr>
              </a:solidFill>
            </a:endParaRPr>
          </a:p>
        </p:txBody>
      </p:sp>
      <p:sp>
        <p:nvSpPr>
          <p:cNvPr id="40" name="TextBox 39"/>
          <p:cNvSpPr txBox="1"/>
          <p:nvPr/>
        </p:nvSpPr>
        <p:spPr>
          <a:xfrm>
            <a:off x="6797675" y="3322638"/>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8</a:t>
            </a:r>
            <a:endParaRPr lang="zh-CN" altLang="en-US" dirty="0">
              <a:solidFill>
                <a:schemeClr val="tx2">
                  <a:lumMod val="75000"/>
                </a:schemeClr>
              </a:solidFill>
            </a:endParaRPr>
          </a:p>
        </p:txBody>
      </p:sp>
      <p:sp>
        <p:nvSpPr>
          <p:cNvPr id="42" name="TextBox 41"/>
          <p:cNvSpPr txBox="1"/>
          <p:nvPr/>
        </p:nvSpPr>
        <p:spPr>
          <a:xfrm>
            <a:off x="5205414" y="4797426"/>
            <a:ext cx="572593"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10</a:t>
            </a:r>
            <a:endParaRPr lang="zh-CN" altLang="en-US" dirty="0">
              <a:solidFill>
                <a:schemeClr val="tx2">
                  <a:lumMod val="75000"/>
                </a:schemeClr>
              </a:solidFill>
            </a:endParaRPr>
          </a:p>
        </p:txBody>
      </p:sp>
    </p:spTree>
    <p:extLst>
      <p:ext uri="{BB962C8B-B14F-4D97-AF65-F5344CB8AC3E}">
        <p14:creationId xmlns:p14="http://schemas.microsoft.com/office/powerpoint/2010/main" val="1237056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3239" y="945765"/>
            <a:ext cx="2743200" cy="685800"/>
          </a:xfrm>
        </p:spPr>
        <p:txBody>
          <a:bodyPr/>
          <a:lstStyle/>
          <a:p>
            <a:r>
              <a:rPr lang="zh-CN" altLang="en-US" dirty="0"/>
              <a:t>依赖图例子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41</a:t>
            </a:fld>
            <a:endParaRPr lang="en-US"/>
          </a:p>
        </p:txBody>
      </p:sp>
      <p:sp>
        <p:nvSpPr>
          <p:cNvPr id="4" name="标题 3"/>
          <p:cNvSpPr>
            <a:spLocks noGrp="1"/>
          </p:cNvSpPr>
          <p:nvPr>
            <p:ph type="title"/>
          </p:nvPr>
        </p:nvSpPr>
        <p:spPr/>
        <p:txBody>
          <a:bodyPr/>
          <a:lstStyle/>
          <a:p>
            <a:r>
              <a:rPr lang="en-US" altLang="zh-CN" dirty="0"/>
              <a:t>5.2.3 </a:t>
            </a:r>
            <a:r>
              <a:rPr lang="zh-CN" altLang="en-US" dirty="0"/>
              <a:t>依赖图</a:t>
            </a:r>
          </a:p>
        </p:txBody>
      </p:sp>
      <p:sp>
        <p:nvSpPr>
          <p:cNvPr id="5" name="Text Box 33"/>
          <p:cNvSpPr txBox="1">
            <a:spLocks noChangeArrowheads="1"/>
          </p:cNvSpPr>
          <p:nvPr/>
        </p:nvSpPr>
        <p:spPr bwMode="auto">
          <a:xfrm>
            <a:off x="7397750" y="5878514"/>
            <a:ext cx="2586038" cy="523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cs typeface="Times New Roman" pitchFamily="18" charset="0"/>
              </a:rPr>
              <a:t>例</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的依赖图</a:t>
            </a:r>
          </a:p>
        </p:txBody>
      </p:sp>
      <p:sp>
        <p:nvSpPr>
          <p:cNvPr id="6" name="矩形 4"/>
          <p:cNvSpPr>
            <a:spLocks noChangeArrowheads="1"/>
          </p:cNvSpPr>
          <p:nvPr/>
        </p:nvSpPr>
        <p:spPr bwMode="auto">
          <a:xfrm>
            <a:off x="4959351" y="996950"/>
            <a:ext cx="5238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D</a:t>
            </a:r>
            <a:endParaRPr lang="zh-CN" altLang="en-US" sz="2400">
              <a:latin typeface="Times New Roman" pitchFamily="18" charset="0"/>
              <a:cs typeface="Times New Roman" pitchFamily="18" charset="0"/>
            </a:endParaRPr>
          </a:p>
        </p:txBody>
      </p:sp>
      <p:sp>
        <p:nvSpPr>
          <p:cNvPr id="7" name="矩形 5"/>
          <p:cNvSpPr>
            <a:spLocks noChangeArrowheads="1"/>
          </p:cNvSpPr>
          <p:nvPr/>
        </p:nvSpPr>
        <p:spPr bwMode="auto">
          <a:xfrm>
            <a:off x="2711451" y="3511550"/>
            <a:ext cx="842963"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8" name="矩形 6"/>
          <p:cNvSpPr>
            <a:spLocks noChangeArrowheads="1"/>
          </p:cNvSpPr>
          <p:nvPr/>
        </p:nvSpPr>
        <p:spPr bwMode="auto">
          <a:xfrm>
            <a:off x="7708900" y="3322637"/>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 name="矩形 7"/>
          <p:cNvSpPr>
            <a:spLocks noChangeArrowheads="1"/>
          </p:cNvSpPr>
          <p:nvPr/>
        </p:nvSpPr>
        <p:spPr bwMode="auto">
          <a:xfrm>
            <a:off x="8856664" y="3298825"/>
            <a:ext cx="5730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0" name="矩形 8"/>
          <p:cNvSpPr>
            <a:spLocks noChangeArrowheads="1"/>
          </p:cNvSpPr>
          <p:nvPr/>
        </p:nvSpPr>
        <p:spPr bwMode="auto">
          <a:xfrm>
            <a:off x="2855914" y="2362200"/>
            <a:ext cx="5429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1" name="矩形 9"/>
          <p:cNvSpPr>
            <a:spLocks noChangeArrowheads="1"/>
          </p:cNvSpPr>
          <p:nvPr/>
        </p:nvSpPr>
        <p:spPr bwMode="auto">
          <a:xfrm>
            <a:off x="7158039" y="2133600"/>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2" name="矩形 10"/>
          <p:cNvSpPr>
            <a:spLocks noChangeArrowheads="1"/>
          </p:cNvSpPr>
          <p:nvPr/>
        </p:nvSpPr>
        <p:spPr bwMode="auto">
          <a:xfrm>
            <a:off x="5848351" y="32813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3" name="矩形 11"/>
          <p:cNvSpPr>
            <a:spLocks noChangeArrowheads="1"/>
          </p:cNvSpPr>
          <p:nvPr/>
        </p:nvSpPr>
        <p:spPr bwMode="auto">
          <a:xfrm>
            <a:off x="5878513" y="4410075"/>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4" name="矩形 12"/>
          <p:cNvSpPr>
            <a:spLocks noChangeArrowheads="1"/>
          </p:cNvSpPr>
          <p:nvPr/>
        </p:nvSpPr>
        <p:spPr bwMode="auto">
          <a:xfrm>
            <a:off x="4525964" y="5799137"/>
            <a:ext cx="5492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sp>
        <p:nvSpPr>
          <p:cNvPr id="15" name="矩形 13"/>
          <p:cNvSpPr>
            <a:spLocks noChangeArrowheads="1"/>
          </p:cNvSpPr>
          <p:nvPr/>
        </p:nvSpPr>
        <p:spPr bwMode="auto">
          <a:xfrm>
            <a:off x="4548189" y="4729162"/>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6" name="矩形 14"/>
          <p:cNvSpPr>
            <a:spLocks noChangeArrowheads="1"/>
          </p:cNvSpPr>
          <p:nvPr/>
        </p:nvSpPr>
        <p:spPr bwMode="auto">
          <a:xfrm>
            <a:off x="7189788" y="4364037"/>
            <a:ext cx="51911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a:t>
            </a:r>
            <a:endParaRPr lang="zh-CN" altLang="en-US" sz="2400">
              <a:latin typeface="Times New Roman" pitchFamily="18" charset="0"/>
              <a:cs typeface="Times New Roman" pitchFamily="18" charset="0"/>
            </a:endParaRPr>
          </a:p>
        </p:txBody>
      </p:sp>
      <p:cxnSp>
        <p:nvCxnSpPr>
          <p:cNvPr id="17" name="直接连接符 15"/>
          <p:cNvCxnSpPr>
            <a:cxnSpLocks noChangeShapeType="1"/>
            <a:stCxn id="6" idx="2"/>
            <a:endCxn id="10" idx="0"/>
          </p:cNvCxnSpPr>
          <p:nvPr/>
        </p:nvCxnSpPr>
        <p:spPr bwMode="auto">
          <a:xfrm flipH="1">
            <a:off x="3127376" y="1454150"/>
            <a:ext cx="2093913" cy="9080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6"/>
          <p:cNvCxnSpPr>
            <a:cxnSpLocks noChangeShapeType="1"/>
            <a:stCxn id="6" idx="2"/>
            <a:endCxn id="11" idx="0"/>
          </p:cNvCxnSpPr>
          <p:nvPr/>
        </p:nvCxnSpPr>
        <p:spPr bwMode="auto">
          <a:xfrm>
            <a:off x="5221289" y="1454150"/>
            <a:ext cx="2187575" cy="6794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7"/>
          <p:cNvCxnSpPr>
            <a:cxnSpLocks noChangeShapeType="1"/>
            <a:stCxn id="10" idx="2"/>
            <a:endCxn id="7" idx="0"/>
          </p:cNvCxnSpPr>
          <p:nvPr/>
        </p:nvCxnSpPr>
        <p:spPr bwMode="auto">
          <a:xfrm>
            <a:off x="3127375" y="2819400"/>
            <a:ext cx="6350" cy="6921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8"/>
          <p:cNvCxnSpPr>
            <a:cxnSpLocks noChangeShapeType="1"/>
            <a:stCxn id="11" idx="2"/>
            <a:endCxn id="12" idx="0"/>
          </p:cNvCxnSpPr>
          <p:nvPr/>
        </p:nvCxnSpPr>
        <p:spPr bwMode="auto">
          <a:xfrm flipH="1">
            <a:off x="6100763" y="2590800"/>
            <a:ext cx="1308100" cy="690562"/>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9"/>
          <p:cNvCxnSpPr>
            <a:cxnSpLocks noChangeShapeType="1"/>
            <a:stCxn id="11" idx="2"/>
            <a:endCxn id="8" idx="0"/>
          </p:cNvCxnSpPr>
          <p:nvPr/>
        </p:nvCxnSpPr>
        <p:spPr bwMode="auto">
          <a:xfrm>
            <a:off x="7408864" y="2590801"/>
            <a:ext cx="522287" cy="731837"/>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0"/>
          <p:cNvCxnSpPr>
            <a:cxnSpLocks noChangeShapeType="1"/>
            <a:stCxn id="9" idx="0"/>
            <a:endCxn id="11" idx="2"/>
          </p:cNvCxnSpPr>
          <p:nvPr/>
        </p:nvCxnSpPr>
        <p:spPr bwMode="auto">
          <a:xfrm flipH="1" flipV="1">
            <a:off x="7410450" y="2590801"/>
            <a:ext cx="1733550" cy="70802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1"/>
          <p:cNvCxnSpPr>
            <a:cxnSpLocks noChangeShapeType="1"/>
            <a:stCxn id="12" idx="2"/>
            <a:endCxn id="15" idx="0"/>
          </p:cNvCxnSpPr>
          <p:nvPr/>
        </p:nvCxnSpPr>
        <p:spPr bwMode="auto">
          <a:xfrm flipH="1">
            <a:off x="4800601" y="3738562"/>
            <a:ext cx="1300163" cy="99060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2"/>
          <p:cNvCxnSpPr>
            <a:cxnSpLocks noChangeShapeType="1"/>
            <a:stCxn id="12" idx="2"/>
            <a:endCxn id="13" idx="0"/>
          </p:cNvCxnSpPr>
          <p:nvPr/>
        </p:nvCxnSpPr>
        <p:spPr bwMode="auto">
          <a:xfrm>
            <a:off x="6100763" y="3738563"/>
            <a:ext cx="0" cy="671513"/>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3"/>
          <p:cNvCxnSpPr>
            <a:cxnSpLocks noChangeShapeType="1"/>
            <a:stCxn id="12" idx="2"/>
            <a:endCxn id="16" idx="0"/>
          </p:cNvCxnSpPr>
          <p:nvPr/>
        </p:nvCxnSpPr>
        <p:spPr bwMode="auto">
          <a:xfrm>
            <a:off x="6100764" y="3738563"/>
            <a:ext cx="1349375" cy="6254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4"/>
          <p:cNvCxnSpPr>
            <a:cxnSpLocks noChangeShapeType="1"/>
            <a:stCxn id="15" idx="2"/>
            <a:endCxn id="14" idx="0"/>
          </p:cNvCxnSpPr>
          <p:nvPr/>
        </p:nvCxnSpPr>
        <p:spPr bwMode="auto">
          <a:xfrm flipH="1">
            <a:off x="4800600" y="5186363"/>
            <a:ext cx="0" cy="61277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a:spLocks noChangeArrowheads="1"/>
          </p:cNvSpPr>
          <p:nvPr/>
        </p:nvSpPr>
        <p:spPr bwMode="auto">
          <a:xfrm>
            <a:off x="3625851" y="2419350"/>
            <a:ext cx="777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4</a:t>
            </a:r>
          </a:p>
          <a:p>
            <a:pPr algn="ctr" eaLnBrk="1" hangingPunct="1">
              <a:spcBef>
                <a:spcPct val="0"/>
              </a:spcBef>
              <a:buFont typeface="Wingdings" pitchFamily="2" charset="2"/>
              <a:buNone/>
            </a:pPr>
            <a:r>
              <a:rPr lang="en-US" altLang="zh-CN" sz="2400"/>
              <a:t>type</a:t>
            </a:r>
            <a:endParaRPr lang="zh-CN" altLang="en-US" sz="2400"/>
          </a:p>
        </p:txBody>
      </p:sp>
      <p:sp>
        <p:nvSpPr>
          <p:cNvPr id="28" name="TextBox 27"/>
          <p:cNvSpPr txBox="1">
            <a:spLocks noChangeArrowheads="1"/>
          </p:cNvSpPr>
          <p:nvPr/>
        </p:nvSpPr>
        <p:spPr bwMode="auto">
          <a:xfrm>
            <a:off x="5130800" y="5638801"/>
            <a:ext cx="884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1</a:t>
            </a:r>
          </a:p>
          <a:p>
            <a:pPr algn="ctr" eaLnBrk="1" hangingPunct="1">
              <a:spcBef>
                <a:spcPct val="0"/>
              </a:spcBef>
              <a:buFont typeface="Wingdings" pitchFamily="2" charset="2"/>
              <a:buNone/>
            </a:pPr>
            <a:r>
              <a:rPr lang="en-US" altLang="zh-CN" sz="2400" dirty="0"/>
              <a:t>entry</a:t>
            </a:r>
            <a:endParaRPr lang="zh-CN" altLang="en-US" sz="2400" dirty="0"/>
          </a:p>
        </p:txBody>
      </p:sp>
      <p:sp>
        <p:nvSpPr>
          <p:cNvPr id="29" name="TextBox 28"/>
          <p:cNvSpPr txBox="1">
            <a:spLocks noChangeArrowheads="1"/>
          </p:cNvSpPr>
          <p:nvPr/>
        </p:nvSpPr>
        <p:spPr bwMode="auto">
          <a:xfrm>
            <a:off x="7666039" y="4568825"/>
            <a:ext cx="8842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2</a:t>
            </a:r>
          </a:p>
          <a:p>
            <a:pPr algn="ctr" eaLnBrk="1" hangingPunct="1">
              <a:spcBef>
                <a:spcPct val="0"/>
              </a:spcBef>
              <a:buFont typeface="Wingdings" pitchFamily="2" charset="2"/>
              <a:buNone/>
            </a:pPr>
            <a:r>
              <a:rPr lang="en-US" altLang="zh-CN" sz="2400"/>
              <a:t>entry</a:t>
            </a:r>
            <a:endParaRPr lang="zh-CN" altLang="en-US" sz="2400"/>
          </a:p>
        </p:txBody>
      </p:sp>
      <p:sp>
        <p:nvSpPr>
          <p:cNvPr id="30" name="TextBox 29"/>
          <p:cNvSpPr txBox="1">
            <a:spLocks noChangeArrowheads="1"/>
          </p:cNvSpPr>
          <p:nvPr/>
        </p:nvSpPr>
        <p:spPr bwMode="auto">
          <a:xfrm>
            <a:off x="9551989" y="3136900"/>
            <a:ext cx="8842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3</a:t>
            </a:r>
          </a:p>
          <a:p>
            <a:pPr algn="ctr" eaLnBrk="1" hangingPunct="1">
              <a:spcBef>
                <a:spcPct val="0"/>
              </a:spcBef>
              <a:buFont typeface="Wingdings" pitchFamily="2" charset="2"/>
              <a:buNone/>
            </a:pPr>
            <a:r>
              <a:rPr lang="en-US" altLang="zh-CN" sz="2400"/>
              <a:t>entry</a:t>
            </a:r>
            <a:endParaRPr lang="zh-CN" altLang="en-US" sz="2400"/>
          </a:p>
        </p:txBody>
      </p:sp>
      <p:sp>
        <p:nvSpPr>
          <p:cNvPr id="31" name="TextBox 30"/>
          <p:cNvSpPr txBox="1">
            <a:spLocks noChangeArrowheads="1"/>
          </p:cNvSpPr>
          <p:nvPr/>
        </p:nvSpPr>
        <p:spPr bwMode="auto">
          <a:xfrm>
            <a:off x="3200400" y="4832350"/>
            <a:ext cx="850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9</a:t>
            </a:r>
            <a:endParaRPr lang="zh-CN" altLang="en-US" sz="2400"/>
          </a:p>
        </p:txBody>
      </p:sp>
      <p:sp>
        <p:nvSpPr>
          <p:cNvPr id="32" name="TextBox 31"/>
          <p:cNvSpPr txBox="1">
            <a:spLocks noChangeArrowheads="1"/>
          </p:cNvSpPr>
          <p:nvPr/>
        </p:nvSpPr>
        <p:spPr bwMode="auto">
          <a:xfrm>
            <a:off x="5840413" y="2073275"/>
            <a:ext cx="957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5</a:t>
            </a:r>
            <a:endParaRPr lang="zh-CN" altLang="en-US" sz="2400"/>
          </a:p>
        </p:txBody>
      </p:sp>
      <p:sp>
        <p:nvSpPr>
          <p:cNvPr id="33" name="TextBox 32"/>
          <p:cNvSpPr txBox="1">
            <a:spLocks noChangeArrowheads="1"/>
          </p:cNvSpPr>
          <p:nvPr/>
        </p:nvSpPr>
        <p:spPr bwMode="auto">
          <a:xfrm>
            <a:off x="4656139" y="3413126"/>
            <a:ext cx="1068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7</a:t>
            </a:r>
            <a:endParaRPr lang="zh-CN" altLang="en-US" sz="2400"/>
          </a:p>
        </p:txBody>
      </p:sp>
      <p:cxnSp>
        <p:nvCxnSpPr>
          <p:cNvPr id="34" name="曲线连接符 33"/>
          <p:cNvCxnSpPr>
            <a:cxnSpLocks noChangeShapeType="1"/>
            <a:stCxn id="27" idx="0"/>
            <a:endCxn id="32" idx="0"/>
          </p:cNvCxnSpPr>
          <p:nvPr/>
        </p:nvCxnSpPr>
        <p:spPr bwMode="auto">
          <a:xfrm rot="5400000" flipH="1" flipV="1">
            <a:off x="4994276" y="1093788"/>
            <a:ext cx="346075" cy="2305050"/>
          </a:xfrm>
          <a:prstGeom prst="curvedConnector3">
            <a:avLst>
              <a:gd name="adj1" fmla="val 166065"/>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cxnSpLocks noChangeShapeType="1"/>
            <a:stCxn id="32" idx="2"/>
            <a:endCxn id="33" idx="0"/>
          </p:cNvCxnSpPr>
          <p:nvPr/>
        </p:nvCxnSpPr>
        <p:spPr bwMode="auto">
          <a:xfrm flipH="1">
            <a:off x="5189538" y="2535237"/>
            <a:ext cx="1130300" cy="877888"/>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cxnSpLocks noChangeShapeType="1"/>
            <a:stCxn id="33" idx="2"/>
            <a:endCxn id="31" idx="0"/>
          </p:cNvCxnSpPr>
          <p:nvPr/>
        </p:nvCxnSpPr>
        <p:spPr bwMode="auto">
          <a:xfrm flipH="1">
            <a:off x="3625850" y="3873500"/>
            <a:ext cx="1563688" cy="958850"/>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8504238" y="2036763"/>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6</a:t>
            </a:r>
            <a:endParaRPr lang="zh-CN" altLang="en-US" dirty="0">
              <a:solidFill>
                <a:schemeClr val="tx2">
                  <a:lumMod val="75000"/>
                </a:schemeClr>
              </a:solidFill>
            </a:endParaRPr>
          </a:p>
        </p:txBody>
      </p:sp>
      <p:cxnSp>
        <p:nvCxnSpPr>
          <p:cNvPr id="38" name="直接箭头连接符 37"/>
          <p:cNvCxnSpPr>
            <a:cxnSpLocks noChangeShapeType="1"/>
            <a:stCxn id="30" idx="0"/>
            <a:endCxn id="37" idx="3"/>
          </p:cNvCxnSpPr>
          <p:nvPr/>
        </p:nvCxnSpPr>
        <p:spPr bwMode="auto">
          <a:xfrm flipH="1" flipV="1">
            <a:off x="8882869" y="2267596"/>
            <a:ext cx="1111239" cy="869305"/>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曲线连接符 38"/>
          <p:cNvCxnSpPr>
            <a:cxnSpLocks noChangeShapeType="1"/>
            <a:stCxn id="32" idx="2"/>
            <a:endCxn id="37" idx="2"/>
          </p:cNvCxnSpPr>
          <p:nvPr/>
        </p:nvCxnSpPr>
        <p:spPr bwMode="auto">
          <a:xfrm rot="5400000" flipH="1" flipV="1">
            <a:off x="7487893" y="1329578"/>
            <a:ext cx="36810" cy="2374509"/>
          </a:xfrm>
          <a:prstGeom prst="curvedConnector3">
            <a:avLst>
              <a:gd name="adj1" fmla="val -621027"/>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6797675" y="3322638"/>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8</a:t>
            </a:r>
            <a:endParaRPr lang="zh-CN" altLang="en-US" dirty="0">
              <a:solidFill>
                <a:schemeClr val="tx2">
                  <a:lumMod val="75000"/>
                </a:schemeClr>
              </a:solidFill>
            </a:endParaRPr>
          </a:p>
        </p:txBody>
      </p:sp>
      <p:cxnSp>
        <p:nvCxnSpPr>
          <p:cNvPr id="41" name="曲线连接符 40"/>
          <p:cNvCxnSpPr>
            <a:cxnSpLocks noChangeShapeType="1"/>
            <a:stCxn id="33" idx="2"/>
            <a:endCxn id="40" idx="2"/>
          </p:cNvCxnSpPr>
          <p:nvPr/>
        </p:nvCxnSpPr>
        <p:spPr bwMode="auto">
          <a:xfrm rot="5400000" flipH="1" flipV="1">
            <a:off x="6044062" y="2930572"/>
            <a:ext cx="89198" cy="1796658"/>
          </a:xfrm>
          <a:prstGeom prst="curvedConnector3">
            <a:avLst>
              <a:gd name="adj1" fmla="val -256284"/>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205414" y="4797426"/>
            <a:ext cx="572593"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10</a:t>
            </a:r>
            <a:endParaRPr lang="zh-CN" altLang="en-US" dirty="0">
              <a:solidFill>
                <a:schemeClr val="tx2">
                  <a:lumMod val="75000"/>
                </a:schemeClr>
              </a:solidFill>
            </a:endParaRPr>
          </a:p>
        </p:txBody>
      </p:sp>
      <p:cxnSp>
        <p:nvCxnSpPr>
          <p:cNvPr id="43" name="曲线连接符 42"/>
          <p:cNvCxnSpPr>
            <a:cxnSpLocks noChangeShapeType="1"/>
            <a:stCxn id="31" idx="2"/>
            <a:endCxn id="42" idx="2"/>
          </p:cNvCxnSpPr>
          <p:nvPr/>
        </p:nvCxnSpPr>
        <p:spPr bwMode="auto">
          <a:xfrm rot="5400000" flipH="1" flipV="1">
            <a:off x="4541169" y="4343771"/>
            <a:ext cx="35222" cy="1865860"/>
          </a:xfrm>
          <a:prstGeom prst="curvedConnector3">
            <a:avLst>
              <a:gd name="adj1" fmla="val -649026"/>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a:cxnSpLocks noChangeShapeType="1"/>
            <a:stCxn id="28" idx="0"/>
          </p:cNvCxnSpPr>
          <p:nvPr/>
        </p:nvCxnSpPr>
        <p:spPr bwMode="auto">
          <a:xfrm flipV="1">
            <a:off x="5572919" y="5186362"/>
            <a:ext cx="0" cy="452438"/>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a:cxnSpLocks noChangeShapeType="1"/>
            <a:stCxn id="29" idx="0"/>
          </p:cNvCxnSpPr>
          <p:nvPr/>
        </p:nvCxnSpPr>
        <p:spPr bwMode="auto">
          <a:xfrm flipH="1" flipV="1">
            <a:off x="7158039" y="3738563"/>
            <a:ext cx="949325" cy="830263"/>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413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par>
                                <p:cTn id="20" presetID="22" presetClass="entr" presetSubtype="4"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par>
                                <p:cTn id="23" presetID="22" presetClass="entr" presetSubtype="4"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par>
                                <p:cTn id="26" presetID="22" presetClass="entr" presetSubtype="4"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拓扑排序</a:t>
            </a:r>
            <a:endParaRPr lang="en-US" altLang="zh-CN" sz="3600" dirty="0"/>
          </a:p>
          <a:p>
            <a:pPr lvl="1">
              <a:spcBef>
                <a:spcPct val="10000"/>
              </a:spcBef>
            </a:pPr>
            <a:r>
              <a:rPr kumimoji="1" lang="zh-CN" altLang="en-US" sz="3200" dirty="0">
                <a:latin typeface="Times New Roman" pitchFamily="18" charset="0"/>
                <a:cs typeface="Times New Roman" pitchFamily="18" charset="0"/>
              </a:rPr>
              <a:t>一个无环有向图的拓扑排序是图中结点的任何顺序</a:t>
            </a:r>
            <a:r>
              <a:rPr kumimoji="1" lang="en-US" altLang="zh-CN" sz="3200" dirty="0">
                <a:latin typeface="Times New Roman" pitchFamily="18" charset="0"/>
                <a:cs typeface="Times New Roman" pitchFamily="18" charset="0"/>
              </a:rPr>
              <a:t>m</a:t>
            </a:r>
            <a:r>
              <a:rPr kumimoji="1" lang="en-US" altLang="zh-CN" sz="3200" baseline="-25000" dirty="0">
                <a:latin typeface="Times New Roman" pitchFamily="18" charset="0"/>
                <a:cs typeface="Times New Roman" pitchFamily="18" charset="0"/>
              </a:rPr>
              <a:t>1</a:t>
            </a:r>
            <a:r>
              <a:rPr kumimoji="1" lang="zh-CN" altLang="en-US" sz="3200" dirty="0">
                <a:latin typeface="Times New Roman" pitchFamily="18" charset="0"/>
                <a:cs typeface="Times New Roman" pitchFamily="18" charset="0"/>
              </a:rPr>
              <a:t>，</a:t>
            </a:r>
            <a:r>
              <a:rPr kumimoji="1" lang="en-US" altLang="zh-CN" sz="3200" dirty="0">
                <a:latin typeface="Times New Roman" pitchFamily="18" charset="0"/>
                <a:cs typeface="Times New Roman" pitchFamily="18" charset="0"/>
              </a:rPr>
              <a:t>m</a:t>
            </a:r>
            <a:r>
              <a:rPr kumimoji="1" lang="en-US" altLang="zh-CN" sz="3200" baseline="-25000" dirty="0">
                <a:latin typeface="Times New Roman" pitchFamily="18" charset="0"/>
                <a:cs typeface="Times New Roman" pitchFamily="18" charset="0"/>
              </a:rPr>
              <a:t>2</a:t>
            </a:r>
            <a:r>
              <a:rPr kumimoji="1" lang="zh-CN" altLang="en-US" sz="3200" dirty="0">
                <a:latin typeface="Times New Roman" pitchFamily="18" charset="0"/>
                <a:cs typeface="Times New Roman" pitchFamily="18" charset="0"/>
              </a:rPr>
              <a:t>，</a:t>
            </a:r>
            <a:r>
              <a:rPr kumimoji="1" lang="en-US" altLang="zh-CN" sz="3200" dirty="0">
                <a:latin typeface="Times New Roman" pitchFamily="18" charset="0"/>
                <a:cs typeface="Times New Roman" pitchFamily="18" charset="0"/>
              </a:rPr>
              <a:t>…</a:t>
            </a:r>
            <a:r>
              <a:rPr kumimoji="1" lang="zh-CN" altLang="en-US" sz="3200" dirty="0">
                <a:latin typeface="Times New Roman" pitchFamily="18" charset="0"/>
                <a:cs typeface="Times New Roman" pitchFamily="18" charset="0"/>
              </a:rPr>
              <a:t>，</a:t>
            </a:r>
            <a:r>
              <a:rPr kumimoji="1" lang="en-US" altLang="zh-CN" sz="3200" dirty="0" err="1">
                <a:latin typeface="Times New Roman" pitchFamily="18" charset="0"/>
                <a:cs typeface="Times New Roman" pitchFamily="18" charset="0"/>
              </a:rPr>
              <a:t>m</a:t>
            </a:r>
            <a:r>
              <a:rPr kumimoji="1" lang="en-US" altLang="zh-CN" sz="3200" baseline="-25000" dirty="0" err="1">
                <a:latin typeface="Times New Roman" pitchFamily="18" charset="0"/>
                <a:cs typeface="Times New Roman" pitchFamily="18" charset="0"/>
              </a:rPr>
              <a:t>k</a:t>
            </a:r>
            <a:r>
              <a:rPr kumimoji="1" lang="zh-CN" altLang="en-US" sz="3200" dirty="0">
                <a:latin typeface="Times New Roman" pitchFamily="18" charset="0"/>
                <a:cs typeface="Times New Roman" pitchFamily="18" charset="0"/>
              </a:rPr>
              <a:t>，使得边必须是从序列中前面的结点指向后面的结点，也就是说，如果</a:t>
            </a:r>
            <a:r>
              <a:rPr kumimoji="1" lang="en-US" altLang="zh-CN" sz="3200" dirty="0" err="1">
                <a:latin typeface="Times New Roman" pitchFamily="18" charset="0"/>
                <a:cs typeface="Times New Roman" pitchFamily="18" charset="0"/>
              </a:rPr>
              <a:t>m</a:t>
            </a:r>
            <a:r>
              <a:rPr kumimoji="1" lang="en-US" altLang="zh-CN" sz="3200" baseline="-25000" dirty="0" err="1">
                <a:latin typeface="Times New Roman" pitchFamily="18" charset="0"/>
                <a:cs typeface="Times New Roman" pitchFamily="18" charset="0"/>
              </a:rPr>
              <a:t>i</a:t>
            </a:r>
            <a:r>
              <a:rPr kumimoji="1" lang="en-US" altLang="zh-CN" sz="3200" dirty="0" err="1">
                <a:latin typeface="Times New Roman" pitchFamily="18" charset="0"/>
                <a:cs typeface="Times New Roman" pitchFamily="18" charset="0"/>
              </a:rPr>
              <a:t>→m</a:t>
            </a:r>
            <a:r>
              <a:rPr kumimoji="1" lang="en-US" altLang="zh-CN" sz="3200" baseline="-25000" dirty="0" err="1">
                <a:latin typeface="Times New Roman" pitchFamily="18" charset="0"/>
                <a:cs typeface="Times New Roman" pitchFamily="18" charset="0"/>
              </a:rPr>
              <a:t>j</a:t>
            </a:r>
            <a:r>
              <a:rPr kumimoji="1" lang="zh-CN" altLang="en-US" sz="3200" dirty="0">
                <a:latin typeface="Times New Roman" pitchFamily="18" charset="0"/>
                <a:cs typeface="Times New Roman" pitchFamily="18" charset="0"/>
              </a:rPr>
              <a:t>是</a:t>
            </a:r>
            <a:r>
              <a:rPr kumimoji="1" lang="en-US" altLang="zh-CN" sz="3200" dirty="0">
                <a:latin typeface="Times New Roman" pitchFamily="18" charset="0"/>
                <a:cs typeface="Times New Roman" pitchFamily="18" charset="0"/>
              </a:rPr>
              <a:t>m</a:t>
            </a:r>
            <a:r>
              <a:rPr kumimoji="1" lang="en-US" altLang="zh-CN" sz="3200" baseline="-25000" dirty="0">
                <a:latin typeface="Times New Roman" pitchFamily="18" charset="0"/>
                <a:cs typeface="Times New Roman" pitchFamily="18" charset="0"/>
              </a:rPr>
              <a:t>i</a:t>
            </a:r>
            <a:r>
              <a:rPr kumimoji="1" lang="zh-CN" altLang="en-US" sz="3200" dirty="0">
                <a:latin typeface="Times New Roman" pitchFamily="18" charset="0"/>
                <a:cs typeface="Times New Roman" pitchFamily="18" charset="0"/>
              </a:rPr>
              <a:t>到</a:t>
            </a:r>
            <a:r>
              <a:rPr kumimoji="1" lang="en-US" altLang="zh-CN" sz="3200" dirty="0" err="1">
                <a:latin typeface="Times New Roman" pitchFamily="18" charset="0"/>
                <a:cs typeface="Times New Roman" pitchFamily="18" charset="0"/>
              </a:rPr>
              <a:t>m</a:t>
            </a:r>
            <a:r>
              <a:rPr kumimoji="1" lang="en-US" altLang="zh-CN" sz="3200" baseline="-25000" dirty="0" err="1">
                <a:latin typeface="Times New Roman" pitchFamily="18" charset="0"/>
                <a:cs typeface="Times New Roman" pitchFamily="18" charset="0"/>
              </a:rPr>
              <a:t>j</a:t>
            </a:r>
            <a:r>
              <a:rPr kumimoji="1" lang="zh-CN" altLang="en-US" sz="3200" dirty="0">
                <a:latin typeface="Times New Roman" pitchFamily="18" charset="0"/>
                <a:cs typeface="Times New Roman" pitchFamily="18" charset="0"/>
              </a:rPr>
              <a:t>的一条边</a:t>
            </a:r>
            <a:r>
              <a:rPr kumimoji="1" lang="en-US" altLang="zh-CN" sz="3200" dirty="0">
                <a:latin typeface="Times New Roman" pitchFamily="18" charset="0"/>
                <a:cs typeface="Times New Roman" pitchFamily="18" charset="0"/>
              </a:rPr>
              <a:t>,</a:t>
            </a:r>
            <a:r>
              <a:rPr kumimoji="1" lang="zh-CN" altLang="en-US" sz="3200" dirty="0">
                <a:latin typeface="Times New Roman" pitchFamily="18" charset="0"/>
                <a:cs typeface="Times New Roman" pitchFamily="18" charset="0"/>
              </a:rPr>
              <a:t>那么在序列中</a:t>
            </a:r>
            <a:r>
              <a:rPr kumimoji="1" lang="en-US" altLang="zh-CN" sz="3200" dirty="0">
                <a:latin typeface="Times New Roman" pitchFamily="18" charset="0"/>
                <a:cs typeface="Times New Roman" pitchFamily="18" charset="0"/>
              </a:rPr>
              <a:t>m</a:t>
            </a:r>
            <a:r>
              <a:rPr kumimoji="1" lang="en-US" altLang="zh-CN" sz="3200" baseline="-25000" dirty="0">
                <a:latin typeface="Times New Roman" pitchFamily="18" charset="0"/>
                <a:cs typeface="Times New Roman" pitchFamily="18" charset="0"/>
              </a:rPr>
              <a:t>i</a:t>
            </a:r>
            <a:r>
              <a:rPr kumimoji="1" lang="zh-CN" altLang="en-US" sz="3200" dirty="0">
                <a:latin typeface="Times New Roman" pitchFamily="18" charset="0"/>
                <a:cs typeface="Times New Roman" pitchFamily="18" charset="0"/>
              </a:rPr>
              <a:t>必须出现在</a:t>
            </a:r>
            <a:r>
              <a:rPr kumimoji="1" lang="en-US" altLang="zh-CN" sz="3200" dirty="0" err="1">
                <a:latin typeface="Times New Roman" pitchFamily="18" charset="0"/>
                <a:cs typeface="Times New Roman" pitchFamily="18" charset="0"/>
              </a:rPr>
              <a:t>m</a:t>
            </a:r>
            <a:r>
              <a:rPr kumimoji="1" lang="en-US" altLang="zh-CN" sz="3200" baseline="-25000" dirty="0" err="1">
                <a:latin typeface="Times New Roman" pitchFamily="18" charset="0"/>
                <a:cs typeface="Times New Roman" pitchFamily="18" charset="0"/>
              </a:rPr>
              <a:t>j</a:t>
            </a:r>
            <a:r>
              <a:rPr kumimoji="1" lang="zh-CN" altLang="en-US" sz="3200" dirty="0">
                <a:latin typeface="Times New Roman" pitchFamily="18" charset="0"/>
                <a:cs typeface="Times New Roman" pitchFamily="18" charset="0"/>
              </a:rPr>
              <a:t>的前面。</a:t>
            </a:r>
          </a:p>
          <a:p>
            <a:pPr>
              <a:spcBef>
                <a:spcPct val="10000"/>
              </a:spcBef>
            </a:pPr>
            <a:r>
              <a:rPr kumimoji="1" lang="zh-CN" altLang="en-US" sz="3600" dirty="0">
                <a:latin typeface="Times New Roman" pitchFamily="18" charset="0"/>
                <a:cs typeface="Times New Roman" pitchFamily="18" charset="0"/>
              </a:rPr>
              <a:t>若依赖图中无环，则存在一个拓扑排序，它就是属性值的计算顺序</a:t>
            </a:r>
            <a:endParaRPr lang="zh-CN" altLang="en-US" sz="3600" dirty="0">
              <a:latin typeface="Times New Roman" pitchFamily="18" charset="0"/>
              <a:cs typeface="Times New Roman" pitchFamily="18" charset="0"/>
            </a:endParaRP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42</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Tree>
    <p:extLst>
      <p:ext uri="{BB962C8B-B14F-4D97-AF65-F5344CB8AC3E}">
        <p14:creationId xmlns:p14="http://schemas.microsoft.com/office/powerpoint/2010/main" val="5923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6856" y="972343"/>
            <a:ext cx="3182144" cy="609600"/>
          </a:xfrm>
        </p:spPr>
        <p:txBody>
          <a:bodyPr/>
          <a:lstStyle/>
          <a:p>
            <a:r>
              <a:rPr lang="zh-CN" altLang="en-US" dirty="0"/>
              <a:t>例子</a:t>
            </a:r>
          </a:p>
        </p:txBody>
      </p:sp>
      <p:sp>
        <p:nvSpPr>
          <p:cNvPr id="3" name="灯片编号占位符 2"/>
          <p:cNvSpPr>
            <a:spLocks noGrp="1"/>
          </p:cNvSpPr>
          <p:nvPr>
            <p:ph type="sldNum" sz="quarter" idx="12"/>
          </p:nvPr>
        </p:nvSpPr>
        <p:spPr/>
        <p:txBody>
          <a:bodyPr/>
          <a:lstStyle/>
          <a:p>
            <a:fld id="{10F35DC5-7E65-8247-99AB-4E984F8A921E}" type="slidenum">
              <a:rPr lang="en-US" smtClean="0"/>
              <a:pPr/>
              <a:t>43</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grpSp>
        <p:nvGrpSpPr>
          <p:cNvPr id="18" name="组合 17"/>
          <p:cNvGrpSpPr/>
          <p:nvPr/>
        </p:nvGrpSpPr>
        <p:grpSpPr>
          <a:xfrm>
            <a:off x="4262437" y="1160462"/>
            <a:ext cx="2730500" cy="3168650"/>
            <a:chOff x="2530475" y="1412875"/>
            <a:chExt cx="2730500" cy="3168650"/>
          </a:xfrm>
        </p:grpSpPr>
        <p:sp>
          <p:nvSpPr>
            <p:cNvPr id="5" name="椭圆 4"/>
            <p:cNvSpPr>
              <a:spLocks noChangeArrowheads="1"/>
            </p:cNvSpPr>
            <p:nvPr/>
          </p:nvSpPr>
          <p:spPr bwMode="auto">
            <a:xfrm>
              <a:off x="3851275" y="1412875"/>
              <a:ext cx="504825" cy="50323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1</a:t>
              </a:r>
              <a:endParaRPr lang="zh-CN" altLang="en-US" sz="2400"/>
            </a:p>
          </p:txBody>
        </p:sp>
        <p:sp>
          <p:nvSpPr>
            <p:cNvPr id="6" name="椭圆 5"/>
            <p:cNvSpPr>
              <a:spLocks noChangeArrowheads="1"/>
            </p:cNvSpPr>
            <p:nvPr/>
          </p:nvSpPr>
          <p:spPr bwMode="auto">
            <a:xfrm>
              <a:off x="3065463" y="2165350"/>
              <a:ext cx="503237"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2</a:t>
              </a:r>
              <a:endParaRPr lang="zh-CN" altLang="en-US" sz="2400"/>
            </a:p>
          </p:txBody>
        </p:sp>
        <p:sp>
          <p:nvSpPr>
            <p:cNvPr id="7" name="椭圆 6"/>
            <p:cNvSpPr>
              <a:spLocks noChangeArrowheads="1"/>
            </p:cNvSpPr>
            <p:nvPr/>
          </p:nvSpPr>
          <p:spPr bwMode="auto">
            <a:xfrm>
              <a:off x="4757738" y="2160588"/>
              <a:ext cx="503237" cy="503237"/>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3</a:t>
              </a:r>
              <a:endParaRPr lang="zh-CN" altLang="en-US" sz="2400"/>
            </a:p>
          </p:txBody>
        </p:sp>
        <p:sp>
          <p:nvSpPr>
            <p:cNvPr id="8" name="椭圆 7"/>
            <p:cNvSpPr>
              <a:spLocks noChangeArrowheads="1"/>
            </p:cNvSpPr>
            <p:nvPr/>
          </p:nvSpPr>
          <p:spPr bwMode="auto">
            <a:xfrm>
              <a:off x="2530475" y="3190875"/>
              <a:ext cx="503238"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4</a:t>
              </a:r>
              <a:endParaRPr lang="zh-CN" altLang="en-US" sz="2400"/>
            </a:p>
          </p:txBody>
        </p:sp>
        <p:sp>
          <p:nvSpPr>
            <p:cNvPr id="9" name="椭圆 8"/>
            <p:cNvSpPr>
              <a:spLocks noChangeArrowheads="1"/>
            </p:cNvSpPr>
            <p:nvPr/>
          </p:nvSpPr>
          <p:spPr bwMode="auto">
            <a:xfrm>
              <a:off x="3708400" y="3190875"/>
              <a:ext cx="503238"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5</a:t>
              </a:r>
              <a:endParaRPr lang="zh-CN" altLang="en-US" sz="2400"/>
            </a:p>
          </p:txBody>
        </p:sp>
        <p:sp>
          <p:nvSpPr>
            <p:cNvPr id="10" name="椭圆 9"/>
            <p:cNvSpPr>
              <a:spLocks noChangeArrowheads="1"/>
            </p:cNvSpPr>
            <p:nvPr/>
          </p:nvSpPr>
          <p:spPr bwMode="auto">
            <a:xfrm>
              <a:off x="4757738" y="3257550"/>
              <a:ext cx="503237" cy="50323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6</a:t>
              </a:r>
              <a:endParaRPr lang="zh-CN" altLang="en-US" sz="2400"/>
            </a:p>
          </p:txBody>
        </p:sp>
        <p:sp>
          <p:nvSpPr>
            <p:cNvPr id="11" name="椭圆 10"/>
            <p:cNvSpPr>
              <a:spLocks noChangeArrowheads="1"/>
            </p:cNvSpPr>
            <p:nvPr/>
          </p:nvSpPr>
          <p:spPr bwMode="auto">
            <a:xfrm>
              <a:off x="3705225" y="4076700"/>
              <a:ext cx="504825" cy="504825"/>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7</a:t>
              </a:r>
              <a:endParaRPr lang="zh-CN" altLang="en-US" sz="2400"/>
            </a:p>
          </p:txBody>
        </p:sp>
        <p:cxnSp>
          <p:nvCxnSpPr>
            <p:cNvPr id="12" name="直接箭头连接符 12"/>
            <p:cNvCxnSpPr>
              <a:cxnSpLocks noChangeShapeType="1"/>
              <a:stCxn id="6" idx="7"/>
              <a:endCxn id="5" idx="3"/>
            </p:cNvCxnSpPr>
            <p:nvPr/>
          </p:nvCxnSpPr>
          <p:spPr bwMode="auto">
            <a:xfrm flipV="1">
              <a:off x="3495675" y="1843088"/>
              <a:ext cx="430213" cy="396875"/>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4"/>
            <p:cNvCxnSpPr>
              <a:cxnSpLocks noChangeShapeType="1"/>
              <a:stCxn id="7" idx="1"/>
              <a:endCxn id="5" idx="5"/>
            </p:cNvCxnSpPr>
            <p:nvPr/>
          </p:nvCxnSpPr>
          <p:spPr bwMode="auto">
            <a:xfrm flipH="1" flipV="1">
              <a:off x="4281488" y="1843088"/>
              <a:ext cx="549275" cy="390525"/>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6"/>
            <p:cNvCxnSpPr>
              <a:cxnSpLocks noChangeShapeType="1"/>
              <a:stCxn id="8" idx="0"/>
              <a:endCxn id="6" idx="3"/>
            </p:cNvCxnSpPr>
            <p:nvPr/>
          </p:nvCxnSpPr>
          <p:spPr bwMode="auto">
            <a:xfrm flipV="1">
              <a:off x="2782888" y="2595563"/>
              <a:ext cx="355600" cy="595312"/>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8"/>
            <p:cNvCxnSpPr>
              <a:cxnSpLocks noChangeShapeType="1"/>
              <a:stCxn id="9" idx="0"/>
              <a:endCxn id="6" idx="5"/>
            </p:cNvCxnSpPr>
            <p:nvPr/>
          </p:nvCxnSpPr>
          <p:spPr bwMode="auto">
            <a:xfrm flipH="1" flipV="1">
              <a:off x="3495675" y="2595563"/>
              <a:ext cx="463550" cy="595312"/>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20"/>
            <p:cNvCxnSpPr>
              <a:cxnSpLocks noChangeShapeType="1"/>
              <a:stCxn id="10" idx="0"/>
              <a:endCxn id="7" idx="4"/>
            </p:cNvCxnSpPr>
            <p:nvPr/>
          </p:nvCxnSpPr>
          <p:spPr bwMode="auto">
            <a:xfrm flipV="1">
              <a:off x="5010150" y="2663825"/>
              <a:ext cx="0" cy="593725"/>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22"/>
            <p:cNvCxnSpPr>
              <a:cxnSpLocks noChangeShapeType="1"/>
              <a:stCxn id="11" idx="0"/>
              <a:endCxn id="9" idx="4"/>
            </p:cNvCxnSpPr>
            <p:nvPr/>
          </p:nvCxnSpPr>
          <p:spPr bwMode="auto">
            <a:xfrm flipV="1">
              <a:off x="3957638" y="3695700"/>
              <a:ext cx="1587" cy="381000"/>
            </a:xfrm>
            <a:prstGeom prst="straightConnector1">
              <a:avLst/>
            </a:prstGeom>
            <a:noFill/>
            <a:ln w="317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Text Box 17"/>
          <p:cNvSpPr txBox="1">
            <a:spLocks noChangeArrowheads="1"/>
          </p:cNvSpPr>
          <p:nvPr/>
        </p:nvSpPr>
        <p:spPr bwMode="auto">
          <a:xfrm>
            <a:off x="1774826" y="4648201"/>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800" dirty="0">
                <a:latin typeface="Times New Roman" pitchFamily="18" charset="0"/>
              </a:rPr>
              <a:t>拓扑排序：</a:t>
            </a:r>
            <a:r>
              <a:rPr lang="en-US" altLang="zh-CN" sz="2800" dirty="0">
                <a:latin typeface="Times New Roman" pitchFamily="18" charset="0"/>
              </a:rPr>
              <a:t>7 6 5 4 3 2 1    7 5 6 4 3 2 1    4 7 6 3 5 2 1</a:t>
            </a:r>
          </a:p>
        </p:txBody>
      </p:sp>
      <p:sp>
        <p:nvSpPr>
          <p:cNvPr id="20" name="Text Box 18"/>
          <p:cNvSpPr txBox="1">
            <a:spLocks noChangeArrowheads="1"/>
          </p:cNvSpPr>
          <p:nvPr/>
        </p:nvSpPr>
        <p:spPr bwMode="auto">
          <a:xfrm>
            <a:off x="1774826" y="5376863"/>
            <a:ext cx="8569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dirty="0">
                <a:latin typeface="Times New Roman" pitchFamily="18" charset="0"/>
              </a:rPr>
              <a:t>* </a:t>
            </a:r>
            <a:r>
              <a:rPr lang="zh-CN" altLang="en-US" sz="2800" dirty="0">
                <a:latin typeface="Times New Roman" pitchFamily="18" charset="0"/>
              </a:rPr>
              <a:t>依赖图的任一拓扑排序是一个合理的属性计算顺序 </a:t>
            </a:r>
          </a:p>
        </p:txBody>
      </p:sp>
    </p:spTree>
    <p:extLst>
      <p:ext uri="{BB962C8B-B14F-4D97-AF65-F5344CB8AC3E}">
        <p14:creationId xmlns:p14="http://schemas.microsoft.com/office/powerpoint/2010/main" val="202605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ox(in)">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diamond(in)">
                                      <p:cBhvr>
                                        <p:cTn id="12"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28001" y="990128"/>
            <a:ext cx="3657600" cy="609600"/>
          </a:xfrm>
        </p:spPr>
        <p:txBody>
          <a:bodyPr/>
          <a:lstStyle/>
          <a:p>
            <a:r>
              <a:rPr lang="zh-CN" altLang="en-US" sz="3600" dirty="0"/>
              <a:t>属性计算实例</a:t>
            </a:r>
            <a:r>
              <a:rPr lang="en-US" altLang="zh-CN" sz="3600" dirty="0"/>
              <a:t> </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44</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
        <p:nvSpPr>
          <p:cNvPr id="5" name="矩形 4"/>
          <p:cNvSpPr>
            <a:spLocks noChangeArrowheads="1"/>
          </p:cNvSpPr>
          <p:nvPr/>
        </p:nvSpPr>
        <p:spPr bwMode="auto">
          <a:xfrm>
            <a:off x="2947988" y="838200"/>
            <a:ext cx="52546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D</a:t>
            </a:r>
            <a:endParaRPr lang="zh-CN" altLang="en-US" sz="2400" dirty="0">
              <a:latin typeface="Times New Roman" pitchFamily="18" charset="0"/>
              <a:cs typeface="Times New Roman" pitchFamily="18" charset="0"/>
            </a:endParaRPr>
          </a:p>
        </p:txBody>
      </p:sp>
      <p:sp>
        <p:nvSpPr>
          <p:cNvPr id="6" name="矩形 5"/>
          <p:cNvSpPr>
            <a:spLocks noChangeArrowheads="1"/>
          </p:cNvSpPr>
          <p:nvPr/>
        </p:nvSpPr>
        <p:spPr bwMode="auto">
          <a:xfrm>
            <a:off x="1676400" y="3332162"/>
            <a:ext cx="68738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err="1"/>
              <a:t>int</a:t>
            </a:r>
            <a:endParaRPr lang="zh-CN" altLang="en-US" sz="2400" dirty="0"/>
          </a:p>
        </p:txBody>
      </p:sp>
      <p:sp>
        <p:nvSpPr>
          <p:cNvPr id="7" name="矩形 6"/>
          <p:cNvSpPr>
            <a:spLocks noChangeArrowheads="1"/>
          </p:cNvSpPr>
          <p:nvPr/>
        </p:nvSpPr>
        <p:spPr bwMode="auto">
          <a:xfrm>
            <a:off x="6600825" y="314325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8" name="矩形 7"/>
          <p:cNvSpPr>
            <a:spLocks noChangeArrowheads="1"/>
          </p:cNvSpPr>
          <p:nvPr/>
        </p:nvSpPr>
        <p:spPr bwMode="auto">
          <a:xfrm>
            <a:off x="7577139" y="3119437"/>
            <a:ext cx="61118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id3</a:t>
            </a:r>
            <a:endParaRPr lang="zh-CN" altLang="en-US" sz="2400">
              <a:latin typeface="Times New Roman" pitchFamily="18" charset="0"/>
              <a:cs typeface="Times New Roman" pitchFamily="18" charset="0"/>
            </a:endParaRPr>
          </a:p>
        </p:txBody>
      </p:sp>
      <p:sp>
        <p:nvSpPr>
          <p:cNvPr id="9" name="矩形 8"/>
          <p:cNvSpPr>
            <a:spLocks noChangeArrowheads="1"/>
          </p:cNvSpPr>
          <p:nvPr/>
        </p:nvSpPr>
        <p:spPr bwMode="auto">
          <a:xfrm>
            <a:off x="1747838" y="2182812"/>
            <a:ext cx="544512"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10" name="矩形 9"/>
          <p:cNvSpPr>
            <a:spLocks noChangeArrowheads="1"/>
          </p:cNvSpPr>
          <p:nvPr/>
        </p:nvSpPr>
        <p:spPr bwMode="auto">
          <a:xfrm>
            <a:off x="6049964" y="1954212"/>
            <a:ext cx="503237"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1" name="矩形 10"/>
          <p:cNvSpPr>
            <a:spLocks noChangeArrowheads="1"/>
          </p:cNvSpPr>
          <p:nvPr/>
        </p:nvSpPr>
        <p:spPr bwMode="auto">
          <a:xfrm>
            <a:off x="4740276" y="3101975"/>
            <a:ext cx="5048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2" name="矩形 11"/>
          <p:cNvSpPr>
            <a:spLocks noChangeArrowheads="1"/>
          </p:cNvSpPr>
          <p:nvPr/>
        </p:nvSpPr>
        <p:spPr bwMode="auto">
          <a:xfrm>
            <a:off x="4770438" y="4229100"/>
            <a:ext cx="444500"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3" name="矩形 12"/>
          <p:cNvSpPr>
            <a:spLocks noChangeArrowheads="1"/>
          </p:cNvSpPr>
          <p:nvPr/>
        </p:nvSpPr>
        <p:spPr bwMode="auto">
          <a:xfrm>
            <a:off x="3386139" y="5610225"/>
            <a:ext cx="61277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id1</a:t>
            </a:r>
            <a:endParaRPr lang="zh-CN" altLang="en-US" sz="2400">
              <a:latin typeface="Times New Roman" pitchFamily="18" charset="0"/>
              <a:cs typeface="Times New Roman" pitchFamily="18" charset="0"/>
            </a:endParaRPr>
          </a:p>
        </p:txBody>
      </p:sp>
      <p:sp>
        <p:nvSpPr>
          <p:cNvPr id="14" name="矩形 13"/>
          <p:cNvSpPr>
            <a:spLocks noChangeArrowheads="1"/>
          </p:cNvSpPr>
          <p:nvPr/>
        </p:nvSpPr>
        <p:spPr bwMode="auto">
          <a:xfrm>
            <a:off x="3441700" y="4549775"/>
            <a:ext cx="503238"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L</a:t>
            </a:r>
            <a:endParaRPr lang="zh-CN" altLang="en-US" sz="2400">
              <a:latin typeface="Times New Roman" pitchFamily="18" charset="0"/>
              <a:cs typeface="Times New Roman" pitchFamily="18" charset="0"/>
            </a:endParaRPr>
          </a:p>
        </p:txBody>
      </p:sp>
      <p:sp>
        <p:nvSpPr>
          <p:cNvPr id="15" name="矩形 14"/>
          <p:cNvSpPr>
            <a:spLocks noChangeArrowheads="1"/>
          </p:cNvSpPr>
          <p:nvPr/>
        </p:nvSpPr>
        <p:spPr bwMode="auto">
          <a:xfrm>
            <a:off x="5870576" y="4183062"/>
            <a:ext cx="733425" cy="457200"/>
          </a:xfrm>
          <a:prstGeom prst="rect">
            <a:avLst/>
          </a:prstGeom>
          <a:solidFill>
            <a:schemeClr val="bg1"/>
          </a:solidFill>
          <a:ln w="19050" algn="ctr">
            <a:solidFill>
              <a:schemeClr val="tx1"/>
            </a:solidFill>
            <a:round/>
            <a:headEnd/>
            <a:tailEnd/>
          </a:ln>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id2</a:t>
            </a:r>
            <a:endParaRPr lang="zh-CN" altLang="en-US" sz="2400">
              <a:latin typeface="Times New Roman" pitchFamily="18" charset="0"/>
              <a:cs typeface="Times New Roman" pitchFamily="18" charset="0"/>
            </a:endParaRPr>
          </a:p>
        </p:txBody>
      </p:sp>
      <p:cxnSp>
        <p:nvCxnSpPr>
          <p:cNvPr id="16" name="直接连接符 15"/>
          <p:cNvCxnSpPr>
            <a:cxnSpLocks noChangeShapeType="1"/>
            <a:stCxn id="5" idx="2"/>
            <a:endCxn id="9" idx="0"/>
          </p:cNvCxnSpPr>
          <p:nvPr/>
        </p:nvCxnSpPr>
        <p:spPr bwMode="auto">
          <a:xfrm flipH="1">
            <a:off x="2019301" y="1295400"/>
            <a:ext cx="1192213" cy="887412"/>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5" idx="2"/>
            <a:endCxn id="10" idx="0"/>
          </p:cNvCxnSpPr>
          <p:nvPr/>
        </p:nvCxnSpPr>
        <p:spPr bwMode="auto">
          <a:xfrm>
            <a:off x="3211513" y="1295400"/>
            <a:ext cx="3090862" cy="658812"/>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9" idx="2"/>
            <a:endCxn id="6" idx="0"/>
          </p:cNvCxnSpPr>
          <p:nvPr/>
        </p:nvCxnSpPr>
        <p:spPr bwMode="auto">
          <a:xfrm flipH="1">
            <a:off x="2019300" y="2640012"/>
            <a:ext cx="0" cy="6921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10" idx="2"/>
            <a:endCxn id="11" idx="0"/>
          </p:cNvCxnSpPr>
          <p:nvPr/>
        </p:nvCxnSpPr>
        <p:spPr bwMode="auto">
          <a:xfrm flipH="1">
            <a:off x="4992689" y="2411413"/>
            <a:ext cx="1309687" cy="690563"/>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10" idx="2"/>
            <a:endCxn id="7" idx="0"/>
          </p:cNvCxnSpPr>
          <p:nvPr/>
        </p:nvCxnSpPr>
        <p:spPr bwMode="auto">
          <a:xfrm>
            <a:off x="6302375" y="2411412"/>
            <a:ext cx="520700" cy="731838"/>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8" idx="0"/>
            <a:endCxn id="10" idx="2"/>
          </p:cNvCxnSpPr>
          <p:nvPr/>
        </p:nvCxnSpPr>
        <p:spPr bwMode="auto">
          <a:xfrm flipH="1" flipV="1">
            <a:off x="6302376" y="2411413"/>
            <a:ext cx="1579563" cy="70802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4" idx="0"/>
          </p:cNvCxnSpPr>
          <p:nvPr/>
        </p:nvCxnSpPr>
        <p:spPr bwMode="auto">
          <a:xfrm flipH="1">
            <a:off x="3692526" y="3559175"/>
            <a:ext cx="1300163" cy="99060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1" idx="2"/>
            <a:endCxn id="12" idx="0"/>
          </p:cNvCxnSpPr>
          <p:nvPr/>
        </p:nvCxnSpPr>
        <p:spPr bwMode="auto">
          <a:xfrm>
            <a:off x="4992688" y="3559176"/>
            <a:ext cx="0" cy="669925"/>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cxnSpLocks noChangeShapeType="1"/>
            <a:stCxn id="11" idx="2"/>
            <a:endCxn id="15" idx="0"/>
          </p:cNvCxnSpPr>
          <p:nvPr/>
        </p:nvCxnSpPr>
        <p:spPr bwMode="auto">
          <a:xfrm>
            <a:off x="4992688" y="3559176"/>
            <a:ext cx="1244600" cy="623887"/>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a:cxnSpLocks noChangeShapeType="1"/>
            <a:stCxn id="14" idx="2"/>
            <a:endCxn id="13" idx="0"/>
          </p:cNvCxnSpPr>
          <p:nvPr/>
        </p:nvCxnSpPr>
        <p:spPr bwMode="auto">
          <a:xfrm>
            <a:off x="3692525" y="5006975"/>
            <a:ext cx="0" cy="603250"/>
          </a:xfrm>
          <a:prstGeom prst="line">
            <a:avLst/>
          </a:prstGeom>
          <a:noFill/>
          <a:ln w="31750" algn="ctr">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2517776" y="2239962"/>
            <a:ext cx="777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4</a:t>
            </a:r>
          </a:p>
          <a:p>
            <a:pPr algn="ctr" eaLnBrk="1" hangingPunct="1">
              <a:spcBef>
                <a:spcPct val="0"/>
              </a:spcBef>
              <a:buFont typeface="Wingdings" pitchFamily="2" charset="2"/>
              <a:buNone/>
            </a:pPr>
            <a:r>
              <a:rPr lang="en-US" altLang="zh-CN" sz="2400"/>
              <a:t>type</a:t>
            </a:r>
            <a:endParaRPr lang="zh-CN" altLang="en-US" sz="2400"/>
          </a:p>
        </p:txBody>
      </p:sp>
      <p:sp>
        <p:nvSpPr>
          <p:cNvPr id="27" name="TextBox 26"/>
          <p:cNvSpPr txBox="1">
            <a:spLocks noChangeArrowheads="1"/>
          </p:cNvSpPr>
          <p:nvPr/>
        </p:nvSpPr>
        <p:spPr bwMode="auto">
          <a:xfrm>
            <a:off x="6604000" y="4160838"/>
            <a:ext cx="882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2</a:t>
            </a:r>
          </a:p>
          <a:p>
            <a:pPr algn="ctr" eaLnBrk="1" hangingPunct="1">
              <a:spcBef>
                <a:spcPct val="0"/>
              </a:spcBef>
              <a:buFont typeface="Wingdings" pitchFamily="2" charset="2"/>
              <a:buNone/>
            </a:pPr>
            <a:r>
              <a:rPr lang="en-US" altLang="zh-CN" sz="2400"/>
              <a:t>entry</a:t>
            </a:r>
            <a:endParaRPr lang="zh-CN" altLang="en-US" sz="2400"/>
          </a:p>
        </p:txBody>
      </p:sp>
      <p:sp>
        <p:nvSpPr>
          <p:cNvPr id="28" name="TextBox 27"/>
          <p:cNvSpPr txBox="1">
            <a:spLocks noChangeArrowheads="1"/>
          </p:cNvSpPr>
          <p:nvPr/>
        </p:nvSpPr>
        <p:spPr bwMode="auto">
          <a:xfrm>
            <a:off x="8188325" y="2986088"/>
            <a:ext cx="882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3</a:t>
            </a:r>
          </a:p>
          <a:p>
            <a:pPr algn="ctr" eaLnBrk="1" hangingPunct="1">
              <a:spcBef>
                <a:spcPct val="0"/>
              </a:spcBef>
              <a:buFont typeface="Wingdings" pitchFamily="2" charset="2"/>
              <a:buNone/>
            </a:pPr>
            <a:r>
              <a:rPr lang="en-US" altLang="zh-CN" sz="2400"/>
              <a:t>entry</a:t>
            </a:r>
            <a:endParaRPr lang="zh-CN" altLang="en-US" sz="2400"/>
          </a:p>
        </p:txBody>
      </p:sp>
      <p:sp>
        <p:nvSpPr>
          <p:cNvPr id="29" name="TextBox 28"/>
          <p:cNvSpPr txBox="1">
            <a:spLocks noChangeArrowheads="1"/>
          </p:cNvSpPr>
          <p:nvPr/>
        </p:nvSpPr>
        <p:spPr bwMode="auto">
          <a:xfrm>
            <a:off x="2092325" y="4652963"/>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9</a:t>
            </a:r>
            <a:endParaRPr lang="zh-CN" altLang="en-US" sz="2400"/>
          </a:p>
        </p:txBody>
      </p:sp>
      <p:sp>
        <p:nvSpPr>
          <p:cNvPr id="30" name="TextBox 29"/>
          <p:cNvSpPr txBox="1">
            <a:spLocks noChangeArrowheads="1"/>
          </p:cNvSpPr>
          <p:nvPr/>
        </p:nvSpPr>
        <p:spPr bwMode="auto">
          <a:xfrm>
            <a:off x="4732338" y="1893888"/>
            <a:ext cx="958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5</a:t>
            </a:r>
            <a:endParaRPr lang="zh-CN" altLang="en-US" sz="2400"/>
          </a:p>
        </p:txBody>
      </p:sp>
      <p:sp>
        <p:nvSpPr>
          <p:cNvPr id="31" name="TextBox 30"/>
          <p:cNvSpPr txBox="1">
            <a:spLocks noChangeArrowheads="1"/>
          </p:cNvSpPr>
          <p:nvPr/>
        </p:nvSpPr>
        <p:spPr bwMode="auto">
          <a:xfrm>
            <a:off x="3548064" y="3232150"/>
            <a:ext cx="1068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in 7</a:t>
            </a:r>
            <a:endParaRPr lang="zh-CN" altLang="en-US" sz="2400"/>
          </a:p>
        </p:txBody>
      </p:sp>
      <p:cxnSp>
        <p:nvCxnSpPr>
          <p:cNvPr id="32" name="曲线连接符 31"/>
          <p:cNvCxnSpPr>
            <a:cxnSpLocks noChangeShapeType="1"/>
            <a:stCxn id="26" idx="0"/>
            <a:endCxn id="30" idx="0"/>
          </p:cNvCxnSpPr>
          <p:nvPr/>
        </p:nvCxnSpPr>
        <p:spPr bwMode="auto">
          <a:xfrm rot="5400000" flipH="1" flipV="1">
            <a:off x="3886201" y="914400"/>
            <a:ext cx="346075" cy="2305050"/>
          </a:xfrm>
          <a:prstGeom prst="curvedConnector3">
            <a:avLst>
              <a:gd name="adj1" fmla="val 166065"/>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a:cxnSpLocks noChangeShapeType="1"/>
            <a:stCxn id="30" idx="2"/>
            <a:endCxn id="31" idx="0"/>
          </p:cNvCxnSpPr>
          <p:nvPr/>
        </p:nvCxnSpPr>
        <p:spPr bwMode="auto">
          <a:xfrm flipH="1">
            <a:off x="4083051" y="2355850"/>
            <a:ext cx="1128713" cy="876300"/>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cxnSpLocks noChangeShapeType="1"/>
            <a:stCxn id="31" idx="2"/>
            <a:endCxn id="29" idx="0"/>
          </p:cNvCxnSpPr>
          <p:nvPr/>
        </p:nvCxnSpPr>
        <p:spPr bwMode="auto">
          <a:xfrm flipH="1">
            <a:off x="2517776" y="3694112"/>
            <a:ext cx="1565275" cy="958850"/>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7397750" y="1855788"/>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6</a:t>
            </a:r>
            <a:endParaRPr lang="zh-CN" altLang="en-US" dirty="0">
              <a:solidFill>
                <a:schemeClr val="tx2">
                  <a:lumMod val="75000"/>
                </a:schemeClr>
              </a:solidFill>
            </a:endParaRPr>
          </a:p>
        </p:txBody>
      </p:sp>
      <p:cxnSp>
        <p:nvCxnSpPr>
          <p:cNvPr id="36" name="直接箭头连接符 35"/>
          <p:cNvCxnSpPr>
            <a:cxnSpLocks noChangeShapeType="1"/>
            <a:stCxn id="28" idx="0"/>
            <a:endCxn id="35" idx="3"/>
          </p:cNvCxnSpPr>
          <p:nvPr/>
        </p:nvCxnSpPr>
        <p:spPr bwMode="auto">
          <a:xfrm flipH="1" flipV="1">
            <a:off x="7776380" y="2086621"/>
            <a:ext cx="853270" cy="899467"/>
          </a:xfrm>
          <a:prstGeom prst="straightConnector1">
            <a:avLst/>
          </a:prstGeom>
          <a:noFill/>
          <a:ln w="3175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a:cxnSpLocks noChangeShapeType="1"/>
            <a:stCxn id="30" idx="2"/>
            <a:endCxn id="35" idx="2"/>
          </p:cNvCxnSpPr>
          <p:nvPr/>
        </p:nvCxnSpPr>
        <p:spPr bwMode="auto">
          <a:xfrm rot="5400000" flipH="1" flipV="1">
            <a:off x="6380215" y="1149000"/>
            <a:ext cx="38398" cy="2375302"/>
          </a:xfrm>
          <a:prstGeom prst="curvedConnector3">
            <a:avLst>
              <a:gd name="adj1" fmla="val -595344"/>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1188" y="3143251"/>
            <a:ext cx="378630"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8</a:t>
            </a:r>
            <a:endParaRPr lang="zh-CN" altLang="en-US" dirty="0">
              <a:solidFill>
                <a:schemeClr val="tx2">
                  <a:lumMod val="75000"/>
                </a:schemeClr>
              </a:solidFill>
            </a:endParaRPr>
          </a:p>
        </p:txBody>
      </p:sp>
      <p:cxnSp>
        <p:nvCxnSpPr>
          <p:cNvPr id="39" name="曲线连接符 38"/>
          <p:cNvCxnSpPr>
            <a:cxnSpLocks noChangeShapeType="1"/>
            <a:stCxn id="31" idx="2"/>
            <a:endCxn id="38" idx="2"/>
          </p:cNvCxnSpPr>
          <p:nvPr/>
        </p:nvCxnSpPr>
        <p:spPr bwMode="auto">
          <a:xfrm rot="5400000" flipH="1" flipV="1">
            <a:off x="4936782" y="2750391"/>
            <a:ext cx="89197" cy="1798246"/>
          </a:xfrm>
          <a:prstGeom prst="curvedConnector3">
            <a:avLst>
              <a:gd name="adj1" fmla="val -256287"/>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4098926" y="4618038"/>
            <a:ext cx="572593" cy="461665"/>
          </a:xfrm>
          <a:prstGeom prst="rect">
            <a:avLst/>
          </a:prstGeom>
          <a:solidFill>
            <a:schemeClr val="bg1">
              <a:lumMod val="85000"/>
            </a:schemeClr>
          </a:solidFill>
        </p:spPr>
        <p:txBody>
          <a:bodyPr wrap="none">
            <a:spAutoFit/>
          </a:bodyPr>
          <a:lstStyle/>
          <a:p>
            <a:pPr>
              <a:defRPr/>
            </a:pPr>
            <a:r>
              <a:rPr lang="en-US" altLang="zh-CN" dirty="0">
                <a:solidFill>
                  <a:schemeClr val="tx2">
                    <a:lumMod val="75000"/>
                  </a:schemeClr>
                </a:solidFill>
              </a:rPr>
              <a:t>10</a:t>
            </a:r>
            <a:endParaRPr lang="zh-CN" altLang="en-US" dirty="0">
              <a:solidFill>
                <a:schemeClr val="tx2">
                  <a:lumMod val="75000"/>
                </a:schemeClr>
              </a:solidFill>
            </a:endParaRPr>
          </a:p>
        </p:txBody>
      </p:sp>
      <p:cxnSp>
        <p:nvCxnSpPr>
          <p:cNvPr id="41" name="曲线连接符 40"/>
          <p:cNvCxnSpPr>
            <a:cxnSpLocks noChangeShapeType="1"/>
            <a:stCxn id="29" idx="2"/>
            <a:endCxn id="40" idx="2"/>
          </p:cNvCxnSpPr>
          <p:nvPr/>
        </p:nvCxnSpPr>
        <p:spPr bwMode="auto">
          <a:xfrm rot="5400000" flipH="1" flipV="1">
            <a:off x="3433887" y="4163591"/>
            <a:ext cx="35223" cy="1867447"/>
          </a:xfrm>
          <a:prstGeom prst="curvedConnector3">
            <a:avLst>
              <a:gd name="adj1" fmla="val -649008"/>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cxnSpLocks noChangeShapeType="1"/>
          </p:cNvCxnSpPr>
          <p:nvPr/>
        </p:nvCxnSpPr>
        <p:spPr bwMode="auto">
          <a:xfrm flipV="1">
            <a:off x="4465638" y="5078412"/>
            <a:ext cx="0" cy="539750"/>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a:cxnSpLocks noChangeShapeType="1"/>
            <a:stCxn id="27" idx="0"/>
          </p:cNvCxnSpPr>
          <p:nvPr/>
        </p:nvCxnSpPr>
        <p:spPr bwMode="auto">
          <a:xfrm flipH="1" flipV="1">
            <a:off x="6049963" y="3559175"/>
            <a:ext cx="995362" cy="601662"/>
          </a:xfrm>
          <a:prstGeom prst="straightConnector1">
            <a:avLst/>
          </a:prstGeom>
          <a:noFill/>
          <a:ln w="31750" algn="ctr">
            <a:solidFill>
              <a:srgbClr val="C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5"/>
          <p:cNvSpPr txBox="1">
            <a:spLocks noChangeArrowheads="1"/>
          </p:cNvSpPr>
          <p:nvPr/>
        </p:nvSpPr>
        <p:spPr bwMode="auto">
          <a:xfrm>
            <a:off x="4264641" y="5468938"/>
            <a:ext cx="7080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1</a:t>
            </a:r>
          </a:p>
          <a:p>
            <a:pPr algn="ctr" eaLnBrk="1" hangingPunct="1">
              <a:spcBef>
                <a:spcPct val="0"/>
              </a:spcBef>
              <a:buFont typeface="Wingdings" pitchFamily="2" charset="2"/>
              <a:buNone/>
            </a:pPr>
            <a:r>
              <a:rPr lang="en-US" altLang="zh-CN" sz="1800" dirty="0"/>
              <a:t>entry</a:t>
            </a:r>
            <a:endParaRPr lang="zh-CN" altLang="en-US" sz="2400" dirty="0"/>
          </a:p>
        </p:txBody>
      </p:sp>
      <p:sp>
        <p:nvSpPr>
          <p:cNvPr id="45" name="Rectangle 4"/>
          <p:cNvSpPr>
            <a:spLocks noChangeArrowheads="1"/>
          </p:cNvSpPr>
          <p:nvPr/>
        </p:nvSpPr>
        <p:spPr bwMode="auto">
          <a:xfrm>
            <a:off x="5211763" y="4876800"/>
            <a:ext cx="52816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92075" indent="-92075"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lvl="1" eaLnBrk="1" hangingPunct="1">
              <a:lnSpc>
                <a:spcPct val="120000"/>
              </a:lnSpc>
              <a:buClr>
                <a:schemeClr val="hlink"/>
              </a:buClr>
              <a:buSzPct val="55000"/>
              <a:buFont typeface="Wingdings" pitchFamily="2" charset="2"/>
              <a:buNone/>
            </a:pPr>
            <a:r>
              <a:rPr lang="zh-CN" altLang="en-US" sz="2000" dirty="0">
                <a:latin typeface="Times New Roman" pitchFamily="18" charset="0"/>
                <a:cs typeface="Times New Roman" pitchFamily="18" charset="0"/>
              </a:rPr>
              <a:t>拓扑排序：</a:t>
            </a: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4</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5</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6</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7</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8</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9</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10</a:t>
            </a:r>
          </a:p>
        </p:txBody>
      </p:sp>
      <p:sp>
        <p:nvSpPr>
          <p:cNvPr id="46" name="Rectangle 5"/>
          <p:cNvSpPr>
            <a:spLocks noChangeArrowheads="1"/>
          </p:cNvSpPr>
          <p:nvPr/>
        </p:nvSpPr>
        <p:spPr bwMode="auto">
          <a:xfrm>
            <a:off x="5334000" y="5334001"/>
            <a:ext cx="544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marL="0" lvl="1" eaLnBrk="1" hangingPunct="1">
              <a:lnSpc>
                <a:spcPct val="120000"/>
              </a:lnSpc>
              <a:buClr>
                <a:schemeClr val="hlink"/>
              </a:buClr>
              <a:buSzPct val="55000"/>
              <a:buNone/>
            </a:pP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3 </a:t>
            </a:r>
            <a:r>
              <a:rPr lang="zh-CN" altLang="en-US" sz="2400" dirty="0">
                <a:latin typeface="Times New Roman" pitchFamily="18" charset="0"/>
                <a:cs typeface="Times New Roman" pitchFamily="18" charset="0"/>
              </a:rPr>
              <a:t>为终结符号的综合属性</a:t>
            </a:r>
          </a:p>
        </p:txBody>
      </p:sp>
      <p:sp>
        <p:nvSpPr>
          <p:cNvPr id="47" name="Rectangle 6"/>
          <p:cNvSpPr>
            <a:spLocks noChangeArrowheads="1"/>
          </p:cNvSpPr>
          <p:nvPr/>
        </p:nvSpPr>
        <p:spPr bwMode="auto">
          <a:xfrm>
            <a:off x="5334000" y="5791200"/>
            <a:ext cx="52689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marL="0" lvl="1" eaLnBrk="1" hangingPunct="1">
              <a:lnSpc>
                <a:spcPct val="120000"/>
              </a:lnSpc>
              <a:buClr>
                <a:schemeClr val="hlink"/>
              </a:buClr>
              <a:buSzPct val="55000"/>
              <a:buNone/>
            </a:pPr>
            <a:r>
              <a:rPr lang="en-US" altLang="zh-CN" sz="2400" dirty="0">
                <a:latin typeface="Times New Roman" pitchFamily="18" charset="0"/>
                <a:cs typeface="Times New Roman" pitchFamily="18" charset="0"/>
              </a:rPr>
              <a:t>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8</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10 </a:t>
            </a:r>
            <a:r>
              <a:rPr lang="zh-CN" altLang="en-US" sz="2400" dirty="0">
                <a:latin typeface="Times New Roman" pitchFamily="18" charset="0"/>
                <a:cs typeface="Times New Roman" pitchFamily="18" charset="0"/>
              </a:rPr>
              <a:t>为虚属性，由语义动作计算</a:t>
            </a:r>
          </a:p>
        </p:txBody>
      </p:sp>
    </p:spTree>
    <p:extLst>
      <p:ext uri="{BB962C8B-B14F-4D97-AF65-F5344CB8AC3E}">
        <p14:creationId xmlns:p14="http://schemas.microsoft.com/office/powerpoint/2010/main" val="302759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P spid="46" grpId="0" autoUpdateAnimBg="0"/>
      <p:bldP spid="4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1" y="838200"/>
            <a:ext cx="11404600" cy="5334000"/>
          </a:xfrm>
        </p:spPr>
        <p:txBody>
          <a:bodyPr/>
          <a:lstStyle/>
          <a:p>
            <a:r>
              <a:rPr lang="zh-CN" altLang="en-US" dirty="0"/>
              <a:t>属性计算实例</a:t>
            </a:r>
            <a:r>
              <a:rPr lang="en-US" altLang="zh-CN" dirty="0"/>
              <a:t> </a:t>
            </a:r>
            <a:endParaRPr lang="zh-CN" altLang="en-US" dirty="0"/>
          </a:p>
          <a:p>
            <a:pPr lvl="1"/>
            <a:r>
              <a:rPr lang="zh-CN" altLang="en-US" dirty="0"/>
              <a:t>拓扑排序：</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a:t>
            </a:r>
            <a:r>
              <a:rPr lang="en-US" altLang="zh-CN" dirty="0"/>
              <a:t>10</a:t>
            </a:r>
          </a:p>
          <a:p>
            <a:pPr marL="0" indent="0">
              <a:buNone/>
              <a:defRPr/>
            </a:pPr>
            <a:r>
              <a:rPr kumimoji="1" lang="en-US" altLang="zh-CN" dirty="0"/>
              <a:t> 	</a:t>
            </a:r>
            <a:r>
              <a:rPr kumimoji="1" lang="en-US" altLang="zh-CN" sz="2400" dirty="0"/>
              <a:t>a</a:t>
            </a:r>
            <a:r>
              <a:rPr kumimoji="1" lang="en-US" altLang="zh-CN" sz="2400" baseline="-25000" dirty="0"/>
              <a:t>4</a:t>
            </a:r>
            <a:r>
              <a:rPr kumimoji="1" lang="en-US" altLang="zh-CN" sz="2400" dirty="0"/>
              <a:t>:=integer;</a:t>
            </a:r>
          </a:p>
          <a:p>
            <a:pPr marL="0" indent="0">
              <a:buNone/>
              <a:defRPr/>
            </a:pPr>
            <a:r>
              <a:rPr kumimoji="1" lang="en-US" altLang="zh-CN" sz="2400" dirty="0"/>
              <a:t>        	a</a:t>
            </a:r>
            <a:r>
              <a:rPr kumimoji="1" lang="en-US" altLang="zh-CN" sz="2400" baseline="-25000" dirty="0"/>
              <a:t>5</a:t>
            </a:r>
            <a:r>
              <a:rPr kumimoji="1" lang="en-US" altLang="zh-CN" sz="2400" dirty="0"/>
              <a:t>:=a</a:t>
            </a:r>
            <a:r>
              <a:rPr kumimoji="1" lang="en-US" altLang="zh-CN" sz="2400" baseline="-25000" dirty="0"/>
              <a:t>4</a:t>
            </a:r>
            <a:r>
              <a:rPr kumimoji="1" lang="en-US" altLang="zh-CN" sz="2400" dirty="0"/>
              <a:t>;</a:t>
            </a:r>
          </a:p>
          <a:p>
            <a:pPr marL="342900" lvl="1" indent="0">
              <a:buNone/>
              <a:defRPr/>
            </a:pPr>
            <a:r>
              <a:rPr kumimoji="1" lang="en-US" altLang="zh-CN" sz="2400" dirty="0"/>
              <a:t>        </a:t>
            </a:r>
            <a:r>
              <a:rPr kumimoji="1" lang="en-US" altLang="zh-CN" sz="2400" dirty="0" err="1"/>
              <a:t>addtype</a:t>
            </a:r>
            <a:r>
              <a:rPr kumimoji="1" lang="en-US" altLang="zh-CN" sz="2400" dirty="0"/>
              <a:t>(id</a:t>
            </a:r>
            <a:r>
              <a:rPr kumimoji="1" lang="en-US" altLang="zh-CN" sz="2400" baseline="-25000" dirty="0"/>
              <a:t>3</a:t>
            </a:r>
            <a:r>
              <a:rPr kumimoji="1" lang="en-US" altLang="zh-CN" sz="2400" dirty="0">
                <a:sym typeface="Symbol" pitchFamily="18" charset="2"/>
              </a:rPr>
              <a:t>entry,a</a:t>
            </a:r>
            <a:r>
              <a:rPr kumimoji="1" lang="en-US" altLang="zh-CN" sz="2400" baseline="-25000" dirty="0">
                <a:sym typeface="Symbol" pitchFamily="18" charset="2"/>
              </a:rPr>
              <a:t>5</a:t>
            </a:r>
            <a:r>
              <a:rPr kumimoji="1" lang="en-US" altLang="zh-CN" sz="2400" dirty="0">
                <a:sym typeface="Symbol" pitchFamily="18" charset="2"/>
              </a:rPr>
              <a:t>);</a:t>
            </a:r>
          </a:p>
          <a:p>
            <a:pPr marL="342900" lvl="1" indent="0">
              <a:buNone/>
              <a:defRPr/>
            </a:pPr>
            <a:r>
              <a:rPr kumimoji="1" lang="en-US" altLang="zh-CN" sz="2400" dirty="0">
                <a:sym typeface="Symbol" pitchFamily="18" charset="2"/>
              </a:rPr>
              <a:t>        a</a:t>
            </a:r>
            <a:r>
              <a:rPr kumimoji="1" lang="en-US" altLang="zh-CN" sz="2400" baseline="-25000" dirty="0">
                <a:sym typeface="Symbol" pitchFamily="18" charset="2"/>
              </a:rPr>
              <a:t>7</a:t>
            </a:r>
            <a:r>
              <a:rPr kumimoji="1" lang="en-US" altLang="zh-CN" sz="2400" dirty="0">
                <a:sym typeface="Symbol" pitchFamily="18" charset="2"/>
              </a:rPr>
              <a:t>:=a</a:t>
            </a:r>
            <a:r>
              <a:rPr kumimoji="1" lang="en-US" altLang="zh-CN" sz="2400" baseline="-25000" dirty="0">
                <a:sym typeface="Symbol" pitchFamily="18" charset="2"/>
              </a:rPr>
              <a:t>5</a:t>
            </a:r>
            <a:r>
              <a:rPr kumimoji="1" lang="en-US" altLang="zh-CN" sz="2400" dirty="0">
                <a:sym typeface="Symbol" pitchFamily="18" charset="2"/>
              </a:rPr>
              <a:t>;</a:t>
            </a:r>
          </a:p>
          <a:p>
            <a:pPr marL="342900" lvl="1" indent="0">
              <a:buNone/>
              <a:defRPr/>
            </a:pPr>
            <a:r>
              <a:rPr kumimoji="1" lang="en-US" altLang="zh-CN" sz="2400" dirty="0"/>
              <a:t>        </a:t>
            </a:r>
            <a:r>
              <a:rPr kumimoji="1" lang="en-US" altLang="zh-CN" sz="2400" dirty="0" err="1"/>
              <a:t>addtype</a:t>
            </a:r>
            <a:r>
              <a:rPr kumimoji="1" lang="en-US" altLang="zh-CN" sz="2400" dirty="0"/>
              <a:t>(id</a:t>
            </a:r>
            <a:r>
              <a:rPr kumimoji="1" lang="en-US" altLang="zh-CN" sz="2400" baseline="-25000" dirty="0"/>
              <a:t>2</a:t>
            </a:r>
            <a:r>
              <a:rPr kumimoji="1" lang="en-US" altLang="zh-CN" sz="2400" dirty="0">
                <a:sym typeface="Symbol" pitchFamily="18" charset="2"/>
              </a:rPr>
              <a:t>entry,a</a:t>
            </a:r>
            <a:r>
              <a:rPr kumimoji="1" lang="en-US" altLang="zh-CN" sz="2400" baseline="-25000" dirty="0">
                <a:sym typeface="Symbol" pitchFamily="18" charset="2"/>
              </a:rPr>
              <a:t>7</a:t>
            </a:r>
            <a:r>
              <a:rPr kumimoji="1" lang="en-US" altLang="zh-CN" sz="2400" dirty="0">
                <a:sym typeface="Symbol" pitchFamily="18" charset="2"/>
              </a:rPr>
              <a:t>);</a:t>
            </a:r>
            <a:endParaRPr kumimoji="1" lang="en-US" altLang="zh-CN" sz="2400" dirty="0"/>
          </a:p>
          <a:p>
            <a:pPr marL="342900" lvl="1" indent="0">
              <a:buNone/>
              <a:defRPr/>
            </a:pPr>
            <a:r>
              <a:rPr kumimoji="1" lang="en-US" altLang="zh-CN" sz="2400" dirty="0"/>
              <a:t>        a</a:t>
            </a:r>
            <a:r>
              <a:rPr kumimoji="1" lang="en-US" altLang="zh-CN" sz="2400" baseline="-25000" dirty="0"/>
              <a:t>9</a:t>
            </a:r>
            <a:r>
              <a:rPr kumimoji="1" lang="en-US" altLang="zh-CN" sz="2400" dirty="0"/>
              <a:t>:=a</a:t>
            </a:r>
            <a:r>
              <a:rPr kumimoji="1" lang="en-US" altLang="zh-CN" sz="2400" baseline="-25000" dirty="0"/>
              <a:t>7</a:t>
            </a:r>
            <a:r>
              <a:rPr kumimoji="1" lang="en-US" altLang="zh-CN" sz="2400" dirty="0"/>
              <a:t>;</a:t>
            </a:r>
          </a:p>
          <a:p>
            <a:pPr marL="342900" lvl="1" indent="0">
              <a:buNone/>
              <a:defRPr/>
            </a:pPr>
            <a:r>
              <a:rPr kumimoji="1" lang="en-US" altLang="zh-CN" sz="2400" dirty="0"/>
              <a:t>        </a:t>
            </a:r>
            <a:r>
              <a:rPr kumimoji="1" lang="en-US" altLang="zh-CN" sz="2400" dirty="0" err="1"/>
              <a:t>addtype</a:t>
            </a:r>
            <a:r>
              <a:rPr kumimoji="1" lang="en-US" altLang="zh-CN" sz="2400" dirty="0"/>
              <a:t>(id</a:t>
            </a:r>
            <a:r>
              <a:rPr kumimoji="1" lang="en-US" altLang="zh-CN" sz="2400" baseline="-25000" dirty="0"/>
              <a:t>1</a:t>
            </a:r>
            <a:r>
              <a:rPr kumimoji="1" lang="en-US" altLang="zh-CN" sz="2400" dirty="0">
                <a:sym typeface="Symbol" pitchFamily="18" charset="2"/>
              </a:rPr>
              <a:t>entry,a</a:t>
            </a:r>
            <a:r>
              <a:rPr kumimoji="1" lang="en-US" altLang="zh-CN" sz="2400" baseline="-25000" dirty="0">
                <a:sym typeface="Symbol" pitchFamily="18" charset="2"/>
              </a:rPr>
              <a:t>9</a:t>
            </a:r>
            <a:r>
              <a:rPr kumimoji="1" lang="en-US" altLang="zh-CN" sz="2400" dirty="0">
                <a:sym typeface="Symbol" pitchFamily="18" charset="2"/>
              </a:rPr>
              <a:t>);</a:t>
            </a:r>
          </a:p>
          <a:p>
            <a:pPr lvl="1">
              <a:defRPr/>
            </a:pPr>
            <a:r>
              <a:rPr kumimoji="1" lang="zh-CN" altLang="en-US" dirty="0">
                <a:sym typeface="Symbol" pitchFamily="18" charset="2"/>
              </a:rPr>
              <a:t>通过这些语义规则的计算，把类型</a:t>
            </a:r>
            <a:r>
              <a:rPr kumimoji="1" lang="en-US" altLang="zh-CN" dirty="0" err="1">
                <a:sym typeface="Symbol" pitchFamily="18" charset="2"/>
              </a:rPr>
              <a:t>int</a:t>
            </a:r>
            <a:r>
              <a:rPr kumimoji="1" lang="zh-CN" altLang="en-US" dirty="0">
                <a:sym typeface="Symbol" pitchFamily="18" charset="2"/>
              </a:rPr>
              <a:t>填写到符号表中每一个标识符的类型项中</a:t>
            </a:r>
            <a:endParaRPr lang="en-US" altLang="zh-CN" dirty="0"/>
          </a:p>
        </p:txBody>
      </p:sp>
      <p:sp>
        <p:nvSpPr>
          <p:cNvPr id="3" name="灯片编号占位符 2"/>
          <p:cNvSpPr>
            <a:spLocks noGrp="1"/>
          </p:cNvSpPr>
          <p:nvPr>
            <p:ph type="sldNum" sz="quarter" idx="12"/>
          </p:nvPr>
        </p:nvSpPr>
        <p:spPr/>
        <p:txBody>
          <a:bodyPr/>
          <a:lstStyle/>
          <a:p>
            <a:fld id="{10F35DC5-7E65-8247-99AB-4E984F8A921E}" type="slidenum">
              <a:rPr lang="en-US" smtClean="0"/>
              <a:pPr/>
              <a:t>45</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Tree>
    <p:extLst>
      <p:ext uri="{BB962C8B-B14F-4D97-AF65-F5344CB8AC3E}">
        <p14:creationId xmlns:p14="http://schemas.microsoft.com/office/powerpoint/2010/main" val="9548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1" y="990600"/>
            <a:ext cx="11125199" cy="5181600"/>
          </a:xfrm>
        </p:spPr>
        <p:txBody>
          <a:bodyPr/>
          <a:lstStyle/>
          <a:p>
            <a:r>
              <a:rPr lang="zh-CN" altLang="en-US" sz="3600" dirty="0"/>
              <a:t>属性计算的三种方法</a:t>
            </a:r>
          </a:p>
          <a:p>
            <a:pPr lvl="1"/>
            <a:r>
              <a:rPr lang="en-US" altLang="zh-CN" sz="3200" dirty="0"/>
              <a:t>1. </a:t>
            </a:r>
            <a:r>
              <a:rPr lang="zh-CN" altLang="en-US" sz="3200" dirty="0"/>
              <a:t>分析树法</a:t>
            </a:r>
            <a:endParaRPr lang="en-US" altLang="zh-CN" sz="3200" dirty="0"/>
          </a:p>
          <a:p>
            <a:pPr lvl="2"/>
            <a:r>
              <a:rPr lang="en-US" altLang="zh-CN" sz="3200" dirty="0"/>
              <a:t>(1)</a:t>
            </a:r>
            <a:r>
              <a:rPr lang="zh-CN" altLang="en-US" sz="3200" dirty="0"/>
              <a:t>按基础文法构造句子</a:t>
            </a:r>
            <a:r>
              <a:rPr lang="en-US" altLang="zh-CN" sz="3200" dirty="0"/>
              <a:t>(</a:t>
            </a:r>
            <a:r>
              <a:rPr lang="zh-CN" altLang="en-US" sz="3200" dirty="0"/>
              <a:t>程序</a:t>
            </a:r>
            <a:r>
              <a:rPr lang="en-US" altLang="zh-CN" sz="3200" dirty="0"/>
              <a:t>)</a:t>
            </a:r>
            <a:r>
              <a:rPr lang="zh-CN" altLang="en-US" sz="3200" dirty="0"/>
              <a:t>的分析树</a:t>
            </a:r>
            <a:r>
              <a:rPr lang="en-US" altLang="zh-CN" sz="3200" dirty="0"/>
              <a:t>(</a:t>
            </a:r>
            <a:r>
              <a:rPr lang="zh-CN" altLang="en-US" sz="3200" dirty="0"/>
              <a:t>语法分析</a:t>
            </a:r>
            <a:r>
              <a:rPr lang="en-US" altLang="zh-CN" sz="3200" dirty="0"/>
              <a:t>)</a:t>
            </a:r>
            <a:endParaRPr lang="zh-CN" altLang="en-US" sz="3200" dirty="0"/>
          </a:p>
          <a:p>
            <a:pPr lvl="2"/>
            <a:r>
              <a:rPr lang="en-US" altLang="zh-CN" sz="3200" dirty="0"/>
              <a:t>(2)</a:t>
            </a:r>
            <a:r>
              <a:rPr lang="zh-CN" altLang="en-US" sz="3200" dirty="0"/>
              <a:t>按分析树构造依赖图</a:t>
            </a:r>
          </a:p>
          <a:p>
            <a:pPr lvl="2"/>
            <a:r>
              <a:rPr lang="en-US" altLang="zh-CN" sz="3200" dirty="0"/>
              <a:t>(3)</a:t>
            </a:r>
            <a:r>
              <a:rPr lang="zh-CN" altLang="en-US" sz="3200" dirty="0"/>
              <a:t>对依赖图进行拓扑排序，得到语义规则的执行顺序</a:t>
            </a:r>
          </a:p>
          <a:p>
            <a:pPr lvl="2"/>
            <a:r>
              <a:rPr lang="en-US" altLang="zh-CN" sz="3200" dirty="0"/>
              <a:t>(4)</a:t>
            </a:r>
            <a:r>
              <a:rPr lang="zh-CN" altLang="en-US" sz="3200" dirty="0"/>
              <a:t>按上述顺序执行语义规则，计算属性值，得到句子的翻译结果</a:t>
            </a:r>
            <a:endParaRPr lang="en-US" altLang="zh-CN" sz="3200" dirty="0"/>
          </a:p>
          <a:p>
            <a:pPr lvl="1"/>
            <a:r>
              <a:rPr lang="zh-CN" altLang="en-US" sz="3600" b="1" dirty="0">
                <a:solidFill>
                  <a:srgbClr val="FF0000"/>
                </a:solidFill>
                <a:latin typeface="Tahoma" pitchFamily="34" charset="0"/>
              </a:rPr>
              <a:t>如果依赖图存在回路，这种方法会失败</a:t>
            </a:r>
          </a:p>
        </p:txBody>
      </p:sp>
      <p:sp>
        <p:nvSpPr>
          <p:cNvPr id="3" name="灯片编号占位符 2"/>
          <p:cNvSpPr>
            <a:spLocks noGrp="1"/>
          </p:cNvSpPr>
          <p:nvPr>
            <p:ph type="sldNum" sz="quarter" idx="12"/>
          </p:nvPr>
        </p:nvSpPr>
        <p:spPr/>
        <p:txBody>
          <a:bodyPr/>
          <a:lstStyle/>
          <a:p>
            <a:fld id="{10F35DC5-7E65-8247-99AB-4E984F8A921E}" type="slidenum">
              <a:rPr lang="en-US" smtClean="0"/>
              <a:pPr/>
              <a:t>46</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Tree>
    <p:extLst>
      <p:ext uri="{BB962C8B-B14F-4D97-AF65-F5344CB8AC3E}">
        <p14:creationId xmlns:p14="http://schemas.microsoft.com/office/powerpoint/2010/main" val="26108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838200"/>
            <a:ext cx="11328400" cy="5334000"/>
          </a:xfrm>
        </p:spPr>
        <p:txBody>
          <a:bodyPr/>
          <a:lstStyle/>
          <a:p>
            <a:r>
              <a:rPr lang="zh-CN" altLang="en-US" sz="3600" dirty="0"/>
              <a:t>属性计算的三种方法</a:t>
            </a:r>
          </a:p>
          <a:p>
            <a:pPr lvl="1">
              <a:defRPr/>
            </a:pPr>
            <a:r>
              <a:rPr lang="en-US" altLang="zh-CN" sz="3200" dirty="0"/>
              <a:t>2.</a:t>
            </a:r>
            <a:r>
              <a:rPr lang="zh-CN" altLang="en-US" sz="3200" dirty="0"/>
              <a:t>基于语义规则的方法</a:t>
            </a:r>
            <a:endParaRPr lang="en-US" altLang="zh-CN" sz="3200" dirty="0"/>
          </a:p>
          <a:p>
            <a:pPr lvl="2">
              <a:defRPr/>
            </a:pPr>
            <a:r>
              <a:rPr lang="zh-CN" altLang="en-US" sz="3200" dirty="0"/>
              <a:t>语法分析和属性计算分开，先构造分析树，然后按预先定义的策略遍历分析树来计算属性</a:t>
            </a:r>
          </a:p>
          <a:p>
            <a:pPr lvl="2">
              <a:defRPr/>
            </a:pPr>
            <a:r>
              <a:rPr lang="zh-CN" altLang="en-US" sz="3200" u="sng" dirty="0">
                <a:latin typeface="Tahoma" pitchFamily="34" charset="0"/>
              </a:rPr>
              <a:t>语义规则的定义和计算顺序</a:t>
            </a:r>
            <a:r>
              <a:rPr lang="en-US" altLang="zh-CN" sz="3200" u="sng" dirty="0">
                <a:latin typeface="Tahoma" pitchFamily="34" charset="0"/>
              </a:rPr>
              <a:t>(</a:t>
            </a:r>
            <a:r>
              <a:rPr lang="zh-CN" altLang="en-US" sz="3200" u="sng" dirty="0">
                <a:latin typeface="Tahoma" pitchFamily="34" charset="0"/>
              </a:rPr>
              <a:t>翻译模式</a:t>
            </a:r>
            <a:r>
              <a:rPr lang="en-US" altLang="zh-CN" sz="3200" u="sng" dirty="0">
                <a:latin typeface="Tahoma" pitchFamily="34" charset="0"/>
              </a:rPr>
              <a:t>)</a:t>
            </a:r>
            <a:r>
              <a:rPr lang="zh-CN" altLang="en-US" sz="3200" dirty="0">
                <a:latin typeface="Tahoma" pitchFamily="34" charset="0"/>
              </a:rPr>
              <a:t>在编译器构造之前确定</a:t>
            </a:r>
            <a:endParaRPr lang="en-US" altLang="zh-CN" sz="3200" dirty="0">
              <a:latin typeface="Tahoma" pitchFamily="34" charset="0"/>
            </a:endParaRPr>
          </a:p>
          <a:p>
            <a:pPr lvl="2">
              <a:defRPr/>
            </a:pPr>
            <a:r>
              <a:rPr lang="zh-CN" altLang="en-US" sz="3200" dirty="0">
                <a:latin typeface="Tahoma" pitchFamily="34" charset="0"/>
              </a:rPr>
              <a:t>分析树遍历策略的确定（构造编译器时）要考虑语义规则的定义及计算顺序，因此是基于规则的方法</a:t>
            </a:r>
          </a:p>
          <a:p>
            <a:pPr lvl="1">
              <a:defRPr/>
            </a:pPr>
            <a:r>
              <a:rPr lang="zh-CN" altLang="en-US" sz="3200" dirty="0">
                <a:latin typeface="Tahoma" pitchFamily="34" charset="0"/>
              </a:rPr>
              <a:t>优点：不构造依赖图，不对依赖图进行拓扑排序，提高了时空效率</a:t>
            </a:r>
          </a:p>
        </p:txBody>
      </p:sp>
      <p:sp>
        <p:nvSpPr>
          <p:cNvPr id="3" name="灯片编号占位符 2"/>
          <p:cNvSpPr>
            <a:spLocks noGrp="1"/>
          </p:cNvSpPr>
          <p:nvPr>
            <p:ph type="sldNum" sz="quarter" idx="12"/>
          </p:nvPr>
        </p:nvSpPr>
        <p:spPr/>
        <p:txBody>
          <a:bodyPr/>
          <a:lstStyle/>
          <a:p>
            <a:fld id="{10F35DC5-7E65-8247-99AB-4E984F8A921E}" type="slidenum">
              <a:rPr lang="en-US" smtClean="0"/>
              <a:pPr/>
              <a:t>47</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Tree>
    <p:extLst>
      <p:ext uri="{BB962C8B-B14F-4D97-AF65-F5344CB8AC3E}">
        <p14:creationId xmlns:p14="http://schemas.microsoft.com/office/powerpoint/2010/main" val="407148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90600"/>
            <a:ext cx="11582400" cy="5029200"/>
          </a:xfrm>
        </p:spPr>
        <p:txBody>
          <a:bodyPr/>
          <a:lstStyle/>
          <a:p>
            <a:r>
              <a:rPr lang="zh-CN" altLang="en-US" sz="3600" dirty="0"/>
              <a:t>属性计算的三种方法</a:t>
            </a:r>
          </a:p>
          <a:p>
            <a:pPr lvl="1">
              <a:lnSpc>
                <a:spcPct val="110000"/>
              </a:lnSpc>
            </a:pPr>
            <a:r>
              <a:rPr lang="en-US" altLang="zh-CN" sz="3200" dirty="0"/>
              <a:t>3</a:t>
            </a:r>
            <a:r>
              <a:rPr lang="zh-CN" altLang="en-US" sz="3200" dirty="0"/>
              <a:t>、忽略语义规则的方法：</a:t>
            </a:r>
          </a:p>
          <a:p>
            <a:pPr lvl="2">
              <a:lnSpc>
                <a:spcPct val="110000"/>
              </a:lnSpc>
            </a:pPr>
            <a:r>
              <a:rPr lang="zh-CN" altLang="en-US" sz="3200" dirty="0"/>
              <a:t>在进行语法分析的同时进行翻译，即边分析边计算属性，计算次序由分析方法确定而与语义规则无关</a:t>
            </a:r>
          </a:p>
          <a:p>
            <a:pPr marL="1028700" lvl="4" indent="-342900"/>
            <a:r>
              <a:rPr lang="zh-CN" altLang="en-US" sz="3200" dirty="0"/>
              <a:t>缺点：这样确定计算次序将限制能实现的语法制导定义的种类</a:t>
            </a:r>
            <a:endParaRPr lang="en-US" altLang="zh-CN" sz="3200" dirty="0"/>
          </a:p>
          <a:p>
            <a:pPr marL="1028700" lvl="4" indent="-342900"/>
            <a:r>
              <a:rPr lang="zh-CN" altLang="en-US" sz="3200" dirty="0"/>
              <a:t>优点：不构造依赖图，不对依赖图进行拓扑排序，提高了时空效率</a:t>
            </a: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48</a:t>
            </a:fld>
            <a:endParaRPr lang="en-US"/>
          </a:p>
        </p:txBody>
      </p:sp>
      <p:sp>
        <p:nvSpPr>
          <p:cNvPr id="4" name="标题 3"/>
          <p:cNvSpPr>
            <a:spLocks noGrp="1"/>
          </p:cNvSpPr>
          <p:nvPr>
            <p:ph type="title"/>
          </p:nvPr>
        </p:nvSpPr>
        <p:spPr/>
        <p:txBody>
          <a:bodyPr/>
          <a:lstStyle/>
          <a:p>
            <a:r>
              <a:rPr lang="en-US" altLang="zh-CN" dirty="0"/>
              <a:t>5.2.4 </a:t>
            </a:r>
            <a:r>
              <a:rPr lang="zh-CN" altLang="en-US" dirty="0"/>
              <a:t>属性计算顺序</a:t>
            </a:r>
          </a:p>
        </p:txBody>
      </p:sp>
    </p:spTree>
    <p:extLst>
      <p:ext uri="{BB962C8B-B14F-4D97-AF65-F5344CB8AC3E}">
        <p14:creationId xmlns:p14="http://schemas.microsoft.com/office/powerpoint/2010/main" val="4900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3600" dirty="0">
                <a:latin typeface="华文新魏" panose="02010800040101010101" pitchFamily="2" charset="-122"/>
              </a:rPr>
              <a:t>语义分析概述</a:t>
            </a:r>
          </a:p>
          <a:p>
            <a:pPr>
              <a:lnSpc>
                <a:spcPct val="150000"/>
              </a:lnSpc>
            </a:pPr>
            <a:r>
              <a:rPr lang="zh-CN" altLang="en-US" sz="3600" dirty="0">
                <a:latin typeface="华文新魏" panose="02010800040101010101" pitchFamily="2" charset="-122"/>
              </a:rPr>
              <a:t>语法制导定义</a:t>
            </a:r>
          </a:p>
          <a:p>
            <a:pPr>
              <a:lnSpc>
                <a:spcPct val="150000"/>
              </a:lnSpc>
            </a:pPr>
            <a:r>
              <a:rPr lang="en-US" altLang="zh-CN" sz="3600" dirty="0">
                <a:solidFill>
                  <a:srgbClr val="FF0000"/>
                </a:solidFill>
                <a:latin typeface="华文新魏" panose="02010800040101010101" pitchFamily="2" charset="-122"/>
              </a:rPr>
              <a:t>S-</a:t>
            </a:r>
            <a:r>
              <a:rPr lang="zh-CN" altLang="en-US" sz="3600" dirty="0">
                <a:solidFill>
                  <a:srgbClr val="FF0000"/>
                </a:solidFill>
                <a:latin typeface="华文新魏" panose="02010800040101010101" pitchFamily="2" charset="-122"/>
              </a:rPr>
              <a:t>属性定义及其自底向上的计算</a:t>
            </a:r>
          </a:p>
          <a:p>
            <a:pPr>
              <a:lnSpc>
                <a:spcPct val="150000"/>
              </a:lnSpc>
            </a:pPr>
            <a:r>
              <a:rPr lang="en-US" altLang="zh-CN" sz="3600" dirty="0">
                <a:solidFill>
                  <a:schemeClr val="bg1">
                    <a:lumMod val="75000"/>
                  </a:schemeClr>
                </a:solidFill>
                <a:latin typeface="华文新魏" panose="02010800040101010101" pitchFamily="2" charset="-122"/>
              </a:rPr>
              <a:t>L-</a:t>
            </a:r>
            <a:r>
              <a:rPr lang="zh-CN" altLang="en-US" sz="3600" dirty="0">
                <a:solidFill>
                  <a:schemeClr val="bg1">
                    <a:lumMod val="75000"/>
                  </a:schemeClr>
                </a:solidFill>
                <a:latin typeface="华文新魏" panose="02010800040101010101" pitchFamily="2" charset="-122"/>
              </a:rPr>
              <a:t>属性定义及其自顶向下的计算</a:t>
            </a:r>
          </a:p>
          <a:p>
            <a:pPr>
              <a:lnSpc>
                <a:spcPct val="150000"/>
              </a:lnSpc>
            </a:pPr>
            <a:r>
              <a:rPr lang="zh-CN" altLang="en-US" sz="3600" dirty="0">
                <a:solidFill>
                  <a:schemeClr val="bg1">
                    <a:lumMod val="75000"/>
                  </a:schemeClr>
                </a:solidFill>
                <a:latin typeface="华文新魏" panose="02010800040101010101" pitchFamily="2" charset="-122"/>
              </a:rPr>
              <a:t>总结</a:t>
            </a:r>
            <a:endParaRPr lang="en-US" altLang="zh-CN" sz="3600" dirty="0">
              <a:solidFill>
                <a:schemeClr val="bg1">
                  <a:lumMod val="75000"/>
                </a:schemeClr>
              </a:solidFill>
              <a:latin typeface="华文新魏" panose="02010800040101010101" pitchFamily="2" charset="-122"/>
            </a:endParaRPr>
          </a:p>
        </p:txBody>
      </p:sp>
      <p:sp>
        <p:nvSpPr>
          <p:cNvPr id="4" name="灯片编号占位符 3"/>
          <p:cNvSpPr>
            <a:spLocks noGrp="1"/>
          </p:cNvSpPr>
          <p:nvPr>
            <p:ph type="sldNum" sz="quarter" idx="12"/>
          </p:nvPr>
        </p:nvSpPr>
        <p:spPr/>
        <p:txBody>
          <a:bodyPr/>
          <a:lstStyle/>
          <a:p>
            <a:fld id="{10F35DC5-7E65-8247-99AB-4E984F8A921E}" type="slidenum">
              <a:rPr lang="en-US" smtClean="0"/>
              <a:pPr/>
              <a:t>49</a:t>
            </a:fld>
            <a:endParaRPr lang="en-US"/>
          </a:p>
        </p:txBody>
      </p:sp>
      <p:sp>
        <p:nvSpPr>
          <p:cNvPr id="2" name="标题 1"/>
          <p:cNvSpPr>
            <a:spLocks noGrp="1"/>
          </p:cNvSpPr>
          <p:nvPr>
            <p:ph type="title"/>
          </p:nvPr>
        </p:nvSpPr>
        <p:spPr>
          <a:xfrm>
            <a:off x="2209800" y="42486"/>
            <a:ext cx="5486400" cy="722196"/>
          </a:xfrm>
        </p:spPr>
        <p:txBody>
          <a:bodyPr/>
          <a:lstStyle/>
          <a:p>
            <a:r>
              <a:rPr lang="zh-CN" altLang="en-US" dirty="0"/>
              <a:t>提纲</a:t>
            </a:r>
          </a:p>
        </p:txBody>
      </p:sp>
    </p:spTree>
    <p:extLst>
      <p:ext uri="{BB962C8B-B14F-4D97-AF65-F5344CB8AC3E}">
        <p14:creationId xmlns:p14="http://schemas.microsoft.com/office/powerpoint/2010/main" val="164442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0" hangingPunct="0">
              <a:lnSpc>
                <a:spcPct val="120000"/>
              </a:lnSpc>
              <a:buClr>
                <a:srgbClr val="5FB6F1"/>
              </a:buClr>
            </a:pPr>
            <a:r>
              <a:rPr lang="zh-CN" altLang="en-US" dirty="0">
                <a:solidFill>
                  <a:srgbClr val="000000"/>
                </a:solidFill>
                <a:ea typeface="华文新魏"/>
              </a:rPr>
              <a:t>语义是指什么？</a:t>
            </a:r>
            <a:endParaRPr lang="en-US" altLang="zh-CN" dirty="0">
              <a:solidFill>
                <a:srgbClr val="000000"/>
              </a:solidFill>
              <a:ea typeface="华文新魏"/>
            </a:endParaRPr>
          </a:p>
          <a:p>
            <a:pPr lvl="1" eaLnBrk="0" hangingPunct="0">
              <a:lnSpc>
                <a:spcPct val="120000"/>
              </a:lnSpc>
              <a:buClr>
                <a:srgbClr val="5FB6F1"/>
              </a:buClr>
            </a:pPr>
            <a:r>
              <a:rPr lang="zh-CN" altLang="en-US" dirty="0">
                <a:latin typeface="华文新魏" panose="02010800040101010101" pitchFamily="2" charset="-122"/>
              </a:rPr>
              <a:t>用</a:t>
            </a:r>
            <a:r>
              <a:rPr lang="en-US" altLang="zh-CN" dirty="0">
                <a:latin typeface="华文新魏" panose="02010800040101010101" pitchFamily="2" charset="-122"/>
              </a:rPr>
              <a:t>A</a:t>
            </a:r>
            <a:r>
              <a:rPr lang="zh-CN" altLang="en-US" dirty="0">
                <a:latin typeface="华文新魏" panose="02010800040101010101" pitchFamily="2" charset="-122"/>
              </a:rPr>
              <a:t>→</a:t>
            </a:r>
            <a:r>
              <a:rPr lang="en-US" altLang="zh-CN" dirty="0">
                <a:latin typeface="华文新魏" panose="02010800040101010101" pitchFamily="2" charset="-122"/>
              </a:rPr>
              <a:t>α</a:t>
            </a:r>
            <a:r>
              <a:rPr lang="zh-CN" altLang="en-US" dirty="0">
                <a:latin typeface="华文新魏" panose="02010800040101010101" pitchFamily="2" charset="-122"/>
              </a:rPr>
              <a:t>进行归约表达是什么意思？</a:t>
            </a:r>
            <a:endParaRPr lang="en-US" altLang="zh-CN" dirty="0">
              <a:solidFill>
                <a:srgbClr val="000000"/>
              </a:solidFill>
              <a:latin typeface="华文新魏" panose="02010800040101010101" pitchFamily="2" charset="-122"/>
            </a:endParaRPr>
          </a:p>
          <a:p>
            <a:pPr lvl="1" eaLnBrk="0" hangingPunct="0">
              <a:lnSpc>
                <a:spcPct val="120000"/>
              </a:lnSpc>
              <a:buClr>
                <a:srgbClr val="5FB6F1"/>
              </a:buClr>
            </a:pPr>
            <a:r>
              <a:rPr lang="zh-CN" altLang="en-US" dirty="0">
                <a:solidFill>
                  <a:srgbClr val="000000"/>
                </a:solidFill>
                <a:ea typeface="华文新魏"/>
              </a:rPr>
              <a:t>考察</a:t>
            </a:r>
            <a:r>
              <a:rPr lang="en-US" altLang="zh-CN" dirty="0">
                <a:solidFill>
                  <a:srgbClr val="000000"/>
                </a:solidFill>
                <a:ea typeface="华文新魏"/>
              </a:rPr>
              <a:t>operand + term</a:t>
            </a:r>
          </a:p>
          <a:p>
            <a:pPr lvl="1" eaLnBrk="0" hangingPunct="0">
              <a:lnSpc>
                <a:spcPct val="120000"/>
              </a:lnSpc>
              <a:buClr>
                <a:srgbClr val="5FB6F1"/>
              </a:buClr>
            </a:pPr>
            <a:r>
              <a:rPr lang="zh-CN" altLang="en-US" dirty="0">
                <a:solidFill>
                  <a:srgbClr val="000000"/>
                </a:solidFill>
                <a:ea typeface="华文新魏"/>
              </a:rPr>
              <a:t>有产生式</a:t>
            </a:r>
            <a:r>
              <a:rPr lang="en-US" altLang="zh-CN" dirty="0">
                <a:solidFill>
                  <a:srgbClr val="000000"/>
                </a:solidFill>
                <a:ea typeface="华文新魏"/>
              </a:rPr>
              <a:t>E</a:t>
            </a:r>
            <a:r>
              <a:rPr lang="zh-CN" altLang="en-US" dirty="0">
                <a:solidFill>
                  <a:srgbClr val="000000"/>
                </a:solidFill>
                <a:ea typeface="华文新魏"/>
              </a:rPr>
              <a:t>→</a:t>
            </a:r>
            <a:r>
              <a:rPr lang="en-US" altLang="zh-CN" dirty="0">
                <a:solidFill>
                  <a:srgbClr val="000000"/>
                </a:solidFill>
                <a:ea typeface="华文新魏"/>
              </a:rPr>
              <a:t>E</a:t>
            </a:r>
            <a:r>
              <a:rPr lang="en-US" altLang="zh-CN" baseline="-25000" dirty="0">
                <a:solidFill>
                  <a:srgbClr val="000000"/>
                </a:solidFill>
                <a:ea typeface="华文新魏"/>
              </a:rPr>
              <a:t>1</a:t>
            </a:r>
            <a:r>
              <a:rPr lang="en-US" altLang="zh-CN" dirty="0">
                <a:solidFill>
                  <a:srgbClr val="000000"/>
                </a:solidFill>
                <a:ea typeface="华文新魏"/>
              </a:rPr>
              <a:t> + T</a:t>
            </a:r>
          </a:p>
          <a:p>
            <a:pPr lvl="1" eaLnBrk="0" hangingPunct="0">
              <a:lnSpc>
                <a:spcPct val="120000"/>
              </a:lnSpc>
              <a:buClr>
                <a:srgbClr val="5FB6F1"/>
              </a:buClr>
            </a:pPr>
            <a:r>
              <a:rPr lang="zh-CN" altLang="en-US" dirty="0">
                <a:solidFill>
                  <a:srgbClr val="000000"/>
                </a:solidFill>
                <a:ea typeface="华文新魏"/>
              </a:rPr>
              <a:t>用</a:t>
            </a:r>
            <a:r>
              <a:rPr lang="en-US" altLang="zh-CN" dirty="0">
                <a:solidFill>
                  <a:srgbClr val="000000"/>
                </a:solidFill>
                <a:ea typeface="华文新魏"/>
              </a:rPr>
              <a:t>E</a:t>
            </a:r>
            <a:r>
              <a:rPr lang="en-US" altLang="zh-CN" baseline="-25000" dirty="0">
                <a:solidFill>
                  <a:srgbClr val="000000"/>
                </a:solidFill>
                <a:ea typeface="华文新魏"/>
              </a:rPr>
              <a:t>1</a:t>
            </a:r>
            <a:r>
              <a:rPr lang="zh-CN" altLang="en-US" dirty="0">
                <a:solidFill>
                  <a:srgbClr val="000000"/>
                </a:solidFill>
                <a:ea typeface="华文新魏"/>
              </a:rPr>
              <a:t>的值</a:t>
            </a:r>
            <a:r>
              <a:rPr lang="en-US" altLang="zh-CN" dirty="0">
                <a:solidFill>
                  <a:srgbClr val="000000"/>
                </a:solidFill>
                <a:ea typeface="华文新魏"/>
              </a:rPr>
              <a:t>+T</a:t>
            </a:r>
            <a:r>
              <a:rPr lang="zh-CN" altLang="en-US" dirty="0">
                <a:solidFill>
                  <a:srgbClr val="000000"/>
                </a:solidFill>
                <a:ea typeface="华文新魏"/>
              </a:rPr>
              <a:t>的值的结果作为</a:t>
            </a:r>
            <a:r>
              <a:rPr lang="en-US" altLang="zh-CN" dirty="0">
                <a:solidFill>
                  <a:srgbClr val="000000"/>
                </a:solidFill>
                <a:ea typeface="华文新魏"/>
              </a:rPr>
              <a:t>E</a:t>
            </a:r>
            <a:r>
              <a:rPr lang="zh-CN" altLang="en-US" dirty="0">
                <a:solidFill>
                  <a:srgbClr val="000000"/>
                </a:solidFill>
                <a:ea typeface="华文新魏"/>
              </a:rPr>
              <a:t>的值</a:t>
            </a:r>
            <a:r>
              <a:rPr lang="en-US" altLang="zh-CN" dirty="0">
                <a:solidFill>
                  <a:srgbClr val="000000"/>
                </a:solidFill>
                <a:ea typeface="华文新魏"/>
              </a:rPr>
              <a:t>——</a:t>
            </a:r>
            <a:r>
              <a:rPr lang="zh-CN" altLang="en-US" dirty="0">
                <a:solidFill>
                  <a:srgbClr val="000000"/>
                </a:solidFill>
                <a:ea typeface="华文新魏"/>
              </a:rPr>
              <a:t>即</a:t>
            </a:r>
            <a:r>
              <a:rPr lang="en-US" altLang="zh-CN" dirty="0">
                <a:solidFill>
                  <a:srgbClr val="000000"/>
                </a:solidFill>
                <a:ea typeface="华文新魏"/>
              </a:rPr>
              <a:t>:</a:t>
            </a:r>
            <a:r>
              <a:rPr lang="zh-CN" altLang="en-US" dirty="0">
                <a:solidFill>
                  <a:srgbClr val="000000"/>
                </a:solidFill>
                <a:ea typeface="华文新魏"/>
              </a:rPr>
              <a:t>取</a:t>
            </a:r>
            <a:r>
              <a:rPr lang="en-US" altLang="zh-CN" dirty="0">
                <a:solidFill>
                  <a:srgbClr val="000000"/>
                </a:solidFill>
                <a:ea typeface="华文新魏"/>
              </a:rPr>
              <a:t>E</a:t>
            </a:r>
            <a:r>
              <a:rPr lang="en-US" altLang="zh-CN" baseline="-25000" dirty="0">
                <a:solidFill>
                  <a:srgbClr val="000000"/>
                </a:solidFill>
                <a:ea typeface="华文新魏"/>
              </a:rPr>
              <a:t>1</a:t>
            </a:r>
            <a:r>
              <a:rPr lang="zh-CN" altLang="en-US" dirty="0">
                <a:solidFill>
                  <a:srgbClr val="000000"/>
                </a:solidFill>
                <a:ea typeface="华文新魏"/>
              </a:rPr>
              <a:t>的值和</a:t>
            </a:r>
            <a:r>
              <a:rPr lang="en-US" altLang="zh-CN" dirty="0">
                <a:solidFill>
                  <a:srgbClr val="000000"/>
                </a:solidFill>
                <a:ea typeface="华文新魏"/>
              </a:rPr>
              <a:t>T</a:t>
            </a:r>
            <a:r>
              <a:rPr lang="zh-CN" altLang="en-US" dirty="0">
                <a:solidFill>
                  <a:srgbClr val="000000"/>
                </a:solidFill>
                <a:ea typeface="华文新魏"/>
              </a:rPr>
              <a:t>的值做加法运算，结果作为</a:t>
            </a:r>
            <a:r>
              <a:rPr lang="en-US" altLang="zh-CN" dirty="0">
                <a:solidFill>
                  <a:srgbClr val="000000"/>
                </a:solidFill>
                <a:ea typeface="华文新魏"/>
              </a:rPr>
              <a:t>E</a:t>
            </a:r>
            <a:r>
              <a:rPr lang="zh-CN" altLang="en-US" dirty="0">
                <a:solidFill>
                  <a:srgbClr val="000000"/>
                </a:solidFill>
                <a:ea typeface="华文新魏"/>
              </a:rPr>
              <a:t>的值</a:t>
            </a:r>
            <a:endParaRPr lang="en-US" altLang="zh-CN" dirty="0">
              <a:solidFill>
                <a:srgbClr val="000000"/>
              </a:solidFill>
              <a:ea typeface="华文新魏"/>
            </a:endParaRPr>
          </a:p>
          <a:p>
            <a:pPr lvl="2" eaLnBrk="0" hangingPunct="0">
              <a:lnSpc>
                <a:spcPct val="120000"/>
              </a:lnSpc>
              <a:buClr>
                <a:srgbClr val="9181E1"/>
              </a:buClr>
            </a:pPr>
            <a:r>
              <a:rPr lang="en-US" altLang="zh-CN" dirty="0" err="1">
                <a:solidFill>
                  <a:srgbClr val="000000"/>
                </a:solidFill>
                <a:ea typeface="华文新魏"/>
              </a:rPr>
              <a:t>E.val</a:t>
            </a:r>
            <a:r>
              <a:rPr lang="en-US" altLang="zh-CN" dirty="0">
                <a:solidFill>
                  <a:srgbClr val="000000"/>
                </a:solidFill>
                <a:ea typeface="华文新魏"/>
              </a:rPr>
              <a:t>=E</a:t>
            </a:r>
            <a:r>
              <a:rPr lang="en-US" altLang="zh-CN" baseline="-25000" dirty="0">
                <a:solidFill>
                  <a:srgbClr val="000000"/>
                </a:solidFill>
                <a:ea typeface="华文新魏"/>
              </a:rPr>
              <a:t>1</a:t>
            </a:r>
            <a:r>
              <a:rPr lang="en-US" altLang="zh-CN" dirty="0">
                <a:solidFill>
                  <a:srgbClr val="000000"/>
                </a:solidFill>
                <a:ea typeface="华文新魏"/>
              </a:rPr>
              <a:t>.val + </a:t>
            </a:r>
            <a:r>
              <a:rPr lang="en-US" altLang="zh-CN" dirty="0" err="1">
                <a:solidFill>
                  <a:srgbClr val="000000"/>
                </a:solidFill>
                <a:ea typeface="华文新魏"/>
              </a:rPr>
              <a:t>T.val</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5</a:t>
            </a:fld>
            <a:endParaRPr lang="en-US"/>
          </a:p>
        </p:txBody>
      </p:sp>
      <p:sp>
        <p:nvSpPr>
          <p:cNvPr id="4" name="标题 3"/>
          <p:cNvSpPr>
            <a:spLocks noGrp="1"/>
          </p:cNvSpPr>
          <p:nvPr>
            <p:ph type="title"/>
          </p:nvPr>
        </p:nvSpPr>
        <p:spPr/>
        <p:txBody>
          <a:bodyPr/>
          <a:lstStyle/>
          <a:p>
            <a:r>
              <a:rPr lang="zh-CN" altLang="en-US" dirty="0"/>
              <a:t>回顾</a:t>
            </a:r>
          </a:p>
        </p:txBody>
      </p:sp>
    </p:spTree>
    <p:extLst>
      <p:ext uri="{BB962C8B-B14F-4D97-AF65-F5344CB8AC3E}">
        <p14:creationId xmlns:p14="http://schemas.microsoft.com/office/powerpoint/2010/main" val="17358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18420"/>
            <a:ext cx="11049000" cy="609600"/>
          </a:xfrm>
        </p:spPr>
        <p:txBody>
          <a:bodyPr/>
          <a:lstStyle/>
          <a:p>
            <a:r>
              <a:rPr lang="en-US" altLang="zh-CN" sz="3600" dirty="0"/>
              <a:t>S -</a:t>
            </a:r>
            <a:r>
              <a:rPr lang="zh-CN" altLang="en-US" sz="3600" dirty="0"/>
              <a:t>属性定义</a:t>
            </a:r>
            <a:r>
              <a:rPr lang="en-US" altLang="zh-CN" sz="3600" dirty="0"/>
              <a:t>:</a:t>
            </a:r>
            <a:r>
              <a:rPr lang="zh-CN" altLang="en-US" sz="3600" dirty="0"/>
              <a:t>只含有综合属性的语法制导定义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50</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p>
        </p:txBody>
      </p:sp>
      <p:graphicFrame>
        <p:nvGraphicFramePr>
          <p:cNvPr id="6" name="表格 5"/>
          <p:cNvGraphicFramePr>
            <a:graphicFrameLocks noGrp="1"/>
          </p:cNvGraphicFramePr>
          <p:nvPr>
            <p:extLst>
              <p:ext uri="{D42A27DB-BD31-4B8C-83A1-F6EECF244321}">
                <p14:modId xmlns:p14="http://schemas.microsoft.com/office/powerpoint/2010/main" val="4095941675"/>
              </p:ext>
            </p:extLst>
          </p:nvPr>
        </p:nvGraphicFramePr>
        <p:xfrm>
          <a:off x="1752601" y="1722376"/>
          <a:ext cx="8497887" cy="4145024"/>
        </p:xfrm>
        <a:graphic>
          <a:graphicData uri="http://schemas.openxmlformats.org/drawingml/2006/table">
            <a:tbl>
              <a:tblPr/>
              <a:tblGrid>
                <a:gridCol w="3025775">
                  <a:extLst>
                    <a:ext uri="{9D8B030D-6E8A-4147-A177-3AD203B41FA5}">
                      <a16:colId xmlns:a16="http://schemas.microsoft.com/office/drawing/2014/main" val="20000"/>
                    </a:ext>
                  </a:extLst>
                </a:gridCol>
                <a:gridCol w="5472112">
                  <a:extLst>
                    <a:ext uri="{9D8B030D-6E8A-4147-A177-3AD203B41FA5}">
                      <a16:colId xmlns:a16="http://schemas.microsoft.com/office/drawing/2014/main" val="20001"/>
                    </a:ext>
                  </a:extLst>
                </a:gridCol>
              </a:tblGrid>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语义规则</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L</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En</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print(</a:t>
                      </a:r>
                      <a:r>
                        <a:rPr kumimoji="0" lang="en-US" altLang="zh-CN" sz="28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E.val</a:t>
                      </a:r>
                      <a:r>
                        <a:rPr kumimoji="0" lang="en-US" altLang="zh-CN"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E</a:t>
                      </a:r>
                      <a:r>
                        <a:rPr kumimoji="0" lang="en-US" altLang="zh-CN" sz="28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E.val</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E</a:t>
                      </a:r>
                      <a:r>
                        <a:rPr kumimoji="0" lang="en-US" altLang="zh-CN" sz="2800" b="0" i="0" u="none" strike="noStrike" cap="none" normalizeH="0" baseline="-25000" dirty="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val+T</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endPar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T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val := T  val</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T</a:t>
                      </a:r>
                      <a:r>
                        <a:rPr kumimoji="0" lang="en-US" altLang="zh-CN" sz="28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val := T</a:t>
                      </a:r>
                      <a:r>
                        <a:rPr kumimoji="0" lang="en-US" altLang="zh-CN" sz="28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  val*F  val</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F</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val := F  val</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(E)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val := E val</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6"/>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F digit </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F </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val</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 </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digitlexval</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8678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只有综合属性时依赖图中有向边的走向和自底向上分析时建立分析树的顺序是一致的</a:t>
            </a:r>
            <a:endParaRPr lang="en-US" altLang="zh-CN" sz="3600" dirty="0"/>
          </a:p>
          <a:p>
            <a:endParaRPr lang="zh-CN" altLang="en-US" sz="3600" dirty="0"/>
          </a:p>
          <a:p>
            <a:r>
              <a:rPr lang="zh-CN" altLang="en-US" sz="3600" dirty="0"/>
              <a:t>因此，可以考虑在进行语法分析（自底向上）的同时进行翻译（执行语义规则）</a:t>
            </a:r>
          </a:p>
        </p:txBody>
      </p:sp>
      <p:sp>
        <p:nvSpPr>
          <p:cNvPr id="3" name="灯片编号占位符 2"/>
          <p:cNvSpPr>
            <a:spLocks noGrp="1"/>
          </p:cNvSpPr>
          <p:nvPr>
            <p:ph type="sldNum" sz="quarter" idx="12"/>
          </p:nvPr>
        </p:nvSpPr>
        <p:spPr/>
        <p:txBody>
          <a:bodyPr/>
          <a:lstStyle/>
          <a:p>
            <a:fld id="{10F35DC5-7E65-8247-99AB-4E984F8A921E}" type="slidenum">
              <a:rPr lang="en-US" smtClean="0"/>
              <a:pPr/>
              <a:t>51</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p>
        </p:txBody>
      </p:sp>
    </p:spTree>
    <p:extLst>
      <p:ext uri="{BB962C8B-B14F-4D97-AF65-F5344CB8AC3E}">
        <p14:creationId xmlns:p14="http://schemas.microsoft.com/office/powerpoint/2010/main" val="3697207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具体实现</a:t>
            </a:r>
            <a:r>
              <a:rPr lang="en-US" altLang="zh-CN" sz="3600" dirty="0"/>
              <a:t>: </a:t>
            </a:r>
            <a:r>
              <a:rPr lang="zh-CN" altLang="en-US" sz="3600" dirty="0"/>
              <a:t>扩充 </a:t>
            </a:r>
            <a:r>
              <a:rPr lang="en-US" altLang="zh-CN" sz="3600" dirty="0"/>
              <a:t>LR</a:t>
            </a:r>
            <a:r>
              <a:rPr lang="zh-CN" altLang="en-US" sz="3600" dirty="0"/>
              <a:t>分析器，为栈中的每一个文法符号增加一个</a:t>
            </a:r>
            <a:r>
              <a:rPr lang="zh-CN" altLang="en-US" sz="3600" dirty="0">
                <a:solidFill>
                  <a:srgbClr val="FF0000"/>
                </a:solidFill>
              </a:rPr>
              <a:t>属性域</a:t>
            </a:r>
            <a:r>
              <a:rPr lang="zh-CN" altLang="en-US" sz="3600" dirty="0"/>
              <a:t>，存放分析过程中该文法符号的综合属性值，当用产生式进行归约时，产生式左边文法符号入栈，其属性值由栈中正在归约的产生式右边符号的属性值计算</a:t>
            </a:r>
          </a:p>
        </p:txBody>
      </p:sp>
      <p:sp>
        <p:nvSpPr>
          <p:cNvPr id="3" name="灯片编号占位符 2"/>
          <p:cNvSpPr>
            <a:spLocks noGrp="1"/>
          </p:cNvSpPr>
          <p:nvPr>
            <p:ph type="sldNum" sz="quarter" idx="12"/>
          </p:nvPr>
        </p:nvSpPr>
        <p:spPr/>
        <p:txBody>
          <a:bodyPr/>
          <a:lstStyle/>
          <a:p>
            <a:fld id="{10F35DC5-7E65-8247-99AB-4E984F8A921E}" type="slidenum">
              <a:rPr lang="en-US" smtClean="0"/>
              <a:pPr/>
              <a:t>52</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p>
        </p:txBody>
      </p:sp>
    </p:spTree>
    <p:extLst>
      <p:ext uri="{BB962C8B-B14F-4D97-AF65-F5344CB8AC3E}">
        <p14:creationId xmlns:p14="http://schemas.microsoft.com/office/powerpoint/2010/main" val="1400035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990600"/>
            <a:ext cx="11328401" cy="1752600"/>
          </a:xfrm>
        </p:spPr>
        <p:txBody>
          <a:bodyPr/>
          <a:lstStyle/>
          <a:p>
            <a:r>
              <a:rPr lang="zh-CN" altLang="en-US" sz="3600" dirty="0"/>
              <a:t>在分析栈中使用一个附加的域来存放综 合属性值。</a:t>
            </a:r>
            <a:endParaRPr lang="en-US" altLang="zh-CN" sz="3600" dirty="0"/>
          </a:p>
          <a:p>
            <a:r>
              <a:rPr lang="zh-CN" altLang="en-US" sz="3600" dirty="0"/>
              <a:t>下图为一个带有综合属性值域的分析栈</a:t>
            </a:r>
            <a:r>
              <a:rPr lang="en-US" altLang="zh-CN" sz="3600" dirty="0"/>
              <a:t>:</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53</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p>
        </p:txBody>
      </p:sp>
      <p:sp>
        <p:nvSpPr>
          <p:cNvPr id="5" name="Text Box 5"/>
          <p:cNvSpPr txBox="1">
            <a:spLocks noChangeArrowheads="1"/>
          </p:cNvSpPr>
          <p:nvPr/>
        </p:nvSpPr>
        <p:spPr bwMode="auto">
          <a:xfrm>
            <a:off x="3835400" y="3282950"/>
            <a:ext cx="1073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a:ea typeface="宋体" charset="-122"/>
              </a:rPr>
              <a:t>top</a:t>
            </a:r>
          </a:p>
        </p:txBody>
      </p:sp>
      <p:sp>
        <p:nvSpPr>
          <p:cNvPr id="6" name="Line 6"/>
          <p:cNvSpPr>
            <a:spLocks noChangeShapeType="1"/>
          </p:cNvSpPr>
          <p:nvPr/>
        </p:nvSpPr>
        <p:spPr bwMode="auto">
          <a:xfrm>
            <a:off x="4826000" y="3587750"/>
            <a:ext cx="1073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9"/>
          <p:cNvSpPr txBox="1">
            <a:spLocks noChangeArrowheads="1"/>
          </p:cNvSpPr>
          <p:nvPr/>
        </p:nvSpPr>
        <p:spPr bwMode="auto">
          <a:xfrm>
            <a:off x="5899150" y="3130551"/>
            <a:ext cx="2724150" cy="2679837"/>
          </a:xfrm>
          <a:prstGeom prst="rect">
            <a:avLst/>
          </a:prstGeom>
          <a:solidFill>
            <a:srgbClr val="FF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endParaRPr lang="en-US" altLang="zh-CN" sz="2400">
              <a:ea typeface="宋体" charset="-122"/>
            </a:endParaRPr>
          </a:p>
          <a:p>
            <a:pPr algn="ctr" eaLnBrk="1" hangingPunct="1">
              <a:spcBef>
                <a:spcPct val="50000"/>
              </a:spcBef>
              <a:buFont typeface="Wingdings" pitchFamily="2" charset="2"/>
              <a:buNone/>
            </a:pPr>
            <a:endParaRPr lang="en-US" altLang="zh-CN" sz="2400">
              <a:ea typeface="宋体" charset="-122"/>
            </a:endParaRPr>
          </a:p>
          <a:p>
            <a:pPr algn="ctr" eaLnBrk="1" hangingPunct="1">
              <a:spcBef>
                <a:spcPct val="50000"/>
              </a:spcBef>
              <a:buFont typeface="Wingdings" pitchFamily="2" charset="2"/>
              <a:buNone/>
            </a:pPr>
            <a:endParaRPr lang="en-US" altLang="zh-CN" sz="2400">
              <a:ea typeface="宋体" charset="-122"/>
            </a:endParaRPr>
          </a:p>
          <a:p>
            <a:pPr algn="ctr" eaLnBrk="1" hangingPunct="1">
              <a:spcBef>
                <a:spcPct val="50000"/>
              </a:spcBef>
              <a:buFont typeface="Wingdings" pitchFamily="2" charset="2"/>
              <a:buNone/>
            </a:pPr>
            <a:endParaRPr lang="en-US" altLang="zh-CN" sz="2400">
              <a:ea typeface="宋体" charset="-122"/>
            </a:endParaRPr>
          </a:p>
          <a:p>
            <a:pPr algn="ctr" eaLnBrk="1" hangingPunct="1">
              <a:spcBef>
                <a:spcPct val="50000"/>
              </a:spcBef>
              <a:buFont typeface="Wingdings" pitchFamily="2" charset="2"/>
              <a:buNone/>
            </a:pPr>
            <a:endParaRPr lang="en-US" altLang="zh-CN" sz="2400">
              <a:ea typeface="宋体" charset="-122"/>
            </a:endParaRPr>
          </a:p>
        </p:txBody>
      </p:sp>
      <p:sp>
        <p:nvSpPr>
          <p:cNvPr id="8" name="Line 10"/>
          <p:cNvSpPr>
            <a:spLocks noChangeShapeType="1"/>
          </p:cNvSpPr>
          <p:nvPr/>
        </p:nvSpPr>
        <p:spPr bwMode="auto">
          <a:xfrm flipV="1">
            <a:off x="7219950" y="3130550"/>
            <a:ext cx="0" cy="2667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 name="Text Box 11"/>
          <p:cNvSpPr txBox="1">
            <a:spLocks noChangeArrowheads="1"/>
          </p:cNvSpPr>
          <p:nvPr/>
        </p:nvSpPr>
        <p:spPr bwMode="auto">
          <a:xfrm>
            <a:off x="5899150" y="3587751"/>
            <a:ext cx="1320800" cy="2125839"/>
          </a:xfrm>
          <a:prstGeom prst="rect">
            <a:avLst/>
          </a:prstGeom>
          <a:noFill/>
          <a:ln w="31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2400" dirty="0">
                <a:ea typeface="宋体" charset="-122"/>
              </a:rPr>
              <a:t>     Z</a:t>
            </a:r>
          </a:p>
          <a:p>
            <a:pPr algn="ctr" eaLnBrk="1" hangingPunct="1">
              <a:spcBef>
                <a:spcPct val="50000"/>
              </a:spcBef>
              <a:buFont typeface="Wingdings" pitchFamily="2" charset="2"/>
              <a:buNone/>
            </a:pPr>
            <a:r>
              <a:rPr lang="en-US" altLang="zh-CN" sz="2400" dirty="0">
                <a:ea typeface="宋体" charset="-122"/>
              </a:rPr>
              <a:t>     Y</a:t>
            </a:r>
          </a:p>
          <a:p>
            <a:pPr algn="ctr" eaLnBrk="1" hangingPunct="1">
              <a:spcBef>
                <a:spcPct val="50000"/>
              </a:spcBef>
              <a:buFont typeface="Wingdings" pitchFamily="2" charset="2"/>
              <a:buNone/>
            </a:pPr>
            <a:r>
              <a:rPr lang="en-US" altLang="zh-CN" sz="2400" dirty="0">
                <a:ea typeface="宋体" charset="-122"/>
              </a:rPr>
              <a:t>     X</a:t>
            </a:r>
          </a:p>
          <a:p>
            <a:pPr algn="ctr" eaLnBrk="1" hangingPunct="1">
              <a:spcBef>
                <a:spcPct val="50000"/>
              </a:spcBef>
              <a:buFont typeface="Wingdings" pitchFamily="2" charset="2"/>
              <a:buNone/>
            </a:pPr>
            <a:r>
              <a:rPr lang="en-US" altLang="zh-CN" sz="2400" dirty="0">
                <a:ea typeface="宋体" charset="-122"/>
              </a:rPr>
              <a:t>   ……</a:t>
            </a:r>
          </a:p>
        </p:txBody>
      </p:sp>
      <p:sp>
        <p:nvSpPr>
          <p:cNvPr id="10" name="Line 12"/>
          <p:cNvSpPr>
            <a:spLocks noChangeShapeType="1"/>
          </p:cNvSpPr>
          <p:nvPr/>
        </p:nvSpPr>
        <p:spPr bwMode="auto">
          <a:xfrm>
            <a:off x="5899150" y="5264150"/>
            <a:ext cx="272415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13"/>
          <p:cNvSpPr>
            <a:spLocks noChangeShapeType="1"/>
          </p:cNvSpPr>
          <p:nvPr/>
        </p:nvSpPr>
        <p:spPr bwMode="auto">
          <a:xfrm>
            <a:off x="5899150" y="4654550"/>
            <a:ext cx="272415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 name="Line 14"/>
          <p:cNvSpPr>
            <a:spLocks noChangeShapeType="1"/>
          </p:cNvSpPr>
          <p:nvPr/>
        </p:nvSpPr>
        <p:spPr bwMode="auto">
          <a:xfrm flipV="1">
            <a:off x="5899150" y="4121150"/>
            <a:ext cx="272415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Line 15"/>
          <p:cNvSpPr>
            <a:spLocks noChangeShapeType="1"/>
          </p:cNvSpPr>
          <p:nvPr/>
        </p:nvSpPr>
        <p:spPr bwMode="auto">
          <a:xfrm>
            <a:off x="5899150" y="3587750"/>
            <a:ext cx="272415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4" name="Text Box 16"/>
          <p:cNvSpPr txBox="1">
            <a:spLocks noChangeArrowheads="1"/>
          </p:cNvSpPr>
          <p:nvPr/>
        </p:nvSpPr>
        <p:spPr bwMode="auto">
          <a:xfrm>
            <a:off x="7219950" y="3587751"/>
            <a:ext cx="1403350" cy="2125839"/>
          </a:xfrm>
          <a:prstGeom prst="rect">
            <a:avLst/>
          </a:prstGeom>
          <a:noFill/>
          <a:ln w="31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2400" dirty="0">
                <a:ea typeface="宋体" charset="-122"/>
              </a:rPr>
              <a:t>  </a:t>
            </a:r>
            <a:r>
              <a:rPr lang="en-US" altLang="zh-CN" sz="2400" dirty="0" err="1">
                <a:ea typeface="宋体" charset="-122"/>
              </a:rPr>
              <a:t>Z.val</a:t>
            </a:r>
            <a:endParaRPr lang="en-US" altLang="zh-CN" sz="2400" dirty="0">
              <a:ea typeface="宋体" charset="-122"/>
            </a:endParaRPr>
          </a:p>
          <a:p>
            <a:pPr algn="ctr" eaLnBrk="1" hangingPunct="1">
              <a:spcBef>
                <a:spcPct val="50000"/>
              </a:spcBef>
              <a:buFont typeface="Wingdings" pitchFamily="2" charset="2"/>
              <a:buNone/>
            </a:pPr>
            <a:r>
              <a:rPr lang="en-US" altLang="zh-CN" sz="2400" dirty="0">
                <a:ea typeface="宋体" charset="-122"/>
              </a:rPr>
              <a:t>  </a:t>
            </a:r>
            <a:r>
              <a:rPr lang="en-US" altLang="zh-CN" sz="2400" dirty="0" err="1">
                <a:ea typeface="宋体" charset="-122"/>
              </a:rPr>
              <a:t>Y.val</a:t>
            </a:r>
            <a:endParaRPr lang="en-US" altLang="zh-CN" sz="2400" dirty="0">
              <a:ea typeface="宋体" charset="-122"/>
            </a:endParaRPr>
          </a:p>
          <a:p>
            <a:pPr algn="ctr" eaLnBrk="1" hangingPunct="1">
              <a:spcBef>
                <a:spcPct val="50000"/>
              </a:spcBef>
              <a:buFont typeface="Wingdings" pitchFamily="2" charset="2"/>
              <a:buNone/>
            </a:pPr>
            <a:r>
              <a:rPr lang="en-US" altLang="zh-CN" sz="2400" dirty="0">
                <a:ea typeface="宋体" charset="-122"/>
              </a:rPr>
              <a:t>  </a:t>
            </a:r>
            <a:r>
              <a:rPr lang="en-US" altLang="zh-CN" sz="2400" dirty="0" err="1">
                <a:ea typeface="宋体" charset="-122"/>
              </a:rPr>
              <a:t>X.val</a:t>
            </a:r>
            <a:endParaRPr lang="en-US" altLang="zh-CN" sz="2400" dirty="0">
              <a:ea typeface="宋体" charset="-122"/>
            </a:endParaRPr>
          </a:p>
          <a:p>
            <a:pPr algn="ctr" eaLnBrk="1" hangingPunct="1">
              <a:spcBef>
                <a:spcPct val="50000"/>
              </a:spcBef>
              <a:buFont typeface="Wingdings" pitchFamily="2" charset="2"/>
              <a:buNone/>
            </a:pPr>
            <a:r>
              <a:rPr lang="en-US" altLang="zh-CN" sz="2400" dirty="0">
                <a:ea typeface="宋体" charset="-122"/>
              </a:rPr>
              <a:t>   ……</a:t>
            </a:r>
          </a:p>
        </p:txBody>
      </p:sp>
    </p:spTree>
    <p:extLst>
      <p:ext uri="{BB962C8B-B14F-4D97-AF65-F5344CB8AC3E}">
        <p14:creationId xmlns:p14="http://schemas.microsoft.com/office/powerpoint/2010/main" val="127151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990600"/>
            <a:ext cx="11353799" cy="2864024"/>
          </a:xfrm>
        </p:spPr>
        <p:txBody>
          <a:bodyPr/>
          <a:lstStyle/>
          <a:p>
            <a:pPr>
              <a:spcBef>
                <a:spcPct val="50000"/>
              </a:spcBef>
              <a:buNone/>
            </a:pPr>
            <a:r>
              <a:rPr kumimoji="1" lang="zh-CN" altLang="en-US" dirty="0">
                <a:latin typeface="Times New Roman" pitchFamily="18" charset="0"/>
                <a:cs typeface="Times New Roman" pitchFamily="18" charset="0"/>
                <a:sym typeface="Symbol" pitchFamily="18" charset="2"/>
              </a:rPr>
              <a:t> </a:t>
            </a:r>
            <a:r>
              <a:rPr kumimoji="1" lang="en-US" altLang="zh-CN" dirty="0">
                <a:latin typeface="Times New Roman" pitchFamily="18" charset="0"/>
                <a:cs typeface="Times New Roman" pitchFamily="18" charset="0"/>
              </a:rPr>
              <a:t>A</a:t>
            </a:r>
            <a:r>
              <a:rPr kumimoji="1" lang="en-US" altLang="zh-CN" dirty="0">
                <a:latin typeface="Times New Roman" pitchFamily="18" charset="0"/>
                <a:cs typeface="Times New Roman" pitchFamily="18" charset="0"/>
                <a:sym typeface="Symbol" pitchFamily="18" charset="2"/>
              </a:rPr>
              <a:t>       b:=f(c</a:t>
            </a:r>
            <a:r>
              <a:rPr kumimoji="1" lang="en-US" altLang="zh-CN" baseline="-25000" dirty="0">
                <a:latin typeface="Times New Roman" pitchFamily="18" charset="0"/>
                <a:cs typeface="Times New Roman" pitchFamily="18" charset="0"/>
                <a:sym typeface="Symbol" pitchFamily="18" charset="2"/>
              </a:rPr>
              <a:t>1</a:t>
            </a:r>
            <a:r>
              <a:rPr kumimoji="1" lang="en-US" altLang="zh-CN" dirty="0">
                <a:latin typeface="Times New Roman" pitchFamily="18" charset="0"/>
                <a:cs typeface="Times New Roman" pitchFamily="18" charset="0"/>
                <a:sym typeface="Symbol" pitchFamily="18" charset="2"/>
              </a:rPr>
              <a:t>,c</a:t>
            </a:r>
            <a:r>
              <a:rPr kumimoji="1" lang="en-US" altLang="zh-CN" baseline="-25000" dirty="0">
                <a:latin typeface="Times New Roman" pitchFamily="18" charset="0"/>
                <a:cs typeface="Times New Roman" pitchFamily="18" charset="0"/>
                <a:sym typeface="Symbol" pitchFamily="18" charset="2"/>
              </a:rPr>
              <a:t>2</a:t>
            </a:r>
            <a:r>
              <a:rPr kumimoji="1" lang="en-US" altLang="zh-CN" dirty="0">
                <a:latin typeface="Times New Roman" pitchFamily="18" charset="0"/>
                <a:cs typeface="Times New Roman" pitchFamily="18" charset="0"/>
                <a:sym typeface="Symbol" pitchFamily="18" charset="2"/>
              </a:rPr>
              <a:t>,…,c</a:t>
            </a:r>
            <a:r>
              <a:rPr kumimoji="1" lang="en-US" altLang="zh-CN" baseline="-25000" dirty="0">
                <a:latin typeface="Times New Roman" pitchFamily="18" charset="0"/>
                <a:cs typeface="Times New Roman" pitchFamily="18" charset="0"/>
                <a:sym typeface="Symbol" pitchFamily="18" charset="2"/>
              </a:rPr>
              <a:t>k</a:t>
            </a:r>
            <a:r>
              <a:rPr kumimoji="1" lang="en-US" altLang="zh-CN" dirty="0">
                <a:latin typeface="Times New Roman" pitchFamily="18" charset="0"/>
                <a:cs typeface="Times New Roman" pitchFamily="18" charset="0"/>
                <a:sym typeface="Symbol" pitchFamily="18" charset="2"/>
              </a:rPr>
              <a:t>)</a:t>
            </a:r>
          </a:p>
          <a:p>
            <a:pPr>
              <a:spcBef>
                <a:spcPct val="50000"/>
              </a:spcBef>
              <a:buNone/>
            </a:pPr>
            <a:r>
              <a:rPr kumimoji="1" lang="en-US" altLang="zh-CN" dirty="0">
                <a:latin typeface="Times New Roman" pitchFamily="18" charset="0"/>
                <a:cs typeface="Times New Roman" pitchFamily="18" charset="0"/>
                <a:sym typeface="Symbol" pitchFamily="18" charset="2"/>
              </a:rPr>
              <a:t>   b</a:t>
            </a:r>
            <a:r>
              <a:rPr kumimoji="1" lang="zh-CN" altLang="zh-CN" dirty="0">
                <a:latin typeface="Times New Roman" pitchFamily="18" charset="0"/>
                <a:cs typeface="Times New Roman" pitchFamily="18" charset="0"/>
                <a:sym typeface="Symbol" pitchFamily="18" charset="2"/>
              </a:rPr>
              <a:t>是</a:t>
            </a:r>
            <a:r>
              <a:rPr kumimoji="1" lang="en-US" altLang="zh-CN" dirty="0">
                <a:latin typeface="Times New Roman" pitchFamily="18" charset="0"/>
                <a:cs typeface="Times New Roman" pitchFamily="18" charset="0"/>
              </a:rPr>
              <a:t>A</a:t>
            </a:r>
            <a:r>
              <a:rPr kumimoji="1" lang="zh-CN" altLang="en-US" dirty="0">
                <a:latin typeface="Times New Roman" pitchFamily="18" charset="0"/>
                <a:cs typeface="Times New Roman" pitchFamily="18" charset="0"/>
              </a:rPr>
              <a:t>的综合属性，</a:t>
            </a:r>
            <a:r>
              <a:rPr kumimoji="1" lang="en-US" altLang="zh-CN" dirty="0">
                <a:latin typeface="Times New Roman" pitchFamily="18" charset="0"/>
                <a:cs typeface="Times New Roman" pitchFamily="18" charset="0"/>
              </a:rPr>
              <a:t>c</a:t>
            </a:r>
            <a:r>
              <a:rPr kumimoji="1" lang="en-US" altLang="zh-CN" baseline="-25000" dirty="0">
                <a:latin typeface="Times New Roman" pitchFamily="18" charset="0"/>
                <a:cs typeface="Times New Roman" pitchFamily="18" charset="0"/>
              </a:rPr>
              <a:t>i</a:t>
            </a:r>
            <a:r>
              <a:rPr kumimoji="1" lang="en-US" altLang="zh-CN" dirty="0">
                <a:latin typeface="Times New Roman" pitchFamily="18" charset="0"/>
                <a:cs typeface="Times New Roman" pitchFamily="18" charset="0"/>
              </a:rPr>
              <a:t>(1</a:t>
            </a:r>
            <a:r>
              <a:rPr kumimoji="1" lang="en-US" altLang="zh-CN"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 </a:t>
            </a:r>
            <a:r>
              <a:rPr kumimoji="1" lang="en-US" altLang="zh-CN" dirty="0" err="1">
                <a:latin typeface="Times New Roman" pitchFamily="18" charset="0"/>
                <a:cs typeface="Times New Roman" pitchFamily="18" charset="0"/>
              </a:rPr>
              <a:t>i</a:t>
            </a:r>
            <a:r>
              <a:rPr kumimoji="1" lang="en-US" altLang="zh-CN" dirty="0" err="1">
                <a:latin typeface="Times New Roman" pitchFamily="18" charset="0"/>
                <a:cs typeface="Times New Roman" pitchFamily="18" charset="0"/>
                <a:sym typeface="Symbol" pitchFamily="18" charset="2"/>
              </a:rPr>
              <a:t>k</a:t>
            </a:r>
            <a:r>
              <a:rPr kumimoji="1" lang="en-US" altLang="zh-CN" dirty="0">
                <a:latin typeface="Times New Roman" pitchFamily="18" charset="0"/>
                <a:cs typeface="Times New Roman" pitchFamily="18" charset="0"/>
                <a:sym typeface="Symbol" pitchFamily="18" charset="2"/>
              </a:rPr>
              <a:t>)</a:t>
            </a:r>
            <a:r>
              <a:rPr kumimoji="1" lang="zh-CN" altLang="en-US" dirty="0">
                <a:latin typeface="Times New Roman" pitchFamily="18" charset="0"/>
                <a:cs typeface="Times New Roman" pitchFamily="18" charset="0"/>
              </a:rPr>
              <a:t>是</a:t>
            </a:r>
            <a:r>
              <a:rPr kumimoji="1" lang="zh-CN" altLang="en-US" dirty="0">
                <a:latin typeface="Times New Roman" pitchFamily="18" charset="0"/>
                <a:cs typeface="Times New Roman" pitchFamily="18" charset="0"/>
                <a:sym typeface="Symbol" pitchFamily="18" charset="2"/>
              </a:rPr>
              <a:t>中符号的属性。</a:t>
            </a:r>
            <a:r>
              <a:rPr kumimoji="1" lang="zh-CN" altLang="en-US" dirty="0">
                <a:latin typeface="Times New Roman" pitchFamily="18" charset="0"/>
                <a:cs typeface="Times New Roman" pitchFamily="18" charset="0"/>
              </a:rPr>
              <a:t>综合属性的值是在自底向上的分析过程中，每次归约之前进行计算的。</a:t>
            </a:r>
          </a:p>
          <a:p>
            <a:pPr>
              <a:spcBef>
                <a:spcPct val="50000"/>
              </a:spcBef>
              <a:buNone/>
            </a:pPr>
            <a:r>
              <a:rPr kumimoji="1" lang="zh-CN" altLang="en-US" dirty="0">
                <a:latin typeface="Times New Roman" pitchFamily="18" charset="0"/>
                <a:cs typeface="Times New Roman" pitchFamily="18" charset="0"/>
              </a:rPr>
              <a:t>   例</a:t>
            </a:r>
            <a:r>
              <a:rPr kumimoji="1" lang="en-US" altLang="zh-CN" dirty="0">
                <a:latin typeface="Times New Roman" pitchFamily="18" charset="0"/>
                <a:cs typeface="Times New Roman" pitchFamily="18" charset="0"/>
              </a:rPr>
              <a:t>: </a:t>
            </a:r>
            <a:r>
              <a:rPr kumimoji="1" lang="zh-CN" altLang="en-US" dirty="0">
                <a:latin typeface="Times New Roman" pitchFamily="18" charset="0"/>
                <a:cs typeface="Times New Roman" pitchFamily="18" charset="0"/>
              </a:rPr>
              <a:t> </a:t>
            </a:r>
            <a:r>
              <a:rPr kumimoji="1" lang="en-US" altLang="zh-CN" dirty="0">
                <a:latin typeface="Times New Roman" pitchFamily="18" charset="0"/>
                <a:cs typeface="Times New Roman" pitchFamily="18" charset="0"/>
              </a:rPr>
              <a:t>A</a:t>
            </a:r>
            <a:r>
              <a:rPr kumimoji="1" lang="en-US" altLang="zh-CN" dirty="0">
                <a:latin typeface="Times New Roman" pitchFamily="18" charset="0"/>
                <a:cs typeface="Times New Roman" pitchFamily="18" charset="0"/>
                <a:sym typeface="Symbol" pitchFamily="18" charset="2"/>
              </a:rPr>
              <a:t>XYZ    </a:t>
            </a:r>
            <a:r>
              <a:rPr kumimoji="1" lang="en-US" altLang="zh-CN" dirty="0" err="1">
                <a:latin typeface="Times New Roman" pitchFamily="18" charset="0"/>
                <a:cs typeface="Times New Roman" pitchFamily="18" charset="0"/>
                <a:sym typeface="Symbol" pitchFamily="18" charset="2"/>
              </a:rPr>
              <a:t>Ab</a:t>
            </a:r>
            <a:r>
              <a:rPr kumimoji="1" lang="en-US" altLang="zh-CN" dirty="0">
                <a:latin typeface="Times New Roman" pitchFamily="18" charset="0"/>
                <a:cs typeface="Times New Roman" pitchFamily="18" charset="0"/>
                <a:sym typeface="Symbol" pitchFamily="18" charset="2"/>
              </a:rPr>
              <a:t>:=f(</a:t>
            </a:r>
            <a:r>
              <a:rPr kumimoji="1" lang="en-US" altLang="zh-CN" dirty="0" err="1">
                <a:latin typeface="Times New Roman" pitchFamily="18" charset="0"/>
                <a:cs typeface="Times New Roman" pitchFamily="18" charset="0"/>
                <a:sym typeface="Symbol" pitchFamily="18" charset="2"/>
              </a:rPr>
              <a:t>Xx</a:t>
            </a:r>
            <a:r>
              <a:rPr kumimoji="1" lang="en-US" altLang="zh-CN" dirty="0">
                <a:latin typeface="Times New Roman" pitchFamily="18" charset="0"/>
                <a:cs typeface="Times New Roman" pitchFamily="18" charset="0"/>
                <a:sym typeface="Symbol" pitchFamily="18" charset="2"/>
              </a:rPr>
              <a:t>, </a:t>
            </a:r>
            <a:r>
              <a:rPr kumimoji="1" lang="en-US" altLang="zh-CN" dirty="0" err="1">
                <a:latin typeface="Times New Roman" pitchFamily="18" charset="0"/>
                <a:cs typeface="Times New Roman" pitchFamily="18" charset="0"/>
                <a:sym typeface="Symbol" pitchFamily="18" charset="2"/>
              </a:rPr>
              <a:t>Yy</a:t>
            </a:r>
            <a:r>
              <a:rPr kumimoji="1" lang="en-US" altLang="zh-CN" dirty="0">
                <a:latin typeface="Times New Roman" pitchFamily="18" charset="0"/>
                <a:cs typeface="Times New Roman" pitchFamily="18" charset="0"/>
                <a:sym typeface="Symbol" pitchFamily="18" charset="2"/>
              </a:rPr>
              <a:t>, </a:t>
            </a:r>
            <a:r>
              <a:rPr kumimoji="1" lang="en-US" altLang="zh-CN" dirty="0" err="1">
                <a:latin typeface="Times New Roman" pitchFamily="18" charset="0"/>
                <a:cs typeface="Times New Roman" pitchFamily="18" charset="0"/>
                <a:sym typeface="Symbol" pitchFamily="18" charset="2"/>
              </a:rPr>
              <a:t>Zz</a:t>
            </a:r>
            <a:r>
              <a:rPr kumimoji="1" lang="en-US" altLang="zh-CN" dirty="0">
                <a:latin typeface="Times New Roman" pitchFamily="18" charset="0"/>
                <a:cs typeface="Times New Roman" pitchFamily="18" charset="0"/>
                <a:sym typeface="Symbol" pitchFamily="18" charset="2"/>
              </a:rPr>
              <a:t>)</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54</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sp>
        <p:nvSpPr>
          <p:cNvPr id="7" name="Line 10"/>
          <p:cNvSpPr>
            <a:spLocks noChangeShapeType="1"/>
          </p:cNvSpPr>
          <p:nvPr/>
        </p:nvSpPr>
        <p:spPr bwMode="auto">
          <a:xfrm flipV="1">
            <a:off x="3670300" y="4876800"/>
            <a:ext cx="1073150" cy="990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 name="Line 11"/>
          <p:cNvSpPr>
            <a:spLocks noChangeShapeType="1"/>
          </p:cNvSpPr>
          <p:nvPr/>
        </p:nvSpPr>
        <p:spPr bwMode="auto">
          <a:xfrm flipH="1" flipV="1">
            <a:off x="4826000" y="4876800"/>
            <a:ext cx="0" cy="1143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 name="Line 12"/>
          <p:cNvSpPr>
            <a:spLocks noChangeShapeType="1"/>
          </p:cNvSpPr>
          <p:nvPr/>
        </p:nvSpPr>
        <p:spPr bwMode="auto">
          <a:xfrm flipH="1" flipV="1">
            <a:off x="4908550" y="4876800"/>
            <a:ext cx="1403350" cy="990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Text Box 16"/>
          <p:cNvSpPr txBox="1">
            <a:spLocks noChangeArrowheads="1"/>
          </p:cNvSpPr>
          <p:nvPr/>
        </p:nvSpPr>
        <p:spPr bwMode="auto">
          <a:xfrm>
            <a:off x="3340100" y="5867400"/>
            <a:ext cx="34671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3600" dirty="0"/>
              <a:t>X</a:t>
            </a:r>
            <a:r>
              <a:rPr lang="zh-CN" altLang="en-US" sz="3600" dirty="0"/>
              <a:t>　　</a:t>
            </a:r>
            <a:r>
              <a:rPr lang="en-US" altLang="zh-CN" sz="3600" dirty="0"/>
              <a:t>Y</a:t>
            </a:r>
            <a:r>
              <a:rPr lang="zh-CN" altLang="en-US" sz="3600" dirty="0"/>
              <a:t>　　   </a:t>
            </a:r>
            <a:r>
              <a:rPr lang="en-US" altLang="zh-CN" sz="3600" dirty="0"/>
              <a:t>Z</a:t>
            </a:r>
          </a:p>
        </p:txBody>
      </p:sp>
      <p:sp>
        <p:nvSpPr>
          <p:cNvPr id="14" name="Text Box 17"/>
          <p:cNvSpPr txBox="1">
            <a:spLocks noChangeArrowheads="1"/>
          </p:cNvSpPr>
          <p:nvPr/>
        </p:nvSpPr>
        <p:spPr bwMode="auto">
          <a:xfrm>
            <a:off x="4495800" y="4343400"/>
            <a:ext cx="6604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3600"/>
              <a:t>A</a:t>
            </a:r>
          </a:p>
        </p:txBody>
      </p:sp>
    </p:spTree>
    <p:extLst>
      <p:ext uri="{BB962C8B-B14F-4D97-AF65-F5344CB8AC3E}">
        <p14:creationId xmlns:p14="http://schemas.microsoft.com/office/powerpoint/2010/main" val="1031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utoUpdateAnimBg="0"/>
      <p:bldP spid="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1" y="990600"/>
            <a:ext cx="11430000" cy="3124200"/>
          </a:xfrm>
        </p:spPr>
        <p:txBody>
          <a:bodyPr/>
          <a:lstStyle/>
          <a:p>
            <a:pPr>
              <a:spcBef>
                <a:spcPct val="50000"/>
              </a:spcBef>
              <a:buNone/>
            </a:pPr>
            <a:r>
              <a:rPr kumimoji="1" lang="zh-CN" altLang="en-US" dirty="0">
                <a:latin typeface="Times New Roman" pitchFamily="18" charset="0"/>
                <a:cs typeface="Times New Roman" pitchFamily="18" charset="0"/>
                <a:sym typeface="Symbol" pitchFamily="18" charset="2"/>
              </a:rPr>
              <a:t> </a:t>
            </a:r>
            <a:r>
              <a:rPr kumimoji="1" lang="en-US" altLang="zh-CN" dirty="0">
                <a:latin typeface="Times New Roman" pitchFamily="18" charset="0"/>
                <a:cs typeface="Times New Roman" pitchFamily="18" charset="0"/>
              </a:rPr>
              <a:t>A</a:t>
            </a:r>
            <a:r>
              <a:rPr kumimoji="1" lang="en-US" altLang="zh-CN" dirty="0">
                <a:latin typeface="Times New Roman" pitchFamily="18" charset="0"/>
                <a:cs typeface="Times New Roman" pitchFamily="18" charset="0"/>
                <a:sym typeface="Symbol" pitchFamily="18" charset="2"/>
              </a:rPr>
              <a:t>       b:=f(c</a:t>
            </a:r>
            <a:r>
              <a:rPr kumimoji="1" lang="en-US" altLang="zh-CN" baseline="-25000" dirty="0">
                <a:latin typeface="Times New Roman" pitchFamily="18" charset="0"/>
                <a:cs typeface="Times New Roman" pitchFamily="18" charset="0"/>
                <a:sym typeface="Symbol" pitchFamily="18" charset="2"/>
              </a:rPr>
              <a:t>1</a:t>
            </a:r>
            <a:r>
              <a:rPr kumimoji="1" lang="en-US" altLang="zh-CN" dirty="0">
                <a:latin typeface="Times New Roman" pitchFamily="18" charset="0"/>
                <a:cs typeface="Times New Roman" pitchFamily="18" charset="0"/>
                <a:sym typeface="Symbol" pitchFamily="18" charset="2"/>
              </a:rPr>
              <a:t>,c</a:t>
            </a:r>
            <a:r>
              <a:rPr kumimoji="1" lang="en-US" altLang="zh-CN" baseline="-25000" dirty="0">
                <a:latin typeface="Times New Roman" pitchFamily="18" charset="0"/>
                <a:cs typeface="Times New Roman" pitchFamily="18" charset="0"/>
                <a:sym typeface="Symbol" pitchFamily="18" charset="2"/>
              </a:rPr>
              <a:t>2</a:t>
            </a:r>
            <a:r>
              <a:rPr kumimoji="1" lang="en-US" altLang="zh-CN" dirty="0">
                <a:latin typeface="Times New Roman" pitchFamily="18" charset="0"/>
                <a:cs typeface="Times New Roman" pitchFamily="18" charset="0"/>
                <a:sym typeface="Symbol" pitchFamily="18" charset="2"/>
              </a:rPr>
              <a:t>,…,c</a:t>
            </a:r>
            <a:r>
              <a:rPr kumimoji="1" lang="en-US" altLang="zh-CN" baseline="-25000" dirty="0">
                <a:latin typeface="Times New Roman" pitchFamily="18" charset="0"/>
                <a:cs typeface="Times New Roman" pitchFamily="18" charset="0"/>
                <a:sym typeface="Symbol" pitchFamily="18" charset="2"/>
              </a:rPr>
              <a:t>k</a:t>
            </a:r>
            <a:r>
              <a:rPr kumimoji="1" lang="en-US" altLang="zh-CN" dirty="0">
                <a:latin typeface="Times New Roman" pitchFamily="18" charset="0"/>
                <a:cs typeface="Times New Roman" pitchFamily="18" charset="0"/>
                <a:sym typeface="Symbol" pitchFamily="18" charset="2"/>
              </a:rPr>
              <a:t>)</a:t>
            </a:r>
          </a:p>
          <a:p>
            <a:pPr>
              <a:spcBef>
                <a:spcPct val="50000"/>
              </a:spcBef>
              <a:buNone/>
            </a:pPr>
            <a:r>
              <a:rPr kumimoji="1" lang="en-US" altLang="zh-CN" dirty="0">
                <a:latin typeface="Times New Roman" pitchFamily="18" charset="0"/>
                <a:cs typeface="Times New Roman" pitchFamily="18" charset="0"/>
                <a:sym typeface="Symbol" pitchFamily="18" charset="2"/>
              </a:rPr>
              <a:t>   b</a:t>
            </a:r>
            <a:r>
              <a:rPr kumimoji="1" lang="zh-CN" altLang="zh-CN" dirty="0">
                <a:latin typeface="Times New Roman" pitchFamily="18" charset="0"/>
                <a:cs typeface="Times New Roman" pitchFamily="18" charset="0"/>
                <a:sym typeface="Symbol" pitchFamily="18" charset="2"/>
              </a:rPr>
              <a:t>是</a:t>
            </a:r>
            <a:r>
              <a:rPr kumimoji="1" lang="en-US" altLang="zh-CN" dirty="0">
                <a:latin typeface="Times New Roman" pitchFamily="18" charset="0"/>
                <a:cs typeface="Times New Roman" pitchFamily="18" charset="0"/>
              </a:rPr>
              <a:t>A</a:t>
            </a:r>
            <a:r>
              <a:rPr kumimoji="1" lang="zh-CN" altLang="en-US" dirty="0">
                <a:latin typeface="Times New Roman" pitchFamily="18" charset="0"/>
                <a:cs typeface="Times New Roman" pitchFamily="18" charset="0"/>
              </a:rPr>
              <a:t>的综合属性，</a:t>
            </a:r>
            <a:r>
              <a:rPr kumimoji="1" lang="en-US" altLang="zh-CN" dirty="0">
                <a:latin typeface="Times New Roman" pitchFamily="18" charset="0"/>
                <a:cs typeface="Times New Roman" pitchFamily="18" charset="0"/>
              </a:rPr>
              <a:t>c</a:t>
            </a:r>
            <a:r>
              <a:rPr kumimoji="1" lang="en-US" altLang="zh-CN" baseline="-25000" dirty="0">
                <a:latin typeface="Times New Roman" pitchFamily="18" charset="0"/>
                <a:cs typeface="Times New Roman" pitchFamily="18" charset="0"/>
              </a:rPr>
              <a:t>i</a:t>
            </a:r>
            <a:r>
              <a:rPr kumimoji="1" lang="en-US" altLang="zh-CN" dirty="0">
                <a:latin typeface="Times New Roman" pitchFamily="18" charset="0"/>
                <a:cs typeface="Times New Roman" pitchFamily="18" charset="0"/>
              </a:rPr>
              <a:t>(1</a:t>
            </a:r>
            <a:r>
              <a:rPr kumimoji="1" lang="en-US" altLang="zh-CN"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 </a:t>
            </a:r>
            <a:r>
              <a:rPr kumimoji="1" lang="en-US" altLang="zh-CN" dirty="0" err="1">
                <a:latin typeface="Times New Roman" pitchFamily="18" charset="0"/>
                <a:cs typeface="Times New Roman" pitchFamily="18" charset="0"/>
              </a:rPr>
              <a:t>i</a:t>
            </a:r>
            <a:r>
              <a:rPr kumimoji="1" lang="en-US" altLang="zh-CN" dirty="0" err="1">
                <a:latin typeface="Times New Roman" pitchFamily="18" charset="0"/>
                <a:cs typeface="Times New Roman" pitchFamily="18" charset="0"/>
                <a:sym typeface="Symbol" pitchFamily="18" charset="2"/>
              </a:rPr>
              <a:t>k</a:t>
            </a:r>
            <a:r>
              <a:rPr kumimoji="1" lang="en-US" altLang="zh-CN" dirty="0">
                <a:latin typeface="Times New Roman" pitchFamily="18" charset="0"/>
                <a:cs typeface="Times New Roman" pitchFamily="18" charset="0"/>
                <a:sym typeface="Symbol" pitchFamily="18" charset="2"/>
              </a:rPr>
              <a:t>)</a:t>
            </a:r>
            <a:r>
              <a:rPr kumimoji="1" lang="zh-CN" altLang="en-US" dirty="0">
                <a:latin typeface="Times New Roman" pitchFamily="18" charset="0"/>
                <a:cs typeface="Times New Roman" pitchFamily="18" charset="0"/>
              </a:rPr>
              <a:t>是</a:t>
            </a:r>
            <a:r>
              <a:rPr kumimoji="1" lang="zh-CN" altLang="en-US" dirty="0">
                <a:latin typeface="Times New Roman" pitchFamily="18" charset="0"/>
                <a:cs typeface="Times New Roman" pitchFamily="18" charset="0"/>
                <a:sym typeface="Symbol" pitchFamily="18" charset="2"/>
              </a:rPr>
              <a:t>中符号的属性。</a:t>
            </a:r>
            <a:r>
              <a:rPr kumimoji="1" lang="zh-CN" altLang="en-US" dirty="0">
                <a:latin typeface="Times New Roman" pitchFamily="18" charset="0"/>
                <a:cs typeface="Times New Roman" pitchFamily="18" charset="0"/>
              </a:rPr>
              <a:t>综合属性的值是在自底向上的分析过程中，每次归约之前进行计算的。</a:t>
            </a:r>
          </a:p>
          <a:p>
            <a:pPr>
              <a:spcBef>
                <a:spcPct val="50000"/>
              </a:spcBef>
              <a:buNone/>
            </a:pPr>
            <a:r>
              <a:rPr kumimoji="1" lang="zh-CN" altLang="en-US" dirty="0">
                <a:latin typeface="Times New Roman" pitchFamily="18" charset="0"/>
                <a:cs typeface="Times New Roman" pitchFamily="18" charset="0"/>
              </a:rPr>
              <a:t>   例</a:t>
            </a:r>
            <a:r>
              <a:rPr kumimoji="1" lang="en-US" altLang="zh-CN" dirty="0">
                <a:latin typeface="Times New Roman" pitchFamily="18" charset="0"/>
                <a:cs typeface="Times New Roman" pitchFamily="18" charset="0"/>
              </a:rPr>
              <a:t>: </a:t>
            </a:r>
            <a:r>
              <a:rPr kumimoji="1" lang="zh-CN" altLang="en-US" dirty="0">
                <a:latin typeface="Times New Roman" pitchFamily="18" charset="0"/>
                <a:cs typeface="Times New Roman" pitchFamily="18" charset="0"/>
              </a:rPr>
              <a:t> </a:t>
            </a:r>
            <a:r>
              <a:rPr kumimoji="1" lang="en-US" altLang="zh-CN" dirty="0">
                <a:latin typeface="Times New Roman" pitchFamily="18" charset="0"/>
                <a:cs typeface="Times New Roman" pitchFamily="18" charset="0"/>
              </a:rPr>
              <a:t>A</a:t>
            </a:r>
            <a:r>
              <a:rPr kumimoji="1" lang="en-US" altLang="zh-CN" dirty="0">
                <a:latin typeface="Times New Roman" pitchFamily="18" charset="0"/>
                <a:cs typeface="Times New Roman" pitchFamily="18" charset="0"/>
                <a:sym typeface="Symbol" pitchFamily="18" charset="2"/>
              </a:rPr>
              <a:t>XYZ    </a:t>
            </a:r>
            <a:r>
              <a:rPr kumimoji="1" lang="en-US" altLang="zh-CN" dirty="0" err="1">
                <a:latin typeface="Times New Roman" pitchFamily="18" charset="0"/>
                <a:cs typeface="Times New Roman" pitchFamily="18" charset="0"/>
                <a:sym typeface="Symbol" pitchFamily="18" charset="2"/>
              </a:rPr>
              <a:t>Ab</a:t>
            </a:r>
            <a:r>
              <a:rPr kumimoji="1" lang="en-US" altLang="zh-CN" dirty="0">
                <a:latin typeface="Times New Roman" pitchFamily="18" charset="0"/>
                <a:cs typeface="Times New Roman" pitchFamily="18" charset="0"/>
                <a:sym typeface="Symbol" pitchFamily="18" charset="2"/>
              </a:rPr>
              <a:t>:=f(</a:t>
            </a:r>
            <a:r>
              <a:rPr kumimoji="1" lang="en-US" altLang="zh-CN" dirty="0" err="1">
                <a:latin typeface="Times New Roman" pitchFamily="18" charset="0"/>
                <a:cs typeface="Times New Roman" pitchFamily="18" charset="0"/>
                <a:sym typeface="Symbol" pitchFamily="18" charset="2"/>
              </a:rPr>
              <a:t>Xx</a:t>
            </a:r>
            <a:r>
              <a:rPr kumimoji="1" lang="en-US" altLang="zh-CN" dirty="0">
                <a:latin typeface="Times New Roman" pitchFamily="18" charset="0"/>
                <a:cs typeface="Times New Roman" pitchFamily="18" charset="0"/>
                <a:sym typeface="Symbol" pitchFamily="18" charset="2"/>
              </a:rPr>
              <a:t>, </a:t>
            </a:r>
            <a:r>
              <a:rPr kumimoji="1" lang="en-US" altLang="zh-CN" dirty="0" err="1">
                <a:latin typeface="Times New Roman" pitchFamily="18" charset="0"/>
                <a:cs typeface="Times New Roman" pitchFamily="18" charset="0"/>
                <a:sym typeface="Symbol" pitchFamily="18" charset="2"/>
              </a:rPr>
              <a:t>Yy</a:t>
            </a:r>
            <a:r>
              <a:rPr kumimoji="1" lang="en-US" altLang="zh-CN" dirty="0">
                <a:latin typeface="Times New Roman" pitchFamily="18" charset="0"/>
                <a:cs typeface="Times New Roman" pitchFamily="18" charset="0"/>
                <a:sym typeface="Symbol" pitchFamily="18" charset="2"/>
              </a:rPr>
              <a:t>, </a:t>
            </a:r>
            <a:r>
              <a:rPr kumimoji="1" lang="en-US" altLang="zh-CN" dirty="0" err="1">
                <a:latin typeface="Times New Roman" pitchFamily="18" charset="0"/>
                <a:cs typeface="Times New Roman" pitchFamily="18" charset="0"/>
                <a:sym typeface="Symbol" pitchFamily="18" charset="2"/>
              </a:rPr>
              <a:t>Zz</a:t>
            </a:r>
            <a:r>
              <a:rPr kumimoji="1" lang="en-US" altLang="zh-CN" dirty="0">
                <a:latin typeface="Times New Roman" pitchFamily="18" charset="0"/>
                <a:cs typeface="Times New Roman" pitchFamily="18" charset="0"/>
                <a:sym typeface="Symbol" pitchFamily="18" charset="2"/>
              </a:rPr>
              <a:t>)</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55</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sp>
        <p:nvSpPr>
          <p:cNvPr id="5" name="Text Box 3"/>
          <p:cNvSpPr txBox="1">
            <a:spLocks noChangeArrowheads="1"/>
          </p:cNvSpPr>
          <p:nvPr/>
        </p:nvSpPr>
        <p:spPr bwMode="auto">
          <a:xfrm>
            <a:off x="5651500" y="4419601"/>
            <a:ext cx="990600" cy="58695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a:solidFill>
                  <a:srgbClr val="CC0000"/>
                </a:solidFill>
                <a:ea typeface="宋体" charset="-122"/>
              </a:rPr>
              <a:t>A </a:t>
            </a:r>
            <a:r>
              <a:rPr lang="en-US" altLang="zh-CN">
                <a:solidFill>
                  <a:srgbClr val="CC0000"/>
                </a:solidFill>
                <a:ea typeface="宋体" charset="-122"/>
                <a:sym typeface="Symbol" pitchFamily="18" charset="2"/>
              </a:rPr>
              <a:t>b</a:t>
            </a:r>
          </a:p>
        </p:txBody>
      </p:sp>
      <p:sp>
        <p:nvSpPr>
          <p:cNvPr id="6" name="Rectangle 4"/>
          <p:cNvSpPr>
            <a:spLocks noChangeArrowheads="1"/>
          </p:cNvSpPr>
          <p:nvPr/>
        </p:nvSpPr>
        <p:spPr bwMode="auto">
          <a:xfrm>
            <a:off x="3815152" y="5867400"/>
            <a:ext cx="3960035" cy="64851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3600">
                <a:solidFill>
                  <a:srgbClr val="CC0000"/>
                </a:solidFill>
                <a:sym typeface="Symbol" pitchFamily="18" charset="2"/>
              </a:rPr>
              <a:t> X x      Y y       Z z</a:t>
            </a:r>
          </a:p>
        </p:txBody>
      </p:sp>
      <p:sp>
        <p:nvSpPr>
          <p:cNvPr id="7" name="Line 10"/>
          <p:cNvSpPr>
            <a:spLocks noChangeShapeType="1"/>
          </p:cNvSpPr>
          <p:nvPr/>
        </p:nvSpPr>
        <p:spPr bwMode="auto">
          <a:xfrm flipV="1">
            <a:off x="3670300" y="4876800"/>
            <a:ext cx="1073150" cy="990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 name="Line 11"/>
          <p:cNvSpPr>
            <a:spLocks noChangeShapeType="1"/>
          </p:cNvSpPr>
          <p:nvPr/>
        </p:nvSpPr>
        <p:spPr bwMode="auto">
          <a:xfrm flipH="1" flipV="1">
            <a:off x="4826000" y="4876800"/>
            <a:ext cx="0" cy="1143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 name="Line 12"/>
          <p:cNvSpPr>
            <a:spLocks noChangeShapeType="1"/>
          </p:cNvSpPr>
          <p:nvPr/>
        </p:nvSpPr>
        <p:spPr bwMode="auto">
          <a:xfrm flipH="1" flipV="1">
            <a:off x="4908550" y="4876800"/>
            <a:ext cx="1403350" cy="990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 name="Line 13"/>
          <p:cNvSpPr>
            <a:spLocks noChangeShapeType="1"/>
          </p:cNvSpPr>
          <p:nvPr/>
        </p:nvSpPr>
        <p:spPr bwMode="auto">
          <a:xfrm flipV="1">
            <a:off x="4495800" y="4953000"/>
            <a:ext cx="1568450" cy="1066800"/>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14"/>
          <p:cNvSpPr>
            <a:spLocks noChangeShapeType="1"/>
          </p:cNvSpPr>
          <p:nvPr/>
        </p:nvSpPr>
        <p:spPr bwMode="auto">
          <a:xfrm flipH="1" flipV="1">
            <a:off x="6064250" y="4953000"/>
            <a:ext cx="0" cy="1066800"/>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 name="Line 15"/>
          <p:cNvSpPr>
            <a:spLocks noChangeShapeType="1"/>
          </p:cNvSpPr>
          <p:nvPr/>
        </p:nvSpPr>
        <p:spPr bwMode="auto">
          <a:xfrm flipH="1" flipV="1">
            <a:off x="6064250" y="5029200"/>
            <a:ext cx="1403350" cy="914400"/>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Text Box 16"/>
          <p:cNvSpPr txBox="1">
            <a:spLocks noChangeArrowheads="1"/>
          </p:cNvSpPr>
          <p:nvPr/>
        </p:nvSpPr>
        <p:spPr bwMode="auto">
          <a:xfrm>
            <a:off x="3340100" y="5867400"/>
            <a:ext cx="34671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3600"/>
              <a:t>X</a:t>
            </a:r>
            <a:r>
              <a:rPr lang="zh-CN" altLang="en-US" sz="3600"/>
              <a:t>　　</a:t>
            </a:r>
            <a:r>
              <a:rPr lang="en-US" altLang="zh-CN" sz="3600"/>
              <a:t>Y</a:t>
            </a:r>
            <a:r>
              <a:rPr lang="zh-CN" altLang="en-US" sz="3600"/>
              <a:t>　　   </a:t>
            </a:r>
            <a:r>
              <a:rPr lang="en-US" altLang="zh-CN" sz="3600"/>
              <a:t>Z</a:t>
            </a:r>
          </a:p>
        </p:txBody>
      </p:sp>
      <p:sp>
        <p:nvSpPr>
          <p:cNvPr id="14" name="Text Box 17"/>
          <p:cNvSpPr txBox="1">
            <a:spLocks noChangeArrowheads="1"/>
          </p:cNvSpPr>
          <p:nvPr/>
        </p:nvSpPr>
        <p:spPr bwMode="auto">
          <a:xfrm>
            <a:off x="4495800" y="4343400"/>
            <a:ext cx="66040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3600"/>
              <a:t>A</a:t>
            </a:r>
          </a:p>
        </p:txBody>
      </p:sp>
    </p:spTree>
    <p:extLst>
      <p:ext uri="{BB962C8B-B14F-4D97-AF65-F5344CB8AC3E}">
        <p14:creationId xmlns:p14="http://schemas.microsoft.com/office/powerpoint/2010/main" val="210091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0" grpId="0" animBg="1"/>
      <p:bldP spid="11"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5580" y="900114"/>
            <a:ext cx="8534400" cy="609600"/>
          </a:xfrm>
        </p:spPr>
        <p:txBody>
          <a:bodyPr/>
          <a:lstStyle/>
          <a:p>
            <a:r>
              <a:rPr lang="zh-CN" altLang="en-US" sz="3600" dirty="0"/>
              <a:t>归约后</a:t>
            </a:r>
            <a:r>
              <a:rPr lang="en-US" altLang="zh-CN" sz="3600" dirty="0"/>
              <a:t>,</a:t>
            </a:r>
            <a:r>
              <a:rPr lang="zh-CN" altLang="en-US" sz="3600" dirty="0"/>
              <a:t>分析栈变化</a:t>
            </a:r>
          </a:p>
        </p:txBody>
      </p:sp>
      <p:sp>
        <p:nvSpPr>
          <p:cNvPr id="3" name="灯片编号占位符 2"/>
          <p:cNvSpPr>
            <a:spLocks noGrp="1"/>
          </p:cNvSpPr>
          <p:nvPr>
            <p:ph type="sldNum" sz="quarter" idx="12"/>
          </p:nvPr>
        </p:nvSpPr>
        <p:spPr/>
        <p:txBody>
          <a:bodyPr/>
          <a:lstStyle/>
          <a:p>
            <a:fld id="{10F35DC5-7E65-8247-99AB-4E984F8A921E}" type="slidenum">
              <a:rPr lang="en-US" smtClean="0"/>
              <a:pPr/>
              <a:t>56</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sp>
        <p:nvSpPr>
          <p:cNvPr id="5" name="Text Box 14"/>
          <p:cNvSpPr txBox="1">
            <a:spLocks noChangeArrowheads="1"/>
          </p:cNvSpPr>
          <p:nvPr/>
        </p:nvSpPr>
        <p:spPr bwMode="auto">
          <a:xfrm>
            <a:off x="1847850" y="294957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en-US" altLang="zh-CN" sz="2400" b="1" kern="0">
                <a:solidFill>
                  <a:srgbClr val="000000"/>
                </a:solidFill>
              </a:rPr>
              <a:t>top</a:t>
            </a:r>
          </a:p>
        </p:txBody>
      </p:sp>
      <p:sp>
        <p:nvSpPr>
          <p:cNvPr id="6" name="Text Box 18"/>
          <p:cNvSpPr txBox="1">
            <a:spLocks noChangeArrowheads="1"/>
          </p:cNvSpPr>
          <p:nvPr/>
        </p:nvSpPr>
        <p:spPr bwMode="auto">
          <a:xfrm>
            <a:off x="2609850" y="1447801"/>
            <a:ext cx="144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zh-CN" altLang="en-US" sz="2400" b="1" kern="0" dirty="0">
                <a:solidFill>
                  <a:srgbClr val="000000"/>
                </a:solidFill>
              </a:rPr>
              <a:t>符号栈</a:t>
            </a:r>
            <a:endParaRPr kumimoji="1" lang="en-US" altLang="zh-CN" sz="2400" b="1" kern="0" dirty="0">
              <a:solidFill>
                <a:srgbClr val="000000"/>
              </a:solidFill>
            </a:endParaRPr>
          </a:p>
        </p:txBody>
      </p:sp>
      <p:sp>
        <p:nvSpPr>
          <p:cNvPr id="7" name="Text Box 19"/>
          <p:cNvSpPr txBox="1">
            <a:spLocks noChangeArrowheads="1"/>
          </p:cNvSpPr>
          <p:nvPr/>
        </p:nvSpPr>
        <p:spPr bwMode="auto">
          <a:xfrm>
            <a:off x="3810000" y="1447623"/>
            <a:ext cx="220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zh-CN" altLang="en-US" sz="2400" b="1" kern="0" dirty="0">
                <a:solidFill>
                  <a:srgbClr val="000000"/>
                </a:solidFill>
              </a:rPr>
              <a:t>属性值栈</a:t>
            </a:r>
            <a:endParaRPr kumimoji="1" lang="en-US" altLang="zh-CN" sz="2400" b="1" kern="0" dirty="0">
              <a:solidFill>
                <a:srgbClr val="000000"/>
              </a:solidFill>
            </a:endParaRPr>
          </a:p>
        </p:txBody>
      </p:sp>
      <p:sp>
        <p:nvSpPr>
          <p:cNvPr id="8" name="Rectangle 20"/>
          <p:cNvSpPr>
            <a:spLocks noChangeArrowheads="1"/>
          </p:cNvSpPr>
          <p:nvPr/>
        </p:nvSpPr>
        <p:spPr bwMode="auto">
          <a:xfrm>
            <a:off x="2609850" y="18526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dirty="0">
                <a:solidFill>
                  <a:srgbClr val="000000"/>
                </a:solidFill>
                <a:latin typeface="华文新魏" pitchFamily="2" charset="-122"/>
                <a:ea typeface="华文新魏" pitchFamily="2" charset="-122"/>
              </a:rPr>
              <a:t>...</a:t>
            </a:r>
          </a:p>
        </p:txBody>
      </p:sp>
      <p:sp>
        <p:nvSpPr>
          <p:cNvPr id="9" name="Rectangle 21"/>
          <p:cNvSpPr>
            <a:spLocks noChangeArrowheads="1"/>
          </p:cNvSpPr>
          <p:nvPr/>
        </p:nvSpPr>
        <p:spPr bwMode="auto">
          <a:xfrm>
            <a:off x="4133850" y="18526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a:t>
            </a:r>
          </a:p>
        </p:txBody>
      </p:sp>
      <p:sp>
        <p:nvSpPr>
          <p:cNvPr id="10" name="Rectangle 22"/>
          <p:cNvSpPr>
            <a:spLocks noChangeArrowheads="1"/>
          </p:cNvSpPr>
          <p:nvPr/>
        </p:nvSpPr>
        <p:spPr bwMode="auto">
          <a:xfrm>
            <a:off x="2609850" y="23098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X</a:t>
            </a:r>
          </a:p>
        </p:txBody>
      </p:sp>
      <p:sp>
        <p:nvSpPr>
          <p:cNvPr id="11" name="Rectangle 23"/>
          <p:cNvSpPr>
            <a:spLocks noChangeArrowheads="1"/>
          </p:cNvSpPr>
          <p:nvPr/>
        </p:nvSpPr>
        <p:spPr bwMode="auto">
          <a:xfrm>
            <a:off x="4133850" y="23098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X.x</a:t>
            </a:r>
          </a:p>
        </p:txBody>
      </p:sp>
      <p:sp>
        <p:nvSpPr>
          <p:cNvPr id="12" name="Rectangle 24"/>
          <p:cNvSpPr>
            <a:spLocks noChangeArrowheads="1"/>
          </p:cNvSpPr>
          <p:nvPr/>
        </p:nvSpPr>
        <p:spPr bwMode="auto">
          <a:xfrm>
            <a:off x="2609850" y="27670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Y</a:t>
            </a:r>
          </a:p>
        </p:txBody>
      </p:sp>
      <p:sp>
        <p:nvSpPr>
          <p:cNvPr id="13" name="Rectangle 25"/>
          <p:cNvSpPr>
            <a:spLocks noChangeArrowheads="1"/>
          </p:cNvSpPr>
          <p:nvPr/>
        </p:nvSpPr>
        <p:spPr bwMode="auto">
          <a:xfrm>
            <a:off x="4133850" y="27670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Y.y</a:t>
            </a:r>
          </a:p>
        </p:txBody>
      </p:sp>
      <p:sp>
        <p:nvSpPr>
          <p:cNvPr id="14" name="Rectangle 26"/>
          <p:cNvSpPr>
            <a:spLocks noChangeArrowheads="1"/>
          </p:cNvSpPr>
          <p:nvPr/>
        </p:nvSpPr>
        <p:spPr bwMode="auto">
          <a:xfrm>
            <a:off x="2609850" y="32242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Z</a:t>
            </a:r>
          </a:p>
        </p:txBody>
      </p:sp>
      <p:sp>
        <p:nvSpPr>
          <p:cNvPr id="15" name="Rectangle 27"/>
          <p:cNvSpPr>
            <a:spLocks noChangeArrowheads="1"/>
          </p:cNvSpPr>
          <p:nvPr/>
        </p:nvSpPr>
        <p:spPr bwMode="auto">
          <a:xfrm>
            <a:off x="4133850" y="32242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Z.z</a:t>
            </a:r>
          </a:p>
        </p:txBody>
      </p:sp>
      <p:sp>
        <p:nvSpPr>
          <p:cNvPr id="16" name="Line 30"/>
          <p:cNvSpPr>
            <a:spLocks noChangeShapeType="1"/>
          </p:cNvSpPr>
          <p:nvPr/>
        </p:nvSpPr>
        <p:spPr bwMode="auto">
          <a:xfrm>
            <a:off x="1847850" y="3529012"/>
            <a:ext cx="685800"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7" name="Text Box 31"/>
          <p:cNvSpPr txBox="1">
            <a:spLocks noChangeArrowheads="1"/>
          </p:cNvSpPr>
          <p:nvPr/>
        </p:nvSpPr>
        <p:spPr bwMode="auto">
          <a:xfrm>
            <a:off x="6877050" y="2239963"/>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zh-CN" altLang="en-US" sz="2400" b="1" kern="0" dirty="0">
                <a:solidFill>
                  <a:srgbClr val="000000"/>
                </a:solidFill>
              </a:rPr>
              <a:t>符号栈</a:t>
            </a:r>
            <a:endParaRPr kumimoji="1" lang="en-US" altLang="zh-CN" sz="2400" b="1" kern="0" dirty="0">
              <a:solidFill>
                <a:srgbClr val="000000"/>
              </a:solidFill>
            </a:endParaRPr>
          </a:p>
        </p:txBody>
      </p:sp>
      <p:sp>
        <p:nvSpPr>
          <p:cNvPr id="18" name="Text Box 32"/>
          <p:cNvSpPr txBox="1">
            <a:spLocks noChangeArrowheads="1"/>
          </p:cNvSpPr>
          <p:nvPr/>
        </p:nvSpPr>
        <p:spPr bwMode="auto">
          <a:xfrm>
            <a:off x="8229600" y="2186136"/>
            <a:ext cx="1962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zh-CN" altLang="en-US" sz="2400" b="1" kern="0" dirty="0">
                <a:solidFill>
                  <a:srgbClr val="000000"/>
                </a:solidFill>
              </a:rPr>
              <a:t>属性值栈</a:t>
            </a:r>
            <a:endParaRPr kumimoji="1" lang="en-US" altLang="zh-CN" sz="2400" b="1" kern="0" dirty="0">
              <a:solidFill>
                <a:srgbClr val="000000"/>
              </a:solidFill>
            </a:endParaRPr>
          </a:p>
        </p:txBody>
      </p:sp>
      <p:sp>
        <p:nvSpPr>
          <p:cNvPr id="19" name="Rectangle 33"/>
          <p:cNvSpPr>
            <a:spLocks noChangeArrowheads="1"/>
          </p:cNvSpPr>
          <p:nvPr/>
        </p:nvSpPr>
        <p:spPr bwMode="auto">
          <a:xfrm>
            <a:off x="8477250" y="26908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a:t>
            </a:r>
          </a:p>
        </p:txBody>
      </p:sp>
      <p:sp>
        <p:nvSpPr>
          <p:cNvPr id="20" name="Rectangle 34"/>
          <p:cNvSpPr>
            <a:spLocks noChangeArrowheads="1"/>
          </p:cNvSpPr>
          <p:nvPr/>
        </p:nvSpPr>
        <p:spPr bwMode="auto">
          <a:xfrm>
            <a:off x="6953250" y="26908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a:t>
            </a:r>
          </a:p>
        </p:txBody>
      </p:sp>
      <p:sp>
        <p:nvSpPr>
          <p:cNvPr id="21" name="Rectangle 35"/>
          <p:cNvSpPr>
            <a:spLocks noChangeArrowheads="1"/>
          </p:cNvSpPr>
          <p:nvPr/>
        </p:nvSpPr>
        <p:spPr bwMode="auto">
          <a:xfrm>
            <a:off x="6953250" y="31480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a:solidFill>
                  <a:srgbClr val="000000"/>
                </a:solidFill>
                <a:latin typeface="华文新魏" pitchFamily="2" charset="-122"/>
                <a:ea typeface="华文新魏" pitchFamily="2" charset="-122"/>
              </a:rPr>
              <a:t>A</a:t>
            </a:r>
          </a:p>
        </p:txBody>
      </p:sp>
      <p:sp>
        <p:nvSpPr>
          <p:cNvPr id="22" name="Rectangle 36"/>
          <p:cNvSpPr>
            <a:spLocks noChangeArrowheads="1"/>
          </p:cNvSpPr>
          <p:nvPr/>
        </p:nvSpPr>
        <p:spPr bwMode="auto">
          <a:xfrm>
            <a:off x="8477250" y="3148012"/>
            <a:ext cx="1524000" cy="457200"/>
          </a:xfrm>
          <a:prstGeom prst="rect">
            <a:avLst/>
          </a:prstGeom>
          <a:solidFill>
            <a:srgbClr val="FFFFFF">
              <a:lumMod val="95000"/>
            </a:srgbClr>
          </a:solidFill>
          <a:ln w="9525">
            <a:solidFill>
              <a:srgbClr val="000000"/>
            </a:solidFill>
            <a:miter lim="800000"/>
            <a:headEnd/>
            <a:tailEnd/>
          </a:ln>
          <a:effectLst/>
        </p:spPr>
        <p:txBody>
          <a:bodyPr wrap="none" anchor="ctr"/>
          <a:lstStyle/>
          <a:p>
            <a:pPr algn="ctr" fontAlgn="auto">
              <a:spcBef>
                <a:spcPts val="0"/>
              </a:spcBef>
              <a:spcAft>
                <a:spcPts val="0"/>
              </a:spcAft>
              <a:buClr>
                <a:srgbClr val="5FB6F1"/>
              </a:buClr>
              <a:defRPr/>
            </a:pPr>
            <a:r>
              <a:rPr kumimoji="1" lang="en-US" altLang="zh-CN" sz="1800" b="1" kern="0" dirty="0">
                <a:solidFill>
                  <a:srgbClr val="000000"/>
                </a:solidFill>
                <a:latin typeface="华文新魏" pitchFamily="2" charset="-122"/>
                <a:ea typeface="华文新魏" pitchFamily="2" charset="-122"/>
              </a:rPr>
              <a:t>A .b</a:t>
            </a:r>
          </a:p>
        </p:txBody>
      </p:sp>
      <p:sp>
        <p:nvSpPr>
          <p:cNvPr id="23" name="Line 37"/>
          <p:cNvSpPr>
            <a:spLocks noChangeShapeType="1"/>
          </p:cNvSpPr>
          <p:nvPr/>
        </p:nvSpPr>
        <p:spPr bwMode="auto">
          <a:xfrm>
            <a:off x="6343650" y="3452812"/>
            <a:ext cx="609600" cy="0"/>
          </a:xfrm>
          <a:prstGeom prst="line">
            <a:avLst/>
          </a:prstGeom>
          <a:noFill/>
          <a:ln w="952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24" name="Text Box 38"/>
          <p:cNvSpPr txBox="1">
            <a:spLocks noChangeArrowheads="1"/>
          </p:cNvSpPr>
          <p:nvPr/>
        </p:nvSpPr>
        <p:spPr bwMode="auto">
          <a:xfrm>
            <a:off x="5881688" y="2873376"/>
            <a:ext cx="9953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50000"/>
              </a:spcBef>
              <a:spcAft>
                <a:spcPts val="0"/>
              </a:spcAft>
              <a:buClr>
                <a:srgbClr val="5FB6F1"/>
              </a:buClr>
              <a:buNone/>
              <a:defRPr/>
            </a:pPr>
            <a:r>
              <a:rPr kumimoji="1" lang="en-US" altLang="zh-CN" b="1" kern="0">
                <a:solidFill>
                  <a:srgbClr val="000000"/>
                </a:solidFill>
              </a:rPr>
              <a:t>top</a:t>
            </a:r>
          </a:p>
        </p:txBody>
      </p:sp>
      <p:sp>
        <p:nvSpPr>
          <p:cNvPr id="25" name="矩形 24"/>
          <p:cNvSpPr>
            <a:spLocks noChangeArrowheads="1"/>
          </p:cNvSpPr>
          <p:nvPr/>
        </p:nvSpPr>
        <p:spPr bwMode="auto">
          <a:xfrm>
            <a:off x="1627188" y="3695700"/>
            <a:ext cx="89646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fontAlgn="auto" hangingPunct="1">
              <a:spcBef>
                <a:spcPct val="50000"/>
              </a:spcBef>
              <a:spcAft>
                <a:spcPts val="0"/>
              </a:spcAft>
              <a:buClr>
                <a:srgbClr val="5FB6F1"/>
              </a:buClr>
              <a:buNone/>
              <a:defRPr/>
            </a:pPr>
            <a:r>
              <a:rPr lang="zh-CN" altLang="en-US" sz="2800" kern="0" dirty="0">
                <a:solidFill>
                  <a:srgbClr val="000000"/>
                </a:solidFill>
              </a:rPr>
              <a:t>定义式 </a:t>
            </a:r>
            <a:r>
              <a:rPr lang="en-US" altLang="zh-CN" sz="2800" kern="0" dirty="0" err="1">
                <a:solidFill>
                  <a:srgbClr val="000000"/>
                </a:solidFill>
              </a:rPr>
              <a:t>A.b</a:t>
            </a:r>
            <a:r>
              <a:rPr lang="en-US" altLang="zh-CN" sz="2800" kern="0" dirty="0">
                <a:solidFill>
                  <a:srgbClr val="000000"/>
                </a:solidFill>
              </a:rPr>
              <a:t>=f(</a:t>
            </a:r>
            <a:r>
              <a:rPr lang="en-US" altLang="zh-CN" sz="2800" kern="0" dirty="0" err="1">
                <a:solidFill>
                  <a:srgbClr val="000000"/>
                </a:solidFill>
              </a:rPr>
              <a:t>X.x</a:t>
            </a:r>
            <a:r>
              <a:rPr lang="en-US" altLang="zh-CN" sz="2800" kern="0" dirty="0">
                <a:solidFill>
                  <a:srgbClr val="000000"/>
                </a:solidFill>
              </a:rPr>
              <a:t>, </a:t>
            </a:r>
            <a:r>
              <a:rPr lang="en-US" altLang="zh-CN" sz="2800" kern="0" dirty="0" err="1">
                <a:solidFill>
                  <a:srgbClr val="000000"/>
                </a:solidFill>
              </a:rPr>
              <a:t>Y.y</a:t>
            </a:r>
            <a:r>
              <a:rPr lang="en-US" altLang="zh-CN" sz="2800" kern="0" dirty="0">
                <a:solidFill>
                  <a:srgbClr val="000000"/>
                </a:solidFill>
              </a:rPr>
              <a:t>, </a:t>
            </a:r>
            <a:r>
              <a:rPr lang="en-US" altLang="zh-CN" sz="2800" kern="0" dirty="0" err="1">
                <a:solidFill>
                  <a:srgbClr val="000000"/>
                </a:solidFill>
              </a:rPr>
              <a:t>Z.z</a:t>
            </a:r>
            <a:r>
              <a:rPr lang="en-US" altLang="zh-CN" sz="2800" kern="0" dirty="0">
                <a:solidFill>
                  <a:srgbClr val="000000"/>
                </a:solidFill>
              </a:rPr>
              <a:t>)(</a:t>
            </a:r>
            <a:r>
              <a:rPr lang="zh-CN" altLang="en-US" sz="2800" kern="0" dirty="0">
                <a:solidFill>
                  <a:srgbClr val="000000"/>
                </a:solidFill>
              </a:rPr>
              <a:t>抽象</a:t>
            </a:r>
            <a:r>
              <a:rPr lang="en-US" altLang="zh-CN" sz="2800" kern="0" dirty="0">
                <a:solidFill>
                  <a:srgbClr val="000000"/>
                </a:solidFill>
              </a:rPr>
              <a:t>) </a:t>
            </a:r>
            <a:r>
              <a:rPr lang="zh-CN" altLang="en-US" sz="2800" kern="0" dirty="0">
                <a:solidFill>
                  <a:srgbClr val="000000"/>
                </a:solidFill>
              </a:rPr>
              <a:t>变成</a:t>
            </a:r>
          </a:p>
          <a:p>
            <a:pPr eaLnBrk="1" fontAlgn="auto" hangingPunct="1">
              <a:spcAft>
                <a:spcPts val="0"/>
              </a:spcAft>
              <a:buClr>
                <a:srgbClr val="5FB6F1"/>
              </a:buClr>
              <a:buNone/>
              <a:defRPr/>
            </a:pPr>
            <a:r>
              <a:rPr lang="en-US" altLang="zh-CN" sz="2800" b="1" kern="0" dirty="0" err="1">
                <a:solidFill>
                  <a:srgbClr val="000000"/>
                </a:solidFill>
                <a:latin typeface="宋体" charset="-122"/>
                <a:ea typeface="宋体" charset="-122"/>
              </a:rPr>
              <a:t>val</a:t>
            </a:r>
            <a:r>
              <a:rPr lang="en-US" altLang="zh-CN" sz="2800" b="1" kern="0" dirty="0">
                <a:solidFill>
                  <a:srgbClr val="000000"/>
                </a:solidFill>
                <a:latin typeface="宋体" charset="-122"/>
                <a:ea typeface="宋体" charset="-122"/>
              </a:rPr>
              <a:t>[</a:t>
            </a:r>
            <a:r>
              <a:rPr lang="en-US" altLang="zh-CN" sz="2800" b="1" kern="0" dirty="0" err="1">
                <a:solidFill>
                  <a:srgbClr val="000000"/>
                </a:solidFill>
                <a:latin typeface="宋体" charset="-122"/>
                <a:ea typeface="宋体" charset="-122"/>
              </a:rPr>
              <a:t>ntop</a:t>
            </a:r>
            <a:r>
              <a:rPr lang="en-US" altLang="zh-CN" sz="2800" b="1" kern="0" dirty="0">
                <a:solidFill>
                  <a:srgbClr val="000000"/>
                </a:solidFill>
                <a:latin typeface="宋体" charset="-122"/>
                <a:ea typeface="宋体" charset="-122"/>
              </a:rPr>
              <a:t>]=f(</a:t>
            </a:r>
            <a:r>
              <a:rPr lang="en-US" altLang="zh-CN" sz="2800" b="1" kern="0" dirty="0" err="1">
                <a:solidFill>
                  <a:srgbClr val="000000"/>
                </a:solidFill>
                <a:latin typeface="宋体" charset="-122"/>
                <a:ea typeface="宋体" charset="-122"/>
              </a:rPr>
              <a:t>val</a:t>
            </a:r>
            <a:r>
              <a:rPr lang="en-US" altLang="zh-CN" sz="2800" b="1" kern="0" dirty="0">
                <a:solidFill>
                  <a:srgbClr val="000000"/>
                </a:solidFill>
                <a:latin typeface="宋体" charset="-122"/>
                <a:ea typeface="宋体" charset="-122"/>
              </a:rPr>
              <a:t>[top-2],</a:t>
            </a:r>
            <a:r>
              <a:rPr lang="en-US" altLang="zh-CN" sz="2800" b="1" kern="0" dirty="0" err="1">
                <a:solidFill>
                  <a:srgbClr val="000000"/>
                </a:solidFill>
                <a:latin typeface="宋体" charset="-122"/>
                <a:ea typeface="宋体" charset="-122"/>
              </a:rPr>
              <a:t>val</a:t>
            </a:r>
            <a:r>
              <a:rPr lang="en-US" altLang="zh-CN" sz="2800" b="1" kern="0" dirty="0">
                <a:solidFill>
                  <a:srgbClr val="000000"/>
                </a:solidFill>
                <a:latin typeface="宋体" charset="-122"/>
                <a:ea typeface="宋体" charset="-122"/>
              </a:rPr>
              <a:t>[top-1],</a:t>
            </a:r>
            <a:r>
              <a:rPr lang="en-US" altLang="zh-CN" sz="2800" b="1" kern="0" dirty="0" err="1">
                <a:solidFill>
                  <a:srgbClr val="000000"/>
                </a:solidFill>
                <a:latin typeface="宋体" charset="-122"/>
                <a:ea typeface="宋体" charset="-122"/>
              </a:rPr>
              <a:t>val</a:t>
            </a:r>
            <a:r>
              <a:rPr lang="en-US" altLang="zh-CN" sz="2800" b="1" kern="0" dirty="0">
                <a:solidFill>
                  <a:srgbClr val="000000"/>
                </a:solidFill>
                <a:latin typeface="宋体" charset="-122"/>
                <a:ea typeface="宋体" charset="-122"/>
              </a:rPr>
              <a:t>[top])</a:t>
            </a:r>
          </a:p>
          <a:p>
            <a:pPr eaLnBrk="1" fontAlgn="auto" hangingPunct="1">
              <a:spcAft>
                <a:spcPts val="0"/>
              </a:spcAft>
              <a:buClr>
                <a:srgbClr val="5FB6F1"/>
              </a:buClr>
              <a:buNone/>
              <a:defRPr/>
            </a:pPr>
            <a:r>
              <a:rPr lang="zh-CN" altLang="en-US" sz="2800" kern="0" dirty="0">
                <a:solidFill>
                  <a:srgbClr val="000000"/>
                </a:solidFill>
              </a:rPr>
              <a:t>（具体可执行代码）。</a:t>
            </a:r>
            <a:endParaRPr lang="en-US" altLang="zh-CN" sz="2800" kern="0" dirty="0">
              <a:solidFill>
                <a:srgbClr val="000000"/>
              </a:solidFill>
            </a:endParaRPr>
          </a:p>
          <a:p>
            <a:pPr eaLnBrk="1" fontAlgn="auto" hangingPunct="1">
              <a:spcAft>
                <a:spcPts val="0"/>
              </a:spcAft>
              <a:buClr>
                <a:srgbClr val="5FB6F1"/>
              </a:buClr>
              <a:buNone/>
              <a:defRPr/>
            </a:pPr>
            <a:r>
              <a:rPr kumimoji="1" lang="zh-CN" altLang="en-US" sz="2800" kern="0" dirty="0">
                <a:solidFill>
                  <a:srgbClr val="000000"/>
                </a:solidFill>
              </a:rPr>
              <a:t>在执行代码段之前执行： </a:t>
            </a:r>
            <a:r>
              <a:rPr kumimoji="1" lang="en-US" altLang="zh-CN" sz="2800" kern="0" dirty="0" err="1">
                <a:solidFill>
                  <a:srgbClr val="000000"/>
                </a:solidFill>
              </a:rPr>
              <a:t>ntop</a:t>
            </a:r>
            <a:r>
              <a:rPr kumimoji="1" lang="en-US" altLang="zh-CN" sz="2800" kern="0" dirty="0">
                <a:solidFill>
                  <a:srgbClr val="000000"/>
                </a:solidFill>
              </a:rPr>
              <a:t>:=top-r+1(r</a:t>
            </a:r>
            <a:r>
              <a:rPr kumimoji="1" lang="zh-CN" altLang="en-US" sz="2800" kern="0" dirty="0">
                <a:solidFill>
                  <a:srgbClr val="000000"/>
                </a:solidFill>
              </a:rPr>
              <a:t>是句柄的长度</a:t>
            </a:r>
            <a:r>
              <a:rPr kumimoji="1" lang="en-US" altLang="zh-CN" sz="2800" kern="0" dirty="0">
                <a:solidFill>
                  <a:srgbClr val="000000"/>
                </a:solidFill>
              </a:rPr>
              <a:t>)</a:t>
            </a:r>
            <a:endParaRPr lang="zh-CN" altLang="en-US" sz="2800" kern="0" dirty="0">
              <a:solidFill>
                <a:srgbClr val="000000"/>
              </a:solidFill>
            </a:endParaRPr>
          </a:p>
          <a:p>
            <a:pPr eaLnBrk="1" fontAlgn="auto" hangingPunct="1">
              <a:spcAft>
                <a:spcPts val="0"/>
              </a:spcAft>
              <a:buClr>
                <a:srgbClr val="5FB6F1"/>
              </a:buClr>
              <a:buNone/>
              <a:defRPr/>
            </a:pPr>
            <a:r>
              <a:rPr kumimoji="1" lang="zh-CN" altLang="en-US" sz="2800" kern="0" dirty="0">
                <a:solidFill>
                  <a:srgbClr val="000000"/>
                </a:solidFill>
              </a:rPr>
              <a:t>执行代码段后执行：  </a:t>
            </a:r>
            <a:r>
              <a:rPr kumimoji="1" lang="en-US" altLang="zh-CN" sz="2800" kern="0" dirty="0">
                <a:solidFill>
                  <a:srgbClr val="000000"/>
                </a:solidFill>
              </a:rPr>
              <a:t>top:=</a:t>
            </a:r>
            <a:r>
              <a:rPr kumimoji="1" lang="en-US" altLang="zh-CN" sz="2800" kern="0" dirty="0" err="1">
                <a:solidFill>
                  <a:srgbClr val="000000"/>
                </a:solidFill>
              </a:rPr>
              <a:t>ntop</a:t>
            </a:r>
            <a:r>
              <a:rPr kumimoji="1" lang="en-US" altLang="zh-CN" sz="2800" kern="0" dirty="0">
                <a:solidFill>
                  <a:srgbClr val="000000"/>
                </a:solidFill>
              </a:rPr>
              <a:t>; </a:t>
            </a:r>
          </a:p>
        </p:txBody>
      </p:sp>
    </p:spTree>
    <p:extLst>
      <p:ext uri="{BB962C8B-B14F-4D97-AF65-F5344CB8AC3E}">
        <p14:creationId xmlns:p14="http://schemas.microsoft.com/office/powerpoint/2010/main" val="83179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15888"/>
            <a:ext cx="8534400" cy="609600"/>
          </a:xfrm>
        </p:spPr>
        <p:txBody>
          <a:bodyPr/>
          <a:lstStyle/>
          <a:p>
            <a:r>
              <a:rPr lang="zh-CN" altLang="en-US" sz="3600" dirty="0"/>
              <a:t>例</a:t>
            </a:r>
            <a:r>
              <a:rPr lang="en-US" altLang="zh-CN" sz="3600" dirty="0"/>
              <a:t>: </a:t>
            </a:r>
            <a:r>
              <a:rPr lang="zh-CN" altLang="en-US" sz="3600" dirty="0"/>
              <a:t>用</a:t>
            </a:r>
            <a:r>
              <a:rPr lang="en-US" altLang="zh-CN" sz="3600" dirty="0"/>
              <a:t>LR</a:t>
            </a:r>
            <a:r>
              <a:rPr lang="zh-CN" altLang="en-US" sz="3600" dirty="0"/>
              <a:t>分析器实现台式计算器</a:t>
            </a:r>
          </a:p>
        </p:txBody>
      </p:sp>
      <p:sp>
        <p:nvSpPr>
          <p:cNvPr id="3" name="灯片编号占位符 2"/>
          <p:cNvSpPr>
            <a:spLocks noGrp="1"/>
          </p:cNvSpPr>
          <p:nvPr>
            <p:ph type="sldNum" sz="quarter" idx="12"/>
          </p:nvPr>
        </p:nvSpPr>
        <p:spPr/>
        <p:txBody>
          <a:bodyPr/>
          <a:lstStyle/>
          <a:p>
            <a:fld id="{10F35DC5-7E65-8247-99AB-4E984F8A921E}" type="slidenum">
              <a:rPr lang="en-US" smtClean="0"/>
              <a:pPr/>
              <a:t>57</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39968447"/>
              </p:ext>
            </p:extLst>
          </p:nvPr>
        </p:nvGraphicFramePr>
        <p:xfrm>
          <a:off x="1828800" y="1646192"/>
          <a:ext cx="8497888" cy="4145008"/>
        </p:xfrm>
        <a:graphic>
          <a:graphicData uri="http://schemas.openxmlformats.org/drawingml/2006/table">
            <a:tbl>
              <a:tblPr/>
              <a:tblGrid>
                <a:gridCol w="3025775">
                  <a:extLst>
                    <a:ext uri="{9D8B030D-6E8A-4147-A177-3AD203B41FA5}">
                      <a16:colId xmlns:a16="http://schemas.microsoft.com/office/drawing/2014/main" val="20000"/>
                    </a:ext>
                  </a:extLst>
                </a:gridCol>
                <a:gridCol w="5472113">
                  <a:extLst>
                    <a:ext uri="{9D8B030D-6E8A-4147-A177-3AD203B41FA5}">
                      <a16:colId xmlns:a16="http://schemas.microsoft.com/office/drawing/2014/main" val="20001"/>
                    </a:ext>
                  </a:extLst>
                </a:gridCol>
              </a:tblGrid>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产生式</a:t>
                      </a: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Times New Roman" pitchFamily="18" charset="0"/>
                          <a:ea typeface="华文新魏" pitchFamily="2" charset="-122"/>
                          <a:cs typeface="Times New Roman" pitchFamily="18" charset="0"/>
                        </a:rPr>
                        <a:t>代码段</a:t>
                      </a: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181E1"/>
                    </a:solidFill>
                  </a:tcPr>
                </a:tc>
                <a:extLst>
                  <a:ext uri="{0D108BD9-81ED-4DB2-BD59-A6C34878D82A}">
                    <a16:rowId xmlns:a16="http://schemas.microsoft.com/office/drawing/2014/main" val="10000"/>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L</a:t>
                      </a:r>
                      <a:r>
                        <a:rPr kumimoji="0" lang="en-US" altLang="zh-CN" sz="2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sym typeface="Symbol" pitchFamily="18" charset="2"/>
                        </a:rPr>
                        <a:t>En</a:t>
                      </a: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 </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print(</a:t>
                      </a:r>
                      <a:r>
                        <a:rPr kumimoji="0" lang="en-US" altLang="zh-CN" sz="28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val</a:t>
                      </a:r>
                      <a:r>
                        <a:rPr kumimoji="0" lang="en-US" altLang="zh-CN"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a:t>
                      </a:r>
                      <a:r>
                        <a:rPr kumimoji="0" lang="en-US" altLang="zh-CN" sz="2800" b="0" i="0" u="none" strike="noStrike" cap="none" normalizeH="0" baseline="0" dirty="0" err="1">
                          <a:ln>
                            <a:noFill/>
                          </a:ln>
                          <a:solidFill>
                            <a:srgbClr val="000000"/>
                          </a:solidFill>
                          <a:effectLst/>
                          <a:latin typeface="Times New Roman" pitchFamily="18" charset="0"/>
                          <a:ea typeface="华文新魏" pitchFamily="2" charset="-122"/>
                          <a:cs typeface="Times New Roman" pitchFamily="18" charset="0"/>
                        </a:rPr>
                        <a:t>ntop</a:t>
                      </a:r>
                      <a:r>
                        <a:rPr kumimoji="0" lang="en-US" altLang="zh-CN" sz="2800" b="0" i="0" u="none" strike="noStrike" cap="none" normalizeH="0" baseline="0" dirty="0">
                          <a:ln>
                            <a:noFill/>
                          </a:ln>
                          <a:solidFill>
                            <a:srgbClr val="000000"/>
                          </a:solidFill>
                          <a:effectLst/>
                          <a:latin typeface="Times New Roman" pitchFamily="18" charset="0"/>
                          <a:ea typeface="华文新魏" pitchFamily="2" charset="-122"/>
                          <a:cs typeface="Times New Roman" pitchFamily="18" charset="0"/>
                        </a:rPr>
                        <a:t>])</a:t>
                      </a: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1"/>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E</a:t>
                      </a:r>
                      <a:r>
                        <a:rPr kumimoji="0" lang="en-US" altLang="zh-CN" sz="28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algn="l"/>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err="1">
                          <a:latin typeface="Times New Roman" pitchFamily="18" charset="0"/>
                          <a:sym typeface="Symbol" pitchFamily="18" charset="2"/>
                        </a:rPr>
                        <a:t>ntop</a:t>
                      </a:r>
                      <a:r>
                        <a:rPr kumimoji="0" lang="en-US" altLang="zh-CN" sz="2800" dirty="0">
                          <a:latin typeface="Times New Roman" pitchFamily="18" charset="0"/>
                          <a:sym typeface="Symbol" pitchFamily="18" charset="2"/>
                        </a:rPr>
                        <a:t>] = </a:t>
                      </a: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a:latin typeface="Times New Roman" pitchFamily="18" charset="0"/>
                          <a:sym typeface="Symbol" pitchFamily="18" charset="2"/>
                        </a:rPr>
                        <a:t>top</a:t>
                      </a:r>
                      <a:r>
                        <a:rPr kumimoji="0" lang="en-US" altLang="zh-CN" sz="2800" dirty="0">
                          <a:latin typeface="Times New Roman" pitchFamily="18" charset="0"/>
                          <a:sym typeface="Symbol" pitchFamily="18" charset="2"/>
                        </a:rPr>
                        <a:t>-2] + </a:t>
                      </a: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a:latin typeface="Times New Roman" pitchFamily="18" charset="0"/>
                          <a:sym typeface="Symbol" pitchFamily="18" charset="2"/>
                        </a:rPr>
                        <a:t>top</a:t>
                      </a:r>
                      <a:r>
                        <a:rPr kumimoji="0" lang="en-US" altLang="zh-CN" sz="2800" dirty="0">
                          <a:latin typeface="Times New Roman" pitchFamily="18" charset="0"/>
                          <a:sym typeface="Symbol" pitchFamily="18" charset="2"/>
                        </a:rPr>
                        <a:t>]</a:t>
                      </a:r>
                      <a:r>
                        <a:rPr kumimoji="0" lang="en-US" altLang="zh-CN" sz="2800" i="1" dirty="0">
                          <a:latin typeface="Times New Roman" pitchFamily="18" charset="0"/>
                          <a:sym typeface="Symbol" pitchFamily="18" charset="2"/>
                        </a:rPr>
                        <a:t> </a:t>
                      </a:r>
                      <a:endParaRPr kumimoji="0" lang="en-US" altLang="zh-CN" sz="2800" dirty="0">
                        <a:latin typeface="Times New Roman" pitchFamily="18" charset="0"/>
                        <a:sym typeface="Symbol" pitchFamily="18" charset="2"/>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2"/>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E T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3"/>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T</a:t>
                      </a:r>
                      <a:r>
                        <a:rPr kumimoji="0" lang="en-US" altLang="zh-CN" sz="2800" b="0" i="0" u="none" strike="noStrike" cap="none" normalizeH="0" baseline="-25000">
                          <a:ln>
                            <a:noFill/>
                          </a:ln>
                          <a:solidFill>
                            <a:srgbClr val="000000"/>
                          </a:solidFill>
                          <a:effectLst/>
                          <a:latin typeface="Times New Roman" pitchFamily="18" charset="0"/>
                          <a:ea typeface="宋体" pitchFamily="2" charset="-122"/>
                          <a:cs typeface="Times New Roman" pitchFamily="18" charset="0"/>
                          <a:sym typeface="Symbol" pitchFamily="18" charset="2"/>
                        </a:rPr>
                        <a:t>1</a:t>
                      </a: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err="1">
                          <a:latin typeface="Times New Roman" pitchFamily="18" charset="0"/>
                          <a:sym typeface="Symbol" pitchFamily="18" charset="2"/>
                        </a:rPr>
                        <a:t>ntop</a:t>
                      </a:r>
                      <a:r>
                        <a:rPr kumimoji="0" lang="en-US" altLang="zh-CN" sz="2800" dirty="0">
                          <a:latin typeface="Times New Roman" pitchFamily="18" charset="0"/>
                          <a:sym typeface="Symbol" pitchFamily="18" charset="2"/>
                        </a:rPr>
                        <a:t>] = </a:t>
                      </a: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a:latin typeface="Times New Roman" pitchFamily="18" charset="0"/>
                          <a:sym typeface="Symbol" pitchFamily="18" charset="2"/>
                        </a:rPr>
                        <a:t>top</a:t>
                      </a:r>
                      <a:r>
                        <a:rPr kumimoji="0" lang="en-US" altLang="zh-CN" sz="2800" dirty="0">
                          <a:latin typeface="Times New Roman" pitchFamily="18" charset="0"/>
                          <a:sym typeface="Symbol" pitchFamily="18" charset="2"/>
                        </a:rPr>
                        <a:t>-2] * </a:t>
                      </a: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a:latin typeface="Times New Roman" pitchFamily="18" charset="0"/>
                          <a:sym typeface="Symbol" pitchFamily="18" charset="2"/>
                        </a:rPr>
                        <a:t>top</a:t>
                      </a:r>
                      <a:r>
                        <a:rPr kumimoji="0" lang="en-US" altLang="zh-CN" sz="2800" dirty="0">
                          <a:latin typeface="Times New Roman" pitchFamily="18" charset="0"/>
                          <a:sym typeface="Symbol" pitchFamily="18" charset="2"/>
                        </a:rPr>
                        <a:t>]</a:t>
                      </a:r>
                      <a:r>
                        <a:rPr kumimoji="0" lang="en-US" altLang="zh-CN" sz="2800" i="1" dirty="0">
                          <a:latin typeface="Times New Roman" pitchFamily="18" charset="0"/>
                          <a:sym typeface="Symbol" pitchFamily="18" charset="2"/>
                        </a:rPr>
                        <a:t> </a:t>
                      </a:r>
                      <a:endPar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4"/>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T F</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5"/>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F (E) </a:t>
                      </a:r>
                      <a:endParaRPr kumimoji="0" lang="zh-CN" altLang="en-US" sz="2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a:t>
                      </a:r>
                      <a:r>
                        <a:rPr kumimoji="0" lang="en-US" altLang="zh-CN" sz="2800" i="1" dirty="0" err="1">
                          <a:latin typeface="Times New Roman" pitchFamily="18" charset="0"/>
                          <a:sym typeface="Symbol" pitchFamily="18" charset="2"/>
                        </a:rPr>
                        <a:t>ntop</a:t>
                      </a:r>
                      <a:r>
                        <a:rPr kumimoji="0" lang="en-US" altLang="zh-CN" sz="2800" dirty="0">
                          <a:latin typeface="Times New Roman" pitchFamily="18" charset="0"/>
                          <a:sym typeface="Symbol" pitchFamily="18" charset="2"/>
                        </a:rPr>
                        <a:t>] = </a:t>
                      </a:r>
                      <a:r>
                        <a:rPr kumimoji="0" lang="en-US" altLang="zh-CN" sz="2800" dirty="0" err="1">
                          <a:latin typeface="Times New Roman" pitchFamily="18" charset="0"/>
                          <a:sym typeface="Symbol" pitchFamily="18" charset="2"/>
                        </a:rPr>
                        <a:t>val</a:t>
                      </a:r>
                      <a:r>
                        <a:rPr kumimoji="0" lang="en-US" altLang="zh-CN" sz="2800" dirty="0">
                          <a:latin typeface="Times New Roman" pitchFamily="18" charset="0"/>
                          <a:sym typeface="Symbol" pitchFamily="18" charset="2"/>
                        </a:rPr>
                        <a:t> [</a:t>
                      </a:r>
                      <a:r>
                        <a:rPr kumimoji="0" lang="en-US" altLang="zh-CN" sz="2800" i="1" dirty="0">
                          <a:latin typeface="Times New Roman" pitchFamily="18" charset="0"/>
                          <a:sym typeface="Symbol" pitchFamily="18" charset="2"/>
                        </a:rPr>
                        <a:t>top</a:t>
                      </a:r>
                      <a:r>
                        <a:rPr kumimoji="0" lang="en-US" altLang="zh-CN" sz="2800" dirty="0">
                          <a:latin typeface="Times New Roman" pitchFamily="18" charset="0"/>
                          <a:sym typeface="Symbol" pitchFamily="18" charset="2"/>
                        </a:rPr>
                        <a:t>-1]</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EDF9"/>
                    </a:solidFill>
                  </a:tcPr>
                </a:tc>
                <a:extLst>
                  <a:ext uri="{0D108BD9-81ED-4DB2-BD59-A6C34878D82A}">
                    <a16:rowId xmlns:a16="http://schemas.microsoft.com/office/drawing/2014/main" val="10006"/>
                  </a:ext>
                </a:extLst>
              </a:tr>
              <a:tr h="518120">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sym typeface="Symbol" pitchFamily="18" charset="2"/>
                        </a:rPr>
                        <a:t>F digit </a:t>
                      </a: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tc>
                  <a:txBody>
                    <a:bodyPr/>
                    <a:lstStyle>
                      <a:lvl1pPr marL="0" algn="l" defTabSz="457200" rtl="0" eaLnBrk="1" latinLnBrk="0" hangingPunct="1">
                        <a:defRPr sz="1800" kern="1200">
                          <a:solidFill>
                            <a:schemeClr val="tx1"/>
                          </a:solidFill>
                          <a:latin typeface="华文新魏"/>
                          <a:ea typeface="华文新魏"/>
                          <a:cs typeface=""/>
                        </a:defRPr>
                      </a:lvl1pPr>
                      <a:lvl2pPr marL="457200" algn="l" defTabSz="457200" rtl="0" eaLnBrk="1" latinLnBrk="0" hangingPunct="1">
                        <a:defRPr sz="1800" kern="1200">
                          <a:solidFill>
                            <a:schemeClr val="tx1"/>
                          </a:solidFill>
                          <a:latin typeface="华文新魏"/>
                          <a:ea typeface="华文新魏"/>
                          <a:cs typeface=""/>
                        </a:defRPr>
                      </a:lvl2pPr>
                      <a:lvl3pPr marL="914400" algn="l" defTabSz="457200" rtl="0" eaLnBrk="1" latinLnBrk="0" hangingPunct="1">
                        <a:defRPr sz="1800" kern="1200">
                          <a:solidFill>
                            <a:schemeClr val="tx1"/>
                          </a:solidFill>
                          <a:latin typeface="华文新魏"/>
                          <a:ea typeface="华文新魏"/>
                          <a:cs typeface=""/>
                        </a:defRPr>
                      </a:lvl3pPr>
                      <a:lvl4pPr marL="1371600" algn="l" defTabSz="457200" rtl="0" eaLnBrk="1" latinLnBrk="0" hangingPunct="1">
                        <a:defRPr sz="1800" kern="1200">
                          <a:solidFill>
                            <a:schemeClr val="tx1"/>
                          </a:solidFill>
                          <a:latin typeface="华文新魏"/>
                          <a:ea typeface="华文新魏"/>
                          <a:cs typeface=""/>
                        </a:defRPr>
                      </a:lvl4pPr>
                      <a:lvl5pPr marL="1828800" algn="l" defTabSz="457200" rtl="0" eaLnBrk="1" latinLnBrk="0" hangingPunct="1">
                        <a:defRPr sz="1800" kern="1200">
                          <a:solidFill>
                            <a:schemeClr val="tx1"/>
                          </a:solidFill>
                          <a:latin typeface="华文新魏"/>
                          <a:ea typeface="华文新魏"/>
                          <a:cs typeface=""/>
                        </a:defRPr>
                      </a:lvl5pPr>
                      <a:lvl6pPr marL="2286000" algn="l" defTabSz="457200" rtl="0" eaLnBrk="1" latinLnBrk="0" hangingPunct="1">
                        <a:defRPr sz="1800" kern="1200">
                          <a:solidFill>
                            <a:schemeClr val="tx1"/>
                          </a:solidFill>
                          <a:latin typeface="华文新魏"/>
                          <a:ea typeface="华文新魏"/>
                          <a:cs typeface=""/>
                        </a:defRPr>
                      </a:lvl6pPr>
                      <a:lvl7pPr marL="2743200" algn="l" defTabSz="457200" rtl="0" eaLnBrk="1" latinLnBrk="0" hangingPunct="1">
                        <a:defRPr sz="1800" kern="1200">
                          <a:solidFill>
                            <a:schemeClr val="tx1"/>
                          </a:solidFill>
                          <a:latin typeface="华文新魏"/>
                          <a:ea typeface="华文新魏"/>
                          <a:cs typeface=""/>
                        </a:defRPr>
                      </a:lvl7pPr>
                      <a:lvl8pPr marL="3200400" algn="l" defTabSz="457200" rtl="0" eaLnBrk="1" latinLnBrk="0" hangingPunct="1">
                        <a:defRPr sz="1800" kern="1200">
                          <a:solidFill>
                            <a:schemeClr val="tx1"/>
                          </a:solidFill>
                          <a:latin typeface="华文新魏"/>
                          <a:ea typeface="华文新魏"/>
                          <a:cs typeface=""/>
                        </a:defRPr>
                      </a:lvl8pPr>
                      <a:lvl9pPr marL="3657600" algn="l" defTabSz="457200" rtl="0" eaLnBrk="1" latinLnBrk="0" hangingPunct="1">
                        <a:defRPr sz="1800" kern="1200">
                          <a:solidFill>
                            <a:schemeClr val="tx1"/>
                          </a:solidFill>
                          <a:latin typeface="华文新魏"/>
                          <a:ea typeface="华文新魏"/>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marT="45703" marB="457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CD8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57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838200"/>
            <a:ext cx="8534400" cy="685800"/>
          </a:xfrm>
        </p:spPr>
        <p:txBody>
          <a:bodyPr/>
          <a:lstStyle/>
          <a:p>
            <a:r>
              <a:rPr lang="zh-CN" altLang="en-US" sz="3600" dirty="0">
                <a:latin typeface="Times New Roman" panose="02020603050405020304" pitchFamily="18" charset="0"/>
                <a:cs typeface="Times New Roman" panose="02020603050405020304" pitchFamily="18" charset="0"/>
              </a:rPr>
              <a:t>翻译输入</a:t>
            </a:r>
            <a:r>
              <a:rPr lang="en-US" altLang="zh-CN" sz="3600" dirty="0">
                <a:latin typeface="Times New Roman" panose="02020603050405020304" pitchFamily="18" charset="0"/>
                <a:cs typeface="Times New Roman" panose="02020603050405020304" pitchFamily="18" charset="0"/>
              </a:rPr>
              <a:t>3*5+4n</a:t>
            </a:r>
            <a:r>
              <a:rPr lang="zh-CN" altLang="en-US" sz="3600" dirty="0">
                <a:latin typeface="Times New Roman" panose="02020603050405020304" pitchFamily="18" charset="0"/>
                <a:cs typeface="Times New Roman" panose="02020603050405020304" pitchFamily="18" charset="0"/>
              </a:rPr>
              <a:t>所做的移动</a:t>
            </a:r>
          </a:p>
        </p:txBody>
      </p:sp>
      <p:sp>
        <p:nvSpPr>
          <p:cNvPr id="3" name="灯片编号占位符 2"/>
          <p:cNvSpPr>
            <a:spLocks noGrp="1"/>
          </p:cNvSpPr>
          <p:nvPr>
            <p:ph type="sldNum" sz="quarter" idx="12"/>
          </p:nvPr>
        </p:nvSpPr>
        <p:spPr/>
        <p:txBody>
          <a:bodyPr/>
          <a:lstStyle/>
          <a:p>
            <a:fld id="{10F35DC5-7E65-8247-99AB-4E984F8A921E}" type="slidenum">
              <a:rPr lang="en-US" smtClean="0"/>
              <a:pPr/>
              <a:t>58</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sp>
        <p:nvSpPr>
          <p:cNvPr id="13" name="Rectangle 3"/>
          <p:cNvSpPr>
            <a:spLocks noChangeArrowheads="1"/>
          </p:cNvSpPr>
          <p:nvPr/>
        </p:nvSpPr>
        <p:spPr bwMode="auto">
          <a:xfrm>
            <a:off x="1703388" y="14478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zh-CN" altLang="en-US" sz="3600" kern="0" dirty="0">
                <a:solidFill>
                  <a:srgbClr val="000000"/>
                </a:solidFill>
                <a:latin typeface="Times New Roman" pitchFamily="18" charset="0"/>
                <a:ea typeface="华文新魏" pitchFamily="2" charset="-122"/>
                <a:cs typeface="Times New Roman" pitchFamily="18" charset="0"/>
              </a:rPr>
              <a:t>输入       符号栈</a:t>
            </a:r>
            <a:r>
              <a:rPr lang="en-US" altLang="zh-CN" sz="3600" kern="0" dirty="0">
                <a:solidFill>
                  <a:srgbClr val="000000"/>
                </a:solidFill>
                <a:latin typeface="Times New Roman" pitchFamily="18" charset="0"/>
                <a:ea typeface="华文新魏" pitchFamily="2" charset="-122"/>
                <a:cs typeface="Times New Roman" pitchFamily="18" charset="0"/>
              </a:rPr>
              <a:t>    </a:t>
            </a:r>
            <a:r>
              <a:rPr lang="zh-CN" altLang="en-US" sz="3600" kern="0" dirty="0">
                <a:solidFill>
                  <a:srgbClr val="000000"/>
                </a:solidFill>
                <a:latin typeface="Times New Roman" pitchFamily="18" charset="0"/>
                <a:ea typeface="华文新魏" pitchFamily="2" charset="-122"/>
                <a:cs typeface="Times New Roman" pitchFamily="18" charset="0"/>
              </a:rPr>
              <a:t>属性值栈</a:t>
            </a:r>
            <a:r>
              <a:rPr lang="en-US" altLang="zh-CN" sz="3600" kern="0" dirty="0">
                <a:solidFill>
                  <a:srgbClr val="000000"/>
                </a:solidFill>
                <a:latin typeface="Times New Roman" pitchFamily="18" charset="0"/>
                <a:ea typeface="华文新魏" pitchFamily="2" charset="-122"/>
                <a:cs typeface="Times New Roman" pitchFamily="18" charset="0"/>
              </a:rPr>
              <a:t>    </a:t>
            </a:r>
            <a:r>
              <a:rPr lang="zh-CN" altLang="en-US" sz="3600" kern="0" dirty="0">
                <a:solidFill>
                  <a:srgbClr val="000000"/>
                </a:solidFill>
                <a:latin typeface="Times New Roman" pitchFamily="18" charset="0"/>
                <a:ea typeface="华文新魏" pitchFamily="2" charset="-122"/>
                <a:cs typeface="Times New Roman" pitchFamily="18" charset="0"/>
              </a:rPr>
              <a:t>使用的产生式</a:t>
            </a:r>
          </a:p>
        </p:txBody>
      </p:sp>
      <p:sp>
        <p:nvSpPr>
          <p:cNvPr id="14" name="Rectangle 4"/>
          <p:cNvSpPr>
            <a:spLocks noChangeArrowheads="1"/>
          </p:cNvSpPr>
          <p:nvPr/>
        </p:nvSpPr>
        <p:spPr bwMode="auto">
          <a:xfrm>
            <a:off x="1703388" y="20574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3*5+4n        -              -     </a:t>
            </a:r>
          </a:p>
        </p:txBody>
      </p:sp>
      <p:sp>
        <p:nvSpPr>
          <p:cNvPr id="15" name="Rectangle 5"/>
          <p:cNvSpPr>
            <a:spLocks noChangeArrowheads="1"/>
          </p:cNvSpPr>
          <p:nvPr/>
        </p:nvSpPr>
        <p:spPr bwMode="auto">
          <a:xfrm>
            <a:off x="1703388" y="26670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*5+4n        3              3    </a:t>
            </a:r>
          </a:p>
        </p:txBody>
      </p:sp>
      <p:sp>
        <p:nvSpPr>
          <p:cNvPr id="16" name="Rectangle 6"/>
          <p:cNvSpPr>
            <a:spLocks noChangeArrowheads="1"/>
          </p:cNvSpPr>
          <p:nvPr/>
        </p:nvSpPr>
        <p:spPr bwMode="auto">
          <a:xfrm>
            <a:off x="1703388" y="32766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*5+4n        F              3            </a:t>
            </a:r>
            <a:r>
              <a:rPr lang="en-US" altLang="zh-CN" sz="3200" kern="0" dirty="0" err="1">
                <a:solidFill>
                  <a:srgbClr val="000000"/>
                </a:solidFill>
                <a:latin typeface="Times New Roman" pitchFamily="18" charset="0"/>
                <a:ea typeface="宋体" pitchFamily="2" charset="-122"/>
                <a:cs typeface="Times New Roman" pitchFamily="18" charset="0"/>
              </a:rPr>
              <a:t>F</a:t>
            </a:r>
            <a:r>
              <a:rPr lang="en-US" altLang="zh-CN" sz="3200" kern="0" dirty="0" err="1">
                <a:solidFill>
                  <a:srgbClr val="000000"/>
                </a:solidFill>
                <a:latin typeface="Times New Roman" pitchFamily="18" charset="0"/>
                <a:ea typeface="宋体" pitchFamily="2" charset="-122"/>
                <a:cs typeface="Times New Roman" pitchFamily="18" charset="0"/>
                <a:sym typeface="Symbol" pitchFamily="18" charset="2"/>
              </a:rPr>
              <a:t>digit</a:t>
            </a:r>
            <a:r>
              <a:rPr lang="en-US" altLang="zh-CN" sz="3200" kern="0" dirty="0">
                <a:solidFill>
                  <a:srgbClr val="000000"/>
                </a:solidFill>
                <a:latin typeface="Times New Roman" pitchFamily="18" charset="0"/>
                <a:ea typeface="宋体" pitchFamily="2" charset="-122"/>
                <a:cs typeface="Times New Roman" pitchFamily="18" charset="0"/>
              </a:rPr>
              <a:t>  </a:t>
            </a:r>
          </a:p>
        </p:txBody>
      </p:sp>
      <p:sp>
        <p:nvSpPr>
          <p:cNvPr id="17" name="Rectangle 7"/>
          <p:cNvSpPr>
            <a:spLocks noChangeArrowheads="1"/>
          </p:cNvSpPr>
          <p:nvPr/>
        </p:nvSpPr>
        <p:spPr bwMode="auto">
          <a:xfrm>
            <a:off x="1703388" y="38862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*5+4n        T              3            T</a:t>
            </a:r>
            <a:r>
              <a:rPr lang="en-US" altLang="zh-CN" sz="3200" kern="0" dirty="0">
                <a:solidFill>
                  <a:srgbClr val="000000"/>
                </a:solidFill>
                <a:latin typeface="Times New Roman" pitchFamily="18" charset="0"/>
                <a:ea typeface="宋体" pitchFamily="2" charset="-122"/>
                <a:cs typeface="Times New Roman" pitchFamily="18" charset="0"/>
                <a:sym typeface="Symbol" pitchFamily="18" charset="2"/>
              </a:rPr>
              <a:t>F</a:t>
            </a:r>
            <a:r>
              <a:rPr lang="en-US" altLang="zh-CN" sz="3200" kern="0" dirty="0">
                <a:solidFill>
                  <a:srgbClr val="000000"/>
                </a:solidFill>
                <a:latin typeface="Times New Roman" pitchFamily="18" charset="0"/>
                <a:ea typeface="宋体" pitchFamily="2" charset="-122"/>
                <a:cs typeface="Times New Roman" pitchFamily="18" charset="0"/>
              </a:rPr>
              <a:t> </a:t>
            </a:r>
          </a:p>
        </p:txBody>
      </p:sp>
      <p:sp>
        <p:nvSpPr>
          <p:cNvPr id="18" name="Rectangle 8"/>
          <p:cNvSpPr>
            <a:spLocks noChangeArrowheads="1"/>
          </p:cNvSpPr>
          <p:nvPr/>
        </p:nvSpPr>
        <p:spPr bwMode="auto">
          <a:xfrm>
            <a:off x="1703388" y="44958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5+4n        T*            3-                      </a:t>
            </a:r>
          </a:p>
        </p:txBody>
      </p:sp>
      <p:sp>
        <p:nvSpPr>
          <p:cNvPr id="19" name="Rectangle 9"/>
          <p:cNvSpPr>
            <a:spLocks noChangeArrowheads="1"/>
          </p:cNvSpPr>
          <p:nvPr/>
        </p:nvSpPr>
        <p:spPr bwMode="auto">
          <a:xfrm>
            <a:off x="1703388" y="51054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+4n         T* 5         3-5                      </a:t>
            </a:r>
          </a:p>
        </p:txBody>
      </p:sp>
      <p:sp>
        <p:nvSpPr>
          <p:cNvPr id="20" name="Rectangle 10"/>
          <p:cNvSpPr>
            <a:spLocks noChangeArrowheads="1"/>
          </p:cNvSpPr>
          <p:nvPr/>
        </p:nvSpPr>
        <p:spPr bwMode="auto">
          <a:xfrm>
            <a:off x="1703388" y="5715000"/>
            <a:ext cx="866775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+4n         T* F         3-5         F </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digit</a:t>
            </a:r>
            <a:r>
              <a:rPr lang="en-US" altLang="zh-CN" sz="3200" kern="0">
                <a:solidFill>
                  <a:srgbClr val="000000"/>
                </a:solidFill>
                <a:latin typeface="Times New Roman" pitchFamily="18" charset="0"/>
                <a:ea typeface="宋体" pitchFamily="2" charset="-122"/>
                <a:cs typeface="Times New Roman" pitchFamily="18" charset="0"/>
              </a:rPr>
              <a:t> </a:t>
            </a:r>
          </a:p>
        </p:txBody>
      </p:sp>
    </p:spTree>
    <p:extLst>
      <p:ext uri="{BB962C8B-B14F-4D97-AF65-F5344CB8AC3E}">
        <p14:creationId xmlns:p14="http://schemas.microsoft.com/office/powerpoint/2010/main" val="384363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59</a:t>
            </a:fld>
            <a:endParaRPr lang="en-US"/>
          </a:p>
        </p:txBody>
      </p:sp>
      <p:sp>
        <p:nvSpPr>
          <p:cNvPr id="15" name="Rectangle 2"/>
          <p:cNvSpPr>
            <a:spLocks noChangeArrowheads="1"/>
          </p:cNvSpPr>
          <p:nvPr/>
        </p:nvSpPr>
        <p:spPr bwMode="auto">
          <a:xfrm>
            <a:off x="1774825" y="11430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+4n      T               15           T</a:t>
            </a:r>
            <a:r>
              <a:rPr lang="en-US" altLang="zh-CN" sz="3200" kern="0" dirty="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dirty="0">
                <a:solidFill>
                  <a:srgbClr val="000000"/>
                </a:solidFill>
                <a:latin typeface="Times New Roman" pitchFamily="18" charset="0"/>
                <a:ea typeface="宋体" pitchFamily="2" charset="-122"/>
                <a:cs typeface="Times New Roman" pitchFamily="18" charset="0"/>
              </a:rPr>
              <a:t> T*F</a:t>
            </a:r>
          </a:p>
        </p:txBody>
      </p:sp>
      <p:sp>
        <p:nvSpPr>
          <p:cNvPr id="16" name="Rectangle 3"/>
          <p:cNvSpPr>
            <a:spLocks noChangeArrowheads="1"/>
          </p:cNvSpPr>
          <p:nvPr/>
        </p:nvSpPr>
        <p:spPr bwMode="auto">
          <a:xfrm>
            <a:off x="1774825" y="17526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+4n      E               15           E</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a:solidFill>
                  <a:srgbClr val="000000"/>
                </a:solidFill>
                <a:latin typeface="Times New Roman" pitchFamily="18" charset="0"/>
                <a:ea typeface="宋体" pitchFamily="2" charset="-122"/>
                <a:cs typeface="Times New Roman" pitchFamily="18" charset="0"/>
              </a:rPr>
              <a:t> T</a:t>
            </a:r>
          </a:p>
        </p:txBody>
      </p:sp>
      <p:sp>
        <p:nvSpPr>
          <p:cNvPr id="17" name="Rectangle 4"/>
          <p:cNvSpPr>
            <a:spLocks noChangeArrowheads="1"/>
          </p:cNvSpPr>
          <p:nvPr/>
        </p:nvSpPr>
        <p:spPr bwMode="auto">
          <a:xfrm>
            <a:off x="1774825" y="23622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4n      E+             15-                    </a:t>
            </a:r>
          </a:p>
        </p:txBody>
      </p:sp>
      <p:sp>
        <p:nvSpPr>
          <p:cNvPr id="18" name="Rectangle 5"/>
          <p:cNvSpPr>
            <a:spLocks noChangeArrowheads="1"/>
          </p:cNvSpPr>
          <p:nvPr/>
        </p:nvSpPr>
        <p:spPr bwMode="auto">
          <a:xfrm>
            <a:off x="1774825" y="29718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n      E+4           15-4                    </a:t>
            </a:r>
          </a:p>
        </p:txBody>
      </p:sp>
      <p:sp>
        <p:nvSpPr>
          <p:cNvPr id="19" name="Rectangle 6"/>
          <p:cNvSpPr>
            <a:spLocks noChangeArrowheads="1"/>
          </p:cNvSpPr>
          <p:nvPr/>
        </p:nvSpPr>
        <p:spPr bwMode="auto">
          <a:xfrm>
            <a:off x="1774825" y="35052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n      E+F           15-4        F </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a:solidFill>
                  <a:srgbClr val="000000"/>
                </a:solidFill>
                <a:latin typeface="Times New Roman" pitchFamily="18" charset="0"/>
                <a:ea typeface="宋体" pitchFamily="2" charset="-122"/>
                <a:cs typeface="Times New Roman" pitchFamily="18" charset="0"/>
              </a:rPr>
              <a:t> digit</a:t>
            </a:r>
          </a:p>
        </p:txBody>
      </p:sp>
      <p:sp>
        <p:nvSpPr>
          <p:cNvPr id="20" name="Rectangle 7"/>
          <p:cNvSpPr>
            <a:spLocks noChangeArrowheads="1"/>
          </p:cNvSpPr>
          <p:nvPr/>
        </p:nvSpPr>
        <p:spPr bwMode="auto">
          <a:xfrm>
            <a:off x="1774825" y="41148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n      E+T           15-4        T</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a:solidFill>
                  <a:srgbClr val="000000"/>
                </a:solidFill>
                <a:latin typeface="Times New Roman" pitchFamily="18" charset="0"/>
                <a:ea typeface="宋体" pitchFamily="2" charset="-122"/>
                <a:cs typeface="Times New Roman" pitchFamily="18" charset="0"/>
              </a:rPr>
              <a:t> F</a:t>
            </a:r>
          </a:p>
        </p:txBody>
      </p:sp>
      <p:sp>
        <p:nvSpPr>
          <p:cNvPr id="21" name="Rectangle 8"/>
          <p:cNvSpPr>
            <a:spLocks noChangeArrowheads="1"/>
          </p:cNvSpPr>
          <p:nvPr/>
        </p:nvSpPr>
        <p:spPr bwMode="auto">
          <a:xfrm>
            <a:off x="1774825" y="47244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n      E                19           E</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a:solidFill>
                  <a:srgbClr val="000000"/>
                </a:solidFill>
                <a:latin typeface="Times New Roman" pitchFamily="18" charset="0"/>
                <a:ea typeface="宋体" pitchFamily="2" charset="-122"/>
                <a:cs typeface="Times New Roman" pitchFamily="18" charset="0"/>
              </a:rPr>
              <a:t> E+T</a:t>
            </a:r>
          </a:p>
        </p:txBody>
      </p:sp>
      <p:sp>
        <p:nvSpPr>
          <p:cNvPr id="22" name="Rectangle 9"/>
          <p:cNvSpPr>
            <a:spLocks noChangeArrowheads="1"/>
          </p:cNvSpPr>
          <p:nvPr/>
        </p:nvSpPr>
        <p:spPr bwMode="auto">
          <a:xfrm>
            <a:off x="1774825" y="53340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dirty="0">
                <a:solidFill>
                  <a:srgbClr val="000000"/>
                </a:solidFill>
                <a:latin typeface="Times New Roman" pitchFamily="18" charset="0"/>
                <a:ea typeface="宋体" pitchFamily="2" charset="-122"/>
                <a:cs typeface="Times New Roman" pitchFamily="18" charset="0"/>
              </a:rPr>
              <a:t>                 </a:t>
            </a:r>
            <a:r>
              <a:rPr lang="en-US" altLang="zh-CN" sz="3200" kern="0" dirty="0" err="1">
                <a:solidFill>
                  <a:srgbClr val="000000"/>
                </a:solidFill>
                <a:latin typeface="Times New Roman" pitchFamily="18" charset="0"/>
                <a:ea typeface="宋体" pitchFamily="2" charset="-122"/>
                <a:cs typeface="Times New Roman" pitchFamily="18" charset="0"/>
              </a:rPr>
              <a:t>En</a:t>
            </a:r>
            <a:r>
              <a:rPr lang="en-US" altLang="zh-CN" sz="3200" kern="0" dirty="0">
                <a:solidFill>
                  <a:srgbClr val="000000"/>
                </a:solidFill>
                <a:latin typeface="Times New Roman" pitchFamily="18" charset="0"/>
                <a:ea typeface="宋体" pitchFamily="2" charset="-122"/>
                <a:cs typeface="Times New Roman" pitchFamily="18" charset="0"/>
              </a:rPr>
              <a:t>              19 -                   </a:t>
            </a:r>
          </a:p>
        </p:txBody>
      </p:sp>
      <p:sp>
        <p:nvSpPr>
          <p:cNvPr id="23" name="Rectangle 10"/>
          <p:cNvSpPr>
            <a:spLocks noChangeArrowheads="1"/>
          </p:cNvSpPr>
          <p:nvPr/>
        </p:nvSpPr>
        <p:spPr bwMode="auto">
          <a:xfrm>
            <a:off x="1774825" y="59436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en-US" altLang="zh-CN" sz="3200" kern="0">
                <a:solidFill>
                  <a:srgbClr val="000000"/>
                </a:solidFill>
                <a:latin typeface="Times New Roman" pitchFamily="18" charset="0"/>
                <a:ea typeface="宋体" pitchFamily="2" charset="-122"/>
                <a:cs typeface="Times New Roman" pitchFamily="18" charset="0"/>
              </a:rPr>
              <a:t>                 L                19           L</a:t>
            </a:r>
            <a:r>
              <a:rPr lang="en-US" altLang="zh-CN" sz="3200" kern="0">
                <a:solidFill>
                  <a:srgbClr val="000000"/>
                </a:solidFill>
                <a:latin typeface="Times New Roman" pitchFamily="18" charset="0"/>
                <a:ea typeface="宋体" pitchFamily="2" charset="-122"/>
                <a:cs typeface="Times New Roman" pitchFamily="18" charset="0"/>
                <a:sym typeface="Symbol" pitchFamily="18" charset="2"/>
              </a:rPr>
              <a:t></a:t>
            </a:r>
            <a:r>
              <a:rPr lang="en-US" altLang="zh-CN" sz="3200" kern="0">
                <a:solidFill>
                  <a:srgbClr val="000000"/>
                </a:solidFill>
                <a:latin typeface="Times New Roman" pitchFamily="18" charset="0"/>
                <a:ea typeface="宋体" pitchFamily="2" charset="-122"/>
                <a:cs typeface="Times New Roman" pitchFamily="18" charset="0"/>
              </a:rPr>
              <a:t> En</a:t>
            </a:r>
          </a:p>
        </p:txBody>
      </p:sp>
      <p:sp>
        <p:nvSpPr>
          <p:cNvPr id="24" name="Rectangle 11"/>
          <p:cNvSpPr>
            <a:spLocks noChangeArrowheads="1"/>
          </p:cNvSpPr>
          <p:nvPr/>
        </p:nvSpPr>
        <p:spPr bwMode="auto">
          <a:xfrm>
            <a:off x="1774825" y="533400"/>
            <a:ext cx="8420100" cy="609600"/>
          </a:xfrm>
          <a:prstGeom prst="rect">
            <a:avLst/>
          </a:prstGeom>
          <a:solidFill>
            <a:srgbClr val="FFFFFF">
              <a:lumMod val="95000"/>
            </a:srgbClr>
          </a:solidFill>
          <a:ln w="9525">
            <a:solidFill>
              <a:srgbClr val="000000"/>
            </a:solidFill>
            <a:miter lim="800000"/>
            <a:headEnd/>
            <a:tailEnd/>
          </a:ln>
          <a:effectLst/>
        </p:spPr>
        <p:txBody>
          <a:bodyPr wrap="none" anchor="ctr"/>
          <a:lstStyle/>
          <a:p>
            <a:pPr fontAlgn="auto">
              <a:spcBef>
                <a:spcPts val="0"/>
              </a:spcBef>
              <a:spcAft>
                <a:spcPts val="0"/>
              </a:spcAft>
              <a:buClr>
                <a:srgbClr val="5FB6F1"/>
              </a:buClr>
              <a:defRPr/>
            </a:pPr>
            <a:r>
              <a:rPr lang="zh-CN" altLang="en-US" sz="3600" kern="0" dirty="0">
                <a:solidFill>
                  <a:srgbClr val="000000"/>
                </a:solidFill>
                <a:latin typeface="Times New Roman" pitchFamily="18" charset="0"/>
                <a:ea typeface="华文新魏" pitchFamily="2" charset="-122"/>
                <a:cs typeface="Times New Roman" pitchFamily="18" charset="0"/>
              </a:rPr>
              <a:t>输入     符号栈</a:t>
            </a:r>
            <a:r>
              <a:rPr lang="en-US" altLang="zh-CN" sz="3600" kern="0" dirty="0">
                <a:solidFill>
                  <a:srgbClr val="000000"/>
                </a:solidFill>
                <a:latin typeface="Times New Roman" pitchFamily="18" charset="0"/>
                <a:ea typeface="华文新魏" pitchFamily="2" charset="-122"/>
                <a:cs typeface="Times New Roman" pitchFamily="18" charset="0"/>
              </a:rPr>
              <a:t>      </a:t>
            </a:r>
            <a:r>
              <a:rPr lang="zh-CN" altLang="en-US" sz="3600" kern="0" dirty="0">
                <a:solidFill>
                  <a:srgbClr val="000000"/>
                </a:solidFill>
                <a:latin typeface="Times New Roman" pitchFamily="18" charset="0"/>
                <a:ea typeface="华文新魏" pitchFamily="2" charset="-122"/>
                <a:cs typeface="Times New Roman" pitchFamily="18" charset="0"/>
              </a:rPr>
              <a:t>属性值栈</a:t>
            </a:r>
            <a:r>
              <a:rPr lang="en-US" altLang="zh-CN" sz="3600" kern="0" dirty="0">
                <a:solidFill>
                  <a:srgbClr val="000000"/>
                </a:solidFill>
                <a:latin typeface="Times New Roman" pitchFamily="18" charset="0"/>
                <a:ea typeface="华文新魏" pitchFamily="2" charset="-122"/>
                <a:cs typeface="Times New Roman" pitchFamily="18" charset="0"/>
              </a:rPr>
              <a:t>      </a:t>
            </a:r>
            <a:r>
              <a:rPr lang="zh-CN" altLang="en-US" sz="3600" kern="0" dirty="0">
                <a:solidFill>
                  <a:srgbClr val="000000"/>
                </a:solidFill>
                <a:latin typeface="Times New Roman" pitchFamily="18" charset="0"/>
                <a:ea typeface="华文新魏" pitchFamily="2" charset="-122"/>
                <a:cs typeface="Times New Roman" pitchFamily="18" charset="0"/>
              </a:rPr>
              <a:t>使用的产生式</a:t>
            </a:r>
          </a:p>
        </p:txBody>
      </p:sp>
    </p:spTree>
    <p:extLst>
      <p:ext uri="{BB962C8B-B14F-4D97-AF65-F5344CB8AC3E}">
        <p14:creationId xmlns:p14="http://schemas.microsoft.com/office/powerpoint/2010/main" val="344366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3600" dirty="0">
                <a:latin typeface="华文新魏" panose="02010800040101010101" pitchFamily="2" charset="-122"/>
              </a:rPr>
              <a:t>语义分析概述</a:t>
            </a:r>
          </a:p>
          <a:p>
            <a:pPr>
              <a:lnSpc>
                <a:spcPct val="150000"/>
              </a:lnSpc>
            </a:pPr>
            <a:r>
              <a:rPr lang="zh-CN" altLang="en-US" sz="3600" dirty="0">
                <a:latin typeface="华文新魏" panose="02010800040101010101" pitchFamily="2" charset="-122"/>
              </a:rPr>
              <a:t>语法制导定义</a:t>
            </a:r>
          </a:p>
          <a:p>
            <a:pPr>
              <a:lnSpc>
                <a:spcPct val="150000"/>
              </a:lnSpc>
            </a:pPr>
            <a:r>
              <a:rPr lang="en-US" altLang="zh-CN" sz="3600" dirty="0">
                <a:latin typeface="华文新魏" panose="02010800040101010101" pitchFamily="2" charset="-122"/>
              </a:rPr>
              <a:t>S-</a:t>
            </a:r>
            <a:r>
              <a:rPr lang="zh-CN" altLang="en-US" sz="3600" dirty="0">
                <a:latin typeface="华文新魏" panose="02010800040101010101" pitchFamily="2" charset="-122"/>
              </a:rPr>
              <a:t>属性定义及其自底向上的计算</a:t>
            </a:r>
          </a:p>
          <a:p>
            <a:pPr>
              <a:lnSpc>
                <a:spcPct val="150000"/>
              </a:lnSpc>
            </a:pPr>
            <a:r>
              <a:rPr lang="en-US" altLang="zh-CN" sz="3600" dirty="0">
                <a:latin typeface="华文新魏" panose="02010800040101010101" pitchFamily="2" charset="-122"/>
              </a:rPr>
              <a:t>L-</a:t>
            </a:r>
            <a:r>
              <a:rPr lang="zh-CN" altLang="en-US" sz="3600" dirty="0">
                <a:latin typeface="华文新魏" panose="02010800040101010101" pitchFamily="2" charset="-122"/>
              </a:rPr>
              <a:t>属性定义及其自顶向下的计算</a:t>
            </a:r>
          </a:p>
          <a:p>
            <a:pPr>
              <a:lnSpc>
                <a:spcPct val="150000"/>
              </a:lnSpc>
            </a:pPr>
            <a:r>
              <a:rPr lang="zh-CN" altLang="en-US" sz="3600" dirty="0">
                <a:latin typeface="华文新魏" panose="02010800040101010101" pitchFamily="2" charset="-122"/>
              </a:rPr>
              <a:t>总结</a:t>
            </a:r>
            <a:endParaRPr lang="en-US" altLang="zh-CN" sz="3600" dirty="0">
              <a:latin typeface="华文新魏" panose="02010800040101010101" pitchFamily="2" charset="-122"/>
            </a:endParaRPr>
          </a:p>
        </p:txBody>
      </p:sp>
      <p:sp>
        <p:nvSpPr>
          <p:cNvPr id="4" name="灯片编号占位符 3"/>
          <p:cNvSpPr>
            <a:spLocks noGrp="1"/>
          </p:cNvSpPr>
          <p:nvPr>
            <p:ph type="sldNum" sz="quarter" idx="12"/>
          </p:nvPr>
        </p:nvSpPr>
        <p:spPr/>
        <p:txBody>
          <a:bodyPr/>
          <a:lstStyle/>
          <a:p>
            <a:fld id="{10F35DC5-7E65-8247-99AB-4E984F8A921E}" type="slidenum">
              <a:rPr lang="en-US" smtClean="0"/>
              <a:pPr/>
              <a:t>6</a:t>
            </a:fld>
            <a:endParaRPr lang="en-US"/>
          </a:p>
        </p:txBody>
      </p:sp>
      <p:sp>
        <p:nvSpPr>
          <p:cNvPr id="2" name="标题 1"/>
          <p:cNvSpPr>
            <a:spLocks noGrp="1"/>
          </p:cNvSpPr>
          <p:nvPr>
            <p:ph type="title"/>
          </p:nvPr>
        </p:nvSpPr>
        <p:spPr>
          <a:xfrm>
            <a:off x="838200" y="42486"/>
            <a:ext cx="6858000" cy="722196"/>
          </a:xfrm>
        </p:spPr>
        <p:txBody>
          <a:bodyPr/>
          <a:lstStyle/>
          <a:p>
            <a:r>
              <a:rPr lang="zh-CN" altLang="en-US" dirty="0"/>
              <a:t>提纲</a:t>
            </a:r>
          </a:p>
        </p:txBody>
      </p:sp>
    </p:spTree>
    <p:extLst>
      <p:ext uri="{BB962C8B-B14F-4D97-AF65-F5344CB8AC3E}">
        <p14:creationId xmlns:p14="http://schemas.microsoft.com/office/powerpoint/2010/main" val="2529658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799" y="914400"/>
            <a:ext cx="11480801" cy="5105400"/>
          </a:xfrm>
        </p:spPr>
        <p:txBody>
          <a:bodyPr/>
          <a:lstStyle/>
          <a:p>
            <a:pPr>
              <a:defRPr/>
            </a:pPr>
            <a:r>
              <a:rPr lang="zh-CN" altLang="en-US" sz="3600" dirty="0"/>
              <a:t>采用自底向上分析，例如</a:t>
            </a:r>
            <a:r>
              <a:rPr lang="en-US" altLang="zh-CN" sz="3600" dirty="0"/>
              <a:t>LR</a:t>
            </a:r>
            <a:r>
              <a:rPr lang="zh-CN" altLang="en-US" sz="3600" dirty="0"/>
              <a:t>分析，首先给出</a:t>
            </a:r>
            <a:r>
              <a:rPr lang="en-US" altLang="zh-CN" sz="3600" dirty="0"/>
              <a:t>S-</a:t>
            </a:r>
            <a:r>
              <a:rPr lang="zh-CN" altLang="en-US" sz="3600" dirty="0"/>
              <a:t>属性定义，然后，把</a:t>
            </a:r>
            <a:r>
              <a:rPr lang="en-US" altLang="zh-CN" sz="3600" dirty="0"/>
              <a:t>S-</a:t>
            </a:r>
            <a:r>
              <a:rPr lang="zh-CN" altLang="en-US" sz="3600" dirty="0"/>
              <a:t>属性定义变成可执行的代码段，这就构成了翻译程序。象一座建筑，语法分析是构架，归约处有一个“挂钩”，语义分析和翻译的代码段</a:t>
            </a:r>
            <a:r>
              <a:rPr lang="en-US" altLang="zh-CN" sz="3600" dirty="0"/>
              <a:t>(</a:t>
            </a:r>
            <a:r>
              <a:rPr lang="zh-CN" altLang="en-US" sz="3600" dirty="0"/>
              <a:t>语义子程序</a:t>
            </a:r>
            <a:r>
              <a:rPr lang="en-US" altLang="zh-CN" sz="3600" dirty="0"/>
              <a:t>)</a:t>
            </a:r>
            <a:r>
              <a:rPr lang="zh-CN" altLang="en-US" sz="3600" dirty="0"/>
              <a:t>就挂在这个钩子上。这样，随着语法分析的进行，归约前调用相应的语义子程序</a:t>
            </a:r>
            <a:r>
              <a:rPr lang="en-US" altLang="zh-CN" sz="3600" dirty="0"/>
              <a:t>,</a:t>
            </a:r>
            <a:r>
              <a:rPr lang="zh-CN" altLang="en-US" sz="3600" dirty="0"/>
              <a:t>完成相应的翻译任务。</a:t>
            </a:r>
            <a:endParaRPr lang="en-US" altLang="zh-CN" sz="3600" dirty="0"/>
          </a:p>
          <a:p>
            <a:pPr>
              <a:defRPr/>
            </a:pPr>
            <a:r>
              <a:rPr lang="zh-CN" altLang="en-US" sz="3600" dirty="0"/>
              <a:t>在这种分析模式中，语法分析是主动的，语义分析是从动的，语法分析制导着语义分析 </a:t>
            </a:r>
          </a:p>
        </p:txBody>
      </p:sp>
      <p:sp>
        <p:nvSpPr>
          <p:cNvPr id="3" name="灯片编号占位符 2"/>
          <p:cNvSpPr>
            <a:spLocks noGrp="1"/>
          </p:cNvSpPr>
          <p:nvPr>
            <p:ph type="sldNum" sz="quarter" idx="12"/>
          </p:nvPr>
        </p:nvSpPr>
        <p:spPr/>
        <p:txBody>
          <a:bodyPr/>
          <a:lstStyle/>
          <a:p>
            <a:fld id="{10F35DC5-7E65-8247-99AB-4E984F8A921E}" type="slidenum">
              <a:rPr lang="en-US" smtClean="0"/>
              <a:pPr/>
              <a:t>60</a:t>
            </a:fld>
            <a:endParaRPr lang="en-US"/>
          </a:p>
        </p:txBody>
      </p:sp>
      <p:sp>
        <p:nvSpPr>
          <p:cNvPr id="4" name="标题 3"/>
          <p:cNvSpPr>
            <a:spLocks noGrp="1"/>
          </p:cNvSpPr>
          <p:nvPr>
            <p:ph type="title"/>
          </p:nvPr>
        </p:nvSpPr>
        <p:spPr/>
        <p:txBody>
          <a:bodyPr/>
          <a:lstStyle/>
          <a:p>
            <a:r>
              <a:rPr lang="en-US" altLang="zh-CN" sz="3600" dirty="0"/>
              <a:t>5.3 S-</a:t>
            </a:r>
            <a:r>
              <a:rPr lang="zh-CN" altLang="en-US" sz="3600" dirty="0"/>
              <a:t>属性定义及其自底向上的计算</a:t>
            </a:r>
            <a:endParaRPr lang="zh-CN" altLang="en-US" dirty="0"/>
          </a:p>
        </p:txBody>
      </p:sp>
    </p:spTree>
    <p:extLst>
      <p:ext uri="{BB962C8B-B14F-4D97-AF65-F5344CB8AC3E}">
        <p14:creationId xmlns:p14="http://schemas.microsoft.com/office/powerpoint/2010/main" val="98319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AA0D9-C309-45F1-82FB-45CB9BEDA80B}"/>
              </a:ext>
            </a:extLst>
          </p:cNvPr>
          <p:cNvSpPr>
            <a:spLocks noGrp="1"/>
          </p:cNvSpPr>
          <p:nvPr>
            <p:ph idx="1"/>
          </p:nvPr>
        </p:nvSpPr>
        <p:spPr>
          <a:xfrm>
            <a:off x="3924301" y="2362200"/>
            <a:ext cx="4775200" cy="1066800"/>
          </a:xfrm>
        </p:spPr>
        <p:txBody>
          <a:bodyPr/>
          <a:lstStyle/>
          <a:p>
            <a:r>
              <a:rPr lang="zh-CN" altLang="en-US" sz="4800" dirty="0">
                <a:solidFill>
                  <a:srgbClr val="FF0000"/>
                </a:solidFill>
              </a:rPr>
              <a:t>雨课堂测验</a:t>
            </a:r>
          </a:p>
        </p:txBody>
      </p:sp>
      <p:sp>
        <p:nvSpPr>
          <p:cNvPr id="3" name="灯片编号占位符 2">
            <a:extLst>
              <a:ext uri="{FF2B5EF4-FFF2-40B4-BE49-F238E27FC236}">
                <a16:creationId xmlns:a16="http://schemas.microsoft.com/office/drawing/2014/main" id="{AD9F4E27-239C-41C8-BA84-3B7AC708AF22}"/>
              </a:ext>
            </a:extLst>
          </p:cNvPr>
          <p:cNvSpPr>
            <a:spLocks noGrp="1"/>
          </p:cNvSpPr>
          <p:nvPr>
            <p:ph type="sldNum" sz="quarter" idx="12"/>
          </p:nvPr>
        </p:nvSpPr>
        <p:spPr/>
        <p:txBody>
          <a:bodyPr/>
          <a:lstStyle/>
          <a:p>
            <a:fld id="{10F35DC5-7E65-8247-99AB-4E984F8A921E}" type="slidenum">
              <a:rPr lang="en-US" smtClean="0"/>
              <a:pPr/>
              <a:t>61</a:t>
            </a:fld>
            <a:endParaRPr lang="en-US"/>
          </a:p>
        </p:txBody>
      </p:sp>
      <p:sp>
        <p:nvSpPr>
          <p:cNvPr id="4" name="标题 3">
            <a:extLst>
              <a:ext uri="{FF2B5EF4-FFF2-40B4-BE49-F238E27FC236}">
                <a16:creationId xmlns:a16="http://schemas.microsoft.com/office/drawing/2014/main" id="{BF2E1E94-58FA-48F3-AD6A-C1DBAFF03BE8}"/>
              </a:ext>
            </a:extLst>
          </p:cNvPr>
          <p:cNvSpPr>
            <a:spLocks noGrp="1"/>
          </p:cNvSpPr>
          <p:nvPr>
            <p:ph type="title"/>
          </p:nvPr>
        </p:nvSpPr>
        <p:spPr/>
        <p:txBody>
          <a:bodyPr/>
          <a:lstStyle/>
          <a:p>
            <a:r>
              <a:rPr lang="zh-CN" altLang="en-US" dirty="0"/>
              <a:t>随堂测</a:t>
            </a:r>
          </a:p>
        </p:txBody>
      </p:sp>
    </p:spTree>
    <p:extLst>
      <p:ext uri="{BB962C8B-B14F-4D97-AF65-F5344CB8AC3E}">
        <p14:creationId xmlns:p14="http://schemas.microsoft.com/office/powerpoint/2010/main" val="1552406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4C3B18C-D5E0-E741-1BF7-B6953CE74691}"/>
              </a:ext>
            </a:extLst>
          </p:cNvPr>
          <p:cNvSpPr>
            <a:spLocks noGrp="1"/>
          </p:cNvSpPr>
          <p:nvPr>
            <p:ph type="sldNum" sz="quarter" idx="12"/>
          </p:nvPr>
        </p:nvSpPr>
        <p:spPr/>
        <p:txBody>
          <a:bodyPr/>
          <a:lstStyle/>
          <a:p>
            <a:fld id="{10F35DC5-7E65-8247-99AB-4E984F8A921E}" type="slidenum">
              <a:rPr lang="en-US" smtClean="0"/>
              <a:pPr/>
              <a:t>62</a:t>
            </a:fld>
            <a:endParaRPr lang="en-US"/>
          </a:p>
        </p:txBody>
      </p:sp>
      <p:grpSp>
        <p:nvGrpSpPr>
          <p:cNvPr id="11" name="组合 10">
            <a:extLst>
              <a:ext uri="{FF2B5EF4-FFF2-40B4-BE49-F238E27FC236}">
                <a16:creationId xmlns:a16="http://schemas.microsoft.com/office/drawing/2014/main" id="{AA945EAF-CE26-AC70-2E1C-98ECBA994C68}"/>
              </a:ext>
            </a:extLst>
          </p:cNvPr>
          <p:cNvGrpSpPr/>
          <p:nvPr>
            <p:custDataLst>
              <p:tags r:id="rId2"/>
            </p:custDataLst>
          </p:nvPr>
        </p:nvGrpSpPr>
        <p:grpSpPr>
          <a:xfrm>
            <a:off x="0" y="0"/>
            <a:ext cx="12192000" cy="635000"/>
            <a:chOff x="0" y="0"/>
            <a:chExt cx="12192000" cy="635000"/>
          </a:xfrm>
        </p:grpSpPr>
        <p:sp>
          <p:nvSpPr>
            <p:cNvPr id="7" name="TitleBackground">
              <a:extLst>
                <a:ext uri="{FF2B5EF4-FFF2-40B4-BE49-F238E27FC236}">
                  <a16:creationId xmlns:a16="http://schemas.microsoft.com/office/drawing/2014/main" id="{4515F8EE-F5BC-B095-3FC6-F847DEF80415}"/>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8" name="ColorBlock">
              <a:extLst>
                <a:ext uri="{FF2B5EF4-FFF2-40B4-BE49-F238E27FC236}">
                  <a16:creationId xmlns:a16="http://schemas.microsoft.com/office/drawing/2014/main" id="{3BC12922-E740-B0B3-DEB2-6CCDBC8DE120}"/>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9" name="TypeText">
              <a:extLst>
                <a:ext uri="{FF2B5EF4-FFF2-40B4-BE49-F238E27FC236}">
                  <a16:creationId xmlns:a16="http://schemas.microsoft.com/office/drawing/2014/main" id="{27B132AF-83C7-BCD4-5A3A-AD9126A521C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a:extLst>
                <a:ext uri="{FF2B5EF4-FFF2-40B4-BE49-F238E27FC236}">
                  <a16:creationId xmlns:a16="http://schemas.microsoft.com/office/drawing/2014/main" id="{B9CE616A-9835-DAC6-EA66-DDBF1A407AD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2" name="文本框 11">
            <a:extLst>
              <a:ext uri="{FF2B5EF4-FFF2-40B4-BE49-F238E27FC236}">
                <a16:creationId xmlns:a16="http://schemas.microsoft.com/office/drawing/2014/main" id="{1DF224A5-7205-1939-96FE-0C083EB63FD6}"/>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zh-CN" altLang="en-US" sz="2800" dirty="0">
                <a:effectLst/>
              </a:rPr>
              <a:t>描述文法符号的属性有哪两种（）</a:t>
            </a:r>
          </a:p>
          <a:p>
            <a:r>
              <a:rPr lang="zh-CN" altLang="en-US" sz="2800" dirty="0">
                <a:effectLst/>
              </a:rPr>
              <a:t>①</a:t>
            </a:r>
            <a:r>
              <a:rPr lang="en" altLang="zh-CN" sz="2800" dirty="0">
                <a:effectLst/>
              </a:rPr>
              <a:t>L-</a:t>
            </a:r>
            <a:r>
              <a:rPr lang="zh-CN" altLang="en-US" sz="2800" dirty="0">
                <a:effectLst/>
              </a:rPr>
              <a:t>属性  ②</a:t>
            </a:r>
            <a:r>
              <a:rPr lang="en" altLang="zh-CN" sz="2800" dirty="0">
                <a:effectLst/>
              </a:rPr>
              <a:t>R-</a:t>
            </a:r>
            <a:r>
              <a:rPr lang="zh-CN" altLang="en-US" sz="2800" dirty="0">
                <a:effectLst/>
              </a:rPr>
              <a:t>属性 ③综合属性 ④继承属性</a:t>
            </a:r>
          </a:p>
          <a:p>
            <a:endParaRPr lang="zh-CN" altLang="en-US" sz="2000" dirty="0">
              <a:effectLst/>
            </a:endParaRPr>
          </a:p>
        </p:txBody>
      </p:sp>
      <p:sp>
        <p:nvSpPr>
          <p:cNvPr id="13" name="文本框 12">
            <a:extLst>
              <a:ext uri="{FF2B5EF4-FFF2-40B4-BE49-F238E27FC236}">
                <a16:creationId xmlns:a16="http://schemas.microsoft.com/office/drawing/2014/main" id="{1A654696-6B1B-F10B-D6B9-9EE6E681F9E0}"/>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①②</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DA08C617-D609-F993-88FC-4A3A0272127A}"/>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①③</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文本框 14">
            <a:extLst>
              <a:ext uri="{FF2B5EF4-FFF2-40B4-BE49-F238E27FC236}">
                <a16:creationId xmlns:a16="http://schemas.microsoft.com/office/drawing/2014/main" id="{E2A56323-7097-7EA7-6E9A-E2E900528E5A}"/>
              </a:ext>
            </a:extLst>
          </p:cNvPr>
          <p:cNvSpPr txBox="1"/>
          <p:nvPr>
            <p:custDataLst>
              <p:tags r:id="rId6"/>
            </p:custDataLst>
          </p:nvPr>
        </p:nvSpPr>
        <p:spPr>
          <a:xfrm>
            <a:off x="2438400" y="4500563"/>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②④</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id="{8C8E6F7C-9EF6-6F4A-F565-196694C5CABC}"/>
              </a:ext>
            </a:extLst>
          </p:cNvPr>
          <p:cNvSpPr txBox="1"/>
          <p:nvPr>
            <p:custDataLst>
              <p:tags r:id="rId7"/>
            </p:custDataLst>
          </p:nvPr>
        </p:nvSpPr>
        <p:spPr>
          <a:xfrm>
            <a:off x="2438400" y="5357813"/>
            <a:ext cx="8534400" cy="642938"/>
          </a:xfrm>
          <a:prstGeom prst="rect">
            <a:avLst/>
          </a:prstGeom>
          <a:noFill/>
        </p:spPr>
        <p:txBody>
          <a:bodyPr vert="horz" wrap="square" rtlCol="0" anchor="ctr" anchorCtr="0">
            <a:noAutofit/>
          </a:bodyPr>
          <a:lstStyle/>
          <a:p>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③④</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3F6B545C-9703-77DD-431F-2CC6C62D4C83}"/>
              </a:ext>
            </a:extLst>
          </p:cNvPr>
          <p:cNvSpPr>
            <a:spLocks noChangeAspect="1"/>
          </p:cNvSpPr>
          <p:nvPr>
            <p:custDataLst>
              <p:tags r:id="rId8"/>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0AFEE571-CEBD-460D-D791-B9650E7D6EAF}"/>
              </a:ext>
            </a:extLst>
          </p:cNvPr>
          <p:cNvSpPr>
            <a:spLocks noChangeAspect="1"/>
          </p:cNvSpPr>
          <p:nvPr>
            <p:custDataLst>
              <p:tags r:id="rId9"/>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椭圆 18">
            <a:extLst>
              <a:ext uri="{FF2B5EF4-FFF2-40B4-BE49-F238E27FC236}">
                <a16:creationId xmlns:a16="http://schemas.microsoft.com/office/drawing/2014/main" id="{C8846F00-DA47-AEA6-A5BA-32C82A62FFDC}"/>
              </a:ext>
            </a:extLst>
          </p:cNvPr>
          <p:cNvSpPr>
            <a:spLocks noChangeAspect="1"/>
          </p:cNvSpPr>
          <p:nvPr>
            <p:custDataLst>
              <p:tags r:id="rId10"/>
            </p:custDataLst>
          </p:nvPr>
        </p:nvSpPr>
        <p:spPr bwMode="auto">
          <a:xfrm>
            <a:off x="1571625" y="45648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椭圆 19">
            <a:extLst>
              <a:ext uri="{FF2B5EF4-FFF2-40B4-BE49-F238E27FC236}">
                <a16:creationId xmlns:a16="http://schemas.microsoft.com/office/drawing/2014/main" id="{301A10BB-4483-FCB3-377F-FEE565519CFE}"/>
              </a:ext>
            </a:extLst>
          </p:cNvPr>
          <p:cNvSpPr>
            <a:spLocks noChangeAspect="1"/>
          </p:cNvSpPr>
          <p:nvPr>
            <p:custDataLst>
              <p:tags r:id="rId11"/>
            </p:custDataLst>
          </p:nvPr>
        </p:nvSpPr>
        <p:spPr bwMode="auto">
          <a:xfrm>
            <a:off x="1571625" y="542210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圆角矩形 20">
            <a:extLst>
              <a:ext uri="{FF2B5EF4-FFF2-40B4-BE49-F238E27FC236}">
                <a16:creationId xmlns:a16="http://schemas.microsoft.com/office/drawing/2014/main" id="{E66BC458-207A-DCEF-3BAB-F45AA6447AB7}"/>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6" name="图片 5">
            <a:extLst>
              <a:ext uri="{FF2B5EF4-FFF2-40B4-BE49-F238E27FC236}">
                <a16:creationId xmlns:a16="http://schemas.microsoft.com/office/drawing/2014/main" id="{5F37E3CB-99FD-B358-4170-52EF1F9C0F06}"/>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43592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365586-3EAE-0520-8786-14739D5CBB31}"/>
              </a:ext>
            </a:extLst>
          </p:cNvPr>
          <p:cNvSpPr>
            <a:spLocks noGrp="1"/>
          </p:cNvSpPr>
          <p:nvPr>
            <p:ph type="sldNum" sz="quarter" idx="12"/>
          </p:nvPr>
        </p:nvSpPr>
        <p:spPr/>
        <p:txBody>
          <a:bodyPr/>
          <a:lstStyle/>
          <a:p>
            <a:fld id="{B228E5E2-1321-4548-96C8-615581C5A8C2}" type="slidenum">
              <a:rPr lang="en-US" smtClean="0"/>
              <a:pPr/>
              <a:t>63</a:t>
            </a:fld>
            <a:endParaRPr lang="en-US"/>
          </a:p>
        </p:txBody>
      </p:sp>
      <p:grpSp>
        <p:nvGrpSpPr>
          <p:cNvPr id="9" name="组合 8">
            <a:extLst>
              <a:ext uri="{FF2B5EF4-FFF2-40B4-BE49-F238E27FC236}">
                <a16:creationId xmlns:a16="http://schemas.microsoft.com/office/drawing/2014/main" id="{3B76211A-EE10-4964-F219-1F565E16BD0A}"/>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1E93D8EA-5362-6DC9-D0F8-F30AD5D28BD4}"/>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76537C2D-6638-10E8-C959-CACAFA3C7665}"/>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6FBB7CB9-B6BB-001A-E9A9-8A709E9347A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B2D584BE-5866-8477-427B-1E2AC6A95AA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CCA23021-FD0A-1B09-8DD8-4032E3AF317C}"/>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下列说法正确的是（      ）</a:t>
            </a:r>
          </a:p>
        </p:txBody>
      </p:sp>
      <p:sp>
        <p:nvSpPr>
          <p:cNvPr id="11" name="文本框 10">
            <a:extLst>
              <a:ext uri="{FF2B5EF4-FFF2-40B4-BE49-F238E27FC236}">
                <a16:creationId xmlns:a16="http://schemas.microsoft.com/office/drawing/2014/main" id="{3E5EBA3A-F892-EC80-4EFC-BBA12332D290}"/>
              </a:ext>
            </a:extLst>
          </p:cNvPr>
          <p:cNvSpPr txBox="1"/>
          <p:nvPr>
            <p:custDataLst>
              <p:tags r:id="rId4"/>
            </p:custDataLst>
          </p:nvPr>
        </p:nvSpPr>
        <p:spPr>
          <a:xfrm>
            <a:off x="1955800" y="2720988"/>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继承属性值的计算依赖于分析树中他的子节点的属性值</a:t>
            </a:r>
          </a:p>
        </p:txBody>
      </p:sp>
      <p:sp>
        <p:nvSpPr>
          <p:cNvPr id="12" name="文本框 11">
            <a:extLst>
              <a:ext uri="{FF2B5EF4-FFF2-40B4-BE49-F238E27FC236}">
                <a16:creationId xmlns:a16="http://schemas.microsoft.com/office/drawing/2014/main" id="{AC99C994-6796-6013-FB2E-C6F46BCB487A}"/>
              </a:ext>
            </a:extLst>
          </p:cNvPr>
          <p:cNvSpPr txBox="1"/>
          <p:nvPr>
            <p:custDataLst>
              <p:tags r:id="rId5"/>
            </p:custDataLst>
          </p:nvPr>
        </p:nvSpPr>
        <p:spPr>
          <a:xfrm>
            <a:off x="1955800" y="3578238"/>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综合属性值的计算依赖于分析树中他的子节点的属性值</a:t>
            </a:r>
          </a:p>
        </p:txBody>
      </p:sp>
      <p:sp>
        <p:nvSpPr>
          <p:cNvPr id="13" name="文本框 12">
            <a:extLst>
              <a:ext uri="{FF2B5EF4-FFF2-40B4-BE49-F238E27FC236}">
                <a16:creationId xmlns:a16="http://schemas.microsoft.com/office/drawing/2014/main" id="{C31B97F3-934F-2580-E477-51F59252104B}"/>
              </a:ext>
            </a:extLst>
          </p:cNvPr>
          <p:cNvSpPr txBox="1"/>
          <p:nvPr>
            <p:custDataLst>
              <p:tags r:id="rId6"/>
            </p:custDataLst>
          </p:nvPr>
        </p:nvSpPr>
        <p:spPr>
          <a:xfrm>
            <a:off x="1955800" y="4435488"/>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综合属性值的计算依赖于分析树中他的父节点的属性值</a:t>
            </a:r>
          </a:p>
        </p:txBody>
      </p:sp>
      <p:sp>
        <p:nvSpPr>
          <p:cNvPr id="14" name="文本框 13">
            <a:extLst>
              <a:ext uri="{FF2B5EF4-FFF2-40B4-BE49-F238E27FC236}">
                <a16:creationId xmlns:a16="http://schemas.microsoft.com/office/drawing/2014/main" id="{180449C1-0EBB-0282-5740-A9CC525074EA}"/>
              </a:ext>
            </a:extLst>
          </p:cNvPr>
          <p:cNvSpPr txBox="1"/>
          <p:nvPr>
            <p:custDataLst>
              <p:tags r:id="rId7"/>
            </p:custDataLst>
          </p:nvPr>
        </p:nvSpPr>
        <p:spPr>
          <a:xfrm>
            <a:off x="1955800" y="5292738"/>
            <a:ext cx="101092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综合属性值的计算依赖于分析树中他的兄弟节点和父节点的属性值</a:t>
            </a:r>
          </a:p>
        </p:txBody>
      </p:sp>
      <p:sp>
        <p:nvSpPr>
          <p:cNvPr id="15" name="椭圆 14">
            <a:extLst>
              <a:ext uri="{FF2B5EF4-FFF2-40B4-BE49-F238E27FC236}">
                <a16:creationId xmlns:a16="http://schemas.microsoft.com/office/drawing/2014/main" id="{63C525B8-3B4C-2861-F94A-41E0C1A374B7}"/>
              </a:ext>
            </a:extLst>
          </p:cNvPr>
          <p:cNvSpPr>
            <a:spLocks noChangeAspect="1"/>
          </p:cNvSpPr>
          <p:nvPr>
            <p:custDataLst>
              <p:tags r:id="rId8"/>
            </p:custDataLst>
          </p:nvPr>
        </p:nvSpPr>
        <p:spPr bwMode="auto">
          <a:xfrm>
            <a:off x="1219200" y="2866007"/>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D45CB7F6-CF9D-4BF5-2DF1-6A005A00DD04}"/>
              </a:ext>
            </a:extLst>
          </p:cNvPr>
          <p:cNvSpPr>
            <a:spLocks noChangeAspect="1"/>
          </p:cNvSpPr>
          <p:nvPr>
            <p:custDataLst>
              <p:tags r:id="rId9"/>
            </p:custDataLst>
          </p:nvPr>
        </p:nvSpPr>
        <p:spPr bwMode="auto">
          <a:xfrm>
            <a:off x="1219200" y="3723257"/>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AD4C1D4D-3B78-06B1-3980-4DD224646FE4}"/>
              </a:ext>
            </a:extLst>
          </p:cNvPr>
          <p:cNvSpPr>
            <a:spLocks noChangeAspect="1"/>
          </p:cNvSpPr>
          <p:nvPr>
            <p:custDataLst>
              <p:tags r:id="rId10"/>
            </p:custDataLst>
          </p:nvPr>
        </p:nvSpPr>
        <p:spPr bwMode="auto">
          <a:xfrm>
            <a:off x="1219200" y="4580507"/>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E7764E01-FB27-1A20-FDDF-E70059908255}"/>
              </a:ext>
            </a:extLst>
          </p:cNvPr>
          <p:cNvSpPr>
            <a:spLocks noChangeAspect="1"/>
          </p:cNvSpPr>
          <p:nvPr>
            <p:custDataLst>
              <p:tags r:id="rId11"/>
            </p:custDataLst>
          </p:nvPr>
        </p:nvSpPr>
        <p:spPr bwMode="auto">
          <a:xfrm>
            <a:off x="1219200" y="5437757"/>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73DE2573-D488-690F-D3E4-1D22EB592D8C}"/>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1DB8D9B0-0E49-885F-3359-FCD5BD2BD9D5}"/>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9751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A9828D4-AE86-9659-529E-64136FFB68B5}"/>
              </a:ext>
            </a:extLst>
          </p:cNvPr>
          <p:cNvSpPr>
            <a:spLocks noGrp="1"/>
          </p:cNvSpPr>
          <p:nvPr>
            <p:ph type="sldNum" sz="quarter" idx="12"/>
          </p:nvPr>
        </p:nvSpPr>
        <p:spPr/>
        <p:txBody>
          <a:bodyPr/>
          <a:lstStyle/>
          <a:p>
            <a:fld id="{B228E5E2-1321-4548-96C8-615581C5A8C2}" type="slidenum">
              <a:rPr lang="en-US" smtClean="0"/>
              <a:pPr/>
              <a:t>64</a:t>
            </a:fld>
            <a:endParaRPr lang="en-US"/>
          </a:p>
        </p:txBody>
      </p:sp>
      <p:grpSp>
        <p:nvGrpSpPr>
          <p:cNvPr id="9" name="组合 8">
            <a:extLst>
              <a:ext uri="{FF2B5EF4-FFF2-40B4-BE49-F238E27FC236}">
                <a16:creationId xmlns:a16="http://schemas.microsoft.com/office/drawing/2014/main" id="{AE098426-0A72-0B4E-294F-FAC34D3F0958}"/>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CF1218D-BB1A-B2E5-0CF4-936D0D7B3F74}"/>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157623B7-D3F6-74EC-CB0B-26353DD88E40}"/>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6E093FD1-64EC-BA08-A50C-A92E7DA1E45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B8F6DCE9-EEF2-DA06-D931-32DAA0A4921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CD98FE84-B621-66C1-95C4-E23F150C52EA}"/>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对于产生式 </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A→XY</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的继承属性</a:t>
            </a:r>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zh-CN" altLang="e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可能正确的语义规则是 （   ）</a:t>
            </a:r>
          </a:p>
        </p:txBody>
      </p:sp>
      <p:sp>
        <p:nvSpPr>
          <p:cNvPr id="11" name="文本框 10">
            <a:extLst>
              <a:ext uri="{FF2B5EF4-FFF2-40B4-BE49-F238E27FC236}">
                <a16:creationId xmlns:a16="http://schemas.microsoft.com/office/drawing/2014/main" id="{B05ADE96-2144-422F-5849-3D246B47D961}"/>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13C7A13F-E8AA-E435-8BA1-493F42842A16}"/>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E629208A-68A3-F41E-150F-56B2EA8D5841}"/>
              </a:ext>
            </a:extLst>
          </p:cNvPr>
          <p:cNvSpPr txBox="1"/>
          <p:nvPr>
            <p:custDataLst>
              <p:tags r:id="rId6"/>
            </p:custDataLst>
          </p:nvPr>
        </p:nvSpPr>
        <p:spPr>
          <a:xfrm>
            <a:off x="2438400" y="4500563"/>
            <a:ext cx="8534400" cy="642938"/>
          </a:xfrm>
          <a:prstGeom prst="rect">
            <a:avLst/>
          </a:prstGeom>
          <a:noFill/>
        </p:spPr>
        <p:txBody>
          <a:bodyPr vert="horz" wrap="square" rtlCol="0" anchor="ctr" anchorCtr="0">
            <a:noAutofit/>
          </a:bodyPr>
          <a:lstStyle/>
          <a:p>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X.x</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文本框 13">
            <a:extLst>
              <a:ext uri="{FF2B5EF4-FFF2-40B4-BE49-F238E27FC236}">
                <a16:creationId xmlns:a16="http://schemas.microsoft.com/office/drawing/2014/main" id="{5DC87560-C605-8122-71BA-66471411084C}"/>
              </a:ext>
            </a:extLst>
          </p:cNvPr>
          <p:cNvSpPr txBox="1"/>
          <p:nvPr>
            <p:custDataLst>
              <p:tags r:id="rId7"/>
            </p:custDataLst>
          </p:nvPr>
        </p:nvSpPr>
        <p:spPr>
          <a:xfrm>
            <a:off x="2438400" y="5357813"/>
            <a:ext cx="8534400" cy="642938"/>
          </a:xfrm>
          <a:prstGeom prst="rect">
            <a:avLst/>
          </a:prstGeom>
          <a:noFill/>
        </p:spPr>
        <p:txBody>
          <a:bodyPr vert="horz" wrap="square" rtlCol="0" anchor="ctr" anchorCtr="0">
            <a:noAutofit/>
          </a:bodyPr>
          <a:lstStyle/>
          <a:p>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kumimoji="1" lang="en"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X.x,Y.y</a:t>
            </a:r>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07508107-91F6-64B5-18BB-26450A5FCCAA}"/>
              </a:ext>
            </a:extLst>
          </p:cNvPr>
          <p:cNvSpPr>
            <a:spLocks noChangeAspect="1"/>
          </p:cNvSpPr>
          <p:nvPr>
            <p:custDataLst>
              <p:tags r:id="rId8"/>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BAE45DCF-F523-F128-4AB2-3E2848AFAECC}"/>
              </a:ext>
            </a:extLst>
          </p:cNvPr>
          <p:cNvSpPr>
            <a:spLocks noChangeAspect="1"/>
          </p:cNvSpPr>
          <p:nvPr>
            <p:custDataLst>
              <p:tags r:id="rId9"/>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0572C8EF-276C-54A8-C0A4-A7A59CC91FB0}"/>
              </a:ext>
            </a:extLst>
          </p:cNvPr>
          <p:cNvSpPr>
            <a:spLocks noChangeAspect="1"/>
          </p:cNvSpPr>
          <p:nvPr>
            <p:custDataLst>
              <p:tags r:id="rId10"/>
            </p:custDataLst>
          </p:nvPr>
        </p:nvSpPr>
        <p:spPr bwMode="auto">
          <a:xfrm>
            <a:off x="1571625" y="456485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椭圆 17">
            <a:extLst>
              <a:ext uri="{FF2B5EF4-FFF2-40B4-BE49-F238E27FC236}">
                <a16:creationId xmlns:a16="http://schemas.microsoft.com/office/drawing/2014/main" id="{54EB1430-811E-15D1-F6DF-47406EAA1CDD}"/>
              </a:ext>
            </a:extLst>
          </p:cNvPr>
          <p:cNvSpPr>
            <a:spLocks noChangeAspect="1"/>
          </p:cNvSpPr>
          <p:nvPr>
            <p:custDataLst>
              <p:tags r:id="rId11"/>
            </p:custDataLst>
          </p:nvPr>
        </p:nvSpPr>
        <p:spPr bwMode="auto">
          <a:xfrm>
            <a:off x="1571625" y="54221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BE25B7DF-C8D6-B272-0E5B-76343895EB5E}"/>
              </a:ext>
            </a:extLst>
          </p:cNvPr>
          <p:cNvSpPr/>
          <p:nvPr>
            <p:custDataLst>
              <p:tags r:id="rId1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A206375D-9B07-65DE-7922-70D1E8708DB5}"/>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77571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852064-D0B9-4BF5-7D8F-72DF712CF953}"/>
              </a:ext>
            </a:extLst>
          </p:cNvPr>
          <p:cNvSpPr>
            <a:spLocks noGrp="1"/>
          </p:cNvSpPr>
          <p:nvPr>
            <p:ph type="sldNum" sz="quarter" idx="12"/>
          </p:nvPr>
        </p:nvSpPr>
        <p:spPr/>
        <p:txBody>
          <a:bodyPr/>
          <a:lstStyle/>
          <a:p>
            <a:fld id="{B228E5E2-1321-4548-96C8-615581C5A8C2}" type="slidenum">
              <a:rPr lang="en-US" smtClean="0"/>
              <a:pPr/>
              <a:t>65</a:t>
            </a:fld>
            <a:endParaRPr lang="en-US"/>
          </a:p>
        </p:txBody>
      </p:sp>
      <p:grpSp>
        <p:nvGrpSpPr>
          <p:cNvPr id="9" name="组合 8">
            <a:extLst>
              <a:ext uri="{FF2B5EF4-FFF2-40B4-BE49-F238E27FC236}">
                <a16:creationId xmlns:a16="http://schemas.microsoft.com/office/drawing/2014/main" id="{1287F3C3-C220-C849-162D-0B37253A4A14}"/>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090AFAA4-42C6-8066-4672-7747E66F147C}"/>
                </a:ext>
              </a:extLst>
            </p:cNvPr>
            <p:cNvSpPr/>
            <p:nvPr>
              <p:custDataLst>
                <p:tags r:id="rId10"/>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C875C81B-C593-D414-A981-680BF02D9FE6}"/>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53FC9820-7046-11FB-DA88-753CBF4B2A62}"/>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CC3E467E-4CFA-F725-4B53-1AB61DE9F5AF}"/>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32A3EF5B-5751-8A46-757F-75ED7DB8A45C}"/>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en"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属性定义只含有综合属性。</a:t>
            </a:r>
          </a:p>
        </p:txBody>
      </p:sp>
      <p:sp>
        <p:nvSpPr>
          <p:cNvPr id="11" name="文本框 10">
            <a:extLst>
              <a:ext uri="{FF2B5EF4-FFF2-40B4-BE49-F238E27FC236}">
                <a16:creationId xmlns:a16="http://schemas.microsoft.com/office/drawing/2014/main" id="{F3D573CE-5625-520B-5322-721850B97B57}"/>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12" name="文本框 11">
            <a:extLst>
              <a:ext uri="{FF2B5EF4-FFF2-40B4-BE49-F238E27FC236}">
                <a16:creationId xmlns:a16="http://schemas.microsoft.com/office/drawing/2014/main" id="{D6995571-04A6-FAF1-6CC6-26F9F7AAE109}"/>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5" name="椭圆 14">
            <a:extLst>
              <a:ext uri="{FF2B5EF4-FFF2-40B4-BE49-F238E27FC236}">
                <a16:creationId xmlns:a16="http://schemas.microsoft.com/office/drawing/2014/main" id="{00C36933-6446-24A2-5EE9-F648CA728B43}"/>
              </a:ext>
            </a:extLst>
          </p:cNvPr>
          <p:cNvSpPr>
            <a:spLocks noChangeAspect="1"/>
          </p:cNvSpPr>
          <p:nvPr>
            <p:custDataLst>
              <p:tags r:id="rId6"/>
            </p:custDataLst>
          </p:nvPr>
        </p:nvSpPr>
        <p:spPr bwMode="auto">
          <a:xfrm>
            <a:off x="1571625" y="285035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7DDBE96D-26C0-94FC-E48D-247C33C5ECAF}"/>
              </a:ext>
            </a:extLst>
          </p:cNvPr>
          <p:cNvSpPr>
            <a:spLocks noChangeAspect="1"/>
          </p:cNvSpPr>
          <p:nvPr>
            <p:custDataLst>
              <p:tags r:id="rId7"/>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22BE4A7B-3FFC-CE61-3EE5-F859C0A9DEB8}"/>
              </a:ext>
            </a:extLst>
          </p:cNvPr>
          <p:cNvSpPr/>
          <p:nvPr>
            <p:custDataLst>
              <p:tags r:id="rId8"/>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5F208A1B-D7CC-0898-B3B6-B15F253EDEFB}"/>
              </a:ext>
            </a:extLst>
          </p:cNvPr>
          <p:cNvPicPr>
            <a:picLocks/>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29634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7CA895-50F0-6023-D9E2-2FD9CCBA1F09}"/>
              </a:ext>
            </a:extLst>
          </p:cNvPr>
          <p:cNvSpPr>
            <a:spLocks noGrp="1"/>
          </p:cNvSpPr>
          <p:nvPr>
            <p:ph type="sldNum" sz="quarter" idx="12"/>
          </p:nvPr>
        </p:nvSpPr>
        <p:spPr/>
        <p:txBody>
          <a:bodyPr/>
          <a:lstStyle/>
          <a:p>
            <a:fld id="{B228E5E2-1321-4548-96C8-615581C5A8C2}" type="slidenum">
              <a:rPr lang="en-US" smtClean="0"/>
              <a:pPr/>
              <a:t>66</a:t>
            </a:fld>
            <a:endParaRPr lang="en-US"/>
          </a:p>
        </p:txBody>
      </p:sp>
      <p:grpSp>
        <p:nvGrpSpPr>
          <p:cNvPr id="9" name="组合 8">
            <a:extLst>
              <a:ext uri="{FF2B5EF4-FFF2-40B4-BE49-F238E27FC236}">
                <a16:creationId xmlns:a16="http://schemas.microsoft.com/office/drawing/2014/main" id="{84F290C2-F2F4-FA8B-045E-40C53A7BA5A3}"/>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E9DE85CC-1516-F46E-69A4-E9D9F693CEFB}"/>
                </a:ext>
              </a:extLst>
            </p:cNvPr>
            <p:cNvSpPr/>
            <p:nvPr>
              <p:custDataLst>
                <p:tags r:id="rId10"/>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FF3DAEF4-305D-5BCD-030C-81E5F09B077B}"/>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103AD764-9BD2-35EF-495D-8448BFDCFF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714CDAD9-B77A-6DEC-3A05-A8D3D29680C6}"/>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0D0125F4-E38D-B815-B651-647EF3D47E8F}"/>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在语法树中，一个结点的继承属性只能依赖于由其父结点。</a:t>
            </a:r>
          </a:p>
        </p:txBody>
      </p:sp>
      <p:sp>
        <p:nvSpPr>
          <p:cNvPr id="11" name="文本框 10">
            <a:extLst>
              <a:ext uri="{FF2B5EF4-FFF2-40B4-BE49-F238E27FC236}">
                <a16:creationId xmlns:a16="http://schemas.microsoft.com/office/drawing/2014/main" id="{E9F7EDA9-EA0C-5CCB-4D9D-DD1CD6F3FCD7}"/>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12" name="文本框 11">
            <a:extLst>
              <a:ext uri="{FF2B5EF4-FFF2-40B4-BE49-F238E27FC236}">
                <a16:creationId xmlns:a16="http://schemas.microsoft.com/office/drawing/2014/main" id="{455CF158-B81A-A6F5-D9B4-09B947F01E52}"/>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5" name="椭圆 14">
            <a:extLst>
              <a:ext uri="{FF2B5EF4-FFF2-40B4-BE49-F238E27FC236}">
                <a16:creationId xmlns:a16="http://schemas.microsoft.com/office/drawing/2014/main" id="{2140D538-F0A6-03D3-05A6-06D531357DC8}"/>
              </a:ext>
            </a:extLst>
          </p:cNvPr>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A4F14FEA-D52B-88D9-2420-538E42ADFD0C}"/>
              </a:ext>
            </a:extLst>
          </p:cNvPr>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F9118F1B-544C-FE66-398F-FBA65239C649}"/>
              </a:ext>
            </a:extLst>
          </p:cNvPr>
          <p:cNvSpPr/>
          <p:nvPr>
            <p:custDataLst>
              <p:tags r:id="rId8"/>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EA28606A-A79F-0219-6872-264B4D85C2C2}"/>
              </a:ext>
            </a:extLst>
          </p:cNvPr>
          <p:cNvPicPr>
            <a:picLocks/>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03594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7CA895-50F0-6023-D9E2-2FD9CCBA1F09}"/>
              </a:ext>
            </a:extLst>
          </p:cNvPr>
          <p:cNvSpPr>
            <a:spLocks noGrp="1"/>
          </p:cNvSpPr>
          <p:nvPr>
            <p:ph type="sldNum" sz="quarter" idx="12"/>
          </p:nvPr>
        </p:nvSpPr>
        <p:spPr/>
        <p:txBody>
          <a:bodyPr/>
          <a:lstStyle/>
          <a:p>
            <a:fld id="{B228E5E2-1321-4548-96C8-615581C5A8C2}" type="slidenum">
              <a:rPr lang="en-US" smtClean="0"/>
              <a:pPr/>
              <a:t>67</a:t>
            </a:fld>
            <a:endParaRPr lang="en-US"/>
          </a:p>
        </p:txBody>
      </p:sp>
      <p:grpSp>
        <p:nvGrpSpPr>
          <p:cNvPr id="9" name="组合 8">
            <a:extLst>
              <a:ext uri="{FF2B5EF4-FFF2-40B4-BE49-F238E27FC236}">
                <a16:creationId xmlns:a16="http://schemas.microsoft.com/office/drawing/2014/main" id="{84F290C2-F2F4-FA8B-045E-40C53A7BA5A3}"/>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E9DE85CC-1516-F46E-69A4-E9D9F693CEFB}"/>
                </a:ext>
              </a:extLst>
            </p:cNvPr>
            <p:cNvSpPr/>
            <p:nvPr>
              <p:custDataLst>
                <p:tags r:id="rId10"/>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FF3DAEF4-305D-5BCD-030C-81E5F09B077B}"/>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103AD764-9BD2-35EF-495D-8448BFDCFF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714CDAD9-B77A-6DEC-3A05-A8D3D29680C6}"/>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0D0125F4-E38D-B815-B651-647EF3D47E8F}"/>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在属性文法中，综合属性可用于“自下而上”传递信息，继承属性可用于“自上而下”传递信息。</a:t>
            </a:r>
          </a:p>
        </p:txBody>
      </p:sp>
      <p:sp>
        <p:nvSpPr>
          <p:cNvPr id="11" name="文本框 10">
            <a:extLst>
              <a:ext uri="{FF2B5EF4-FFF2-40B4-BE49-F238E27FC236}">
                <a16:creationId xmlns:a16="http://schemas.microsoft.com/office/drawing/2014/main" id="{E9F7EDA9-EA0C-5CCB-4D9D-DD1CD6F3FCD7}"/>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12" name="文本框 11">
            <a:extLst>
              <a:ext uri="{FF2B5EF4-FFF2-40B4-BE49-F238E27FC236}">
                <a16:creationId xmlns:a16="http://schemas.microsoft.com/office/drawing/2014/main" id="{455CF158-B81A-A6F5-D9B4-09B947F01E52}"/>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5" name="椭圆 14">
            <a:extLst>
              <a:ext uri="{FF2B5EF4-FFF2-40B4-BE49-F238E27FC236}">
                <a16:creationId xmlns:a16="http://schemas.microsoft.com/office/drawing/2014/main" id="{2140D538-F0A6-03D3-05A6-06D531357DC8}"/>
              </a:ext>
            </a:extLst>
          </p:cNvPr>
          <p:cNvSpPr>
            <a:spLocks noChangeAspect="1"/>
          </p:cNvSpPr>
          <p:nvPr>
            <p:custDataLst>
              <p:tags r:id="rId6"/>
            </p:custDataLst>
          </p:nvPr>
        </p:nvSpPr>
        <p:spPr bwMode="auto">
          <a:xfrm>
            <a:off x="1571625" y="285035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A4F14FEA-D52B-88D9-2420-538E42ADFD0C}"/>
              </a:ext>
            </a:extLst>
          </p:cNvPr>
          <p:cNvSpPr>
            <a:spLocks noChangeAspect="1"/>
          </p:cNvSpPr>
          <p:nvPr>
            <p:custDataLst>
              <p:tags r:id="rId7"/>
            </p:custDataLst>
          </p:nvPr>
        </p:nvSpPr>
        <p:spPr bwMode="auto">
          <a:xfrm>
            <a:off x="1571625" y="370760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F9118F1B-544C-FE66-398F-FBA65239C649}"/>
              </a:ext>
            </a:extLst>
          </p:cNvPr>
          <p:cNvSpPr/>
          <p:nvPr>
            <p:custDataLst>
              <p:tags r:id="rId8"/>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EA28606A-A79F-0219-6872-264B4D85C2C2}"/>
              </a:ext>
            </a:extLst>
          </p:cNvPr>
          <p:cNvPicPr>
            <a:picLocks/>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23507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7CA895-50F0-6023-D9E2-2FD9CCBA1F09}"/>
              </a:ext>
            </a:extLst>
          </p:cNvPr>
          <p:cNvSpPr>
            <a:spLocks noGrp="1"/>
          </p:cNvSpPr>
          <p:nvPr>
            <p:ph type="sldNum" sz="quarter" idx="12"/>
          </p:nvPr>
        </p:nvSpPr>
        <p:spPr/>
        <p:txBody>
          <a:bodyPr/>
          <a:lstStyle/>
          <a:p>
            <a:fld id="{B228E5E2-1321-4548-96C8-615581C5A8C2}" type="slidenum">
              <a:rPr lang="en-US" smtClean="0"/>
              <a:pPr/>
              <a:t>68</a:t>
            </a:fld>
            <a:endParaRPr lang="en-US"/>
          </a:p>
        </p:txBody>
      </p:sp>
      <p:grpSp>
        <p:nvGrpSpPr>
          <p:cNvPr id="9" name="组合 8">
            <a:extLst>
              <a:ext uri="{FF2B5EF4-FFF2-40B4-BE49-F238E27FC236}">
                <a16:creationId xmlns:a16="http://schemas.microsoft.com/office/drawing/2014/main" id="{84F290C2-F2F4-FA8B-045E-40C53A7BA5A3}"/>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E9DE85CC-1516-F46E-69A4-E9D9F693CEFB}"/>
                </a:ext>
              </a:extLst>
            </p:cNvPr>
            <p:cNvSpPr/>
            <p:nvPr>
              <p:custDataLst>
                <p:tags r:id="rId10"/>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FF3DAEF4-305D-5BCD-030C-81E5F09B077B}"/>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103AD764-9BD2-35EF-495D-8448BFDCFF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714CDAD9-B77A-6DEC-3A05-A8D3D29680C6}"/>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0D0125F4-E38D-B815-B651-647EF3D47E8F}"/>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zh-CN" altLang="en-US" sz="2800" b="0" i="0" dirty="0">
                <a:solidFill>
                  <a:srgbClr val="000000"/>
                </a:solidFill>
                <a:effectLst/>
                <a:latin typeface="Helvetica" pitchFamily="2" charset="0"/>
              </a:rPr>
              <a:t>在属性文法中，属性可以代表数值型信息，语义规则只能进行数值型计算。</a:t>
            </a:r>
            <a:endParaRPr kumimoji="1"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E9F7EDA9-EA0C-5CCB-4D9D-DD1CD6F3FCD7}"/>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12" name="文本框 11">
            <a:extLst>
              <a:ext uri="{FF2B5EF4-FFF2-40B4-BE49-F238E27FC236}">
                <a16:creationId xmlns:a16="http://schemas.microsoft.com/office/drawing/2014/main" id="{455CF158-B81A-A6F5-D9B4-09B947F01E52}"/>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5" name="椭圆 14">
            <a:extLst>
              <a:ext uri="{FF2B5EF4-FFF2-40B4-BE49-F238E27FC236}">
                <a16:creationId xmlns:a16="http://schemas.microsoft.com/office/drawing/2014/main" id="{2140D538-F0A6-03D3-05A6-06D531357DC8}"/>
              </a:ext>
            </a:extLst>
          </p:cNvPr>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A4F14FEA-D52B-88D9-2420-538E42ADFD0C}"/>
              </a:ext>
            </a:extLst>
          </p:cNvPr>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F9118F1B-544C-FE66-398F-FBA65239C649}"/>
              </a:ext>
            </a:extLst>
          </p:cNvPr>
          <p:cNvSpPr/>
          <p:nvPr>
            <p:custDataLst>
              <p:tags r:id="rId8"/>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EA28606A-A79F-0219-6872-264B4D85C2C2}"/>
              </a:ext>
            </a:extLst>
          </p:cNvPr>
          <p:cNvPicPr>
            <a:picLocks/>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29595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7CA895-50F0-6023-D9E2-2FD9CCBA1F09}"/>
              </a:ext>
            </a:extLst>
          </p:cNvPr>
          <p:cNvSpPr>
            <a:spLocks noGrp="1"/>
          </p:cNvSpPr>
          <p:nvPr>
            <p:ph type="sldNum" sz="quarter" idx="12"/>
          </p:nvPr>
        </p:nvSpPr>
        <p:spPr/>
        <p:txBody>
          <a:bodyPr/>
          <a:lstStyle/>
          <a:p>
            <a:fld id="{B228E5E2-1321-4548-96C8-615581C5A8C2}" type="slidenum">
              <a:rPr lang="en-US" smtClean="0"/>
              <a:pPr/>
              <a:t>69</a:t>
            </a:fld>
            <a:endParaRPr lang="en-US"/>
          </a:p>
        </p:txBody>
      </p:sp>
      <p:grpSp>
        <p:nvGrpSpPr>
          <p:cNvPr id="9" name="组合 8">
            <a:extLst>
              <a:ext uri="{FF2B5EF4-FFF2-40B4-BE49-F238E27FC236}">
                <a16:creationId xmlns:a16="http://schemas.microsoft.com/office/drawing/2014/main" id="{84F290C2-F2F4-FA8B-045E-40C53A7BA5A3}"/>
              </a:ext>
            </a:extLst>
          </p:cNvPr>
          <p:cNvGrpSpPr/>
          <p:nvPr>
            <p:custDataLst>
              <p:tags r:id="rId2"/>
            </p:custDataLst>
          </p:nvPr>
        </p:nvGrpSpPr>
        <p:grpSpPr>
          <a:xfrm>
            <a:off x="0" y="0"/>
            <a:ext cx="12192000" cy="635000"/>
            <a:chOff x="0" y="0"/>
            <a:chExt cx="12192000" cy="635000"/>
          </a:xfrm>
        </p:grpSpPr>
        <p:sp>
          <p:nvSpPr>
            <p:cNvPr id="5" name="TitleBackground">
              <a:extLst>
                <a:ext uri="{FF2B5EF4-FFF2-40B4-BE49-F238E27FC236}">
                  <a16:creationId xmlns:a16="http://schemas.microsoft.com/office/drawing/2014/main" id="{E9DE85CC-1516-F46E-69A4-E9D9F693CEFB}"/>
                </a:ext>
              </a:extLst>
            </p:cNvPr>
            <p:cNvSpPr/>
            <p:nvPr>
              <p:custDataLst>
                <p:tags r:id="rId10"/>
              </p:custDataLst>
            </p:nvPr>
          </p:nvSpPr>
          <p:spPr bwMode="auto">
            <a:xfrm>
              <a:off x="0" y="0"/>
              <a:ext cx="12192000" cy="635000"/>
            </a:xfrm>
            <a:prstGeom prst="rect">
              <a:avLst/>
            </a:prstGeom>
            <a:solidFill>
              <a:srgbClr val="F6F7F8"/>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6" name="ColorBlock">
              <a:extLst>
                <a:ext uri="{FF2B5EF4-FFF2-40B4-BE49-F238E27FC236}">
                  <a16:creationId xmlns:a16="http://schemas.microsoft.com/office/drawing/2014/main" id="{FF3DAEF4-305D-5BCD-030C-81E5F09B077B}"/>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7" name="TypeText">
              <a:extLst>
                <a:ext uri="{FF2B5EF4-FFF2-40B4-BE49-F238E27FC236}">
                  <a16:creationId xmlns:a16="http://schemas.microsoft.com/office/drawing/2014/main" id="{103AD764-9BD2-35EF-495D-8448BFDCFF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 name="TipText">
              <a:extLst>
                <a:ext uri="{FF2B5EF4-FFF2-40B4-BE49-F238E27FC236}">
                  <a16:creationId xmlns:a16="http://schemas.microsoft.com/office/drawing/2014/main" id="{714CDAD9-B77A-6DEC-3A05-A8D3D29680C6}"/>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kumimoji="1"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文本框 9">
            <a:extLst>
              <a:ext uri="{FF2B5EF4-FFF2-40B4-BE49-F238E27FC236}">
                <a16:creationId xmlns:a16="http://schemas.microsoft.com/office/drawing/2014/main" id="{0D0125F4-E38D-B815-B651-647EF3D47E8F}"/>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zh-CN" altLang="en-US" sz="2800" b="0" i="0" dirty="0">
                <a:solidFill>
                  <a:srgbClr val="000000"/>
                </a:solidFill>
                <a:effectLst/>
                <a:latin typeface="Helvetica" pitchFamily="2" charset="0"/>
              </a:rPr>
              <a:t>在属性文法中，对于每个产生式，必须在该产生式对应的语义规则中提供计算该产生式中所有符号的所有属性的计算规则。</a:t>
            </a:r>
            <a:endParaRPr kumimoji="1"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E9F7EDA9-EA0C-5CCB-4D9D-DD1CD6F3FCD7}"/>
              </a:ext>
            </a:extLst>
          </p:cNvPr>
          <p:cNvSpPr txBox="1"/>
          <p:nvPr>
            <p:custDataLst>
              <p:tags r:id="rId4"/>
            </p:custDataLst>
          </p:nvPr>
        </p:nvSpPr>
        <p:spPr>
          <a:xfrm>
            <a:off x="2438400" y="278606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12" name="文本框 11">
            <a:extLst>
              <a:ext uri="{FF2B5EF4-FFF2-40B4-BE49-F238E27FC236}">
                <a16:creationId xmlns:a16="http://schemas.microsoft.com/office/drawing/2014/main" id="{455CF158-B81A-A6F5-D9B4-09B947F01E52}"/>
              </a:ext>
            </a:extLst>
          </p:cNvPr>
          <p:cNvSpPr txBox="1"/>
          <p:nvPr>
            <p:custDataLst>
              <p:tags r:id="rId5"/>
            </p:custDataLst>
          </p:nvPr>
        </p:nvSpPr>
        <p:spPr>
          <a:xfrm>
            <a:off x="2438400" y="3643313"/>
            <a:ext cx="8534400" cy="642938"/>
          </a:xfrm>
          <a:prstGeom prst="rect">
            <a:avLst/>
          </a:prstGeom>
          <a:noFill/>
        </p:spPr>
        <p:txBody>
          <a:bodyPr vert="horz" wrap="square" rtlCol="0" anchor="ctr" anchorCtr="0">
            <a:noAutofit/>
          </a:bodyPr>
          <a:lstStyle/>
          <a:p>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5" name="椭圆 14">
            <a:extLst>
              <a:ext uri="{FF2B5EF4-FFF2-40B4-BE49-F238E27FC236}">
                <a16:creationId xmlns:a16="http://schemas.microsoft.com/office/drawing/2014/main" id="{2140D538-F0A6-03D3-05A6-06D531357DC8}"/>
              </a:ext>
            </a:extLst>
          </p:cNvPr>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A4F14FEA-D52B-88D9-2420-538E42ADFD0C}"/>
              </a:ext>
            </a:extLst>
          </p:cNvPr>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圆角矩形 18">
            <a:extLst>
              <a:ext uri="{FF2B5EF4-FFF2-40B4-BE49-F238E27FC236}">
                <a16:creationId xmlns:a16="http://schemas.microsoft.com/office/drawing/2014/main" id="{F9118F1B-544C-FE66-398F-FBA65239C649}"/>
              </a:ext>
            </a:extLst>
          </p:cNvPr>
          <p:cNvSpPr/>
          <p:nvPr>
            <p:custDataLst>
              <p:tags r:id="rId8"/>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 name="图片 3">
            <a:extLst>
              <a:ext uri="{FF2B5EF4-FFF2-40B4-BE49-F238E27FC236}">
                <a16:creationId xmlns:a16="http://schemas.microsoft.com/office/drawing/2014/main" id="{EA28606A-A79F-0219-6872-264B4D85C2C2}"/>
              </a:ext>
            </a:extLst>
          </p:cNvPr>
          <p:cNvPicPr>
            <a:picLocks/>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3342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3600" dirty="0">
                <a:solidFill>
                  <a:srgbClr val="FF0000"/>
                </a:solidFill>
                <a:latin typeface="华文新魏" panose="02010800040101010101" pitchFamily="2" charset="-122"/>
              </a:rPr>
              <a:t>语义分析概述</a:t>
            </a:r>
          </a:p>
          <a:p>
            <a:pPr>
              <a:lnSpc>
                <a:spcPct val="150000"/>
              </a:lnSpc>
            </a:pPr>
            <a:r>
              <a:rPr lang="zh-CN" altLang="en-US" sz="3600" dirty="0">
                <a:solidFill>
                  <a:schemeClr val="bg1">
                    <a:lumMod val="75000"/>
                  </a:schemeClr>
                </a:solidFill>
                <a:latin typeface="华文新魏" panose="02010800040101010101" pitchFamily="2" charset="-122"/>
              </a:rPr>
              <a:t>语法制导定义</a:t>
            </a:r>
          </a:p>
          <a:p>
            <a:pPr>
              <a:lnSpc>
                <a:spcPct val="150000"/>
              </a:lnSpc>
            </a:pPr>
            <a:r>
              <a:rPr lang="en-US" altLang="zh-CN" sz="3600" dirty="0">
                <a:solidFill>
                  <a:schemeClr val="bg1">
                    <a:lumMod val="75000"/>
                  </a:schemeClr>
                </a:solidFill>
                <a:latin typeface="华文新魏" panose="02010800040101010101" pitchFamily="2" charset="-122"/>
              </a:rPr>
              <a:t>S-</a:t>
            </a:r>
            <a:r>
              <a:rPr lang="zh-CN" altLang="en-US" sz="3600" dirty="0">
                <a:solidFill>
                  <a:schemeClr val="bg1">
                    <a:lumMod val="75000"/>
                  </a:schemeClr>
                </a:solidFill>
                <a:latin typeface="华文新魏" panose="02010800040101010101" pitchFamily="2" charset="-122"/>
              </a:rPr>
              <a:t>属性定义及其自底向上的计算</a:t>
            </a:r>
          </a:p>
          <a:p>
            <a:pPr>
              <a:lnSpc>
                <a:spcPct val="150000"/>
              </a:lnSpc>
            </a:pPr>
            <a:r>
              <a:rPr lang="en-US" altLang="zh-CN" sz="3600" dirty="0">
                <a:solidFill>
                  <a:schemeClr val="bg1">
                    <a:lumMod val="75000"/>
                  </a:schemeClr>
                </a:solidFill>
                <a:latin typeface="华文新魏" panose="02010800040101010101" pitchFamily="2" charset="-122"/>
              </a:rPr>
              <a:t>L-</a:t>
            </a:r>
            <a:r>
              <a:rPr lang="zh-CN" altLang="en-US" sz="3600" dirty="0">
                <a:solidFill>
                  <a:schemeClr val="bg1">
                    <a:lumMod val="75000"/>
                  </a:schemeClr>
                </a:solidFill>
                <a:latin typeface="华文新魏" panose="02010800040101010101" pitchFamily="2" charset="-122"/>
              </a:rPr>
              <a:t>属性定义及其自顶向下的计算</a:t>
            </a:r>
          </a:p>
          <a:p>
            <a:pPr>
              <a:lnSpc>
                <a:spcPct val="150000"/>
              </a:lnSpc>
            </a:pPr>
            <a:r>
              <a:rPr lang="zh-CN" altLang="en-US" sz="3600" dirty="0">
                <a:solidFill>
                  <a:schemeClr val="bg1">
                    <a:lumMod val="75000"/>
                  </a:schemeClr>
                </a:solidFill>
                <a:latin typeface="华文新魏" panose="02010800040101010101" pitchFamily="2" charset="-122"/>
              </a:rPr>
              <a:t>总结</a:t>
            </a:r>
            <a:endParaRPr lang="en-US" altLang="zh-CN" sz="3600" dirty="0">
              <a:solidFill>
                <a:schemeClr val="bg1">
                  <a:lumMod val="75000"/>
                </a:schemeClr>
              </a:solidFill>
              <a:latin typeface="华文新魏" panose="02010800040101010101" pitchFamily="2" charset="-122"/>
            </a:endParaRPr>
          </a:p>
        </p:txBody>
      </p:sp>
      <p:sp>
        <p:nvSpPr>
          <p:cNvPr id="4" name="灯片编号占位符 3"/>
          <p:cNvSpPr>
            <a:spLocks noGrp="1"/>
          </p:cNvSpPr>
          <p:nvPr>
            <p:ph type="sldNum" sz="quarter" idx="12"/>
          </p:nvPr>
        </p:nvSpPr>
        <p:spPr/>
        <p:txBody>
          <a:bodyPr/>
          <a:lstStyle/>
          <a:p>
            <a:fld id="{10F35DC5-7E65-8247-99AB-4E984F8A921E}" type="slidenum">
              <a:rPr lang="en-US" smtClean="0"/>
              <a:pPr/>
              <a:t>7</a:t>
            </a:fld>
            <a:endParaRPr lang="en-US"/>
          </a:p>
        </p:txBody>
      </p:sp>
      <p:sp>
        <p:nvSpPr>
          <p:cNvPr id="2" name="标题 1"/>
          <p:cNvSpPr>
            <a:spLocks noGrp="1"/>
          </p:cNvSpPr>
          <p:nvPr>
            <p:ph type="title"/>
          </p:nvPr>
        </p:nvSpPr>
        <p:spPr>
          <a:xfrm>
            <a:off x="838200" y="42486"/>
            <a:ext cx="6858000" cy="722196"/>
          </a:xfrm>
        </p:spPr>
        <p:txBody>
          <a:bodyPr/>
          <a:lstStyle/>
          <a:p>
            <a:r>
              <a:rPr lang="zh-CN" altLang="en-US" dirty="0"/>
              <a:t>提纲</a:t>
            </a:r>
          </a:p>
        </p:txBody>
      </p:sp>
    </p:spTree>
    <p:extLst>
      <p:ext uri="{BB962C8B-B14F-4D97-AF65-F5344CB8AC3E}">
        <p14:creationId xmlns:p14="http://schemas.microsoft.com/office/powerpoint/2010/main" val="481886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sz="3600" dirty="0">
                <a:latin typeface="华文新魏" panose="02010800040101010101" pitchFamily="2" charset="-122"/>
              </a:rPr>
              <a:t>语义分析概述</a:t>
            </a:r>
          </a:p>
          <a:p>
            <a:pPr>
              <a:lnSpc>
                <a:spcPct val="150000"/>
              </a:lnSpc>
            </a:pPr>
            <a:r>
              <a:rPr lang="zh-CN" altLang="en-US" sz="3600" dirty="0">
                <a:latin typeface="华文新魏" panose="02010800040101010101" pitchFamily="2" charset="-122"/>
              </a:rPr>
              <a:t>语法制导定义</a:t>
            </a:r>
          </a:p>
          <a:p>
            <a:pPr>
              <a:lnSpc>
                <a:spcPct val="150000"/>
              </a:lnSpc>
            </a:pPr>
            <a:r>
              <a:rPr lang="en-US" altLang="zh-CN" sz="3600" dirty="0">
                <a:latin typeface="华文新魏" panose="02010800040101010101" pitchFamily="2" charset="-122"/>
              </a:rPr>
              <a:t>S-</a:t>
            </a:r>
            <a:r>
              <a:rPr lang="zh-CN" altLang="en-US" sz="3600" dirty="0">
                <a:latin typeface="华文新魏" panose="02010800040101010101" pitchFamily="2" charset="-122"/>
              </a:rPr>
              <a:t>属性定义及其自底向上的计算</a:t>
            </a:r>
          </a:p>
          <a:p>
            <a:pPr>
              <a:lnSpc>
                <a:spcPct val="150000"/>
              </a:lnSpc>
            </a:pPr>
            <a:r>
              <a:rPr lang="en-US" altLang="zh-CN" sz="3600" dirty="0">
                <a:solidFill>
                  <a:srgbClr val="FF0000"/>
                </a:solidFill>
                <a:latin typeface="华文新魏" panose="02010800040101010101" pitchFamily="2" charset="-122"/>
              </a:rPr>
              <a:t>L-</a:t>
            </a:r>
            <a:r>
              <a:rPr lang="zh-CN" altLang="en-US" sz="3600" dirty="0">
                <a:solidFill>
                  <a:srgbClr val="FF0000"/>
                </a:solidFill>
                <a:latin typeface="华文新魏" panose="02010800040101010101" pitchFamily="2" charset="-122"/>
              </a:rPr>
              <a:t>属性定义及其自顶向下的计算</a:t>
            </a:r>
          </a:p>
          <a:p>
            <a:pPr>
              <a:lnSpc>
                <a:spcPct val="150000"/>
              </a:lnSpc>
            </a:pPr>
            <a:r>
              <a:rPr lang="zh-CN" altLang="en-US" sz="3600" dirty="0">
                <a:solidFill>
                  <a:schemeClr val="bg1">
                    <a:lumMod val="75000"/>
                  </a:schemeClr>
                </a:solidFill>
                <a:latin typeface="华文新魏" panose="02010800040101010101" pitchFamily="2" charset="-122"/>
              </a:rPr>
              <a:t>总结</a:t>
            </a:r>
            <a:endParaRPr lang="en-US" altLang="zh-CN" sz="3600" dirty="0">
              <a:solidFill>
                <a:schemeClr val="bg1">
                  <a:lumMod val="75000"/>
                </a:schemeClr>
              </a:solidFill>
              <a:latin typeface="华文新魏" panose="02010800040101010101" pitchFamily="2" charset="-122"/>
            </a:endParaRPr>
          </a:p>
        </p:txBody>
      </p:sp>
      <p:sp>
        <p:nvSpPr>
          <p:cNvPr id="4" name="灯片编号占位符 3"/>
          <p:cNvSpPr>
            <a:spLocks noGrp="1"/>
          </p:cNvSpPr>
          <p:nvPr>
            <p:ph type="sldNum" sz="quarter" idx="12"/>
          </p:nvPr>
        </p:nvSpPr>
        <p:spPr/>
        <p:txBody>
          <a:bodyPr/>
          <a:lstStyle/>
          <a:p>
            <a:fld id="{10F35DC5-7E65-8247-99AB-4E984F8A921E}" type="slidenum">
              <a:rPr lang="en-US" smtClean="0"/>
              <a:pPr/>
              <a:t>70</a:t>
            </a:fld>
            <a:endParaRPr lang="en-US"/>
          </a:p>
        </p:txBody>
      </p:sp>
      <p:sp>
        <p:nvSpPr>
          <p:cNvPr id="2" name="标题 1"/>
          <p:cNvSpPr>
            <a:spLocks noGrp="1"/>
          </p:cNvSpPr>
          <p:nvPr>
            <p:ph type="title"/>
          </p:nvPr>
        </p:nvSpPr>
        <p:spPr>
          <a:xfrm>
            <a:off x="2209800" y="42486"/>
            <a:ext cx="5486400" cy="722196"/>
          </a:xfrm>
        </p:spPr>
        <p:txBody>
          <a:bodyPr/>
          <a:lstStyle/>
          <a:p>
            <a:r>
              <a:rPr lang="zh-CN" altLang="en-US" dirty="0"/>
              <a:t>提纲</a:t>
            </a:r>
          </a:p>
        </p:txBody>
      </p:sp>
    </p:spTree>
    <p:extLst>
      <p:ext uri="{BB962C8B-B14F-4D97-AF65-F5344CB8AC3E}">
        <p14:creationId xmlns:p14="http://schemas.microsoft.com/office/powerpoint/2010/main" val="1644424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1" y="990600"/>
            <a:ext cx="10947400" cy="4978400"/>
          </a:xfrm>
        </p:spPr>
        <p:txBody>
          <a:bodyPr/>
          <a:lstStyle/>
          <a:p>
            <a:pPr>
              <a:spcBef>
                <a:spcPts val="1200"/>
              </a:spcBef>
              <a:defRPr/>
            </a:pPr>
            <a:r>
              <a:rPr lang="zh-CN" altLang="en-US" sz="3600" dirty="0"/>
              <a:t>在语法分析过程中同时进行语义分析和翻译时，属性的计算顺序受到分析树节点建立顺序的限制</a:t>
            </a:r>
            <a:endParaRPr lang="en-US" altLang="zh-CN" sz="3600" dirty="0"/>
          </a:p>
          <a:p>
            <a:pPr>
              <a:spcBef>
                <a:spcPts val="1200"/>
              </a:spcBef>
              <a:defRPr/>
            </a:pPr>
            <a:r>
              <a:rPr lang="zh-CN" altLang="en-US" sz="3600" dirty="0"/>
              <a:t>一种自然的属性计算顺序是按照深度优先访问分析树节点的顺序，这种方法可适应多种自底向上和自顶向下的翻译方法</a:t>
            </a:r>
            <a:endParaRPr lang="en-US" altLang="zh-CN" sz="3600" dirty="0"/>
          </a:p>
          <a:p>
            <a:pPr>
              <a:spcBef>
                <a:spcPts val="1200"/>
              </a:spcBef>
              <a:defRPr/>
            </a:pPr>
            <a:r>
              <a:rPr lang="zh-CN" altLang="en-US" sz="3600" dirty="0"/>
              <a:t> </a:t>
            </a:r>
            <a:r>
              <a:rPr lang="en-US" altLang="zh-CN" sz="3600" dirty="0"/>
              <a:t>L-</a:t>
            </a:r>
            <a:r>
              <a:rPr lang="zh-CN" altLang="en-US" sz="3600" dirty="0"/>
              <a:t>属性定义 可用于按深度优先顺序计算属性值。</a:t>
            </a:r>
          </a:p>
        </p:txBody>
      </p:sp>
      <p:sp>
        <p:nvSpPr>
          <p:cNvPr id="3" name="灯片编号占位符 2"/>
          <p:cNvSpPr>
            <a:spLocks noGrp="1"/>
          </p:cNvSpPr>
          <p:nvPr>
            <p:ph type="sldNum" sz="quarter" idx="12"/>
          </p:nvPr>
        </p:nvSpPr>
        <p:spPr/>
        <p:txBody>
          <a:bodyPr/>
          <a:lstStyle/>
          <a:p>
            <a:fld id="{10F35DC5-7E65-8247-99AB-4E984F8A921E}" type="slidenum">
              <a:rPr lang="en-US" smtClean="0"/>
              <a:pPr/>
              <a:t>71</a:t>
            </a:fld>
            <a:endParaRPr lang="en-US"/>
          </a:p>
        </p:txBody>
      </p:sp>
      <p:sp>
        <p:nvSpPr>
          <p:cNvPr id="4" name="标题 3"/>
          <p:cNvSpPr>
            <a:spLocks noGrp="1"/>
          </p:cNvSpPr>
          <p:nvPr>
            <p:ph type="title"/>
          </p:nvPr>
        </p:nvSpPr>
        <p:spPr/>
        <p:txBody>
          <a:bodyPr/>
          <a:lstStyle/>
          <a:p>
            <a:r>
              <a:rPr lang="en-US" altLang="zh-CN" sz="3600" dirty="0"/>
              <a:t>5.4 L-</a:t>
            </a:r>
            <a:r>
              <a:rPr lang="zh-CN" altLang="en-US" sz="3600" dirty="0"/>
              <a:t>属性定义及其自顶向下的计算</a:t>
            </a:r>
          </a:p>
        </p:txBody>
      </p:sp>
    </p:spTree>
    <p:extLst>
      <p:ext uri="{BB962C8B-B14F-4D97-AF65-F5344CB8AC3E}">
        <p14:creationId xmlns:p14="http://schemas.microsoft.com/office/powerpoint/2010/main" val="6141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90600"/>
            <a:ext cx="8534400" cy="762000"/>
          </a:xfrm>
        </p:spPr>
        <p:txBody>
          <a:bodyPr/>
          <a:lstStyle/>
          <a:p>
            <a:r>
              <a:rPr lang="zh-CN" altLang="en-US" sz="3600" dirty="0"/>
              <a:t>深度优先顺序计算属性</a:t>
            </a:r>
          </a:p>
          <a:p>
            <a:pPr marL="0" indent="0">
              <a:buNone/>
            </a:pP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72</a:t>
            </a:fld>
            <a:endParaRPr lang="en-US"/>
          </a:p>
        </p:txBody>
      </p:sp>
      <p:sp>
        <p:nvSpPr>
          <p:cNvPr id="4" name="标题 3"/>
          <p:cNvSpPr>
            <a:spLocks noGrp="1"/>
          </p:cNvSpPr>
          <p:nvPr>
            <p:ph type="title"/>
          </p:nvPr>
        </p:nvSpPr>
        <p:spPr/>
        <p:txBody>
          <a:bodyPr/>
          <a:lstStyle/>
          <a:p>
            <a:r>
              <a:rPr lang="en-US" altLang="zh-CN" sz="3600" dirty="0"/>
              <a:t>5.4 L-</a:t>
            </a:r>
            <a:r>
              <a:rPr lang="zh-CN" altLang="en-US" sz="3600" dirty="0"/>
              <a:t>属性定义及其自顶向下的计算</a:t>
            </a:r>
            <a:endParaRPr lang="zh-CN" altLang="en-US" dirty="0"/>
          </a:p>
        </p:txBody>
      </p:sp>
      <p:sp>
        <p:nvSpPr>
          <p:cNvPr id="5" name="Text Box 2"/>
          <p:cNvSpPr txBox="1">
            <a:spLocks noChangeArrowheads="1"/>
          </p:cNvSpPr>
          <p:nvPr/>
        </p:nvSpPr>
        <p:spPr bwMode="auto">
          <a:xfrm>
            <a:off x="2022987" y="1752600"/>
            <a:ext cx="8172450" cy="3970337"/>
          </a:xfrm>
          <a:prstGeom prst="rect">
            <a:avLst/>
          </a:prstGeom>
          <a:noFill/>
          <a:ln w="9525">
            <a:solidFill>
              <a:schemeClr val="tx1"/>
            </a:solidFill>
            <a:miter lim="800000"/>
            <a:headEnd/>
            <a:tailEnd/>
          </a:ln>
          <a:effectLst/>
        </p:spPr>
        <p:txBody>
          <a:bodyPr>
            <a:spAutoFit/>
          </a:bodyPr>
          <a:lstStyle/>
          <a:p>
            <a:pPr algn="l">
              <a:spcBef>
                <a:spcPct val="50000"/>
              </a:spcBef>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PROCEDURE  </a:t>
            </a:r>
            <a:r>
              <a:rPr lang="en-US" altLang="zh-CN" sz="2800" dirty="0" err="1">
                <a:latin typeface="Times New Roman" panose="02020603050405020304" pitchFamily="18" charset="0"/>
                <a:ea typeface="华文新魏" panose="02010800040101010101" pitchFamily="2" charset="-122"/>
                <a:cs typeface="Times New Roman" panose="02020603050405020304" pitchFamily="18" charset="0"/>
              </a:rPr>
              <a:t>dfvisit</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dirty="0" err="1">
                <a:latin typeface="Times New Roman" panose="02020603050405020304" pitchFamily="18" charset="0"/>
                <a:ea typeface="华文新魏" panose="02010800040101010101" pitchFamily="2" charset="-122"/>
                <a:cs typeface="Times New Roman" panose="02020603050405020304" pitchFamily="18" charset="0"/>
              </a:rPr>
              <a:t>n:node</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BEGIN</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FOR  n </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的每个子结点</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m, </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从左至右</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DO</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BEGIN</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计算</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的继承属性； </a:t>
            </a:r>
          </a:p>
          <a:p>
            <a:pPr algn="l">
              <a:defRPr/>
            </a:pP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err="1">
                <a:latin typeface="Times New Roman" panose="02020603050405020304" pitchFamily="18" charset="0"/>
                <a:ea typeface="华文新魏" panose="02010800040101010101" pitchFamily="2" charset="-122"/>
                <a:cs typeface="Times New Roman" panose="02020603050405020304" pitchFamily="18" charset="0"/>
              </a:rPr>
              <a:t>dfvisit</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(m) </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END; </a:t>
            </a:r>
          </a:p>
          <a:p>
            <a:pPr algn="l">
              <a:defRPr/>
            </a:pP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计算</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的综合属性 </a:t>
            </a:r>
          </a:p>
          <a:p>
            <a:pPr algn="l">
              <a:defRPr/>
            </a:pP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END;</a:t>
            </a:r>
          </a:p>
        </p:txBody>
      </p:sp>
      <p:sp>
        <p:nvSpPr>
          <p:cNvPr id="6" name="矩形 5"/>
          <p:cNvSpPr/>
          <p:nvPr/>
        </p:nvSpPr>
        <p:spPr bwMode="auto">
          <a:xfrm>
            <a:off x="3276600" y="2590800"/>
            <a:ext cx="6248400" cy="2209800"/>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Tree>
    <p:extLst>
      <p:ext uri="{BB962C8B-B14F-4D97-AF65-F5344CB8AC3E}">
        <p14:creationId xmlns:p14="http://schemas.microsoft.com/office/powerpoint/2010/main" val="33136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799" y="838200"/>
            <a:ext cx="11099801" cy="5486400"/>
          </a:xfrm>
        </p:spPr>
        <p:txBody>
          <a:bodyPr/>
          <a:lstStyle/>
          <a:p>
            <a:r>
              <a:rPr lang="en-US" altLang="zh-CN" sz="3600" dirty="0">
                <a:latin typeface="Times New Roman" pitchFamily="18" charset="0"/>
                <a:cs typeface="Times New Roman" pitchFamily="18" charset="0"/>
              </a:rPr>
              <a:t>L-</a:t>
            </a:r>
            <a:r>
              <a:rPr lang="zh-CN" altLang="en-US" sz="3600" dirty="0">
                <a:latin typeface="Times New Roman" pitchFamily="18" charset="0"/>
                <a:cs typeface="Times New Roman" pitchFamily="18" charset="0"/>
              </a:rPr>
              <a:t>属性定义</a:t>
            </a:r>
            <a:endParaRPr lang="en-US" altLang="zh-CN" sz="3600" dirty="0">
              <a:latin typeface="Times New Roman" pitchFamily="18" charset="0"/>
              <a:cs typeface="Times New Roman" pitchFamily="18" charset="0"/>
            </a:endParaRPr>
          </a:p>
          <a:p>
            <a:pPr lvl="1">
              <a:defRPr/>
            </a:pPr>
            <a:r>
              <a:rPr kumimoji="1" lang="zh-CN" altLang="en-US" sz="3600" dirty="0"/>
              <a:t>一个语法制导定义是</a:t>
            </a:r>
            <a:r>
              <a:rPr kumimoji="1" lang="en-US" altLang="zh-CN" sz="3600" b="1" dirty="0">
                <a:solidFill>
                  <a:srgbClr val="FF0000"/>
                </a:solidFill>
              </a:rPr>
              <a:t>L-</a:t>
            </a:r>
            <a:r>
              <a:rPr kumimoji="1" lang="zh-CN" altLang="en-US" sz="3600" b="1" dirty="0">
                <a:solidFill>
                  <a:srgbClr val="FF0000"/>
                </a:solidFill>
              </a:rPr>
              <a:t>属性定义</a:t>
            </a:r>
            <a:r>
              <a:rPr kumimoji="1" lang="zh-CN" altLang="en-US" sz="3600" dirty="0"/>
              <a:t>，如果对于</a:t>
            </a:r>
            <a:r>
              <a:rPr kumimoji="1" lang="zh-CN" altLang="en-US" sz="3600" dirty="0">
                <a:sym typeface="Symbol" pitchFamily="18" charset="2"/>
              </a:rPr>
              <a:t></a:t>
            </a:r>
            <a:r>
              <a:rPr kumimoji="1" lang="en-US" altLang="zh-CN" sz="3600" dirty="0"/>
              <a:t>A→X</a:t>
            </a:r>
            <a:r>
              <a:rPr kumimoji="1" lang="en-US" altLang="zh-CN" sz="3600" baseline="-25000" dirty="0"/>
              <a:t>1</a:t>
            </a:r>
            <a:r>
              <a:rPr kumimoji="1" lang="en-US" altLang="zh-CN" sz="3600" dirty="0"/>
              <a:t>X</a:t>
            </a:r>
            <a:r>
              <a:rPr kumimoji="1" lang="en-US" altLang="zh-CN" sz="3600" baseline="-25000" dirty="0"/>
              <a:t>2</a:t>
            </a:r>
            <a:r>
              <a:rPr kumimoji="1" lang="en-US" altLang="zh-CN" sz="3600" dirty="0"/>
              <a:t>…</a:t>
            </a:r>
            <a:r>
              <a:rPr kumimoji="1" lang="en-US" altLang="zh-CN" sz="3600" dirty="0" err="1"/>
              <a:t>X</a:t>
            </a:r>
            <a:r>
              <a:rPr kumimoji="1" lang="en-US" altLang="zh-CN" sz="3600" baseline="-25000" dirty="0" err="1"/>
              <a:t>n</a:t>
            </a:r>
            <a:r>
              <a:rPr kumimoji="1" lang="en-US" altLang="zh-CN" sz="3600" dirty="0" err="1">
                <a:sym typeface="Symbol" pitchFamily="18" charset="2"/>
              </a:rPr>
              <a:t>P</a:t>
            </a:r>
            <a:r>
              <a:rPr kumimoji="1" lang="en-US" altLang="zh-CN" sz="3600" dirty="0"/>
              <a:t>, </a:t>
            </a:r>
            <a:r>
              <a:rPr kumimoji="1" lang="zh-CN" altLang="en-US" sz="3600" dirty="0"/>
              <a:t>其每一个语义规则中的</a:t>
            </a:r>
            <a:r>
              <a:rPr kumimoji="1" lang="zh-CN" altLang="en-US" sz="3600" b="1" dirty="0"/>
              <a:t>每一个属性都是一个</a:t>
            </a:r>
            <a:r>
              <a:rPr kumimoji="1" lang="zh-CN" altLang="en-US" sz="3600" b="1" dirty="0">
                <a:solidFill>
                  <a:srgbClr val="C00000"/>
                </a:solidFill>
              </a:rPr>
              <a:t>综合属性</a:t>
            </a:r>
            <a:r>
              <a:rPr kumimoji="1" lang="zh-CN" altLang="en-US" sz="3600" dirty="0"/>
              <a:t>，</a:t>
            </a:r>
            <a:r>
              <a:rPr kumimoji="1" lang="zh-CN" altLang="en-US" sz="3600" b="1" dirty="0">
                <a:solidFill>
                  <a:srgbClr val="C00000"/>
                </a:solidFill>
                <a:effectLst>
                  <a:outerShdw blurRad="38100" dist="38100" dir="2700000" algn="tl">
                    <a:srgbClr val="000000">
                      <a:alpha val="43137"/>
                    </a:srgbClr>
                  </a:outerShdw>
                </a:effectLst>
              </a:rPr>
              <a:t>或</a:t>
            </a:r>
            <a:r>
              <a:rPr kumimoji="1" lang="zh-CN" altLang="en-US" sz="3600" dirty="0"/>
              <a:t>是</a:t>
            </a:r>
            <a:r>
              <a:rPr kumimoji="1" lang="en-US" altLang="zh-CN" sz="3600" b="1" dirty="0" err="1">
                <a:solidFill>
                  <a:srgbClr val="C00000"/>
                </a:solidFill>
              </a:rPr>
              <a:t>X</a:t>
            </a:r>
            <a:r>
              <a:rPr kumimoji="1" lang="en-US" altLang="zh-CN" sz="3600" b="1" baseline="-25000" dirty="0" err="1">
                <a:solidFill>
                  <a:srgbClr val="C00000"/>
                </a:solidFill>
              </a:rPr>
              <a:t>j</a:t>
            </a:r>
            <a:r>
              <a:rPr kumimoji="1" lang="en-US" altLang="zh-CN" sz="3600" b="1" dirty="0">
                <a:solidFill>
                  <a:srgbClr val="C00000"/>
                </a:solidFill>
              </a:rPr>
              <a:t>(1</a:t>
            </a:r>
            <a:r>
              <a:rPr kumimoji="1" lang="en-US" altLang="zh-CN" sz="3600" b="1" dirty="0">
                <a:solidFill>
                  <a:srgbClr val="C00000"/>
                </a:solidFill>
                <a:sym typeface="Symbol" pitchFamily="18" charset="2"/>
              </a:rPr>
              <a:t></a:t>
            </a:r>
            <a:r>
              <a:rPr kumimoji="1" lang="en-US" altLang="zh-CN" sz="3600" b="1" dirty="0">
                <a:solidFill>
                  <a:srgbClr val="C00000"/>
                </a:solidFill>
              </a:rPr>
              <a:t>j </a:t>
            </a:r>
            <a:r>
              <a:rPr kumimoji="1" lang="en-US" altLang="zh-CN" sz="3600" b="1" dirty="0">
                <a:solidFill>
                  <a:srgbClr val="C00000"/>
                </a:solidFill>
                <a:sym typeface="Symbol" pitchFamily="18" charset="2"/>
              </a:rPr>
              <a:t></a:t>
            </a:r>
            <a:r>
              <a:rPr kumimoji="1" lang="en-US" altLang="zh-CN" sz="3600" b="1" dirty="0">
                <a:solidFill>
                  <a:srgbClr val="C00000"/>
                </a:solidFill>
              </a:rPr>
              <a:t> n)</a:t>
            </a:r>
            <a:r>
              <a:rPr kumimoji="1" lang="zh-CN" altLang="en-US" sz="3600" b="1" dirty="0">
                <a:solidFill>
                  <a:srgbClr val="C00000"/>
                </a:solidFill>
              </a:rPr>
              <a:t>的一个继承属性</a:t>
            </a:r>
            <a:r>
              <a:rPr kumimoji="1" lang="zh-CN" altLang="en-US" sz="3600" dirty="0"/>
              <a:t>，这个继承属性仅依赖于</a:t>
            </a:r>
            <a:r>
              <a:rPr kumimoji="1" lang="en-US" altLang="zh-CN" sz="3600" dirty="0"/>
              <a:t>:</a:t>
            </a:r>
            <a:r>
              <a:rPr kumimoji="1" lang="zh-CN" altLang="en-US" sz="3600" dirty="0"/>
              <a:t> </a:t>
            </a:r>
          </a:p>
          <a:p>
            <a:pPr marL="722313" lvl="2" indent="0">
              <a:buNone/>
              <a:defRPr/>
            </a:pPr>
            <a:r>
              <a:rPr kumimoji="1" lang="en-US" altLang="zh-CN" sz="3600" dirty="0"/>
              <a:t>1. </a:t>
            </a:r>
            <a:r>
              <a:rPr kumimoji="1" lang="zh-CN" altLang="en-US" sz="3600" dirty="0"/>
              <a:t>产生式中</a:t>
            </a:r>
            <a:r>
              <a:rPr kumimoji="1" lang="en-US" altLang="zh-CN" sz="3600" dirty="0" err="1"/>
              <a:t>X</a:t>
            </a:r>
            <a:r>
              <a:rPr kumimoji="1" lang="en-US" altLang="zh-CN" sz="3600" baseline="-25000" dirty="0" err="1"/>
              <a:t>j</a:t>
            </a:r>
            <a:r>
              <a:rPr kumimoji="1" lang="zh-CN" altLang="en-US" sz="3600" dirty="0"/>
              <a:t>的左边符号</a:t>
            </a:r>
            <a:r>
              <a:rPr kumimoji="1" lang="en-US" altLang="zh-CN" sz="3600" dirty="0"/>
              <a:t>X</a:t>
            </a:r>
            <a:r>
              <a:rPr kumimoji="1" lang="en-US" altLang="zh-CN" sz="3600" baseline="-25000" dirty="0"/>
              <a:t>1</a:t>
            </a:r>
            <a:r>
              <a:rPr kumimoji="1" lang="zh-CN" altLang="en-US" sz="3600" dirty="0"/>
              <a:t>，</a:t>
            </a:r>
            <a:r>
              <a:rPr kumimoji="1" lang="en-US" altLang="zh-CN" sz="3600" dirty="0"/>
              <a:t>X</a:t>
            </a:r>
            <a:r>
              <a:rPr kumimoji="1" lang="en-US" altLang="zh-CN" sz="3600" baseline="-25000" dirty="0"/>
              <a:t>2</a:t>
            </a:r>
            <a:r>
              <a:rPr kumimoji="1" lang="zh-CN" altLang="en-US" sz="3600" dirty="0"/>
              <a:t>，</a:t>
            </a:r>
            <a:r>
              <a:rPr kumimoji="1" lang="en-US" altLang="zh-CN" sz="3600" dirty="0"/>
              <a:t>…X</a:t>
            </a:r>
            <a:r>
              <a:rPr kumimoji="1" lang="en-US" altLang="zh-CN" sz="3600" baseline="-25000" dirty="0"/>
              <a:t>j-1</a:t>
            </a:r>
            <a:r>
              <a:rPr kumimoji="1" lang="zh-CN" altLang="en-US" sz="3600" dirty="0"/>
              <a:t>的属性； </a:t>
            </a:r>
          </a:p>
          <a:p>
            <a:pPr marL="722313" lvl="2" indent="0">
              <a:buNone/>
              <a:defRPr/>
            </a:pPr>
            <a:r>
              <a:rPr kumimoji="1" lang="en-US" altLang="zh-CN" sz="3600" dirty="0"/>
              <a:t>2. A</a:t>
            </a:r>
            <a:r>
              <a:rPr kumimoji="1" lang="zh-CN" altLang="en-US" sz="3600" dirty="0"/>
              <a:t>的继承属性。</a:t>
            </a:r>
          </a:p>
          <a:p>
            <a:pPr>
              <a:defRPr/>
            </a:pPr>
            <a:r>
              <a:rPr kumimoji="1" lang="zh-CN" altLang="en-US" sz="3600" b="1" dirty="0">
                <a:solidFill>
                  <a:srgbClr val="F63C28"/>
                </a:solidFill>
                <a:latin typeface="Times New Roman" pitchFamily="18" charset="0"/>
                <a:cs typeface="Times New Roman" pitchFamily="18" charset="0"/>
              </a:rPr>
              <a:t>每一个</a:t>
            </a:r>
            <a:r>
              <a:rPr kumimoji="1" lang="en-US" altLang="zh-CN" sz="3600" b="1" dirty="0">
                <a:solidFill>
                  <a:srgbClr val="F63C28"/>
                </a:solidFill>
                <a:latin typeface="Times New Roman" pitchFamily="18" charset="0"/>
                <a:cs typeface="Times New Roman" pitchFamily="18" charset="0"/>
              </a:rPr>
              <a:t>S-</a:t>
            </a:r>
            <a:r>
              <a:rPr kumimoji="1" lang="zh-CN" altLang="en-US" sz="3600" b="1" dirty="0">
                <a:solidFill>
                  <a:srgbClr val="F63C28"/>
                </a:solidFill>
                <a:latin typeface="Times New Roman" pitchFamily="18" charset="0"/>
                <a:cs typeface="Times New Roman" pitchFamily="18" charset="0"/>
              </a:rPr>
              <a:t>属性定义都是</a:t>
            </a:r>
            <a:r>
              <a:rPr kumimoji="1" lang="en-US" altLang="zh-CN" sz="3600" b="1" dirty="0">
                <a:solidFill>
                  <a:srgbClr val="F63C28"/>
                </a:solidFill>
                <a:latin typeface="Times New Roman" pitchFamily="18" charset="0"/>
                <a:cs typeface="Times New Roman" pitchFamily="18" charset="0"/>
              </a:rPr>
              <a:t>L-</a:t>
            </a:r>
            <a:r>
              <a:rPr kumimoji="1" lang="zh-CN" altLang="en-US" sz="3600" b="1" dirty="0">
                <a:solidFill>
                  <a:srgbClr val="F63C28"/>
                </a:solidFill>
                <a:latin typeface="Times New Roman" pitchFamily="18" charset="0"/>
                <a:cs typeface="Times New Roman" pitchFamily="18" charset="0"/>
              </a:rPr>
              <a:t>属性定义。</a:t>
            </a:r>
            <a:endParaRPr kumimoji="1" lang="en-US" altLang="zh-CN" sz="3600" b="1" dirty="0">
              <a:solidFill>
                <a:srgbClr val="F63C28"/>
              </a:solidFill>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73</a:t>
            </a:fld>
            <a:endParaRPr lang="en-US"/>
          </a:p>
        </p:txBody>
      </p:sp>
      <p:sp>
        <p:nvSpPr>
          <p:cNvPr id="4" name="标题 3"/>
          <p:cNvSpPr>
            <a:spLocks noGrp="1"/>
          </p:cNvSpPr>
          <p:nvPr>
            <p:ph type="title"/>
          </p:nvPr>
        </p:nvSpPr>
        <p:spPr/>
        <p:txBody>
          <a:bodyPr/>
          <a:lstStyle/>
          <a:p>
            <a:r>
              <a:rPr lang="en-US" altLang="zh-CN" sz="3600" dirty="0"/>
              <a:t>L-</a:t>
            </a:r>
            <a:r>
              <a:rPr lang="zh-CN" altLang="en-US" sz="3600" dirty="0"/>
              <a:t>属性定义</a:t>
            </a:r>
            <a:endParaRPr lang="zh-CN" altLang="en-US" dirty="0"/>
          </a:p>
        </p:txBody>
      </p:sp>
    </p:spTree>
    <p:extLst>
      <p:ext uri="{BB962C8B-B14F-4D97-AF65-F5344CB8AC3E}">
        <p14:creationId xmlns:p14="http://schemas.microsoft.com/office/powerpoint/2010/main" val="41164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752"/>
            <a:ext cx="8534400" cy="609600"/>
          </a:xfrm>
        </p:spPr>
        <p:txBody>
          <a:bodyPr/>
          <a:lstStyle/>
          <a:p>
            <a:r>
              <a:rPr lang="zh-CN" altLang="en-US" sz="3600" dirty="0"/>
              <a:t>非</a:t>
            </a:r>
            <a:r>
              <a:rPr lang="en-US" altLang="zh-CN" sz="3600" dirty="0"/>
              <a:t>L-</a:t>
            </a:r>
            <a:r>
              <a:rPr lang="zh-CN" altLang="en-US" sz="3600" dirty="0"/>
              <a:t>属性定义的语法制导定义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74</a:t>
            </a:fld>
            <a:endParaRPr lang="en-US"/>
          </a:p>
        </p:txBody>
      </p:sp>
      <p:sp>
        <p:nvSpPr>
          <p:cNvPr id="4" name="标题 3"/>
          <p:cNvSpPr>
            <a:spLocks noGrp="1"/>
          </p:cNvSpPr>
          <p:nvPr>
            <p:ph type="title"/>
          </p:nvPr>
        </p:nvSpPr>
        <p:spPr/>
        <p:txBody>
          <a:bodyPr/>
          <a:lstStyle/>
          <a:p>
            <a:r>
              <a:rPr lang="en-US" altLang="zh-CN" sz="3600" dirty="0"/>
              <a:t>L-</a:t>
            </a:r>
            <a:r>
              <a:rPr lang="zh-CN" altLang="en-US" sz="3600" dirty="0"/>
              <a:t>属性定义</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605978078"/>
              </p:ext>
            </p:extLst>
          </p:nvPr>
        </p:nvGraphicFramePr>
        <p:xfrm>
          <a:off x="1905001" y="2043114"/>
          <a:ext cx="3984523" cy="3671886"/>
        </p:xfrm>
        <a:graphic>
          <a:graphicData uri="http://schemas.openxmlformats.org/drawingml/2006/table">
            <a:tbl>
              <a:tblPr firstRow="1" bandRow="1"/>
              <a:tblGrid>
                <a:gridCol w="1752600">
                  <a:extLst>
                    <a:ext uri="{9D8B030D-6E8A-4147-A177-3AD203B41FA5}">
                      <a16:colId xmlns:a16="http://schemas.microsoft.com/office/drawing/2014/main" val="20000"/>
                    </a:ext>
                  </a:extLst>
                </a:gridCol>
                <a:gridCol w="2231923">
                  <a:extLst>
                    <a:ext uri="{9D8B030D-6E8A-4147-A177-3AD203B41FA5}">
                      <a16:colId xmlns:a16="http://schemas.microsoft.com/office/drawing/2014/main" val="20001"/>
                    </a:ext>
                  </a:extLst>
                </a:gridCol>
              </a:tblGrid>
              <a:tr h="539224">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800" dirty="0"/>
                        <a:t>产生式</a:t>
                      </a:r>
                    </a:p>
                  </a:txBody>
                  <a:tcPr marL="91457" marR="9145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800" dirty="0"/>
                        <a:t>语义规则</a:t>
                      </a:r>
                    </a:p>
                  </a:txBody>
                  <a:tcPr marL="91457" marR="9145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1464574">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ctr"/>
                      <a:r>
                        <a:rPr lang="en-US" altLang="zh-CN" sz="2800" dirty="0">
                          <a:latin typeface="Times New Roman" pitchFamily="18" charset="0"/>
                          <a:cs typeface="Times New Roman" pitchFamily="18" charset="0"/>
                        </a:rPr>
                        <a:t>A</a:t>
                      </a:r>
                      <a:r>
                        <a:rPr lang="en-US" altLang="zh-CN" sz="2800" baseline="0" dirty="0">
                          <a:latin typeface="Times New Roman" pitchFamily="18" charset="0"/>
                          <a:cs typeface="Times New Roman" pitchFamily="18" charset="0"/>
                        </a:rPr>
                        <a:t> </a:t>
                      </a:r>
                      <a:r>
                        <a:rPr lang="zh-CN" altLang="en-US" sz="2800" baseline="0" dirty="0">
                          <a:latin typeface="Times New Roman" pitchFamily="18" charset="0"/>
                          <a:cs typeface="Times New Roman" pitchFamily="18" charset="0"/>
                        </a:rPr>
                        <a:t>→ </a:t>
                      </a:r>
                      <a:r>
                        <a:rPr lang="en-US" altLang="zh-CN" sz="2800" baseline="0" dirty="0">
                          <a:latin typeface="Times New Roman" pitchFamily="18" charset="0"/>
                          <a:cs typeface="Times New Roman" pitchFamily="18" charset="0"/>
                        </a:rPr>
                        <a:t>LM</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800" dirty="0" err="1">
                          <a:latin typeface="Times New Roman" pitchFamily="18" charset="0"/>
                          <a:cs typeface="Times New Roman" pitchFamily="18" charset="0"/>
                        </a:rPr>
                        <a:t>L.i</a:t>
                      </a:r>
                      <a:r>
                        <a:rPr lang="en-US" altLang="zh-CN" sz="2800" dirty="0">
                          <a:latin typeface="Times New Roman" pitchFamily="18" charset="0"/>
                          <a:cs typeface="Times New Roman" pitchFamily="18" charset="0"/>
                        </a:rPr>
                        <a:t>:=l(</a:t>
                      </a:r>
                      <a:r>
                        <a:rPr lang="en-US" altLang="zh-CN" sz="2800" dirty="0" err="1">
                          <a:latin typeface="Times New Roman" pitchFamily="18" charset="0"/>
                          <a:cs typeface="Times New Roman" pitchFamily="18" charset="0"/>
                        </a:rPr>
                        <a:t>A.i</a:t>
                      </a:r>
                      <a:r>
                        <a:rPr lang="en-US" altLang="zh-CN" sz="2800" dirty="0">
                          <a:latin typeface="Times New Roman" pitchFamily="18" charset="0"/>
                          <a:cs typeface="Times New Roman" pitchFamily="18" charset="0"/>
                        </a:rPr>
                        <a:t>)</a:t>
                      </a:r>
                    </a:p>
                    <a:p>
                      <a:pPr algn="l"/>
                      <a:r>
                        <a:rPr lang="en-US" altLang="zh-CN" sz="2800" dirty="0" err="1">
                          <a:latin typeface="Times New Roman" pitchFamily="18" charset="0"/>
                          <a:cs typeface="Times New Roman" pitchFamily="18" charset="0"/>
                        </a:rPr>
                        <a:t>M.i</a:t>
                      </a:r>
                      <a:r>
                        <a:rPr lang="en-US" altLang="zh-CN" sz="2800" dirty="0">
                          <a:latin typeface="Times New Roman" pitchFamily="18" charset="0"/>
                          <a:cs typeface="Times New Roman" pitchFamily="18" charset="0"/>
                        </a:rPr>
                        <a:t>:=m(L.s)</a:t>
                      </a:r>
                    </a:p>
                    <a:p>
                      <a:pPr algn="l"/>
                      <a:r>
                        <a:rPr lang="en-US" altLang="zh-CN" sz="2800" dirty="0">
                          <a:latin typeface="Times New Roman" pitchFamily="18" charset="0"/>
                          <a:cs typeface="Times New Roman" pitchFamily="18" charset="0"/>
                        </a:rPr>
                        <a:t>A.s:=f(M.s)</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1668088">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ctr"/>
                      <a:r>
                        <a:rPr lang="en-US" altLang="zh-CN" sz="2800" dirty="0"/>
                        <a:t>A</a:t>
                      </a:r>
                      <a:r>
                        <a:rPr lang="zh-CN" altLang="en-US" sz="2800" dirty="0"/>
                        <a:t>→</a:t>
                      </a:r>
                      <a:r>
                        <a:rPr lang="en-US" altLang="zh-CN" sz="2800" dirty="0">
                          <a:latin typeface="Times New Roman" pitchFamily="18" charset="0"/>
                          <a:cs typeface="Times New Roman" pitchFamily="18" charset="0"/>
                        </a:rPr>
                        <a:t>QR</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800" dirty="0" err="1">
                          <a:latin typeface="Times New Roman" pitchFamily="18" charset="0"/>
                          <a:cs typeface="Times New Roman" pitchFamily="18" charset="0"/>
                        </a:rPr>
                        <a:t>R.i</a:t>
                      </a:r>
                      <a:r>
                        <a:rPr lang="en-US" altLang="zh-CN" sz="2800" dirty="0">
                          <a:latin typeface="Times New Roman" pitchFamily="18" charset="0"/>
                          <a:cs typeface="Times New Roman" pitchFamily="18" charset="0"/>
                        </a:rPr>
                        <a:t>:=r(</a:t>
                      </a:r>
                      <a:r>
                        <a:rPr lang="en-US" altLang="zh-CN" sz="2800" dirty="0" err="1">
                          <a:latin typeface="Times New Roman" pitchFamily="18" charset="0"/>
                          <a:cs typeface="Times New Roman" pitchFamily="18" charset="0"/>
                        </a:rPr>
                        <a:t>A.i</a:t>
                      </a:r>
                      <a:r>
                        <a:rPr lang="en-US" altLang="zh-CN" sz="2800" dirty="0">
                          <a:latin typeface="Times New Roman" pitchFamily="18" charset="0"/>
                          <a:cs typeface="Times New Roman" pitchFamily="18" charset="0"/>
                        </a:rPr>
                        <a:t>)</a:t>
                      </a:r>
                    </a:p>
                    <a:p>
                      <a:pPr algn="l"/>
                      <a:r>
                        <a:rPr lang="en-US" altLang="zh-CN" sz="2800" b="0" dirty="0" err="1">
                          <a:solidFill>
                            <a:schemeClr val="tx1"/>
                          </a:solidFill>
                          <a:latin typeface="Times New Roman" pitchFamily="18" charset="0"/>
                          <a:cs typeface="Times New Roman" pitchFamily="18" charset="0"/>
                        </a:rPr>
                        <a:t>Q.i</a:t>
                      </a:r>
                      <a:r>
                        <a:rPr lang="en-US" altLang="zh-CN" sz="2800" b="0" dirty="0">
                          <a:solidFill>
                            <a:schemeClr val="tx1"/>
                          </a:solidFill>
                          <a:latin typeface="Times New Roman" pitchFamily="18" charset="0"/>
                          <a:cs typeface="Times New Roman" pitchFamily="18" charset="0"/>
                        </a:rPr>
                        <a:t>:=q(R.s)</a:t>
                      </a:r>
                    </a:p>
                    <a:p>
                      <a:pPr algn="l"/>
                      <a:r>
                        <a:rPr lang="en-US" altLang="zh-CN" sz="2800" dirty="0">
                          <a:latin typeface="Times New Roman" pitchFamily="18" charset="0"/>
                          <a:cs typeface="Times New Roman" pitchFamily="18" charset="0"/>
                        </a:rPr>
                        <a:t>A.s:=f(Q.s)</a:t>
                      </a:r>
                    </a:p>
                  </a:txBody>
                  <a:tcPr marL="91457" marR="9145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6707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979089"/>
            <a:ext cx="8534400" cy="609600"/>
          </a:xfrm>
        </p:spPr>
        <p:txBody>
          <a:bodyPr/>
          <a:lstStyle/>
          <a:p>
            <a:r>
              <a:rPr lang="zh-CN" altLang="en-US" sz="3600" dirty="0"/>
              <a:t>非</a:t>
            </a:r>
            <a:r>
              <a:rPr lang="en-US" altLang="zh-CN" sz="3600" dirty="0"/>
              <a:t>L-</a:t>
            </a:r>
            <a:r>
              <a:rPr lang="zh-CN" altLang="en-US" sz="3600" dirty="0"/>
              <a:t>属性定义的语法制导定义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75</a:t>
            </a:fld>
            <a:endParaRPr lang="en-US"/>
          </a:p>
        </p:txBody>
      </p:sp>
      <p:sp>
        <p:nvSpPr>
          <p:cNvPr id="4" name="标题 3"/>
          <p:cNvSpPr>
            <a:spLocks noGrp="1"/>
          </p:cNvSpPr>
          <p:nvPr>
            <p:ph type="title"/>
          </p:nvPr>
        </p:nvSpPr>
        <p:spPr/>
        <p:txBody>
          <a:bodyPr/>
          <a:lstStyle/>
          <a:p>
            <a:r>
              <a:rPr lang="en-US" altLang="zh-CN" sz="3600" dirty="0">
                <a:solidFill>
                  <a:prstClr val="black"/>
                </a:solidFill>
              </a:rPr>
              <a:t>L-</a:t>
            </a:r>
            <a:r>
              <a:rPr lang="zh-CN" altLang="en-US" sz="3600" dirty="0">
                <a:solidFill>
                  <a:prstClr val="black"/>
                </a:solidFill>
              </a:rPr>
              <a:t>属性定义</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2918449"/>
              </p:ext>
            </p:extLst>
          </p:nvPr>
        </p:nvGraphicFramePr>
        <p:xfrm>
          <a:off x="1905001" y="1966914"/>
          <a:ext cx="3984523" cy="3671886"/>
        </p:xfrm>
        <a:graphic>
          <a:graphicData uri="http://schemas.openxmlformats.org/drawingml/2006/table">
            <a:tbl>
              <a:tblPr firstRow="1" bandRow="1"/>
              <a:tblGrid>
                <a:gridCol w="1752600">
                  <a:extLst>
                    <a:ext uri="{9D8B030D-6E8A-4147-A177-3AD203B41FA5}">
                      <a16:colId xmlns:a16="http://schemas.microsoft.com/office/drawing/2014/main" val="20000"/>
                    </a:ext>
                  </a:extLst>
                </a:gridCol>
                <a:gridCol w="2231923">
                  <a:extLst>
                    <a:ext uri="{9D8B030D-6E8A-4147-A177-3AD203B41FA5}">
                      <a16:colId xmlns:a16="http://schemas.microsoft.com/office/drawing/2014/main" val="20001"/>
                    </a:ext>
                  </a:extLst>
                </a:gridCol>
              </a:tblGrid>
              <a:tr h="539224">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800" dirty="0"/>
                        <a:t>产生式</a:t>
                      </a:r>
                    </a:p>
                  </a:txBody>
                  <a:tcPr marL="91457" marR="9145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800" dirty="0"/>
                        <a:t>语义规则</a:t>
                      </a:r>
                    </a:p>
                  </a:txBody>
                  <a:tcPr marL="91457" marR="9145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1464574">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ctr"/>
                      <a:r>
                        <a:rPr lang="en-US" altLang="zh-CN" sz="2800" dirty="0">
                          <a:latin typeface="Times New Roman" pitchFamily="18" charset="0"/>
                          <a:cs typeface="Times New Roman" pitchFamily="18" charset="0"/>
                        </a:rPr>
                        <a:t>A</a:t>
                      </a:r>
                      <a:r>
                        <a:rPr lang="en-US" altLang="zh-CN" sz="2800" baseline="0" dirty="0">
                          <a:latin typeface="Times New Roman" pitchFamily="18" charset="0"/>
                          <a:cs typeface="Times New Roman" pitchFamily="18" charset="0"/>
                        </a:rPr>
                        <a:t> </a:t>
                      </a:r>
                      <a:r>
                        <a:rPr lang="zh-CN" altLang="en-US" sz="2800" baseline="0" dirty="0">
                          <a:latin typeface="Times New Roman" pitchFamily="18" charset="0"/>
                          <a:cs typeface="Times New Roman" pitchFamily="18" charset="0"/>
                        </a:rPr>
                        <a:t>→ </a:t>
                      </a:r>
                      <a:r>
                        <a:rPr lang="en-US" altLang="zh-CN" sz="2800" baseline="0" dirty="0">
                          <a:latin typeface="Times New Roman" pitchFamily="18" charset="0"/>
                          <a:cs typeface="Times New Roman" pitchFamily="18" charset="0"/>
                        </a:rPr>
                        <a:t>LM</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800" dirty="0" err="1">
                          <a:latin typeface="Times New Roman" pitchFamily="18" charset="0"/>
                          <a:cs typeface="Times New Roman" pitchFamily="18" charset="0"/>
                        </a:rPr>
                        <a:t>L.i</a:t>
                      </a:r>
                      <a:r>
                        <a:rPr lang="en-US" altLang="zh-CN" sz="2800" dirty="0">
                          <a:latin typeface="Times New Roman" pitchFamily="18" charset="0"/>
                          <a:cs typeface="Times New Roman" pitchFamily="18" charset="0"/>
                        </a:rPr>
                        <a:t>:=l(</a:t>
                      </a:r>
                      <a:r>
                        <a:rPr lang="en-US" altLang="zh-CN" sz="2800" dirty="0" err="1">
                          <a:latin typeface="Times New Roman" pitchFamily="18" charset="0"/>
                          <a:cs typeface="Times New Roman" pitchFamily="18" charset="0"/>
                        </a:rPr>
                        <a:t>A.i</a:t>
                      </a:r>
                      <a:r>
                        <a:rPr lang="en-US" altLang="zh-CN" sz="2800" dirty="0">
                          <a:latin typeface="Times New Roman" pitchFamily="18" charset="0"/>
                          <a:cs typeface="Times New Roman" pitchFamily="18" charset="0"/>
                        </a:rPr>
                        <a:t>)</a:t>
                      </a:r>
                    </a:p>
                    <a:p>
                      <a:pPr algn="l"/>
                      <a:r>
                        <a:rPr lang="en-US" altLang="zh-CN" sz="2800" dirty="0" err="1">
                          <a:latin typeface="Times New Roman" pitchFamily="18" charset="0"/>
                          <a:cs typeface="Times New Roman" pitchFamily="18" charset="0"/>
                        </a:rPr>
                        <a:t>M.i</a:t>
                      </a:r>
                      <a:r>
                        <a:rPr lang="en-US" altLang="zh-CN" sz="2800" dirty="0">
                          <a:latin typeface="Times New Roman" pitchFamily="18" charset="0"/>
                          <a:cs typeface="Times New Roman" pitchFamily="18" charset="0"/>
                        </a:rPr>
                        <a:t>:=m(L.s)</a:t>
                      </a:r>
                    </a:p>
                    <a:p>
                      <a:pPr algn="l"/>
                      <a:r>
                        <a:rPr lang="en-US" altLang="zh-CN" sz="2800" dirty="0">
                          <a:latin typeface="Times New Roman" pitchFamily="18" charset="0"/>
                          <a:cs typeface="Times New Roman" pitchFamily="18" charset="0"/>
                        </a:rPr>
                        <a:t>A.s:=f(M.s)</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1668088">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ctr"/>
                      <a:r>
                        <a:rPr lang="en-US" altLang="zh-CN" sz="2800" dirty="0"/>
                        <a:t>A</a:t>
                      </a:r>
                      <a:r>
                        <a:rPr lang="zh-CN" altLang="en-US" sz="2800" dirty="0"/>
                        <a:t>→</a:t>
                      </a:r>
                      <a:r>
                        <a:rPr lang="en-US" altLang="zh-CN" sz="2800" dirty="0">
                          <a:latin typeface="Times New Roman" pitchFamily="18" charset="0"/>
                          <a:cs typeface="Times New Roman" pitchFamily="18" charset="0"/>
                        </a:rPr>
                        <a:t>QR</a:t>
                      </a:r>
                      <a:endParaRPr lang="zh-CN" altLang="en-US" sz="2800" dirty="0">
                        <a:latin typeface="Times New Roman" pitchFamily="18" charset="0"/>
                        <a:cs typeface="Times New Roman" pitchFamily="18" charset="0"/>
                      </a:endParaRPr>
                    </a:p>
                  </a:txBody>
                  <a:tcPr marL="91457" marR="9145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800" dirty="0" err="1">
                          <a:latin typeface="Times New Roman" pitchFamily="18" charset="0"/>
                          <a:cs typeface="Times New Roman" pitchFamily="18" charset="0"/>
                        </a:rPr>
                        <a:t>R.i</a:t>
                      </a:r>
                      <a:r>
                        <a:rPr lang="en-US" altLang="zh-CN" sz="2800" dirty="0">
                          <a:latin typeface="Times New Roman" pitchFamily="18" charset="0"/>
                          <a:cs typeface="Times New Roman" pitchFamily="18" charset="0"/>
                        </a:rPr>
                        <a:t>:=r(</a:t>
                      </a:r>
                      <a:r>
                        <a:rPr lang="en-US" altLang="zh-CN" sz="2800" dirty="0" err="1">
                          <a:latin typeface="Times New Roman" pitchFamily="18" charset="0"/>
                          <a:cs typeface="Times New Roman" pitchFamily="18" charset="0"/>
                        </a:rPr>
                        <a:t>A.i</a:t>
                      </a:r>
                      <a:r>
                        <a:rPr lang="en-US" altLang="zh-CN" sz="2800" dirty="0">
                          <a:latin typeface="Times New Roman" pitchFamily="18" charset="0"/>
                          <a:cs typeface="Times New Roman" pitchFamily="18" charset="0"/>
                        </a:rPr>
                        <a:t>)</a:t>
                      </a:r>
                    </a:p>
                    <a:p>
                      <a:pPr algn="l"/>
                      <a:r>
                        <a:rPr lang="en-US" altLang="zh-CN" sz="2800" b="1" dirty="0" err="1">
                          <a:solidFill>
                            <a:srgbClr val="F63C28"/>
                          </a:solidFill>
                          <a:latin typeface="Times New Roman" pitchFamily="18" charset="0"/>
                          <a:cs typeface="Times New Roman" pitchFamily="18" charset="0"/>
                        </a:rPr>
                        <a:t>Q.i</a:t>
                      </a:r>
                      <a:r>
                        <a:rPr lang="en-US" altLang="zh-CN" sz="2800" b="1" dirty="0">
                          <a:solidFill>
                            <a:srgbClr val="F63C28"/>
                          </a:solidFill>
                          <a:latin typeface="Times New Roman" pitchFamily="18" charset="0"/>
                          <a:cs typeface="Times New Roman" pitchFamily="18" charset="0"/>
                        </a:rPr>
                        <a:t>:=q(R.s)</a:t>
                      </a:r>
                    </a:p>
                    <a:p>
                      <a:pPr algn="l"/>
                      <a:r>
                        <a:rPr lang="en-US" altLang="zh-CN" sz="2800" dirty="0">
                          <a:latin typeface="Times New Roman" pitchFamily="18" charset="0"/>
                          <a:cs typeface="Times New Roman" pitchFamily="18" charset="0"/>
                        </a:rPr>
                        <a:t>A.s:=f(Q.s)</a:t>
                      </a:r>
                    </a:p>
                  </a:txBody>
                  <a:tcPr marL="91457" marR="9145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bl>
          </a:graphicData>
        </a:graphic>
      </p:graphicFrame>
      <p:sp>
        <p:nvSpPr>
          <p:cNvPr id="7" name="矩形 6"/>
          <p:cNvSpPr>
            <a:spLocks noChangeArrowheads="1"/>
          </p:cNvSpPr>
          <p:nvPr/>
        </p:nvSpPr>
        <p:spPr bwMode="auto">
          <a:xfrm>
            <a:off x="6897330" y="3770673"/>
            <a:ext cx="32035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zh-CN" altLang="en-US" sz="2800" dirty="0">
                <a:latin typeface="Times New Roman" pitchFamily="18" charset="0"/>
                <a:cs typeface="Times New Roman" pitchFamily="18" charset="0"/>
              </a:rPr>
              <a:t>文法符号</a:t>
            </a:r>
            <a:r>
              <a:rPr kumimoji="1" lang="en-US" altLang="zh-CN" sz="2800" dirty="0">
                <a:latin typeface="Times New Roman" pitchFamily="18" charset="0"/>
                <a:cs typeface="Times New Roman" pitchFamily="18" charset="0"/>
              </a:rPr>
              <a:t>Q</a:t>
            </a:r>
            <a:r>
              <a:rPr kumimoji="1" lang="zh-CN" altLang="en-US" sz="2800" dirty="0">
                <a:latin typeface="Times New Roman" pitchFamily="18" charset="0"/>
                <a:cs typeface="Times New Roman" pitchFamily="18" charset="0"/>
              </a:rPr>
              <a:t>的继承属性依赖于它右边文法符号</a:t>
            </a:r>
            <a:r>
              <a:rPr kumimoji="1" lang="en-US" altLang="zh-CN" sz="2800" dirty="0">
                <a:latin typeface="Times New Roman" pitchFamily="18" charset="0"/>
                <a:cs typeface="Times New Roman" pitchFamily="18" charset="0"/>
              </a:rPr>
              <a:t>R</a:t>
            </a:r>
            <a:r>
              <a:rPr kumimoji="1" lang="zh-CN" altLang="en-US" sz="2800" dirty="0">
                <a:latin typeface="Times New Roman" pitchFamily="18" charset="0"/>
                <a:cs typeface="Times New Roman" pitchFamily="18" charset="0"/>
              </a:rPr>
              <a:t>的属性</a:t>
            </a:r>
            <a:endParaRPr kumimoji="1"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23034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399" y="914400"/>
            <a:ext cx="11379201" cy="5365576"/>
          </a:xfrm>
        </p:spPr>
        <p:txBody>
          <a:bodyPr/>
          <a:lstStyle/>
          <a:p>
            <a:pPr>
              <a:defRPr/>
            </a:pPr>
            <a:r>
              <a:rPr lang="zh-CN" altLang="en-US" sz="3600" dirty="0"/>
              <a:t>翻译模式</a:t>
            </a:r>
            <a:r>
              <a:rPr lang="en-US" altLang="zh-CN" sz="3600" dirty="0"/>
              <a:t>: </a:t>
            </a:r>
            <a:r>
              <a:rPr lang="zh-CN" altLang="en-US" sz="3600" dirty="0"/>
              <a:t>也叫翻译方案</a:t>
            </a:r>
            <a:endParaRPr lang="en-US" altLang="zh-CN" sz="3600" dirty="0"/>
          </a:p>
          <a:p>
            <a:pPr lvl="1">
              <a:defRPr/>
            </a:pPr>
            <a:r>
              <a:rPr lang="zh-CN" altLang="en-US" sz="3600" dirty="0"/>
              <a:t>一个</a:t>
            </a:r>
            <a:r>
              <a:rPr lang="zh-CN" altLang="en-US" sz="3600" b="1" dirty="0">
                <a:solidFill>
                  <a:srgbClr val="F63C28"/>
                </a:solidFill>
              </a:rPr>
              <a:t>翻译模式</a:t>
            </a:r>
            <a:r>
              <a:rPr lang="zh-CN" altLang="en-US" sz="3600" dirty="0"/>
              <a:t>是一个</a:t>
            </a:r>
            <a:r>
              <a:rPr lang="zh-CN" altLang="en-US" sz="3600" b="1" dirty="0">
                <a:solidFill>
                  <a:srgbClr val="F63C28"/>
                </a:solidFill>
              </a:rPr>
              <a:t>上下文无关文法</a:t>
            </a:r>
            <a:r>
              <a:rPr lang="zh-CN" altLang="en-US" sz="3600" dirty="0"/>
              <a:t>，是一种便于翻译的书写形式。</a:t>
            </a:r>
            <a:endParaRPr lang="en-US" altLang="zh-CN" sz="3600" dirty="0"/>
          </a:p>
          <a:p>
            <a:pPr lvl="1">
              <a:defRPr/>
            </a:pPr>
            <a:r>
              <a:rPr lang="zh-CN" altLang="en-US" sz="3600" dirty="0"/>
              <a:t>其中属性与文法符号相对应，语义规则或语义动作用花括号</a:t>
            </a:r>
            <a:r>
              <a:rPr lang="en-US" altLang="zh-CN" sz="3600" dirty="0"/>
              <a:t>{ }</a:t>
            </a:r>
            <a:r>
              <a:rPr lang="zh-CN" altLang="en-US" sz="3600" dirty="0"/>
              <a:t>括起来，可被插入到产生式右部的任何合适的位置上。</a:t>
            </a:r>
            <a:r>
              <a:rPr lang="en-US" altLang="zh-CN" sz="3600" dirty="0"/>
              <a:t>(</a:t>
            </a:r>
            <a:r>
              <a:rPr lang="zh-CN" altLang="en-US" sz="3600" dirty="0"/>
              <a:t>即</a:t>
            </a:r>
            <a:r>
              <a:rPr lang="en-US" altLang="zh-CN" sz="3600" dirty="0"/>
              <a:t>: </a:t>
            </a:r>
            <a:r>
              <a:rPr lang="zh-CN" altLang="en-US" sz="3600" dirty="0"/>
              <a:t>语义动作程序段被嵌入到产生式的右部</a:t>
            </a:r>
            <a:r>
              <a:rPr lang="en-US" altLang="zh-CN" sz="3600" dirty="0"/>
              <a:t>)</a:t>
            </a:r>
          </a:p>
          <a:p>
            <a:pPr>
              <a:defRPr/>
            </a:pPr>
            <a:r>
              <a:rPr lang="zh-CN" altLang="en-US" sz="3600" dirty="0"/>
              <a:t>翻译模式类似于语法制导定义，只是语义规则的计算顺序是显式给出的。</a:t>
            </a: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76</a:t>
            </a:fld>
            <a:endParaRPr lang="en-US"/>
          </a:p>
        </p:txBody>
      </p:sp>
      <p:sp>
        <p:nvSpPr>
          <p:cNvPr id="4" name="标题 3"/>
          <p:cNvSpPr>
            <a:spLocks noGrp="1"/>
          </p:cNvSpPr>
          <p:nvPr>
            <p:ph type="title"/>
          </p:nvPr>
        </p:nvSpPr>
        <p:spPr/>
        <p:txBody>
          <a:bodyPr/>
          <a:lstStyle/>
          <a:p>
            <a:r>
              <a:rPr lang="en-US" altLang="zh-CN" dirty="0"/>
              <a:t>L-</a:t>
            </a:r>
            <a:r>
              <a:rPr lang="zh-CN" altLang="en-US" dirty="0"/>
              <a:t>属性定义</a:t>
            </a:r>
          </a:p>
        </p:txBody>
      </p:sp>
    </p:spTree>
    <p:extLst>
      <p:ext uri="{BB962C8B-B14F-4D97-AF65-F5344CB8AC3E}">
        <p14:creationId xmlns:p14="http://schemas.microsoft.com/office/powerpoint/2010/main" val="5345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翻译模式是一种</a:t>
            </a:r>
            <a:r>
              <a:rPr lang="zh-CN" altLang="en-US" sz="3600" b="1" dirty="0">
                <a:solidFill>
                  <a:srgbClr val="F63C28"/>
                </a:solidFill>
              </a:rPr>
              <a:t>语法分析和语义动作</a:t>
            </a:r>
            <a:r>
              <a:rPr lang="zh-CN" altLang="en-US" sz="3600" dirty="0"/>
              <a:t>交错的表示法，它表达在按深度优先遍历分析树的过程中何时执行语义动作。</a:t>
            </a:r>
            <a:endParaRPr lang="en-US" altLang="zh-CN" sz="3600" dirty="0"/>
          </a:p>
          <a:p>
            <a:endParaRPr lang="en-US" altLang="zh-CN" sz="3600" dirty="0"/>
          </a:p>
          <a:p>
            <a:r>
              <a:rPr lang="zh-CN" altLang="en-US" sz="3600" dirty="0"/>
              <a:t>由于翻译模式给出了使用语义规则进行计算的顺序，因此可看成是分析过程中翻译的注释。</a:t>
            </a:r>
          </a:p>
        </p:txBody>
      </p:sp>
      <p:sp>
        <p:nvSpPr>
          <p:cNvPr id="3" name="灯片编号占位符 2"/>
          <p:cNvSpPr>
            <a:spLocks noGrp="1"/>
          </p:cNvSpPr>
          <p:nvPr>
            <p:ph type="sldNum" sz="quarter" idx="12"/>
          </p:nvPr>
        </p:nvSpPr>
        <p:spPr/>
        <p:txBody>
          <a:bodyPr/>
          <a:lstStyle/>
          <a:p>
            <a:fld id="{10F35DC5-7E65-8247-99AB-4E984F8A921E}" type="slidenum">
              <a:rPr lang="en-US" smtClean="0"/>
              <a:pPr/>
              <a:t>77</a:t>
            </a:fld>
            <a:endParaRPr lang="en-US"/>
          </a:p>
        </p:txBody>
      </p:sp>
      <p:sp>
        <p:nvSpPr>
          <p:cNvPr id="4" name="标题 3"/>
          <p:cNvSpPr>
            <a:spLocks noGrp="1"/>
          </p:cNvSpPr>
          <p:nvPr>
            <p:ph type="title"/>
          </p:nvPr>
        </p:nvSpPr>
        <p:spPr/>
        <p:txBody>
          <a:bodyPr/>
          <a:lstStyle/>
          <a:p>
            <a:r>
              <a:rPr lang="en-US" altLang="zh-CN" dirty="0"/>
              <a:t>L-</a:t>
            </a:r>
            <a:r>
              <a:rPr lang="zh-CN" altLang="en-US" dirty="0"/>
              <a:t>属性定义</a:t>
            </a:r>
          </a:p>
        </p:txBody>
      </p:sp>
    </p:spTree>
    <p:extLst>
      <p:ext uri="{BB962C8B-B14F-4D97-AF65-F5344CB8AC3E}">
        <p14:creationId xmlns:p14="http://schemas.microsoft.com/office/powerpoint/2010/main" val="96511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89558"/>
            <a:ext cx="8534400" cy="685800"/>
          </a:xfrm>
        </p:spPr>
        <p:txBody>
          <a:bodyPr/>
          <a:lstStyle/>
          <a:p>
            <a:r>
              <a:rPr lang="zh-CN" altLang="en-US" sz="3600" dirty="0"/>
              <a:t>例子</a:t>
            </a:r>
            <a:r>
              <a:rPr lang="en-US" altLang="zh-CN" sz="3600" dirty="0"/>
              <a:t>: </a:t>
            </a:r>
            <a:r>
              <a:rPr lang="zh-CN" altLang="en-US" sz="3600" dirty="0"/>
              <a:t>一个简单的翻译模式</a:t>
            </a:r>
            <a:r>
              <a:rPr lang="en-US" altLang="zh-CN" sz="3600" dirty="0"/>
              <a:t>(</a:t>
            </a:r>
            <a:r>
              <a:rPr lang="zh-CN" altLang="en-US" sz="3600" dirty="0"/>
              <a:t>中缀变后缀</a:t>
            </a:r>
            <a:r>
              <a:rPr lang="en-US" altLang="zh-CN" sz="3600" dirty="0"/>
              <a:t>)</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78</a:t>
            </a:fld>
            <a:endParaRPr lang="en-US"/>
          </a:p>
        </p:txBody>
      </p:sp>
      <p:sp>
        <p:nvSpPr>
          <p:cNvPr id="4" name="标题 3"/>
          <p:cNvSpPr>
            <a:spLocks noGrp="1"/>
          </p:cNvSpPr>
          <p:nvPr>
            <p:ph type="title"/>
          </p:nvPr>
        </p:nvSpPr>
        <p:spPr/>
        <p:txBody>
          <a:bodyPr/>
          <a:lstStyle/>
          <a:p>
            <a:r>
              <a:rPr lang="en-US" altLang="zh-CN" dirty="0"/>
              <a:t>L-</a:t>
            </a:r>
            <a:r>
              <a:rPr lang="zh-CN" altLang="en-US" dirty="0"/>
              <a:t>属性定义</a:t>
            </a:r>
          </a:p>
        </p:txBody>
      </p:sp>
      <p:sp>
        <p:nvSpPr>
          <p:cNvPr id="7" name="Rectangle 8"/>
          <p:cNvSpPr>
            <a:spLocks noChangeArrowheads="1"/>
          </p:cNvSpPr>
          <p:nvPr/>
        </p:nvSpPr>
        <p:spPr bwMode="auto">
          <a:xfrm>
            <a:off x="2043113" y="1700213"/>
            <a:ext cx="7840662" cy="1878012"/>
          </a:xfrm>
          <a:prstGeom prst="rect">
            <a:avLst/>
          </a:prstGeom>
          <a:solidFill>
            <a:srgbClr val="FFFFFF">
              <a:lumMod val="95000"/>
            </a:srgbClr>
          </a:solidFill>
          <a:ln>
            <a:noFill/>
          </a:ln>
          <a:effectLst/>
        </p:spPr>
        <p:txBody>
          <a:bodyPr anchor="b">
            <a:spAutoFit/>
          </a:bodyPr>
          <a:lstStyle/>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itchFamily="18" charset="0"/>
                <a:ea typeface="华文新魏" pitchFamily="2" charset="-122"/>
              </a:rPr>
              <a:t>E </a:t>
            </a:r>
            <a:r>
              <a:rPr lang="en-US" altLang="zh-CN" sz="3200" b="1" kern="0" dirty="0">
                <a:solidFill>
                  <a:srgbClr val="000000"/>
                </a:solidFill>
                <a:latin typeface="Times New Roman" pitchFamily="18" charset="0"/>
                <a:ea typeface="华文新魏" pitchFamily="2" charset="-122"/>
                <a:sym typeface="Symbol" pitchFamily="18" charset="2"/>
              </a:rPr>
              <a:t></a:t>
            </a:r>
            <a:r>
              <a:rPr lang="en-US" altLang="zh-CN" sz="3200" b="1" kern="0" dirty="0">
                <a:solidFill>
                  <a:srgbClr val="000000"/>
                </a:solidFill>
                <a:latin typeface="Times New Roman" pitchFamily="18" charset="0"/>
                <a:ea typeface="华文新魏" pitchFamily="2" charset="-122"/>
              </a:rPr>
              <a:t> </a:t>
            </a:r>
            <a:r>
              <a:rPr lang="en-US" altLang="zh-CN" sz="3200" b="1" i="1" kern="0" dirty="0">
                <a:solidFill>
                  <a:srgbClr val="000000"/>
                </a:solidFill>
                <a:latin typeface="Times New Roman" pitchFamily="18" charset="0"/>
                <a:ea typeface="华文新魏" pitchFamily="2" charset="-122"/>
              </a:rPr>
              <a:t>T R</a:t>
            </a:r>
            <a:endParaRPr lang="en-US" altLang="zh-CN" sz="3200" b="1" kern="0" dirty="0">
              <a:solidFill>
                <a:srgbClr val="000000"/>
              </a:solidFill>
              <a:latin typeface="Times New Roman" pitchFamily="18" charset="0"/>
              <a:ea typeface="华文新魏" pitchFamily="2" charset="-122"/>
            </a:endParaRPr>
          </a:p>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itchFamily="18" charset="0"/>
                <a:ea typeface="华文新魏" pitchFamily="2" charset="-122"/>
              </a:rPr>
              <a:t>R </a:t>
            </a:r>
            <a:r>
              <a:rPr lang="en-US" altLang="zh-CN" sz="3200" b="1" kern="0" dirty="0">
                <a:solidFill>
                  <a:srgbClr val="000000"/>
                </a:solidFill>
                <a:latin typeface="Times New Roman" pitchFamily="18" charset="0"/>
                <a:ea typeface="华文新魏" pitchFamily="2" charset="-122"/>
                <a:sym typeface="Symbol" pitchFamily="18" charset="2"/>
              </a:rPr>
              <a:t></a:t>
            </a:r>
            <a:r>
              <a:rPr lang="en-US" altLang="zh-CN" sz="3200" b="1" kern="0" dirty="0">
                <a:solidFill>
                  <a:srgbClr val="000000"/>
                </a:solidFill>
                <a:latin typeface="Times New Roman" pitchFamily="18" charset="0"/>
                <a:ea typeface="华文新魏" pitchFamily="2" charset="-122"/>
              </a:rPr>
              <a:t> </a:t>
            </a:r>
            <a:r>
              <a:rPr lang="en-US" altLang="zh-CN" sz="3200" b="1" kern="0" dirty="0" err="1">
                <a:solidFill>
                  <a:srgbClr val="000000"/>
                </a:solidFill>
                <a:latin typeface="Times New Roman" pitchFamily="18" charset="0"/>
                <a:ea typeface="华文新魏" pitchFamily="2" charset="-122"/>
              </a:rPr>
              <a:t>addop</a:t>
            </a:r>
            <a:r>
              <a:rPr lang="en-US" altLang="zh-CN" sz="3200" b="1" kern="0" dirty="0">
                <a:solidFill>
                  <a:srgbClr val="000000"/>
                </a:solidFill>
                <a:latin typeface="Times New Roman" pitchFamily="18" charset="0"/>
                <a:ea typeface="华文新魏" pitchFamily="2" charset="-122"/>
              </a:rPr>
              <a:t> </a:t>
            </a:r>
            <a:r>
              <a:rPr lang="en-US" altLang="zh-CN" sz="3200" b="1" i="1" kern="0" dirty="0">
                <a:solidFill>
                  <a:srgbClr val="000000"/>
                </a:solidFill>
                <a:latin typeface="Times New Roman" pitchFamily="18" charset="0"/>
                <a:ea typeface="华文新魏" pitchFamily="2" charset="-122"/>
              </a:rPr>
              <a:t>T </a:t>
            </a:r>
            <a:r>
              <a:rPr lang="en-US" altLang="zh-CN" sz="3200" b="1" kern="0" dirty="0">
                <a:solidFill>
                  <a:srgbClr val="F63C28"/>
                </a:solidFill>
                <a:latin typeface="Times New Roman" pitchFamily="18" charset="0"/>
                <a:ea typeface="华文新魏" pitchFamily="2" charset="-122"/>
              </a:rPr>
              <a:t>{</a:t>
            </a:r>
            <a:r>
              <a:rPr lang="en-US" altLang="zh-CN" sz="3200" b="1" i="1" kern="0" dirty="0">
                <a:solidFill>
                  <a:srgbClr val="F63C28"/>
                </a:solidFill>
                <a:latin typeface="Times New Roman" pitchFamily="18" charset="0"/>
                <a:ea typeface="华文新魏" pitchFamily="2" charset="-122"/>
              </a:rPr>
              <a:t>print </a:t>
            </a:r>
            <a:r>
              <a:rPr lang="en-US" altLang="zh-CN" sz="3200" b="1" kern="0" dirty="0">
                <a:solidFill>
                  <a:srgbClr val="F63C28"/>
                </a:solidFill>
                <a:latin typeface="Times New Roman" pitchFamily="18" charset="0"/>
                <a:ea typeface="华文新魏" pitchFamily="2" charset="-122"/>
              </a:rPr>
              <a:t>(</a:t>
            </a:r>
            <a:r>
              <a:rPr lang="en-US" altLang="zh-CN" sz="3200" b="1" kern="0" dirty="0" err="1">
                <a:solidFill>
                  <a:srgbClr val="F63C28"/>
                </a:solidFill>
                <a:latin typeface="Times New Roman" pitchFamily="18" charset="0"/>
                <a:ea typeface="华文新魏" pitchFamily="2" charset="-122"/>
              </a:rPr>
              <a:t>addop.</a:t>
            </a:r>
            <a:r>
              <a:rPr lang="en-US" altLang="zh-CN" sz="3200" b="1" i="1" kern="0" dirty="0" err="1">
                <a:solidFill>
                  <a:srgbClr val="F63C28"/>
                </a:solidFill>
                <a:latin typeface="Times New Roman" pitchFamily="18" charset="0"/>
                <a:ea typeface="华文新魏" pitchFamily="2" charset="-122"/>
              </a:rPr>
              <a:t>lexeme</a:t>
            </a:r>
            <a:r>
              <a:rPr lang="en-US" altLang="zh-CN" sz="3200" b="1" kern="0" dirty="0">
                <a:solidFill>
                  <a:srgbClr val="F63C28"/>
                </a:solidFill>
                <a:latin typeface="Times New Roman" pitchFamily="18" charset="0"/>
                <a:ea typeface="华文新魏" pitchFamily="2" charset="-122"/>
              </a:rPr>
              <a:t>)} </a:t>
            </a:r>
            <a:r>
              <a:rPr lang="en-US" altLang="zh-CN" sz="3200" b="1" i="1" kern="0" dirty="0">
                <a:solidFill>
                  <a:srgbClr val="000000"/>
                </a:solidFill>
                <a:latin typeface="Times New Roman" pitchFamily="18" charset="0"/>
                <a:ea typeface="华文新魏" pitchFamily="2" charset="-122"/>
              </a:rPr>
              <a:t>R</a:t>
            </a:r>
            <a:r>
              <a:rPr lang="en-US" altLang="zh-CN" sz="3200" b="1" kern="0" baseline="-30000" dirty="0">
                <a:solidFill>
                  <a:srgbClr val="000000"/>
                </a:solidFill>
                <a:latin typeface="Times New Roman" pitchFamily="18" charset="0"/>
                <a:ea typeface="华文新魏" pitchFamily="2" charset="-122"/>
              </a:rPr>
              <a:t>1  </a:t>
            </a:r>
            <a:r>
              <a:rPr lang="en-US" altLang="zh-CN" sz="3200" b="1" kern="0" dirty="0">
                <a:solidFill>
                  <a:srgbClr val="000000"/>
                </a:solidFill>
                <a:latin typeface="Times New Roman" pitchFamily="18" charset="0"/>
                <a:ea typeface="华文新魏" pitchFamily="2" charset="-122"/>
              </a:rPr>
              <a:t>| </a:t>
            </a:r>
            <a:r>
              <a:rPr lang="en-US" altLang="zh-CN" sz="3200" b="1" kern="0" dirty="0">
                <a:solidFill>
                  <a:srgbClr val="000000"/>
                </a:solidFill>
                <a:latin typeface="Times New Roman" pitchFamily="18" charset="0"/>
                <a:ea typeface="华文新魏" pitchFamily="2" charset="-122"/>
                <a:sym typeface="Symbol" pitchFamily="18" charset="2"/>
              </a:rPr>
              <a:t></a:t>
            </a:r>
            <a:endParaRPr lang="en-US" altLang="zh-CN" sz="3200" b="1" kern="0" dirty="0">
              <a:solidFill>
                <a:srgbClr val="000000"/>
              </a:solidFill>
              <a:latin typeface="Times New Roman" pitchFamily="18" charset="0"/>
              <a:ea typeface="华文新魏" pitchFamily="2" charset="-122"/>
            </a:endParaRPr>
          </a:p>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itchFamily="18" charset="0"/>
                <a:ea typeface="华文新魏" pitchFamily="2" charset="-122"/>
              </a:rPr>
              <a:t>T </a:t>
            </a:r>
            <a:r>
              <a:rPr lang="en-US" altLang="zh-CN" sz="3200" b="1" kern="0" dirty="0">
                <a:solidFill>
                  <a:srgbClr val="000000"/>
                </a:solidFill>
                <a:latin typeface="Times New Roman" pitchFamily="18" charset="0"/>
                <a:ea typeface="华文新魏" pitchFamily="2" charset="-122"/>
                <a:sym typeface="Symbol" pitchFamily="18" charset="2"/>
              </a:rPr>
              <a:t></a:t>
            </a:r>
            <a:r>
              <a:rPr lang="en-US" altLang="zh-CN" sz="3200" b="1" kern="0" dirty="0">
                <a:solidFill>
                  <a:srgbClr val="000000"/>
                </a:solidFill>
                <a:latin typeface="Times New Roman" pitchFamily="18" charset="0"/>
                <a:ea typeface="华文新魏" pitchFamily="2" charset="-122"/>
              </a:rPr>
              <a:t> </a:t>
            </a:r>
            <a:r>
              <a:rPr lang="en-US" altLang="zh-CN" sz="3200" b="1" kern="0" dirty="0" err="1">
                <a:solidFill>
                  <a:srgbClr val="000000"/>
                </a:solidFill>
                <a:latin typeface="Times New Roman" pitchFamily="18" charset="0"/>
                <a:ea typeface="华文新魏" pitchFamily="2" charset="-122"/>
              </a:rPr>
              <a:t>num</a:t>
            </a:r>
            <a:r>
              <a:rPr lang="en-US" altLang="zh-CN" sz="3200" b="1" kern="0" dirty="0">
                <a:solidFill>
                  <a:srgbClr val="000000"/>
                </a:solidFill>
                <a:latin typeface="Times New Roman" pitchFamily="18" charset="0"/>
                <a:ea typeface="华文新魏" pitchFamily="2" charset="-122"/>
              </a:rPr>
              <a:t> </a:t>
            </a:r>
            <a:r>
              <a:rPr lang="en-US" altLang="zh-CN" sz="3200" b="1" kern="0" dirty="0">
                <a:solidFill>
                  <a:srgbClr val="F63C28"/>
                </a:solidFill>
                <a:latin typeface="Times New Roman" pitchFamily="18" charset="0"/>
                <a:ea typeface="华文新魏" pitchFamily="2" charset="-122"/>
              </a:rPr>
              <a:t>{</a:t>
            </a:r>
            <a:r>
              <a:rPr lang="en-US" altLang="zh-CN" sz="3200" b="1" i="1" kern="0" dirty="0">
                <a:solidFill>
                  <a:srgbClr val="F63C28"/>
                </a:solidFill>
                <a:latin typeface="Times New Roman" pitchFamily="18" charset="0"/>
                <a:ea typeface="华文新魏" pitchFamily="2" charset="-122"/>
              </a:rPr>
              <a:t>print </a:t>
            </a:r>
            <a:r>
              <a:rPr lang="en-US" altLang="zh-CN" sz="3200" b="1" kern="0" dirty="0">
                <a:solidFill>
                  <a:srgbClr val="F63C28"/>
                </a:solidFill>
                <a:latin typeface="Times New Roman" pitchFamily="18" charset="0"/>
                <a:ea typeface="华文新魏" pitchFamily="2" charset="-122"/>
              </a:rPr>
              <a:t>(</a:t>
            </a:r>
            <a:r>
              <a:rPr lang="en-US" altLang="zh-CN" sz="3200" b="1" kern="0" dirty="0" err="1">
                <a:solidFill>
                  <a:srgbClr val="F63C28"/>
                </a:solidFill>
                <a:latin typeface="Times New Roman" pitchFamily="18" charset="0"/>
                <a:ea typeface="华文新魏" pitchFamily="2" charset="-122"/>
              </a:rPr>
              <a:t>num.</a:t>
            </a:r>
            <a:r>
              <a:rPr lang="en-US" altLang="zh-CN" sz="3200" b="1" i="1" kern="0" dirty="0" err="1">
                <a:solidFill>
                  <a:srgbClr val="F63C28"/>
                </a:solidFill>
                <a:latin typeface="Times New Roman" pitchFamily="18" charset="0"/>
                <a:ea typeface="华文新魏" pitchFamily="2" charset="-122"/>
              </a:rPr>
              <a:t>val</a:t>
            </a:r>
            <a:r>
              <a:rPr lang="en-US" altLang="zh-CN" sz="3200" b="1" kern="0" dirty="0">
                <a:solidFill>
                  <a:srgbClr val="F63C28"/>
                </a:solidFill>
                <a:latin typeface="Times New Roman" pitchFamily="18" charset="0"/>
                <a:ea typeface="华文新魏" pitchFamily="2" charset="-122"/>
              </a:rPr>
              <a:t>)}</a:t>
            </a:r>
          </a:p>
        </p:txBody>
      </p:sp>
      <p:sp>
        <p:nvSpPr>
          <p:cNvPr id="8" name="TextBox 7"/>
          <p:cNvSpPr txBox="1"/>
          <p:nvPr/>
        </p:nvSpPr>
        <p:spPr>
          <a:xfrm>
            <a:off x="685800" y="3863876"/>
            <a:ext cx="10896600" cy="2308324"/>
          </a:xfrm>
          <a:prstGeom prst="rect">
            <a:avLst/>
          </a:prstGeom>
          <a:solidFill>
            <a:srgbClr val="FFFFFF">
              <a:lumMod val="95000"/>
            </a:srgbClr>
          </a:solidFill>
        </p:spPr>
        <p:txBody>
          <a:bodyPr wrap="square">
            <a:spAutoFit/>
          </a:bodyPr>
          <a:lstStyle/>
          <a:p>
            <a:pPr fontAlgn="auto">
              <a:spcBef>
                <a:spcPts val="0"/>
              </a:spcBef>
              <a:spcAft>
                <a:spcPts val="0"/>
              </a:spcAft>
              <a:buClr>
                <a:srgbClr val="5FB6F1"/>
              </a:buClr>
              <a:defRPr/>
            </a:pPr>
            <a:r>
              <a:rPr lang="zh-CN" altLang="en-US" sz="3600" b="1" kern="0" dirty="0">
                <a:solidFill>
                  <a:srgbClr val="000000"/>
                </a:solidFill>
                <a:latin typeface="Times New Roman" pitchFamily="18" charset="0"/>
                <a:ea typeface="华文新魏" pitchFamily="2" charset="-122"/>
                <a:cs typeface="Times New Roman" pitchFamily="18" charset="0"/>
              </a:rPr>
              <a:t>把语义动作看作是终结符号，用此翻译模式来分析输入句子</a:t>
            </a:r>
            <a:r>
              <a:rPr lang="en-US" altLang="zh-CN" sz="3600" b="1" kern="0" dirty="0">
                <a:solidFill>
                  <a:srgbClr val="000000"/>
                </a:solidFill>
                <a:latin typeface="Times New Roman" pitchFamily="18" charset="0"/>
                <a:ea typeface="华文新魏" pitchFamily="2" charset="-122"/>
                <a:cs typeface="Times New Roman" pitchFamily="18" charset="0"/>
              </a:rPr>
              <a:t>:</a:t>
            </a:r>
          </a:p>
          <a:p>
            <a:pPr fontAlgn="auto">
              <a:spcBef>
                <a:spcPts val="0"/>
              </a:spcBef>
              <a:spcAft>
                <a:spcPts val="0"/>
              </a:spcAft>
              <a:buClr>
                <a:srgbClr val="5FB6F1"/>
              </a:buClr>
              <a:defRPr/>
            </a:pPr>
            <a:r>
              <a:rPr lang="en-US" altLang="zh-CN" sz="3600" b="1" kern="0" dirty="0">
                <a:solidFill>
                  <a:srgbClr val="000000"/>
                </a:solidFill>
                <a:latin typeface="Times New Roman" pitchFamily="18" charset="0"/>
                <a:ea typeface="华文新魏" pitchFamily="2" charset="-122"/>
                <a:cs typeface="Times New Roman" pitchFamily="18" charset="0"/>
              </a:rPr>
              <a:t>		  9 – 5 + 2</a:t>
            </a:r>
          </a:p>
          <a:p>
            <a:pPr fontAlgn="auto">
              <a:spcBef>
                <a:spcPts val="0"/>
              </a:spcBef>
              <a:spcAft>
                <a:spcPts val="0"/>
              </a:spcAft>
              <a:buClr>
                <a:srgbClr val="5FB6F1"/>
              </a:buClr>
              <a:defRPr/>
            </a:pPr>
            <a:r>
              <a:rPr lang="zh-CN" altLang="en-US" sz="3600" b="1" kern="0" dirty="0">
                <a:solidFill>
                  <a:srgbClr val="000000"/>
                </a:solidFill>
                <a:latin typeface="Times New Roman" pitchFamily="18" charset="0"/>
                <a:ea typeface="华文新魏" pitchFamily="2" charset="-122"/>
                <a:cs typeface="Times New Roman" pitchFamily="18" charset="0"/>
              </a:rPr>
              <a:t>可得到分析树如下图所示</a:t>
            </a:r>
          </a:p>
        </p:txBody>
      </p:sp>
    </p:spTree>
    <p:extLst>
      <p:ext uri="{BB962C8B-B14F-4D97-AF65-F5344CB8AC3E}">
        <p14:creationId xmlns:p14="http://schemas.microsoft.com/office/powerpoint/2010/main" val="395405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79</a:t>
            </a:fld>
            <a:endParaRPr lang="en-US"/>
          </a:p>
        </p:txBody>
      </p:sp>
      <p:sp>
        <p:nvSpPr>
          <p:cNvPr id="4" name="标题 3"/>
          <p:cNvSpPr>
            <a:spLocks noGrp="1"/>
          </p:cNvSpPr>
          <p:nvPr>
            <p:ph type="title"/>
          </p:nvPr>
        </p:nvSpPr>
        <p:spPr/>
        <p:txBody>
          <a:bodyPr/>
          <a:lstStyle/>
          <a:p>
            <a:r>
              <a:rPr lang="en-US" altLang="zh-CN" sz="3600" dirty="0">
                <a:solidFill>
                  <a:prstClr val="black"/>
                </a:solidFill>
              </a:rPr>
              <a:t>5.4 L-</a:t>
            </a:r>
            <a:r>
              <a:rPr lang="zh-CN" altLang="en-US" sz="3600" dirty="0">
                <a:solidFill>
                  <a:prstClr val="black"/>
                </a:solidFill>
              </a:rPr>
              <a:t>属性定义及其自顶向下的计算</a:t>
            </a:r>
            <a:endParaRPr lang="zh-CN" altLang="en-US" dirty="0"/>
          </a:p>
        </p:txBody>
      </p:sp>
      <p:sp>
        <p:nvSpPr>
          <p:cNvPr id="49" name="椭圆 4"/>
          <p:cNvSpPr>
            <a:spLocks noChangeArrowheads="1"/>
          </p:cNvSpPr>
          <p:nvPr/>
        </p:nvSpPr>
        <p:spPr bwMode="auto">
          <a:xfrm>
            <a:off x="3635376" y="1036638"/>
            <a:ext cx="441325"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E</a:t>
            </a:r>
            <a:endParaRPr lang="zh-CN" altLang="en-US" sz="2400" b="1" kern="0">
              <a:solidFill>
                <a:srgbClr val="000000"/>
              </a:solidFill>
              <a:latin typeface="Times New Roman" pitchFamily="18" charset="0"/>
              <a:cs typeface="Times New Roman" pitchFamily="18" charset="0"/>
            </a:endParaRPr>
          </a:p>
        </p:txBody>
      </p:sp>
      <p:sp>
        <p:nvSpPr>
          <p:cNvPr id="50" name="椭圆 5"/>
          <p:cNvSpPr>
            <a:spLocks noChangeArrowheads="1"/>
          </p:cNvSpPr>
          <p:nvPr/>
        </p:nvSpPr>
        <p:spPr bwMode="auto">
          <a:xfrm>
            <a:off x="2495550" y="1874838"/>
            <a:ext cx="439738"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T</a:t>
            </a:r>
            <a:endParaRPr lang="zh-CN" altLang="en-US" sz="2400" b="1" kern="0">
              <a:solidFill>
                <a:srgbClr val="000000"/>
              </a:solidFill>
              <a:latin typeface="Times New Roman" pitchFamily="18" charset="0"/>
              <a:cs typeface="Times New Roman" pitchFamily="18" charset="0"/>
            </a:endParaRPr>
          </a:p>
        </p:txBody>
      </p:sp>
      <p:sp>
        <p:nvSpPr>
          <p:cNvPr id="51" name="椭圆 6"/>
          <p:cNvSpPr>
            <a:spLocks noChangeArrowheads="1"/>
          </p:cNvSpPr>
          <p:nvPr/>
        </p:nvSpPr>
        <p:spPr bwMode="auto">
          <a:xfrm>
            <a:off x="5037139" y="1874838"/>
            <a:ext cx="439737"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R</a:t>
            </a:r>
            <a:endParaRPr lang="zh-CN" altLang="en-US" sz="2400" b="1" kern="0">
              <a:solidFill>
                <a:srgbClr val="000000"/>
              </a:solidFill>
              <a:latin typeface="Times New Roman" pitchFamily="18" charset="0"/>
              <a:cs typeface="Times New Roman" pitchFamily="18" charset="0"/>
            </a:endParaRPr>
          </a:p>
        </p:txBody>
      </p:sp>
      <p:sp>
        <p:nvSpPr>
          <p:cNvPr id="52" name="椭圆 7"/>
          <p:cNvSpPr>
            <a:spLocks noChangeArrowheads="1"/>
          </p:cNvSpPr>
          <p:nvPr/>
        </p:nvSpPr>
        <p:spPr bwMode="auto">
          <a:xfrm>
            <a:off x="1914525" y="2913063"/>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cs typeface="Times New Roman" pitchFamily="18" charset="0"/>
              </a:rPr>
              <a:t>9</a:t>
            </a:r>
            <a:endParaRPr lang="zh-CN" altLang="en-US" sz="2400" b="1">
              <a:solidFill>
                <a:srgbClr val="000000"/>
              </a:solidFill>
              <a:latin typeface="Times New Roman" pitchFamily="18" charset="0"/>
              <a:cs typeface="Times New Roman" pitchFamily="18" charset="0"/>
            </a:endParaRPr>
          </a:p>
        </p:txBody>
      </p:sp>
      <p:sp>
        <p:nvSpPr>
          <p:cNvPr id="53" name="椭圆 8"/>
          <p:cNvSpPr>
            <a:spLocks noChangeArrowheads="1"/>
          </p:cNvSpPr>
          <p:nvPr/>
        </p:nvSpPr>
        <p:spPr bwMode="auto">
          <a:xfrm>
            <a:off x="2135188" y="2913063"/>
            <a:ext cx="23050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F63C28"/>
                </a:solidFill>
                <a:latin typeface="Times New Roman" pitchFamily="18" charset="0"/>
                <a:cs typeface="Times New Roman" pitchFamily="18" charset="0"/>
              </a:rPr>
              <a:t>{print(‘9’)}</a:t>
            </a:r>
            <a:endParaRPr lang="zh-CN" altLang="en-US" sz="2400" b="1">
              <a:solidFill>
                <a:srgbClr val="F63C28"/>
              </a:solidFill>
              <a:latin typeface="Times New Roman" pitchFamily="18" charset="0"/>
              <a:cs typeface="Times New Roman" pitchFamily="18" charset="0"/>
            </a:endParaRPr>
          </a:p>
        </p:txBody>
      </p:sp>
      <p:sp>
        <p:nvSpPr>
          <p:cNvPr id="54" name="椭圆 9"/>
          <p:cNvSpPr>
            <a:spLocks noChangeArrowheads="1"/>
          </p:cNvSpPr>
          <p:nvPr/>
        </p:nvSpPr>
        <p:spPr bwMode="auto">
          <a:xfrm>
            <a:off x="4210050" y="2913063"/>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cs typeface="Times New Roman" pitchFamily="18" charset="0"/>
              </a:rPr>
              <a:t>-</a:t>
            </a:r>
            <a:endParaRPr lang="zh-CN" altLang="en-US" sz="2400" b="1">
              <a:solidFill>
                <a:srgbClr val="000000"/>
              </a:solidFill>
              <a:latin typeface="Times New Roman" pitchFamily="18" charset="0"/>
              <a:cs typeface="Times New Roman" pitchFamily="18" charset="0"/>
            </a:endParaRPr>
          </a:p>
        </p:txBody>
      </p:sp>
      <p:sp>
        <p:nvSpPr>
          <p:cNvPr id="55" name="椭圆 10"/>
          <p:cNvSpPr>
            <a:spLocks noChangeArrowheads="1"/>
          </p:cNvSpPr>
          <p:nvPr/>
        </p:nvSpPr>
        <p:spPr bwMode="auto">
          <a:xfrm>
            <a:off x="4972050" y="2905125"/>
            <a:ext cx="439738"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T</a:t>
            </a:r>
            <a:endParaRPr lang="zh-CN" altLang="en-US" sz="2400" b="1" kern="0">
              <a:solidFill>
                <a:srgbClr val="000000"/>
              </a:solidFill>
              <a:latin typeface="Times New Roman" pitchFamily="18" charset="0"/>
              <a:cs typeface="Times New Roman" pitchFamily="18" charset="0"/>
            </a:endParaRPr>
          </a:p>
        </p:txBody>
      </p:sp>
      <p:sp>
        <p:nvSpPr>
          <p:cNvPr id="56" name="椭圆 12"/>
          <p:cNvSpPr>
            <a:spLocks noChangeArrowheads="1"/>
          </p:cNvSpPr>
          <p:nvPr/>
        </p:nvSpPr>
        <p:spPr bwMode="auto">
          <a:xfrm>
            <a:off x="7754939" y="2913063"/>
            <a:ext cx="439737"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R</a:t>
            </a:r>
            <a:endParaRPr lang="zh-CN" altLang="en-US" sz="2400" b="1" kern="0">
              <a:solidFill>
                <a:srgbClr val="000000"/>
              </a:solidFill>
              <a:latin typeface="Times New Roman" pitchFamily="18" charset="0"/>
              <a:cs typeface="Times New Roman" pitchFamily="18" charset="0"/>
            </a:endParaRPr>
          </a:p>
        </p:txBody>
      </p:sp>
      <p:sp>
        <p:nvSpPr>
          <p:cNvPr id="57" name="椭圆 13"/>
          <p:cNvSpPr>
            <a:spLocks noChangeArrowheads="1"/>
          </p:cNvSpPr>
          <p:nvPr/>
        </p:nvSpPr>
        <p:spPr bwMode="auto">
          <a:xfrm>
            <a:off x="4256089" y="4086225"/>
            <a:ext cx="4397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cs typeface="Times New Roman" pitchFamily="18" charset="0"/>
              </a:rPr>
              <a:t>5</a:t>
            </a:r>
            <a:endParaRPr lang="zh-CN" altLang="en-US" sz="2400" b="1">
              <a:solidFill>
                <a:srgbClr val="000000"/>
              </a:solidFill>
              <a:latin typeface="Times New Roman" pitchFamily="18" charset="0"/>
              <a:cs typeface="Times New Roman" pitchFamily="18" charset="0"/>
            </a:endParaRPr>
          </a:p>
        </p:txBody>
      </p:sp>
      <p:sp>
        <p:nvSpPr>
          <p:cNvPr id="58" name="椭圆 15"/>
          <p:cNvSpPr>
            <a:spLocks noChangeArrowheads="1"/>
          </p:cNvSpPr>
          <p:nvPr/>
        </p:nvSpPr>
        <p:spPr bwMode="auto">
          <a:xfrm>
            <a:off x="7004050" y="4086225"/>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cs typeface="Times New Roman" pitchFamily="18" charset="0"/>
              </a:rPr>
              <a:t>+</a:t>
            </a:r>
            <a:endParaRPr lang="zh-CN" altLang="en-US" sz="2400" b="1">
              <a:solidFill>
                <a:srgbClr val="000000"/>
              </a:solidFill>
              <a:latin typeface="Times New Roman" pitchFamily="18" charset="0"/>
              <a:cs typeface="Times New Roman" pitchFamily="18" charset="0"/>
            </a:endParaRPr>
          </a:p>
        </p:txBody>
      </p:sp>
      <p:sp>
        <p:nvSpPr>
          <p:cNvPr id="59" name="椭圆 16"/>
          <p:cNvSpPr>
            <a:spLocks noChangeArrowheads="1"/>
          </p:cNvSpPr>
          <p:nvPr/>
        </p:nvSpPr>
        <p:spPr bwMode="auto">
          <a:xfrm>
            <a:off x="7643814" y="4065589"/>
            <a:ext cx="439737" cy="433387"/>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T</a:t>
            </a:r>
            <a:endParaRPr lang="zh-CN" altLang="en-US" sz="2400" b="1" kern="0">
              <a:solidFill>
                <a:srgbClr val="000000"/>
              </a:solidFill>
              <a:latin typeface="Times New Roman" pitchFamily="18" charset="0"/>
              <a:cs typeface="Times New Roman" pitchFamily="18" charset="0"/>
            </a:endParaRPr>
          </a:p>
        </p:txBody>
      </p:sp>
      <p:sp>
        <p:nvSpPr>
          <p:cNvPr id="60" name="椭圆 20"/>
          <p:cNvSpPr>
            <a:spLocks noChangeArrowheads="1"/>
          </p:cNvSpPr>
          <p:nvPr/>
        </p:nvSpPr>
        <p:spPr bwMode="auto">
          <a:xfrm>
            <a:off x="10048875" y="4144963"/>
            <a:ext cx="439738" cy="431800"/>
          </a:xfrm>
          <a:prstGeom prst="ellipse">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R</a:t>
            </a:r>
            <a:endParaRPr lang="zh-CN" altLang="en-US" sz="2400" b="1" kern="0">
              <a:solidFill>
                <a:srgbClr val="000000"/>
              </a:solidFill>
              <a:latin typeface="Times New Roman" pitchFamily="18" charset="0"/>
              <a:cs typeface="Times New Roman" pitchFamily="18" charset="0"/>
            </a:endParaRPr>
          </a:p>
        </p:txBody>
      </p:sp>
      <p:cxnSp>
        <p:nvCxnSpPr>
          <p:cNvPr id="61" name="直接连接符 23"/>
          <p:cNvCxnSpPr>
            <a:cxnSpLocks noChangeShapeType="1"/>
            <a:stCxn id="49" idx="4"/>
            <a:endCxn id="50" idx="0"/>
          </p:cNvCxnSpPr>
          <p:nvPr/>
        </p:nvCxnSpPr>
        <p:spPr bwMode="auto">
          <a:xfrm flipH="1">
            <a:off x="2714626" y="1468438"/>
            <a:ext cx="1141413" cy="406400"/>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24"/>
          <p:cNvCxnSpPr>
            <a:cxnSpLocks noChangeShapeType="1"/>
            <a:stCxn id="49" idx="4"/>
            <a:endCxn id="51" idx="1"/>
          </p:cNvCxnSpPr>
          <p:nvPr/>
        </p:nvCxnSpPr>
        <p:spPr bwMode="auto">
          <a:xfrm>
            <a:off x="3856038" y="1468438"/>
            <a:ext cx="1244600" cy="469900"/>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28"/>
          <p:cNvCxnSpPr>
            <a:cxnSpLocks noChangeShapeType="1"/>
            <a:stCxn id="50" idx="4"/>
            <a:endCxn id="52" idx="0"/>
          </p:cNvCxnSpPr>
          <p:nvPr/>
        </p:nvCxnSpPr>
        <p:spPr bwMode="auto">
          <a:xfrm flipH="1">
            <a:off x="2133601" y="2306639"/>
            <a:ext cx="581025" cy="606425"/>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30"/>
          <p:cNvCxnSpPr>
            <a:cxnSpLocks noChangeShapeType="1"/>
            <a:stCxn id="50" idx="4"/>
            <a:endCxn id="53" idx="0"/>
          </p:cNvCxnSpPr>
          <p:nvPr/>
        </p:nvCxnSpPr>
        <p:spPr bwMode="auto">
          <a:xfrm>
            <a:off x="2714625" y="2306639"/>
            <a:ext cx="573088" cy="6064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38"/>
          <p:cNvCxnSpPr>
            <a:cxnSpLocks noChangeShapeType="1"/>
            <a:stCxn id="51" idx="4"/>
            <a:endCxn id="54" idx="0"/>
          </p:cNvCxnSpPr>
          <p:nvPr/>
        </p:nvCxnSpPr>
        <p:spPr bwMode="auto">
          <a:xfrm flipH="1">
            <a:off x="4430713" y="2306639"/>
            <a:ext cx="825500" cy="606425"/>
          </a:xfrm>
          <a:prstGeom prst="straightConnector1">
            <a:avLst/>
          </a:prstGeom>
          <a:noFill/>
          <a:ln w="3175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40"/>
          <p:cNvCxnSpPr>
            <a:cxnSpLocks noChangeShapeType="1"/>
            <a:stCxn id="51" idx="4"/>
            <a:endCxn id="55" idx="0"/>
          </p:cNvCxnSpPr>
          <p:nvPr/>
        </p:nvCxnSpPr>
        <p:spPr bwMode="auto">
          <a:xfrm flipH="1">
            <a:off x="5192713" y="2306639"/>
            <a:ext cx="63500" cy="598487"/>
          </a:xfrm>
          <a:prstGeom prst="straightConnector1">
            <a:avLst/>
          </a:prstGeom>
          <a:noFill/>
          <a:ln w="3175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42"/>
          <p:cNvCxnSpPr>
            <a:cxnSpLocks noChangeShapeType="1"/>
            <a:stCxn id="51" idx="4"/>
            <a:endCxn id="68" idx="0"/>
          </p:cNvCxnSpPr>
          <p:nvPr/>
        </p:nvCxnSpPr>
        <p:spPr bwMode="auto">
          <a:xfrm>
            <a:off x="5256214" y="2306639"/>
            <a:ext cx="1055687" cy="6064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椭圆 57"/>
          <p:cNvSpPr>
            <a:spLocks noChangeArrowheads="1"/>
          </p:cNvSpPr>
          <p:nvPr/>
        </p:nvSpPr>
        <p:spPr bwMode="auto">
          <a:xfrm>
            <a:off x="5159375" y="2913063"/>
            <a:ext cx="23050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F63C28"/>
                </a:solidFill>
                <a:latin typeface="Times New Roman" pitchFamily="18" charset="0"/>
                <a:cs typeface="Times New Roman" pitchFamily="18" charset="0"/>
              </a:rPr>
              <a:t>{print(‘-’)}</a:t>
            </a:r>
            <a:endParaRPr lang="zh-CN" altLang="en-US" sz="2400" b="1">
              <a:solidFill>
                <a:srgbClr val="F63C28"/>
              </a:solidFill>
              <a:latin typeface="Times New Roman" pitchFamily="18" charset="0"/>
              <a:cs typeface="Times New Roman" pitchFamily="18" charset="0"/>
            </a:endParaRPr>
          </a:p>
        </p:txBody>
      </p:sp>
      <p:cxnSp>
        <p:nvCxnSpPr>
          <p:cNvPr id="69" name="直接连接符 61"/>
          <p:cNvCxnSpPr>
            <a:cxnSpLocks noChangeShapeType="1"/>
            <a:stCxn id="55" idx="4"/>
            <a:endCxn id="57" idx="0"/>
          </p:cNvCxnSpPr>
          <p:nvPr/>
        </p:nvCxnSpPr>
        <p:spPr bwMode="auto">
          <a:xfrm flipH="1">
            <a:off x="4476751" y="3336925"/>
            <a:ext cx="715963" cy="749300"/>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4"/>
          <p:cNvCxnSpPr>
            <a:cxnSpLocks noChangeShapeType="1"/>
            <a:stCxn id="55" idx="4"/>
            <a:endCxn id="71" idx="0"/>
          </p:cNvCxnSpPr>
          <p:nvPr/>
        </p:nvCxnSpPr>
        <p:spPr bwMode="auto">
          <a:xfrm>
            <a:off x="5192713" y="3336925"/>
            <a:ext cx="684212" cy="749300"/>
          </a:xfrm>
          <a:prstGeom prst="straightConnector1">
            <a:avLst/>
          </a:prstGeom>
          <a:noFill/>
          <a:ln w="31750"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椭圆 66"/>
          <p:cNvSpPr>
            <a:spLocks noChangeArrowheads="1"/>
          </p:cNvSpPr>
          <p:nvPr/>
        </p:nvSpPr>
        <p:spPr bwMode="auto">
          <a:xfrm>
            <a:off x="4748214" y="4086225"/>
            <a:ext cx="22558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F63C28"/>
                </a:solidFill>
                <a:latin typeface="Times New Roman" pitchFamily="18" charset="0"/>
                <a:cs typeface="Times New Roman" pitchFamily="18" charset="0"/>
              </a:rPr>
              <a:t>{print(‘5’)}</a:t>
            </a:r>
            <a:endParaRPr lang="zh-CN" altLang="en-US" sz="2400" b="1">
              <a:solidFill>
                <a:srgbClr val="F63C28"/>
              </a:solidFill>
              <a:latin typeface="Times New Roman" pitchFamily="18" charset="0"/>
              <a:cs typeface="Times New Roman" pitchFamily="18" charset="0"/>
            </a:endParaRPr>
          </a:p>
        </p:txBody>
      </p:sp>
      <p:cxnSp>
        <p:nvCxnSpPr>
          <p:cNvPr id="72" name="直接连接符 84"/>
          <p:cNvCxnSpPr>
            <a:cxnSpLocks noChangeShapeType="1"/>
            <a:stCxn id="51" idx="4"/>
            <a:endCxn id="56" idx="1"/>
          </p:cNvCxnSpPr>
          <p:nvPr/>
        </p:nvCxnSpPr>
        <p:spPr bwMode="auto">
          <a:xfrm>
            <a:off x="5256214" y="2306639"/>
            <a:ext cx="2562225" cy="669925"/>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86"/>
          <p:cNvCxnSpPr>
            <a:cxnSpLocks noChangeShapeType="1"/>
            <a:stCxn id="56" idx="4"/>
            <a:endCxn id="60" idx="0"/>
          </p:cNvCxnSpPr>
          <p:nvPr/>
        </p:nvCxnSpPr>
        <p:spPr bwMode="auto">
          <a:xfrm>
            <a:off x="7974014" y="3344863"/>
            <a:ext cx="2293937" cy="800100"/>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89"/>
          <p:cNvCxnSpPr>
            <a:cxnSpLocks noChangeShapeType="1"/>
            <a:stCxn id="56" idx="4"/>
            <a:endCxn id="58" idx="0"/>
          </p:cNvCxnSpPr>
          <p:nvPr/>
        </p:nvCxnSpPr>
        <p:spPr bwMode="auto">
          <a:xfrm flipH="1">
            <a:off x="7223125" y="3344863"/>
            <a:ext cx="750888" cy="741362"/>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连接符 91"/>
          <p:cNvCxnSpPr>
            <a:cxnSpLocks noChangeShapeType="1"/>
            <a:stCxn id="56" idx="4"/>
            <a:endCxn id="59" idx="0"/>
          </p:cNvCxnSpPr>
          <p:nvPr/>
        </p:nvCxnSpPr>
        <p:spPr bwMode="auto">
          <a:xfrm flipH="1">
            <a:off x="7862889" y="3344864"/>
            <a:ext cx="111125" cy="720725"/>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椭圆 93"/>
          <p:cNvSpPr>
            <a:spLocks noChangeArrowheads="1"/>
          </p:cNvSpPr>
          <p:nvPr/>
        </p:nvSpPr>
        <p:spPr bwMode="auto">
          <a:xfrm>
            <a:off x="7862888" y="4065589"/>
            <a:ext cx="2305050"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F63C28"/>
                </a:solidFill>
                <a:latin typeface="Times New Roman" pitchFamily="18" charset="0"/>
                <a:cs typeface="Times New Roman" pitchFamily="18" charset="0"/>
              </a:rPr>
              <a:t>{print(‘+’)}</a:t>
            </a:r>
            <a:endParaRPr lang="zh-CN" altLang="en-US" sz="2400" b="1">
              <a:solidFill>
                <a:srgbClr val="F63C28"/>
              </a:solidFill>
              <a:latin typeface="Times New Roman" pitchFamily="18" charset="0"/>
              <a:cs typeface="Times New Roman" pitchFamily="18" charset="0"/>
            </a:endParaRPr>
          </a:p>
        </p:txBody>
      </p:sp>
      <p:cxnSp>
        <p:nvCxnSpPr>
          <p:cNvPr id="77" name="直接连接符 95"/>
          <p:cNvCxnSpPr>
            <a:cxnSpLocks noChangeShapeType="1"/>
            <a:stCxn id="56" idx="4"/>
            <a:endCxn id="76" idx="0"/>
          </p:cNvCxnSpPr>
          <p:nvPr/>
        </p:nvCxnSpPr>
        <p:spPr bwMode="auto">
          <a:xfrm>
            <a:off x="7974013" y="3344864"/>
            <a:ext cx="1041400" cy="7207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椭圆 99"/>
          <p:cNvSpPr>
            <a:spLocks noChangeArrowheads="1"/>
          </p:cNvSpPr>
          <p:nvPr/>
        </p:nvSpPr>
        <p:spPr bwMode="auto">
          <a:xfrm>
            <a:off x="7202489" y="5118100"/>
            <a:ext cx="441325"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cs typeface="Times New Roman" pitchFamily="18" charset="0"/>
              </a:rPr>
              <a:t>2</a:t>
            </a:r>
            <a:endParaRPr lang="zh-CN" altLang="en-US" sz="2400" b="1">
              <a:solidFill>
                <a:srgbClr val="000000"/>
              </a:solidFill>
              <a:latin typeface="Times New Roman" pitchFamily="18" charset="0"/>
              <a:cs typeface="Times New Roman" pitchFamily="18" charset="0"/>
            </a:endParaRPr>
          </a:p>
        </p:txBody>
      </p:sp>
      <p:sp>
        <p:nvSpPr>
          <p:cNvPr id="79" name="椭圆 100"/>
          <p:cNvSpPr>
            <a:spLocks noChangeArrowheads="1"/>
          </p:cNvSpPr>
          <p:nvPr/>
        </p:nvSpPr>
        <p:spPr bwMode="auto">
          <a:xfrm>
            <a:off x="7375525" y="5080000"/>
            <a:ext cx="22542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F63C28"/>
                </a:solidFill>
                <a:latin typeface="Times New Roman" pitchFamily="18" charset="0"/>
                <a:cs typeface="Times New Roman" pitchFamily="18" charset="0"/>
              </a:rPr>
              <a:t>{print(‘2’)}</a:t>
            </a:r>
            <a:endParaRPr lang="zh-CN" altLang="en-US" sz="2400" b="1">
              <a:solidFill>
                <a:srgbClr val="F63C28"/>
              </a:solidFill>
              <a:latin typeface="Times New Roman" pitchFamily="18" charset="0"/>
              <a:cs typeface="Times New Roman" pitchFamily="18" charset="0"/>
            </a:endParaRPr>
          </a:p>
        </p:txBody>
      </p:sp>
      <p:sp>
        <p:nvSpPr>
          <p:cNvPr id="80" name="椭圆 101"/>
          <p:cNvSpPr>
            <a:spLocks noChangeArrowheads="1"/>
          </p:cNvSpPr>
          <p:nvPr/>
        </p:nvSpPr>
        <p:spPr bwMode="auto">
          <a:xfrm>
            <a:off x="10047289" y="5140325"/>
            <a:ext cx="4397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400" b="1">
                <a:solidFill>
                  <a:srgbClr val="000000"/>
                </a:solidFill>
                <a:latin typeface="Times New Roman" pitchFamily="18" charset="0"/>
                <a:sym typeface="Symbol" pitchFamily="18" charset="2"/>
              </a:rPr>
              <a:t></a:t>
            </a:r>
            <a:endParaRPr lang="zh-CN" altLang="en-US" sz="2400" b="1">
              <a:solidFill>
                <a:srgbClr val="000000"/>
              </a:solidFill>
              <a:latin typeface="Times New Roman" pitchFamily="18" charset="0"/>
              <a:cs typeface="Times New Roman" pitchFamily="18" charset="0"/>
            </a:endParaRPr>
          </a:p>
        </p:txBody>
      </p:sp>
      <p:cxnSp>
        <p:nvCxnSpPr>
          <p:cNvPr id="81" name="直接连接符 103"/>
          <p:cNvCxnSpPr>
            <a:cxnSpLocks noChangeShapeType="1"/>
            <a:stCxn id="60" idx="4"/>
            <a:endCxn id="80" idx="0"/>
          </p:cNvCxnSpPr>
          <p:nvPr/>
        </p:nvCxnSpPr>
        <p:spPr bwMode="auto">
          <a:xfrm flipH="1">
            <a:off x="10267950" y="4576763"/>
            <a:ext cx="0" cy="563562"/>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105"/>
          <p:cNvCxnSpPr>
            <a:cxnSpLocks noChangeShapeType="1"/>
            <a:stCxn id="59" idx="4"/>
            <a:endCxn id="78" idx="0"/>
          </p:cNvCxnSpPr>
          <p:nvPr/>
        </p:nvCxnSpPr>
        <p:spPr bwMode="auto">
          <a:xfrm flipH="1">
            <a:off x="7423150" y="4498976"/>
            <a:ext cx="439738" cy="619125"/>
          </a:xfrm>
          <a:prstGeom prst="line">
            <a:avLst/>
          </a:prstGeom>
          <a:noFill/>
          <a:ln w="31750" algn="ctr">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107"/>
          <p:cNvCxnSpPr>
            <a:cxnSpLocks noChangeShapeType="1"/>
            <a:stCxn id="59" idx="4"/>
            <a:endCxn id="79" idx="0"/>
          </p:cNvCxnSpPr>
          <p:nvPr/>
        </p:nvCxnSpPr>
        <p:spPr bwMode="auto">
          <a:xfrm>
            <a:off x="7862888" y="4498976"/>
            <a:ext cx="639762" cy="5810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5751514" y="1068389"/>
            <a:ext cx="4916487" cy="954087"/>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zh-CN" altLang="en-US" sz="2800" b="1" kern="0" dirty="0">
                <a:solidFill>
                  <a:srgbClr val="000000"/>
                </a:solidFill>
                <a:latin typeface="Tahoma" pitchFamily="34" charset="0"/>
                <a:ea typeface="华文新魏" pitchFamily="2" charset="-122"/>
              </a:rPr>
              <a:t>对分析树进行深度优先遍历，执行语义动作，完成翻译工作</a:t>
            </a:r>
            <a:endParaRPr lang="zh-CN" altLang="en-US" sz="2800" b="1" kern="0" dirty="0">
              <a:solidFill>
                <a:srgbClr val="000000"/>
              </a:solidFill>
              <a:latin typeface="华文新魏" pitchFamily="2" charset="-122"/>
              <a:ea typeface="华文新魏" pitchFamily="2" charset="-122"/>
            </a:endParaRPr>
          </a:p>
        </p:txBody>
      </p:sp>
      <p:sp>
        <p:nvSpPr>
          <p:cNvPr id="85" name="Oval 76"/>
          <p:cNvSpPr>
            <a:spLocks noChangeArrowheads="1"/>
          </p:cNvSpPr>
          <p:nvPr/>
        </p:nvSpPr>
        <p:spPr bwMode="auto">
          <a:xfrm>
            <a:off x="2935289" y="3336926"/>
            <a:ext cx="287337" cy="288925"/>
          </a:xfrm>
          <a:prstGeom prst="ellipse">
            <a:avLst/>
          </a:prstGeom>
          <a:noFill/>
          <a:ln w="9525">
            <a:solidFill>
              <a:srgbClr val="173D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993300"/>
                </a:solidFill>
                <a:latin typeface="Times New Roman" pitchFamily="18" charset="0"/>
                <a:cs typeface="Times New Roman" pitchFamily="18" charset="0"/>
              </a:rPr>
              <a:t>1</a:t>
            </a:r>
          </a:p>
        </p:txBody>
      </p:sp>
      <p:sp>
        <p:nvSpPr>
          <p:cNvPr id="86" name="Oval 77"/>
          <p:cNvSpPr>
            <a:spLocks noChangeArrowheads="1"/>
          </p:cNvSpPr>
          <p:nvPr/>
        </p:nvSpPr>
        <p:spPr bwMode="auto">
          <a:xfrm>
            <a:off x="5640389" y="4476751"/>
            <a:ext cx="287337" cy="288925"/>
          </a:xfrm>
          <a:prstGeom prst="ellipse">
            <a:avLst/>
          </a:prstGeom>
          <a:noFill/>
          <a:ln w="9525">
            <a:solidFill>
              <a:srgbClr val="173D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itchFamily="18" charset="0"/>
                <a:cs typeface="Times New Roman" pitchFamily="18" charset="0"/>
              </a:rPr>
              <a:t>2</a:t>
            </a:r>
          </a:p>
        </p:txBody>
      </p:sp>
      <p:sp>
        <p:nvSpPr>
          <p:cNvPr id="87" name="Oval 78"/>
          <p:cNvSpPr>
            <a:spLocks noChangeArrowheads="1"/>
          </p:cNvSpPr>
          <p:nvPr/>
        </p:nvSpPr>
        <p:spPr bwMode="auto">
          <a:xfrm>
            <a:off x="6342064" y="3335339"/>
            <a:ext cx="287337" cy="288925"/>
          </a:xfrm>
          <a:prstGeom prst="ellipse">
            <a:avLst/>
          </a:prstGeom>
          <a:noFill/>
          <a:ln w="9525">
            <a:solidFill>
              <a:srgbClr val="173D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itchFamily="18" charset="0"/>
                <a:cs typeface="Times New Roman" pitchFamily="18" charset="0"/>
              </a:rPr>
              <a:t>3</a:t>
            </a:r>
          </a:p>
        </p:txBody>
      </p:sp>
      <p:sp>
        <p:nvSpPr>
          <p:cNvPr id="88" name="Oval 79"/>
          <p:cNvSpPr>
            <a:spLocks noChangeArrowheads="1"/>
          </p:cNvSpPr>
          <p:nvPr/>
        </p:nvSpPr>
        <p:spPr bwMode="auto">
          <a:xfrm>
            <a:off x="9301164" y="5257801"/>
            <a:ext cx="287337" cy="288925"/>
          </a:xfrm>
          <a:prstGeom prst="ellipse">
            <a:avLst/>
          </a:prstGeom>
          <a:noFill/>
          <a:ln w="9525">
            <a:solidFill>
              <a:srgbClr val="173D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itchFamily="18" charset="0"/>
                <a:cs typeface="Times New Roman" pitchFamily="18" charset="0"/>
              </a:rPr>
              <a:t>4</a:t>
            </a:r>
          </a:p>
        </p:txBody>
      </p:sp>
      <p:sp>
        <p:nvSpPr>
          <p:cNvPr id="89" name="Oval 80"/>
          <p:cNvSpPr>
            <a:spLocks noChangeArrowheads="1"/>
          </p:cNvSpPr>
          <p:nvPr/>
        </p:nvSpPr>
        <p:spPr bwMode="auto">
          <a:xfrm>
            <a:off x="9156700" y="4476751"/>
            <a:ext cx="287338" cy="288925"/>
          </a:xfrm>
          <a:prstGeom prst="ellipse">
            <a:avLst/>
          </a:prstGeom>
          <a:noFill/>
          <a:ln w="9525">
            <a:solidFill>
              <a:srgbClr val="173D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itchFamily="18" charset="0"/>
                <a:cs typeface="Times New Roman" pitchFamily="18" charset="0"/>
              </a:rPr>
              <a:t>5</a:t>
            </a:r>
          </a:p>
        </p:txBody>
      </p:sp>
      <p:sp>
        <p:nvSpPr>
          <p:cNvPr id="90" name="矩形 89"/>
          <p:cNvSpPr/>
          <p:nvPr/>
        </p:nvSpPr>
        <p:spPr>
          <a:xfrm>
            <a:off x="1833564" y="4360864"/>
            <a:ext cx="2287587" cy="522287"/>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zh-CN" altLang="en-US" sz="2800" b="1" kern="0" dirty="0">
                <a:solidFill>
                  <a:srgbClr val="000000"/>
                </a:solidFill>
                <a:latin typeface="Times New Roman" pitchFamily="18" charset="0"/>
                <a:ea typeface="华文新魏" pitchFamily="2" charset="-122"/>
                <a:cs typeface="Times New Roman" pitchFamily="18" charset="0"/>
              </a:rPr>
              <a:t>输出</a:t>
            </a:r>
            <a:r>
              <a:rPr lang="en-US" altLang="zh-CN" sz="2800" b="1" kern="0" dirty="0">
                <a:solidFill>
                  <a:srgbClr val="000000"/>
                </a:solidFill>
                <a:latin typeface="Times New Roman" pitchFamily="18" charset="0"/>
                <a:ea typeface="华文新魏" pitchFamily="2" charset="-122"/>
                <a:cs typeface="Times New Roman" pitchFamily="18" charset="0"/>
              </a:rPr>
              <a:t>:95-2+</a:t>
            </a:r>
            <a:endParaRPr lang="zh-CN" altLang="en-US" sz="2800" b="1" kern="0" dirty="0">
              <a:solidFill>
                <a:srgbClr val="000000"/>
              </a:solidFill>
              <a:latin typeface="Times New Roman" pitchFamily="18" charset="0"/>
              <a:ea typeface="华文新魏" pitchFamily="2" charset="-122"/>
              <a:cs typeface="Times New Roman" pitchFamily="18" charset="0"/>
            </a:endParaRPr>
          </a:p>
        </p:txBody>
      </p:sp>
      <p:sp>
        <p:nvSpPr>
          <p:cNvPr id="91" name="矩形 90"/>
          <p:cNvSpPr/>
          <p:nvPr/>
        </p:nvSpPr>
        <p:spPr>
          <a:xfrm>
            <a:off x="1738313" y="4891089"/>
            <a:ext cx="4997450" cy="522287"/>
          </a:xfrm>
          <a:prstGeom prst="rect">
            <a:avLst/>
          </a:prstGeom>
          <a:solidFill>
            <a:srgbClr val="FFFFFF">
              <a:lumMod val="95000"/>
            </a:srgbClr>
          </a:solidFill>
        </p:spPr>
        <p:txBody>
          <a:bodyPr wrap="none">
            <a:spAutoFit/>
          </a:bodyPr>
          <a:lstStyle/>
          <a:p>
            <a:pPr algn="ctr" fontAlgn="auto">
              <a:spcBef>
                <a:spcPts val="0"/>
              </a:spcBef>
              <a:spcAft>
                <a:spcPts val="0"/>
              </a:spcAft>
              <a:buClr>
                <a:srgbClr val="5FB6F1"/>
              </a:buClr>
              <a:defRPr/>
            </a:pPr>
            <a:r>
              <a:rPr kumimoji="1" lang="zh-CN" altLang="en-US" sz="2800" b="1" kern="0" dirty="0">
                <a:solidFill>
                  <a:srgbClr val="000000"/>
                </a:solidFill>
                <a:latin typeface="Times New Roman" pitchFamily="18" charset="0"/>
                <a:ea typeface="华文新魏" pitchFamily="2" charset="-122"/>
                <a:cs typeface="Times New Roman" pitchFamily="18" charset="0"/>
              </a:rPr>
              <a:t>它是输入表达式</a:t>
            </a:r>
            <a:r>
              <a:rPr kumimoji="1" lang="en-US" altLang="zh-CN" sz="2800" b="1" kern="0" dirty="0">
                <a:solidFill>
                  <a:srgbClr val="000000"/>
                </a:solidFill>
                <a:latin typeface="Times New Roman" pitchFamily="18" charset="0"/>
                <a:ea typeface="华文新魏" pitchFamily="2" charset="-122"/>
                <a:cs typeface="Times New Roman" pitchFamily="18" charset="0"/>
              </a:rPr>
              <a:t>9-5+2</a:t>
            </a:r>
            <a:r>
              <a:rPr kumimoji="1" lang="zh-CN" altLang="en-US" sz="2800" b="1" kern="0" dirty="0">
                <a:solidFill>
                  <a:srgbClr val="000000"/>
                </a:solidFill>
                <a:latin typeface="Times New Roman" pitchFamily="18" charset="0"/>
                <a:ea typeface="华文新魏" pitchFamily="2" charset="-122"/>
                <a:cs typeface="Times New Roman" pitchFamily="18" charset="0"/>
              </a:rPr>
              <a:t>的后缀式</a:t>
            </a:r>
            <a:endParaRPr lang="zh-CN" altLang="en-US" sz="2800" b="1" kern="0" dirty="0">
              <a:solidFill>
                <a:srgbClr val="000000"/>
              </a:solidFill>
              <a:latin typeface="Times New Roman" pitchFamily="18" charset="0"/>
              <a:ea typeface="华文新魏" pitchFamily="2" charset="-122"/>
              <a:cs typeface="Times New Roman" pitchFamily="18" charset="0"/>
            </a:endParaRPr>
          </a:p>
        </p:txBody>
      </p:sp>
      <p:sp>
        <p:nvSpPr>
          <p:cNvPr id="92" name="矩形 91"/>
          <p:cNvSpPr/>
          <p:nvPr/>
        </p:nvSpPr>
        <p:spPr>
          <a:xfrm>
            <a:off x="1778001" y="5572126"/>
            <a:ext cx="6646863" cy="523875"/>
          </a:xfrm>
          <a:prstGeom prst="rect">
            <a:avLst/>
          </a:prstGeom>
          <a:solidFill>
            <a:srgbClr val="FFFFFF">
              <a:lumMod val="95000"/>
            </a:srgbClr>
          </a:solidFill>
        </p:spPr>
        <p:txBody>
          <a:bodyPr wrap="none">
            <a:spAutoFit/>
          </a:bodyPr>
          <a:lstStyle/>
          <a:p>
            <a:pPr marL="0" lvl="2" algn="ctr" fontAlgn="auto">
              <a:spcBef>
                <a:spcPts val="0"/>
              </a:spcBef>
              <a:spcAft>
                <a:spcPts val="0"/>
              </a:spcAft>
              <a:buClr>
                <a:srgbClr val="5FB6F1"/>
              </a:buClr>
              <a:defRPr/>
            </a:pPr>
            <a:r>
              <a:rPr lang="zh-CN" altLang="en-US" sz="2800" b="1" kern="0" dirty="0">
                <a:solidFill>
                  <a:srgbClr val="000000"/>
                </a:solidFill>
                <a:latin typeface="Tahoma" pitchFamily="34" charset="0"/>
                <a:ea typeface="华文新魏" pitchFamily="2" charset="-122"/>
              </a:rPr>
              <a:t>该翻译模式适合以深度优先顺序计算属性</a:t>
            </a:r>
          </a:p>
        </p:txBody>
      </p:sp>
    </p:spTree>
    <p:extLst>
      <p:ext uri="{BB962C8B-B14F-4D97-AF65-F5344CB8AC3E}">
        <p14:creationId xmlns:p14="http://schemas.microsoft.com/office/powerpoint/2010/main" val="130392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ppt_x"/>
                                          </p:val>
                                        </p:tav>
                                        <p:tav tm="100000">
                                          <p:val>
                                            <p:strVal val="#ppt_x"/>
                                          </p:val>
                                        </p:tav>
                                      </p:tavLst>
                                    </p:anim>
                                    <p:anim calcmode="lin" valueType="num">
                                      <p:cBhvr additive="base">
                                        <p:cTn id="13"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 calcmode="lin" valueType="num">
                                      <p:cBhvr additive="base">
                                        <p:cTn id="18" dur="500" fill="hold"/>
                                        <p:tgtEl>
                                          <p:spTgt spid="86"/>
                                        </p:tgtEl>
                                        <p:attrNameLst>
                                          <p:attrName>ppt_x</p:attrName>
                                        </p:attrNameLst>
                                      </p:cBhvr>
                                      <p:tavLst>
                                        <p:tav tm="0">
                                          <p:val>
                                            <p:strVal val="#ppt_x"/>
                                          </p:val>
                                        </p:tav>
                                        <p:tav tm="100000">
                                          <p:val>
                                            <p:strVal val="#ppt_x"/>
                                          </p:val>
                                        </p:tav>
                                      </p:tavLst>
                                    </p:anim>
                                    <p:anim calcmode="lin" valueType="num">
                                      <p:cBhvr additive="base">
                                        <p:cTn id="19"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additive="base">
                                        <p:cTn id="24" dur="500" fill="hold"/>
                                        <p:tgtEl>
                                          <p:spTgt spid="87"/>
                                        </p:tgtEl>
                                        <p:attrNameLst>
                                          <p:attrName>ppt_x</p:attrName>
                                        </p:attrNameLst>
                                      </p:cBhvr>
                                      <p:tavLst>
                                        <p:tav tm="0">
                                          <p:val>
                                            <p:strVal val="#ppt_x"/>
                                          </p:val>
                                        </p:tav>
                                        <p:tav tm="100000">
                                          <p:val>
                                            <p:strVal val="#ppt_x"/>
                                          </p:val>
                                        </p:tav>
                                      </p:tavLst>
                                    </p:anim>
                                    <p:anim calcmode="lin" valueType="num">
                                      <p:cBhvr additive="base">
                                        <p:cTn id="25"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ppt_x"/>
                                          </p:val>
                                        </p:tav>
                                        <p:tav tm="100000">
                                          <p:val>
                                            <p:strVal val="#ppt_x"/>
                                          </p:val>
                                        </p:tav>
                                      </p:tavLst>
                                    </p:anim>
                                    <p:anim calcmode="lin" valueType="num">
                                      <p:cBhvr additive="base">
                                        <p:cTn id="3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ppt_x"/>
                                          </p:val>
                                        </p:tav>
                                        <p:tav tm="100000">
                                          <p:val>
                                            <p:strVal val="#ppt_x"/>
                                          </p:val>
                                        </p:tav>
                                      </p:tavLst>
                                    </p:anim>
                                    <p:anim calcmode="lin" valueType="num">
                                      <p:cBhvr additive="base">
                                        <p:cTn id="37"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0"/>
                                        </p:tgtEl>
                                        <p:attrNameLst>
                                          <p:attrName>style.visibility</p:attrName>
                                        </p:attrNameLst>
                                      </p:cBhvr>
                                      <p:to>
                                        <p:strVal val="visible"/>
                                      </p:to>
                                    </p:set>
                                    <p:anim calcmode="lin" valueType="num">
                                      <p:cBhvr additive="base">
                                        <p:cTn id="42" dur="500" fill="hold"/>
                                        <p:tgtEl>
                                          <p:spTgt spid="90"/>
                                        </p:tgtEl>
                                        <p:attrNameLst>
                                          <p:attrName>ppt_x</p:attrName>
                                        </p:attrNameLst>
                                      </p:cBhvr>
                                      <p:tavLst>
                                        <p:tav tm="0">
                                          <p:val>
                                            <p:strVal val="#ppt_x"/>
                                          </p:val>
                                        </p:tav>
                                        <p:tav tm="100000">
                                          <p:val>
                                            <p:strVal val="#ppt_x"/>
                                          </p:val>
                                        </p:tav>
                                      </p:tavLst>
                                    </p:anim>
                                    <p:anim calcmode="lin" valueType="num">
                                      <p:cBhvr additive="base">
                                        <p:cTn id="43"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fade">
                                      <p:cBhvr>
                                        <p:cTn id="5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38200"/>
            <a:ext cx="11582399" cy="5410200"/>
          </a:xfrm>
        </p:spPr>
        <p:txBody>
          <a:bodyPr/>
          <a:lstStyle/>
          <a:p>
            <a:pPr eaLnBrk="0" hangingPunct="0">
              <a:buClr>
                <a:srgbClr val="C00000"/>
              </a:buClr>
            </a:pPr>
            <a:r>
              <a:rPr lang="zh-CN" altLang="en-US" sz="3600" dirty="0">
                <a:solidFill>
                  <a:srgbClr val="000000"/>
                </a:solidFill>
                <a:latin typeface="华文新魏"/>
                <a:ea typeface="华文新魏"/>
              </a:rPr>
              <a:t>语法表述的是语言的形式，或者说是语言的样子和结构</a:t>
            </a:r>
          </a:p>
          <a:p>
            <a:pPr eaLnBrk="0" hangingPunct="0">
              <a:buClr>
                <a:srgbClr val="C00000"/>
              </a:buClr>
            </a:pPr>
            <a:r>
              <a:rPr lang="zh-CN" altLang="en-US" sz="3600" dirty="0">
                <a:solidFill>
                  <a:srgbClr val="000000"/>
                </a:solidFill>
                <a:latin typeface="华文新魏"/>
                <a:ea typeface="华文新魏"/>
              </a:rPr>
              <a:t>程序设计语言中更重要的一个方面，是附着在语言结构上的语义</a:t>
            </a:r>
          </a:p>
          <a:p>
            <a:pPr eaLnBrk="0" hangingPunct="0">
              <a:buClr>
                <a:srgbClr val="C00000"/>
              </a:buClr>
            </a:pPr>
            <a:r>
              <a:rPr lang="zh-CN" altLang="en-US" sz="3600" dirty="0">
                <a:solidFill>
                  <a:srgbClr val="000000"/>
                </a:solidFill>
                <a:latin typeface="华文新魏"/>
                <a:ea typeface="华文新魏"/>
              </a:rPr>
              <a:t>语义揭示了程序本身的涵义、施加于语言结构上的限制或者要执行的动作</a:t>
            </a:r>
          </a:p>
          <a:p>
            <a:pPr eaLnBrk="0" hangingPunct="0">
              <a:buClr>
                <a:srgbClr val="C00000"/>
              </a:buClr>
            </a:pPr>
            <a:r>
              <a:rPr lang="zh-CN" altLang="en-US" sz="3600" dirty="0">
                <a:solidFill>
                  <a:srgbClr val="000000"/>
                </a:solidFill>
                <a:latin typeface="华文新魏"/>
                <a:ea typeface="华文新魏"/>
              </a:rPr>
              <a:t>程序在书写上是正确的、在语法上是正确的，不能保证含义</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语义</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上的正确性</a:t>
            </a:r>
          </a:p>
          <a:p>
            <a:pPr lvl="1" eaLnBrk="0" hangingPunct="0">
              <a:buClr>
                <a:srgbClr val="000099"/>
              </a:buClr>
              <a:buFont typeface="Arial" panose="020B0604020202020204" pitchFamily="34" charset="0"/>
              <a:buChar char="•"/>
            </a:pPr>
            <a:r>
              <a:rPr lang="zh-CN" altLang="en-US" sz="3200" dirty="0">
                <a:solidFill>
                  <a:srgbClr val="000000"/>
                </a:solidFill>
                <a:latin typeface="华文新魏"/>
                <a:ea typeface="华文新魏"/>
              </a:rPr>
              <a:t>“老鼠吃猫” 问题</a:t>
            </a:r>
          </a:p>
          <a:p>
            <a:pPr lvl="1" eaLnBrk="0" hangingPunct="0">
              <a:buClr>
                <a:srgbClr val="000099"/>
              </a:buClr>
              <a:buFont typeface="Arial" panose="020B0604020202020204" pitchFamily="34" charset="0"/>
              <a:buChar char="•"/>
            </a:pPr>
            <a:r>
              <a:rPr lang="zh-CN" altLang="en-US" sz="3200" dirty="0">
                <a:solidFill>
                  <a:srgbClr val="000000"/>
                </a:solidFill>
                <a:latin typeface="华文新魏"/>
                <a:ea typeface="华文新魏"/>
              </a:rPr>
              <a:t>语法正确的句子，它的语义可能存在问题</a:t>
            </a:r>
          </a:p>
        </p:txBody>
      </p:sp>
      <p:sp>
        <p:nvSpPr>
          <p:cNvPr id="3" name="灯片编号占位符 2"/>
          <p:cNvSpPr>
            <a:spLocks noGrp="1"/>
          </p:cNvSpPr>
          <p:nvPr>
            <p:ph type="sldNum" sz="quarter" idx="12"/>
          </p:nvPr>
        </p:nvSpPr>
        <p:spPr/>
        <p:txBody>
          <a:bodyPr/>
          <a:lstStyle/>
          <a:p>
            <a:fld id="{10F35DC5-7E65-8247-99AB-4E984F8A921E}" type="slidenum">
              <a:rPr lang="en-US" smtClean="0"/>
              <a:pPr/>
              <a:t>8</a:t>
            </a:fld>
            <a:endParaRPr lang="en-US" dirty="0"/>
          </a:p>
        </p:txBody>
      </p:sp>
      <p:sp>
        <p:nvSpPr>
          <p:cNvPr id="4" name="标题 3"/>
          <p:cNvSpPr>
            <a:spLocks noGrp="1"/>
          </p:cNvSpPr>
          <p:nvPr>
            <p:ph type="title"/>
          </p:nvPr>
        </p:nvSpPr>
        <p:spPr/>
        <p:txBody>
          <a:bodyPr/>
          <a:lstStyle/>
          <a:p>
            <a:r>
              <a:rPr lang="en-US" altLang="zh-CN" dirty="0"/>
              <a:t>5.1 </a:t>
            </a:r>
            <a:r>
              <a:rPr lang="zh-CN" altLang="en-US" dirty="0"/>
              <a:t>语义分析概述</a:t>
            </a:r>
          </a:p>
        </p:txBody>
      </p:sp>
    </p:spTree>
    <p:extLst>
      <p:ext uri="{BB962C8B-B14F-4D97-AF65-F5344CB8AC3E}">
        <p14:creationId xmlns:p14="http://schemas.microsoft.com/office/powerpoint/2010/main" val="34129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0" hangingPunct="0">
              <a:buClr>
                <a:srgbClr val="5FB6F1"/>
              </a:buClr>
            </a:pPr>
            <a:r>
              <a:rPr lang="zh-CN" altLang="en-US" sz="3600" dirty="0">
                <a:solidFill>
                  <a:srgbClr val="000000"/>
                </a:solidFill>
                <a:latin typeface="华文新魏"/>
                <a:ea typeface="华文新魏"/>
              </a:rPr>
              <a:t>翻译模式不仅要考虑“</a:t>
            </a:r>
            <a:r>
              <a:rPr lang="zh-CN" altLang="en-US" sz="3600" b="1" dirty="0">
                <a:solidFill>
                  <a:srgbClr val="FF0000"/>
                </a:solidFill>
                <a:latin typeface="华文新魏"/>
                <a:ea typeface="华文新魏"/>
              </a:rPr>
              <a:t>做什么</a:t>
            </a:r>
            <a:r>
              <a:rPr lang="zh-CN" altLang="en-US" sz="3600" dirty="0">
                <a:solidFill>
                  <a:srgbClr val="000000"/>
                </a:solidFill>
                <a:latin typeface="华文新魏"/>
                <a:ea typeface="华文新魏"/>
              </a:rPr>
              <a:t>”</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语义规则</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，还要考虑“</a:t>
            </a:r>
            <a:r>
              <a:rPr lang="zh-CN" altLang="en-US" sz="3600" b="1" dirty="0">
                <a:solidFill>
                  <a:srgbClr val="FF0000"/>
                </a:solidFill>
                <a:latin typeface="华文新魏"/>
                <a:ea typeface="华文新魏"/>
              </a:rPr>
              <a:t>怎么做</a:t>
            </a:r>
            <a:r>
              <a:rPr lang="zh-CN" altLang="en-US" sz="3600" dirty="0">
                <a:solidFill>
                  <a:srgbClr val="000000"/>
                </a:solidFill>
                <a:latin typeface="华文新魏"/>
                <a:ea typeface="华文新魏"/>
              </a:rPr>
              <a:t>”</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计算顺序</a:t>
            </a:r>
            <a:r>
              <a:rPr lang="en-US" altLang="zh-CN" sz="3600" dirty="0">
                <a:solidFill>
                  <a:srgbClr val="000000"/>
                </a:solidFill>
                <a:latin typeface="华文新魏"/>
                <a:ea typeface="华文新魏"/>
              </a:rPr>
              <a:t>)</a:t>
            </a:r>
          </a:p>
          <a:p>
            <a:pPr eaLnBrk="0" hangingPunct="0">
              <a:buClr>
                <a:srgbClr val="5FB6F1"/>
              </a:buClr>
            </a:pPr>
            <a:endParaRPr lang="en-US" altLang="zh-CN" sz="3600" dirty="0">
              <a:solidFill>
                <a:srgbClr val="000000"/>
              </a:solidFill>
              <a:latin typeface="华文新魏"/>
              <a:ea typeface="华文新魏"/>
            </a:endParaRPr>
          </a:p>
          <a:p>
            <a:pPr eaLnBrk="0" hangingPunct="0">
              <a:buClr>
                <a:srgbClr val="5FB6F1"/>
              </a:buClr>
            </a:pPr>
            <a:r>
              <a:rPr lang="zh-CN" altLang="en-US" sz="3600" dirty="0">
                <a:solidFill>
                  <a:srgbClr val="000000"/>
                </a:solidFill>
                <a:latin typeface="华文新魏"/>
                <a:ea typeface="华文新魏"/>
              </a:rPr>
              <a:t>从某种意义上讲，语法制导定义类似于</a:t>
            </a:r>
            <a:r>
              <a:rPr lang="zh-CN" altLang="en-US" sz="3600" b="1" dirty="0">
                <a:solidFill>
                  <a:srgbClr val="FF0000"/>
                </a:solidFill>
                <a:latin typeface="华文新魏"/>
                <a:ea typeface="华文新魏"/>
              </a:rPr>
              <a:t>算法</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只给出语义规则</a:t>
            </a:r>
            <a:r>
              <a:rPr lang="en-US" altLang="zh-CN" sz="3600" dirty="0">
                <a:solidFill>
                  <a:srgbClr val="000000"/>
                </a:solidFill>
                <a:latin typeface="华文新魏"/>
                <a:ea typeface="华文新魏"/>
              </a:rPr>
              <a:t>)</a:t>
            </a:r>
            <a:r>
              <a:rPr lang="zh-CN" altLang="en-US" sz="3600" dirty="0">
                <a:solidFill>
                  <a:srgbClr val="000000"/>
                </a:solidFill>
                <a:latin typeface="华文新魏"/>
                <a:ea typeface="华文新魏"/>
              </a:rPr>
              <a:t>，而翻译模式更像是</a:t>
            </a:r>
            <a:r>
              <a:rPr lang="zh-CN" altLang="en-US" sz="3600" b="1" dirty="0">
                <a:solidFill>
                  <a:srgbClr val="FF0000"/>
                </a:solidFill>
                <a:latin typeface="华文新魏"/>
                <a:ea typeface="华文新魏"/>
              </a:rPr>
              <a:t>程序</a:t>
            </a:r>
            <a:r>
              <a:rPr lang="en-US" altLang="zh-CN" sz="3600" b="1" dirty="0">
                <a:solidFill>
                  <a:srgbClr val="000000"/>
                </a:solidFill>
                <a:latin typeface="华文新魏"/>
                <a:ea typeface="华文新魏"/>
              </a:rPr>
              <a:t>(</a:t>
            </a:r>
            <a:r>
              <a:rPr lang="zh-CN" altLang="en-US" sz="3600" b="1" dirty="0">
                <a:solidFill>
                  <a:srgbClr val="000000"/>
                </a:solidFill>
                <a:latin typeface="华文新魏"/>
                <a:ea typeface="华文新魏"/>
              </a:rPr>
              <a:t>给出语义规则，同时给出计算顺序</a:t>
            </a:r>
            <a:r>
              <a:rPr lang="en-US" altLang="zh-CN" sz="3600" b="1" dirty="0">
                <a:solidFill>
                  <a:srgbClr val="000000"/>
                </a:solidFill>
                <a:latin typeface="华文新魏"/>
                <a:ea typeface="华文新魏"/>
              </a:rPr>
              <a:t>)</a:t>
            </a:r>
          </a:p>
        </p:txBody>
      </p:sp>
      <p:sp>
        <p:nvSpPr>
          <p:cNvPr id="3" name="灯片编号占位符 2"/>
          <p:cNvSpPr>
            <a:spLocks noGrp="1"/>
          </p:cNvSpPr>
          <p:nvPr>
            <p:ph type="sldNum" sz="quarter" idx="12"/>
          </p:nvPr>
        </p:nvSpPr>
        <p:spPr/>
        <p:txBody>
          <a:bodyPr/>
          <a:lstStyle/>
          <a:p>
            <a:fld id="{10F35DC5-7E65-8247-99AB-4E984F8A921E}" type="slidenum">
              <a:rPr lang="en-US" smtClean="0"/>
              <a:pPr/>
              <a:t>80</a:t>
            </a:fld>
            <a:endParaRPr lang="en-US"/>
          </a:p>
        </p:txBody>
      </p:sp>
      <p:sp>
        <p:nvSpPr>
          <p:cNvPr id="4" name="标题 3"/>
          <p:cNvSpPr>
            <a:spLocks noGrp="1"/>
          </p:cNvSpPr>
          <p:nvPr>
            <p:ph type="title"/>
          </p:nvPr>
        </p:nvSpPr>
        <p:spPr/>
        <p:txBody>
          <a:bodyPr/>
          <a:lstStyle/>
          <a:p>
            <a:r>
              <a:rPr lang="en-US" altLang="zh-CN" sz="3600" dirty="0">
                <a:solidFill>
                  <a:prstClr val="black"/>
                </a:solidFill>
              </a:rPr>
              <a:t>5.4 L-</a:t>
            </a:r>
            <a:r>
              <a:rPr lang="zh-CN" altLang="en-US" sz="3600" dirty="0">
                <a:solidFill>
                  <a:prstClr val="black"/>
                </a:solidFill>
              </a:rPr>
              <a:t>属性定义及其自顶向下的计算</a:t>
            </a:r>
            <a:endParaRPr lang="zh-CN" altLang="en-US" dirty="0"/>
          </a:p>
        </p:txBody>
      </p:sp>
    </p:spTree>
    <p:extLst>
      <p:ext uri="{BB962C8B-B14F-4D97-AF65-F5344CB8AC3E}">
        <p14:creationId xmlns:p14="http://schemas.microsoft.com/office/powerpoint/2010/main" val="254543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设计翻译模式</a:t>
            </a:r>
            <a:r>
              <a:rPr lang="en-US" altLang="zh-CN" sz="3600" dirty="0"/>
              <a:t>(</a:t>
            </a:r>
            <a:r>
              <a:rPr lang="zh-CN" altLang="en-US" sz="3600" dirty="0"/>
              <a:t>根据语法制导定义</a:t>
            </a:r>
            <a:r>
              <a:rPr lang="en-US" altLang="zh-CN" sz="3600" dirty="0"/>
              <a:t>)</a:t>
            </a:r>
          </a:p>
          <a:p>
            <a:pPr lvl="1"/>
            <a:r>
              <a:rPr lang="zh-CN" altLang="en-US" sz="3200" dirty="0"/>
              <a:t>条件</a:t>
            </a:r>
            <a:r>
              <a:rPr lang="en-US" altLang="zh-CN" sz="3200" dirty="0"/>
              <a:t>: </a:t>
            </a:r>
            <a:r>
              <a:rPr lang="zh-CN" altLang="en-US" sz="3200" dirty="0"/>
              <a:t>语法制导定义是</a:t>
            </a:r>
            <a:r>
              <a:rPr lang="en-US" altLang="zh-CN" sz="3200" dirty="0"/>
              <a:t>L-</a:t>
            </a:r>
            <a:r>
              <a:rPr lang="zh-CN" altLang="en-US" sz="3200" dirty="0"/>
              <a:t>属性定义，保证语义动作不会引用还没有计算的属性值。</a:t>
            </a:r>
          </a:p>
          <a:p>
            <a:r>
              <a:rPr lang="en-US" altLang="zh-CN" sz="3600" dirty="0"/>
              <a:t>1.</a:t>
            </a:r>
            <a:r>
              <a:rPr lang="zh-CN" altLang="en-US" sz="3600" dirty="0"/>
              <a:t>只需要综合属性的情况</a:t>
            </a:r>
            <a:endParaRPr lang="en-US" altLang="zh-CN" sz="3600" dirty="0"/>
          </a:p>
          <a:p>
            <a:pPr lvl="1"/>
            <a:r>
              <a:rPr lang="zh-CN" altLang="en-US" sz="3200" dirty="0"/>
              <a:t>为每一个语义规则建立一个包含赋值的动作，并把这个动作放在相应的产生式右边的末尾。</a:t>
            </a:r>
            <a:endParaRPr lang="en-US" altLang="zh-CN" sz="32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81</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Tree>
    <p:extLst>
      <p:ext uri="{BB962C8B-B14F-4D97-AF65-F5344CB8AC3E}">
        <p14:creationId xmlns:p14="http://schemas.microsoft.com/office/powerpoint/2010/main" val="237788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90599"/>
            <a:ext cx="11582400" cy="4162601"/>
          </a:xfrm>
        </p:spPr>
        <p:txBody>
          <a:bodyPr/>
          <a:lstStyle/>
          <a:p>
            <a:r>
              <a:rPr lang="zh-CN" altLang="en-US" sz="3600" dirty="0"/>
              <a:t>设计翻译模式</a:t>
            </a:r>
            <a:r>
              <a:rPr lang="en-US" altLang="zh-CN" sz="3600" dirty="0"/>
              <a:t>(</a:t>
            </a:r>
            <a:r>
              <a:rPr lang="zh-CN" altLang="en-US" sz="3600" dirty="0"/>
              <a:t>根据语法制导定义</a:t>
            </a:r>
            <a:r>
              <a:rPr lang="en-US" altLang="zh-CN" sz="3600" dirty="0"/>
              <a:t>)</a:t>
            </a:r>
          </a:p>
          <a:p>
            <a:pPr lvl="1"/>
            <a:r>
              <a:rPr lang="zh-CN" altLang="en-US" sz="3200" dirty="0"/>
              <a:t>条件</a:t>
            </a:r>
            <a:r>
              <a:rPr lang="en-US" altLang="zh-CN" sz="3200" dirty="0"/>
              <a:t>: </a:t>
            </a:r>
            <a:r>
              <a:rPr lang="zh-CN" altLang="en-US" sz="3200" dirty="0"/>
              <a:t>语法制导定义是</a:t>
            </a:r>
            <a:r>
              <a:rPr lang="en-US" altLang="zh-CN" sz="3200" dirty="0"/>
              <a:t>L-</a:t>
            </a:r>
            <a:r>
              <a:rPr lang="zh-CN" altLang="en-US" sz="3200" dirty="0"/>
              <a:t>属性定义，保证语义动作不会引用还没有计算的属性值。</a:t>
            </a:r>
          </a:p>
          <a:p>
            <a:r>
              <a:rPr lang="en-US" altLang="zh-CN" sz="3600" dirty="0"/>
              <a:t>1.</a:t>
            </a:r>
            <a:r>
              <a:rPr lang="zh-CN" altLang="en-US" sz="3600" dirty="0"/>
              <a:t>只需要综合属性的情况</a:t>
            </a:r>
            <a:endParaRPr lang="en-US" altLang="zh-CN" sz="3600" dirty="0"/>
          </a:p>
          <a:p>
            <a:pPr lvl="1"/>
            <a:r>
              <a:rPr lang="zh-CN" altLang="en-US" sz="3200" dirty="0"/>
              <a:t>为每一个语义规则建立一个包含赋值的动作，并把这个动作放在相应的产生式右边的末尾。</a:t>
            </a:r>
            <a:endParaRPr lang="en-US" altLang="zh-CN" sz="3200" dirty="0"/>
          </a:p>
          <a:p>
            <a:pPr lvl="1"/>
            <a:r>
              <a:rPr lang="zh-CN" altLang="en-US" sz="3200" dirty="0"/>
              <a:t>例如</a:t>
            </a:r>
            <a:r>
              <a:rPr lang="en-US" altLang="zh-CN" sz="3200" dirty="0"/>
              <a:t>:</a:t>
            </a:r>
          </a:p>
        </p:txBody>
      </p:sp>
      <p:sp>
        <p:nvSpPr>
          <p:cNvPr id="3" name="灯片编号占位符 2"/>
          <p:cNvSpPr>
            <a:spLocks noGrp="1"/>
          </p:cNvSpPr>
          <p:nvPr>
            <p:ph type="sldNum" sz="quarter" idx="12"/>
          </p:nvPr>
        </p:nvSpPr>
        <p:spPr/>
        <p:txBody>
          <a:bodyPr/>
          <a:lstStyle/>
          <a:p>
            <a:fld id="{10F35DC5-7E65-8247-99AB-4E984F8A921E}" type="slidenum">
              <a:rPr lang="en-US" smtClean="0"/>
              <a:pPr/>
              <a:t>82</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
        <p:nvSpPr>
          <p:cNvPr id="9" name="Rectangle 3"/>
          <p:cNvSpPr>
            <a:spLocks noChangeArrowheads="1"/>
          </p:cNvSpPr>
          <p:nvPr/>
        </p:nvSpPr>
        <p:spPr bwMode="auto">
          <a:xfrm>
            <a:off x="2971800" y="4572001"/>
            <a:ext cx="6840538" cy="587375"/>
          </a:xfrm>
          <a:prstGeom prst="rect">
            <a:avLst/>
          </a:prstGeom>
          <a:solidFill>
            <a:schemeClr val="bg1">
              <a:lumMod val="95000"/>
            </a:schemeClr>
          </a:solidFill>
          <a:ln w="3175">
            <a:solidFill>
              <a:schemeClr val="tx1"/>
            </a:solidFill>
            <a:miter lim="800000"/>
            <a:headEnd/>
            <a:tailEnd type="none" w="lg" len="lg"/>
          </a:ln>
          <a:effectLst/>
        </p:spPr>
        <p:txBody>
          <a:bodyPr lIns="90000" tIns="46800" rIns="90000" bIns="46800">
            <a:spAutoFit/>
          </a:bodyPr>
          <a:lstStyle/>
          <a:p>
            <a:pPr algn="l">
              <a:defRPr/>
            </a:pPr>
            <a:r>
              <a:rPr lang="en-US" altLang="zh-CN" sz="3200" dirty="0">
                <a:latin typeface="Times New Roman" pitchFamily="18" charset="0"/>
                <a:cs typeface="Times New Roman" pitchFamily="18" charset="0"/>
              </a:rPr>
              <a:t>   T</a:t>
            </a:r>
            <a:r>
              <a:rPr lang="en-US" altLang="zh-CN" sz="3200" dirty="0">
                <a:latin typeface="Times New Roman" pitchFamily="18" charset="0"/>
                <a:cs typeface="Times New Roman" pitchFamily="18" charset="0"/>
                <a:sym typeface="Symbol" pitchFamily="18" charset="2"/>
              </a:rPr>
              <a:t>T</a:t>
            </a:r>
            <a:r>
              <a:rPr lang="en-US" altLang="zh-CN" sz="3200" baseline="-25000" dirty="0">
                <a:latin typeface="Times New Roman" pitchFamily="18" charset="0"/>
                <a:cs typeface="Times New Roman" pitchFamily="18" charset="0"/>
                <a:sym typeface="Symbol" pitchFamily="18" charset="2"/>
              </a:rPr>
              <a:t>1</a:t>
            </a:r>
            <a:r>
              <a:rPr lang="en-US" altLang="zh-CN" sz="3200" dirty="0">
                <a:latin typeface="Times New Roman" pitchFamily="18" charset="0"/>
                <a:cs typeface="Times New Roman" pitchFamily="18" charset="0"/>
                <a:sym typeface="Symbol" pitchFamily="18" charset="2"/>
              </a:rPr>
              <a:t>*F      </a:t>
            </a:r>
            <a:r>
              <a:rPr lang="en-US" altLang="zh-CN" sz="3200" dirty="0" err="1">
                <a:latin typeface="Times New Roman" pitchFamily="18" charset="0"/>
                <a:cs typeface="Times New Roman" pitchFamily="18" charset="0"/>
                <a:sym typeface="Symbol" pitchFamily="18" charset="2"/>
              </a:rPr>
              <a:t>Tval</a:t>
            </a:r>
            <a:r>
              <a:rPr lang="en-US" altLang="zh-CN" sz="3200" dirty="0">
                <a:latin typeface="Times New Roman" pitchFamily="18" charset="0"/>
                <a:cs typeface="Times New Roman" pitchFamily="18" charset="0"/>
                <a:sym typeface="Symbol" pitchFamily="18" charset="2"/>
              </a:rPr>
              <a:t>:=T</a:t>
            </a:r>
            <a:r>
              <a:rPr lang="en-US" altLang="zh-CN" sz="3200" baseline="-25000" dirty="0">
                <a:latin typeface="Times New Roman" pitchFamily="18" charset="0"/>
                <a:cs typeface="Times New Roman" pitchFamily="18" charset="0"/>
                <a:sym typeface="Symbol" pitchFamily="18" charset="2"/>
              </a:rPr>
              <a:t>1</a:t>
            </a:r>
            <a:r>
              <a:rPr lang="en-US" altLang="zh-CN" sz="3200" dirty="0">
                <a:latin typeface="Times New Roman" pitchFamily="18" charset="0"/>
                <a:cs typeface="Times New Roman" pitchFamily="18" charset="0"/>
                <a:sym typeface="Symbol" pitchFamily="18" charset="2"/>
              </a:rPr>
              <a:t> </a:t>
            </a:r>
            <a:r>
              <a:rPr lang="en-US" altLang="zh-CN" sz="3200" dirty="0" err="1">
                <a:latin typeface="Times New Roman" pitchFamily="18" charset="0"/>
                <a:cs typeface="Times New Roman" pitchFamily="18" charset="0"/>
                <a:sym typeface="Symbol" pitchFamily="18" charset="2"/>
              </a:rPr>
              <a:t>val</a:t>
            </a:r>
            <a:r>
              <a:rPr lang="en-US" altLang="zh-CN" sz="3200" dirty="0">
                <a:latin typeface="Times New Roman" pitchFamily="18" charset="0"/>
                <a:cs typeface="Times New Roman" pitchFamily="18" charset="0"/>
                <a:sym typeface="Symbol" pitchFamily="18" charset="2"/>
              </a:rPr>
              <a:t>*F </a:t>
            </a:r>
            <a:r>
              <a:rPr lang="en-US" altLang="zh-CN" sz="3200" dirty="0" err="1">
                <a:latin typeface="Times New Roman" pitchFamily="18" charset="0"/>
                <a:cs typeface="Times New Roman" pitchFamily="18" charset="0"/>
                <a:sym typeface="Symbol" pitchFamily="18" charset="2"/>
              </a:rPr>
              <a:t>val</a:t>
            </a:r>
            <a:endParaRPr lang="en-US" altLang="zh-CN" sz="3200" dirty="0">
              <a:latin typeface="Times New Roman" pitchFamily="18" charset="0"/>
              <a:cs typeface="Times New Roman" pitchFamily="18" charset="0"/>
            </a:endParaRPr>
          </a:p>
        </p:txBody>
      </p:sp>
      <p:sp>
        <p:nvSpPr>
          <p:cNvPr id="10" name="Rectangle 3"/>
          <p:cNvSpPr>
            <a:spLocks noChangeArrowheads="1"/>
          </p:cNvSpPr>
          <p:nvPr/>
        </p:nvSpPr>
        <p:spPr bwMode="auto">
          <a:xfrm>
            <a:off x="2989264" y="5461001"/>
            <a:ext cx="6840537" cy="587375"/>
          </a:xfrm>
          <a:prstGeom prst="rect">
            <a:avLst/>
          </a:prstGeom>
          <a:solidFill>
            <a:schemeClr val="bg1">
              <a:lumMod val="95000"/>
            </a:schemeClr>
          </a:solidFill>
          <a:ln w="3175">
            <a:solidFill>
              <a:schemeClr val="tx1"/>
            </a:solidFill>
            <a:miter lim="800000"/>
            <a:headEnd/>
            <a:tailEnd type="none" w="lg" len="lg"/>
          </a:ln>
          <a:effectLst/>
        </p:spPr>
        <p:txBody>
          <a:bodyPr lIns="90000" tIns="46800" rIns="90000" bIns="46800">
            <a:spAutoFit/>
          </a:bodyPr>
          <a:lstStyle/>
          <a:p>
            <a:pPr algn="l">
              <a:defRPr/>
            </a:pPr>
            <a:r>
              <a:rPr lang="en-US" altLang="zh-CN" sz="3200" dirty="0">
                <a:latin typeface="Times New Roman" pitchFamily="18" charset="0"/>
                <a:cs typeface="Times New Roman" pitchFamily="18" charset="0"/>
              </a:rPr>
              <a:t>   T</a:t>
            </a:r>
            <a:r>
              <a:rPr lang="en-US" altLang="zh-CN" sz="3200" dirty="0">
                <a:latin typeface="Times New Roman" pitchFamily="18" charset="0"/>
                <a:cs typeface="Times New Roman" pitchFamily="18" charset="0"/>
                <a:sym typeface="Symbol" pitchFamily="18" charset="2"/>
              </a:rPr>
              <a:t>T</a:t>
            </a:r>
            <a:r>
              <a:rPr lang="en-US" altLang="zh-CN" sz="3200" baseline="-25000" dirty="0">
                <a:latin typeface="Times New Roman" pitchFamily="18" charset="0"/>
                <a:cs typeface="Times New Roman" pitchFamily="18" charset="0"/>
                <a:sym typeface="Symbol" pitchFamily="18" charset="2"/>
              </a:rPr>
              <a:t>1</a:t>
            </a:r>
            <a:r>
              <a:rPr lang="en-US" altLang="zh-CN" sz="3200" dirty="0">
                <a:latin typeface="Times New Roman" pitchFamily="18" charset="0"/>
                <a:cs typeface="Times New Roman" pitchFamily="18" charset="0"/>
                <a:sym typeface="Symbol" pitchFamily="18" charset="2"/>
              </a:rPr>
              <a:t>*F      {</a:t>
            </a:r>
            <a:r>
              <a:rPr lang="en-US" altLang="zh-CN" sz="3200" dirty="0" err="1">
                <a:latin typeface="Times New Roman" pitchFamily="18" charset="0"/>
                <a:cs typeface="Times New Roman" pitchFamily="18" charset="0"/>
                <a:sym typeface="Symbol" pitchFamily="18" charset="2"/>
              </a:rPr>
              <a:t>Tval</a:t>
            </a:r>
            <a:r>
              <a:rPr lang="en-US" altLang="zh-CN" sz="3200" dirty="0">
                <a:latin typeface="Times New Roman" pitchFamily="18" charset="0"/>
                <a:cs typeface="Times New Roman" pitchFamily="18" charset="0"/>
                <a:sym typeface="Symbol" pitchFamily="18" charset="2"/>
              </a:rPr>
              <a:t>:=T</a:t>
            </a:r>
            <a:r>
              <a:rPr lang="en-US" altLang="zh-CN" sz="3200" baseline="-25000" dirty="0">
                <a:latin typeface="Times New Roman" pitchFamily="18" charset="0"/>
                <a:cs typeface="Times New Roman" pitchFamily="18" charset="0"/>
                <a:sym typeface="Symbol" pitchFamily="18" charset="2"/>
              </a:rPr>
              <a:t>1</a:t>
            </a:r>
            <a:r>
              <a:rPr lang="en-US" altLang="zh-CN" sz="3200" dirty="0">
                <a:latin typeface="Times New Roman" pitchFamily="18" charset="0"/>
                <a:cs typeface="Times New Roman" pitchFamily="18" charset="0"/>
                <a:sym typeface="Symbol" pitchFamily="18" charset="2"/>
              </a:rPr>
              <a:t> </a:t>
            </a:r>
            <a:r>
              <a:rPr lang="en-US" altLang="zh-CN" sz="3200" dirty="0" err="1">
                <a:latin typeface="Times New Roman" pitchFamily="18" charset="0"/>
                <a:cs typeface="Times New Roman" pitchFamily="18" charset="0"/>
                <a:sym typeface="Symbol" pitchFamily="18" charset="2"/>
              </a:rPr>
              <a:t>val</a:t>
            </a:r>
            <a:r>
              <a:rPr lang="en-US" altLang="zh-CN" sz="3200" dirty="0">
                <a:latin typeface="Times New Roman" pitchFamily="18" charset="0"/>
                <a:cs typeface="Times New Roman" pitchFamily="18" charset="0"/>
                <a:sym typeface="Symbol" pitchFamily="18" charset="2"/>
              </a:rPr>
              <a:t>*F </a:t>
            </a:r>
            <a:r>
              <a:rPr lang="en-US" altLang="zh-CN" sz="3200" dirty="0" err="1">
                <a:latin typeface="Times New Roman" pitchFamily="18" charset="0"/>
                <a:cs typeface="Times New Roman" pitchFamily="18" charset="0"/>
                <a:sym typeface="Symbol" pitchFamily="18" charset="2"/>
              </a:rPr>
              <a:t>val</a:t>
            </a:r>
            <a:r>
              <a:rPr lang="en-US" altLang="zh-CN" sz="3200" dirty="0">
                <a:latin typeface="Times New Roman" pitchFamily="18" charset="0"/>
                <a:cs typeface="Times New Roman" pitchFamily="18" charset="0"/>
                <a:sym typeface="Symbol" pitchFamily="18" charset="2"/>
              </a:rPr>
              <a:t>}</a:t>
            </a:r>
            <a:endParaRPr lang="en-US" altLang="zh-CN" sz="3200" dirty="0">
              <a:latin typeface="Times New Roman" pitchFamily="18" charset="0"/>
              <a:cs typeface="Times New Roman" pitchFamily="18" charset="0"/>
            </a:endParaRPr>
          </a:p>
        </p:txBody>
      </p:sp>
      <p:sp>
        <p:nvSpPr>
          <p:cNvPr id="11" name="左弧形箭头 10"/>
          <p:cNvSpPr>
            <a:spLocks noChangeArrowheads="1"/>
          </p:cNvSpPr>
          <p:nvPr/>
        </p:nvSpPr>
        <p:spPr bwMode="auto">
          <a:xfrm>
            <a:off x="2193925" y="4865689"/>
            <a:ext cx="647700" cy="1152525"/>
          </a:xfrm>
          <a:prstGeom prst="curvedRightArrow">
            <a:avLst>
              <a:gd name="adj1" fmla="val 25019"/>
              <a:gd name="adj2" fmla="val 50046"/>
              <a:gd name="adj3" fmla="val 25000"/>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Tree>
    <p:extLst>
      <p:ext uri="{BB962C8B-B14F-4D97-AF65-F5344CB8AC3E}">
        <p14:creationId xmlns:p14="http://schemas.microsoft.com/office/powerpoint/2010/main" val="1189252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990600"/>
            <a:ext cx="11328401" cy="5181600"/>
          </a:xfrm>
        </p:spPr>
        <p:txBody>
          <a:bodyPr/>
          <a:lstStyle/>
          <a:p>
            <a:pPr>
              <a:defRPr/>
            </a:pPr>
            <a:r>
              <a:rPr lang="en-US" altLang="zh-CN" sz="3600" dirty="0"/>
              <a:t>2.</a:t>
            </a:r>
            <a:r>
              <a:rPr lang="zh-CN" altLang="en-US" sz="3600" dirty="0"/>
              <a:t>既有综合属性，又有继承属性</a:t>
            </a:r>
            <a:endParaRPr lang="en-US" altLang="zh-CN" sz="3600" dirty="0"/>
          </a:p>
          <a:p>
            <a:pPr lvl="1">
              <a:defRPr/>
            </a:pPr>
            <a:r>
              <a:rPr lang="zh-CN" altLang="en-US" sz="3200" dirty="0"/>
              <a:t>适合以深度优先顺序计算属性的翻译模式需满足的条件</a:t>
            </a:r>
            <a:r>
              <a:rPr lang="en-US" altLang="zh-CN" sz="3200" dirty="0"/>
              <a:t>:</a:t>
            </a:r>
          </a:p>
          <a:p>
            <a:pPr lvl="1">
              <a:defRPr/>
            </a:pPr>
            <a:r>
              <a:rPr lang="zh-CN" altLang="en-US" sz="3200" dirty="0"/>
              <a:t>①产生式右部文法符号的继承属性必须在这个符号以前的动作中计算出来；</a:t>
            </a:r>
          </a:p>
          <a:p>
            <a:pPr lvl="1">
              <a:defRPr/>
            </a:pPr>
            <a:r>
              <a:rPr lang="zh-CN" altLang="en-US" sz="3200" dirty="0"/>
              <a:t>②一个动作不能引用该动作右边符号的综合属性；</a:t>
            </a:r>
          </a:p>
          <a:p>
            <a:pPr lvl="1">
              <a:defRPr/>
            </a:pPr>
            <a:r>
              <a:rPr lang="zh-CN" altLang="en-US" sz="3200" dirty="0"/>
              <a:t>③产生式左部非终结符号的综合属性只有在其引用的所有属性都计算出来以后才能计算。计算该属性的动作通常放在产生式右部的末尾</a:t>
            </a:r>
          </a:p>
        </p:txBody>
      </p:sp>
      <p:sp>
        <p:nvSpPr>
          <p:cNvPr id="3" name="灯片编号占位符 2"/>
          <p:cNvSpPr>
            <a:spLocks noGrp="1"/>
          </p:cNvSpPr>
          <p:nvPr>
            <p:ph type="sldNum" sz="quarter" idx="12"/>
          </p:nvPr>
        </p:nvSpPr>
        <p:spPr/>
        <p:txBody>
          <a:bodyPr/>
          <a:lstStyle/>
          <a:p>
            <a:fld id="{10F35DC5-7E65-8247-99AB-4E984F8A921E}" type="slidenum">
              <a:rPr lang="en-US" smtClean="0"/>
              <a:pPr/>
              <a:t>83</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Tree>
    <p:extLst>
      <p:ext uri="{BB962C8B-B14F-4D97-AF65-F5344CB8AC3E}">
        <p14:creationId xmlns:p14="http://schemas.microsoft.com/office/powerpoint/2010/main" val="23526658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990600"/>
            <a:ext cx="11557000" cy="4978400"/>
          </a:xfrm>
        </p:spPr>
        <p:txBody>
          <a:bodyPr/>
          <a:lstStyle/>
          <a:p>
            <a:pPr>
              <a:defRPr/>
            </a:pPr>
            <a:r>
              <a:rPr lang="zh-CN" altLang="en-US" sz="4000" dirty="0"/>
              <a:t>从 </a:t>
            </a:r>
            <a:r>
              <a:rPr lang="en-US" altLang="zh-CN" sz="4000" dirty="0"/>
              <a:t>L-</a:t>
            </a:r>
            <a:r>
              <a:rPr lang="zh-CN" altLang="en-US" sz="4000" dirty="0"/>
              <a:t>属性定义出发，构造一个满足要求的翻译模式</a:t>
            </a:r>
            <a:endParaRPr lang="en-US" altLang="zh-CN" sz="4000" dirty="0"/>
          </a:p>
          <a:p>
            <a:pPr lvl="1">
              <a:defRPr/>
            </a:pPr>
            <a:r>
              <a:rPr lang="en-US" altLang="zh-CN" sz="3200" dirty="0">
                <a:solidFill>
                  <a:srgbClr val="FF0000"/>
                </a:solidFill>
                <a:latin typeface="Times New Roman" pitchFamily="18" charset="0"/>
              </a:rPr>
              <a:t>L-</a:t>
            </a:r>
            <a:r>
              <a:rPr lang="zh-CN" altLang="en-US" sz="3200" dirty="0">
                <a:solidFill>
                  <a:srgbClr val="FF0000"/>
                </a:solidFill>
                <a:latin typeface="Times New Roman" pitchFamily="18" charset="0"/>
              </a:rPr>
              <a:t>属性定义本身考虑到了满足这些条件</a:t>
            </a:r>
          </a:p>
          <a:p>
            <a:pPr lvl="1">
              <a:defRPr/>
            </a:pPr>
            <a:r>
              <a:rPr lang="en-US" altLang="zh-CN" sz="3600" dirty="0"/>
              <a:t>(</a:t>
            </a:r>
            <a:r>
              <a:rPr lang="zh-CN" altLang="en-US" sz="3600" dirty="0"/>
              <a:t>第一条件</a:t>
            </a:r>
            <a:r>
              <a:rPr lang="en-US" altLang="zh-CN" sz="3600" dirty="0"/>
              <a:t>)</a:t>
            </a:r>
            <a:r>
              <a:rPr lang="zh-CN" altLang="en-US" sz="3600" dirty="0"/>
              <a:t>将计算产生式右边某文法符号的继承属性的语义规则插入到此符号之前</a:t>
            </a:r>
          </a:p>
          <a:p>
            <a:pPr lvl="1">
              <a:defRPr/>
            </a:pPr>
            <a:r>
              <a:rPr lang="en-US" altLang="zh-CN" sz="3600" dirty="0"/>
              <a:t>(</a:t>
            </a:r>
            <a:r>
              <a:rPr lang="zh-CN" altLang="en-US" sz="3600" dirty="0"/>
              <a:t>第二条件</a:t>
            </a:r>
            <a:r>
              <a:rPr lang="en-US" altLang="zh-CN" sz="3600" dirty="0"/>
              <a:t>) L-</a:t>
            </a:r>
            <a:r>
              <a:rPr lang="zh-CN" altLang="en-US" sz="3600" dirty="0"/>
              <a:t>属性定义本身满足</a:t>
            </a:r>
          </a:p>
          <a:p>
            <a:pPr lvl="1">
              <a:defRPr/>
            </a:pPr>
            <a:r>
              <a:rPr lang="en-US" altLang="zh-CN" sz="3600" dirty="0"/>
              <a:t>(</a:t>
            </a:r>
            <a:r>
              <a:rPr lang="zh-CN" altLang="en-US" sz="3600" dirty="0"/>
              <a:t>第三条件</a:t>
            </a:r>
            <a:r>
              <a:rPr lang="en-US" altLang="zh-CN" sz="3600" dirty="0"/>
              <a:t>)</a:t>
            </a:r>
            <a:r>
              <a:rPr lang="zh-CN" altLang="en-US" sz="3600" dirty="0"/>
              <a:t>将计算产生式左边非终结符号综合属性的语义规则放在产生式右端的末尾</a:t>
            </a:r>
          </a:p>
        </p:txBody>
      </p:sp>
      <p:sp>
        <p:nvSpPr>
          <p:cNvPr id="3" name="灯片编号占位符 2"/>
          <p:cNvSpPr>
            <a:spLocks noGrp="1"/>
          </p:cNvSpPr>
          <p:nvPr>
            <p:ph type="sldNum" sz="quarter" idx="12"/>
          </p:nvPr>
        </p:nvSpPr>
        <p:spPr/>
        <p:txBody>
          <a:bodyPr/>
          <a:lstStyle/>
          <a:p>
            <a:fld id="{10F35DC5-7E65-8247-99AB-4E984F8A921E}" type="slidenum">
              <a:rPr lang="en-US" smtClean="0"/>
              <a:pPr/>
              <a:t>84</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Tree>
    <p:extLst>
      <p:ext uri="{BB962C8B-B14F-4D97-AF65-F5344CB8AC3E}">
        <p14:creationId xmlns:p14="http://schemas.microsoft.com/office/powerpoint/2010/main" val="2213249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85</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
        <p:nvSpPr>
          <p:cNvPr id="5" name="椭圆 16"/>
          <p:cNvSpPr>
            <a:spLocks noChangeArrowheads="1"/>
          </p:cNvSpPr>
          <p:nvPr/>
        </p:nvSpPr>
        <p:spPr bwMode="auto">
          <a:xfrm>
            <a:off x="2855913" y="3429000"/>
            <a:ext cx="431800"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椭圆 17"/>
          <p:cNvSpPr>
            <a:spLocks noChangeArrowheads="1"/>
          </p:cNvSpPr>
          <p:nvPr/>
        </p:nvSpPr>
        <p:spPr bwMode="auto">
          <a:xfrm>
            <a:off x="2432050" y="4427538"/>
            <a:ext cx="431800"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7" name="椭圆 18"/>
          <p:cNvSpPr>
            <a:spLocks noChangeArrowheads="1"/>
          </p:cNvSpPr>
          <p:nvPr/>
        </p:nvSpPr>
        <p:spPr bwMode="auto">
          <a:xfrm>
            <a:off x="4246564" y="4427538"/>
            <a:ext cx="433387"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8" name="椭圆 19"/>
          <p:cNvSpPr>
            <a:spLocks noChangeArrowheads="1"/>
          </p:cNvSpPr>
          <p:nvPr/>
        </p:nvSpPr>
        <p:spPr bwMode="auto">
          <a:xfrm>
            <a:off x="4679951" y="4319588"/>
            <a:ext cx="3298825" cy="5397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{A</a:t>
            </a:r>
            <a:r>
              <a:rPr lang="en-US" altLang="zh-CN" sz="2000" baseline="-25000">
                <a:solidFill>
                  <a:srgbClr val="FF0000"/>
                </a:solidFill>
                <a:latin typeface="Times New Roman" pitchFamily="18" charset="0"/>
                <a:cs typeface="Times New Roman" pitchFamily="18" charset="0"/>
                <a:sym typeface="Symbol" pitchFamily="18" charset="2"/>
              </a:rPr>
              <a:t>1</a:t>
            </a:r>
            <a:r>
              <a:rPr lang="en-US" altLang="zh-CN" sz="2000">
                <a:solidFill>
                  <a:srgbClr val="FF0000"/>
                </a:solidFill>
                <a:latin typeface="Times New Roman" pitchFamily="18" charset="0"/>
                <a:cs typeface="Times New Roman" pitchFamily="18" charset="0"/>
                <a:sym typeface="Symbol" pitchFamily="18" charset="2"/>
              </a:rPr>
              <a:t>in:=1; A</a:t>
            </a:r>
            <a:r>
              <a:rPr lang="en-US" altLang="zh-CN" sz="2000" baseline="-25000">
                <a:solidFill>
                  <a:srgbClr val="FF0000"/>
                </a:solidFill>
                <a:latin typeface="Times New Roman" pitchFamily="18" charset="0"/>
                <a:cs typeface="Times New Roman" pitchFamily="18" charset="0"/>
                <a:sym typeface="Symbol" pitchFamily="18" charset="2"/>
              </a:rPr>
              <a:t>2</a:t>
            </a:r>
            <a:r>
              <a:rPr lang="en-US" altLang="zh-CN" sz="2000">
                <a:solidFill>
                  <a:srgbClr val="FF0000"/>
                </a:solidFill>
                <a:latin typeface="Times New Roman" pitchFamily="18" charset="0"/>
                <a:cs typeface="Times New Roman" pitchFamily="18" charset="0"/>
                <a:sym typeface="Symbol" pitchFamily="18" charset="2"/>
              </a:rPr>
              <a:t> in:=2}</a:t>
            </a:r>
          </a:p>
        </p:txBody>
      </p:sp>
      <p:sp>
        <p:nvSpPr>
          <p:cNvPr id="9" name="椭圆 20"/>
          <p:cNvSpPr>
            <a:spLocks noChangeArrowheads="1"/>
          </p:cNvSpPr>
          <p:nvPr/>
        </p:nvSpPr>
        <p:spPr bwMode="auto">
          <a:xfrm>
            <a:off x="1622425" y="5440363"/>
            <a:ext cx="43180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0" name="椭圆 21"/>
          <p:cNvSpPr>
            <a:spLocks noChangeArrowheads="1"/>
          </p:cNvSpPr>
          <p:nvPr/>
        </p:nvSpPr>
        <p:spPr bwMode="auto">
          <a:xfrm>
            <a:off x="3911600" y="5422900"/>
            <a:ext cx="43338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cxnSp>
        <p:nvCxnSpPr>
          <p:cNvPr id="11" name="直接连接符 23"/>
          <p:cNvCxnSpPr>
            <a:cxnSpLocks noChangeShapeType="1"/>
            <a:stCxn id="5" idx="4"/>
            <a:endCxn id="6" idx="0"/>
          </p:cNvCxnSpPr>
          <p:nvPr/>
        </p:nvCxnSpPr>
        <p:spPr bwMode="auto">
          <a:xfrm flipH="1">
            <a:off x="2647951" y="3860800"/>
            <a:ext cx="423863" cy="5667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25"/>
          <p:cNvCxnSpPr>
            <a:cxnSpLocks noChangeShapeType="1"/>
            <a:stCxn id="5" idx="4"/>
            <a:endCxn id="7" idx="0"/>
          </p:cNvCxnSpPr>
          <p:nvPr/>
        </p:nvCxnSpPr>
        <p:spPr bwMode="auto">
          <a:xfrm>
            <a:off x="3071814" y="3860800"/>
            <a:ext cx="1392237" cy="566738"/>
          </a:xfrm>
          <a:prstGeom prst="straightConnector1">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27"/>
          <p:cNvCxnSpPr>
            <a:cxnSpLocks noChangeShapeType="1"/>
            <a:stCxn id="5" idx="4"/>
            <a:endCxn id="8" idx="0"/>
          </p:cNvCxnSpPr>
          <p:nvPr/>
        </p:nvCxnSpPr>
        <p:spPr bwMode="auto">
          <a:xfrm>
            <a:off x="3071813" y="3860800"/>
            <a:ext cx="3257550" cy="458788"/>
          </a:xfrm>
          <a:prstGeom prst="straightConnector1">
            <a:avLst/>
          </a:prstGeom>
          <a:noFill/>
          <a:ln w="31750"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33"/>
          <p:cNvCxnSpPr>
            <a:cxnSpLocks noChangeShapeType="1"/>
            <a:stCxn id="6" idx="4"/>
            <a:endCxn id="9" idx="0"/>
          </p:cNvCxnSpPr>
          <p:nvPr/>
        </p:nvCxnSpPr>
        <p:spPr bwMode="auto">
          <a:xfrm flipH="1">
            <a:off x="1838326" y="4859339"/>
            <a:ext cx="809625" cy="581025"/>
          </a:xfrm>
          <a:prstGeom prst="straightConnector1">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36"/>
          <p:cNvCxnSpPr>
            <a:cxnSpLocks noChangeShapeType="1"/>
            <a:stCxn id="7" idx="4"/>
            <a:endCxn id="10" idx="0"/>
          </p:cNvCxnSpPr>
          <p:nvPr/>
        </p:nvCxnSpPr>
        <p:spPr bwMode="auto">
          <a:xfrm flipH="1">
            <a:off x="4127500" y="4859338"/>
            <a:ext cx="336550" cy="5635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椭圆 38"/>
          <p:cNvSpPr>
            <a:spLocks noChangeArrowheads="1"/>
          </p:cNvSpPr>
          <p:nvPr/>
        </p:nvSpPr>
        <p:spPr bwMode="auto">
          <a:xfrm>
            <a:off x="1993900" y="5440363"/>
            <a:ext cx="2133600" cy="5397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{print(A</a:t>
            </a:r>
            <a:r>
              <a:rPr lang="en-US" altLang="zh-CN" sz="2000" baseline="-25000">
                <a:solidFill>
                  <a:srgbClr val="FF0000"/>
                </a:solidFill>
                <a:latin typeface="Times New Roman" pitchFamily="18" charset="0"/>
                <a:cs typeface="Times New Roman" pitchFamily="18" charset="0"/>
                <a:sym typeface="Symbol" pitchFamily="18" charset="2"/>
              </a:rPr>
              <a:t>1</a:t>
            </a:r>
            <a:r>
              <a:rPr lang="en-US" altLang="zh-CN" sz="2000">
                <a:solidFill>
                  <a:srgbClr val="FF0000"/>
                </a:solidFill>
                <a:latin typeface="Times New Roman" pitchFamily="18" charset="0"/>
                <a:cs typeface="Times New Roman" pitchFamily="18" charset="0"/>
                <a:sym typeface="Symbol" pitchFamily="18" charset="2"/>
              </a:rPr>
              <a:t>in)}</a:t>
            </a:r>
          </a:p>
        </p:txBody>
      </p:sp>
      <p:sp>
        <p:nvSpPr>
          <p:cNvPr id="17" name="椭圆 45"/>
          <p:cNvSpPr>
            <a:spLocks noChangeArrowheads="1"/>
          </p:cNvSpPr>
          <p:nvPr/>
        </p:nvSpPr>
        <p:spPr bwMode="auto">
          <a:xfrm>
            <a:off x="4279900" y="5391151"/>
            <a:ext cx="2135188" cy="5302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{print(A</a:t>
            </a:r>
            <a:r>
              <a:rPr lang="en-US" altLang="zh-CN" sz="2000" baseline="-25000">
                <a:solidFill>
                  <a:srgbClr val="FF0000"/>
                </a:solidFill>
                <a:latin typeface="Times New Roman" pitchFamily="18" charset="0"/>
                <a:cs typeface="Times New Roman" pitchFamily="18" charset="0"/>
                <a:sym typeface="Symbol" pitchFamily="18" charset="2"/>
              </a:rPr>
              <a:t>2</a:t>
            </a:r>
            <a:r>
              <a:rPr lang="en-US" altLang="zh-CN" sz="2000">
                <a:solidFill>
                  <a:srgbClr val="FF0000"/>
                </a:solidFill>
                <a:latin typeface="Times New Roman" pitchFamily="18" charset="0"/>
                <a:cs typeface="Times New Roman" pitchFamily="18" charset="0"/>
                <a:sym typeface="Symbol" pitchFamily="18" charset="2"/>
              </a:rPr>
              <a:t>in)}</a:t>
            </a:r>
          </a:p>
        </p:txBody>
      </p:sp>
      <p:cxnSp>
        <p:nvCxnSpPr>
          <p:cNvPr id="18" name="直接箭头连接符 47"/>
          <p:cNvCxnSpPr>
            <a:cxnSpLocks noChangeShapeType="1"/>
            <a:stCxn id="7" idx="4"/>
            <a:endCxn id="17" idx="0"/>
          </p:cNvCxnSpPr>
          <p:nvPr/>
        </p:nvCxnSpPr>
        <p:spPr bwMode="auto">
          <a:xfrm>
            <a:off x="4464050" y="4859338"/>
            <a:ext cx="884238" cy="531812"/>
          </a:xfrm>
          <a:prstGeom prst="straightConnector1">
            <a:avLst/>
          </a:prstGeom>
          <a:noFill/>
          <a:ln w="31750"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56"/>
          <p:cNvCxnSpPr>
            <a:cxnSpLocks noChangeShapeType="1"/>
            <a:stCxn id="6" idx="4"/>
            <a:endCxn id="16" idx="0"/>
          </p:cNvCxnSpPr>
          <p:nvPr/>
        </p:nvCxnSpPr>
        <p:spPr bwMode="auto">
          <a:xfrm>
            <a:off x="2647950" y="4859339"/>
            <a:ext cx="412750" cy="5810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2"/>
          <p:cNvSpPr txBox="1">
            <a:spLocks noChangeArrowheads="1"/>
          </p:cNvSpPr>
          <p:nvPr/>
        </p:nvSpPr>
        <p:spPr bwMode="auto">
          <a:xfrm>
            <a:off x="1774825" y="978377"/>
            <a:ext cx="7850188" cy="1768819"/>
          </a:xfrm>
          <a:prstGeom prst="rect">
            <a:avLst/>
          </a:prstGeom>
          <a:solidFill>
            <a:srgbClr val="CC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dirty="0">
                <a:latin typeface="Times New Roman" pitchFamily="18" charset="0"/>
                <a:cs typeface="Times New Roman" pitchFamily="18" charset="0"/>
              </a:rPr>
              <a:t>下面的翻译模式是否满足要求？</a:t>
            </a:r>
          </a:p>
          <a:p>
            <a:pPr eaLnBrk="1" hangingPunct="1">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a:t>
            </a:r>
            <a:r>
              <a:rPr lang="en-US" altLang="zh-CN" dirty="0">
                <a:latin typeface="Times New Roman" pitchFamily="18" charset="0"/>
                <a:cs typeface="Times New Roman" pitchFamily="18" charset="0"/>
                <a:sym typeface="Symbol" pitchFamily="18" charset="2"/>
              </a:rPr>
              <a:t>A</a:t>
            </a:r>
            <a:r>
              <a:rPr lang="en-US" altLang="zh-CN" baseline="-25000" dirty="0">
                <a:latin typeface="Times New Roman" pitchFamily="18" charset="0"/>
                <a:cs typeface="Times New Roman" pitchFamily="18" charset="0"/>
                <a:sym typeface="Symbol" pitchFamily="18" charset="2"/>
              </a:rPr>
              <a:t>1</a:t>
            </a:r>
            <a:r>
              <a:rPr lang="en-US" altLang="zh-CN" dirty="0">
                <a:latin typeface="Times New Roman" pitchFamily="18" charset="0"/>
                <a:cs typeface="Times New Roman" pitchFamily="18" charset="0"/>
                <a:sym typeface="Symbol" pitchFamily="18" charset="2"/>
              </a:rPr>
              <a:t>A</a:t>
            </a:r>
            <a:r>
              <a:rPr lang="en-US" altLang="zh-CN" baseline="-25000" dirty="0">
                <a:latin typeface="Times New Roman" pitchFamily="18" charset="0"/>
                <a:cs typeface="Times New Roman" pitchFamily="18" charset="0"/>
                <a:sym typeface="Symbol" pitchFamily="18" charset="2"/>
              </a:rPr>
              <a:t>2 </a:t>
            </a:r>
            <a:r>
              <a:rPr lang="en-US" altLang="zh-CN" dirty="0">
                <a:latin typeface="Times New Roman" pitchFamily="18" charset="0"/>
                <a:cs typeface="Times New Roman" pitchFamily="18" charset="0"/>
                <a:sym typeface="Symbol" pitchFamily="18" charset="2"/>
              </a:rPr>
              <a:t>         {A</a:t>
            </a:r>
            <a:r>
              <a:rPr lang="en-US" altLang="zh-CN" baseline="-25000" dirty="0">
                <a:latin typeface="Times New Roman" pitchFamily="18" charset="0"/>
                <a:cs typeface="Times New Roman" pitchFamily="18" charset="0"/>
                <a:sym typeface="Symbol" pitchFamily="18" charset="2"/>
              </a:rPr>
              <a:t>1</a:t>
            </a:r>
            <a:r>
              <a:rPr lang="en-US" altLang="zh-CN" dirty="0">
                <a:latin typeface="Times New Roman" pitchFamily="18" charset="0"/>
                <a:cs typeface="Times New Roman" pitchFamily="18" charset="0"/>
                <a:sym typeface="Symbol" pitchFamily="18" charset="2"/>
              </a:rPr>
              <a:t>in:=1;     A</a:t>
            </a:r>
            <a:r>
              <a:rPr lang="en-US" altLang="zh-CN" baseline="-25000" dirty="0">
                <a:latin typeface="Times New Roman" pitchFamily="18" charset="0"/>
                <a:cs typeface="Times New Roman" pitchFamily="18" charset="0"/>
                <a:sym typeface="Symbol" pitchFamily="18" charset="2"/>
              </a:rPr>
              <a:t>2</a:t>
            </a:r>
            <a:r>
              <a:rPr lang="en-US" altLang="zh-CN" dirty="0">
                <a:latin typeface="Times New Roman" pitchFamily="18" charset="0"/>
                <a:cs typeface="Times New Roman" pitchFamily="18" charset="0"/>
                <a:sym typeface="Symbol" pitchFamily="18" charset="2"/>
              </a:rPr>
              <a:t> in:=2}</a:t>
            </a:r>
          </a:p>
          <a:p>
            <a:pPr eaLnBrk="1" hangingPunct="1">
              <a:buFont typeface="Wingdings" pitchFamily="2" charset="2"/>
              <a:buNone/>
            </a:pPr>
            <a:r>
              <a:rPr lang="en-US" altLang="zh-CN" dirty="0">
                <a:latin typeface="Times New Roman" pitchFamily="18" charset="0"/>
                <a:cs typeface="Times New Roman" pitchFamily="18" charset="0"/>
                <a:sym typeface="Symbol" pitchFamily="18" charset="2"/>
              </a:rPr>
              <a:t>       A a              { print(A in)  }</a:t>
            </a:r>
          </a:p>
        </p:txBody>
      </p:sp>
    </p:spTree>
    <p:extLst>
      <p:ext uri="{BB962C8B-B14F-4D97-AF65-F5344CB8AC3E}">
        <p14:creationId xmlns:p14="http://schemas.microsoft.com/office/powerpoint/2010/main" val="2508564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86</a:t>
            </a:fld>
            <a:endParaRPr lang="en-US"/>
          </a:p>
        </p:txBody>
      </p:sp>
      <p:sp>
        <p:nvSpPr>
          <p:cNvPr id="4" name="标题 3"/>
          <p:cNvSpPr>
            <a:spLocks noGrp="1"/>
          </p:cNvSpPr>
          <p:nvPr>
            <p:ph type="title"/>
          </p:nvPr>
        </p:nvSpPr>
        <p:spPr/>
        <p:txBody>
          <a:bodyPr/>
          <a:lstStyle/>
          <a:p>
            <a:r>
              <a:rPr lang="zh-CN" altLang="en-US" dirty="0"/>
              <a:t>为</a:t>
            </a:r>
            <a:r>
              <a:rPr lang="en-US" altLang="zh-CN" dirty="0"/>
              <a:t>L-</a:t>
            </a:r>
            <a:r>
              <a:rPr lang="zh-CN" altLang="en-US" dirty="0"/>
              <a:t>属性文法构造翻译模式</a:t>
            </a:r>
          </a:p>
        </p:txBody>
      </p:sp>
      <p:sp>
        <p:nvSpPr>
          <p:cNvPr id="5" name="椭圆 16"/>
          <p:cNvSpPr>
            <a:spLocks noChangeArrowheads="1"/>
          </p:cNvSpPr>
          <p:nvPr/>
        </p:nvSpPr>
        <p:spPr bwMode="auto">
          <a:xfrm>
            <a:off x="2855913" y="3429000"/>
            <a:ext cx="431800"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椭圆 17"/>
          <p:cNvSpPr>
            <a:spLocks noChangeArrowheads="1"/>
          </p:cNvSpPr>
          <p:nvPr/>
        </p:nvSpPr>
        <p:spPr bwMode="auto">
          <a:xfrm>
            <a:off x="2432050" y="4427538"/>
            <a:ext cx="431800"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7" name="椭圆 18"/>
          <p:cNvSpPr>
            <a:spLocks noChangeArrowheads="1"/>
          </p:cNvSpPr>
          <p:nvPr/>
        </p:nvSpPr>
        <p:spPr bwMode="auto">
          <a:xfrm>
            <a:off x="4246564" y="4427538"/>
            <a:ext cx="433387" cy="4318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8" name="椭圆 19"/>
          <p:cNvSpPr>
            <a:spLocks noChangeArrowheads="1"/>
          </p:cNvSpPr>
          <p:nvPr/>
        </p:nvSpPr>
        <p:spPr bwMode="auto">
          <a:xfrm>
            <a:off x="4679951" y="4319588"/>
            <a:ext cx="3298825" cy="5397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{A</a:t>
            </a:r>
            <a:r>
              <a:rPr lang="en-US" altLang="zh-CN" sz="2000" baseline="-25000">
                <a:solidFill>
                  <a:srgbClr val="FF0000"/>
                </a:solidFill>
                <a:latin typeface="Times New Roman" pitchFamily="18" charset="0"/>
                <a:cs typeface="Times New Roman" pitchFamily="18" charset="0"/>
                <a:sym typeface="Symbol" pitchFamily="18" charset="2"/>
              </a:rPr>
              <a:t>1</a:t>
            </a:r>
            <a:r>
              <a:rPr lang="en-US" altLang="zh-CN" sz="2000">
                <a:solidFill>
                  <a:srgbClr val="FF0000"/>
                </a:solidFill>
                <a:latin typeface="Times New Roman" pitchFamily="18" charset="0"/>
                <a:cs typeface="Times New Roman" pitchFamily="18" charset="0"/>
                <a:sym typeface="Symbol" pitchFamily="18" charset="2"/>
              </a:rPr>
              <a:t>in:=1; A</a:t>
            </a:r>
            <a:r>
              <a:rPr lang="en-US" altLang="zh-CN" sz="2000" baseline="-25000">
                <a:solidFill>
                  <a:srgbClr val="FF0000"/>
                </a:solidFill>
                <a:latin typeface="Times New Roman" pitchFamily="18" charset="0"/>
                <a:cs typeface="Times New Roman" pitchFamily="18" charset="0"/>
                <a:sym typeface="Symbol" pitchFamily="18" charset="2"/>
              </a:rPr>
              <a:t>2</a:t>
            </a:r>
            <a:r>
              <a:rPr lang="en-US" altLang="zh-CN" sz="2000">
                <a:solidFill>
                  <a:srgbClr val="FF0000"/>
                </a:solidFill>
                <a:latin typeface="Times New Roman" pitchFamily="18" charset="0"/>
                <a:cs typeface="Times New Roman" pitchFamily="18" charset="0"/>
                <a:sym typeface="Symbol" pitchFamily="18" charset="2"/>
              </a:rPr>
              <a:t> in:=2}</a:t>
            </a:r>
          </a:p>
        </p:txBody>
      </p:sp>
      <p:sp>
        <p:nvSpPr>
          <p:cNvPr id="9" name="椭圆 20"/>
          <p:cNvSpPr>
            <a:spLocks noChangeArrowheads="1"/>
          </p:cNvSpPr>
          <p:nvPr/>
        </p:nvSpPr>
        <p:spPr bwMode="auto">
          <a:xfrm>
            <a:off x="1622425" y="5440363"/>
            <a:ext cx="43180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10" name="椭圆 21"/>
          <p:cNvSpPr>
            <a:spLocks noChangeArrowheads="1"/>
          </p:cNvSpPr>
          <p:nvPr/>
        </p:nvSpPr>
        <p:spPr bwMode="auto">
          <a:xfrm>
            <a:off x="3911600" y="5422900"/>
            <a:ext cx="43338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cxnSp>
        <p:nvCxnSpPr>
          <p:cNvPr id="11" name="直接连接符 23"/>
          <p:cNvCxnSpPr>
            <a:cxnSpLocks noChangeShapeType="1"/>
            <a:stCxn id="5" idx="4"/>
            <a:endCxn id="6" idx="0"/>
          </p:cNvCxnSpPr>
          <p:nvPr/>
        </p:nvCxnSpPr>
        <p:spPr bwMode="auto">
          <a:xfrm flipH="1">
            <a:off x="2647951" y="3860800"/>
            <a:ext cx="423863" cy="5667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25"/>
          <p:cNvCxnSpPr>
            <a:cxnSpLocks noChangeShapeType="1"/>
            <a:stCxn id="5" idx="4"/>
            <a:endCxn id="7" idx="0"/>
          </p:cNvCxnSpPr>
          <p:nvPr/>
        </p:nvCxnSpPr>
        <p:spPr bwMode="auto">
          <a:xfrm>
            <a:off x="3071814" y="3860800"/>
            <a:ext cx="1392237" cy="566738"/>
          </a:xfrm>
          <a:prstGeom prst="straightConnector1">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27"/>
          <p:cNvCxnSpPr>
            <a:cxnSpLocks noChangeShapeType="1"/>
            <a:stCxn id="5" idx="4"/>
            <a:endCxn id="8" idx="0"/>
          </p:cNvCxnSpPr>
          <p:nvPr/>
        </p:nvCxnSpPr>
        <p:spPr bwMode="auto">
          <a:xfrm>
            <a:off x="3071813" y="3860800"/>
            <a:ext cx="3257550" cy="458788"/>
          </a:xfrm>
          <a:prstGeom prst="straightConnector1">
            <a:avLst/>
          </a:prstGeom>
          <a:noFill/>
          <a:ln w="31750"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33"/>
          <p:cNvCxnSpPr>
            <a:cxnSpLocks noChangeShapeType="1"/>
            <a:stCxn id="6" idx="4"/>
            <a:endCxn id="9" idx="0"/>
          </p:cNvCxnSpPr>
          <p:nvPr/>
        </p:nvCxnSpPr>
        <p:spPr bwMode="auto">
          <a:xfrm flipH="1">
            <a:off x="1838326" y="4859339"/>
            <a:ext cx="809625" cy="581025"/>
          </a:xfrm>
          <a:prstGeom prst="straightConnector1">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36"/>
          <p:cNvCxnSpPr>
            <a:cxnSpLocks noChangeShapeType="1"/>
            <a:stCxn id="7" idx="4"/>
            <a:endCxn id="10" idx="0"/>
          </p:cNvCxnSpPr>
          <p:nvPr/>
        </p:nvCxnSpPr>
        <p:spPr bwMode="auto">
          <a:xfrm flipH="1">
            <a:off x="4127500" y="4859338"/>
            <a:ext cx="336550" cy="5635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椭圆 38"/>
          <p:cNvSpPr>
            <a:spLocks noChangeArrowheads="1"/>
          </p:cNvSpPr>
          <p:nvPr/>
        </p:nvSpPr>
        <p:spPr bwMode="auto">
          <a:xfrm>
            <a:off x="1993900" y="5440363"/>
            <a:ext cx="2133600" cy="5397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{print(A</a:t>
            </a:r>
            <a:r>
              <a:rPr lang="en-US" altLang="zh-CN" sz="2000" baseline="-25000">
                <a:solidFill>
                  <a:srgbClr val="FF0000"/>
                </a:solidFill>
                <a:latin typeface="Times New Roman" pitchFamily="18" charset="0"/>
                <a:cs typeface="Times New Roman" pitchFamily="18" charset="0"/>
                <a:sym typeface="Symbol" pitchFamily="18" charset="2"/>
              </a:rPr>
              <a:t>1</a:t>
            </a:r>
            <a:r>
              <a:rPr lang="en-US" altLang="zh-CN" sz="2000">
                <a:solidFill>
                  <a:srgbClr val="FF0000"/>
                </a:solidFill>
                <a:latin typeface="Times New Roman" pitchFamily="18" charset="0"/>
                <a:cs typeface="Times New Roman" pitchFamily="18" charset="0"/>
                <a:sym typeface="Symbol" pitchFamily="18" charset="2"/>
              </a:rPr>
              <a:t>in)}</a:t>
            </a:r>
          </a:p>
        </p:txBody>
      </p:sp>
      <p:sp>
        <p:nvSpPr>
          <p:cNvPr id="17" name="椭圆 45"/>
          <p:cNvSpPr>
            <a:spLocks noChangeArrowheads="1"/>
          </p:cNvSpPr>
          <p:nvPr/>
        </p:nvSpPr>
        <p:spPr bwMode="auto">
          <a:xfrm>
            <a:off x="4279900" y="5391151"/>
            <a:ext cx="2135188" cy="5302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Font typeface="Wingdings" pitchFamily="2" charset="2"/>
              <a:buNone/>
            </a:pPr>
            <a:r>
              <a:rPr lang="en-US" altLang="zh-CN" sz="2000">
                <a:solidFill>
                  <a:srgbClr val="FF0000"/>
                </a:solidFill>
                <a:latin typeface="Times New Roman" pitchFamily="18" charset="0"/>
                <a:cs typeface="Times New Roman" pitchFamily="18" charset="0"/>
                <a:sym typeface="Symbol" pitchFamily="18" charset="2"/>
              </a:rPr>
              <a:t>{print(A</a:t>
            </a:r>
            <a:r>
              <a:rPr lang="en-US" altLang="zh-CN" sz="2000" baseline="-25000">
                <a:solidFill>
                  <a:srgbClr val="FF0000"/>
                </a:solidFill>
                <a:latin typeface="Times New Roman" pitchFamily="18" charset="0"/>
                <a:cs typeface="Times New Roman" pitchFamily="18" charset="0"/>
                <a:sym typeface="Symbol" pitchFamily="18" charset="2"/>
              </a:rPr>
              <a:t>2</a:t>
            </a:r>
            <a:r>
              <a:rPr lang="en-US" altLang="zh-CN" sz="2000">
                <a:solidFill>
                  <a:srgbClr val="FF0000"/>
                </a:solidFill>
                <a:latin typeface="Times New Roman" pitchFamily="18" charset="0"/>
                <a:cs typeface="Times New Roman" pitchFamily="18" charset="0"/>
                <a:sym typeface="Symbol" pitchFamily="18" charset="2"/>
              </a:rPr>
              <a:t>in)}</a:t>
            </a:r>
          </a:p>
        </p:txBody>
      </p:sp>
      <p:cxnSp>
        <p:nvCxnSpPr>
          <p:cNvPr id="18" name="直接箭头连接符 47"/>
          <p:cNvCxnSpPr>
            <a:cxnSpLocks noChangeShapeType="1"/>
            <a:stCxn id="7" idx="4"/>
            <a:endCxn id="17" idx="0"/>
          </p:cNvCxnSpPr>
          <p:nvPr/>
        </p:nvCxnSpPr>
        <p:spPr bwMode="auto">
          <a:xfrm>
            <a:off x="4464050" y="4859338"/>
            <a:ext cx="884238" cy="531812"/>
          </a:xfrm>
          <a:prstGeom prst="straightConnector1">
            <a:avLst/>
          </a:prstGeom>
          <a:noFill/>
          <a:ln w="31750"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56"/>
          <p:cNvCxnSpPr>
            <a:cxnSpLocks noChangeShapeType="1"/>
            <a:stCxn id="6" idx="4"/>
            <a:endCxn id="16" idx="0"/>
          </p:cNvCxnSpPr>
          <p:nvPr/>
        </p:nvCxnSpPr>
        <p:spPr bwMode="auto">
          <a:xfrm>
            <a:off x="2647950" y="4859339"/>
            <a:ext cx="412750" cy="581025"/>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2"/>
          <p:cNvSpPr txBox="1">
            <a:spLocks noChangeArrowheads="1"/>
          </p:cNvSpPr>
          <p:nvPr/>
        </p:nvSpPr>
        <p:spPr bwMode="auto">
          <a:xfrm>
            <a:off x="1774825" y="978377"/>
            <a:ext cx="7850188" cy="1768819"/>
          </a:xfrm>
          <a:prstGeom prst="rect">
            <a:avLst/>
          </a:prstGeom>
          <a:solidFill>
            <a:srgbClr val="CCCCFF"/>
          </a:solidFill>
          <a:ln w="31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dirty="0">
                <a:latin typeface="Times New Roman" pitchFamily="18" charset="0"/>
                <a:cs typeface="Times New Roman" pitchFamily="18" charset="0"/>
              </a:rPr>
              <a:t>下面的翻译模式是否满足要求？</a:t>
            </a:r>
          </a:p>
          <a:p>
            <a:pPr eaLnBrk="1" hangingPunct="1">
              <a:buFont typeface="Wingdings" pitchFamily="2" charset="2"/>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a:t>
            </a:r>
            <a:r>
              <a:rPr lang="en-US" altLang="zh-CN" dirty="0">
                <a:latin typeface="Times New Roman" pitchFamily="18" charset="0"/>
                <a:cs typeface="Times New Roman" pitchFamily="18" charset="0"/>
                <a:sym typeface="Symbol" pitchFamily="18" charset="2"/>
              </a:rPr>
              <a:t>A</a:t>
            </a:r>
            <a:r>
              <a:rPr lang="en-US" altLang="zh-CN" baseline="-25000" dirty="0">
                <a:latin typeface="Times New Roman" pitchFamily="18" charset="0"/>
                <a:cs typeface="Times New Roman" pitchFamily="18" charset="0"/>
                <a:sym typeface="Symbol" pitchFamily="18" charset="2"/>
              </a:rPr>
              <a:t>1</a:t>
            </a:r>
            <a:r>
              <a:rPr lang="en-US" altLang="zh-CN" dirty="0">
                <a:latin typeface="Times New Roman" pitchFamily="18" charset="0"/>
                <a:cs typeface="Times New Roman" pitchFamily="18" charset="0"/>
                <a:sym typeface="Symbol" pitchFamily="18" charset="2"/>
              </a:rPr>
              <a:t>A</a:t>
            </a:r>
            <a:r>
              <a:rPr lang="en-US" altLang="zh-CN" baseline="-25000" dirty="0">
                <a:latin typeface="Times New Roman" pitchFamily="18" charset="0"/>
                <a:cs typeface="Times New Roman" pitchFamily="18" charset="0"/>
                <a:sym typeface="Symbol" pitchFamily="18" charset="2"/>
              </a:rPr>
              <a:t>2 </a:t>
            </a:r>
            <a:r>
              <a:rPr lang="en-US" altLang="zh-CN" dirty="0">
                <a:latin typeface="Times New Roman" pitchFamily="18" charset="0"/>
                <a:cs typeface="Times New Roman" pitchFamily="18" charset="0"/>
                <a:sym typeface="Symbol" pitchFamily="18" charset="2"/>
              </a:rPr>
              <a:t>         {A</a:t>
            </a:r>
            <a:r>
              <a:rPr lang="en-US" altLang="zh-CN" baseline="-25000" dirty="0">
                <a:latin typeface="Times New Roman" pitchFamily="18" charset="0"/>
                <a:cs typeface="Times New Roman" pitchFamily="18" charset="0"/>
                <a:sym typeface="Symbol" pitchFamily="18" charset="2"/>
              </a:rPr>
              <a:t>1</a:t>
            </a:r>
            <a:r>
              <a:rPr lang="en-US" altLang="zh-CN" dirty="0">
                <a:latin typeface="Times New Roman" pitchFamily="18" charset="0"/>
                <a:cs typeface="Times New Roman" pitchFamily="18" charset="0"/>
                <a:sym typeface="Symbol" pitchFamily="18" charset="2"/>
              </a:rPr>
              <a:t>in:=1;     A</a:t>
            </a:r>
            <a:r>
              <a:rPr lang="en-US" altLang="zh-CN" baseline="-25000" dirty="0">
                <a:latin typeface="Times New Roman" pitchFamily="18" charset="0"/>
                <a:cs typeface="Times New Roman" pitchFamily="18" charset="0"/>
                <a:sym typeface="Symbol" pitchFamily="18" charset="2"/>
              </a:rPr>
              <a:t>2</a:t>
            </a:r>
            <a:r>
              <a:rPr lang="en-US" altLang="zh-CN" dirty="0">
                <a:latin typeface="Times New Roman" pitchFamily="18" charset="0"/>
                <a:cs typeface="Times New Roman" pitchFamily="18" charset="0"/>
                <a:sym typeface="Symbol" pitchFamily="18" charset="2"/>
              </a:rPr>
              <a:t> in:=2}</a:t>
            </a:r>
          </a:p>
          <a:p>
            <a:pPr eaLnBrk="1" hangingPunct="1">
              <a:buFont typeface="Wingdings" pitchFamily="2" charset="2"/>
              <a:buNone/>
            </a:pPr>
            <a:r>
              <a:rPr lang="en-US" altLang="zh-CN" dirty="0">
                <a:latin typeface="Times New Roman" pitchFamily="18" charset="0"/>
                <a:cs typeface="Times New Roman" pitchFamily="18" charset="0"/>
                <a:sym typeface="Symbol" pitchFamily="18" charset="2"/>
              </a:rPr>
              <a:t>       A a              { print(A in)  }</a:t>
            </a:r>
          </a:p>
        </p:txBody>
      </p:sp>
      <p:sp>
        <p:nvSpPr>
          <p:cNvPr id="2" name="TextBox 1"/>
          <p:cNvSpPr txBox="1"/>
          <p:nvPr/>
        </p:nvSpPr>
        <p:spPr>
          <a:xfrm>
            <a:off x="7772401" y="5854056"/>
            <a:ext cx="1826141" cy="584775"/>
          </a:xfrm>
          <a:prstGeom prst="rect">
            <a:avLst/>
          </a:prstGeom>
          <a:noFill/>
        </p:spPr>
        <p:txBody>
          <a:bodyPr wrap="none" rtlCol="0">
            <a:spAutoFit/>
          </a:bodyPr>
          <a:lstStyle/>
          <a:p>
            <a:r>
              <a:rPr lang="zh-CN" altLang="en-US" sz="3200" b="1" dirty="0">
                <a:solidFill>
                  <a:srgbClr val="FF0000"/>
                </a:solidFill>
                <a:latin typeface="华文新魏" panose="02010800040101010101" pitchFamily="2" charset="-122"/>
                <a:ea typeface="华文新魏" panose="02010800040101010101" pitchFamily="2" charset="-122"/>
              </a:rPr>
              <a:t>不满足！</a:t>
            </a:r>
          </a:p>
        </p:txBody>
      </p:sp>
      <p:sp>
        <p:nvSpPr>
          <p:cNvPr id="21" name="椭圆 20"/>
          <p:cNvSpPr/>
          <p:nvPr/>
        </p:nvSpPr>
        <p:spPr bwMode="auto">
          <a:xfrm>
            <a:off x="2132013" y="5391150"/>
            <a:ext cx="1857375" cy="749300"/>
          </a:xfrm>
          <a:prstGeom prst="ellipse">
            <a:avLst/>
          </a:prstGeom>
          <a:noFill/>
          <a:ln w="28575" cap="flat" cmpd="sng" algn="ctr">
            <a:solidFill>
              <a:srgbClr val="000099"/>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
        <p:nvSpPr>
          <p:cNvPr id="22" name="椭圆 21"/>
          <p:cNvSpPr/>
          <p:nvPr/>
        </p:nvSpPr>
        <p:spPr bwMode="auto">
          <a:xfrm>
            <a:off x="4419601" y="5335588"/>
            <a:ext cx="1857375" cy="749300"/>
          </a:xfrm>
          <a:prstGeom prst="ellipse">
            <a:avLst/>
          </a:prstGeom>
          <a:noFill/>
          <a:ln w="28575" cap="flat" cmpd="sng" algn="ctr">
            <a:solidFill>
              <a:srgbClr val="000099"/>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cxnSp>
        <p:nvCxnSpPr>
          <p:cNvPr id="24" name="直接箭头连接符 23"/>
          <p:cNvCxnSpPr/>
          <p:nvPr/>
        </p:nvCxnSpPr>
        <p:spPr bwMode="auto">
          <a:xfrm flipH="1" flipV="1">
            <a:off x="6276976" y="5686421"/>
            <a:ext cx="1343025" cy="234954"/>
          </a:xfrm>
          <a:prstGeom prst="straightConnector1">
            <a:avLst/>
          </a:prstGeom>
          <a:gradFill rotWithShape="0">
            <a:gsLst>
              <a:gs pos="0">
                <a:srgbClr val="A50021"/>
              </a:gs>
              <a:gs pos="100000">
                <a:schemeClr val="tx1"/>
              </a:gs>
            </a:gsLst>
            <a:lin ang="0" scaled="1"/>
          </a:gradFill>
          <a:ln w="57150" cap="flat" cmpd="sng" algn="ctr">
            <a:solidFill>
              <a:srgbClr val="000099"/>
            </a:solidFill>
            <a:prstDash val="solid"/>
            <a:miter lim="800000"/>
            <a:headEnd type="none" w="med" len="med"/>
            <a:tailEnd type="arrow"/>
          </a:ln>
          <a:effectLst/>
        </p:spPr>
      </p:cxnSp>
      <p:cxnSp>
        <p:nvCxnSpPr>
          <p:cNvPr id="25" name="直接箭头连接符 24"/>
          <p:cNvCxnSpPr/>
          <p:nvPr/>
        </p:nvCxnSpPr>
        <p:spPr bwMode="auto">
          <a:xfrm flipH="1" flipV="1">
            <a:off x="3534638" y="6084888"/>
            <a:ext cx="4085362" cy="326732"/>
          </a:xfrm>
          <a:prstGeom prst="straightConnector1">
            <a:avLst/>
          </a:prstGeom>
          <a:gradFill rotWithShape="0">
            <a:gsLst>
              <a:gs pos="0">
                <a:srgbClr val="A50021"/>
              </a:gs>
              <a:gs pos="100000">
                <a:schemeClr val="tx1"/>
              </a:gs>
            </a:gsLst>
            <a:lin ang="0" scaled="1"/>
          </a:gradFill>
          <a:ln w="57150" cap="flat" cmpd="sng" algn="ctr">
            <a:solidFill>
              <a:srgbClr val="000099"/>
            </a:solidFill>
            <a:prstDash val="solid"/>
            <a:miter lim="800000"/>
            <a:headEnd type="none" w="med" len="med"/>
            <a:tailEnd type="arrow"/>
          </a:ln>
          <a:effectLst/>
        </p:spPr>
      </p:cxnSp>
    </p:spTree>
    <p:extLst>
      <p:ext uri="{BB962C8B-B14F-4D97-AF65-F5344CB8AC3E}">
        <p14:creationId xmlns:p14="http://schemas.microsoft.com/office/powerpoint/2010/main" val="16862757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4F0769A-E0E4-1640-9789-0457C26F3370}"/>
              </a:ext>
            </a:extLst>
          </p:cNvPr>
          <p:cNvSpPr>
            <a:spLocks noGrp="1"/>
          </p:cNvSpPr>
          <p:nvPr>
            <p:ph type="sldNum" sz="quarter" idx="12"/>
          </p:nvPr>
        </p:nvSpPr>
        <p:spPr/>
        <p:txBody>
          <a:bodyPr/>
          <a:lstStyle/>
          <a:p>
            <a:fld id="{10F35DC5-7E65-8247-99AB-4E984F8A921E}" type="slidenum">
              <a:rPr lang="en-US" smtClean="0"/>
              <a:pPr/>
              <a:t>87</a:t>
            </a:fld>
            <a:endParaRPr lang="en-US"/>
          </a:p>
        </p:txBody>
      </p:sp>
      <p:sp>
        <p:nvSpPr>
          <p:cNvPr id="4" name="标题 3">
            <a:extLst>
              <a:ext uri="{FF2B5EF4-FFF2-40B4-BE49-F238E27FC236}">
                <a16:creationId xmlns:a16="http://schemas.microsoft.com/office/drawing/2014/main" id="{C8BA879A-99B8-164A-B9AF-43483CE6246A}"/>
              </a:ext>
            </a:extLst>
          </p:cNvPr>
          <p:cNvSpPr>
            <a:spLocks noGrp="1"/>
          </p:cNvSpPr>
          <p:nvPr>
            <p:ph type="title"/>
          </p:nvPr>
        </p:nvSpPr>
        <p:spPr/>
        <p:txBody>
          <a:bodyPr/>
          <a:lstStyle/>
          <a:p>
            <a:r>
              <a:rPr kumimoji="1" lang="zh-CN" altLang="en-US" dirty="0"/>
              <a:t>翻译模式示例</a:t>
            </a:r>
          </a:p>
        </p:txBody>
      </p:sp>
      <p:sp>
        <p:nvSpPr>
          <p:cNvPr id="5" name="内容占位符 3">
            <a:extLst>
              <a:ext uri="{FF2B5EF4-FFF2-40B4-BE49-F238E27FC236}">
                <a16:creationId xmlns:a16="http://schemas.microsoft.com/office/drawing/2014/main" id="{0022A078-EA20-7544-A7C2-7961E6BEBDFB}"/>
              </a:ext>
            </a:extLst>
          </p:cNvPr>
          <p:cNvSpPr txBox="1">
            <a:spLocks/>
          </p:cNvSpPr>
          <p:nvPr/>
        </p:nvSpPr>
        <p:spPr bwMode="auto">
          <a:xfrm>
            <a:off x="606806" y="962517"/>
            <a:ext cx="7887600" cy="43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GB" altLang="en-US" kern="0" dirty="0" err="1"/>
              <a:t>排版软件</a:t>
            </a:r>
            <a:r>
              <a:rPr lang="en-GB" altLang="en-US" kern="0" dirty="0"/>
              <a:t> </a:t>
            </a:r>
            <a:r>
              <a:rPr lang="en-GB" altLang="zh-CN" kern="0" dirty="0" err="1"/>
              <a:t>TeX</a:t>
            </a:r>
            <a:r>
              <a:rPr lang="zh-CN" altLang="en-GB" kern="0" dirty="0"/>
              <a:t>、</a:t>
            </a:r>
            <a:r>
              <a:rPr lang="en-GB" altLang="zh-CN" kern="0" dirty="0"/>
              <a:t>LaTeX</a:t>
            </a:r>
            <a:endParaRPr lang="zh-CN" altLang="en-US" kern="0" dirty="0"/>
          </a:p>
        </p:txBody>
      </p:sp>
      <p:sp>
        <p:nvSpPr>
          <p:cNvPr id="6" name="Text Box 9">
            <a:extLst>
              <a:ext uri="{FF2B5EF4-FFF2-40B4-BE49-F238E27FC236}">
                <a16:creationId xmlns:a16="http://schemas.microsoft.com/office/drawing/2014/main" id="{4EA5C48B-5E58-6C4C-B640-59D68BB07780}"/>
              </a:ext>
            </a:extLst>
          </p:cNvPr>
          <p:cNvSpPr txBox="1">
            <a:spLocks noChangeArrowheads="1"/>
          </p:cNvSpPr>
          <p:nvPr/>
        </p:nvSpPr>
        <p:spPr bwMode="auto">
          <a:xfrm>
            <a:off x="384933" y="3232527"/>
            <a:ext cx="8130809" cy="461665"/>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400" dirty="0">
                <a:solidFill>
                  <a:schemeClr val="bg1"/>
                </a:solidFill>
                <a:ea typeface="宋体" panose="02010600030101010101" pitchFamily="2" charset="-122"/>
              </a:rPr>
              <a:t>The quadratic formula is ${-b\pm\</a:t>
            </a:r>
            <a:r>
              <a:rPr lang="en-GB" altLang="zh-CN" sz="2400" dirty="0" err="1">
                <a:solidFill>
                  <a:schemeClr val="bg1"/>
                </a:solidFill>
                <a:ea typeface="宋体" panose="02010600030101010101" pitchFamily="2" charset="-122"/>
              </a:rPr>
              <a:t>sqrt</a:t>
            </a:r>
            <a:r>
              <a:rPr lang="en-GB" altLang="zh-CN" sz="2400" dirty="0">
                <a:solidFill>
                  <a:schemeClr val="bg1"/>
                </a:solidFill>
                <a:ea typeface="宋体" panose="02010600030101010101" pitchFamily="2" charset="-122"/>
              </a:rPr>
              <a:t>{b^2-4ac} \over {2a}}$</a:t>
            </a:r>
          </a:p>
        </p:txBody>
      </p:sp>
      <p:grpSp>
        <p:nvGrpSpPr>
          <p:cNvPr id="7" name="组合 6">
            <a:extLst>
              <a:ext uri="{FF2B5EF4-FFF2-40B4-BE49-F238E27FC236}">
                <a16:creationId xmlns:a16="http://schemas.microsoft.com/office/drawing/2014/main" id="{9CD37F52-6A81-5C48-B455-2F8B007A4757}"/>
              </a:ext>
            </a:extLst>
          </p:cNvPr>
          <p:cNvGrpSpPr/>
          <p:nvPr/>
        </p:nvGrpSpPr>
        <p:grpSpPr>
          <a:xfrm>
            <a:off x="9525000" y="1066800"/>
            <a:ext cx="2613025" cy="2741613"/>
            <a:chOff x="731838" y="3783870"/>
            <a:chExt cx="2613025" cy="2741613"/>
          </a:xfrm>
        </p:grpSpPr>
        <p:pic>
          <p:nvPicPr>
            <p:cNvPr id="8" name="Picture 15" descr="7143252">
              <a:extLst>
                <a:ext uri="{FF2B5EF4-FFF2-40B4-BE49-F238E27FC236}">
                  <a16:creationId xmlns:a16="http://schemas.microsoft.com/office/drawing/2014/main" id="{75338A44-BB24-744D-9DA3-4A80CF869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3783870"/>
              <a:ext cx="16795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7">
              <a:extLst>
                <a:ext uri="{FF2B5EF4-FFF2-40B4-BE49-F238E27FC236}">
                  <a16:creationId xmlns:a16="http://schemas.microsoft.com/office/drawing/2014/main" id="{73FBCC08-7636-7A45-B16A-D26F3D1FE6E9}"/>
                </a:ext>
              </a:extLst>
            </p:cNvPr>
            <p:cNvSpPr txBox="1">
              <a:spLocks noChangeArrowheads="1"/>
            </p:cNvSpPr>
            <p:nvPr/>
          </p:nvSpPr>
          <p:spPr bwMode="auto">
            <a:xfrm>
              <a:off x="731838" y="6158770"/>
              <a:ext cx="2613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1800" b="1" dirty="0">
                  <a:ea typeface="宋体" panose="02010600030101010101" pitchFamily="2" charset="-122"/>
                </a:rPr>
                <a:t>Donald Ervin Knuth </a:t>
              </a:r>
            </a:p>
          </p:txBody>
        </p:sp>
      </p:grpSp>
      <p:grpSp>
        <p:nvGrpSpPr>
          <p:cNvPr id="10" name="Group 23">
            <a:extLst>
              <a:ext uri="{FF2B5EF4-FFF2-40B4-BE49-F238E27FC236}">
                <a16:creationId xmlns:a16="http://schemas.microsoft.com/office/drawing/2014/main" id="{D29D6E1B-943E-4248-8942-7A18310A5767}"/>
              </a:ext>
            </a:extLst>
          </p:cNvPr>
          <p:cNvGrpSpPr>
            <a:grpSpLocks/>
          </p:cNvGrpSpPr>
          <p:nvPr/>
        </p:nvGrpSpPr>
        <p:grpSpPr bwMode="auto">
          <a:xfrm>
            <a:off x="826484" y="1815535"/>
            <a:ext cx="6889749" cy="1244600"/>
            <a:chOff x="478" y="-105"/>
            <a:chExt cx="4340" cy="784"/>
          </a:xfrm>
        </p:grpSpPr>
        <p:sp>
          <p:nvSpPr>
            <p:cNvPr id="11" name="Rectangle 11">
              <a:extLst>
                <a:ext uri="{FF2B5EF4-FFF2-40B4-BE49-F238E27FC236}">
                  <a16:creationId xmlns:a16="http://schemas.microsoft.com/office/drawing/2014/main" id="{E3FA1D01-D20C-3849-88A9-9E477DB7E52E}"/>
                </a:ext>
              </a:extLst>
            </p:cNvPr>
            <p:cNvSpPr>
              <a:spLocks noChangeArrowheads="1"/>
            </p:cNvSpPr>
            <p:nvPr/>
          </p:nvSpPr>
          <p:spPr bwMode="auto">
            <a:xfrm>
              <a:off x="478" y="149"/>
              <a:ext cx="26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900" dirty="0">
                  <a:solidFill>
                    <a:srgbClr val="000000"/>
                  </a:solidFill>
                  <a:ea typeface="Simsun" panose="02010600030101010101" pitchFamily="2" charset="-122"/>
                  <a:cs typeface="Arial" panose="020B0604020202020204" pitchFamily="34" charset="0"/>
                </a:rPr>
                <a:t>The quadratic formula is</a:t>
              </a:r>
            </a:p>
          </p:txBody>
        </p:sp>
        <p:graphicFrame>
          <p:nvGraphicFramePr>
            <p:cNvPr id="12" name="Object 22">
              <a:extLst>
                <a:ext uri="{FF2B5EF4-FFF2-40B4-BE49-F238E27FC236}">
                  <a16:creationId xmlns:a16="http://schemas.microsoft.com/office/drawing/2014/main" id="{E9AD4369-DC8B-8D48-9185-19E13C0D4D23}"/>
                </a:ext>
              </a:extLst>
            </p:cNvPr>
            <p:cNvGraphicFramePr>
              <a:graphicFrameLocks noChangeAspect="1"/>
            </p:cNvGraphicFramePr>
            <p:nvPr>
              <p:extLst>
                <p:ext uri="{D42A27DB-BD31-4B8C-83A1-F6EECF244321}">
                  <p14:modId xmlns:p14="http://schemas.microsoft.com/office/powerpoint/2010/main" val="1814881496"/>
                </p:ext>
              </p:extLst>
            </p:nvPr>
          </p:nvGraphicFramePr>
          <p:xfrm>
            <a:off x="3049" y="-105"/>
            <a:ext cx="1769" cy="784"/>
          </p:xfrm>
          <a:graphic>
            <a:graphicData uri="http://schemas.openxmlformats.org/presentationml/2006/ole">
              <mc:AlternateContent xmlns:mc="http://schemas.openxmlformats.org/markup-compatibility/2006">
                <mc:Choice xmlns:v="urn:schemas-microsoft-com:vml" Requires="v">
                  <p:oleObj name="公式" r:id="rId3" imgW="1002865" imgH="444307" progId="Equation.3">
                    <p:embed/>
                  </p:oleObj>
                </mc:Choice>
                <mc:Fallback>
                  <p:oleObj name="公式" r:id="rId3" imgW="1002865" imgH="444307" progId="Equation.3">
                    <p:embed/>
                    <p:pic>
                      <p:nvPicPr>
                        <p:cNvPr id="15" name="Object 22">
                          <a:extLst>
                            <a:ext uri="{FF2B5EF4-FFF2-40B4-BE49-F238E27FC236}">
                              <a16:creationId xmlns:a16="http://schemas.microsoft.com/office/drawing/2014/main" id="{E2AE5D50-21CF-9946-AAAD-DFC70F26D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 y="-105"/>
                          <a:ext cx="1769" cy="7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85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69949"/>
            <a:ext cx="10947400" cy="2971800"/>
          </a:xfrm>
        </p:spPr>
        <p:txBody>
          <a:bodyPr/>
          <a:lstStyle/>
          <a:p>
            <a:pPr>
              <a:defRPr/>
            </a:pPr>
            <a:r>
              <a:rPr lang="zh-CN" altLang="en-US" sz="3600" dirty="0"/>
              <a:t>数学公式语言</a:t>
            </a:r>
            <a:r>
              <a:rPr lang="en-US" altLang="zh-CN" sz="3600" dirty="0">
                <a:latin typeface="Times New Roman" pitchFamily="18" charset="0"/>
              </a:rPr>
              <a:t>EQN</a:t>
            </a:r>
          </a:p>
          <a:p>
            <a:pPr lvl="1">
              <a:defRPr/>
            </a:pPr>
            <a:r>
              <a:rPr lang="zh-CN" altLang="en-US" sz="3200" dirty="0"/>
              <a:t>给定输入</a:t>
            </a:r>
            <a:endParaRPr lang="en-US" altLang="zh-CN" sz="3200" dirty="0">
              <a:latin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88</a:t>
            </a:fld>
            <a:endParaRPr lang="en-US"/>
          </a:p>
        </p:txBody>
      </p:sp>
      <p:sp>
        <p:nvSpPr>
          <p:cNvPr id="4" name="标题 3"/>
          <p:cNvSpPr>
            <a:spLocks noGrp="1"/>
          </p:cNvSpPr>
          <p:nvPr>
            <p:ph type="title"/>
          </p:nvPr>
        </p:nvSpPr>
        <p:spPr/>
        <p:txBody>
          <a:bodyPr/>
          <a:lstStyle/>
          <a:p>
            <a:r>
              <a:rPr lang="zh-CN" altLang="en-US" dirty="0"/>
              <a:t>例子</a:t>
            </a:r>
          </a:p>
        </p:txBody>
      </p:sp>
      <p:grpSp>
        <p:nvGrpSpPr>
          <p:cNvPr id="16" name="Group 18">
            <a:extLst>
              <a:ext uri="{FF2B5EF4-FFF2-40B4-BE49-F238E27FC236}">
                <a16:creationId xmlns:a16="http://schemas.microsoft.com/office/drawing/2014/main" id="{772CAD58-3DE4-C64E-8DEB-5AC108467BF9}"/>
              </a:ext>
            </a:extLst>
          </p:cNvPr>
          <p:cNvGrpSpPr>
            <a:grpSpLocks/>
          </p:cNvGrpSpPr>
          <p:nvPr/>
        </p:nvGrpSpPr>
        <p:grpSpPr bwMode="auto">
          <a:xfrm>
            <a:off x="2022117" y="3659619"/>
            <a:ext cx="2667000" cy="762000"/>
            <a:chOff x="612" y="2886"/>
            <a:chExt cx="1680" cy="480"/>
          </a:xfrm>
        </p:grpSpPr>
        <p:sp>
          <p:nvSpPr>
            <p:cNvPr id="17" name="Rectangle 5">
              <a:extLst>
                <a:ext uri="{FF2B5EF4-FFF2-40B4-BE49-F238E27FC236}">
                  <a16:creationId xmlns:a16="http://schemas.microsoft.com/office/drawing/2014/main" id="{E896853D-016B-D44B-90D0-470E6292E4E5}"/>
                </a:ext>
              </a:extLst>
            </p:cNvPr>
            <p:cNvSpPr>
              <a:spLocks noChangeArrowheads="1"/>
            </p:cNvSpPr>
            <p:nvPr/>
          </p:nvSpPr>
          <p:spPr bwMode="auto">
            <a:xfrm>
              <a:off x="612" y="2886"/>
              <a:ext cx="672" cy="384"/>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800">
                  <a:latin typeface="微软雅黑" panose="020B0503020204020204" pitchFamily="34" charset="-122"/>
                </a:rPr>
                <a:t>E</a:t>
              </a:r>
            </a:p>
          </p:txBody>
        </p:sp>
        <p:sp>
          <p:nvSpPr>
            <p:cNvPr id="18" name="Rectangle 6">
              <a:extLst>
                <a:ext uri="{FF2B5EF4-FFF2-40B4-BE49-F238E27FC236}">
                  <a16:creationId xmlns:a16="http://schemas.microsoft.com/office/drawing/2014/main" id="{1F4E01AA-38E2-A241-8D2D-683EAC724FBB}"/>
                </a:ext>
              </a:extLst>
            </p:cNvPr>
            <p:cNvSpPr>
              <a:spLocks noChangeArrowheads="1"/>
            </p:cNvSpPr>
            <p:nvPr/>
          </p:nvSpPr>
          <p:spPr bwMode="auto">
            <a:xfrm>
              <a:off x="1284" y="3126"/>
              <a:ext cx="336" cy="240"/>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800">
                  <a:solidFill>
                    <a:srgbClr val="0033CC"/>
                  </a:solidFill>
                  <a:latin typeface="微软雅黑" panose="020B0503020204020204" pitchFamily="34" charset="-122"/>
                </a:rPr>
                <a:t>n</a:t>
              </a:r>
            </a:p>
          </p:txBody>
        </p:sp>
        <p:sp>
          <p:nvSpPr>
            <p:cNvPr id="19" name="Rectangle 7">
              <a:extLst>
                <a:ext uri="{FF2B5EF4-FFF2-40B4-BE49-F238E27FC236}">
                  <a16:creationId xmlns:a16="http://schemas.microsoft.com/office/drawing/2014/main" id="{A97A74A0-C811-564B-8051-1D77A4BB6920}"/>
                </a:ext>
              </a:extLst>
            </p:cNvPr>
            <p:cNvSpPr>
              <a:spLocks noChangeArrowheads="1"/>
            </p:cNvSpPr>
            <p:nvPr/>
          </p:nvSpPr>
          <p:spPr bwMode="auto">
            <a:xfrm>
              <a:off x="1620" y="2886"/>
              <a:ext cx="672" cy="384"/>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800">
                  <a:latin typeface="微软雅黑" panose="020B0503020204020204" pitchFamily="34" charset="-122"/>
                </a:rPr>
                <a:t>.val</a:t>
              </a:r>
            </a:p>
          </p:txBody>
        </p:sp>
      </p:grpSp>
      <p:sp>
        <p:nvSpPr>
          <p:cNvPr id="20" name="Text Box 9">
            <a:extLst>
              <a:ext uri="{FF2B5EF4-FFF2-40B4-BE49-F238E27FC236}">
                <a16:creationId xmlns:a16="http://schemas.microsoft.com/office/drawing/2014/main" id="{CF58334D-7036-0648-9433-1D4D99724BF3}"/>
              </a:ext>
            </a:extLst>
          </p:cNvPr>
          <p:cNvSpPr txBox="1">
            <a:spLocks noChangeArrowheads="1"/>
          </p:cNvSpPr>
          <p:nvPr/>
        </p:nvSpPr>
        <p:spPr bwMode="auto">
          <a:xfrm>
            <a:off x="2238017" y="2651558"/>
            <a:ext cx="2305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dirty="0"/>
              <a:t>E sub </a:t>
            </a:r>
            <a:r>
              <a:rPr lang="en-US" altLang="zh-CN" dirty="0">
                <a:solidFill>
                  <a:srgbClr val="0033CC"/>
                </a:solidFill>
              </a:rPr>
              <a:t>n</a:t>
            </a:r>
            <a:r>
              <a:rPr lang="en-US" altLang="zh-CN" dirty="0"/>
              <a:t> .</a:t>
            </a:r>
            <a:r>
              <a:rPr lang="en-US" altLang="zh-CN" dirty="0" err="1"/>
              <a:t>val</a:t>
            </a:r>
            <a:endParaRPr lang="en-GB" altLang="zh-CN" dirty="0"/>
          </a:p>
        </p:txBody>
      </p:sp>
      <p:sp>
        <p:nvSpPr>
          <p:cNvPr id="21" name="Text Box 14">
            <a:extLst>
              <a:ext uri="{FF2B5EF4-FFF2-40B4-BE49-F238E27FC236}">
                <a16:creationId xmlns:a16="http://schemas.microsoft.com/office/drawing/2014/main" id="{45EBB0EE-61EE-4849-BD69-AB5F5FE2A32C}"/>
              </a:ext>
            </a:extLst>
          </p:cNvPr>
          <p:cNvSpPr txBox="1">
            <a:spLocks noChangeArrowheads="1"/>
          </p:cNvSpPr>
          <p:nvPr/>
        </p:nvSpPr>
        <p:spPr bwMode="auto">
          <a:xfrm>
            <a:off x="5327915" y="2667000"/>
            <a:ext cx="329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US" altLang="zh-CN" dirty="0"/>
              <a:t>E sub </a:t>
            </a:r>
            <a:r>
              <a:rPr lang="en-US" altLang="zh-CN" dirty="0">
                <a:solidFill>
                  <a:srgbClr val="0033CC"/>
                </a:solidFill>
              </a:rPr>
              <a:t>n</a:t>
            </a:r>
            <a:r>
              <a:rPr lang="en-US" altLang="zh-CN" dirty="0"/>
              <a:t> </a:t>
            </a:r>
            <a:r>
              <a:rPr lang="en-US" altLang="zh-CN" dirty="0">
                <a:solidFill>
                  <a:srgbClr val="C00000"/>
                </a:solidFill>
              </a:rPr>
              <a:t>sub 1</a:t>
            </a:r>
            <a:r>
              <a:rPr lang="en-US" altLang="zh-CN" dirty="0"/>
              <a:t>.val</a:t>
            </a:r>
            <a:endParaRPr lang="en-GB" altLang="zh-CN" dirty="0"/>
          </a:p>
        </p:txBody>
      </p:sp>
      <p:grpSp>
        <p:nvGrpSpPr>
          <p:cNvPr id="22" name="Group 17">
            <a:extLst>
              <a:ext uri="{FF2B5EF4-FFF2-40B4-BE49-F238E27FC236}">
                <a16:creationId xmlns:a16="http://schemas.microsoft.com/office/drawing/2014/main" id="{A65C8325-A6A4-2041-B747-6D712E3D9AAB}"/>
              </a:ext>
            </a:extLst>
          </p:cNvPr>
          <p:cNvGrpSpPr>
            <a:grpSpLocks/>
          </p:cNvGrpSpPr>
          <p:nvPr/>
        </p:nvGrpSpPr>
        <p:grpSpPr bwMode="auto">
          <a:xfrm>
            <a:off x="5543815" y="3675061"/>
            <a:ext cx="2908300" cy="935038"/>
            <a:chOff x="3288" y="2886"/>
            <a:chExt cx="1832" cy="589"/>
          </a:xfrm>
        </p:grpSpPr>
        <p:sp>
          <p:nvSpPr>
            <p:cNvPr id="23" name="Rectangle 11">
              <a:extLst>
                <a:ext uri="{FF2B5EF4-FFF2-40B4-BE49-F238E27FC236}">
                  <a16:creationId xmlns:a16="http://schemas.microsoft.com/office/drawing/2014/main" id="{617032D8-D622-A64A-B2C4-FBE900332575}"/>
                </a:ext>
              </a:extLst>
            </p:cNvPr>
            <p:cNvSpPr>
              <a:spLocks noChangeArrowheads="1"/>
            </p:cNvSpPr>
            <p:nvPr/>
          </p:nvSpPr>
          <p:spPr bwMode="auto">
            <a:xfrm>
              <a:off x="3288" y="2886"/>
              <a:ext cx="672" cy="384"/>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800">
                  <a:latin typeface="微软雅黑" panose="020B0503020204020204" pitchFamily="34" charset="-122"/>
                </a:rPr>
                <a:t>E</a:t>
              </a:r>
            </a:p>
          </p:txBody>
        </p:sp>
        <p:sp>
          <p:nvSpPr>
            <p:cNvPr id="24" name="Rectangle 12">
              <a:extLst>
                <a:ext uri="{FF2B5EF4-FFF2-40B4-BE49-F238E27FC236}">
                  <a16:creationId xmlns:a16="http://schemas.microsoft.com/office/drawing/2014/main" id="{9F28F53F-1493-E049-B809-F39BBA71A481}"/>
                </a:ext>
              </a:extLst>
            </p:cNvPr>
            <p:cNvSpPr>
              <a:spLocks noChangeArrowheads="1"/>
            </p:cNvSpPr>
            <p:nvPr/>
          </p:nvSpPr>
          <p:spPr bwMode="auto">
            <a:xfrm>
              <a:off x="3960" y="3126"/>
              <a:ext cx="336" cy="240"/>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800">
                  <a:solidFill>
                    <a:srgbClr val="0033CC"/>
                  </a:solidFill>
                  <a:latin typeface="微软雅黑" panose="020B0503020204020204" pitchFamily="34" charset="-122"/>
                </a:rPr>
                <a:t>n</a:t>
              </a:r>
            </a:p>
          </p:txBody>
        </p:sp>
        <p:sp>
          <p:nvSpPr>
            <p:cNvPr id="25" name="Rectangle 13">
              <a:extLst>
                <a:ext uri="{FF2B5EF4-FFF2-40B4-BE49-F238E27FC236}">
                  <a16:creationId xmlns:a16="http://schemas.microsoft.com/office/drawing/2014/main" id="{742B5E92-73B4-2046-A5C0-79CC3272D377}"/>
                </a:ext>
              </a:extLst>
            </p:cNvPr>
            <p:cNvSpPr>
              <a:spLocks noChangeArrowheads="1"/>
            </p:cNvSpPr>
            <p:nvPr/>
          </p:nvSpPr>
          <p:spPr bwMode="auto">
            <a:xfrm>
              <a:off x="4448" y="2886"/>
              <a:ext cx="672" cy="384"/>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800">
                  <a:latin typeface="微软雅黑" panose="020B0503020204020204" pitchFamily="34" charset="-122"/>
                </a:rPr>
                <a:t>.val</a:t>
              </a:r>
            </a:p>
          </p:txBody>
        </p:sp>
        <p:sp>
          <p:nvSpPr>
            <p:cNvPr id="26" name="Rectangle 15">
              <a:extLst>
                <a:ext uri="{FF2B5EF4-FFF2-40B4-BE49-F238E27FC236}">
                  <a16:creationId xmlns:a16="http://schemas.microsoft.com/office/drawing/2014/main" id="{5F3E3781-28A3-C540-8CB0-DBA0F115DC97}"/>
                </a:ext>
              </a:extLst>
            </p:cNvPr>
            <p:cNvSpPr>
              <a:spLocks noChangeArrowheads="1"/>
            </p:cNvSpPr>
            <p:nvPr/>
          </p:nvSpPr>
          <p:spPr bwMode="auto">
            <a:xfrm>
              <a:off x="4295" y="3267"/>
              <a:ext cx="154" cy="208"/>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a:solidFill>
                    <a:srgbClr val="C00000"/>
                  </a:solidFill>
                  <a:latin typeface="微软雅黑" panose="020B0503020204020204" pitchFamily="34" charset="-122"/>
                </a:rPr>
                <a:t>1</a:t>
              </a:r>
            </a:p>
          </p:txBody>
        </p:sp>
      </p:grpSp>
      <p:cxnSp>
        <p:nvCxnSpPr>
          <p:cNvPr id="27" name="直接连接符 34">
            <a:extLst>
              <a:ext uri="{FF2B5EF4-FFF2-40B4-BE49-F238E27FC236}">
                <a16:creationId xmlns:a16="http://schemas.microsoft.com/office/drawing/2014/main" id="{AD5BA6E5-175F-5341-863F-BAD53929E3B3}"/>
              </a:ext>
            </a:extLst>
          </p:cNvPr>
          <p:cNvCxnSpPr/>
          <p:nvPr/>
        </p:nvCxnSpPr>
        <p:spPr bwMode="auto">
          <a:xfrm>
            <a:off x="8625153" y="3675061"/>
            <a:ext cx="385762" cy="0"/>
          </a:xfrm>
          <a:prstGeom prst="line">
            <a:avLst/>
          </a:prstGeom>
          <a:solidFill>
            <a:schemeClr val="accent1"/>
          </a:solidFill>
          <a:ln w="22225" cap="flat" cmpd="sng" algn="ctr">
            <a:solidFill>
              <a:schemeClr val="tx1"/>
            </a:solidFill>
            <a:prstDash val="dash"/>
            <a:round/>
            <a:headEnd type="none" w="med" len="med"/>
            <a:tailEnd type="none" w="lg" len="lg"/>
          </a:ln>
          <a:effectLst/>
        </p:spPr>
      </p:cxnSp>
      <p:cxnSp>
        <p:nvCxnSpPr>
          <p:cNvPr id="28" name="直接连接符 35">
            <a:extLst>
              <a:ext uri="{FF2B5EF4-FFF2-40B4-BE49-F238E27FC236}">
                <a16:creationId xmlns:a16="http://schemas.microsoft.com/office/drawing/2014/main" id="{31BE3B5E-87D8-1B4D-AE9D-B3586A265FB0}"/>
              </a:ext>
            </a:extLst>
          </p:cNvPr>
          <p:cNvCxnSpPr/>
          <p:nvPr/>
        </p:nvCxnSpPr>
        <p:spPr bwMode="auto">
          <a:xfrm>
            <a:off x="7560411" y="4610099"/>
            <a:ext cx="1450504" cy="0"/>
          </a:xfrm>
          <a:prstGeom prst="line">
            <a:avLst/>
          </a:prstGeom>
          <a:solidFill>
            <a:schemeClr val="accent1"/>
          </a:solidFill>
          <a:ln w="22225" cap="flat" cmpd="sng" algn="ctr">
            <a:solidFill>
              <a:schemeClr val="tx1"/>
            </a:solidFill>
            <a:prstDash val="dash"/>
            <a:round/>
            <a:headEnd type="none" w="med" len="med"/>
            <a:tailEnd type="none" w="lg" len="lg"/>
          </a:ln>
          <a:effectLst/>
        </p:spPr>
      </p:cxnSp>
      <p:cxnSp>
        <p:nvCxnSpPr>
          <p:cNvPr id="29" name="直接连接符 36">
            <a:extLst>
              <a:ext uri="{FF2B5EF4-FFF2-40B4-BE49-F238E27FC236}">
                <a16:creationId xmlns:a16="http://schemas.microsoft.com/office/drawing/2014/main" id="{AF575148-B82B-1E4C-B4BC-95CBB91F779E}"/>
              </a:ext>
            </a:extLst>
          </p:cNvPr>
          <p:cNvCxnSpPr/>
          <p:nvPr/>
        </p:nvCxnSpPr>
        <p:spPr bwMode="auto">
          <a:xfrm>
            <a:off x="8784547" y="3700307"/>
            <a:ext cx="0" cy="909792"/>
          </a:xfrm>
          <a:prstGeom prst="line">
            <a:avLst/>
          </a:prstGeom>
          <a:solidFill>
            <a:schemeClr val="accent1"/>
          </a:solidFill>
          <a:ln w="22225" cap="flat" cmpd="sng" algn="ctr">
            <a:solidFill>
              <a:schemeClr val="tx1"/>
            </a:solidFill>
            <a:prstDash val="dash"/>
            <a:round/>
            <a:headEnd type="stealth" w="lg" len="lg"/>
            <a:tailEnd type="stealth" w="lg" len="lg"/>
          </a:ln>
          <a:effectLst/>
        </p:spPr>
      </p:cxnSp>
      <p:sp>
        <p:nvSpPr>
          <p:cNvPr id="30" name="文本框 29">
            <a:extLst>
              <a:ext uri="{FF2B5EF4-FFF2-40B4-BE49-F238E27FC236}">
                <a16:creationId xmlns:a16="http://schemas.microsoft.com/office/drawing/2014/main" id="{F3FBB2D8-5E4C-1A4C-B538-4E40C0689235}"/>
              </a:ext>
            </a:extLst>
          </p:cNvPr>
          <p:cNvSpPr txBox="1"/>
          <p:nvPr/>
        </p:nvSpPr>
        <p:spPr>
          <a:xfrm>
            <a:off x="8784547" y="3919022"/>
            <a:ext cx="112723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高度</a:t>
            </a:r>
            <a:r>
              <a:rPr lang="en-US" altLang="zh-CN" sz="2400" dirty="0" err="1">
                <a:latin typeface="微软雅黑" panose="020B0503020204020204" pitchFamily="34" charset="-122"/>
                <a:ea typeface="微软雅黑" panose="020B0503020204020204" pitchFamily="34" charset="-122"/>
              </a:rPr>
              <a:t>ht</a:t>
            </a:r>
            <a:endParaRPr lang="zh-CN" altLang="en-US" sz="2400" dirty="0">
              <a:latin typeface="微软雅黑" panose="020B0503020204020204" pitchFamily="34" charset="-122"/>
              <a:ea typeface="微软雅黑" panose="020B0503020204020204" pitchFamily="34" charset="-122"/>
            </a:endParaRPr>
          </a:p>
        </p:txBody>
      </p:sp>
      <p:sp>
        <p:nvSpPr>
          <p:cNvPr id="31" name="线形标注 1(带强调线) 38">
            <a:extLst>
              <a:ext uri="{FF2B5EF4-FFF2-40B4-BE49-F238E27FC236}">
                <a16:creationId xmlns:a16="http://schemas.microsoft.com/office/drawing/2014/main" id="{419F40B5-D944-CD40-9471-90A42F4FD7F2}"/>
              </a:ext>
            </a:extLst>
          </p:cNvPr>
          <p:cNvSpPr/>
          <p:nvPr/>
        </p:nvSpPr>
        <p:spPr bwMode="auto">
          <a:xfrm flipH="1">
            <a:off x="5256155" y="4957888"/>
            <a:ext cx="1094110" cy="612648"/>
          </a:xfrm>
          <a:prstGeom prst="accentCallout1">
            <a:avLst>
              <a:gd name="adj1" fmla="val 18750"/>
              <a:gd name="adj2" fmla="val -8333"/>
              <a:gd name="adj3" fmla="val -51787"/>
              <a:gd name="adj4" fmla="val -70801"/>
            </a:avLst>
          </a:prstGeom>
          <a:ln>
            <a:solidFill>
              <a:schemeClr val="tx1"/>
            </a:solidFill>
            <a:headEnd type="none" w="med" len="med"/>
            <a:tailEnd type="stealth" w="lg" len="lg"/>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defTabSz="914400" fontAlgn="base">
              <a:spcBef>
                <a:spcPct val="0"/>
              </a:spcBef>
              <a:spcAft>
                <a:spcPct val="0"/>
              </a:spcAft>
            </a:pPr>
            <a:r>
              <a:rPr lang="zh-CN" altLang="en-US" sz="2400" dirty="0">
                <a:solidFill>
                  <a:schemeClr val="tx1"/>
                </a:solidFill>
                <a:latin typeface="微软雅黑" panose="020B0503020204020204" pitchFamily="34" charset="-122"/>
                <a:ea typeface="微软雅黑" panose="020B0503020204020204" pitchFamily="34" charset="-122"/>
              </a:rPr>
              <a:t>字号</a:t>
            </a:r>
            <a:r>
              <a:rPr lang="en-US" altLang="zh-CN" sz="2400" dirty="0" err="1">
                <a:solidFill>
                  <a:schemeClr val="tx1"/>
                </a:solidFill>
                <a:latin typeface="微软雅黑" panose="020B0503020204020204" pitchFamily="34" charset="-122"/>
                <a:ea typeface="微软雅黑" panose="020B0503020204020204" pitchFamily="34" charset="-122"/>
              </a:rPr>
              <a:t>ps</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0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par>
                                <p:cTn id="27" presetID="2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righ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0" grpId="0"/>
      <p:bldP spid="3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58837"/>
            <a:ext cx="8534400" cy="609600"/>
          </a:xfrm>
        </p:spPr>
        <p:txBody>
          <a:bodyPr/>
          <a:lstStyle/>
          <a:p>
            <a:r>
              <a:rPr lang="zh-CN" altLang="en-US" sz="3600" dirty="0"/>
              <a:t>识别输入并进行格式转换的</a:t>
            </a:r>
            <a:r>
              <a:rPr lang="en-US" altLang="zh-CN" sz="3600" dirty="0"/>
              <a:t>L</a:t>
            </a:r>
            <a:r>
              <a:rPr lang="zh-CN" altLang="en-US" sz="3600" dirty="0"/>
              <a:t>属性定义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89</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523607061"/>
              </p:ext>
            </p:extLst>
          </p:nvPr>
        </p:nvGraphicFramePr>
        <p:xfrm>
          <a:off x="1752601" y="1600200"/>
          <a:ext cx="5040313" cy="4114800"/>
        </p:xfrm>
        <a:graphic>
          <a:graphicData uri="http://schemas.openxmlformats.org/drawingml/2006/table">
            <a:tbl>
              <a:tblPr firstRow="1" bandRow="1"/>
              <a:tblGrid>
                <a:gridCol w="1944121">
                  <a:extLst>
                    <a:ext uri="{9D8B030D-6E8A-4147-A177-3AD203B41FA5}">
                      <a16:colId xmlns:a16="http://schemas.microsoft.com/office/drawing/2014/main" val="20000"/>
                    </a:ext>
                  </a:extLst>
                </a:gridCol>
                <a:gridCol w="3096192">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:=10</a:t>
                      </a:r>
                    </a:p>
                    <a:p>
                      <a:r>
                        <a:rPr kumimoji="1" lang="en-US" altLang="zh-CN" sz="2400" dirty="0">
                          <a:latin typeface="Times New Roman" pitchFamily="18" charset="0"/>
                        </a:rPr>
                        <a:t>S.</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i="1" dirty="0">
                          <a:latin typeface="Times New Roman" pitchFamily="18" charset="0"/>
                        </a:rPr>
                        <a:t>ht</a:t>
                      </a: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a:latin typeface="Times New Roman" pitchFamily="18" charset="0"/>
                        </a:rPr>
                        <a:t>max</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a:t>
                      </a:r>
                      <a:r>
                        <a:rPr kumimoji="1" lang="en-US" altLang="zh-CN" sz="2400" i="1" dirty="0">
                          <a:latin typeface="Times New Roman" pitchFamily="18" charset="0"/>
                        </a:rPr>
                        <a:t>shrink</a:t>
                      </a:r>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       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err="1">
                          <a:latin typeface="Times New Roman" pitchFamily="18" charset="0"/>
                        </a:rPr>
                        <a:t>disp</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:=text.</a:t>
                      </a:r>
                      <a:r>
                        <a:rPr kumimoji="1" lang="en-US" altLang="zh-CN" sz="2400" i="1" dirty="0">
                          <a:latin typeface="Times New Roman" pitchFamily="18" charset="0"/>
                        </a:rPr>
                        <a:t>h</a:t>
                      </a:r>
                      <a:r>
                        <a:rPr kumimoji="1" lang="en-US" altLang="zh-CN" sz="2400" dirty="0">
                          <a:latin typeface="Times New Roman" pitchFamily="18" charset="0"/>
                        </a:rPr>
                        <a:t>*B.</a:t>
                      </a:r>
                      <a:r>
                        <a:rPr kumimoji="1" lang="en-US" altLang="zh-CN" sz="2400" i="1" dirty="0">
                          <a:latin typeface="Times New Roman" pitchFamily="18" charset="0"/>
                        </a:rPr>
                        <a:t>ps</a:t>
                      </a:r>
                      <a:endParaRPr kumimoji="1" lang="en-US" altLang="zh-CN" sz="1800" i="1" dirty="0">
                        <a:latin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sp>
        <p:nvSpPr>
          <p:cNvPr id="8" name="Text Box 2"/>
          <p:cNvSpPr txBox="1">
            <a:spLocks noChangeArrowheads="1"/>
          </p:cNvSpPr>
          <p:nvPr/>
        </p:nvSpPr>
        <p:spPr bwMode="auto">
          <a:xfrm>
            <a:off x="7086600" y="1762570"/>
            <a:ext cx="2273710" cy="463846"/>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zh-CN" altLang="en-US" b="1" kern="0" dirty="0">
                <a:solidFill>
                  <a:srgbClr val="000000"/>
                </a:solidFill>
                <a:latin typeface="Times New Roman" pitchFamily="18" charset="0"/>
                <a:ea typeface="华文新魏" pitchFamily="2" charset="-122"/>
                <a:cs typeface="Times New Roman" pitchFamily="18" charset="0"/>
              </a:rPr>
              <a:t>其中，</a:t>
            </a:r>
            <a:r>
              <a:rPr kumimoji="1" lang="en-US" altLang="zh-CN" b="1" kern="0" dirty="0">
                <a:solidFill>
                  <a:srgbClr val="000000"/>
                </a:solidFill>
                <a:latin typeface="Times New Roman" pitchFamily="18" charset="0"/>
                <a:ea typeface="华文新魏" pitchFamily="2" charset="-122"/>
                <a:cs typeface="Times New Roman" pitchFamily="18" charset="0"/>
              </a:rPr>
              <a:t>B</a:t>
            </a:r>
            <a:r>
              <a:rPr kumimoji="1" lang="zh-CN" altLang="en-US" b="1" kern="0" dirty="0">
                <a:solidFill>
                  <a:srgbClr val="000000"/>
                </a:solidFill>
                <a:latin typeface="Times New Roman" pitchFamily="18" charset="0"/>
                <a:ea typeface="华文新魏" pitchFamily="2" charset="-122"/>
                <a:cs typeface="Times New Roman" pitchFamily="18" charset="0"/>
                <a:sym typeface="Symbol" pitchFamily="18" charset="2"/>
              </a:rPr>
              <a:t>是盒子</a:t>
            </a:r>
          </a:p>
        </p:txBody>
      </p:sp>
    </p:spTree>
    <p:extLst>
      <p:ext uri="{BB962C8B-B14F-4D97-AF65-F5344CB8AC3E}">
        <p14:creationId xmlns:p14="http://schemas.microsoft.com/office/powerpoint/2010/main" val="355805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1" y="882824"/>
            <a:ext cx="11404600" cy="5365576"/>
          </a:xfrm>
        </p:spPr>
        <p:txBody>
          <a:bodyPr/>
          <a:lstStyle/>
          <a:p>
            <a:pPr eaLnBrk="0" hangingPunct="0">
              <a:buClr>
                <a:srgbClr val="FF0000"/>
              </a:buClr>
            </a:pPr>
            <a:r>
              <a:rPr kumimoji="1" lang="zh-CN" altLang="zh-CN" sz="3600" dirty="0">
                <a:solidFill>
                  <a:srgbClr val="000000"/>
                </a:solidFill>
                <a:latin typeface="华文新魏"/>
                <a:ea typeface="华文新魏"/>
              </a:rPr>
              <a:t>语义分析阶段分析源程序的含义，并作相应的处理，语义分析的基本功能</a:t>
            </a:r>
            <a:r>
              <a:rPr kumimoji="1" lang="zh-CN" altLang="en-US" sz="3600" dirty="0">
                <a:solidFill>
                  <a:srgbClr val="000000"/>
                </a:solidFill>
                <a:latin typeface="华文新魏"/>
                <a:ea typeface="华文新魏"/>
              </a:rPr>
              <a:t>:</a:t>
            </a:r>
            <a:endParaRPr kumimoji="1" lang="en-US" altLang="zh-CN" sz="3600" dirty="0">
              <a:solidFill>
                <a:srgbClr val="000000"/>
              </a:solidFill>
              <a:latin typeface="华文新魏"/>
              <a:ea typeface="华文新魏"/>
            </a:endParaRPr>
          </a:p>
          <a:p>
            <a:pPr lvl="1" eaLnBrk="0" hangingPunct="0">
              <a:spcBef>
                <a:spcPct val="30000"/>
              </a:spcBef>
            </a:pPr>
            <a:r>
              <a:rPr kumimoji="1" lang="zh-CN" altLang="en-US" sz="3200" b="1" u="sng" dirty="0">
                <a:solidFill>
                  <a:srgbClr val="F63C28"/>
                </a:solidFill>
                <a:latin typeface="华文新魏"/>
                <a:ea typeface="华文新魏"/>
              </a:rPr>
              <a:t>确定类型</a:t>
            </a:r>
            <a:r>
              <a:rPr kumimoji="1" lang="en-US" altLang="zh-CN" sz="3200" dirty="0">
                <a:solidFill>
                  <a:srgbClr val="000000"/>
                </a:solidFill>
                <a:latin typeface="华文新魏"/>
                <a:ea typeface="华文新魏"/>
              </a:rPr>
              <a:t>:</a:t>
            </a:r>
            <a:r>
              <a:rPr kumimoji="1" lang="zh-CN" altLang="en-US" sz="3200" dirty="0">
                <a:solidFill>
                  <a:srgbClr val="000000"/>
                </a:solidFill>
                <a:latin typeface="华文新魏"/>
                <a:ea typeface="华文新魏"/>
              </a:rPr>
              <a:t>确定标识符所关联数据对象的类型，即处理源程序的说明部分</a:t>
            </a:r>
          </a:p>
          <a:p>
            <a:pPr lvl="1" eaLnBrk="0" hangingPunct="0"/>
            <a:r>
              <a:rPr kumimoji="1" lang="zh-CN" altLang="en-US" sz="3200" b="1" u="sng" dirty="0">
                <a:solidFill>
                  <a:srgbClr val="F63C28"/>
                </a:solidFill>
                <a:latin typeface="华文新魏"/>
                <a:ea typeface="华文新魏"/>
              </a:rPr>
              <a:t>类型检查</a:t>
            </a:r>
            <a:r>
              <a:rPr kumimoji="1" lang="en-US" altLang="zh-CN" sz="3200" dirty="0">
                <a:solidFill>
                  <a:srgbClr val="000000"/>
                </a:solidFill>
                <a:latin typeface="华文新魏"/>
                <a:ea typeface="华文新魏"/>
              </a:rPr>
              <a:t>:</a:t>
            </a:r>
            <a:r>
              <a:rPr kumimoji="1" lang="zh-CN" altLang="en-US" sz="3200" dirty="0">
                <a:solidFill>
                  <a:srgbClr val="000000"/>
                </a:solidFill>
                <a:latin typeface="华文新魏"/>
                <a:ea typeface="华文新魏"/>
              </a:rPr>
              <a:t>对运算及进行运算的运算分量进行类型检查，检查运算的合法性与运算分量类型的一致性（相容性），必要时作相应的类型转换</a:t>
            </a:r>
            <a:endParaRPr kumimoji="1" lang="en-US" altLang="zh-CN" sz="3200" dirty="0">
              <a:solidFill>
                <a:srgbClr val="000000"/>
              </a:solidFill>
              <a:latin typeface="华文新魏"/>
              <a:ea typeface="华文新魏"/>
            </a:endParaRPr>
          </a:p>
          <a:p>
            <a:pPr lvl="1"/>
            <a:r>
              <a:rPr lang="zh-CN" altLang="en-US" sz="3200" b="1" u="sng" dirty="0">
                <a:solidFill>
                  <a:srgbClr val="F63C28"/>
                </a:solidFill>
              </a:rPr>
              <a:t>识别含义</a:t>
            </a:r>
            <a:r>
              <a:rPr lang="en-US" altLang="zh-CN" sz="3200" dirty="0"/>
              <a:t>:</a:t>
            </a:r>
            <a:r>
              <a:rPr lang="zh-CN" altLang="en-US" sz="3200" dirty="0"/>
              <a:t>确定程序中各构成成分组合到一起的含义，对可执行语句生成中间代码或目标代码</a:t>
            </a:r>
          </a:p>
          <a:p>
            <a:pPr lvl="2"/>
            <a:r>
              <a:rPr lang="zh-CN" altLang="en-US" sz="3200" dirty="0"/>
              <a:t>语义分析往往是和中间代码生成紧密联系的</a:t>
            </a:r>
          </a:p>
        </p:txBody>
      </p:sp>
      <p:sp>
        <p:nvSpPr>
          <p:cNvPr id="3" name="灯片编号占位符 2"/>
          <p:cNvSpPr>
            <a:spLocks noGrp="1"/>
          </p:cNvSpPr>
          <p:nvPr>
            <p:ph type="sldNum" sz="quarter" idx="12"/>
          </p:nvPr>
        </p:nvSpPr>
        <p:spPr/>
        <p:txBody>
          <a:bodyPr/>
          <a:lstStyle/>
          <a:p>
            <a:fld id="{10F35DC5-7E65-8247-99AB-4E984F8A921E}" type="slidenum">
              <a:rPr lang="en-US" smtClean="0"/>
              <a:pPr/>
              <a:t>9</a:t>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p>
        </p:txBody>
      </p:sp>
    </p:spTree>
    <p:extLst>
      <p:ext uri="{BB962C8B-B14F-4D97-AF65-F5344CB8AC3E}">
        <p14:creationId xmlns:p14="http://schemas.microsoft.com/office/powerpoint/2010/main" val="400729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933624"/>
            <a:ext cx="8534400" cy="609600"/>
          </a:xfrm>
        </p:spPr>
        <p:txBody>
          <a:bodyPr/>
          <a:lstStyle/>
          <a:p>
            <a:r>
              <a:rPr lang="zh-CN" altLang="en-US" sz="3600" dirty="0"/>
              <a:t>识别输入并进行格式转换的</a:t>
            </a:r>
            <a:r>
              <a:rPr lang="en-US" altLang="zh-CN" sz="3600" dirty="0"/>
              <a:t>L</a:t>
            </a:r>
            <a:r>
              <a:rPr lang="zh-CN" altLang="en-US" sz="3600" dirty="0"/>
              <a:t>属性定义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90</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839852919"/>
              </p:ext>
            </p:extLst>
          </p:nvPr>
        </p:nvGraphicFramePr>
        <p:xfrm>
          <a:off x="1752601" y="1600200"/>
          <a:ext cx="5040313" cy="4114800"/>
        </p:xfrm>
        <a:graphic>
          <a:graphicData uri="http://schemas.openxmlformats.org/drawingml/2006/table">
            <a:tbl>
              <a:tblPr firstRow="1" bandRow="1"/>
              <a:tblGrid>
                <a:gridCol w="1944121">
                  <a:extLst>
                    <a:ext uri="{9D8B030D-6E8A-4147-A177-3AD203B41FA5}">
                      <a16:colId xmlns:a16="http://schemas.microsoft.com/office/drawing/2014/main" val="20000"/>
                    </a:ext>
                  </a:extLst>
                </a:gridCol>
                <a:gridCol w="3096192">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:=10</a:t>
                      </a:r>
                    </a:p>
                    <a:p>
                      <a:r>
                        <a:rPr kumimoji="1" lang="en-US" altLang="zh-CN" sz="2400" dirty="0">
                          <a:latin typeface="Times New Roman" pitchFamily="18" charset="0"/>
                        </a:rPr>
                        <a:t>S.</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i="1" dirty="0">
                          <a:latin typeface="Times New Roman" pitchFamily="18" charset="0"/>
                        </a:rPr>
                        <a:t>ht</a:t>
                      </a: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a:latin typeface="Times New Roman" pitchFamily="18" charset="0"/>
                        </a:rPr>
                        <a:t>max</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a:t>
                      </a:r>
                      <a:r>
                        <a:rPr kumimoji="1" lang="en-US" altLang="zh-CN" sz="2400" i="1" dirty="0">
                          <a:latin typeface="Times New Roman" pitchFamily="18" charset="0"/>
                        </a:rPr>
                        <a:t>shrink</a:t>
                      </a:r>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       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err="1">
                          <a:latin typeface="Times New Roman" pitchFamily="18" charset="0"/>
                        </a:rPr>
                        <a:t>disp</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:=text.</a:t>
                      </a:r>
                      <a:r>
                        <a:rPr kumimoji="1" lang="en-US" altLang="zh-CN" sz="2400" i="1" dirty="0">
                          <a:latin typeface="Times New Roman" pitchFamily="18" charset="0"/>
                        </a:rPr>
                        <a:t>h</a:t>
                      </a:r>
                      <a:r>
                        <a:rPr kumimoji="1" lang="en-US" altLang="zh-CN" sz="2400" dirty="0">
                          <a:latin typeface="Times New Roman" pitchFamily="18" charset="0"/>
                        </a:rPr>
                        <a:t>*B.</a:t>
                      </a:r>
                      <a:r>
                        <a:rPr kumimoji="1" lang="en-US" altLang="zh-CN" sz="2400" i="1" dirty="0">
                          <a:latin typeface="Times New Roman" pitchFamily="18" charset="0"/>
                        </a:rPr>
                        <a:t>ps</a:t>
                      </a:r>
                      <a:endParaRPr kumimoji="1" lang="en-US" altLang="zh-CN" sz="1800" i="1" dirty="0">
                        <a:latin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sp>
        <p:nvSpPr>
          <p:cNvPr id="8" name="Text Box 2"/>
          <p:cNvSpPr txBox="1">
            <a:spLocks noChangeArrowheads="1"/>
          </p:cNvSpPr>
          <p:nvPr/>
        </p:nvSpPr>
        <p:spPr bwMode="auto">
          <a:xfrm>
            <a:off x="7086600" y="2289793"/>
            <a:ext cx="3429000" cy="833178"/>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B</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BB</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表示两个盒子的并置；</a:t>
            </a:r>
            <a:endParaRPr kumimoji="1" lang="zh-CN" altLang="en-US" b="1"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endParaRPr>
          </a:p>
        </p:txBody>
      </p:sp>
      <p:sp>
        <p:nvSpPr>
          <p:cNvPr id="5" name="矩形 4"/>
          <p:cNvSpPr/>
          <p:nvPr/>
        </p:nvSpPr>
        <p:spPr bwMode="auto">
          <a:xfrm>
            <a:off x="1676400" y="2895600"/>
            <a:ext cx="1905000" cy="5334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
        <p:nvSpPr>
          <p:cNvPr id="9" name="Text Box 2"/>
          <p:cNvSpPr txBox="1">
            <a:spLocks noChangeArrowheads="1"/>
          </p:cNvSpPr>
          <p:nvPr/>
        </p:nvSpPr>
        <p:spPr bwMode="auto">
          <a:xfrm>
            <a:off x="7086600" y="1762570"/>
            <a:ext cx="2273710" cy="463846"/>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zh-CN" altLang="en-US" b="1" kern="0" dirty="0">
                <a:solidFill>
                  <a:srgbClr val="000000"/>
                </a:solidFill>
                <a:latin typeface="Times New Roman" pitchFamily="18" charset="0"/>
                <a:ea typeface="华文新魏" pitchFamily="2" charset="-122"/>
                <a:cs typeface="Times New Roman" pitchFamily="18" charset="0"/>
              </a:rPr>
              <a:t>其中，</a:t>
            </a:r>
            <a:r>
              <a:rPr kumimoji="1" lang="en-US" altLang="zh-CN" b="1" kern="0" dirty="0">
                <a:solidFill>
                  <a:srgbClr val="000000"/>
                </a:solidFill>
                <a:latin typeface="Times New Roman" pitchFamily="18" charset="0"/>
                <a:ea typeface="华文新魏" pitchFamily="2" charset="-122"/>
                <a:cs typeface="Times New Roman" pitchFamily="18" charset="0"/>
              </a:rPr>
              <a:t>B</a:t>
            </a:r>
            <a:r>
              <a:rPr kumimoji="1" lang="zh-CN" altLang="en-US" b="1" kern="0" dirty="0">
                <a:solidFill>
                  <a:srgbClr val="000000"/>
                </a:solidFill>
                <a:latin typeface="Times New Roman" pitchFamily="18" charset="0"/>
                <a:ea typeface="华文新魏" pitchFamily="2" charset="-122"/>
                <a:cs typeface="Times New Roman" pitchFamily="18" charset="0"/>
                <a:sym typeface="Symbol" pitchFamily="18" charset="2"/>
              </a:rPr>
              <a:t>是盒子</a:t>
            </a:r>
          </a:p>
        </p:txBody>
      </p:sp>
    </p:spTree>
    <p:extLst>
      <p:ext uri="{BB962C8B-B14F-4D97-AF65-F5344CB8AC3E}">
        <p14:creationId xmlns:p14="http://schemas.microsoft.com/office/powerpoint/2010/main" val="1750059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838200"/>
            <a:ext cx="8534400" cy="609600"/>
          </a:xfrm>
        </p:spPr>
        <p:txBody>
          <a:bodyPr/>
          <a:lstStyle/>
          <a:p>
            <a:r>
              <a:rPr lang="zh-CN" altLang="en-US" sz="3600" dirty="0"/>
              <a:t>识别输入并进行格式转换的</a:t>
            </a:r>
            <a:r>
              <a:rPr lang="en-US" altLang="zh-CN" sz="3600" dirty="0"/>
              <a:t>L</a:t>
            </a:r>
            <a:r>
              <a:rPr lang="zh-CN" altLang="en-US" sz="3600" dirty="0"/>
              <a:t>属性定义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91</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186602789"/>
              </p:ext>
            </p:extLst>
          </p:nvPr>
        </p:nvGraphicFramePr>
        <p:xfrm>
          <a:off x="1752601" y="1600200"/>
          <a:ext cx="5040313" cy="4114800"/>
        </p:xfrm>
        <a:graphic>
          <a:graphicData uri="http://schemas.openxmlformats.org/drawingml/2006/table">
            <a:tbl>
              <a:tblPr firstRow="1" bandRow="1"/>
              <a:tblGrid>
                <a:gridCol w="1944121">
                  <a:extLst>
                    <a:ext uri="{9D8B030D-6E8A-4147-A177-3AD203B41FA5}">
                      <a16:colId xmlns:a16="http://schemas.microsoft.com/office/drawing/2014/main" val="20000"/>
                    </a:ext>
                  </a:extLst>
                </a:gridCol>
                <a:gridCol w="3096192">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:=10</a:t>
                      </a:r>
                    </a:p>
                    <a:p>
                      <a:r>
                        <a:rPr kumimoji="1" lang="en-US" altLang="zh-CN" sz="2400" dirty="0">
                          <a:latin typeface="Times New Roman" pitchFamily="18" charset="0"/>
                        </a:rPr>
                        <a:t>S.</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i="1" dirty="0">
                          <a:latin typeface="Times New Roman" pitchFamily="18" charset="0"/>
                        </a:rPr>
                        <a:t>ht</a:t>
                      </a: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a:latin typeface="Times New Roman" pitchFamily="18" charset="0"/>
                        </a:rPr>
                        <a:t>max</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a:t>
                      </a:r>
                      <a:r>
                        <a:rPr kumimoji="1" lang="en-US" altLang="zh-CN" sz="2400" i="1" dirty="0">
                          <a:latin typeface="Times New Roman" pitchFamily="18" charset="0"/>
                        </a:rPr>
                        <a:t>shrink</a:t>
                      </a:r>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       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err="1">
                          <a:latin typeface="Times New Roman" pitchFamily="18" charset="0"/>
                        </a:rPr>
                        <a:t>disp</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:=text.</a:t>
                      </a:r>
                      <a:r>
                        <a:rPr kumimoji="1" lang="en-US" altLang="zh-CN" sz="2400" i="1" dirty="0">
                          <a:latin typeface="Times New Roman" pitchFamily="18" charset="0"/>
                        </a:rPr>
                        <a:t>h</a:t>
                      </a:r>
                      <a:r>
                        <a:rPr kumimoji="1" lang="en-US" altLang="zh-CN" sz="2400" dirty="0">
                          <a:latin typeface="Times New Roman" pitchFamily="18" charset="0"/>
                        </a:rPr>
                        <a:t>*B.</a:t>
                      </a:r>
                      <a:r>
                        <a:rPr kumimoji="1" lang="en-US" altLang="zh-CN" sz="2400" i="1" dirty="0">
                          <a:latin typeface="Times New Roman" pitchFamily="18" charset="0"/>
                        </a:rPr>
                        <a:t>ps</a:t>
                      </a:r>
                      <a:endParaRPr kumimoji="1" lang="en-US" altLang="zh-CN" sz="1800" i="1" dirty="0">
                        <a:latin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sp>
        <p:nvSpPr>
          <p:cNvPr id="8" name="Text Box 2"/>
          <p:cNvSpPr txBox="1">
            <a:spLocks noChangeArrowheads="1"/>
          </p:cNvSpPr>
          <p:nvPr/>
        </p:nvSpPr>
        <p:spPr bwMode="auto">
          <a:xfrm>
            <a:off x="7091680" y="3369490"/>
            <a:ext cx="3429000" cy="1202510"/>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en-US" altLang="zh-CN" kern="0" dirty="0">
                <a:solidFill>
                  <a:srgbClr val="000000"/>
                </a:solidFill>
                <a:latin typeface="Times New Roman" pitchFamily="18" charset="0"/>
                <a:ea typeface="华文新魏" pitchFamily="2" charset="-122"/>
                <a:cs typeface="Times New Roman" pitchFamily="18" charset="0"/>
              </a:rPr>
              <a:t>B</a:t>
            </a:r>
            <a:r>
              <a:rPr kumimoji="1" lang="en-US" altLang="zh-CN" kern="0" dirty="0">
                <a:solidFill>
                  <a:srgbClr val="000000"/>
                </a:solidFill>
                <a:latin typeface="Times New Roman" pitchFamily="18" charset="0"/>
                <a:ea typeface="华文新魏" pitchFamily="2" charset="-122"/>
                <a:cs typeface="Times New Roman" pitchFamily="18" charset="0"/>
                <a:sym typeface="Symbol" pitchFamily="18" charset="2"/>
              </a:rPr>
              <a:t>B sub B</a:t>
            </a:r>
            <a:r>
              <a:rPr kumimoji="1" lang="zh-CN" altLang="en-US" kern="0" dirty="0">
                <a:solidFill>
                  <a:srgbClr val="000000"/>
                </a:solidFill>
                <a:latin typeface="Times New Roman" pitchFamily="18" charset="0"/>
                <a:ea typeface="华文新魏" pitchFamily="2" charset="-122"/>
                <a:cs typeface="Times New Roman" pitchFamily="18" charset="0"/>
                <a:sym typeface="Symbol" pitchFamily="18" charset="2"/>
              </a:rPr>
              <a:t>表示第二个盒子是第一个盒子的下标；</a:t>
            </a:r>
          </a:p>
        </p:txBody>
      </p:sp>
      <p:sp>
        <p:nvSpPr>
          <p:cNvPr id="5" name="矩形 4"/>
          <p:cNvSpPr/>
          <p:nvPr/>
        </p:nvSpPr>
        <p:spPr bwMode="auto">
          <a:xfrm>
            <a:off x="1676400" y="4038600"/>
            <a:ext cx="1905000" cy="5334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zh-CN" altLang="en-US">
              <a:latin typeface="Lucida Sans" pitchFamily="-65" charset="0"/>
            </a:endParaRPr>
          </a:p>
        </p:txBody>
      </p:sp>
      <p:sp>
        <p:nvSpPr>
          <p:cNvPr id="9" name="Text Box 2"/>
          <p:cNvSpPr txBox="1">
            <a:spLocks noChangeArrowheads="1"/>
          </p:cNvSpPr>
          <p:nvPr/>
        </p:nvSpPr>
        <p:spPr bwMode="auto">
          <a:xfrm>
            <a:off x="7086600" y="2279823"/>
            <a:ext cx="3429000" cy="833178"/>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B</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BB</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rPr>
              <a:t>表示两个盒子的并置；</a:t>
            </a:r>
            <a:endParaRPr kumimoji="1" lang="zh-CN" altLang="en-US" b="1"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itchFamily="18" charset="2"/>
            </a:endParaRPr>
          </a:p>
        </p:txBody>
      </p:sp>
      <p:sp>
        <p:nvSpPr>
          <p:cNvPr id="10" name="Text Box 2"/>
          <p:cNvSpPr txBox="1">
            <a:spLocks noChangeArrowheads="1"/>
          </p:cNvSpPr>
          <p:nvPr/>
        </p:nvSpPr>
        <p:spPr bwMode="auto">
          <a:xfrm>
            <a:off x="7086600" y="1752600"/>
            <a:ext cx="2273710" cy="463846"/>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zh-CN" altLang="en-US" b="1" kern="0" dirty="0">
                <a:solidFill>
                  <a:srgbClr val="000000"/>
                </a:solidFill>
                <a:latin typeface="Times New Roman" pitchFamily="18" charset="0"/>
                <a:ea typeface="华文新魏" pitchFamily="2" charset="-122"/>
                <a:cs typeface="Times New Roman" pitchFamily="18" charset="0"/>
              </a:rPr>
              <a:t>其中，</a:t>
            </a:r>
            <a:r>
              <a:rPr kumimoji="1" lang="en-US" altLang="zh-CN" b="1" kern="0" dirty="0">
                <a:solidFill>
                  <a:srgbClr val="000000"/>
                </a:solidFill>
                <a:latin typeface="Times New Roman" pitchFamily="18" charset="0"/>
                <a:ea typeface="华文新魏" pitchFamily="2" charset="-122"/>
                <a:cs typeface="Times New Roman" pitchFamily="18" charset="0"/>
              </a:rPr>
              <a:t>B</a:t>
            </a:r>
            <a:r>
              <a:rPr kumimoji="1" lang="zh-CN" altLang="en-US" b="1" kern="0" dirty="0">
                <a:solidFill>
                  <a:srgbClr val="000000"/>
                </a:solidFill>
                <a:latin typeface="Times New Roman" pitchFamily="18" charset="0"/>
                <a:ea typeface="华文新魏" pitchFamily="2" charset="-122"/>
                <a:cs typeface="Times New Roman" pitchFamily="18" charset="0"/>
                <a:sym typeface="Symbol" pitchFamily="18" charset="2"/>
              </a:rPr>
              <a:t>是盒子</a:t>
            </a:r>
          </a:p>
        </p:txBody>
      </p:sp>
    </p:spTree>
    <p:extLst>
      <p:ext uri="{BB962C8B-B14F-4D97-AF65-F5344CB8AC3E}">
        <p14:creationId xmlns:p14="http://schemas.microsoft.com/office/powerpoint/2010/main" val="19154601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4400"/>
            <a:ext cx="8534400" cy="609600"/>
          </a:xfrm>
        </p:spPr>
        <p:txBody>
          <a:bodyPr/>
          <a:lstStyle/>
          <a:p>
            <a:r>
              <a:rPr lang="zh-CN" altLang="en-US" sz="3600" dirty="0"/>
              <a:t>识别输入并进行格式转换的</a:t>
            </a:r>
            <a:r>
              <a:rPr lang="en-US" altLang="zh-CN" sz="3600" dirty="0"/>
              <a:t>L</a:t>
            </a:r>
            <a:r>
              <a:rPr lang="zh-CN" altLang="en-US" sz="3600" dirty="0"/>
              <a:t>属性定义</a:t>
            </a:r>
          </a:p>
        </p:txBody>
      </p:sp>
      <p:sp>
        <p:nvSpPr>
          <p:cNvPr id="3" name="灯片编号占位符 2"/>
          <p:cNvSpPr>
            <a:spLocks noGrp="1"/>
          </p:cNvSpPr>
          <p:nvPr>
            <p:ph type="sldNum" sz="quarter" idx="12"/>
          </p:nvPr>
        </p:nvSpPr>
        <p:spPr/>
        <p:txBody>
          <a:bodyPr/>
          <a:lstStyle/>
          <a:p>
            <a:fld id="{10F35DC5-7E65-8247-99AB-4E984F8A921E}" type="slidenum">
              <a:rPr lang="en-US" smtClean="0"/>
              <a:pPr/>
              <a:t>92</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44969643"/>
              </p:ext>
            </p:extLst>
          </p:nvPr>
        </p:nvGraphicFramePr>
        <p:xfrm>
          <a:off x="1752601" y="1600200"/>
          <a:ext cx="5040313" cy="4114800"/>
        </p:xfrm>
        <a:graphic>
          <a:graphicData uri="http://schemas.openxmlformats.org/drawingml/2006/table">
            <a:tbl>
              <a:tblPr firstRow="1" bandRow="1"/>
              <a:tblGrid>
                <a:gridCol w="1944121">
                  <a:extLst>
                    <a:ext uri="{9D8B030D-6E8A-4147-A177-3AD203B41FA5}">
                      <a16:colId xmlns:a16="http://schemas.microsoft.com/office/drawing/2014/main" val="20000"/>
                    </a:ext>
                  </a:extLst>
                </a:gridCol>
                <a:gridCol w="3096192">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6" marR="9143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:=10</a:t>
                      </a:r>
                    </a:p>
                    <a:p>
                      <a:r>
                        <a:rPr kumimoji="1" lang="en-US" altLang="zh-CN" sz="2400" dirty="0">
                          <a:latin typeface="Times New Roman" pitchFamily="18" charset="0"/>
                        </a:rPr>
                        <a:t>S.</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i="1" dirty="0">
                          <a:latin typeface="Times New Roman" pitchFamily="18" charset="0"/>
                        </a:rPr>
                        <a:t>ht</a:t>
                      </a:r>
                    </a:p>
                  </a:txBody>
                  <a:tcPr marL="91436" marR="9143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a:latin typeface="Times New Roman" pitchFamily="18" charset="0"/>
                        </a:rPr>
                        <a:t>max</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:=B.</a:t>
                      </a:r>
                      <a:r>
                        <a:rPr kumimoji="1" lang="en-US" altLang="zh-CN" sz="2400" i="1" dirty="0">
                          <a:latin typeface="Times New Roman" pitchFamily="18" charset="0"/>
                        </a:rPr>
                        <a:t>ps</a:t>
                      </a:r>
                    </a:p>
                    <a:p>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ps</a:t>
                      </a:r>
                      <a:r>
                        <a:rPr kumimoji="1" lang="en-US" altLang="zh-CN" sz="2400" dirty="0">
                          <a:latin typeface="Times New Roman" pitchFamily="18" charset="0"/>
                        </a:rPr>
                        <a:t>:=</a:t>
                      </a:r>
                      <a:r>
                        <a:rPr kumimoji="1" lang="en-US" altLang="zh-CN" sz="2400" i="1" dirty="0">
                          <a:latin typeface="Times New Roman" pitchFamily="18" charset="0"/>
                        </a:rPr>
                        <a:t>shrink</a:t>
                      </a:r>
                      <a:r>
                        <a:rPr kumimoji="1" lang="en-US" altLang="zh-CN" sz="2400" dirty="0">
                          <a:latin typeface="Times New Roman" pitchFamily="18" charset="0"/>
                        </a:rPr>
                        <a:t>(B.</a:t>
                      </a:r>
                      <a:r>
                        <a:rPr kumimoji="1" lang="en-US" altLang="zh-CN" sz="2400" i="1" dirty="0">
                          <a:latin typeface="Times New Roman" pitchFamily="18" charset="0"/>
                        </a:rPr>
                        <a:t>ps</a:t>
                      </a:r>
                      <a:r>
                        <a:rPr kumimoji="1" lang="en-US" altLang="zh-CN" sz="2400" dirty="0">
                          <a:latin typeface="Times New Roman" pitchFamily="18" charset="0"/>
                        </a:rPr>
                        <a:t>)       B.</a:t>
                      </a:r>
                      <a:r>
                        <a:rPr kumimoji="1" lang="en-US" altLang="zh-CN" sz="2400" i="1" dirty="0">
                          <a:latin typeface="Times New Roman" pitchFamily="18" charset="0"/>
                        </a:rPr>
                        <a:t>ht</a:t>
                      </a:r>
                      <a:r>
                        <a:rPr kumimoji="1" lang="en-US" altLang="zh-CN" sz="2400" dirty="0">
                          <a:latin typeface="Times New Roman" pitchFamily="18" charset="0"/>
                        </a:rPr>
                        <a:t>:=</a:t>
                      </a:r>
                      <a:r>
                        <a:rPr kumimoji="1" lang="en-US" altLang="zh-CN" sz="2400" i="1" dirty="0" err="1">
                          <a:latin typeface="Times New Roman" pitchFamily="18" charset="0"/>
                        </a:rPr>
                        <a:t>disp</a:t>
                      </a:r>
                      <a:r>
                        <a:rPr kumimoji="1" lang="en-US" altLang="zh-CN" sz="2400" dirty="0">
                          <a:latin typeface="Times New Roman" pitchFamily="18" charset="0"/>
                        </a:rPr>
                        <a:t>(B</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,B</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ht</a:t>
                      </a:r>
                      <a:r>
                        <a:rPr kumimoji="1" lang="en-US" altLang="zh-CN" sz="2400" dirty="0">
                          <a:latin typeface="Times New Roman" pitchFamily="18" charset="0"/>
                        </a:rPr>
                        <a: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rPr>
                        <a:t>B.</a:t>
                      </a:r>
                      <a:r>
                        <a:rPr kumimoji="1" lang="en-US" altLang="zh-CN" sz="2400" i="1" dirty="0">
                          <a:latin typeface="Times New Roman" pitchFamily="18" charset="0"/>
                        </a:rPr>
                        <a:t>ht</a:t>
                      </a:r>
                      <a:r>
                        <a:rPr kumimoji="1" lang="en-US" altLang="zh-CN" sz="2400" dirty="0">
                          <a:latin typeface="Times New Roman" pitchFamily="18" charset="0"/>
                        </a:rPr>
                        <a:t>:=text.</a:t>
                      </a:r>
                      <a:r>
                        <a:rPr kumimoji="1" lang="en-US" altLang="zh-CN" sz="2400" i="1" dirty="0">
                          <a:latin typeface="Times New Roman" pitchFamily="18" charset="0"/>
                        </a:rPr>
                        <a:t>h</a:t>
                      </a:r>
                      <a:r>
                        <a:rPr kumimoji="1" lang="en-US" altLang="zh-CN" sz="2400" dirty="0">
                          <a:latin typeface="Times New Roman" pitchFamily="18" charset="0"/>
                        </a:rPr>
                        <a:t>*B.</a:t>
                      </a:r>
                      <a:r>
                        <a:rPr kumimoji="1" lang="en-US" altLang="zh-CN" sz="2400" i="1" dirty="0">
                          <a:latin typeface="Times New Roman" pitchFamily="18" charset="0"/>
                        </a:rPr>
                        <a:t>ps</a:t>
                      </a:r>
                      <a:endParaRPr kumimoji="1" lang="en-US" altLang="zh-CN" sz="1800" i="1" dirty="0">
                        <a:latin typeface="Times New Roman" pitchFamily="18" charset="0"/>
                      </a:endParaRPr>
                    </a:p>
                  </a:txBody>
                  <a:tcPr marL="91436" marR="9143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sp>
        <p:nvSpPr>
          <p:cNvPr id="8" name="Text Box 2"/>
          <p:cNvSpPr txBox="1">
            <a:spLocks noChangeArrowheads="1"/>
          </p:cNvSpPr>
          <p:nvPr/>
        </p:nvSpPr>
        <p:spPr bwMode="auto">
          <a:xfrm>
            <a:off x="7048499" y="2133015"/>
            <a:ext cx="4914901" cy="3541612"/>
          </a:xfrm>
          <a:prstGeom prst="rect">
            <a:avLst/>
          </a:prstGeom>
          <a:solidFill>
            <a:srgbClr val="FFFFFF">
              <a:lumMod val="95000"/>
            </a:srgbClr>
          </a:solidFill>
          <a:ln w="9525">
            <a:solidFill>
              <a:srgbClr val="000000"/>
            </a:solidFill>
            <a:miter lim="800000"/>
            <a:headEnd/>
            <a:tailEnd type="none" w="lg" len="lg"/>
          </a:ln>
          <a:effectLst/>
        </p:spPr>
        <p:txBody>
          <a:bodyPr wrap="square" lIns="90000" tIns="46800" rIns="90000" bIns="46800">
            <a:spAutoFit/>
          </a:bodyPr>
          <a:lstStyle/>
          <a:p>
            <a:pPr fontAlgn="auto">
              <a:spcBef>
                <a:spcPts val="0"/>
              </a:spcBef>
              <a:spcAft>
                <a:spcPts val="0"/>
              </a:spcAft>
              <a:buClr>
                <a:srgbClr val="5FB6F1"/>
              </a:buClr>
              <a:defRPr/>
            </a:pPr>
            <a:r>
              <a:rPr kumimoji="1" lang="en-US" altLang="zh-CN" sz="2800" i="1" kern="0" dirty="0" err="1">
                <a:solidFill>
                  <a:srgbClr val="FF0000"/>
                </a:solidFill>
                <a:latin typeface="Times New Roman" pitchFamily="18" charset="0"/>
                <a:ea typeface="华文新魏" pitchFamily="2" charset="-122"/>
                <a:cs typeface="Times New Roman" pitchFamily="18" charset="0"/>
                <a:sym typeface="Symbol" pitchFamily="18" charset="2"/>
              </a:rPr>
              <a:t>ps</a:t>
            </a:r>
            <a:r>
              <a:rPr kumimoji="1" lang="zh-CN" altLang="en-US" sz="2800" kern="0" dirty="0">
                <a:solidFill>
                  <a:srgbClr val="FF0000"/>
                </a:solidFill>
                <a:latin typeface="Times New Roman" pitchFamily="18" charset="0"/>
                <a:ea typeface="华文新魏" pitchFamily="2" charset="-122"/>
                <a:cs typeface="Times New Roman" pitchFamily="18" charset="0"/>
                <a:sym typeface="Symbol" pitchFamily="18" charset="2"/>
              </a:rPr>
              <a:t>是继承属性</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，影响公式的高度；正文的实际高度 等于正文的标准高度乘以</a:t>
            </a: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B.</a:t>
            </a:r>
            <a:r>
              <a:rPr kumimoji="1" lang="en-US" altLang="zh-CN" sz="2800" i="1" kern="0" dirty="0">
                <a:solidFill>
                  <a:srgbClr val="000000"/>
                </a:solidFill>
                <a:latin typeface="Times New Roman" pitchFamily="18" charset="0"/>
                <a:ea typeface="华文新魏" pitchFamily="2" charset="-122"/>
                <a:cs typeface="Times New Roman" pitchFamily="18" charset="0"/>
                <a:sym typeface="Symbol" pitchFamily="18" charset="2"/>
              </a:rPr>
              <a:t>ps</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a:t>
            </a:r>
          </a:p>
          <a:p>
            <a:pPr fontAlgn="auto">
              <a:spcBef>
                <a:spcPts val="0"/>
              </a:spcBef>
              <a:spcAft>
                <a:spcPts val="0"/>
              </a:spcAft>
              <a:buClr>
                <a:srgbClr val="5FB6F1"/>
              </a:buClr>
              <a:defRPr/>
            </a:pP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B</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的高度由</a:t>
            </a:r>
            <a:r>
              <a:rPr kumimoji="1" lang="zh-CN" altLang="en-US" sz="2800" kern="0" dirty="0">
                <a:solidFill>
                  <a:srgbClr val="FF0000"/>
                </a:solidFill>
                <a:latin typeface="Times New Roman" pitchFamily="18" charset="0"/>
                <a:ea typeface="华文新魏" pitchFamily="2" charset="-122"/>
                <a:cs typeface="Times New Roman" pitchFamily="18" charset="0"/>
                <a:sym typeface="Symbol" pitchFamily="18" charset="2"/>
              </a:rPr>
              <a:t>综合属性</a:t>
            </a:r>
            <a:r>
              <a:rPr kumimoji="1" lang="en-US" altLang="zh-CN" sz="2800" i="1" kern="0" dirty="0" err="1">
                <a:solidFill>
                  <a:srgbClr val="FF0000"/>
                </a:solidFill>
                <a:latin typeface="Times New Roman" pitchFamily="18" charset="0"/>
                <a:ea typeface="华文新魏" pitchFamily="2" charset="-122"/>
                <a:cs typeface="Times New Roman" pitchFamily="18" charset="0"/>
                <a:sym typeface="Symbol" pitchFamily="18" charset="2"/>
              </a:rPr>
              <a:t>ht</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表示 ；</a:t>
            </a:r>
          </a:p>
          <a:p>
            <a:pPr fontAlgn="auto">
              <a:spcBef>
                <a:spcPts val="0"/>
              </a:spcBef>
              <a:spcAft>
                <a:spcPts val="0"/>
              </a:spcAft>
              <a:buClr>
                <a:srgbClr val="5FB6F1"/>
              </a:buClr>
              <a:defRPr/>
            </a:pPr>
            <a:r>
              <a:rPr kumimoji="1" lang="en-US" altLang="zh-CN" sz="2800" kern="0" dirty="0" err="1">
                <a:solidFill>
                  <a:srgbClr val="000000"/>
                </a:solidFill>
                <a:latin typeface="Times New Roman" pitchFamily="18" charset="0"/>
                <a:ea typeface="华文新魏" pitchFamily="2" charset="-122"/>
                <a:cs typeface="Times New Roman" pitchFamily="18" charset="0"/>
                <a:sym typeface="Symbol" pitchFamily="18" charset="2"/>
              </a:rPr>
              <a:t>text</a:t>
            </a:r>
            <a:r>
              <a:rPr kumimoji="1" lang="en-US" altLang="zh-CN" sz="2800" i="1" kern="0" dirty="0" err="1">
                <a:solidFill>
                  <a:srgbClr val="000000"/>
                </a:solidFill>
                <a:latin typeface="Times New Roman" pitchFamily="18" charset="0"/>
                <a:ea typeface="华文新魏" pitchFamily="2" charset="-122"/>
                <a:cs typeface="Times New Roman" pitchFamily="18" charset="0"/>
                <a:sym typeface="Symbol" pitchFamily="18" charset="2"/>
              </a:rPr>
              <a:t>h</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可根据</a:t>
            </a: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text</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的性质查表得到；</a:t>
            </a:r>
          </a:p>
          <a:p>
            <a:pPr fontAlgn="auto">
              <a:spcBef>
                <a:spcPts val="0"/>
              </a:spcBef>
              <a:spcAft>
                <a:spcPts val="0"/>
              </a:spcAft>
              <a:buClr>
                <a:srgbClr val="5FB6F1"/>
              </a:buClr>
              <a:defRPr/>
            </a:pPr>
            <a:r>
              <a:rPr kumimoji="1" lang="en-US" altLang="zh-CN" sz="2800" i="1" kern="0" dirty="0">
                <a:solidFill>
                  <a:srgbClr val="000000"/>
                </a:solidFill>
                <a:latin typeface="Times New Roman" pitchFamily="18" charset="0"/>
                <a:ea typeface="华文新魏" pitchFamily="2" charset="-122"/>
                <a:cs typeface="Times New Roman" pitchFamily="18" charset="0"/>
                <a:sym typeface="Symbol" pitchFamily="18" charset="2"/>
              </a:rPr>
              <a:t>shrink</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把</a:t>
            </a: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B</a:t>
            </a:r>
            <a:r>
              <a:rPr kumimoji="1" lang="en-US" altLang="zh-CN" sz="2800" kern="0" baseline="-25000" dirty="0">
                <a:solidFill>
                  <a:srgbClr val="000000"/>
                </a:solidFill>
                <a:latin typeface="Times New Roman" pitchFamily="18" charset="0"/>
                <a:ea typeface="华文新魏" pitchFamily="2" charset="-122"/>
                <a:cs typeface="Times New Roman" pitchFamily="18" charset="0"/>
                <a:sym typeface="Symbol" pitchFamily="18" charset="2"/>
              </a:rPr>
              <a:t>2</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的尺寸缩小</a:t>
            </a: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30%</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a:t>
            </a:r>
            <a:r>
              <a:rPr kumimoji="1" lang="en-US" altLang="zh-CN" sz="2800" i="1" kern="0" dirty="0" err="1">
                <a:solidFill>
                  <a:srgbClr val="000000"/>
                </a:solidFill>
                <a:latin typeface="Times New Roman" pitchFamily="18" charset="0"/>
                <a:ea typeface="华文新魏" pitchFamily="2" charset="-122"/>
                <a:cs typeface="Times New Roman" pitchFamily="18" charset="0"/>
                <a:sym typeface="Symbol" pitchFamily="18" charset="2"/>
              </a:rPr>
              <a:t>disp</a:t>
            </a:r>
            <a:r>
              <a:rPr kumimoji="1" lang="zh-CN" altLang="zh-CN" sz="2800" kern="0" dirty="0">
                <a:solidFill>
                  <a:srgbClr val="000000"/>
                </a:solidFill>
                <a:latin typeface="Times New Roman" pitchFamily="18" charset="0"/>
                <a:ea typeface="华文新魏" pitchFamily="2" charset="-122"/>
                <a:cs typeface="Times New Roman" pitchFamily="18" charset="0"/>
                <a:sym typeface="Symbol" pitchFamily="18" charset="2"/>
              </a:rPr>
              <a:t>把</a:t>
            </a:r>
            <a:r>
              <a:rPr kumimoji="1" lang="en-US" altLang="zh-CN" sz="2800" kern="0" dirty="0">
                <a:solidFill>
                  <a:srgbClr val="000000"/>
                </a:solidFill>
                <a:latin typeface="Times New Roman" pitchFamily="18" charset="0"/>
                <a:ea typeface="华文新魏" pitchFamily="2" charset="-122"/>
                <a:cs typeface="Times New Roman" pitchFamily="18" charset="0"/>
                <a:sym typeface="Symbol" pitchFamily="18" charset="2"/>
              </a:rPr>
              <a:t>B</a:t>
            </a:r>
            <a:r>
              <a:rPr kumimoji="1" lang="en-US" altLang="zh-CN" sz="2800" kern="0" baseline="-25000" dirty="0">
                <a:solidFill>
                  <a:srgbClr val="000000"/>
                </a:solidFill>
                <a:latin typeface="Times New Roman" pitchFamily="18" charset="0"/>
                <a:ea typeface="华文新魏" pitchFamily="2" charset="-122"/>
                <a:cs typeface="Times New Roman" pitchFamily="18" charset="0"/>
                <a:sym typeface="Symbol" pitchFamily="18" charset="2"/>
              </a:rPr>
              <a:t>2</a:t>
            </a:r>
            <a:r>
              <a:rPr kumimoji="1" lang="zh-CN" altLang="en-US" sz="2800" kern="0" dirty="0">
                <a:solidFill>
                  <a:srgbClr val="000000"/>
                </a:solidFill>
                <a:latin typeface="Times New Roman" pitchFamily="18" charset="0"/>
                <a:ea typeface="华文新魏" pitchFamily="2" charset="-122"/>
                <a:cs typeface="Times New Roman" pitchFamily="18" charset="0"/>
                <a:sym typeface="Symbol" pitchFamily="18" charset="2"/>
              </a:rPr>
              <a:t>向下偏置。</a:t>
            </a:r>
          </a:p>
        </p:txBody>
      </p:sp>
    </p:spTree>
    <p:extLst>
      <p:ext uri="{BB962C8B-B14F-4D97-AF65-F5344CB8AC3E}">
        <p14:creationId xmlns:p14="http://schemas.microsoft.com/office/powerpoint/2010/main" val="135930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38200"/>
            <a:ext cx="8534400" cy="609600"/>
          </a:xfrm>
        </p:spPr>
        <p:txBody>
          <a:bodyPr/>
          <a:lstStyle/>
          <a:p>
            <a:r>
              <a:rPr lang="zh-CN" altLang="en-US" sz="3600" dirty="0"/>
              <a:t>从语法制导定义构造</a:t>
            </a:r>
          </a:p>
        </p:txBody>
      </p:sp>
      <p:sp>
        <p:nvSpPr>
          <p:cNvPr id="3" name="灯片编号占位符 2"/>
          <p:cNvSpPr>
            <a:spLocks noGrp="1"/>
          </p:cNvSpPr>
          <p:nvPr>
            <p:ph type="sldNum" sz="quarter" idx="12"/>
          </p:nvPr>
        </p:nvSpPr>
        <p:spPr/>
        <p:txBody>
          <a:bodyPr/>
          <a:lstStyle/>
          <a:p>
            <a:fld id="{10F35DC5-7E65-8247-99AB-4E984F8A921E}" type="slidenum">
              <a:rPr lang="en-US" smtClean="0"/>
              <a:pPr/>
              <a:t>93</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061808083"/>
              </p:ext>
            </p:extLst>
          </p:nvPr>
        </p:nvGraphicFramePr>
        <p:xfrm>
          <a:off x="1598613" y="1676400"/>
          <a:ext cx="8890000" cy="2286000"/>
        </p:xfrm>
        <a:graphic>
          <a:graphicData uri="http://schemas.openxmlformats.org/drawingml/2006/table">
            <a:tbl>
              <a:tblPr firstRow="1" bandRow="1"/>
              <a:tblGrid>
                <a:gridCol w="1979683">
                  <a:extLst>
                    <a:ext uri="{9D8B030D-6E8A-4147-A177-3AD203B41FA5}">
                      <a16:colId xmlns:a16="http://schemas.microsoft.com/office/drawing/2014/main" val="20000"/>
                    </a:ext>
                  </a:extLst>
                </a:gridCol>
                <a:gridCol w="6910317">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:=10; S.</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1</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i="0" dirty="0">
                          <a:latin typeface="Times New Roman" pitchFamily="18" charset="0"/>
                          <a:cs typeface="Times New Roman" pitchFamily="18" charset="0"/>
                        </a:rPr>
                        <a:t>;</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2</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i="0" dirty="0">
                          <a:latin typeface="Times New Roman" pitchFamily="18" charset="0"/>
                          <a:cs typeface="Times New Roman" pitchFamily="18" charset="0"/>
                        </a:rPr>
                        <a:t>;</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max</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1</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2</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1</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:=B.</a:t>
                      </a:r>
                      <a:r>
                        <a:rPr kumimoji="1" lang="en-US" altLang="zh-CN" sz="2200" i="1" dirty="0">
                          <a:latin typeface="Times New Roman" pitchFamily="18" charset="0"/>
                          <a:cs typeface="Times New Roman" pitchFamily="18" charset="0"/>
                        </a:rPr>
                        <a:t>ps</a:t>
                      </a:r>
                      <a:r>
                        <a:rPr kumimoji="1" lang="en-US" altLang="zh-CN" sz="2200" i="0" dirty="0">
                          <a:latin typeface="Times New Roman" pitchFamily="18" charset="0"/>
                          <a:cs typeface="Times New Roman" pitchFamily="18" charset="0"/>
                        </a:rPr>
                        <a:t>;</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2</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shrink</a:t>
                      </a:r>
                      <a:r>
                        <a:rPr kumimoji="1" lang="en-US" altLang="zh-CN" sz="2200" dirty="0">
                          <a:latin typeface="Times New Roman" pitchFamily="18" charset="0"/>
                          <a:cs typeface="Times New Roman" pitchFamily="18" charset="0"/>
                        </a:rPr>
                        <a:t>(B.</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 ;B.</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a:t>
                      </a:r>
                      <a:r>
                        <a:rPr kumimoji="1" lang="en-US" altLang="zh-CN" sz="2200" i="1" dirty="0" err="1">
                          <a:latin typeface="Times New Roman" pitchFamily="18" charset="0"/>
                          <a:cs typeface="Times New Roman" pitchFamily="18" charset="0"/>
                        </a:rPr>
                        <a:t>disp</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1</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2</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:=text.</a:t>
                      </a:r>
                      <a:r>
                        <a:rPr kumimoji="1" lang="en-US" altLang="zh-CN" sz="2400" i="1" dirty="0">
                          <a:latin typeface="Times New Roman" pitchFamily="18" charset="0"/>
                          <a:cs typeface="Times New Roman" pitchFamily="18" charset="0"/>
                        </a:rPr>
                        <a:t>h</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endParaRPr kumimoji="1" lang="en-US" altLang="zh-CN" sz="1800" i="1"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sp>
        <p:nvSpPr>
          <p:cNvPr id="10" name="下箭头 9"/>
          <p:cNvSpPr>
            <a:spLocks noChangeArrowheads="1"/>
          </p:cNvSpPr>
          <p:nvPr/>
        </p:nvSpPr>
        <p:spPr bwMode="auto">
          <a:xfrm>
            <a:off x="5192713" y="4005263"/>
            <a:ext cx="398462" cy="647700"/>
          </a:xfrm>
          <a:prstGeom prst="downArrow">
            <a:avLst>
              <a:gd name="adj1" fmla="val 50000"/>
              <a:gd name="adj2" fmla="val 49977"/>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endParaRPr>
          </a:p>
        </p:txBody>
      </p:sp>
      <p:sp>
        <p:nvSpPr>
          <p:cNvPr id="11" name="矩形 10"/>
          <p:cNvSpPr/>
          <p:nvPr/>
        </p:nvSpPr>
        <p:spPr>
          <a:xfrm>
            <a:off x="5735638" y="4068763"/>
            <a:ext cx="1827212" cy="584200"/>
          </a:xfrm>
          <a:prstGeom prst="rect">
            <a:avLst/>
          </a:prstGeom>
        </p:spPr>
        <p:txBody>
          <a:bodyPr wrap="none">
            <a:spAutoFit/>
          </a:bodyPr>
          <a:lstStyle/>
          <a:p>
            <a:pPr algn="l" eaLnBrk="0" hangingPunct="0">
              <a:spcBef>
                <a:spcPct val="20000"/>
              </a:spcBef>
              <a:buClr>
                <a:srgbClr val="5FB6F1"/>
              </a:buClr>
              <a:defRPr/>
            </a:pPr>
            <a:r>
              <a:rPr lang="zh-CN" altLang="en-US" sz="3200" kern="0" dirty="0">
                <a:solidFill>
                  <a:srgbClr val="000000"/>
                </a:solidFill>
                <a:latin typeface="华文新魏"/>
                <a:ea typeface="华文新魏"/>
              </a:rPr>
              <a:t>翻译模式</a:t>
            </a:r>
          </a:p>
        </p:txBody>
      </p:sp>
    </p:spTree>
    <p:extLst>
      <p:ext uri="{BB962C8B-B14F-4D97-AF65-F5344CB8AC3E}">
        <p14:creationId xmlns:p14="http://schemas.microsoft.com/office/powerpoint/2010/main" val="41574348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887817"/>
            <a:ext cx="8534400" cy="609600"/>
          </a:xfrm>
        </p:spPr>
        <p:txBody>
          <a:bodyPr/>
          <a:lstStyle/>
          <a:p>
            <a:r>
              <a:rPr lang="zh-CN" altLang="en-US" sz="3600" dirty="0"/>
              <a:t>从语法制导定义构造</a:t>
            </a:r>
          </a:p>
        </p:txBody>
      </p:sp>
      <p:sp>
        <p:nvSpPr>
          <p:cNvPr id="3" name="灯片编号占位符 2"/>
          <p:cNvSpPr>
            <a:spLocks noGrp="1"/>
          </p:cNvSpPr>
          <p:nvPr>
            <p:ph type="sldNum" sz="quarter" idx="12"/>
          </p:nvPr>
        </p:nvSpPr>
        <p:spPr/>
        <p:txBody>
          <a:bodyPr/>
          <a:lstStyle/>
          <a:p>
            <a:fld id="{10F35DC5-7E65-8247-99AB-4E984F8A921E}" type="slidenum">
              <a:rPr lang="en-US" smtClean="0"/>
              <a:pPr/>
              <a:t>94</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085055038"/>
              </p:ext>
            </p:extLst>
          </p:nvPr>
        </p:nvGraphicFramePr>
        <p:xfrm>
          <a:off x="1598613" y="1676400"/>
          <a:ext cx="8890000" cy="2286000"/>
        </p:xfrm>
        <a:graphic>
          <a:graphicData uri="http://schemas.openxmlformats.org/drawingml/2006/table">
            <a:tbl>
              <a:tblPr firstRow="1" bandRow="1"/>
              <a:tblGrid>
                <a:gridCol w="1979683">
                  <a:extLst>
                    <a:ext uri="{9D8B030D-6E8A-4147-A177-3AD203B41FA5}">
                      <a16:colId xmlns:a16="http://schemas.microsoft.com/office/drawing/2014/main" val="20000"/>
                    </a:ext>
                  </a:extLst>
                </a:gridCol>
                <a:gridCol w="6910317">
                  <a:extLst>
                    <a:ext uri="{9D8B030D-6E8A-4147-A177-3AD203B41FA5}">
                      <a16:colId xmlns:a16="http://schemas.microsoft.com/office/drawing/2014/main" val="20001"/>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产生式</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pPr algn="ctr"/>
                      <a:r>
                        <a:rPr lang="zh-CN" altLang="en-US" sz="2400" dirty="0">
                          <a:latin typeface="Times New Roman" pitchFamily="18" charset="0"/>
                          <a:cs typeface="Times New Roman" pitchFamily="18" charset="0"/>
                        </a:rPr>
                        <a:t>语义规则</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S</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:=10; S.</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1</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i="0" dirty="0">
                          <a:latin typeface="Times New Roman" pitchFamily="18" charset="0"/>
                          <a:cs typeface="Times New Roman" pitchFamily="18" charset="0"/>
                        </a:rPr>
                        <a:t>;</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2</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ps</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r>
                        <a:rPr kumimoji="1" lang="en-US" altLang="zh-CN" sz="2400" i="0" dirty="0">
                          <a:latin typeface="Times New Roman" pitchFamily="18" charset="0"/>
                          <a:cs typeface="Times New Roman" pitchFamily="18" charset="0"/>
                        </a:rPr>
                        <a:t>;</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max</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1</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,B</a:t>
                      </a:r>
                      <a:r>
                        <a:rPr kumimoji="1" lang="en-US" altLang="zh-CN" sz="2400" baseline="-25000" dirty="0">
                          <a:latin typeface="Times New Roman" pitchFamily="18" charset="0"/>
                          <a:cs typeface="Times New Roman" pitchFamily="18" charset="0"/>
                        </a:rPr>
                        <a:t>2</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sub B</a:t>
                      </a:r>
                      <a:r>
                        <a:rPr lang="en-US" altLang="zh-CN" sz="2400" baseline="-25000" dirty="0">
                          <a:latin typeface="Times New Roman" pitchFamily="18" charset="0"/>
                          <a:cs typeface="Times New Roman" pitchFamily="18" charset="0"/>
                        </a:rPr>
                        <a:t>2</a:t>
                      </a:r>
                      <a:endParaRPr lang="zh-CN" altLang="en-US" sz="2400" baseline="-250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20000"/>
                        </a:spcBef>
                      </a:pP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1</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:=B.</a:t>
                      </a:r>
                      <a:r>
                        <a:rPr kumimoji="1" lang="en-US" altLang="zh-CN" sz="2200" i="1" dirty="0">
                          <a:latin typeface="Times New Roman" pitchFamily="18" charset="0"/>
                          <a:cs typeface="Times New Roman" pitchFamily="18" charset="0"/>
                        </a:rPr>
                        <a:t>ps</a:t>
                      </a:r>
                      <a:r>
                        <a:rPr kumimoji="1" lang="en-US" altLang="zh-CN" sz="2200" i="0" dirty="0">
                          <a:latin typeface="Times New Roman" pitchFamily="18" charset="0"/>
                          <a:cs typeface="Times New Roman" pitchFamily="18" charset="0"/>
                        </a:rPr>
                        <a:t>;</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2</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shrink</a:t>
                      </a:r>
                      <a:r>
                        <a:rPr kumimoji="1" lang="en-US" altLang="zh-CN" sz="2200" dirty="0">
                          <a:latin typeface="Times New Roman" pitchFamily="18" charset="0"/>
                          <a:cs typeface="Times New Roman" pitchFamily="18" charset="0"/>
                        </a:rPr>
                        <a:t>(B.</a:t>
                      </a:r>
                      <a:r>
                        <a:rPr kumimoji="1" lang="en-US" altLang="zh-CN" sz="2200" i="1" dirty="0">
                          <a:latin typeface="Times New Roman" pitchFamily="18" charset="0"/>
                          <a:cs typeface="Times New Roman" pitchFamily="18" charset="0"/>
                        </a:rPr>
                        <a:t>ps</a:t>
                      </a:r>
                      <a:r>
                        <a:rPr kumimoji="1" lang="en-US" altLang="zh-CN" sz="2200" dirty="0">
                          <a:latin typeface="Times New Roman" pitchFamily="18" charset="0"/>
                          <a:cs typeface="Times New Roman" pitchFamily="18" charset="0"/>
                        </a:rPr>
                        <a:t>) ;B.</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a:t>
                      </a:r>
                      <a:r>
                        <a:rPr kumimoji="1" lang="en-US" altLang="zh-CN" sz="2200" i="1" dirty="0" err="1">
                          <a:latin typeface="Times New Roman" pitchFamily="18" charset="0"/>
                          <a:cs typeface="Times New Roman" pitchFamily="18" charset="0"/>
                        </a:rPr>
                        <a:t>disp</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1</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,B</a:t>
                      </a:r>
                      <a:r>
                        <a:rPr kumimoji="1" lang="en-US" altLang="zh-CN" sz="2200" baseline="-25000" dirty="0">
                          <a:latin typeface="Times New Roman" pitchFamily="18" charset="0"/>
                          <a:cs typeface="Times New Roman" pitchFamily="18" charset="0"/>
                        </a:rPr>
                        <a:t>2</a:t>
                      </a:r>
                      <a:r>
                        <a:rPr kumimoji="1" lang="en-US" altLang="zh-CN" sz="2200" dirty="0">
                          <a:latin typeface="Times New Roman" pitchFamily="18" charset="0"/>
                          <a:cs typeface="Times New Roman" pitchFamily="18" charset="0"/>
                        </a:rPr>
                        <a:t>.</a:t>
                      </a:r>
                      <a:r>
                        <a:rPr kumimoji="1" lang="en-US" altLang="zh-CN" sz="2200" i="1" dirty="0">
                          <a:latin typeface="Times New Roman" pitchFamily="18" charset="0"/>
                          <a:cs typeface="Times New Roman" pitchFamily="18" charset="0"/>
                        </a:rPr>
                        <a:t>ht</a:t>
                      </a:r>
                      <a:r>
                        <a:rPr kumimoji="1"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lgn="l"/>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text</a:t>
                      </a:r>
                      <a:endParaRPr lang="zh-CN" altLang="en-US" sz="2400"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ht</a:t>
                      </a:r>
                      <a:r>
                        <a:rPr kumimoji="1" lang="en-US" altLang="zh-CN" sz="2400" dirty="0">
                          <a:latin typeface="Times New Roman" pitchFamily="18" charset="0"/>
                          <a:cs typeface="Times New Roman" pitchFamily="18" charset="0"/>
                        </a:rPr>
                        <a:t>:=text.</a:t>
                      </a:r>
                      <a:r>
                        <a:rPr kumimoji="1" lang="en-US" altLang="zh-CN" sz="2400" i="1" dirty="0">
                          <a:latin typeface="Times New Roman" pitchFamily="18" charset="0"/>
                          <a:cs typeface="Times New Roman" pitchFamily="18" charset="0"/>
                        </a:rPr>
                        <a:t>h</a:t>
                      </a:r>
                      <a:r>
                        <a:rPr kumimoji="1" lang="en-US" altLang="zh-CN" sz="2400" dirty="0">
                          <a:latin typeface="Times New Roman" pitchFamily="18" charset="0"/>
                          <a:cs typeface="Times New Roman" pitchFamily="18" charset="0"/>
                        </a:rPr>
                        <a:t>*B.</a:t>
                      </a:r>
                      <a:r>
                        <a:rPr kumimoji="1" lang="en-US" altLang="zh-CN" sz="2400" i="1" dirty="0">
                          <a:latin typeface="Times New Roman" pitchFamily="18" charset="0"/>
                          <a:cs typeface="Times New Roman" pitchFamily="18" charset="0"/>
                        </a:rPr>
                        <a:t>ps</a:t>
                      </a:r>
                      <a:endParaRPr kumimoji="1" lang="en-US" altLang="zh-CN" sz="1800" i="1" dirty="0">
                        <a:latin typeface="Times New Roman" pitchFamily="18" charset="0"/>
                        <a:cs typeface="Times New Roman" pitchFamily="18" charset="0"/>
                      </a:endParaRP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653131604"/>
              </p:ext>
            </p:extLst>
          </p:nvPr>
        </p:nvGraphicFramePr>
        <p:xfrm>
          <a:off x="1698626" y="4572000"/>
          <a:ext cx="8893175" cy="1798638"/>
        </p:xfrm>
        <a:graphic>
          <a:graphicData uri="http://schemas.openxmlformats.org/drawingml/2006/table">
            <a:tbl>
              <a:tblPr firstRow="1" bandRow="1"/>
              <a:tblGrid>
                <a:gridCol w="8893175">
                  <a:extLst>
                    <a:ext uri="{9D8B030D-6E8A-4147-A177-3AD203B41FA5}">
                      <a16:colId xmlns:a16="http://schemas.microsoft.com/office/drawing/2014/main" val="20000"/>
                    </a:ext>
                  </a:extLst>
                </a:gridCol>
              </a:tblGrid>
              <a:tr h="457281">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kumimoji="1" lang="en-US" altLang="zh-CN" sz="2400" dirty="0">
                          <a:solidFill>
                            <a:schemeClr val="tx1"/>
                          </a:solidFill>
                          <a:latin typeface="Times New Roman" pitchFamily="18" charset="0"/>
                          <a:cs typeface="Times New Roman" pitchFamily="18" charset="0"/>
                        </a:rPr>
                        <a:t>S</a:t>
                      </a:r>
                      <a:r>
                        <a:rPr kumimoji="1" lang="en-US" altLang="zh-CN" sz="2400" b="1" dirty="0">
                          <a:solidFill>
                            <a:schemeClr val="tx1"/>
                          </a:solidFill>
                          <a:latin typeface="Times New Roman" pitchFamily="18" charset="0"/>
                          <a:cs typeface="Times New Roman" pitchFamily="18" charset="0"/>
                        </a:rPr>
                        <a:t>→ {B.</a:t>
                      </a:r>
                      <a:r>
                        <a:rPr kumimoji="1" lang="en-US" altLang="zh-CN" sz="2400" b="1" i="1" dirty="0">
                          <a:solidFill>
                            <a:schemeClr val="tx1"/>
                          </a:solidFill>
                          <a:latin typeface="Times New Roman" pitchFamily="18" charset="0"/>
                          <a:cs typeface="Times New Roman" pitchFamily="18" charset="0"/>
                        </a:rPr>
                        <a:t>ps</a:t>
                      </a:r>
                      <a:r>
                        <a:rPr kumimoji="1" lang="en-US" altLang="zh-CN" sz="2400" b="1" dirty="0">
                          <a:solidFill>
                            <a:schemeClr val="tx1"/>
                          </a:solidFill>
                          <a:latin typeface="Times New Roman" pitchFamily="18" charset="0"/>
                          <a:cs typeface="Times New Roman" pitchFamily="18" charset="0"/>
                        </a:rPr>
                        <a:t>:=10} B {S.</a:t>
                      </a:r>
                      <a:r>
                        <a:rPr kumimoji="1" lang="en-US" altLang="zh-CN" sz="2400" b="1" i="1" dirty="0">
                          <a:solidFill>
                            <a:schemeClr val="tx1"/>
                          </a:solidFill>
                          <a:latin typeface="Times New Roman" pitchFamily="18" charset="0"/>
                          <a:cs typeface="Times New Roman" pitchFamily="18" charset="0"/>
                        </a:rPr>
                        <a:t>ht</a:t>
                      </a:r>
                      <a:r>
                        <a:rPr kumimoji="1" lang="en-US" altLang="zh-CN" sz="2400" b="1" dirty="0">
                          <a:solidFill>
                            <a:schemeClr val="tx1"/>
                          </a:solidFill>
                          <a:latin typeface="Times New Roman" pitchFamily="18" charset="0"/>
                          <a:cs typeface="Times New Roman" pitchFamily="18" charset="0"/>
                        </a:rPr>
                        <a:t>:=B.</a:t>
                      </a:r>
                      <a:r>
                        <a:rPr kumimoji="1" lang="en-US" altLang="zh-CN" sz="2400" b="1" i="1" dirty="0">
                          <a:solidFill>
                            <a:schemeClr val="tx1"/>
                          </a:solidFill>
                          <a:latin typeface="Times New Roman" pitchFamily="18" charset="0"/>
                          <a:cs typeface="Times New Roman" pitchFamily="18" charset="0"/>
                        </a:rPr>
                        <a:t>ht</a:t>
                      </a:r>
                      <a:r>
                        <a:rPr kumimoji="1" lang="en-US" altLang="zh-CN" sz="2400" b="1" i="0" dirty="0">
                          <a:solidFill>
                            <a:schemeClr val="tx1"/>
                          </a:solidFill>
                          <a:latin typeface="Times New Roman" pitchFamily="18" charset="0"/>
                          <a:cs typeface="Times New Roman" pitchFamily="18" charset="0"/>
                        </a:rPr>
                        <a:t>}</a:t>
                      </a:r>
                      <a:r>
                        <a:rPr kumimoji="1" lang="en-US" altLang="zh-CN" sz="2400" b="1" dirty="0">
                          <a:solidFill>
                            <a:schemeClr val="tx1"/>
                          </a:solidFill>
                          <a:latin typeface="Times New Roman" pitchFamily="18" charset="0"/>
                          <a:cs typeface="Times New Roman" pitchFamily="18" charset="0"/>
                        </a:rPr>
                        <a:t> </a:t>
                      </a:r>
                      <a:endParaRPr lang="zh-CN" altLang="en-US" sz="2400" dirty="0">
                        <a:solidFill>
                          <a:schemeClr val="tx1"/>
                        </a:solidFill>
                        <a:latin typeface="Times New Roman" pitchFamily="18" charset="0"/>
                        <a:cs typeface="Times New Roman" pitchFamily="18" charset="0"/>
                      </a:endParaRPr>
                    </a:p>
                  </a:txBody>
                  <a:tcPr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69696">
                        <a:lumMod val="20000"/>
                        <a:lumOff val="80000"/>
                      </a:srgbClr>
                    </a:solidFill>
                  </a:tcPr>
                </a:tc>
                <a:extLst>
                  <a:ext uri="{0D108BD9-81ED-4DB2-BD59-A6C34878D82A}">
                    <a16:rowId xmlns:a16="http://schemas.microsoft.com/office/drawing/2014/main" val="10000"/>
                  </a:ext>
                </a:extLst>
              </a:tr>
              <a:tr h="457281">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30000"/>
                        </a:spcBef>
                      </a:pPr>
                      <a:r>
                        <a:rPr kumimoji="1" lang="en-US" altLang="zh-CN" sz="2400" b="1" dirty="0">
                          <a:latin typeface="Times New Roman" pitchFamily="18" charset="0"/>
                        </a:rPr>
                        <a:t>B→{B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 B</a:t>
                      </a:r>
                      <a:r>
                        <a:rPr kumimoji="1" lang="en-US" altLang="zh-CN" sz="2400" b="1" baseline="-25000" dirty="0">
                          <a:latin typeface="Times New Roman" pitchFamily="18" charset="0"/>
                        </a:rPr>
                        <a:t>1</a:t>
                      </a:r>
                      <a:r>
                        <a:rPr kumimoji="1" lang="en-US" altLang="zh-CN" sz="2400" b="1" dirty="0">
                          <a:latin typeface="Times New Roman" pitchFamily="18" charset="0"/>
                        </a:rPr>
                        <a:t> {B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a:t>
                      </a:r>
                      <a:r>
                        <a:rPr kumimoji="1" lang="en-US" altLang="zh-CN" sz="2400" b="1" baseline="0" dirty="0">
                          <a:latin typeface="Times New Roman" pitchFamily="18" charset="0"/>
                        </a:rPr>
                        <a:t> </a:t>
                      </a:r>
                      <a:r>
                        <a:rPr kumimoji="1" lang="en-US" altLang="zh-CN" sz="2400" b="1" dirty="0">
                          <a:latin typeface="Times New Roman" pitchFamily="18" charset="0"/>
                        </a:rPr>
                        <a:t>B</a:t>
                      </a:r>
                      <a:r>
                        <a:rPr kumimoji="1" lang="en-US" altLang="zh-CN" sz="2400" b="1" baseline="-25000" dirty="0">
                          <a:latin typeface="Times New Roman" pitchFamily="18" charset="0"/>
                        </a:rPr>
                        <a:t>2   </a:t>
                      </a:r>
                      <a:r>
                        <a:rPr kumimoji="1" lang="en-US" altLang="zh-CN" sz="2400" b="1" dirty="0">
                          <a:latin typeface="Times New Roman" pitchFamily="18" charset="0"/>
                        </a:rPr>
                        <a:t>{B.</a:t>
                      </a:r>
                      <a:r>
                        <a:rPr kumimoji="1" lang="en-US" altLang="zh-CN" sz="2400" b="1" i="1" dirty="0">
                          <a:latin typeface="Times New Roman" pitchFamily="18" charset="0"/>
                        </a:rPr>
                        <a:t>ht</a:t>
                      </a:r>
                      <a:r>
                        <a:rPr kumimoji="1" lang="en-US" altLang="zh-CN" sz="2400" b="1" dirty="0">
                          <a:latin typeface="Times New Roman" pitchFamily="18" charset="0"/>
                        </a:rPr>
                        <a:t>:=max(B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 </a:t>
                      </a:r>
                    </a:p>
                  </a:txBody>
                  <a:tcPr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426795">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30000"/>
                        </a:spcBef>
                      </a:pPr>
                      <a:r>
                        <a:rPr kumimoji="1" lang="en-US" altLang="zh-CN" sz="2200" b="1" dirty="0">
                          <a:latin typeface="Times New Roman" pitchFamily="18" charset="0"/>
                        </a:rPr>
                        <a:t>B→{B</a:t>
                      </a:r>
                      <a:r>
                        <a:rPr kumimoji="1" lang="en-US" altLang="zh-CN" sz="2200" b="1" baseline="-25000" dirty="0">
                          <a:latin typeface="Times New Roman" pitchFamily="18" charset="0"/>
                        </a:rPr>
                        <a:t>1</a:t>
                      </a:r>
                      <a:r>
                        <a:rPr kumimoji="1" lang="en-US" altLang="zh-CN" sz="2200" b="1" dirty="0">
                          <a:latin typeface="Times New Roman" pitchFamily="18" charset="0"/>
                        </a:rPr>
                        <a:t>.</a:t>
                      </a:r>
                      <a:r>
                        <a:rPr kumimoji="1" lang="en-US" altLang="zh-CN" sz="2200" b="1" i="1" dirty="0">
                          <a:latin typeface="Times New Roman" pitchFamily="18" charset="0"/>
                        </a:rPr>
                        <a:t>ps</a:t>
                      </a:r>
                      <a:r>
                        <a:rPr kumimoji="1" lang="en-US" altLang="zh-CN" sz="2200" b="1" dirty="0">
                          <a:latin typeface="Times New Roman" pitchFamily="18" charset="0"/>
                        </a:rPr>
                        <a:t>:=B.</a:t>
                      </a:r>
                      <a:r>
                        <a:rPr kumimoji="1" lang="en-US" altLang="zh-CN" sz="2200" b="1" i="1" dirty="0">
                          <a:latin typeface="Times New Roman" pitchFamily="18" charset="0"/>
                        </a:rPr>
                        <a:t>ps</a:t>
                      </a:r>
                      <a:r>
                        <a:rPr kumimoji="1" lang="en-US" altLang="zh-CN" sz="2200" b="1" dirty="0">
                          <a:latin typeface="Times New Roman" pitchFamily="18" charset="0"/>
                        </a:rPr>
                        <a:t>} B</a:t>
                      </a:r>
                      <a:r>
                        <a:rPr kumimoji="1" lang="en-US" altLang="zh-CN" sz="2200" b="1" baseline="-25000" dirty="0">
                          <a:latin typeface="Times New Roman" pitchFamily="18" charset="0"/>
                        </a:rPr>
                        <a:t>1 </a:t>
                      </a:r>
                      <a:r>
                        <a:rPr kumimoji="1" lang="en-US" altLang="zh-CN" sz="2200" b="1" dirty="0">
                          <a:latin typeface="Times New Roman" pitchFamily="18" charset="0"/>
                        </a:rPr>
                        <a:t>sub{B</a:t>
                      </a:r>
                      <a:r>
                        <a:rPr kumimoji="1" lang="en-US" altLang="zh-CN" sz="2200" b="1" baseline="-25000" dirty="0">
                          <a:latin typeface="Times New Roman" pitchFamily="18" charset="0"/>
                        </a:rPr>
                        <a:t>2</a:t>
                      </a:r>
                      <a:r>
                        <a:rPr kumimoji="1" lang="en-US" altLang="zh-CN" sz="2200" b="1" dirty="0">
                          <a:latin typeface="Times New Roman" pitchFamily="18" charset="0"/>
                        </a:rPr>
                        <a:t>.</a:t>
                      </a:r>
                      <a:r>
                        <a:rPr kumimoji="1" lang="en-US" altLang="zh-CN" sz="2200" b="1" i="1" dirty="0">
                          <a:latin typeface="Times New Roman" pitchFamily="18" charset="0"/>
                        </a:rPr>
                        <a:t>ps</a:t>
                      </a:r>
                      <a:r>
                        <a:rPr kumimoji="1" lang="en-US" altLang="zh-CN" sz="2200" b="1" dirty="0">
                          <a:latin typeface="Times New Roman" pitchFamily="18" charset="0"/>
                        </a:rPr>
                        <a:t>:=</a:t>
                      </a:r>
                      <a:r>
                        <a:rPr kumimoji="1" lang="en-US" altLang="zh-CN" sz="2200" b="1" i="1" dirty="0">
                          <a:latin typeface="Times New Roman" pitchFamily="18" charset="0"/>
                        </a:rPr>
                        <a:t>shrink</a:t>
                      </a:r>
                      <a:r>
                        <a:rPr kumimoji="1" lang="en-US" altLang="zh-CN" sz="2200" b="1" dirty="0">
                          <a:latin typeface="Times New Roman" pitchFamily="18" charset="0"/>
                        </a:rPr>
                        <a:t>(B.</a:t>
                      </a:r>
                      <a:r>
                        <a:rPr kumimoji="1" lang="en-US" altLang="zh-CN" sz="2200" b="1" i="1" dirty="0">
                          <a:latin typeface="Times New Roman" pitchFamily="18" charset="0"/>
                        </a:rPr>
                        <a:t>ps</a:t>
                      </a:r>
                      <a:r>
                        <a:rPr kumimoji="1" lang="en-US" altLang="zh-CN" sz="2200" b="1" dirty="0">
                          <a:latin typeface="Times New Roman" pitchFamily="18" charset="0"/>
                        </a:rPr>
                        <a:t>)} B</a:t>
                      </a:r>
                      <a:r>
                        <a:rPr kumimoji="1" lang="en-US" altLang="zh-CN" sz="2200" b="1" baseline="-25000" dirty="0">
                          <a:latin typeface="Times New Roman" pitchFamily="18" charset="0"/>
                        </a:rPr>
                        <a:t>2 </a:t>
                      </a:r>
                      <a:r>
                        <a:rPr kumimoji="1" lang="en-US" altLang="zh-CN" sz="2200" b="1" baseline="0" dirty="0">
                          <a:latin typeface="Times New Roman" pitchFamily="18" charset="0"/>
                        </a:rPr>
                        <a:t>{</a:t>
                      </a:r>
                      <a:r>
                        <a:rPr kumimoji="1" lang="en-US" altLang="zh-CN" sz="2200" b="1" dirty="0">
                          <a:latin typeface="Times New Roman" pitchFamily="18" charset="0"/>
                        </a:rPr>
                        <a:t>B.</a:t>
                      </a:r>
                      <a:r>
                        <a:rPr kumimoji="1" lang="en-US" altLang="zh-CN" sz="2200" b="1" i="1" dirty="0">
                          <a:latin typeface="Times New Roman" pitchFamily="18" charset="0"/>
                        </a:rPr>
                        <a:t>ht</a:t>
                      </a:r>
                      <a:r>
                        <a:rPr kumimoji="1" lang="en-US" altLang="zh-CN" sz="2200" b="1" dirty="0">
                          <a:latin typeface="Times New Roman" pitchFamily="18" charset="0"/>
                        </a:rPr>
                        <a:t>:=</a:t>
                      </a:r>
                      <a:r>
                        <a:rPr kumimoji="1" lang="en-US" altLang="zh-CN" sz="2200" b="1" i="1" dirty="0" err="1">
                          <a:latin typeface="Times New Roman" pitchFamily="18" charset="0"/>
                        </a:rPr>
                        <a:t>disp</a:t>
                      </a:r>
                      <a:r>
                        <a:rPr kumimoji="1" lang="en-US" altLang="zh-CN" sz="2200" b="1" dirty="0">
                          <a:latin typeface="Times New Roman" pitchFamily="18" charset="0"/>
                        </a:rPr>
                        <a:t>(B</a:t>
                      </a:r>
                      <a:r>
                        <a:rPr kumimoji="1" lang="en-US" altLang="zh-CN" sz="2200" b="1" baseline="-25000" dirty="0">
                          <a:latin typeface="Times New Roman" pitchFamily="18" charset="0"/>
                        </a:rPr>
                        <a:t>1</a:t>
                      </a:r>
                      <a:r>
                        <a:rPr kumimoji="1" lang="en-US" altLang="zh-CN" sz="2200" b="1" dirty="0">
                          <a:latin typeface="Times New Roman" pitchFamily="18" charset="0"/>
                        </a:rPr>
                        <a:t>.</a:t>
                      </a:r>
                      <a:r>
                        <a:rPr kumimoji="1" lang="en-US" altLang="zh-CN" sz="2200" b="1" i="1" dirty="0">
                          <a:latin typeface="Times New Roman" pitchFamily="18" charset="0"/>
                        </a:rPr>
                        <a:t>ht</a:t>
                      </a:r>
                      <a:r>
                        <a:rPr kumimoji="1" lang="en-US" altLang="zh-CN" sz="2200" b="1" dirty="0">
                          <a:latin typeface="Times New Roman" pitchFamily="18" charset="0"/>
                        </a:rPr>
                        <a:t>,B</a:t>
                      </a:r>
                      <a:r>
                        <a:rPr kumimoji="1" lang="en-US" altLang="zh-CN" sz="2200" b="1" baseline="-25000" dirty="0">
                          <a:latin typeface="Times New Roman" pitchFamily="18" charset="0"/>
                        </a:rPr>
                        <a:t>2</a:t>
                      </a:r>
                      <a:r>
                        <a:rPr kumimoji="1" lang="en-US" altLang="zh-CN" sz="2200" b="1" dirty="0">
                          <a:latin typeface="Times New Roman" pitchFamily="18" charset="0"/>
                        </a:rPr>
                        <a:t>.</a:t>
                      </a:r>
                      <a:r>
                        <a:rPr kumimoji="1" lang="en-US" altLang="zh-CN" sz="2200" b="1" i="1" dirty="0">
                          <a:latin typeface="Times New Roman" pitchFamily="18" charset="0"/>
                        </a:rPr>
                        <a:t>ht</a:t>
                      </a:r>
                      <a:r>
                        <a:rPr kumimoji="1" lang="en-US" altLang="zh-CN" sz="2200" b="1" dirty="0">
                          <a:latin typeface="Times New Roman" pitchFamily="18" charset="0"/>
                        </a:rPr>
                        <a:t>)} </a:t>
                      </a:r>
                    </a:p>
                  </a:txBody>
                  <a:tcPr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457281">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b="1" dirty="0" err="1">
                          <a:latin typeface="Times New Roman" pitchFamily="18" charset="0"/>
                        </a:rPr>
                        <a:t>B→text</a:t>
                      </a:r>
                      <a:r>
                        <a:rPr kumimoji="1" lang="en-US" altLang="zh-CN" sz="2400" b="1" dirty="0">
                          <a:latin typeface="Times New Roman" pitchFamily="18" charset="0"/>
                        </a:rPr>
                        <a:t> {B.</a:t>
                      </a:r>
                      <a:r>
                        <a:rPr kumimoji="1" lang="en-US" altLang="zh-CN" sz="2400" b="1" i="1" dirty="0">
                          <a:latin typeface="Times New Roman" pitchFamily="18" charset="0"/>
                        </a:rPr>
                        <a:t>ht</a:t>
                      </a:r>
                      <a:r>
                        <a:rPr kumimoji="1" lang="en-US" altLang="zh-CN" sz="2400" b="1" dirty="0">
                          <a:latin typeface="Times New Roman" pitchFamily="18" charset="0"/>
                        </a:rPr>
                        <a:t>:=</a:t>
                      </a:r>
                      <a:r>
                        <a:rPr kumimoji="1" lang="en-US" altLang="zh-CN" sz="2400" b="1" dirty="0" err="1">
                          <a:latin typeface="Times New Roman" pitchFamily="18" charset="0"/>
                        </a:rPr>
                        <a:t>text.</a:t>
                      </a:r>
                      <a:r>
                        <a:rPr kumimoji="1" lang="en-US" altLang="zh-CN" sz="2400" b="1" i="1" dirty="0" err="1">
                          <a:latin typeface="Times New Roman" pitchFamily="18" charset="0"/>
                        </a:rPr>
                        <a:t>h</a:t>
                      </a:r>
                      <a:r>
                        <a:rPr kumimoji="1" lang="en-US" altLang="zh-CN" sz="2400" b="1" dirty="0">
                          <a:latin typeface="Times New Roman" pitchFamily="18" charset="0"/>
                        </a:rPr>
                        <a:t>*B</a:t>
                      </a:r>
                      <a:r>
                        <a:rPr kumimoji="1" lang="en-US" altLang="zh-CN" sz="2400" b="1" dirty="0"/>
                        <a:t>.</a:t>
                      </a:r>
                      <a:r>
                        <a:rPr kumimoji="1" lang="en-US" altLang="zh-CN" sz="2400" b="1" i="1" dirty="0">
                          <a:latin typeface="Times New Roman" pitchFamily="18" charset="0"/>
                        </a:rPr>
                        <a:t>ps</a:t>
                      </a:r>
                      <a:r>
                        <a:rPr kumimoji="1" lang="en-US" altLang="zh-CN" sz="2400" b="1" dirty="0">
                          <a:latin typeface="Times New Roman" pitchFamily="18" charset="0"/>
                        </a:rPr>
                        <a:t>} </a:t>
                      </a:r>
                      <a:endParaRPr lang="zh-CN" altLang="en-US" sz="2400" dirty="0"/>
                    </a:p>
                  </a:txBody>
                  <a:tcPr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bl>
          </a:graphicData>
        </a:graphic>
      </p:graphicFrame>
      <p:sp>
        <p:nvSpPr>
          <p:cNvPr id="10" name="下箭头 9"/>
          <p:cNvSpPr>
            <a:spLocks noChangeArrowheads="1"/>
          </p:cNvSpPr>
          <p:nvPr/>
        </p:nvSpPr>
        <p:spPr bwMode="auto">
          <a:xfrm>
            <a:off x="5192713" y="4005263"/>
            <a:ext cx="398462" cy="647700"/>
          </a:xfrm>
          <a:prstGeom prst="downArrow">
            <a:avLst>
              <a:gd name="adj1" fmla="val 50000"/>
              <a:gd name="adj2" fmla="val 49977"/>
            </a:avLst>
          </a:prstGeom>
          <a:noFill/>
          <a:ln w="254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endParaRPr>
          </a:p>
        </p:txBody>
      </p:sp>
      <p:sp>
        <p:nvSpPr>
          <p:cNvPr id="11" name="矩形 10"/>
          <p:cNvSpPr/>
          <p:nvPr/>
        </p:nvSpPr>
        <p:spPr>
          <a:xfrm>
            <a:off x="5735638" y="4068763"/>
            <a:ext cx="1827212" cy="584200"/>
          </a:xfrm>
          <a:prstGeom prst="rect">
            <a:avLst/>
          </a:prstGeom>
        </p:spPr>
        <p:txBody>
          <a:bodyPr wrap="none">
            <a:spAutoFit/>
          </a:bodyPr>
          <a:lstStyle/>
          <a:p>
            <a:pPr algn="l" eaLnBrk="0" hangingPunct="0">
              <a:spcBef>
                <a:spcPct val="20000"/>
              </a:spcBef>
              <a:buClr>
                <a:srgbClr val="5FB6F1"/>
              </a:buClr>
              <a:defRPr/>
            </a:pPr>
            <a:r>
              <a:rPr lang="zh-CN" altLang="en-US" sz="3200" kern="0" dirty="0">
                <a:solidFill>
                  <a:srgbClr val="000000"/>
                </a:solidFill>
                <a:latin typeface="华文新魏"/>
                <a:ea typeface="华文新魏"/>
              </a:rPr>
              <a:t>翻译模式</a:t>
            </a:r>
          </a:p>
        </p:txBody>
      </p:sp>
    </p:spTree>
    <p:extLst>
      <p:ext uri="{BB962C8B-B14F-4D97-AF65-F5344CB8AC3E}">
        <p14:creationId xmlns:p14="http://schemas.microsoft.com/office/powerpoint/2010/main" val="39758624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138" y="990446"/>
            <a:ext cx="8534400" cy="685800"/>
          </a:xfrm>
        </p:spPr>
        <p:txBody>
          <a:bodyPr/>
          <a:lstStyle/>
          <a:p>
            <a:r>
              <a:rPr lang="zh-CN" altLang="en-US" dirty="0"/>
              <a:t>分析一个句子</a:t>
            </a:r>
            <a:r>
              <a:rPr lang="en-US" altLang="zh-CN" dirty="0"/>
              <a:t>: text sub text </a:t>
            </a:r>
            <a:r>
              <a:rPr lang="en-US" altLang="zh-CN" dirty="0" err="1"/>
              <a:t>text</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95</a:t>
            </a:fld>
            <a:endParaRPr lang="en-US"/>
          </a:p>
        </p:txBody>
      </p:sp>
      <p:sp>
        <p:nvSpPr>
          <p:cNvPr id="4" name="标题 3"/>
          <p:cNvSpPr>
            <a:spLocks noGrp="1"/>
          </p:cNvSpPr>
          <p:nvPr>
            <p:ph type="title"/>
          </p:nvPr>
        </p:nvSpPr>
        <p:spPr/>
        <p:txBody>
          <a:bodyPr/>
          <a:lstStyle/>
          <a:p>
            <a:r>
              <a:rPr lang="zh-CN" altLang="en-US" dirty="0"/>
              <a:t>数学公式语言</a:t>
            </a:r>
            <a:r>
              <a:rPr lang="en-US" altLang="zh-CN" dirty="0"/>
              <a:t>EQN</a:t>
            </a:r>
            <a:endParaRPr lang="zh-CN" altLang="en-US" dirty="0"/>
          </a:p>
        </p:txBody>
      </p:sp>
      <p:grpSp>
        <p:nvGrpSpPr>
          <p:cNvPr id="25" name="组合 24"/>
          <p:cNvGrpSpPr/>
          <p:nvPr/>
        </p:nvGrpSpPr>
        <p:grpSpPr>
          <a:xfrm>
            <a:off x="8044453" y="1407317"/>
            <a:ext cx="3309347" cy="4079577"/>
            <a:chOff x="2253355" y="1557338"/>
            <a:chExt cx="3309347" cy="4079577"/>
          </a:xfrm>
        </p:grpSpPr>
        <p:sp>
          <p:nvSpPr>
            <p:cNvPr id="5" name="TextBox 4"/>
            <p:cNvSpPr txBox="1">
              <a:spLocks noChangeArrowheads="1"/>
            </p:cNvSpPr>
            <p:nvPr/>
          </p:nvSpPr>
          <p:spPr bwMode="auto">
            <a:xfrm>
              <a:off x="4111625" y="1557338"/>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4094163" y="24558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4289425" y="2017713"/>
              <a:ext cx="0" cy="438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3155950" y="33924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r>
                <a:rPr lang="en-US" altLang="zh-CN" sz="2400" baseline="-25000">
                  <a:latin typeface="Times New Roman" pitchFamily="18" charset="0"/>
                  <a:cs typeface="Times New Roman" pitchFamily="18" charset="0"/>
                </a:rPr>
                <a:t>1</a:t>
              </a:r>
              <a:endParaRPr lang="zh-CN" altLang="en-US" sz="24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4994275" y="337026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r>
                <a:rPr lang="en-US" altLang="zh-CN" sz="2400" baseline="-25000">
                  <a:latin typeface="Times New Roman" pitchFamily="18" charset="0"/>
                  <a:cs typeface="Times New Roman" pitchFamily="18" charset="0"/>
                </a:rPr>
                <a:t>2</a:t>
              </a:r>
              <a:endParaRPr lang="zh-CN" altLang="en-US" sz="24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2328863" y="4243388"/>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r>
                <a:rPr lang="en-US" altLang="zh-CN" sz="2400" baseline="-25000">
                  <a:latin typeface="Times New Roman" pitchFamily="18" charset="0"/>
                  <a:cs typeface="Times New Roman" pitchFamily="18" charset="0"/>
                </a:rPr>
                <a:t>3</a:t>
              </a:r>
              <a:endParaRPr lang="zh-CN" altLang="en-US" sz="24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4021138" y="42418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4</a:t>
              </a:r>
              <a:endParaRPr lang="zh-CN" altLang="en-US" sz="2400" baseline="-25000" dirty="0">
                <a:latin typeface="Times New Roman" pitchFamily="18" charset="0"/>
                <a:cs typeface="Times New Roman" pitchFamily="18" charset="0"/>
              </a:endParaRPr>
            </a:p>
          </p:txBody>
        </p:sp>
        <p:sp>
          <p:nvSpPr>
            <p:cNvPr id="12" name="TextBox 11"/>
            <p:cNvSpPr txBox="1">
              <a:spLocks noChangeArrowheads="1"/>
            </p:cNvSpPr>
            <p:nvPr/>
          </p:nvSpPr>
          <p:spPr bwMode="auto">
            <a:xfrm>
              <a:off x="3095679" y="4243388"/>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sub</a:t>
              </a:r>
              <a:endParaRPr lang="zh-CN" altLang="en-US" sz="2400">
                <a:latin typeface="Times New Roman" pitchFamily="18" charset="0"/>
                <a:cs typeface="Times New Roman" pitchFamily="18" charset="0"/>
              </a:endParaRPr>
            </a:p>
          </p:txBody>
        </p:sp>
        <p:sp>
          <p:nvSpPr>
            <p:cNvPr id="13" name="TextBox 12"/>
            <p:cNvSpPr txBox="1">
              <a:spLocks noChangeArrowheads="1"/>
            </p:cNvSpPr>
            <p:nvPr/>
          </p:nvSpPr>
          <p:spPr bwMode="auto">
            <a:xfrm>
              <a:off x="2253355" y="5175250"/>
              <a:ext cx="6447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text</a:t>
              </a:r>
              <a:endParaRPr lang="zh-CN" altLang="en-US" sz="2400">
                <a:latin typeface="Times New Roman" pitchFamily="18" charset="0"/>
                <a:cs typeface="Times New Roman" pitchFamily="18" charset="0"/>
              </a:endParaRPr>
            </a:p>
          </p:txBody>
        </p:sp>
        <p:sp>
          <p:nvSpPr>
            <p:cNvPr id="14" name="TextBox 13"/>
            <p:cNvSpPr txBox="1">
              <a:spLocks noChangeArrowheads="1"/>
            </p:cNvSpPr>
            <p:nvPr/>
          </p:nvSpPr>
          <p:spPr bwMode="auto">
            <a:xfrm>
              <a:off x="4917974" y="4227513"/>
              <a:ext cx="6447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text</a:t>
              </a:r>
              <a:endParaRPr lang="zh-CN" altLang="en-US" sz="2400">
                <a:latin typeface="Times New Roman" pitchFamily="18" charset="0"/>
                <a:cs typeface="Times New Roman" pitchFamily="18" charset="0"/>
              </a:endParaRPr>
            </a:p>
          </p:txBody>
        </p:sp>
        <p:sp>
          <p:nvSpPr>
            <p:cNvPr id="15" name="TextBox 14"/>
            <p:cNvSpPr txBox="1">
              <a:spLocks noChangeArrowheads="1"/>
            </p:cNvSpPr>
            <p:nvPr/>
          </p:nvSpPr>
          <p:spPr bwMode="auto">
            <a:xfrm>
              <a:off x="3944836" y="5175250"/>
              <a:ext cx="6447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text</a:t>
              </a:r>
              <a:endParaRPr lang="zh-CN" altLang="en-US" sz="24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3402013" y="2917825"/>
              <a:ext cx="887412" cy="474663"/>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4289425" y="2917825"/>
              <a:ext cx="950913" cy="4524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2576513" y="3854450"/>
              <a:ext cx="825500" cy="3889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a:off x="3402013" y="3854450"/>
              <a:ext cx="0" cy="38893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3402013" y="3854450"/>
              <a:ext cx="865187" cy="3873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a:off x="5240338" y="3830638"/>
              <a:ext cx="0" cy="396875"/>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4267200" y="4703763"/>
              <a:ext cx="1" cy="47148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a:off x="2575719" y="4705350"/>
              <a:ext cx="0" cy="46990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TextBox 23"/>
          <p:cNvSpPr txBox="1">
            <a:spLocks noChangeArrowheads="1"/>
          </p:cNvSpPr>
          <p:nvPr/>
        </p:nvSpPr>
        <p:spPr bwMode="auto">
          <a:xfrm>
            <a:off x="9392500" y="5720230"/>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400" dirty="0"/>
              <a:t>分析树</a:t>
            </a:r>
          </a:p>
        </p:txBody>
      </p:sp>
      <p:graphicFrame>
        <p:nvGraphicFramePr>
          <p:cNvPr id="26" name="表格 25"/>
          <p:cNvGraphicFramePr>
            <a:graphicFrameLocks noGrp="1"/>
          </p:cNvGraphicFramePr>
          <p:nvPr>
            <p:extLst>
              <p:ext uri="{D42A27DB-BD31-4B8C-83A1-F6EECF244321}">
                <p14:modId xmlns:p14="http://schemas.microsoft.com/office/powerpoint/2010/main" val="1025071412"/>
              </p:ext>
            </p:extLst>
          </p:nvPr>
        </p:nvGraphicFramePr>
        <p:xfrm>
          <a:off x="685800" y="2044186"/>
          <a:ext cx="7127828" cy="2560514"/>
        </p:xfrm>
        <a:graphic>
          <a:graphicData uri="http://schemas.openxmlformats.org/drawingml/2006/table">
            <a:tbl>
              <a:tblPr firstRow="1" bandRow="1"/>
              <a:tblGrid>
                <a:gridCol w="7127828">
                  <a:extLst>
                    <a:ext uri="{9D8B030D-6E8A-4147-A177-3AD203B41FA5}">
                      <a16:colId xmlns:a16="http://schemas.microsoft.com/office/drawing/2014/main" val="20000"/>
                    </a:ext>
                  </a:extLst>
                </a:gridCol>
              </a:tblGrid>
              <a:tr h="457281">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kumimoji="1" lang="en-US" altLang="zh-CN" sz="2400" dirty="0">
                          <a:solidFill>
                            <a:schemeClr val="tx1"/>
                          </a:solidFill>
                          <a:latin typeface="Times New Roman" pitchFamily="18" charset="0"/>
                          <a:cs typeface="Times New Roman" pitchFamily="18" charset="0"/>
                        </a:rPr>
                        <a:t>S</a:t>
                      </a:r>
                      <a:r>
                        <a:rPr kumimoji="1" lang="en-US" altLang="zh-CN" sz="2400" b="1" dirty="0">
                          <a:solidFill>
                            <a:schemeClr val="tx1"/>
                          </a:solidFill>
                          <a:latin typeface="Times New Roman" pitchFamily="18" charset="0"/>
                          <a:cs typeface="Times New Roman" pitchFamily="18" charset="0"/>
                        </a:rPr>
                        <a:t>→ {B.</a:t>
                      </a:r>
                      <a:r>
                        <a:rPr kumimoji="1" lang="en-US" altLang="zh-CN" sz="2400" b="1" i="1" dirty="0">
                          <a:solidFill>
                            <a:schemeClr val="tx1"/>
                          </a:solidFill>
                          <a:latin typeface="Times New Roman" pitchFamily="18" charset="0"/>
                          <a:cs typeface="Times New Roman" pitchFamily="18" charset="0"/>
                        </a:rPr>
                        <a:t>ps</a:t>
                      </a:r>
                      <a:r>
                        <a:rPr kumimoji="1" lang="en-US" altLang="zh-CN" sz="2400" b="1" dirty="0">
                          <a:solidFill>
                            <a:schemeClr val="tx1"/>
                          </a:solidFill>
                          <a:latin typeface="Times New Roman" pitchFamily="18" charset="0"/>
                          <a:cs typeface="Times New Roman" pitchFamily="18" charset="0"/>
                        </a:rPr>
                        <a:t>:=10} B {S.</a:t>
                      </a:r>
                      <a:r>
                        <a:rPr kumimoji="1" lang="en-US" altLang="zh-CN" sz="2400" b="1" i="1" dirty="0">
                          <a:solidFill>
                            <a:schemeClr val="tx1"/>
                          </a:solidFill>
                          <a:latin typeface="Times New Roman" pitchFamily="18" charset="0"/>
                          <a:cs typeface="Times New Roman" pitchFamily="18" charset="0"/>
                        </a:rPr>
                        <a:t>ht</a:t>
                      </a:r>
                      <a:r>
                        <a:rPr kumimoji="1" lang="en-US" altLang="zh-CN" sz="2400" b="1" dirty="0">
                          <a:solidFill>
                            <a:schemeClr val="tx1"/>
                          </a:solidFill>
                          <a:latin typeface="Times New Roman" pitchFamily="18" charset="0"/>
                          <a:cs typeface="Times New Roman" pitchFamily="18" charset="0"/>
                        </a:rPr>
                        <a:t>:=B.</a:t>
                      </a:r>
                      <a:r>
                        <a:rPr kumimoji="1" lang="en-US" altLang="zh-CN" sz="2400" b="1" i="1" dirty="0">
                          <a:solidFill>
                            <a:schemeClr val="tx1"/>
                          </a:solidFill>
                          <a:latin typeface="Times New Roman" pitchFamily="18" charset="0"/>
                          <a:cs typeface="Times New Roman" pitchFamily="18" charset="0"/>
                        </a:rPr>
                        <a:t>ht</a:t>
                      </a:r>
                      <a:r>
                        <a:rPr kumimoji="1" lang="en-US" altLang="zh-CN" sz="2400" b="1" i="0" dirty="0">
                          <a:solidFill>
                            <a:schemeClr val="tx1"/>
                          </a:solidFill>
                          <a:latin typeface="Times New Roman" pitchFamily="18" charset="0"/>
                          <a:cs typeface="Times New Roman" pitchFamily="18" charset="0"/>
                        </a:rPr>
                        <a:t>}</a:t>
                      </a:r>
                      <a:r>
                        <a:rPr kumimoji="1" lang="en-US" altLang="zh-CN" sz="2400" b="1" dirty="0">
                          <a:solidFill>
                            <a:schemeClr val="tx1"/>
                          </a:solidFill>
                          <a:latin typeface="Times New Roman" pitchFamily="18" charset="0"/>
                          <a:cs typeface="Times New Roman" pitchFamily="18" charset="0"/>
                        </a:rPr>
                        <a:t> </a:t>
                      </a:r>
                      <a:endParaRPr lang="zh-CN" altLang="en-US" sz="2400" dirty="0">
                        <a:solidFill>
                          <a:schemeClr val="tx1"/>
                        </a:solidFill>
                        <a:latin typeface="Times New Roman" pitchFamily="18" charset="0"/>
                        <a:cs typeface="Times New Roman" pitchFamily="18" charset="0"/>
                      </a:endParaRPr>
                    </a:p>
                  </a:txBody>
                  <a:tcPr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69696">
                        <a:lumMod val="20000"/>
                        <a:lumOff val="80000"/>
                      </a:srgbClr>
                    </a:solidFill>
                  </a:tcPr>
                </a:tc>
                <a:extLst>
                  <a:ext uri="{0D108BD9-81ED-4DB2-BD59-A6C34878D82A}">
                    <a16:rowId xmlns:a16="http://schemas.microsoft.com/office/drawing/2014/main" val="10000"/>
                  </a:ext>
                </a:extLst>
              </a:tr>
              <a:tr h="457281">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30000"/>
                        </a:spcBef>
                      </a:pPr>
                      <a:r>
                        <a:rPr kumimoji="1" lang="en-US" altLang="zh-CN" sz="2400" b="1" dirty="0">
                          <a:latin typeface="Times New Roman" pitchFamily="18" charset="0"/>
                        </a:rPr>
                        <a:t>B→{B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 B</a:t>
                      </a:r>
                      <a:r>
                        <a:rPr kumimoji="1" lang="en-US" altLang="zh-CN" sz="2400" b="1" baseline="-25000" dirty="0">
                          <a:latin typeface="Times New Roman" pitchFamily="18" charset="0"/>
                        </a:rPr>
                        <a:t>1</a:t>
                      </a:r>
                      <a:r>
                        <a:rPr kumimoji="1" lang="en-US" altLang="zh-CN" sz="2400" b="1" dirty="0">
                          <a:latin typeface="Times New Roman" pitchFamily="18" charset="0"/>
                        </a:rPr>
                        <a:t> {B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a:t>
                      </a:r>
                      <a:r>
                        <a:rPr kumimoji="1" lang="en-US" altLang="zh-CN" sz="2400" b="1" baseline="0" dirty="0">
                          <a:latin typeface="Times New Roman" pitchFamily="18" charset="0"/>
                        </a:rPr>
                        <a:t> </a:t>
                      </a:r>
                      <a:r>
                        <a:rPr kumimoji="1" lang="en-US" altLang="zh-CN" sz="2400" b="1" dirty="0">
                          <a:latin typeface="Times New Roman" pitchFamily="18" charset="0"/>
                        </a:rPr>
                        <a:t>B</a:t>
                      </a:r>
                      <a:r>
                        <a:rPr kumimoji="1" lang="en-US" altLang="zh-CN" sz="2400" b="1" baseline="-25000" dirty="0">
                          <a:latin typeface="Times New Roman" pitchFamily="18" charset="0"/>
                        </a:rPr>
                        <a:t>2   </a:t>
                      </a:r>
                      <a:r>
                        <a:rPr kumimoji="1" lang="en-US" altLang="zh-CN" sz="2400" b="1" dirty="0">
                          <a:latin typeface="Times New Roman" pitchFamily="18" charset="0"/>
                        </a:rPr>
                        <a:t>{B.</a:t>
                      </a:r>
                      <a:r>
                        <a:rPr kumimoji="1" lang="en-US" altLang="zh-CN" sz="2400" b="1" i="1" dirty="0">
                          <a:latin typeface="Times New Roman" pitchFamily="18" charset="0"/>
                        </a:rPr>
                        <a:t>ht</a:t>
                      </a:r>
                      <a:r>
                        <a:rPr kumimoji="1" lang="en-US" altLang="zh-CN" sz="2400" b="1" dirty="0">
                          <a:latin typeface="Times New Roman" pitchFamily="18" charset="0"/>
                        </a:rPr>
                        <a:t>:=max(B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 </a:t>
                      </a:r>
                    </a:p>
                  </a:txBody>
                  <a:tcPr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426795">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pPr>
                        <a:spcBef>
                          <a:spcPct val="30000"/>
                        </a:spcBef>
                      </a:pPr>
                      <a:r>
                        <a:rPr kumimoji="1" lang="en-US" altLang="zh-CN" sz="2400" b="1" dirty="0">
                          <a:latin typeface="Times New Roman" pitchFamily="18" charset="0"/>
                        </a:rPr>
                        <a:t>B→{B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 B</a:t>
                      </a:r>
                      <a:r>
                        <a:rPr kumimoji="1" lang="en-US" altLang="zh-CN" sz="2400" b="1" baseline="-25000" dirty="0">
                          <a:latin typeface="Times New Roman" pitchFamily="18" charset="0"/>
                        </a:rPr>
                        <a:t>1 </a:t>
                      </a:r>
                      <a:r>
                        <a:rPr kumimoji="1" lang="en-US" altLang="zh-CN" sz="2400" b="1" dirty="0">
                          <a:latin typeface="Times New Roman" pitchFamily="18" charset="0"/>
                        </a:rPr>
                        <a:t>sub{B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ps</a:t>
                      </a:r>
                      <a:r>
                        <a:rPr kumimoji="1" lang="en-US" altLang="zh-CN" sz="2400" b="1" dirty="0">
                          <a:latin typeface="Times New Roman" pitchFamily="18" charset="0"/>
                        </a:rPr>
                        <a:t>:=</a:t>
                      </a:r>
                      <a:r>
                        <a:rPr kumimoji="1" lang="en-US" altLang="zh-CN" sz="2400" b="1" i="1" dirty="0">
                          <a:latin typeface="Times New Roman" pitchFamily="18" charset="0"/>
                        </a:rPr>
                        <a:t>shrink</a:t>
                      </a:r>
                      <a:r>
                        <a:rPr kumimoji="1" lang="en-US" altLang="zh-CN" sz="2400" b="1" dirty="0">
                          <a:latin typeface="Times New Roman" pitchFamily="18" charset="0"/>
                        </a:rPr>
                        <a:t>(B.</a:t>
                      </a:r>
                      <a:r>
                        <a:rPr kumimoji="1" lang="en-US" altLang="zh-CN" sz="2400" b="1" i="1" dirty="0">
                          <a:latin typeface="Times New Roman" pitchFamily="18" charset="0"/>
                        </a:rPr>
                        <a:t>ps</a:t>
                      </a:r>
                      <a:r>
                        <a:rPr kumimoji="1" lang="en-US" altLang="zh-CN" sz="2400" b="1" dirty="0">
                          <a:latin typeface="Times New Roman" pitchFamily="18" charset="0"/>
                        </a:rPr>
                        <a:t>)} B</a:t>
                      </a:r>
                      <a:r>
                        <a:rPr kumimoji="1" lang="en-US" altLang="zh-CN" sz="2400" b="1" baseline="-25000" dirty="0">
                          <a:latin typeface="Times New Roman" pitchFamily="18" charset="0"/>
                        </a:rPr>
                        <a:t>2 </a:t>
                      </a:r>
                      <a:r>
                        <a:rPr kumimoji="1" lang="en-US" altLang="zh-CN" sz="2400" b="1" baseline="0" dirty="0">
                          <a:latin typeface="Times New Roman" pitchFamily="18" charset="0"/>
                        </a:rPr>
                        <a:t>{</a:t>
                      </a:r>
                      <a:r>
                        <a:rPr kumimoji="1" lang="en-US" altLang="zh-CN" sz="2400" b="1" dirty="0">
                          <a:latin typeface="Times New Roman" pitchFamily="18" charset="0"/>
                        </a:rPr>
                        <a:t>B.</a:t>
                      </a:r>
                      <a:r>
                        <a:rPr kumimoji="1" lang="en-US" altLang="zh-CN" sz="2400" b="1" i="1" dirty="0">
                          <a:latin typeface="Times New Roman" pitchFamily="18" charset="0"/>
                        </a:rPr>
                        <a:t>ht</a:t>
                      </a:r>
                      <a:r>
                        <a:rPr kumimoji="1" lang="en-US" altLang="zh-CN" sz="2400" b="1" dirty="0">
                          <a:latin typeface="Times New Roman" pitchFamily="18" charset="0"/>
                        </a:rPr>
                        <a:t>:=</a:t>
                      </a:r>
                      <a:r>
                        <a:rPr kumimoji="1" lang="en-US" altLang="zh-CN" sz="2400" b="1" i="1" dirty="0" err="1">
                          <a:latin typeface="Times New Roman" pitchFamily="18" charset="0"/>
                        </a:rPr>
                        <a:t>disp</a:t>
                      </a:r>
                      <a:r>
                        <a:rPr kumimoji="1" lang="en-US" altLang="zh-CN" sz="2400" b="1" dirty="0">
                          <a:latin typeface="Times New Roman" pitchFamily="18" charset="0"/>
                        </a:rPr>
                        <a:t>(B</a:t>
                      </a:r>
                      <a:r>
                        <a:rPr kumimoji="1" lang="en-US" altLang="zh-CN" sz="2400" b="1" baseline="-25000" dirty="0">
                          <a:latin typeface="Times New Roman" pitchFamily="18" charset="0"/>
                        </a:rPr>
                        <a:t>1</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,B</a:t>
                      </a:r>
                      <a:r>
                        <a:rPr kumimoji="1" lang="en-US" altLang="zh-CN" sz="2400" b="1" baseline="-25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ht</a:t>
                      </a:r>
                      <a:r>
                        <a:rPr kumimoji="1" lang="en-US" altLang="zh-CN" sz="2400" b="1" dirty="0">
                          <a:latin typeface="Times New Roman" pitchFamily="18" charset="0"/>
                        </a:rPr>
                        <a:t>)} </a:t>
                      </a:r>
                    </a:p>
                  </a:txBody>
                  <a:tcPr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r h="457281">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kumimoji="1" lang="en-US" altLang="zh-CN" sz="2400" b="1" dirty="0" err="1">
                          <a:latin typeface="Times New Roman" pitchFamily="18" charset="0"/>
                        </a:rPr>
                        <a:t>B→text</a:t>
                      </a:r>
                      <a:r>
                        <a:rPr kumimoji="1" lang="en-US" altLang="zh-CN" sz="2400" b="1" dirty="0">
                          <a:latin typeface="Times New Roman" pitchFamily="18" charset="0"/>
                        </a:rPr>
                        <a:t> {B.</a:t>
                      </a:r>
                      <a:r>
                        <a:rPr kumimoji="1" lang="en-US" altLang="zh-CN" sz="2400" b="1" i="1" dirty="0">
                          <a:latin typeface="Times New Roman" pitchFamily="18" charset="0"/>
                        </a:rPr>
                        <a:t>ht</a:t>
                      </a:r>
                      <a:r>
                        <a:rPr kumimoji="1" lang="en-US" altLang="zh-CN" sz="2400" b="1" dirty="0">
                          <a:latin typeface="Times New Roman" pitchFamily="18" charset="0"/>
                        </a:rPr>
                        <a:t>:=</a:t>
                      </a:r>
                      <a:r>
                        <a:rPr kumimoji="1" lang="en-US" altLang="zh-CN" sz="2400" b="1" dirty="0" err="1">
                          <a:latin typeface="Times New Roman" pitchFamily="18" charset="0"/>
                        </a:rPr>
                        <a:t>text.</a:t>
                      </a:r>
                      <a:r>
                        <a:rPr kumimoji="1" lang="en-US" altLang="zh-CN" sz="2400" b="1" i="1" dirty="0" err="1">
                          <a:latin typeface="Times New Roman" pitchFamily="18" charset="0"/>
                        </a:rPr>
                        <a:t>h</a:t>
                      </a:r>
                      <a:r>
                        <a:rPr kumimoji="1" lang="en-US" altLang="zh-CN" sz="2400" b="1" dirty="0">
                          <a:latin typeface="Times New Roman" pitchFamily="18" charset="0"/>
                        </a:rPr>
                        <a:t>*B</a:t>
                      </a:r>
                      <a:r>
                        <a:rPr kumimoji="1" lang="en-US" altLang="zh-CN" sz="2400" b="1" dirty="0"/>
                        <a:t>.</a:t>
                      </a:r>
                      <a:r>
                        <a:rPr kumimoji="1" lang="en-US" altLang="zh-CN" sz="2400" b="1" i="1" dirty="0">
                          <a:latin typeface="Times New Roman" pitchFamily="18" charset="0"/>
                        </a:rPr>
                        <a:t>ps</a:t>
                      </a:r>
                      <a:r>
                        <a:rPr kumimoji="1" lang="en-US" altLang="zh-CN" sz="2400" b="1" dirty="0">
                          <a:latin typeface="Times New Roman" pitchFamily="18" charset="0"/>
                        </a:rPr>
                        <a:t>} </a:t>
                      </a:r>
                      <a:endParaRPr lang="zh-CN" altLang="en-US" sz="2400" dirty="0"/>
                    </a:p>
                  </a:txBody>
                  <a:tcPr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11499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330972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97</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54883" y="1739900"/>
            <a:ext cx="1183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70C0"/>
                </a:solidFill>
                <a:latin typeface="Times New Roman" pitchFamily="18" charset="0"/>
                <a:cs typeface="Times New Roman" pitchFamily="18" charset="0"/>
              </a:rPr>
              <a:t>{B.ps=10}</a:t>
            </a:r>
            <a:endParaRPr lang="zh-CN" altLang="en-US" sz="1800" dirty="0">
              <a:solidFill>
                <a:srgbClr val="0070C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2" y="1428750"/>
            <a:ext cx="1575593"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70C0"/>
                </a:solidFill>
                <a:latin typeface="Times New Roman" pitchFamily="18" charset="0"/>
                <a:cs typeface="Times New Roman" pitchFamily="18" charset="0"/>
              </a:rPr>
              <a:t>{S.ht=B.ht}</a:t>
            </a:r>
            <a:endParaRPr lang="zh-CN" altLang="en-US" sz="1800" dirty="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.ps:=B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.ps:=shrink(B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.ht:=</a:t>
            </a:r>
            <a:r>
              <a:rPr lang="en-US" altLang="zh-CN" sz="1800" dirty="0" err="1">
                <a:solidFill>
                  <a:srgbClr val="0070C0"/>
                </a:solidFill>
                <a:latin typeface="Times New Roman" pitchFamily="18" charset="0"/>
              </a:rPr>
              <a:t>text.h</a:t>
            </a: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10776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98</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1</a:t>
            </a:r>
            <a:r>
              <a:rPr lang="en-US" altLang="zh-CN" sz="1800" dirty="0">
                <a:solidFill>
                  <a:srgbClr val="0070C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.ps:=B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.ps:=shrink(B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.ht:=</a:t>
            </a:r>
            <a:r>
              <a:rPr lang="en-US" altLang="zh-CN" sz="1800" dirty="0" err="1">
                <a:solidFill>
                  <a:srgbClr val="0070C0"/>
                </a:solidFill>
                <a:latin typeface="Times New Roman" pitchFamily="18" charset="0"/>
              </a:rPr>
              <a:t>text.h</a:t>
            </a: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Tree>
    <p:extLst>
      <p:ext uri="{BB962C8B-B14F-4D97-AF65-F5344CB8AC3E}">
        <p14:creationId xmlns:p14="http://schemas.microsoft.com/office/powerpoint/2010/main" val="36529562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99</a:t>
            </a:fld>
            <a:endParaRPr lang="en-US"/>
          </a:p>
        </p:txBody>
      </p:sp>
      <p:sp>
        <p:nvSpPr>
          <p:cNvPr id="4" name="标题 3"/>
          <p:cNvSpPr>
            <a:spLocks noGrp="1"/>
          </p:cNvSpPr>
          <p:nvPr>
            <p:ph type="title"/>
          </p:nvPr>
        </p:nvSpPr>
        <p:spPr/>
        <p:txBody>
          <a:bodyPr/>
          <a:lstStyle/>
          <a:p>
            <a:r>
              <a:rPr lang="zh-CN" altLang="en-US" dirty="0"/>
              <a:t>带语义动作的分析树</a:t>
            </a:r>
          </a:p>
        </p:txBody>
      </p:sp>
      <p:sp>
        <p:nvSpPr>
          <p:cNvPr id="5" name="TextBox 4"/>
          <p:cNvSpPr txBox="1">
            <a:spLocks noChangeArrowheads="1"/>
          </p:cNvSpPr>
          <p:nvPr/>
        </p:nvSpPr>
        <p:spPr bwMode="auto">
          <a:xfrm>
            <a:off x="5543550" y="966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endParaRPr lang="zh-CN" altLang="en-US" sz="2400">
              <a:latin typeface="Times New Roman" pitchFamily="18" charset="0"/>
              <a:cs typeface="Times New Roman" pitchFamily="18" charset="0"/>
            </a:endParaRPr>
          </a:p>
        </p:txBody>
      </p:sp>
      <p:sp>
        <p:nvSpPr>
          <p:cNvPr id="6" name="TextBox 5"/>
          <p:cNvSpPr txBox="1">
            <a:spLocks noChangeArrowheads="1"/>
          </p:cNvSpPr>
          <p:nvPr/>
        </p:nvSpPr>
        <p:spPr bwMode="auto">
          <a:xfrm>
            <a:off x="5553075" y="17399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endParaRPr lang="zh-CN" altLang="en-US" sz="1800">
              <a:latin typeface="Times New Roman" pitchFamily="18" charset="0"/>
              <a:cs typeface="Times New Roman" pitchFamily="18" charset="0"/>
            </a:endParaRPr>
          </a:p>
        </p:txBody>
      </p:sp>
      <p:cxnSp>
        <p:nvCxnSpPr>
          <p:cNvPr id="7" name="直接连接符 6"/>
          <p:cNvCxnSpPr>
            <a:cxnSpLocks noChangeShapeType="1"/>
            <a:stCxn id="5" idx="2"/>
            <a:endCxn id="6" idx="0"/>
          </p:cNvCxnSpPr>
          <p:nvPr/>
        </p:nvCxnSpPr>
        <p:spPr bwMode="auto">
          <a:xfrm>
            <a:off x="5721350" y="1428750"/>
            <a:ext cx="0" cy="311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a:spLocks noChangeArrowheads="1"/>
          </p:cNvSpPr>
          <p:nvPr/>
        </p:nvSpPr>
        <p:spPr bwMode="auto">
          <a:xfrm>
            <a:off x="4768851" y="27130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1</a:t>
            </a:r>
            <a:endParaRPr lang="zh-CN" altLang="en-US" sz="1800" baseline="-25000">
              <a:latin typeface="Times New Roman" pitchFamily="18" charset="0"/>
              <a:cs typeface="Times New Roman" pitchFamily="18" charset="0"/>
            </a:endParaRPr>
          </a:p>
        </p:txBody>
      </p:sp>
      <p:sp>
        <p:nvSpPr>
          <p:cNvPr id="9" name="TextBox 8"/>
          <p:cNvSpPr txBox="1">
            <a:spLocks noChangeArrowheads="1"/>
          </p:cNvSpPr>
          <p:nvPr/>
        </p:nvSpPr>
        <p:spPr bwMode="auto">
          <a:xfrm>
            <a:off x="7250114" y="2700339"/>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2</a:t>
            </a:r>
            <a:endParaRPr lang="zh-CN" altLang="en-US" sz="1800" baseline="-25000">
              <a:latin typeface="Times New Roman" pitchFamily="18" charset="0"/>
              <a:cs typeface="Times New Roman" pitchFamily="18" charset="0"/>
            </a:endParaRPr>
          </a:p>
        </p:txBody>
      </p:sp>
      <p:sp>
        <p:nvSpPr>
          <p:cNvPr id="10" name="TextBox 9"/>
          <p:cNvSpPr txBox="1">
            <a:spLocks noChangeArrowheads="1"/>
          </p:cNvSpPr>
          <p:nvPr/>
        </p:nvSpPr>
        <p:spPr bwMode="auto">
          <a:xfrm>
            <a:off x="3328989" y="4067175"/>
            <a:ext cx="41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3</a:t>
            </a:r>
            <a:endParaRPr lang="zh-CN" altLang="en-US" sz="1800" baseline="-25000">
              <a:latin typeface="Times New Roman" pitchFamily="18" charset="0"/>
              <a:cs typeface="Times New Roman" pitchFamily="18" charset="0"/>
            </a:endParaRPr>
          </a:p>
        </p:txBody>
      </p:sp>
      <p:sp>
        <p:nvSpPr>
          <p:cNvPr id="11" name="TextBox 10"/>
          <p:cNvSpPr txBox="1">
            <a:spLocks noChangeArrowheads="1"/>
          </p:cNvSpPr>
          <p:nvPr/>
        </p:nvSpPr>
        <p:spPr bwMode="auto">
          <a:xfrm>
            <a:off x="7153276" y="4067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B</a:t>
            </a:r>
            <a:r>
              <a:rPr lang="en-US" altLang="zh-CN" sz="1800" baseline="-25000">
                <a:latin typeface="Times New Roman" pitchFamily="18" charset="0"/>
                <a:cs typeface="Times New Roman" pitchFamily="18" charset="0"/>
              </a:rPr>
              <a:t>4</a:t>
            </a:r>
            <a:endParaRPr lang="zh-CN" altLang="en-US" sz="1800" baseline="-25000">
              <a:latin typeface="Times New Roman" pitchFamily="18" charset="0"/>
              <a:cs typeface="Times New Roman" pitchFamily="18" charset="0"/>
            </a:endParaRPr>
          </a:p>
        </p:txBody>
      </p:sp>
      <p:sp>
        <p:nvSpPr>
          <p:cNvPr id="12" name="TextBox 11"/>
          <p:cNvSpPr txBox="1">
            <a:spLocks noChangeArrowheads="1"/>
          </p:cNvSpPr>
          <p:nvPr/>
        </p:nvSpPr>
        <p:spPr bwMode="auto">
          <a:xfrm>
            <a:off x="4176493" y="401637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sub</a:t>
            </a:r>
            <a:endParaRPr lang="zh-CN" altLang="en-US" sz="1800">
              <a:latin typeface="Times New Roman" pitchFamily="18" charset="0"/>
              <a:cs typeface="Times New Roman" pitchFamily="18" charset="0"/>
            </a:endParaRPr>
          </a:p>
        </p:txBody>
      </p:sp>
      <p:sp>
        <p:nvSpPr>
          <p:cNvPr id="13" name="TextBox 12"/>
          <p:cNvSpPr txBox="1">
            <a:spLocks noChangeArrowheads="1"/>
          </p:cNvSpPr>
          <p:nvPr/>
        </p:nvSpPr>
        <p:spPr bwMode="auto">
          <a:xfrm>
            <a:off x="2948437"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4" name="TextBox 13"/>
          <p:cNvSpPr txBox="1">
            <a:spLocks noChangeArrowheads="1"/>
          </p:cNvSpPr>
          <p:nvPr/>
        </p:nvSpPr>
        <p:spPr bwMode="auto">
          <a:xfrm>
            <a:off x="7025931" y="3275013"/>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sp>
        <p:nvSpPr>
          <p:cNvPr id="15" name="TextBox 14"/>
          <p:cNvSpPr txBox="1">
            <a:spLocks noChangeArrowheads="1"/>
          </p:cNvSpPr>
          <p:nvPr/>
        </p:nvSpPr>
        <p:spPr bwMode="auto">
          <a:xfrm>
            <a:off x="6503644" y="5013325"/>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text</a:t>
            </a:r>
            <a:endParaRPr lang="zh-CN" altLang="en-US" sz="1800">
              <a:latin typeface="Times New Roman" pitchFamily="18" charset="0"/>
              <a:cs typeface="Times New Roman" pitchFamily="18" charset="0"/>
            </a:endParaRPr>
          </a:p>
        </p:txBody>
      </p:sp>
      <p:cxnSp>
        <p:nvCxnSpPr>
          <p:cNvPr id="16" name="直接连接符 15"/>
          <p:cNvCxnSpPr>
            <a:cxnSpLocks noChangeShapeType="1"/>
            <a:stCxn id="6" idx="2"/>
            <a:endCxn id="8" idx="0"/>
          </p:cNvCxnSpPr>
          <p:nvPr/>
        </p:nvCxnSpPr>
        <p:spPr bwMode="auto">
          <a:xfrm flipH="1">
            <a:off x="4976814" y="2109788"/>
            <a:ext cx="744537" cy="603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6" idx="2"/>
            <a:endCxn id="9" idx="0"/>
          </p:cNvCxnSpPr>
          <p:nvPr/>
        </p:nvCxnSpPr>
        <p:spPr bwMode="auto">
          <a:xfrm>
            <a:off x="5721351" y="2109788"/>
            <a:ext cx="1736725" cy="5905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8" idx="2"/>
            <a:endCxn id="10" idx="0"/>
          </p:cNvCxnSpPr>
          <p:nvPr/>
        </p:nvCxnSpPr>
        <p:spPr bwMode="auto">
          <a:xfrm flipH="1">
            <a:off x="3536951" y="3081339"/>
            <a:ext cx="1439863"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2"/>
            <a:endCxn id="12" idx="0"/>
          </p:cNvCxnSpPr>
          <p:nvPr/>
        </p:nvCxnSpPr>
        <p:spPr bwMode="auto">
          <a:xfrm flipH="1">
            <a:off x="4429127" y="3081339"/>
            <a:ext cx="547687" cy="9350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8" idx="2"/>
            <a:endCxn id="11" idx="0"/>
          </p:cNvCxnSpPr>
          <p:nvPr/>
        </p:nvCxnSpPr>
        <p:spPr bwMode="auto">
          <a:xfrm>
            <a:off x="4976814" y="3081339"/>
            <a:ext cx="2384425" cy="985837"/>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a:cxnSpLocks noChangeShapeType="1"/>
            <a:stCxn id="9" idx="2"/>
            <a:endCxn id="14" idx="0"/>
          </p:cNvCxnSpPr>
          <p:nvPr/>
        </p:nvCxnSpPr>
        <p:spPr bwMode="auto">
          <a:xfrm flipH="1">
            <a:off x="7291388" y="3070225"/>
            <a:ext cx="166688" cy="204788"/>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cxnSpLocks noChangeShapeType="1"/>
            <a:stCxn id="11" idx="2"/>
            <a:endCxn id="15" idx="0"/>
          </p:cNvCxnSpPr>
          <p:nvPr/>
        </p:nvCxnSpPr>
        <p:spPr bwMode="auto">
          <a:xfrm flipH="1">
            <a:off x="6769102" y="4437063"/>
            <a:ext cx="592137"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cxnSpLocks noChangeShapeType="1"/>
            <a:stCxn id="10" idx="2"/>
            <a:endCxn id="13" idx="0"/>
          </p:cNvCxnSpPr>
          <p:nvPr/>
        </p:nvCxnSpPr>
        <p:spPr bwMode="auto">
          <a:xfrm flipH="1">
            <a:off x="3213895" y="4437063"/>
            <a:ext cx="322263" cy="576262"/>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3567114" y="1739900"/>
            <a:ext cx="1158875" cy="369888"/>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b="1" dirty="0">
                <a:solidFill>
                  <a:srgbClr val="FF0000"/>
                </a:solidFill>
                <a:latin typeface="Times New Roman" pitchFamily="18" charset="0"/>
                <a:cs typeface="Times New Roman" pitchFamily="18" charset="0"/>
              </a:rPr>
              <a:t>{B.ps=10}</a:t>
            </a:r>
            <a:endParaRPr lang="zh-CN" altLang="en-US" sz="1800" b="1" dirty="0">
              <a:solidFill>
                <a:srgbClr val="FF0000"/>
              </a:solidFill>
              <a:latin typeface="Times New Roman" pitchFamily="18" charset="0"/>
              <a:cs typeface="Times New Roman" pitchFamily="18" charset="0"/>
            </a:endParaRPr>
          </a:p>
        </p:txBody>
      </p:sp>
      <p:cxnSp>
        <p:nvCxnSpPr>
          <p:cNvPr id="25" name="直接连接符 24"/>
          <p:cNvCxnSpPr>
            <a:cxnSpLocks noChangeShapeType="1"/>
            <a:stCxn id="5" idx="2"/>
            <a:endCxn id="24" idx="0"/>
          </p:cNvCxnSpPr>
          <p:nvPr/>
        </p:nvCxnSpPr>
        <p:spPr bwMode="auto">
          <a:xfrm flipH="1">
            <a:off x="4146550" y="1428750"/>
            <a:ext cx="1574800" cy="3111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a:spLocks noChangeArrowheads="1"/>
          </p:cNvSpPr>
          <p:nvPr/>
        </p:nvSpPr>
        <p:spPr bwMode="auto">
          <a:xfrm>
            <a:off x="7458076" y="1887538"/>
            <a:ext cx="1306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70C0"/>
                </a:solidFill>
                <a:latin typeface="Times New Roman" pitchFamily="18" charset="0"/>
                <a:cs typeface="Times New Roman" pitchFamily="18" charset="0"/>
              </a:rPr>
              <a:t>{S.ht=B.ht}</a:t>
            </a:r>
            <a:endParaRPr lang="zh-CN" altLang="en-US" sz="1800">
              <a:solidFill>
                <a:srgbClr val="0070C0"/>
              </a:solidFill>
              <a:latin typeface="Times New Roman" pitchFamily="18" charset="0"/>
              <a:cs typeface="Times New Roman" pitchFamily="18" charset="0"/>
            </a:endParaRPr>
          </a:p>
        </p:txBody>
      </p:sp>
      <p:cxnSp>
        <p:nvCxnSpPr>
          <p:cNvPr id="27" name="直接连接符 26"/>
          <p:cNvCxnSpPr>
            <a:cxnSpLocks noChangeShapeType="1"/>
            <a:stCxn id="5" idx="2"/>
            <a:endCxn id="26" idx="0"/>
          </p:cNvCxnSpPr>
          <p:nvPr/>
        </p:nvCxnSpPr>
        <p:spPr bwMode="auto">
          <a:xfrm>
            <a:off x="5721351" y="1428750"/>
            <a:ext cx="2390775" cy="458788"/>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a:spLocks noChangeArrowheads="1"/>
          </p:cNvSpPr>
          <p:nvPr/>
        </p:nvSpPr>
        <p:spPr bwMode="auto">
          <a:xfrm>
            <a:off x="2811463" y="2713038"/>
            <a:ext cx="1511300" cy="368300"/>
          </a:xfrm>
          <a:prstGeom prst="rect">
            <a:avLst/>
          </a:prstGeom>
          <a:solidFill>
            <a:srgbClr val="FFFF00"/>
          </a:solidFill>
          <a:ln>
            <a:noFill/>
          </a:ln>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b="1" dirty="0">
                <a:solidFill>
                  <a:srgbClr val="FF0000"/>
                </a:solidFill>
                <a:latin typeface="Times New Roman" pitchFamily="18" charset="0"/>
              </a:rPr>
              <a:t>{B</a:t>
            </a:r>
            <a:r>
              <a:rPr lang="en-US" altLang="zh-CN" sz="1800" b="1" baseline="-25000" dirty="0">
                <a:solidFill>
                  <a:srgbClr val="FF0000"/>
                </a:solidFill>
                <a:latin typeface="Times New Roman" pitchFamily="18" charset="0"/>
              </a:rPr>
              <a:t>1</a:t>
            </a:r>
            <a:r>
              <a:rPr lang="en-US" altLang="zh-CN" sz="1800" b="1" dirty="0">
                <a:solidFill>
                  <a:srgbClr val="FF0000"/>
                </a:solidFill>
                <a:latin typeface="Times New Roman" pitchFamily="18" charset="0"/>
              </a:rPr>
              <a:t>.ps:=B.ps}</a:t>
            </a:r>
          </a:p>
        </p:txBody>
      </p:sp>
      <p:cxnSp>
        <p:nvCxnSpPr>
          <p:cNvPr id="29" name="直接连接符 28"/>
          <p:cNvCxnSpPr>
            <a:cxnSpLocks noChangeShapeType="1"/>
            <a:stCxn id="6" idx="2"/>
            <a:endCxn id="28" idx="0"/>
          </p:cNvCxnSpPr>
          <p:nvPr/>
        </p:nvCxnSpPr>
        <p:spPr bwMode="auto">
          <a:xfrm flipH="1">
            <a:off x="3567114" y="2109788"/>
            <a:ext cx="2154237" cy="6032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a:spLocks noChangeArrowheads="1"/>
          </p:cNvSpPr>
          <p:nvPr/>
        </p:nvSpPr>
        <p:spPr bwMode="auto">
          <a:xfrm>
            <a:off x="5454650" y="25781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.ps:=B.ps}</a:t>
            </a:r>
          </a:p>
        </p:txBody>
      </p:sp>
      <p:cxnSp>
        <p:nvCxnSpPr>
          <p:cNvPr id="31" name="直接连接符 30"/>
          <p:cNvCxnSpPr>
            <a:cxnSpLocks noChangeShapeType="1"/>
            <a:stCxn id="6" idx="2"/>
            <a:endCxn id="30" idx="0"/>
          </p:cNvCxnSpPr>
          <p:nvPr/>
        </p:nvCxnSpPr>
        <p:spPr bwMode="auto">
          <a:xfrm>
            <a:off x="5721350" y="2109788"/>
            <a:ext cx="488950" cy="468312"/>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a:spLocks noChangeArrowheads="1"/>
          </p:cNvSpPr>
          <p:nvPr/>
        </p:nvSpPr>
        <p:spPr bwMode="auto">
          <a:xfrm>
            <a:off x="8129588" y="2700339"/>
            <a:ext cx="253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{B.ht:=max(B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a:t>
            </a:r>
          </a:p>
        </p:txBody>
      </p:sp>
      <p:cxnSp>
        <p:nvCxnSpPr>
          <p:cNvPr id="33" name="直接连接符 32"/>
          <p:cNvCxnSpPr>
            <a:cxnSpLocks noChangeShapeType="1"/>
            <a:stCxn id="6" idx="2"/>
            <a:endCxn id="32" idx="0"/>
          </p:cNvCxnSpPr>
          <p:nvPr/>
        </p:nvCxnSpPr>
        <p:spPr bwMode="auto">
          <a:xfrm>
            <a:off x="5721350" y="2109788"/>
            <a:ext cx="3678238" cy="59055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a:spLocks noChangeArrowheads="1"/>
          </p:cNvSpPr>
          <p:nvPr/>
        </p:nvSpPr>
        <p:spPr bwMode="auto">
          <a:xfrm>
            <a:off x="8274050" y="3297238"/>
            <a:ext cx="224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2</a:t>
            </a:r>
            <a:r>
              <a:rPr lang="en-US" altLang="zh-CN" sz="1800">
                <a:solidFill>
                  <a:srgbClr val="0070C0"/>
                </a:solidFill>
                <a:latin typeface="Times New Roman" pitchFamily="18" charset="0"/>
              </a:rPr>
              <a:t>.ps}</a:t>
            </a:r>
          </a:p>
        </p:txBody>
      </p:sp>
      <p:cxnSp>
        <p:nvCxnSpPr>
          <p:cNvPr id="35" name="直接连接符 34"/>
          <p:cNvCxnSpPr>
            <a:cxnSpLocks noChangeShapeType="1"/>
            <a:stCxn id="9" idx="2"/>
            <a:endCxn id="34" idx="0"/>
          </p:cNvCxnSpPr>
          <p:nvPr/>
        </p:nvCxnSpPr>
        <p:spPr bwMode="auto">
          <a:xfrm>
            <a:off x="7458076" y="3070226"/>
            <a:ext cx="1941513" cy="227013"/>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a:spLocks noChangeArrowheads="1"/>
          </p:cNvSpPr>
          <p:nvPr/>
        </p:nvSpPr>
        <p:spPr bwMode="auto">
          <a:xfrm>
            <a:off x="1524000" y="4067175"/>
            <a:ext cx="158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.ps:=B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7" name="直接连接符 36"/>
          <p:cNvCxnSpPr>
            <a:cxnSpLocks noChangeShapeType="1"/>
            <a:stCxn id="8" idx="2"/>
            <a:endCxn id="36" idx="0"/>
          </p:cNvCxnSpPr>
          <p:nvPr/>
        </p:nvCxnSpPr>
        <p:spPr bwMode="auto">
          <a:xfrm flipH="1">
            <a:off x="2317751" y="3081339"/>
            <a:ext cx="2659063"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a:spLocks noChangeArrowheads="1"/>
          </p:cNvSpPr>
          <p:nvPr/>
        </p:nvSpPr>
        <p:spPr bwMode="auto">
          <a:xfrm>
            <a:off x="4711700" y="4016375"/>
            <a:ext cx="238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.ps:=shrink(B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.ps)}</a:t>
            </a:r>
          </a:p>
        </p:txBody>
      </p:sp>
      <p:cxnSp>
        <p:nvCxnSpPr>
          <p:cNvPr id="39" name="直接连接符 38"/>
          <p:cNvCxnSpPr>
            <a:cxnSpLocks noChangeShapeType="1"/>
            <a:stCxn id="8" idx="2"/>
            <a:endCxn id="38" idx="0"/>
          </p:cNvCxnSpPr>
          <p:nvPr/>
        </p:nvCxnSpPr>
        <p:spPr bwMode="auto">
          <a:xfrm>
            <a:off x="4976813" y="3081339"/>
            <a:ext cx="925512" cy="9350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矩形 39"/>
          <p:cNvSpPr>
            <a:spLocks noChangeArrowheads="1"/>
          </p:cNvSpPr>
          <p:nvPr/>
        </p:nvSpPr>
        <p:spPr bwMode="auto">
          <a:xfrm>
            <a:off x="3602039" y="5008564"/>
            <a:ext cx="224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.ht:=</a:t>
            </a:r>
            <a:r>
              <a:rPr lang="en-US" altLang="zh-CN" sz="1800" dirty="0" err="1">
                <a:solidFill>
                  <a:srgbClr val="0070C0"/>
                </a:solidFill>
                <a:latin typeface="Times New Roman" pitchFamily="18" charset="0"/>
              </a:rPr>
              <a:t>text.h</a:t>
            </a:r>
            <a:r>
              <a:rPr lang="en-US" altLang="zh-CN" sz="1800" dirty="0">
                <a:solidFill>
                  <a:srgbClr val="0070C0"/>
                </a:solidFill>
                <a:latin typeface="Times New Roman" pitchFamily="18" charset="0"/>
              </a:rPr>
              <a:t>*B</a:t>
            </a:r>
            <a:r>
              <a:rPr lang="en-US" altLang="zh-CN" sz="1800" baseline="-25000" dirty="0">
                <a:solidFill>
                  <a:srgbClr val="0070C0"/>
                </a:solidFill>
                <a:latin typeface="Times New Roman" pitchFamily="18" charset="0"/>
              </a:rPr>
              <a:t>3</a:t>
            </a:r>
            <a:r>
              <a:rPr lang="en-US" altLang="zh-CN" sz="1800" dirty="0">
                <a:solidFill>
                  <a:srgbClr val="0070C0"/>
                </a:solidFill>
                <a:latin typeface="Times New Roman" pitchFamily="18" charset="0"/>
              </a:rPr>
              <a:t>.ps}</a:t>
            </a:r>
          </a:p>
        </p:txBody>
      </p:sp>
      <p:cxnSp>
        <p:nvCxnSpPr>
          <p:cNvPr id="41" name="直接连接符 40"/>
          <p:cNvCxnSpPr>
            <a:cxnSpLocks noChangeShapeType="1"/>
            <a:stCxn id="10" idx="2"/>
            <a:endCxn id="40" idx="0"/>
          </p:cNvCxnSpPr>
          <p:nvPr/>
        </p:nvCxnSpPr>
        <p:spPr bwMode="auto">
          <a:xfrm>
            <a:off x="3536950" y="4437063"/>
            <a:ext cx="1189038"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矩形 41"/>
          <p:cNvSpPr>
            <a:spLocks noChangeArrowheads="1"/>
          </p:cNvSpPr>
          <p:nvPr/>
        </p:nvSpPr>
        <p:spPr bwMode="auto">
          <a:xfrm>
            <a:off x="7219950" y="5008564"/>
            <a:ext cx="2249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.ht:=text.h*B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.ps}</a:t>
            </a:r>
          </a:p>
        </p:txBody>
      </p:sp>
      <p:cxnSp>
        <p:nvCxnSpPr>
          <p:cNvPr id="43" name="直接连接符 42"/>
          <p:cNvCxnSpPr>
            <a:cxnSpLocks noChangeShapeType="1"/>
            <a:stCxn id="11" idx="2"/>
            <a:endCxn id="42" idx="0"/>
          </p:cNvCxnSpPr>
          <p:nvPr/>
        </p:nvCxnSpPr>
        <p:spPr bwMode="auto">
          <a:xfrm>
            <a:off x="7361238" y="4437063"/>
            <a:ext cx="982662" cy="571500"/>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矩形 43"/>
          <p:cNvSpPr>
            <a:spLocks noChangeArrowheads="1"/>
          </p:cNvSpPr>
          <p:nvPr/>
        </p:nvSpPr>
        <p:spPr bwMode="auto">
          <a:xfrm>
            <a:off x="7605713" y="4067175"/>
            <a:ext cx="260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1800">
                <a:solidFill>
                  <a:srgbClr val="0070C0"/>
                </a:solidFill>
                <a:latin typeface="Times New Roman" pitchFamily="18" charset="0"/>
              </a:rPr>
              <a:t>{B</a:t>
            </a:r>
            <a:r>
              <a:rPr lang="en-US" altLang="zh-CN" sz="1800" baseline="-25000">
                <a:solidFill>
                  <a:srgbClr val="0070C0"/>
                </a:solidFill>
                <a:latin typeface="Times New Roman" pitchFamily="18" charset="0"/>
              </a:rPr>
              <a:t>1</a:t>
            </a:r>
            <a:r>
              <a:rPr lang="en-US" altLang="zh-CN" sz="1800">
                <a:solidFill>
                  <a:srgbClr val="0070C0"/>
                </a:solidFill>
                <a:latin typeface="Times New Roman" pitchFamily="18" charset="0"/>
              </a:rPr>
              <a:t>.ht:=disp(B</a:t>
            </a:r>
            <a:r>
              <a:rPr lang="en-US" altLang="zh-CN" sz="1800" baseline="-25000">
                <a:solidFill>
                  <a:srgbClr val="0070C0"/>
                </a:solidFill>
                <a:latin typeface="Times New Roman" pitchFamily="18" charset="0"/>
              </a:rPr>
              <a:t>3</a:t>
            </a:r>
            <a:r>
              <a:rPr lang="en-US" altLang="zh-CN" sz="1800">
                <a:solidFill>
                  <a:srgbClr val="0070C0"/>
                </a:solidFill>
                <a:latin typeface="Times New Roman" pitchFamily="18" charset="0"/>
              </a:rPr>
              <a:t>.ht,B</a:t>
            </a:r>
            <a:r>
              <a:rPr lang="en-US" altLang="zh-CN" sz="1800" baseline="-25000">
                <a:solidFill>
                  <a:srgbClr val="0070C0"/>
                </a:solidFill>
                <a:latin typeface="Times New Roman" pitchFamily="18" charset="0"/>
              </a:rPr>
              <a:t>4</a:t>
            </a:r>
            <a:r>
              <a:rPr lang="en-US" altLang="zh-CN" sz="1800">
                <a:solidFill>
                  <a:srgbClr val="0070C0"/>
                </a:solidFill>
                <a:latin typeface="Times New Roman" pitchFamily="18" charset="0"/>
              </a:rPr>
              <a:t>.ht}</a:t>
            </a:r>
          </a:p>
        </p:txBody>
      </p:sp>
      <p:cxnSp>
        <p:nvCxnSpPr>
          <p:cNvPr id="45" name="直接连接符 44"/>
          <p:cNvCxnSpPr>
            <a:cxnSpLocks noChangeShapeType="1"/>
            <a:stCxn id="8" idx="2"/>
            <a:endCxn id="44" idx="0"/>
          </p:cNvCxnSpPr>
          <p:nvPr/>
        </p:nvCxnSpPr>
        <p:spPr bwMode="auto">
          <a:xfrm>
            <a:off x="4976813" y="3081339"/>
            <a:ext cx="3929062" cy="985837"/>
          </a:xfrm>
          <a:prstGeom prst="line">
            <a:avLst/>
          </a:prstGeom>
          <a:noFill/>
          <a:ln w="31750" algn="ctr">
            <a:solidFill>
              <a:srgbClr val="FF0000"/>
            </a:solidFill>
            <a:prstDash val="sys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89"/>
          <p:cNvSpPr txBox="1">
            <a:spLocks noChangeArrowheads="1"/>
          </p:cNvSpPr>
          <p:nvPr/>
        </p:nvSpPr>
        <p:spPr bwMode="auto">
          <a:xfrm>
            <a:off x="1698626" y="5556250"/>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zh-CN" altLang="en-US" sz="2400" dirty="0">
                <a:latin typeface="Times New Roman" pitchFamily="18" charset="0"/>
              </a:rPr>
              <a:t>深度优先计算属性</a:t>
            </a:r>
            <a:r>
              <a:rPr lang="en-US" altLang="zh-CN" sz="2400" dirty="0">
                <a:latin typeface="Times New Roman" pitchFamily="18" charset="0"/>
              </a:rPr>
              <a:t>:</a:t>
            </a:r>
            <a:endParaRPr lang="zh-CN" altLang="en-US" sz="2400" dirty="0">
              <a:latin typeface="Times New Roman" pitchFamily="18" charset="0"/>
            </a:endParaRPr>
          </a:p>
        </p:txBody>
      </p:sp>
    </p:spTree>
    <p:extLst>
      <p:ext uri="{BB962C8B-B14F-4D97-AF65-F5344CB8AC3E}">
        <p14:creationId xmlns:p14="http://schemas.microsoft.com/office/powerpoint/2010/main" val="1388567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MultipleChoice"/>
  <p:tag name="PROBLEMSCORE" val="3"/>
  <p:tag name="PROBLEMHASREMARK" val="Fals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
  <p:tag name="PROBLEMSCORE" val="2"/>
  <p:tag name="PROBLEMHASREMARK" val="False"/>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主题6</Template>
  <TotalTime>3639</TotalTime>
  <Words>9955</Words>
  <Application>Microsoft Macintosh PowerPoint</Application>
  <PresentationFormat>宽屏</PresentationFormat>
  <Paragraphs>1617</Paragraphs>
  <Slides>115</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31" baseType="lpstr">
      <vt:lpstr>华文新魏</vt:lpstr>
      <vt:lpstr>宋体</vt:lpstr>
      <vt:lpstr>Microsoft Yahei</vt:lpstr>
      <vt:lpstr>Microsoft Yahei</vt:lpstr>
      <vt:lpstr>Times</vt:lpstr>
      <vt:lpstr>Arial</vt:lpstr>
      <vt:lpstr>Calibri</vt:lpstr>
      <vt:lpstr>Comic Sans MS</vt:lpstr>
      <vt:lpstr>Consolas</vt:lpstr>
      <vt:lpstr>Helvetica</vt:lpstr>
      <vt:lpstr>Lucida Sans</vt:lpstr>
      <vt:lpstr>Tahoma</vt:lpstr>
      <vt:lpstr>Times New Roman</vt:lpstr>
      <vt:lpstr>Wingdings</vt:lpstr>
      <vt:lpstr>主题6</vt:lpstr>
      <vt:lpstr>公式</vt:lpstr>
      <vt:lpstr>编译原理 Principle of Compiler 2023-2024第2学期</vt:lpstr>
      <vt:lpstr>回顾</vt:lpstr>
      <vt:lpstr>回顾</vt:lpstr>
      <vt:lpstr>回顾</vt:lpstr>
      <vt:lpstr>回顾</vt:lpstr>
      <vt:lpstr>提纲</vt:lpstr>
      <vt:lpstr>提纲</vt:lpstr>
      <vt:lpstr>5.1 语义分析概述</vt:lpstr>
      <vt:lpstr>5.1 语义分析概述</vt:lpstr>
      <vt:lpstr>5.1 语义分析概述</vt:lpstr>
      <vt:lpstr>5.1 语义分析概述</vt:lpstr>
      <vt:lpstr>提纲</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PowerPoint 演示文稿</vt:lpstr>
      <vt:lpstr>5.2.1 综合属性</vt:lpstr>
      <vt:lpstr>5.2.1 综合属性</vt:lpstr>
      <vt:lpstr>PowerPoint 演示文稿</vt:lpstr>
      <vt:lpstr>PowerPoint 演示文稿</vt:lpstr>
      <vt:lpstr>5.2.1 综合属性</vt:lpstr>
      <vt:lpstr>5.2.2继承属性</vt:lpstr>
      <vt:lpstr>5.2.2继承属性</vt:lpstr>
      <vt:lpstr>5.2.2继承属性</vt:lpstr>
      <vt:lpstr>5.2.2继承属性</vt:lpstr>
      <vt:lpstr>5.2.2继承属性</vt:lpstr>
      <vt:lpstr>5.2.2继承属性</vt:lpstr>
      <vt:lpstr>5.2语法制导定义</vt:lpstr>
      <vt:lpstr>5.2.3 依赖图</vt:lpstr>
      <vt:lpstr>5.2.3 依赖图</vt:lpstr>
      <vt:lpstr>5.2.3 依赖图</vt:lpstr>
      <vt:lpstr>5.2.3 依赖图</vt:lpstr>
      <vt:lpstr>5.2.3 依赖图</vt:lpstr>
      <vt:lpstr>5.2.3 依赖图</vt:lpstr>
      <vt:lpstr>5.2.3 依赖图</vt:lpstr>
      <vt:lpstr>5.2.3 依赖图</vt:lpstr>
      <vt:lpstr>5.2.4 属性计算顺序</vt:lpstr>
      <vt:lpstr>5.2.4 属性计算顺序</vt:lpstr>
      <vt:lpstr>5.2.4 属性计算顺序</vt:lpstr>
      <vt:lpstr>5.2.4 属性计算顺序</vt:lpstr>
      <vt:lpstr>5.2.4 属性计算顺序</vt:lpstr>
      <vt:lpstr>5.2.4 属性计算顺序</vt:lpstr>
      <vt:lpstr>5.2.4 属性计算顺序</vt:lpstr>
      <vt:lpstr>提纲</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PowerPoint 演示文稿</vt:lpstr>
      <vt:lpstr>5.3 S-属性定义及其自底向上的计算</vt:lpstr>
      <vt:lpstr>随堂测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5.4 L-属性定义及其自顶向下的计算</vt:lpstr>
      <vt:lpstr>5.4 L-属性定义及其自顶向下的计算</vt:lpstr>
      <vt:lpstr>L-属性定义</vt:lpstr>
      <vt:lpstr>L-属性定义</vt:lpstr>
      <vt:lpstr>L-属性定义</vt:lpstr>
      <vt:lpstr>L-属性定义</vt:lpstr>
      <vt:lpstr>L-属性定义</vt:lpstr>
      <vt:lpstr>L-属性定义</vt:lpstr>
      <vt:lpstr>5.4 L-属性定义及其自顶向下的计算</vt:lpstr>
      <vt:lpstr>5.4 L-属性定义及其自顶向下的计算</vt:lpstr>
      <vt:lpstr>为L-属性文法构造翻译模式</vt:lpstr>
      <vt:lpstr>为L-属性文法构造翻译模式</vt:lpstr>
      <vt:lpstr>为L-属性文法构造翻译模式</vt:lpstr>
      <vt:lpstr>为L-属性文法构造翻译模式</vt:lpstr>
      <vt:lpstr>为L-属性文法构造翻译模式</vt:lpstr>
      <vt:lpstr>为L-属性文法构造翻译模式</vt:lpstr>
      <vt:lpstr>翻译模式示例</vt:lpstr>
      <vt:lpstr>例子</vt:lpstr>
      <vt:lpstr>数学公式语言EQN</vt:lpstr>
      <vt:lpstr>数学公式语言EQN</vt:lpstr>
      <vt:lpstr>数学公式语言EQN</vt:lpstr>
      <vt:lpstr>数学公式语言EQN</vt:lpstr>
      <vt:lpstr>数学公式语言EQN</vt:lpstr>
      <vt:lpstr>数学公式语言EQN</vt:lpstr>
      <vt:lpstr>数学公式语言EQN</vt:lpstr>
      <vt:lpstr>带语义动作的分析树</vt:lpstr>
      <vt:lpstr>带语义动作的分析树</vt:lpstr>
      <vt:lpstr>带语义动作的分析树</vt:lpstr>
      <vt:lpstr>带语义动作的分析树</vt:lpstr>
      <vt:lpstr>带语义动作的分析树</vt:lpstr>
      <vt:lpstr>带语义动作的分析树</vt:lpstr>
      <vt:lpstr>带语义动作的分析树</vt:lpstr>
      <vt:lpstr>带语义动作的分析树</vt:lpstr>
      <vt:lpstr>带语义动作的分析树</vt:lpstr>
      <vt:lpstr>带语义动作的分析树</vt:lpstr>
      <vt:lpstr>PowerPoint 演示文稿</vt:lpstr>
      <vt:lpstr>PowerPoint 演示文稿</vt:lpstr>
      <vt:lpstr>PowerPoint 演示文稿</vt:lpstr>
      <vt:lpstr>本章小结</vt:lpstr>
      <vt:lpstr>练习</vt:lpstr>
      <vt:lpstr>练习</vt:lpstr>
      <vt:lpstr>练习</vt:lpstr>
      <vt:lpstr>练习</vt:lpstr>
      <vt:lpstr>(a, (a))的分析过程</vt:lpstr>
      <vt:lpstr>PowerPoint 演示文稿</vt:lpstr>
    </vt:vector>
  </TitlesOfParts>
  <Company>Hangzhou Dianzi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Microsoft Office User</cp:lastModifiedBy>
  <cp:revision>1020</cp:revision>
  <cp:lastPrinted>2012-03-05T01:42:15Z</cp:lastPrinted>
  <dcterms:created xsi:type="dcterms:W3CDTF">2010-04-19T15:31:24Z</dcterms:created>
  <dcterms:modified xsi:type="dcterms:W3CDTF">2024-04-28T08:46:30Z</dcterms:modified>
</cp:coreProperties>
</file>